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Axians Portugal</c:v>
                </c:pt>
              </c:strCache>
            </c:strRef>
          </c:tx>
          <c:spPr>
            <a:solidFill>
              <a:schemeClr val="accent1"/>
            </a:solidFill>
            <a:ln>
              <a:noFill/>
            </a:ln>
            <a:effectLst/>
          </c:spPr>
          <c:invertIfNegative val="0"/>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Sheet1!$B$2:$B$17</c:f>
              <c:numCache>
                <c:formatCode>General</c:formatCode>
                <c:ptCount val="16"/>
                <c:pt idx="15">
                  <c:v>2808</c:v>
                </c:pt>
              </c:numCache>
            </c:numRef>
          </c:val>
          <c:extLst>
            <c:ext xmlns:c16="http://schemas.microsoft.com/office/drawing/2014/chart" uri="{C3380CC4-5D6E-409C-BE32-E72D297353CC}">
              <c16:uniqueId val="{00000000-DC9A-4815-A2BF-AE629F9A7AF0}"/>
            </c:ext>
          </c:extLst>
        </c:ser>
        <c:ser>
          <c:idx val="1"/>
          <c:order val="1"/>
          <c:tx>
            <c:strRef>
              <c:f>Sheet1!$C$1</c:f>
              <c:strCache>
                <c:ptCount val="1"/>
                <c:pt idx="0">
                  <c:v>Axians Official</c:v>
                </c:pt>
              </c:strCache>
            </c:strRef>
          </c:tx>
          <c:spPr>
            <a:solidFill>
              <a:schemeClr val="accent2"/>
            </a:solidFill>
            <a:ln>
              <a:noFill/>
            </a:ln>
            <a:effectLst/>
          </c:spPr>
          <c:invertIfNegative val="0"/>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Sheet1!$C$2:$C$17</c:f>
              <c:numCache>
                <c:formatCode>General</c:formatCode>
                <c:ptCount val="16"/>
                <c:pt idx="15">
                  <c:v>910</c:v>
                </c:pt>
              </c:numCache>
            </c:numRef>
          </c:val>
          <c:extLst>
            <c:ext xmlns:c16="http://schemas.microsoft.com/office/drawing/2014/chart" uri="{C3380CC4-5D6E-409C-BE32-E72D297353CC}">
              <c16:uniqueId val="{00000001-DC9A-4815-A2BF-AE629F9A7AF0}"/>
            </c:ext>
          </c:extLst>
        </c:ser>
        <c:ser>
          <c:idx val="2"/>
          <c:order val="2"/>
          <c:tx>
            <c:strRef>
              <c:f>Sheet1!$D$1</c:f>
              <c:strCache>
                <c:ptCount val="1"/>
                <c:pt idx="0">
                  <c:v>Axians UK</c:v>
                </c:pt>
              </c:strCache>
            </c:strRef>
          </c:tx>
          <c:spPr>
            <a:solidFill>
              <a:schemeClr val="accent3"/>
            </a:solidFill>
            <a:ln>
              <a:noFill/>
            </a:ln>
            <a:effectLst/>
          </c:spPr>
          <c:invertIfNegative val="0"/>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Sheet1!$D$2:$D$17</c:f>
              <c:numCache>
                <c:formatCode>General</c:formatCode>
                <c:ptCount val="16"/>
                <c:pt idx="15">
                  <c:v>148</c:v>
                </c:pt>
              </c:numCache>
            </c:numRef>
          </c:val>
          <c:extLst>
            <c:ext xmlns:c16="http://schemas.microsoft.com/office/drawing/2014/chart" uri="{C3380CC4-5D6E-409C-BE32-E72D297353CC}">
              <c16:uniqueId val="{00000002-DC9A-4815-A2BF-AE629F9A7AF0}"/>
            </c:ext>
          </c:extLst>
        </c:ser>
        <c:dLbls>
          <c:showLegendKey val="0"/>
          <c:showVal val="0"/>
          <c:showCatName val="0"/>
          <c:showSerName val="0"/>
          <c:showPercent val="0"/>
          <c:showBubbleSize val="0"/>
        </c:dLbls>
        <c:gapWidth val="219"/>
        <c:overlap val="-27"/>
        <c:axId val="43536608"/>
        <c:axId val="43540872"/>
      </c:barChart>
      <c:dateAx>
        <c:axId val="43536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0872"/>
        <c:crosses val="autoZero"/>
        <c:auto val="1"/>
        <c:lblOffset val="100"/>
        <c:baseTimeUnit val="days"/>
      </c:dateAx>
      <c:valAx>
        <c:axId val="43540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Axians Portugal</c:v>
                </c:pt>
              </c:strCache>
            </c:strRef>
          </c:tx>
          <c:spPr>
            <a:ln w="28575" cap="rnd">
              <a:solidFill>
                <a:schemeClr val="accent1"/>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Sheet1!$B$2:$B$17</c:f>
              <c:numCache>
                <c:formatCode>General</c:formatCode>
                <c:ptCount val="16"/>
              </c:numCache>
            </c:numRef>
          </c:val>
          <c:smooth val="0"/>
          <c:extLst>
            <c:ext xmlns:c16="http://schemas.microsoft.com/office/drawing/2014/chart" uri="{C3380CC4-5D6E-409C-BE32-E72D297353CC}">
              <c16:uniqueId val="{00000000-99FD-4B75-A234-2AEF7EB0C1D0}"/>
            </c:ext>
          </c:extLst>
        </c:ser>
        <c:ser>
          <c:idx val="1"/>
          <c:order val="1"/>
          <c:tx>
            <c:strRef>
              <c:f>Sheet1!$C$1</c:f>
              <c:strCache>
                <c:ptCount val="1"/>
                <c:pt idx="0">
                  <c:v>Axians Official</c:v>
                </c:pt>
              </c:strCache>
            </c:strRef>
          </c:tx>
          <c:spPr>
            <a:ln w="28575" cap="rnd">
              <a:solidFill>
                <a:schemeClr val="accent2"/>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Sheet1!$C$2:$C$17</c:f>
              <c:numCache>
                <c:formatCode>General</c:formatCode>
                <c:ptCount val="16"/>
              </c:numCache>
            </c:numRef>
          </c:val>
          <c:smooth val="0"/>
          <c:extLst>
            <c:ext xmlns:c16="http://schemas.microsoft.com/office/drawing/2014/chart" uri="{C3380CC4-5D6E-409C-BE32-E72D297353CC}">
              <c16:uniqueId val="{00000001-99FD-4B75-A234-2AEF7EB0C1D0}"/>
            </c:ext>
          </c:extLst>
        </c:ser>
        <c:ser>
          <c:idx val="2"/>
          <c:order val="2"/>
          <c:tx>
            <c:strRef>
              <c:f>Sheet1!$D$1</c:f>
              <c:strCache>
                <c:ptCount val="1"/>
                <c:pt idx="0">
                  <c:v>Axians UK</c:v>
                </c:pt>
              </c:strCache>
            </c:strRef>
          </c:tx>
          <c:spPr>
            <a:ln w="28575" cap="rnd">
              <a:solidFill>
                <a:schemeClr val="accent3"/>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Sheet1!$D$2:$D$17</c:f>
              <c:numCache>
                <c:formatCode>General</c:formatCode>
                <c:ptCount val="16"/>
              </c:numCache>
            </c:numRef>
          </c:val>
          <c:smooth val="0"/>
          <c:extLst>
            <c:ext xmlns:c16="http://schemas.microsoft.com/office/drawing/2014/chart" uri="{C3380CC4-5D6E-409C-BE32-E72D297353CC}">
              <c16:uniqueId val="{00000002-99FD-4B75-A234-2AEF7EB0C1D0}"/>
            </c:ext>
          </c:extLst>
        </c:ser>
        <c:dLbls>
          <c:showLegendKey val="0"/>
          <c:showVal val="0"/>
          <c:showCatName val="0"/>
          <c:showSerName val="0"/>
          <c:showPercent val="0"/>
          <c:showBubbleSize val="0"/>
        </c:dLbls>
        <c:smooth val="0"/>
        <c:axId val="43538576"/>
        <c:axId val="43539888"/>
      </c:lineChart>
      <c:dateAx>
        <c:axId val="43538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9888"/>
        <c:crosses val="autoZero"/>
        <c:auto val="1"/>
        <c:lblOffset val="100"/>
        <c:baseTimeUnit val="days"/>
      </c:dateAx>
      <c:valAx>
        <c:axId val="4353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Axians Portugal</c:v>
                </c:pt>
              </c:strCache>
            </c:strRef>
          </c:tx>
          <c:spPr>
            <a:ln w="28575" cap="rnd">
              <a:solidFill>
                <a:schemeClr val="accent1"/>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Sheet1!$B$2:$B$17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0-2FC8-4F38-B22A-AD13DD27F2C9}"/>
            </c:ext>
          </c:extLst>
        </c:ser>
        <c:ser>
          <c:idx val="1"/>
          <c:order val="1"/>
          <c:tx>
            <c:strRef>
              <c:f>Sheet1!$C$1</c:f>
              <c:strCache>
                <c:ptCount val="1"/>
                <c:pt idx="0">
                  <c:v>Axians Official</c:v>
                </c:pt>
              </c:strCache>
            </c:strRef>
          </c:tx>
          <c:spPr>
            <a:ln w="28575" cap="rnd">
              <a:solidFill>
                <a:schemeClr val="accent2"/>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2FC8-4F38-B22A-AD13DD27F2C9}"/>
            </c:ext>
          </c:extLst>
        </c:ser>
        <c:ser>
          <c:idx val="2"/>
          <c:order val="2"/>
          <c:tx>
            <c:strRef>
              <c:f>Sheet1!$D$1</c:f>
              <c:strCache>
                <c:ptCount val="1"/>
                <c:pt idx="0">
                  <c:v>Axians UK</c:v>
                </c:pt>
              </c:strCache>
            </c:strRef>
          </c:tx>
          <c:spPr>
            <a:ln w="28575" cap="rnd">
              <a:solidFill>
                <a:schemeClr val="accent3"/>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2FC8-4F38-B22A-AD13DD27F2C9}"/>
            </c:ext>
          </c:extLst>
        </c:ser>
        <c:dLbls>
          <c:showLegendKey val="0"/>
          <c:showVal val="0"/>
          <c:showCatName val="0"/>
          <c:showSerName val="0"/>
          <c:showPercent val="0"/>
          <c:showBubbleSize val="0"/>
        </c:dLbls>
        <c:smooth val="0"/>
        <c:axId val="43545464"/>
        <c:axId val="43545792"/>
      </c:lineChart>
      <c:dateAx>
        <c:axId val="43545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5792"/>
        <c:crosses val="autoZero"/>
        <c:auto val="1"/>
        <c:lblOffset val="100"/>
        <c:baseTimeUnit val="days"/>
      </c:dateAx>
      <c:valAx>
        <c:axId val="4354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Axians Portugal</c:v>
                </c:pt>
                <c:pt idx="1">
                  <c:v>Axians Official</c:v>
                </c:pt>
                <c:pt idx="2">
                  <c:v>Axians UK</c:v>
                </c:pt>
              </c:strCache>
            </c:strRef>
          </c:cat>
          <c:val>
            <c:numRef>
              <c:f>Sheet1!$B$2:$B$4</c:f>
              <c:numCache>
                <c:formatCode>General</c:formatCode>
                <c:ptCount val="3"/>
                <c:pt idx="0">
                  <c:v>484</c:v>
                </c:pt>
                <c:pt idx="1">
                  <c:v>0</c:v>
                </c:pt>
                <c:pt idx="2">
                  <c:v>1</c:v>
                </c:pt>
              </c:numCache>
            </c:numRef>
          </c:val>
          <c:extLst>
            <c:ext xmlns:c16="http://schemas.microsoft.com/office/drawing/2014/chart" uri="{C3380CC4-5D6E-409C-BE32-E72D297353CC}">
              <c16:uniqueId val="{00000000-5064-4D37-AA0A-9EB0CF9A47B7}"/>
            </c:ext>
          </c:extLst>
        </c:ser>
        <c:dLbls>
          <c:showLegendKey val="0"/>
          <c:showVal val="0"/>
          <c:showCatName val="0"/>
          <c:showSerName val="0"/>
          <c:showPercent val="0"/>
          <c:showBubbleSize val="0"/>
        </c:dLbls>
        <c:gapWidth val="219"/>
        <c:overlap val="-27"/>
        <c:axId val="43548744"/>
        <c:axId val="43544808"/>
      </c:barChart>
      <c:catAx>
        <c:axId val="43548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4808"/>
        <c:crosses val="autoZero"/>
        <c:auto val="1"/>
        <c:lblAlgn val="ctr"/>
        <c:lblOffset val="100"/>
        <c:noMultiLvlLbl val="0"/>
      </c:catAx>
      <c:valAx>
        <c:axId val="4354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Axians Portugal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0</c:v>
                </c:pt>
                <c:pt idx="5">
                  <c:v>0</c:v>
                </c:pt>
              </c:numCache>
            </c:numRef>
          </c:val>
          <c:extLst>
            <c:ext xmlns:c16="http://schemas.microsoft.com/office/drawing/2014/chart" uri="{C3380CC4-5D6E-409C-BE32-E72D297353CC}">
              <c16:uniqueId val="{00000000-6791-41B6-806A-17D116E075AD}"/>
            </c:ext>
          </c:extLst>
        </c:ser>
        <c:ser>
          <c:idx val="1"/>
          <c:order val="1"/>
          <c:tx>
            <c:strRef>
              <c:f>Sheet1!$C$1</c:f>
              <c:strCache>
                <c:ptCount val="1"/>
                <c:pt idx="0">
                  <c:v>Axians Official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32.407400000000003</c:v>
                </c:pt>
                <c:pt idx="1">
                  <c:v>0</c:v>
                </c:pt>
                <c:pt idx="2">
                  <c:v>0</c:v>
                </c:pt>
                <c:pt idx="3">
                  <c:v>0</c:v>
                </c:pt>
                <c:pt idx="4">
                  <c:v>0</c:v>
                </c:pt>
                <c:pt idx="5">
                  <c:v>0</c:v>
                </c:pt>
              </c:numCache>
            </c:numRef>
          </c:val>
          <c:extLst>
            <c:ext xmlns:c16="http://schemas.microsoft.com/office/drawing/2014/chart" uri="{C3380CC4-5D6E-409C-BE32-E72D297353CC}">
              <c16:uniqueId val="{00000001-6791-41B6-806A-17D116E075AD}"/>
            </c:ext>
          </c:extLst>
        </c:ser>
        <c:ser>
          <c:idx val="2"/>
          <c:order val="2"/>
          <c:tx>
            <c:strRef>
              <c:f>Sheet1!$D$1</c:f>
              <c:strCache>
                <c:ptCount val="1"/>
                <c:pt idx="0">
                  <c:v>Axians UK</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5.2706999999999997</c:v>
                </c:pt>
                <c:pt idx="1">
                  <c:v>16.666699999999999</c:v>
                </c:pt>
                <c:pt idx="2">
                  <c:v>0.20660000000000001</c:v>
                </c:pt>
                <c:pt idx="3">
                  <c:v>0</c:v>
                </c:pt>
                <c:pt idx="4">
                  <c:v>0</c:v>
                </c:pt>
                <c:pt idx="5">
                  <c:v>0</c:v>
                </c:pt>
              </c:numCache>
            </c:numRef>
          </c:val>
          <c:extLst>
            <c:ext xmlns:c16="http://schemas.microsoft.com/office/drawing/2014/chart" uri="{C3380CC4-5D6E-409C-BE32-E72D297353CC}">
              <c16:uniqueId val="{00000002-6791-41B6-806A-17D116E075AD}"/>
            </c:ext>
          </c:extLst>
        </c:ser>
        <c:dLbls>
          <c:showLegendKey val="0"/>
          <c:showVal val="0"/>
          <c:showCatName val="0"/>
          <c:showSerName val="0"/>
          <c:showPercent val="0"/>
          <c:showBubbleSize val="0"/>
        </c:dLbls>
        <c:axId val="442784056"/>
        <c:axId val="442791272"/>
      </c:radarChart>
      <c:catAx>
        <c:axId val="44278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791272"/>
        <c:crosses val="autoZero"/>
        <c:auto val="1"/>
        <c:lblAlgn val="ctr"/>
        <c:lblOffset val="100"/>
        <c:noMultiLvlLbl val="0"/>
      </c:catAx>
      <c:valAx>
        <c:axId val="44279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78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FD016-0E53-4279-BA2C-27BA2AEBF56F}"/>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2429F80F-4403-4BF3-994B-51466CE16793}"/>
              </a:ext>
            </a:extLst>
          </p:cNvPr>
          <p:cNvSpPr>
            <a:spLocks noGrp="1"/>
          </p:cNvSpPr>
          <p:nvPr>
            <p:ph type="subTitle" idx="1"/>
          </p:nvPr>
        </p:nvSpPr>
        <p:spPr/>
        <p:txBody>
          <a:bodyPr/>
          <a:lstStyle/>
          <a:p>
            <a:r>
              <a:rPr lang="en-US"/>
              <a:t>Made2Web</a:t>
            </a:r>
          </a:p>
        </p:txBody>
      </p:sp>
    </p:spTree>
    <p:extLst>
      <p:ext uri="{BB962C8B-B14F-4D97-AF65-F5344CB8AC3E}">
        <p14:creationId xmlns:p14="http://schemas.microsoft.com/office/powerpoint/2010/main" val="3637361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616CE-5548-42DD-83C0-F197EAC0AB28}"/>
              </a:ext>
            </a:extLst>
          </p:cNvPr>
          <p:cNvSpPr>
            <a:spLocks noGrp="1"/>
          </p:cNvSpPr>
          <p:nvPr>
            <p:ph type="title"/>
          </p:nvPr>
        </p:nvSpPr>
        <p:spPr/>
        <p:txBody>
          <a:bodyPr/>
          <a:lstStyle/>
          <a:p>
            <a:r>
              <a:rPr lang="en-US"/>
              <a:t>Facebook Key Metrics Table | Axians</a:t>
            </a:r>
          </a:p>
        </p:txBody>
      </p:sp>
      <p:graphicFrame>
        <p:nvGraphicFramePr>
          <p:cNvPr id="5" name="Table Placeholder 4">
            <a:extLst>
              <a:ext uri="{FF2B5EF4-FFF2-40B4-BE49-F238E27FC236}">
                <a16:creationId xmlns:a16="http://schemas.microsoft.com/office/drawing/2014/main" id="{4A585DE6-261B-43CC-A95E-AEDC92D0C337}"/>
              </a:ext>
            </a:extLst>
          </p:cNvPr>
          <p:cNvGraphicFramePr>
            <a:graphicFrameLocks noGrp="1"/>
          </p:cNvGraphicFramePr>
          <p:nvPr>
            <p:ph type="tbl" sz="quarter" idx="13"/>
            <p:extLst>
              <p:ext uri="{D42A27DB-BD31-4B8C-83A1-F6EECF244321}">
                <p14:modId xmlns:p14="http://schemas.microsoft.com/office/powerpoint/2010/main" val="479267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095544648"/>
                    </a:ext>
                  </a:extLst>
                </a:gridCol>
                <a:gridCol w="411480">
                  <a:extLst>
                    <a:ext uri="{9D8B030D-6E8A-4147-A177-3AD203B41FA5}">
                      <a16:colId xmlns:a16="http://schemas.microsoft.com/office/drawing/2014/main" val="2437321431"/>
                    </a:ext>
                  </a:extLst>
                </a:gridCol>
                <a:gridCol w="304495">
                  <a:extLst>
                    <a:ext uri="{9D8B030D-6E8A-4147-A177-3AD203B41FA5}">
                      <a16:colId xmlns:a16="http://schemas.microsoft.com/office/drawing/2014/main" val="567773726"/>
                    </a:ext>
                  </a:extLst>
                </a:gridCol>
                <a:gridCol w="304495">
                  <a:extLst>
                    <a:ext uri="{9D8B030D-6E8A-4147-A177-3AD203B41FA5}">
                      <a16:colId xmlns:a16="http://schemas.microsoft.com/office/drawing/2014/main" val="2054101918"/>
                    </a:ext>
                  </a:extLst>
                </a:gridCol>
                <a:gridCol w="304495">
                  <a:extLst>
                    <a:ext uri="{9D8B030D-6E8A-4147-A177-3AD203B41FA5}">
                      <a16:colId xmlns:a16="http://schemas.microsoft.com/office/drawing/2014/main" val="4140686683"/>
                    </a:ext>
                  </a:extLst>
                </a:gridCol>
                <a:gridCol w="304495">
                  <a:extLst>
                    <a:ext uri="{9D8B030D-6E8A-4147-A177-3AD203B41FA5}">
                      <a16:colId xmlns:a16="http://schemas.microsoft.com/office/drawing/2014/main" val="3462715144"/>
                    </a:ext>
                  </a:extLst>
                </a:gridCol>
                <a:gridCol w="304495">
                  <a:extLst>
                    <a:ext uri="{9D8B030D-6E8A-4147-A177-3AD203B41FA5}">
                      <a16:colId xmlns:a16="http://schemas.microsoft.com/office/drawing/2014/main" val="2891004698"/>
                    </a:ext>
                  </a:extLst>
                </a:gridCol>
                <a:gridCol w="304495">
                  <a:extLst>
                    <a:ext uri="{9D8B030D-6E8A-4147-A177-3AD203B41FA5}">
                      <a16:colId xmlns:a16="http://schemas.microsoft.com/office/drawing/2014/main" val="4261533329"/>
                    </a:ext>
                  </a:extLst>
                </a:gridCol>
                <a:gridCol w="304495">
                  <a:extLst>
                    <a:ext uri="{9D8B030D-6E8A-4147-A177-3AD203B41FA5}">
                      <a16:colId xmlns:a16="http://schemas.microsoft.com/office/drawing/2014/main" val="1858933937"/>
                    </a:ext>
                  </a:extLst>
                </a:gridCol>
                <a:gridCol w="304495">
                  <a:extLst>
                    <a:ext uri="{9D8B030D-6E8A-4147-A177-3AD203B41FA5}">
                      <a16:colId xmlns:a16="http://schemas.microsoft.com/office/drawing/2014/main" val="702344333"/>
                    </a:ext>
                  </a:extLst>
                </a:gridCol>
                <a:gridCol w="304495">
                  <a:extLst>
                    <a:ext uri="{9D8B030D-6E8A-4147-A177-3AD203B41FA5}">
                      <a16:colId xmlns:a16="http://schemas.microsoft.com/office/drawing/2014/main" val="1940404366"/>
                    </a:ext>
                  </a:extLst>
                </a:gridCol>
                <a:gridCol w="304495">
                  <a:extLst>
                    <a:ext uri="{9D8B030D-6E8A-4147-A177-3AD203B41FA5}">
                      <a16:colId xmlns:a16="http://schemas.microsoft.com/office/drawing/2014/main" val="2823975680"/>
                    </a:ext>
                  </a:extLst>
                </a:gridCol>
                <a:gridCol w="304495">
                  <a:extLst>
                    <a:ext uri="{9D8B030D-6E8A-4147-A177-3AD203B41FA5}">
                      <a16:colId xmlns:a16="http://schemas.microsoft.com/office/drawing/2014/main" val="1625162404"/>
                    </a:ext>
                  </a:extLst>
                </a:gridCol>
                <a:gridCol w="304495">
                  <a:extLst>
                    <a:ext uri="{9D8B030D-6E8A-4147-A177-3AD203B41FA5}">
                      <a16:colId xmlns:a16="http://schemas.microsoft.com/office/drawing/2014/main" val="3324927685"/>
                    </a:ext>
                  </a:extLst>
                </a:gridCol>
                <a:gridCol w="304495">
                  <a:extLst>
                    <a:ext uri="{9D8B030D-6E8A-4147-A177-3AD203B41FA5}">
                      <a16:colId xmlns:a16="http://schemas.microsoft.com/office/drawing/2014/main" val="3397996685"/>
                    </a:ext>
                  </a:extLst>
                </a:gridCol>
                <a:gridCol w="304495">
                  <a:extLst>
                    <a:ext uri="{9D8B030D-6E8A-4147-A177-3AD203B41FA5}">
                      <a16:colId xmlns:a16="http://schemas.microsoft.com/office/drawing/2014/main" val="3257401418"/>
                    </a:ext>
                  </a:extLst>
                </a:gridCol>
                <a:gridCol w="304495">
                  <a:extLst>
                    <a:ext uri="{9D8B030D-6E8A-4147-A177-3AD203B41FA5}">
                      <a16:colId xmlns:a16="http://schemas.microsoft.com/office/drawing/2014/main" val="263612031"/>
                    </a:ext>
                  </a:extLst>
                </a:gridCol>
                <a:gridCol w="304495">
                  <a:extLst>
                    <a:ext uri="{9D8B030D-6E8A-4147-A177-3AD203B41FA5}">
                      <a16:colId xmlns:a16="http://schemas.microsoft.com/office/drawing/2014/main" val="1180014983"/>
                    </a:ext>
                  </a:extLst>
                </a:gridCol>
                <a:gridCol w="304495">
                  <a:extLst>
                    <a:ext uri="{9D8B030D-6E8A-4147-A177-3AD203B41FA5}">
                      <a16:colId xmlns:a16="http://schemas.microsoft.com/office/drawing/2014/main" val="1405713273"/>
                    </a:ext>
                  </a:extLst>
                </a:gridCol>
                <a:gridCol w="304495">
                  <a:extLst>
                    <a:ext uri="{9D8B030D-6E8A-4147-A177-3AD203B41FA5}">
                      <a16:colId xmlns:a16="http://schemas.microsoft.com/office/drawing/2014/main" val="3853499211"/>
                    </a:ext>
                  </a:extLst>
                </a:gridCol>
                <a:gridCol w="304495">
                  <a:extLst>
                    <a:ext uri="{9D8B030D-6E8A-4147-A177-3AD203B41FA5}">
                      <a16:colId xmlns:a16="http://schemas.microsoft.com/office/drawing/2014/main" val="1421525303"/>
                    </a:ext>
                  </a:extLst>
                </a:gridCol>
                <a:gridCol w="304495">
                  <a:extLst>
                    <a:ext uri="{9D8B030D-6E8A-4147-A177-3AD203B41FA5}">
                      <a16:colId xmlns:a16="http://schemas.microsoft.com/office/drawing/2014/main" val="415113993"/>
                    </a:ext>
                  </a:extLst>
                </a:gridCol>
                <a:gridCol w="304495">
                  <a:extLst>
                    <a:ext uri="{9D8B030D-6E8A-4147-A177-3AD203B41FA5}">
                      <a16:colId xmlns:a16="http://schemas.microsoft.com/office/drawing/2014/main" val="25987681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58942024"/>
                  </a:ext>
                </a:extLst>
              </a:tr>
              <a:tr h="370840">
                <a:tc>
                  <a:txBody>
                    <a:bodyPr/>
                    <a:lstStyle/>
                    <a:p>
                      <a:r>
                        <a:rPr lang="en-US" sz="1000"/>
                        <a:t>Axians Portugal</a:t>
                      </a:r>
                    </a:p>
                  </a:txBody>
                  <a:tcPr/>
                </a:tc>
                <a:tc>
                  <a:txBody>
                    <a:bodyPr/>
                    <a:lstStyle/>
                    <a:p>
                      <a:r>
                        <a:rPr lang="en-US" sz="1000"/>
                        <a:t>2808</a:t>
                      </a:r>
                    </a:p>
                  </a:txBody>
                  <a:tcPr/>
                </a:tc>
                <a:tc>
                  <a:txBody>
                    <a:bodyPr/>
                    <a:lstStyle/>
                    <a:p>
                      <a:r>
                        <a:rPr lang="en-US" sz="1000"/>
                        <a:t>n/a</a:t>
                      </a:r>
                    </a:p>
                  </a:txBody>
                  <a:tcPr/>
                </a:tc>
                <a:tc>
                  <a:txBody>
                    <a:bodyPr/>
                    <a:lstStyle/>
                    <a:p>
                      <a:r>
                        <a:rPr lang="en-US" sz="1000"/>
                        <a:t>6</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429</a:t>
                      </a:r>
                    </a:p>
                  </a:txBody>
                  <a:tcPr/>
                </a:tc>
                <a:tc>
                  <a:txBody>
                    <a:bodyPr/>
                    <a:lstStyle/>
                    <a:p>
                      <a:r>
                        <a:rPr lang="en-US" sz="1000"/>
                        <a:t>0</a:t>
                      </a:r>
                    </a:p>
                  </a:txBody>
                  <a:tcPr/>
                </a:tc>
                <a:tc>
                  <a:txBody>
                    <a:bodyPr/>
                    <a:lstStyle/>
                    <a:p>
                      <a:r>
                        <a:rPr lang="en-US" sz="1000"/>
                        <a:t>410</a:t>
                      </a:r>
                    </a:p>
                  </a:txBody>
                  <a:tcPr/>
                </a:tc>
                <a:tc>
                  <a:txBody>
                    <a:bodyPr/>
                    <a:lstStyle/>
                    <a:p>
                      <a:r>
                        <a:rPr lang="en-US" sz="1000"/>
                        <a:t>19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27</a:t>
                      </a:r>
                    </a:p>
                  </a:txBody>
                  <a:tcPr/>
                </a:tc>
                <a:tc>
                  <a:txBody>
                    <a:bodyPr/>
                    <a:lstStyle/>
                    <a:p>
                      <a:r>
                        <a:rPr lang="en-US" sz="1000"/>
                        <a:t>28</a:t>
                      </a:r>
                    </a:p>
                  </a:txBody>
                  <a:tcPr/>
                </a:tc>
                <a:tc>
                  <a:txBody>
                    <a:bodyPr/>
                    <a:lstStyle/>
                    <a:p>
                      <a:r>
                        <a:rPr lang="en-US" sz="1000"/>
                        <a:t>484</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554149866"/>
                  </a:ext>
                </a:extLst>
              </a:tr>
              <a:tr h="370840">
                <a:tc>
                  <a:txBody>
                    <a:bodyPr/>
                    <a:lstStyle/>
                    <a:p>
                      <a:r>
                        <a:rPr lang="en-US" sz="1000"/>
                        <a:t>Axians UK</a:t>
                      </a:r>
                    </a:p>
                  </a:txBody>
                  <a:tcPr/>
                </a:tc>
                <a:tc>
                  <a:txBody>
                    <a:bodyPr/>
                    <a:lstStyle/>
                    <a:p>
                      <a:r>
                        <a:rPr lang="en-US" sz="1000"/>
                        <a:t>148</a:t>
                      </a:r>
                    </a:p>
                  </a:txBody>
                  <a:tcPr/>
                </a:tc>
                <a:tc>
                  <a:txBody>
                    <a:bodyPr/>
                    <a:lstStyle/>
                    <a:p>
                      <a:r>
                        <a:rPr lang="en-US" sz="1000"/>
                        <a:t>n/a</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884794350"/>
                  </a:ext>
                </a:extLst>
              </a:tr>
              <a:tr h="370840">
                <a:tc>
                  <a:txBody>
                    <a:bodyPr/>
                    <a:lstStyle/>
                    <a:p>
                      <a:r>
                        <a:rPr lang="en-US" sz="1000"/>
                        <a:t>Axians Official</a:t>
                      </a:r>
                    </a:p>
                  </a:txBody>
                  <a:tcPr/>
                </a:tc>
                <a:tc>
                  <a:txBody>
                    <a:bodyPr/>
                    <a:lstStyle/>
                    <a:p>
                      <a:r>
                        <a:rPr lang="en-US" sz="1000"/>
                        <a:t>910</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224120620"/>
                  </a:ext>
                </a:extLst>
              </a:tr>
            </a:tbl>
          </a:graphicData>
        </a:graphic>
      </p:graphicFrame>
      <p:sp>
        <p:nvSpPr>
          <p:cNvPr id="4" name="Text Placeholder 3">
            <a:extLst>
              <a:ext uri="{FF2B5EF4-FFF2-40B4-BE49-F238E27FC236}">
                <a16:creationId xmlns:a16="http://schemas.microsoft.com/office/drawing/2014/main" id="{522F8A9D-C657-40AB-8BFD-BC0B6A38C0E0}"/>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974270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E0552-D523-42DE-8074-A59681A82050}"/>
              </a:ext>
            </a:extLst>
          </p:cNvPr>
          <p:cNvSpPr>
            <a:spLocks noGrp="1"/>
          </p:cNvSpPr>
          <p:nvPr>
            <p:ph type="title"/>
          </p:nvPr>
        </p:nvSpPr>
        <p:spPr/>
        <p:txBody>
          <a:bodyPr/>
          <a:lstStyle/>
          <a:p>
            <a:r>
              <a:rPr lang="en-US"/>
              <a:t>Facebook Fans Total | Axians</a:t>
            </a:r>
          </a:p>
        </p:txBody>
      </p:sp>
      <p:graphicFrame>
        <p:nvGraphicFramePr>
          <p:cNvPr id="6" name="Chart Placeholder 5">
            <a:extLst>
              <a:ext uri="{FF2B5EF4-FFF2-40B4-BE49-F238E27FC236}">
                <a16:creationId xmlns:a16="http://schemas.microsoft.com/office/drawing/2014/main" id="{16AEE55A-0816-4840-90FD-80FC6834C3DC}"/>
              </a:ext>
            </a:extLst>
          </p:cNvPr>
          <p:cNvGraphicFramePr>
            <a:graphicFrameLocks noGrp="1"/>
          </p:cNvGraphicFramePr>
          <p:nvPr>
            <p:ph type="chart" sz="quarter" idx="13"/>
            <p:extLst>
              <p:ext uri="{D42A27DB-BD31-4B8C-83A1-F6EECF244321}">
                <p14:modId xmlns:p14="http://schemas.microsoft.com/office/powerpoint/2010/main" val="349117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22A441-0800-4A16-95D0-BDE080BCE74F}"/>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3122247F-6BB8-4BCB-A28B-E315BBE47B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5338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D57F-244C-456A-85AD-3DF23FBF7A1B}"/>
              </a:ext>
            </a:extLst>
          </p:cNvPr>
          <p:cNvSpPr>
            <a:spLocks noGrp="1"/>
          </p:cNvSpPr>
          <p:nvPr>
            <p:ph type="title"/>
          </p:nvPr>
        </p:nvSpPr>
        <p:spPr/>
        <p:txBody>
          <a:bodyPr/>
          <a:lstStyle/>
          <a:p>
            <a:r>
              <a:rPr lang="en-US"/>
              <a:t>Facebook Fans Change Rate | Axians</a:t>
            </a:r>
          </a:p>
        </p:txBody>
      </p:sp>
      <p:graphicFrame>
        <p:nvGraphicFramePr>
          <p:cNvPr id="6" name="Chart Placeholder 5">
            <a:extLst>
              <a:ext uri="{FF2B5EF4-FFF2-40B4-BE49-F238E27FC236}">
                <a16:creationId xmlns:a16="http://schemas.microsoft.com/office/drawing/2014/main" id="{7D64F8CE-3A35-4B98-9BCB-E12F8CBF2BC2}"/>
              </a:ext>
            </a:extLst>
          </p:cNvPr>
          <p:cNvGraphicFramePr>
            <a:graphicFrameLocks noGrp="1"/>
          </p:cNvGraphicFramePr>
          <p:nvPr>
            <p:ph type="chart" sz="quarter" idx="13"/>
            <p:extLst>
              <p:ext uri="{D42A27DB-BD31-4B8C-83A1-F6EECF244321}">
                <p14:modId xmlns:p14="http://schemas.microsoft.com/office/powerpoint/2010/main" val="3822982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97E013-CAC7-45D5-8170-F3FDEB73CD21}"/>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538D9A30-8F9C-4F69-BDAD-3B046D709E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5790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E0C67-478E-472E-B17A-13AE3B8E02DB}"/>
              </a:ext>
            </a:extLst>
          </p:cNvPr>
          <p:cNvSpPr>
            <a:spLocks noGrp="1"/>
          </p:cNvSpPr>
          <p:nvPr>
            <p:ph type="title"/>
          </p:nvPr>
        </p:nvSpPr>
        <p:spPr/>
        <p:txBody>
          <a:bodyPr/>
          <a:lstStyle/>
          <a:p>
            <a:r>
              <a:rPr lang="en-US"/>
              <a:t>Facebook Interaction Rate | Axians</a:t>
            </a:r>
          </a:p>
        </p:txBody>
      </p:sp>
      <p:graphicFrame>
        <p:nvGraphicFramePr>
          <p:cNvPr id="6" name="Chart Placeholder 5">
            <a:extLst>
              <a:ext uri="{FF2B5EF4-FFF2-40B4-BE49-F238E27FC236}">
                <a16:creationId xmlns:a16="http://schemas.microsoft.com/office/drawing/2014/main" id="{98180ACD-5A5F-40A5-8EC4-5DCA006CDB8D}"/>
              </a:ext>
            </a:extLst>
          </p:cNvPr>
          <p:cNvGraphicFramePr>
            <a:graphicFrameLocks noGrp="1"/>
          </p:cNvGraphicFramePr>
          <p:nvPr>
            <p:ph type="chart" sz="quarter" idx="13"/>
            <p:extLst>
              <p:ext uri="{D42A27DB-BD31-4B8C-83A1-F6EECF244321}">
                <p14:modId xmlns:p14="http://schemas.microsoft.com/office/powerpoint/2010/main" val="2235174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9FF45C-CA4B-4482-AA5E-FFBAA97E490A}"/>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B037242C-DDBF-4F2B-802A-28D8A4B44C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9197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F6BD7-64E0-48A4-A466-BA18FC22F05B}"/>
              </a:ext>
            </a:extLst>
          </p:cNvPr>
          <p:cNvSpPr>
            <a:spLocks noGrp="1"/>
          </p:cNvSpPr>
          <p:nvPr>
            <p:ph type="title"/>
          </p:nvPr>
        </p:nvSpPr>
        <p:spPr/>
        <p:txBody>
          <a:bodyPr/>
          <a:lstStyle/>
          <a:p>
            <a:r>
              <a:rPr lang="en-US"/>
              <a:t>Facebook Total Interactions | Axians</a:t>
            </a:r>
          </a:p>
        </p:txBody>
      </p:sp>
      <p:graphicFrame>
        <p:nvGraphicFramePr>
          <p:cNvPr id="6" name="Chart Placeholder 5">
            <a:extLst>
              <a:ext uri="{FF2B5EF4-FFF2-40B4-BE49-F238E27FC236}">
                <a16:creationId xmlns:a16="http://schemas.microsoft.com/office/drawing/2014/main" id="{406D738A-13A5-4BD7-BFA8-4E1F346B2885}"/>
              </a:ext>
            </a:extLst>
          </p:cNvPr>
          <p:cNvGraphicFramePr>
            <a:graphicFrameLocks noGrp="1"/>
          </p:cNvGraphicFramePr>
          <p:nvPr>
            <p:ph type="chart" sz="quarter" idx="13"/>
            <p:extLst>
              <p:ext uri="{D42A27DB-BD31-4B8C-83A1-F6EECF244321}">
                <p14:modId xmlns:p14="http://schemas.microsoft.com/office/powerpoint/2010/main" val="4283998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A1C376-3752-400A-BA9A-2598B255D440}"/>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2B117BBE-6E3A-4AE6-B761-CC9AB09A70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7751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1D6E-92CF-4BBA-8668-0F9E4CD73400}"/>
              </a:ext>
            </a:extLst>
          </p:cNvPr>
          <p:cNvSpPr>
            <a:spLocks noGrp="1"/>
          </p:cNvSpPr>
          <p:nvPr>
            <p:ph type="title"/>
          </p:nvPr>
        </p:nvSpPr>
        <p:spPr/>
        <p:txBody>
          <a:bodyPr/>
          <a:lstStyle/>
          <a:p>
            <a:r>
              <a:rPr lang="en-US"/>
              <a:t>Facebook Own Posts Table | Axians - 1 of 8</a:t>
            </a:r>
          </a:p>
        </p:txBody>
      </p:sp>
      <p:graphicFrame>
        <p:nvGraphicFramePr>
          <p:cNvPr id="5" name="Table Placeholder 4">
            <a:extLst>
              <a:ext uri="{FF2B5EF4-FFF2-40B4-BE49-F238E27FC236}">
                <a16:creationId xmlns:a16="http://schemas.microsoft.com/office/drawing/2014/main" id="{B8F62778-8B95-4105-A5E7-232A8FDDFCBC}"/>
              </a:ext>
            </a:extLst>
          </p:cNvPr>
          <p:cNvGraphicFramePr>
            <a:graphicFrameLocks noGrp="1"/>
          </p:cNvGraphicFramePr>
          <p:nvPr>
            <p:ph type="tbl" sz="quarter" idx="13"/>
            <p:extLst>
              <p:ext uri="{D42A27DB-BD31-4B8C-83A1-F6EECF244321}">
                <p14:modId xmlns:p14="http://schemas.microsoft.com/office/powerpoint/2010/main" val="42165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29351420"/>
                    </a:ext>
                  </a:extLst>
                </a:gridCol>
                <a:gridCol w="905256">
                  <a:extLst>
                    <a:ext uri="{9D8B030D-6E8A-4147-A177-3AD203B41FA5}">
                      <a16:colId xmlns:a16="http://schemas.microsoft.com/office/drawing/2014/main" val="3427561542"/>
                    </a:ext>
                  </a:extLst>
                </a:gridCol>
                <a:gridCol w="658368">
                  <a:extLst>
                    <a:ext uri="{9D8B030D-6E8A-4147-A177-3AD203B41FA5}">
                      <a16:colId xmlns:a16="http://schemas.microsoft.com/office/drawing/2014/main" val="1650323592"/>
                    </a:ext>
                  </a:extLst>
                </a:gridCol>
                <a:gridCol w="329184">
                  <a:extLst>
                    <a:ext uri="{9D8B030D-6E8A-4147-A177-3AD203B41FA5}">
                      <a16:colId xmlns:a16="http://schemas.microsoft.com/office/drawing/2014/main" val="3881722243"/>
                    </a:ext>
                  </a:extLst>
                </a:gridCol>
                <a:gridCol w="329184">
                  <a:extLst>
                    <a:ext uri="{9D8B030D-6E8A-4147-A177-3AD203B41FA5}">
                      <a16:colId xmlns:a16="http://schemas.microsoft.com/office/drawing/2014/main" val="718939251"/>
                    </a:ext>
                  </a:extLst>
                </a:gridCol>
                <a:gridCol w="329184">
                  <a:extLst>
                    <a:ext uri="{9D8B030D-6E8A-4147-A177-3AD203B41FA5}">
                      <a16:colId xmlns:a16="http://schemas.microsoft.com/office/drawing/2014/main" val="463817717"/>
                    </a:ext>
                  </a:extLst>
                </a:gridCol>
                <a:gridCol w="329184">
                  <a:extLst>
                    <a:ext uri="{9D8B030D-6E8A-4147-A177-3AD203B41FA5}">
                      <a16:colId xmlns:a16="http://schemas.microsoft.com/office/drawing/2014/main" val="1246766030"/>
                    </a:ext>
                  </a:extLst>
                </a:gridCol>
                <a:gridCol w="329184">
                  <a:extLst>
                    <a:ext uri="{9D8B030D-6E8A-4147-A177-3AD203B41FA5}">
                      <a16:colId xmlns:a16="http://schemas.microsoft.com/office/drawing/2014/main" val="2527831219"/>
                    </a:ext>
                  </a:extLst>
                </a:gridCol>
                <a:gridCol w="329184">
                  <a:extLst>
                    <a:ext uri="{9D8B030D-6E8A-4147-A177-3AD203B41FA5}">
                      <a16:colId xmlns:a16="http://schemas.microsoft.com/office/drawing/2014/main" val="3878590456"/>
                    </a:ext>
                  </a:extLst>
                </a:gridCol>
                <a:gridCol w="329184">
                  <a:extLst>
                    <a:ext uri="{9D8B030D-6E8A-4147-A177-3AD203B41FA5}">
                      <a16:colId xmlns:a16="http://schemas.microsoft.com/office/drawing/2014/main" val="414129188"/>
                    </a:ext>
                  </a:extLst>
                </a:gridCol>
                <a:gridCol w="329184">
                  <a:extLst>
                    <a:ext uri="{9D8B030D-6E8A-4147-A177-3AD203B41FA5}">
                      <a16:colId xmlns:a16="http://schemas.microsoft.com/office/drawing/2014/main" val="942208704"/>
                    </a:ext>
                  </a:extLst>
                </a:gridCol>
                <a:gridCol w="329184">
                  <a:extLst>
                    <a:ext uri="{9D8B030D-6E8A-4147-A177-3AD203B41FA5}">
                      <a16:colId xmlns:a16="http://schemas.microsoft.com/office/drawing/2014/main" val="109846189"/>
                    </a:ext>
                  </a:extLst>
                </a:gridCol>
                <a:gridCol w="329184">
                  <a:extLst>
                    <a:ext uri="{9D8B030D-6E8A-4147-A177-3AD203B41FA5}">
                      <a16:colId xmlns:a16="http://schemas.microsoft.com/office/drawing/2014/main" val="2218785979"/>
                    </a:ext>
                  </a:extLst>
                </a:gridCol>
                <a:gridCol w="329184">
                  <a:extLst>
                    <a:ext uri="{9D8B030D-6E8A-4147-A177-3AD203B41FA5}">
                      <a16:colId xmlns:a16="http://schemas.microsoft.com/office/drawing/2014/main" val="3483973642"/>
                    </a:ext>
                  </a:extLst>
                </a:gridCol>
                <a:gridCol w="329184">
                  <a:extLst>
                    <a:ext uri="{9D8B030D-6E8A-4147-A177-3AD203B41FA5}">
                      <a16:colId xmlns:a16="http://schemas.microsoft.com/office/drawing/2014/main" val="1883472589"/>
                    </a:ext>
                  </a:extLst>
                </a:gridCol>
                <a:gridCol w="329184">
                  <a:extLst>
                    <a:ext uri="{9D8B030D-6E8A-4147-A177-3AD203B41FA5}">
                      <a16:colId xmlns:a16="http://schemas.microsoft.com/office/drawing/2014/main" val="3239873805"/>
                    </a:ext>
                  </a:extLst>
                </a:gridCol>
                <a:gridCol w="329184">
                  <a:extLst>
                    <a:ext uri="{9D8B030D-6E8A-4147-A177-3AD203B41FA5}">
                      <a16:colId xmlns:a16="http://schemas.microsoft.com/office/drawing/2014/main" val="2089541159"/>
                    </a:ext>
                  </a:extLst>
                </a:gridCol>
                <a:gridCol w="329184">
                  <a:extLst>
                    <a:ext uri="{9D8B030D-6E8A-4147-A177-3AD203B41FA5}">
                      <a16:colId xmlns:a16="http://schemas.microsoft.com/office/drawing/2014/main" val="1995913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2525806"/>
                  </a:ext>
                </a:extLst>
              </a:tr>
            </a:tbl>
          </a:graphicData>
        </a:graphic>
      </p:graphicFrame>
      <p:sp>
        <p:nvSpPr>
          <p:cNvPr id="4" name="Text Placeholder 3">
            <a:extLst>
              <a:ext uri="{FF2B5EF4-FFF2-40B4-BE49-F238E27FC236}">
                <a16:creationId xmlns:a16="http://schemas.microsoft.com/office/drawing/2014/main" id="{8935B47A-E1D2-4FE0-95FB-812AA6E03E8D}"/>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748768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31B0C-D416-4E4C-919F-093C42DE12B6}"/>
              </a:ext>
            </a:extLst>
          </p:cNvPr>
          <p:cNvSpPr>
            <a:spLocks noGrp="1"/>
          </p:cNvSpPr>
          <p:nvPr>
            <p:ph type="title"/>
          </p:nvPr>
        </p:nvSpPr>
        <p:spPr/>
        <p:txBody>
          <a:bodyPr/>
          <a:lstStyle/>
          <a:p>
            <a:r>
              <a:rPr lang="en-US"/>
              <a:t>Facebook Own Posts Table | Axians - 2 of 8</a:t>
            </a:r>
          </a:p>
        </p:txBody>
      </p:sp>
      <p:graphicFrame>
        <p:nvGraphicFramePr>
          <p:cNvPr id="5" name="Table Placeholder 4">
            <a:extLst>
              <a:ext uri="{FF2B5EF4-FFF2-40B4-BE49-F238E27FC236}">
                <a16:creationId xmlns:a16="http://schemas.microsoft.com/office/drawing/2014/main" id="{4D757DD5-814D-4EBB-B0E3-88D594E67458}"/>
              </a:ext>
            </a:extLst>
          </p:cNvPr>
          <p:cNvGraphicFramePr>
            <a:graphicFrameLocks noGrp="1"/>
          </p:cNvGraphicFramePr>
          <p:nvPr>
            <p:ph type="tbl" sz="quarter" idx="13"/>
            <p:extLst>
              <p:ext uri="{D42A27DB-BD31-4B8C-83A1-F6EECF244321}">
                <p14:modId xmlns:p14="http://schemas.microsoft.com/office/powerpoint/2010/main" val="2116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75772285"/>
                    </a:ext>
                  </a:extLst>
                </a:gridCol>
                <a:gridCol w="905256">
                  <a:extLst>
                    <a:ext uri="{9D8B030D-6E8A-4147-A177-3AD203B41FA5}">
                      <a16:colId xmlns:a16="http://schemas.microsoft.com/office/drawing/2014/main" val="330330584"/>
                    </a:ext>
                  </a:extLst>
                </a:gridCol>
                <a:gridCol w="658368">
                  <a:extLst>
                    <a:ext uri="{9D8B030D-6E8A-4147-A177-3AD203B41FA5}">
                      <a16:colId xmlns:a16="http://schemas.microsoft.com/office/drawing/2014/main" val="2574879787"/>
                    </a:ext>
                  </a:extLst>
                </a:gridCol>
                <a:gridCol w="329184">
                  <a:extLst>
                    <a:ext uri="{9D8B030D-6E8A-4147-A177-3AD203B41FA5}">
                      <a16:colId xmlns:a16="http://schemas.microsoft.com/office/drawing/2014/main" val="3001778060"/>
                    </a:ext>
                  </a:extLst>
                </a:gridCol>
                <a:gridCol w="329184">
                  <a:extLst>
                    <a:ext uri="{9D8B030D-6E8A-4147-A177-3AD203B41FA5}">
                      <a16:colId xmlns:a16="http://schemas.microsoft.com/office/drawing/2014/main" val="3573728466"/>
                    </a:ext>
                  </a:extLst>
                </a:gridCol>
                <a:gridCol w="329184">
                  <a:extLst>
                    <a:ext uri="{9D8B030D-6E8A-4147-A177-3AD203B41FA5}">
                      <a16:colId xmlns:a16="http://schemas.microsoft.com/office/drawing/2014/main" val="868513354"/>
                    </a:ext>
                  </a:extLst>
                </a:gridCol>
                <a:gridCol w="329184">
                  <a:extLst>
                    <a:ext uri="{9D8B030D-6E8A-4147-A177-3AD203B41FA5}">
                      <a16:colId xmlns:a16="http://schemas.microsoft.com/office/drawing/2014/main" val="1859388033"/>
                    </a:ext>
                  </a:extLst>
                </a:gridCol>
                <a:gridCol w="329184">
                  <a:extLst>
                    <a:ext uri="{9D8B030D-6E8A-4147-A177-3AD203B41FA5}">
                      <a16:colId xmlns:a16="http://schemas.microsoft.com/office/drawing/2014/main" val="4168176897"/>
                    </a:ext>
                  </a:extLst>
                </a:gridCol>
                <a:gridCol w="329184">
                  <a:extLst>
                    <a:ext uri="{9D8B030D-6E8A-4147-A177-3AD203B41FA5}">
                      <a16:colId xmlns:a16="http://schemas.microsoft.com/office/drawing/2014/main" val="2121605474"/>
                    </a:ext>
                  </a:extLst>
                </a:gridCol>
                <a:gridCol w="329184">
                  <a:extLst>
                    <a:ext uri="{9D8B030D-6E8A-4147-A177-3AD203B41FA5}">
                      <a16:colId xmlns:a16="http://schemas.microsoft.com/office/drawing/2014/main" val="2437380696"/>
                    </a:ext>
                  </a:extLst>
                </a:gridCol>
                <a:gridCol w="329184">
                  <a:extLst>
                    <a:ext uri="{9D8B030D-6E8A-4147-A177-3AD203B41FA5}">
                      <a16:colId xmlns:a16="http://schemas.microsoft.com/office/drawing/2014/main" val="1937172544"/>
                    </a:ext>
                  </a:extLst>
                </a:gridCol>
                <a:gridCol w="329184">
                  <a:extLst>
                    <a:ext uri="{9D8B030D-6E8A-4147-A177-3AD203B41FA5}">
                      <a16:colId xmlns:a16="http://schemas.microsoft.com/office/drawing/2014/main" val="3928268054"/>
                    </a:ext>
                  </a:extLst>
                </a:gridCol>
                <a:gridCol w="329184">
                  <a:extLst>
                    <a:ext uri="{9D8B030D-6E8A-4147-A177-3AD203B41FA5}">
                      <a16:colId xmlns:a16="http://schemas.microsoft.com/office/drawing/2014/main" val="1084824182"/>
                    </a:ext>
                  </a:extLst>
                </a:gridCol>
                <a:gridCol w="329184">
                  <a:extLst>
                    <a:ext uri="{9D8B030D-6E8A-4147-A177-3AD203B41FA5}">
                      <a16:colId xmlns:a16="http://schemas.microsoft.com/office/drawing/2014/main" val="202352682"/>
                    </a:ext>
                  </a:extLst>
                </a:gridCol>
                <a:gridCol w="329184">
                  <a:extLst>
                    <a:ext uri="{9D8B030D-6E8A-4147-A177-3AD203B41FA5}">
                      <a16:colId xmlns:a16="http://schemas.microsoft.com/office/drawing/2014/main" val="527704311"/>
                    </a:ext>
                  </a:extLst>
                </a:gridCol>
                <a:gridCol w="329184">
                  <a:extLst>
                    <a:ext uri="{9D8B030D-6E8A-4147-A177-3AD203B41FA5}">
                      <a16:colId xmlns:a16="http://schemas.microsoft.com/office/drawing/2014/main" val="392115160"/>
                    </a:ext>
                  </a:extLst>
                </a:gridCol>
                <a:gridCol w="329184">
                  <a:extLst>
                    <a:ext uri="{9D8B030D-6E8A-4147-A177-3AD203B41FA5}">
                      <a16:colId xmlns:a16="http://schemas.microsoft.com/office/drawing/2014/main" val="1843920270"/>
                    </a:ext>
                  </a:extLst>
                </a:gridCol>
                <a:gridCol w="329184">
                  <a:extLst>
                    <a:ext uri="{9D8B030D-6E8A-4147-A177-3AD203B41FA5}">
                      <a16:colId xmlns:a16="http://schemas.microsoft.com/office/drawing/2014/main" val="3128237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2927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Axians Portugal - 2019-04-03 15:48:42 </a:t>
                      </a:r>
                      <a:r>
                        <a:rPr kumimoji="0" lang="pt-BR" sz="1000" b="0" i="0" u="none" strike="noStrike" kern="1200" cap="none" spc="0" normalizeH="0" baseline="0" noProof="0">
                          <a:ln>
                            <a:noFill/>
                          </a:ln>
                          <a:solidFill>
                            <a:prstClr val="black"/>
                          </a:solidFill>
                          <a:effectLst/>
                          <a:uLnTx/>
                          <a:uFillTx/>
                          <a:latin typeface="+mn-lt"/>
                          <a:ea typeface="+mn-ea"/>
                          <a:cs typeface="+mn-cs"/>
                        </a:rPr>
                        <a:t> 
 Hoje debate-se "A Polícia do Futuro: Ciberpoliciamento e Inteligência Artificial" no ISCPSI, com a participação de Pedro Afonso, com início às 16h. 
Um olhar sobre a segurança pública do amanhã.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https://external.xx.fbcdn.net/safe_image.php?d=AQA3bkhI6DwSAZlB&amp;w=720&amp;h=720&amp;url=http%3A%2F%2Fwww.iscpsi.pt%2FInicio%2FDocuments%2F2019%2FA%2520Pol%25c3%25adcia%2520do%2520Futuro.jpg&amp;cfs=1&amp;_nc_hash=AQCvUUGQ5kAHaK_P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04/05/2019 10:40:52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56471804"/>
                  </a:ext>
                </a:extLst>
              </a:tr>
            </a:tbl>
          </a:graphicData>
        </a:graphic>
      </p:graphicFrame>
      <p:sp>
        <p:nvSpPr>
          <p:cNvPr id="4" name="Text Placeholder 3">
            <a:extLst>
              <a:ext uri="{FF2B5EF4-FFF2-40B4-BE49-F238E27FC236}">
                <a16:creationId xmlns:a16="http://schemas.microsoft.com/office/drawing/2014/main" id="{613432A2-93C7-40F2-899F-355E04A96A93}"/>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921093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D31A3-F419-4DF1-805A-344FFEB05604}"/>
              </a:ext>
            </a:extLst>
          </p:cNvPr>
          <p:cNvSpPr>
            <a:spLocks noGrp="1"/>
          </p:cNvSpPr>
          <p:nvPr>
            <p:ph type="title"/>
          </p:nvPr>
        </p:nvSpPr>
        <p:spPr/>
        <p:txBody>
          <a:bodyPr/>
          <a:lstStyle/>
          <a:p>
            <a:r>
              <a:rPr lang="en-US"/>
              <a:t>Facebook Own Posts Table | Axians - 3 of 8</a:t>
            </a:r>
          </a:p>
        </p:txBody>
      </p:sp>
      <p:graphicFrame>
        <p:nvGraphicFramePr>
          <p:cNvPr id="5" name="Table Placeholder 4">
            <a:extLst>
              <a:ext uri="{FF2B5EF4-FFF2-40B4-BE49-F238E27FC236}">
                <a16:creationId xmlns:a16="http://schemas.microsoft.com/office/drawing/2014/main" id="{4625D1ED-07D7-4BCB-A5F5-FBE09DF9D02D}"/>
              </a:ext>
            </a:extLst>
          </p:cNvPr>
          <p:cNvGraphicFramePr>
            <a:graphicFrameLocks noGrp="1"/>
          </p:cNvGraphicFramePr>
          <p:nvPr>
            <p:ph type="tbl" sz="quarter" idx="13"/>
            <p:extLst>
              <p:ext uri="{D42A27DB-BD31-4B8C-83A1-F6EECF244321}">
                <p14:modId xmlns:p14="http://schemas.microsoft.com/office/powerpoint/2010/main" val="4009221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67613207"/>
                    </a:ext>
                  </a:extLst>
                </a:gridCol>
                <a:gridCol w="905256">
                  <a:extLst>
                    <a:ext uri="{9D8B030D-6E8A-4147-A177-3AD203B41FA5}">
                      <a16:colId xmlns:a16="http://schemas.microsoft.com/office/drawing/2014/main" val="3949816134"/>
                    </a:ext>
                  </a:extLst>
                </a:gridCol>
                <a:gridCol w="658368">
                  <a:extLst>
                    <a:ext uri="{9D8B030D-6E8A-4147-A177-3AD203B41FA5}">
                      <a16:colId xmlns:a16="http://schemas.microsoft.com/office/drawing/2014/main" val="2867777319"/>
                    </a:ext>
                  </a:extLst>
                </a:gridCol>
                <a:gridCol w="329184">
                  <a:extLst>
                    <a:ext uri="{9D8B030D-6E8A-4147-A177-3AD203B41FA5}">
                      <a16:colId xmlns:a16="http://schemas.microsoft.com/office/drawing/2014/main" val="3041279438"/>
                    </a:ext>
                  </a:extLst>
                </a:gridCol>
                <a:gridCol w="329184">
                  <a:extLst>
                    <a:ext uri="{9D8B030D-6E8A-4147-A177-3AD203B41FA5}">
                      <a16:colId xmlns:a16="http://schemas.microsoft.com/office/drawing/2014/main" val="1361370593"/>
                    </a:ext>
                  </a:extLst>
                </a:gridCol>
                <a:gridCol w="329184">
                  <a:extLst>
                    <a:ext uri="{9D8B030D-6E8A-4147-A177-3AD203B41FA5}">
                      <a16:colId xmlns:a16="http://schemas.microsoft.com/office/drawing/2014/main" val="514041218"/>
                    </a:ext>
                  </a:extLst>
                </a:gridCol>
                <a:gridCol w="329184">
                  <a:extLst>
                    <a:ext uri="{9D8B030D-6E8A-4147-A177-3AD203B41FA5}">
                      <a16:colId xmlns:a16="http://schemas.microsoft.com/office/drawing/2014/main" val="3357424409"/>
                    </a:ext>
                  </a:extLst>
                </a:gridCol>
                <a:gridCol w="329184">
                  <a:extLst>
                    <a:ext uri="{9D8B030D-6E8A-4147-A177-3AD203B41FA5}">
                      <a16:colId xmlns:a16="http://schemas.microsoft.com/office/drawing/2014/main" val="2186387986"/>
                    </a:ext>
                  </a:extLst>
                </a:gridCol>
                <a:gridCol w="329184">
                  <a:extLst>
                    <a:ext uri="{9D8B030D-6E8A-4147-A177-3AD203B41FA5}">
                      <a16:colId xmlns:a16="http://schemas.microsoft.com/office/drawing/2014/main" val="4146670599"/>
                    </a:ext>
                  </a:extLst>
                </a:gridCol>
                <a:gridCol w="329184">
                  <a:extLst>
                    <a:ext uri="{9D8B030D-6E8A-4147-A177-3AD203B41FA5}">
                      <a16:colId xmlns:a16="http://schemas.microsoft.com/office/drawing/2014/main" val="2516034649"/>
                    </a:ext>
                  </a:extLst>
                </a:gridCol>
                <a:gridCol w="329184">
                  <a:extLst>
                    <a:ext uri="{9D8B030D-6E8A-4147-A177-3AD203B41FA5}">
                      <a16:colId xmlns:a16="http://schemas.microsoft.com/office/drawing/2014/main" val="492473031"/>
                    </a:ext>
                  </a:extLst>
                </a:gridCol>
                <a:gridCol w="329184">
                  <a:extLst>
                    <a:ext uri="{9D8B030D-6E8A-4147-A177-3AD203B41FA5}">
                      <a16:colId xmlns:a16="http://schemas.microsoft.com/office/drawing/2014/main" val="3603501805"/>
                    </a:ext>
                  </a:extLst>
                </a:gridCol>
                <a:gridCol w="329184">
                  <a:extLst>
                    <a:ext uri="{9D8B030D-6E8A-4147-A177-3AD203B41FA5}">
                      <a16:colId xmlns:a16="http://schemas.microsoft.com/office/drawing/2014/main" val="665220469"/>
                    </a:ext>
                  </a:extLst>
                </a:gridCol>
                <a:gridCol w="329184">
                  <a:extLst>
                    <a:ext uri="{9D8B030D-6E8A-4147-A177-3AD203B41FA5}">
                      <a16:colId xmlns:a16="http://schemas.microsoft.com/office/drawing/2014/main" val="3808934477"/>
                    </a:ext>
                  </a:extLst>
                </a:gridCol>
                <a:gridCol w="329184">
                  <a:extLst>
                    <a:ext uri="{9D8B030D-6E8A-4147-A177-3AD203B41FA5}">
                      <a16:colId xmlns:a16="http://schemas.microsoft.com/office/drawing/2014/main" val="3418411277"/>
                    </a:ext>
                  </a:extLst>
                </a:gridCol>
                <a:gridCol w="329184">
                  <a:extLst>
                    <a:ext uri="{9D8B030D-6E8A-4147-A177-3AD203B41FA5}">
                      <a16:colId xmlns:a16="http://schemas.microsoft.com/office/drawing/2014/main" val="1152537524"/>
                    </a:ext>
                  </a:extLst>
                </a:gridCol>
                <a:gridCol w="329184">
                  <a:extLst>
                    <a:ext uri="{9D8B030D-6E8A-4147-A177-3AD203B41FA5}">
                      <a16:colId xmlns:a16="http://schemas.microsoft.com/office/drawing/2014/main" val="208064062"/>
                    </a:ext>
                  </a:extLst>
                </a:gridCol>
                <a:gridCol w="329184">
                  <a:extLst>
                    <a:ext uri="{9D8B030D-6E8A-4147-A177-3AD203B41FA5}">
                      <a16:colId xmlns:a16="http://schemas.microsoft.com/office/drawing/2014/main" val="2359532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5837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Axians Portugal - 2019-04-02 19:40:47 </a:t>
                      </a:r>
                      <a:r>
                        <a:rPr kumimoji="0" lang="pt-BR" sz="1000" b="0" i="0" u="none" strike="noStrike" kern="1200" cap="none" spc="0" normalizeH="0" baseline="0" noProof="0">
                          <a:ln>
                            <a:noFill/>
                          </a:ln>
                          <a:solidFill>
                            <a:prstClr val="black"/>
                          </a:solidFill>
                          <a:effectLst/>
                          <a:uLnTx/>
                          <a:uFillTx/>
                          <a:latin typeface="+mn-lt"/>
                          <a:ea typeface="+mn-ea"/>
                          <a:cs typeface="+mn-cs"/>
                        </a:rPr>
                        <a:t> 
 A Axians Portugal felicita Pedro Afonso, pela sua nomeação para CEO do Grupo VINCI Energies Portugal.
Pedro Afonso acumulará este cargo com o de CEO da Axians Portugal, função que desempenha desde 2017.
http://bit.ly/2JYsY3F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https://external.xx.fbcdn.net/safe_image.php?d=AQAzdC4YI0_OO4bt&amp;w=720&amp;h=720&amp;url=https%3A%2F%2Fwww.axians.pt%2Fwp-content%2Fuploads%2F2019%2F04%2Fpaf_web.png&amp;cfs=1&amp;_nc_hash=AQBfFYIwOCyEPLK0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04/05/2019 10:40:52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5670630"/>
                  </a:ext>
                </a:extLst>
              </a:tr>
            </a:tbl>
          </a:graphicData>
        </a:graphic>
      </p:graphicFrame>
      <p:sp>
        <p:nvSpPr>
          <p:cNvPr id="4" name="Text Placeholder 3">
            <a:extLst>
              <a:ext uri="{FF2B5EF4-FFF2-40B4-BE49-F238E27FC236}">
                <a16:creationId xmlns:a16="http://schemas.microsoft.com/office/drawing/2014/main" id="{8B6DDF36-E88A-4392-AF1D-52B5D599C0F9}"/>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4267606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D24B1-45A1-4BD3-A080-CDACC14F4E1E}"/>
              </a:ext>
            </a:extLst>
          </p:cNvPr>
          <p:cNvSpPr>
            <a:spLocks noGrp="1"/>
          </p:cNvSpPr>
          <p:nvPr>
            <p:ph type="title"/>
          </p:nvPr>
        </p:nvSpPr>
        <p:spPr/>
        <p:txBody>
          <a:bodyPr/>
          <a:lstStyle/>
          <a:p>
            <a:r>
              <a:rPr lang="en-US"/>
              <a:t>Facebook Own Posts Table | Axians - 4 of 8</a:t>
            </a:r>
          </a:p>
        </p:txBody>
      </p:sp>
      <p:graphicFrame>
        <p:nvGraphicFramePr>
          <p:cNvPr id="5" name="Table Placeholder 4">
            <a:extLst>
              <a:ext uri="{FF2B5EF4-FFF2-40B4-BE49-F238E27FC236}">
                <a16:creationId xmlns:a16="http://schemas.microsoft.com/office/drawing/2014/main" id="{E99452FE-AE0A-4A1E-86EA-7245C5C2F382}"/>
              </a:ext>
            </a:extLst>
          </p:cNvPr>
          <p:cNvGraphicFramePr>
            <a:graphicFrameLocks noGrp="1"/>
          </p:cNvGraphicFramePr>
          <p:nvPr>
            <p:ph type="tbl" sz="quarter" idx="13"/>
            <p:extLst>
              <p:ext uri="{D42A27DB-BD31-4B8C-83A1-F6EECF244321}">
                <p14:modId xmlns:p14="http://schemas.microsoft.com/office/powerpoint/2010/main" val="1821873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73316442"/>
                    </a:ext>
                  </a:extLst>
                </a:gridCol>
                <a:gridCol w="905256">
                  <a:extLst>
                    <a:ext uri="{9D8B030D-6E8A-4147-A177-3AD203B41FA5}">
                      <a16:colId xmlns:a16="http://schemas.microsoft.com/office/drawing/2014/main" val="2312980521"/>
                    </a:ext>
                  </a:extLst>
                </a:gridCol>
                <a:gridCol w="658368">
                  <a:extLst>
                    <a:ext uri="{9D8B030D-6E8A-4147-A177-3AD203B41FA5}">
                      <a16:colId xmlns:a16="http://schemas.microsoft.com/office/drawing/2014/main" val="4059102627"/>
                    </a:ext>
                  </a:extLst>
                </a:gridCol>
                <a:gridCol w="329184">
                  <a:extLst>
                    <a:ext uri="{9D8B030D-6E8A-4147-A177-3AD203B41FA5}">
                      <a16:colId xmlns:a16="http://schemas.microsoft.com/office/drawing/2014/main" val="3918351668"/>
                    </a:ext>
                  </a:extLst>
                </a:gridCol>
                <a:gridCol w="329184">
                  <a:extLst>
                    <a:ext uri="{9D8B030D-6E8A-4147-A177-3AD203B41FA5}">
                      <a16:colId xmlns:a16="http://schemas.microsoft.com/office/drawing/2014/main" val="2820995044"/>
                    </a:ext>
                  </a:extLst>
                </a:gridCol>
                <a:gridCol w="329184">
                  <a:extLst>
                    <a:ext uri="{9D8B030D-6E8A-4147-A177-3AD203B41FA5}">
                      <a16:colId xmlns:a16="http://schemas.microsoft.com/office/drawing/2014/main" val="677078793"/>
                    </a:ext>
                  </a:extLst>
                </a:gridCol>
                <a:gridCol w="329184">
                  <a:extLst>
                    <a:ext uri="{9D8B030D-6E8A-4147-A177-3AD203B41FA5}">
                      <a16:colId xmlns:a16="http://schemas.microsoft.com/office/drawing/2014/main" val="3458374293"/>
                    </a:ext>
                  </a:extLst>
                </a:gridCol>
                <a:gridCol w="329184">
                  <a:extLst>
                    <a:ext uri="{9D8B030D-6E8A-4147-A177-3AD203B41FA5}">
                      <a16:colId xmlns:a16="http://schemas.microsoft.com/office/drawing/2014/main" val="2462923486"/>
                    </a:ext>
                  </a:extLst>
                </a:gridCol>
                <a:gridCol w="329184">
                  <a:extLst>
                    <a:ext uri="{9D8B030D-6E8A-4147-A177-3AD203B41FA5}">
                      <a16:colId xmlns:a16="http://schemas.microsoft.com/office/drawing/2014/main" val="1121204749"/>
                    </a:ext>
                  </a:extLst>
                </a:gridCol>
                <a:gridCol w="329184">
                  <a:extLst>
                    <a:ext uri="{9D8B030D-6E8A-4147-A177-3AD203B41FA5}">
                      <a16:colId xmlns:a16="http://schemas.microsoft.com/office/drawing/2014/main" val="215637216"/>
                    </a:ext>
                  </a:extLst>
                </a:gridCol>
                <a:gridCol w="329184">
                  <a:extLst>
                    <a:ext uri="{9D8B030D-6E8A-4147-A177-3AD203B41FA5}">
                      <a16:colId xmlns:a16="http://schemas.microsoft.com/office/drawing/2014/main" val="2912803770"/>
                    </a:ext>
                  </a:extLst>
                </a:gridCol>
                <a:gridCol w="329184">
                  <a:extLst>
                    <a:ext uri="{9D8B030D-6E8A-4147-A177-3AD203B41FA5}">
                      <a16:colId xmlns:a16="http://schemas.microsoft.com/office/drawing/2014/main" val="2642094256"/>
                    </a:ext>
                  </a:extLst>
                </a:gridCol>
                <a:gridCol w="329184">
                  <a:extLst>
                    <a:ext uri="{9D8B030D-6E8A-4147-A177-3AD203B41FA5}">
                      <a16:colId xmlns:a16="http://schemas.microsoft.com/office/drawing/2014/main" val="2004604212"/>
                    </a:ext>
                  </a:extLst>
                </a:gridCol>
                <a:gridCol w="329184">
                  <a:extLst>
                    <a:ext uri="{9D8B030D-6E8A-4147-A177-3AD203B41FA5}">
                      <a16:colId xmlns:a16="http://schemas.microsoft.com/office/drawing/2014/main" val="1925661615"/>
                    </a:ext>
                  </a:extLst>
                </a:gridCol>
                <a:gridCol w="329184">
                  <a:extLst>
                    <a:ext uri="{9D8B030D-6E8A-4147-A177-3AD203B41FA5}">
                      <a16:colId xmlns:a16="http://schemas.microsoft.com/office/drawing/2014/main" val="308831154"/>
                    </a:ext>
                  </a:extLst>
                </a:gridCol>
                <a:gridCol w="329184">
                  <a:extLst>
                    <a:ext uri="{9D8B030D-6E8A-4147-A177-3AD203B41FA5}">
                      <a16:colId xmlns:a16="http://schemas.microsoft.com/office/drawing/2014/main" val="3562998716"/>
                    </a:ext>
                  </a:extLst>
                </a:gridCol>
                <a:gridCol w="329184">
                  <a:extLst>
                    <a:ext uri="{9D8B030D-6E8A-4147-A177-3AD203B41FA5}">
                      <a16:colId xmlns:a16="http://schemas.microsoft.com/office/drawing/2014/main" val="87798885"/>
                    </a:ext>
                  </a:extLst>
                </a:gridCol>
                <a:gridCol w="329184">
                  <a:extLst>
                    <a:ext uri="{9D8B030D-6E8A-4147-A177-3AD203B41FA5}">
                      <a16:colId xmlns:a16="http://schemas.microsoft.com/office/drawing/2014/main" val="4024356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7886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Axians Portugal - 2019-03-30 12:19:11 </a:t>
                      </a:r>
                      <a:r>
                        <a:rPr kumimoji="0" lang="pt-BR" sz="1000" b="0" i="0" u="none" strike="noStrike" kern="1200" cap="none" spc="0" normalizeH="0" baseline="0" noProof="0">
                          <a:ln>
                            <a:noFill/>
                          </a:ln>
                          <a:solidFill>
                            <a:prstClr val="black"/>
                          </a:solidFill>
                          <a:effectLst/>
                          <a:uLnTx/>
                          <a:uFillTx/>
                          <a:latin typeface="+mn-lt"/>
                          <a:ea typeface="+mn-ea"/>
                          <a:cs typeface="+mn-cs"/>
                        </a:rPr>
                        <a:t> 
 Design thinking com human touch. Ana Pité, Head of Innovation Design da Axians Portugal, partilha hoje os seus mais de 10 anos de experiência na área no Lisbon Service Jam, numa talk a não perder.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https://scontent.xx.fbcdn.net/v/t1.0-9/s720x720/55640032_403769856846874_6207491188954497024_n.jpg?_nc_cat=100&amp;_nc_ht=scontent.xx&amp;oh=e2893b778889144d4619c7d7538622b6&amp;oe=5D44A746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10:51:10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7108295"/>
                  </a:ext>
                </a:extLst>
              </a:tr>
            </a:tbl>
          </a:graphicData>
        </a:graphic>
      </p:graphicFrame>
      <p:sp>
        <p:nvSpPr>
          <p:cNvPr id="4" name="Text Placeholder 3">
            <a:extLst>
              <a:ext uri="{FF2B5EF4-FFF2-40B4-BE49-F238E27FC236}">
                <a16:creationId xmlns:a16="http://schemas.microsoft.com/office/drawing/2014/main" id="{750B33B1-9360-474F-86F5-CB9A7571EA72}"/>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205448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AB3A8-90F2-4E3A-91FD-8AF351DE7533}"/>
              </a:ext>
            </a:extLst>
          </p:cNvPr>
          <p:cNvSpPr>
            <a:spLocks noGrp="1"/>
          </p:cNvSpPr>
          <p:nvPr>
            <p:ph type="title"/>
          </p:nvPr>
        </p:nvSpPr>
        <p:spPr/>
        <p:txBody>
          <a:bodyPr/>
          <a:lstStyle/>
          <a:p>
            <a:r>
              <a:rPr lang="en-US"/>
              <a:t>Facebook Own Posts Table | Axians - 5 of 8</a:t>
            </a:r>
          </a:p>
        </p:txBody>
      </p:sp>
      <p:graphicFrame>
        <p:nvGraphicFramePr>
          <p:cNvPr id="5" name="Table Placeholder 4">
            <a:extLst>
              <a:ext uri="{FF2B5EF4-FFF2-40B4-BE49-F238E27FC236}">
                <a16:creationId xmlns:a16="http://schemas.microsoft.com/office/drawing/2014/main" id="{72BBE750-767A-4BF6-8F3B-07683FD79B98}"/>
              </a:ext>
            </a:extLst>
          </p:cNvPr>
          <p:cNvGraphicFramePr>
            <a:graphicFrameLocks noGrp="1"/>
          </p:cNvGraphicFramePr>
          <p:nvPr>
            <p:ph type="tbl" sz="quarter" idx="13"/>
            <p:extLst>
              <p:ext uri="{D42A27DB-BD31-4B8C-83A1-F6EECF244321}">
                <p14:modId xmlns:p14="http://schemas.microsoft.com/office/powerpoint/2010/main" val="724448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24741824"/>
                    </a:ext>
                  </a:extLst>
                </a:gridCol>
                <a:gridCol w="905256">
                  <a:extLst>
                    <a:ext uri="{9D8B030D-6E8A-4147-A177-3AD203B41FA5}">
                      <a16:colId xmlns:a16="http://schemas.microsoft.com/office/drawing/2014/main" val="3494467013"/>
                    </a:ext>
                  </a:extLst>
                </a:gridCol>
                <a:gridCol w="658368">
                  <a:extLst>
                    <a:ext uri="{9D8B030D-6E8A-4147-A177-3AD203B41FA5}">
                      <a16:colId xmlns:a16="http://schemas.microsoft.com/office/drawing/2014/main" val="247713326"/>
                    </a:ext>
                  </a:extLst>
                </a:gridCol>
                <a:gridCol w="329184">
                  <a:extLst>
                    <a:ext uri="{9D8B030D-6E8A-4147-A177-3AD203B41FA5}">
                      <a16:colId xmlns:a16="http://schemas.microsoft.com/office/drawing/2014/main" val="3385097171"/>
                    </a:ext>
                  </a:extLst>
                </a:gridCol>
                <a:gridCol w="329184">
                  <a:extLst>
                    <a:ext uri="{9D8B030D-6E8A-4147-A177-3AD203B41FA5}">
                      <a16:colId xmlns:a16="http://schemas.microsoft.com/office/drawing/2014/main" val="1205587352"/>
                    </a:ext>
                  </a:extLst>
                </a:gridCol>
                <a:gridCol w="329184">
                  <a:extLst>
                    <a:ext uri="{9D8B030D-6E8A-4147-A177-3AD203B41FA5}">
                      <a16:colId xmlns:a16="http://schemas.microsoft.com/office/drawing/2014/main" val="3390436833"/>
                    </a:ext>
                  </a:extLst>
                </a:gridCol>
                <a:gridCol w="329184">
                  <a:extLst>
                    <a:ext uri="{9D8B030D-6E8A-4147-A177-3AD203B41FA5}">
                      <a16:colId xmlns:a16="http://schemas.microsoft.com/office/drawing/2014/main" val="2253966153"/>
                    </a:ext>
                  </a:extLst>
                </a:gridCol>
                <a:gridCol w="329184">
                  <a:extLst>
                    <a:ext uri="{9D8B030D-6E8A-4147-A177-3AD203B41FA5}">
                      <a16:colId xmlns:a16="http://schemas.microsoft.com/office/drawing/2014/main" val="1608625345"/>
                    </a:ext>
                  </a:extLst>
                </a:gridCol>
                <a:gridCol w="329184">
                  <a:extLst>
                    <a:ext uri="{9D8B030D-6E8A-4147-A177-3AD203B41FA5}">
                      <a16:colId xmlns:a16="http://schemas.microsoft.com/office/drawing/2014/main" val="1216860254"/>
                    </a:ext>
                  </a:extLst>
                </a:gridCol>
                <a:gridCol w="329184">
                  <a:extLst>
                    <a:ext uri="{9D8B030D-6E8A-4147-A177-3AD203B41FA5}">
                      <a16:colId xmlns:a16="http://schemas.microsoft.com/office/drawing/2014/main" val="323829191"/>
                    </a:ext>
                  </a:extLst>
                </a:gridCol>
                <a:gridCol w="329184">
                  <a:extLst>
                    <a:ext uri="{9D8B030D-6E8A-4147-A177-3AD203B41FA5}">
                      <a16:colId xmlns:a16="http://schemas.microsoft.com/office/drawing/2014/main" val="1269150025"/>
                    </a:ext>
                  </a:extLst>
                </a:gridCol>
                <a:gridCol w="329184">
                  <a:extLst>
                    <a:ext uri="{9D8B030D-6E8A-4147-A177-3AD203B41FA5}">
                      <a16:colId xmlns:a16="http://schemas.microsoft.com/office/drawing/2014/main" val="1250899650"/>
                    </a:ext>
                  </a:extLst>
                </a:gridCol>
                <a:gridCol w="329184">
                  <a:extLst>
                    <a:ext uri="{9D8B030D-6E8A-4147-A177-3AD203B41FA5}">
                      <a16:colId xmlns:a16="http://schemas.microsoft.com/office/drawing/2014/main" val="2151175981"/>
                    </a:ext>
                  </a:extLst>
                </a:gridCol>
                <a:gridCol w="329184">
                  <a:extLst>
                    <a:ext uri="{9D8B030D-6E8A-4147-A177-3AD203B41FA5}">
                      <a16:colId xmlns:a16="http://schemas.microsoft.com/office/drawing/2014/main" val="2044771176"/>
                    </a:ext>
                  </a:extLst>
                </a:gridCol>
                <a:gridCol w="329184">
                  <a:extLst>
                    <a:ext uri="{9D8B030D-6E8A-4147-A177-3AD203B41FA5}">
                      <a16:colId xmlns:a16="http://schemas.microsoft.com/office/drawing/2014/main" val="1902788496"/>
                    </a:ext>
                  </a:extLst>
                </a:gridCol>
                <a:gridCol w="329184">
                  <a:extLst>
                    <a:ext uri="{9D8B030D-6E8A-4147-A177-3AD203B41FA5}">
                      <a16:colId xmlns:a16="http://schemas.microsoft.com/office/drawing/2014/main" val="2046372480"/>
                    </a:ext>
                  </a:extLst>
                </a:gridCol>
                <a:gridCol w="329184">
                  <a:extLst>
                    <a:ext uri="{9D8B030D-6E8A-4147-A177-3AD203B41FA5}">
                      <a16:colId xmlns:a16="http://schemas.microsoft.com/office/drawing/2014/main" val="1061039529"/>
                    </a:ext>
                  </a:extLst>
                </a:gridCol>
                <a:gridCol w="329184">
                  <a:extLst>
                    <a:ext uri="{9D8B030D-6E8A-4147-A177-3AD203B41FA5}">
                      <a16:colId xmlns:a16="http://schemas.microsoft.com/office/drawing/2014/main" val="3588246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5130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Axians Portugal - 2019-03-28 22:00:00 </a:t>
                      </a:r>
                      <a:r>
                        <a:rPr kumimoji="0" lang="pt-BR" sz="1000" b="0" i="0" u="none" strike="noStrike" kern="1200" cap="none" spc="0" normalizeH="0" baseline="0" noProof="0">
                          <a:ln>
                            <a:noFill/>
                          </a:ln>
                          <a:solidFill>
                            <a:prstClr val="black"/>
                          </a:solidFill>
                          <a:effectLst/>
                          <a:uLnTx/>
                          <a:uFillTx/>
                          <a:latin typeface="+mn-lt"/>
                          <a:ea typeface="+mn-ea"/>
                          <a:cs typeface="+mn-cs"/>
                        </a:rPr>
                        <a:t> 
 A inovação não espera pelo elevador, vai pelas escadas. No próximo dia 4, a Axians Portugal estará presente no ScaleUp Porto.,  uma iniciativa da Câmara Municipal do Porto através do Porto Digital, com o objetivo de aproximar startups e grandes empresas e explorar eventuais oportunidades de colaboração. Já conhece a iniciativa?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https://external.xx.fbcdn.net/safe_image.php?d=AQBbIDcr0i01ckGD&amp;w=720&amp;h=720&amp;url=https%3A%2F%2Fscaleupporto.pt%2Fwp-content%2Fuploads%2F2018%2F01%2FScaleUp-Porto-Party.jpg&amp;cfs=1&amp;_nc_hash=AQCGdIaLZ5umjl0u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10:51:10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0493965"/>
                  </a:ext>
                </a:extLst>
              </a:tr>
            </a:tbl>
          </a:graphicData>
        </a:graphic>
      </p:graphicFrame>
      <p:sp>
        <p:nvSpPr>
          <p:cNvPr id="4" name="Text Placeholder 3">
            <a:extLst>
              <a:ext uri="{FF2B5EF4-FFF2-40B4-BE49-F238E27FC236}">
                <a16:creationId xmlns:a16="http://schemas.microsoft.com/office/drawing/2014/main" id="{6A095976-CFA4-406A-87C4-A04D9B32C1A6}"/>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923245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4B28B-9C58-4CD7-A375-06EBB4269029}"/>
              </a:ext>
            </a:extLst>
          </p:cNvPr>
          <p:cNvSpPr>
            <a:spLocks noGrp="1"/>
          </p:cNvSpPr>
          <p:nvPr>
            <p:ph type="title"/>
          </p:nvPr>
        </p:nvSpPr>
        <p:spPr/>
        <p:txBody>
          <a:bodyPr/>
          <a:lstStyle/>
          <a:p>
            <a:r>
              <a:rPr lang="en-US"/>
              <a:t>Facebook Own Posts Table | Axians - 6 of 8</a:t>
            </a:r>
          </a:p>
        </p:txBody>
      </p:sp>
      <p:graphicFrame>
        <p:nvGraphicFramePr>
          <p:cNvPr id="5" name="Table Placeholder 4">
            <a:extLst>
              <a:ext uri="{FF2B5EF4-FFF2-40B4-BE49-F238E27FC236}">
                <a16:creationId xmlns:a16="http://schemas.microsoft.com/office/drawing/2014/main" id="{578940ED-8A2C-4356-9FDF-B4B48B30C837}"/>
              </a:ext>
            </a:extLst>
          </p:cNvPr>
          <p:cNvGraphicFramePr>
            <a:graphicFrameLocks noGrp="1"/>
          </p:cNvGraphicFramePr>
          <p:nvPr>
            <p:ph type="tbl" sz="quarter" idx="13"/>
            <p:extLst>
              <p:ext uri="{D42A27DB-BD31-4B8C-83A1-F6EECF244321}">
                <p14:modId xmlns:p14="http://schemas.microsoft.com/office/powerpoint/2010/main" val="3628869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34733343"/>
                    </a:ext>
                  </a:extLst>
                </a:gridCol>
                <a:gridCol w="905256">
                  <a:extLst>
                    <a:ext uri="{9D8B030D-6E8A-4147-A177-3AD203B41FA5}">
                      <a16:colId xmlns:a16="http://schemas.microsoft.com/office/drawing/2014/main" val="898151008"/>
                    </a:ext>
                  </a:extLst>
                </a:gridCol>
                <a:gridCol w="658368">
                  <a:extLst>
                    <a:ext uri="{9D8B030D-6E8A-4147-A177-3AD203B41FA5}">
                      <a16:colId xmlns:a16="http://schemas.microsoft.com/office/drawing/2014/main" val="1311655304"/>
                    </a:ext>
                  </a:extLst>
                </a:gridCol>
                <a:gridCol w="329184">
                  <a:extLst>
                    <a:ext uri="{9D8B030D-6E8A-4147-A177-3AD203B41FA5}">
                      <a16:colId xmlns:a16="http://schemas.microsoft.com/office/drawing/2014/main" val="737824855"/>
                    </a:ext>
                  </a:extLst>
                </a:gridCol>
                <a:gridCol w="329184">
                  <a:extLst>
                    <a:ext uri="{9D8B030D-6E8A-4147-A177-3AD203B41FA5}">
                      <a16:colId xmlns:a16="http://schemas.microsoft.com/office/drawing/2014/main" val="882249392"/>
                    </a:ext>
                  </a:extLst>
                </a:gridCol>
                <a:gridCol w="329184">
                  <a:extLst>
                    <a:ext uri="{9D8B030D-6E8A-4147-A177-3AD203B41FA5}">
                      <a16:colId xmlns:a16="http://schemas.microsoft.com/office/drawing/2014/main" val="1682381089"/>
                    </a:ext>
                  </a:extLst>
                </a:gridCol>
                <a:gridCol w="329184">
                  <a:extLst>
                    <a:ext uri="{9D8B030D-6E8A-4147-A177-3AD203B41FA5}">
                      <a16:colId xmlns:a16="http://schemas.microsoft.com/office/drawing/2014/main" val="1088885627"/>
                    </a:ext>
                  </a:extLst>
                </a:gridCol>
                <a:gridCol w="329184">
                  <a:extLst>
                    <a:ext uri="{9D8B030D-6E8A-4147-A177-3AD203B41FA5}">
                      <a16:colId xmlns:a16="http://schemas.microsoft.com/office/drawing/2014/main" val="2832764204"/>
                    </a:ext>
                  </a:extLst>
                </a:gridCol>
                <a:gridCol w="329184">
                  <a:extLst>
                    <a:ext uri="{9D8B030D-6E8A-4147-A177-3AD203B41FA5}">
                      <a16:colId xmlns:a16="http://schemas.microsoft.com/office/drawing/2014/main" val="1518631772"/>
                    </a:ext>
                  </a:extLst>
                </a:gridCol>
                <a:gridCol w="329184">
                  <a:extLst>
                    <a:ext uri="{9D8B030D-6E8A-4147-A177-3AD203B41FA5}">
                      <a16:colId xmlns:a16="http://schemas.microsoft.com/office/drawing/2014/main" val="1858655704"/>
                    </a:ext>
                  </a:extLst>
                </a:gridCol>
                <a:gridCol w="329184">
                  <a:extLst>
                    <a:ext uri="{9D8B030D-6E8A-4147-A177-3AD203B41FA5}">
                      <a16:colId xmlns:a16="http://schemas.microsoft.com/office/drawing/2014/main" val="3948456335"/>
                    </a:ext>
                  </a:extLst>
                </a:gridCol>
                <a:gridCol w="329184">
                  <a:extLst>
                    <a:ext uri="{9D8B030D-6E8A-4147-A177-3AD203B41FA5}">
                      <a16:colId xmlns:a16="http://schemas.microsoft.com/office/drawing/2014/main" val="1812951994"/>
                    </a:ext>
                  </a:extLst>
                </a:gridCol>
                <a:gridCol w="329184">
                  <a:extLst>
                    <a:ext uri="{9D8B030D-6E8A-4147-A177-3AD203B41FA5}">
                      <a16:colId xmlns:a16="http://schemas.microsoft.com/office/drawing/2014/main" val="2193741337"/>
                    </a:ext>
                  </a:extLst>
                </a:gridCol>
                <a:gridCol w="329184">
                  <a:extLst>
                    <a:ext uri="{9D8B030D-6E8A-4147-A177-3AD203B41FA5}">
                      <a16:colId xmlns:a16="http://schemas.microsoft.com/office/drawing/2014/main" val="538216373"/>
                    </a:ext>
                  </a:extLst>
                </a:gridCol>
                <a:gridCol w="329184">
                  <a:extLst>
                    <a:ext uri="{9D8B030D-6E8A-4147-A177-3AD203B41FA5}">
                      <a16:colId xmlns:a16="http://schemas.microsoft.com/office/drawing/2014/main" val="3403108661"/>
                    </a:ext>
                  </a:extLst>
                </a:gridCol>
                <a:gridCol w="329184">
                  <a:extLst>
                    <a:ext uri="{9D8B030D-6E8A-4147-A177-3AD203B41FA5}">
                      <a16:colId xmlns:a16="http://schemas.microsoft.com/office/drawing/2014/main" val="2989716568"/>
                    </a:ext>
                  </a:extLst>
                </a:gridCol>
                <a:gridCol w="329184">
                  <a:extLst>
                    <a:ext uri="{9D8B030D-6E8A-4147-A177-3AD203B41FA5}">
                      <a16:colId xmlns:a16="http://schemas.microsoft.com/office/drawing/2014/main" val="3810383615"/>
                    </a:ext>
                  </a:extLst>
                </a:gridCol>
                <a:gridCol w="329184">
                  <a:extLst>
                    <a:ext uri="{9D8B030D-6E8A-4147-A177-3AD203B41FA5}">
                      <a16:colId xmlns:a16="http://schemas.microsoft.com/office/drawing/2014/main" val="3549129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5035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Axians Portugal - 2019-03-26 22:00:00 </a:t>
                      </a:r>
                      <a:r>
                        <a:rPr kumimoji="0" lang="pt-BR" sz="1000" b="0" i="0" u="none" strike="noStrike" kern="1200" cap="none" spc="0" normalizeH="0" baseline="0" noProof="0">
                          <a:ln>
                            <a:noFill/>
                          </a:ln>
                          <a:solidFill>
                            <a:prstClr val="black"/>
                          </a:solidFill>
                          <a:effectLst/>
                          <a:uLnTx/>
                          <a:uFillTx/>
                          <a:latin typeface="+mn-lt"/>
                          <a:ea typeface="+mn-ea"/>
                          <a:cs typeface="+mn-cs"/>
                        </a:rPr>
                        <a:t> 
 A privacidade e a proteção de dados são os temas mais discutidos no momento, no universo digital. A Axians Portugal recebeu nas suas instalações a IAPP (International Association of Privacy Professionals) Lisbon para discutir as temáticas e apresentar a sua visão e solução de cibersegurança: https://goo.gl/bRsWjS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https://scontent.xx.fbcdn.net/v/t1.0-9/s720x720/55937431_402163857007474_5250354316836864000_o.png?_nc_cat=109&amp;_nc_ht=scontent.xx&amp;oh=8d00f731710a3749e116ebe217dfc615&amp;oe=5D47002B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10:51:10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0989687"/>
                  </a:ext>
                </a:extLst>
              </a:tr>
            </a:tbl>
          </a:graphicData>
        </a:graphic>
      </p:graphicFrame>
      <p:sp>
        <p:nvSpPr>
          <p:cNvPr id="4" name="Text Placeholder 3">
            <a:extLst>
              <a:ext uri="{FF2B5EF4-FFF2-40B4-BE49-F238E27FC236}">
                <a16:creationId xmlns:a16="http://schemas.microsoft.com/office/drawing/2014/main" id="{D8435B03-1954-4FFE-A23E-2EC83BB44534}"/>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827529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7394C-5F0C-4E1C-BC39-884F52D2B85D}"/>
              </a:ext>
            </a:extLst>
          </p:cNvPr>
          <p:cNvSpPr>
            <a:spLocks noGrp="1"/>
          </p:cNvSpPr>
          <p:nvPr>
            <p:ph type="title"/>
          </p:nvPr>
        </p:nvSpPr>
        <p:spPr/>
        <p:txBody>
          <a:bodyPr/>
          <a:lstStyle/>
          <a:p>
            <a:r>
              <a:rPr lang="en-US"/>
              <a:t>Facebook Own Posts Table | Axians - 7 of 8</a:t>
            </a:r>
          </a:p>
        </p:txBody>
      </p:sp>
      <p:graphicFrame>
        <p:nvGraphicFramePr>
          <p:cNvPr id="5" name="Table Placeholder 4">
            <a:extLst>
              <a:ext uri="{FF2B5EF4-FFF2-40B4-BE49-F238E27FC236}">
                <a16:creationId xmlns:a16="http://schemas.microsoft.com/office/drawing/2014/main" id="{F1859BFC-7279-4DAF-8CB5-CE59178864BC}"/>
              </a:ext>
            </a:extLst>
          </p:cNvPr>
          <p:cNvGraphicFramePr>
            <a:graphicFrameLocks noGrp="1"/>
          </p:cNvGraphicFramePr>
          <p:nvPr>
            <p:ph type="tbl" sz="quarter" idx="13"/>
            <p:extLst>
              <p:ext uri="{D42A27DB-BD31-4B8C-83A1-F6EECF244321}">
                <p14:modId xmlns:p14="http://schemas.microsoft.com/office/powerpoint/2010/main" val="1919068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17939635"/>
                    </a:ext>
                  </a:extLst>
                </a:gridCol>
                <a:gridCol w="905256">
                  <a:extLst>
                    <a:ext uri="{9D8B030D-6E8A-4147-A177-3AD203B41FA5}">
                      <a16:colId xmlns:a16="http://schemas.microsoft.com/office/drawing/2014/main" val="1332899215"/>
                    </a:ext>
                  </a:extLst>
                </a:gridCol>
                <a:gridCol w="658368">
                  <a:extLst>
                    <a:ext uri="{9D8B030D-6E8A-4147-A177-3AD203B41FA5}">
                      <a16:colId xmlns:a16="http://schemas.microsoft.com/office/drawing/2014/main" val="1613193798"/>
                    </a:ext>
                  </a:extLst>
                </a:gridCol>
                <a:gridCol w="329184">
                  <a:extLst>
                    <a:ext uri="{9D8B030D-6E8A-4147-A177-3AD203B41FA5}">
                      <a16:colId xmlns:a16="http://schemas.microsoft.com/office/drawing/2014/main" val="1369505788"/>
                    </a:ext>
                  </a:extLst>
                </a:gridCol>
                <a:gridCol w="329184">
                  <a:extLst>
                    <a:ext uri="{9D8B030D-6E8A-4147-A177-3AD203B41FA5}">
                      <a16:colId xmlns:a16="http://schemas.microsoft.com/office/drawing/2014/main" val="2125289475"/>
                    </a:ext>
                  </a:extLst>
                </a:gridCol>
                <a:gridCol w="329184">
                  <a:extLst>
                    <a:ext uri="{9D8B030D-6E8A-4147-A177-3AD203B41FA5}">
                      <a16:colId xmlns:a16="http://schemas.microsoft.com/office/drawing/2014/main" val="3239315904"/>
                    </a:ext>
                  </a:extLst>
                </a:gridCol>
                <a:gridCol w="329184">
                  <a:extLst>
                    <a:ext uri="{9D8B030D-6E8A-4147-A177-3AD203B41FA5}">
                      <a16:colId xmlns:a16="http://schemas.microsoft.com/office/drawing/2014/main" val="2209959369"/>
                    </a:ext>
                  </a:extLst>
                </a:gridCol>
                <a:gridCol w="329184">
                  <a:extLst>
                    <a:ext uri="{9D8B030D-6E8A-4147-A177-3AD203B41FA5}">
                      <a16:colId xmlns:a16="http://schemas.microsoft.com/office/drawing/2014/main" val="169407146"/>
                    </a:ext>
                  </a:extLst>
                </a:gridCol>
                <a:gridCol w="329184">
                  <a:extLst>
                    <a:ext uri="{9D8B030D-6E8A-4147-A177-3AD203B41FA5}">
                      <a16:colId xmlns:a16="http://schemas.microsoft.com/office/drawing/2014/main" val="1461696252"/>
                    </a:ext>
                  </a:extLst>
                </a:gridCol>
                <a:gridCol w="329184">
                  <a:extLst>
                    <a:ext uri="{9D8B030D-6E8A-4147-A177-3AD203B41FA5}">
                      <a16:colId xmlns:a16="http://schemas.microsoft.com/office/drawing/2014/main" val="1054333698"/>
                    </a:ext>
                  </a:extLst>
                </a:gridCol>
                <a:gridCol w="329184">
                  <a:extLst>
                    <a:ext uri="{9D8B030D-6E8A-4147-A177-3AD203B41FA5}">
                      <a16:colId xmlns:a16="http://schemas.microsoft.com/office/drawing/2014/main" val="881779283"/>
                    </a:ext>
                  </a:extLst>
                </a:gridCol>
                <a:gridCol w="329184">
                  <a:extLst>
                    <a:ext uri="{9D8B030D-6E8A-4147-A177-3AD203B41FA5}">
                      <a16:colId xmlns:a16="http://schemas.microsoft.com/office/drawing/2014/main" val="3595877659"/>
                    </a:ext>
                  </a:extLst>
                </a:gridCol>
                <a:gridCol w="329184">
                  <a:extLst>
                    <a:ext uri="{9D8B030D-6E8A-4147-A177-3AD203B41FA5}">
                      <a16:colId xmlns:a16="http://schemas.microsoft.com/office/drawing/2014/main" val="404325851"/>
                    </a:ext>
                  </a:extLst>
                </a:gridCol>
                <a:gridCol w="329184">
                  <a:extLst>
                    <a:ext uri="{9D8B030D-6E8A-4147-A177-3AD203B41FA5}">
                      <a16:colId xmlns:a16="http://schemas.microsoft.com/office/drawing/2014/main" val="3855460771"/>
                    </a:ext>
                  </a:extLst>
                </a:gridCol>
                <a:gridCol w="329184">
                  <a:extLst>
                    <a:ext uri="{9D8B030D-6E8A-4147-A177-3AD203B41FA5}">
                      <a16:colId xmlns:a16="http://schemas.microsoft.com/office/drawing/2014/main" val="108727068"/>
                    </a:ext>
                  </a:extLst>
                </a:gridCol>
                <a:gridCol w="329184">
                  <a:extLst>
                    <a:ext uri="{9D8B030D-6E8A-4147-A177-3AD203B41FA5}">
                      <a16:colId xmlns:a16="http://schemas.microsoft.com/office/drawing/2014/main" val="942418776"/>
                    </a:ext>
                  </a:extLst>
                </a:gridCol>
                <a:gridCol w="329184">
                  <a:extLst>
                    <a:ext uri="{9D8B030D-6E8A-4147-A177-3AD203B41FA5}">
                      <a16:colId xmlns:a16="http://schemas.microsoft.com/office/drawing/2014/main" val="3890427743"/>
                    </a:ext>
                  </a:extLst>
                </a:gridCol>
                <a:gridCol w="329184">
                  <a:extLst>
                    <a:ext uri="{9D8B030D-6E8A-4147-A177-3AD203B41FA5}">
                      <a16:colId xmlns:a16="http://schemas.microsoft.com/office/drawing/2014/main" val="2027114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952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Axians UK - 2019-03-26 09:40:34 </a:t>
                      </a:r>
                      <a:r>
                        <a:rPr kumimoji="0" lang="en-US" sz="1000" b="0" i="0" u="none" strike="noStrike" kern="1200" cap="none" spc="0" normalizeH="0" baseline="0" noProof="0">
                          <a:ln>
                            <a:noFill/>
                          </a:ln>
                          <a:solidFill>
                            <a:prstClr val="black"/>
                          </a:solidFill>
                          <a:effectLst/>
                          <a:uLnTx/>
                          <a:uFillTx/>
                          <a:latin typeface="+mn-lt"/>
                          <a:ea typeface="+mn-ea"/>
                          <a:cs typeface="+mn-cs"/>
                        </a:rPr>
                        <a:t> 
 Author: Andy Mulheirn MPLS core networks that use Label Distribution Protocol (LDP) are common in SP core networks and have served us well. So, the thought of pulling the guts out of the core is pretty daunting and invites the question why you would want to perform open-heart surgery on such critical infrastructure.   This article from Andy Mulheirn attempts to explain the benefits that would accrue from such a move and gives a high-level view of a migration strategy.
https://axiansbloguk.com/2019/03/26/tech-review-migration-strategy-moving-from-mpls-ldp-to-segment-routing/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https://external.xx.fbcdn.net/safe_image.php?d=AQD9DIZ6YkiOhMjF&amp;w=720&amp;h=720&amp;url=https%3A%2F%2Fi2.wp.com%2Faxiansbloguk.com%2Fwp-content%2Fuploads%2F2019%2F03%2Fphoto-1491895200222-0fc4a4c35e18.jpg%3Ffit%3D967%252C725%26ssl%3D1&amp;cfs=1&amp;_nc_hash=AQBcFb9TKl07kA1h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04/05/2019 10:48:06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0371248"/>
                  </a:ext>
                </a:extLst>
              </a:tr>
            </a:tbl>
          </a:graphicData>
        </a:graphic>
      </p:graphicFrame>
      <p:sp>
        <p:nvSpPr>
          <p:cNvPr id="4" name="Text Placeholder 3">
            <a:extLst>
              <a:ext uri="{FF2B5EF4-FFF2-40B4-BE49-F238E27FC236}">
                <a16:creationId xmlns:a16="http://schemas.microsoft.com/office/drawing/2014/main" id="{D15587E5-ACD2-4D80-B224-567BBD38129C}"/>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626925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9B4FB-E302-4BFA-98D4-28F37BED939F}"/>
              </a:ext>
            </a:extLst>
          </p:cNvPr>
          <p:cNvSpPr>
            <a:spLocks noGrp="1"/>
          </p:cNvSpPr>
          <p:nvPr>
            <p:ph type="title"/>
          </p:nvPr>
        </p:nvSpPr>
        <p:spPr/>
        <p:txBody>
          <a:bodyPr/>
          <a:lstStyle/>
          <a:p>
            <a:r>
              <a:rPr lang="en-US"/>
              <a:t>Facebook Own Posts Table | Axians - 8 of 8</a:t>
            </a:r>
          </a:p>
        </p:txBody>
      </p:sp>
      <p:graphicFrame>
        <p:nvGraphicFramePr>
          <p:cNvPr id="5" name="Table Placeholder 4">
            <a:extLst>
              <a:ext uri="{FF2B5EF4-FFF2-40B4-BE49-F238E27FC236}">
                <a16:creationId xmlns:a16="http://schemas.microsoft.com/office/drawing/2014/main" id="{25F61D88-918E-4125-A0D8-45A6D26CEA86}"/>
              </a:ext>
            </a:extLst>
          </p:cNvPr>
          <p:cNvGraphicFramePr>
            <a:graphicFrameLocks noGrp="1"/>
          </p:cNvGraphicFramePr>
          <p:nvPr>
            <p:ph type="tbl" sz="quarter" idx="13"/>
            <p:extLst>
              <p:ext uri="{D42A27DB-BD31-4B8C-83A1-F6EECF244321}">
                <p14:modId xmlns:p14="http://schemas.microsoft.com/office/powerpoint/2010/main" val="893984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31991618"/>
                    </a:ext>
                  </a:extLst>
                </a:gridCol>
                <a:gridCol w="905256">
                  <a:extLst>
                    <a:ext uri="{9D8B030D-6E8A-4147-A177-3AD203B41FA5}">
                      <a16:colId xmlns:a16="http://schemas.microsoft.com/office/drawing/2014/main" val="3429683721"/>
                    </a:ext>
                  </a:extLst>
                </a:gridCol>
                <a:gridCol w="658368">
                  <a:extLst>
                    <a:ext uri="{9D8B030D-6E8A-4147-A177-3AD203B41FA5}">
                      <a16:colId xmlns:a16="http://schemas.microsoft.com/office/drawing/2014/main" val="1035155760"/>
                    </a:ext>
                  </a:extLst>
                </a:gridCol>
                <a:gridCol w="329184">
                  <a:extLst>
                    <a:ext uri="{9D8B030D-6E8A-4147-A177-3AD203B41FA5}">
                      <a16:colId xmlns:a16="http://schemas.microsoft.com/office/drawing/2014/main" val="1016360052"/>
                    </a:ext>
                  </a:extLst>
                </a:gridCol>
                <a:gridCol w="329184">
                  <a:extLst>
                    <a:ext uri="{9D8B030D-6E8A-4147-A177-3AD203B41FA5}">
                      <a16:colId xmlns:a16="http://schemas.microsoft.com/office/drawing/2014/main" val="288029133"/>
                    </a:ext>
                  </a:extLst>
                </a:gridCol>
                <a:gridCol w="329184">
                  <a:extLst>
                    <a:ext uri="{9D8B030D-6E8A-4147-A177-3AD203B41FA5}">
                      <a16:colId xmlns:a16="http://schemas.microsoft.com/office/drawing/2014/main" val="1839713001"/>
                    </a:ext>
                  </a:extLst>
                </a:gridCol>
                <a:gridCol w="329184">
                  <a:extLst>
                    <a:ext uri="{9D8B030D-6E8A-4147-A177-3AD203B41FA5}">
                      <a16:colId xmlns:a16="http://schemas.microsoft.com/office/drawing/2014/main" val="1587643363"/>
                    </a:ext>
                  </a:extLst>
                </a:gridCol>
                <a:gridCol w="329184">
                  <a:extLst>
                    <a:ext uri="{9D8B030D-6E8A-4147-A177-3AD203B41FA5}">
                      <a16:colId xmlns:a16="http://schemas.microsoft.com/office/drawing/2014/main" val="2672237576"/>
                    </a:ext>
                  </a:extLst>
                </a:gridCol>
                <a:gridCol w="329184">
                  <a:extLst>
                    <a:ext uri="{9D8B030D-6E8A-4147-A177-3AD203B41FA5}">
                      <a16:colId xmlns:a16="http://schemas.microsoft.com/office/drawing/2014/main" val="1604549008"/>
                    </a:ext>
                  </a:extLst>
                </a:gridCol>
                <a:gridCol w="329184">
                  <a:extLst>
                    <a:ext uri="{9D8B030D-6E8A-4147-A177-3AD203B41FA5}">
                      <a16:colId xmlns:a16="http://schemas.microsoft.com/office/drawing/2014/main" val="1506801521"/>
                    </a:ext>
                  </a:extLst>
                </a:gridCol>
                <a:gridCol w="329184">
                  <a:extLst>
                    <a:ext uri="{9D8B030D-6E8A-4147-A177-3AD203B41FA5}">
                      <a16:colId xmlns:a16="http://schemas.microsoft.com/office/drawing/2014/main" val="931325193"/>
                    </a:ext>
                  </a:extLst>
                </a:gridCol>
                <a:gridCol w="329184">
                  <a:extLst>
                    <a:ext uri="{9D8B030D-6E8A-4147-A177-3AD203B41FA5}">
                      <a16:colId xmlns:a16="http://schemas.microsoft.com/office/drawing/2014/main" val="3263995686"/>
                    </a:ext>
                  </a:extLst>
                </a:gridCol>
                <a:gridCol w="329184">
                  <a:extLst>
                    <a:ext uri="{9D8B030D-6E8A-4147-A177-3AD203B41FA5}">
                      <a16:colId xmlns:a16="http://schemas.microsoft.com/office/drawing/2014/main" val="3933247682"/>
                    </a:ext>
                  </a:extLst>
                </a:gridCol>
                <a:gridCol w="329184">
                  <a:extLst>
                    <a:ext uri="{9D8B030D-6E8A-4147-A177-3AD203B41FA5}">
                      <a16:colId xmlns:a16="http://schemas.microsoft.com/office/drawing/2014/main" val="834664886"/>
                    </a:ext>
                  </a:extLst>
                </a:gridCol>
                <a:gridCol w="329184">
                  <a:extLst>
                    <a:ext uri="{9D8B030D-6E8A-4147-A177-3AD203B41FA5}">
                      <a16:colId xmlns:a16="http://schemas.microsoft.com/office/drawing/2014/main" val="1487429222"/>
                    </a:ext>
                  </a:extLst>
                </a:gridCol>
                <a:gridCol w="329184">
                  <a:extLst>
                    <a:ext uri="{9D8B030D-6E8A-4147-A177-3AD203B41FA5}">
                      <a16:colId xmlns:a16="http://schemas.microsoft.com/office/drawing/2014/main" val="666106647"/>
                    </a:ext>
                  </a:extLst>
                </a:gridCol>
                <a:gridCol w="329184">
                  <a:extLst>
                    <a:ext uri="{9D8B030D-6E8A-4147-A177-3AD203B41FA5}">
                      <a16:colId xmlns:a16="http://schemas.microsoft.com/office/drawing/2014/main" val="2433227997"/>
                    </a:ext>
                  </a:extLst>
                </a:gridCol>
                <a:gridCol w="329184">
                  <a:extLst>
                    <a:ext uri="{9D8B030D-6E8A-4147-A177-3AD203B41FA5}">
                      <a16:colId xmlns:a16="http://schemas.microsoft.com/office/drawing/2014/main" val="2159452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1698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Axians Portugal - 2019-03-19 22:00:00 </a:t>
                      </a:r>
                      <a:r>
                        <a:rPr kumimoji="0" lang="pt-BR" sz="1000" b="0" i="0" u="none" strike="noStrike" kern="1200" cap="none" spc="0" normalizeH="0" baseline="0" noProof="0">
                          <a:ln>
                            <a:noFill/>
                          </a:ln>
                          <a:solidFill>
                            <a:prstClr val="black"/>
                          </a:solidFill>
                          <a:effectLst/>
                          <a:uLnTx/>
                          <a:uFillTx/>
                          <a:latin typeface="+mn-lt"/>
                          <a:ea typeface="+mn-ea"/>
                          <a:cs typeface="+mn-cs"/>
                        </a:rPr>
                        <a:t> 
 O que faz um bom líder? 
Pedro Afonso, CEO da Axians Portugal, é docente convidado do curso de liderança da ELSA Portugal - European Law Students Association da Universidade de Lisboa, a decorrer nos dias 20 e 27 de março e 3 de abril. Saiba tudo em: https://goo.gl/BkrSBP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https://scontent.xx.fbcdn.net/v/t1.0-9/s720x720/54516240_399272563963270_748500666686636032_o.png?_nc_cat=108&amp;_nc_ht=scontent.xx&amp;oh=ee170dfc3364a49f255cc970fda13390&amp;oe=5D4D1B2C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10:51:10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8161493"/>
                  </a:ext>
                </a:extLst>
              </a:tr>
            </a:tbl>
          </a:graphicData>
        </a:graphic>
      </p:graphicFrame>
      <p:sp>
        <p:nvSpPr>
          <p:cNvPr id="4" name="Text Placeholder 3">
            <a:extLst>
              <a:ext uri="{FF2B5EF4-FFF2-40B4-BE49-F238E27FC236}">
                <a16:creationId xmlns:a16="http://schemas.microsoft.com/office/drawing/2014/main" id="{3827ABBF-F62F-43A5-8D64-747605054472}"/>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250639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8FB5D-3C50-4290-9997-255C136E95EF}"/>
              </a:ext>
            </a:extLst>
          </p:cNvPr>
          <p:cNvSpPr>
            <a:spLocks noGrp="1"/>
          </p:cNvSpPr>
          <p:nvPr>
            <p:ph type="title"/>
          </p:nvPr>
        </p:nvSpPr>
        <p:spPr/>
        <p:txBody>
          <a:bodyPr/>
          <a:lstStyle/>
          <a:p>
            <a:r>
              <a:rPr lang="en-US"/>
              <a:t>Facebook Key Metrics Radar | Axians</a:t>
            </a:r>
          </a:p>
        </p:txBody>
      </p:sp>
      <p:graphicFrame>
        <p:nvGraphicFramePr>
          <p:cNvPr id="6" name="Chart Placeholder 5">
            <a:extLst>
              <a:ext uri="{FF2B5EF4-FFF2-40B4-BE49-F238E27FC236}">
                <a16:creationId xmlns:a16="http://schemas.microsoft.com/office/drawing/2014/main" id="{DF542C81-9634-4030-A473-0BBE5828AC77}"/>
              </a:ext>
            </a:extLst>
          </p:cNvPr>
          <p:cNvGraphicFramePr>
            <a:graphicFrameLocks noGrp="1"/>
          </p:cNvGraphicFramePr>
          <p:nvPr>
            <p:ph type="chart" sz="quarter" idx="13"/>
            <p:extLst>
              <p:ext uri="{D42A27DB-BD31-4B8C-83A1-F6EECF244321}">
                <p14:modId xmlns:p14="http://schemas.microsoft.com/office/powerpoint/2010/main" val="4229366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0045BB-CE5C-4F92-AE49-9D1CF2787090}"/>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7ED1FFB0-B4E2-4C2E-8F67-42A1C40D79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88366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1046</Words>
  <Application>Microsoft Office PowerPoint</Application>
  <PresentationFormat>On-screen Show (4:3)</PresentationFormat>
  <Paragraphs>397</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Facebook</vt:lpstr>
      <vt:lpstr>Facebook Key Metrics Table | Axians</vt:lpstr>
      <vt:lpstr>Facebook Fans Total | Axians</vt:lpstr>
      <vt:lpstr>Facebook Fans Change Rate | Axians</vt:lpstr>
      <vt:lpstr>Facebook Interaction Rate | Axians</vt:lpstr>
      <vt:lpstr>Facebook Total Interactions | Axians</vt:lpstr>
      <vt:lpstr>Facebook Own Posts Table | Axians - 1 of 8</vt:lpstr>
      <vt:lpstr>Facebook Own Posts Table | Axians - 2 of 8</vt:lpstr>
      <vt:lpstr>Facebook Own Posts Table | Axians - 3 of 8</vt:lpstr>
      <vt:lpstr>Facebook Own Posts Table | Axians - 4 of 8</vt:lpstr>
      <vt:lpstr>Facebook Own Posts Table | Axians - 5 of 8</vt:lpstr>
      <vt:lpstr>Facebook Own Posts Table | Axians - 6 of 8</vt:lpstr>
      <vt:lpstr>Facebook Own Posts Table | Axians - 7 of 8</vt:lpstr>
      <vt:lpstr>Facebook Own Posts Table | Axians - 8 of 8</vt:lpstr>
      <vt:lpstr>Facebook Key Metrics Radar | Axians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Frederik Peiniger</dc:creator>
  <cp:lastModifiedBy>Frederik Peiniger</cp:lastModifiedBy>
  <cp:revision>1</cp:revision>
  <dcterms:created xsi:type="dcterms:W3CDTF">2019-04-05T09:19:03Z</dcterms:created>
  <dcterms:modified xsi:type="dcterms:W3CDTF">2019-04-05T09:19:32Z</dcterms:modified>
</cp:coreProperties>
</file>