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 Portugal</c:v>
                </c:pt>
              </c:strCache>
            </c:strRef>
          </c:tx>
          <c:spPr>
            <a:solidFill>
              <a:schemeClr val="accent1"/>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0">
                  <c:v>54406</c:v>
                </c:pt>
                <c:pt idx="1">
                  <c:v>54412</c:v>
                </c:pt>
                <c:pt idx="2">
                  <c:v>54412</c:v>
                </c:pt>
                <c:pt idx="3">
                  <c:v>54411</c:v>
                </c:pt>
                <c:pt idx="4">
                  <c:v>54405</c:v>
                </c:pt>
                <c:pt idx="5">
                  <c:v>54409</c:v>
                </c:pt>
                <c:pt idx="6">
                  <c:v>54417</c:v>
                </c:pt>
                <c:pt idx="7">
                  <c:v>54421</c:v>
                </c:pt>
                <c:pt idx="8">
                  <c:v>54431</c:v>
                </c:pt>
                <c:pt idx="9">
                  <c:v>54432</c:v>
                </c:pt>
                <c:pt idx="10">
                  <c:v>54445</c:v>
                </c:pt>
                <c:pt idx="11">
                  <c:v>54453</c:v>
                </c:pt>
                <c:pt idx="12">
                  <c:v>54472</c:v>
                </c:pt>
                <c:pt idx="13">
                  <c:v>54478</c:v>
                </c:pt>
                <c:pt idx="14">
                  <c:v>54478</c:v>
                </c:pt>
                <c:pt idx="15">
                  <c:v>54485</c:v>
                </c:pt>
              </c:numCache>
            </c:numRef>
          </c:val>
          <c:extLst>
            <c:ext xmlns:c16="http://schemas.microsoft.com/office/drawing/2014/chart" uri="{C3380CC4-5D6E-409C-BE32-E72D297353CC}">
              <c16:uniqueId val="{00000000-9595-476D-B98C-EA4A124ED454}"/>
            </c:ext>
          </c:extLst>
        </c:ser>
        <c:ser>
          <c:idx val="1"/>
          <c:order val="1"/>
          <c:tx>
            <c:strRef>
              <c:f>Sheet1!$C$1</c:f>
              <c:strCache>
                <c:ptCount val="1"/>
                <c:pt idx="0">
                  <c:v>Everis Portugal</c:v>
                </c:pt>
              </c:strCache>
            </c:strRef>
          </c:tx>
          <c:spPr>
            <a:solidFill>
              <a:schemeClr val="accent2"/>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pt idx="15">
                  <c:v>7968</c:v>
                </c:pt>
              </c:numCache>
            </c:numRef>
          </c:val>
          <c:extLst>
            <c:ext xmlns:c16="http://schemas.microsoft.com/office/drawing/2014/chart" uri="{C3380CC4-5D6E-409C-BE32-E72D297353CC}">
              <c16:uniqueId val="{00000001-9595-476D-B98C-EA4A124ED454}"/>
            </c:ext>
          </c:extLst>
        </c:ser>
        <c:ser>
          <c:idx val="2"/>
          <c:order val="2"/>
          <c:tx>
            <c:strRef>
              <c:f>Sheet1!$D$1</c:f>
              <c:strCache>
                <c:ptCount val="1"/>
                <c:pt idx="0">
                  <c:v>Accenture Portugal</c:v>
                </c:pt>
              </c:strCache>
            </c:strRef>
          </c:tx>
          <c:spPr>
            <a:solidFill>
              <a:schemeClr val="accent3"/>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pt idx="15">
                  <c:v>17575</c:v>
                </c:pt>
              </c:numCache>
            </c:numRef>
          </c:val>
          <c:extLst>
            <c:ext xmlns:c16="http://schemas.microsoft.com/office/drawing/2014/chart" uri="{C3380CC4-5D6E-409C-BE32-E72D297353CC}">
              <c16:uniqueId val="{00000002-9595-476D-B98C-EA4A124ED454}"/>
            </c:ext>
          </c:extLst>
        </c:ser>
        <c:ser>
          <c:idx val="3"/>
          <c:order val="3"/>
          <c:tx>
            <c:strRef>
              <c:f>Sheet1!$E$1</c:f>
              <c:strCache>
                <c:ptCount val="1"/>
                <c:pt idx="0">
                  <c:v>Compta</c:v>
                </c:pt>
              </c:strCache>
            </c:strRef>
          </c:tx>
          <c:spPr>
            <a:solidFill>
              <a:schemeClr val="accent4"/>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Sheet1!$E$2:$E$17</c:f>
              <c:numCache>
                <c:formatCode>General</c:formatCode>
                <c:ptCount val="16"/>
                <c:pt idx="15">
                  <c:v>1408</c:v>
                </c:pt>
              </c:numCache>
            </c:numRef>
          </c:val>
          <c:extLst>
            <c:ext xmlns:c16="http://schemas.microsoft.com/office/drawing/2014/chart" uri="{C3380CC4-5D6E-409C-BE32-E72D297353CC}">
              <c16:uniqueId val="{00000003-9595-476D-B98C-EA4A124ED454}"/>
            </c:ext>
          </c:extLst>
        </c:ser>
        <c:ser>
          <c:idx val="4"/>
          <c:order val="4"/>
          <c:tx>
            <c:strRef>
              <c:f>Sheet1!$F$1</c:f>
              <c:strCache>
                <c:ptCount val="1"/>
                <c:pt idx="0">
                  <c:v>Axians Portugal</c:v>
                </c:pt>
              </c:strCache>
            </c:strRef>
          </c:tx>
          <c:spPr>
            <a:solidFill>
              <a:schemeClr val="accent5"/>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Sheet1!$F$2:$F$17</c:f>
              <c:numCache>
                <c:formatCode>General</c:formatCode>
                <c:ptCount val="16"/>
                <c:pt idx="15">
                  <c:v>2808</c:v>
                </c:pt>
              </c:numCache>
            </c:numRef>
          </c:val>
          <c:extLst>
            <c:ext xmlns:c16="http://schemas.microsoft.com/office/drawing/2014/chart" uri="{C3380CC4-5D6E-409C-BE32-E72D297353CC}">
              <c16:uniqueId val="{00000004-9595-476D-B98C-EA4A124ED454}"/>
            </c:ext>
          </c:extLst>
        </c:ser>
        <c:ser>
          <c:idx val="5"/>
          <c:order val="5"/>
          <c:tx>
            <c:strRef>
              <c:f>Sheet1!$G$1</c:f>
              <c:strCache>
                <c:ptCount val="1"/>
                <c:pt idx="0">
                  <c:v>Deloitte Portugal</c:v>
                </c:pt>
              </c:strCache>
            </c:strRef>
          </c:tx>
          <c:spPr>
            <a:solidFill>
              <a:schemeClr val="accent6"/>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Sheet1!$G$2:$G$17</c:f>
              <c:numCache>
                <c:formatCode>General</c:formatCode>
                <c:ptCount val="16"/>
                <c:pt idx="15">
                  <c:v>16585</c:v>
                </c:pt>
              </c:numCache>
            </c:numRef>
          </c:val>
          <c:extLst>
            <c:ext xmlns:c16="http://schemas.microsoft.com/office/drawing/2014/chart" uri="{C3380CC4-5D6E-409C-BE32-E72D297353CC}">
              <c16:uniqueId val="{00000005-9595-476D-B98C-EA4A124ED454}"/>
            </c:ext>
          </c:extLst>
        </c:ser>
        <c:ser>
          <c:idx val="6"/>
          <c:order val="6"/>
          <c:tx>
            <c:strRef>
              <c:f>Sheet1!$H$1</c:f>
              <c:strCache>
                <c:ptCount val="1"/>
                <c:pt idx="0">
                  <c:v>DXC Portugal</c:v>
                </c:pt>
              </c:strCache>
            </c:strRef>
          </c:tx>
          <c:spPr>
            <a:solidFill>
              <a:schemeClr val="accent1">
                <a:lumMod val="60000"/>
              </a:schemeClr>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Sheet1!$H$2:$H$17</c:f>
              <c:numCache>
                <c:formatCode>General</c:formatCode>
                <c:ptCount val="16"/>
                <c:pt idx="15">
                  <c:v>657</c:v>
                </c:pt>
              </c:numCache>
            </c:numRef>
          </c:val>
          <c:extLst>
            <c:ext xmlns:c16="http://schemas.microsoft.com/office/drawing/2014/chart" uri="{C3380CC4-5D6E-409C-BE32-E72D297353CC}">
              <c16:uniqueId val="{00000006-9595-476D-B98C-EA4A124ED454}"/>
            </c:ext>
          </c:extLst>
        </c:ser>
        <c:ser>
          <c:idx val="7"/>
          <c:order val="7"/>
          <c:tx>
            <c:strRef>
              <c:f>Sheet1!$I$1</c:f>
              <c:strCache>
                <c:ptCount val="1"/>
                <c:pt idx="0">
                  <c:v>IBM Portugal</c:v>
                </c:pt>
              </c:strCache>
            </c:strRef>
          </c:tx>
          <c:spPr>
            <a:solidFill>
              <a:schemeClr val="accent2">
                <a:lumMod val="60000"/>
              </a:schemeClr>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Sheet1!$I$2:$I$17</c:f>
              <c:numCache>
                <c:formatCode>General</c:formatCode>
                <c:ptCount val="16"/>
                <c:pt idx="15">
                  <c:v>6159</c:v>
                </c:pt>
              </c:numCache>
            </c:numRef>
          </c:val>
          <c:extLst>
            <c:ext xmlns:c16="http://schemas.microsoft.com/office/drawing/2014/chart" uri="{C3380CC4-5D6E-409C-BE32-E72D297353CC}">
              <c16:uniqueId val="{00000007-9595-476D-B98C-EA4A124ED454}"/>
            </c:ext>
          </c:extLst>
        </c:ser>
        <c:dLbls>
          <c:showLegendKey val="0"/>
          <c:showVal val="0"/>
          <c:showCatName val="0"/>
          <c:showSerName val="0"/>
          <c:showPercent val="0"/>
          <c:showBubbleSize val="0"/>
        </c:dLbls>
        <c:gapWidth val="219"/>
        <c:overlap val="-27"/>
        <c:axId val="411927752"/>
        <c:axId val="411925784"/>
      </c:barChart>
      <c:dateAx>
        <c:axId val="41192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925784"/>
        <c:crosses val="autoZero"/>
        <c:auto val="1"/>
        <c:lblOffset val="100"/>
        <c:baseTimeUnit val="days"/>
      </c:dateAx>
      <c:valAx>
        <c:axId val="41192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92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Portugal</c:v>
                </c:pt>
              </c:strCache>
            </c:strRef>
          </c:tx>
          <c:spPr>
            <a:ln w="28575" cap="rnd">
              <a:solidFill>
                <a:schemeClr val="accent1"/>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0">
                  <c:v>3.6762002793912199E-3</c:v>
                </c:pt>
                <c:pt idx="1">
                  <c:v>1.1028195419622799E-2</c:v>
                </c:pt>
                <c:pt idx="2">
                  <c:v>0</c:v>
                </c:pt>
                <c:pt idx="3">
                  <c:v>-1.8378298904653399E-3</c:v>
                </c:pt>
                <c:pt idx="4">
                  <c:v>-1.1027182003639001E-2</c:v>
                </c:pt>
                <c:pt idx="5">
                  <c:v>7.3522654167815504E-3</c:v>
                </c:pt>
                <c:pt idx="6">
                  <c:v>1.47034497969086E-2</c:v>
                </c:pt>
                <c:pt idx="7">
                  <c:v>7.3506441001892804E-3</c:v>
                </c:pt>
                <c:pt idx="8">
                  <c:v>1.83752595505411E-2</c:v>
                </c:pt>
                <c:pt idx="9">
                  <c:v>1.83718836692326E-3</c:v>
                </c:pt>
                <c:pt idx="10">
                  <c:v>2.3883009994121102E-2</c:v>
                </c:pt>
                <c:pt idx="11">
                  <c:v>1.4693727615024301E-2</c:v>
                </c:pt>
                <c:pt idx="12">
                  <c:v>3.4892476080289399E-2</c:v>
                </c:pt>
                <c:pt idx="13">
                  <c:v>1.1014833308855901E-2</c:v>
                </c:pt>
                <c:pt idx="14">
                  <c:v>0</c:v>
                </c:pt>
                <c:pt idx="15">
                  <c:v>1.28492235397775E-2</c:v>
                </c:pt>
              </c:numCache>
            </c:numRef>
          </c:val>
          <c:smooth val="0"/>
          <c:extLst>
            <c:ext xmlns:c16="http://schemas.microsoft.com/office/drawing/2014/chart" uri="{C3380CC4-5D6E-409C-BE32-E72D297353CC}">
              <c16:uniqueId val="{00000000-FD3A-4FD9-87D4-2A26B12EF87E}"/>
            </c:ext>
          </c:extLst>
        </c:ser>
        <c:ser>
          <c:idx val="1"/>
          <c:order val="1"/>
          <c:tx>
            <c:strRef>
              <c:f>Sheet1!$C$1</c:f>
              <c:strCache>
                <c:ptCount val="1"/>
                <c:pt idx="0">
                  <c:v>Everis Portugal</c:v>
                </c:pt>
              </c:strCache>
            </c:strRef>
          </c:tx>
          <c:spPr>
            <a:ln w="28575" cap="rnd">
              <a:solidFill>
                <a:schemeClr val="accent2"/>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numCache>
            </c:numRef>
          </c:val>
          <c:smooth val="0"/>
          <c:extLst>
            <c:ext xmlns:c16="http://schemas.microsoft.com/office/drawing/2014/chart" uri="{C3380CC4-5D6E-409C-BE32-E72D297353CC}">
              <c16:uniqueId val="{00000001-FD3A-4FD9-87D4-2A26B12EF87E}"/>
            </c:ext>
          </c:extLst>
        </c:ser>
        <c:ser>
          <c:idx val="2"/>
          <c:order val="2"/>
          <c:tx>
            <c:strRef>
              <c:f>Sheet1!$D$1</c:f>
              <c:strCache>
                <c:ptCount val="1"/>
                <c:pt idx="0">
                  <c:v>Accenture Portugal</c:v>
                </c:pt>
              </c:strCache>
            </c:strRef>
          </c:tx>
          <c:spPr>
            <a:ln w="28575" cap="rnd">
              <a:solidFill>
                <a:schemeClr val="accent3"/>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numCache>
            </c:numRef>
          </c:val>
          <c:smooth val="0"/>
          <c:extLst>
            <c:ext xmlns:c16="http://schemas.microsoft.com/office/drawing/2014/chart" uri="{C3380CC4-5D6E-409C-BE32-E72D297353CC}">
              <c16:uniqueId val="{00000002-FD3A-4FD9-87D4-2A26B12EF87E}"/>
            </c:ext>
          </c:extLst>
        </c:ser>
        <c:ser>
          <c:idx val="3"/>
          <c:order val="3"/>
          <c:tx>
            <c:strRef>
              <c:f>Sheet1!$E$1</c:f>
              <c:strCache>
                <c:ptCount val="1"/>
                <c:pt idx="0">
                  <c:v>Compta</c:v>
                </c:pt>
              </c:strCache>
            </c:strRef>
          </c:tx>
          <c:spPr>
            <a:ln w="28575" cap="rnd">
              <a:solidFill>
                <a:schemeClr val="accent4"/>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Sheet1!$E$2:$E$17</c:f>
              <c:numCache>
                <c:formatCode>General</c:formatCode>
                <c:ptCount val="16"/>
              </c:numCache>
            </c:numRef>
          </c:val>
          <c:smooth val="0"/>
          <c:extLst>
            <c:ext xmlns:c16="http://schemas.microsoft.com/office/drawing/2014/chart" uri="{C3380CC4-5D6E-409C-BE32-E72D297353CC}">
              <c16:uniqueId val="{00000003-FD3A-4FD9-87D4-2A26B12EF87E}"/>
            </c:ext>
          </c:extLst>
        </c:ser>
        <c:ser>
          <c:idx val="4"/>
          <c:order val="4"/>
          <c:tx>
            <c:strRef>
              <c:f>Sheet1!$F$1</c:f>
              <c:strCache>
                <c:ptCount val="1"/>
                <c:pt idx="0">
                  <c:v>Axians Portugal</c:v>
                </c:pt>
              </c:strCache>
            </c:strRef>
          </c:tx>
          <c:spPr>
            <a:ln w="28575" cap="rnd">
              <a:solidFill>
                <a:schemeClr val="accent5"/>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Sheet1!$F$2:$F$17</c:f>
              <c:numCache>
                <c:formatCode>General</c:formatCode>
                <c:ptCount val="16"/>
              </c:numCache>
            </c:numRef>
          </c:val>
          <c:smooth val="0"/>
          <c:extLst>
            <c:ext xmlns:c16="http://schemas.microsoft.com/office/drawing/2014/chart" uri="{C3380CC4-5D6E-409C-BE32-E72D297353CC}">
              <c16:uniqueId val="{00000004-FD3A-4FD9-87D4-2A26B12EF87E}"/>
            </c:ext>
          </c:extLst>
        </c:ser>
        <c:ser>
          <c:idx val="5"/>
          <c:order val="5"/>
          <c:tx>
            <c:strRef>
              <c:f>Sheet1!$G$1</c:f>
              <c:strCache>
                <c:ptCount val="1"/>
                <c:pt idx="0">
                  <c:v>Deloitte Portugal</c:v>
                </c:pt>
              </c:strCache>
            </c:strRef>
          </c:tx>
          <c:spPr>
            <a:ln w="28575" cap="rnd">
              <a:solidFill>
                <a:schemeClr val="accent6"/>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Sheet1!$G$2:$G$17</c:f>
              <c:numCache>
                <c:formatCode>General</c:formatCode>
                <c:ptCount val="16"/>
              </c:numCache>
            </c:numRef>
          </c:val>
          <c:smooth val="0"/>
          <c:extLst>
            <c:ext xmlns:c16="http://schemas.microsoft.com/office/drawing/2014/chart" uri="{C3380CC4-5D6E-409C-BE32-E72D297353CC}">
              <c16:uniqueId val="{00000005-FD3A-4FD9-87D4-2A26B12EF87E}"/>
            </c:ext>
          </c:extLst>
        </c:ser>
        <c:ser>
          <c:idx val="6"/>
          <c:order val="6"/>
          <c:tx>
            <c:strRef>
              <c:f>Sheet1!$H$1</c:f>
              <c:strCache>
                <c:ptCount val="1"/>
                <c:pt idx="0">
                  <c:v>DXC Portugal</c:v>
                </c:pt>
              </c:strCache>
            </c:strRef>
          </c:tx>
          <c:spPr>
            <a:ln w="28575" cap="rnd">
              <a:solidFill>
                <a:schemeClr val="accent1">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Sheet1!$H$2:$H$17</c:f>
              <c:numCache>
                <c:formatCode>General</c:formatCode>
                <c:ptCount val="16"/>
              </c:numCache>
            </c:numRef>
          </c:val>
          <c:smooth val="0"/>
          <c:extLst>
            <c:ext xmlns:c16="http://schemas.microsoft.com/office/drawing/2014/chart" uri="{C3380CC4-5D6E-409C-BE32-E72D297353CC}">
              <c16:uniqueId val="{00000006-FD3A-4FD9-87D4-2A26B12EF87E}"/>
            </c:ext>
          </c:extLst>
        </c:ser>
        <c:ser>
          <c:idx val="7"/>
          <c:order val="7"/>
          <c:tx>
            <c:strRef>
              <c:f>Sheet1!$I$1</c:f>
              <c:strCache>
                <c:ptCount val="1"/>
                <c:pt idx="0">
                  <c:v>IBM Portugal</c:v>
                </c:pt>
              </c:strCache>
            </c:strRef>
          </c:tx>
          <c:spPr>
            <a:ln w="28575" cap="rnd">
              <a:solidFill>
                <a:schemeClr val="accent2">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Sheet1!$I$2:$I$17</c:f>
              <c:numCache>
                <c:formatCode>General</c:formatCode>
                <c:ptCount val="16"/>
              </c:numCache>
            </c:numRef>
          </c:val>
          <c:smooth val="0"/>
          <c:extLst>
            <c:ext xmlns:c16="http://schemas.microsoft.com/office/drawing/2014/chart" uri="{C3380CC4-5D6E-409C-BE32-E72D297353CC}">
              <c16:uniqueId val="{00000007-FD3A-4FD9-87D4-2A26B12EF87E}"/>
            </c:ext>
          </c:extLst>
        </c:ser>
        <c:dLbls>
          <c:showLegendKey val="0"/>
          <c:showVal val="0"/>
          <c:showCatName val="0"/>
          <c:showSerName val="0"/>
          <c:showPercent val="0"/>
          <c:showBubbleSize val="0"/>
        </c:dLbls>
        <c:smooth val="0"/>
        <c:axId val="282938192"/>
        <c:axId val="282938520"/>
      </c:lineChart>
      <c:dateAx>
        <c:axId val="28293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38520"/>
        <c:crosses val="autoZero"/>
        <c:auto val="1"/>
        <c:lblOffset val="100"/>
        <c:baseTimeUnit val="days"/>
      </c:dateAx>
      <c:valAx>
        <c:axId val="28293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3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Portugal</c:v>
                </c:pt>
              </c:strCache>
            </c:strRef>
          </c:tx>
          <c:spPr>
            <a:ln w="28575" cap="rnd">
              <a:solidFill>
                <a:schemeClr val="accent1"/>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0">
                  <c:v>0</c:v>
                </c:pt>
                <c:pt idx="1">
                  <c:v>0</c:v>
                </c:pt>
                <c:pt idx="2">
                  <c:v>0</c:v>
                </c:pt>
                <c:pt idx="3">
                  <c:v>1.65223943687857</c:v>
                </c:pt>
                <c:pt idx="4">
                  <c:v>0</c:v>
                </c:pt>
                <c:pt idx="5">
                  <c:v>0</c:v>
                </c:pt>
                <c:pt idx="6">
                  <c:v>0</c:v>
                </c:pt>
                <c:pt idx="7">
                  <c:v>0.31239089288667599</c:v>
                </c:pt>
                <c:pt idx="8">
                  <c:v>0</c:v>
                </c:pt>
                <c:pt idx="9">
                  <c:v>0</c:v>
                </c:pt>
                <c:pt idx="10">
                  <c:v>0.47332133191275699</c:v>
                </c:pt>
                <c:pt idx="11">
                  <c:v>2.40775771823174</c:v>
                </c:pt>
                <c:pt idx="12">
                  <c:v>0</c:v>
                </c:pt>
                <c:pt idx="13">
                  <c:v>0</c:v>
                </c:pt>
                <c:pt idx="14">
                  <c:v>1.19681339256214</c:v>
                </c:pt>
                <c:pt idx="15">
                  <c:v>0.36710045704006899</c:v>
                </c:pt>
              </c:numCache>
            </c:numRef>
          </c:val>
          <c:smooth val="0"/>
          <c:extLst>
            <c:ext xmlns:c16="http://schemas.microsoft.com/office/drawing/2014/chart" uri="{C3380CC4-5D6E-409C-BE32-E72D297353CC}">
              <c16:uniqueId val="{00000000-9557-43FC-8F3D-9A08D7C0ED98}"/>
            </c:ext>
          </c:extLst>
        </c:ser>
        <c:ser>
          <c:idx val="1"/>
          <c:order val="1"/>
          <c:tx>
            <c:strRef>
              <c:f>Sheet1!$C$1</c:f>
              <c:strCache>
                <c:ptCount val="1"/>
                <c:pt idx="0">
                  <c:v>Everis Portugal</c:v>
                </c:pt>
              </c:strCache>
            </c:strRef>
          </c:tx>
          <c:spPr>
            <a:ln w="28575" cap="rnd">
              <a:solidFill>
                <a:schemeClr val="accent2"/>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9557-43FC-8F3D-9A08D7C0ED98}"/>
            </c:ext>
          </c:extLst>
        </c:ser>
        <c:ser>
          <c:idx val="2"/>
          <c:order val="2"/>
          <c:tx>
            <c:strRef>
              <c:f>Sheet1!$D$1</c:f>
              <c:strCache>
                <c:ptCount val="1"/>
                <c:pt idx="0">
                  <c:v>Accenture Portugal</c:v>
                </c:pt>
              </c:strCache>
            </c:strRef>
          </c:tx>
          <c:spPr>
            <a:ln w="28575" cap="rnd">
              <a:solidFill>
                <a:schemeClr val="accent3"/>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9557-43FC-8F3D-9A08D7C0ED98}"/>
            </c:ext>
          </c:extLst>
        </c:ser>
        <c:ser>
          <c:idx val="3"/>
          <c:order val="3"/>
          <c:tx>
            <c:strRef>
              <c:f>Sheet1!$E$1</c:f>
              <c:strCache>
                <c:ptCount val="1"/>
                <c:pt idx="0">
                  <c:v>Compta</c:v>
                </c:pt>
              </c:strCache>
            </c:strRef>
          </c:tx>
          <c:spPr>
            <a:ln w="28575" cap="rnd">
              <a:solidFill>
                <a:schemeClr val="accent4"/>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Sheet1!$E$2:$E$17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3-9557-43FC-8F3D-9A08D7C0ED98}"/>
            </c:ext>
          </c:extLst>
        </c:ser>
        <c:ser>
          <c:idx val="4"/>
          <c:order val="4"/>
          <c:tx>
            <c:strRef>
              <c:f>Sheet1!$F$1</c:f>
              <c:strCache>
                <c:ptCount val="1"/>
                <c:pt idx="0">
                  <c:v>Axians Portugal</c:v>
                </c:pt>
              </c:strCache>
            </c:strRef>
          </c:tx>
          <c:spPr>
            <a:ln w="28575" cap="rnd">
              <a:solidFill>
                <a:schemeClr val="accent5"/>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Sheet1!$F$2:$F$17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4-9557-43FC-8F3D-9A08D7C0ED98}"/>
            </c:ext>
          </c:extLst>
        </c:ser>
        <c:ser>
          <c:idx val="5"/>
          <c:order val="5"/>
          <c:tx>
            <c:strRef>
              <c:f>Sheet1!$G$1</c:f>
              <c:strCache>
                <c:ptCount val="1"/>
                <c:pt idx="0">
                  <c:v>Deloitte Portugal</c:v>
                </c:pt>
              </c:strCache>
            </c:strRef>
          </c:tx>
          <c:spPr>
            <a:ln w="28575" cap="rnd">
              <a:solidFill>
                <a:schemeClr val="accent6"/>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Sheet1!$G$2:$G$17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5-9557-43FC-8F3D-9A08D7C0ED98}"/>
            </c:ext>
          </c:extLst>
        </c:ser>
        <c:ser>
          <c:idx val="6"/>
          <c:order val="6"/>
          <c:tx>
            <c:strRef>
              <c:f>Sheet1!$H$1</c:f>
              <c:strCache>
                <c:ptCount val="1"/>
                <c:pt idx="0">
                  <c:v>DXC Portugal</c:v>
                </c:pt>
              </c:strCache>
            </c:strRef>
          </c:tx>
          <c:spPr>
            <a:ln w="28575" cap="rnd">
              <a:solidFill>
                <a:schemeClr val="accent1">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Sheet1!$H$2:$H$17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6-9557-43FC-8F3D-9A08D7C0ED98}"/>
            </c:ext>
          </c:extLst>
        </c:ser>
        <c:ser>
          <c:idx val="7"/>
          <c:order val="7"/>
          <c:tx>
            <c:strRef>
              <c:f>Sheet1!$I$1</c:f>
              <c:strCache>
                <c:ptCount val="1"/>
                <c:pt idx="0">
                  <c:v>IBM Portugal</c:v>
                </c:pt>
              </c:strCache>
            </c:strRef>
          </c:tx>
          <c:spPr>
            <a:ln w="28575" cap="rnd">
              <a:solidFill>
                <a:schemeClr val="accent2">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Sheet1!$I$2:$I$17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7-9557-43FC-8F3D-9A08D7C0ED98}"/>
            </c:ext>
          </c:extLst>
        </c:ser>
        <c:dLbls>
          <c:showLegendKey val="0"/>
          <c:showVal val="0"/>
          <c:showCatName val="0"/>
          <c:showSerName val="0"/>
          <c:showPercent val="0"/>
          <c:showBubbleSize val="0"/>
        </c:dLbls>
        <c:smooth val="0"/>
        <c:axId val="282947376"/>
        <c:axId val="282947704"/>
      </c:lineChart>
      <c:dateAx>
        <c:axId val="28294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47704"/>
        <c:crosses val="autoZero"/>
        <c:auto val="1"/>
        <c:lblOffset val="100"/>
        <c:baseTimeUnit val="days"/>
      </c:dateAx>
      <c:valAx>
        <c:axId val="28294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4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Sheet1!$A$2:$A$9</c:f>
              <c:strCache>
                <c:ptCount val="8"/>
                <c:pt idx="0">
                  <c:v>Altice Portugal</c:v>
                </c:pt>
                <c:pt idx="1">
                  <c:v>Everis Portugal</c:v>
                </c:pt>
                <c:pt idx="2">
                  <c:v>Accenture Portugal</c:v>
                </c:pt>
                <c:pt idx="3">
                  <c:v>Compta</c:v>
                </c:pt>
                <c:pt idx="4">
                  <c:v>Axians Portugal</c:v>
                </c:pt>
                <c:pt idx="5">
                  <c:v>Deloitte Portugal</c:v>
                </c:pt>
                <c:pt idx="6">
                  <c:v>DXC Portugal</c:v>
                </c:pt>
                <c:pt idx="7">
                  <c:v>IBM Portugal</c:v>
                </c:pt>
              </c:strCache>
            </c:strRef>
          </c:cat>
          <c:val>
            <c:numRef>
              <c:f>Sheet1!$B$2:$B$9</c:f>
              <c:numCache>
                <c:formatCode>General</c:formatCode>
                <c:ptCount val="8"/>
                <c:pt idx="0">
                  <c:v>4005</c:v>
                </c:pt>
                <c:pt idx="1">
                  <c:v>1247</c:v>
                </c:pt>
                <c:pt idx="2">
                  <c:v>786</c:v>
                </c:pt>
                <c:pt idx="3">
                  <c:v>377</c:v>
                </c:pt>
                <c:pt idx="4">
                  <c:v>481</c:v>
                </c:pt>
                <c:pt idx="5">
                  <c:v>489</c:v>
                </c:pt>
                <c:pt idx="6">
                  <c:v>32</c:v>
                </c:pt>
                <c:pt idx="7">
                  <c:v>0</c:v>
                </c:pt>
              </c:numCache>
            </c:numRef>
          </c:val>
          <c:extLst>
            <c:ext xmlns:c16="http://schemas.microsoft.com/office/drawing/2014/chart" uri="{C3380CC4-5D6E-409C-BE32-E72D297353CC}">
              <c16:uniqueId val="{00000000-404F-4918-BA39-45CA3AA45BA6}"/>
            </c:ext>
          </c:extLst>
        </c:ser>
        <c:dLbls>
          <c:showLegendKey val="0"/>
          <c:showVal val="0"/>
          <c:showCatName val="0"/>
          <c:showSerName val="0"/>
          <c:showPercent val="0"/>
          <c:showBubbleSize val="0"/>
        </c:dLbls>
        <c:gapWidth val="219"/>
        <c:overlap val="-27"/>
        <c:axId val="282943768"/>
        <c:axId val="282944424"/>
      </c:barChart>
      <c:catAx>
        <c:axId val="28294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44424"/>
        <c:crosses val="autoZero"/>
        <c:auto val="1"/>
        <c:lblAlgn val="ctr"/>
        <c:lblOffset val="100"/>
        <c:noMultiLvlLbl val="0"/>
      </c:catAx>
      <c:valAx>
        <c:axId val="28294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4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Altice Portugal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34.782600000000002</c:v>
                </c:pt>
                <c:pt idx="2">
                  <c:v>100</c:v>
                </c:pt>
                <c:pt idx="3">
                  <c:v>0</c:v>
                </c:pt>
                <c:pt idx="4">
                  <c:v>100</c:v>
                </c:pt>
                <c:pt idx="5">
                  <c:v>100</c:v>
                </c:pt>
              </c:numCache>
            </c:numRef>
          </c:val>
          <c:extLst>
            <c:ext xmlns:c16="http://schemas.microsoft.com/office/drawing/2014/chart" uri="{C3380CC4-5D6E-409C-BE32-E72D297353CC}">
              <c16:uniqueId val="{00000000-0231-458E-846B-A4D04AE4D819}"/>
            </c:ext>
          </c:extLst>
        </c:ser>
        <c:ser>
          <c:idx val="1"/>
          <c:order val="1"/>
          <c:tx>
            <c:strRef>
              <c:f>Sheet1!$C$1</c:f>
              <c:strCache>
                <c:ptCount val="1"/>
                <c:pt idx="0">
                  <c:v>Everis Portugal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14.6242</c:v>
                </c:pt>
                <c:pt idx="1">
                  <c:v>34.782600000000002</c:v>
                </c:pt>
                <c:pt idx="2">
                  <c:v>31.136099999999999</c:v>
                </c:pt>
                <c:pt idx="3">
                  <c:v>0</c:v>
                </c:pt>
                <c:pt idx="4">
                  <c:v>0</c:v>
                </c:pt>
                <c:pt idx="5">
                  <c:v>0</c:v>
                </c:pt>
              </c:numCache>
            </c:numRef>
          </c:val>
          <c:extLst>
            <c:ext xmlns:c16="http://schemas.microsoft.com/office/drawing/2014/chart" uri="{C3380CC4-5D6E-409C-BE32-E72D297353CC}">
              <c16:uniqueId val="{00000001-0231-458E-846B-A4D04AE4D819}"/>
            </c:ext>
          </c:extLst>
        </c:ser>
        <c:ser>
          <c:idx val="2"/>
          <c:order val="2"/>
          <c:tx>
            <c:strRef>
              <c:f>Sheet1!$D$1</c:f>
              <c:strCache>
                <c:ptCount val="1"/>
                <c:pt idx="0">
                  <c:v>Accenture Portugal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32.256599999999999</c:v>
                </c:pt>
                <c:pt idx="1">
                  <c:v>100</c:v>
                </c:pt>
                <c:pt idx="2">
                  <c:v>19.625499999999999</c:v>
                </c:pt>
                <c:pt idx="3">
                  <c:v>0</c:v>
                </c:pt>
                <c:pt idx="4">
                  <c:v>0</c:v>
                </c:pt>
                <c:pt idx="5">
                  <c:v>0</c:v>
                </c:pt>
              </c:numCache>
            </c:numRef>
          </c:val>
          <c:extLst>
            <c:ext xmlns:c16="http://schemas.microsoft.com/office/drawing/2014/chart" uri="{C3380CC4-5D6E-409C-BE32-E72D297353CC}">
              <c16:uniqueId val="{00000002-0231-458E-846B-A4D04AE4D819}"/>
            </c:ext>
          </c:extLst>
        </c:ser>
        <c:ser>
          <c:idx val="3"/>
          <c:order val="3"/>
          <c:tx>
            <c:strRef>
              <c:f>Sheet1!$E$1</c:f>
              <c:strCache>
                <c:ptCount val="1"/>
                <c:pt idx="0">
                  <c:v>Compta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2.5842000000000001</c:v>
                </c:pt>
                <c:pt idx="1">
                  <c:v>82.608699999999999</c:v>
                </c:pt>
                <c:pt idx="2">
                  <c:v>9.4131999999999998</c:v>
                </c:pt>
                <c:pt idx="3">
                  <c:v>0</c:v>
                </c:pt>
                <c:pt idx="4">
                  <c:v>0</c:v>
                </c:pt>
                <c:pt idx="5">
                  <c:v>0</c:v>
                </c:pt>
              </c:numCache>
            </c:numRef>
          </c:val>
          <c:extLst>
            <c:ext xmlns:c16="http://schemas.microsoft.com/office/drawing/2014/chart" uri="{C3380CC4-5D6E-409C-BE32-E72D297353CC}">
              <c16:uniqueId val="{00000003-0231-458E-846B-A4D04AE4D819}"/>
            </c:ext>
          </c:extLst>
        </c:ser>
        <c:ser>
          <c:idx val="4"/>
          <c:order val="4"/>
          <c:tx>
            <c:strRef>
              <c:f>Sheet1!$F$1</c:f>
              <c:strCache>
                <c:ptCount val="1"/>
                <c:pt idx="0">
                  <c:v>Axians Portugal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5.1536999999999997</c:v>
                </c:pt>
                <c:pt idx="1">
                  <c:v>26.087</c:v>
                </c:pt>
                <c:pt idx="2">
                  <c:v>12.01</c:v>
                </c:pt>
                <c:pt idx="3">
                  <c:v>0</c:v>
                </c:pt>
                <c:pt idx="4">
                  <c:v>0</c:v>
                </c:pt>
                <c:pt idx="5">
                  <c:v>0</c:v>
                </c:pt>
              </c:numCache>
            </c:numRef>
          </c:val>
          <c:extLst>
            <c:ext xmlns:c16="http://schemas.microsoft.com/office/drawing/2014/chart" uri="{C3380CC4-5D6E-409C-BE32-E72D297353CC}">
              <c16:uniqueId val="{00000004-0231-458E-846B-A4D04AE4D819}"/>
            </c:ext>
          </c:extLst>
        </c:ser>
        <c:ser>
          <c:idx val="5"/>
          <c:order val="5"/>
          <c:tx>
            <c:strRef>
              <c:f>Sheet1!$G$1</c:f>
              <c:strCache>
                <c:ptCount val="1"/>
                <c:pt idx="0">
                  <c:v>Deloitte Portugal</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30.439599999999999</c:v>
                </c:pt>
                <c:pt idx="1">
                  <c:v>30.434799999999999</c:v>
                </c:pt>
                <c:pt idx="2">
                  <c:v>12.2097</c:v>
                </c:pt>
                <c:pt idx="3">
                  <c:v>0</c:v>
                </c:pt>
                <c:pt idx="4">
                  <c:v>0</c:v>
                </c:pt>
                <c:pt idx="5">
                  <c:v>0</c:v>
                </c:pt>
              </c:numCache>
            </c:numRef>
          </c:val>
          <c:extLst>
            <c:ext xmlns:c16="http://schemas.microsoft.com/office/drawing/2014/chart" uri="{C3380CC4-5D6E-409C-BE32-E72D297353CC}">
              <c16:uniqueId val="{00000005-0231-458E-846B-A4D04AE4D819}"/>
            </c:ext>
          </c:extLst>
        </c:ser>
        <c:ser>
          <c:idx val="6"/>
          <c:order val="6"/>
          <c:tx>
            <c:strRef>
              <c:f>Sheet1!$H$1</c:f>
              <c:strCache>
                <c:ptCount val="1"/>
                <c:pt idx="0">
                  <c:v>DXC Portugal</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1.2058</c:v>
                </c:pt>
                <c:pt idx="1">
                  <c:v>4.3478000000000003</c:v>
                </c:pt>
                <c:pt idx="2">
                  <c:v>0.79900000000000004</c:v>
                </c:pt>
                <c:pt idx="3">
                  <c:v>0</c:v>
                </c:pt>
                <c:pt idx="4">
                  <c:v>0</c:v>
                </c:pt>
                <c:pt idx="5">
                  <c:v>0</c:v>
                </c:pt>
              </c:numCache>
            </c:numRef>
          </c:val>
          <c:extLst>
            <c:ext xmlns:c16="http://schemas.microsoft.com/office/drawing/2014/chart" uri="{C3380CC4-5D6E-409C-BE32-E72D297353CC}">
              <c16:uniqueId val="{00000006-0231-458E-846B-A4D04AE4D819}"/>
            </c:ext>
          </c:extLst>
        </c:ser>
        <c:ser>
          <c:idx val="7"/>
          <c:order val="7"/>
          <c:tx>
            <c:strRef>
              <c:f>Sheet1!$I$1</c:f>
              <c:strCache>
                <c:ptCount val="1"/>
                <c:pt idx="0">
                  <c:v>IBM Portugal</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11.304</c:v>
                </c:pt>
                <c:pt idx="1">
                  <c:v>0</c:v>
                </c:pt>
                <c:pt idx="2">
                  <c:v>0</c:v>
                </c:pt>
                <c:pt idx="3">
                  <c:v>0</c:v>
                </c:pt>
                <c:pt idx="4">
                  <c:v>0</c:v>
                </c:pt>
                <c:pt idx="5">
                  <c:v>0</c:v>
                </c:pt>
              </c:numCache>
            </c:numRef>
          </c:val>
          <c:extLst>
            <c:ext xmlns:c16="http://schemas.microsoft.com/office/drawing/2014/chart" uri="{C3380CC4-5D6E-409C-BE32-E72D297353CC}">
              <c16:uniqueId val="{00000007-0231-458E-846B-A4D04AE4D819}"/>
            </c:ext>
          </c:extLst>
        </c:ser>
        <c:dLbls>
          <c:showLegendKey val="0"/>
          <c:showVal val="0"/>
          <c:showCatName val="0"/>
          <c:showSerName val="0"/>
          <c:showPercent val="0"/>
          <c:showBubbleSize val="0"/>
        </c:dLbls>
        <c:axId val="559753904"/>
        <c:axId val="559757512"/>
      </c:radarChart>
      <c:catAx>
        <c:axId val="55975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757512"/>
        <c:crosses val="autoZero"/>
        <c:auto val="1"/>
        <c:lblAlgn val="ctr"/>
        <c:lblOffset val="100"/>
        <c:noMultiLvlLbl val="0"/>
      </c:catAx>
      <c:valAx>
        <c:axId val="55975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75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0FA0E-67EE-4B7E-85F3-0101C897DA96}"/>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08DC7D9A-05D7-4D0F-9873-A85E3D9488E0}"/>
              </a:ext>
            </a:extLst>
          </p:cNvPr>
          <p:cNvSpPr>
            <a:spLocks noGrp="1"/>
          </p:cNvSpPr>
          <p:nvPr>
            <p:ph type="subTitle" idx="1"/>
          </p:nvPr>
        </p:nvSpPr>
        <p:spPr/>
        <p:txBody>
          <a:bodyPr/>
          <a:lstStyle/>
          <a:p>
            <a:r>
              <a:rPr lang="en-US"/>
              <a:t>Made2Web</a:t>
            </a:r>
          </a:p>
        </p:txBody>
      </p:sp>
    </p:spTree>
    <p:extLst>
      <p:ext uri="{BB962C8B-B14F-4D97-AF65-F5344CB8AC3E}">
        <p14:creationId xmlns:p14="http://schemas.microsoft.com/office/powerpoint/2010/main" val="1484007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617D7-287F-478E-BD11-8FF01B0EF6F7}"/>
              </a:ext>
            </a:extLst>
          </p:cNvPr>
          <p:cNvSpPr>
            <a:spLocks noGrp="1"/>
          </p:cNvSpPr>
          <p:nvPr>
            <p:ph type="title"/>
          </p:nvPr>
        </p:nvSpPr>
        <p:spPr/>
        <p:txBody>
          <a:bodyPr/>
          <a:lstStyle/>
          <a:p>
            <a:r>
              <a:rPr lang="en-US"/>
              <a:t>Facebook Key Metrics Table | Competitors - 1 of 3</a:t>
            </a:r>
          </a:p>
        </p:txBody>
      </p:sp>
      <p:graphicFrame>
        <p:nvGraphicFramePr>
          <p:cNvPr id="5" name="Table Placeholder 4">
            <a:extLst>
              <a:ext uri="{FF2B5EF4-FFF2-40B4-BE49-F238E27FC236}">
                <a16:creationId xmlns:a16="http://schemas.microsoft.com/office/drawing/2014/main" id="{16EBE01D-3E2E-483C-9F42-94CB562A0C58}"/>
              </a:ext>
            </a:extLst>
          </p:cNvPr>
          <p:cNvGraphicFramePr>
            <a:graphicFrameLocks noGrp="1"/>
          </p:cNvGraphicFramePr>
          <p:nvPr>
            <p:ph type="tbl" sz="quarter" idx="13"/>
            <p:extLst>
              <p:ext uri="{D42A27DB-BD31-4B8C-83A1-F6EECF244321}">
                <p14:modId xmlns:p14="http://schemas.microsoft.com/office/powerpoint/2010/main" val="701370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03309565"/>
                    </a:ext>
                  </a:extLst>
                </a:gridCol>
                <a:gridCol w="411480">
                  <a:extLst>
                    <a:ext uri="{9D8B030D-6E8A-4147-A177-3AD203B41FA5}">
                      <a16:colId xmlns:a16="http://schemas.microsoft.com/office/drawing/2014/main" val="2177254477"/>
                    </a:ext>
                  </a:extLst>
                </a:gridCol>
                <a:gridCol w="304495">
                  <a:extLst>
                    <a:ext uri="{9D8B030D-6E8A-4147-A177-3AD203B41FA5}">
                      <a16:colId xmlns:a16="http://schemas.microsoft.com/office/drawing/2014/main" val="1037599771"/>
                    </a:ext>
                  </a:extLst>
                </a:gridCol>
                <a:gridCol w="304495">
                  <a:extLst>
                    <a:ext uri="{9D8B030D-6E8A-4147-A177-3AD203B41FA5}">
                      <a16:colId xmlns:a16="http://schemas.microsoft.com/office/drawing/2014/main" val="2597750521"/>
                    </a:ext>
                  </a:extLst>
                </a:gridCol>
                <a:gridCol w="304495">
                  <a:extLst>
                    <a:ext uri="{9D8B030D-6E8A-4147-A177-3AD203B41FA5}">
                      <a16:colId xmlns:a16="http://schemas.microsoft.com/office/drawing/2014/main" val="1311439180"/>
                    </a:ext>
                  </a:extLst>
                </a:gridCol>
                <a:gridCol w="304495">
                  <a:extLst>
                    <a:ext uri="{9D8B030D-6E8A-4147-A177-3AD203B41FA5}">
                      <a16:colId xmlns:a16="http://schemas.microsoft.com/office/drawing/2014/main" val="348581027"/>
                    </a:ext>
                  </a:extLst>
                </a:gridCol>
                <a:gridCol w="304495">
                  <a:extLst>
                    <a:ext uri="{9D8B030D-6E8A-4147-A177-3AD203B41FA5}">
                      <a16:colId xmlns:a16="http://schemas.microsoft.com/office/drawing/2014/main" val="508903795"/>
                    </a:ext>
                  </a:extLst>
                </a:gridCol>
                <a:gridCol w="304495">
                  <a:extLst>
                    <a:ext uri="{9D8B030D-6E8A-4147-A177-3AD203B41FA5}">
                      <a16:colId xmlns:a16="http://schemas.microsoft.com/office/drawing/2014/main" val="1885118601"/>
                    </a:ext>
                  </a:extLst>
                </a:gridCol>
                <a:gridCol w="304495">
                  <a:extLst>
                    <a:ext uri="{9D8B030D-6E8A-4147-A177-3AD203B41FA5}">
                      <a16:colId xmlns:a16="http://schemas.microsoft.com/office/drawing/2014/main" val="3127470895"/>
                    </a:ext>
                  </a:extLst>
                </a:gridCol>
                <a:gridCol w="304495">
                  <a:extLst>
                    <a:ext uri="{9D8B030D-6E8A-4147-A177-3AD203B41FA5}">
                      <a16:colId xmlns:a16="http://schemas.microsoft.com/office/drawing/2014/main" val="2054329872"/>
                    </a:ext>
                  </a:extLst>
                </a:gridCol>
                <a:gridCol w="304495">
                  <a:extLst>
                    <a:ext uri="{9D8B030D-6E8A-4147-A177-3AD203B41FA5}">
                      <a16:colId xmlns:a16="http://schemas.microsoft.com/office/drawing/2014/main" val="3647046471"/>
                    </a:ext>
                  </a:extLst>
                </a:gridCol>
                <a:gridCol w="304495">
                  <a:extLst>
                    <a:ext uri="{9D8B030D-6E8A-4147-A177-3AD203B41FA5}">
                      <a16:colId xmlns:a16="http://schemas.microsoft.com/office/drawing/2014/main" val="1131243546"/>
                    </a:ext>
                  </a:extLst>
                </a:gridCol>
                <a:gridCol w="304495">
                  <a:extLst>
                    <a:ext uri="{9D8B030D-6E8A-4147-A177-3AD203B41FA5}">
                      <a16:colId xmlns:a16="http://schemas.microsoft.com/office/drawing/2014/main" val="1728108710"/>
                    </a:ext>
                  </a:extLst>
                </a:gridCol>
                <a:gridCol w="304495">
                  <a:extLst>
                    <a:ext uri="{9D8B030D-6E8A-4147-A177-3AD203B41FA5}">
                      <a16:colId xmlns:a16="http://schemas.microsoft.com/office/drawing/2014/main" val="3764674277"/>
                    </a:ext>
                  </a:extLst>
                </a:gridCol>
                <a:gridCol w="304495">
                  <a:extLst>
                    <a:ext uri="{9D8B030D-6E8A-4147-A177-3AD203B41FA5}">
                      <a16:colId xmlns:a16="http://schemas.microsoft.com/office/drawing/2014/main" val="2648458510"/>
                    </a:ext>
                  </a:extLst>
                </a:gridCol>
                <a:gridCol w="304495">
                  <a:extLst>
                    <a:ext uri="{9D8B030D-6E8A-4147-A177-3AD203B41FA5}">
                      <a16:colId xmlns:a16="http://schemas.microsoft.com/office/drawing/2014/main" val="3430565843"/>
                    </a:ext>
                  </a:extLst>
                </a:gridCol>
                <a:gridCol w="304495">
                  <a:extLst>
                    <a:ext uri="{9D8B030D-6E8A-4147-A177-3AD203B41FA5}">
                      <a16:colId xmlns:a16="http://schemas.microsoft.com/office/drawing/2014/main" val="865897563"/>
                    </a:ext>
                  </a:extLst>
                </a:gridCol>
                <a:gridCol w="304495">
                  <a:extLst>
                    <a:ext uri="{9D8B030D-6E8A-4147-A177-3AD203B41FA5}">
                      <a16:colId xmlns:a16="http://schemas.microsoft.com/office/drawing/2014/main" val="2548995456"/>
                    </a:ext>
                  </a:extLst>
                </a:gridCol>
                <a:gridCol w="304495">
                  <a:extLst>
                    <a:ext uri="{9D8B030D-6E8A-4147-A177-3AD203B41FA5}">
                      <a16:colId xmlns:a16="http://schemas.microsoft.com/office/drawing/2014/main" val="3741139475"/>
                    </a:ext>
                  </a:extLst>
                </a:gridCol>
                <a:gridCol w="304495">
                  <a:extLst>
                    <a:ext uri="{9D8B030D-6E8A-4147-A177-3AD203B41FA5}">
                      <a16:colId xmlns:a16="http://schemas.microsoft.com/office/drawing/2014/main" val="2207046032"/>
                    </a:ext>
                  </a:extLst>
                </a:gridCol>
                <a:gridCol w="304495">
                  <a:extLst>
                    <a:ext uri="{9D8B030D-6E8A-4147-A177-3AD203B41FA5}">
                      <a16:colId xmlns:a16="http://schemas.microsoft.com/office/drawing/2014/main" val="3035771525"/>
                    </a:ext>
                  </a:extLst>
                </a:gridCol>
                <a:gridCol w="304495">
                  <a:extLst>
                    <a:ext uri="{9D8B030D-6E8A-4147-A177-3AD203B41FA5}">
                      <a16:colId xmlns:a16="http://schemas.microsoft.com/office/drawing/2014/main" val="334733725"/>
                    </a:ext>
                  </a:extLst>
                </a:gridCol>
                <a:gridCol w="304495">
                  <a:extLst>
                    <a:ext uri="{9D8B030D-6E8A-4147-A177-3AD203B41FA5}">
                      <a16:colId xmlns:a16="http://schemas.microsoft.com/office/drawing/2014/main" val="597215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51330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3957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9685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Accenture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47637352"/>
                  </a:ext>
                </a:extLst>
              </a:tr>
            </a:tbl>
          </a:graphicData>
        </a:graphic>
      </p:graphicFrame>
      <p:sp>
        <p:nvSpPr>
          <p:cNvPr id="4" name="Text Placeholder 3">
            <a:extLst>
              <a:ext uri="{FF2B5EF4-FFF2-40B4-BE49-F238E27FC236}">
                <a16:creationId xmlns:a16="http://schemas.microsoft.com/office/drawing/2014/main" id="{9D6EF040-5032-4571-B458-2E47AC8C0CC9}"/>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313774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5682C-6263-4B5A-B38C-5D85AF58568F}"/>
              </a:ext>
            </a:extLst>
          </p:cNvPr>
          <p:cNvSpPr>
            <a:spLocks noGrp="1"/>
          </p:cNvSpPr>
          <p:nvPr>
            <p:ph type="title"/>
          </p:nvPr>
        </p:nvSpPr>
        <p:spPr/>
        <p:txBody>
          <a:bodyPr/>
          <a:lstStyle/>
          <a:p>
            <a:r>
              <a:rPr lang="en-US"/>
              <a:t>Facebook Key Metrics Table | Competitors - 2 of 3</a:t>
            </a:r>
          </a:p>
        </p:txBody>
      </p:sp>
      <p:graphicFrame>
        <p:nvGraphicFramePr>
          <p:cNvPr id="5" name="Table Placeholder 4">
            <a:extLst>
              <a:ext uri="{FF2B5EF4-FFF2-40B4-BE49-F238E27FC236}">
                <a16:creationId xmlns:a16="http://schemas.microsoft.com/office/drawing/2014/main" id="{CBCD9624-6EB2-4520-BF8F-844709E36C6B}"/>
              </a:ext>
            </a:extLst>
          </p:cNvPr>
          <p:cNvGraphicFramePr>
            <a:graphicFrameLocks noGrp="1"/>
          </p:cNvGraphicFramePr>
          <p:nvPr>
            <p:ph type="tbl" sz="quarter" idx="13"/>
            <p:extLst>
              <p:ext uri="{D42A27DB-BD31-4B8C-83A1-F6EECF244321}">
                <p14:modId xmlns:p14="http://schemas.microsoft.com/office/powerpoint/2010/main" val="2543906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52734821"/>
                    </a:ext>
                  </a:extLst>
                </a:gridCol>
                <a:gridCol w="411480">
                  <a:extLst>
                    <a:ext uri="{9D8B030D-6E8A-4147-A177-3AD203B41FA5}">
                      <a16:colId xmlns:a16="http://schemas.microsoft.com/office/drawing/2014/main" val="4162339002"/>
                    </a:ext>
                  </a:extLst>
                </a:gridCol>
                <a:gridCol w="304495">
                  <a:extLst>
                    <a:ext uri="{9D8B030D-6E8A-4147-A177-3AD203B41FA5}">
                      <a16:colId xmlns:a16="http://schemas.microsoft.com/office/drawing/2014/main" val="1676846200"/>
                    </a:ext>
                  </a:extLst>
                </a:gridCol>
                <a:gridCol w="304495">
                  <a:extLst>
                    <a:ext uri="{9D8B030D-6E8A-4147-A177-3AD203B41FA5}">
                      <a16:colId xmlns:a16="http://schemas.microsoft.com/office/drawing/2014/main" val="1964645120"/>
                    </a:ext>
                  </a:extLst>
                </a:gridCol>
                <a:gridCol w="304495">
                  <a:extLst>
                    <a:ext uri="{9D8B030D-6E8A-4147-A177-3AD203B41FA5}">
                      <a16:colId xmlns:a16="http://schemas.microsoft.com/office/drawing/2014/main" val="2278170950"/>
                    </a:ext>
                  </a:extLst>
                </a:gridCol>
                <a:gridCol w="304495">
                  <a:extLst>
                    <a:ext uri="{9D8B030D-6E8A-4147-A177-3AD203B41FA5}">
                      <a16:colId xmlns:a16="http://schemas.microsoft.com/office/drawing/2014/main" val="4063925564"/>
                    </a:ext>
                  </a:extLst>
                </a:gridCol>
                <a:gridCol w="304495">
                  <a:extLst>
                    <a:ext uri="{9D8B030D-6E8A-4147-A177-3AD203B41FA5}">
                      <a16:colId xmlns:a16="http://schemas.microsoft.com/office/drawing/2014/main" val="338173023"/>
                    </a:ext>
                  </a:extLst>
                </a:gridCol>
                <a:gridCol w="304495">
                  <a:extLst>
                    <a:ext uri="{9D8B030D-6E8A-4147-A177-3AD203B41FA5}">
                      <a16:colId xmlns:a16="http://schemas.microsoft.com/office/drawing/2014/main" val="24708066"/>
                    </a:ext>
                  </a:extLst>
                </a:gridCol>
                <a:gridCol w="304495">
                  <a:extLst>
                    <a:ext uri="{9D8B030D-6E8A-4147-A177-3AD203B41FA5}">
                      <a16:colId xmlns:a16="http://schemas.microsoft.com/office/drawing/2014/main" val="3917795245"/>
                    </a:ext>
                  </a:extLst>
                </a:gridCol>
                <a:gridCol w="304495">
                  <a:extLst>
                    <a:ext uri="{9D8B030D-6E8A-4147-A177-3AD203B41FA5}">
                      <a16:colId xmlns:a16="http://schemas.microsoft.com/office/drawing/2014/main" val="1501704466"/>
                    </a:ext>
                  </a:extLst>
                </a:gridCol>
                <a:gridCol w="304495">
                  <a:extLst>
                    <a:ext uri="{9D8B030D-6E8A-4147-A177-3AD203B41FA5}">
                      <a16:colId xmlns:a16="http://schemas.microsoft.com/office/drawing/2014/main" val="3232040187"/>
                    </a:ext>
                  </a:extLst>
                </a:gridCol>
                <a:gridCol w="304495">
                  <a:extLst>
                    <a:ext uri="{9D8B030D-6E8A-4147-A177-3AD203B41FA5}">
                      <a16:colId xmlns:a16="http://schemas.microsoft.com/office/drawing/2014/main" val="2700723905"/>
                    </a:ext>
                  </a:extLst>
                </a:gridCol>
                <a:gridCol w="304495">
                  <a:extLst>
                    <a:ext uri="{9D8B030D-6E8A-4147-A177-3AD203B41FA5}">
                      <a16:colId xmlns:a16="http://schemas.microsoft.com/office/drawing/2014/main" val="881142413"/>
                    </a:ext>
                  </a:extLst>
                </a:gridCol>
                <a:gridCol w="304495">
                  <a:extLst>
                    <a:ext uri="{9D8B030D-6E8A-4147-A177-3AD203B41FA5}">
                      <a16:colId xmlns:a16="http://schemas.microsoft.com/office/drawing/2014/main" val="2463411471"/>
                    </a:ext>
                  </a:extLst>
                </a:gridCol>
                <a:gridCol w="304495">
                  <a:extLst>
                    <a:ext uri="{9D8B030D-6E8A-4147-A177-3AD203B41FA5}">
                      <a16:colId xmlns:a16="http://schemas.microsoft.com/office/drawing/2014/main" val="4123102014"/>
                    </a:ext>
                  </a:extLst>
                </a:gridCol>
                <a:gridCol w="304495">
                  <a:extLst>
                    <a:ext uri="{9D8B030D-6E8A-4147-A177-3AD203B41FA5}">
                      <a16:colId xmlns:a16="http://schemas.microsoft.com/office/drawing/2014/main" val="3662875761"/>
                    </a:ext>
                  </a:extLst>
                </a:gridCol>
                <a:gridCol w="304495">
                  <a:extLst>
                    <a:ext uri="{9D8B030D-6E8A-4147-A177-3AD203B41FA5}">
                      <a16:colId xmlns:a16="http://schemas.microsoft.com/office/drawing/2014/main" val="1999489608"/>
                    </a:ext>
                  </a:extLst>
                </a:gridCol>
                <a:gridCol w="304495">
                  <a:extLst>
                    <a:ext uri="{9D8B030D-6E8A-4147-A177-3AD203B41FA5}">
                      <a16:colId xmlns:a16="http://schemas.microsoft.com/office/drawing/2014/main" val="2755340166"/>
                    </a:ext>
                  </a:extLst>
                </a:gridCol>
                <a:gridCol w="304495">
                  <a:extLst>
                    <a:ext uri="{9D8B030D-6E8A-4147-A177-3AD203B41FA5}">
                      <a16:colId xmlns:a16="http://schemas.microsoft.com/office/drawing/2014/main" val="1412234636"/>
                    </a:ext>
                  </a:extLst>
                </a:gridCol>
                <a:gridCol w="304495">
                  <a:extLst>
                    <a:ext uri="{9D8B030D-6E8A-4147-A177-3AD203B41FA5}">
                      <a16:colId xmlns:a16="http://schemas.microsoft.com/office/drawing/2014/main" val="2467563930"/>
                    </a:ext>
                  </a:extLst>
                </a:gridCol>
                <a:gridCol w="304495">
                  <a:extLst>
                    <a:ext uri="{9D8B030D-6E8A-4147-A177-3AD203B41FA5}">
                      <a16:colId xmlns:a16="http://schemas.microsoft.com/office/drawing/2014/main" val="435633873"/>
                    </a:ext>
                  </a:extLst>
                </a:gridCol>
                <a:gridCol w="304495">
                  <a:extLst>
                    <a:ext uri="{9D8B030D-6E8A-4147-A177-3AD203B41FA5}">
                      <a16:colId xmlns:a16="http://schemas.microsoft.com/office/drawing/2014/main" val="824302710"/>
                    </a:ext>
                  </a:extLst>
                </a:gridCol>
                <a:gridCol w="304495">
                  <a:extLst>
                    <a:ext uri="{9D8B030D-6E8A-4147-A177-3AD203B41FA5}">
                      <a16:colId xmlns:a16="http://schemas.microsoft.com/office/drawing/2014/main" val="171439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6185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Everis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4233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Deloitte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76375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Axians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3894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DXC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82809089"/>
                  </a:ext>
                </a:extLst>
              </a:tr>
            </a:tbl>
          </a:graphicData>
        </a:graphic>
      </p:graphicFrame>
      <p:sp>
        <p:nvSpPr>
          <p:cNvPr id="4" name="Text Placeholder 3">
            <a:extLst>
              <a:ext uri="{FF2B5EF4-FFF2-40B4-BE49-F238E27FC236}">
                <a16:creationId xmlns:a16="http://schemas.microsoft.com/office/drawing/2014/main" id="{ACB22E19-8F02-4009-A385-3259DA03F6BD}"/>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862362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D78FE-8A3B-41F7-829E-8637FA2B4667}"/>
              </a:ext>
            </a:extLst>
          </p:cNvPr>
          <p:cNvSpPr>
            <a:spLocks noGrp="1"/>
          </p:cNvSpPr>
          <p:nvPr>
            <p:ph type="title"/>
          </p:nvPr>
        </p:nvSpPr>
        <p:spPr/>
        <p:txBody>
          <a:bodyPr/>
          <a:lstStyle/>
          <a:p>
            <a:r>
              <a:rPr lang="en-US"/>
              <a:t>Facebook Key Metrics Table | Competitors - 3 of 3</a:t>
            </a:r>
          </a:p>
        </p:txBody>
      </p:sp>
      <p:graphicFrame>
        <p:nvGraphicFramePr>
          <p:cNvPr id="5" name="Table Placeholder 4">
            <a:extLst>
              <a:ext uri="{FF2B5EF4-FFF2-40B4-BE49-F238E27FC236}">
                <a16:creationId xmlns:a16="http://schemas.microsoft.com/office/drawing/2014/main" id="{1D979F2D-5CFE-440A-BDDA-133158D507D4}"/>
              </a:ext>
            </a:extLst>
          </p:cNvPr>
          <p:cNvGraphicFramePr>
            <a:graphicFrameLocks noGrp="1"/>
          </p:cNvGraphicFramePr>
          <p:nvPr>
            <p:ph type="tbl" sz="quarter" idx="13"/>
            <p:extLst>
              <p:ext uri="{D42A27DB-BD31-4B8C-83A1-F6EECF244321}">
                <p14:modId xmlns:p14="http://schemas.microsoft.com/office/powerpoint/2010/main" val="1660150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23552233"/>
                    </a:ext>
                  </a:extLst>
                </a:gridCol>
                <a:gridCol w="411480">
                  <a:extLst>
                    <a:ext uri="{9D8B030D-6E8A-4147-A177-3AD203B41FA5}">
                      <a16:colId xmlns:a16="http://schemas.microsoft.com/office/drawing/2014/main" val="3410844862"/>
                    </a:ext>
                  </a:extLst>
                </a:gridCol>
                <a:gridCol w="304495">
                  <a:extLst>
                    <a:ext uri="{9D8B030D-6E8A-4147-A177-3AD203B41FA5}">
                      <a16:colId xmlns:a16="http://schemas.microsoft.com/office/drawing/2014/main" val="2596429479"/>
                    </a:ext>
                  </a:extLst>
                </a:gridCol>
                <a:gridCol w="304495">
                  <a:extLst>
                    <a:ext uri="{9D8B030D-6E8A-4147-A177-3AD203B41FA5}">
                      <a16:colId xmlns:a16="http://schemas.microsoft.com/office/drawing/2014/main" val="2739522021"/>
                    </a:ext>
                  </a:extLst>
                </a:gridCol>
                <a:gridCol w="304495">
                  <a:extLst>
                    <a:ext uri="{9D8B030D-6E8A-4147-A177-3AD203B41FA5}">
                      <a16:colId xmlns:a16="http://schemas.microsoft.com/office/drawing/2014/main" val="4091882882"/>
                    </a:ext>
                  </a:extLst>
                </a:gridCol>
                <a:gridCol w="304495">
                  <a:extLst>
                    <a:ext uri="{9D8B030D-6E8A-4147-A177-3AD203B41FA5}">
                      <a16:colId xmlns:a16="http://schemas.microsoft.com/office/drawing/2014/main" val="88715813"/>
                    </a:ext>
                  </a:extLst>
                </a:gridCol>
                <a:gridCol w="304495">
                  <a:extLst>
                    <a:ext uri="{9D8B030D-6E8A-4147-A177-3AD203B41FA5}">
                      <a16:colId xmlns:a16="http://schemas.microsoft.com/office/drawing/2014/main" val="898918611"/>
                    </a:ext>
                  </a:extLst>
                </a:gridCol>
                <a:gridCol w="304495">
                  <a:extLst>
                    <a:ext uri="{9D8B030D-6E8A-4147-A177-3AD203B41FA5}">
                      <a16:colId xmlns:a16="http://schemas.microsoft.com/office/drawing/2014/main" val="1049194290"/>
                    </a:ext>
                  </a:extLst>
                </a:gridCol>
                <a:gridCol w="304495">
                  <a:extLst>
                    <a:ext uri="{9D8B030D-6E8A-4147-A177-3AD203B41FA5}">
                      <a16:colId xmlns:a16="http://schemas.microsoft.com/office/drawing/2014/main" val="1434801941"/>
                    </a:ext>
                  </a:extLst>
                </a:gridCol>
                <a:gridCol w="304495">
                  <a:extLst>
                    <a:ext uri="{9D8B030D-6E8A-4147-A177-3AD203B41FA5}">
                      <a16:colId xmlns:a16="http://schemas.microsoft.com/office/drawing/2014/main" val="1959236337"/>
                    </a:ext>
                  </a:extLst>
                </a:gridCol>
                <a:gridCol w="304495">
                  <a:extLst>
                    <a:ext uri="{9D8B030D-6E8A-4147-A177-3AD203B41FA5}">
                      <a16:colId xmlns:a16="http://schemas.microsoft.com/office/drawing/2014/main" val="3309298114"/>
                    </a:ext>
                  </a:extLst>
                </a:gridCol>
                <a:gridCol w="304495">
                  <a:extLst>
                    <a:ext uri="{9D8B030D-6E8A-4147-A177-3AD203B41FA5}">
                      <a16:colId xmlns:a16="http://schemas.microsoft.com/office/drawing/2014/main" val="3110089087"/>
                    </a:ext>
                  </a:extLst>
                </a:gridCol>
                <a:gridCol w="304495">
                  <a:extLst>
                    <a:ext uri="{9D8B030D-6E8A-4147-A177-3AD203B41FA5}">
                      <a16:colId xmlns:a16="http://schemas.microsoft.com/office/drawing/2014/main" val="3444574462"/>
                    </a:ext>
                  </a:extLst>
                </a:gridCol>
                <a:gridCol w="304495">
                  <a:extLst>
                    <a:ext uri="{9D8B030D-6E8A-4147-A177-3AD203B41FA5}">
                      <a16:colId xmlns:a16="http://schemas.microsoft.com/office/drawing/2014/main" val="2061418210"/>
                    </a:ext>
                  </a:extLst>
                </a:gridCol>
                <a:gridCol w="304495">
                  <a:extLst>
                    <a:ext uri="{9D8B030D-6E8A-4147-A177-3AD203B41FA5}">
                      <a16:colId xmlns:a16="http://schemas.microsoft.com/office/drawing/2014/main" val="209538121"/>
                    </a:ext>
                  </a:extLst>
                </a:gridCol>
                <a:gridCol w="304495">
                  <a:extLst>
                    <a:ext uri="{9D8B030D-6E8A-4147-A177-3AD203B41FA5}">
                      <a16:colId xmlns:a16="http://schemas.microsoft.com/office/drawing/2014/main" val="4001555297"/>
                    </a:ext>
                  </a:extLst>
                </a:gridCol>
                <a:gridCol w="304495">
                  <a:extLst>
                    <a:ext uri="{9D8B030D-6E8A-4147-A177-3AD203B41FA5}">
                      <a16:colId xmlns:a16="http://schemas.microsoft.com/office/drawing/2014/main" val="596683744"/>
                    </a:ext>
                  </a:extLst>
                </a:gridCol>
                <a:gridCol w="304495">
                  <a:extLst>
                    <a:ext uri="{9D8B030D-6E8A-4147-A177-3AD203B41FA5}">
                      <a16:colId xmlns:a16="http://schemas.microsoft.com/office/drawing/2014/main" val="644481151"/>
                    </a:ext>
                  </a:extLst>
                </a:gridCol>
                <a:gridCol w="304495">
                  <a:extLst>
                    <a:ext uri="{9D8B030D-6E8A-4147-A177-3AD203B41FA5}">
                      <a16:colId xmlns:a16="http://schemas.microsoft.com/office/drawing/2014/main" val="3291839462"/>
                    </a:ext>
                  </a:extLst>
                </a:gridCol>
                <a:gridCol w="304495">
                  <a:extLst>
                    <a:ext uri="{9D8B030D-6E8A-4147-A177-3AD203B41FA5}">
                      <a16:colId xmlns:a16="http://schemas.microsoft.com/office/drawing/2014/main" val="2773897740"/>
                    </a:ext>
                  </a:extLst>
                </a:gridCol>
                <a:gridCol w="304495">
                  <a:extLst>
                    <a:ext uri="{9D8B030D-6E8A-4147-A177-3AD203B41FA5}">
                      <a16:colId xmlns:a16="http://schemas.microsoft.com/office/drawing/2014/main" val="2296793083"/>
                    </a:ext>
                  </a:extLst>
                </a:gridCol>
                <a:gridCol w="304495">
                  <a:extLst>
                    <a:ext uri="{9D8B030D-6E8A-4147-A177-3AD203B41FA5}">
                      <a16:colId xmlns:a16="http://schemas.microsoft.com/office/drawing/2014/main" val="422223109"/>
                    </a:ext>
                  </a:extLst>
                </a:gridCol>
                <a:gridCol w="304495">
                  <a:extLst>
                    <a:ext uri="{9D8B030D-6E8A-4147-A177-3AD203B41FA5}">
                      <a16:colId xmlns:a16="http://schemas.microsoft.com/office/drawing/2014/main" val="3130974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3233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IBM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1124036"/>
                  </a:ext>
                </a:extLst>
              </a:tr>
            </a:tbl>
          </a:graphicData>
        </a:graphic>
      </p:graphicFrame>
      <p:sp>
        <p:nvSpPr>
          <p:cNvPr id="4" name="Text Placeholder 3">
            <a:extLst>
              <a:ext uri="{FF2B5EF4-FFF2-40B4-BE49-F238E27FC236}">
                <a16:creationId xmlns:a16="http://schemas.microsoft.com/office/drawing/2014/main" id="{0EAD6472-9A17-4DE2-9036-503E1194B205}"/>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79325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F4B5-C139-4D80-9D53-0E4F166FF7DA}"/>
              </a:ext>
            </a:extLst>
          </p:cNvPr>
          <p:cNvSpPr>
            <a:spLocks noGrp="1"/>
          </p:cNvSpPr>
          <p:nvPr>
            <p:ph type="title"/>
          </p:nvPr>
        </p:nvSpPr>
        <p:spPr/>
        <p:txBody>
          <a:bodyPr/>
          <a:lstStyle/>
          <a:p>
            <a:r>
              <a:rPr lang="en-US"/>
              <a:t>Facebook Fans Total | Competitors</a:t>
            </a:r>
          </a:p>
        </p:txBody>
      </p:sp>
      <p:graphicFrame>
        <p:nvGraphicFramePr>
          <p:cNvPr id="6" name="Chart Placeholder 5">
            <a:extLst>
              <a:ext uri="{FF2B5EF4-FFF2-40B4-BE49-F238E27FC236}">
                <a16:creationId xmlns:a16="http://schemas.microsoft.com/office/drawing/2014/main" id="{70008700-05B2-407A-88C7-572EB85FDC16}"/>
              </a:ext>
            </a:extLst>
          </p:cNvPr>
          <p:cNvGraphicFramePr>
            <a:graphicFrameLocks noGrp="1"/>
          </p:cNvGraphicFramePr>
          <p:nvPr>
            <p:ph type="chart" sz="quarter" idx="13"/>
            <p:extLst>
              <p:ext uri="{D42A27DB-BD31-4B8C-83A1-F6EECF244321}">
                <p14:modId xmlns:p14="http://schemas.microsoft.com/office/powerpoint/2010/main" val="3401530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8B543-8238-455A-A146-930619652D2D}"/>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0D9E87CD-9E4D-4405-A1B7-7111EFCC54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7526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7310C-3BCE-4055-A96C-9BA7E9F94BE7}"/>
              </a:ext>
            </a:extLst>
          </p:cNvPr>
          <p:cNvSpPr>
            <a:spLocks noGrp="1"/>
          </p:cNvSpPr>
          <p:nvPr>
            <p:ph type="title"/>
          </p:nvPr>
        </p:nvSpPr>
        <p:spPr/>
        <p:txBody>
          <a:bodyPr/>
          <a:lstStyle/>
          <a:p>
            <a:r>
              <a:rPr lang="en-US"/>
              <a:t>Facebook Fans Change Rate | Competitors</a:t>
            </a:r>
          </a:p>
        </p:txBody>
      </p:sp>
      <p:graphicFrame>
        <p:nvGraphicFramePr>
          <p:cNvPr id="6" name="Chart Placeholder 5">
            <a:extLst>
              <a:ext uri="{FF2B5EF4-FFF2-40B4-BE49-F238E27FC236}">
                <a16:creationId xmlns:a16="http://schemas.microsoft.com/office/drawing/2014/main" id="{1164D086-DACE-4C12-86C7-C2BB398AC382}"/>
              </a:ext>
            </a:extLst>
          </p:cNvPr>
          <p:cNvGraphicFramePr>
            <a:graphicFrameLocks noGrp="1"/>
          </p:cNvGraphicFramePr>
          <p:nvPr>
            <p:ph type="chart" sz="quarter" idx="13"/>
            <p:extLst>
              <p:ext uri="{D42A27DB-BD31-4B8C-83A1-F6EECF244321}">
                <p14:modId xmlns:p14="http://schemas.microsoft.com/office/powerpoint/2010/main" val="3340437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DDD41-AF2D-48F0-B24E-2DAFD40BB426}"/>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04B70134-4B01-49D9-963C-50B0809763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6963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DC5AF-CBB2-416F-8908-2A85859E2A29}"/>
              </a:ext>
            </a:extLst>
          </p:cNvPr>
          <p:cNvSpPr>
            <a:spLocks noGrp="1"/>
          </p:cNvSpPr>
          <p:nvPr>
            <p:ph type="title"/>
          </p:nvPr>
        </p:nvSpPr>
        <p:spPr/>
        <p:txBody>
          <a:bodyPr/>
          <a:lstStyle/>
          <a:p>
            <a:r>
              <a:rPr lang="en-US"/>
              <a:t>Facebook Interaction Rate | Competitors</a:t>
            </a:r>
          </a:p>
        </p:txBody>
      </p:sp>
      <p:graphicFrame>
        <p:nvGraphicFramePr>
          <p:cNvPr id="6" name="Chart Placeholder 5">
            <a:extLst>
              <a:ext uri="{FF2B5EF4-FFF2-40B4-BE49-F238E27FC236}">
                <a16:creationId xmlns:a16="http://schemas.microsoft.com/office/drawing/2014/main" id="{795A5CD0-790E-4302-B69A-CECAB1E52B1B}"/>
              </a:ext>
            </a:extLst>
          </p:cNvPr>
          <p:cNvGraphicFramePr>
            <a:graphicFrameLocks noGrp="1"/>
          </p:cNvGraphicFramePr>
          <p:nvPr>
            <p:ph type="chart" sz="quarter" idx="13"/>
            <p:extLst>
              <p:ext uri="{D42A27DB-BD31-4B8C-83A1-F6EECF244321}">
                <p14:modId xmlns:p14="http://schemas.microsoft.com/office/powerpoint/2010/main" val="449967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161D86-8FC6-411B-A05E-90A4E5A009FB}"/>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BA265A93-CD87-439F-AEF6-C8EFA67A24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4179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0170-7161-4F3F-A223-9EEB1DB21E90}"/>
              </a:ext>
            </a:extLst>
          </p:cNvPr>
          <p:cNvSpPr>
            <a:spLocks noGrp="1"/>
          </p:cNvSpPr>
          <p:nvPr>
            <p:ph type="title"/>
          </p:nvPr>
        </p:nvSpPr>
        <p:spPr/>
        <p:txBody>
          <a:bodyPr/>
          <a:lstStyle/>
          <a:p>
            <a:r>
              <a:rPr lang="en-US"/>
              <a:t>Facebook Total Interactions | Competitors</a:t>
            </a:r>
          </a:p>
        </p:txBody>
      </p:sp>
      <p:graphicFrame>
        <p:nvGraphicFramePr>
          <p:cNvPr id="6" name="Chart Placeholder 5">
            <a:extLst>
              <a:ext uri="{FF2B5EF4-FFF2-40B4-BE49-F238E27FC236}">
                <a16:creationId xmlns:a16="http://schemas.microsoft.com/office/drawing/2014/main" id="{6C0535B7-4FB6-44B3-A336-DDF484D0C836}"/>
              </a:ext>
            </a:extLst>
          </p:cNvPr>
          <p:cNvGraphicFramePr>
            <a:graphicFrameLocks noGrp="1"/>
          </p:cNvGraphicFramePr>
          <p:nvPr>
            <p:ph type="chart" sz="quarter" idx="13"/>
            <p:extLst>
              <p:ext uri="{D42A27DB-BD31-4B8C-83A1-F6EECF244321}">
                <p14:modId xmlns:p14="http://schemas.microsoft.com/office/powerpoint/2010/main" val="3309179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8424A8-AEBB-4102-9892-FAAD7858D424}"/>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BDF2DDE2-FDD2-498B-9FD4-D62D5EC93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8491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A9CA3-9CBF-4F6C-9827-CE5833B56E63}"/>
              </a:ext>
            </a:extLst>
          </p:cNvPr>
          <p:cNvSpPr>
            <a:spLocks noGrp="1"/>
          </p:cNvSpPr>
          <p:nvPr>
            <p:ph type="title"/>
          </p:nvPr>
        </p:nvSpPr>
        <p:spPr/>
        <p:txBody>
          <a:bodyPr/>
          <a:lstStyle/>
          <a:p>
            <a:r>
              <a:rPr lang="en-US"/>
              <a:t>Facebook Own Posts Table | Competitors - 1 of 24</a:t>
            </a:r>
          </a:p>
        </p:txBody>
      </p:sp>
      <p:graphicFrame>
        <p:nvGraphicFramePr>
          <p:cNvPr id="5" name="Table Placeholder 4">
            <a:extLst>
              <a:ext uri="{FF2B5EF4-FFF2-40B4-BE49-F238E27FC236}">
                <a16:creationId xmlns:a16="http://schemas.microsoft.com/office/drawing/2014/main" id="{CB33E6F7-3673-48DB-AD61-1DAB860117F2}"/>
              </a:ext>
            </a:extLst>
          </p:cNvPr>
          <p:cNvGraphicFramePr>
            <a:graphicFrameLocks noGrp="1"/>
          </p:cNvGraphicFramePr>
          <p:nvPr>
            <p:ph type="tbl" sz="quarter" idx="13"/>
            <p:extLst>
              <p:ext uri="{D42A27DB-BD31-4B8C-83A1-F6EECF244321}">
                <p14:modId xmlns:p14="http://schemas.microsoft.com/office/powerpoint/2010/main" val="3297473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65950316"/>
                    </a:ext>
                  </a:extLst>
                </a:gridCol>
                <a:gridCol w="905256">
                  <a:extLst>
                    <a:ext uri="{9D8B030D-6E8A-4147-A177-3AD203B41FA5}">
                      <a16:colId xmlns:a16="http://schemas.microsoft.com/office/drawing/2014/main" val="2583732986"/>
                    </a:ext>
                  </a:extLst>
                </a:gridCol>
                <a:gridCol w="658368">
                  <a:extLst>
                    <a:ext uri="{9D8B030D-6E8A-4147-A177-3AD203B41FA5}">
                      <a16:colId xmlns:a16="http://schemas.microsoft.com/office/drawing/2014/main" val="1059287906"/>
                    </a:ext>
                  </a:extLst>
                </a:gridCol>
                <a:gridCol w="329184">
                  <a:extLst>
                    <a:ext uri="{9D8B030D-6E8A-4147-A177-3AD203B41FA5}">
                      <a16:colId xmlns:a16="http://schemas.microsoft.com/office/drawing/2014/main" val="2065460407"/>
                    </a:ext>
                  </a:extLst>
                </a:gridCol>
                <a:gridCol w="329184">
                  <a:extLst>
                    <a:ext uri="{9D8B030D-6E8A-4147-A177-3AD203B41FA5}">
                      <a16:colId xmlns:a16="http://schemas.microsoft.com/office/drawing/2014/main" val="1606909866"/>
                    </a:ext>
                  </a:extLst>
                </a:gridCol>
                <a:gridCol w="329184">
                  <a:extLst>
                    <a:ext uri="{9D8B030D-6E8A-4147-A177-3AD203B41FA5}">
                      <a16:colId xmlns:a16="http://schemas.microsoft.com/office/drawing/2014/main" val="953843282"/>
                    </a:ext>
                  </a:extLst>
                </a:gridCol>
                <a:gridCol w="329184">
                  <a:extLst>
                    <a:ext uri="{9D8B030D-6E8A-4147-A177-3AD203B41FA5}">
                      <a16:colId xmlns:a16="http://schemas.microsoft.com/office/drawing/2014/main" val="436349512"/>
                    </a:ext>
                  </a:extLst>
                </a:gridCol>
                <a:gridCol w="329184">
                  <a:extLst>
                    <a:ext uri="{9D8B030D-6E8A-4147-A177-3AD203B41FA5}">
                      <a16:colId xmlns:a16="http://schemas.microsoft.com/office/drawing/2014/main" val="3996511475"/>
                    </a:ext>
                  </a:extLst>
                </a:gridCol>
                <a:gridCol w="329184">
                  <a:extLst>
                    <a:ext uri="{9D8B030D-6E8A-4147-A177-3AD203B41FA5}">
                      <a16:colId xmlns:a16="http://schemas.microsoft.com/office/drawing/2014/main" val="1142844438"/>
                    </a:ext>
                  </a:extLst>
                </a:gridCol>
                <a:gridCol w="329184">
                  <a:extLst>
                    <a:ext uri="{9D8B030D-6E8A-4147-A177-3AD203B41FA5}">
                      <a16:colId xmlns:a16="http://schemas.microsoft.com/office/drawing/2014/main" val="2322077911"/>
                    </a:ext>
                  </a:extLst>
                </a:gridCol>
                <a:gridCol w="329184">
                  <a:extLst>
                    <a:ext uri="{9D8B030D-6E8A-4147-A177-3AD203B41FA5}">
                      <a16:colId xmlns:a16="http://schemas.microsoft.com/office/drawing/2014/main" val="3190451328"/>
                    </a:ext>
                  </a:extLst>
                </a:gridCol>
                <a:gridCol w="329184">
                  <a:extLst>
                    <a:ext uri="{9D8B030D-6E8A-4147-A177-3AD203B41FA5}">
                      <a16:colId xmlns:a16="http://schemas.microsoft.com/office/drawing/2014/main" val="1642836974"/>
                    </a:ext>
                  </a:extLst>
                </a:gridCol>
                <a:gridCol w="329184">
                  <a:extLst>
                    <a:ext uri="{9D8B030D-6E8A-4147-A177-3AD203B41FA5}">
                      <a16:colId xmlns:a16="http://schemas.microsoft.com/office/drawing/2014/main" val="2272190104"/>
                    </a:ext>
                  </a:extLst>
                </a:gridCol>
                <a:gridCol w="329184">
                  <a:extLst>
                    <a:ext uri="{9D8B030D-6E8A-4147-A177-3AD203B41FA5}">
                      <a16:colId xmlns:a16="http://schemas.microsoft.com/office/drawing/2014/main" val="511864864"/>
                    </a:ext>
                  </a:extLst>
                </a:gridCol>
                <a:gridCol w="329184">
                  <a:extLst>
                    <a:ext uri="{9D8B030D-6E8A-4147-A177-3AD203B41FA5}">
                      <a16:colId xmlns:a16="http://schemas.microsoft.com/office/drawing/2014/main" val="3609488936"/>
                    </a:ext>
                  </a:extLst>
                </a:gridCol>
                <a:gridCol w="329184">
                  <a:extLst>
                    <a:ext uri="{9D8B030D-6E8A-4147-A177-3AD203B41FA5}">
                      <a16:colId xmlns:a16="http://schemas.microsoft.com/office/drawing/2014/main" val="2910717932"/>
                    </a:ext>
                  </a:extLst>
                </a:gridCol>
                <a:gridCol w="329184">
                  <a:extLst>
                    <a:ext uri="{9D8B030D-6E8A-4147-A177-3AD203B41FA5}">
                      <a16:colId xmlns:a16="http://schemas.microsoft.com/office/drawing/2014/main" val="611024891"/>
                    </a:ext>
                  </a:extLst>
                </a:gridCol>
                <a:gridCol w="329184">
                  <a:extLst>
                    <a:ext uri="{9D8B030D-6E8A-4147-A177-3AD203B41FA5}">
                      <a16:colId xmlns:a16="http://schemas.microsoft.com/office/drawing/2014/main" val="390153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869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- 2019-04-03 18:02:47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https://scontent.xx.fbcdn.net/v/t1.0-9/29136794_1688405431205575_6688848934606228406_n.jpg?_nc_cat=104&amp;_nc_ht=scontent.xx&amp;oh=abf66e1c3a726abd79dfbc20120c96e6&amp;oe=5D491C6E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7782693"/>
                  </a:ext>
                </a:extLst>
              </a:tr>
            </a:tbl>
          </a:graphicData>
        </a:graphic>
      </p:graphicFrame>
      <p:sp>
        <p:nvSpPr>
          <p:cNvPr id="4" name="Text Placeholder 3">
            <a:extLst>
              <a:ext uri="{FF2B5EF4-FFF2-40B4-BE49-F238E27FC236}">
                <a16:creationId xmlns:a16="http://schemas.microsoft.com/office/drawing/2014/main" id="{E3559893-6BF2-4798-AC45-47B34665A918}"/>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175742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468E-D6E4-408A-82F7-9F7B83380150}"/>
              </a:ext>
            </a:extLst>
          </p:cNvPr>
          <p:cNvSpPr>
            <a:spLocks noGrp="1"/>
          </p:cNvSpPr>
          <p:nvPr>
            <p:ph type="title"/>
          </p:nvPr>
        </p:nvSpPr>
        <p:spPr/>
        <p:txBody>
          <a:bodyPr/>
          <a:lstStyle/>
          <a:p>
            <a:r>
              <a:rPr lang="en-US"/>
              <a:t>Facebook Own Posts Table | Competitors - 2 of 24</a:t>
            </a:r>
          </a:p>
        </p:txBody>
      </p:sp>
      <p:graphicFrame>
        <p:nvGraphicFramePr>
          <p:cNvPr id="5" name="Table Placeholder 4">
            <a:extLst>
              <a:ext uri="{FF2B5EF4-FFF2-40B4-BE49-F238E27FC236}">
                <a16:creationId xmlns:a16="http://schemas.microsoft.com/office/drawing/2014/main" id="{22BBA52D-6D73-46CA-8004-21BCA1C6276A}"/>
              </a:ext>
            </a:extLst>
          </p:cNvPr>
          <p:cNvGraphicFramePr>
            <a:graphicFrameLocks noGrp="1"/>
          </p:cNvGraphicFramePr>
          <p:nvPr>
            <p:ph type="tbl" sz="quarter" idx="13"/>
            <p:extLst>
              <p:ext uri="{D42A27DB-BD31-4B8C-83A1-F6EECF244321}">
                <p14:modId xmlns:p14="http://schemas.microsoft.com/office/powerpoint/2010/main" val="2877909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7273794"/>
                    </a:ext>
                  </a:extLst>
                </a:gridCol>
                <a:gridCol w="905256">
                  <a:extLst>
                    <a:ext uri="{9D8B030D-6E8A-4147-A177-3AD203B41FA5}">
                      <a16:colId xmlns:a16="http://schemas.microsoft.com/office/drawing/2014/main" val="2179077919"/>
                    </a:ext>
                  </a:extLst>
                </a:gridCol>
                <a:gridCol w="658368">
                  <a:extLst>
                    <a:ext uri="{9D8B030D-6E8A-4147-A177-3AD203B41FA5}">
                      <a16:colId xmlns:a16="http://schemas.microsoft.com/office/drawing/2014/main" val="3198619817"/>
                    </a:ext>
                  </a:extLst>
                </a:gridCol>
                <a:gridCol w="329184">
                  <a:extLst>
                    <a:ext uri="{9D8B030D-6E8A-4147-A177-3AD203B41FA5}">
                      <a16:colId xmlns:a16="http://schemas.microsoft.com/office/drawing/2014/main" val="2257979463"/>
                    </a:ext>
                  </a:extLst>
                </a:gridCol>
                <a:gridCol w="329184">
                  <a:extLst>
                    <a:ext uri="{9D8B030D-6E8A-4147-A177-3AD203B41FA5}">
                      <a16:colId xmlns:a16="http://schemas.microsoft.com/office/drawing/2014/main" val="1240834496"/>
                    </a:ext>
                  </a:extLst>
                </a:gridCol>
                <a:gridCol w="329184">
                  <a:extLst>
                    <a:ext uri="{9D8B030D-6E8A-4147-A177-3AD203B41FA5}">
                      <a16:colId xmlns:a16="http://schemas.microsoft.com/office/drawing/2014/main" val="3810776573"/>
                    </a:ext>
                  </a:extLst>
                </a:gridCol>
                <a:gridCol w="329184">
                  <a:extLst>
                    <a:ext uri="{9D8B030D-6E8A-4147-A177-3AD203B41FA5}">
                      <a16:colId xmlns:a16="http://schemas.microsoft.com/office/drawing/2014/main" val="401701084"/>
                    </a:ext>
                  </a:extLst>
                </a:gridCol>
                <a:gridCol w="329184">
                  <a:extLst>
                    <a:ext uri="{9D8B030D-6E8A-4147-A177-3AD203B41FA5}">
                      <a16:colId xmlns:a16="http://schemas.microsoft.com/office/drawing/2014/main" val="3844237944"/>
                    </a:ext>
                  </a:extLst>
                </a:gridCol>
                <a:gridCol w="329184">
                  <a:extLst>
                    <a:ext uri="{9D8B030D-6E8A-4147-A177-3AD203B41FA5}">
                      <a16:colId xmlns:a16="http://schemas.microsoft.com/office/drawing/2014/main" val="2207605009"/>
                    </a:ext>
                  </a:extLst>
                </a:gridCol>
                <a:gridCol w="329184">
                  <a:extLst>
                    <a:ext uri="{9D8B030D-6E8A-4147-A177-3AD203B41FA5}">
                      <a16:colId xmlns:a16="http://schemas.microsoft.com/office/drawing/2014/main" val="3475083366"/>
                    </a:ext>
                  </a:extLst>
                </a:gridCol>
                <a:gridCol w="329184">
                  <a:extLst>
                    <a:ext uri="{9D8B030D-6E8A-4147-A177-3AD203B41FA5}">
                      <a16:colId xmlns:a16="http://schemas.microsoft.com/office/drawing/2014/main" val="539060972"/>
                    </a:ext>
                  </a:extLst>
                </a:gridCol>
                <a:gridCol w="329184">
                  <a:extLst>
                    <a:ext uri="{9D8B030D-6E8A-4147-A177-3AD203B41FA5}">
                      <a16:colId xmlns:a16="http://schemas.microsoft.com/office/drawing/2014/main" val="3220968006"/>
                    </a:ext>
                  </a:extLst>
                </a:gridCol>
                <a:gridCol w="329184">
                  <a:extLst>
                    <a:ext uri="{9D8B030D-6E8A-4147-A177-3AD203B41FA5}">
                      <a16:colId xmlns:a16="http://schemas.microsoft.com/office/drawing/2014/main" val="472026068"/>
                    </a:ext>
                  </a:extLst>
                </a:gridCol>
                <a:gridCol w="329184">
                  <a:extLst>
                    <a:ext uri="{9D8B030D-6E8A-4147-A177-3AD203B41FA5}">
                      <a16:colId xmlns:a16="http://schemas.microsoft.com/office/drawing/2014/main" val="1143475418"/>
                    </a:ext>
                  </a:extLst>
                </a:gridCol>
                <a:gridCol w="329184">
                  <a:extLst>
                    <a:ext uri="{9D8B030D-6E8A-4147-A177-3AD203B41FA5}">
                      <a16:colId xmlns:a16="http://schemas.microsoft.com/office/drawing/2014/main" val="1431037523"/>
                    </a:ext>
                  </a:extLst>
                </a:gridCol>
                <a:gridCol w="329184">
                  <a:extLst>
                    <a:ext uri="{9D8B030D-6E8A-4147-A177-3AD203B41FA5}">
                      <a16:colId xmlns:a16="http://schemas.microsoft.com/office/drawing/2014/main" val="1822339053"/>
                    </a:ext>
                  </a:extLst>
                </a:gridCol>
                <a:gridCol w="329184">
                  <a:extLst>
                    <a:ext uri="{9D8B030D-6E8A-4147-A177-3AD203B41FA5}">
                      <a16:colId xmlns:a16="http://schemas.microsoft.com/office/drawing/2014/main" val="3519181022"/>
                    </a:ext>
                  </a:extLst>
                </a:gridCol>
                <a:gridCol w="329184">
                  <a:extLst>
                    <a:ext uri="{9D8B030D-6E8A-4147-A177-3AD203B41FA5}">
                      <a16:colId xmlns:a16="http://schemas.microsoft.com/office/drawing/2014/main" val="332658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623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- 2019-04-03 15:48:42 </a:t>
                      </a:r>
                      <a:r>
                        <a:rPr kumimoji="0" lang="pt-BR" sz="1000" b="0" i="0" u="none" strike="noStrike" kern="1200" cap="none" spc="0" normalizeH="0" baseline="0" noProof="0">
                          <a:ln>
                            <a:noFill/>
                          </a:ln>
                          <a:solidFill>
                            <a:prstClr val="black"/>
                          </a:solidFill>
                          <a:effectLst/>
                          <a:uLnTx/>
                          <a:uFillTx/>
                          <a:latin typeface="+mn-lt"/>
                          <a:ea typeface="+mn-ea"/>
                          <a:cs typeface="+mn-cs"/>
                        </a:rPr>
                        <a:t> 
 Hoje debate-se "A Polícia do Futuro: Ciberpoliciamento e Inteligência Artificial" no ISCPSI, com a participação de Pedro Afonso, com início às 16h. 
Um olhar sobre a segurança pública do amanhã.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https://external.xx.fbcdn.net/safe_image.php?d=AQA3bkhI6DwSAZlB&amp;w=720&amp;h=720&amp;url=http%3A%2F%2Fwww.iscpsi.pt%2FInicio%2FDocuments%2F2019%2FA%2520Pol%25c3%25adcia%2520do%2520Futuro.jpg&amp;cfs=1&amp;_nc_hash=AQCvUUGQ5kAHaK_P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3466236"/>
                  </a:ext>
                </a:extLst>
              </a:tr>
            </a:tbl>
          </a:graphicData>
        </a:graphic>
      </p:graphicFrame>
      <p:sp>
        <p:nvSpPr>
          <p:cNvPr id="4" name="Text Placeholder 3">
            <a:extLst>
              <a:ext uri="{FF2B5EF4-FFF2-40B4-BE49-F238E27FC236}">
                <a16:creationId xmlns:a16="http://schemas.microsoft.com/office/drawing/2014/main" id="{7CC37C6E-6BFE-47D6-96E6-D3580218660F}"/>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90894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7521E-30B9-48DC-BB00-7499DF8E227B}"/>
              </a:ext>
            </a:extLst>
          </p:cNvPr>
          <p:cNvSpPr>
            <a:spLocks noGrp="1"/>
          </p:cNvSpPr>
          <p:nvPr>
            <p:ph type="title"/>
          </p:nvPr>
        </p:nvSpPr>
        <p:spPr/>
        <p:txBody>
          <a:bodyPr/>
          <a:lstStyle/>
          <a:p>
            <a:r>
              <a:rPr lang="en-US"/>
              <a:t>Facebook Own Posts Table | Competitors - 3 of 24</a:t>
            </a:r>
          </a:p>
        </p:txBody>
      </p:sp>
      <p:graphicFrame>
        <p:nvGraphicFramePr>
          <p:cNvPr id="5" name="Table Placeholder 4">
            <a:extLst>
              <a:ext uri="{FF2B5EF4-FFF2-40B4-BE49-F238E27FC236}">
                <a16:creationId xmlns:a16="http://schemas.microsoft.com/office/drawing/2014/main" id="{A79D1A0E-404F-4D7A-87DB-84A9A8D585A2}"/>
              </a:ext>
            </a:extLst>
          </p:cNvPr>
          <p:cNvGraphicFramePr>
            <a:graphicFrameLocks noGrp="1"/>
          </p:cNvGraphicFramePr>
          <p:nvPr>
            <p:ph type="tbl" sz="quarter" idx="13"/>
            <p:extLst>
              <p:ext uri="{D42A27DB-BD31-4B8C-83A1-F6EECF244321}">
                <p14:modId xmlns:p14="http://schemas.microsoft.com/office/powerpoint/2010/main" val="199049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44205595"/>
                    </a:ext>
                  </a:extLst>
                </a:gridCol>
                <a:gridCol w="905256">
                  <a:extLst>
                    <a:ext uri="{9D8B030D-6E8A-4147-A177-3AD203B41FA5}">
                      <a16:colId xmlns:a16="http://schemas.microsoft.com/office/drawing/2014/main" val="857278596"/>
                    </a:ext>
                  </a:extLst>
                </a:gridCol>
                <a:gridCol w="658368">
                  <a:extLst>
                    <a:ext uri="{9D8B030D-6E8A-4147-A177-3AD203B41FA5}">
                      <a16:colId xmlns:a16="http://schemas.microsoft.com/office/drawing/2014/main" val="3676374783"/>
                    </a:ext>
                  </a:extLst>
                </a:gridCol>
                <a:gridCol w="329184">
                  <a:extLst>
                    <a:ext uri="{9D8B030D-6E8A-4147-A177-3AD203B41FA5}">
                      <a16:colId xmlns:a16="http://schemas.microsoft.com/office/drawing/2014/main" val="1509579321"/>
                    </a:ext>
                  </a:extLst>
                </a:gridCol>
                <a:gridCol w="329184">
                  <a:extLst>
                    <a:ext uri="{9D8B030D-6E8A-4147-A177-3AD203B41FA5}">
                      <a16:colId xmlns:a16="http://schemas.microsoft.com/office/drawing/2014/main" val="295962595"/>
                    </a:ext>
                  </a:extLst>
                </a:gridCol>
                <a:gridCol w="329184">
                  <a:extLst>
                    <a:ext uri="{9D8B030D-6E8A-4147-A177-3AD203B41FA5}">
                      <a16:colId xmlns:a16="http://schemas.microsoft.com/office/drawing/2014/main" val="2064455381"/>
                    </a:ext>
                  </a:extLst>
                </a:gridCol>
                <a:gridCol w="329184">
                  <a:extLst>
                    <a:ext uri="{9D8B030D-6E8A-4147-A177-3AD203B41FA5}">
                      <a16:colId xmlns:a16="http://schemas.microsoft.com/office/drawing/2014/main" val="955088382"/>
                    </a:ext>
                  </a:extLst>
                </a:gridCol>
                <a:gridCol w="329184">
                  <a:extLst>
                    <a:ext uri="{9D8B030D-6E8A-4147-A177-3AD203B41FA5}">
                      <a16:colId xmlns:a16="http://schemas.microsoft.com/office/drawing/2014/main" val="421107815"/>
                    </a:ext>
                  </a:extLst>
                </a:gridCol>
                <a:gridCol w="329184">
                  <a:extLst>
                    <a:ext uri="{9D8B030D-6E8A-4147-A177-3AD203B41FA5}">
                      <a16:colId xmlns:a16="http://schemas.microsoft.com/office/drawing/2014/main" val="2153175535"/>
                    </a:ext>
                  </a:extLst>
                </a:gridCol>
                <a:gridCol w="329184">
                  <a:extLst>
                    <a:ext uri="{9D8B030D-6E8A-4147-A177-3AD203B41FA5}">
                      <a16:colId xmlns:a16="http://schemas.microsoft.com/office/drawing/2014/main" val="890357567"/>
                    </a:ext>
                  </a:extLst>
                </a:gridCol>
                <a:gridCol w="329184">
                  <a:extLst>
                    <a:ext uri="{9D8B030D-6E8A-4147-A177-3AD203B41FA5}">
                      <a16:colId xmlns:a16="http://schemas.microsoft.com/office/drawing/2014/main" val="4097355030"/>
                    </a:ext>
                  </a:extLst>
                </a:gridCol>
                <a:gridCol w="329184">
                  <a:extLst>
                    <a:ext uri="{9D8B030D-6E8A-4147-A177-3AD203B41FA5}">
                      <a16:colId xmlns:a16="http://schemas.microsoft.com/office/drawing/2014/main" val="1363830816"/>
                    </a:ext>
                  </a:extLst>
                </a:gridCol>
                <a:gridCol w="329184">
                  <a:extLst>
                    <a:ext uri="{9D8B030D-6E8A-4147-A177-3AD203B41FA5}">
                      <a16:colId xmlns:a16="http://schemas.microsoft.com/office/drawing/2014/main" val="2359677789"/>
                    </a:ext>
                  </a:extLst>
                </a:gridCol>
                <a:gridCol w="329184">
                  <a:extLst>
                    <a:ext uri="{9D8B030D-6E8A-4147-A177-3AD203B41FA5}">
                      <a16:colId xmlns:a16="http://schemas.microsoft.com/office/drawing/2014/main" val="655287032"/>
                    </a:ext>
                  </a:extLst>
                </a:gridCol>
                <a:gridCol w="329184">
                  <a:extLst>
                    <a:ext uri="{9D8B030D-6E8A-4147-A177-3AD203B41FA5}">
                      <a16:colId xmlns:a16="http://schemas.microsoft.com/office/drawing/2014/main" val="3943949822"/>
                    </a:ext>
                  </a:extLst>
                </a:gridCol>
                <a:gridCol w="329184">
                  <a:extLst>
                    <a:ext uri="{9D8B030D-6E8A-4147-A177-3AD203B41FA5}">
                      <a16:colId xmlns:a16="http://schemas.microsoft.com/office/drawing/2014/main" val="1925004009"/>
                    </a:ext>
                  </a:extLst>
                </a:gridCol>
                <a:gridCol w="329184">
                  <a:extLst>
                    <a:ext uri="{9D8B030D-6E8A-4147-A177-3AD203B41FA5}">
                      <a16:colId xmlns:a16="http://schemas.microsoft.com/office/drawing/2014/main" val="2511605656"/>
                    </a:ext>
                  </a:extLst>
                </a:gridCol>
                <a:gridCol w="329184">
                  <a:extLst>
                    <a:ext uri="{9D8B030D-6E8A-4147-A177-3AD203B41FA5}">
                      <a16:colId xmlns:a16="http://schemas.microsoft.com/office/drawing/2014/main" val="363174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287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- 2019-04-03 13:30:18 </a:t>
                      </a:r>
                      <a:r>
                        <a:rPr kumimoji="0" lang="pt-BR" sz="1000" b="0" i="0" u="none" strike="noStrike" kern="1200" cap="none" spc="0" normalizeH="0" baseline="0" noProof="0">
                          <a:ln>
                            <a:noFill/>
                          </a:ln>
                          <a:solidFill>
                            <a:prstClr val="black"/>
                          </a:solidFill>
                          <a:effectLst/>
                          <a:uLnTx/>
                          <a:uFillTx/>
                          <a:latin typeface="+mn-lt"/>
                          <a:ea typeface="+mn-ea"/>
                          <a:cs typeface="+mn-cs"/>
                        </a:rPr>
                        <a:t> 
 A Accenture participa amanhã no SAP NOW 2019.
Lakshmi Nair, Managing Director, Accenture EALA Lead for SAP Sales &amp; Customer Service, e Paulo Monteiro, Accenture Technology Senior Manager, vão ser os nossos oradores no evento.
Visite o nosso expositor para experimentar as nossas demos das principais tendências da empresa inteligente.
Saiba mais: https://accntu.re/2YIWOfK #AccentureAtSAPNOW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https://scontent.xx.fbcdn.net/v/t1.0-9/s720x720/55882063_2149716851749363_5111444199627030528_o.jpg?_nc_cat=100&amp;_nc_ht=scontent.xx&amp;oh=9549281b6e95bd5e2c1bf22603369923&amp;oe=5D38DFE4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52683593"/>
                  </a:ext>
                </a:extLst>
              </a:tr>
            </a:tbl>
          </a:graphicData>
        </a:graphic>
      </p:graphicFrame>
      <p:sp>
        <p:nvSpPr>
          <p:cNvPr id="4" name="Text Placeholder 3">
            <a:extLst>
              <a:ext uri="{FF2B5EF4-FFF2-40B4-BE49-F238E27FC236}">
                <a16:creationId xmlns:a16="http://schemas.microsoft.com/office/drawing/2014/main" id="{90F8CDCC-D144-4C27-8ABF-520E5691A285}"/>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901569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ECA4B-ED7B-40E7-B7C5-84B9AF5DC2E0}"/>
              </a:ext>
            </a:extLst>
          </p:cNvPr>
          <p:cNvSpPr>
            <a:spLocks noGrp="1"/>
          </p:cNvSpPr>
          <p:nvPr>
            <p:ph type="title"/>
          </p:nvPr>
        </p:nvSpPr>
        <p:spPr/>
        <p:txBody>
          <a:bodyPr/>
          <a:lstStyle/>
          <a:p>
            <a:r>
              <a:rPr lang="en-US"/>
              <a:t>Facebook Own Posts Table | Competitors - 4 of 24</a:t>
            </a:r>
          </a:p>
        </p:txBody>
      </p:sp>
      <p:graphicFrame>
        <p:nvGraphicFramePr>
          <p:cNvPr id="5" name="Table Placeholder 4">
            <a:extLst>
              <a:ext uri="{FF2B5EF4-FFF2-40B4-BE49-F238E27FC236}">
                <a16:creationId xmlns:a16="http://schemas.microsoft.com/office/drawing/2014/main" id="{10242CE4-AE27-4D43-9916-AF22F3D1B9E4}"/>
              </a:ext>
            </a:extLst>
          </p:cNvPr>
          <p:cNvGraphicFramePr>
            <a:graphicFrameLocks noGrp="1"/>
          </p:cNvGraphicFramePr>
          <p:nvPr>
            <p:ph type="tbl" sz="quarter" idx="13"/>
            <p:extLst>
              <p:ext uri="{D42A27DB-BD31-4B8C-83A1-F6EECF244321}">
                <p14:modId xmlns:p14="http://schemas.microsoft.com/office/powerpoint/2010/main" val="129058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7542006"/>
                    </a:ext>
                  </a:extLst>
                </a:gridCol>
                <a:gridCol w="905256">
                  <a:extLst>
                    <a:ext uri="{9D8B030D-6E8A-4147-A177-3AD203B41FA5}">
                      <a16:colId xmlns:a16="http://schemas.microsoft.com/office/drawing/2014/main" val="4018431414"/>
                    </a:ext>
                  </a:extLst>
                </a:gridCol>
                <a:gridCol w="658368">
                  <a:extLst>
                    <a:ext uri="{9D8B030D-6E8A-4147-A177-3AD203B41FA5}">
                      <a16:colId xmlns:a16="http://schemas.microsoft.com/office/drawing/2014/main" val="650180457"/>
                    </a:ext>
                  </a:extLst>
                </a:gridCol>
                <a:gridCol w="329184">
                  <a:extLst>
                    <a:ext uri="{9D8B030D-6E8A-4147-A177-3AD203B41FA5}">
                      <a16:colId xmlns:a16="http://schemas.microsoft.com/office/drawing/2014/main" val="1027135422"/>
                    </a:ext>
                  </a:extLst>
                </a:gridCol>
                <a:gridCol w="329184">
                  <a:extLst>
                    <a:ext uri="{9D8B030D-6E8A-4147-A177-3AD203B41FA5}">
                      <a16:colId xmlns:a16="http://schemas.microsoft.com/office/drawing/2014/main" val="3502381875"/>
                    </a:ext>
                  </a:extLst>
                </a:gridCol>
                <a:gridCol w="329184">
                  <a:extLst>
                    <a:ext uri="{9D8B030D-6E8A-4147-A177-3AD203B41FA5}">
                      <a16:colId xmlns:a16="http://schemas.microsoft.com/office/drawing/2014/main" val="373438593"/>
                    </a:ext>
                  </a:extLst>
                </a:gridCol>
                <a:gridCol w="329184">
                  <a:extLst>
                    <a:ext uri="{9D8B030D-6E8A-4147-A177-3AD203B41FA5}">
                      <a16:colId xmlns:a16="http://schemas.microsoft.com/office/drawing/2014/main" val="104110790"/>
                    </a:ext>
                  </a:extLst>
                </a:gridCol>
                <a:gridCol w="329184">
                  <a:extLst>
                    <a:ext uri="{9D8B030D-6E8A-4147-A177-3AD203B41FA5}">
                      <a16:colId xmlns:a16="http://schemas.microsoft.com/office/drawing/2014/main" val="220206395"/>
                    </a:ext>
                  </a:extLst>
                </a:gridCol>
                <a:gridCol w="329184">
                  <a:extLst>
                    <a:ext uri="{9D8B030D-6E8A-4147-A177-3AD203B41FA5}">
                      <a16:colId xmlns:a16="http://schemas.microsoft.com/office/drawing/2014/main" val="2080513829"/>
                    </a:ext>
                  </a:extLst>
                </a:gridCol>
                <a:gridCol w="329184">
                  <a:extLst>
                    <a:ext uri="{9D8B030D-6E8A-4147-A177-3AD203B41FA5}">
                      <a16:colId xmlns:a16="http://schemas.microsoft.com/office/drawing/2014/main" val="2884350248"/>
                    </a:ext>
                  </a:extLst>
                </a:gridCol>
                <a:gridCol w="329184">
                  <a:extLst>
                    <a:ext uri="{9D8B030D-6E8A-4147-A177-3AD203B41FA5}">
                      <a16:colId xmlns:a16="http://schemas.microsoft.com/office/drawing/2014/main" val="3727038835"/>
                    </a:ext>
                  </a:extLst>
                </a:gridCol>
                <a:gridCol w="329184">
                  <a:extLst>
                    <a:ext uri="{9D8B030D-6E8A-4147-A177-3AD203B41FA5}">
                      <a16:colId xmlns:a16="http://schemas.microsoft.com/office/drawing/2014/main" val="1785166681"/>
                    </a:ext>
                  </a:extLst>
                </a:gridCol>
                <a:gridCol w="329184">
                  <a:extLst>
                    <a:ext uri="{9D8B030D-6E8A-4147-A177-3AD203B41FA5}">
                      <a16:colId xmlns:a16="http://schemas.microsoft.com/office/drawing/2014/main" val="545693357"/>
                    </a:ext>
                  </a:extLst>
                </a:gridCol>
                <a:gridCol w="329184">
                  <a:extLst>
                    <a:ext uri="{9D8B030D-6E8A-4147-A177-3AD203B41FA5}">
                      <a16:colId xmlns:a16="http://schemas.microsoft.com/office/drawing/2014/main" val="2248863955"/>
                    </a:ext>
                  </a:extLst>
                </a:gridCol>
                <a:gridCol w="329184">
                  <a:extLst>
                    <a:ext uri="{9D8B030D-6E8A-4147-A177-3AD203B41FA5}">
                      <a16:colId xmlns:a16="http://schemas.microsoft.com/office/drawing/2014/main" val="1145061950"/>
                    </a:ext>
                  </a:extLst>
                </a:gridCol>
                <a:gridCol w="329184">
                  <a:extLst>
                    <a:ext uri="{9D8B030D-6E8A-4147-A177-3AD203B41FA5}">
                      <a16:colId xmlns:a16="http://schemas.microsoft.com/office/drawing/2014/main" val="990809694"/>
                    </a:ext>
                  </a:extLst>
                </a:gridCol>
                <a:gridCol w="329184">
                  <a:extLst>
                    <a:ext uri="{9D8B030D-6E8A-4147-A177-3AD203B41FA5}">
                      <a16:colId xmlns:a16="http://schemas.microsoft.com/office/drawing/2014/main" val="1810392491"/>
                    </a:ext>
                  </a:extLst>
                </a:gridCol>
                <a:gridCol w="329184">
                  <a:extLst>
                    <a:ext uri="{9D8B030D-6E8A-4147-A177-3AD203B41FA5}">
                      <a16:colId xmlns:a16="http://schemas.microsoft.com/office/drawing/2014/main" val="20631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212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- 2019-04-03 11:30:20 </a:t>
                      </a:r>
                      <a:r>
                        <a:rPr kumimoji="0" lang="pt-BR" sz="1000" b="0" i="0" u="none" strike="noStrike" kern="1200" cap="none" spc="0" normalizeH="0" baseline="0" noProof="0">
                          <a:ln>
                            <a:noFill/>
                          </a:ln>
                          <a:solidFill>
                            <a:prstClr val="black"/>
                          </a:solidFill>
                          <a:effectLst/>
                          <a:uLnTx/>
                          <a:uFillTx/>
                          <a:latin typeface="+mn-lt"/>
                          <a:ea typeface="+mn-ea"/>
                          <a:cs typeface="+mn-cs"/>
                        </a:rPr>
                        <a:t> 
 Na era pós-digital o sucesso vai depender de utilizar a tecnologia para proporcionar experiências e realidades personalizadas a clientes, colaboradores e parceiros.
Descubra mais sobre a Accenture Technology Vision neste artigo da Executive Digest: https://accntu.re/2YHPdOJ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https://external.xx.fbcdn.net/safe_image.php?d=AQCoQvRmibhJsp7f&amp;w=720&amp;h=720&amp;url=https%3A%2F%2Fexecutivedigest.sapo.pt%2Fwp-content%2Fuploads%2F2018%2F11%2Fdigital-IA.jpg&amp;cfs=1&amp;_nc_hash=AQBe1jLZ2lDhD3Fz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25827893"/>
                  </a:ext>
                </a:extLst>
              </a:tr>
            </a:tbl>
          </a:graphicData>
        </a:graphic>
      </p:graphicFrame>
      <p:sp>
        <p:nvSpPr>
          <p:cNvPr id="4" name="Text Placeholder 3">
            <a:extLst>
              <a:ext uri="{FF2B5EF4-FFF2-40B4-BE49-F238E27FC236}">
                <a16:creationId xmlns:a16="http://schemas.microsoft.com/office/drawing/2014/main" id="{2326A8D5-19D8-49EC-8182-46801836316C}"/>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4003512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A3F5-BBFD-4988-A09E-937837C1939F}"/>
              </a:ext>
            </a:extLst>
          </p:cNvPr>
          <p:cNvSpPr>
            <a:spLocks noGrp="1"/>
          </p:cNvSpPr>
          <p:nvPr>
            <p:ph type="title"/>
          </p:nvPr>
        </p:nvSpPr>
        <p:spPr/>
        <p:txBody>
          <a:bodyPr/>
          <a:lstStyle/>
          <a:p>
            <a:r>
              <a:rPr lang="en-US"/>
              <a:t>Facebook Own Posts Table | Competitors - 5 of 24</a:t>
            </a:r>
          </a:p>
        </p:txBody>
      </p:sp>
      <p:graphicFrame>
        <p:nvGraphicFramePr>
          <p:cNvPr id="5" name="Table Placeholder 4">
            <a:extLst>
              <a:ext uri="{FF2B5EF4-FFF2-40B4-BE49-F238E27FC236}">
                <a16:creationId xmlns:a16="http://schemas.microsoft.com/office/drawing/2014/main" id="{97ABEF9E-2E1D-4072-979F-0EAC7370B484}"/>
              </a:ext>
            </a:extLst>
          </p:cNvPr>
          <p:cNvGraphicFramePr>
            <a:graphicFrameLocks noGrp="1"/>
          </p:cNvGraphicFramePr>
          <p:nvPr>
            <p:ph type="tbl" sz="quarter" idx="13"/>
            <p:extLst>
              <p:ext uri="{D42A27DB-BD31-4B8C-83A1-F6EECF244321}">
                <p14:modId xmlns:p14="http://schemas.microsoft.com/office/powerpoint/2010/main" val="375903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15757473"/>
                    </a:ext>
                  </a:extLst>
                </a:gridCol>
                <a:gridCol w="905256">
                  <a:extLst>
                    <a:ext uri="{9D8B030D-6E8A-4147-A177-3AD203B41FA5}">
                      <a16:colId xmlns:a16="http://schemas.microsoft.com/office/drawing/2014/main" val="2712673730"/>
                    </a:ext>
                  </a:extLst>
                </a:gridCol>
                <a:gridCol w="658368">
                  <a:extLst>
                    <a:ext uri="{9D8B030D-6E8A-4147-A177-3AD203B41FA5}">
                      <a16:colId xmlns:a16="http://schemas.microsoft.com/office/drawing/2014/main" val="1381661319"/>
                    </a:ext>
                  </a:extLst>
                </a:gridCol>
                <a:gridCol w="329184">
                  <a:extLst>
                    <a:ext uri="{9D8B030D-6E8A-4147-A177-3AD203B41FA5}">
                      <a16:colId xmlns:a16="http://schemas.microsoft.com/office/drawing/2014/main" val="2908822513"/>
                    </a:ext>
                  </a:extLst>
                </a:gridCol>
                <a:gridCol w="329184">
                  <a:extLst>
                    <a:ext uri="{9D8B030D-6E8A-4147-A177-3AD203B41FA5}">
                      <a16:colId xmlns:a16="http://schemas.microsoft.com/office/drawing/2014/main" val="1120268523"/>
                    </a:ext>
                  </a:extLst>
                </a:gridCol>
                <a:gridCol w="329184">
                  <a:extLst>
                    <a:ext uri="{9D8B030D-6E8A-4147-A177-3AD203B41FA5}">
                      <a16:colId xmlns:a16="http://schemas.microsoft.com/office/drawing/2014/main" val="3154418110"/>
                    </a:ext>
                  </a:extLst>
                </a:gridCol>
                <a:gridCol w="329184">
                  <a:extLst>
                    <a:ext uri="{9D8B030D-6E8A-4147-A177-3AD203B41FA5}">
                      <a16:colId xmlns:a16="http://schemas.microsoft.com/office/drawing/2014/main" val="433676667"/>
                    </a:ext>
                  </a:extLst>
                </a:gridCol>
                <a:gridCol w="329184">
                  <a:extLst>
                    <a:ext uri="{9D8B030D-6E8A-4147-A177-3AD203B41FA5}">
                      <a16:colId xmlns:a16="http://schemas.microsoft.com/office/drawing/2014/main" val="455178463"/>
                    </a:ext>
                  </a:extLst>
                </a:gridCol>
                <a:gridCol w="329184">
                  <a:extLst>
                    <a:ext uri="{9D8B030D-6E8A-4147-A177-3AD203B41FA5}">
                      <a16:colId xmlns:a16="http://schemas.microsoft.com/office/drawing/2014/main" val="1719131984"/>
                    </a:ext>
                  </a:extLst>
                </a:gridCol>
                <a:gridCol w="329184">
                  <a:extLst>
                    <a:ext uri="{9D8B030D-6E8A-4147-A177-3AD203B41FA5}">
                      <a16:colId xmlns:a16="http://schemas.microsoft.com/office/drawing/2014/main" val="3512803757"/>
                    </a:ext>
                  </a:extLst>
                </a:gridCol>
                <a:gridCol w="329184">
                  <a:extLst>
                    <a:ext uri="{9D8B030D-6E8A-4147-A177-3AD203B41FA5}">
                      <a16:colId xmlns:a16="http://schemas.microsoft.com/office/drawing/2014/main" val="560345343"/>
                    </a:ext>
                  </a:extLst>
                </a:gridCol>
                <a:gridCol w="329184">
                  <a:extLst>
                    <a:ext uri="{9D8B030D-6E8A-4147-A177-3AD203B41FA5}">
                      <a16:colId xmlns:a16="http://schemas.microsoft.com/office/drawing/2014/main" val="2335457203"/>
                    </a:ext>
                  </a:extLst>
                </a:gridCol>
                <a:gridCol w="329184">
                  <a:extLst>
                    <a:ext uri="{9D8B030D-6E8A-4147-A177-3AD203B41FA5}">
                      <a16:colId xmlns:a16="http://schemas.microsoft.com/office/drawing/2014/main" val="3192203321"/>
                    </a:ext>
                  </a:extLst>
                </a:gridCol>
                <a:gridCol w="329184">
                  <a:extLst>
                    <a:ext uri="{9D8B030D-6E8A-4147-A177-3AD203B41FA5}">
                      <a16:colId xmlns:a16="http://schemas.microsoft.com/office/drawing/2014/main" val="202864536"/>
                    </a:ext>
                  </a:extLst>
                </a:gridCol>
                <a:gridCol w="329184">
                  <a:extLst>
                    <a:ext uri="{9D8B030D-6E8A-4147-A177-3AD203B41FA5}">
                      <a16:colId xmlns:a16="http://schemas.microsoft.com/office/drawing/2014/main" val="3909586292"/>
                    </a:ext>
                  </a:extLst>
                </a:gridCol>
                <a:gridCol w="329184">
                  <a:extLst>
                    <a:ext uri="{9D8B030D-6E8A-4147-A177-3AD203B41FA5}">
                      <a16:colId xmlns:a16="http://schemas.microsoft.com/office/drawing/2014/main" val="2316947766"/>
                    </a:ext>
                  </a:extLst>
                </a:gridCol>
                <a:gridCol w="329184">
                  <a:extLst>
                    <a:ext uri="{9D8B030D-6E8A-4147-A177-3AD203B41FA5}">
                      <a16:colId xmlns:a16="http://schemas.microsoft.com/office/drawing/2014/main" val="1329853906"/>
                    </a:ext>
                  </a:extLst>
                </a:gridCol>
                <a:gridCol w="329184">
                  <a:extLst>
                    <a:ext uri="{9D8B030D-6E8A-4147-A177-3AD203B41FA5}">
                      <a16:colId xmlns:a16="http://schemas.microsoft.com/office/drawing/2014/main" val="3573828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357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- 2019-04-03 10:08:00 </a:t>
                      </a:r>
                      <a:r>
                        <a:rPr kumimoji="0" lang="pt-BR" sz="1000" b="0" i="0" u="none" strike="noStrike" kern="1200" cap="none" spc="0" normalizeH="0" baseline="0" noProof="0">
                          <a:ln>
                            <a:noFill/>
                          </a:ln>
                          <a:solidFill>
                            <a:prstClr val="black"/>
                          </a:solidFill>
                          <a:effectLst/>
                          <a:uLnTx/>
                          <a:uFillTx/>
                          <a:latin typeface="+mn-lt"/>
                          <a:ea typeface="+mn-ea"/>
                          <a:cs typeface="+mn-cs"/>
                        </a:rPr>
                        <a:t> 
 É já amanhã: SAP NOW LISBOA 2019.
Visite o stand da Compta no evento anual mais importante da SAP em Portugal!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https://scontent.xx.fbcdn.net/v/t1.0-9/s720x720/54799174_2027679463968140_2166037185164214272_o.jpg?_nc_cat=107&amp;_nc_ht=scontent.xx&amp;oh=79be7f176878de8d009bf76f0f610f18&amp;oe=5D3DB51F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14465570"/>
                  </a:ext>
                </a:extLst>
              </a:tr>
            </a:tbl>
          </a:graphicData>
        </a:graphic>
      </p:graphicFrame>
      <p:sp>
        <p:nvSpPr>
          <p:cNvPr id="4" name="Text Placeholder 3">
            <a:extLst>
              <a:ext uri="{FF2B5EF4-FFF2-40B4-BE49-F238E27FC236}">
                <a16:creationId xmlns:a16="http://schemas.microsoft.com/office/drawing/2014/main" id="{5A4A049E-CE37-4A59-8EE5-C9F43A031A67}"/>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093896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168E-86D6-44F1-81B4-596515025216}"/>
              </a:ext>
            </a:extLst>
          </p:cNvPr>
          <p:cNvSpPr>
            <a:spLocks noGrp="1"/>
          </p:cNvSpPr>
          <p:nvPr>
            <p:ph type="title"/>
          </p:nvPr>
        </p:nvSpPr>
        <p:spPr/>
        <p:txBody>
          <a:bodyPr/>
          <a:lstStyle/>
          <a:p>
            <a:r>
              <a:rPr lang="en-US"/>
              <a:t>Facebook Own Posts Table | Competitors - 6 of 24</a:t>
            </a:r>
          </a:p>
        </p:txBody>
      </p:sp>
      <p:graphicFrame>
        <p:nvGraphicFramePr>
          <p:cNvPr id="5" name="Table Placeholder 4">
            <a:extLst>
              <a:ext uri="{FF2B5EF4-FFF2-40B4-BE49-F238E27FC236}">
                <a16:creationId xmlns:a16="http://schemas.microsoft.com/office/drawing/2014/main" id="{F96A19BC-C0E9-4AD4-A89F-436484BE7E65}"/>
              </a:ext>
            </a:extLst>
          </p:cNvPr>
          <p:cNvGraphicFramePr>
            <a:graphicFrameLocks noGrp="1"/>
          </p:cNvGraphicFramePr>
          <p:nvPr>
            <p:ph type="tbl" sz="quarter" idx="13"/>
            <p:extLst>
              <p:ext uri="{D42A27DB-BD31-4B8C-83A1-F6EECF244321}">
                <p14:modId xmlns:p14="http://schemas.microsoft.com/office/powerpoint/2010/main" val="2880764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66161625"/>
                    </a:ext>
                  </a:extLst>
                </a:gridCol>
                <a:gridCol w="905256">
                  <a:extLst>
                    <a:ext uri="{9D8B030D-6E8A-4147-A177-3AD203B41FA5}">
                      <a16:colId xmlns:a16="http://schemas.microsoft.com/office/drawing/2014/main" val="1639735315"/>
                    </a:ext>
                  </a:extLst>
                </a:gridCol>
                <a:gridCol w="658368">
                  <a:extLst>
                    <a:ext uri="{9D8B030D-6E8A-4147-A177-3AD203B41FA5}">
                      <a16:colId xmlns:a16="http://schemas.microsoft.com/office/drawing/2014/main" val="2855423020"/>
                    </a:ext>
                  </a:extLst>
                </a:gridCol>
                <a:gridCol w="329184">
                  <a:extLst>
                    <a:ext uri="{9D8B030D-6E8A-4147-A177-3AD203B41FA5}">
                      <a16:colId xmlns:a16="http://schemas.microsoft.com/office/drawing/2014/main" val="4122796723"/>
                    </a:ext>
                  </a:extLst>
                </a:gridCol>
                <a:gridCol w="329184">
                  <a:extLst>
                    <a:ext uri="{9D8B030D-6E8A-4147-A177-3AD203B41FA5}">
                      <a16:colId xmlns:a16="http://schemas.microsoft.com/office/drawing/2014/main" val="3109395857"/>
                    </a:ext>
                  </a:extLst>
                </a:gridCol>
                <a:gridCol w="329184">
                  <a:extLst>
                    <a:ext uri="{9D8B030D-6E8A-4147-A177-3AD203B41FA5}">
                      <a16:colId xmlns:a16="http://schemas.microsoft.com/office/drawing/2014/main" val="979365961"/>
                    </a:ext>
                  </a:extLst>
                </a:gridCol>
                <a:gridCol w="329184">
                  <a:extLst>
                    <a:ext uri="{9D8B030D-6E8A-4147-A177-3AD203B41FA5}">
                      <a16:colId xmlns:a16="http://schemas.microsoft.com/office/drawing/2014/main" val="3442193708"/>
                    </a:ext>
                  </a:extLst>
                </a:gridCol>
                <a:gridCol w="329184">
                  <a:extLst>
                    <a:ext uri="{9D8B030D-6E8A-4147-A177-3AD203B41FA5}">
                      <a16:colId xmlns:a16="http://schemas.microsoft.com/office/drawing/2014/main" val="370325171"/>
                    </a:ext>
                  </a:extLst>
                </a:gridCol>
                <a:gridCol w="329184">
                  <a:extLst>
                    <a:ext uri="{9D8B030D-6E8A-4147-A177-3AD203B41FA5}">
                      <a16:colId xmlns:a16="http://schemas.microsoft.com/office/drawing/2014/main" val="2079374476"/>
                    </a:ext>
                  </a:extLst>
                </a:gridCol>
                <a:gridCol w="329184">
                  <a:extLst>
                    <a:ext uri="{9D8B030D-6E8A-4147-A177-3AD203B41FA5}">
                      <a16:colId xmlns:a16="http://schemas.microsoft.com/office/drawing/2014/main" val="2673951685"/>
                    </a:ext>
                  </a:extLst>
                </a:gridCol>
                <a:gridCol w="329184">
                  <a:extLst>
                    <a:ext uri="{9D8B030D-6E8A-4147-A177-3AD203B41FA5}">
                      <a16:colId xmlns:a16="http://schemas.microsoft.com/office/drawing/2014/main" val="3271974356"/>
                    </a:ext>
                  </a:extLst>
                </a:gridCol>
                <a:gridCol w="329184">
                  <a:extLst>
                    <a:ext uri="{9D8B030D-6E8A-4147-A177-3AD203B41FA5}">
                      <a16:colId xmlns:a16="http://schemas.microsoft.com/office/drawing/2014/main" val="702337247"/>
                    </a:ext>
                  </a:extLst>
                </a:gridCol>
                <a:gridCol w="329184">
                  <a:extLst>
                    <a:ext uri="{9D8B030D-6E8A-4147-A177-3AD203B41FA5}">
                      <a16:colId xmlns:a16="http://schemas.microsoft.com/office/drawing/2014/main" val="3381247857"/>
                    </a:ext>
                  </a:extLst>
                </a:gridCol>
                <a:gridCol w="329184">
                  <a:extLst>
                    <a:ext uri="{9D8B030D-6E8A-4147-A177-3AD203B41FA5}">
                      <a16:colId xmlns:a16="http://schemas.microsoft.com/office/drawing/2014/main" val="1080871644"/>
                    </a:ext>
                  </a:extLst>
                </a:gridCol>
                <a:gridCol w="329184">
                  <a:extLst>
                    <a:ext uri="{9D8B030D-6E8A-4147-A177-3AD203B41FA5}">
                      <a16:colId xmlns:a16="http://schemas.microsoft.com/office/drawing/2014/main" val="2835396153"/>
                    </a:ext>
                  </a:extLst>
                </a:gridCol>
                <a:gridCol w="329184">
                  <a:extLst>
                    <a:ext uri="{9D8B030D-6E8A-4147-A177-3AD203B41FA5}">
                      <a16:colId xmlns:a16="http://schemas.microsoft.com/office/drawing/2014/main" val="1086613331"/>
                    </a:ext>
                  </a:extLst>
                </a:gridCol>
                <a:gridCol w="329184">
                  <a:extLst>
                    <a:ext uri="{9D8B030D-6E8A-4147-A177-3AD203B41FA5}">
                      <a16:colId xmlns:a16="http://schemas.microsoft.com/office/drawing/2014/main" val="2760823962"/>
                    </a:ext>
                  </a:extLst>
                </a:gridCol>
                <a:gridCol w="329184">
                  <a:extLst>
                    <a:ext uri="{9D8B030D-6E8A-4147-A177-3AD203B41FA5}">
                      <a16:colId xmlns:a16="http://schemas.microsoft.com/office/drawing/2014/main" val="151141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284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- 2019-04-02 19:40:47 </a:t>
                      </a:r>
                      <a:r>
                        <a:rPr kumimoji="0" lang="pt-BR" sz="1000" b="0" i="0" u="none" strike="noStrike" kern="1200" cap="none" spc="0" normalizeH="0" baseline="0" noProof="0">
                          <a:ln>
                            <a:noFill/>
                          </a:ln>
                          <a:solidFill>
                            <a:prstClr val="black"/>
                          </a:solidFill>
                          <a:effectLst/>
                          <a:uLnTx/>
                          <a:uFillTx/>
                          <a:latin typeface="+mn-lt"/>
                          <a:ea typeface="+mn-ea"/>
                          <a:cs typeface="+mn-cs"/>
                        </a:rPr>
                        <a:t> 
 A Axians Portugal felicita Pedro Afonso, pela sua nomeação para CEO do Grupo VINCI Energies Portugal.
Pedro Afonso acumulará este cargo com o de CEO da Axians Portugal, função que desempenha desde 2017.
http://bit.ly/2JYsY3F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https://external.xx.fbcdn.net/safe_image.php?d=AQAzdC4YI0_OO4bt&amp;w=720&amp;h=720&amp;url=https%3A%2F%2Fwww.axians.pt%2Fwp-content%2Fuploads%2F2019%2F04%2Fpaf_web.png&amp;cfs=1&amp;_nc_hash=AQBfFYIwOCyEPLK0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99371288"/>
                  </a:ext>
                </a:extLst>
              </a:tr>
            </a:tbl>
          </a:graphicData>
        </a:graphic>
      </p:graphicFrame>
      <p:sp>
        <p:nvSpPr>
          <p:cNvPr id="4" name="Text Placeholder 3">
            <a:extLst>
              <a:ext uri="{FF2B5EF4-FFF2-40B4-BE49-F238E27FC236}">
                <a16:creationId xmlns:a16="http://schemas.microsoft.com/office/drawing/2014/main" id="{3C174463-A1D7-4273-8ED9-F73B6A44C325}"/>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716203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B9FDF-4F73-4052-BC9E-16E719899E23}"/>
              </a:ext>
            </a:extLst>
          </p:cNvPr>
          <p:cNvSpPr>
            <a:spLocks noGrp="1"/>
          </p:cNvSpPr>
          <p:nvPr>
            <p:ph type="title"/>
          </p:nvPr>
        </p:nvSpPr>
        <p:spPr/>
        <p:txBody>
          <a:bodyPr/>
          <a:lstStyle/>
          <a:p>
            <a:r>
              <a:rPr lang="en-US"/>
              <a:t>Facebook Own Posts Table | Competitors - 7 of 24</a:t>
            </a:r>
          </a:p>
        </p:txBody>
      </p:sp>
      <p:graphicFrame>
        <p:nvGraphicFramePr>
          <p:cNvPr id="5" name="Table Placeholder 4">
            <a:extLst>
              <a:ext uri="{FF2B5EF4-FFF2-40B4-BE49-F238E27FC236}">
                <a16:creationId xmlns:a16="http://schemas.microsoft.com/office/drawing/2014/main" id="{FDC3B9BC-6DD1-4D58-A0E6-05F1E63C5907}"/>
              </a:ext>
            </a:extLst>
          </p:cNvPr>
          <p:cNvGraphicFramePr>
            <a:graphicFrameLocks noGrp="1"/>
          </p:cNvGraphicFramePr>
          <p:nvPr>
            <p:ph type="tbl" sz="quarter" idx="13"/>
            <p:extLst>
              <p:ext uri="{D42A27DB-BD31-4B8C-83A1-F6EECF244321}">
                <p14:modId xmlns:p14="http://schemas.microsoft.com/office/powerpoint/2010/main" val="166574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4589648"/>
                    </a:ext>
                  </a:extLst>
                </a:gridCol>
                <a:gridCol w="905256">
                  <a:extLst>
                    <a:ext uri="{9D8B030D-6E8A-4147-A177-3AD203B41FA5}">
                      <a16:colId xmlns:a16="http://schemas.microsoft.com/office/drawing/2014/main" val="1462824951"/>
                    </a:ext>
                  </a:extLst>
                </a:gridCol>
                <a:gridCol w="658368">
                  <a:extLst>
                    <a:ext uri="{9D8B030D-6E8A-4147-A177-3AD203B41FA5}">
                      <a16:colId xmlns:a16="http://schemas.microsoft.com/office/drawing/2014/main" val="296561003"/>
                    </a:ext>
                  </a:extLst>
                </a:gridCol>
                <a:gridCol w="329184">
                  <a:extLst>
                    <a:ext uri="{9D8B030D-6E8A-4147-A177-3AD203B41FA5}">
                      <a16:colId xmlns:a16="http://schemas.microsoft.com/office/drawing/2014/main" val="2531299270"/>
                    </a:ext>
                  </a:extLst>
                </a:gridCol>
                <a:gridCol w="329184">
                  <a:extLst>
                    <a:ext uri="{9D8B030D-6E8A-4147-A177-3AD203B41FA5}">
                      <a16:colId xmlns:a16="http://schemas.microsoft.com/office/drawing/2014/main" val="2102306530"/>
                    </a:ext>
                  </a:extLst>
                </a:gridCol>
                <a:gridCol w="329184">
                  <a:extLst>
                    <a:ext uri="{9D8B030D-6E8A-4147-A177-3AD203B41FA5}">
                      <a16:colId xmlns:a16="http://schemas.microsoft.com/office/drawing/2014/main" val="4257684361"/>
                    </a:ext>
                  </a:extLst>
                </a:gridCol>
                <a:gridCol w="329184">
                  <a:extLst>
                    <a:ext uri="{9D8B030D-6E8A-4147-A177-3AD203B41FA5}">
                      <a16:colId xmlns:a16="http://schemas.microsoft.com/office/drawing/2014/main" val="3712234324"/>
                    </a:ext>
                  </a:extLst>
                </a:gridCol>
                <a:gridCol w="329184">
                  <a:extLst>
                    <a:ext uri="{9D8B030D-6E8A-4147-A177-3AD203B41FA5}">
                      <a16:colId xmlns:a16="http://schemas.microsoft.com/office/drawing/2014/main" val="1056977782"/>
                    </a:ext>
                  </a:extLst>
                </a:gridCol>
                <a:gridCol w="329184">
                  <a:extLst>
                    <a:ext uri="{9D8B030D-6E8A-4147-A177-3AD203B41FA5}">
                      <a16:colId xmlns:a16="http://schemas.microsoft.com/office/drawing/2014/main" val="2999556840"/>
                    </a:ext>
                  </a:extLst>
                </a:gridCol>
                <a:gridCol w="329184">
                  <a:extLst>
                    <a:ext uri="{9D8B030D-6E8A-4147-A177-3AD203B41FA5}">
                      <a16:colId xmlns:a16="http://schemas.microsoft.com/office/drawing/2014/main" val="1560216638"/>
                    </a:ext>
                  </a:extLst>
                </a:gridCol>
                <a:gridCol w="329184">
                  <a:extLst>
                    <a:ext uri="{9D8B030D-6E8A-4147-A177-3AD203B41FA5}">
                      <a16:colId xmlns:a16="http://schemas.microsoft.com/office/drawing/2014/main" val="2704565120"/>
                    </a:ext>
                  </a:extLst>
                </a:gridCol>
                <a:gridCol w="329184">
                  <a:extLst>
                    <a:ext uri="{9D8B030D-6E8A-4147-A177-3AD203B41FA5}">
                      <a16:colId xmlns:a16="http://schemas.microsoft.com/office/drawing/2014/main" val="2072979333"/>
                    </a:ext>
                  </a:extLst>
                </a:gridCol>
                <a:gridCol w="329184">
                  <a:extLst>
                    <a:ext uri="{9D8B030D-6E8A-4147-A177-3AD203B41FA5}">
                      <a16:colId xmlns:a16="http://schemas.microsoft.com/office/drawing/2014/main" val="2737080886"/>
                    </a:ext>
                  </a:extLst>
                </a:gridCol>
                <a:gridCol w="329184">
                  <a:extLst>
                    <a:ext uri="{9D8B030D-6E8A-4147-A177-3AD203B41FA5}">
                      <a16:colId xmlns:a16="http://schemas.microsoft.com/office/drawing/2014/main" val="4274795858"/>
                    </a:ext>
                  </a:extLst>
                </a:gridCol>
                <a:gridCol w="329184">
                  <a:extLst>
                    <a:ext uri="{9D8B030D-6E8A-4147-A177-3AD203B41FA5}">
                      <a16:colId xmlns:a16="http://schemas.microsoft.com/office/drawing/2014/main" val="1205560388"/>
                    </a:ext>
                  </a:extLst>
                </a:gridCol>
                <a:gridCol w="329184">
                  <a:extLst>
                    <a:ext uri="{9D8B030D-6E8A-4147-A177-3AD203B41FA5}">
                      <a16:colId xmlns:a16="http://schemas.microsoft.com/office/drawing/2014/main" val="491056466"/>
                    </a:ext>
                  </a:extLst>
                </a:gridCol>
                <a:gridCol w="329184">
                  <a:extLst>
                    <a:ext uri="{9D8B030D-6E8A-4147-A177-3AD203B41FA5}">
                      <a16:colId xmlns:a16="http://schemas.microsoft.com/office/drawing/2014/main" val="1929402707"/>
                    </a:ext>
                  </a:extLst>
                </a:gridCol>
                <a:gridCol w="329184">
                  <a:extLst>
                    <a:ext uri="{9D8B030D-6E8A-4147-A177-3AD203B41FA5}">
                      <a16:colId xmlns:a16="http://schemas.microsoft.com/office/drawing/2014/main" val="453179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Portugal - 2019-04-02 18:54:16 </a:t>
                      </a:r>
                      <a:r>
                        <a:rPr kumimoji="0" lang="en-US" sz="1000" b="0" i="0" u="none" strike="noStrike" kern="1200" cap="none" spc="0" normalizeH="0" baseline="0" noProof="0">
                          <a:ln>
                            <a:noFill/>
                          </a:ln>
                          <a:solidFill>
                            <a:prstClr val="black"/>
                          </a:solidFill>
                          <a:effectLst/>
                          <a:uLnTx/>
                          <a:uFillTx/>
                          <a:latin typeface="+mn-lt"/>
                          <a:ea typeface="+mn-ea"/>
                          <a:cs typeface="+mn-cs"/>
                        </a:rPr>
                        <a:t> 
 O Reinaldo é tech consultant na Deloitte há mais de 2 anos e quer continuar a crescer connosco. Descobre porquê.
Let’s make IT @ Deloitte! 
#MakeITatDeloitte #Makeanimpacttahtmatters #DeloittePortugal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https://scontent.xx.fbcdn.net/v/t15.5256-10/s720x720/54491821_312283946114828_4248623482184663040_n.jpg?_nc_cat=105&amp;_nc_ht=scontent.xx&amp;oh=ff54992405453955ece90eb7e2be62df&amp;oe=5D04DED8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80743187"/>
                  </a:ext>
                </a:extLst>
              </a:tr>
            </a:tbl>
          </a:graphicData>
        </a:graphic>
      </p:graphicFrame>
      <p:sp>
        <p:nvSpPr>
          <p:cNvPr id="4" name="Text Placeholder 3">
            <a:extLst>
              <a:ext uri="{FF2B5EF4-FFF2-40B4-BE49-F238E27FC236}">
                <a16:creationId xmlns:a16="http://schemas.microsoft.com/office/drawing/2014/main" id="{A99A0177-CDAA-4E5D-B847-F5609A18565E}"/>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124076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1369-BF99-4D6C-B8A4-172173EE00A1}"/>
              </a:ext>
            </a:extLst>
          </p:cNvPr>
          <p:cNvSpPr>
            <a:spLocks noGrp="1"/>
          </p:cNvSpPr>
          <p:nvPr>
            <p:ph type="title"/>
          </p:nvPr>
        </p:nvSpPr>
        <p:spPr/>
        <p:txBody>
          <a:bodyPr/>
          <a:lstStyle/>
          <a:p>
            <a:r>
              <a:rPr lang="en-US"/>
              <a:t>Facebook Own Posts Table | Competitors - 8 of 24</a:t>
            </a:r>
          </a:p>
        </p:txBody>
      </p:sp>
      <p:graphicFrame>
        <p:nvGraphicFramePr>
          <p:cNvPr id="5" name="Table Placeholder 4">
            <a:extLst>
              <a:ext uri="{FF2B5EF4-FFF2-40B4-BE49-F238E27FC236}">
                <a16:creationId xmlns:a16="http://schemas.microsoft.com/office/drawing/2014/main" id="{0B60E312-8E64-4821-A9BD-59E2006D5B8E}"/>
              </a:ext>
            </a:extLst>
          </p:cNvPr>
          <p:cNvGraphicFramePr>
            <a:graphicFrameLocks noGrp="1"/>
          </p:cNvGraphicFramePr>
          <p:nvPr>
            <p:ph type="tbl" sz="quarter" idx="13"/>
            <p:extLst>
              <p:ext uri="{D42A27DB-BD31-4B8C-83A1-F6EECF244321}">
                <p14:modId xmlns:p14="http://schemas.microsoft.com/office/powerpoint/2010/main" val="66413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30596079"/>
                    </a:ext>
                  </a:extLst>
                </a:gridCol>
                <a:gridCol w="905256">
                  <a:extLst>
                    <a:ext uri="{9D8B030D-6E8A-4147-A177-3AD203B41FA5}">
                      <a16:colId xmlns:a16="http://schemas.microsoft.com/office/drawing/2014/main" val="1700979748"/>
                    </a:ext>
                  </a:extLst>
                </a:gridCol>
                <a:gridCol w="658368">
                  <a:extLst>
                    <a:ext uri="{9D8B030D-6E8A-4147-A177-3AD203B41FA5}">
                      <a16:colId xmlns:a16="http://schemas.microsoft.com/office/drawing/2014/main" val="3406403331"/>
                    </a:ext>
                  </a:extLst>
                </a:gridCol>
                <a:gridCol w="329184">
                  <a:extLst>
                    <a:ext uri="{9D8B030D-6E8A-4147-A177-3AD203B41FA5}">
                      <a16:colId xmlns:a16="http://schemas.microsoft.com/office/drawing/2014/main" val="1628073418"/>
                    </a:ext>
                  </a:extLst>
                </a:gridCol>
                <a:gridCol w="329184">
                  <a:extLst>
                    <a:ext uri="{9D8B030D-6E8A-4147-A177-3AD203B41FA5}">
                      <a16:colId xmlns:a16="http://schemas.microsoft.com/office/drawing/2014/main" val="3608454875"/>
                    </a:ext>
                  </a:extLst>
                </a:gridCol>
                <a:gridCol w="329184">
                  <a:extLst>
                    <a:ext uri="{9D8B030D-6E8A-4147-A177-3AD203B41FA5}">
                      <a16:colId xmlns:a16="http://schemas.microsoft.com/office/drawing/2014/main" val="677622479"/>
                    </a:ext>
                  </a:extLst>
                </a:gridCol>
                <a:gridCol w="329184">
                  <a:extLst>
                    <a:ext uri="{9D8B030D-6E8A-4147-A177-3AD203B41FA5}">
                      <a16:colId xmlns:a16="http://schemas.microsoft.com/office/drawing/2014/main" val="1093775299"/>
                    </a:ext>
                  </a:extLst>
                </a:gridCol>
                <a:gridCol w="329184">
                  <a:extLst>
                    <a:ext uri="{9D8B030D-6E8A-4147-A177-3AD203B41FA5}">
                      <a16:colId xmlns:a16="http://schemas.microsoft.com/office/drawing/2014/main" val="1824708962"/>
                    </a:ext>
                  </a:extLst>
                </a:gridCol>
                <a:gridCol w="329184">
                  <a:extLst>
                    <a:ext uri="{9D8B030D-6E8A-4147-A177-3AD203B41FA5}">
                      <a16:colId xmlns:a16="http://schemas.microsoft.com/office/drawing/2014/main" val="716579810"/>
                    </a:ext>
                  </a:extLst>
                </a:gridCol>
                <a:gridCol w="329184">
                  <a:extLst>
                    <a:ext uri="{9D8B030D-6E8A-4147-A177-3AD203B41FA5}">
                      <a16:colId xmlns:a16="http://schemas.microsoft.com/office/drawing/2014/main" val="3455165125"/>
                    </a:ext>
                  </a:extLst>
                </a:gridCol>
                <a:gridCol w="329184">
                  <a:extLst>
                    <a:ext uri="{9D8B030D-6E8A-4147-A177-3AD203B41FA5}">
                      <a16:colId xmlns:a16="http://schemas.microsoft.com/office/drawing/2014/main" val="14016739"/>
                    </a:ext>
                  </a:extLst>
                </a:gridCol>
                <a:gridCol w="329184">
                  <a:extLst>
                    <a:ext uri="{9D8B030D-6E8A-4147-A177-3AD203B41FA5}">
                      <a16:colId xmlns:a16="http://schemas.microsoft.com/office/drawing/2014/main" val="828657799"/>
                    </a:ext>
                  </a:extLst>
                </a:gridCol>
                <a:gridCol w="329184">
                  <a:extLst>
                    <a:ext uri="{9D8B030D-6E8A-4147-A177-3AD203B41FA5}">
                      <a16:colId xmlns:a16="http://schemas.microsoft.com/office/drawing/2014/main" val="4072513556"/>
                    </a:ext>
                  </a:extLst>
                </a:gridCol>
                <a:gridCol w="329184">
                  <a:extLst>
                    <a:ext uri="{9D8B030D-6E8A-4147-A177-3AD203B41FA5}">
                      <a16:colId xmlns:a16="http://schemas.microsoft.com/office/drawing/2014/main" val="3989458453"/>
                    </a:ext>
                  </a:extLst>
                </a:gridCol>
                <a:gridCol w="329184">
                  <a:extLst>
                    <a:ext uri="{9D8B030D-6E8A-4147-A177-3AD203B41FA5}">
                      <a16:colId xmlns:a16="http://schemas.microsoft.com/office/drawing/2014/main" val="1254267134"/>
                    </a:ext>
                  </a:extLst>
                </a:gridCol>
                <a:gridCol w="329184">
                  <a:extLst>
                    <a:ext uri="{9D8B030D-6E8A-4147-A177-3AD203B41FA5}">
                      <a16:colId xmlns:a16="http://schemas.microsoft.com/office/drawing/2014/main" val="1973466227"/>
                    </a:ext>
                  </a:extLst>
                </a:gridCol>
                <a:gridCol w="329184">
                  <a:extLst>
                    <a:ext uri="{9D8B030D-6E8A-4147-A177-3AD203B41FA5}">
                      <a16:colId xmlns:a16="http://schemas.microsoft.com/office/drawing/2014/main" val="1501102386"/>
                    </a:ext>
                  </a:extLst>
                </a:gridCol>
                <a:gridCol w="329184">
                  <a:extLst>
                    <a:ext uri="{9D8B030D-6E8A-4147-A177-3AD203B41FA5}">
                      <a16:colId xmlns:a16="http://schemas.microsoft.com/office/drawing/2014/main" val="1364697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691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- 2019-04-02 15:22:13 </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através da Fundação Altice e em parceria com a RTP, voltou a apoiar a Maratona da Saúde, com a disponibilização de linhas telefónicas de call centers.
O Conselho de Administração da Altice Portugal fez questão de participar nesta iniciativa e agradecer pessoalmente aos cerca de 70 voluntários da Altice Portugal e às várias figuras públicas que asseguraram o atendidamente, nomeadamente Biba Pitta, Camilo Lourenço, José Carlos Malato, Chakall, Ercília Machado, Helena Coelho, Luís Represas, Mário Crespo, Rosa Mota, Rui Massena Artista e Sílvia Rizzo. 
No total foram recebidas cerca de 48 mil chamadas por parte dos portugueses, cujo valor reverte na totalidade para a investigação científica no combate ao cancro, já que a Altice Portugal doou à Maratona da Saúde cerca de 6 mil euros, tendo sido o total global angariado de 50.290,20€.
Obrigado Portugal.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4611722"/>
                  </a:ext>
                </a:extLst>
              </a:tr>
            </a:tbl>
          </a:graphicData>
        </a:graphic>
      </p:graphicFrame>
      <p:sp>
        <p:nvSpPr>
          <p:cNvPr id="4" name="Text Placeholder 3">
            <a:extLst>
              <a:ext uri="{FF2B5EF4-FFF2-40B4-BE49-F238E27FC236}">
                <a16:creationId xmlns:a16="http://schemas.microsoft.com/office/drawing/2014/main" id="{E2DBC7F6-4011-473A-8737-C43DBD0C2A05}"/>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825276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FDF54-6503-4F67-AC23-696474E9196B}"/>
              </a:ext>
            </a:extLst>
          </p:cNvPr>
          <p:cNvSpPr>
            <a:spLocks noGrp="1"/>
          </p:cNvSpPr>
          <p:nvPr>
            <p:ph type="title"/>
          </p:nvPr>
        </p:nvSpPr>
        <p:spPr/>
        <p:txBody>
          <a:bodyPr/>
          <a:lstStyle/>
          <a:p>
            <a:r>
              <a:rPr lang="en-US"/>
              <a:t>Facebook Own Posts Table | Competitors - 9 of 24</a:t>
            </a:r>
          </a:p>
        </p:txBody>
      </p:sp>
      <p:graphicFrame>
        <p:nvGraphicFramePr>
          <p:cNvPr id="5" name="Table Placeholder 4">
            <a:extLst>
              <a:ext uri="{FF2B5EF4-FFF2-40B4-BE49-F238E27FC236}">
                <a16:creationId xmlns:a16="http://schemas.microsoft.com/office/drawing/2014/main" id="{11124131-9817-4E06-BEFE-C70479931C1E}"/>
              </a:ext>
            </a:extLst>
          </p:cNvPr>
          <p:cNvGraphicFramePr>
            <a:graphicFrameLocks noGrp="1"/>
          </p:cNvGraphicFramePr>
          <p:nvPr>
            <p:ph type="tbl" sz="quarter" idx="13"/>
            <p:extLst>
              <p:ext uri="{D42A27DB-BD31-4B8C-83A1-F6EECF244321}">
                <p14:modId xmlns:p14="http://schemas.microsoft.com/office/powerpoint/2010/main" val="236158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34174947"/>
                    </a:ext>
                  </a:extLst>
                </a:gridCol>
                <a:gridCol w="905256">
                  <a:extLst>
                    <a:ext uri="{9D8B030D-6E8A-4147-A177-3AD203B41FA5}">
                      <a16:colId xmlns:a16="http://schemas.microsoft.com/office/drawing/2014/main" val="813650909"/>
                    </a:ext>
                  </a:extLst>
                </a:gridCol>
                <a:gridCol w="658368">
                  <a:extLst>
                    <a:ext uri="{9D8B030D-6E8A-4147-A177-3AD203B41FA5}">
                      <a16:colId xmlns:a16="http://schemas.microsoft.com/office/drawing/2014/main" val="2294959601"/>
                    </a:ext>
                  </a:extLst>
                </a:gridCol>
                <a:gridCol w="329184">
                  <a:extLst>
                    <a:ext uri="{9D8B030D-6E8A-4147-A177-3AD203B41FA5}">
                      <a16:colId xmlns:a16="http://schemas.microsoft.com/office/drawing/2014/main" val="860821334"/>
                    </a:ext>
                  </a:extLst>
                </a:gridCol>
                <a:gridCol w="329184">
                  <a:extLst>
                    <a:ext uri="{9D8B030D-6E8A-4147-A177-3AD203B41FA5}">
                      <a16:colId xmlns:a16="http://schemas.microsoft.com/office/drawing/2014/main" val="1044127033"/>
                    </a:ext>
                  </a:extLst>
                </a:gridCol>
                <a:gridCol w="329184">
                  <a:extLst>
                    <a:ext uri="{9D8B030D-6E8A-4147-A177-3AD203B41FA5}">
                      <a16:colId xmlns:a16="http://schemas.microsoft.com/office/drawing/2014/main" val="2122418180"/>
                    </a:ext>
                  </a:extLst>
                </a:gridCol>
                <a:gridCol w="329184">
                  <a:extLst>
                    <a:ext uri="{9D8B030D-6E8A-4147-A177-3AD203B41FA5}">
                      <a16:colId xmlns:a16="http://schemas.microsoft.com/office/drawing/2014/main" val="4214627377"/>
                    </a:ext>
                  </a:extLst>
                </a:gridCol>
                <a:gridCol w="329184">
                  <a:extLst>
                    <a:ext uri="{9D8B030D-6E8A-4147-A177-3AD203B41FA5}">
                      <a16:colId xmlns:a16="http://schemas.microsoft.com/office/drawing/2014/main" val="3691441362"/>
                    </a:ext>
                  </a:extLst>
                </a:gridCol>
                <a:gridCol w="329184">
                  <a:extLst>
                    <a:ext uri="{9D8B030D-6E8A-4147-A177-3AD203B41FA5}">
                      <a16:colId xmlns:a16="http://schemas.microsoft.com/office/drawing/2014/main" val="2474855069"/>
                    </a:ext>
                  </a:extLst>
                </a:gridCol>
                <a:gridCol w="329184">
                  <a:extLst>
                    <a:ext uri="{9D8B030D-6E8A-4147-A177-3AD203B41FA5}">
                      <a16:colId xmlns:a16="http://schemas.microsoft.com/office/drawing/2014/main" val="2589567185"/>
                    </a:ext>
                  </a:extLst>
                </a:gridCol>
                <a:gridCol w="329184">
                  <a:extLst>
                    <a:ext uri="{9D8B030D-6E8A-4147-A177-3AD203B41FA5}">
                      <a16:colId xmlns:a16="http://schemas.microsoft.com/office/drawing/2014/main" val="3294438778"/>
                    </a:ext>
                  </a:extLst>
                </a:gridCol>
                <a:gridCol w="329184">
                  <a:extLst>
                    <a:ext uri="{9D8B030D-6E8A-4147-A177-3AD203B41FA5}">
                      <a16:colId xmlns:a16="http://schemas.microsoft.com/office/drawing/2014/main" val="2462182192"/>
                    </a:ext>
                  </a:extLst>
                </a:gridCol>
                <a:gridCol w="329184">
                  <a:extLst>
                    <a:ext uri="{9D8B030D-6E8A-4147-A177-3AD203B41FA5}">
                      <a16:colId xmlns:a16="http://schemas.microsoft.com/office/drawing/2014/main" val="2535962242"/>
                    </a:ext>
                  </a:extLst>
                </a:gridCol>
                <a:gridCol w="329184">
                  <a:extLst>
                    <a:ext uri="{9D8B030D-6E8A-4147-A177-3AD203B41FA5}">
                      <a16:colId xmlns:a16="http://schemas.microsoft.com/office/drawing/2014/main" val="2713775980"/>
                    </a:ext>
                  </a:extLst>
                </a:gridCol>
                <a:gridCol w="329184">
                  <a:extLst>
                    <a:ext uri="{9D8B030D-6E8A-4147-A177-3AD203B41FA5}">
                      <a16:colId xmlns:a16="http://schemas.microsoft.com/office/drawing/2014/main" val="2584122146"/>
                    </a:ext>
                  </a:extLst>
                </a:gridCol>
                <a:gridCol w="329184">
                  <a:extLst>
                    <a:ext uri="{9D8B030D-6E8A-4147-A177-3AD203B41FA5}">
                      <a16:colId xmlns:a16="http://schemas.microsoft.com/office/drawing/2014/main" val="2892302674"/>
                    </a:ext>
                  </a:extLst>
                </a:gridCol>
                <a:gridCol w="329184">
                  <a:extLst>
                    <a:ext uri="{9D8B030D-6E8A-4147-A177-3AD203B41FA5}">
                      <a16:colId xmlns:a16="http://schemas.microsoft.com/office/drawing/2014/main" val="3880215017"/>
                    </a:ext>
                  </a:extLst>
                </a:gridCol>
                <a:gridCol w="329184">
                  <a:extLst>
                    <a:ext uri="{9D8B030D-6E8A-4147-A177-3AD203B41FA5}">
                      <a16:colId xmlns:a16="http://schemas.microsoft.com/office/drawing/2014/main" val="1584667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246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- 2019-04-02 13:30:00 </a:t>
                      </a:r>
                      <a:r>
                        <a:rPr kumimoji="0" lang="pt-BR" sz="1000" b="0" i="0" u="none" strike="noStrike" kern="1200" cap="none" spc="0" normalizeH="0" baseline="0" noProof="0">
                          <a:ln>
                            <a:noFill/>
                          </a:ln>
                          <a:solidFill>
                            <a:prstClr val="black"/>
                          </a:solidFill>
                          <a:effectLst/>
                          <a:uLnTx/>
                          <a:uFillTx/>
                          <a:latin typeface="+mn-lt"/>
                          <a:ea typeface="+mn-ea"/>
                          <a:cs typeface="+mn-cs"/>
                        </a:rPr>
                        <a:t> 
 No pequeno-almoço executivo Wo(men) in Power celebrámos o nosso compromisso com a Igualdade em conjunto com os mais de 100 convidados que estiveram no evento.
Saiba mais neste vídeo resumo.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https://scontent.xx.fbcdn.net/v/t15.5256-10/s720x720/54604128_408906333255093_8691613463081910272_n.jpg?_nc_cat=105&amp;_nc_ht=scontent.xx&amp;oh=56d79b96970c071939c59d485b57b162&amp;oe=5D4C690A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05802014"/>
                  </a:ext>
                </a:extLst>
              </a:tr>
            </a:tbl>
          </a:graphicData>
        </a:graphic>
      </p:graphicFrame>
      <p:sp>
        <p:nvSpPr>
          <p:cNvPr id="4" name="Text Placeholder 3">
            <a:extLst>
              <a:ext uri="{FF2B5EF4-FFF2-40B4-BE49-F238E27FC236}">
                <a16:creationId xmlns:a16="http://schemas.microsoft.com/office/drawing/2014/main" id="{B6991BA0-A312-4B2C-B108-8699C76BD236}"/>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72495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DA36-4A5E-4D81-B9E1-E5D5FE1323AE}"/>
              </a:ext>
            </a:extLst>
          </p:cNvPr>
          <p:cNvSpPr>
            <a:spLocks noGrp="1"/>
          </p:cNvSpPr>
          <p:nvPr>
            <p:ph type="title"/>
          </p:nvPr>
        </p:nvSpPr>
        <p:spPr/>
        <p:txBody>
          <a:bodyPr/>
          <a:lstStyle/>
          <a:p>
            <a:r>
              <a:rPr lang="en-US"/>
              <a:t>Facebook Own Posts Table | Competitors - 10 of 24</a:t>
            </a:r>
          </a:p>
        </p:txBody>
      </p:sp>
      <p:graphicFrame>
        <p:nvGraphicFramePr>
          <p:cNvPr id="5" name="Table Placeholder 4">
            <a:extLst>
              <a:ext uri="{FF2B5EF4-FFF2-40B4-BE49-F238E27FC236}">
                <a16:creationId xmlns:a16="http://schemas.microsoft.com/office/drawing/2014/main" id="{A233FC0F-3B67-437A-B1C9-38CECCDB0220}"/>
              </a:ext>
            </a:extLst>
          </p:cNvPr>
          <p:cNvGraphicFramePr>
            <a:graphicFrameLocks noGrp="1"/>
          </p:cNvGraphicFramePr>
          <p:nvPr>
            <p:ph type="tbl" sz="quarter" idx="13"/>
            <p:extLst>
              <p:ext uri="{D42A27DB-BD31-4B8C-83A1-F6EECF244321}">
                <p14:modId xmlns:p14="http://schemas.microsoft.com/office/powerpoint/2010/main" val="169084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71665868"/>
                    </a:ext>
                  </a:extLst>
                </a:gridCol>
                <a:gridCol w="905256">
                  <a:extLst>
                    <a:ext uri="{9D8B030D-6E8A-4147-A177-3AD203B41FA5}">
                      <a16:colId xmlns:a16="http://schemas.microsoft.com/office/drawing/2014/main" val="1630580740"/>
                    </a:ext>
                  </a:extLst>
                </a:gridCol>
                <a:gridCol w="658368">
                  <a:extLst>
                    <a:ext uri="{9D8B030D-6E8A-4147-A177-3AD203B41FA5}">
                      <a16:colId xmlns:a16="http://schemas.microsoft.com/office/drawing/2014/main" val="1091104153"/>
                    </a:ext>
                  </a:extLst>
                </a:gridCol>
                <a:gridCol w="329184">
                  <a:extLst>
                    <a:ext uri="{9D8B030D-6E8A-4147-A177-3AD203B41FA5}">
                      <a16:colId xmlns:a16="http://schemas.microsoft.com/office/drawing/2014/main" val="3112261058"/>
                    </a:ext>
                  </a:extLst>
                </a:gridCol>
                <a:gridCol w="329184">
                  <a:extLst>
                    <a:ext uri="{9D8B030D-6E8A-4147-A177-3AD203B41FA5}">
                      <a16:colId xmlns:a16="http://schemas.microsoft.com/office/drawing/2014/main" val="840700402"/>
                    </a:ext>
                  </a:extLst>
                </a:gridCol>
                <a:gridCol w="329184">
                  <a:extLst>
                    <a:ext uri="{9D8B030D-6E8A-4147-A177-3AD203B41FA5}">
                      <a16:colId xmlns:a16="http://schemas.microsoft.com/office/drawing/2014/main" val="13958913"/>
                    </a:ext>
                  </a:extLst>
                </a:gridCol>
                <a:gridCol w="329184">
                  <a:extLst>
                    <a:ext uri="{9D8B030D-6E8A-4147-A177-3AD203B41FA5}">
                      <a16:colId xmlns:a16="http://schemas.microsoft.com/office/drawing/2014/main" val="3302937336"/>
                    </a:ext>
                  </a:extLst>
                </a:gridCol>
                <a:gridCol w="329184">
                  <a:extLst>
                    <a:ext uri="{9D8B030D-6E8A-4147-A177-3AD203B41FA5}">
                      <a16:colId xmlns:a16="http://schemas.microsoft.com/office/drawing/2014/main" val="3642187254"/>
                    </a:ext>
                  </a:extLst>
                </a:gridCol>
                <a:gridCol w="329184">
                  <a:extLst>
                    <a:ext uri="{9D8B030D-6E8A-4147-A177-3AD203B41FA5}">
                      <a16:colId xmlns:a16="http://schemas.microsoft.com/office/drawing/2014/main" val="137488753"/>
                    </a:ext>
                  </a:extLst>
                </a:gridCol>
                <a:gridCol w="329184">
                  <a:extLst>
                    <a:ext uri="{9D8B030D-6E8A-4147-A177-3AD203B41FA5}">
                      <a16:colId xmlns:a16="http://schemas.microsoft.com/office/drawing/2014/main" val="419812613"/>
                    </a:ext>
                  </a:extLst>
                </a:gridCol>
                <a:gridCol w="329184">
                  <a:extLst>
                    <a:ext uri="{9D8B030D-6E8A-4147-A177-3AD203B41FA5}">
                      <a16:colId xmlns:a16="http://schemas.microsoft.com/office/drawing/2014/main" val="1516698720"/>
                    </a:ext>
                  </a:extLst>
                </a:gridCol>
                <a:gridCol w="329184">
                  <a:extLst>
                    <a:ext uri="{9D8B030D-6E8A-4147-A177-3AD203B41FA5}">
                      <a16:colId xmlns:a16="http://schemas.microsoft.com/office/drawing/2014/main" val="4111427984"/>
                    </a:ext>
                  </a:extLst>
                </a:gridCol>
                <a:gridCol w="329184">
                  <a:extLst>
                    <a:ext uri="{9D8B030D-6E8A-4147-A177-3AD203B41FA5}">
                      <a16:colId xmlns:a16="http://schemas.microsoft.com/office/drawing/2014/main" val="421388316"/>
                    </a:ext>
                  </a:extLst>
                </a:gridCol>
                <a:gridCol w="329184">
                  <a:extLst>
                    <a:ext uri="{9D8B030D-6E8A-4147-A177-3AD203B41FA5}">
                      <a16:colId xmlns:a16="http://schemas.microsoft.com/office/drawing/2014/main" val="844039955"/>
                    </a:ext>
                  </a:extLst>
                </a:gridCol>
                <a:gridCol w="329184">
                  <a:extLst>
                    <a:ext uri="{9D8B030D-6E8A-4147-A177-3AD203B41FA5}">
                      <a16:colId xmlns:a16="http://schemas.microsoft.com/office/drawing/2014/main" val="571914227"/>
                    </a:ext>
                  </a:extLst>
                </a:gridCol>
                <a:gridCol w="329184">
                  <a:extLst>
                    <a:ext uri="{9D8B030D-6E8A-4147-A177-3AD203B41FA5}">
                      <a16:colId xmlns:a16="http://schemas.microsoft.com/office/drawing/2014/main" val="3807689956"/>
                    </a:ext>
                  </a:extLst>
                </a:gridCol>
                <a:gridCol w="329184">
                  <a:extLst>
                    <a:ext uri="{9D8B030D-6E8A-4147-A177-3AD203B41FA5}">
                      <a16:colId xmlns:a16="http://schemas.microsoft.com/office/drawing/2014/main" val="3570167447"/>
                    </a:ext>
                  </a:extLst>
                </a:gridCol>
                <a:gridCol w="329184">
                  <a:extLst>
                    <a:ext uri="{9D8B030D-6E8A-4147-A177-3AD203B41FA5}">
                      <a16:colId xmlns:a16="http://schemas.microsoft.com/office/drawing/2014/main" val="394799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364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- 2019-04-02 13:00:02 </a:t>
                      </a:r>
                      <a:r>
                        <a:rPr kumimoji="0" lang="pt-BR" sz="1000" b="0" i="0" u="none" strike="noStrike" kern="1200" cap="none" spc="0" normalizeH="0" baseline="0" noProof="0">
                          <a:ln>
                            <a:noFill/>
                          </a:ln>
                          <a:solidFill>
                            <a:prstClr val="black"/>
                          </a:solidFill>
                          <a:effectLst/>
                          <a:uLnTx/>
                          <a:uFillTx/>
                          <a:latin typeface="+mn-lt"/>
                          <a:ea typeface="+mn-ea"/>
                          <a:cs typeface="+mn-cs"/>
                        </a:rPr>
                        <a:t> 
 Bee2Fire em destaque: "O fogo já não arde sem se ver". Leia na íntegra a reportagem da Exame Informática.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https://external.xx.fbcdn.net/safe_image.php?d=AQAHP93Z9-EzrPfi&amp;w=720&amp;h=720&amp;url=https%3A%2F%2Flh3.googleusercontent.com%2FA_OrLW8KLUnzoFxs2dRLf8ZVpfHnA2oxSoX-XwWXUewcG72Z04V9-k6curI%3Dw1200-h630-p&amp;cfs=1&amp;_nc_hash=AQC1UiCcoj3wSE8c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15721859"/>
                  </a:ext>
                </a:extLst>
              </a:tr>
            </a:tbl>
          </a:graphicData>
        </a:graphic>
      </p:graphicFrame>
      <p:sp>
        <p:nvSpPr>
          <p:cNvPr id="4" name="Text Placeholder 3">
            <a:extLst>
              <a:ext uri="{FF2B5EF4-FFF2-40B4-BE49-F238E27FC236}">
                <a16:creationId xmlns:a16="http://schemas.microsoft.com/office/drawing/2014/main" id="{C3364CF0-51A0-4332-AEFD-D2EE35E9AD9F}"/>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78453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14186-6ABD-4FDE-8CF1-D601E75C2DA6}"/>
              </a:ext>
            </a:extLst>
          </p:cNvPr>
          <p:cNvSpPr>
            <a:spLocks noGrp="1"/>
          </p:cNvSpPr>
          <p:nvPr>
            <p:ph type="title"/>
          </p:nvPr>
        </p:nvSpPr>
        <p:spPr/>
        <p:txBody>
          <a:bodyPr/>
          <a:lstStyle/>
          <a:p>
            <a:r>
              <a:rPr lang="en-US"/>
              <a:t>Facebook Own Posts Table | Competitors - 11 of 24</a:t>
            </a:r>
          </a:p>
        </p:txBody>
      </p:sp>
      <p:graphicFrame>
        <p:nvGraphicFramePr>
          <p:cNvPr id="5" name="Table Placeholder 4">
            <a:extLst>
              <a:ext uri="{FF2B5EF4-FFF2-40B4-BE49-F238E27FC236}">
                <a16:creationId xmlns:a16="http://schemas.microsoft.com/office/drawing/2014/main" id="{41DD5B80-2787-4EF7-9C1C-D8DEE3063FC2}"/>
              </a:ext>
            </a:extLst>
          </p:cNvPr>
          <p:cNvGraphicFramePr>
            <a:graphicFrameLocks noGrp="1"/>
          </p:cNvGraphicFramePr>
          <p:nvPr>
            <p:ph type="tbl" sz="quarter" idx="13"/>
            <p:extLst>
              <p:ext uri="{D42A27DB-BD31-4B8C-83A1-F6EECF244321}">
                <p14:modId xmlns:p14="http://schemas.microsoft.com/office/powerpoint/2010/main" val="86485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68688731"/>
                    </a:ext>
                  </a:extLst>
                </a:gridCol>
                <a:gridCol w="905256">
                  <a:extLst>
                    <a:ext uri="{9D8B030D-6E8A-4147-A177-3AD203B41FA5}">
                      <a16:colId xmlns:a16="http://schemas.microsoft.com/office/drawing/2014/main" val="815382949"/>
                    </a:ext>
                  </a:extLst>
                </a:gridCol>
                <a:gridCol w="658368">
                  <a:extLst>
                    <a:ext uri="{9D8B030D-6E8A-4147-A177-3AD203B41FA5}">
                      <a16:colId xmlns:a16="http://schemas.microsoft.com/office/drawing/2014/main" val="2266881420"/>
                    </a:ext>
                  </a:extLst>
                </a:gridCol>
                <a:gridCol w="329184">
                  <a:extLst>
                    <a:ext uri="{9D8B030D-6E8A-4147-A177-3AD203B41FA5}">
                      <a16:colId xmlns:a16="http://schemas.microsoft.com/office/drawing/2014/main" val="2158487945"/>
                    </a:ext>
                  </a:extLst>
                </a:gridCol>
                <a:gridCol w="329184">
                  <a:extLst>
                    <a:ext uri="{9D8B030D-6E8A-4147-A177-3AD203B41FA5}">
                      <a16:colId xmlns:a16="http://schemas.microsoft.com/office/drawing/2014/main" val="1021377964"/>
                    </a:ext>
                  </a:extLst>
                </a:gridCol>
                <a:gridCol w="329184">
                  <a:extLst>
                    <a:ext uri="{9D8B030D-6E8A-4147-A177-3AD203B41FA5}">
                      <a16:colId xmlns:a16="http://schemas.microsoft.com/office/drawing/2014/main" val="4146407231"/>
                    </a:ext>
                  </a:extLst>
                </a:gridCol>
                <a:gridCol w="329184">
                  <a:extLst>
                    <a:ext uri="{9D8B030D-6E8A-4147-A177-3AD203B41FA5}">
                      <a16:colId xmlns:a16="http://schemas.microsoft.com/office/drawing/2014/main" val="2254959340"/>
                    </a:ext>
                  </a:extLst>
                </a:gridCol>
                <a:gridCol w="329184">
                  <a:extLst>
                    <a:ext uri="{9D8B030D-6E8A-4147-A177-3AD203B41FA5}">
                      <a16:colId xmlns:a16="http://schemas.microsoft.com/office/drawing/2014/main" val="813008491"/>
                    </a:ext>
                  </a:extLst>
                </a:gridCol>
                <a:gridCol w="329184">
                  <a:extLst>
                    <a:ext uri="{9D8B030D-6E8A-4147-A177-3AD203B41FA5}">
                      <a16:colId xmlns:a16="http://schemas.microsoft.com/office/drawing/2014/main" val="4189336317"/>
                    </a:ext>
                  </a:extLst>
                </a:gridCol>
                <a:gridCol w="329184">
                  <a:extLst>
                    <a:ext uri="{9D8B030D-6E8A-4147-A177-3AD203B41FA5}">
                      <a16:colId xmlns:a16="http://schemas.microsoft.com/office/drawing/2014/main" val="362547853"/>
                    </a:ext>
                  </a:extLst>
                </a:gridCol>
                <a:gridCol w="329184">
                  <a:extLst>
                    <a:ext uri="{9D8B030D-6E8A-4147-A177-3AD203B41FA5}">
                      <a16:colId xmlns:a16="http://schemas.microsoft.com/office/drawing/2014/main" val="4197949858"/>
                    </a:ext>
                  </a:extLst>
                </a:gridCol>
                <a:gridCol w="329184">
                  <a:extLst>
                    <a:ext uri="{9D8B030D-6E8A-4147-A177-3AD203B41FA5}">
                      <a16:colId xmlns:a16="http://schemas.microsoft.com/office/drawing/2014/main" val="3036983876"/>
                    </a:ext>
                  </a:extLst>
                </a:gridCol>
                <a:gridCol w="329184">
                  <a:extLst>
                    <a:ext uri="{9D8B030D-6E8A-4147-A177-3AD203B41FA5}">
                      <a16:colId xmlns:a16="http://schemas.microsoft.com/office/drawing/2014/main" val="1144822164"/>
                    </a:ext>
                  </a:extLst>
                </a:gridCol>
                <a:gridCol w="329184">
                  <a:extLst>
                    <a:ext uri="{9D8B030D-6E8A-4147-A177-3AD203B41FA5}">
                      <a16:colId xmlns:a16="http://schemas.microsoft.com/office/drawing/2014/main" val="1795731930"/>
                    </a:ext>
                  </a:extLst>
                </a:gridCol>
                <a:gridCol w="329184">
                  <a:extLst>
                    <a:ext uri="{9D8B030D-6E8A-4147-A177-3AD203B41FA5}">
                      <a16:colId xmlns:a16="http://schemas.microsoft.com/office/drawing/2014/main" val="1724167670"/>
                    </a:ext>
                  </a:extLst>
                </a:gridCol>
                <a:gridCol w="329184">
                  <a:extLst>
                    <a:ext uri="{9D8B030D-6E8A-4147-A177-3AD203B41FA5}">
                      <a16:colId xmlns:a16="http://schemas.microsoft.com/office/drawing/2014/main" val="2203910093"/>
                    </a:ext>
                  </a:extLst>
                </a:gridCol>
                <a:gridCol w="329184">
                  <a:extLst>
                    <a:ext uri="{9D8B030D-6E8A-4147-A177-3AD203B41FA5}">
                      <a16:colId xmlns:a16="http://schemas.microsoft.com/office/drawing/2014/main" val="52164598"/>
                    </a:ext>
                  </a:extLst>
                </a:gridCol>
                <a:gridCol w="329184">
                  <a:extLst>
                    <a:ext uri="{9D8B030D-6E8A-4147-A177-3AD203B41FA5}">
                      <a16:colId xmlns:a16="http://schemas.microsoft.com/office/drawing/2014/main" val="2176193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488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- 2019-04-02 11:30:05 </a:t>
                      </a:r>
                      <a:r>
                        <a:rPr kumimoji="0" lang="pt-BR" sz="1000" b="0" i="0" u="none" strike="noStrike" kern="1200" cap="none" spc="0" normalizeH="0" baseline="0" noProof="0">
                          <a:ln>
                            <a:noFill/>
                          </a:ln>
                          <a:solidFill>
                            <a:prstClr val="black"/>
                          </a:solidFill>
                          <a:effectLst/>
                          <a:uLnTx/>
                          <a:uFillTx/>
                          <a:latin typeface="+mn-lt"/>
                          <a:ea typeface="+mn-ea"/>
                          <a:cs typeface="+mn-cs"/>
                        </a:rPr>
                        <a:t> 
 Reinventar a Internet para Proteger a Economia Digital.
Os líderes podem tomar ações concretas de forma colaborativa para construir uma Internet segura e garantir o futuro da economia digital.
Saiba mais: https://accntu.re/2TPSebZ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https://external.xx.fbcdn.net/safe_image.php?d=AQAsFLTD8l49HkM7&amp;w=720&amp;h=720&amp;url=https%3A%2F%2Fwww.accenture.com%2F_acnmedia%2FThought-Leadership-Assets%2FImages%2FDavos-Rebuild%2FAccenture-Rebuild-Bricks.jpg&amp;cfs=1&amp;_nc_hash=AQCGBwR6t94SUxuu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7523564"/>
                  </a:ext>
                </a:extLst>
              </a:tr>
            </a:tbl>
          </a:graphicData>
        </a:graphic>
      </p:graphicFrame>
      <p:sp>
        <p:nvSpPr>
          <p:cNvPr id="4" name="Text Placeholder 3">
            <a:extLst>
              <a:ext uri="{FF2B5EF4-FFF2-40B4-BE49-F238E27FC236}">
                <a16:creationId xmlns:a16="http://schemas.microsoft.com/office/drawing/2014/main" id="{192EF21E-FAD4-4C88-9939-595DE9E72EA7}"/>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156776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6A771-2A4D-4DD8-AC27-8969255708E6}"/>
              </a:ext>
            </a:extLst>
          </p:cNvPr>
          <p:cNvSpPr>
            <a:spLocks noGrp="1"/>
          </p:cNvSpPr>
          <p:nvPr>
            <p:ph type="title"/>
          </p:nvPr>
        </p:nvSpPr>
        <p:spPr/>
        <p:txBody>
          <a:bodyPr/>
          <a:lstStyle/>
          <a:p>
            <a:r>
              <a:rPr lang="en-US"/>
              <a:t>Facebook Own Posts Table | Competitors - 12 of 24</a:t>
            </a:r>
          </a:p>
        </p:txBody>
      </p:sp>
      <p:graphicFrame>
        <p:nvGraphicFramePr>
          <p:cNvPr id="5" name="Table Placeholder 4">
            <a:extLst>
              <a:ext uri="{FF2B5EF4-FFF2-40B4-BE49-F238E27FC236}">
                <a16:creationId xmlns:a16="http://schemas.microsoft.com/office/drawing/2014/main" id="{5C8458AA-9A8E-4E78-A525-AEE827F8EE23}"/>
              </a:ext>
            </a:extLst>
          </p:cNvPr>
          <p:cNvGraphicFramePr>
            <a:graphicFrameLocks noGrp="1"/>
          </p:cNvGraphicFramePr>
          <p:nvPr>
            <p:ph type="tbl" sz="quarter" idx="13"/>
            <p:extLst>
              <p:ext uri="{D42A27DB-BD31-4B8C-83A1-F6EECF244321}">
                <p14:modId xmlns:p14="http://schemas.microsoft.com/office/powerpoint/2010/main" val="1770194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8565324"/>
                    </a:ext>
                  </a:extLst>
                </a:gridCol>
                <a:gridCol w="905256">
                  <a:extLst>
                    <a:ext uri="{9D8B030D-6E8A-4147-A177-3AD203B41FA5}">
                      <a16:colId xmlns:a16="http://schemas.microsoft.com/office/drawing/2014/main" val="3964164719"/>
                    </a:ext>
                  </a:extLst>
                </a:gridCol>
                <a:gridCol w="658368">
                  <a:extLst>
                    <a:ext uri="{9D8B030D-6E8A-4147-A177-3AD203B41FA5}">
                      <a16:colId xmlns:a16="http://schemas.microsoft.com/office/drawing/2014/main" val="3405286706"/>
                    </a:ext>
                  </a:extLst>
                </a:gridCol>
                <a:gridCol w="329184">
                  <a:extLst>
                    <a:ext uri="{9D8B030D-6E8A-4147-A177-3AD203B41FA5}">
                      <a16:colId xmlns:a16="http://schemas.microsoft.com/office/drawing/2014/main" val="3138700289"/>
                    </a:ext>
                  </a:extLst>
                </a:gridCol>
                <a:gridCol w="329184">
                  <a:extLst>
                    <a:ext uri="{9D8B030D-6E8A-4147-A177-3AD203B41FA5}">
                      <a16:colId xmlns:a16="http://schemas.microsoft.com/office/drawing/2014/main" val="784636426"/>
                    </a:ext>
                  </a:extLst>
                </a:gridCol>
                <a:gridCol w="329184">
                  <a:extLst>
                    <a:ext uri="{9D8B030D-6E8A-4147-A177-3AD203B41FA5}">
                      <a16:colId xmlns:a16="http://schemas.microsoft.com/office/drawing/2014/main" val="915310355"/>
                    </a:ext>
                  </a:extLst>
                </a:gridCol>
                <a:gridCol w="329184">
                  <a:extLst>
                    <a:ext uri="{9D8B030D-6E8A-4147-A177-3AD203B41FA5}">
                      <a16:colId xmlns:a16="http://schemas.microsoft.com/office/drawing/2014/main" val="1058295483"/>
                    </a:ext>
                  </a:extLst>
                </a:gridCol>
                <a:gridCol w="329184">
                  <a:extLst>
                    <a:ext uri="{9D8B030D-6E8A-4147-A177-3AD203B41FA5}">
                      <a16:colId xmlns:a16="http://schemas.microsoft.com/office/drawing/2014/main" val="2240865632"/>
                    </a:ext>
                  </a:extLst>
                </a:gridCol>
                <a:gridCol w="329184">
                  <a:extLst>
                    <a:ext uri="{9D8B030D-6E8A-4147-A177-3AD203B41FA5}">
                      <a16:colId xmlns:a16="http://schemas.microsoft.com/office/drawing/2014/main" val="2082447475"/>
                    </a:ext>
                  </a:extLst>
                </a:gridCol>
                <a:gridCol w="329184">
                  <a:extLst>
                    <a:ext uri="{9D8B030D-6E8A-4147-A177-3AD203B41FA5}">
                      <a16:colId xmlns:a16="http://schemas.microsoft.com/office/drawing/2014/main" val="3786749624"/>
                    </a:ext>
                  </a:extLst>
                </a:gridCol>
                <a:gridCol w="329184">
                  <a:extLst>
                    <a:ext uri="{9D8B030D-6E8A-4147-A177-3AD203B41FA5}">
                      <a16:colId xmlns:a16="http://schemas.microsoft.com/office/drawing/2014/main" val="4098008629"/>
                    </a:ext>
                  </a:extLst>
                </a:gridCol>
                <a:gridCol w="329184">
                  <a:extLst>
                    <a:ext uri="{9D8B030D-6E8A-4147-A177-3AD203B41FA5}">
                      <a16:colId xmlns:a16="http://schemas.microsoft.com/office/drawing/2014/main" val="212954842"/>
                    </a:ext>
                  </a:extLst>
                </a:gridCol>
                <a:gridCol w="329184">
                  <a:extLst>
                    <a:ext uri="{9D8B030D-6E8A-4147-A177-3AD203B41FA5}">
                      <a16:colId xmlns:a16="http://schemas.microsoft.com/office/drawing/2014/main" val="630626167"/>
                    </a:ext>
                  </a:extLst>
                </a:gridCol>
                <a:gridCol w="329184">
                  <a:extLst>
                    <a:ext uri="{9D8B030D-6E8A-4147-A177-3AD203B41FA5}">
                      <a16:colId xmlns:a16="http://schemas.microsoft.com/office/drawing/2014/main" val="1407225179"/>
                    </a:ext>
                  </a:extLst>
                </a:gridCol>
                <a:gridCol w="329184">
                  <a:extLst>
                    <a:ext uri="{9D8B030D-6E8A-4147-A177-3AD203B41FA5}">
                      <a16:colId xmlns:a16="http://schemas.microsoft.com/office/drawing/2014/main" val="2774827204"/>
                    </a:ext>
                  </a:extLst>
                </a:gridCol>
                <a:gridCol w="329184">
                  <a:extLst>
                    <a:ext uri="{9D8B030D-6E8A-4147-A177-3AD203B41FA5}">
                      <a16:colId xmlns:a16="http://schemas.microsoft.com/office/drawing/2014/main" val="3972511533"/>
                    </a:ext>
                  </a:extLst>
                </a:gridCol>
                <a:gridCol w="329184">
                  <a:extLst>
                    <a:ext uri="{9D8B030D-6E8A-4147-A177-3AD203B41FA5}">
                      <a16:colId xmlns:a16="http://schemas.microsoft.com/office/drawing/2014/main" val="2855144169"/>
                    </a:ext>
                  </a:extLst>
                </a:gridCol>
                <a:gridCol w="329184">
                  <a:extLst>
                    <a:ext uri="{9D8B030D-6E8A-4147-A177-3AD203B41FA5}">
                      <a16:colId xmlns:a16="http://schemas.microsoft.com/office/drawing/2014/main" val="4130400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469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- 2019-04-02 10:00:02 </a:t>
                      </a:r>
                      <a:r>
                        <a:rPr kumimoji="0" lang="pt-BR" sz="1000" b="0" i="0" u="none" strike="noStrike" kern="1200" cap="none" spc="0" normalizeH="0" baseline="0" noProof="0">
                          <a:ln>
                            <a:noFill/>
                          </a:ln>
                          <a:solidFill>
                            <a:prstClr val="black"/>
                          </a:solidFill>
                          <a:effectLst/>
                          <a:uLnTx/>
                          <a:uFillTx/>
                          <a:latin typeface="+mn-lt"/>
                          <a:ea typeface="+mn-ea"/>
                          <a:cs typeface="+mn-cs"/>
                        </a:rPr>
                        <a:t> 
 Para responder ao desafio de manter os seus cidadãos felizes, o Município de Abrantes associou-se à IBM e à Compta para criar uma cidade inteligente com tecnologia de ponta.
Paula Grijó, Vereadora, responsável pela Equipa para a Gestão Inteligente do Território, conta-nos como fizeram o modelo de governança do município assentar sobre tecnologia para tornar os seus serviços inteligentes.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90395314"/>
                  </a:ext>
                </a:extLst>
              </a:tr>
            </a:tbl>
          </a:graphicData>
        </a:graphic>
      </p:graphicFrame>
      <p:sp>
        <p:nvSpPr>
          <p:cNvPr id="4" name="Text Placeholder 3">
            <a:extLst>
              <a:ext uri="{FF2B5EF4-FFF2-40B4-BE49-F238E27FC236}">
                <a16:creationId xmlns:a16="http://schemas.microsoft.com/office/drawing/2014/main" id="{0ED7B9BD-9C10-4296-95E0-7E09EBF8F590}"/>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96071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C237-8A9E-490B-BAD9-49F4647D4198}"/>
              </a:ext>
            </a:extLst>
          </p:cNvPr>
          <p:cNvSpPr>
            <a:spLocks noGrp="1"/>
          </p:cNvSpPr>
          <p:nvPr>
            <p:ph type="title"/>
          </p:nvPr>
        </p:nvSpPr>
        <p:spPr/>
        <p:txBody>
          <a:bodyPr/>
          <a:lstStyle/>
          <a:p>
            <a:r>
              <a:rPr lang="en-US"/>
              <a:t>Facebook Own Posts Table | Competitors - 13 of 24</a:t>
            </a:r>
          </a:p>
        </p:txBody>
      </p:sp>
      <p:graphicFrame>
        <p:nvGraphicFramePr>
          <p:cNvPr id="5" name="Table Placeholder 4">
            <a:extLst>
              <a:ext uri="{FF2B5EF4-FFF2-40B4-BE49-F238E27FC236}">
                <a16:creationId xmlns:a16="http://schemas.microsoft.com/office/drawing/2014/main" id="{63B2BD26-F948-4217-B1AA-7FF7BF5A5F3E}"/>
              </a:ext>
            </a:extLst>
          </p:cNvPr>
          <p:cNvGraphicFramePr>
            <a:graphicFrameLocks noGrp="1"/>
          </p:cNvGraphicFramePr>
          <p:nvPr>
            <p:ph type="tbl" sz="quarter" idx="13"/>
            <p:extLst>
              <p:ext uri="{D42A27DB-BD31-4B8C-83A1-F6EECF244321}">
                <p14:modId xmlns:p14="http://schemas.microsoft.com/office/powerpoint/2010/main" val="3231827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93580642"/>
                    </a:ext>
                  </a:extLst>
                </a:gridCol>
                <a:gridCol w="905256">
                  <a:extLst>
                    <a:ext uri="{9D8B030D-6E8A-4147-A177-3AD203B41FA5}">
                      <a16:colId xmlns:a16="http://schemas.microsoft.com/office/drawing/2014/main" val="1514099647"/>
                    </a:ext>
                  </a:extLst>
                </a:gridCol>
                <a:gridCol w="658368">
                  <a:extLst>
                    <a:ext uri="{9D8B030D-6E8A-4147-A177-3AD203B41FA5}">
                      <a16:colId xmlns:a16="http://schemas.microsoft.com/office/drawing/2014/main" val="4198858814"/>
                    </a:ext>
                  </a:extLst>
                </a:gridCol>
                <a:gridCol w="329184">
                  <a:extLst>
                    <a:ext uri="{9D8B030D-6E8A-4147-A177-3AD203B41FA5}">
                      <a16:colId xmlns:a16="http://schemas.microsoft.com/office/drawing/2014/main" val="2216675652"/>
                    </a:ext>
                  </a:extLst>
                </a:gridCol>
                <a:gridCol w="329184">
                  <a:extLst>
                    <a:ext uri="{9D8B030D-6E8A-4147-A177-3AD203B41FA5}">
                      <a16:colId xmlns:a16="http://schemas.microsoft.com/office/drawing/2014/main" val="517925233"/>
                    </a:ext>
                  </a:extLst>
                </a:gridCol>
                <a:gridCol w="329184">
                  <a:extLst>
                    <a:ext uri="{9D8B030D-6E8A-4147-A177-3AD203B41FA5}">
                      <a16:colId xmlns:a16="http://schemas.microsoft.com/office/drawing/2014/main" val="1424973571"/>
                    </a:ext>
                  </a:extLst>
                </a:gridCol>
                <a:gridCol w="329184">
                  <a:extLst>
                    <a:ext uri="{9D8B030D-6E8A-4147-A177-3AD203B41FA5}">
                      <a16:colId xmlns:a16="http://schemas.microsoft.com/office/drawing/2014/main" val="3870124684"/>
                    </a:ext>
                  </a:extLst>
                </a:gridCol>
                <a:gridCol w="329184">
                  <a:extLst>
                    <a:ext uri="{9D8B030D-6E8A-4147-A177-3AD203B41FA5}">
                      <a16:colId xmlns:a16="http://schemas.microsoft.com/office/drawing/2014/main" val="1030373093"/>
                    </a:ext>
                  </a:extLst>
                </a:gridCol>
                <a:gridCol w="329184">
                  <a:extLst>
                    <a:ext uri="{9D8B030D-6E8A-4147-A177-3AD203B41FA5}">
                      <a16:colId xmlns:a16="http://schemas.microsoft.com/office/drawing/2014/main" val="2831948049"/>
                    </a:ext>
                  </a:extLst>
                </a:gridCol>
                <a:gridCol w="329184">
                  <a:extLst>
                    <a:ext uri="{9D8B030D-6E8A-4147-A177-3AD203B41FA5}">
                      <a16:colId xmlns:a16="http://schemas.microsoft.com/office/drawing/2014/main" val="3050445668"/>
                    </a:ext>
                  </a:extLst>
                </a:gridCol>
                <a:gridCol w="329184">
                  <a:extLst>
                    <a:ext uri="{9D8B030D-6E8A-4147-A177-3AD203B41FA5}">
                      <a16:colId xmlns:a16="http://schemas.microsoft.com/office/drawing/2014/main" val="3521837890"/>
                    </a:ext>
                  </a:extLst>
                </a:gridCol>
                <a:gridCol w="329184">
                  <a:extLst>
                    <a:ext uri="{9D8B030D-6E8A-4147-A177-3AD203B41FA5}">
                      <a16:colId xmlns:a16="http://schemas.microsoft.com/office/drawing/2014/main" val="1534387877"/>
                    </a:ext>
                  </a:extLst>
                </a:gridCol>
                <a:gridCol w="329184">
                  <a:extLst>
                    <a:ext uri="{9D8B030D-6E8A-4147-A177-3AD203B41FA5}">
                      <a16:colId xmlns:a16="http://schemas.microsoft.com/office/drawing/2014/main" val="1892461016"/>
                    </a:ext>
                  </a:extLst>
                </a:gridCol>
                <a:gridCol w="329184">
                  <a:extLst>
                    <a:ext uri="{9D8B030D-6E8A-4147-A177-3AD203B41FA5}">
                      <a16:colId xmlns:a16="http://schemas.microsoft.com/office/drawing/2014/main" val="891227540"/>
                    </a:ext>
                  </a:extLst>
                </a:gridCol>
                <a:gridCol w="329184">
                  <a:extLst>
                    <a:ext uri="{9D8B030D-6E8A-4147-A177-3AD203B41FA5}">
                      <a16:colId xmlns:a16="http://schemas.microsoft.com/office/drawing/2014/main" val="74058323"/>
                    </a:ext>
                  </a:extLst>
                </a:gridCol>
                <a:gridCol w="329184">
                  <a:extLst>
                    <a:ext uri="{9D8B030D-6E8A-4147-A177-3AD203B41FA5}">
                      <a16:colId xmlns:a16="http://schemas.microsoft.com/office/drawing/2014/main" val="3221111967"/>
                    </a:ext>
                  </a:extLst>
                </a:gridCol>
                <a:gridCol w="329184">
                  <a:extLst>
                    <a:ext uri="{9D8B030D-6E8A-4147-A177-3AD203B41FA5}">
                      <a16:colId xmlns:a16="http://schemas.microsoft.com/office/drawing/2014/main" val="3894792403"/>
                    </a:ext>
                  </a:extLst>
                </a:gridCol>
                <a:gridCol w="329184">
                  <a:extLst>
                    <a:ext uri="{9D8B030D-6E8A-4147-A177-3AD203B41FA5}">
                      <a16:colId xmlns:a16="http://schemas.microsoft.com/office/drawing/2014/main" val="202043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114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- 2019-04-01 13:11:21 </a:t>
                      </a:r>
                      <a:r>
                        <a:rPr kumimoji="0" lang="pt-BR" sz="1000" b="0" i="0" u="none" strike="noStrike" kern="1200" cap="none" spc="0" normalizeH="0" baseline="0" noProof="0">
                          <a:ln>
                            <a:noFill/>
                          </a:ln>
                          <a:solidFill>
                            <a:prstClr val="black"/>
                          </a:solidFill>
                          <a:effectLst/>
                          <a:uLnTx/>
                          <a:uFillTx/>
                          <a:latin typeface="+mn-lt"/>
                          <a:ea typeface="+mn-ea"/>
                          <a:cs typeface="+mn-cs"/>
                        </a:rPr>
                        <a:t> 
 Leia o artigo de opinião de Jorge Delgado no Link To Leaders
"Teletrabalho, smartworking, trabalho de casa ou apenas trabalho!"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https://external.xx.fbcdn.net/safe_image.php?d=AQBgMzM9bWg4g-0n&amp;w=450&amp;h=450&amp;url=http%3A%2F%2Flinktoleaders.com%2Fwp-content%2Fuploads%2F2019%2F02%2FDelgado_compta_final.jpg&amp;cfs=1&amp;sx=402&amp;sy=0&amp;sw=450&amp;sh=450&amp;_nc_hash=AQByg5KKD0UlUZUC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2021955"/>
                  </a:ext>
                </a:extLst>
              </a:tr>
            </a:tbl>
          </a:graphicData>
        </a:graphic>
      </p:graphicFrame>
      <p:sp>
        <p:nvSpPr>
          <p:cNvPr id="4" name="Text Placeholder 3">
            <a:extLst>
              <a:ext uri="{FF2B5EF4-FFF2-40B4-BE49-F238E27FC236}">
                <a16:creationId xmlns:a16="http://schemas.microsoft.com/office/drawing/2014/main" id="{B34E6C53-7D44-4223-9F28-F70EBE911142}"/>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464066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305AD-271B-48C5-8B42-5926F82EF547}"/>
              </a:ext>
            </a:extLst>
          </p:cNvPr>
          <p:cNvSpPr>
            <a:spLocks noGrp="1"/>
          </p:cNvSpPr>
          <p:nvPr>
            <p:ph type="title"/>
          </p:nvPr>
        </p:nvSpPr>
        <p:spPr/>
        <p:txBody>
          <a:bodyPr/>
          <a:lstStyle/>
          <a:p>
            <a:r>
              <a:rPr lang="en-US"/>
              <a:t>Facebook Own Posts Table | Competitors - 14 of 24</a:t>
            </a:r>
          </a:p>
        </p:txBody>
      </p:sp>
      <p:graphicFrame>
        <p:nvGraphicFramePr>
          <p:cNvPr id="5" name="Table Placeholder 4">
            <a:extLst>
              <a:ext uri="{FF2B5EF4-FFF2-40B4-BE49-F238E27FC236}">
                <a16:creationId xmlns:a16="http://schemas.microsoft.com/office/drawing/2014/main" id="{4678B866-82F8-45BD-8366-8F8B422FA5D5}"/>
              </a:ext>
            </a:extLst>
          </p:cNvPr>
          <p:cNvGraphicFramePr>
            <a:graphicFrameLocks noGrp="1"/>
          </p:cNvGraphicFramePr>
          <p:nvPr>
            <p:ph type="tbl" sz="quarter" idx="13"/>
            <p:extLst>
              <p:ext uri="{D42A27DB-BD31-4B8C-83A1-F6EECF244321}">
                <p14:modId xmlns:p14="http://schemas.microsoft.com/office/powerpoint/2010/main" val="2277413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88179900"/>
                    </a:ext>
                  </a:extLst>
                </a:gridCol>
                <a:gridCol w="905256">
                  <a:extLst>
                    <a:ext uri="{9D8B030D-6E8A-4147-A177-3AD203B41FA5}">
                      <a16:colId xmlns:a16="http://schemas.microsoft.com/office/drawing/2014/main" val="2559886618"/>
                    </a:ext>
                  </a:extLst>
                </a:gridCol>
                <a:gridCol w="658368">
                  <a:extLst>
                    <a:ext uri="{9D8B030D-6E8A-4147-A177-3AD203B41FA5}">
                      <a16:colId xmlns:a16="http://schemas.microsoft.com/office/drawing/2014/main" val="2763644561"/>
                    </a:ext>
                  </a:extLst>
                </a:gridCol>
                <a:gridCol w="329184">
                  <a:extLst>
                    <a:ext uri="{9D8B030D-6E8A-4147-A177-3AD203B41FA5}">
                      <a16:colId xmlns:a16="http://schemas.microsoft.com/office/drawing/2014/main" val="855516221"/>
                    </a:ext>
                  </a:extLst>
                </a:gridCol>
                <a:gridCol w="329184">
                  <a:extLst>
                    <a:ext uri="{9D8B030D-6E8A-4147-A177-3AD203B41FA5}">
                      <a16:colId xmlns:a16="http://schemas.microsoft.com/office/drawing/2014/main" val="246873977"/>
                    </a:ext>
                  </a:extLst>
                </a:gridCol>
                <a:gridCol w="329184">
                  <a:extLst>
                    <a:ext uri="{9D8B030D-6E8A-4147-A177-3AD203B41FA5}">
                      <a16:colId xmlns:a16="http://schemas.microsoft.com/office/drawing/2014/main" val="527556044"/>
                    </a:ext>
                  </a:extLst>
                </a:gridCol>
                <a:gridCol w="329184">
                  <a:extLst>
                    <a:ext uri="{9D8B030D-6E8A-4147-A177-3AD203B41FA5}">
                      <a16:colId xmlns:a16="http://schemas.microsoft.com/office/drawing/2014/main" val="280247155"/>
                    </a:ext>
                  </a:extLst>
                </a:gridCol>
                <a:gridCol w="329184">
                  <a:extLst>
                    <a:ext uri="{9D8B030D-6E8A-4147-A177-3AD203B41FA5}">
                      <a16:colId xmlns:a16="http://schemas.microsoft.com/office/drawing/2014/main" val="1458824784"/>
                    </a:ext>
                  </a:extLst>
                </a:gridCol>
                <a:gridCol w="329184">
                  <a:extLst>
                    <a:ext uri="{9D8B030D-6E8A-4147-A177-3AD203B41FA5}">
                      <a16:colId xmlns:a16="http://schemas.microsoft.com/office/drawing/2014/main" val="2801139638"/>
                    </a:ext>
                  </a:extLst>
                </a:gridCol>
                <a:gridCol w="329184">
                  <a:extLst>
                    <a:ext uri="{9D8B030D-6E8A-4147-A177-3AD203B41FA5}">
                      <a16:colId xmlns:a16="http://schemas.microsoft.com/office/drawing/2014/main" val="3965132756"/>
                    </a:ext>
                  </a:extLst>
                </a:gridCol>
                <a:gridCol w="329184">
                  <a:extLst>
                    <a:ext uri="{9D8B030D-6E8A-4147-A177-3AD203B41FA5}">
                      <a16:colId xmlns:a16="http://schemas.microsoft.com/office/drawing/2014/main" val="3575551163"/>
                    </a:ext>
                  </a:extLst>
                </a:gridCol>
                <a:gridCol w="329184">
                  <a:extLst>
                    <a:ext uri="{9D8B030D-6E8A-4147-A177-3AD203B41FA5}">
                      <a16:colId xmlns:a16="http://schemas.microsoft.com/office/drawing/2014/main" val="476344032"/>
                    </a:ext>
                  </a:extLst>
                </a:gridCol>
                <a:gridCol w="329184">
                  <a:extLst>
                    <a:ext uri="{9D8B030D-6E8A-4147-A177-3AD203B41FA5}">
                      <a16:colId xmlns:a16="http://schemas.microsoft.com/office/drawing/2014/main" val="190189718"/>
                    </a:ext>
                  </a:extLst>
                </a:gridCol>
                <a:gridCol w="329184">
                  <a:extLst>
                    <a:ext uri="{9D8B030D-6E8A-4147-A177-3AD203B41FA5}">
                      <a16:colId xmlns:a16="http://schemas.microsoft.com/office/drawing/2014/main" val="1611052388"/>
                    </a:ext>
                  </a:extLst>
                </a:gridCol>
                <a:gridCol w="329184">
                  <a:extLst>
                    <a:ext uri="{9D8B030D-6E8A-4147-A177-3AD203B41FA5}">
                      <a16:colId xmlns:a16="http://schemas.microsoft.com/office/drawing/2014/main" val="3801233518"/>
                    </a:ext>
                  </a:extLst>
                </a:gridCol>
                <a:gridCol w="329184">
                  <a:extLst>
                    <a:ext uri="{9D8B030D-6E8A-4147-A177-3AD203B41FA5}">
                      <a16:colId xmlns:a16="http://schemas.microsoft.com/office/drawing/2014/main" val="2493388012"/>
                    </a:ext>
                  </a:extLst>
                </a:gridCol>
                <a:gridCol w="329184">
                  <a:extLst>
                    <a:ext uri="{9D8B030D-6E8A-4147-A177-3AD203B41FA5}">
                      <a16:colId xmlns:a16="http://schemas.microsoft.com/office/drawing/2014/main" val="1690196596"/>
                    </a:ext>
                  </a:extLst>
                </a:gridCol>
                <a:gridCol w="329184">
                  <a:extLst>
                    <a:ext uri="{9D8B030D-6E8A-4147-A177-3AD203B41FA5}">
                      <a16:colId xmlns:a16="http://schemas.microsoft.com/office/drawing/2014/main" val="3246604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923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- 2019-04-01 12:47:35 </a:t>
                      </a:r>
                      <a:r>
                        <a:rPr kumimoji="0" lang="pt-BR" sz="1000" b="0" i="0" u="none" strike="noStrike" kern="1200" cap="none" spc="0" normalizeH="0" baseline="0" noProof="0">
                          <a:ln>
                            <a:noFill/>
                          </a:ln>
                          <a:solidFill>
                            <a:prstClr val="black"/>
                          </a:solidFill>
                          <a:effectLst/>
                          <a:uLnTx/>
                          <a:uFillTx/>
                          <a:latin typeface="+mn-lt"/>
                          <a:ea typeface="+mn-ea"/>
                          <a:cs typeface="+mn-cs"/>
                        </a:rPr>
                        <a:t> 
 Potenciar o storytelling.
Descubra como a Accenture Interactive e a Disney Studios estão a utilizar a tecnologia para criar conteúdo personalizado e interactivo.
Saiba mais: https://accntu.re/2YFOBJj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https://external.xx.fbcdn.net/safe_image.php?d=AQDWmp_qQ8uSGkzL&amp;w=720&amp;h=720&amp;url=https%3A%2F%2Fstatic.foxnews.com%2Ffoxnews.com%2Fcontent%2Fuploads%2F2019%2F03%2FScreen-Shot-2019-03-18-at-4.04.12-AM.png&amp;cfs=1&amp;_nc_hash=AQBLEvIYb-lbZ7CJ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1929061"/>
                  </a:ext>
                </a:extLst>
              </a:tr>
            </a:tbl>
          </a:graphicData>
        </a:graphic>
      </p:graphicFrame>
      <p:sp>
        <p:nvSpPr>
          <p:cNvPr id="4" name="Text Placeholder 3">
            <a:extLst>
              <a:ext uri="{FF2B5EF4-FFF2-40B4-BE49-F238E27FC236}">
                <a16:creationId xmlns:a16="http://schemas.microsoft.com/office/drawing/2014/main" id="{A942DAB3-6FDF-46B2-B98E-ED5A7743AA50}"/>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837694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C1E4-E2BD-44A0-9EA8-F6739CB1B13C}"/>
              </a:ext>
            </a:extLst>
          </p:cNvPr>
          <p:cNvSpPr>
            <a:spLocks noGrp="1"/>
          </p:cNvSpPr>
          <p:nvPr>
            <p:ph type="title"/>
          </p:nvPr>
        </p:nvSpPr>
        <p:spPr/>
        <p:txBody>
          <a:bodyPr/>
          <a:lstStyle/>
          <a:p>
            <a:r>
              <a:rPr lang="en-US"/>
              <a:t>Facebook Own Posts Table | Competitors - 15 of 24</a:t>
            </a:r>
          </a:p>
        </p:txBody>
      </p:sp>
      <p:graphicFrame>
        <p:nvGraphicFramePr>
          <p:cNvPr id="5" name="Table Placeholder 4">
            <a:extLst>
              <a:ext uri="{FF2B5EF4-FFF2-40B4-BE49-F238E27FC236}">
                <a16:creationId xmlns:a16="http://schemas.microsoft.com/office/drawing/2014/main" id="{24D417E9-9E77-42AD-9571-B616FD01BF1F}"/>
              </a:ext>
            </a:extLst>
          </p:cNvPr>
          <p:cNvGraphicFramePr>
            <a:graphicFrameLocks noGrp="1"/>
          </p:cNvGraphicFramePr>
          <p:nvPr>
            <p:ph type="tbl" sz="quarter" idx="13"/>
            <p:extLst>
              <p:ext uri="{D42A27DB-BD31-4B8C-83A1-F6EECF244321}">
                <p14:modId xmlns:p14="http://schemas.microsoft.com/office/powerpoint/2010/main" val="208289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87486779"/>
                    </a:ext>
                  </a:extLst>
                </a:gridCol>
                <a:gridCol w="905256">
                  <a:extLst>
                    <a:ext uri="{9D8B030D-6E8A-4147-A177-3AD203B41FA5}">
                      <a16:colId xmlns:a16="http://schemas.microsoft.com/office/drawing/2014/main" val="3902352711"/>
                    </a:ext>
                  </a:extLst>
                </a:gridCol>
                <a:gridCol w="658368">
                  <a:extLst>
                    <a:ext uri="{9D8B030D-6E8A-4147-A177-3AD203B41FA5}">
                      <a16:colId xmlns:a16="http://schemas.microsoft.com/office/drawing/2014/main" val="3262573357"/>
                    </a:ext>
                  </a:extLst>
                </a:gridCol>
                <a:gridCol w="329184">
                  <a:extLst>
                    <a:ext uri="{9D8B030D-6E8A-4147-A177-3AD203B41FA5}">
                      <a16:colId xmlns:a16="http://schemas.microsoft.com/office/drawing/2014/main" val="93198244"/>
                    </a:ext>
                  </a:extLst>
                </a:gridCol>
                <a:gridCol w="329184">
                  <a:extLst>
                    <a:ext uri="{9D8B030D-6E8A-4147-A177-3AD203B41FA5}">
                      <a16:colId xmlns:a16="http://schemas.microsoft.com/office/drawing/2014/main" val="448286896"/>
                    </a:ext>
                  </a:extLst>
                </a:gridCol>
                <a:gridCol w="329184">
                  <a:extLst>
                    <a:ext uri="{9D8B030D-6E8A-4147-A177-3AD203B41FA5}">
                      <a16:colId xmlns:a16="http://schemas.microsoft.com/office/drawing/2014/main" val="4205438872"/>
                    </a:ext>
                  </a:extLst>
                </a:gridCol>
                <a:gridCol w="329184">
                  <a:extLst>
                    <a:ext uri="{9D8B030D-6E8A-4147-A177-3AD203B41FA5}">
                      <a16:colId xmlns:a16="http://schemas.microsoft.com/office/drawing/2014/main" val="4052116601"/>
                    </a:ext>
                  </a:extLst>
                </a:gridCol>
                <a:gridCol w="329184">
                  <a:extLst>
                    <a:ext uri="{9D8B030D-6E8A-4147-A177-3AD203B41FA5}">
                      <a16:colId xmlns:a16="http://schemas.microsoft.com/office/drawing/2014/main" val="390396593"/>
                    </a:ext>
                  </a:extLst>
                </a:gridCol>
                <a:gridCol w="329184">
                  <a:extLst>
                    <a:ext uri="{9D8B030D-6E8A-4147-A177-3AD203B41FA5}">
                      <a16:colId xmlns:a16="http://schemas.microsoft.com/office/drawing/2014/main" val="2371063657"/>
                    </a:ext>
                  </a:extLst>
                </a:gridCol>
                <a:gridCol w="329184">
                  <a:extLst>
                    <a:ext uri="{9D8B030D-6E8A-4147-A177-3AD203B41FA5}">
                      <a16:colId xmlns:a16="http://schemas.microsoft.com/office/drawing/2014/main" val="593470392"/>
                    </a:ext>
                  </a:extLst>
                </a:gridCol>
                <a:gridCol w="329184">
                  <a:extLst>
                    <a:ext uri="{9D8B030D-6E8A-4147-A177-3AD203B41FA5}">
                      <a16:colId xmlns:a16="http://schemas.microsoft.com/office/drawing/2014/main" val="1994808488"/>
                    </a:ext>
                  </a:extLst>
                </a:gridCol>
                <a:gridCol w="329184">
                  <a:extLst>
                    <a:ext uri="{9D8B030D-6E8A-4147-A177-3AD203B41FA5}">
                      <a16:colId xmlns:a16="http://schemas.microsoft.com/office/drawing/2014/main" val="3494296364"/>
                    </a:ext>
                  </a:extLst>
                </a:gridCol>
                <a:gridCol w="329184">
                  <a:extLst>
                    <a:ext uri="{9D8B030D-6E8A-4147-A177-3AD203B41FA5}">
                      <a16:colId xmlns:a16="http://schemas.microsoft.com/office/drawing/2014/main" val="645120610"/>
                    </a:ext>
                  </a:extLst>
                </a:gridCol>
                <a:gridCol w="329184">
                  <a:extLst>
                    <a:ext uri="{9D8B030D-6E8A-4147-A177-3AD203B41FA5}">
                      <a16:colId xmlns:a16="http://schemas.microsoft.com/office/drawing/2014/main" val="1714983304"/>
                    </a:ext>
                  </a:extLst>
                </a:gridCol>
                <a:gridCol w="329184">
                  <a:extLst>
                    <a:ext uri="{9D8B030D-6E8A-4147-A177-3AD203B41FA5}">
                      <a16:colId xmlns:a16="http://schemas.microsoft.com/office/drawing/2014/main" val="66337376"/>
                    </a:ext>
                  </a:extLst>
                </a:gridCol>
                <a:gridCol w="329184">
                  <a:extLst>
                    <a:ext uri="{9D8B030D-6E8A-4147-A177-3AD203B41FA5}">
                      <a16:colId xmlns:a16="http://schemas.microsoft.com/office/drawing/2014/main" val="1510825984"/>
                    </a:ext>
                  </a:extLst>
                </a:gridCol>
                <a:gridCol w="329184">
                  <a:extLst>
                    <a:ext uri="{9D8B030D-6E8A-4147-A177-3AD203B41FA5}">
                      <a16:colId xmlns:a16="http://schemas.microsoft.com/office/drawing/2014/main" val="4113166268"/>
                    </a:ext>
                  </a:extLst>
                </a:gridCol>
                <a:gridCol w="329184">
                  <a:extLst>
                    <a:ext uri="{9D8B030D-6E8A-4147-A177-3AD203B41FA5}">
                      <a16:colId xmlns:a16="http://schemas.microsoft.com/office/drawing/2014/main" val="192826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303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Everis Portugal - 2019-04-01 11:26:06 </a:t>
                      </a:r>
                      <a:r>
                        <a:rPr kumimoji="0" lang="pt-BR" sz="1000" b="0" i="0" u="none" strike="noStrike" kern="1200" cap="none" spc="0" normalizeH="0" baseline="0" noProof="0">
                          <a:ln>
                            <a:noFill/>
                          </a:ln>
                          <a:solidFill>
                            <a:prstClr val="black"/>
                          </a:solidFill>
                          <a:effectLst/>
                          <a:uLnTx/>
                          <a:uFillTx/>
                          <a:latin typeface="+mn-lt"/>
                          <a:ea typeface="+mn-ea"/>
                          <a:cs typeface="+mn-cs"/>
                        </a:rPr>
                        <a:t> 
 ATENÇÃO estudantes de Licenciatura ou Mestrado em Engenharia, Tecnologia de Informação ou áreas similares. Estão abertas as candidaturas para estágios de Verão na everis Portugal!
Se tens atitude candidata-te até dia 1 de maio, enviando o teu cv para talent.portugal@everis.com
https://bit.ly/2HQ7TGB 
#everisPortugal #everisattitudemakesthedifference 
#everisInterships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https://scontent.xx.fbcdn.net/v/t1.0-9/55744431_1152186864953120_770285428006715392_n.jpg?_nc_cat=111&amp;_nc_ht=scontent.xx&amp;oh=3e602942234a4bf693eec955b5c034bf&amp;oe=5D3A3E5C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6394457"/>
                  </a:ext>
                </a:extLst>
              </a:tr>
            </a:tbl>
          </a:graphicData>
        </a:graphic>
      </p:graphicFrame>
      <p:sp>
        <p:nvSpPr>
          <p:cNvPr id="4" name="Text Placeholder 3">
            <a:extLst>
              <a:ext uri="{FF2B5EF4-FFF2-40B4-BE49-F238E27FC236}">
                <a16:creationId xmlns:a16="http://schemas.microsoft.com/office/drawing/2014/main" id="{8ABBCBF1-0FF3-4CF3-9C63-5E16D319808E}"/>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575666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A2135-2C51-45C3-A44E-AF586546A474}"/>
              </a:ext>
            </a:extLst>
          </p:cNvPr>
          <p:cNvSpPr>
            <a:spLocks noGrp="1"/>
          </p:cNvSpPr>
          <p:nvPr>
            <p:ph type="title"/>
          </p:nvPr>
        </p:nvSpPr>
        <p:spPr/>
        <p:txBody>
          <a:bodyPr/>
          <a:lstStyle/>
          <a:p>
            <a:r>
              <a:rPr lang="en-US"/>
              <a:t>Facebook Own Posts Table | Competitors - 16 of 24</a:t>
            </a:r>
          </a:p>
        </p:txBody>
      </p:sp>
      <p:graphicFrame>
        <p:nvGraphicFramePr>
          <p:cNvPr id="5" name="Table Placeholder 4">
            <a:extLst>
              <a:ext uri="{FF2B5EF4-FFF2-40B4-BE49-F238E27FC236}">
                <a16:creationId xmlns:a16="http://schemas.microsoft.com/office/drawing/2014/main" id="{75570CB5-F98C-4737-80CA-9C1FDC6A5392}"/>
              </a:ext>
            </a:extLst>
          </p:cNvPr>
          <p:cNvGraphicFramePr>
            <a:graphicFrameLocks noGrp="1"/>
          </p:cNvGraphicFramePr>
          <p:nvPr>
            <p:ph type="tbl" sz="quarter" idx="13"/>
            <p:extLst>
              <p:ext uri="{D42A27DB-BD31-4B8C-83A1-F6EECF244321}">
                <p14:modId xmlns:p14="http://schemas.microsoft.com/office/powerpoint/2010/main" val="395353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7175938"/>
                    </a:ext>
                  </a:extLst>
                </a:gridCol>
                <a:gridCol w="905256">
                  <a:extLst>
                    <a:ext uri="{9D8B030D-6E8A-4147-A177-3AD203B41FA5}">
                      <a16:colId xmlns:a16="http://schemas.microsoft.com/office/drawing/2014/main" val="808209980"/>
                    </a:ext>
                  </a:extLst>
                </a:gridCol>
                <a:gridCol w="658368">
                  <a:extLst>
                    <a:ext uri="{9D8B030D-6E8A-4147-A177-3AD203B41FA5}">
                      <a16:colId xmlns:a16="http://schemas.microsoft.com/office/drawing/2014/main" val="1335614524"/>
                    </a:ext>
                  </a:extLst>
                </a:gridCol>
                <a:gridCol w="329184">
                  <a:extLst>
                    <a:ext uri="{9D8B030D-6E8A-4147-A177-3AD203B41FA5}">
                      <a16:colId xmlns:a16="http://schemas.microsoft.com/office/drawing/2014/main" val="1452816019"/>
                    </a:ext>
                  </a:extLst>
                </a:gridCol>
                <a:gridCol w="329184">
                  <a:extLst>
                    <a:ext uri="{9D8B030D-6E8A-4147-A177-3AD203B41FA5}">
                      <a16:colId xmlns:a16="http://schemas.microsoft.com/office/drawing/2014/main" val="1149364608"/>
                    </a:ext>
                  </a:extLst>
                </a:gridCol>
                <a:gridCol w="329184">
                  <a:extLst>
                    <a:ext uri="{9D8B030D-6E8A-4147-A177-3AD203B41FA5}">
                      <a16:colId xmlns:a16="http://schemas.microsoft.com/office/drawing/2014/main" val="771002688"/>
                    </a:ext>
                  </a:extLst>
                </a:gridCol>
                <a:gridCol w="329184">
                  <a:extLst>
                    <a:ext uri="{9D8B030D-6E8A-4147-A177-3AD203B41FA5}">
                      <a16:colId xmlns:a16="http://schemas.microsoft.com/office/drawing/2014/main" val="4276853183"/>
                    </a:ext>
                  </a:extLst>
                </a:gridCol>
                <a:gridCol w="329184">
                  <a:extLst>
                    <a:ext uri="{9D8B030D-6E8A-4147-A177-3AD203B41FA5}">
                      <a16:colId xmlns:a16="http://schemas.microsoft.com/office/drawing/2014/main" val="294474597"/>
                    </a:ext>
                  </a:extLst>
                </a:gridCol>
                <a:gridCol w="329184">
                  <a:extLst>
                    <a:ext uri="{9D8B030D-6E8A-4147-A177-3AD203B41FA5}">
                      <a16:colId xmlns:a16="http://schemas.microsoft.com/office/drawing/2014/main" val="3029188865"/>
                    </a:ext>
                  </a:extLst>
                </a:gridCol>
                <a:gridCol w="329184">
                  <a:extLst>
                    <a:ext uri="{9D8B030D-6E8A-4147-A177-3AD203B41FA5}">
                      <a16:colId xmlns:a16="http://schemas.microsoft.com/office/drawing/2014/main" val="1382809200"/>
                    </a:ext>
                  </a:extLst>
                </a:gridCol>
                <a:gridCol w="329184">
                  <a:extLst>
                    <a:ext uri="{9D8B030D-6E8A-4147-A177-3AD203B41FA5}">
                      <a16:colId xmlns:a16="http://schemas.microsoft.com/office/drawing/2014/main" val="2457223594"/>
                    </a:ext>
                  </a:extLst>
                </a:gridCol>
                <a:gridCol w="329184">
                  <a:extLst>
                    <a:ext uri="{9D8B030D-6E8A-4147-A177-3AD203B41FA5}">
                      <a16:colId xmlns:a16="http://schemas.microsoft.com/office/drawing/2014/main" val="4110384960"/>
                    </a:ext>
                  </a:extLst>
                </a:gridCol>
                <a:gridCol w="329184">
                  <a:extLst>
                    <a:ext uri="{9D8B030D-6E8A-4147-A177-3AD203B41FA5}">
                      <a16:colId xmlns:a16="http://schemas.microsoft.com/office/drawing/2014/main" val="481611975"/>
                    </a:ext>
                  </a:extLst>
                </a:gridCol>
                <a:gridCol w="329184">
                  <a:extLst>
                    <a:ext uri="{9D8B030D-6E8A-4147-A177-3AD203B41FA5}">
                      <a16:colId xmlns:a16="http://schemas.microsoft.com/office/drawing/2014/main" val="2266292837"/>
                    </a:ext>
                  </a:extLst>
                </a:gridCol>
                <a:gridCol w="329184">
                  <a:extLst>
                    <a:ext uri="{9D8B030D-6E8A-4147-A177-3AD203B41FA5}">
                      <a16:colId xmlns:a16="http://schemas.microsoft.com/office/drawing/2014/main" val="3576016982"/>
                    </a:ext>
                  </a:extLst>
                </a:gridCol>
                <a:gridCol w="329184">
                  <a:extLst>
                    <a:ext uri="{9D8B030D-6E8A-4147-A177-3AD203B41FA5}">
                      <a16:colId xmlns:a16="http://schemas.microsoft.com/office/drawing/2014/main" val="2656574290"/>
                    </a:ext>
                  </a:extLst>
                </a:gridCol>
                <a:gridCol w="329184">
                  <a:extLst>
                    <a:ext uri="{9D8B030D-6E8A-4147-A177-3AD203B41FA5}">
                      <a16:colId xmlns:a16="http://schemas.microsoft.com/office/drawing/2014/main" val="2846498258"/>
                    </a:ext>
                  </a:extLst>
                </a:gridCol>
                <a:gridCol w="329184">
                  <a:extLst>
                    <a:ext uri="{9D8B030D-6E8A-4147-A177-3AD203B41FA5}">
                      <a16:colId xmlns:a16="http://schemas.microsoft.com/office/drawing/2014/main" val="3980285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965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- 2019-04-01 10:05:00 </a:t>
                      </a:r>
                      <a:r>
                        <a:rPr kumimoji="0" lang="pt-BR" sz="1000" b="0" i="0" u="none" strike="noStrike" kern="1200" cap="none" spc="0" normalizeH="0" baseline="0" noProof="0">
                          <a:ln>
                            <a:noFill/>
                          </a:ln>
                          <a:solidFill>
                            <a:prstClr val="black"/>
                          </a:solidFill>
                          <a:effectLst/>
                          <a:uLnTx/>
                          <a:uFillTx/>
                          <a:latin typeface="+mn-lt"/>
                          <a:ea typeface="+mn-ea"/>
                          <a:cs typeface="+mn-cs"/>
                        </a:rPr>
                        <a:t> 
 Compta marcou presença no Seminário: Descarbonização da Economia - Novos Desafios para os Edifícios promovido pelo ISQ. Manuel Leitão, Senior Account Manager da Compta, foi um dos oradores, que falou do tema "Internet of Things" para Smart Cities.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869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Portugal - 2019-03-31 22:30:23 </a:t>
                      </a:r>
                      <a:r>
                        <a:rPr kumimoji="0" lang="pt-BR" sz="1000" b="0" i="0" u="none" strike="noStrike" kern="1200" cap="none" spc="0" normalizeH="0" baseline="0" noProof="0">
                          <a:ln>
                            <a:noFill/>
                          </a:ln>
                          <a:solidFill>
                            <a:prstClr val="black"/>
                          </a:solidFill>
                          <a:effectLst/>
                          <a:uLnTx/>
                          <a:uFillTx/>
                          <a:latin typeface="+mn-lt"/>
                          <a:ea typeface="+mn-ea"/>
                          <a:cs typeface="+mn-cs"/>
                        </a:rPr>
                        <a:t> 
 #DeloitteTechnologyExperience: curioso para saber o que aconteceu? Aqui os melhores momentos!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5465586"/>
                  </a:ext>
                </a:extLst>
              </a:tr>
            </a:tbl>
          </a:graphicData>
        </a:graphic>
      </p:graphicFrame>
      <p:sp>
        <p:nvSpPr>
          <p:cNvPr id="4" name="Text Placeholder 3">
            <a:extLst>
              <a:ext uri="{FF2B5EF4-FFF2-40B4-BE49-F238E27FC236}">
                <a16:creationId xmlns:a16="http://schemas.microsoft.com/office/drawing/2014/main" id="{6254887D-BED1-432A-8AA0-2C0E0EFFFB92}"/>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4249128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E0BB-9937-4D37-81EB-137C30E0CA1B}"/>
              </a:ext>
            </a:extLst>
          </p:cNvPr>
          <p:cNvSpPr>
            <a:spLocks noGrp="1"/>
          </p:cNvSpPr>
          <p:nvPr>
            <p:ph type="title"/>
          </p:nvPr>
        </p:nvSpPr>
        <p:spPr/>
        <p:txBody>
          <a:bodyPr/>
          <a:lstStyle/>
          <a:p>
            <a:r>
              <a:rPr lang="en-US"/>
              <a:t>Facebook Own Posts Table | Competitors - 17 of 24</a:t>
            </a:r>
          </a:p>
        </p:txBody>
      </p:sp>
      <p:graphicFrame>
        <p:nvGraphicFramePr>
          <p:cNvPr id="5" name="Table Placeholder 4">
            <a:extLst>
              <a:ext uri="{FF2B5EF4-FFF2-40B4-BE49-F238E27FC236}">
                <a16:creationId xmlns:a16="http://schemas.microsoft.com/office/drawing/2014/main" id="{015B0930-A129-4B98-B3F8-57E7CADED0A7}"/>
              </a:ext>
            </a:extLst>
          </p:cNvPr>
          <p:cNvGraphicFramePr>
            <a:graphicFrameLocks noGrp="1"/>
          </p:cNvGraphicFramePr>
          <p:nvPr>
            <p:ph type="tbl" sz="quarter" idx="13"/>
            <p:extLst>
              <p:ext uri="{D42A27DB-BD31-4B8C-83A1-F6EECF244321}">
                <p14:modId xmlns:p14="http://schemas.microsoft.com/office/powerpoint/2010/main" val="51659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81771633"/>
                    </a:ext>
                  </a:extLst>
                </a:gridCol>
                <a:gridCol w="905256">
                  <a:extLst>
                    <a:ext uri="{9D8B030D-6E8A-4147-A177-3AD203B41FA5}">
                      <a16:colId xmlns:a16="http://schemas.microsoft.com/office/drawing/2014/main" val="509232744"/>
                    </a:ext>
                  </a:extLst>
                </a:gridCol>
                <a:gridCol w="658368">
                  <a:extLst>
                    <a:ext uri="{9D8B030D-6E8A-4147-A177-3AD203B41FA5}">
                      <a16:colId xmlns:a16="http://schemas.microsoft.com/office/drawing/2014/main" val="1174351361"/>
                    </a:ext>
                  </a:extLst>
                </a:gridCol>
                <a:gridCol w="329184">
                  <a:extLst>
                    <a:ext uri="{9D8B030D-6E8A-4147-A177-3AD203B41FA5}">
                      <a16:colId xmlns:a16="http://schemas.microsoft.com/office/drawing/2014/main" val="3216646507"/>
                    </a:ext>
                  </a:extLst>
                </a:gridCol>
                <a:gridCol w="329184">
                  <a:extLst>
                    <a:ext uri="{9D8B030D-6E8A-4147-A177-3AD203B41FA5}">
                      <a16:colId xmlns:a16="http://schemas.microsoft.com/office/drawing/2014/main" val="280798525"/>
                    </a:ext>
                  </a:extLst>
                </a:gridCol>
                <a:gridCol w="329184">
                  <a:extLst>
                    <a:ext uri="{9D8B030D-6E8A-4147-A177-3AD203B41FA5}">
                      <a16:colId xmlns:a16="http://schemas.microsoft.com/office/drawing/2014/main" val="1138735555"/>
                    </a:ext>
                  </a:extLst>
                </a:gridCol>
                <a:gridCol w="329184">
                  <a:extLst>
                    <a:ext uri="{9D8B030D-6E8A-4147-A177-3AD203B41FA5}">
                      <a16:colId xmlns:a16="http://schemas.microsoft.com/office/drawing/2014/main" val="3075861288"/>
                    </a:ext>
                  </a:extLst>
                </a:gridCol>
                <a:gridCol w="329184">
                  <a:extLst>
                    <a:ext uri="{9D8B030D-6E8A-4147-A177-3AD203B41FA5}">
                      <a16:colId xmlns:a16="http://schemas.microsoft.com/office/drawing/2014/main" val="3735795278"/>
                    </a:ext>
                  </a:extLst>
                </a:gridCol>
                <a:gridCol w="329184">
                  <a:extLst>
                    <a:ext uri="{9D8B030D-6E8A-4147-A177-3AD203B41FA5}">
                      <a16:colId xmlns:a16="http://schemas.microsoft.com/office/drawing/2014/main" val="1271485883"/>
                    </a:ext>
                  </a:extLst>
                </a:gridCol>
                <a:gridCol w="329184">
                  <a:extLst>
                    <a:ext uri="{9D8B030D-6E8A-4147-A177-3AD203B41FA5}">
                      <a16:colId xmlns:a16="http://schemas.microsoft.com/office/drawing/2014/main" val="2622761000"/>
                    </a:ext>
                  </a:extLst>
                </a:gridCol>
                <a:gridCol w="329184">
                  <a:extLst>
                    <a:ext uri="{9D8B030D-6E8A-4147-A177-3AD203B41FA5}">
                      <a16:colId xmlns:a16="http://schemas.microsoft.com/office/drawing/2014/main" val="3773289920"/>
                    </a:ext>
                  </a:extLst>
                </a:gridCol>
                <a:gridCol w="329184">
                  <a:extLst>
                    <a:ext uri="{9D8B030D-6E8A-4147-A177-3AD203B41FA5}">
                      <a16:colId xmlns:a16="http://schemas.microsoft.com/office/drawing/2014/main" val="347258828"/>
                    </a:ext>
                  </a:extLst>
                </a:gridCol>
                <a:gridCol w="329184">
                  <a:extLst>
                    <a:ext uri="{9D8B030D-6E8A-4147-A177-3AD203B41FA5}">
                      <a16:colId xmlns:a16="http://schemas.microsoft.com/office/drawing/2014/main" val="950826357"/>
                    </a:ext>
                  </a:extLst>
                </a:gridCol>
                <a:gridCol w="329184">
                  <a:extLst>
                    <a:ext uri="{9D8B030D-6E8A-4147-A177-3AD203B41FA5}">
                      <a16:colId xmlns:a16="http://schemas.microsoft.com/office/drawing/2014/main" val="2712681028"/>
                    </a:ext>
                  </a:extLst>
                </a:gridCol>
                <a:gridCol w="329184">
                  <a:extLst>
                    <a:ext uri="{9D8B030D-6E8A-4147-A177-3AD203B41FA5}">
                      <a16:colId xmlns:a16="http://schemas.microsoft.com/office/drawing/2014/main" val="3034104970"/>
                    </a:ext>
                  </a:extLst>
                </a:gridCol>
                <a:gridCol w="329184">
                  <a:extLst>
                    <a:ext uri="{9D8B030D-6E8A-4147-A177-3AD203B41FA5}">
                      <a16:colId xmlns:a16="http://schemas.microsoft.com/office/drawing/2014/main" val="2650431561"/>
                    </a:ext>
                  </a:extLst>
                </a:gridCol>
                <a:gridCol w="329184">
                  <a:extLst>
                    <a:ext uri="{9D8B030D-6E8A-4147-A177-3AD203B41FA5}">
                      <a16:colId xmlns:a16="http://schemas.microsoft.com/office/drawing/2014/main" val="1808972375"/>
                    </a:ext>
                  </a:extLst>
                </a:gridCol>
                <a:gridCol w="329184">
                  <a:extLst>
                    <a:ext uri="{9D8B030D-6E8A-4147-A177-3AD203B41FA5}">
                      <a16:colId xmlns:a16="http://schemas.microsoft.com/office/drawing/2014/main" val="412962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538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- 2019-03-30 22:31:00 </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aceitou o desafio da Federação Portuguesa de Futebol, juntamente com a TVI, lançaram esta ação de recolha de donativos a favor de Moçambique. 
Este Call Center Solidário instalado pela Altice Portugal na Cidade do Futebol, conseguiu recolher 102.677 euros que seguem diretamente para Moçambique. 
Alexandre Fonseca, CEO da Altice Portugal, Fernando Gomes, Presidente da FPF e Sérgio Figueiredo, Diretor de Informação da TVI, fizeram questão de passar pela Cidade do Futebol e acompanharem a ação de perto.
A atender neste call center além de muitos voluntários, conta também com algumas das caras conhecidas da TVI, Fátima Lopes, José Alberto Carvalho, Isabel Figueira, Jessica Athayde, Ana Saragoça, Joaquim Horta, Mónica Jardim e ainda Nelson freitas.
Obrigado Portugal.
Seleções de Portugal
#AlticePortugal
#FPF
#TVI
#TodosMoçambiqu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4036468"/>
                  </a:ext>
                </a:extLst>
              </a:tr>
            </a:tbl>
          </a:graphicData>
        </a:graphic>
      </p:graphicFrame>
      <p:sp>
        <p:nvSpPr>
          <p:cNvPr id="4" name="Text Placeholder 3">
            <a:extLst>
              <a:ext uri="{FF2B5EF4-FFF2-40B4-BE49-F238E27FC236}">
                <a16:creationId xmlns:a16="http://schemas.microsoft.com/office/drawing/2014/main" id="{3348E43D-94A6-4E14-9773-9D4FB2F3D8E5}"/>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022702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AD02-69C8-4742-AE4C-56B50BCA95A5}"/>
              </a:ext>
            </a:extLst>
          </p:cNvPr>
          <p:cNvSpPr>
            <a:spLocks noGrp="1"/>
          </p:cNvSpPr>
          <p:nvPr>
            <p:ph type="title"/>
          </p:nvPr>
        </p:nvSpPr>
        <p:spPr/>
        <p:txBody>
          <a:bodyPr/>
          <a:lstStyle/>
          <a:p>
            <a:r>
              <a:rPr lang="en-US"/>
              <a:t>Facebook Own Posts Table | Competitors - 18 of 24</a:t>
            </a:r>
          </a:p>
        </p:txBody>
      </p:sp>
      <p:graphicFrame>
        <p:nvGraphicFramePr>
          <p:cNvPr id="5" name="Table Placeholder 4">
            <a:extLst>
              <a:ext uri="{FF2B5EF4-FFF2-40B4-BE49-F238E27FC236}">
                <a16:creationId xmlns:a16="http://schemas.microsoft.com/office/drawing/2014/main" id="{10451BFB-E457-45B6-963E-7ED9E75E9B62}"/>
              </a:ext>
            </a:extLst>
          </p:cNvPr>
          <p:cNvGraphicFramePr>
            <a:graphicFrameLocks noGrp="1"/>
          </p:cNvGraphicFramePr>
          <p:nvPr>
            <p:ph type="tbl" sz="quarter" idx="13"/>
            <p:extLst>
              <p:ext uri="{D42A27DB-BD31-4B8C-83A1-F6EECF244321}">
                <p14:modId xmlns:p14="http://schemas.microsoft.com/office/powerpoint/2010/main" val="1631906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0522623"/>
                    </a:ext>
                  </a:extLst>
                </a:gridCol>
                <a:gridCol w="905256">
                  <a:extLst>
                    <a:ext uri="{9D8B030D-6E8A-4147-A177-3AD203B41FA5}">
                      <a16:colId xmlns:a16="http://schemas.microsoft.com/office/drawing/2014/main" val="397617201"/>
                    </a:ext>
                  </a:extLst>
                </a:gridCol>
                <a:gridCol w="658368">
                  <a:extLst>
                    <a:ext uri="{9D8B030D-6E8A-4147-A177-3AD203B41FA5}">
                      <a16:colId xmlns:a16="http://schemas.microsoft.com/office/drawing/2014/main" val="3782722161"/>
                    </a:ext>
                  </a:extLst>
                </a:gridCol>
                <a:gridCol w="329184">
                  <a:extLst>
                    <a:ext uri="{9D8B030D-6E8A-4147-A177-3AD203B41FA5}">
                      <a16:colId xmlns:a16="http://schemas.microsoft.com/office/drawing/2014/main" val="1861246851"/>
                    </a:ext>
                  </a:extLst>
                </a:gridCol>
                <a:gridCol w="329184">
                  <a:extLst>
                    <a:ext uri="{9D8B030D-6E8A-4147-A177-3AD203B41FA5}">
                      <a16:colId xmlns:a16="http://schemas.microsoft.com/office/drawing/2014/main" val="1572119082"/>
                    </a:ext>
                  </a:extLst>
                </a:gridCol>
                <a:gridCol w="329184">
                  <a:extLst>
                    <a:ext uri="{9D8B030D-6E8A-4147-A177-3AD203B41FA5}">
                      <a16:colId xmlns:a16="http://schemas.microsoft.com/office/drawing/2014/main" val="1053410920"/>
                    </a:ext>
                  </a:extLst>
                </a:gridCol>
                <a:gridCol w="329184">
                  <a:extLst>
                    <a:ext uri="{9D8B030D-6E8A-4147-A177-3AD203B41FA5}">
                      <a16:colId xmlns:a16="http://schemas.microsoft.com/office/drawing/2014/main" val="2346485444"/>
                    </a:ext>
                  </a:extLst>
                </a:gridCol>
                <a:gridCol w="329184">
                  <a:extLst>
                    <a:ext uri="{9D8B030D-6E8A-4147-A177-3AD203B41FA5}">
                      <a16:colId xmlns:a16="http://schemas.microsoft.com/office/drawing/2014/main" val="4021679867"/>
                    </a:ext>
                  </a:extLst>
                </a:gridCol>
                <a:gridCol w="329184">
                  <a:extLst>
                    <a:ext uri="{9D8B030D-6E8A-4147-A177-3AD203B41FA5}">
                      <a16:colId xmlns:a16="http://schemas.microsoft.com/office/drawing/2014/main" val="3516571801"/>
                    </a:ext>
                  </a:extLst>
                </a:gridCol>
                <a:gridCol w="329184">
                  <a:extLst>
                    <a:ext uri="{9D8B030D-6E8A-4147-A177-3AD203B41FA5}">
                      <a16:colId xmlns:a16="http://schemas.microsoft.com/office/drawing/2014/main" val="869508855"/>
                    </a:ext>
                  </a:extLst>
                </a:gridCol>
                <a:gridCol w="329184">
                  <a:extLst>
                    <a:ext uri="{9D8B030D-6E8A-4147-A177-3AD203B41FA5}">
                      <a16:colId xmlns:a16="http://schemas.microsoft.com/office/drawing/2014/main" val="789926262"/>
                    </a:ext>
                  </a:extLst>
                </a:gridCol>
                <a:gridCol w="329184">
                  <a:extLst>
                    <a:ext uri="{9D8B030D-6E8A-4147-A177-3AD203B41FA5}">
                      <a16:colId xmlns:a16="http://schemas.microsoft.com/office/drawing/2014/main" val="3855088746"/>
                    </a:ext>
                  </a:extLst>
                </a:gridCol>
                <a:gridCol w="329184">
                  <a:extLst>
                    <a:ext uri="{9D8B030D-6E8A-4147-A177-3AD203B41FA5}">
                      <a16:colId xmlns:a16="http://schemas.microsoft.com/office/drawing/2014/main" val="1752399384"/>
                    </a:ext>
                  </a:extLst>
                </a:gridCol>
                <a:gridCol w="329184">
                  <a:extLst>
                    <a:ext uri="{9D8B030D-6E8A-4147-A177-3AD203B41FA5}">
                      <a16:colId xmlns:a16="http://schemas.microsoft.com/office/drawing/2014/main" val="296882712"/>
                    </a:ext>
                  </a:extLst>
                </a:gridCol>
                <a:gridCol w="329184">
                  <a:extLst>
                    <a:ext uri="{9D8B030D-6E8A-4147-A177-3AD203B41FA5}">
                      <a16:colId xmlns:a16="http://schemas.microsoft.com/office/drawing/2014/main" val="2559538358"/>
                    </a:ext>
                  </a:extLst>
                </a:gridCol>
                <a:gridCol w="329184">
                  <a:extLst>
                    <a:ext uri="{9D8B030D-6E8A-4147-A177-3AD203B41FA5}">
                      <a16:colId xmlns:a16="http://schemas.microsoft.com/office/drawing/2014/main" val="2283433046"/>
                    </a:ext>
                  </a:extLst>
                </a:gridCol>
                <a:gridCol w="329184">
                  <a:extLst>
                    <a:ext uri="{9D8B030D-6E8A-4147-A177-3AD203B41FA5}">
                      <a16:colId xmlns:a16="http://schemas.microsoft.com/office/drawing/2014/main" val="1530128846"/>
                    </a:ext>
                  </a:extLst>
                </a:gridCol>
                <a:gridCol w="329184">
                  <a:extLst>
                    <a:ext uri="{9D8B030D-6E8A-4147-A177-3AD203B41FA5}">
                      <a16:colId xmlns:a16="http://schemas.microsoft.com/office/drawing/2014/main" val="2722184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62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- 2019-03-30 12:19:11 </a:t>
                      </a:r>
                      <a:r>
                        <a:rPr kumimoji="0" lang="pt-BR" sz="1000" b="0" i="0" u="none" strike="noStrike" kern="1200" cap="none" spc="0" normalizeH="0" baseline="0" noProof="0">
                          <a:ln>
                            <a:noFill/>
                          </a:ln>
                          <a:solidFill>
                            <a:prstClr val="black"/>
                          </a:solidFill>
                          <a:effectLst/>
                          <a:uLnTx/>
                          <a:uFillTx/>
                          <a:latin typeface="+mn-lt"/>
                          <a:ea typeface="+mn-ea"/>
                          <a:cs typeface="+mn-cs"/>
                        </a:rPr>
                        <a:t> 
 Design thinking com human touch. Ana Pité, Head of Innovation Design da Axians Portugal, partilha hoje os seus mais de 10 anos de experiência na área no Lisbon Service Jam, numa talk a não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https://scontent.xx.fbcdn.net/v/t1.0-9/s720x720/55640032_403769856846874_6207491188954497024_n.jpg?_nc_cat=100&amp;_nc_ht=scontent.xx&amp;oh=e2893b778889144d4619c7d7538622b6&amp;oe=5D44A746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2014342"/>
                  </a:ext>
                </a:extLst>
              </a:tr>
            </a:tbl>
          </a:graphicData>
        </a:graphic>
      </p:graphicFrame>
      <p:sp>
        <p:nvSpPr>
          <p:cNvPr id="4" name="Text Placeholder 3">
            <a:extLst>
              <a:ext uri="{FF2B5EF4-FFF2-40B4-BE49-F238E27FC236}">
                <a16:creationId xmlns:a16="http://schemas.microsoft.com/office/drawing/2014/main" id="{1401AA24-947C-4584-9FA9-4C58B3C1A546}"/>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690538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5F22-1311-4964-BE48-E9B723FCD6C2}"/>
              </a:ext>
            </a:extLst>
          </p:cNvPr>
          <p:cNvSpPr>
            <a:spLocks noGrp="1"/>
          </p:cNvSpPr>
          <p:nvPr>
            <p:ph type="title"/>
          </p:nvPr>
        </p:nvSpPr>
        <p:spPr/>
        <p:txBody>
          <a:bodyPr/>
          <a:lstStyle/>
          <a:p>
            <a:r>
              <a:rPr lang="en-US"/>
              <a:t>Facebook Own Posts Table | Competitors - 19 of 24</a:t>
            </a:r>
          </a:p>
        </p:txBody>
      </p:sp>
      <p:graphicFrame>
        <p:nvGraphicFramePr>
          <p:cNvPr id="5" name="Table Placeholder 4">
            <a:extLst>
              <a:ext uri="{FF2B5EF4-FFF2-40B4-BE49-F238E27FC236}">
                <a16:creationId xmlns:a16="http://schemas.microsoft.com/office/drawing/2014/main" id="{2FA5BE9B-982C-44AE-A629-7582BCC85B9B}"/>
              </a:ext>
            </a:extLst>
          </p:cNvPr>
          <p:cNvGraphicFramePr>
            <a:graphicFrameLocks noGrp="1"/>
          </p:cNvGraphicFramePr>
          <p:nvPr>
            <p:ph type="tbl" sz="quarter" idx="13"/>
            <p:extLst>
              <p:ext uri="{D42A27DB-BD31-4B8C-83A1-F6EECF244321}">
                <p14:modId xmlns:p14="http://schemas.microsoft.com/office/powerpoint/2010/main" val="721966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4946852"/>
                    </a:ext>
                  </a:extLst>
                </a:gridCol>
                <a:gridCol w="905256">
                  <a:extLst>
                    <a:ext uri="{9D8B030D-6E8A-4147-A177-3AD203B41FA5}">
                      <a16:colId xmlns:a16="http://schemas.microsoft.com/office/drawing/2014/main" val="90273875"/>
                    </a:ext>
                  </a:extLst>
                </a:gridCol>
                <a:gridCol w="658368">
                  <a:extLst>
                    <a:ext uri="{9D8B030D-6E8A-4147-A177-3AD203B41FA5}">
                      <a16:colId xmlns:a16="http://schemas.microsoft.com/office/drawing/2014/main" val="2808516816"/>
                    </a:ext>
                  </a:extLst>
                </a:gridCol>
                <a:gridCol w="329184">
                  <a:extLst>
                    <a:ext uri="{9D8B030D-6E8A-4147-A177-3AD203B41FA5}">
                      <a16:colId xmlns:a16="http://schemas.microsoft.com/office/drawing/2014/main" val="2471110675"/>
                    </a:ext>
                  </a:extLst>
                </a:gridCol>
                <a:gridCol w="329184">
                  <a:extLst>
                    <a:ext uri="{9D8B030D-6E8A-4147-A177-3AD203B41FA5}">
                      <a16:colId xmlns:a16="http://schemas.microsoft.com/office/drawing/2014/main" val="439448451"/>
                    </a:ext>
                  </a:extLst>
                </a:gridCol>
                <a:gridCol w="329184">
                  <a:extLst>
                    <a:ext uri="{9D8B030D-6E8A-4147-A177-3AD203B41FA5}">
                      <a16:colId xmlns:a16="http://schemas.microsoft.com/office/drawing/2014/main" val="1078980004"/>
                    </a:ext>
                  </a:extLst>
                </a:gridCol>
                <a:gridCol w="329184">
                  <a:extLst>
                    <a:ext uri="{9D8B030D-6E8A-4147-A177-3AD203B41FA5}">
                      <a16:colId xmlns:a16="http://schemas.microsoft.com/office/drawing/2014/main" val="1492044852"/>
                    </a:ext>
                  </a:extLst>
                </a:gridCol>
                <a:gridCol w="329184">
                  <a:extLst>
                    <a:ext uri="{9D8B030D-6E8A-4147-A177-3AD203B41FA5}">
                      <a16:colId xmlns:a16="http://schemas.microsoft.com/office/drawing/2014/main" val="1456067058"/>
                    </a:ext>
                  </a:extLst>
                </a:gridCol>
                <a:gridCol w="329184">
                  <a:extLst>
                    <a:ext uri="{9D8B030D-6E8A-4147-A177-3AD203B41FA5}">
                      <a16:colId xmlns:a16="http://schemas.microsoft.com/office/drawing/2014/main" val="508945176"/>
                    </a:ext>
                  </a:extLst>
                </a:gridCol>
                <a:gridCol w="329184">
                  <a:extLst>
                    <a:ext uri="{9D8B030D-6E8A-4147-A177-3AD203B41FA5}">
                      <a16:colId xmlns:a16="http://schemas.microsoft.com/office/drawing/2014/main" val="107297341"/>
                    </a:ext>
                  </a:extLst>
                </a:gridCol>
                <a:gridCol w="329184">
                  <a:extLst>
                    <a:ext uri="{9D8B030D-6E8A-4147-A177-3AD203B41FA5}">
                      <a16:colId xmlns:a16="http://schemas.microsoft.com/office/drawing/2014/main" val="1887246125"/>
                    </a:ext>
                  </a:extLst>
                </a:gridCol>
                <a:gridCol w="329184">
                  <a:extLst>
                    <a:ext uri="{9D8B030D-6E8A-4147-A177-3AD203B41FA5}">
                      <a16:colId xmlns:a16="http://schemas.microsoft.com/office/drawing/2014/main" val="3987335807"/>
                    </a:ext>
                  </a:extLst>
                </a:gridCol>
                <a:gridCol w="329184">
                  <a:extLst>
                    <a:ext uri="{9D8B030D-6E8A-4147-A177-3AD203B41FA5}">
                      <a16:colId xmlns:a16="http://schemas.microsoft.com/office/drawing/2014/main" val="3975764883"/>
                    </a:ext>
                  </a:extLst>
                </a:gridCol>
                <a:gridCol w="329184">
                  <a:extLst>
                    <a:ext uri="{9D8B030D-6E8A-4147-A177-3AD203B41FA5}">
                      <a16:colId xmlns:a16="http://schemas.microsoft.com/office/drawing/2014/main" val="3169926750"/>
                    </a:ext>
                  </a:extLst>
                </a:gridCol>
                <a:gridCol w="329184">
                  <a:extLst>
                    <a:ext uri="{9D8B030D-6E8A-4147-A177-3AD203B41FA5}">
                      <a16:colId xmlns:a16="http://schemas.microsoft.com/office/drawing/2014/main" val="1911549559"/>
                    </a:ext>
                  </a:extLst>
                </a:gridCol>
                <a:gridCol w="329184">
                  <a:extLst>
                    <a:ext uri="{9D8B030D-6E8A-4147-A177-3AD203B41FA5}">
                      <a16:colId xmlns:a16="http://schemas.microsoft.com/office/drawing/2014/main" val="561160047"/>
                    </a:ext>
                  </a:extLst>
                </a:gridCol>
                <a:gridCol w="329184">
                  <a:extLst>
                    <a:ext uri="{9D8B030D-6E8A-4147-A177-3AD203B41FA5}">
                      <a16:colId xmlns:a16="http://schemas.microsoft.com/office/drawing/2014/main" val="730963386"/>
                    </a:ext>
                  </a:extLst>
                </a:gridCol>
                <a:gridCol w="329184">
                  <a:extLst>
                    <a:ext uri="{9D8B030D-6E8A-4147-A177-3AD203B41FA5}">
                      <a16:colId xmlns:a16="http://schemas.microsoft.com/office/drawing/2014/main" val="2952547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319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- 2019-03-30 10:00:02 </a:t>
                      </a:r>
                      <a:r>
                        <a:rPr kumimoji="0" lang="pt-BR" sz="1000" b="0" i="0" u="none" strike="noStrike" kern="1200" cap="none" spc="0" normalizeH="0" baseline="0" noProof="0">
                          <a:ln>
                            <a:noFill/>
                          </a:ln>
                          <a:solidFill>
                            <a:prstClr val="black"/>
                          </a:solidFill>
                          <a:effectLst/>
                          <a:uLnTx/>
                          <a:uFillTx/>
                          <a:latin typeface="+mn-lt"/>
                          <a:ea typeface="+mn-ea"/>
                          <a:cs typeface="+mn-cs"/>
                        </a:rPr>
                        <a:t> 
 Aquatropolis: Chegou ao final mais um grande projeto com a participação da Compta Emerging Business! Saiba mais aqui: http://bit.ly/2UjuTnc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4822717"/>
                  </a:ext>
                </a:extLst>
              </a:tr>
            </a:tbl>
          </a:graphicData>
        </a:graphic>
      </p:graphicFrame>
      <p:sp>
        <p:nvSpPr>
          <p:cNvPr id="4" name="Text Placeholder 3">
            <a:extLst>
              <a:ext uri="{FF2B5EF4-FFF2-40B4-BE49-F238E27FC236}">
                <a16:creationId xmlns:a16="http://schemas.microsoft.com/office/drawing/2014/main" id="{70A3E884-7B4E-4A24-9C71-55C91A5F394A}"/>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723926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BF287-A54D-4C87-8796-84D4C1930C38}"/>
              </a:ext>
            </a:extLst>
          </p:cNvPr>
          <p:cNvSpPr>
            <a:spLocks noGrp="1"/>
          </p:cNvSpPr>
          <p:nvPr>
            <p:ph type="title"/>
          </p:nvPr>
        </p:nvSpPr>
        <p:spPr/>
        <p:txBody>
          <a:bodyPr/>
          <a:lstStyle/>
          <a:p>
            <a:r>
              <a:rPr lang="en-US"/>
              <a:t>Facebook Own Posts Table | Competitors - 20 of 24</a:t>
            </a:r>
          </a:p>
        </p:txBody>
      </p:sp>
      <p:graphicFrame>
        <p:nvGraphicFramePr>
          <p:cNvPr id="5" name="Table Placeholder 4">
            <a:extLst>
              <a:ext uri="{FF2B5EF4-FFF2-40B4-BE49-F238E27FC236}">
                <a16:creationId xmlns:a16="http://schemas.microsoft.com/office/drawing/2014/main" id="{56E01214-7BEF-4DA6-BD62-21C71EA8B04C}"/>
              </a:ext>
            </a:extLst>
          </p:cNvPr>
          <p:cNvGraphicFramePr>
            <a:graphicFrameLocks noGrp="1"/>
          </p:cNvGraphicFramePr>
          <p:nvPr>
            <p:ph type="tbl" sz="quarter" idx="13"/>
            <p:extLst>
              <p:ext uri="{D42A27DB-BD31-4B8C-83A1-F6EECF244321}">
                <p14:modId xmlns:p14="http://schemas.microsoft.com/office/powerpoint/2010/main" val="413535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98556148"/>
                    </a:ext>
                  </a:extLst>
                </a:gridCol>
                <a:gridCol w="905256">
                  <a:extLst>
                    <a:ext uri="{9D8B030D-6E8A-4147-A177-3AD203B41FA5}">
                      <a16:colId xmlns:a16="http://schemas.microsoft.com/office/drawing/2014/main" val="4236190654"/>
                    </a:ext>
                  </a:extLst>
                </a:gridCol>
                <a:gridCol w="658368">
                  <a:extLst>
                    <a:ext uri="{9D8B030D-6E8A-4147-A177-3AD203B41FA5}">
                      <a16:colId xmlns:a16="http://schemas.microsoft.com/office/drawing/2014/main" val="3265434513"/>
                    </a:ext>
                  </a:extLst>
                </a:gridCol>
                <a:gridCol w="329184">
                  <a:extLst>
                    <a:ext uri="{9D8B030D-6E8A-4147-A177-3AD203B41FA5}">
                      <a16:colId xmlns:a16="http://schemas.microsoft.com/office/drawing/2014/main" val="1081060953"/>
                    </a:ext>
                  </a:extLst>
                </a:gridCol>
                <a:gridCol w="329184">
                  <a:extLst>
                    <a:ext uri="{9D8B030D-6E8A-4147-A177-3AD203B41FA5}">
                      <a16:colId xmlns:a16="http://schemas.microsoft.com/office/drawing/2014/main" val="4019988976"/>
                    </a:ext>
                  </a:extLst>
                </a:gridCol>
                <a:gridCol w="329184">
                  <a:extLst>
                    <a:ext uri="{9D8B030D-6E8A-4147-A177-3AD203B41FA5}">
                      <a16:colId xmlns:a16="http://schemas.microsoft.com/office/drawing/2014/main" val="2187197593"/>
                    </a:ext>
                  </a:extLst>
                </a:gridCol>
                <a:gridCol w="329184">
                  <a:extLst>
                    <a:ext uri="{9D8B030D-6E8A-4147-A177-3AD203B41FA5}">
                      <a16:colId xmlns:a16="http://schemas.microsoft.com/office/drawing/2014/main" val="2641152507"/>
                    </a:ext>
                  </a:extLst>
                </a:gridCol>
                <a:gridCol w="329184">
                  <a:extLst>
                    <a:ext uri="{9D8B030D-6E8A-4147-A177-3AD203B41FA5}">
                      <a16:colId xmlns:a16="http://schemas.microsoft.com/office/drawing/2014/main" val="1674758307"/>
                    </a:ext>
                  </a:extLst>
                </a:gridCol>
                <a:gridCol w="329184">
                  <a:extLst>
                    <a:ext uri="{9D8B030D-6E8A-4147-A177-3AD203B41FA5}">
                      <a16:colId xmlns:a16="http://schemas.microsoft.com/office/drawing/2014/main" val="3288357491"/>
                    </a:ext>
                  </a:extLst>
                </a:gridCol>
                <a:gridCol w="329184">
                  <a:extLst>
                    <a:ext uri="{9D8B030D-6E8A-4147-A177-3AD203B41FA5}">
                      <a16:colId xmlns:a16="http://schemas.microsoft.com/office/drawing/2014/main" val="3252960528"/>
                    </a:ext>
                  </a:extLst>
                </a:gridCol>
                <a:gridCol w="329184">
                  <a:extLst>
                    <a:ext uri="{9D8B030D-6E8A-4147-A177-3AD203B41FA5}">
                      <a16:colId xmlns:a16="http://schemas.microsoft.com/office/drawing/2014/main" val="3978382697"/>
                    </a:ext>
                  </a:extLst>
                </a:gridCol>
                <a:gridCol w="329184">
                  <a:extLst>
                    <a:ext uri="{9D8B030D-6E8A-4147-A177-3AD203B41FA5}">
                      <a16:colId xmlns:a16="http://schemas.microsoft.com/office/drawing/2014/main" val="3043957374"/>
                    </a:ext>
                  </a:extLst>
                </a:gridCol>
                <a:gridCol w="329184">
                  <a:extLst>
                    <a:ext uri="{9D8B030D-6E8A-4147-A177-3AD203B41FA5}">
                      <a16:colId xmlns:a16="http://schemas.microsoft.com/office/drawing/2014/main" val="57225548"/>
                    </a:ext>
                  </a:extLst>
                </a:gridCol>
                <a:gridCol w="329184">
                  <a:extLst>
                    <a:ext uri="{9D8B030D-6E8A-4147-A177-3AD203B41FA5}">
                      <a16:colId xmlns:a16="http://schemas.microsoft.com/office/drawing/2014/main" val="3750301412"/>
                    </a:ext>
                  </a:extLst>
                </a:gridCol>
                <a:gridCol w="329184">
                  <a:extLst>
                    <a:ext uri="{9D8B030D-6E8A-4147-A177-3AD203B41FA5}">
                      <a16:colId xmlns:a16="http://schemas.microsoft.com/office/drawing/2014/main" val="2700617446"/>
                    </a:ext>
                  </a:extLst>
                </a:gridCol>
                <a:gridCol w="329184">
                  <a:extLst>
                    <a:ext uri="{9D8B030D-6E8A-4147-A177-3AD203B41FA5}">
                      <a16:colId xmlns:a16="http://schemas.microsoft.com/office/drawing/2014/main" val="2962233884"/>
                    </a:ext>
                  </a:extLst>
                </a:gridCol>
                <a:gridCol w="329184">
                  <a:extLst>
                    <a:ext uri="{9D8B030D-6E8A-4147-A177-3AD203B41FA5}">
                      <a16:colId xmlns:a16="http://schemas.microsoft.com/office/drawing/2014/main" val="3396094083"/>
                    </a:ext>
                  </a:extLst>
                </a:gridCol>
                <a:gridCol w="329184">
                  <a:extLst>
                    <a:ext uri="{9D8B030D-6E8A-4147-A177-3AD203B41FA5}">
                      <a16:colId xmlns:a16="http://schemas.microsoft.com/office/drawing/2014/main" val="308351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165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- 2019-03-29 18:00:02 </a:t>
                      </a:r>
                      <a:r>
                        <a:rPr kumimoji="0" lang="pt-BR" sz="1000" b="0" i="0" u="none" strike="noStrike" kern="1200" cap="none" spc="0" normalizeH="0" baseline="0" noProof="0">
                          <a:ln>
                            <a:noFill/>
                          </a:ln>
                          <a:solidFill>
                            <a:prstClr val="black"/>
                          </a:solidFill>
                          <a:effectLst/>
                          <a:uLnTx/>
                          <a:uFillTx/>
                          <a:latin typeface="+mn-lt"/>
                          <a:ea typeface="+mn-ea"/>
                          <a:cs typeface="+mn-cs"/>
                        </a:rPr>
                        <a:t> 
 Bom fim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https://scontent.xx.fbcdn.net/v/t1.0-9/p720x720/56355340_2030579887011431_1693247241055109120_n.png?_nc_cat=106&amp;_nc_ht=scontent.xx&amp;oh=3b00f976b465ff560225f21245f09698&amp;oe=5D0CF800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9354200"/>
                  </a:ext>
                </a:extLst>
              </a:tr>
            </a:tbl>
          </a:graphicData>
        </a:graphic>
      </p:graphicFrame>
      <p:sp>
        <p:nvSpPr>
          <p:cNvPr id="4" name="Text Placeholder 3">
            <a:extLst>
              <a:ext uri="{FF2B5EF4-FFF2-40B4-BE49-F238E27FC236}">
                <a16:creationId xmlns:a16="http://schemas.microsoft.com/office/drawing/2014/main" id="{9F68D400-604A-43C9-BE11-ECA85B76E6FF}"/>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001022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1A3ED-1A2D-45BA-BB16-172379C7B897}"/>
              </a:ext>
            </a:extLst>
          </p:cNvPr>
          <p:cNvSpPr>
            <a:spLocks noGrp="1"/>
          </p:cNvSpPr>
          <p:nvPr>
            <p:ph type="title"/>
          </p:nvPr>
        </p:nvSpPr>
        <p:spPr/>
        <p:txBody>
          <a:bodyPr/>
          <a:lstStyle/>
          <a:p>
            <a:r>
              <a:rPr lang="en-US"/>
              <a:t>Facebook Own Posts Table | Competitors - 21 of 24</a:t>
            </a:r>
          </a:p>
        </p:txBody>
      </p:sp>
      <p:graphicFrame>
        <p:nvGraphicFramePr>
          <p:cNvPr id="5" name="Table Placeholder 4">
            <a:extLst>
              <a:ext uri="{FF2B5EF4-FFF2-40B4-BE49-F238E27FC236}">
                <a16:creationId xmlns:a16="http://schemas.microsoft.com/office/drawing/2014/main" id="{5D64C1B1-F886-4A7E-B972-C37A64E24E7E}"/>
              </a:ext>
            </a:extLst>
          </p:cNvPr>
          <p:cNvGraphicFramePr>
            <a:graphicFrameLocks noGrp="1"/>
          </p:cNvGraphicFramePr>
          <p:nvPr>
            <p:ph type="tbl" sz="quarter" idx="13"/>
            <p:extLst>
              <p:ext uri="{D42A27DB-BD31-4B8C-83A1-F6EECF244321}">
                <p14:modId xmlns:p14="http://schemas.microsoft.com/office/powerpoint/2010/main" val="42651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23153387"/>
                    </a:ext>
                  </a:extLst>
                </a:gridCol>
                <a:gridCol w="905256">
                  <a:extLst>
                    <a:ext uri="{9D8B030D-6E8A-4147-A177-3AD203B41FA5}">
                      <a16:colId xmlns:a16="http://schemas.microsoft.com/office/drawing/2014/main" val="2629161160"/>
                    </a:ext>
                  </a:extLst>
                </a:gridCol>
                <a:gridCol w="658368">
                  <a:extLst>
                    <a:ext uri="{9D8B030D-6E8A-4147-A177-3AD203B41FA5}">
                      <a16:colId xmlns:a16="http://schemas.microsoft.com/office/drawing/2014/main" val="1244875212"/>
                    </a:ext>
                  </a:extLst>
                </a:gridCol>
                <a:gridCol w="329184">
                  <a:extLst>
                    <a:ext uri="{9D8B030D-6E8A-4147-A177-3AD203B41FA5}">
                      <a16:colId xmlns:a16="http://schemas.microsoft.com/office/drawing/2014/main" val="3601399400"/>
                    </a:ext>
                  </a:extLst>
                </a:gridCol>
                <a:gridCol w="329184">
                  <a:extLst>
                    <a:ext uri="{9D8B030D-6E8A-4147-A177-3AD203B41FA5}">
                      <a16:colId xmlns:a16="http://schemas.microsoft.com/office/drawing/2014/main" val="3646289009"/>
                    </a:ext>
                  </a:extLst>
                </a:gridCol>
                <a:gridCol w="329184">
                  <a:extLst>
                    <a:ext uri="{9D8B030D-6E8A-4147-A177-3AD203B41FA5}">
                      <a16:colId xmlns:a16="http://schemas.microsoft.com/office/drawing/2014/main" val="4280561693"/>
                    </a:ext>
                  </a:extLst>
                </a:gridCol>
                <a:gridCol w="329184">
                  <a:extLst>
                    <a:ext uri="{9D8B030D-6E8A-4147-A177-3AD203B41FA5}">
                      <a16:colId xmlns:a16="http://schemas.microsoft.com/office/drawing/2014/main" val="2901509604"/>
                    </a:ext>
                  </a:extLst>
                </a:gridCol>
                <a:gridCol w="329184">
                  <a:extLst>
                    <a:ext uri="{9D8B030D-6E8A-4147-A177-3AD203B41FA5}">
                      <a16:colId xmlns:a16="http://schemas.microsoft.com/office/drawing/2014/main" val="3250658381"/>
                    </a:ext>
                  </a:extLst>
                </a:gridCol>
                <a:gridCol w="329184">
                  <a:extLst>
                    <a:ext uri="{9D8B030D-6E8A-4147-A177-3AD203B41FA5}">
                      <a16:colId xmlns:a16="http://schemas.microsoft.com/office/drawing/2014/main" val="3977688097"/>
                    </a:ext>
                  </a:extLst>
                </a:gridCol>
                <a:gridCol w="329184">
                  <a:extLst>
                    <a:ext uri="{9D8B030D-6E8A-4147-A177-3AD203B41FA5}">
                      <a16:colId xmlns:a16="http://schemas.microsoft.com/office/drawing/2014/main" val="2927135576"/>
                    </a:ext>
                  </a:extLst>
                </a:gridCol>
                <a:gridCol w="329184">
                  <a:extLst>
                    <a:ext uri="{9D8B030D-6E8A-4147-A177-3AD203B41FA5}">
                      <a16:colId xmlns:a16="http://schemas.microsoft.com/office/drawing/2014/main" val="2520707352"/>
                    </a:ext>
                  </a:extLst>
                </a:gridCol>
                <a:gridCol w="329184">
                  <a:extLst>
                    <a:ext uri="{9D8B030D-6E8A-4147-A177-3AD203B41FA5}">
                      <a16:colId xmlns:a16="http://schemas.microsoft.com/office/drawing/2014/main" val="3488479326"/>
                    </a:ext>
                  </a:extLst>
                </a:gridCol>
                <a:gridCol w="329184">
                  <a:extLst>
                    <a:ext uri="{9D8B030D-6E8A-4147-A177-3AD203B41FA5}">
                      <a16:colId xmlns:a16="http://schemas.microsoft.com/office/drawing/2014/main" val="2871408196"/>
                    </a:ext>
                  </a:extLst>
                </a:gridCol>
                <a:gridCol w="329184">
                  <a:extLst>
                    <a:ext uri="{9D8B030D-6E8A-4147-A177-3AD203B41FA5}">
                      <a16:colId xmlns:a16="http://schemas.microsoft.com/office/drawing/2014/main" val="2297034496"/>
                    </a:ext>
                  </a:extLst>
                </a:gridCol>
                <a:gridCol w="329184">
                  <a:extLst>
                    <a:ext uri="{9D8B030D-6E8A-4147-A177-3AD203B41FA5}">
                      <a16:colId xmlns:a16="http://schemas.microsoft.com/office/drawing/2014/main" val="2366042871"/>
                    </a:ext>
                  </a:extLst>
                </a:gridCol>
                <a:gridCol w="329184">
                  <a:extLst>
                    <a:ext uri="{9D8B030D-6E8A-4147-A177-3AD203B41FA5}">
                      <a16:colId xmlns:a16="http://schemas.microsoft.com/office/drawing/2014/main" val="870716410"/>
                    </a:ext>
                  </a:extLst>
                </a:gridCol>
                <a:gridCol w="329184">
                  <a:extLst>
                    <a:ext uri="{9D8B030D-6E8A-4147-A177-3AD203B41FA5}">
                      <a16:colId xmlns:a16="http://schemas.microsoft.com/office/drawing/2014/main" val="2875127677"/>
                    </a:ext>
                  </a:extLst>
                </a:gridCol>
                <a:gridCol w="329184">
                  <a:extLst>
                    <a:ext uri="{9D8B030D-6E8A-4147-A177-3AD203B41FA5}">
                      <a16:colId xmlns:a16="http://schemas.microsoft.com/office/drawing/2014/main" val="137786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629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Everis Portugal - 2019-03-29 17:48:43 </a:t>
                      </a:r>
                      <a:r>
                        <a:rPr kumimoji="0" lang="pt-BR" sz="1000" b="0" i="0" u="none" strike="noStrike" kern="1200" cap="none" spc="0" normalizeH="0" baseline="0" noProof="0">
                          <a:ln>
                            <a:noFill/>
                          </a:ln>
                          <a:solidFill>
                            <a:prstClr val="black"/>
                          </a:solidFill>
                          <a:effectLst/>
                          <a:uLnTx/>
                          <a:uFillTx/>
                          <a:latin typeface="+mn-lt"/>
                          <a:ea typeface="+mn-ea"/>
                          <a:cs typeface="+mn-cs"/>
                        </a:rPr>
                        <a:t> 
 O Miguel Teixeira, CEO da everis Portugal, e a Melanie Santos, Campeã Nacional Triatlo, falaram à revista Briefing e explicaram, na primeira pessoa, como se materializa a atitude everis.
https://bit.ly/2FG5efh
#attitudefortheolympics #attitudemakesthedifference #everisattitude #everisPortugal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https://scontent.xx.fbcdn.net/v/t1.0-9/56325278_1150605221777951_9221823443446530048_n.png?_nc_cat=110&amp;_nc_ht=scontent.xx&amp;oh=4cebc434a5e475161df04cffc29b3066&amp;oe=5D507772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4422600"/>
                  </a:ext>
                </a:extLst>
              </a:tr>
            </a:tbl>
          </a:graphicData>
        </a:graphic>
      </p:graphicFrame>
      <p:sp>
        <p:nvSpPr>
          <p:cNvPr id="4" name="Text Placeholder 3">
            <a:extLst>
              <a:ext uri="{FF2B5EF4-FFF2-40B4-BE49-F238E27FC236}">
                <a16:creationId xmlns:a16="http://schemas.microsoft.com/office/drawing/2014/main" id="{6BF8CA6B-1127-4911-883E-B358E0CD3DD3}"/>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600810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CFF5D-1052-42C8-AC3A-005844C3F6A7}"/>
              </a:ext>
            </a:extLst>
          </p:cNvPr>
          <p:cNvSpPr>
            <a:spLocks noGrp="1"/>
          </p:cNvSpPr>
          <p:nvPr>
            <p:ph type="title"/>
          </p:nvPr>
        </p:nvSpPr>
        <p:spPr/>
        <p:txBody>
          <a:bodyPr/>
          <a:lstStyle/>
          <a:p>
            <a:r>
              <a:rPr lang="en-US"/>
              <a:t>Facebook Own Posts Table | Competitors - 22 of 24</a:t>
            </a:r>
          </a:p>
        </p:txBody>
      </p:sp>
      <p:graphicFrame>
        <p:nvGraphicFramePr>
          <p:cNvPr id="5" name="Table Placeholder 4">
            <a:extLst>
              <a:ext uri="{FF2B5EF4-FFF2-40B4-BE49-F238E27FC236}">
                <a16:creationId xmlns:a16="http://schemas.microsoft.com/office/drawing/2014/main" id="{F1C5B027-53A5-4DD3-AFAD-736B39A81208}"/>
              </a:ext>
            </a:extLst>
          </p:cNvPr>
          <p:cNvGraphicFramePr>
            <a:graphicFrameLocks noGrp="1"/>
          </p:cNvGraphicFramePr>
          <p:nvPr>
            <p:ph type="tbl" sz="quarter" idx="13"/>
            <p:extLst>
              <p:ext uri="{D42A27DB-BD31-4B8C-83A1-F6EECF244321}">
                <p14:modId xmlns:p14="http://schemas.microsoft.com/office/powerpoint/2010/main" val="3869877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1370708"/>
                    </a:ext>
                  </a:extLst>
                </a:gridCol>
                <a:gridCol w="905256">
                  <a:extLst>
                    <a:ext uri="{9D8B030D-6E8A-4147-A177-3AD203B41FA5}">
                      <a16:colId xmlns:a16="http://schemas.microsoft.com/office/drawing/2014/main" val="549333989"/>
                    </a:ext>
                  </a:extLst>
                </a:gridCol>
                <a:gridCol w="658368">
                  <a:extLst>
                    <a:ext uri="{9D8B030D-6E8A-4147-A177-3AD203B41FA5}">
                      <a16:colId xmlns:a16="http://schemas.microsoft.com/office/drawing/2014/main" val="1741879724"/>
                    </a:ext>
                  </a:extLst>
                </a:gridCol>
                <a:gridCol w="329184">
                  <a:extLst>
                    <a:ext uri="{9D8B030D-6E8A-4147-A177-3AD203B41FA5}">
                      <a16:colId xmlns:a16="http://schemas.microsoft.com/office/drawing/2014/main" val="766453109"/>
                    </a:ext>
                  </a:extLst>
                </a:gridCol>
                <a:gridCol w="329184">
                  <a:extLst>
                    <a:ext uri="{9D8B030D-6E8A-4147-A177-3AD203B41FA5}">
                      <a16:colId xmlns:a16="http://schemas.microsoft.com/office/drawing/2014/main" val="1564175381"/>
                    </a:ext>
                  </a:extLst>
                </a:gridCol>
                <a:gridCol w="329184">
                  <a:extLst>
                    <a:ext uri="{9D8B030D-6E8A-4147-A177-3AD203B41FA5}">
                      <a16:colId xmlns:a16="http://schemas.microsoft.com/office/drawing/2014/main" val="2591097202"/>
                    </a:ext>
                  </a:extLst>
                </a:gridCol>
                <a:gridCol w="329184">
                  <a:extLst>
                    <a:ext uri="{9D8B030D-6E8A-4147-A177-3AD203B41FA5}">
                      <a16:colId xmlns:a16="http://schemas.microsoft.com/office/drawing/2014/main" val="246198119"/>
                    </a:ext>
                  </a:extLst>
                </a:gridCol>
                <a:gridCol w="329184">
                  <a:extLst>
                    <a:ext uri="{9D8B030D-6E8A-4147-A177-3AD203B41FA5}">
                      <a16:colId xmlns:a16="http://schemas.microsoft.com/office/drawing/2014/main" val="4236315505"/>
                    </a:ext>
                  </a:extLst>
                </a:gridCol>
                <a:gridCol w="329184">
                  <a:extLst>
                    <a:ext uri="{9D8B030D-6E8A-4147-A177-3AD203B41FA5}">
                      <a16:colId xmlns:a16="http://schemas.microsoft.com/office/drawing/2014/main" val="3383876689"/>
                    </a:ext>
                  </a:extLst>
                </a:gridCol>
                <a:gridCol w="329184">
                  <a:extLst>
                    <a:ext uri="{9D8B030D-6E8A-4147-A177-3AD203B41FA5}">
                      <a16:colId xmlns:a16="http://schemas.microsoft.com/office/drawing/2014/main" val="2529658674"/>
                    </a:ext>
                  </a:extLst>
                </a:gridCol>
                <a:gridCol w="329184">
                  <a:extLst>
                    <a:ext uri="{9D8B030D-6E8A-4147-A177-3AD203B41FA5}">
                      <a16:colId xmlns:a16="http://schemas.microsoft.com/office/drawing/2014/main" val="3147425034"/>
                    </a:ext>
                  </a:extLst>
                </a:gridCol>
                <a:gridCol w="329184">
                  <a:extLst>
                    <a:ext uri="{9D8B030D-6E8A-4147-A177-3AD203B41FA5}">
                      <a16:colId xmlns:a16="http://schemas.microsoft.com/office/drawing/2014/main" val="1739091460"/>
                    </a:ext>
                  </a:extLst>
                </a:gridCol>
                <a:gridCol w="329184">
                  <a:extLst>
                    <a:ext uri="{9D8B030D-6E8A-4147-A177-3AD203B41FA5}">
                      <a16:colId xmlns:a16="http://schemas.microsoft.com/office/drawing/2014/main" val="2199101657"/>
                    </a:ext>
                  </a:extLst>
                </a:gridCol>
                <a:gridCol w="329184">
                  <a:extLst>
                    <a:ext uri="{9D8B030D-6E8A-4147-A177-3AD203B41FA5}">
                      <a16:colId xmlns:a16="http://schemas.microsoft.com/office/drawing/2014/main" val="658222940"/>
                    </a:ext>
                  </a:extLst>
                </a:gridCol>
                <a:gridCol w="329184">
                  <a:extLst>
                    <a:ext uri="{9D8B030D-6E8A-4147-A177-3AD203B41FA5}">
                      <a16:colId xmlns:a16="http://schemas.microsoft.com/office/drawing/2014/main" val="2754204279"/>
                    </a:ext>
                  </a:extLst>
                </a:gridCol>
                <a:gridCol w="329184">
                  <a:extLst>
                    <a:ext uri="{9D8B030D-6E8A-4147-A177-3AD203B41FA5}">
                      <a16:colId xmlns:a16="http://schemas.microsoft.com/office/drawing/2014/main" val="2145304662"/>
                    </a:ext>
                  </a:extLst>
                </a:gridCol>
                <a:gridCol w="329184">
                  <a:extLst>
                    <a:ext uri="{9D8B030D-6E8A-4147-A177-3AD203B41FA5}">
                      <a16:colId xmlns:a16="http://schemas.microsoft.com/office/drawing/2014/main" val="494968602"/>
                    </a:ext>
                  </a:extLst>
                </a:gridCol>
                <a:gridCol w="329184">
                  <a:extLst>
                    <a:ext uri="{9D8B030D-6E8A-4147-A177-3AD203B41FA5}">
                      <a16:colId xmlns:a16="http://schemas.microsoft.com/office/drawing/2014/main" val="2207007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016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- 2019-03-29 15:45:43 </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em parceria com a Federação Portuguesa de Futebol, a TVI, o Banco BPI e a Missão Continente, disponibilizou dois call centers que estarão ativos durante sexta e sábado (29 e 30 de março) e duas linhas para recolha de donativos para as vítimas do ciclone Idai.
Ajude Moçambique ligando para as linhas solidárias 761 200 200 (1€ + IVA) ou 213 246 280 (para donativos maiores).
#todosmocambique
Mais informação em: https://em.meo.pt/fpf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https://scontent.xx.fbcdn.net/v/t1.0-9/s720x720/55641830_2192706530775460_2128413671083212800_o.jpg?_nc_cat=105&amp;_nc_ht=scontent.xx&amp;oh=cc627500d6e6d5faac0567aed0bd318d&amp;oe=5D509E0E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8414738"/>
                  </a:ext>
                </a:extLst>
              </a:tr>
            </a:tbl>
          </a:graphicData>
        </a:graphic>
      </p:graphicFrame>
      <p:sp>
        <p:nvSpPr>
          <p:cNvPr id="4" name="Text Placeholder 3">
            <a:extLst>
              <a:ext uri="{FF2B5EF4-FFF2-40B4-BE49-F238E27FC236}">
                <a16:creationId xmlns:a16="http://schemas.microsoft.com/office/drawing/2014/main" id="{12EC3AA8-8B07-4228-B180-7019A257E4D9}"/>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400095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60F0F-80AF-414A-A14E-A9F0FA7AD892}"/>
              </a:ext>
            </a:extLst>
          </p:cNvPr>
          <p:cNvSpPr>
            <a:spLocks noGrp="1"/>
          </p:cNvSpPr>
          <p:nvPr>
            <p:ph type="title"/>
          </p:nvPr>
        </p:nvSpPr>
        <p:spPr/>
        <p:txBody>
          <a:bodyPr/>
          <a:lstStyle/>
          <a:p>
            <a:r>
              <a:rPr lang="en-US"/>
              <a:t>Facebook Own Posts Table | Competitors - 23 of 24</a:t>
            </a:r>
          </a:p>
        </p:txBody>
      </p:sp>
      <p:graphicFrame>
        <p:nvGraphicFramePr>
          <p:cNvPr id="5" name="Table Placeholder 4">
            <a:extLst>
              <a:ext uri="{FF2B5EF4-FFF2-40B4-BE49-F238E27FC236}">
                <a16:creationId xmlns:a16="http://schemas.microsoft.com/office/drawing/2014/main" id="{ADFE09A1-7EA6-48C8-A67D-F3349D5C868F}"/>
              </a:ext>
            </a:extLst>
          </p:cNvPr>
          <p:cNvGraphicFramePr>
            <a:graphicFrameLocks noGrp="1"/>
          </p:cNvGraphicFramePr>
          <p:nvPr>
            <p:ph type="tbl" sz="quarter" idx="13"/>
            <p:extLst>
              <p:ext uri="{D42A27DB-BD31-4B8C-83A1-F6EECF244321}">
                <p14:modId xmlns:p14="http://schemas.microsoft.com/office/powerpoint/2010/main" val="189565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84928466"/>
                    </a:ext>
                  </a:extLst>
                </a:gridCol>
                <a:gridCol w="905256">
                  <a:extLst>
                    <a:ext uri="{9D8B030D-6E8A-4147-A177-3AD203B41FA5}">
                      <a16:colId xmlns:a16="http://schemas.microsoft.com/office/drawing/2014/main" val="4178450900"/>
                    </a:ext>
                  </a:extLst>
                </a:gridCol>
                <a:gridCol w="658368">
                  <a:extLst>
                    <a:ext uri="{9D8B030D-6E8A-4147-A177-3AD203B41FA5}">
                      <a16:colId xmlns:a16="http://schemas.microsoft.com/office/drawing/2014/main" val="3176509314"/>
                    </a:ext>
                  </a:extLst>
                </a:gridCol>
                <a:gridCol w="329184">
                  <a:extLst>
                    <a:ext uri="{9D8B030D-6E8A-4147-A177-3AD203B41FA5}">
                      <a16:colId xmlns:a16="http://schemas.microsoft.com/office/drawing/2014/main" val="3934640051"/>
                    </a:ext>
                  </a:extLst>
                </a:gridCol>
                <a:gridCol w="329184">
                  <a:extLst>
                    <a:ext uri="{9D8B030D-6E8A-4147-A177-3AD203B41FA5}">
                      <a16:colId xmlns:a16="http://schemas.microsoft.com/office/drawing/2014/main" val="945506088"/>
                    </a:ext>
                  </a:extLst>
                </a:gridCol>
                <a:gridCol w="329184">
                  <a:extLst>
                    <a:ext uri="{9D8B030D-6E8A-4147-A177-3AD203B41FA5}">
                      <a16:colId xmlns:a16="http://schemas.microsoft.com/office/drawing/2014/main" val="1911392741"/>
                    </a:ext>
                  </a:extLst>
                </a:gridCol>
                <a:gridCol w="329184">
                  <a:extLst>
                    <a:ext uri="{9D8B030D-6E8A-4147-A177-3AD203B41FA5}">
                      <a16:colId xmlns:a16="http://schemas.microsoft.com/office/drawing/2014/main" val="1514852193"/>
                    </a:ext>
                  </a:extLst>
                </a:gridCol>
                <a:gridCol w="329184">
                  <a:extLst>
                    <a:ext uri="{9D8B030D-6E8A-4147-A177-3AD203B41FA5}">
                      <a16:colId xmlns:a16="http://schemas.microsoft.com/office/drawing/2014/main" val="2469017931"/>
                    </a:ext>
                  </a:extLst>
                </a:gridCol>
                <a:gridCol w="329184">
                  <a:extLst>
                    <a:ext uri="{9D8B030D-6E8A-4147-A177-3AD203B41FA5}">
                      <a16:colId xmlns:a16="http://schemas.microsoft.com/office/drawing/2014/main" val="774524764"/>
                    </a:ext>
                  </a:extLst>
                </a:gridCol>
                <a:gridCol w="329184">
                  <a:extLst>
                    <a:ext uri="{9D8B030D-6E8A-4147-A177-3AD203B41FA5}">
                      <a16:colId xmlns:a16="http://schemas.microsoft.com/office/drawing/2014/main" val="1044997947"/>
                    </a:ext>
                  </a:extLst>
                </a:gridCol>
                <a:gridCol w="329184">
                  <a:extLst>
                    <a:ext uri="{9D8B030D-6E8A-4147-A177-3AD203B41FA5}">
                      <a16:colId xmlns:a16="http://schemas.microsoft.com/office/drawing/2014/main" val="4006364353"/>
                    </a:ext>
                  </a:extLst>
                </a:gridCol>
                <a:gridCol w="329184">
                  <a:extLst>
                    <a:ext uri="{9D8B030D-6E8A-4147-A177-3AD203B41FA5}">
                      <a16:colId xmlns:a16="http://schemas.microsoft.com/office/drawing/2014/main" val="2172734666"/>
                    </a:ext>
                  </a:extLst>
                </a:gridCol>
                <a:gridCol w="329184">
                  <a:extLst>
                    <a:ext uri="{9D8B030D-6E8A-4147-A177-3AD203B41FA5}">
                      <a16:colId xmlns:a16="http://schemas.microsoft.com/office/drawing/2014/main" val="320976748"/>
                    </a:ext>
                  </a:extLst>
                </a:gridCol>
                <a:gridCol w="329184">
                  <a:extLst>
                    <a:ext uri="{9D8B030D-6E8A-4147-A177-3AD203B41FA5}">
                      <a16:colId xmlns:a16="http://schemas.microsoft.com/office/drawing/2014/main" val="512677102"/>
                    </a:ext>
                  </a:extLst>
                </a:gridCol>
                <a:gridCol w="329184">
                  <a:extLst>
                    <a:ext uri="{9D8B030D-6E8A-4147-A177-3AD203B41FA5}">
                      <a16:colId xmlns:a16="http://schemas.microsoft.com/office/drawing/2014/main" val="3207737017"/>
                    </a:ext>
                  </a:extLst>
                </a:gridCol>
                <a:gridCol w="329184">
                  <a:extLst>
                    <a:ext uri="{9D8B030D-6E8A-4147-A177-3AD203B41FA5}">
                      <a16:colId xmlns:a16="http://schemas.microsoft.com/office/drawing/2014/main" val="897574085"/>
                    </a:ext>
                  </a:extLst>
                </a:gridCol>
                <a:gridCol w="329184">
                  <a:extLst>
                    <a:ext uri="{9D8B030D-6E8A-4147-A177-3AD203B41FA5}">
                      <a16:colId xmlns:a16="http://schemas.microsoft.com/office/drawing/2014/main" val="2737343911"/>
                    </a:ext>
                  </a:extLst>
                </a:gridCol>
                <a:gridCol w="329184">
                  <a:extLst>
                    <a:ext uri="{9D8B030D-6E8A-4147-A177-3AD203B41FA5}">
                      <a16:colId xmlns:a16="http://schemas.microsoft.com/office/drawing/2014/main" val="3216712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- 2019-03-29 13:42:21 </a:t>
                      </a:r>
                      <a:r>
                        <a:rPr kumimoji="0" lang="pt-BR" sz="1000" b="0" i="0" u="none" strike="noStrike" kern="1200" cap="none" spc="0" normalizeH="0" baseline="0" noProof="0">
                          <a:ln>
                            <a:noFill/>
                          </a:ln>
                          <a:solidFill>
                            <a:prstClr val="black"/>
                          </a:solidFill>
                          <a:effectLst/>
                          <a:uLnTx/>
                          <a:uFillTx/>
                          <a:latin typeface="+mn-lt"/>
                          <a:ea typeface="+mn-ea"/>
                          <a:cs typeface="+mn-cs"/>
                        </a:rPr>
                        <a:t> 
 A Accenture participa no Data Science: Bridging Fundamental Research and Industry, que decorre no campus de Gualtar da Universidade do Minho em Braga.
Alexandre Pinto, Associate Director, e Francisco Almeida, Senior Data Scientist da Accenture, vão abordar "Forecasting and Route Optimization at Accenture" numa sessão a partir das 17h00.
Saiba mais: https://accntu.re/2YyFSbW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https://scontent.xx.fbcdn.net/v/t1.0-9/s720x720/55887781_2142601045794277_8514726325917843456_o.png?_nc_cat=109&amp;_nc_ht=scontent.xx&amp;oh=b9ddd979ec736c3e7899472f237b01ab&amp;oe=5D044BFB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4793295"/>
                  </a:ext>
                </a:extLst>
              </a:tr>
            </a:tbl>
          </a:graphicData>
        </a:graphic>
      </p:graphicFrame>
      <p:sp>
        <p:nvSpPr>
          <p:cNvPr id="4" name="Text Placeholder 3">
            <a:extLst>
              <a:ext uri="{FF2B5EF4-FFF2-40B4-BE49-F238E27FC236}">
                <a16:creationId xmlns:a16="http://schemas.microsoft.com/office/drawing/2014/main" id="{6DC65EA4-26C6-4385-883E-C039F358B573}"/>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018222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DB28E-913F-4A1E-B7D8-0D8CF9E284FC}"/>
              </a:ext>
            </a:extLst>
          </p:cNvPr>
          <p:cNvSpPr>
            <a:spLocks noGrp="1"/>
          </p:cNvSpPr>
          <p:nvPr>
            <p:ph type="title"/>
          </p:nvPr>
        </p:nvSpPr>
        <p:spPr/>
        <p:txBody>
          <a:bodyPr/>
          <a:lstStyle/>
          <a:p>
            <a:r>
              <a:rPr lang="en-US"/>
              <a:t>Facebook Own Posts Table | Competitors - 24 of 24</a:t>
            </a:r>
          </a:p>
        </p:txBody>
      </p:sp>
      <p:graphicFrame>
        <p:nvGraphicFramePr>
          <p:cNvPr id="5" name="Table Placeholder 4">
            <a:extLst>
              <a:ext uri="{FF2B5EF4-FFF2-40B4-BE49-F238E27FC236}">
                <a16:creationId xmlns:a16="http://schemas.microsoft.com/office/drawing/2014/main" id="{9F492278-913E-46FF-9CB9-0EF8AA6CDBC5}"/>
              </a:ext>
            </a:extLst>
          </p:cNvPr>
          <p:cNvGraphicFramePr>
            <a:graphicFrameLocks noGrp="1"/>
          </p:cNvGraphicFramePr>
          <p:nvPr>
            <p:ph type="tbl" sz="quarter" idx="13"/>
            <p:extLst>
              <p:ext uri="{D42A27DB-BD31-4B8C-83A1-F6EECF244321}">
                <p14:modId xmlns:p14="http://schemas.microsoft.com/office/powerpoint/2010/main" val="338635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60735150"/>
                    </a:ext>
                  </a:extLst>
                </a:gridCol>
                <a:gridCol w="905256">
                  <a:extLst>
                    <a:ext uri="{9D8B030D-6E8A-4147-A177-3AD203B41FA5}">
                      <a16:colId xmlns:a16="http://schemas.microsoft.com/office/drawing/2014/main" val="2192683952"/>
                    </a:ext>
                  </a:extLst>
                </a:gridCol>
                <a:gridCol w="658368">
                  <a:extLst>
                    <a:ext uri="{9D8B030D-6E8A-4147-A177-3AD203B41FA5}">
                      <a16:colId xmlns:a16="http://schemas.microsoft.com/office/drawing/2014/main" val="4221817959"/>
                    </a:ext>
                  </a:extLst>
                </a:gridCol>
                <a:gridCol w="329184">
                  <a:extLst>
                    <a:ext uri="{9D8B030D-6E8A-4147-A177-3AD203B41FA5}">
                      <a16:colId xmlns:a16="http://schemas.microsoft.com/office/drawing/2014/main" val="3260082115"/>
                    </a:ext>
                  </a:extLst>
                </a:gridCol>
                <a:gridCol w="329184">
                  <a:extLst>
                    <a:ext uri="{9D8B030D-6E8A-4147-A177-3AD203B41FA5}">
                      <a16:colId xmlns:a16="http://schemas.microsoft.com/office/drawing/2014/main" val="2487530703"/>
                    </a:ext>
                  </a:extLst>
                </a:gridCol>
                <a:gridCol w="329184">
                  <a:extLst>
                    <a:ext uri="{9D8B030D-6E8A-4147-A177-3AD203B41FA5}">
                      <a16:colId xmlns:a16="http://schemas.microsoft.com/office/drawing/2014/main" val="1451783371"/>
                    </a:ext>
                  </a:extLst>
                </a:gridCol>
                <a:gridCol w="329184">
                  <a:extLst>
                    <a:ext uri="{9D8B030D-6E8A-4147-A177-3AD203B41FA5}">
                      <a16:colId xmlns:a16="http://schemas.microsoft.com/office/drawing/2014/main" val="3479786657"/>
                    </a:ext>
                  </a:extLst>
                </a:gridCol>
                <a:gridCol w="329184">
                  <a:extLst>
                    <a:ext uri="{9D8B030D-6E8A-4147-A177-3AD203B41FA5}">
                      <a16:colId xmlns:a16="http://schemas.microsoft.com/office/drawing/2014/main" val="975042993"/>
                    </a:ext>
                  </a:extLst>
                </a:gridCol>
                <a:gridCol w="329184">
                  <a:extLst>
                    <a:ext uri="{9D8B030D-6E8A-4147-A177-3AD203B41FA5}">
                      <a16:colId xmlns:a16="http://schemas.microsoft.com/office/drawing/2014/main" val="1311376917"/>
                    </a:ext>
                  </a:extLst>
                </a:gridCol>
                <a:gridCol w="329184">
                  <a:extLst>
                    <a:ext uri="{9D8B030D-6E8A-4147-A177-3AD203B41FA5}">
                      <a16:colId xmlns:a16="http://schemas.microsoft.com/office/drawing/2014/main" val="1271181251"/>
                    </a:ext>
                  </a:extLst>
                </a:gridCol>
                <a:gridCol w="329184">
                  <a:extLst>
                    <a:ext uri="{9D8B030D-6E8A-4147-A177-3AD203B41FA5}">
                      <a16:colId xmlns:a16="http://schemas.microsoft.com/office/drawing/2014/main" val="1573127111"/>
                    </a:ext>
                  </a:extLst>
                </a:gridCol>
                <a:gridCol w="329184">
                  <a:extLst>
                    <a:ext uri="{9D8B030D-6E8A-4147-A177-3AD203B41FA5}">
                      <a16:colId xmlns:a16="http://schemas.microsoft.com/office/drawing/2014/main" val="1396624604"/>
                    </a:ext>
                  </a:extLst>
                </a:gridCol>
                <a:gridCol w="329184">
                  <a:extLst>
                    <a:ext uri="{9D8B030D-6E8A-4147-A177-3AD203B41FA5}">
                      <a16:colId xmlns:a16="http://schemas.microsoft.com/office/drawing/2014/main" val="4032493699"/>
                    </a:ext>
                  </a:extLst>
                </a:gridCol>
                <a:gridCol w="329184">
                  <a:extLst>
                    <a:ext uri="{9D8B030D-6E8A-4147-A177-3AD203B41FA5}">
                      <a16:colId xmlns:a16="http://schemas.microsoft.com/office/drawing/2014/main" val="1954080256"/>
                    </a:ext>
                  </a:extLst>
                </a:gridCol>
                <a:gridCol w="329184">
                  <a:extLst>
                    <a:ext uri="{9D8B030D-6E8A-4147-A177-3AD203B41FA5}">
                      <a16:colId xmlns:a16="http://schemas.microsoft.com/office/drawing/2014/main" val="3406825790"/>
                    </a:ext>
                  </a:extLst>
                </a:gridCol>
                <a:gridCol w="329184">
                  <a:extLst>
                    <a:ext uri="{9D8B030D-6E8A-4147-A177-3AD203B41FA5}">
                      <a16:colId xmlns:a16="http://schemas.microsoft.com/office/drawing/2014/main" val="283524602"/>
                    </a:ext>
                  </a:extLst>
                </a:gridCol>
                <a:gridCol w="329184">
                  <a:extLst>
                    <a:ext uri="{9D8B030D-6E8A-4147-A177-3AD203B41FA5}">
                      <a16:colId xmlns:a16="http://schemas.microsoft.com/office/drawing/2014/main" val="527705557"/>
                    </a:ext>
                  </a:extLst>
                </a:gridCol>
                <a:gridCol w="329184">
                  <a:extLst>
                    <a:ext uri="{9D8B030D-6E8A-4147-A177-3AD203B41FA5}">
                      <a16:colId xmlns:a16="http://schemas.microsoft.com/office/drawing/2014/main" val="253984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859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- 2019-03-29 12:05:12 </a:t>
                      </a:r>
                      <a:r>
                        <a:rPr kumimoji="0" lang="pt-BR" sz="1000" b="0" i="0" u="none" strike="noStrike" kern="1200" cap="none" spc="0" normalizeH="0" baseline="0" noProof="0">
                          <a:ln>
                            <a:noFill/>
                          </a:ln>
                          <a:solidFill>
                            <a:prstClr val="black"/>
                          </a:solidFill>
                          <a:effectLst/>
                          <a:uLnTx/>
                          <a:uFillTx/>
                          <a:latin typeface="+mn-lt"/>
                          <a:ea typeface="+mn-ea"/>
                          <a:cs typeface="+mn-cs"/>
                        </a:rPr>
                        <a:t> 
 O mundo da internet está a sofrer alterações. É necessário estar atento à segurança. 
 “Já não chega uma empresa ter uma estratégia e um modelo de gestão de risco de cibersegurança devidamente implementado.”
Pedro Galhardas, Managing Director responsável pela Accenture Strategy em Portugal, comenta o estudo "Reinventing the internet for trust" em entrevista ao jornal Público.
Saiba mais: https://accntu.re/2TESZog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https://scontent.xx.fbcdn.net/v/t1.0-9/s720x720/55609102_2142492139138501_7734484394919854080_o.jpg?_nc_cat=111&amp;_nc_ht=scontent.xx&amp;oh=97713bc762c67029ebb5ae79f10614af&amp;oe=5D0AB1A2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1161143"/>
                  </a:ext>
                </a:extLst>
              </a:tr>
            </a:tbl>
          </a:graphicData>
        </a:graphic>
      </p:graphicFrame>
      <p:sp>
        <p:nvSpPr>
          <p:cNvPr id="4" name="Text Placeholder 3">
            <a:extLst>
              <a:ext uri="{FF2B5EF4-FFF2-40B4-BE49-F238E27FC236}">
                <a16:creationId xmlns:a16="http://schemas.microsoft.com/office/drawing/2014/main" id="{5ECF4947-ABBD-40D4-ABBA-582A335D1D47}"/>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4067768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2FA3B-F4B2-45B3-908E-034F6180A5A0}"/>
              </a:ext>
            </a:extLst>
          </p:cNvPr>
          <p:cNvSpPr>
            <a:spLocks noGrp="1"/>
          </p:cNvSpPr>
          <p:nvPr>
            <p:ph type="title"/>
          </p:nvPr>
        </p:nvSpPr>
        <p:spPr/>
        <p:txBody>
          <a:bodyPr/>
          <a:lstStyle/>
          <a:p>
            <a:r>
              <a:rPr lang="en-US"/>
              <a:t>Facebook Key Metrics Radar | Competitors</a:t>
            </a:r>
          </a:p>
        </p:txBody>
      </p:sp>
      <p:graphicFrame>
        <p:nvGraphicFramePr>
          <p:cNvPr id="6" name="Chart Placeholder 5">
            <a:extLst>
              <a:ext uri="{FF2B5EF4-FFF2-40B4-BE49-F238E27FC236}">
                <a16:creationId xmlns:a16="http://schemas.microsoft.com/office/drawing/2014/main" id="{834B915D-EDF3-4B43-AD51-5AED9EC55E6A}"/>
              </a:ext>
            </a:extLst>
          </p:cNvPr>
          <p:cNvGraphicFramePr>
            <a:graphicFrameLocks noGrp="1"/>
          </p:cNvGraphicFramePr>
          <p:nvPr>
            <p:ph type="chart" sz="quarter" idx="13"/>
            <p:extLst>
              <p:ext uri="{D42A27DB-BD31-4B8C-83A1-F6EECF244321}">
                <p14:modId xmlns:p14="http://schemas.microsoft.com/office/powerpoint/2010/main" val="447755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710DD3-803F-4416-87CC-1F0388DF70AB}"/>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75AC44A2-1C22-4233-A4DE-4C3DBE1C8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7677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2916</Words>
  <Application>Microsoft Office PowerPoint</Application>
  <PresentationFormat>On-screen Show (4:3)</PresentationFormat>
  <Paragraphs>1206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Facebook</vt:lpstr>
      <vt:lpstr>Facebook Key Metrics Table | Competitors - 1 of 3</vt:lpstr>
      <vt:lpstr>Facebook Key Metrics Table | Competitors - 2 of 3</vt:lpstr>
      <vt:lpstr>Facebook Key Metrics Table | Competitors - 3 of 3</vt:lpstr>
      <vt:lpstr>Facebook Fans Total | Competitors</vt:lpstr>
      <vt:lpstr>Facebook Fans Change Rate | Competitors</vt:lpstr>
      <vt:lpstr>Facebook Interaction Rate | Competitors</vt:lpstr>
      <vt:lpstr>Facebook Total Interactions | Competitors</vt:lpstr>
      <vt:lpstr>Facebook Own Posts Table | Competitors - 1 of 24</vt:lpstr>
      <vt:lpstr>Facebook Own Posts Table | Competitors - 2 of 24</vt:lpstr>
      <vt:lpstr>Facebook Own Posts Table | Competitors - 3 of 24</vt:lpstr>
      <vt:lpstr>Facebook Own Posts Table | Competitors - 4 of 24</vt:lpstr>
      <vt:lpstr>Facebook Own Posts Table | Competitors - 5 of 24</vt:lpstr>
      <vt:lpstr>Facebook Own Posts Table | Competitors - 6 of 24</vt:lpstr>
      <vt:lpstr>Facebook Own Posts Table | Competitors - 7 of 24</vt:lpstr>
      <vt:lpstr>Facebook Own Posts Table | Competitors - 8 of 24</vt:lpstr>
      <vt:lpstr>Facebook Own Posts Table | Competitors - 9 of 24</vt:lpstr>
      <vt:lpstr>Facebook Own Posts Table | Competitors - 10 of 24</vt:lpstr>
      <vt:lpstr>Facebook Own Posts Table | Competitors - 11 of 24</vt:lpstr>
      <vt:lpstr>Facebook Own Posts Table | Competitors - 12 of 24</vt:lpstr>
      <vt:lpstr>Facebook Own Posts Table | Competitors - 13 of 24</vt:lpstr>
      <vt:lpstr>Facebook Own Posts Table | Competitors - 14 of 24</vt:lpstr>
      <vt:lpstr>Facebook Own Posts Table | Competitors - 15 of 24</vt:lpstr>
      <vt:lpstr>Facebook Own Posts Table | Competitors - 16 of 24</vt:lpstr>
      <vt:lpstr>Facebook Own Posts Table | Competitors - 17 of 24</vt:lpstr>
      <vt:lpstr>Facebook Own Posts Table | Competitors - 18 of 24</vt:lpstr>
      <vt:lpstr>Facebook Own Posts Table | Competitors - 19 of 24</vt:lpstr>
      <vt:lpstr>Facebook Own Posts Table | Competitors - 20 of 24</vt:lpstr>
      <vt:lpstr>Facebook Own Posts Table | Competitors - 21 of 24</vt:lpstr>
      <vt:lpstr>Facebook Own Posts Table | Competitors - 22 of 24</vt:lpstr>
      <vt:lpstr>Facebook Own Posts Table | Competitors - 23 of 24</vt:lpstr>
      <vt:lpstr>Facebook Own Posts Table | Competitors - 24 of 24</vt:lpstr>
      <vt:lpstr>Facebook Key Metrics Radar | Competitors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2019-04-04T09:43:03Z</dcterms:created>
  <dcterms:modified xsi:type="dcterms:W3CDTF">2019-04-04T09:44:22Z</dcterms:modified>
</cp:coreProperties>
</file>