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54406</c:v>
                </c:pt>
                <c:pt idx="1">
                  <c:v>54412</c:v>
                </c:pt>
                <c:pt idx="2">
                  <c:v>54412</c:v>
                </c:pt>
                <c:pt idx="3">
                  <c:v>54411</c:v>
                </c:pt>
                <c:pt idx="4">
                  <c:v>54405</c:v>
                </c:pt>
                <c:pt idx="5">
                  <c:v>54409</c:v>
                </c:pt>
                <c:pt idx="6">
                  <c:v>54417</c:v>
                </c:pt>
                <c:pt idx="7">
                  <c:v>54421</c:v>
                </c:pt>
                <c:pt idx="8">
                  <c:v>54431</c:v>
                </c:pt>
                <c:pt idx="9">
                  <c:v>54432</c:v>
                </c:pt>
                <c:pt idx="10">
                  <c:v>54445</c:v>
                </c:pt>
                <c:pt idx="11">
                  <c:v>54453</c:v>
                </c:pt>
                <c:pt idx="12">
                  <c:v>54472</c:v>
                </c:pt>
                <c:pt idx="13">
                  <c:v>54478</c:v>
                </c:pt>
                <c:pt idx="14">
                  <c:v>54478</c:v>
                </c:pt>
                <c:pt idx="15">
                  <c:v>54478</c:v>
                </c:pt>
              </c:numCache>
            </c:numRef>
          </c:val>
          <c:smooth val="0"/>
          <c:extLst>
            <c:ext xmlns:c16="http://schemas.microsoft.com/office/drawing/2014/chart" uri="{C3380CC4-5D6E-409C-BE32-E72D297353CC}">
              <c16:uniqueId val="{00000000-1157-4A8C-BB79-BA9E5EBF6BAC}"/>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pt idx="15">
                  <c:v>7967</c:v>
                </c:pt>
              </c:numCache>
            </c:numRef>
          </c:val>
          <c:smooth val="0"/>
          <c:extLst>
            <c:ext xmlns:c16="http://schemas.microsoft.com/office/drawing/2014/chart" uri="{C3380CC4-5D6E-409C-BE32-E72D297353CC}">
              <c16:uniqueId val="{00000001-1157-4A8C-BB79-BA9E5EBF6BAC}"/>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pt idx="15">
                  <c:v>17574</c:v>
                </c:pt>
              </c:numCache>
            </c:numRef>
          </c:val>
          <c:smooth val="0"/>
          <c:extLst>
            <c:ext xmlns:c16="http://schemas.microsoft.com/office/drawing/2014/chart" uri="{C3380CC4-5D6E-409C-BE32-E72D297353CC}">
              <c16:uniqueId val="{00000002-1157-4A8C-BB79-BA9E5EBF6BAC}"/>
            </c:ext>
          </c:extLst>
        </c:ser>
        <c:ser>
          <c:idx val="3"/>
          <c:order val="3"/>
          <c:tx>
            <c:strRef>
              <c:f>Sheet1!$E$1</c:f>
              <c:strCache>
                <c:ptCount val="1"/>
                <c:pt idx="0">
                  <c:v>Compta</c:v>
                </c:pt>
              </c:strCache>
            </c:strRef>
          </c:tx>
          <c:spPr>
            <a:ln w="28575" cap="rnd">
              <a:solidFill>
                <a:schemeClr val="accent4"/>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Sheet1!$E$2:$E$17</c:f>
              <c:numCache>
                <c:formatCode>General</c:formatCode>
                <c:ptCount val="16"/>
                <c:pt idx="15">
                  <c:v>1408</c:v>
                </c:pt>
              </c:numCache>
            </c:numRef>
          </c:val>
          <c:smooth val="0"/>
          <c:extLst>
            <c:ext xmlns:c16="http://schemas.microsoft.com/office/drawing/2014/chart" uri="{C3380CC4-5D6E-409C-BE32-E72D297353CC}">
              <c16:uniqueId val="{00000003-1157-4A8C-BB79-BA9E5EBF6BAC}"/>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Sheet1!$F$2:$F$17</c:f>
              <c:numCache>
                <c:formatCode>General</c:formatCode>
                <c:ptCount val="16"/>
                <c:pt idx="15">
                  <c:v>2806</c:v>
                </c:pt>
              </c:numCache>
            </c:numRef>
          </c:val>
          <c:smooth val="0"/>
          <c:extLst>
            <c:ext xmlns:c16="http://schemas.microsoft.com/office/drawing/2014/chart" uri="{C3380CC4-5D6E-409C-BE32-E72D297353CC}">
              <c16:uniqueId val="{00000004-1157-4A8C-BB79-BA9E5EBF6BAC}"/>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Sheet1!$G$2:$G$17</c:f>
              <c:numCache>
                <c:formatCode>General</c:formatCode>
                <c:ptCount val="16"/>
                <c:pt idx="15">
                  <c:v>16579</c:v>
                </c:pt>
              </c:numCache>
            </c:numRef>
          </c:val>
          <c:smooth val="0"/>
          <c:extLst>
            <c:ext xmlns:c16="http://schemas.microsoft.com/office/drawing/2014/chart" uri="{C3380CC4-5D6E-409C-BE32-E72D297353CC}">
              <c16:uniqueId val="{00000005-1157-4A8C-BB79-BA9E5EBF6BAC}"/>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Sheet1!$H$2:$H$17</c:f>
              <c:numCache>
                <c:formatCode>General</c:formatCode>
                <c:ptCount val="16"/>
                <c:pt idx="15">
                  <c:v>657</c:v>
                </c:pt>
              </c:numCache>
            </c:numRef>
          </c:val>
          <c:smooth val="0"/>
          <c:extLst>
            <c:ext xmlns:c16="http://schemas.microsoft.com/office/drawing/2014/chart" uri="{C3380CC4-5D6E-409C-BE32-E72D297353CC}">
              <c16:uniqueId val="{00000006-1157-4A8C-BB79-BA9E5EBF6BAC}"/>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Sheet1!$I$2:$I$17</c:f>
              <c:numCache>
                <c:formatCode>General</c:formatCode>
                <c:ptCount val="16"/>
                <c:pt idx="15">
                  <c:v>6159</c:v>
                </c:pt>
              </c:numCache>
            </c:numRef>
          </c:val>
          <c:smooth val="0"/>
          <c:extLst>
            <c:ext xmlns:c16="http://schemas.microsoft.com/office/drawing/2014/chart" uri="{C3380CC4-5D6E-409C-BE32-E72D297353CC}">
              <c16:uniqueId val="{00000007-1157-4A8C-BB79-BA9E5EBF6BAC}"/>
            </c:ext>
          </c:extLst>
        </c:ser>
        <c:dLbls>
          <c:showLegendKey val="0"/>
          <c:showVal val="0"/>
          <c:showCatName val="0"/>
          <c:showSerName val="0"/>
          <c:showPercent val="0"/>
          <c:showBubbleSize val="0"/>
        </c:dLbls>
        <c:smooth val="0"/>
        <c:axId val="423966040"/>
        <c:axId val="423963416"/>
      </c:lineChart>
      <c:dateAx>
        <c:axId val="42396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63416"/>
        <c:crosses val="autoZero"/>
        <c:auto val="1"/>
        <c:lblOffset val="100"/>
        <c:baseTimeUnit val="days"/>
      </c:dateAx>
      <c:valAx>
        <c:axId val="42396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6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3.6762002793912199E-3</c:v>
                </c:pt>
                <c:pt idx="1">
                  <c:v>1.1028195419622799E-2</c:v>
                </c:pt>
                <c:pt idx="2">
                  <c:v>0</c:v>
                </c:pt>
                <c:pt idx="3">
                  <c:v>-1.8378298904653399E-3</c:v>
                </c:pt>
                <c:pt idx="4">
                  <c:v>-1.1027182003639001E-2</c:v>
                </c:pt>
                <c:pt idx="5">
                  <c:v>7.3522654167815504E-3</c:v>
                </c:pt>
                <c:pt idx="6">
                  <c:v>1.47034497969086E-2</c:v>
                </c:pt>
                <c:pt idx="7">
                  <c:v>7.3506441001892804E-3</c:v>
                </c:pt>
                <c:pt idx="8">
                  <c:v>1.83752595505411E-2</c:v>
                </c:pt>
                <c:pt idx="9">
                  <c:v>1.83718836692326E-3</c:v>
                </c:pt>
                <c:pt idx="10">
                  <c:v>2.3883009994121102E-2</c:v>
                </c:pt>
                <c:pt idx="11">
                  <c:v>1.4693727615024301E-2</c:v>
                </c:pt>
                <c:pt idx="12">
                  <c:v>3.4892476080289399E-2</c:v>
                </c:pt>
                <c:pt idx="13">
                  <c:v>1.1014833308855901E-2</c:v>
                </c:pt>
                <c:pt idx="14">
                  <c:v>0</c:v>
                </c:pt>
                <c:pt idx="15">
                  <c:v>0</c:v>
                </c:pt>
              </c:numCache>
            </c:numRef>
          </c:val>
          <c:smooth val="0"/>
          <c:extLst>
            <c:ext xmlns:c16="http://schemas.microsoft.com/office/drawing/2014/chart" uri="{C3380CC4-5D6E-409C-BE32-E72D297353CC}">
              <c16:uniqueId val="{00000000-AD66-42E8-8E29-300C50C8346D}"/>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numCache>
            </c:numRef>
          </c:val>
          <c:smooth val="0"/>
          <c:extLst>
            <c:ext xmlns:c16="http://schemas.microsoft.com/office/drawing/2014/chart" uri="{C3380CC4-5D6E-409C-BE32-E72D297353CC}">
              <c16:uniqueId val="{00000001-AD66-42E8-8E29-300C50C8346D}"/>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numCache>
            </c:numRef>
          </c:val>
          <c:smooth val="0"/>
          <c:extLst>
            <c:ext xmlns:c16="http://schemas.microsoft.com/office/drawing/2014/chart" uri="{C3380CC4-5D6E-409C-BE32-E72D297353CC}">
              <c16:uniqueId val="{00000002-AD66-42E8-8E29-300C50C8346D}"/>
            </c:ext>
          </c:extLst>
        </c:ser>
        <c:ser>
          <c:idx val="3"/>
          <c:order val="3"/>
          <c:tx>
            <c:strRef>
              <c:f>Sheet1!$E$1</c:f>
              <c:strCache>
                <c:ptCount val="1"/>
                <c:pt idx="0">
                  <c:v>Compta</c:v>
                </c:pt>
              </c:strCache>
            </c:strRef>
          </c:tx>
          <c:spPr>
            <a:ln w="28575" cap="rnd">
              <a:solidFill>
                <a:schemeClr val="accent4"/>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Sheet1!$E$2:$E$17</c:f>
              <c:numCache>
                <c:formatCode>General</c:formatCode>
                <c:ptCount val="16"/>
              </c:numCache>
            </c:numRef>
          </c:val>
          <c:smooth val="0"/>
          <c:extLst>
            <c:ext xmlns:c16="http://schemas.microsoft.com/office/drawing/2014/chart" uri="{C3380CC4-5D6E-409C-BE32-E72D297353CC}">
              <c16:uniqueId val="{00000003-AD66-42E8-8E29-300C50C8346D}"/>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Sheet1!$F$2:$F$17</c:f>
              <c:numCache>
                <c:formatCode>General</c:formatCode>
                <c:ptCount val="16"/>
              </c:numCache>
            </c:numRef>
          </c:val>
          <c:smooth val="0"/>
          <c:extLst>
            <c:ext xmlns:c16="http://schemas.microsoft.com/office/drawing/2014/chart" uri="{C3380CC4-5D6E-409C-BE32-E72D297353CC}">
              <c16:uniqueId val="{00000004-AD66-42E8-8E29-300C50C8346D}"/>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Sheet1!$G$2:$G$17</c:f>
              <c:numCache>
                <c:formatCode>General</c:formatCode>
                <c:ptCount val="16"/>
              </c:numCache>
            </c:numRef>
          </c:val>
          <c:smooth val="0"/>
          <c:extLst>
            <c:ext xmlns:c16="http://schemas.microsoft.com/office/drawing/2014/chart" uri="{C3380CC4-5D6E-409C-BE32-E72D297353CC}">
              <c16:uniqueId val="{00000005-AD66-42E8-8E29-300C50C8346D}"/>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Sheet1!$H$2:$H$17</c:f>
              <c:numCache>
                <c:formatCode>General</c:formatCode>
                <c:ptCount val="16"/>
              </c:numCache>
            </c:numRef>
          </c:val>
          <c:smooth val="0"/>
          <c:extLst>
            <c:ext xmlns:c16="http://schemas.microsoft.com/office/drawing/2014/chart" uri="{C3380CC4-5D6E-409C-BE32-E72D297353CC}">
              <c16:uniqueId val="{00000006-AD66-42E8-8E29-300C50C8346D}"/>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Sheet1!$I$2:$I$17</c:f>
              <c:numCache>
                <c:formatCode>General</c:formatCode>
                <c:ptCount val="16"/>
              </c:numCache>
            </c:numRef>
          </c:val>
          <c:smooth val="0"/>
          <c:extLst>
            <c:ext xmlns:c16="http://schemas.microsoft.com/office/drawing/2014/chart" uri="{C3380CC4-5D6E-409C-BE32-E72D297353CC}">
              <c16:uniqueId val="{00000007-AD66-42E8-8E29-300C50C8346D}"/>
            </c:ext>
          </c:extLst>
        </c:ser>
        <c:dLbls>
          <c:showLegendKey val="0"/>
          <c:showVal val="0"/>
          <c:showCatName val="0"/>
          <c:showSerName val="0"/>
          <c:showPercent val="0"/>
          <c:showBubbleSize val="0"/>
        </c:dLbls>
        <c:smooth val="0"/>
        <c:axId val="423978176"/>
        <c:axId val="423975552"/>
      </c:lineChart>
      <c:dateAx>
        <c:axId val="423978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75552"/>
        <c:crosses val="autoZero"/>
        <c:auto val="1"/>
        <c:lblOffset val="100"/>
        <c:baseTimeUnit val="days"/>
      </c:dateAx>
      <c:valAx>
        <c:axId val="42397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97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Sheet1!$B$2:$B$17</c:f>
              <c:numCache>
                <c:formatCode>General</c:formatCode>
                <c:ptCount val="16"/>
                <c:pt idx="0">
                  <c:v>0</c:v>
                </c:pt>
                <c:pt idx="1">
                  <c:v>0</c:v>
                </c:pt>
                <c:pt idx="2">
                  <c:v>0</c:v>
                </c:pt>
                <c:pt idx="3">
                  <c:v>1.65223943687857</c:v>
                </c:pt>
                <c:pt idx="4">
                  <c:v>0</c:v>
                </c:pt>
                <c:pt idx="5">
                  <c:v>0</c:v>
                </c:pt>
                <c:pt idx="6">
                  <c:v>0</c:v>
                </c:pt>
                <c:pt idx="7">
                  <c:v>0.31239089288667599</c:v>
                </c:pt>
                <c:pt idx="8">
                  <c:v>0</c:v>
                </c:pt>
                <c:pt idx="9">
                  <c:v>0</c:v>
                </c:pt>
                <c:pt idx="10">
                  <c:v>0.47332133191275699</c:v>
                </c:pt>
                <c:pt idx="11">
                  <c:v>2.40775771823174</c:v>
                </c:pt>
                <c:pt idx="12">
                  <c:v>0</c:v>
                </c:pt>
                <c:pt idx="13">
                  <c:v>0</c:v>
                </c:pt>
                <c:pt idx="14">
                  <c:v>0.74525496530709601</c:v>
                </c:pt>
                <c:pt idx="15">
                  <c:v>0</c:v>
                </c:pt>
              </c:numCache>
            </c:numRef>
          </c:val>
          <c:smooth val="0"/>
          <c:extLst>
            <c:ext xmlns:c16="http://schemas.microsoft.com/office/drawing/2014/chart" uri="{C3380CC4-5D6E-409C-BE32-E72D297353CC}">
              <c16:uniqueId val="{00000000-9E26-4BCF-9049-278B1D880DE7}"/>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9E26-4BCF-9049-278B1D880DE7}"/>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9E26-4BCF-9049-278B1D880DE7}"/>
            </c:ext>
          </c:extLst>
        </c:ser>
        <c:ser>
          <c:idx val="3"/>
          <c:order val="3"/>
          <c:tx>
            <c:strRef>
              <c:f>Sheet1!$E$1</c:f>
              <c:strCache>
                <c:ptCount val="1"/>
                <c:pt idx="0">
                  <c:v>Compta</c:v>
                </c:pt>
              </c:strCache>
            </c:strRef>
          </c:tx>
          <c:spPr>
            <a:ln w="28575" cap="rnd">
              <a:solidFill>
                <a:schemeClr val="accent4"/>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Sheet1!$E$2:$E$17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3-9E26-4BCF-9049-278B1D880DE7}"/>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Sheet1!$F$2:$F$17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4-9E26-4BCF-9049-278B1D880DE7}"/>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Sheet1!$G$2:$G$17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5-9E26-4BCF-9049-278B1D880DE7}"/>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Sheet1!$H$2:$H$17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6-9E26-4BCF-9049-278B1D880DE7}"/>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numRef>
              <c:f>Sheet1!$A$2:$A$17</c:f>
              <c:numCache>
                <c:formatCode>m/d/yyyy</c:formatCode>
                <c:ptCount val="16"/>
                <c:pt idx="0">
                  <c:v>43543</c:v>
                </c:pt>
                <c:pt idx="1">
                  <c:v>43544</c:v>
                </c:pt>
                <c:pt idx="2">
                  <c:v>43545</c:v>
                </c:pt>
                <c:pt idx="3">
                  <c:v>43546</c:v>
                </c:pt>
                <c:pt idx="4">
                  <c:v>43547</c:v>
                </c:pt>
                <c:pt idx="5">
                  <c:v>43548</c:v>
                </c:pt>
                <c:pt idx="6">
                  <c:v>43549</c:v>
                </c:pt>
                <c:pt idx="7">
                  <c:v>43550</c:v>
                </c:pt>
                <c:pt idx="8">
                  <c:v>43551</c:v>
                </c:pt>
                <c:pt idx="9">
                  <c:v>43552</c:v>
                </c:pt>
                <c:pt idx="10">
                  <c:v>43553</c:v>
                </c:pt>
                <c:pt idx="11">
                  <c:v>43554</c:v>
                </c:pt>
                <c:pt idx="12">
                  <c:v>43555</c:v>
                </c:pt>
                <c:pt idx="13">
                  <c:v>43556</c:v>
                </c:pt>
                <c:pt idx="14">
                  <c:v>43557</c:v>
                </c:pt>
                <c:pt idx="15">
                  <c:v>43558</c:v>
                </c:pt>
              </c:numCache>
            </c:numRef>
          </c:cat>
          <c:val>
            <c:numRef>
              <c:f>Sheet1!$I$2:$I$17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7-9E26-4BCF-9049-278B1D880DE7}"/>
            </c:ext>
          </c:extLst>
        </c:ser>
        <c:dLbls>
          <c:showLegendKey val="0"/>
          <c:showVal val="0"/>
          <c:showCatName val="0"/>
          <c:showSerName val="0"/>
          <c:showPercent val="0"/>
          <c:showBubbleSize val="0"/>
        </c:dLbls>
        <c:smooth val="0"/>
        <c:axId val="398936544"/>
        <c:axId val="398935232"/>
      </c:lineChart>
      <c:dateAx>
        <c:axId val="398936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35232"/>
        <c:crosses val="autoZero"/>
        <c:auto val="1"/>
        <c:lblOffset val="100"/>
        <c:baseTimeUnit val="days"/>
      </c:dateAx>
      <c:valAx>
        <c:axId val="39893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3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Sheet1!$A$2:$A$9</c:f>
              <c:strCache>
                <c:ptCount val="8"/>
                <c:pt idx="0">
                  <c:v>Altice Portugal</c:v>
                </c:pt>
                <c:pt idx="1">
                  <c:v>Everis Portugal</c:v>
                </c:pt>
                <c:pt idx="2">
                  <c:v>Accenture Portugal</c:v>
                </c:pt>
                <c:pt idx="3">
                  <c:v>Compta</c:v>
                </c:pt>
                <c:pt idx="4">
                  <c:v>Axians Portugal</c:v>
                </c:pt>
                <c:pt idx="5">
                  <c:v>Deloitte Portugal</c:v>
                </c:pt>
                <c:pt idx="6">
                  <c:v>DXC Portugal</c:v>
                </c:pt>
                <c:pt idx="7">
                  <c:v>IBM Portugal</c:v>
                </c:pt>
              </c:strCache>
            </c:strRef>
          </c:cat>
          <c:val>
            <c:numRef>
              <c:f>Sheet1!$B$2:$B$9</c:f>
              <c:numCache>
                <c:formatCode>General</c:formatCode>
                <c:ptCount val="8"/>
                <c:pt idx="0">
                  <c:v>3559</c:v>
                </c:pt>
                <c:pt idx="1">
                  <c:v>1173</c:v>
                </c:pt>
                <c:pt idx="2">
                  <c:v>753</c:v>
                </c:pt>
                <c:pt idx="3">
                  <c:v>356</c:v>
                </c:pt>
                <c:pt idx="4">
                  <c:v>422</c:v>
                </c:pt>
                <c:pt idx="5">
                  <c:v>442</c:v>
                </c:pt>
                <c:pt idx="6">
                  <c:v>32</c:v>
                </c:pt>
                <c:pt idx="7">
                  <c:v>0</c:v>
                </c:pt>
              </c:numCache>
            </c:numRef>
          </c:val>
          <c:extLst>
            <c:ext xmlns:c16="http://schemas.microsoft.com/office/drawing/2014/chart" uri="{C3380CC4-5D6E-409C-BE32-E72D297353CC}">
              <c16:uniqueId val="{00000000-F491-4364-BBB1-D9136E862628}"/>
            </c:ext>
          </c:extLst>
        </c:ser>
        <c:dLbls>
          <c:showLegendKey val="0"/>
          <c:showVal val="0"/>
          <c:showCatName val="0"/>
          <c:showSerName val="0"/>
          <c:showPercent val="0"/>
          <c:showBubbleSize val="0"/>
        </c:dLbls>
        <c:gapWidth val="219"/>
        <c:overlap val="-27"/>
        <c:axId val="398939824"/>
        <c:axId val="398939496"/>
      </c:barChart>
      <c:catAx>
        <c:axId val="39893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39496"/>
        <c:crosses val="autoZero"/>
        <c:auto val="1"/>
        <c:lblAlgn val="ctr"/>
        <c:lblOffset val="100"/>
        <c:noMultiLvlLbl val="0"/>
      </c:catAx>
      <c:valAx>
        <c:axId val="39893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93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Altice Portugal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31.818200000000001</c:v>
                </c:pt>
                <c:pt idx="2">
                  <c:v>100</c:v>
                </c:pt>
                <c:pt idx="3">
                  <c:v>0</c:v>
                </c:pt>
                <c:pt idx="4">
                  <c:v>100</c:v>
                </c:pt>
                <c:pt idx="5">
                  <c:v>100</c:v>
                </c:pt>
              </c:numCache>
            </c:numRef>
          </c:val>
          <c:extLst>
            <c:ext xmlns:c16="http://schemas.microsoft.com/office/drawing/2014/chart" uri="{C3380CC4-5D6E-409C-BE32-E72D297353CC}">
              <c16:uniqueId val="{00000000-BA0F-43A8-9C04-86342E21F24A}"/>
            </c:ext>
          </c:extLst>
        </c:ser>
        <c:ser>
          <c:idx val="1"/>
          <c:order val="1"/>
          <c:tx>
            <c:strRef>
              <c:f>Sheet1!$C$1</c:f>
              <c:strCache>
                <c:ptCount val="1"/>
                <c:pt idx="0">
                  <c:v>Everis Portugal</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14.6243</c:v>
                </c:pt>
                <c:pt idx="1">
                  <c:v>36.363599999999998</c:v>
                </c:pt>
                <c:pt idx="2">
                  <c:v>32.9587</c:v>
                </c:pt>
                <c:pt idx="3">
                  <c:v>0</c:v>
                </c:pt>
                <c:pt idx="4">
                  <c:v>0</c:v>
                </c:pt>
                <c:pt idx="5">
                  <c:v>0</c:v>
                </c:pt>
              </c:numCache>
            </c:numRef>
          </c:val>
          <c:extLst>
            <c:ext xmlns:c16="http://schemas.microsoft.com/office/drawing/2014/chart" uri="{C3380CC4-5D6E-409C-BE32-E72D297353CC}">
              <c16:uniqueId val="{00000001-BA0F-43A8-9C04-86342E21F24A}"/>
            </c:ext>
          </c:extLst>
        </c:ser>
        <c:ser>
          <c:idx val="2"/>
          <c:order val="2"/>
          <c:tx>
            <c:strRef>
              <c:f>Sheet1!$D$1</c:f>
              <c:strCache>
                <c:ptCount val="1"/>
                <c:pt idx="0">
                  <c:v>Accenture Portugal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32.258899999999997</c:v>
                </c:pt>
                <c:pt idx="1">
                  <c:v>100</c:v>
                </c:pt>
                <c:pt idx="2">
                  <c:v>21.157599999999999</c:v>
                </c:pt>
                <c:pt idx="3">
                  <c:v>0</c:v>
                </c:pt>
                <c:pt idx="4">
                  <c:v>0</c:v>
                </c:pt>
                <c:pt idx="5">
                  <c:v>0</c:v>
                </c:pt>
              </c:numCache>
            </c:numRef>
          </c:val>
          <c:extLst>
            <c:ext xmlns:c16="http://schemas.microsoft.com/office/drawing/2014/chart" uri="{C3380CC4-5D6E-409C-BE32-E72D297353CC}">
              <c16:uniqueId val="{00000002-BA0F-43A8-9C04-86342E21F24A}"/>
            </c:ext>
          </c:extLst>
        </c:ser>
        <c:ser>
          <c:idx val="3"/>
          <c:order val="3"/>
          <c:tx>
            <c:strRef>
              <c:f>Sheet1!$E$1</c:f>
              <c:strCache>
                <c:ptCount val="1"/>
                <c:pt idx="0">
                  <c:v>Compta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2.5844999999999998</c:v>
                </c:pt>
                <c:pt idx="1">
                  <c:v>86.363600000000005</c:v>
                </c:pt>
                <c:pt idx="2">
                  <c:v>10.002800000000001</c:v>
                </c:pt>
                <c:pt idx="3">
                  <c:v>0</c:v>
                </c:pt>
                <c:pt idx="4">
                  <c:v>0</c:v>
                </c:pt>
                <c:pt idx="5">
                  <c:v>0</c:v>
                </c:pt>
              </c:numCache>
            </c:numRef>
          </c:val>
          <c:extLst>
            <c:ext xmlns:c16="http://schemas.microsoft.com/office/drawing/2014/chart" uri="{C3380CC4-5D6E-409C-BE32-E72D297353CC}">
              <c16:uniqueId val="{00000003-BA0F-43A8-9C04-86342E21F24A}"/>
            </c:ext>
          </c:extLst>
        </c:ser>
        <c:ser>
          <c:idx val="4"/>
          <c:order val="4"/>
          <c:tx>
            <c:strRef>
              <c:f>Sheet1!$F$1</c:f>
              <c:strCache>
                <c:ptCount val="1"/>
                <c:pt idx="0">
                  <c:v>Axians Portugal</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5.1506999999999996</c:v>
                </c:pt>
                <c:pt idx="1">
                  <c:v>22.7273</c:v>
                </c:pt>
                <c:pt idx="2">
                  <c:v>11.8573</c:v>
                </c:pt>
                <c:pt idx="3">
                  <c:v>0</c:v>
                </c:pt>
                <c:pt idx="4">
                  <c:v>0</c:v>
                </c:pt>
                <c:pt idx="5">
                  <c:v>0</c:v>
                </c:pt>
              </c:numCache>
            </c:numRef>
          </c:val>
          <c:extLst>
            <c:ext xmlns:c16="http://schemas.microsoft.com/office/drawing/2014/chart" uri="{C3380CC4-5D6E-409C-BE32-E72D297353CC}">
              <c16:uniqueId val="{00000004-BA0F-43A8-9C04-86342E21F24A}"/>
            </c:ext>
          </c:extLst>
        </c:ser>
        <c:ser>
          <c:idx val="5"/>
          <c:order val="5"/>
          <c:tx>
            <c:strRef>
              <c:f>Sheet1!$G$1</c:f>
              <c:strCache>
                <c:ptCount val="1"/>
                <c:pt idx="0">
                  <c:v>Deloitte Portugal</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30.432500000000001</c:v>
                </c:pt>
                <c:pt idx="1">
                  <c:v>31.818200000000001</c:v>
                </c:pt>
                <c:pt idx="2">
                  <c:v>12.4192</c:v>
                </c:pt>
                <c:pt idx="3">
                  <c:v>0</c:v>
                </c:pt>
                <c:pt idx="4">
                  <c:v>0</c:v>
                </c:pt>
                <c:pt idx="5">
                  <c:v>0</c:v>
                </c:pt>
              </c:numCache>
            </c:numRef>
          </c:val>
          <c:extLst>
            <c:ext xmlns:c16="http://schemas.microsoft.com/office/drawing/2014/chart" uri="{C3380CC4-5D6E-409C-BE32-E72D297353CC}">
              <c16:uniqueId val="{00000005-BA0F-43A8-9C04-86342E21F24A}"/>
            </c:ext>
          </c:extLst>
        </c:ser>
        <c:ser>
          <c:idx val="6"/>
          <c:order val="6"/>
          <c:tx>
            <c:strRef>
              <c:f>Sheet1!$H$1</c:f>
              <c:strCache>
                <c:ptCount val="1"/>
                <c:pt idx="0">
                  <c:v>DXC Portugal</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1.206</c:v>
                </c:pt>
                <c:pt idx="1">
                  <c:v>4.5454999999999997</c:v>
                </c:pt>
                <c:pt idx="2">
                  <c:v>0.89910000000000001</c:v>
                </c:pt>
                <c:pt idx="3">
                  <c:v>0</c:v>
                </c:pt>
                <c:pt idx="4">
                  <c:v>0</c:v>
                </c:pt>
                <c:pt idx="5">
                  <c:v>0</c:v>
                </c:pt>
              </c:numCache>
            </c:numRef>
          </c:val>
          <c:extLst>
            <c:ext xmlns:c16="http://schemas.microsoft.com/office/drawing/2014/chart" uri="{C3380CC4-5D6E-409C-BE32-E72D297353CC}">
              <c16:uniqueId val="{00000006-BA0F-43A8-9C04-86342E21F24A}"/>
            </c:ext>
          </c:extLst>
        </c:ser>
        <c:ser>
          <c:idx val="7"/>
          <c:order val="7"/>
          <c:tx>
            <c:strRef>
              <c:f>Sheet1!$I$1</c:f>
              <c:strCache>
                <c:ptCount val="1"/>
                <c:pt idx="0">
                  <c:v>IBM Portugal</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11.3055</c:v>
                </c:pt>
                <c:pt idx="1">
                  <c:v>0</c:v>
                </c:pt>
                <c:pt idx="2">
                  <c:v>0</c:v>
                </c:pt>
                <c:pt idx="3">
                  <c:v>0</c:v>
                </c:pt>
                <c:pt idx="4">
                  <c:v>0</c:v>
                </c:pt>
                <c:pt idx="5">
                  <c:v>0</c:v>
                </c:pt>
              </c:numCache>
            </c:numRef>
          </c:val>
          <c:extLst>
            <c:ext xmlns:c16="http://schemas.microsoft.com/office/drawing/2014/chart" uri="{C3380CC4-5D6E-409C-BE32-E72D297353CC}">
              <c16:uniqueId val="{00000007-BA0F-43A8-9C04-86342E21F24A}"/>
            </c:ext>
          </c:extLst>
        </c:ser>
        <c:dLbls>
          <c:showLegendKey val="0"/>
          <c:showVal val="0"/>
          <c:showCatName val="0"/>
          <c:showSerName val="0"/>
          <c:showPercent val="0"/>
          <c:showBubbleSize val="0"/>
        </c:dLbls>
        <c:axId val="553698728"/>
        <c:axId val="553703648"/>
      </c:radarChart>
      <c:catAx>
        <c:axId val="55369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703648"/>
        <c:crosses val="autoZero"/>
        <c:auto val="1"/>
        <c:lblAlgn val="ctr"/>
        <c:lblOffset val="100"/>
        <c:noMultiLvlLbl val="0"/>
      </c:catAx>
      <c:valAx>
        <c:axId val="55370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369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6B25A-09A7-44ED-A0CB-450E739D59E4}"/>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B906C41A-B197-4943-8004-186B4A2769B5}"/>
              </a:ext>
            </a:extLst>
          </p:cNvPr>
          <p:cNvSpPr>
            <a:spLocks noGrp="1"/>
          </p:cNvSpPr>
          <p:nvPr>
            <p:ph type="subTitle" idx="1"/>
          </p:nvPr>
        </p:nvSpPr>
        <p:spPr/>
        <p:txBody>
          <a:bodyPr/>
          <a:lstStyle/>
          <a:p>
            <a:r>
              <a:rPr lang="en-US"/>
              <a:t>Made2Web</a:t>
            </a:r>
          </a:p>
        </p:txBody>
      </p:sp>
    </p:spTree>
    <p:extLst>
      <p:ext uri="{BB962C8B-B14F-4D97-AF65-F5344CB8AC3E}">
        <p14:creationId xmlns:p14="http://schemas.microsoft.com/office/powerpoint/2010/main" val="137310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0AD7B-FDDD-4681-AFB8-0CA9B950F7AC}"/>
              </a:ext>
            </a:extLst>
          </p:cNvPr>
          <p:cNvSpPr>
            <a:spLocks noGrp="1"/>
          </p:cNvSpPr>
          <p:nvPr>
            <p:ph type="title"/>
          </p:nvPr>
        </p:nvSpPr>
        <p:spPr/>
        <p:txBody>
          <a:bodyPr/>
          <a:lstStyle/>
          <a:p>
            <a:r>
              <a:rPr lang="en-US"/>
              <a:t>Facebook Key Metrics Table | Competitors - 1 of 3</a:t>
            </a:r>
          </a:p>
        </p:txBody>
      </p:sp>
      <p:graphicFrame>
        <p:nvGraphicFramePr>
          <p:cNvPr id="5" name="Table Placeholder 4">
            <a:extLst>
              <a:ext uri="{FF2B5EF4-FFF2-40B4-BE49-F238E27FC236}">
                <a16:creationId xmlns:a16="http://schemas.microsoft.com/office/drawing/2014/main" id="{2D7A5D2D-069C-4A08-A5D7-CDBB911CB8A5}"/>
              </a:ext>
            </a:extLst>
          </p:cNvPr>
          <p:cNvGraphicFramePr>
            <a:graphicFrameLocks noGrp="1"/>
          </p:cNvGraphicFramePr>
          <p:nvPr>
            <p:ph type="tbl" sz="quarter" idx="13"/>
            <p:extLst>
              <p:ext uri="{D42A27DB-BD31-4B8C-83A1-F6EECF244321}">
                <p14:modId xmlns:p14="http://schemas.microsoft.com/office/powerpoint/2010/main" val="70040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796230451"/>
                    </a:ext>
                  </a:extLst>
                </a:gridCol>
                <a:gridCol w="411480">
                  <a:extLst>
                    <a:ext uri="{9D8B030D-6E8A-4147-A177-3AD203B41FA5}">
                      <a16:colId xmlns:a16="http://schemas.microsoft.com/office/drawing/2014/main" val="3906682184"/>
                    </a:ext>
                  </a:extLst>
                </a:gridCol>
                <a:gridCol w="304495">
                  <a:extLst>
                    <a:ext uri="{9D8B030D-6E8A-4147-A177-3AD203B41FA5}">
                      <a16:colId xmlns:a16="http://schemas.microsoft.com/office/drawing/2014/main" val="1455743724"/>
                    </a:ext>
                  </a:extLst>
                </a:gridCol>
                <a:gridCol w="304495">
                  <a:extLst>
                    <a:ext uri="{9D8B030D-6E8A-4147-A177-3AD203B41FA5}">
                      <a16:colId xmlns:a16="http://schemas.microsoft.com/office/drawing/2014/main" val="170305948"/>
                    </a:ext>
                  </a:extLst>
                </a:gridCol>
                <a:gridCol w="304495">
                  <a:extLst>
                    <a:ext uri="{9D8B030D-6E8A-4147-A177-3AD203B41FA5}">
                      <a16:colId xmlns:a16="http://schemas.microsoft.com/office/drawing/2014/main" val="3561734231"/>
                    </a:ext>
                  </a:extLst>
                </a:gridCol>
                <a:gridCol w="304495">
                  <a:extLst>
                    <a:ext uri="{9D8B030D-6E8A-4147-A177-3AD203B41FA5}">
                      <a16:colId xmlns:a16="http://schemas.microsoft.com/office/drawing/2014/main" val="1259281763"/>
                    </a:ext>
                  </a:extLst>
                </a:gridCol>
                <a:gridCol w="304495">
                  <a:extLst>
                    <a:ext uri="{9D8B030D-6E8A-4147-A177-3AD203B41FA5}">
                      <a16:colId xmlns:a16="http://schemas.microsoft.com/office/drawing/2014/main" val="585661634"/>
                    </a:ext>
                  </a:extLst>
                </a:gridCol>
                <a:gridCol w="304495">
                  <a:extLst>
                    <a:ext uri="{9D8B030D-6E8A-4147-A177-3AD203B41FA5}">
                      <a16:colId xmlns:a16="http://schemas.microsoft.com/office/drawing/2014/main" val="3906286611"/>
                    </a:ext>
                  </a:extLst>
                </a:gridCol>
                <a:gridCol w="304495">
                  <a:extLst>
                    <a:ext uri="{9D8B030D-6E8A-4147-A177-3AD203B41FA5}">
                      <a16:colId xmlns:a16="http://schemas.microsoft.com/office/drawing/2014/main" val="2604313909"/>
                    </a:ext>
                  </a:extLst>
                </a:gridCol>
                <a:gridCol w="304495">
                  <a:extLst>
                    <a:ext uri="{9D8B030D-6E8A-4147-A177-3AD203B41FA5}">
                      <a16:colId xmlns:a16="http://schemas.microsoft.com/office/drawing/2014/main" val="867492378"/>
                    </a:ext>
                  </a:extLst>
                </a:gridCol>
                <a:gridCol w="304495">
                  <a:extLst>
                    <a:ext uri="{9D8B030D-6E8A-4147-A177-3AD203B41FA5}">
                      <a16:colId xmlns:a16="http://schemas.microsoft.com/office/drawing/2014/main" val="3664922352"/>
                    </a:ext>
                  </a:extLst>
                </a:gridCol>
                <a:gridCol w="304495">
                  <a:extLst>
                    <a:ext uri="{9D8B030D-6E8A-4147-A177-3AD203B41FA5}">
                      <a16:colId xmlns:a16="http://schemas.microsoft.com/office/drawing/2014/main" val="1645041366"/>
                    </a:ext>
                  </a:extLst>
                </a:gridCol>
                <a:gridCol w="304495">
                  <a:extLst>
                    <a:ext uri="{9D8B030D-6E8A-4147-A177-3AD203B41FA5}">
                      <a16:colId xmlns:a16="http://schemas.microsoft.com/office/drawing/2014/main" val="532662970"/>
                    </a:ext>
                  </a:extLst>
                </a:gridCol>
                <a:gridCol w="304495">
                  <a:extLst>
                    <a:ext uri="{9D8B030D-6E8A-4147-A177-3AD203B41FA5}">
                      <a16:colId xmlns:a16="http://schemas.microsoft.com/office/drawing/2014/main" val="567768075"/>
                    </a:ext>
                  </a:extLst>
                </a:gridCol>
                <a:gridCol w="304495">
                  <a:extLst>
                    <a:ext uri="{9D8B030D-6E8A-4147-A177-3AD203B41FA5}">
                      <a16:colId xmlns:a16="http://schemas.microsoft.com/office/drawing/2014/main" val="2678794829"/>
                    </a:ext>
                  </a:extLst>
                </a:gridCol>
                <a:gridCol w="304495">
                  <a:extLst>
                    <a:ext uri="{9D8B030D-6E8A-4147-A177-3AD203B41FA5}">
                      <a16:colId xmlns:a16="http://schemas.microsoft.com/office/drawing/2014/main" val="785098784"/>
                    </a:ext>
                  </a:extLst>
                </a:gridCol>
                <a:gridCol w="304495">
                  <a:extLst>
                    <a:ext uri="{9D8B030D-6E8A-4147-A177-3AD203B41FA5}">
                      <a16:colId xmlns:a16="http://schemas.microsoft.com/office/drawing/2014/main" val="3674543718"/>
                    </a:ext>
                  </a:extLst>
                </a:gridCol>
                <a:gridCol w="304495">
                  <a:extLst>
                    <a:ext uri="{9D8B030D-6E8A-4147-A177-3AD203B41FA5}">
                      <a16:colId xmlns:a16="http://schemas.microsoft.com/office/drawing/2014/main" val="1302852565"/>
                    </a:ext>
                  </a:extLst>
                </a:gridCol>
                <a:gridCol w="304495">
                  <a:extLst>
                    <a:ext uri="{9D8B030D-6E8A-4147-A177-3AD203B41FA5}">
                      <a16:colId xmlns:a16="http://schemas.microsoft.com/office/drawing/2014/main" val="1459401613"/>
                    </a:ext>
                  </a:extLst>
                </a:gridCol>
                <a:gridCol w="304495">
                  <a:extLst>
                    <a:ext uri="{9D8B030D-6E8A-4147-A177-3AD203B41FA5}">
                      <a16:colId xmlns:a16="http://schemas.microsoft.com/office/drawing/2014/main" val="2651937117"/>
                    </a:ext>
                  </a:extLst>
                </a:gridCol>
                <a:gridCol w="304495">
                  <a:extLst>
                    <a:ext uri="{9D8B030D-6E8A-4147-A177-3AD203B41FA5}">
                      <a16:colId xmlns:a16="http://schemas.microsoft.com/office/drawing/2014/main" val="3005453709"/>
                    </a:ext>
                  </a:extLst>
                </a:gridCol>
                <a:gridCol w="304495">
                  <a:extLst>
                    <a:ext uri="{9D8B030D-6E8A-4147-A177-3AD203B41FA5}">
                      <a16:colId xmlns:a16="http://schemas.microsoft.com/office/drawing/2014/main" val="2578403118"/>
                    </a:ext>
                  </a:extLst>
                </a:gridCol>
                <a:gridCol w="304495">
                  <a:extLst>
                    <a:ext uri="{9D8B030D-6E8A-4147-A177-3AD203B41FA5}">
                      <a16:colId xmlns:a16="http://schemas.microsoft.com/office/drawing/2014/main" val="346357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17654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Altice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24922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Compta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17280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Accenture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82739462"/>
                  </a:ext>
                </a:extLst>
              </a:tr>
            </a:tbl>
          </a:graphicData>
        </a:graphic>
      </p:graphicFrame>
      <p:sp>
        <p:nvSpPr>
          <p:cNvPr id="4" name="Text Placeholder 3">
            <a:extLst>
              <a:ext uri="{FF2B5EF4-FFF2-40B4-BE49-F238E27FC236}">
                <a16:creationId xmlns:a16="http://schemas.microsoft.com/office/drawing/2014/main" id="{8D8192EC-D3C3-4BEA-82E5-3A4BEAE5583F}"/>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770846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433A1-11BA-4795-B6DD-53F7C7354724}"/>
              </a:ext>
            </a:extLst>
          </p:cNvPr>
          <p:cNvSpPr>
            <a:spLocks noGrp="1"/>
          </p:cNvSpPr>
          <p:nvPr>
            <p:ph type="title"/>
          </p:nvPr>
        </p:nvSpPr>
        <p:spPr/>
        <p:txBody>
          <a:bodyPr/>
          <a:lstStyle/>
          <a:p>
            <a:r>
              <a:rPr lang="en-US"/>
              <a:t>Facebook Key Metrics Table | Competitors - 2 of 3</a:t>
            </a:r>
          </a:p>
        </p:txBody>
      </p:sp>
      <p:graphicFrame>
        <p:nvGraphicFramePr>
          <p:cNvPr id="5" name="Table Placeholder 4">
            <a:extLst>
              <a:ext uri="{FF2B5EF4-FFF2-40B4-BE49-F238E27FC236}">
                <a16:creationId xmlns:a16="http://schemas.microsoft.com/office/drawing/2014/main" id="{E3EDF042-5082-4517-9FA8-F695DB8825A1}"/>
              </a:ext>
            </a:extLst>
          </p:cNvPr>
          <p:cNvGraphicFramePr>
            <a:graphicFrameLocks noGrp="1"/>
          </p:cNvGraphicFramePr>
          <p:nvPr>
            <p:ph type="tbl" sz="quarter" idx="13"/>
            <p:extLst>
              <p:ext uri="{D42A27DB-BD31-4B8C-83A1-F6EECF244321}">
                <p14:modId xmlns:p14="http://schemas.microsoft.com/office/powerpoint/2010/main" val="141841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758951965"/>
                    </a:ext>
                  </a:extLst>
                </a:gridCol>
                <a:gridCol w="411480">
                  <a:extLst>
                    <a:ext uri="{9D8B030D-6E8A-4147-A177-3AD203B41FA5}">
                      <a16:colId xmlns:a16="http://schemas.microsoft.com/office/drawing/2014/main" val="2003785751"/>
                    </a:ext>
                  </a:extLst>
                </a:gridCol>
                <a:gridCol w="304495">
                  <a:extLst>
                    <a:ext uri="{9D8B030D-6E8A-4147-A177-3AD203B41FA5}">
                      <a16:colId xmlns:a16="http://schemas.microsoft.com/office/drawing/2014/main" val="2244148418"/>
                    </a:ext>
                  </a:extLst>
                </a:gridCol>
                <a:gridCol w="304495">
                  <a:extLst>
                    <a:ext uri="{9D8B030D-6E8A-4147-A177-3AD203B41FA5}">
                      <a16:colId xmlns:a16="http://schemas.microsoft.com/office/drawing/2014/main" val="844005039"/>
                    </a:ext>
                  </a:extLst>
                </a:gridCol>
                <a:gridCol w="304495">
                  <a:extLst>
                    <a:ext uri="{9D8B030D-6E8A-4147-A177-3AD203B41FA5}">
                      <a16:colId xmlns:a16="http://schemas.microsoft.com/office/drawing/2014/main" val="1916430277"/>
                    </a:ext>
                  </a:extLst>
                </a:gridCol>
                <a:gridCol w="304495">
                  <a:extLst>
                    <a:ext uri="{9D8B030D-6E8A-4147-A177-3AD203B41FA5}">
                      <a16:colId xmlns:a16="http://schemas.microsoft.com/office/drawing/2014/main" val="2634107088"/>
                    </a:ext>
                  </a:extLst>
                </a:gridCol>
                <a:gridCol w="304495">
                  <a:extLst>
                    <a:ext uri="{9D8B030D-6E8A-4147-A177-3AD203B41FA5}">
                      <a16:colId xmlns:a16="http://schemas.microsoft.com/office/drawing/2014/main" val="1241005233"/>
                    </a:ext>
                  </a:extLst>
                </a:gridCol>
                <a:gridCol w="304495">
                  <a:extLst>
                    <a:ext uri="{9D8B030D-6E8A-4147-A177-3AD203B41FA5}">
                      <a16:colId xmlns:a16="http://schemas.microsoft.com/office/drawing/2014/main" val="247975686"/>
                    </a:ext>
                  </a:extLst>
                </a:gridCol>
                <a:gridCol w="304495">
                  <a:extLst>
                    <a:ext uri="{9D8B030D-6E8A-4147-A177-3AD203B41FA5}">
                      <a16:colId xmlns:a16="http://schemas.microsoft.com/office/drawing/2014/main" val="255700415"/>
                    </a:ext>
                  </a:extLst>
                </a:gridCol>
                <a:gridCol w="304495">
                  <a:extLst>
                    <a:ext uri="{9D8B030D-6E8A-4147-A177-3AD203B41FA5}">
                      <a16:colId xmlns:a16="http://schemas.microsoft.com/office/drawing/2014/main" val="742674060"/>
                    </a:ext>
                  </a:extLst>
                </a:gridCol>
                <a:gridCol w="304495">
                  <a:extLst>
                    <a:ext uri="{9D8B030D-6E8A-4147-A177-3AD203B41FA5}">
                      <a16:colId xmlns:a16="http://schemas.microsoft.com/office/drawing/2014/main" val="1949470230"/>
                    </a:ext>
                  </a:extLst>
                </a:gridCol>
                <a:gridCol w="304495">
                  <a:extLst>
                    <a:ext uri="{9D8B030D-6E8A-4147-A177-3AD203B41FA5}">
                      <a16:colId xmlns:a16="http://schemas.microsoft.com/office/drawing/2014/main" val="796841522"/>
                    </a:ext>
                  </a:extLst>
                </a:gridCol>
                <a:gridCol w="304495">
                  <a:extLst>
                    <a:ext uri="{9D8B030D-6E8A-4147-A177-3AD203B41FA5}">
                      <a16:colId xmlns:a16="http://schemas.microsoft.com/office/drawing/2014/main" val="575782792"/>
                    </a:ext>
                  </a:extLst>
                </a:gridCol>
                <a:gridCol w="304495">
                  <a:extLst>
                    <a:ext uri="{9D8B030D-6E8A-4147-A177-3AD203B41FA5}">
                      <a16:colId xmlns:a16="http://schemas.microsoft.com/office/drawing/2014/main" val="1971475141"/>
                    </a:ext>
                  </a:extLst>
                </a:gridCol>
                <a:gridCol w="304495">
                  <a:extLst>
                    <a:ext uri="{9D8B030D-6E8A-4147-A177-3AD203B41FA5}">
                      <a16:colId xmlns:a16="http://schemas.microsoft.com/office/drawing/2014/main" val="1433441449"/>
                    </a:ext>
                  </a:extLst>
                </a:gridCol>
                <a:gridCol w="304495">
                  <a:extLst>
                    <a:ext uri="{9D8B030D-6E8A-4147-A177-3AD203B41FA5}">
                      <a16:colId xmlns:a16="http://schemas.microsoft.com/office/drawing/2014/main" val="1706000376"/>
                    </a:ext>
                  </a:extLst>
                </a:gridCol>
                <a:gridCol w="304495">
                  <a:extLst>
                    <a:ext uri="{9D8B030D-6E8A-4147-A177-3AD203B41FA5}">
                      <a16:colId xmlns:a16="http://schemas.microsoft.com/office/drawing/2014/main" val="251316550"/>
                    </a:ext>
                  </a:extLst>
                </a:gridCol>
                <a:gridCol w="304495">
                  <a:extLst>
                    <a:ext uri="{9D8B030D-6E8A-4147-A177-3AD203B41FA5}">
                      <a16:colId xmlns:a16="http://schemas.microsoft.com/office/drawing/2014/main" val="740084405"/>
                    </a:ext>
                  </a:extLst>
                </a:gridCol>
                <a:gridCol w="304495">
                  <a:extLst>
                    <a:ext uri="{9D8B030D-6E8A-4147-A177-3AD203B41FA5}">
                      <a16:colId xmlns:a16="http://schemas.microsoft.com/office/drawing/2014/main" val="3699477161"/>
                    </a:ext>
                  </a:extLst>
                </a:gridCol>
                <a:gridCol w="304495">
                  <a:extLst>
                    <a:ext uri="{9D8B030D-6E8A-4147-A177-3AD203B41FA5}">
                      <a16:colId xmlns:a16="http://schemas.microsoft.com/office/drawing/2014/main" val="3522291613"/>
                    </a:ext>
                  </a:extLst>
                </a:gridCol>
                <a:gridCol w="304495">
                  <a:extLst>
                    <a:ext uri="{9D8B030D-6E8A-4147-A177-3AD203B41FA5}">
                      <a16:colId xmlns:a16="http://schemas.microsoft.com/office/drawing/2014/main" val="1854388242"/>
                    </a:ext>
                  </a:extLst>
                </a:gridCol>
                <a:gridCol w="304495">
                  <a:extLst>
                    <a:ext uri="{9D8B030D-6E8A-4147-A177-3AD203B41FA5}">
                      <a16:colId xmlns:a16="http://schemas.microsoft.com/office/drawing/2014/main" val="2534860706"/>
                    </a:ext>
                  </a:extLst>
                </a:gridCol>
                <a:gridCol w="304495">
                  <a:extLst>
                    <a:ext uri="{9D8B030D-6E8A-4147-A177-3AD203B41FA5}">
                      <a16:colId xmlns:a16="http://schemas.microsoft.com/office/drawing/2014/main" val="212812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654776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Everis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2628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Deloitte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5731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Axians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75465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DXC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36852520"/>
                  </a:ext>
                </a:extLst>
              </a:tr>
            </a:tbl>
          </a:graphicData>
        </a:graphic>
      </p:graphicFrame>
      <p:sp>
        <p:nvSpPr>
          <p:cNvPr id="4" name="Text Placeholder 3">
            <a:extLst>
              <a:ext uri="{FF2B5EF4-FFF2-40B4-BE49-F238E27FC236}">
                <a16:creationId xmlns:a16="http://schemas.microsoft.com/office/drawing/2014/main" id="{B0E4C4D9-8ADC-4EE1-B49C-E1A92F76DC64}"/>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53891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5CC98-CFD9-4BEF-8D84-35EE55D53DED}"/>
              </a:ext>
            </a:extLst>
          </p:cNvPr>
          <p:cNvSpPr>
            <a:spLocks noGrp="1"/>
          </p:cNvSpPr>
          <p:nvPr>
            <p:ph type="title"/>
          </p:nvPr>
        </p:nvSpPr>
        <p:spPr/>
        <p:txBody>
          <a:bodyPr/>
          <a:lstStyle/>
          <a:p>
            <a:r>
              <a:rPr lang="en-US"/>
              <a:t>Facebook Key Metrics Table | Competitors - 3 of 3</a:t>
            </a:r>
          </a:p>
        </p:txBody>
      </p:sp>
      <p:graphicFrame>
        <p:nvGraphicFramePr>
          <p:cNvPr id="5" name="Table Placeholder 4">
            <a:extLst>
              <a:ext uri="{FF2B5EF4-FFF2-40B4-BE49-F238E27FC236}">
                <a16:creationId xmlns:a16="http://schemas.microsoft.com/office/drawing/2014/main" id="{963DD73C-2C0D-4E23-B102-5E1BD7A51C2A}"/>
              </a:ext>
            </a:extLst>
          </p:cNvPr>
          <p:cNvGraphicFramePr>
            <a:graphicFrameLocks noGrp="1"/>
          </p:cNvGraphicFramePr>
          <p:nvPr>
            <p:ph type="tbl" sz="quarter" idx="13"/>
            <p:extLst>
              <p:ext uri="{D42A27DB-BD31-4B8C-83A1-F6EECF244321}">
                <p14:modId xmlns:p14="http://schemas.microsoft.com/office/powerpoint/2010/main" val="647404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21786114"/>
                    </a:ext>
                  </a:extLst>
                </a:gridCol>
                <a:gridCol w="411480">
                  <a:extLst>
                    <a:ext uri="{9D8B030D-6E8A-4147-A177-3AD203B41FA5}">
                      <a16:colId xmlns:a16="http://schemas.microsoft.com/office/drawing/2014/main" val="2747820378"/>
                    </a:ext>
                  </a:extLst>
                </a:gridCol>
                <a:gridCol w="304495">
                  <a:extLst>
                    <a:ext uri="{9D8B030D-6E8A-4147-A177-3AD203B41FA5}">
                      <a16:colId xmlns:a16="http://schemas.microsoft.com/office/drawing/2014/main" val="2483259318"/>
                    </a:ext>
                  </a:extLst>
                </a:gridCol>
                <a:gridCol w="304495">
                  <a:extLst>
                    <a:ext uri="{9D8B030D-6E8A-4147-A177-3AD203B41FA5}">
                      <a16:colId xmlns:a16="http://schemas.microsoft.com/office/drawing/2014/main" val="1495415401"/>
                    </a:ext>
                  </a:extLst>
                </a:gridCol>
                <a:gridCol w="304495">
                  <a:extLst>
                    <a:ext uri="{9D8B030D-6E8A-4147-A177-3AD203B41FA5}">
                      <a16:colId xmlns:a16="http://schemas.microsoft.com/office/drawing/2014/main" val="2478575345"/>
                    </a:ext>
                  </a:extLst>
                </a:gridCol>
                <a:gridCol w="304495">
                  <a:extLst>
                    <a:ext uri="{9D8B030D-6E8A-4147-A177-3AD203B41FA5}">
                      <a16:colId xmlns:a16="http://schemas.microsoft.com/office/drawing/2014/main" val="3832146895"/>
                    </a:ext>
                  </a:extLst>
                </a:gridCol>
                <a:gridCol w="304495">
                  <a:extLst>
                    <a:ext uri="{9D8B030D-6E8A-4147-A177-3AD203B41FA5}">
                      <a16:colId xmlns:a16="http://schemas.microsoft.com/office/drawing/2014/main" val="278914384"/>
                    </a:ext>
                  </a:extLst>
                </a:gridCol>
                <a:gridCol w="304495">
                  <a:extLst>
                    <a:ext uri="{9D8B030D-6E8A-4147-A177-3AD203B41FA5}">
                      <a16:colId xmlns:a16="http://schemas.microsoft.com/office/drawing/2014/main" val="1831017641"/>
                    </a:ext>
                  </a:extLst>
                </a:gridCol>
                <a:gridCol w="304495">
                  <a:extLst>
                    <a:ext uri="{9D8B030D-6E8A-4147-A177-3AD203B41FA5}">
                      <a16:colId xmlns:a16="http://schemas.microsoft.com/office/drawing/2014/main" val="2375050866"/>
                    </a:ext>
                  </a:extLst>
                </a:gridCol>
                <a:gridCol w="304495">
                  <a:extLst>
                    <a:ext uri="{9D8B030D-6E8A-4147-A177-3AD203B41FA5}">
                      <a16:colId xmlns:a16="http://schemas.microsoft.com/office/drawing/2014/main" val="4063748596"/>
                    </a:ext>
                  </a:extLst>
                </a:gridCol>
                <a:gridCol w="304495">
                  <a:extLst>
                    <a:ext uri="{9D8B030D-6E8A-4147-A177-3AD203B41FA5}">
                      <a16:colId xmlns:a16="http://schemas.microsoft.com/office/drawing/2014/main" val="784110014"/>
                    </a:ext>
                  </a:extLst>
                </a:gridCol>
                <a:gridCol w="304495">
                  <a:extLst>
                    <a:ext uri="{9D8B030D-6E8A-4147-A177-3AD203B41FA5}">
                      <a16:colId xmlns:a16="http://schemas.microsoft.com/office/drawing/2014/main" val="1477231822"/>
                    </a:ext>
                  </a:extLst>
                </a:gridCol>
                <a:gridCol w="304495">
                  <a:extLst>
                    <a:ext uri="{9D8B030D-6E8A-4147-A177-3AD203B41FA5}">
                      <a16:colId xmlns:a16="http://schemas.microsoft.com/office/drawing/2014/main" val="2931916680"/>
                    </a:ext>
                  </a:extLst>
                </a:gridCol>
                <a:gridCol w="304495">
                  <a:extLst>
                    <a:ext uri="{9D8B030D-6E8A-4147-A177-3AD203B41FA5}">
                      <a16:colId xmlns:a16="http://schemas.microsoft.com/office/drawing/2014/main" val="1035108329"/>
                    </a:ext>
                  </a:extLst>
                </a:gridCol>
                <a:gridCol w="304495">
                  <a:extLst>
                    <a:ext uri="{9D8B030D-6E8A-4147-A177-3AD203B41FA5}">
                      <a16:colId xmlns:a16="http://schemas.microsoft.com/office/drawing/2014/main" val="2763586568"/>
                    </a:ext>
                  </a:extLst>
                </a:gridCol>
                <a:gridCol w="304495">
                  <a:extLst>
                    <a:ext uri="{9D8B030D-6E8A-4147-A177-3AD203B41FA5}">
                      <a16:colId xmlns:a16="http://schemas.microsoft.com/office/drawing/2014/main" val="2665604394"/>
                    </a:ext>
                  </a:extLst>
                </a:gridCol>
                <a:gridCol w="304495">
                  <a:extLst>
                    <a:ext uri="{9D8B030D-6E8A-4147-A177-3AD203B41FA5}">
                      <a16:colId xmlns:a16="http://schemas.microsoft.com/office/drawing/2014/main" val="1234271640"/>
                    </a:ext>
                  </a:extLst>
                </a:gridCol>
                <a:gridCol w="304495">
                  <a:extLst>
                    <a:ext uri="{9D8B030D-6E8A-4147-A177-3AD203B41FA5}">
                      <a16:colId xmlns:a16="http://schemas.microsoft.com/office/drawing/2014/main" val="1255095586"/>
                    </a:ext>
                  </a:extLst>
                </a:gridCol>
                <a:gridCol w="304495">
                  <a:extLst>
                    <a:ext uri="{9D8B030D-6E8A-4147-A177-3AD203B41FA5}">
                      <a16:colId xmlns:a16="http://schemas.microsoft.com/office/drawing/2014/main" val="971889502"/>
                    </a:ext>
                  </a:extLst>
                </a:gridCol>
                <a:gridCol w="304495">
                  <a:extLst>
                    <a:ext uri="{9D8B030D-6E8A-4147-A177-3AD203B41FA5}">
                      <a16:colId xmlns:a16="http://schemas.microsoft.com/office/drawing/2014/main" val="1649367167"/>
                    </a:ext>
                  </a:extLst>
                </a:gridCol>
                <a:gridCol w="304495">
                  <a:extLst>
                    <a:ext uri="{9D8B030D-6E8A-4147-A177-3AD203B41FA5}">
                      <a16:colId xmlns:a16="http://schemas.microsoft.com/office/drawing/2014/main" val="14457549"/>
                    </a:ext>
                  </a:extLst>
                </a:gridCol>
                <a:gridCol w="304495">
                  <a:extLst>
                    <a:ext uri="{9D8B030D-6E8A-4147-A177-3AD203B41FA5}">
                      <a16:colId xmlns:a16="http://schemas.microsoft.com/office/drawing/2014/main" val="4019754511"/>
                    </a:ext>
                  </a:extLst>
                </a:gridCol>
                <a:gridCol w="304495">
                  <a:extLst>
                    <a:ext uri="{9D8B030D-6E8A-4147-A177-3AD203B41FA5}">
                      <a16:colId xmlns:a16="http://schemas.microsoft.com/office/drawing/2014/main" val="3777170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61444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IBM 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858172437"/>
                  </a:ext>
                </a:extLst>
              </a:tr>
            </a:tbl>
          </a:graphicData>
        </a:graphic>
      </p:graphicFrame>
      <p:sp>
        <p:nvSpPr>
          <p:cNvPr id="4" name="Text Placeholder 3">
            <a:extLst>
              <a:ext uri="{FF2B5EF4-FFF2-40B4-BE49-F238E27FC236}">
                <a16:creationId xmlns:a16="http://schemas.microsoft.com/office/drawing/2014/main" id="{C2F70774-966F-40BC-9CDB-F750CD92579B}"/>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32313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90876-8D76-4AE5-B11E-43973E8F9880}"/>
              </a:ext>
            </a:extLst>
          </p:cNvPr>
          <p:cNvSpPr>
            <a:spLocks noGrp="1"/>
          </p:cNvSpPr>
          <p:nvPr>
            <p:ph type="title"/>
          </p:nvPr>
        </p:nvSpPr>
        <p:spPr/>
        <p:txBody>
          <a:bodyPr/>
          <a:lstStyle/>
          <a:p>
            <a:r>
              <a:rPr lang="en-US"/>
              <a:t>Facebook Fans Total | Competitors</a:t>
            </a:r>
          </a:p>
        </p:txBody>
      </p:sp>
      <p:graphicFrame>
        <p:nvGraphicFramePr>
          <p:cNvPr id="6" name="Chart Placeholder 5">
            <a:extLst>
              <a:ext uri="{FF2B5EF4-FFF2-40B4-BE49-F238E27FC236}">
                <a16:creationId xmlns:a16="http://schemas.microsoft.com/office/drawing/2014/main" id="{4635FE12-25FB-4485-9AF8-6146C36D15B5}"/>
              </a:ext>
            </a:extLst>
          </p:cNvPr>
          <p:cNvGraphicFramePr>
            <a:graphicFrameLocks noGrp="1"/>
          </p:cNvGraphicFramePr>
          <p:nvPr>
            <p:ph type="chart" sz="quarter" idx="13"/>
            <p:extLst>
              <p:ext uri="{D42A27DB-BD31-4B8C-83A1-F6EECF244321}">
                <p14:modId xmlns:p14="http://schemas.microsoft.com/office/powerpoint/2010/main" val="3679559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9457DB-F75A-411D-8A4D-497C20EC935A}"/>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ED35033F-D8C1-4D20-938E-147E911E0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7902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AB7FF-E10A-45C4-BCBA-B2AD88A6720F}"/>
              </a:ext>
            </a:extLst>
          </p:cNvPr>
          <p:cNvSpPr>
            <a:spLocks noGrp="1"/>
          </p:cNvSpPr>
          <p:nvPr>
            <p:ph type="title"/>
          </p:nvPr>
        </p:nvSpPr>
        <p:spPr/>
        <p:txBody>
          <a:bodyPr/>
          <a:lstStyle/>
          <a:p>
            <a:r>
              <a:rPr lang="en-US"/>
              <a:t>Facebook Fans Change Rate | Competitors</a:t>
            </a:r>
          </a:p>
        </p:txBody>
      </p:sp>
      <p:graphicFrame>
        <p:nvGraphicFramePr>
          <p:cNvPr id="6" name="Chart Placeholder 5">
            <a:extLst>
              <a:ext uri="{FF2B5EF4-FFF2-40B4-BE49-F238E27FC236}">
                <a16:creationId xmlns:a16="http://schemas.microsoft.com/office/drawing/2014/main" id="{C81171C8-0CB4-4008-A6B9-FB3A780C6FB4}"/>
              </a:ext>
            </a:extLst>
          </p:cNvPr>
          <p:cNvGraphicFramePr>
            <a:graphicFrameLocks noGrp="1"/>
          </p:cNvGraphicFramePr>
          <p:nvPr>
            <p:ph type="chart" sz="quarter" idx="13"/>
            <p:extLst>
              <p:ext uri="{D42A27DB-BD31-4B8C-83A1-F6EECF244321}">
                <p14:modId xmlns:p14="http://schemas.microsoft.com/office/powerpoint/2010/main" val="46279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1D0528-8885-4ED2-9E08-884766098182}"/>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068037D6-93F5-4B0D-BAD2-B852EE1AA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5578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45564-17C1-445D-AAE6-8C510181257F}"/>
              </a:ext>
            </a:extLst>
          </p:cNvPr>
          <p:cNvSpPr>
            <a:spLocks noGrp="1"/>
          </p:cNvSpPr>
          <p:nvPr>
            <p:ph type="title"/>
          </p:nvPr>
        </p:nvSpPr>
        <p:spPr/>
        <p:txBody>
          <a:bodyPr/>
          <a:lstStyle/>
          <a:p>
            <a:r>
              <a:rPr lang="en-US"/>
              <a:t>Facebook Interaction Rate | Competitors</a:t>
            </a:r>
          </a:p>
        </p:txBody>
      </p:sp>
      <p:graphicFrame>
        <p:nvGraphicFramePr>
          <p:cNvPr id="6" name="Chart Placeholder 5">
            <a:extLst>
              <a:ext uri="{FF2B5EF4-FFF2-40B4-BE49-F238E27FC236}">
                <a16:creationId xmlns:a16="http://schemas.microsoft.com/office/drawing/2014/main" id="{EBD766FC-87F5-4F0A-88EC-817D61035385}"/>
              </a:ext>
            </a:extLst>
          </p:cNvPr>
          <p:cNvGraphicFramePr>
            <a:graphicFrameLocks noGrp="1"/>
          </p:cNvGraphicFramePr>
          <p:nvPr>
            <p:ph type="chart" sz="quarter" idx="13"/>
            <p:extLst>
              <p:ext uri="{D42A27DB-BD31-4B8C-83A1-F6EECF244321}">
                <p14:modId xmlns:p14="http://schemas.microsoft.com/office/powerpoint/2010/main" val="511132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FA60BC-599B-4977-BF15-BDC762BF08A7}"/>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BF38662A-0040-42AA-8729-B7EE4C1950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3126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D547-8075-4336-850E-E3EA5DBC97DE}"/>
              </a:ext>
            </a:extLst>
          </p:cNvPr>
          <p:cNvSpPr>
            <a:spLocks noGrp="1"/>
          </p:cNvSpPr>
          <p:nvPr>
            <p:ph type="title"/>
          </p:nvPr>
        </p:nvSpPr>
        <p:spPr/>
        <p:txBody>
          <a:bodyPr/>
          <a:lstStyle/>
          <a:p>
            <a:r>
              <a:rPr lang="en-US"/>
              <a:t>Facebook Total Interactions | Competitors</a:t>
            </a:r>
          </a:p>
        </p:txBody>
      </p:sp>
      <p:graphicFrame>
        <p:nvGraphicFramePr>
          <p:cNvPr id="6" name="Chart Placeholder 5">
            <a:extLst>
              <a:ext uri="{FF2B5EF4-FFF2-40B4-BE49-F238E27FC236}">
                <a16:creationId xmlns:a16="http://schemas.microsoft.com/office/drawing/2014/main" id="{433DED47-328A-46E0-96DA-3312CF38D79B}"/>
              </a:ext>
            </a:extLst>
          </p:cNvPr>
          <p:cNvGraphicFramePr>
            <a:graphicFrameLocks noGrp="1"/>
          </p:cNvGraphicFramePr>
          <p:nvPr>
            <p:ph type="chart" sz="quarter" idx="13"/>
            <p:extLst>
              <p:ext uri="{D42A27DB-BD31-4B8C-83A1-F6EECF244321}">
                <p14:modId xmlns:p14="http://schemas.microsoft.com/office/powerpoint/2010/main" val="1040059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1E5EB-A81B-4885-824C-CD068C22699C}"/>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4BE4FB4E-A815-42B9-9F34-6DE3AE3999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92624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E69FA-9952-484C-9C00-82691DDB404A}"/>
              </a:ext>
            </a:extLst>
          </p:cNvPr>
          <p:cNvSpPr>
            <a:spLocks noGrp="1"/>
          </p:cNvSpPr>
          <p:nvPr>
            <p:ph type="title"/>
          </p:nvPr>
        </p:nvSpPr>
        <p:spPr/>
        <p:txBody>
          <a:bodyPr/>
          <a:lstStyle/>
          <a:p>
            <a:r>
              <a:rPr lang="en-US"/>
              <a:t>Facebook Own Posts Table | Competitors - 1 of 24</a:t>
            </a:r>
          </a:p>
        </p:txBody>
      </p:sp>
      <p:graphicFrame>
        <p:nvGraphicFramePr>
          <p:cNvPr id="5" name="Table Placeholder 4">
            <a:extLst>
              <a:ext uri="{FF2B5EF4-FFF2-40B4-BE49-F238E27FC236}">
                <a16:creationId xmlns:a16="http://schemas.microsoft.com/office/drawing/2014/main" id="{49A84E58-F7D9-4223-A25C-A9078F6DD3FE}"/>
              </a:ext>
            </a:extLst>
          </p:cNvPr>
          <p:cNvGraphicFramePr>
            <a:graphicFrameLocks noGrp="1"/>
          </p:cNvGraphicFramePr>
          <p:nvPr>
            <p:ph type="tbl" sz="quarter" idx="13"/>
            <p:extLst>
              <p:ext uri="{D42A27DB-BD31-4B8C-83A1-F6EECF244321}">
                <p14:modId xmlns:p14="http://schemas.microsoft.com/office/powerpoint/2010/main" val="332333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04545072"/>
                    </a:ext>
                  </a:extLst>
                </a:gridCol>
                <a:gridCol w="905256">
                  <a:extLst>
                    <a:ext uri="{9D8B030D-6E8A-4147-A177-3AD203B41FA5}">
                      <a16:colId xmlns:a16="http://schemas.microsoft.com/office/drawing/2014/main" val="2915581184"/>
                    </a:ext>
                  </a:extLst>
                </a:gridCol>
                <a:gridCol w="658368">
                  <a:extLst>
                    <a:ext uri="{9D8B030D-6E8A-4147-A177-3AD203B41FA5}">
                      <a16:colId xmlns:a16="http://schemas.microsoft.com/office/drawing/2014/main" val="893720717"/>
                    </a:ext>
                  </a:extLst>
                </a:gridCol>
                <a:gridCol w="329184">
                  <a:extLst>
                    <a:ext uri="{9D8B030D-6E8A-4147-A177-3AD203B41FA5}">
                      <a16:colId xmlns:a16="http://schemas.microsoft.com/office/drawing/2014/main" val="1104853986"/>
                    </a:ext>
                  </a:extLst>
                </a:gridCol>
                <a:gridCol w="329184">
                  <a:extLst>
                    <a:ext uri="{9D8B030D-6E8A-4147-A177-3AD203B41FA5}">
                      <a16:colId xmlns:a16="http://schemas.microsoft.com/office/drawing/2014/main" val="1124275263"/>
                    </a:ext>
                  </a:extLst>
                </a:gridCol>
                <a:gridCol w="329184">
                  <a:extLst>
                    <a:ext uri="{9D8B030D-6E8A-4147-A177-3AD203B41FA5}">
                      <a16:colId xmlns:a16="http://schemas.microsoft.com/office/drawing/2014/main" val="1987790751"/>
                    </a:ext>
                  </a:extLst>
                </a:gridCol>
                <a:gridCol w="329184">
                  <a:extLst>
                    <a:ext uri="{9D8B030D-6E8A-4147-A177-3AD203B41FA5}">
                      <a16:colId xmlns:a16="http://schemas.microsoft.com/office/drawing/2014/main" val="2614656947"/>
                    </a:ext>
                  </a:extLst>
                </a:gridCol>
                <a:gridCol w="329184">
                  <a:extLst>
                    <a:ext uri="{9D8B030D-6E8A-4147-A177-3AD203B41FA5}">
                      <a16:colId xmlns:a16="http://schemas.microsoft.com/office/drawing/2014/main" val="262697659"/>
                    </a:ext>
                  </a:extLst>
                </a:gridCol>
                <a:gridCol w="329184">
                  <a:extLst>
                    <a:ext uri="{9D8B030D-6E8A-4147-A177-3AD203B41FA5}">
                      <a16:colId xmlns:a16="http://schemas.microsoft.com/office/drawing/2014/main" val="1810867089"/>
                    </a:ext>
                  </a:extLst>
                </a:gridCol>
                <a:gridCol w="329184">
                  <a:extLst>
                    <a:ext uri="{9D8B030D-6E8A-4147-A177-3AD203B41FA5}">
                      <a16:colId xmlns:a16="http://schemas.microsoft.com/office/drawing/2014/main" val="4177595845"/>
                    </a:ext>
                  </a:extLst>
                </a:gridCol>
                <a:gridCol w="329184">
                  <a:extLst>
                    <a:ext uri="{9D8B030D-6E8A-4147-A177-3AD203B41FA5}">
                      <a16:colId xmlns:a16="http://schemas.microsoft.com/office/drawing/2014/main" val="4201258809"/>
                    </a:ext>
                  </a:extLst>
                </a:gridCol>
                <a:gridCol w="329184">
                  <a:extLst>
                    <a:ext uri="{9D8B030D-6E8A-4147-A177-3AD203B41FA5}">
                      <a16:colId xmlns:a16="http://schemas.microsoft.com/office/drawing/2014/main" val="539979430"/>
                    </a:ext>
                  </a:extLst>
                </a:gridCol>
                <a:gridCol w="329184">
                  <a:extLst>
                    <a:ext uri="{9D8B030D-6E8A-4147-A177-3AD203B41FA5}">
                      <a16:colId xmlns:a16="http://schemas.microsoft.com/office/drawing/2014/main" val="1151858651"/>
                    </a:ext>
                  </a:extLst>
                </a:gridCol>
                <a:gridCol w="329184">
                  <a:extLst>
                    <a:ext uri="{9D8B030D-6E8A-4147-A177-3AD203B41FA5}">
                      <a16:colId xmlns:a16="http://schemas.microsoft.com/office/drawing/2014/main" val="3616146352"/>
                    </a:ext>
                  </a:extLst>
                </a:gridCol>
                <a:gridCol w="329184">
                  <a:extLst>
                    <a:ext uri="{9D8B030D-6E8A-4147-A177-3AD203B41FA5}">
                      <a16:colId xmlns:a16="http://schemas.microsoft.com/office/drawing/2014/main" val="3276277306"/>
                    </a:ext>
                  </a:extLst>
                </a:gridCol>
                <a:gridCol w="329184">
                  <a:extLst>
                    <a:ext uri="{9D8B030D-6E8A-4147-A177-3AD203B41FA5}">
                      <a16:colId xmlns:a16="http://schemas.microsoft.com/office/drawing/2014/main" val="3496510420"/>
                    </a:ext>
                  </a:extLst>
                </a:gridCol>
                <a:gridCol w="329184">
                  <a:extLst>
                    <a:ext uri="{9D8B030D-6E8A-4147-A177-3AD203B41FA5}">
                      <a16:colId xmlns:a16="http://schemas.microsoft.com/office/drawing/2014/main" val="1165521465"/>
                    </a:ext>
                  </a:extLst>
                </a:gridCol>
                <a:gridCol w="329184">
                  <a:extLst>
                    <a:ext uri="{9D8B030D-6E8A-4147-A177-3AD203B41FA5}">
                      <a16:colId xmlns:a16="http://schemas.microsoft.com/office/drawing/2014/main" val="387106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596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- 2019-04-03 11:30:20 </a:t>
                      </a:r>
                      <a:r>
                        <a:rPr kumimoji="0" lang="pt-BR" sz="1000" b="0" i="0" u="none" strike="noStrike" kern="1200" cap="none" spc="0" normalizeH="0" baseline="0" noProof="0">
                          <a:ln>
                            <a:noFill/>
                          </a:ln>
                          <a:solidFill>
                            <a:prstClr val="black"/>
                          </a:solidFill>
                          <a:effectLst/>
                          <a:uLnTx/>
                          <a:uFillTx/>
                          <a:latin typeface="+mn-lt"/>
                          <a:ea typeface="+mn-ea"/>
                          <a:cs typeface="+mn-cs"/>
                        </a:rPr>
                        <a:t> 
 Na era pós-digital o sucesso vai depender de utilizar a tecnologia para proporcionar experiências e realidades personalizadas a clientes, colaboradores e parceiros.
Descubra mais sobre a Accenture Technology Vision neste artigo da Executive Digest: https://accntu.re/2YHPdOJ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https://external.xx.fbcdn.net/safe_image.php?d=AQCoQvRmibhJsp7f&amp;w=720&amp;h=720&amp;url=https%3A%2F%2Fexecutivedigest.sapo.pt%2Fwp-content%2Fuploads%2F2018%2F11%2Fdigital-IA.jpg&amp;cfs=1&amp;_nc_hash=AQBe1jLZ2lDhD3Fz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70667403"/>
                  </a:ext>
                </a:extLst>
              </a:tr>
            </a:tbl>
          </a:graphicData>
        </a:graphic>
      </p:graphicFrame>
      <p:sp>
        <p:nvSpPr>
          <p:cNvPr id="4" name="Text Placeholder 3">
            <a:extLst>
              <a:ext uri="{FF2B5EF4-FFF2-40B4-BE49-F238E27FC236}">
                <a16:creationId xmlns:a16="http://schemas.microsoft.com/office/drawing/2014/main" id="{47D7F45C-ED30-4E67-8535-6C531175323E}"/>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101107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96395-952E-405A-852E-D41790CAC225}"/>
              </a:ext>
            </a:extLst>
          </p:cNvPr>
          <p:cNvSpPr>
            <a:spLocks noGrp="1"/>
          </p:cNvSpPr>
          <p:nvPr>
            <p:ph type="title"/>
          </p:nvPr>
        </p:nvSpPr>
        <p:spPr/>
        <p:txBody>
          <a:bodyPr/>
          <a:lstStyle/>
          <a:p>
            <a:r>
              <a:rPr lang="en-US"/>
              <a:t>Facebook Own Posts Table | Competitors - 2 of 24</a:t>
            </a:r>
          </a:p>
        </p:txBody>
      </p:sp>
      <p:graphicFrame>
        <p:nvGraphicFramePr>
          <p:cNvPr id="5" name="Table Placeholder 4">
            <a:extLst>
              <a:ext uri="{FF2B5EF4-FFF2-40B4-BE49-F238E27FC236}">
                <a16:creationId xmlns:a16="http://schemas.microsoft.com/office/drawing/2014/main" id="{AFEFBEC9-064F-4BD5-A596-3BEC96BE6AD7}"/>
              </a:ext>
            </a:extLst>
          </p:cNvPr>
          <p:cNvGraphicFramePr>
            <a:graphicFrameLocks noGrp="1"/>
          </p:cNvGraphicFramePr>
          <p:nvPr>
            <p:ph type="tbl" sz="quarter" idx="13"/>
            <p:extLst>
              <p:ext uri="{D42A27DB-BD31-4B8C-83A1-F6EECF244321}">
                <p14:modId xmlns:p14="http://schemas.microsoft.com/office/powerpoint/2010/main" val="351304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85772525"/>
                    </a:ext>
                  </a:extLst>
                </a:gridCol>
                <a:gridCol w="905256">
                  <a:extLst>
                    <a:ext uri="{9D8B030D-6E8A-4147-A177-3AD203B41FA5}">
                      <a16:colId xmlns:a16="http://schemas.microsoft.com/office/drawing/2014/main" val="1109578367"/>
                    </a:ext>
                  </a:extLst>
                </a:gridCol>
                <a:gridCol w="658368">
                  <a:extLst>
                    <a:ext uri="{9D8B030D-6E8A-4147-A177-3AD203B41FA5}">
                      <a16:colId xmlns:a16="http://schemas.microsoft.com/office/drawing/2014/main" val="194709798"/>
                    </a:ext>
                  </a:extLst>
                </a:gridCol>
                <a:gridCol w="329184">
                  <a:extLst>
                    <a:ext uri="{9D8B030D-6E8A-4147-A177-3AD203B41FA5}">
                      <a16:colId xmlns:a16="http://schemas.microsoft.com/office/drawing/2014/main" val="613065811"/>
                    </a:ext>
                  </a:extLst>
                </a:gridCol>
                <a:gridCol w="329184">
                  <a:extLst>
                    <a:ext uri="{9D8B030D-6E8A-4147-A177-3AD203B41FA5}">
                      <a16:colId xmlns:a16="http://schemas.microsoft.com/office/drawing/2014/main" val="735759154"/>
                    </a:ext>
                  </a:extLst>
                </a:gridCol>
                <a:gridCol w="329184">
                  <a:extLst>
                    <a:ext uri="{9D8B030D-6E8A-4147-A177-3AD203B41FA5}">
                      <a16:colId xmlns:a16="http://schemas.microsoft.com/office/drawing/2014/main" val="2036141521"/>
                    </a:ext>
                  </a:extLst>
                </a:gridCol>
                <a:gridCol w="329184">
                  <a:extLst>
                    <a:ext uri="{9D8B030D-6E8A-4147-A177-3AD203B41FA5}">
                      <a16:colId xmlns:a16="http://schemas.microsoft.com/office/drawing/2014/main" val="2460360413"/>
                    </a:ext>
                  </a:extLst>
                </a:gridCol>
                <a:gridCol w="329184">
                  <a:extLst>
                    <a:ext uri="{9D8B030D-6E8A-4147-A177-3AD203B41FA5}">
                      <a16:colId xmlns:a16="http://schemas.microsoft.com/office/drawing/2014/main" val="501379933"/>
                    </a:ext>
                  </a:extLst>
                </a:gridCol>
                <a:gridCol w="329184">
                  <a:extLst>
                    <a:ext uri="{9D8B030D-6E8A-4147-A177-3AD203B41FA5}">
                      <a16:colId xmlns:a16="http://schemas.microsoft.com/office/drawing/2014/main" val="3984629381"/>
                    </a:ext>
                  </a:extLst>
                </a:gridCol>
                <a:gridCol w="329184">
                  <a:extLst>
                    <a:ext uri="{9D8B030D-6E8A-4147-A177-3AD203B41FA5}">
                      <a16:colId xmlns:a16="http://schemas.microsoft.com/office/drawing/2014/main" val="3848390481"/>
                    </a:ext>
                  </a:extLst>
                </a:gridCol>
                <a:gridCol w="329184">
                  <a:extLst>
                    <a:ext uri="{9D8B030D-6E8A-4147-A177-3AD203B41FA5}">
                      <a16:colId xmlns:a16="http://schemas.microsoft.com/office/drawing/2014/main" val="2357039706"/>
                    </a:ext>
                  </a:extLst>
                </a:gridCol>
                <a:gridCol w="329184">
                  <a:extLst>
                    <a:ext uri="{9D8B030D-6E8A-4147-A177-3AD203B41FA5}">
                      <a16:colId xmlns:a16="http://schemas.microsoft.com/office/drawing/2014/main" val="1373015017"/>
                    </a:ext>
                  </a:extLst>
                </a:gridCol>
                <a:gridCol w="329184">
                  <a:extLst>
                    <a:ext uri="{9D8B030D-6E8A-4147-A177-3AD203B41FA5}">
                      <a16:colId xmlns:a16="http://schemas.microsoft.com/office/drawing/2014/main" val="4085216145"/>
                    </a:ext>
                  </a:extLst>
                </a:gridCol>
                <a:gridCol w="329184">
                  <a:extLst>
                    <a:ext uri="{9D8B030D-6E8A-4147-A177-3AD203B41FA5}">
                      <a16:colId xmlns:a16="http://schemas.microsoft.com/office/drawing/2014/main" val="396577074"/>
                    </a:ext>
                  </a:extLst>
                </a:gridCol>
                <a:gridCol w="329184">
                  <a:extLst>
                    <a:ext uri="{9D8B030D-6E8A-4147-A177-3AD203B41FA5}">
                      <a16:colId xmlns:a16="http://schemas.microsoft.com/office/drawing/2014/main" val="316450320"/>
                    </a:ext>
                  </a:extLst>
                </a:gridCol>
                <a:gridCol w="329184">
                  <a:extLst>
                    <a:ext uri="{9D8B030D-6E8A-4147-A177-3AD203B41FA5}">
                      <a16:colId xmlns:a16="http://schemas.microsoft.com/office/drawing/2014/main" val="457611873"/>
                    </a:ext>
                  </a:extLst>
                </a:gridCol>
                <a:gridCol w="329184">
                  <a:extLst>
                    <a:ext uri="{9D8B030D-6E8A-4147-A177-3AD203B41FA5}">
                      <a16:colId xmlns:a16="http://schemas.microsoft.com/office/drawing/2014/main" val="2157229798"/>
                    </a:ext>
                  </a:extLst>
                </a:gridCol>
                <a:gridCol w="329184">
                  <a:extLst>
                    <a:ext uri="{9D8B030D-6E8A-4147-A177-3AD203B41FA5}">
                      <a16:colId xmlns:a16="http://schemas.microsoft.com/office/drawing/2014/main" val="169445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018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- 2019-04-03 10:08:00 </a:t>
                      </a:r>
                      <a:r>
                        <a:rPr kumimoji="0" lang="pt-BR" sz="1000" b="0" i="0" u="none" strike="noStrike" kern="1200" cap="none" spc="0" normalizeH="0" baseline="0" noProof="0">
                          <a:ln>
                            <a:noFill/>
                          </a:ln>
                          <a:solidFill>
                            <a:prstClr val="black"/>
                          </a:solidFill>
                          <a:effectLst/>
                          <a:uLnTx/>
                          <a:uFillTx/>
                          <a:latin typeface="+mn-lt"/>
                          <a:ea typeface="+mn-ea"/>
                          <a:cs typeface="+mn-cs"/>
                        </a:rPr>
                        <a:t> 
 É já amanhã: SAP NOW LISBOA 2019.
Visite o stand da Compta no evento anual mais importante da SAP em 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https://scontent.xx.fbcdn.net/v/t1.0-9/s720x720/54799174_2027679463968140_2166037185164214272_o.jpg?_nc_cat=107&amp;_nc_ht=scontent.xx&amp;oh=79be7f176878de8d009bf76f0f610f18&amp;oe=5D3DB51F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48912101"/>
                  </a:ext>
                </a:extLst>
              </a:tr>
            </a:tbl>
          </a:graphicData>
        </a:graphic>
      </p:graphicFrame>
      <p:sp>
        <p:nvSpPr>
          <p:cNvPr id="4" name="Text Placeholder 3">
            <a:extLst>
              <a:ext uri="{FF2B5EF4-FFF2-40B4-BE49-F238E27FC236}">
                <a16:creationId xmlns:a16="http://schemas.microsoft.com/office/drawing/2014/main" id="{906F04B7-67FA-4E0E-AE6B-68424EB4E2FB}"/>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777581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1BEE-6D82-4689-9278-D45EEDB3D4BB}"/>
              </a:ext>
            </a:extLst>
          </p:cNvPr>
          <p:cNvSpPr>
            <a:spLocks noGrp="1"/>
          </p:cNvSpPr>
          <p:nvPr>
            <p:ph type="title"/>
          </p:nvPr>
        </p:nvSpPr>
        <p:spPr/>
        <p:txBody>
          <a:bodyPr/>
          <a:lstStyle/>
          <a:p>
            <a:r>
              <a:rPr lang="en-US"/>
              <a:t>Facebook Own Posts Table | Competitors - 3 of 24</a:t>
            </a:r>
          </a:p>
        </p:txBody>
      </p:sp>
      <p:graphicFrame>
        <p:nvGraphicFramePr>
          <p:cNvPr id="5" name="Table Placeholder 4">
            <a:extLst>
              <a:ext uri="{FF2B5EF4-FFF2-40B4-BE49-F238E27FC236}">
                <a16:creationId xmlns:a16="http://schemas.microsoft.com/office/drawing/2014/main" id="{1A2EF7FA-D28E-4C87-938A-46856D850A10}"/>
              </a:ext>
            </a:extLst>
          </p:cNvPr>
          <p:cNvGraphicFramePr>
            <a:graphicFrameLocks noGrp="1"/>
          </p:cNvGraphicFramePr>
          <p:nvPr>
            <p:ph type="tbl" sz="quarter" idx="13"/>
            <p:extLst>
              <p:ext uri="{D42A27DB-BD31-4B8C-83A1-F6EECF244321}">
                <p14:modId xmlns:p14="http://schemas.microsoft.com/office/powerpoint/2010/main" val="415028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23978705"/>
                    </a:ext>
                  </a:extLst>
                </a:gridCol>
                <a:gridCol w="905256">
                  <a:extLst>
                    <a:ext uri="{9D8B030D-6E8A-4147-A177-3AD203B41FA5}">
                      <a16:colId xmlns:a16="http://schemas.microsoft.com/office/drawing/2014/main" val="2392592282"/>
                    </a:ext>
                  </a:extLst>
                </a:gridCol>
                <a:gridCol w="658368">
                  <a:extLst>
                    <a:ext uri="{9D8B030D-6E8A-4147-A177-3AD203B41FA5}">
                      <a16:colId xmlns:a16="http://schemas.microsoft.com/office/drawing/2014/main" val="2872275476"/>
                    </a:ext>
                  </a:extLst>
                </a:gridCol>
                <a:gridCol w="329184">
                  <a:extLst>
                    <a:ext uri="{9D8B030D-6E8A-4147-A177-3AD203B41FA5}">
                      <a16:colId xmlns:a16="http://schemas.microsoft.com/office/drawing/2014/main" val="3408194389"/>
                    </a:ext>
                  </a:extLst>
                </a:gridCol>
                <a:gridCol w="329184">
                  <a:extLst>
                    <a:ext uri="{9D8B030D-6E8A-4147-A177-3AD203B41FA5}">
                      <a16:colId xmlns:a16="http://schemas.microsoft.com/office/drawing/2014/main" val="677540359"/>
                    </a:ext>
                  </a:extLst>
                </a:gridCol>
                <a:gridCol w="329184">
                  <a:extLst>
                    <a:ext uri="{9D8B030D-6E8A-4147-A177-3AD203B41FA5}">
                      <a16:colId xmlns:a16="http://schemas.microsoft.com/office/drawing/2014/main" val="107700912"/>
                    </a:ext>
                  </a:extLst>
                </a:gridCol>
                <a:gridCol w="329184">
                  <a:extLst>
                    <a:ext uri="{9D8B030D-6E8A-4147-A177-3AD203B41FA5}">
                      <a16:colId xmlns:a16="http://schemas.microsoft.com/office/drawing/2014/main" val="1363122296"/>
                    </a:ext>
                  </a:extLst>
                </a:gridCol>
                <a:gridCol w="329184">
                  <a:extLst>
                    <a:ext uri="{9D8B030D-6E8A-4147-A177-3AD203B41FA5}">
                      <a16:colId xmlns:a16="http://schemas.microsoft.com/office/drawing/2014/main" val="4045337154"/>
                    </a:ext>
                  </a:extLst>
                </a:gridCol>
                <a:gridCol w="329184">
                  <a:extLst>
                    <a:ext uri="{9D8B030D-6E8A-4147-A177-3AD203B41FA5}">
                      <a16:colId xmlns:a16="http://schemas.microsoft.com/office/drawing/2014/main" val="2951709029"/>
                    </a:ext>
                  </a:extLst>
                </a:gridCol>
                <a:gridCol w="329184">
                  <a:extLst>
                    <a:ext uri="{9D8B030D-6E8A-4147-A177-3AD203B41FA5}">
                      <a16:colId xmlns:a16="http://schemas.microsoft.com/office/drawing/2014/main" val="2409548710"/>
                    </a:ext>
                  </a:extLst>
                </a:gridCol>
                <a:gridCol w="329184">
                  <a:extLst>
                    <a:ext uri="{9D8B030D-6E8A-4147-A177-3AD203B41FA5}">
                      <a16:colId xmlns:a16="http://schemas.microsoft.com/office/drawing/2014/main" val="390153711"/>
                    </a:ext>
                  </a:extLst>
                </a:gridCol>
                <a:gridCol w="329184">
                  <a:extLst>
                    <a:ext uri="{9D8B030D-6E8A-4147-A177-3AD203B41FA5}">
                      <a16:colId xmlns:a16="http://schemas.microsoft.com/office/drawing/2014/main" val="1714272344"/>
                    </a:ext>
                  </a:extLst>
                </a:gridCol>
                <a:gridCol w="329184">
                  <a:extLst>
                    <a:ext uri="{9D8B030D-6E8A-4147-A177-3AD203B41FA5}">
                      <a16:colId xmlns:a16="http://schemas.microsoft.com/office/drawing/2014/main" val="2767751225"/>
                    </a:ext>
                  </a:extLst>
                </a:gridCol>
                <a:gridCol w="329184">
                  <a:extLst>
                    <a:ext uri="{9D8B030D-6E8A-4147-A177-3AD203B41FA5}">
                      <a16:colId xmlns:a16="http://schemas.microsoft.com/office/drawing/2014/main" val="2468165445"/>
                    </a:ext>
                  </a:extLst>
                </a:gridCol>
                <a:gridCol w="329184">
                  <a:extLst>
                    <a:ext uri="{9D8B030D-6E8A-4147-A177-3AD203B41FA5}">
                      <a16:colId xmlns:a16="http://schemas.microsoft.com/office/drawing/2014/main" val="3579398796"/>
                    </a:ext>
                  </a:extLst>
                </a:gridCol>
                <a:gridCol w="329184">
                  <a:extLst>
                    <a:ext uri="{9D8B030D-6E8A-4147-A177-3AD203B41FA5}">
                      <a16:colId xmlns:a16="http://schemas.microsoft.com/office/drawing/2014/main" val="2593015039"/>
                    </a:ext>
                  </a:extLst>
                </a:gridCol>
                <a:gridCol w="329184">
                  <a:extLst>
                    <a:ext uri="{9D8B030D-6E8A-4147-A177-3AD203B41FA5}">
                      <a16:colId xmlns:a16="http://schemas.microsoft.com/office/drawing/2014/main" val="2764877896"/>
                    </a:ext>
                  </a:extLst>
                </a:gridCol>
                <a:gridCol w="329184">
                  <a:extLst>
                    <a:ext uri="{9D8B030D-6E8A-4147-A177-3AD203B41FA5}">
                      <a16:colId xmlns:a16="http://schemas.microsoft.com/office/drawing/2014/main" val="216675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183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- 2019-04-02 19:40:47 </a:t>
                      </a:r>
                      <a:r>
                        <a:rPr kumimoji="0" lang="pt-BR" sz="1000" b="0" i="0" u="none" strike="noStrike" kern="1200" cap="none" spc="0" normalizeH="0" baseline="0" noProof="0">
                          <a:ln>
                            <a:noFill/>
                          </a:ln>
                          <a:solidFill>
                            <a:prstClr val="black"/>
                          </a:solidFill>
                          <a:effectLst/>
                          <a:uLnTx/>
                          <a:uFillTx/>
                          <a:latin typeface="+mn-lt"/>
                          <a:ea typeface="+mn-ea"/>
                          <a:cs typeface="+mn-cs"/>
                        </a:rPr>
                        <a:t> 
 A Axians Portugal felicita Pedro Afonso, pela sua nomeação para CEO do Grupo VINCI Energies Portugal.
Pedro Afonso acumulará este cargo com o de CEO da Axians Portugal, função que desempenha desde 2017.
http://bit.ly/2JYsY3F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https://external.xx.fbcdn.net/safe_image.php?d=AQAzdC4YI0_OO4bt&amp;w=720&amp;h=720&amp;url=https%3A%2F%2Fwww.axians.pt%2Fwp-content%2Fuploads%2F2019%2F04%2Fpaf_web.png&amp;cfs=1&amp;_nc_hash=AQBfFYIwOCyEPLK0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92910510"/>
                  </a:ext>
                </a:extLst>
              </a:tr>
            </a:tbl>
          </a:graphicData>
        </a:graphic>
      </p:graphicFrame>
      <p:sp>
        <p:nvSpPr>
          <p:cNvPr id="4" name="Text Placeholder 3">
            <a:extLst>
              <a:ext uri="{FF2B5EF4-FFF2-40B4-BE49-F238E27FC236}">
                <a16:creationId xmlns:a16="http://schemas.microsoft.com/office/drawing/2014/main" id="{46F23B7B-E02A-49B7-983B-3C8C1A17B14D}"/>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200176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B18E6-BDDC-4F8F-B5DF-3E5A4B99479F}"/>
              </a:ext>
            </a:extLst>
          </p:cNvPr>
          <p:cNvSpPr>
            <a:spLocks noGrp="1"/>
          </p:cNvSpPr>
          <p:nvPr>
            <p:ph type="title"/>
          </p:nvPr>
        </p:nvSpPr>
        <p:spPr/>
        <p:txBody>
          <a:bodyPr/>
          <a:lstStyle/>
          <a:p>
            <a:r>
              <a:rPr lang="en-US"/>
              <a:t>Facebook Own Posts Table | Competitors - 4 of 24</a:t>
            </a:r>
          </a:p>
        </p:txBody>
      </p:sp>
      <p:graphicFrame>
        <p:nvGraphicFramePr>
          <p:cNvPr id="5" name="Table Placeholder 4">
            <a:extLst>
              <a:ext uri="{FF2B5EF4-FFF2-40B4-BE49-F238E27FC236}">
                <a16:creationId xmlns:a16="http://schemas.microsoft.com/office/drawing/2014/main" id="{85EC5712-406B-454B-BFA9-B7BE3BB130E0}"/>
              </a:ext>
            </a:extLst>
          </p:cNvPr>
          <p:cNvGraphicFramePr>
            <a:graphicFrameLocks noGrp="1"/>
          </p:cNvGraphicFramePr>
          <p:nvPr>
            <p:ph type="tbl" sz="quarter" idx="13"/>
            <p:extLst>
              <p:ext uri="{D42A27DB-BD31-4B8C-83A1-F6EECF244321}">
                <p14:modId xmlns:p14="http://schemas.microsoft.com/office/powerpoint/2010/main" val="3109546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80970238"/>
                    </a:ext>
                  </a:extLst>
                </a:gridCol>
                <a:gridCol w="905256">
                  <a:extLst>
                    <a:ext uri="{9D8B030D-6E8A-4147-A177-3AD203B41FA5}">
                      <a16:colId xmlns:a16="http://schemas.microsoft.com/office/drawing/2014/main" val="2170286935"/>
                    </a:ext>
                  </a:extLst>
                </a:gridCol>
                <a:gridCol w="658368">
                  <a:extLst>
                    <a:ext uri="{9D8B030D-6E8A-4147-A177-3AD203B41FA5}">
                      <a16:colId xmlns:a16="http://schemas.microsoft.com/office/drawing/2014/main" val="1467328370"/>
                    </a:ext>
                  </a:extLst>
                </a:gridCol>
                <a:gridCol w="329184">
                  <a:extLst>
                    <a:ext uri="{9D8B030D-6E8A-4147-A177-3AD203B41FA5}">
                      <a16:colId xmlns:a16="http://schemas.microsoft.com/office/drawing/2014/main" val="1858568330"/>
                    </a:ext>
                  </a:extLst>
                </a:gridCol>
                <a:gridCol w="329184">
                  <a:extLst>
                    <a:ext uri="{9D8B030D-6E8A-4147-A177-3AD203B41FA5}">
                      <a16:colId xmlns:a16="http://schemas.microsoft.com/office/drawing/2014/main" val="2981884329"/>
                    </a:ext>
                  </a:extLst>
                </a:gridCol>
                <a:gridCol w="329184">
                  <a:extLst>
                    <a:ext uri="{9D8B030D-6E8A-4147-A177-3AD203B41FA5}">
                      <a16:colId xmlns:a16="http://schemas.microsoft.com/office/drawing/2014/main" val="2403152797"/>
                    </a:ext>
                  </a:extLst>
                </a:gridCol>
                <a:gridCol w="329184">
                  <a:extLst>
                    <a:ext uri="{9D8B030D-6E8A-4147-A177-3AD203B41FA5}">
                      <a16:colId xmlns:a16="http://schemas.microsoft.com/office/drawing/2014/main" val="2595934876"/>
                    </a:ext>
                  </a:extLst>
                </a:gridCol>
                <a:gridCol w="329184">
                  <a:extLst>
                    <a:ext uri="{9D8B030D-6E8A-4147-A177-3AD203B41FA5}">
                      <a16:colId xmlns:a16="http://schemas.microsoft.com/office/drawing/2014/main" val="4045101709"/>
                    </a:ext>
                  </a:extLst>
                </a:gridCol>
                <a:gridCol w="329184">
                  <a:extLst>
                    <a:ext uri="{9D8B030D-6E8A-4147-A177-3AD203B41FA5}">
                      <a16:colId xmlns:a16="http://schemas.microsoft.com/office/drawing/2014/main" val="151399199"/>
                    </a:ext>
                  </a:extLst>
                </a:gridCol>
                <a:gridCol w="329184">
                  <a:extLst>
                    <a:ext uri="{9D8B030D-6E8A-4147-A177-3AD203B41FA5}">
                      <a16:colId xmlns:a16="http://schemas.microsoft.com/office/drawing/2014/main" val="1615010500"/>
                    </a:ext>
                  </a:extLst>
                </a:gridCol>
                <a:gridCol w="329184">
                  <a:extLst>
                    <a:ext uri="{9D8B030D-6E8A-4147-A177-3AD203B41FA5}">
                      <a16:colId xmlns:a16="http://schemas.microsoft.com/office/drawing/2014/main" val="1407370437"/>
                    </a:ext>
                  </a:extLst>
                </a:gridCol>
                <a:gridCol w="329184">
                  <a:extLst>
                    <a:ext uri="{9D8B030D-6E8A-4147-A177-3AD203B41FA5}">
                      <a16:colId xmlns:a16="http://schemas.microsoft.com/office/drawing/2014/main" val="2688686139"/>
                    </a:ext>
                  </a:extLst>
                </a:gridCol>
                <a:gridCol w="329184">
                  <a:extLst>
                    <a:ext uri="{9D8B030D-6E8A-4147-A177-3AD203B41FA5}">
                      <a16:colId xmlns:a16="http://schemas.microsoft.com/office/drawing/2014/main" val="1468135771"/>
                    </a:ext>
                  </a:extLst>
                </a:gridCol>
                <a:gridCol w="329184">
                  <a:extLst>
                    <a:ext uri="{9D8B030D-6E8A-4147-A177-3AD203B41FA5}">
                      <a16:colId xmlns:a16="http://schemas.microsoft.com/office/drawing/2014/main" val="1743307417"/>
                    </a:ext>
                  </a:extLst>
                </a:gridCol>
                <a:gridCol w="329184">
                  <a:extLst>
                    <a:ext uri="{9D8B030D-6E8A-4147-A177-3AD203B41FA5}">
                      <a16:colId xmlns:a16="http://schemas.microsoft.com/office/drawing/2014/main" val="345534704"/>
                    </a:ext>
                  </a:extLst>
                </a:gridCol>
                <a:gridCol w="329184">
                  <a:extLst>
                    <a:ext uri="{9D8B030D-6E8A-4147-A177-3AD203B41FA5}">
                      <a16:colId xmlns:a16="http://schemas.microsoft.com/office/drawing/2014/main" val="3461816491"/>
                    </a:ext>
                  </a:extLst>
                </a:gridCol>
                <a:gridCol w="329184">
                  <a:extLst>
                    <a:ext uri="{9D8B030D-6E8A-4147-A177-3AD203B41FA5}">
                      <a16:colId xmlns:a16="http://schemas.microsoft.com/office/drawing/2014/main" val="171030536"/>
                    </a:ext>
                  </a:extLst>
                </a:gridCol>
                <a:gridCol w="329184">
                  <a:extLst>
                    <a:ext uri="{9D8B030D-6E8A-4147-A177-3AD203B41FA5}">
                      <a16:colId xmlns:a16="http://schemas.microsoft.com/office/drawing/2014/main" val="284857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072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Deloitte Portugal - 2019-04-02 18:54:16 </a:t>
                      </a:r>
                      <a:r>
                        <a:rPr kumimoji="0" lang="en-US" sz="1000" b="0" i="0" u="none" strike="noStrike" kern="1200" cap="none" spc="0" normalizeH="0" baseline="0" noProof="0">
                          <a:ln>
                            <a:noFill/>
                          </a:ln>
                          <a:solidFill>
                            <a:prstClr val="black"/>
                          </a:solidFill>
                          <a:effectLst/>
                          <a:uLnTx/>
                          <a:uFillTx/>
                          <a:latin typeface="+mn-lt"/>
                          <a:ea typeface="+mn-ea"/>
                          <a:cs typeface="+mn-cs"/>
                        </a:rPr>
                        <a:t> 
 O Reinaldo é tech consultant na Deloitte há mais de 2 anos e quer continuar a crescer connosco. Descobre porquê.
Let’s make IT @ Deloitte! 
#MakeITatDeloitte #Makeanimpacttahtmatters #DeloittePortugal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https://scontent.xx.fbcdn.net/v/t15.5256-10/s720x720/54491821_312283946114828_4248623482184663040_n.jpg?_nc_cat=105&amp;_nc_ht=scontent.xx&amp;oh=ff54992405453955ece90eb7e2be62df&amp;oe=5D04DED8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03261490"/>
                  </a:ext>
                </a:extLst>
              </a:tr>
            </a:tbl>
          </a:graphicData>
        </a:graphic>
      </p:graphicFrame>
      <p:sp>
        <p:nvSpPr>
          <p:cNvPr id="4" name="Text Placeholder 3">
            <a:extLst>
              <a:ext uri="{FF2B5EF4-FFF2-40B4-BE49-F238E27FC236}">
                <a16:creationId xmlns:a16="http://schemas.microsoft.com/office/drawing/2014/main" id="{F5D9BBC3-8D77-4645-8984-740CF2A52D1B}"/>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95314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45EC0-D653-49FF-9341-E21CB30EDA42}"/>
              </a:ext>
            </a:extLst>
          </p:cNvPr>
          <p:cNvSpPr>
            <a:spLocks noGrp="1"/>
          </p:cNvSpPr>
          <p:nvPr>
            <p:ph type="title"/>
          </p:nvPr>
        </p:nvSpPr>
        <p:spPr/>
        <p:txBody>
          <a:bodyPr/>
          <a:lstStyle/>
          <a:p>
            <a:r>
              <a:rPr lang="en-US"/>
              <a:t>Facebook Own Posts Table | Competitors - 5 of 24</a:t>
            </a:r>
          </a:p>
        </p:txBody>
      </p:sp>
      <p:graphicFrame>
        <p:nvGraphicFramePr>
          <p:cNvPr id="5" name="Table Placeholder 4">
            <a:extLst>
              <a:ext uri="{FF2B5EF4-FFF2-40B4-BE49-F238E27FC236}">
                <a16:creationId xmlns:a16="http://schemas.microsoft.com/office/drawing/2014/main" id="{4A86D63E-7A23-41C9-B5F1-C27EE9CA96A2}"/>
              </a:ext>
            </a:extLst>
          </p:cNvPr>
          <p:cNvGraphicFramePr>
            <a:graphicFrameLocks noGrp="1"/>
          </p:cNvGraphicFramePr>
          <p:nvPr>
            <p:ph type="tbl" sz="quarter" idx="13"/>
            <p:extLst>
              <p:ext uri="{D42A27DB-BD31-4B8C-83A1-F6EECF244321}">
                <p14:modId xmlns:p14="http://schemas.microsoft.com/office/powerpoint/2010/main" val="1359780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35568512"/>
                    </a:ext>
                  </a:extLst>
                </a:gridCol>
                <a:gridCol w="905256">
                  <a:extLst>
                    <a:ext uri="{9D8B030D-6E8A-4147-A177-3AD203B41FA5}">
                      <a16:colId xmlns:a16="http://schemas.microsoft.com/office/drawing/2014/main" val="499763816"/>
                    </a:ext>
                  </a:extLst>
                </a:gridCol>
                <a:gridCol w="658368">
                  <a:extLst>
                    <a:ext uri="{9D8B030D-6E8A-4147-A177-3AD203B41FA5}">
                      <a16:colId xmlns:a16="http://schemas.microsoft.com/office/drawing/2014/main" val="3095743367"/>
                    </a:ext>
                  </a:extLst>
                </a:gridCol>
                <a:gridCol w="329184">
                  <a:extLst>
                    <a:ext uri="{9D8B030D-6E8A-4147-A177-3AD203B41FA5}">
                      <a16:colId xmlns:a16="http://schemas.microsoft.com/office/drawing/2014/main" val="370169386"/>
                    </a:ext>
                  </a:extLst>
                </a:gridCol>
                <a:gridCol w="329184">
                  <a:extLst>
                    <a:ext uri="{9D8B030D-6E8A-4147-A177-3AD203B41FA5}">
                      <a16:colId xmlns:a16="http://schemas.microsoft.com/office/drawing/2014/main" val="4004195451"/>
                    </a:ext>
                  </a:extLst>
                </a:gridCol>
                <a:gridCol w="329184">
                  <a:extLst>
                    <a:ext uri="{9D8B030D-6E8A-4147-A177-3AD203B41FA5}">
                      <a16:colId xmlns:a16="http://schemas.microsoft.com/office/drawing/2014/main" val="2009023740"/>
                    </a:ext>
                  </a:extLst>
                </a:gridCol>
                <a:gridCol w="329184">
                  <a:extLst>
                    <a:ext uri="{9D8B030D-6E8A-4147-A177-3AD203B41FA5}">
                      <a16:colId xmlns:a16="http://schemas.microsoft.com/office/drawing/2014/main" val="2269739405"/>
                    </a:ext>
                  </a:extLst>
                </a:gridCol>
                <a:gridCol w="329184">
                  <a:extLst>
                    <a:ext uri="{9D8B030D-6E8A-4147-A177-3AD203B41FA5}">
                      <a16:colId xmlns:a16="http://schemas.microsoft.com/office/drawing/2014/main" val="3994925431"/>
                    </a:ext>
                  </a:extLst>
                </a:gridCol>
                <a:gridCol w="329184">
                  <a:extLst>
                    <a:ext uri="{9D8B030D-6E8A-4147-A177-3AD203B41FA5}">
                      <a16:colId xmlns:a16="http://schemas.microsoft.com/office/drawing/2014/main" val="3695144979"/>
                    </a:ext>
                  </a:extLst>
                </a:gridCol>
                <a:gridCol w="329184">
                  <a:extLst>
                    <a:ext uri="{9D8B030D-6E8A-4147-A177-3AD203B41FA5}">
                      <a16:colId xmlns:a16="http://schemas.microsoft.com/office/drawing/2014/main" val="2577494777"/>
                    </a:ext>
                  </a:extLst>
                </a:gridCol>
                <a:gridCol w="329184">
                  <a:extLst>
                    <a:ext uri="{9D8B030D-6E8A-4147-A177-3AD203B41FA5}">
                      <a16:colId xmlns:a16="http://schemas.microsoft.com/office/drawing/2014/main" val="950493399"/>
                    </a:ext>
                  </a:extLst>
                </a:gridCol>
                <a:gridCol w="329184">
                  <a:extLst>
                    <a:ext uri="{9D8B030D-6E8A-4147-A177-3AD203B41FA5}">
                      <a16:colId xmlns:a16="http://schemas.microsoft.com/office/drawing/2014/main" val="1089117418"/>
                    </a:ext>
                  </a:extLst>
                </a:gridCol>
                <a:gridCol w="329184">
                  <a:extLst>
                    <a:ext uri="{9D8B030D-6E8A-4147-A177-3AD203B41FA5}">
                      <a16:colId xmlns:a16="http://schemas.microsoft.com/office/drawing/2014/main" val="2609228527"/>
                    </a:ext>
                  </a:extLst>
                </a:gridCol>
                <a:gridCol w="329184">
                  <a:extLst>
                    <a:ext uri="{9D8B030D-6E8A-4147-A177-3AD203B41FA5}">
                      <a16:colId xmlns:a16="http://schemas.microsoft.com/office/drawing/2014/main" val="2323161542"/>
                    </a:ext>
                  </a:extLst>
                </a:gridCol>
                <a:gridCol w="329184">
                  <a:extLst>
                    <a:ext uri="{9D8B030D-6E8A-4147-A177-3AD203B41FA5}">
                      <a16:colId xmlns:a16="http://schemas.microsoft.com/office/drawing/2014/main" val="3777017985"/>
                    </a:ext>
                  </a:extLst>
                </a:gridCol>
                <a:gridCol w="329184">
                  <a:extLst>
                    <a:ext uri="{9D8B030D-6E8A-4147-A177-3AD203B41FA5}">
                      <a16:colId xmlns:a16="http://schemas.microsoft.com/office/drawing/2014/main" val="2338158031"/>
                    </a:ext>
                  </a:extLst>
                </a:gridCol>
                <a:gridCol w="329184">
                  <a:extLst>
                    <a:ext uri="{9D8B030D-6E8A-4147-A177-3AD203B41FA5}">
                      <a16:colId xmlns:a16="http://schemas.microsoft.com/office/drawing/2014/main" val="3371342365"/>
                    </a:ext>
                  </a:extLst>
                </a:gridCol>
                <a:gridCol w="329184">
                  <a:extLst>
                    <a:ext uri="{9D8B030D-6E8A-4147-A177-3AD203B41FA5}">
                      <a16:colId xmlns:a16="http://schemas.microsoft.com/office/drawing/2014/main" val="248288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79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- 2019-04-02 15:22:13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através da Fundação Altice e em parceria com a RTP, voltou a apoiar a Maratona da Saúde, com a disponibilização de linhas telefónicas de call centers.
O Conselho de Administração da Altice Portugal fez questão de participar nesta iniciativa e agradecer pessoalmente aos cerca de 70 voluntários da Altice Portugal e às várias figuras públicas que asseguraram o atendidamente, nomeadamente Biba Pitta, Camilo Lourenço, José Carlos Malato, Chakall, Ercília Machado, Helena Coelho, Luís Represas, Mário Crespo, Rosa Mota, Rui Massena Artista e Sílvia Rizzo. 
No total foram recebidas cerca de 48 mil chamadas por parte dos portugueses, cujo valor reverte na totalidade para a investigação científica no combate ao cancro, já que a Altice Portugal doou à Maratona da Saúde cerca de 6 mil euros, tendo sido o total global angariado de 50.290,20€.
Obrigado 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39279197"/>
                  </a:ext>
                </a:extLst>
              </a:tr>
            </a:tbl>
          </a:graphicData>
        </a:graphic>
      </p:graphicFrame>
      <p:sp>
        <p:nvSpPr>
          <p:cNvPr id="4" name="Text Placeholder 3">
            <a:extLst>
              <a:ext uri="{FF2B5EF4-FFF2-40B4-BE49-F238E27FC236}">
                <a16:creationId xmlns:a16="http://schemas.microsoft.com/office/drawing/2014/main" id="{3CEA3F5D-2694-4359-8FCA-ACF26B258ECD}"/>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870854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4B81F-8E31-4D8F-BDFC-716C02327169}"/>
              </a:ext>
            </a:extLst>
          </p:cNvPr>
          <p:cNvSpPr>
            <a:spLocks noGrp="1"/>
          </p:cNvSpPr>
          <p:nvPr>
            <p:ph type="title"/>
          </p:nvPr>
        </p:nvSpPr>
        <p:spPr/>
        <p:txBody>
          <a:bodyPr/>
          <a:lstStyle/>
          <a:p>
            <a:r>
              <a:rPr lang="en-US"/>
              <a:t>Facebook Own Posts Table | Competitors - 6 of 24</a:t>
            </a:r>
          </a:p>
        </p:txBody>
      </p:sp>
      <p:graphicFrame>
        <p:nvGraphicFramePr>
          <p:cNvPr id="5" name="Table Placeholder 4">
            <a:extLst>
              <a:ext uri="{FF2B5EF4-FFF2-40B4-BE49-F238E27FC236}">
                <a16:creationId xmlns:a16="http://schemas.microsoft.com/office/drawing/2014/main" id="{84D95CE2-A3A8-4281-861E-4FF9A9222880}"/>
              </a:ext>
            </a:extLst>
          </p:cNvPr>
          <p:cNvGraphicFramePr>
            <a:graphicFrameLocks noGrp="1"/>
          </p:cNvGraphicFramePr>
          <p:nvPr>
            <p:ph type="tbl" sz="quarter" idx="13"/>
            <p:extLst>
              <p:ext uri="{D42A27DB-BD31-4B8C-83A1-F6EECF244321}">
                <p14:modId xmlns:p14="http://schemas.microsoft.com/office/powerpoint/2010/main" val="1881836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81242911"/>
                    </a:ext>
                  </a:extLst>
                </a:gridCol>
                <a:gridCol w="905256">
                  <a:extLst>
                    <a:ext uri="{9D8B030D-6E8A-4147-A177-3AD203B41FA5}">
                      <a16:colId xmlns:a16="http://schemas.microsoft.com/office/drawing/2014/main" val="2318670596"/>
                    </a:ext>
                  </a:extLst>
                </a:gridCol>
                <a:gridCol w="658368">
                  <a:extLst>
                    <a:ext uri="{9D8B030D-6E8A-4147-A177-3AD203B41FA5}">
                      <a16:colId xmlns:a16="http://schemas.microsoft.com/office/drawing/2014/main" val="536557354"/>
                    </a:ext>
                  </a:extLst>
                </a:gridCol>
                <a:gridCol w="329184">
                  <a:extLst>
                    <a:ext uri="{9D8B030D-6E8A-4147-A177-3AD203B41FA5}">
                      <a16:colId xmlns:a16="http://schemas.microsoft.com/office/drawing/2014/main" val="2112640404"/>
                    </a:ext>
                  </a:extLst>
                </a:gridCol>
                <a:gridCol w="329184">
                  <a:extLst>
                    <a:ext uri="{9D8B030D-6E8A-4147-A177-3AD203B41FA5}">
                      <a16:colId xmlns:a16="http://schemas.microsoft.com/office/drawing/2014/main" val="1634154234"/>
                    </a:ext>
                  </a:extLst>
                </a:gridCol>
                <a:gridCol w="329184">
                  <a:extLst>
                    <a:ext uri="{9D8B030D-6E8A-4147-A177-3AD203B41FA5}">
                      <a16:colId xmlns:a16="http://schemas.microsoft.com/office/drawing/2014/main" val="1628609874"/>
                    </a:ext>
                  </a:extLst>
                </a:gridCol>
                <a:gridCol w="329184">
                  <a:extLst>
                    <a:ext uri="{9D8B030D-6E8A-4147-A177-3AD203B41FA5}">
                      <a16:colId xmlns:a16="http://schemas.microsoft.com/office/drawing/2014/main" val="1401880964"/>
                    </a:ext>
                  </a:extLst>
                </a:gridCol>
                <a:gridCol w="329184">
                  <a:extLst>
                    <a:ext uri="{9D8B030D-6E8A-4147-A177-3AD203B41FA5}">
                      <a16:colId xmlns:a16="http://schemas.microsoft.com/office/drawing/2014/main" val="980919283"/>
                    </a:ext>
                  </a:extLst>
                </a:gridCol>
                <a:gridCol w="329184">
                  <a:extLst>
                    <a:ext uri="{9D8B030D-6E8A-4147-A177-3AD203B41FA5}">
                      <a16:colId xmlns:a16="http://schemas.microsoft.com/office/drawing/2014/main" val="2760140332"/>
                    </a:ext>
                  </a:extLst>
                </a:gridCol>
                <a:gridCol w="329184">
                  <a:extLst>
                    <a:ext uri="{9D8B030D-6E8A-4147-A177-3AD203B41FA5}">
                      <a16:colId xmlns:a16="http://schemas.microsoft.com/office/drawing/2014/main" val="1551959402"/>
                    </a:ext>
                  </a:extLst>
                </a:gridCol>
                <a:gridCol w="329184">
                  <a:extLst>
                    <a:ext uri="{9D8B030D-6E8A-4147-A177-3AD203B41FA5}">
                      <a16:colId xmlns:a16="http://schemas.microsoft.com/office/drawing/2014/main" val="3833249485"/>
                    </a:ext>
                  </a:extLst>
                </a:gridCol>
                <a:gridCol w="329184">
                  <a:extLst>
                    <a:ext uri="{9D8B030D-6E8A-4147-A177-3AD203B41FA5}">
                      <a16:colId xmlns:a16="http://schemas.microsoft.com/office/drawing/2014/main" val="2232693735"/>
                    </a:ext>
                  </a:extLst>
                </a:gridCol>
                <a:gridCol w="329184">
                  <a:extLst>
                    <a:ext uri="{9D8B030D-6E8A-4147-A177-3AD203B41FA5}">
                      <a16:colId xmlns:a16="http://schemas.microsoft.com/office/drawing/2014/main" val="3865344625"/>
                    </a:ext>
                  </a:extLst>
                </a:gridCol>
                <a:gridCol w="329184">
                  <a:extLst>
                    <a:ext uri="{9D8B030D-6E8A-4147-A177-3AD203B41FA5}">
                      <a16:colId xmlns:a16="http://schemas.microsoft.com/office/drawing/2014/main" val="3648017099"/>
                    </a:ext>
                  </a:extLst>
                </a:gridCol>
                <a:gridCol w="329184">
                  <a:extLst>
                    <a:ext uri="{9D8B030D-6E8A-4147-A177-3AD203B41FA5}">
                      <a16:colId xmlns:a16="http://schemas.microsoft.com/office/drawing/2014/main" val="389917811"/>
                    </a:ext>
                  </a:extLst>
                </a:gridCol>
                <a:gridCol w="329184">
                  <a:extLst>
                    <a:ext uri="{9D8B030D-6E8A-4147-A177-3AD203B41FA5}">
                      <a16:colId xmlns:a16="http://schemas.microsoft.com/office/drawing/2014/main" val="772594851"/>
                    </a:ext>
                  </a:extLst>
                </a:gridCol>
                <a:gridCol w="329184">
                  <a:extLst>
                    <a:ext uri="{9D8B030D-6E8A-4147-A177-3AD203B41FA5}">
                      <a16:colId xmlns:a16="http://schemas.microsoft.com/office/drawing/2014/main" val="4046866977"/>
                    </a:ext>
                  </a:extLst>
                </a:gridCol>
                <a:gridCol w="329184">
                  <a:extLst>
                    <a:ext uri="{9D8B030D-6E8A-4147-A177-3AD203B41FA5}">
                      <a16:colId xmlns:a16="http://schemas.microsoft.com/office/drawing/2014/main" val="146733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0594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- 2019-04-02 13:30:00 </a:t>
                      </a:r>
                      <a:r>
                        <a:rPr kumimoji="0" lang="pt-BR" sz="1000" b="0" i="0" u="none" strike="noStrike" kern="1200" cap="none" spc="0" normalizeH="0" baseline="0" noProof="0">
                          <a:ln>
                            <a:noFill/>
                          </a:ln>
                          <a:solidFill>
                            <a:prstClr val="black"/>
                          </a:solidFill>
                          <a:effectLst/>
                          <a:uLnTx/>
                          <a:uFillTx/>
                          <a:latin typeface="+mn-lt"/>
                          <a:ea typeface="+mn-ea"/>
                          <a:cs typeface="+mn-cs"/>
                        </a:rPr>
                        <a:t> 
 No pequeno-almoço executivo Wo(men) in Power celebrámos o nosso compromisso com a Igualdade em conjunto com os mais de 100 convidados que estiveram no evento.
Saiba mais neste vídeo resumo.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https://scontent.xx.fbcdn.net/v/t15.5256-10/s720x720/54604128_408906333255093_8691613463081910272_n.jpg?_nc_cat=105&amp;_nc_ht=scontent.xx&amp;oh=56d79b96970c071939c59d485b57b162&amp;oe=5D4C690A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04697332"/>
                  </a:ext>
                </a:extLst>
              </a:tr>
            </a:tbl>
          </a:graphicData>
        </a:graphic>
      </p:graphicFrame>
      <p:sp>
        <p:nvSpPr>
          <p:cNvPr id="4" name="Text Placeholder 3">
            <a:extLst>
              <a:ext uri="{FF2B5EF4-FFF2-40B4-BE49-F238E27FC236}">
                <a16:creationId xmlns:a16="http://schemas.microsoft.com/office/drawing/2014/main" id="{F15E1C21-56E1-4649-B2D8-F31E4D251D53}"/>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7385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32200-03F4-4921-BD96-7D4A8C6E6391}"/>
              </a:ext>
            </a:extLst>
          </p:cNvPr>
          <p:cNvSpPr>
            <a:spLocks noGrp="1"/>
          </p:cNvSpPr>
          <p:nvPr>
            <p:ph type="title"/>
          </p:nvPr>
        </p:nvSpPr>
        <p:spPr/>
        <p:txBody>
          <a:bodyPr/>
          <a:lstStyle/>
          <a:p>
            <a:r>
              <a:rPr lang="en-US"/>
              <a:t>Facebook Own Posts Table | Competitors - 7 of 24</a:t>
            </a:r>
          </a:p>
        </p:txBody>
      </p:sp>
      <p:graphicFrame>
        <p:nvGraphicFramePr>
          <p:cNvPr id="5" name="Table Placeholder 4">
            <a:extLst>
              <a:ext uri="{FF2B5EF4-FFF2-40B4-BE49-F238E27FC236}">
                <a16:creationId xmlns:a16="http://schemas.microsoft.com/office/drawing/2014/main" id="{5FAE6679-F631-48DC-ACBE-FDAB41061D67}"/>
              </a:ext>
            </a:extLst>
          </p:cNvPr>
          <p:cNvGraphicFramePr>
            <a:graphicFrameLocks noGrp="1"/>
          </p:cNvGraphicFramePr>
          <p:nvPr>
            <p:ph type="tbl" sz="quarter" idx="13"/>
            <p:extLst>
              <p:ext uri="{D42A27DB-BD31-4B8C-83A1-F6EECF244321}">
                <p14:modId xmlns:p14="http://schemas.microsoft.com/office/powerpoint/2010/main" val="237399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27781173"/>
                    </a:ext>
                  </a:extLst>
                </a:gridCol>
                <a:gridCol w="905256">
                  <a:extLst>
                    <a:ext uri="{9D8B030D-6E8A-4147-A177-3AD203B41FA5}">
                      <a16:colId xmlns:a16="http://schemas.microsoft.com/office/drawing/2014/main" val="906563544"/>
                    </a:ext>
                  </a:extLst>
                </a:gridCol>
                <a:gridCol w="658368">
                  <a:extLst>
                    <a:ext uri="{9D8B030D-6E8A-4147-A177-3AD203B41FA5}">
                      <a16:colId xmlns:a16="http://schemas.microsoft.com/office/drawing/2014/main" val="343879667"/>
                    </a:ext>
                  </a:extLst>
                </a:gridCol>
                <a:gridCol w="329184">
                  <a:extLst>
                    <a:ext uri="{9D8B030D-6E8A-4147-A177-3AD203B41FA5}">
                      <a16:colId xmlns:a16="http://schemas.microsoft.com/office/drawing/2014/main" val="252466956"/>
                    </a:ext>
                  </a:extLst>
                </a:gridCol>
                <a:gridCol w="329184">
                  <a:extLst>
                    <a:ext uri="{9D8B030D-6E8A-4147-A177-3AD203B41FA5}">
                      <a16:colId xmlns:a16="http://schemas.microsoft.com/office/drawing/2014/main" val="591416711"/>
                    </a:ext>
                  </a:extLst>
                </a:gridCol>
                <a:gridCol w="329184">
                  <a:extLst>
                    <a:ext uri="{9D8B030D-6E8A-4147-A177-3AD203B41FA5}">
                      <a16:colId xmlns:a16="http://schemas.microsoft.com/office/drawing/2014/main" val="1236091523"/>
                    </a:ext>
                  </a:extLst>
                </a:gridCol>
                <a:gridCol w="329184">
                  <a:extLst>
                    <a:ext uri="{9D8B030D-6E8A-4147-A177-3AD203B41FA5}">
                      <a16:colId xmlns:a16="http://schemas.microsoft.com/office/drawing/2014/main" val="1946302830"/>
                    </a:ext>
                  </a:extLst>
                </a:gridCol>
                <a:gridCol w="329184">
                  <a:extLst>
                    <a:ext uri="{9D8B030D-6E8A-4147-A177-3AD203B41FA5}">
                      <a16:colId xmlns:a16="http://schemas.microsoft.com/office/drawing/2014/main" val="393869128"/>
                    </a:ext>
                  </a:extLst>
                </a:gridCol>
                <a:gridCol w="329184">
                  <a:extLst>
                    <a:ext uri="{9D8B030D-6E8A-4147-A177-3AD203B41FA5}">
                      <a16:colId xmlns:a16="http://schemas.microsoft.com/office/drawing/2014/main" val="1805995647"/>
                    </a:ext>
                  </a:extLst>
                </a:gridCol>
                <a:gridCol w="329184">
                  <a:extLst>
                    <a:ext uri="{9D8B030D-6E8A-4147-A177-3AD203B41FA5}">
                      <a16:colId xmlns:a16="http://schemas.microsoft.com/office/drawing/2014/main" val="1915352274"/>
                    </a:ext>
                  </a:extLst>
                </a:gridCol>
                <a:gridCol w="329184">
                  <a:extLst>
                    <a:ext uri="{9D8B030D-6E8A-4147-A177-3AD203B41FA5}">
                      <a16:colId xmlns:a16="http://schemas.microsoft.com/office/drawing/2014/main" val="3322737090"/>
                    </a:ext>
                  </a:extLst>
                </a:gridCol>
                <a:gridCol w="329184">
                  <a:extLst>
                    <a:ext uri="{9D8B030D-6E8A-4147-A177-3AD203B41FA5}">
                      <a16:colId xmlns:a16="http://schemas.microsoft.com/office/drawing/2014/main" val="1780248545"/>
                    </a:ext>
                  </a:extLst>
                </a:gridCol>
                <a:gridCol w="329184">
                  <a:extLst>
                    <a:ext uri="{9D8B030D-6E8A-4147-A177-3AD203B41FA5}">
                      <a16:colId xmlns:a16="http://schemas.microsoft.com/office/drawing/2014/main" val="839282752"/>
                    </a:ext>
                  </a:extLst>
                </a:gridCol>
                <a:gridCol w="329184">
                  <a:extLst>
                    <a:ext uri="{9D8B030D-6E8A-4147-A177-3AD203B41FA5}">
                      <a16:colId xmlns:a16="http://schemas.microsoft.com/office/drawing/2014/main" val="4209024803"/>
                    </a:ext>
                  </a:extLst>
                </a:gridCol>
                <a:gridCol w="329184">
                  <a:extLst>
                    <a:ext uri="{9D8B030D-6E8A-4147-A177-3AD203B41FA5}">
                      <a16:colId xmlns:a16="http://schemas.microsoft.com/office/drawing/2014/main" val="1171919767"/>
                    </a:ext>
                  </a:extLst>
                </a:gridCol>
                <a:gridCol w="329184">
                  <a:extLst>
                    <a:ext uri="{9D8B030D-6E8A-4147-A177-3AD203B41FA5}">
                      <a16:colId xmlns:a16="http://schemas.microsoft.com/office/drawing/2014/main" val="3729717687"/>
                    </a:ext>
                  </a:extLst>
                </a:gridCol>
                <a:gridCol w="329184">
                  <a:extLst>
                    <a:ext uri="{9D8B030D-6E8A-4147-A177-3AD203B41FA5}">
                      <a16:colId xmlns:a16="http://schemas.microsoft.com/office/drawing/2014/main" val="2180694089"/>
                    </a:ext>
                  </a:extLst>
                </a:gridCol>
                <a:gridCol w="329184">
                  <a:extLst>
                    <a:ext uri="{9D8B030D-6E8A-4147-A177-3AD203B41FA5}">
                      <a16:colId xmlns:a16="http://schemas.microsoft.com/office/drawing/2014/main" val="1524921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406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- 2019-04-02 13:00:02 </a:t>
                      </a:r>
                      <a:r>
                        <a:rPr kumimoji="0" lang="pt-BR" sz="1000" b="0" i="0" u="none" strike="noStrike" kern="1200" cap="none" spc="0" normalizeH="0" baseline="0" noProof="0">
                          <a:ln>
                            <a:noFill/>
                          </a:ln>
                          <a:solidFill>
                            <a:prstClr val="black"/>
                          </a:solidFill>
                          <a:effectLst/>
                          <a:uLnTx/>
                          <a:uFillTx/>
                          <a:latin typeface="+mn-lt"/>
                          <a:ea typeface="+mn-ea"/>
                          <a:cs typeface="+mn-cs"/>
                        </a:rPr>
                        <a:t> 
 Bee2Fire em destaque: "O fogo já não arde sem se ver". Leia na íntegra a reportagem da Exame Informática.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https://external.xx.fbcdn.net/safe_image.php?d=AQAHP93Z9-EzrPfi&amp;w=720&amp;h=720&amp;url=https%3A%2F%2Flh3.googleusercontent.com%2FA_OrLW8KLUnzoFxs2dRLf8ZVpfHnA2oxSoX-XwWXUewcG72Z04V9-k6curI%3Dw1200-h630-p&amp;cfs=1&amp;_nc_hash=AQC1UiCcoj3wSE8c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84255634"/>
                  </a:ext>
                </a:extLst>
              </a:tr>
            </a:tbl>
          </a:graphicData>
        </a:graphic>
      </p:graphicFrame>
      <p:sp>
        <p:nvSpPr>
          <p:cNvPr id="4" name="Text Placeholder 3">
            <a:extLst>
              <a:ext uri="{FF2B5EF4-FFF2-40B4-BE49-F238E27FC236}">
                <a16:creationId xmlns:a16="http://schemas.microsoft.com/office/drawing/2014/main" id="{B6ECCFD7-1821-42CD-932C-48160C76174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057867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B1E23-8133-4961-9370-61FE38BF4667}"/>
              </a:ext>
            </a:extLst>
          </p:cNvPr>
          <p:cNvSpPr>
            <a:spLocks noGrp="1"/>
          </p:cNvSpPr>
          <p:nvPr>
            <p:ph type="title"/>
          </p:nvPr>
        </p:nvSpPr>
        <p:spPr/>
        <p:txBody>
          <a:bodyPr/>
          <a:lstStyle/>
          <a:p>
            <a:r>
              <a:rPr lang="en-US"/>
              <a:t>Facebook Own Posts Table | Competitors - 8 of 24</a:t>
            </a:r>
          </a:p>
        </p:txBody>
      </p:sp>
      <p:graphicFrame>
        <p:nvGraphicFramePr>
          <p:cNvPr id="5" name="Table Placeholder 4">
            <a:extLst>
              <a:ext uri="{FF2B5EF4-FFF2-40B4-BE49-F238E27FC236}">
                <a16:creationId xmlns:a16="http://schemas.microsoft.com/office/drawing/2014/main" id="{76BE8CB1-05BD-4F77-857B-FDB643C56995}"/>
              </a:ext>
            </a:extLst>
          </p:cNvPr>
          <p:cNvGraphicFramePr>
            <a:graphicFrameLocks noGrp="1"/>
          </p:cNvGraphicFramePr>
          <p:nvPr>
            <p:ph type="tbl" sz="quarter" idx="13"/>
            <p:extLst>
              <p:ext uri="{D42A27DB-BD31-4B8C-83A1-F6EECF244321}">
                <p14:modId xmlns:p14="http://schemas.microsoft.com/office/powerpoint/2010/main" val="281292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65712944"/>
                    </a:ext>
                  </a:extLst>
                </a:gridCol>
                <a:gridCol w="905256">
                  <a:extLst>
                    <a:ext uri="{9D8B030D-6E8A-4147-A177-3AD203B41FA5}">
                      <a16:colId xmlns:a16="http://schemas.microsoft.com/office/drawing/2014/main" val="913528305"/>
                    </a:ext>
                  </a:extLst>
                </a:gridCol>
                <a:gridCol w="658368">
                  <a:extLst>
                    <a:ext uri="{9D8B030D-6E8A-4147-A177-3AD203B41FA5}">
                      <a16:colId xmlns:a16="http://schemas.microsoft.com/office/drawing/2014/main" val="3376880746"/>
                    </a:ext>
                  </a:extLst>
                </a:gridCol>
                <a:gridCol w="329184">
                  <a:extLst>
                    <a:ext uri="{9D8B030D-6E8A-4147-A177-3AD203B41FA5}">
                      <a16:colId xmlns:a16="http://schemas.microsoft.com/office/drawing/2014/main" val="3535221639"/>
                    </a:ext>
                  </a:extLst>
                </a:gridCol>
                <a:gridCol w="329184">
                  <a:extLst>
                    <a:ext uri="{9D8B030D-6E8A-4147-A177-3AD203B41FA5}">
                      <a16:colId xmlns:a16="http://schemas.microsoft.com/office/drawing/2014/main" val="2869715479"/>
                    </a:ext>
                  </a:extLst>
                </a:gridCol>
                <a:gridCol w="329184">
                  <a:extLst>
                    <a:ext uri="{9D8B030D-6E8A-4147-A177-3AD203B41FA5}">
                      <a16:colId xmlns:a16="http://schemas.microsoft.com/office/drawing/2014/main" val="919596461"/>
                    </a:ext>
                  </a:extLst>
                </a:gridCol>
                <a:gridCol w="329184">
                  <a:extLst>
                    <a:ext uri="{9D8B030D-6E8A-4147-A177-3AD203B41FA5}">
                      <a16:colId xmlns:a16="http://schemas.microsoft.com/office/drawing/2014/main" val="1683919192"/>
                    </a:ext>
                  </a:extLst>
                </a:gridCol>
                <a:gridCol w="329184">
                  <a:extLst>
                    <a:ext uri="{9D8B030D-6E8A-4147-A177-3AD203B41FA5}">
                      <a16:colId xmlns:a16="http://schemas.microsoft.com/office/drawing/2014/main" val="3384047071"/>
                    </a:ext>
                  </a:extLst>
                </a:gridCol>
                <a:gridCol w="329184">
                  <a:extLst>
                    <a:ext uri="{9D8B030D-6E8A-4147-A177-3AD203B41FA5}">
                      <a16:colId xmlns:a16="http://schemas.microsoft.com/office/drawing/2014/main" val="3645440513"/>
                    </a:ext>
                  </a:extLst>
                </a:gridCol>
                <a:gridCol w="329184">
                  <a:extLst>
                    <a:ext uri="{9D8B030D-6E8A-4147-A177-3AD203B41FA5}">
                      <a16:colId xmlns:a16="http://schemas.microsoft.com/office/drawing/2014/main" val="3262377568"/>
                    </a:ext>
                  </a:extLst>
                </a:gridCol>
                <a:gridCol w="329184">
                  <a:extLst>
                    <a:ext uri="{9D8B030D-6E8A-4147-A177-3AD203B41FA5}">
                      <a16:colId xmlns:a16="http://schemas.microsoft.com/office/drawing/2014/main" val="3792675293"/>
                    </a:ext>
                  </a:extLst>
                </a:gridCol>
                <a:gridCol w="329184">
                  <a:extLst>
                    <a:ext uri="{9D8B030D-6E8A-4147-A177-3AD203B41FA5}">
                      <a16:colId xmlns:a16="http://schemas.microsoft.com/office/drawing/2014/main" val="2947325783"/>
                    </a:ext>
                  </a:extLst>
                </a:gridCol>
                <a:gridCol w="329184">
                  <a:extLst>
                    <a:ext uri="{9D8B030D-6E8A-4147-A177-3AD203B41FA5}">
                      <a16:colId xmlns:a16="http://schemas.microsoft.com/office/drawing/2014/main" val="1859883022"/>
                    </a:ext>
                  </a:extLst>
                </a:gridCol>
                <a:gridCol w="329184">
                  <a:extLst>
                    <a:ext uri="{9D8B030D-6E8A-4147-A177-3AD203B41FA5}">
                      <a16:colId xmlns:a16="http://schemas.microsoft.com/office/drawing/2014/main" val="2552172088"/>
                    </a:ext>
                  </a:extLst>
                </a:gridCol>
                <a:gridCol w="329184">
                  <a:extLst>
                    <a:ext uri="{9D8B030D-6E8A-4147-A177-3AD203B41FA5}">
                      <a16:colId xmlns:a16="http://schemas.microsoft.com/office/drawing/2014/main" val="622314627"/>
                    </a:ext>
                  </a:extLst>
                </a:gridCol>
                <a:gridCol w="329184">
                  <a:extLst>
                    <a:ext uri="{9D8B030D-6E8A-4147-A177-3AD203B41FA5}">
                      <a16:colId xmlns:a16="http://schemas.microsoft.com/office/drawing/2014/main" val="3989055560"/>
                    </a:ext>
                  </a:extLst>
                </a:gridCol>
                <a:gridCol w="329184">
                  <a:extLst>
                    <a:ext uri="{9D8B030D-6E8A-4147-A177-3AD203B41FA5}">
                      <a16:colId xmlns:a16="http://schemas.microsoft.com/office/drawing/2014/main" val="4062976014"/>
                    </a:ext>
                  </a:extLst>
                </a:gridCol>
                <a:gridCol w="329184">
                  <a:extLst>
                    <a:ext uri="{9D8B030D-6E8A-4147-A177-3AD203B41FA5}">
                      <a16:colId xmlns:a16="http://schemas.microsoft.com/office/drawing/2014/main" val="1957061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4559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- 2019-04-02 11:30:05 </a:t>
                      </a:r>
                      <a:r>
                        <a:rPr kumimoji="0" lang="pt-BR" sz="1000" b="0" i="0" u="none" strike="noStrike" kern="1200" cap="none" spc="0" normalizeH="0" baseline="0" noProof="0">
                          <a:ln>
                            <a:noFill/>
                          </a:ln>
                          <a:solidFill>
                            <a:prstClr val="black"/>
                          </a:solidFill>
                          <a:effectLst/>
                          <a:uLnTx/>
                          <a:uFillTx/>
                          <a:latin typeface="+mn-lt"/>
                          <a:ea typeface="+mn-ea"/>
                          <a:cs typeface="+mn-cs"/>
                        </a:rPr>
                        <a:t> 
 Reinventar a Internet para Proteger a Economia Digital.
Os líderes podem tomar ações concretas de forma colaborativa para construir uma Internet segura e garantir o futuro da economia digital.
Saiba mais: https://accntu.re/2TPSebZ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https://external.xx.fbcdn.net/safe_image.php?d=AQAsFLTD8l49HkM7&amp;w=720&amp;h=720&amp;url=https%3A%2F%2Fwww.accenture.com%2F_acnmedia%2FThought-Leadership-Assets%2FImages%2FDavos-Rebuild%2FAccenture-Rebuild-Bricks.jpg&amp;cfs=1&amp;_nc_hash=AQCGBwR6t94SUxuu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77358863"/>
                  </a:ext>
                </a:extLst>
              </a:tr>
            </a:tbl>
          </a:graphicData>
        </a:graphic>
      </p:graphicFrame>
      <p:sp>
        <p:nvSpPr>
          <p:cNvPr id="4" name="Text Placeholder 3">
            <a:extLst>
              <a:ext uri="{FF2B5EF4-FFF2-40B4-BE49-F238E27FC236}">
                <a16:creationId xmlns:a16="http://schemas.microsoft.com/office/drawing/2014/main" id="{8FFC2281-AF4C-4524-95B5-B5CFF756D35F}"/>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12451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16538-28B9-47DB-80A6-6FCF5E37BCCA}"/>
              </a:ext>
            </a:extLst>
          </p:cNvPr>
          <p:cNvSpPr>
            <a:spLocks noGrp="1"/>
          </p:cNvSpPr>
          <p:nvPr>
            <p:ph type="title"/>
          </p:nvPr>
        </p:nvSpPr>
        <p:spPr/>
        <p:txBody>
          <a:bodyPr/>
          <a:lstStyle/>
          <a:p>
            <a:r>
              <a:rPr lang="en-US"/>
              <a:t>Facebook Own Posts Table | Competitors - 9 of 24</a:t>
            </a:r>
          </a:p>
        </p:txBody>
      </p:sp>
      <p:graphicFrame>
        <p:nvGraphicFramePr>
          <p:cNvPr id="5" name="Table Placeholder 4">
            <a:extLst>
              <a:ext uri="{FF2B5EF4-FFF2-40B4-BE49-F238E27FC236}">
                <a16:creationId xmlns:a16="http://schemas.microsoft.com/office/drawing/2014/main" id="{D164CD68-AB12-4E90-BFE4-6497D3ED37C8}"/>
              </a:ext>
            </a:extLst>
          </p:cNvPr>
          <p:cNvGraphicFramePr>
            <a:graphicFrameLocks noGrp="1"/>
          </p:cNvGraphicFramePr>
          <p:nvPr>
            <p:ph type="tbl" sz="quarter" idx="13"/>
            <p:extLst>
              <p:ext uri="{D42A27DB-BD31-4B8C-83A1-F6EECF244321}">
                <p14:modId xmlns:p14="http://schemas.microsoft.com/office/powerpoint/2010/main" val="1083267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90255772"/>
                    </a:ext>
                  </a:extLst>
                </a:gridCol>
                <a:gridCol w="905256">
                  <a:extLst>
                    <a:ext uri="{9D8B030D-6E8A-4147-A177-3AD203B41FA5}">
                      <a16:colId xmlns:a16="http://schemas.microsoft.com/office/drawing/2014/main" val="4163290356"/>
                    </a:ext>
                  </a:extLst>
                </a:gridCol>
                <a:gridCol w="658368">
                  <a:extLst>
                    <a:ext uri="{9D8B030D-6E8A-4147-A177-3AD203B41FA5}">
                      <a16:colId xmlns:a16="http://schemas.microsoft.com/office/drawing/2014/main" val="3867038356"/>
                    </a:ext>
                  </a:extLst>
                </a:gridCol>
                <a:gridCol w="329184">
                  <a:extLst>
                    <a:ext uri="{9D8B030D-6E8A-4147-A177-3AD203B41FA5}">
                      <a16:colId xmlns:a16="http://schemas.microsoft.com/office/drawing/2014/main" val="1968341932"/>
                    </a:ext>
                  </a:extLst>
                </a:gridCol>
                <a:gridCol w="329184">
                  <a:extLst>
                    <a:ext uri="{9D8B030D-6E8A-4147-A177-3AD203B41FA5}">
                      <a16:colId xmlns:a16="http://schemas.microsoft.com/office/drawing/2014/main" val="2895438269"/>
                    </a:ext>
                  </a:extLst>
                </a:gridCol>
                <a:gridCol w="329184">
                  <a:extLst>
                    <a:ext uri="{9D8B030D-6E8A-4147-A177-3AD203B41FA5}">
                      <a16:colId xmlns:a16="http://schemas.microsoft.com/office/drawing/2014/main" val="3187790463"/>
                    </a:ext>
                  </a:extLst>
                </a:gridCol>
                <a:gridCol w="329184">
                  <a:extLst>
                    <a:ext uri="{9D8B030D-6E8A-4147-A177-3AD203B41FA5}">
                      <a16:colId xmlns:a16="http://schemas.microsoft.com/office/drawing/2014/main" val="2613489236"/>
                    </a:ext>
                  </a:extLst>
                </a:gridCol>
                <a:gridCol w="329184">
                  <a:extLst>
                    <a:ext uri="{9D8B030D-6E8A-4147-A177-3AD203B41FA5}">
                      <a16:colId xmlns:a16="http://schemas.microsoft.com/office/drawing/2014/main" val="2440416629"/>
                    </a:ext>
                  </a:extLst>
                </a:gridCol>
                <a:gridCol w="329184">
                  <a:extLst>
                    <a:ext uri="{9D8B030D-6E8A-4147-A177-3AD203B41FA5}">
                      <a16:colId xmlns:a16="http://schemas.microsoft.com/office/drawing/2014/main" val="2766341357"/>
                    </a:ext>
                  </a:extLst>
                </a:gridCol>
                <a:gridCol w="329184">
                  <a:extLst>
                    <a:ext uri="{9D8B030D-6E8A-4147-A177-3AD203B41FA5}">
                      <a16:colId xmlns:a16="http://schemas.microsoft.com/office/drawing/2014/main" val="4095404454"/>
                    </a:ext>
                  </a:extLst>
                </a:gridCol>
                <a:gridCol w="329184">
                  <a:extLst>
                    <a:ext uri="{9D8B030D-6E8A-4147-A177-3AD203B41FA5}">
                      <a16:colId xmlns:a16="http://schemas.microsoft.com/office/drawing/2014/main" val="2566047898"/>
                    </a:ext>
                  </a:extLst>
                </a:gridCol>
                <a:gridCol w="329184">
                  <a:extLst>
                    <a:ext uri="{9D8B030D-6E8A-4147-A177-3AD203B41FA5}">
                      <a16:colId xmlns:a16="http://schemas.microsoft.com/office/drawing/2014/main" val="1790473062"/>
                    </a:ext>
                  </a:extLst>
                </a:gridCol>
                <a:gridCol w="329184">
                  <a:extLst>
                    <a:ext uri="{9D8B030D-6E8A-4147-A177-3AD203B41FA5}">
                      <a16:colId xmlns:a16="http://schemas.microsoft.com/office/drawing/2014/main" val="2171204990"/>
                    </a:ext>
                  </a:extLst>
                </a:gridCol>
                <a:gridCol w="329184">
                  <a:extLst>
                    <a:ext uri="{9D8B030D-6E8A-4147-A177-3AD203B41FA5}">
                      <a16:colId xmlns:a16="http://schemas.microsoft.com/office/drawing/2014/main" val="2478960504"/>
                    </a:ext>
                  </a:extLst>
                </a:gridCol>
                <a:gridCol w="329184">
                  <a:extLst>
                    <a:ext uri="{9D8B030D-6E8A-4147-A177-3AD203B41FA5}">
                      <a16:colId xmlns:a16="http://schemas.microsoft.com/office/drawing/2014/main" val="4111880402"/>
                    </a:ext>
                  </a:extLst>
                </a:gridCol>
                <a:gridCol w="329184">
                  <a:extLst>
                    <a:ext uri="{9D8B030D-6E8A-4147-A177-3AD203B41FA5}">
                      <a16:colId xmlns:a16="http://schemas.microsoft.com/office/drawing/2014/main" val="2824559885"/>
                    </a:ext>
                  </a:extLst>
                </a:gridCol>
                <a:gridCol w="329184">
                  <a:extLst>
                    <a:ext uri="{9D8B030D-6E8A-4147-A177-3AD203B41FA5}">
                      <a16:colId xmlns:a16="http://schemas.microsoft.com/office/drawing/2014/main" val="555371163"/>
                    </a:ext>
                  </a:extLst>
                </a:gridCol>
                <a:gridCol w="329184">
                  <a:extLst>
                    <a:ext uri="{9D8B030D-6E8A-4147-A177-3AD203B41FA5}">
                      <a16:colId xmlns:a16="http://schemas.microsoft.com/office/drawing/2014/main" val="1404616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408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- 2019-04-02 10:00:02 </a:t>
                      </a:r>
                      <a:r>
                        <a:rPr kumimoji="0" lang="pt-BR" sz="1000" b="0" i="0" u="none" strike="noStrike" kern="1200" cap="none" spc="0" normalizeH="0" baseline="0" noProof="0">
                          <a:ln>
                            <a:noFill/>
                          </a:ln>
                          <a:solidFill>
                            <a:prstClr val="black"/>
                          </a:solidFill>
                          <a:effectLst/>
                          <a:uLnTx/>
                          <a:uFillTx/>
                          <a:latin typeface="+mn-lt"/>
                          <a:ea typeface="+mn-ea"/>
                          <a:cs typeface="+mn-cs"/>
                        </a:rPr>
                        <a:t> 
 Para responder ao desafio de manter os seus cidadãos felizes, o Município de Abrantes associou-se à IBM e à Compta para criar uma cidade inteligente com tecnologia de ponta.
Paula Grijó, Vereadora, responsável pela Equipa para a Gestão Inteligente do Território, conta-nos como fizeram o modelo de governança do município assentar sobre tecnologia para tornar os seus serviços inteligentes.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56104026"/>
                  </a:ext>
                </a:extLst>
              </a:tr>
            </a:tbl>
          </a:graphicData>
        </a:graphic>
      </p:graphicFrame>
      <p:sp>
        <p:nvSpPr>
          <p:cNvPr id="4" name="Text Placeholder 3">
            <a:extLst>
              <a:ext uri="{FF2B5EF4-FFF2-40B4-BE49-F238E27FC236}">
                <a16:creationId xmlns:a16="http://schemas.microsoft.com/office/drawing/2014/main" id="{BECA24AE-A35F-4F49-865C-D40B1A778C42}"/>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779182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536FE-45A0-47F0-AAFD-0EC606B705C2}"/>
              </a:ext>
            </a:extLst>
          </p:cNvPr>
          <p:cNvSpPr>
            <a:spLocks noGrp="1"/>
          </p:cNvSpPr>
          <p:nvPr>
            <p:ph type="title"/>
          </p:nvPr>
        </p:nvSpPr>
        <p:spPr/>
        <p:txBody>
          <a:bodyPr/>
          <a:lstStyle/>
          <a:p>
            <a:r>
              <a:rPr lang="en-US"/>
              <a:t>Facebook Own Posts Table | Competitors - 10 of 24</a:t>
            </a:r>
          </a:p>
        </p:txBody>
      </p:sp>
      <p:graphicFrame>
        <p:nvGraphicFramePr>
          <p:cNvPr id="5" name="Table Placeholder 4">
            <a:extLst>
              <a:ext uri="{FF2B5EF4-FFF2-40B4-BE49-F238E27FC236}">
                <a16:creationId xmlns:a16="http://schemas.microsoft.com/office/drawing/2014/main" id="{951CF39A-1100-413A-9283-DB3E5CA8515B}"/>
              </a:ext>
            </a:extLst>
          </p:cNvPr>
          <p:cNvGraphicFramePr>
            <a:graphicFrameLocks noGrp="1"/>
          </p:cNvGraphicFramePr>
          <p:nvPr>
            <p:ph type="tbl" sz="quarter" idx="13"/>
            <p:extLst>
              <p:ext uri="{D42A27DB-BD31-4B8C-83A1-F6EECF244321}">
                <p14:modId xmlns:p14="http://schemas.microsoft.com/office/powerpoint/2010/main" val="788271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9799488"/>
                    </a:ext>
                  </a:extLst>
                </a:gridCol>
                <a:gridCol w="905256">
                  <a:extLst>
                    <a:ext uri="{9D8B030D-6E8A-4147-A177-3AD203B41FA5}">
                      <a16:colId xmlns:a16="http://schemas.microsoft.com/office/drawing/2014/main" val="1826789005"/>
                    </a:ext>
                  </a:extLst>
                </a:gridCol>
                <a:gridCol w="658368">
                  <a:extLst>
                    <a:ext uri="{9D8B030D-6E8A-4147-A177-3AD203B41FA5}">
                      <a16:colId xmlns:a16="http://schemas.microsoft.com/office/drawing/2014/main" val="3567221612"/>
                    </a:ext>
                  </a:extLst>
                </a:gridCol>
                <a:gridCol w="329184">
                  <a:extLst>
                    <a:ext uri="{9D8B030D-6E8A-4147-A177-3AD203B41FA5}">
                      <a16:colId xmlns:a16="http://schemas.microsoft.com/office/drawing/2014/main" val="3374201855"/>
                    </a:ext>
                  </a:extLst>
                </a:gridCol>
                <a:gridCol w="329184">
                  <a:extLst>
                    <a:ext uri="{9D8B030D-6E8A-4147-A177-3AD203B41FA5}">
                      <a16:colId xmlns:a16="http://schemas.microsoft.com/office/drawing/2014/main" val="3113453512"/>
                    </a:ext>
                  </a:extLst>
                </a:gridCol>
                <a:gridCol w="329184">
                  <a:extLst>
                    <a:ext uri="{9D8B030D-6E8A-4147-A177-3AD203B41FA5}">
                      <a16:colId xmlns:a16="http://schemas.microsoft.com/office/drawing/2014/main" val="3835791689"/>
                    </a:ext>
                  </a:extLst>
                </a:gridCol>
                <a:gridCol w="329184">
                  <a:extLst>
                    <a:ext uri="{9D8B030D-6E8A-4147-A177-3AD203B41FA5}">
                      <a16:colId xmlns:a16="http://schemas.microsoft.com/office/drawing/2014/main" val="3954447825"/>
                    </a:ext>
                  </a:extLst>
                </a:gridCol>
                <a:gridCol w="329184">
                  <a:extLst>
                    <a:ext uri="{9D8B030D-6E8A-4147-A177-3AD203B41FA5}">
                      <a16:colId xmlns:a16="http://schemas.microsoft.com/office/drawing/2014/main" val="695170581"/>
                    </a:ext>
                  </a:extLst>
                </a:gridCol>
                <a:gridCol w="329184">
                  <a:extLst>
                    <a:ext uri="{9D8B030D-6E8A-4147-A177-3AD203B41FA5}">
                      <a16:colId xmlns:a16="http://schemas.microsoft.com/office/drawing/2014/main" val="518263631"/>
                    </a:ext>
                  </a:extLst>
                </a:gridCol>
                <a:gridCol w="329184">
                  <a:extLst>
                    <a:ext uri="{9D8B030D-6E8A-4147-A177-3AD203B41FA5}">
                      <a16:colId xmlns:a16="http://schemas.microsoft.com/office/drawing/2014/main" val="224266926"/>
                    </a:ext>
                  </a:extLst>
                </a:gridCol>
                <a:gridCol w="329184">
                  <a:extLst>
                    <a:ext uri="{9D8B030D-6E8A-4147-A177-3AD203B41FA5}">
                      <a16:colId xmlns:a16="http://schemas.microsoft.com/office/drawing/2014/main" val="3286344074"/>
                    </a:ext>
                  </a:extLst>
                </a:gridCol>
                <a:gridCol w="329184">
                  <a:extLst>
                    <a:ext uri="{9D8B030D-6E8A-4147-A177-3AD203B41FA5}">
                      <a16:colId xmlns:a16="http://schemas.microsoft.com/office/drawing/2014/main" val="1638168461"/>
                    </a:ext>
                  </a:extLst>
                </a:gridCol>
                <a:gridCol w="329184">
                  <a:extLst>
                    <a:ext uri="{9D8B030D-6E8A-4147-A177-3AD203B41FA5}">
                      <a16:colId xmlns:a16="http://schemas.microsoft.com/office/drawing/2014/main" val="3553177540"/>
                    </a:ext>
                  </a:extLst>
                </a:gridCol>
                <a:gridCol w="329184">
                  <a:extLst>
                    <a:ext uri="{9D8B030D-6E8A-4147-A177-3AD203B41FA5}">
                      <a16:colId xmlns:a16="http://schemas.microsoft.com/office/drawing/2014/main" val="1872988723"/>
                    </a:ext>
                  </a:extLst>
                </a:gridCol>
                <a:gridCol w="329184">
                  <a:extLst>
                    <a:ext uri="{9D8B030D-6E8A-4147-A177-3AD203B41FA5}">
                      <a16:colId xmlns:a16="http://schemas.microsoft.com/office/drawing/2014/main" val="261473764"/>
                    </a:ext>
                  </a:extLst>
                </a:gridCol>
                <a:gridCol w="329184">
                  <a:extLst>
                    <a:ext uri="{9D8B030D-6E8A-4147-A177-3AD203B41FA5}">
                      <a16:colId xmlns:a16="http://schemas.microsoft.com/office/drawing/2014/main" val="869160372"/>
                    </a:ext>
                  </a:extLst>
                </a:gridCol>
                <a:gridCol w="329184">
                  <a:extLst>
                    <a:ext uri="{9D8B030D-6E8A-4147-A177-3AD203B41FA5}">
                      <a16:colId xmlns:a16="http://schemas.microsoft.com/office/drawing/2014/main" val="521623310"/>
                    </a:ext>
                  </a:extLst>
                </a:gridCol>
                <a:gridCol w="329184">
                  <a:extLst>
                    <a:ext uri="{9D8B030D-6E8A-4147-A177-3AD203B41FA5}">
                      <a16:colId xmlns:a16="http://schemas.microsoft.com/office/drawing/2014/main" val="948700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648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- 2019-04-01 13:11:21 </a:t>
                      </a:r>
                      <a:r>
                        <a:rPr kumimoji="0" lang="pt-BR" sz="1000" b="0" i="0" u="none" strike="noStrike" kern="1200" cap="none" spc="0" normalizeH="0" baseline="0" noProof="0">
                          <a:ln>
                            <a:noFill/>
                          </a:ln>
                          <a:solidFill>
                            <a:prstClr val="black"/>
                          </a:solidFill>
                          <a:effectLst/>
                          <a:uLnTx/>
                          <a:uFillTx/>
                          <a:latin typeface="+mn-lt"/>
                          <a:ea typeface="+mn-ea"/>
                          <a:cs typeface="+mn-cs"/>
                        </a:rPr>
                        <a:t> 
 Leia o artigo de opinião de Jorge Delgado no Link To Leaders
"Teletrabalho, smartworking, trabalho de casa ou apenas trabalho!"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https://external.xx.fbcdn.net/safe_image.php?d=AQBgMzM9bWg4g-0n&amp;w=450&amp;h=450&amp;url=http%3A%2F%2Flinktoleaders.com%2Fwp-content%2Fuploads%2F2019%2F02%2FDelgado_compta_final.jpg&amp;cfs=1&amp;sx=402&amp;sy=0&amp;sw=450&amp;sh=450&amp;_nc_hash=AQByg5KKD0UlUZUC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5136322"/>
                  </a:ext>
                </a:extLst>
              </a:tr>
            </a:tbl>
          </a:graphicData>
        </a:graphic>
      </p:graphicFrame>
      <p:sp>
        <p:nvSpPr>
          <p:cNvPr id="4" name="Text Placeholder 3">
            <a:extLst>
              <a:ext uri="{FF2B5EF4-FFF2-40B4-BE49-F238E27FC236}">
                <a16:creationId xmlns:a16="http://schemas.microsoft.com/office/drawing/2014/main" id="{D49C89BF-DB1D-42D8-9415-0257051F2637}"/>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984111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9C417-6680-45A1-91AB-FE83EF4F7ACE}"/>
              </a:ext>
            </a:extLst>
          </p:cNvPr>
          <p:cNvSpPr>
            <a:spLocks noGrp="1"/>
          </p:cNvSpPr>
          <p:nvPr>
            <p:ph type="title"/>
          </p:nvPr>
        </p:nvSpPr>
        <p:spPr/>
        <p:txBody>
          <a:bodyPr/>
          <a:lstStyle/>
          <a:p>
            <a:r>
              <a:rPr lang="en-US"/>
              <a:t>Facebook Own Posts Table | Competitors - 11 of 24</a:t>
            </a:r>
          </a:p>
        </p:txBody>
      </p:sp>
      <p:graphicFrame>
        <p:nvGraphicFramePr>
          <p:cNvPr id="5" name="Table Placeholder 4">
            <a:extLst>
              <a:ext uri="{FF2B5EF4-FFF2-40B4-BE49-F238E27FC236}">
                <a16:creationId xmlns:a16="http://schemas.microsoft.com/office/drawing/2014/main" id="{3174DF89-25EB-4E4E-AB31-7E65C7A38694}"/>
              </a:ext>
            </a:extLst>
          </p:cNvPr>
          <p:cNvGraphicFramePr>
            <a:graphicFrameLocks noGrp="1"/>
          </p:cNvGraphicFramePr>
          <p:nvPr>
            <p:ph type="tbl" sz="quarter" idx="13"/>
            <p:extLst>
              <p:ext uri="{D42A27DB-BD31-4B8C-83A1-F6EECF244321}">
                <p14:modId xmlns:p14="http://schemas.microsoft.com/office/powerpoint/2010/main" val="400152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25189842"/>
                    </a:ext>
                  </a:extLst>
                </a:gridCol>
                <a:gridCol w="905256">
                  <a:extLst>
                    <a:ext uri="{9D8B030D-6E8A-4147-A177-3AD203B41FA5}">
                      <a16:colId xmlns:a16="http://schemas.microsoft.com/office/drawing/2014/main" val="2753645537"/>
                    </a:ext>
                  </a:extLst>
                </a:gridCol>
                <a:gridCol w="658368">
                  <a:extLst>
                    <a:ext uri="{9D8B030D-6E8A-4147-A177-3AD203B41FA5}">
                      <a16:colId xmlns:a16="http://schemas.microsoft.com/office/drawing/2014/main" val="3625035511"/>
                    </a:ext>
                  </a:extLst>
                </a:gridCol>
                <a:gridCol w="329184">
                  <a:extLst>
                    <a:ext uri="{9D8B030D-6E8A-4147-A177-3AD203B41FA5}">
                      <a16:colId xmlns:a16="http://schemas.microsoft.com/office/drawing/2014/main" val="630309895"/>
                    </a:ext>
                  </a:extLst>
                </a:gridCol>
                <a:gridCol w="329184">
                  <a:extLst>
                    <a:ext uri="{9D8B030D-6E8A-4147-A177-3AD203B41FA5}">
                      <a16:colId xmlns:a16="http://schemas.microsoft.com/office/drawing/2014/main" val="2320481351"/>
                    </a:ext>
                  </a:extLst>
                </a:gridCol>
                <a:gridCol w="329184">
                  <a:extLst>
                    <a:ext uri="{9D8B030D-6E8A-4147-A177-3AD203B41FA5}">
                      <a16:colId xmlns:a16="http://schemas.microsoft.com/office/drawing/2014/main" val="3022122510"/>
                    </a:ext>
                  </a:extLst>
                </a:gridCol>
                <a:gridCol w="329184">
                  <a:extLst>
                    <a:ext uri="{9D8B030D-6E8A-4147-A177-3AD203B41FA5}">
                      <a16:colId xmlns:a16="http://schemas.microsoft.com/office/drawing/2014/main" val="838934064"/>
                    </a:ext>
                  </a:extLst>
                </a:gridCol>
                <a:gridCol w="329184">
                  <a:extLst>
                    <a:ext uri="{9D8B030D-6E8A-4147-A177-3AD203B41FA5}">
                      <a16:colId xmlns:a16="http://schemas.microsoft.com/office/drawing/2014/main" val="3347854309"/>
                    </a:ext>
                  </a:extLst>
                </a:gridCol>
                <a:gridCol w="329184">
                  <a:extLst>
                    <a:ext uri="{9D8B030D-6E8A-4147-A177-3AD203B41FA5}">
                      <a16:colId xmlns:a16="http://schemas.microsoft.com/office/drawing/2014/main" val="2013509523"/>
                    </a:ext>
                  </a:extLst>
                </a:gridCol>
                <a:gridCol w="329184">
                  <a:extLst>
                    <a:ext uri="{9D8B030D-6E8A-4147-A177-3AD203B41FA5}">
                      <a16:colId xmlns:a16="http://schemas.microsoft.com/office/drawing/2014/main" val="1334468989"/>
                    </a:ext>
                  </a:extLst>
                </a:gridCol>
                <a:gridCol w="329184">
                  <a:extLst>
                    <a:ext uri="{9D8B030D-6E8A-4147-A177-3AD203B41FA5}">
                      <a16:colId xmlns:a16="http://schemas.microsoft.com/office/drawing/2014/main" val="4162133779"/>
                    </a:ext>
                  </a:extLst>
                </a:gridCol>
                <a:gridCol w="329184">
                  <a:extLst>
                    <a:ext uri="{9D8B030D-6E8A-4147-A177-3AD203B41FA5}">
                      <a16:colId xmlns:a16="http://schemas.microsoft.com/office/drawing/2014/main" val="628906949"/>
                    </a:ext>
                  </a:extLst>
                </a:gridCol>
                <a:gridCol w="329184">
                  <a:extLst>
                    <a:ext uri="{9D8B030D-6E8A-4147-A177-3AD203B41FA5}">
                      <a16:colId xmlns:a16="http://schemas.microsoft.com/office/drawing/2014/main" val="1834727456"/>
                    </a:ext>
                  </a:extLst>
                </a:gridCol>
                <a:gridCol w="329184">
                  <a:extLst>
                    <a:ext uri="{9D8B030D-6E8A-4147-A177-3AD203B41FA5}">
                      <a16:colId xmlns:a16="http://schemas.microsoft.com/office/drawing/2014/main" val="300242092"/>
                    </a:ext>
                  </a:extLst>
                </a:gridCol>
                <a:gridCol w="329184">
                  <a:extLst>
                    <a:ext uri="{9D8B030D-6E8A-4147-A177-3AD203B41FA5}">
                      <a16:colId xmlns:a16="http://schemas.microsoft.com/office/drawing/2014/main" val="3325889919"/>
                    </a:ext>
                  </a:extLst>
                </a:gridCol>
                <a:gridCol w="329184">
                  <a:extLst>
                    <a:ext uri="{9D8B030D-6E8A-4147-A177-3AD203B41FA5}">
                      <a16:colId xmlns:a16="http://schemas.microsoft.com/office/drawing/2014/main" val="4131855541"/>
                    </a:ext>
                  </a:extLst>
                </a:gridCol>
                <a:gridCol w="329184">
                  <a:extLst>
                    <a:ext uri="{9D8B030D-6E8A-4147-A177-3AD203B41FA5}">
                      <a16:colId xmlns:a16="http://schemas.microsoft.com/office/drawing/2014/main" val="1266925062"/>
                    </a:ext>
                  </a:extLst>
                </a:gridCol>
                <a:gridCol w="329184">
                  <a:extLst>
                    <a:ext uri="{9D8B030D-6E8A-4147-A177-3AD203B41FA5}">
                      <a16:colId xmlns:a16="http://schemas.microsoft.com/office/drawing/2014/main" val="3882263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8810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- 2019-04-01 12:47:35 </a:t>
                      </a:r>
                      <a:r>
                        <a:rPr kumimoji="0" lang="pt-BR" sz="1000" b="0" i="0" u="none" strike="noStrike" kern="1200" cap="none" spc="0" normalizeH="0" baseline="0" noProof="0">
                          <a:ln>
                            <a:noFill/>
                          </a:ln>
                          <a:solidFill>
                            <a:prstClr val="black"/>
                          </a:solidFill>
                          <a:effectLst/>
                          <a:uLnTx/>
                          <a:uFillTx/>
                          <a:latin typeface="+mn-lt"/>
                          <a:ea typeface="+mn-ea"/>
                          <a:cs typeface="+mn-cs"/>
                        </a:rPr>
                        <a:t> 
 Potenciar o storytelling.
Descubra como a Accenture Interactive e a Disney Studios estão a utilizar a tecnologia para criar conteúdo personalizado e interactivo.
Saiba mais: https://accntu.re/2YFOBJj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https://external.xx.fbcdn.net/safe_image.php?d=AQDWmp_qQ8uSGkzL&amp;w=720&amp;h=720&amp;url=https%3A%2F%2Fstatic.foxnews.com%2Ffoxnews.com%2Fcontent%2Fuploads%2F2019%2F03%2FScreen-Shot-2019-03-18-at-4.04.12-AM.png&amp;cfs=1&amp;_nc_hash=AQBLEvIYb-lbZ7CJ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2555804"/>
                  </a:ext>
                </a:extLst>
              </a:tr>
            </a:tbl>
          </a:graphicData>
        </a:graphic>
      </p:graphicFrame>
      <p:sp>
        <p:nvSpPr>
          <p:cNvPr id="4" name="Text Placeholder 3">
            <a:extLst>
              <a:ext uri="{FF2B5EF4-FFF2-40B4-BE49-F238E27FC236}">
                <a16:creationId xmlns:a16="http://schemas.microsoft.com/office/drawing/2014/main" id="{AC647E6D-3065-4409-B670-1B6A65A56E63}"/>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786510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2FAD7-CEF9-442A-91B8-1FA8F1866D6B}"/>
              </a:ext>
            </a:extLst>
          </p:cNvPr>
          <p:cNvSpPr>
            <a:spLocks noGrp="1"/>
          </p:cNvSpPr>
          <p:nvPr>
            <p:ph type="title"/>
          </p:nvPr>
        </p:nvSpPr>
        <p:spPr/>
        <p:txBody>
          <a:bodyPr/>
          <a:lstStyle/>
          <a:p>
            <a:r>
              <a:rPr lang="en-US"/>
              <a:t>Facebook Own Posts Table | Competitors - 12 of 24</a:t>
            </a:r>
          </a:p>
        </p:txBody>
      </p:sp>
      <p:graphicFrame>
        <p:nvGraphicFramePr>
          <p:cNvPr id="5" name="Table Placeholder 4">
            <a:extLst>
              <a:ext uri="{FF2B5EF4-FFF2-40B4-BE49-F238E27FC236}">
                <a16:creationId xmlns:a16="http://schemas.microsoft.com/office/drawing/2014/main" id="{CD39D834-6FFD-4EA7-8817-8DD609028814}"/>
              </a:ext>
            </a:extLst>
          </p:cNvPr>
          <p:cNvGraphicFramePr>
            <a:graphicFrameLocks noGrp="1"/>
          </p:cNvGraphicFramePr>
          <p:nvPr>
            <p:ph type="tbl" sz="quarter" idx="13"/>
            <p:extLst>
              <p:ext uri="{D42A27DB-BD31-4B8C-83A1-F6EECF244321}">
                <p14:modId xmlns:p14="http://schemas.microsoft.com/office/powerpoint/2010/main" val="69483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66748192"/>
                    </a:ext>
                  </a:extLst>
                </a:gridCol>
                <a:gridCol w="905256">
                  <a:extLst>
                    <a:ext uri="{9D8B030D-6E8A-4147-A177-3AD203B41FA5}">
                      <a16:colId xmlns:a16="http://schemas.microsoft.com/office/drawing/2014/main" val="2136264888"/>
                    </a:ext>
                  </a:extLst>
                </a:gridCol>
                <a:gridCol w="658368">
                  <a:extLst>
                    <a:ext uri="{9D8B030D-6E8A-4147-A177-3AD203B41FA5}">
                      <a16:colId xmlns:a16="http://schemas.microsoft.com/office/drawing/2014/main" val="464822505"/>
                    </a:ext>
                  </a:extLst>
                </a:gridCol>
                <a:gridCol w="329184">
                  <a:extLst>
                    <a:ext uri="{9D8B030D-6E8A-4147-A177-3AD203B41FA5}">
                      <a16:colId xmlns:a16="http://schemas.microsoft.com/office/drawing/2014/main" val="39340658"/>
                    </a:ext>
                  </a:extLst>
                </a:gridCol>
                <a:gridCol w="329184">
                  <a:extLst>
                    <a:ext uri="{9D8B030D-6E8A-4147-A177-3AD203B41FA5}">
                      <a16:colId xmlns:a16="http://schemas.microsoft.com/office/drawing/2014/main" val="4081386314"/>
                    </a:ext>
                  </a:extLst>
                </a:gridCol>
                <a:gridCol w="329184">
                  <a:extLst>
                    <a:ext uri="{9D8B030D-6E8A-4147-A177-3AD203B41FA5}">
                      <a16:colId xmlns:a16="http://schemas.microsoft.com/office/drawing/2014/main" val="1147158821"/>
                    </a:ext>
                  </a:extLst>
                </a:gridCol>
                <a:gridCol w="329184">
                  <a:extLst>
                    <a:ext uri="{9D8B030D-6E8A-4147-A177-3AD203B41FA5}">
                      <a16:colId xmlns:a16="http://schemas.microsoft.com/office/drawing/2014/main" val="2903652979"/>
                    </a:ext>
                  </a:extLst>
                </a:gridCol>
                <a:gridCol w="329184">
                  <a:extLst>
                    <a:ext uri="{9D8B030D-6E8A-4147-A177-3AD203B41FA5}">
                      <a16:colId xmlns:a16="http://schemas.microsoft.com/office/drawing/2014/main" val="2134439941"/>
                    </a:ext>
                  </a:extLst>
                </a:gridCol>
                <a:gridCol w="329184">
                  <a:extLst>
                    <a:ext uri="{9D8B030D-6E8A-4147-A177-3AD203B41FA5}">
                      <a16:colId xmlns:a16="http://schemas.microsoft.com/office/drawing/2014/main" val="1692531625"/>
                    </a:ext>
                  </a:extLst>
                </a:gridCol>
                <a:gridCol w="329184">
                  <a:extLst>
                    <a:ext uri="{9D8B030D-6E8A-4147-A177-3AD203B41FA5}">
                      <a16:colId xmlns:a16="http://schemas.microsoft.com/office/drawing/2014/main" val="3783090984"/>
                    </a:ext>
                  </a:extLst>
                </a:gridCol>
                <a:gridCol w="329184">
                  <a:extLst>
                    <a:ext uri="{9D8B030D-6E8A-4147-A177-3AD203B41FA5}">
                      <a16:colId xmlns:a16="http://schemas.microsoft.com/office/drawing/2014/main" val="4071421847"/>
                    </a:ext>
                  </a:extLst>
                </a:gridCol>
                <a:gridCol w="329184">
                  <a:extLst>
                    <a:ext uri="{9D8B030D-6E8A-4147-A177-3AD203B41FA5}">
                      <a16:colId xmlns:a16="http://schemas.microsoft.com/office/drawing/2014/main" val="3220461521"/>
                    </a:ext>
                  </a:extLst>
                </a:gridCol>
                <a:gridCol w="329184">
                  <a:extLst>
                    <a:ext uri="{9D8B030D-6E8A-4147-A177-3AD203B41FA5}">
                      <a16:colId xmlns:a16="http://schemas.microsoft.com/office/drawing/2014/main" val="4037760328"/>
                    </a:ext>
                  </a:extLst>
                </a:gridCol>
                <a:gridCol w="329184">
                  <a:extLst>
                    <a:ext uri="{9D8B030D-6E8A-4147-A177-3AD203B41FA5}">
                      <a16:colId xmlns:a16="http://schemas.microsoft.com/office/drawing/2014/main" val="4070346031"/>
                    </a:ext>
                  </a:extLst>
                </a:gridCol>
                <a:gridCol w="329184">
                  <a:extLst>
                    <a:ext uri="{9D8B030D-6E8A-4147-A177-3AD203B41FA5}">
                      <a16:colId xmlns:a16="http://schemas.microsoft.com/office/drawing/2014/main" val="2391726979"/>
                    </a:ext>
                  </a:extLst>
                </a:gridCol>
                <a:gridCol w="329184">
                  <a:extLst>
                    <a:ext uri="{9D8B030D-6E8A-4147-A177-3AD203B41FA5}">
                      <a16:colId xmlns:a16="http://schemas.microsoft.com/office/drawing/2014/main" val="848797067"/>
                    </a:ext>
                  </a:extLst>
                </a:gridCol>
                <a:gridCol w="329184">
                  <a:extLst>
                    <a:ext uri="{9D8B030D-6E8A-4147-A177-3AD203B41FA5}">
                      <a16:colId xmlns:a16="http://schemas.microsoft.com/office/drawing/2014/main" val="1852269511"/>
                    </a:ext>
                  </a:extLst>
                </a:gridCol>
                <a:gridCol w="329184">
                  <a:extLst>
                    <a:ext uri="{9D8B030D-6E8A-4147-A177-3AD203B41FA5}">
                      <a16:colId xmlns:a16="http://schemas.microsoft.com/office/drawing/2014/main" val="3020002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787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Everis Portugal - 2019-04-01 11:26:06 </a:t>
                      </a:r>
                      <a:r>
                        <a:rPr kumimoji="0" lang="pt-BR" sz="1000" b="0" i="0" u="none" strike="noStrike" kern="1200" cap="none" spc="0" normalizeH="0" baseline="0" noProof="0">
                          <a:ln>
                            <a:noFill/>
                          </a:ln>
                          <a:solidFill>
                            <a:prstClr val="black"/>
                          </a:solidFill>
                          <a:effectLst/>
                          <a:uLnTx/>
                          <a:uFillTx/>
                          <a:latin typeface="+mn-lt"/>
                          <a:ea typeface="+mn-ea"/>
                          <a:cs typeface="+mn-cs"/>
                        </a:rPr>
                        <a:t> 
 ATENÇÃO estudantes de Licenciatura ou Mestrado em Engenharia, Tecnologia de Informação ou áreas similares. Estão abertas as candidaturas para estágios de Verão na everis Portugal!
Se tens atitude candidata-te até dia 1 de maio, enviando o teu cv para talent.portugal@everis.com
https://bit.ly/2HQ7TGB 
#everisPortugal #everisattitudemakesthedifference 
#everisInterships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https://scontent.xx.fbcdn.net/v/t1.0-9/55744431_1152186864953120_770285428006715392_n.jpg?_nc_cat=111&amp;_nc_ht=scontent.xx&amp;oh=3e602942234a4bf693eec955b5c034bf&amp;oe=5D3A3E5C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33461660"/>
                  </a:ext>
                </a:extLst>
              </a:tr>
            </a:tbl>
          </a:graphicData>
        </a:graphic>
      </p:graphicFrame>
      <p:sp>
        <p:nvSpPr>
          <p:cNvPr id="4" name="Text Placeholder 3">
            <a:extLst>
              <a:ext uri="{FF2B5EF4-FFF2-40B4-BE49-F238E27FC236}">
                <a16:creationId xmlns:a16="http://schemas.microsoft.com/office/drawing/2014/main" id="{E4AB5073-7EAD-4425-815E-EEB94F6E42E1}"/>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20699204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AD1E9-5C64-44D1-8576-C62F56DE9C92}"/>
              </a:ext>
            </a:extLst>
          </p:cNvPr>
          <p:cNvSpPr>
            <a:spLocks noGrp="1"/>
          </p:cNvSpPr>
          <p:nvPr>
            <p:ph type="title"/>
          </p:nvPr>
        </p:nvSpPr>
        <p:spPr/>
        <p:txBody>
          <a:bodyPr/>
          <a:lstStyle/>
          <a:p>
            <a:r>
              <a:rPr lang="en-US"/>
              <a:t>Facebook Own Posts Table | Competitors - 13 of 24</a:t>
            </a:r>
          </a:p>
        </p:txBody>
      </p:sp>
      <p:graphicFrame>
        <p:nvGraphicFramePr>
          <p:cNvPr id="5" name="Table Placeholder 4">
            <a:extLst>
              <a:ext uri="{FF2B5EF4-FFF2-40B4-BE49-F238E27FC236}">
                <a16:creationId xmlns:a16="http://schemas.microsoft.com/office/drawing/2014/main" id="{82C15C6C-D319-4C71-825B-160AB90DB5FB}"/>
              </a:ext>
            </a:extLst>
          </p:cNvPr>
          <p:cNvGraphicFramePr>
            <a:graphicFrameLocks noGrp="1"/>
          </p:cNvGraphicFramePr>
          <p:nvPr>
            <p:ph type="tbl" sz="quarter" idx="13"/>
            <p:extLst>
              <p:ext uri="{D42A27DB-BD31-4B8C-83A1-F6EECF244321}">
                <p14:modId xmlns:p14="http://schemas.microsoft.com/office/powerpoint/2010/main" val="3073952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7907677"/>
                    </a:ext>
                  </a:extLst>
                </a:gridCol>
                <a:gridCol w="905256">
                  <a:extLst>
                    <a:ext uri="{9D8B030D-6E8A-4147-A177-3AD203B41FA5}">
                      <a16:colId xmlns:a16="http://schemas.microsoft.com/office/drawing/2014/main" val="2763194823"/>
                    </a:ext>
                  </a:extLst>
                </a:gridCol>
                <a:gridCol w="658368">
                  <a:extLst>
                    <a:ext uri="{9D8B030D-6E8A-4147-A177-3AD203B41FA5}">
                      <a16:colId xmlns:a16="http://schemas.microsoft.com/office/drawing/2014/main" val="2983433024"/>
                    </a:ext>
                  </a:extLst>
                </a:gridCol>
                <a:gridCol w="329184">
                  <a:extLst>
                    <a:ext uri="{9D8B030D-6E8A-4147-A177-3AD203B41FA5}">
                      <a16:colId xmlns:a16="http://schemas.microsoft.com/office/drawing/2014/main" val="3538862726"/>
                    </a:ext>
                  </a:extLst>
                </a:gridCol>
                <a:gridCol w="329184">
                  <a:extLst>
                    <a:ext uri="{9D8B030D-6E8A-4147-A177-3AD203B41FA5}">
                      <a16:colId xmlns:a16="http://schemas.microsoft.com/office/drawing/2014/main" val="806939528"/>
                    </a:ext>
                  </a:extLst>
                </a:gridCol>
                <a:gridCol w="329184">
                  <a:extLst>
                    <a:ext uri="{9D8B030D-6E8A-4147-A177-3AD203B41FA5}">
                      <a16:colId xmlns:a16="http://schemas.microsoft.com/office/drawing/2014/main" val="1333141543"/>
                    </a:ext>
                  </a:extLst>
                </a:gridCol>
                <a:gridCol w="329184">
                  <a:extLst>
                    <a:ext uri="{9D8B030D-6E8A-4147-A177-3AD203B41FA5}">
                      <a16:colId xmlns:a16="http://schemas.microsoft.com/office/drawing/2014/main" val="1033899256"/>
                    </a:ext>
                  </a:extLst>
                </a:gridCol>
                <a:gridCol w="329184">
                  <a:extLst>
                    <a:ext uri="{9D8B030D-6E8A-4147-A177-3AD203B41FA5}">
                      <a16:colId xmlns:a16="http://schemas.microsoft.com/office/drawing/2014/main" val="700867991"/>
                    </a:ext>
                  </a:extLst>
                </a:gridCol>
                <a:gridCol w="329184">
                  <a:extLst>
                    <a:ext uri="{9D8B030D-6E8A-4147-A177-3AD203B41FA5}">
                      <a16:colId xmlns:a16="http://schemas.microsoft.com/office/drawing/2014/main" val="1730249486"/>
                    </a:ext>
                  </a:extLst>
                </a:gridCol>
                <a:gridCol w="329184">
                  <a:extLst>
                    <a:ext uri="{9D8B030D-6E8A-4147-A177-3AD203B41FA5}">
                      <a16:colId xmlns:a16="http://schemas.microsoft.com/office/drawing/2014/main" val="1145004900"/>
                    </a:ext>
                  </a:extLst>
                </a:gridCol>
                <a:gridCol w="329184">
                  <a:extLst>
                    <a:ext uri="{9D8B030D-6E8A-4147-A177-3AD203B41FA5}">
                      <a16:colId xmlns:a16="http://schemas.microsoft.com/office/drawing/2014/main" val="1999680624"/>
                    </a:ext>
                  </a:extLst>
                </a:gridCol>
                <a:gridCol w="329184">
                  <a:extLst>
                    <a:ext uri="{9D8B030D-6E8A-4147-A177-3AD203B41FA5}">
                      <a16:colId xmlns:a16="http://schemas.microsoft.com/office/drawing/2014/main" val="1496606980"/>
                    </a:ext>
                  </a:extLst>
                </a:gridCol>
                <a:gridCol w="329184">
                  <a:extLst>
                    <a:ext uri="{9D8B030D-6E8A-4147-A177-3AD203B41FA5}">
                      <a16:colId xmlns:a16="http://schemas.microsoft.com/office/drawing/2014/main" val="2043462685"/>
                    </a:ext>
                  </a:extLst>
                </a:gridCol>
                <a:gridCol w="329184">
                  <a:extLst>
                    <a:ext uri="{9D8B030D-6E8A-4147-A177-3AD203B41FA5}">
                      <a16:colId xmlns:a16="http://schemas.microsoft.com/office/drawing/2014/main" val="988863639"/>
                    </a:ext>
                  </a:extLst>
                </a:gridCol>
                <a:gridCol w="329184">
                  <a:extLst>
                    <a:ext uri="{9D8B030D-6E8A-4147-A177-3AD203B41FA5}">
                      <a16:colId xmlns:a16="http://schemas.microsoft.com/office/drawing/2014/main" val="562671991"/>
                    </a:ext>
                  </a:extLst>
                </a:gridCol>
                <a:gridCol w="329184">
                  <a:extLst>
                    <a:ext uri="{9D8B030D-6E8A-4147-A177-3AD203B41FA5}">
                      <a16:colId xmlns:a16="http://schemas.microsoft.com/office/drawing/2014/main" val="1450978320"/>
                    </a:ext>
                  </a:extLst>
                </a:gridCol>
                <a:gridCol w="329184">
                  <a:extLst>
                    <a:ext uri="{9D8B030D-6E8A-4147-A177-3AD203B41FA5}">
                      <a16:colId xmlns:a16="http://schemas.microsoft.com/office/drawing/2014/main" val="1834116149"/>
                    </a:ext>
                  </a:extLst>
                </a:gridCol>
                <a:gridCol w="329184">
                  <a:extLst>
                    <a:ext uri="{9D8B030D-6E8A-4147-A177-3AD203B41FA5}">
                      <a16:colId xmlns:a16="http://schemas.microsoft.com/office/drawing/2014/main" val="1560429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9642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- 2019-04-01 10:05:00 </a:t>
                      </a:r>
                      <a:r>
                        <a:rPr kumimoji="0" lang="pt-BR" sz="1000" b="0" i="0" u="none" strike="noStrike" kern="1200" cap="none" spc="0" normalizeH="0" baseline="0" noProof="0">
                          <a:ln>
                            <a:noFill/>
                          </a:ln>
                          <a:solidFill>
                            <a:prstClr val="black"/>
                          </a:solidFill>
                          <a:effectLst/>
                          <a:uLnTx/>
                          <a:uFillTx/>
                          <a:latin typeface="+mn-lt"/>
                          <a:ea typeface="+mn-ea"/>
                          <a:cs typeface="+mn-cs"/>
                        </a:rPr>
                        <a:t> 
 Compta marcou presença no Seminário: Descarbonização da Economia - Novos Desafios para os Edifícios promovido pelo ISQ. Manuel Leitão, Senior Account Manager da Compta, foi um dos oradores, que falou do tema "Internet of Things" para Smart Cities.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871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Deloitte Portugal - 2019-03-31 22:30:23 </a:t>
                      </a:r>
                      <a:r>
                        <a:rPr kumimoji="0" lang="pt-BR" sz="1000" b="0" i="0" u="none" strike="noStrike" kern="1200" cap="none" spc="0" normalizeH="0" baseline="0" noProof="0">
                          <a:ln>
                            <a:noFill/>
                          </a:ln>
                          <a:solidFill>
                            <a:prstClr val="black"/>
                          </a:solidFill>
                          <a:effectLst/>
                          <a:uLnTx/>
                          <a:uFillTx/>
                          <a:latin typeface="+mn-lt"/>
                          <a:ea typeface="+mn-ea"/>
                          <a:cs typeface="+mn-cs"/>
                        </a:rPr>
                        <a:t> 
 #DeloitteTechnologyExperience: curioso para saber o que aconteceu? Aqui os melhores momentos!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4745562"/>
                  </a:ext>
                </a:extLst>
              </a:tr>
            </a:tbl>
          </a:graphicData>
        </a:graphic>
      </p:graphicFrame>
      <p:sp>
        <p:nvSpPr>
          <p:cNvPr id="4" name="Text Placeholder 3">
            <a:extLst>
              <a:ext uri="{FF2B5EF4-FFF2-40B4-BE49-F238E27FC236}">
                <a16:creationId xmlns:a16="http://schemas.microsoft.com/office/drawing/2014/main" id="{B0FBE7E4-A1B8-4BCB-82C7-8C43C37B9486}"/>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587472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8BDD0-1BA4-4941-A968-E652BDEDB44B}"/>
              </a:ext>
            </a:extLst>
          </p:cNvPr>
          <p:cNvSpPr>
            <a:spLocks noGrp="1"/>
          </p:cNvSpPr>
          <p:nvPr>
            <p:ph type="title"/>
          </p:nvPr>
        </p:nvSpPr>
        <p:spPr/>
        <p:txBody>
          <a:bodyPr/>
          <a:lstStyle/>
          <a:p>
            <a:r>
              <a:rPr lang="en-US"/>
              <a:t>Facebook Own Posts Table | Competitors - 14 of 24</a:t>
            </a:r>
          </a:p>
        </p:txBody>
      </p:sp>
      <p:graphicFrame>
        <p:nvGraphicFramePr>
          <p:cNvPr id="5" name="Table Placeholder 4">
            <a:extLst>
              <a:ext uri="{FF2B5EF4-FFF2-40B4-BE49-F238E27FC236}">
                <a16:creationId xmlns:a16="http://schemas.microsoft.com/office/drawing/2014/main" id="{00D02752-18F8-452B-8E90-C773E2A1F198}"/>
              </a:ext>
            </a:extLst>
          </p:cNvPr>
          <p:cNvGraphicFramePr>
            <a:graphicFrameLocks noGrp="1"/>
          </p:cNvGraphicFramePr>
          <p:nvPr>
            <p:ph type="tbl" sz="quarter" idx="13"/>
            <p:extLst>
              <p:ext uri="{D42A27DB-BD31-4B8C-83A1-F6EECF244321}">
                <p14:modId xmlns:p14="http://schemas.microsoft.com/office/powerpoint/2010/main" val="372710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32881225"/>
                    </a:ext>
                  </a:extLst>
                </a:gridCol>
                <a:gridCol w="905256">
                  <a:extLst>
                    <a:ext uri="{9D8B030D-6E8A-4147-A177-3AD203B41FA5}">
                      <a16:colId xmlns:a16="http://schemas.microsoft.com/office/drawing/2014/main" val="3373855623"/>
                    </a:ext>
                  </a:extLst>
                </a:gridCol>
                <a:gridCol w="658368">
                  <a:extLst>
                    <a:ext uri="{9D8B030D-6E8A-4147-A177-3AD203B41FA5}">
                      <a16:colId xmlns:a16="http://schemas.microsoft.com/office/drawing/2014/main" val="906374826"/>
                    </a:ext>
                  </a:extLst>
                </a:gridCol>
                <a:gridCol w="329184">
                  <a:extLst>
                    <a:ext uri="{9D8B030D-6E8A-4147-A177-3AD203B41FA5}">
                      <a16:colId xmlns:a16="http://schemas.microsoft.com/office/drawing/2014/main" val="1448682995"/>
                    </a:ext>
                  </a:extLst>
                </a:gridCol>
                <a:gridCol w="329184">
                  <a:extLst>
                    <a:ext uri="{9D8B030D-6E8A-4147-A177-3AD203B41FA5}">
                      <a16:colId xmlns:a16="http://schemas.microsoft.com/office/drawing/2014/main" val="205196375"/>
                    </a:ext>
                  </a:extLst>
                </a:gridCol>
                <a:gridCol w="329184">
                  <a:extLst>
                    <a:ext uri="{9D8B030D-6E8A-4147-A177-3AD203B41FA5}">
                      <a16:colId xmlns:a16="http://schemas.microsoft.com/office/drawing/2014/main" val="1667578394"/>
                    </a:ext>
                  </a:extLst>
                </a:gridCol>
                <a:gridCol w="329184">
                  <a:extLst>
                    <a:ext uri="{9D8B030D-6E8A-4147-A177-3AD203B41FA5}">
                      <a16:colId xmlns:a16="http://schemas.microsoft.com/office/drawing/2014/main" val="266800123"/>
                    </a:ext>
                  </a:extLst>
                </a:gridCol>
                <a:gridCol w="329184">
                  <a:extLst>
                    <a:ext uri="{9D8B030D-6E8A-4147-A177-3AD203B41FA5}">
                      <a16:colId xmlns:a16="http://schemas.microsoft.com/office/drawing/2014/main" val="3627177237"/>
                    </a:ext>
                  </a:extLst>
                </a:gridCol>
                <a:gridCol w="329184">
                  <a:extLst>
                    <a:ext uri="{9D8B030D-6E8A-4147-A177-3AD203B41FA5}">
                      <a16:colId xmlns:a16="http://schemas.microsoft.com/office/drawing/2014/main" val="1896692135"/>
                    </a:ext>
                  </a:extLst>
                </a:gridCol>
                <a:gridCol w="329184">
                  <a:extLst>
                    <a:ext uri="{9D8B030D-6E8A-4147-A177-3AD203B41FA5}">
                      <a16:colId xmlns:a16="http://schemas.microsoft.com/office/drawing/2014/main" val="122006588"/>
                    </a:ext>
                  </a:extLst>
                </a:gridCol>
                <a:gridCol w="329184">
                  <a:extLst>
                    <a:ext uri="{9D8B030D-6E8A-4147-A177-3AD203B41FA5}">
                      <a16:colId xmlns:a16="http://schemas.microsoft.com/office/drawing/2014/main" val="710258284"/>
                    </a:ext>
                  </a:extLst>
                </a:gridCol>
                <a:gridCol w="329184">
                  <a:extLst>
                    <a:ext uri="{9D8B030D-6E8A-4147-A177-3AD203B41FA5}">
                      <a16:colId xmlns:a16="http://schemas.microsoft.com/office/drawing/2014/main" val="1065039198"/>
                    </a:ext>
                  </a:extLst>
                </a:gridCol>
                <a:gridCol w="329184">
                  <a:extLst>
                    <a:ext uri="{9D8B030D-6E8A-4147-A177-3AD203B41FA5}">
                      <a16:colId xmlns:a16="http://schemas.microsoft.com/office/drawing/2014/main" val="1945747291"/>
                    </a:ext>
                  </a:extLst>
                </a:gridCol>
                <a:gridCol w="329184">
                  <a:extLst>
                    <a:ext uri="{9D8B030D-6E8A-4147-A177-3AD203B41FA5}">
                      <a16:colId xmlns:a16="http://schemas.microsoft.com/office/drawing/2014/main" val="1326932385"/>
                    </a:ext>
                  </a:extLst>
                </a:gridCol>
                <a:gridCol w="329184">
                  <a:extLst>
                    <a:ext uri="{9D8B030D-6E8A-4147-A177-3AD203B41FA5}">
                      <a16:colId xmlns:a16="http://schemas.microsoft.com/office/drawing/2014/main" val="810631089"/>
                    </a:ext>
                  </a:extLst>
                </a:gridCol>
                <a:gridCol w="329184">
                  <a:extLst>
                    <a:ext uri="{9D8B030D-6E8A-4147-A177-3AD203B41FA5}">
                      <a16:colId xmlns:a16="http://schemas.microsoft.com/office/drawing/2014/main" val="2882322458"/>
                    </a:ext>
                  </a:extLst>
                </a:gridCol>
                <a:gridCol w="329184">
                  <a:extLst>
                    <a:ext uri="{9D8B030D-6E8A-4147-A177-3AD203B41FA5}">
                      <a16:colId xmlns:a16="http://schemas.microsoft.com/office/drawing/2014/main" val="1009221665"/>
                    </a:ext>
                  </a:extLst>
                </a:gridCol>
                <a:gridCol w="329184">
                  <a:extLst>
                    <a:ext uri="{9D8B030D-6E8A-4147-A177-3AD203B41FA5}">
                      <a16:colId xmlns:a16="http://schemas.microsoft.com/office/drawing/2014/main" val="2188161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364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- 2019-03-30 22:31:00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aceitou o desafio da Federação Portuguesa de Futebol, juntamente com a TVI, lançaram esta ação de recolha de donativos a favor de Moçambique. 
Este Call Center Solidário instalado pela Altice Portugal na Cidade do Futebol, conseguiu recolher 102.677 euros que seguem diretamente para Moçambique. 
Alexandre Fonseca, CEO da Altice Portugal, Fernando Gomes, Presidente da FPF e Sérgio Figueiredo, Diretor de Informação da TVI, fizeram questão de passar pela Cidade do Futebol e acompanharem a ação de perto.
A atender neste call center além de muitos voluntários, conta também com algumas das caras conhecidas da TVI, Fátima Lopes, José Alberto Carvalho, Isabel Figueira, Jessica Athayde, Ana Saragoça, Joaquim Horta, Mónica Jardim e ainda Nelson freitas.
Obrigado Portugal.
Seleções de Portugal
#AlticePortugal
#FPF
#TVI
#TodosMoçambiqu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514012"/>
                  </a:ext>
                </a:extLst>
              </a:tr>
            </a:tbl>
          </a:graphicData>
        </a:graphic>
      </p:graphicFrame>
      <p:sp>
        <p:nvSpPr>
          <p:cNvPr id="4" name="Text Placeholder 3">
            <a:extLst>
              <a:ext uri="{FF2B5EF4-FFF2-40B4-BE49-F238E27FC236}">
                <a16:creationId xmlns:a16="http://schemas.microsoft.com/office/drawing/2014/main" id="{507DD4E0-7167-46AA-AAB3-6DDFF0095DD4}"/>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952621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A7DEB-4B3D-4948-91ED-555163C8796D}"/>
              </a:ext>
            </a:extLst>
          </p:cNvPr>
          <p:cNvSpPr>
            <a:spLocks noGrp="1"/>
          </p:cNvSpPr>
          <p:nvPr>
            <p:ph type="title"/>
          </p:nvPr>
        </p:nvSpPr>
        <p:spPr/>
        <p:txBody>
          <a:bodyPr/>
          <a:lstStyle/>
          <a:p>
            <a:r>
              <a:rPr lang="en-US"/>
              <a:t>Facebook Own Posts Table | Competitors - 15 of 24</a:t>
            </a:r>
          </a:p>
        </p:txBody>
      </p:sp>
      <p:graphicFrame>
        <p:nvGraphicFramePr>
          <p:cNvPr id="5" name="Table Placeholder 4">
            <a:extLst>
              <a:ext uri="{FF2B5EF4-FFF2-40B4-BE49-F238E27FC236}">
                <a16:creationId xmlns:a16="http://schemas.microsoft.com/office/drawing/2014/main" id="{FA6CD1FA-F75E-462E-8EA8-B1F0BC9B807A}"/>
              </a:ext>
            </a:extLst>
          </p:cNvPr>
          <p:cNvGraphicFramePr>
            <a:graphicFrameLocks noGrp="1"/>
          </p:cNvGraphicFramePr>
          <p:nvPr>
            <p:ph type="tbl" sz="quarter" idx="13"/>
            <p:extLst>
              <p:ext uri="{D42A27DB-BD31-4B8C-83A1-F6EECF244321}">
                <p14:modId xmlns:p14="http://schemas.microsoft.com/office/powerpoint/2010/main" val="1305804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63536324"/>
                    </a:ext>
                  </a:extLst>
                </a:gridCol>
                <a:gridCol w="905256">
                  <a:extLst>
                    <a:ext uri="{9D8B030D-6E8A-4147-A177-3AD203B41FA5}">
                      <a16:colId xmlns:a16="http://schemas.microsoft.com/office/drawing/2014/main" val="2059482892"/>
                    </a:ext>
                  </a:extLst>
                </a:gridCol>
                <a:gridCol w="658368">
                  <a:extLst>
                    <a:ext uri="{9D8B030D-6E8A-4147-A177-3AD203B41FA5}">
                      <a16:colId xmlns:a16="http://schemas.microsoft.com/office/drawing/2014/main" val="3439473458"/>
                    </a:ext>
                  </a:extLst>
                </a:gridCol>
                <a:gridCol w="329184">
                  <a:extLst>
                    <a:ext uri="{9D8B030D-6E8A-4147-A177-3AD203B41FA5}">
                      <a16:colId xmlns:a16="http://schemas.microsoft.com/office/drawing/2014/main" val="3671712288"/>
                    </a:ext>
                  </a:extLst>
                </a:gridCol>
                <a:gridCol w="329184">
                  <a:extLst>
                    <a:ext uri="{9D8B030D-6E8A-4147-A177-3AD203B41FA5}">
                      <a16:colId xmlns:a16="http://schemas.microsoft.com/office/drawing/2014/main" val="50480997"/>
                    </a:ext>
                  </a:extLst>
                </a:gridCol>
                <a:gridCol w="329184">
                  <a:extLst>
                    <a:ext uri="{9D8B030D-6E8A-4147-A177-3AD203B41FA5}">
                      <a16:colId xmlns:a16="http://schemas.microsoft.com/office/drawing/2014/main" val="2996620893"/>
                    </a:ext>
                  </a:extLst>
                </a:gridCol>
                <a:gridCol w="329184">
                  <a:extLst>
                    <a:ext uri="{9D8B030D-6E8A-4147-A177-3AD203B41FA5}">
                      <a16:colId xmlns:a16="http://schemas.microsoft.com/office/drawing/2014/main" val="155372928"/>
                    </a:ext>
                  </a:extLst>
                </a:gridCol>
                <a:gridCol w="329184">
                  <a:extLst>
                    <a:ext uri="{9D8B030D-6E8A-4147-A177-3AD203B41FA5}">
                      <a16:colId xmlns:a16="http://schemas.microsoft.com/office/drawing/2014/main" val="3751580613"/>
                    </a:ext>
                  </a:extLst>
                </a:gridCol>
                <a:gridCol w="329184">
                  <a:extLst>
                    <a:ext uri="{9D8B030D-6E8A-4147-A177-3AD203B41FA5}">
                      <a16:colId xmlns:a16="http://schemas.microsoft.com/office/drawing/2014/main" val="3442076434"/>
                    </a:ext>
                  </a:extLst>
                </a:gridCol>
                <a:gridCol w="329184">
                  <a:extLst>
                    <a:ext uri="{9D8B030D-6E8A-4147-A177-3AD203B41FA5}">
                      <a16:colId xmlns:a16="http://schemas.microsoft.com/office/drawing/2014/main" val="3203329514"/>
                    </a:ext>
                  </a:extLst>
                </a:gridCol>
                <a:gridCol w="329184">
                  <a:extLst>
                    <a:ext uri="{9D8B030D-6E8A-4147-A177-3AD203B41FA5}">
                      <a16:colId xmlns:a16="http://schemas.microsoft.com/office/drawing/2014/main" val="3897458833"/>
                    </a:ext>
                  </a:extLst>
                </a:gridCol>
                <a:gridCol w="329184">
                  <a:extLst>
                    <a:ext uri="{9D8B030D-6E8A-4147-A177-3AD203B41FA5}">
                      <a16:colId xmlns:a16="http://schemas.microsoft.com/office/drawing/2014/main" val="2373129371"/>
                    </a:ext>
                  </a:extLst>
                </a:gridCol>
                <a:gridCol w="329184">
                  <a:extLst>
                    <a:ext uri="{9D8B030D-6E8A-4147-A177-3AD203B41FA5}">
                      <a16:colId xmlns:a16="http://schemas.microsoft.com/office/drawing/2014/main" val="1744663253"/>
                    </a:ext>
                  </a:extLst>
                </a:gridCol>
                <a:gridCol w="329184">
                  <a:extLst>
                    <a:ext uri="{9D8B030D-6E8A-4147-A177-3AD203B41FA5}">
                      <a16:colId xmlns:a16="http://schemas.microsoft.com/office/drawing/2014/main" val="203099505"/>
                    </a:ext>
                  </a:extLst>
                </a:gridCol>
                <a:gridCol w="329184">
                  <a:extLst>
                    <a:ext uri="{9D8B030D-6E8A-4147-A177-3AD203B41FA5}">
                      <a16:colId xmlns:a16="http://schemas.microsoft.com/office/drawing/2014/main" val="3380779818"/>
                    </a:ext>
                  </a:extLst>
                </a:gridCol>
                <a:gridCol w="329184">
                  <a:extLst>
                    <a:ext uri="{9D8B030D-6E8A-4147-A177-3AD203B41FA5}">
                      <a16:colId xmlns:a16="http://schemas.microsoft.com/office/drawing/2014/main" val="1982889926"/>
                    </a:ext>
                  </a:extLst>
                </a:gridCol>
                <a:gridCol w="329184">
                  <a:extLst>
                    <a:ext uri="{9D8B030D-6E8A-4147-A177-3AD203B41FA5}">
                      <a16:colId xmlns:a16="http://schemas.microsoft.com/office/drawing/2014/main" val="4265232519"/>
                    </a:ext>
                  </a:extLst>
                </a:gridCol>
                <a:gridCol w="329184">
                  <a:extLst>
                    <a:ext uri="{9D8B030D-6E8A-4147-A177-3AD203B41FA5}">
                      <a16:colId xmlns:a16="http://schemas.microsoft.com/office/drawing/2014/main" val="3190072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033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Axians Portugal - 2019-03-30 12:19:11 </a:t>
                      </a:r>
                      <a:r>
                        <a:rPr kumimoji="0" lang="pt-BR" sz="1000" b="0" i="0" u="none" strike="noStrike" kern="1200" cap="none" spc="0" normalizeH="0" baseline="0" noProof="0">
                          <a:ln>
                            <a:noFill/>
                          </a:ln>
                          <a:solidFill>
                            <a:prstClr val="black"/>
                          </a:solidFill>
                          <a:effectLst/>
                          <a:uLnTx/>
                          <a:uFillTx/>
                          <a:latin typeface="+mn-lt"/>
                          <a:ea typeface="+mn-ea"/>
                          <a:cs typeface="+mn-cs"/>
                        </a:rPr>
                        <a:t> 
 Design thinking com human touch. Ana Pité, Head of Innovation Design da Axians Portugal, partilha hoje os seus mais de 10 anos de experiência na área no Lisbon Service Jam, numa talk a não perder.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https://scontent.xx.fbcdn.net/v/t1.0-9/s720x720/55640032_403769856846874_6207491188954497024_n.jpg?_nc_cat=100&amp;_nc_ht=scontent.xx&amp;oh=e2893b778889144d4619c7d7538622b6&amp;oe=5D44A746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10:51:10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0120742"/>
                  </a:ext>
                </a:extLst>
              </a:tr>
            </a:tbl>
          </a:graphicData>
        </a:graphic>
      </p:graphicFrame>
      <p:sp>
        <p:nvSpPr>
          <p:cNvPr id="4" name="Text Placeholder 3">
            <a:extLst>
              <a:ext uri="{FF2B5EF4-FFF2-40B4-BE49-F238E27FC236}">
                <a16:creationId xmlns:a16="http://schemas.microsoft.com/office/drawing/2014/main" id="{765A3822-16FB-4B2E-AAD6-FE5471656FC4}"/>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114114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1F457-DE29-4BC2-AC49-51BA78C25FA9}"/>
              </a:ext>
            </a:extLst>
          </p:cNvPr>
          <p:cNvSpPr>
            <a:spLocks noGrp="1"/>
          </p:cNvSpPr>
          <p:nvPr>
            <p:ph type="title"/>
          </p:nvPr>
        </p:nvSpPr>
        <p:spPr/>
        <p:txBody>
          <a:bodyPr/>
          <a:lstStyle/>
          <a:p>
            <a:r>
              <a:rPr lang="en-US"/>
              <a:t>Facebook Own Posts Table | Competitors - 16 of 24</a:t>
            </a:r>
          </a:p>
        </p:txBody>
      </p:sp>
      <p:graphicFrame>
        <p:nvGraphicFramePr>
          <p:cNvPr id="5" name="Table Placeholder 4">
            <a:extLst>
              <a:ext uri="{FF2B5EF4-FFF2-40B4-BE49-F238E27FC236}">
                <a16:creationId xmlns:a16="http://schemas.microsoft.com/office/drawing/2014/main" id="{507D4CC4-DB67-43E2-928A-7D8AE76BF119}"/>
              </a:ext>
            </a:extLst>
          </p:cNvPr>
          <p:cNvGraphicFramePr>
            <a:graphicFrameLocks noGrp="1"/>
          </p:cNvGraphicFramePr>
          <p:nvPr>
            <p:ph type="tbl" sz="quarter" idx="13"/>
            <p:extLst>
              <p:ext uri="{D42A27DB-BD31-4B8C-83A1-F6EECF244321}">
                <p14:modId xmlns:p14="http://schemas.microsoft.com/office/powerpoint/2010/main" val="52423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94472933"/>
                    </a:ext>
                  </a:extLst>
                </a:gridCol>
                <a:gridCol w="905256">
                  <a:extLst>
                    <a:ext uri="{9D8B030D-6E8A-4147-A177-3AD203B41FA5}">
                      <a16:colId xmlns:a16="http://schemas.microsoft.com/office/drawing/2014/main" val="2323128669"/>
                    </a:ext>
                  </a:extLst>
                </a:gridCol>
                <a:gridCol w="658368">
                  <a:extLst>
                    <a:ext uri="{9D8B030D-6E8A-4147-A177-3AD203B41FA5}">
                      <a16:colId xmlns:a16="http://schemas.microsoft.com/office/drawing/2014/main" val="751468782"/>
                    </a:ext>
                  </a:extLst>
                </a:gridCol>
                <a:gridCol w="329184">
                  <a:extLst>
                    <a:ext uri="{9D8B030D-6E8A-4147-A177-3AD203B41FA5}">
                      <a16:colId xmlns:a16="http://schemas.microsoft.com/office/drawing/2014/main" val="4218199367"/>
                    </a:ext>
                  </a:extLst>
                </a:gridCol>
                <a:gridCol w="329184">
                  <a:extLst>
                    <a:ext uri="{9D8B030D-6E8A-4147-A177-3AD203B41FA5}">
                      <a16:colId xmlns:a16="http://schemas.microsoft.com/office/drawing/2014/main" val="1352073956"/>
                    </a:ext>
                  </a:extLst>
                </a:gridCol>
                <a:gridCol w="329184">
                  <a:extLst>
                    <a:ext uri="{9D8B030D-6E8A-4147-A177-3AD203B41FA5}">
                      <a16:colId xmlns:a16="http://schemas.microsoft.com/office/drawing/2014/main" val="2656565058"/>
                    </a:ext>
                  </a:extLst>
                </a:gridCol>
                <a:gridCol w="329184">
                  <a:extLst>
                    <a:ext uri="{9D8B030D-6E8A-4147-A177-3AD203B41FA5}">
                      <a16:colId xmlns:a16="http://schemas.microsoft.com/office/drawing/2014/main" val="2725878289"/>
                    </a:ext>
                  </a:extLst>
                </a:gridCol>
                <a:gridCol w="329184">
                  <a:extLst>
                    <a:ext uri="{9D8B030D-6E8A-4147-A177-3AD203B41FA5}">
                      <a16:colId xmlns:a16="http://schemas.microsoft.com/office/drawing/2014/main" val="1090830121"/>
                    </a:ext>
                  </a:extLst>
                </a:gridCol>
                <a:gridCol w="329184">
                  <a:extLst>
                    <a:ext uri="{9D8B030D-6E8A-4147-A177-3AD203B41FA5}">
                      <a16:colId xmlns:a16="http://schemas.microsoft.com/office/drawing/2014/main" val="4135417151"/>
                    </a:ext>
                  </a:extLst>
                </a:gridCol>
                <a:gridCol w="329184">
                  <a:extLst>
                    <a:ext uri="{9D8B030D-6E8A-4147-A177-3AD203B41FA5}">
                      <a16:colId xmlns:a16="http://schemas.microsoft.com/office/drawing/2014/main" val="2986288202"/>
                    </a:ext>
                  </a:extLst>
                </a:gridCol>
                <a:gridCol w="329184">
                  <a:extLst>
                    <a:ext uri="{9D8B030D-6E8A-4147-A177-3AD203B41FA5}">
                      <a16:colId xmlns:a16="http://schemas.microsoft.com/office/drawing/2014/main" val="1599935061"/>
                    </a:ext>
                  </a:extLst>
                </a:gridCol>
                <a:gridCol w="329184">
                  <a:extLst>
                    <a:ext uri="{9D8B030D-6E8A-4147-A177-3AD203B41FA5}">
                      <a16:colId xmlns:a16="http://schemas.microsoft.com/office/drawing/2014/main" val="1731282100"/>
                    </a:ext>
                  </a:extLst>
                </a:gridCol>
                <a:gridCol w="329184">
                  <a:extLst>
                    <a:ext uri="{9D8B030D-6E8A-4147-A177-3AD203B41FA5}">
                      <a16:colId xmlns:a16="http://schemas.microsoft.com/office/drawing/2014/main" val="2148578488"/>
                    </a:ext>
                  </a:extLst>
                </a:gridCol>
                <a:gridCol w="329184">
                  <a:extLst>
                    <a:ext uri="{9D8B030D-6E8A-4147-A177-3AD203B41FA5}">
                      <a16:colId xmlns:a16="http://schemas.microsoft.com/office/drawing/2014/main" val="2920992151"/>
                    </a:ext>
                  </a:extLst>
                </a:gridCol>
                <a:gridCol w="329184">
                  <a:extLst>
                    <a:ext uri="{9D8B030D-6E8A-4147-A177-3AD203B41FA5}">
                      <a16:colId xmlns:a16="http://schemas.microsoft.com/office/drawing/2014/main" val="4021444818"/>
                    </a:ext>
                  </a:extLst>
                </a:gridCol>
                <a:gridCol w="329184">
                  <a:extLst>
                    <a:ext uri="{9D8B030D-6E8A-4147-A177-3AD203B41FA5}">
                      <a16:colId xmlns:a16="http://schemas.microsoft.com/office/drawing/2014/main" val="1583668939"/>
                    </a:ext>
                  </a:extLst>
                </a:gridCol>
                <a:gridCol w="329184">
                  <a:extLst>
                    <a:ext uri="{9D8B030D-6E8A-4147-A177-3AD203B41FA5}">
                      <a16:colId xmlns:a16="http://schemas.microsoft.com/office/drawing/2014/main" val="454905382"/>
                    </a:ext>
                  </a:extLst>
                </a:gridCol>
                <a:gridCol w="329184">
                  <a:extLst>
                    <a:ext uri="{9D8B030D-6E8A-4147-A177-3AD203B41FA5}">
                      <a16:colId xmlns:a16="http://schemas.microsoft.com/office/drawing/2014/main" val="1065781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940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- 2019-03-30 10:00:02 </a:t>
                      </a:r>
                      <a:r>
                        <a:rPr kumimoji="0" lang="pt-BR" sz="1000" b="0" i="0" u="none" strike="noStrike" kern="1200" cap="none" spc="0" normalizeH="0" baseline="0" noProof="0">
                          <a:ln>
                            <a:noFill/>
                          </a:ln>
                          <a:solidFill>
                            <a:prstClr val="black"/>
                          </a:solidFill>
                          <a:effectLst/>
                          <a:uLnTx/>
                          <a:uFillTx/>
                          <a:latin typeface="+mn-lt"/>
                          <a:ea typeface="+mn-ea"/>
                          <a:cs typeface="+mn-cs"/>
                        </a:rPr>
                        <a:t> 
 Aquatropolis: Chegou ao final mais um grande projeto com a participação da Compta Emerging Business! Saiba mais aqui: http://bit.ly/2UjuTnc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711915"/>
                  </a:ext>
                </a:extLst>
              </a:tr>
            </a:tbl>
          </a:graphicData>
        </a:graphic>
      </p:graphicFrame>
      <p:sp>
        <p:nvSpPr>
          <p:cNvPr id="4" name="Text Placeholder 3">
            <a:extLst>
              <a:ext uri="{FF2B5EF4-FFF2-40B4-BE49-F238E27FC236}">
                <a16:creationId xmlns:a16="http://schemas.microsoft.com/office/drawing/2014/main" id="{959A2ACF-79C6-42D3-8ACC-F0040F179700}"/>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037476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CAEAF-CEE4-4723-86E3-EAE1D39FC0C5}"/>
              </a:ext>
            </a:extLst>
          </p:cNvPr>
          <p:cNvSpPr>
            <a:spLocks noGrp="1"/>
          </p:cNvSpPr>
          <p:nvPr>
            <p:ph type="title"/>
          </p:nvPr>
        </p:nvSpPr>
        <p:spPr/>
        <p:txBody>
          <a:bodyPr/>
          <a:lstStyle/>
          <a:p>
            <a:r>
              <a:rPr lang="en-US"/>
              <a:t>Facebook Own Posts Table | Competitors - 17 of 24</a:t>
            </a:r>
          </a:p>
        </p:txBody>
      </p:sp>
      <p:graphicFrame>
        <p:nvGraphicFramePr>
          <p:cNvPr id="5" name="Table Placeholder 4">
            <a:extLst>
              <a:ext uri="{FF2B5EF4-FFF2-40B4-BE49-F238E27FC236}">
                <a16:creationId xmlns:a16="http://schemas.microsoft.com/office/drawing/2014/main" id="{0ABBD200-A108-441C-A340-41707CD2DFEA}"/>
              </a:ext>
            </a:extLst>
          </p:cNvPr>
          <p:cNvGraphicFramePr>
            <a:graphicFrameLocks noGrp="1"/>
          </p:cNvGraphicFramePr>
          <p:nvPr>
            <p:ph type="tbl" sz="quarter" idx="13"/>
            <p:extLst>
              <p:ext uri="{D42A27DB-BD31-4B8C-83A1-F6EECF244321}">
                <p14:modId xmlns:p14="http://schemas.microsoft.com/office/powerpoint/2010/main" val="3140015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18586217"/>
                    </a:ext>
                  </a:extLst>
                </a:gridCol>
                <a:gridCol w="905256">
                  <a:extLst>
                    <a:ext uri="{9D8B030D-6E8A-4147-A177-3AD203B41FA5}">
                      <a16:colId xmlns:a16="http://schemas.microsoft.com/office/drawing/2014/main" val="2245066069"/>
                    </a:ext>
                  </a:extLst>
                </a:gridCol>
                <a:gridCol w="658368">
                  <a:extLst>
                    <a:ext uri="{9D8B030D-6E8A-4147-A177-3AD203B41FA5}">
                      <a16:colId xmlns:a16="http://schemas.microsoft.com/office/drawing/2014/main" val="2960869794"/>
                    </a:ext>
                  </a:extLst>
                </a:gridCol>
                <a:gridCol w="329184">
                  <a:extLst>
                    <a:ext uri="{9D8B030D-6E8A-4147-A177-3AD203B41FA5}">
                      <a16:colId xmlns:a16="http://schemas.microsoft.com/office/drawing/2014/main" val="2832468384"/>
                    </a:ext>
                  </a:extLst>
                </a:gridCol>
                <a:gridCol w="329184">
                  <a:extLst>
                    <a:ext uri="{9D8B030D-6E8A-4147-A177-3AD203B41FA5}">
                      <a16:colId xmlns:a16="http://schemas.microsoft.com/office/drawing/2014/main" val="4264931052"/>
                    </a:ext>
                  </a:extLst>
                </a:gridCol>
                <a:gridCol w="329184">
                  <a:extLst>
                    <a:ext uri="{9D8B030D-6E8A-4147-A177-3AD203B41FA5}">
                      <a16:colId xmlns:a16="http://schemas.microsoft.com/office/drawing/2014/main" val="3223017303"/>
                    </a:ext>
                  </a:extLst>
                </a:gridCol>
                <a:gridCol w="329184">
                  <a:extLst>
                    <a:ext uri="{9D8B030D-6E8A-4147-A177-3AD203B41FA5}">
                      <a16:colId xmlns:a16="http://schemas.microsoft.com/office/drawing/2014/main" val="2577052886"/>
                    </a:ext>
                  </a:extLst>
                </a:gridCol>
                <a:gridCol w="329184">
                  <a:extLst>
                    <a:ext uri="{9D8B030D-6E8A-4147-A177-3AD203B41FA5}">
                      <a16:colId xmlns:a16="http://schemas.microsoft.com/office/drawing/2014/main" val="2662004760"/>
                    </a:ext>
                  </a:extLst>
                </a:gridCol>
                <a:gridCol w="329184">
                  <a:extLst>
                    <a:ext uri="{9D8B030D-6E8A-4147-A177-3AD203B41FA5}">
                      <a16:colId xmlns:a16="http://schemas.microsoft.com/office/drawing/2014/main" val="2168874146"/>
                    </a:ext>
                  </a:extLst>
                </a:gridCol>
                <a:gridCol w="329184">
                  <a:extLst>
                    <a:ext uri="{9D8B030D-6E8A-4147-A177-3AD203B41FA5}">
                      <a16:colId xmlns:a16="http://schemas.microsoft.com/office/drawing/2014/main" val="3781270997"/>
                    </a:ext>
                  </a:extLst>
                </a:gridCol>
                <a:gridCol w="329184">
                  <a:extLst>
                    <a:ext uri="{9D8B030D-6E8A-4147-A177-3AD203B41FA5}">
                      <a16:colId xmlns:a16="http://schemas.microsoft.com/office/drawing/2014/main" val="1193023303"/>
                    </a:ext>
                  </a:extLst>
                </a:gridCol>
                <a:gridCol w="329184">
                  <a:extLst>
                    <a:ext uri="{9D8B030D-6E8A-4147-A177-3AD203B41FA5}">
                      <a16:colId xmlns:a16="http://schemas.microsoft.com/office/drawing/2014/main" val="1252782085"/>
                    </a:ext>
                  </a:extLst>
                </a:gridCol>
                <a:gridCol w="329184">
                  <a:extLst>
                    <a:ext uri="{9D8B030D-6E8A-4147-A177-3AD203B41FA5}">
                      <a16:colId xmlns:a16="http://schemas.microsoft.com/office/drawing/2014/main" val="3198880235"/>
                    </a:ext>
                  </a:extLst>
                </a:gridCol>
                <a:gridCol w="329184">
                  <a:extLst>
                    <a:ext uri="{9D8B030D-6E8A-4147-A177-3AD203B41FA5}">
                      <a16:colId xmlns:a16="http://schemas.microsoft.com/office/drawing/2014/main" val="1124547025"/>
                    </a:ext>
                  </a:extLst>
                </a:gridCol>
                <a:gridCol w="329184">
                  <a:extLst>
                    <a:ext uri="{9D8B030D-6E8A-4147-A177-3AD203B41FA5}">
                      <a16:colId xmlns:a16="http://schemas.microsoft.com/office/drawing/2014/main" val="2030000754"/>
                    </a:ext>
                  </a:extLst>
                </a:gridCol>
                <a:gridCol w="329184">
                  <a:extLst>
                    <a:ext uri="{9D8B030D-6E8A-4147-A177-3AD203B41FA5}">
                      <a16:colId xmlns:a16="http://schemas.microsoft.com/office/drawing/2014/main" val="1056553506"/>
                    </a:ext>
                  </a:extLst>
                </a:gridCol>
                <a:gridCol w="329184">
                  <a:extLst>
                    <a:ext uri="{9D8B030D-6E8A-4147-A177-3AD203B41FA5}">
                      <a16:colId xmlns:a16="http://schemas.microsoft.com/office/drawing/2014/main" val="1034103584"/>
                    </a:ext>
                  </a:extLst>
                </a:gridCol>
                <a:gridCol w="329184">
                  <a:extLst>
                    <a:ext uri="{9D8B030D-6E8A-4147-A177-3AD203B41FA5}">
                      <a16:colId xmlns:a16="http://schemas.microsoft.com/office/drawing/2014/main" val="3002431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683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- 2019-03-29 18:00:02 </a:t>
                      </a:r>
                      <a:r>
                        <a:rPr kumimoji="0" lang="pt-BR" sz="1000" b="0" i="0" u="none" strike="noStrike" kern="1200" cap="none" spc="0" normalizeH="0" baseline="0" noProof="0">
                          <a:ln>
                            <a:noFill/>
                          </a:ln>
                          <a:solidFill>
                            <a:prstClr val="black"/>
                          </a:solidFill>
                          <a:effectLst/>
                          <a:uLnTx/>
                          <a:uFillTx/>
                          <a:latin typeface="+mn-lt"/>
                          <a:ea typeface="+mn-ea"/>
                          <a:cs typeface="+mn-cs"/>
                        </a:rPr>
                        <a:t> 
 Bom fim de semana!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https://scontent.xx.fbcdn.net/v/t1.0-9/p720x720/56355340_2030579887011431_1693247241055109120_n.png?_nc_cat=106&amp;_nc_ht=scontent.xx&amp;oh=3b00f976b465ff560225f21245f09698&amp;oe=5D0CF800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1275945"/>
                  </a:ext>
                </a:extLst>
              </a:tr>
            </a:tbl>
          </a:graphicData>
        </a:graphic>
      </p:graphicFrame>
      <p:sp>
        <p:nvSpPr>
          <p:cNvPr id="4" name="Text Placeholder 3">
            <a:extLst>
              <a:ext uri="{FF2B5EF4-FFF2-40B4-BE49-F238E27FC236}">
                <a16:creationId xmlns:a16="http://schemas.microsoft.com/office/drawing/2014/main" id="{AD34B422-D868-479C-B0DB-FDA9CDD943CF}"/>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736803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CAC55-7F1F-4CB3-BF4D-403F092531B3}"/>
              </a:ext>
            </a:extLst>
          </p:cNvPr>
          <p:cNvSpPr>
            <a:spLocks noGrp="1"/>
          </p:cNvSpPr>
          <p:nvPr>
            <p:ph type="title"/>
          </p:nvPr>
        </p:nvSpPr>
        <p:spPr/>
        <p:txBody>
          <a:bodyPr/>
          <a:lstStyle/>
          <a:p>
            <a:r>
              <a:rPr lang="en-US"/>
              <a:t>Facebook Own Posts Table | Competitors - 18 of 24</a:t>
            </a:r>
          </a:p>
        </p:txBody>
      </p:sp>
      <p:graphicFrame>
        <p:nvGraphicFramePr>
          <p:cNvPr id="5" name="Table Placeholder 4">
            <a:extLst>
              <a:ext uri="{FF2B5EF4-FFF2-40B4-BE49-F238E27FC236}">
                <a16:creationId xmlns:a16="http://schemas.microsoft.com/office/drawing/2014/main" id="{1C26CB0E-E354-4BC6-8D19-60AA85111311}"/>
              </a:ext>
            </a:extLst>
          </p:cNvPr>
          <p:cNvGraphicFramePr>
            <a:graphicFrameLocks noGrp="1"/>
          </p:cNvGraphicFramePr>
          <p:nvPr>
            <p:ph type="tbl" sz="quarter" idx="13"/>
            <p:extLst>
              <p:ext uri="{D42A27DB-BD31-4B8C-83A1-F6EECF244321}">
                <p14:modId xmlns:p14="http://schemas.microsoft.com/office/powerpoint/2010/main" val="2130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67040915"/>
                    </a:ext>
                  </a:extLst>
                </a:gridCol>
                <a:gridCol w="905256">
                  <a:extLst>
                    <a:ext uri="{9D8B030D-6E8A-4147-A177-3AD203B41FA5}">
                      <a16:colId xmlns:a16="http://schemas.microsoft.com/office/drawing/2014/main" val="1014448781"/>
                    </a:ext>
                  </a:extLst>
                </a:gridCol>
                <a:gridCol w="658368">
                  <a:extLst>
                    <a:ext uri="{9D8B030D-6E8A-4147-A177-3AD203B41FA5}">
                      <a16:colId xmlns:a16="http://schemas.microsoft.com/office/drawing/2014/main" val="1299284718"/>
                    </a:ext>
                  </a:extLst>
                </a:gridCol>
                <a:gridCol w="329184">
                  <a:extLst>
                    <a:ext uri="{9D8B030D-6E8A-4147-A177-3AD203B41FA5}">
                      <a16:colId xmlns:a16="http://schemas.microsoft.com/office/drawing/2014/main" val="2320307904"/>
                    </a:ext>
                  </a:extLst>
                </a:gridCol>
                <a:gridCol w="329184">
                  <a:extLst>
                    <a:ext uri="{9D8B030D-6E8A-4147-A177-3AD203B41FA5}">
                      <a16:colId xmlns:a16="http://schemas.microsoft.com/office/drawing/2014/main" val="1958072695"/>
                    </a:ext>
                  </a:extLst>
                </a:gridCol>
                <a:gridCol w="329184">
                  <a:extLst>
                    <a:ext uri="{9D8B030D-6E8A-4147-A177-3AD203B41FA5}">
                      <a16:colId xmlns:a16="http://schemas.microsoft.com/office/drawing/2014/main" val="154807239"/>
                    </a:ext>
                  </a:extLst>
                </a:gridCol>
                <a:gridCol w="329184">
                  <a:extLst>
                    <a:ext uri="{9D8B030D-6E8A-4147-A177-3AD203B41FA5}">
                      <a16:colId xmlns:a16="http://schemas.microsoft.com/office/drawing/2014/main" val="61702649"/>
                    </a:ext>
                  </a:extLst>
                </a:gridCol>
                <a:gridCol w="329184">
                  <a:extLst>
                    <a:ext uri="{9D8B030D-6E8A-4147-A177-3AD203B41FA5}">
                      <a16:colId xmlns:a16="http://schemas.microsoft.com/office/drawing/2014/main" val="4180427573"/>
                    </a:ext>
                  </a:extLst>
                </a:gridCol>
                <a:gridCol w="329184">
                  <a:extLst>
                    <a:ext uri="{9D8B030D-6E8A-4147-A177-3AD203B41FA5}">
                      <a16:colId xmlns:a16="http://schemas.microsoft.com/office/drawing/2014/main" val="304354177"/>
                    </a:ext>
                  </a:extLst>
                </a:gridCol>
                <a:gridCol w="329184">
                  <a:extLst>
                    <a:ext uri="{9D8B030D-6E8A-4147-A177-3AD203B41FA5}">
                      <a16:colId xmlns:a16="http://schemas.microsoft.com/office/drawing/2014/main" val="3607919874"/>
                    </a:ext>
                  </a:extLst>
                </a:gridCol>
                <a:gridCol w="329184">
                  <a:extLst>
                    <a:ext uri="{9D8B030D-6E8A-4147-A177-3AD203B41FA5}">
                      <a16:colId xmlns:a16="http://schemas.microsoft.com/office/drawing/2014/main" val="3576218468"/>
                    </a:ext>
                  </a:extLst>
                </a:gridCol>
                <a:gridCol w="329184">
                  <a:extLst>
                    <a:ext uri="{9D8B030D-6E8A-4147-A177-3AD203B41FA5}">
                      <a16:colId xmlns:a16="http://schemas.microsoft.com/office/drawing/2014/main" val="1080242064"/>
                    </a:ext>
                  </a:extLst>
                </a:gridCol>
                <a:gridCol w="329184">
                  <a:extLst>
                    <a:ext uri="{9D8B030D-6E8A-4147-A177-3AD203B41FA5}">
                      <a16:colId xmlns:a16="http://schemas.microsoft.com/office/drawing/2014/main" val="3550493579"/>
                    </a:ext>
                  </a:extLst>
                </a:gridCol>
                <a:gridCol w="329184">
                  <a:extLst>
                    <a:ext uri="{9D8B030D-6E8A-4147-A177-3AD203B41FA5}">
                      <a16:colId xmlns:a16="http://schemas.microsoft.com/office/drawing/2014/main" val="1855656494"/>
                    </a:ext>
                  </a:extLst>
                </a:gridCol>
                <a:gridCol w="329184">
                  <a:extLst>
                    <a:ext uri="{9D8B030D-6E8A-4147-A177-3AD203B41FA5}">
                      <a16:colId xmlns:a16="http://schemas.microsoft.com/office/drawing/2014/main" val="3867777935"/>
                    </a:ext>
                  </a:extLst>
                </a:gridCol>
                <a:gridCol w="329184">
                  <a:extLst>
                    <a:ext uri="{9D8B030D-6E8A-4147-A177-3AD203B41FA5}">
                      <a16:colId xmlns:a16="http://schemas.microsoft.com/office/drawing/2014/main" val="4232441819"/>
                    </a:ext>
                  </a:extLst>
                </a:gridCol>
                <a:gridCol w="329184">
                  <a:extLst>
                    <a:ext uri="{9D8B030D-6E8A-4147-A177-3AD203B41FA5}">
                      <a16:colId xmlns:a16="http://schemas.microsoft.com/office/drawing/2014/main" val="4029791881"/>
                    </a:ext>
                  </a:extLst>
                </a:gridCol>
                <a:gridCol w="329184">
                  <a:extLst>
                    <a:ext uri="{9D8B030D-6E8A-4147-A177-3AD203B41FA5}">
                      <a16:colId xmlns:a16="http://schemas.microsoft.com/office/drawing/2014/main" val="1926973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13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Everis Portugal - 2019-03-29 17:48:43 </a:t>
                      </a:r>
                      <a:r>
                        <a:rPr kumimoji="0" lang="pt-BR" sz="1000" b="0" i="0" u="none" strike="noStrike" kern="1200" cap="none" spc="0" normalizeH="0" baseline="0" noProof="0">
                          <a:ln>
                            <a:noFill/>
                          </a:ln>
                          <a:solidFill>
                            <a:prstClr val="black"/>
                          </a:solidFill>
                          <a:effectLst/>
                          <a:uLnTx/>
                          <a:uFillTx/>
                          <a:latin typeface="+mn-lt"/>
                          <a:ea typeface="+mn-ea"/>
                          <a:cs typeface="+mn-cs"/>
                        </a:rPr>
                        <a:t> 
 O Miguel Teixeira e a Melanie Santos falaram à revista Briefing e explicaram, na primeira pessoa, como se materializa a atitude everis.
https://bit.ly/2FG5efh
#attitudefortheolympics #attitudemakesthedifference #everisattitude #everisPortugal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https://scontent.xx.fbcdn.net/v/t1.0-9/56325278_1150605221777951_9221823443446530048_n.png?_nc_cat=110&amp;_nc_ht=scontent.xx&amp;oh=4cebc434a5e475161df04cffc29b3066&amp;oe=5D507772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022476"/>
                  </a:ext>
                </a:extLst>
              </a:tr>
            </a:tbl>
          </a:graphicData>
        </a:graphic>
      </p:graphicFrame>
      <p:sp>
        <p:nvSpPr>
          <p:cNvPr id="4" name="Text Placeholder 3">
            <a:extLst>
              <a:ext uri="{FF2B5EF4-FFF2-40B4-BE49-F238E27FC236}">
                <a16:creationId xmlns:a16="http://schemas.microsoft.com/office/drawing/2014/main" id="{35A15BDA-106A-4463-ABF4-3909BFA9AAB3}"/>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494629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849E0-82E8-4F3D-9462-0C7BB6066AF7}"/>
              </a:ext>
            </a:extLst>
          </p:cNvPr>
          <p:cNvSpPr>
            <a:spLocks noGrp="1"/>
          </p:cNvSpPr>
          <p:nvPr>
            <p:ph type="title"/>
          </p:nvPr>
        </p:nvSpPr>
        <p:spPr/>
        <p:txBody>
          <a:bodyPr/>
          <a:lstStyle/>
          <a:p>
            <a:r>
              <a:rPr lang="en-US"/>
              <a:t>Facebook Own Posts Table | Competitors - 19 of 24</a:t>
            </a:r>
          </a:p>
        </p:txBody>
      </p:sp>
      <p:graphicFrame>
        <p:nvGraphicFramePr>
          <p:cNvPr id="5" name="Table Placeholder 4">
            <a:extLst>
              <a:ext uri="{FF2B5EF4-FFF2-40B4-BE49-F238E27FC236}">
                <a16:creationId xmlns:a16="http://schemas.microsoft.com/office/drawing/2014/main" id="{53CBB7EC-A921-4CAC-91D0-2F18FB8B2EBC}"/>
              </a:ext>
            </a:extLst>
          </p:cNvPr>
          <p:cNvGraphicFramePr>
            <a:graphicFrameLocks noGrp="1"/>
          </p:cNvGraphicFramePr>
          <p:nvPr>
            <p:ph type="tbl" sz="quarter" idx="13"/>
            <p:extLst>
              <p:ext uri="{D42A27DB-BD31-4B8C-83A1-F6EECF244321}">
                <p14:modId xmlns:p14="http://schemas.microsoft.com/office/powerpoint/2010/main" val="992581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42083288"/>
                    </a:ext>
                  </a:extLst>
                </a:gridCol>
                <a:gridCol w="905256">
                  <a:extLst>
                    <a:ext uri="{9D8B030D-6E8A-4147-A177-3AD203B41FA5}">
                      <a16:colId xmlns:a16="http://schemas.microsoft.com/office/drawing/2014/main" val="921230249"/>
                    </a:ext>
                  </a:extLst>
                </a:gridCol>
                <a:gridCol w="658368">
                  <a:extLst>
                    <a:ext uri="{9D8B030D-6E8A-4147-A177-3AD203B41FA5}">
                      <a16:colId xmlns:a16="http://schemas.microsoft.com/office/drawing/2014/main" val="30769990"/>
                    </a:ext>
                  </a:extLst>
                </a:gridCol>
                <a:gridCol w="329184">
                  <a:extLst>
                    <a:ext uri="{9D8B030D-6E8A-4147-A177-3AD203B41FA5}">
                      <a16:colId xmlns:a16="http://schemas.microsoft.com/office/drawing/2014/main" val="3129697306"/>
                    </a:ext>
                  </a:extLst>
                </a:gridCol>
                <a:gridCol w="329184">
                  <a:extLst>
                    <a:ext uri="{9D8B030D-6E8A-4147-A177-3AD203B41FA5}">
                      <a16:colId xmlns:a16="http://schemas.microsoft.com/office/drawing/2014/main" val="3160501992"/>
                    </a:ext>
                  </a:extLst>
                </a:gridCol>
                <a:gridCol w="329184">
                  <a:extLst>
                    <a:ext uri="{9D8B030D-6E8A-4147-A177-3AD203B41FA5}">
                      <a16:colId xmlns:a16="http://schemas.microsoft.com/office/drawing/2014/main" val="3523074992"/>
                    </a:ext>
                  </a:extLst>
                </a:gridCol>
                <a:gridCol w="329184">
                  <a:extLst>
                    <a:ext uri="{9D8B030D-6E8A-4147-A177-3AD203B41FA5}">
                      <a16:colId xmlns:a16="http://schemas.microsoft.com/office/drawing/2014/main" val="2578098536"/>
                    </a:ext>
                  </a:extLst>
                </a:gridCol>
                <a:gridCol w="329184">
                  <a:extLst>
                    <a:ext uri="{9D8B030D-6E8A-4147-A177-3AD203B41FA5}">
                      <a16:colId xmlns:a16="http://schemas.microsoft.com/office/drawing/2014/main" val="1700685081"/>
                    </a:ext>
                  </a:extLst>
                </a:gridCol>
                <a:gridCol w="329184">
                  <a:extLst>
                    <a:ext uri="{9D8B030D-6E8A-4147-A177-3AD203B41FA5}">
                      <a16:colId xmlns:a16="http://schemas.microsoft.com/office/drawing/2014/main" val="4013566177"/>
                    </a:ext>
                  </a:extLst>
                </a:gridCol>
                <a:gridCol w="329184">
                  <a:extLst>
                    <a:ext uri="{9D8B030D-6E8A-4147-A177-3AD203B41FA5}">
                      <a16:colId xmlns:a16="http://schemas.microsoft.com/office/drawing/2014/main" val="3177770336"/>
                    </a:ext>
                  </a:extLst>
                </a:gridCol>
                <a:gridCol w="329184">
                  <a:extLst>
                    <a:ext uri="{9D8B030D-6E8A-4147-A177-3AD203B41FA5}">
                      <a16:colId xmlns:a16="http://schemas.microsoft.com/office/drawing/2014/main" val="2824273316"/>
                    </a:ext>
                  </a:extLst>
                </a:gridCol>
                <a:gridCol w="329184">
                  <a:extLst>
                    <a:ext uri="{9D8B030D-6E8A-4147-A177-3AD203B41FA5}">
                      <a16:colId xmlns:a16="http://schemas.microsoft.com/office/drawing/2014/main" val="3880451195"/>
                    </a:ext>
                  </a:extLst>
                </a:gridCol>
                <a:gridCol w="329184">
                  <a:extLst>
                    <a:ext uri="{9D8B030D-6E8A-4147-A177-3AD203B41FA5}">
                      <a16:colId xmlns:a16="http://schemas.microsoft.com/office/drawing/2014/main" val="786497646"/>
                    </a:ext>
                  </a:extLst>
                </a:gridCol>
                <a:gridCol w="329184">
                  <a:extLst>
                    <a:ext uri="{9D8B030D-6E8A-4147-A177-3AD203B41FA5}">
                      <a16:colId xmlns:a16="http://schemas.microsoft.com/office/drawing/2014/main" val="855510211"/>
                    </a:ext>
                  </a:extLst>
                </a:gridCol>
                <a:gridCol w="329184">
                  <a:extLst>
                    <a:ext uri="{9D8B030D-6E8A-4147-A177-3AD203B41FA5}">
                      <a16:colId xmlns:a16="http://schemas.microsoft.com/office/drawing/2014/main" val="525199611"/>
                    </a:ext>
                  </a:extLst>
                </a:gridCol>
                <a:gridCol w="329184">
                  <a:extLst>
                    <a:ext uri="{9D8B030D-6E8A-4147-A177-3AD203B41FA5}">
                      <a16:colId xmlns:a16="http://schemas.microsoft.com/office/drawing/2014/main" val="455687625"/>
                    </a:ext>
                  </a:extLst>
                </a:gridCol>
                <a:gridCol w="329184">
                  <a:extLst>
                    <a:ext uri="{9D8B030D-6E8A-4147-A177-3AD203B41FA5}">
                      <a16:colId xmlns:a16="http://schemas.microsoft.com/office/drawing/2014/main" val="3756597392"/>
                    </a:ext>
                  </a:extLst>
                </a:gridCol>
                <a:gridCol w="329184">
                  <a:extLst>
                    <a:ext uri="{9D8B030D-6E8A-4147-A177-3AD203B41FA5}">
                      <a16:colId xmlns:a16="http://schemas.microsoft.com/office/drawing/2014/main" val="378143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529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- 2019-03-29 15:45:43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em parceria com a Federação Portuguesa de Futebol, a TVI, o Banco BPI e a Missão Continente, disponibilizou dois call centers que estarão ativos durante sexta e sábado (29 e 30 de março) e duas linhas para recolha de donativos para as vítimas do ciclone Idai.
Ajude Moçambique ligando para as linhas solidárias 761 200 200 (1€ + IVA) ou 213 246 280 (para donativos maiores).
#todosmocambique
Mais informação em: https://em.meo.pt/fpf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https://scontent.xx.fbcdn.net/v/t1.0-9/s720x720/55641830_2192706530775460_2128413671083212800_o.jpg?_nc_cat=105&amp;_nc_ht=scontent.xx&amp;oh=cc627500d6e6d5faac0567aed0bd318d&amp;oe=5D509E0E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11:05:40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90668335"/>
                  </a:ext>
                </a:extLst>
              </a:tr>
            </a:tbl>
          </a:graphicData>
        </a:graphic>
      </p:graphicFrame>
      <p:sp>
        <p:nvSpPr>
          <p:cNvPr id="4" name="Text Placeholder 3">
            <a:extLst>
              <a:ext uri="{FF2B5EF4-FFF2-40B4-BE49-F238E27FC236}">
                <a16:creationId xmlns:a16="http://schemas.microsoft.com/office/drawing/2014/main" id="{70EEF737-8B66-4A09-B14C-618DEBB97B41}"/>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2236161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9B611-998D-47DA-9D1A-DCFE64376540}"/>
              </a:ext>
            </a:extLst>
          </p:cNvPr>
          <p:cNvSpPr>
            <a:spLocks noGrp="1"/>
          </p:cNvSpPr>
          <p:nvPr>
            <p:ph type="title"/>
          </p:nvPr>
        </p:nvSpPr>
        <p:spPr/>
        <p:txBody>
          <a:bodyPr/>
          <a:lstStyle/>
          <a:p>
            <a:r>
              <a:rPr lang="en-US"/>
              <a:t>Facebook Own Posts Table | Competitors - 20 of 24</a:t>
            </a:r>
          </a:p>
        </p:txBody>
      </p:sp>
      <p:graphicFrame>
        <p:nvGraphicFramePr>
          <p:cNvPr id="5" name="Table Placeholder 4">
            <a:extLst>
              <a:ext uri="{FF2B5EF4-FFF2-40B4-BE49-F238E27FC236}">
                <a16:creationId xmlns:a16="http://schemas.microsoft.com/office/drawing/2014/main" id="{9336503C-C348-4547-9B2E-B28716471FBD}"/>
              </a:ext>
            </a:extLst>
          </p:cNvPr>
          <p:cNvGraphicFramePr>
            <a:graphicFrameLocks noGrp="1"/>
          </p:cNvGraphicFramePr>
          <p:nvPr>
            <p:ph type="tbl" sz="quarter" idx="13"/>
            <p:extLst>
              <p:ext uri="{D42A27DB-BD31-4B8C-83A1-F6EECF244321}">
                <p14:modId xmlns:p14="http://schemas.microsoft.com/office/powerpoint/2010/main" val="3720537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85013793"/>
                    </a:ext>
                  </a:extLst>
                </a:gridCol>
                <a:gridCol w="905256">
                  <a:extLst>
                    <a:ext uri="{9D8B030D-6E8A-4147-A177-3AD203B41FA5}">
                      <a16:colId xmlns:a16="http://schemas.microsoft.com/office/drawing/2014/main" val="265259618"/>
                    </a:ext>
                  </a:extLst>
                </a:gridCol>
                <a:gridCol w="658368">
                  <a:extLst>
                    <a:ext uri="{9D8B030D-6E8A-4147-A177-3AD203B41FA5}">
                      <a16:colId xmlns:a16="http://schemas.microsoft.com/office/drawing/2014/main" val="403035743"/>
                    </a:ext>
                  </a:extLst>
                </a:gridCol>
                <a:gridCol w="329184">
                  <a:extLst>
                    <a:ext uri="{9D8B030D-6E8A-4147-A177-3AD203B41FA5}">
                      <a16:colId xmlns:a16="http://schemas.microsoft.com/office/drawing/2014/main" val="1340432090"/>
                    </a:ext>
                  </a:extLst>
                </a:gridCol>
                <a:gridCol w="329184">
                  <a:extLst>
                    <a:ext uri="{9D8B030D-6E8A-4147-A177-3AD203B41FA5}">
                      <a16:colId xmlns:a16="http://schemas.microsoft.com/office/drawing/2014/main" val="1456581403"/>
                    </a:ext>
                  </a:extLst>
                </a:gridCol>
                <a:gridCol w="329184">
                  <a:extLst>
                    <a:ext uri="{9D8B030D-6E8A-4147-A177-3AD203B41FA5}">
                      <a16:colId xmlns:a16="http://schemas.microsoft.com/office/drawing/2014/main" val="4010851495"/>
                    </a:ext>
                  </a:extLst>
                </a:gridCol>
                <a:gridCol w="329184">
                  <a:extLst>
                    <a:ext uri="{9D8B030D-6E8A-4147-A177-3AD203B41FA5}">
                      <a16:colId xmlns:a16="http://schemas.microsoft.com/office/drawing/2014/main" val="3200652896"/>
                    </a:ext>
                  </a:extLst>
                </a:gridCol>
                <a:gridCol w="329184">
                  <a:extLst>
                    <a:ext uri="{9D8B030D-6E8A-4147-A177-3AD203B41FA5}">
                      <a16:colId xmlns:a16="http://schemas.microsoft.com/office/drawing/2014/main" val="1360860780"/>
                    </a:ext>
                  </a:extLst>
                </a:gridCol>
                <a:gridCol w="329184">
                  <a:extLst>
                    <a:ext uri="{9D8B030D-6E8A-4147-A177-3AD203B41FA5}">
                      <a16:colId xmlns:a16="http://schemas.microsoft.com/office/drawing/2014/main" val="3905199871"/>
                    </a:ext>
                  </a:extLst>
                </a:gridCol>
                <a:gridCol w="329184">
                  <a:extLst>
                    <a:ext uri="{9D8B030D-6E8A-4147-A177-3AD203B41FA5}">
                      <a16:colId xmlns:a16="http://schemas.microsoft.com/office/drawing/2014/main" val="2276521919"/>
                    </a:ext>
                  </a:extLst>
                </a:gridCol>
                <a:gridCol w="329184">
                  <a:extLst>
                    <a:ext uri="{9D8B030D-6E8A-4147-A177-3AD203B41FA5}">
                      <a16:colId xmlns:a16="http://schemas.microsoft.com/office/drawing/2014/main" val="3407004658"/>
                    </a:ext>
                  </a:extLst>
                </a:gridCol>
                <a:gridCol w="329184">
                  <a:extLst>
                    <a:ext uri="{9D8B030D-6E8A-4147-A177-3AD203B41FA5}">
                      <a16:colId xmlns:a16="http://schemas.microsoft.com/office/drawing/2014/main" val="761060520"/>
                    </a:ext>
                  </a:extLst>
                </a:gridCol>
                <a:gridCol w="329184">
                  <a:extLst>
                    <a:ext uri="{9D8B030D-6E8A-4147-A177-3AD203B41FA5}">
                      <a16:colId xmlns:a16="http://schemas.microsoft.com/office/drawing/2014/main" val="4289579992"/>
                    </a:ext>
                  </a:extLst>
                </a:gridCol>
                <a:gridCol w="329184">
                  <a:extLst>
                    <a:ext uri="{9D8B030D-6E8A-4147-A177-3AD203B41FA5}">
                      <a16:colId xmlns:a16="http://schemas.microsoft.com/office/drawing/2014/main" val="1155480280"/>
                    </a:ext>
                  </a:extLst>
                </a:gridCol>
                <a:gridCol w="329184">
                  <a:extLst>
                    <a:ext uri="{9D8B030D-6E8A-4147-A177-3AD203B41FA5}">
                      <a16:colId xmlns:a16="http://schemas.microsoft.com/office/drawing/2014/main" val="1176684453"/>
                    </a:ext>
                  </a:extLst>
                </a:gridCol>
                <a:gridCol w="329184">
                  <a:extLst>
                    <a:ext uri="{9D8B030D-6E8A-4147-A177-3AD203B41FA5}">
                      <a16:colId xmlns:a16="http://schemas.microsoft.com/office/drawing/2014/main" val="2086659947"/>
                    </a:ext>
                  </a:extLst>
                </a:gridCol>
                <a:gridCol w="329184">
                  <a:extLst>
                    <a:ext uri="{9D8B030D-6E8A-4147-A177-3AD203B41FA5}">
                      <a16:colId xmlns:a16="http://schemas.microsoft.com/office/drawing/2014/main" val="645977594"/>
                    </a:ext>
                  </a:extLst>
                </a:gridCol>
                <a:gridCol w="329184">
                  <a:extLst>
                    <a:ext uri="{9D8B030D-6E8A-4147-A177-3AD203B41FA5}">
                      <a16:colId xmlns:a16="http://schemas.microsoft.com/office/drawing/2014/main" val="4040480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901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- 2019-03-29 13:42:21 </a:t>
                      </a:r>
                      <a:r>
                        <a:rPr kumimoji="0" lang="pt-BR" sz="1000" b="0" i="0" u="none" strike="noStrike" kern="1200" cap="none" spc="0" normalizeH="0" baseline="0" noProof="0">
                          <a:ln>
                            <a:noFill/>
                          </a:ln>
                          <a:solidFill>
                            <a:prstClr val="black"/>
                          </a:solidFill>
                          <a:effectLst/>
                          <a:uLnTx/>
                          <a:uFillTx/>
                          <a:latin typeface="+mn-lt"/>
                          <a:ea typeface="+mn-ea"/>
                          <a:cs typeface="+mn-cs"/>
                        </a:rPr>
                        <a:t> 
 A Accenture participa no Data Science: Bridging Fundamental Research and Industry, que decorre no campus de Gualtar da Universidade do Minho em Braga.
Alexandre Pinto, Associate Director, e Francisco Almeida, Senior Data Scientist da Accenture, vão abordar "Forecasting and Route Optimization at Accenture" numa sessão a partir das 17h00.
Saiba mais: https://accntu.re/2YyFSbW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https://scontent.xx.fbcdn.net/v/t1.0-9/s720x720/55887781_2142601045794277_8514726325917843456_o.png?_nc_cat=109&amp;_nc_ht=scontent.xx&amp;oh=b9ddd979ec736c3e7899472f237b01ab&amp;oe=5D044BFB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84861985"/>
                  </a:ext>
                </a:extLst>
              </a:tr>
            </a:tbl>
          </a:graphicData>
        </a:graphic>
      </p:graphicFrame>
      <p:sp>
        <p:nvSpPr>
          <p:cNvPr id="4" name="Text Placeholder 3">
            <a:extLst>
              <a:ext uri="{FF2B5EF4-FFF2-40B4-BE49-F238E27FC236}">
                <a16:creationId xmlns:a16="http://schemas.microsoft.com/office/drawing/2014/main" id="{B588CB9B-17AB-408F-A26C-7ECB111B2BB6}"/>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420469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D119-4A05-42CC-9A47-4E8FFC24A8B4}"/>
              </a:ext>
            </a:extLst>
          </p:cNvPr>
          <p:cNvSpPr>
            <a:spLocks noGrp="1"/>
          </p:cNvSpPr>
          <p:nvPr>
            <p:ph type="title"/>
          </p:nvPr>
        </p:nvSpPr>
        <p:spPr/>
        <p:txBody>
          <a:bodyPr/>
          <a:lstStyle/>
          <a:p>
            <a:r>
              <a:rPr lang="en-US"/>
              <a:t>Facebook Own Posts Table | Competitors - 21 of 24</a:t>
            </a:r>
          </a:p>
        </p:txBody>
      </p:sp>
      <p:graphicFrame>
        <p:nvGraphicFramePr>
          <p:cNvPr id="5" name="Table Placeholder 4">
            <a:extLst>
              <a:ext uri="{FF2B5EF4-FFF2-40B4-BE49-F238E27FC236}">
                <a16:creationId xmlns:a16="http://schemas.microsoft.com/office/drawing/2014/main" id="{7B83C70A-4154-4E99-8AB0-20193625631D}"/>
              </a:ext>
            </a:extLst>
          </p:cNvPr>
          <p:cNvGraphicFramePr>
            <a:graphicFrameLocks noGrp="1"/>
          </p:cNvGraphicFramePr>
          <p:nvPr>
            <p:ph type="tbl" sz="quarter" idx="13"/>
            <p:extLst>
              <p:ext uri="{D42A27DB-BD31-4B8C-83A1-F6EECF244321}">
                <p14:modId xmlns:p14="http://schemas.microsoft.com/office/powerpoint/2010/main" val="423642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57245832"/>
                    </a:ext>
                  </a:extLst>
                </a:gridCol>
                <a:gridCol w="905256">
                  <a:extLst>
                    <a:ext uri="{9D8B030D-6E8A-4147-A177-3AD203B41FA5}">
                      <a16:colId xmlns:a16="http://schemas.microsoft.com/office/drawing/2014/main" val="1377105411"/>
                    </a:ext>
                  </a:extLst>
                </a:gridCol>
                <a:gridCol w="658368">
                  <a:extLst>
                    <a:ext uri="{9D8B030D-6E8A-4147-A177-3AD203B41FA5}">
                      <a16:colId xmlns:a16="http://schemas.microsoft.com/office/drawing/2014/main" val="1361986489"/>
                    </a:ext>
                  </a:extLst>
                </a:gridCol>
                <a:gridCol w="329184">
                  <a:extLst>
                    <a:ext uri="{9D8B030D-6E8A-4147-A177-3AD203B41FA5}">
                      <a16:colId xmlns:a16="http://schemas.microsoft.com/office/drawing/2014/main" val="679006422"/>
                    </a:ext>
                  </a:extLst>
                </a:gridCol>
                <a:gridCol w="329184">
                  <a:extLst>
                    <a:ext uri="{9D8B030D-6E8A-4147-A177-3AD203B41FA5}">
                      <a16:colId xmlns:a16="http://schemas.microsoft.com/office/drawing/2014/main" val="314426343"/>
                    </a:ext>
                  </a:extLst>
                </a:gridCol>
                <a:gridCol w="329184">
                  <a:extLst>
                    <a:ext uri="{9D8B030D-6E8A-4147-A177-3AD203B41FA5}">
                      <a16:colId xmlns:a16="http://schemas.microsoft.com/office/drawing/2014/main" val="613812503"/>
                    </a:ext>
                  </a:extLst>
                </a:gridCol>
                <a:gridCol w="329184">
                  <a:extLst>
                    <a:ext uri="{9D8B030D-6E8A-4147-A177-3AD203B41FA5}">
                      <a16:colId xmlns:a16="http://schemas.microsoft.com/office/drawing/2014/main" val="740434818"/>
                    </a:ext>
                  </a:extLst>
                </a:gridCol>
                <a:gridCol w="329184">
                  <a:extLst>
                    <a:ext uri="{9D8B030D-6E8A-4147-A177-3AD203B41FA5}">
                      <a16:colId xmlns:a16="http://schemas.microsoft.com/office/drawing/2014/main" val="2325486553"/>
                    </a:ext>
                  </a:extLst>
                </a:gridCol>
                <a:gridCol w="329184">
                  <a:extLst>
                    <a:ext uri="{9D8B030D-6E8A-4147-A177-3AD203B41FA5}">
                      <a16:colId xmlns:a16="http://schemas.microsoft.com/office/drawing/2014/main" val="2211972850"/>
                    </a:ext>
                  </a:extLst>
                </a:gridCol>
                <a:gridCol w="329184">
                  <a:extLst>
                    <a:ext uri="{9D8B030D-6E8A-4147-A177-3AD203B41FA5}">
                      <a16:colId xmlns:a16="http://schemas.microsoft.com/office/drawing/2014/main" val="2645911808"/>
                    </a:ext>
                  </a:extLst>
                </a:gridCol>
                <a:gridCol w="329184">
                  <a:extLst>
                    <a:ext uri="{9D8B030D-6E8A-4147-A177-3AD203B41FA5}">
                      <a16:colId xmlns:a16="http://schemas.microsoft.com/office/drawing/2014/main" val="1017527891"/>
                    </a:ext>
                  </a:extLst>
                </a:gridCol>
                <a:gridCol w="329184">
                  <a:extLst>
                    <a:ext uri="{9D8B030D-6E8A-4147-A177-3AD203B41FA5}">
                      <a16:colId xmlns:a16="http://schemas.microsoft.com/office/drawing/2014/main" val="941045599"/>
                    </a:ext>
                  </a:extLst>
                </a:gridCol>
                <a:gridCol w="329184">
                  <a:extLst>
                    <a:ext uri="{9D8B030D-6E8A-4147-A177-3AD203B41FA5}">
                      <a16:colId xmlns:a16="http://schemas.microsoft.com/office/drawing/2014/main" val="3079552803"/>
                    </a:ext>
                  </a:extLst>
                </a:gridCol>
                <a:gridCol w="329184">
                  <a:extLst>
                    <a:ext uri="{9D8B030D-6E8A-4147-A177-3AD203B41FA5}">
                      <a16:colId xmlns:a16="http://schemas.microsoft.com/office/drawing/2014/main" val="3540834275"/>
                    </a:ext>
                  </a:extLst>
                </a:gridCol>
                <a:gridCol w="329184">
                  <a:extLst>
                    <a:ext uri="{9D8B030D-6E8A-4147-A177-3AD203B41FA5}">
                      <a16:colId xmlns:a16="http://schemas.microsoft.com/office/drawing/2014/main" val="2128790655"/>
                    </a:ext>
                  </a:extLst>
                </a:gridCol>
                <a:gridCol w="329184">
                  <a:extLst>
                    <a:ext uri="{9D8B030D-6E8A-4147-A177-3AD203B41FA5}">
                      <a16:colId xmlns:a16="http://schemas.microsoft.com/office/drawing/2014/main" val="2475793616"/>
                    </a:ext>
                  </a:extLst>
                </a:gridCol>
                <a:gridCol w="329184">
                  <a:extLst>
                    <a:ext uri="{9D8B030D-6E8A-4147-A177-3AD203B41FA5}">
                      <a16:colId xmlns:a16="http://schemas.microsoft.com/office/drawing/2014/main" val="3320204050"/>
                    </a:ext>
                  </a:extLst>
                </a:gridCol>
                <a:gridCol w="329184">
                  <a:extLst>
                    <a:ext uri="{9D8B030D-6E8A-4147-A177-3AD203B41FA5}">
                      <a16:colId xmlns:a16="http://schemas.microsoft.com/office/drawing/2014/main" val="1678935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3641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Accenture Portugal - 2019-03-29 12:05:12 </a:t>
                      </a:r>
                      <a:r>
                        <a:rPr kumimoji="0" lang="pt-BR" sz="1000" b="0" i="0" u="none" strike="noStrike" kern="1200" cap="none" spc="0" normalizeH="0" baseline="0" noProof="0">
                          <a:ln>
                            <a:noFill/>
                          </a:ln>
                          <a:solidFill>
                            <a:prstClr val="black"/>
                          </a:solidFill>
                          <a:effectLst/>
                          <a:uLnTx/>
                          <a:uFillTx/>
                          <a:latin typeface="+mn-lt"/>
                          <a:ea typeface="+mn-ea"/>
                          <a:cs typeface="+mn-cs"/>
                        </a:rPr>
                        <a:t> 
 O mundo da internet está a sofrer alterações. É necessário estar atento à segurança. 
 “Já não chega uma empresa ter uma estratégia e um modelo de gestão de risco de cibersegurança devidamente implementado.”
Pedro Galhardas, Managing Director responsável pela Accenture Strategy em Portugal, comenta o estudo "Reinventing the internet for trust" em entrevista ao jornal Público.
Saiba mais: https://accntu.re/2TESZog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https://scontent.xx.fbcdn.net/v/t1.0-9/s720x720/55609102_2142492139138501_7734484394919854080_o.jpg?_nc_cat=111&amp;_nc_ht=scontent.xx&amp;oh=97713bc762c67029ebb5ae79f10614af&amp;oe=5D0AB1A2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38516492"/>
                  </a:ext>
                </a:extLst>
              </a:tr>
            </a:tbl>
          </a:graphicData>
        </a:graphic>
      </p:graphicFrame>
      <p:sp>
        <p:nvSpPr>
          <p:cNvPr id="4" name="Text Placeholder 3">
            <a:extLst>
              <a:ext uri="{FF2B5EF4-FFF2-40B4-BE49-F238E27FC236}">
                <a16:creationId xmlns:a16="http://schemas.microsoft.com/office/drawing/2014/main" id="{6A6D0C36-093B-463C-9FC5-3C5DBAE372C9}"/>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368300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57543-9376-49EB-9022-78C3B9F543C7}"/>
              </a:ext>
            </a:extLst>
          </p:cNvPr>
          <p:cNvSpPr>
            <a:spLocks noGrp="1"/>
          </p:cNvSpPr>
          <p:nvPr>
            <p:ph type="title"/>
          </p:nvPr>
        </p:nvSpPr>
        <p:spPr/>
        <p:txBody>
          <a:bodyPr/>
          <a:lstStyle/>
          <a:p>
            <a:r>
              <a:rPr lang="en-US"/>
              <a:t>Facebook Own Posts Table | Competitors - 22 of 24</a:t>
            </a:r>
          </a:p>
        </p:txBody>
      </p:sp>
      <p:graphicFrame>
        <p:nvGraphicFramePr>
          <p:cNvPr id="5" name="Table Placeholder 4">
            <a:extLst>
              <a:ext uri="{FF2B5EF4-FFF2-40B4-BE49-F238E27FC236}">
                <a16:creationId xmlns:a16="http://schemas.microsoft.com/office/drawing/2014/main" id="{E495CE6C-948D-464E-BAA8-6154A81159C2}"/>
              </a:ext>
            </a:extLst>
          </p:cNvPr>
          <p:cNvGraphicFramePr>
            <a:graphicFrameLocks noGrp="1"/>
          </p:cNvGraphicFramePr>
          <p:nvPr>
            <p:ph type="tbl" sz="quarter" idx="13"/>
            <p:extLst>
              <p:ext uri="{D42A27DB-BD31-4B8C-83A1-F6EECF244321}">
                <p14:modId xmlns:p14="http://schemas.microsoft.com/office/powerpoint/2010/main" val="45615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40392682"/>
                    </a:ext>
                  </a:extLst>
                </a:gridCol>
                <a:gridCol w="905256">
                  <a:extLst>
                    <a:ext uri="{9D8B030D-6E8A-4147-A177-3AD203B41FA5}">
                      <a16:colId xmlns:a16="http://schemas.microsoft.com/office/drawing/2014/main" val="1960150668"/>
                    </a:ext>
                  </a:extLst>
                </a:gridCol>
                <a:gridCol w="658368">
                  <a:extLst>
                    <a:ext uri="{9D8B030D-6E8A-4147-A177-3AD203B41FA5}">
                      <a16:colId xmlns:a16="http://schemas.microsoft.com/office/drawing/2014/main" val="3465220799"/>
                    </a:ext>
                  </a:extLst>
                </a:gridCol>
                <a:gridCol w="329184">
                  <a:extLst>
                    <a:ext uri="{9D8B030D-6E8A-4147-A177-3AD203B41FA5}">
                      <a16:colId xmlns:a16="http://schemas.microsoft.com/office/drawing/2014/main" val="2385234026"/>
                    </a:ext>
                  </a:extLst>
                </a:gridCol>
                <a:gridCol w="329184">
                  <a:extLst>
                    <a:ext uri="{9D8B030D-6E8A-4147-A177-3AD203B41FA5}">
                      <a16:colId xmlns:a16="http://schemas.microsoft.com/office/drawing/2014/main" val="2973062967"/>
                    </a:ext>
                  </a:extLst>
                </a:gridCol>
                <a:gridCol w="329184">
                  <a:extLst>
                    <a:ext uri="{9D8B030D-6E8A-4147-A177-3AD203B41FA5}">
                      <a16:colId xmlns:a16="http://schemas.microsoft.com/office/drawing/2014/main" val="270129957"/>
                    </a:ext>
                  </a:extLst>
                </a:gridCol>
                <a:gridCol w="329184">
                  <a:extLst>
                    <a:ext uri="{9D8B030D-6E8A-4147-A177-3AD203B41FA5}">
                      <a16:colId xmlns:a16="http://schemas.microsoft.com/office/drawing/2014/main" val="3575787085"/>
                    </a:ext>
                  </a:extLst>
                </a:gridCol>
                <a:gridCol w="329184">
                  <a:extLst>
                    <a:ext uri="{9D8B030D-6E8A-4147-A177-3AD203B41FA5}">
                      <a16:colId xmlns:a16="http://schemas.microsoft.com/office/drawing/2014/main" val="113031162"/>
                    </a:ext>
                  </a:extLst>
                </a:gridCol>
                <a:gridCol w="329184">
                  <a:extLst>
                    <a:ext uri="{9D8B030D-6E8A-4147-A177-3AD203B41FA5}">
                      <a16:colId xmlns:a16="http://schemas.microsoft.com/office/drawing/2014/main" val="244168331"/>
                    </a:ext>
                  </a:extLst>
                </a:gridCol>
                <a:gridCol w="329184">
                  <a:extLst>
                    <a:ext uri="{9D8B030D-6E8A-4147-A177-3AD203B41FA5}">
                      <a16:colId xmlns:a16="http://schemas.microsoft.com/office/drawing/2014/main" val="3245187399"/>
                    </a:ext>
                  </a:extLst>
                </a:gridCol>
                <a:gridCol w="329184">
                  <a:extLst>
                    <a:ext uri="{9D8B030D-6E8A-4147-A177-3AD203B41FA5}">
                      <a16:colId xmlns:a16="http://schemas.microsoft.com/office/drawing/2014/main" val="1769722680"/>
                    </a:ext>
                  </a:extLst>
                </a:gridCol>
                <a:gridCol w="329184">
                  <a:extLst>
                    <a:ext uri="{9D8B030D-6E8A-4147-A177-3AD203B41FA5}">
                      <a16:colId xmlns:a16="http://schemas.microsoft.com/office/drawing/2014/main" val="2563978635"/>
                    </a:ext>
                  </a:extLst>
                </a:gridCol>
                <a:gridCol w="329184">
                  <a:extLst>
                    <a:ext uri="{9D8B030D-6E8A-4147-A177-3AD203B41FA5}">
                      <a16:colId xmlns:a16="http://schemas.microsoft.com/office/drawing/2014/main" val="2554804267"/>
                    </a:ext>
                  </a:extLst>
                </a:gridCol>
                <a:gridCol w="329184">
                  <a:extLst>
                    <a:ext uri="{9D8B030D-6E8A-4147-A177-3AD203B41FA5}">
                      <a16:colId xmlns:a16="http://schemas.microsoft.com/office/drawing/2014/main" val="1735389176"/>
                    </a:ext>
                  </a:extLst>
                </a:gridCol>
                <a:gridCol w="329184">
                  <a:extLst>
                    <a:ext uri="{9D8B030D-6E8A-4147-A177-3AD203B41FA5}">
                      <a16:colId xmlns:a16="http://schemas.microsoft.com/office/drawing/2014/main" val="843219538"/>
                    </a:ext>
                  </a:extLst>
                </a:gridCol>
                <a:gridCol w="329184">
                  <a:extLst>
                    <a:ext uri="{9D8B030D-6E8A-4147-A177-3AD203B41FA5}">
                      <a16:colId xmlns:a16="http://schemas.microsoft.com/office/drawing/2014/main" val="676419278"/>
                    </a:ext>
                  </a:extLst>
                </a:gridCol>
                <a:gridCol w="329184">
                  <a:extLst>
                    <a:ext uri="{9D8B030D-6E8A-4147-A177-3AD203B41FA5}">
                      <a16:colId xmlns:a16="http://schemas.microsoft.com/office/drawing/2014/main" val="2923688009"/>
                    </a:ext>
                  </a:extLst>
                </a:gridCol>
                <a:gridCol w="329184">
                  <a:extLst>
                    <a:ext uri="{9D8B030D-6E8A-4147-A177-3AD203B41FA5}">
                      <a16:colId xmlns:a16="http://schemas.microsoft.com/office/drawing/2014/main" val="415987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6055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- 2019-03-29 11:36:55 </a:t>
                      </a:r>
                      <a:r>
                        <a:rPr kumimoji="0" lang="pt-BR" sz="1000" b="0" i="0" u="none" strike="noStrike" kern="1200" cap="none" spc="0" normalizeH="0" baseline="0" noProof="0">
                          <a:ln>
                            <a:noFill/>
                          </a:ln>
                          <a:solidFill>
                            <a:prstClr val="black"/>
                          </a:solidFill>
                          <a:effectLst/>
                          <a:uLnTx/>
                          <a:uFillTx/>
                          <a:latin typeface="+mn-lt"/>
                          <a:ea typeface="+mn-ea"/>
                          <a:cs typeface="+mn-cs"/>
                        </a:rPr>
                        <a:t> 
 A Altice Portugal volta a associar-se à Maratona da Saúde, em mais uma edição que canalizará donativos para o desenvolvimento da investigação na área da saúde. Ligue para as linhas da Altice Portugal – 761 20 60 90 (1€ + IVA) e 213 246 270 (para donativos maiores) – e estará este ano a contribuir para o combate ao cancro.
Mais informação em: https://www.maratonadasaude.pt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https://scontent.xx.fbcdn.net/v/t1.0-9/p720x720/55564154_2192266837486096_1975414785537212416_o.png?_nc_cat=111&amp;_nc_ht=scontent.xx&amp;oh=747aa823090d127c2427edbd228906a7&amp;oe=5D47E048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04/01/2019 11:10:24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06299590"/>
                  </a:ext>
                </a:extLst>
              </a:tr>
            </a:tbl>
          </a:graphicData>
        </a:graphic>
      </p:graphicFrame>
      <p:sp>
        <p:nvSpPr>
          <p:cNvPr id="4" name="Text Placeholder 3">
            <a:extLst>
              <a:ext uri="{FF2B5EF4-FFF2-40B4-BE49-F238E27FC236}">
                <a16:creationId xmlns:a16="http://schemas.microsoft.com/office/drawing/2014/main" id="{46066B7D-CB45-4FB8-ABD9-B1EB6B4F9011}"/>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3901471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546E-296D-41B7-BE91-990FBABBBC32}"/>
              </a:ext>
            </a:extLst>
          </p:cNvPr>
          <p:cNvSpPr>
            <a:spLocks noGrp="1"/>
          </p:cNvSpPr>
          <p:nvPr>
            <p:ph type="title"/>
          </p:nvPr>
        </p:nvSpPr>
        <p:spPr/>
        <p:txBody>
          <a:bodyPr/>
          <a:lstStyle/>
          <a:p>
            <a:r>
              <a:rPr lang="en-US"/>
              <a:t>Facebook Own Posts Table | Competitors - 23 of 24</a:t>
            </a:r>
          </a:p>
        </p:txBody>
      </p:sp>
      <p:graphicFrame>
        <p:nvGraphicFramePr>
          <p:cNvPr id="5" name="Table Placeholder 4">
            <a:extLst>
              <a:ext uri="{FF2B5EF4-FFF2-40B4-BE49-F238E27FC236}">
                <a16:creationId xmlns:a16="http://schemas.microsoft.com/office/drawing/2014/main" id="{1F172425-7085-4A4A-BBF0-E746DD418855}"/>
              </a:ext>
            </a:extLst>
          </p:cNvPr>
          <p:cNvGraphicFramePr>
            <a:graphicFrameLocks noGrp="1"/>
          </p:cNvGraphicFramePr>
          <p:nvPr>
            <p:ph type="tbl" sz="quarter" idx="13"/>
            <p:extLst>
              <p:ext uri="{D42A27DB-BD31-4B8C-83A1-F6EECF244321}">
                <p14:modId xmlns:p14="http://schemas.microsoft.com/office/powerpoint/2010/main" val="381402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49961803"/>
                    </a:ext>
                  </a:extLst>
                </a:gridCol>
                <a:gridCol w="905256">
                  <a:extLst>
                    <a:ext uri="{9D8B030D-6E8A-4147-A177-3AD203B41FA5}">
                      <a16:colId xmlns:a16="http://schemas.microsoft.com/office/drawing/2014/main" val="132667446"/>
                    </a:ext>
                  </a:extLst>
                </a:gridCol>
                <a:gridCol w="658368">
                  <a:extLst>
                    <a:ext uri="{9D8B030D-6E8A-4147-A177-3AD203B41FA5}">
                      <a16:colId xmlns:a16="http://schemas.microsoft.com/office/drawing/2014/main" val="993725497"/>
                    </a:ext>
                  </a:extLst>
                </a:gridCol>
                <a:gridCol w="329184">
                  <a:extLst>
                    <a:ext uri="{9D8B030D-6E8A-4147-A177-3AD203B41FA5}">
                      <a16:colId xmlns:a16="http://schemas.microsoft.com/office/drawing/2014/main" val="1587617424"/>
                    </a:ext>
                  </a:extLst>
                </a:gridCol>
                <a:gridCol w="329184">
                  <a:extLst>
                    <a:ext uri="{9D8B030D-6E8A-4147-A177-3AD203B41FA5}">
                      <a16:colId xmlns:a16="http://schemas.microsoft.com/office/drawing/2014/main" val="3471487425"/>
                    </a:ext>
                  </a:extLst>
                </a:gridCol>
                <a:gridCol w="329184">
                  <a:extLst>
                    <a:ext uri="{9D8B030D-6E8A-4147-A177-3AD203B41FA5}">
                      <a16:colId xmlns:a16="http://schemas.microsoft.com/office/drawing/2014/main" val="1703363043"/>
                    </a:ext>
                  </a:extLst>
                </a:gridCol>
                <a:gridCol w="329184">
                  <a:extLst>
                    <a:ext uri="{9D8B030D-6E8A-4147-A177-3AD203B41FA5}">
                      <a16:colId xmlns:a16="http://schemas.microsoft.com/office/drawing/2014/main" val="762543138"/>
                    </a:ext>
                  </a:extLst>
                </a:gridCol>
                <a:gridCol w="329184">
                  <a:extLst>
                    <a:ext uri="{9D8B030D-6E8A-4147-A177-3AD203B41FA5}">
                      <a16:colId xmlns:a16="http://schemas.microsoft.com/office/drawing/2014/main" val="4144985522"/>
                    </a:ext>
                  </a:extLst>
                </a:gridCol>
                <a:gridCol w="329184">
                  <a:extLst>
                    <a:ext uri="{9D8B030D-6E8A-4147-A177-3AD203B41FA5}">
                      <a16:colId xmlns:a16="http://schemas.microsoft.com/office/drawing/2014/main" val="2832886285"/>
                    </a:ext>
                  </a:extLst>
                </a:gridCol>
                <a:gridCol w="329184">
                  <a:extLst>
                    <a:ext uri="{9D8B030D-6E8A-4147-A177-3AD203B41FA5}">
                      <a16:colId xmlns:a16="http://schemas.microsoft.com/office/drawing/2014/main" val="1463662886"/>
                    </a:ext>
                  </a:extLst>
                </a:gridCol>
                <a:gridCol w="329184">
                  <a:extLst>
                    <a:ext uri="{9D8B030D-6E8A-4147-A177-3AD203B41FA5}">
                      <a16:colId xmlns:a16="http://schemas.microsoft.com/office/drawing/2014/main" val="1799607363"/>
                    </a:ext>
                  </a:extLst>
                </a:gridCol>
                <a:gridCol w="329184">
                  <a:extLst>
                    <a:ext uri="{9D8B030D-6E8A-4147-A177-3AD203B41FA5}">
                      <a16:colId xmlns:a16="http://schemas.microsoft.com/office/drawing/2014/main" val="1522752551"/>
                    </a:ext>
                  </a:extLst>
                </a:gridCol>
                <a:gridCol w="329184">
                  <a:extLst>
                    <a:ext uri="{9D8B030D-6E8A-4147-A177-3AD203B41FA5}">
                      <a16:colId xmlns:a16="http://schemas.microsoft.com/office/drawing/2014/main" val="3608913185"/>
                    </a:ext>
                  </a:extLst>
                </a:gridCol>
                <a:gridCol w="329184">
                  <a:extLst>
                    <a:ext uri="{9D8B030D-6E8A-4147-A177-3AD203B41FA5}">
                      <a16:colId xmlns:a16="http://schemas.microsoft.com/office/drawing/2014/main" val="2624463865"/>
                    </a:ext>
                  </a:extLst>
                </a:gridCol>
                <a:gridCol w="329184">
                  <a:extLst>
                    <a:ext uri="{9D8B030D-6E8A-4147-A177-3AD203B41FA5}">
                      <a16:colId xmlns:a16="http://schemas.microsoft.com/office/drawing/2014/main" val="3717077612"/>
                    </a:ext>
                  </a:extLst>
                </a:gridCol>
                <a:gridCol w="329184">
                  <a:extLst>
                    <a:ext uri="{9D8B030D-6E8A-4147-A177-3AD203B41FA5}">
                      <a16:colId xmlns:a16="http://schemas.microsoft.com/office/drawing/2014/main" val="4155979447"/>
                    </a:ext>
                  </a:extLst>
                </a:gridCol>
                <a:gridCol w="329184">
                  <a:extLst>
                    <a:ext uri="{9D8B030D-6E8A-4147-A177-3AD203B41FA5}">
                      <a16:colId xmlns:a16="http://schemas.microsoft.com/office/drawing/2014/main" val="3919903606"/>
                    </a:ext>
                  </a:extLst>
                </a:gridCol>
                <a:gridCol w="329184">
                  <a:extLst>
                    <a:ext uri="{9D8B030D-6E8A-4147-A177-3AD203B41FA5}">
                      <a16:colId xmlns:a16="http://schemas.microsoft.com/office/drawing/2014/main" val="3638348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34444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Altice Portugal - 2019-03-29 11:28:28 </a:t>
                      </a:r>
                      <a:r>
                        <a:rPr kumimoji="0" lang="pt-BR" sz="1000" b="0" i="0" u="none" strike="noStrike" kern="1200" cap="none" spc="0" normalizeH="0" baseline="0" noProof="0">
                          <a:ln>
                            <a:noFill/>
                          </a:ln>
                          <a:solidFill>
                            <a:prstClr val="black"/>
                          </a:solidFill>
                          <a:effectLst/>
                          <a:uLnTx/>
                          <a:uFillTx/>
                          <a:latin typeface="+mn-lt"/>
                          <a:ea typeface="+mn-ea"/>
                          <a:cs typeface="+mn-cs"/>
                        </a:rPr>
                        <a:t> 
 Maratona da Saúde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https://scontent.xx.fbcdn.net/v/t15.5256-10/s720x720/53904086_316729635693070_6444905925831557120_n.jpg?_nc_cat=107&amp;_nc_ht=scontent.xx&amp;oh=b11a2ddde6be419f24ba375eb931cd4b&amp;oe=5D08CB0D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46930019"/>
                  </a:ext>
                </a:extLst>
              </a:tr>
            </a:tbl>
          </a:graphicData>
        </a:graphic>
      </p:graphicFrame>
      <p:sp>
        <p:nvSpPr>
          <p:cNvPr id="4" name="Text Placeholder 3">
            <a:extLst>
              <a:ext uri="{FF2B5EF4-FFF2-40B4-BE49-F238E27FC236}">
                <a16:creationId xmlns:a16="http://schemas.microsoft.com/office/drawing/2014/main" id="{2AC74717-4EB8-4FE9-861F-D7E47F8E82D5}"/>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677365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6B0D-EAE8-4D0F-96AA-86A7CE2C46A5}"/>
              </a:ext>
            </a:extLst>
          </p:cNvPr>
          <p:cNvSpPr>
            <a:spLocks noGrp="1"/>
          </p:cNvSpPr>
          <p:nvPr>
            <p:ph type="title"/>
          </p:nvPr>
        </p:nvSpPr>
        <p:spPr/>
        <p:txBody>
          <a:bodyPr/>
          <a:lstStyle/>
          <a:p>
            <a:r>
              <a:rPr lang="en-US"/>
              <a:t>Facebook Own Posts Table | Competitors - 24 of 24</a:t>
            </a:r>
          </a:p>
        </p:txBody>
      </p:sp>
      <p:graphicFrame>
        <p:nvGraphicFramePr>
          <p:cNvPr id="5" name="Table Placeholder 4">
            <a:extLst>
              <a:ext uri="{FF2B5EF4-FFF2-40B4-BE49-F238E27FC236}">
                <a16:creationId xmlns:a16="http://schemas.microsoft.com/office/drawing/2014/main" id="{810B63C5-A700-4C6A-A205-0BABCF4EB6AA}"/>
              </a:ext>
            </a:extLst>
          </p:cNvPr>
          <p:cNvGraphicFramePr>
            <a:graphicFrameLocks noGrp="1"/>
          </p:cNvGraphicFramePr>
          <p:nvPr>
            <p:ph type="tbl" sz="quarter" idx="13"/>
            <p:extLst>
              <p:ext uri="{D42A27DB-BD31-4B8C-83A1-F6EECF244321}">
                <p14:modId xmlns:p14="http://schemas.microsoft.com/office/powerpoint/2010/main" val="621885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98103346"/>
                    </a:ext>
                  </a:extLst>
                </a:gridCol>
                <a:gridCol w="905256">
                  <a:extLst>
                    <a:ext uri="{9D8B030D-6E8A-4147-A177-3AD203B41FA5}">
                      <a16:colId xmlns:a16="http://schemas.microsoft.com/office/drawing/2014/main" val="1286468685"/>
                    </a:ext>
                  </a:extLst>
                </a:gridCol>
                <a:gridCol w="658368">
                  <a:extLst>
                    <a:ext uri="{9D8B030D-6E8A-4147-A177-3AD203B41FA5}">
                      <a16:colId xmlns:a16="http://schemas.microsoft.com/office/drawing/2014/main" val="1539656227"/>
                    </a:ext>
                  </a:extLst>
                </a:gridCol>
                <a:gridCol w="329184">
                  <a:extLst>
                    <a:ext uri="{9D8B030D-6E8A-4147-A177-3AD203B41FA5}">
                      <a16:colId xmlns:a16="http://schemas.microsoft.com/office/drawing/2014/main" val="1634927889"/>
                    </a:ext>
                  </a:extLst>
                </a:gridCol>
                <a:gridCol w="329184">
                  <a:extLst>
                    <a:ext uri="{9D8B030D-6E8A-4147-A177-3AD203B41FA5}">
                      <a16:colId xmlns:a16="http://schemas.microsoft.com/office/drawing/2014/main" val="806402520"/>
                    </a:ext>
                  </a:extLst>
                </a:gridCol>
                <a:gridCol w="329184">
                  <a:extLst>
                    <a:ext uri="{9D8B030D-6E8A-4147-A177-3AD203B41FA5}">
                      <a16:colId xmlns:a16="http://schemas.microsoft.com/office/drawing/2014/main" val="3304860774"/>
                    </a:ext>
                  </a:extLst>
                </a:gridCol>
                <a:gridCol w="329184">
                  <a:extLst>
                    <a:ext uri="{9D8B030D-6E8A-4147-A177-3AD203B41FA5}">
                      <a16:colId xmlns:a16="http://schemas.microsoft.com/office/drawing/2014/main" val="3593915599"/>
                    </a:ext>
                  </a:extLst>
                </a:gridCol>
                <a:gridCol w="329184">
                  <a:extLst>
                    <a:ext uri="{9D8B030D-6E8A-4147-A177-3AD203B41FA5}">
                      <a16:colId xmlns:a16="http://schemas.microsoft.com/office/drawing/2014/main" val="4118687400"/>
                    </a:ext>
                  </a:extLst>
                </a:gridCol>
                <a:gridCol w="329184">
                  <a:extLst>
                    <a:ext uri="{9D8B030D-6E8A-4147-A177-3AD203B41FA5}">
                      <a16:colId xmlns:a16="http://schemas.microsoft.com/office/drawing/2014/main" val="614738535"/>
                    </a:ext>
                  </a:extLst>
                </a:gridCol>
                <a:gridCol w="329184">
                  <a:extLst>
                    <a:ext uri="{9D8B030D-6E8A-4147-A177-3AD203B41FA5}">
                      <a16:colId xmlns:a16="http://schemas.microsoft.com/office/drawing/2014/main" val="3389927722"/>
                    </a:ext>
                  </a:extLst>
                </a:gridCol>
                <a:gridCol w="329184">
                  <a:extLst>
                    <a:ext uri="{9D8B030D-6E8A-4147-A177-3AD203B41FA5}">
                      <a16:colId xmlns:a16="http://schemas.microsoft.com/office/drawing/2014/main" val="1910828141"/>
                    </a:ext>
                  </a:extLst>
                </a:gridCol>
                <a:gridCol w="329184">
                  <a:extLst>
                    <a:ext uri="{9D8B030D-6E8A-4147-A177-3AD203B41FA5}">
                      <a16:colId xmlns:a16="http://schemas.microsoft.com/office/drawing/2014/main" val="2757876774"/>
                    </a:ext>
                  </a:extLst>
                </a:gridCol>
                <a:gridCol w="329184">
                  <a:extLst>
                    <a:ext uri="{9D8B030D-6E8A-4147-A177-3AD203B41FA5}">
                      <a16:colId xmlns:a16="http://schemas.microsoft.com/office/drawing/2014/main" val="3933889673"/>
                    </a:ext>
                  </a:extLst>
                </a:gridCol>
                <a:gridCol w="329184">
                  <a:extLst>
                    <a:ext uri="{9D8B030D-6E8A-4147-A177-3AD203B41FA5}">
                      <a16:colId xmlns:a16="http://schemas.microsoft.com/office/drawing/2014/main" val="3458465375"/>
                    </a:ext>
                  </a:extLst>
                </a:gridCol>
                <a:gridCol w="329184">
                  <a:extLst>
                    <a:ext uri="{9D8B030D-6E8A-4147-A177-3AD203B41FA5}">
                      <a16:colId xmlns:a16="http://schemas.microsoft.com/office/drawing/2014/main" val="3073869629"/>
                    </a:ext>
                  </a:extLst>
                </a:gridCol>
                <a:gridCol w="329184">
                  <a:extLst>
                    <a:ext uri="{9D8B030D-6E8A-4147-A177-3AD203B41FA5}">
                      <a16:colId xmlns:a16="http://schemas.microsoft.com/office/drawing/2014/main" val="3360927848"/>
                    </a:ext>
                  </a:extLst>
                </a:gridCol>
                <a:gridCol w="329184">
                  <a:extLst>
                    <a:ext uri="{9D8B030D-6E8A-4147-A177-3AD203B41FA5}">
                      <a16:colId xmlns:a16="http://schemas.microsoft.com/office/drawing/2014/main" val="1383619824"/>
                    </a:ext>
                  </a:extLst>
                </a:gridCol>
                <a:gridCol w="329184">
                  <a:extLst>
                    <a:ext uri="{9D8B030D-6E8A-4147-A177-3AD203B41FA5}">
                      <a16:colId xmlns:a16="http://schemas.microsoft.com/office/drawing/2014/main" val="2205562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86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Compta - 2019-03-29 10:00:02 </a:t>
                      </a:r>
                      <a:r>
                        <a:rPr kumimoji="0" lang="pt-BR" sz="1000" b="0" i="0" u="none" strike="noStrike" kern="1200" cap="none" spc="0" normalizeH="0" baseline="0" noProof="0">
                          <a:ln>
                            <a:noFill/>
                          </a:ln>
                          <a:solidFill>
                            <a:prstClr val="black"/>
                          </a:solidFill>
                          <a:effectLst/>
                          <a:uLnTx/>
                          <a:uFillTx/>
                          <a:latin typeface="+mn-lt"/>
                          <a:ea typeface="+mn-ea"/>
                          <a:cs typeface="+mn-cs"/>
                        </a:rPr>
                        <a:t> 
 Revista SmartPlanet: A visão de Tiago Andrade, Diretor Comercial da Compta, sobre a maturidade digital das cidades portuguesas, desafios a ultrapassar e previsões para o futuro na área das cidades inteligentes.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https://external.xx.fbcdn.net/safe_image.php?d=AQAeMmCy9m6R4cB-&amp;w=720&amp;h=720&amp;url=https%3A%2F%2Fwww.smartplanet.pt%2Fimg%2Fuploads%2F764x430_a6cbe5f83f16586ffdb84b79c1ec5cd0.jpg&amp;cfs=1&amp;_nc_hash=AQDF5Yvts59mzhkP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04/03/2019 11:54:40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3797738"/>
                  </a:ext>
                </a:extLst>
              </a:tr>
            </a:tbl>
          </a:graphicData>
        </a:graphic>
      </p:graphicFrame>
      <p:sp>
        <p:nvSpPr>
          <p:cNvPr id="4" name="Text Placeholder 3">
            <a:extLst>
              <a:ext uri="{FF2B5EF4-FFF2-40B4-BE49-F238E27FC236}">
                <a16:creationId xmlns:a16="http://schemas.microsoft.com/office/drawing/2014/main" id="{12EB0AA0-79A6-4C0E-AA6A-0C19CFBEFFD7}"/>
              </a:ext>
            </a:extLst>
          </p:cNvPr>
          <p:cNvSpPr>
            <a:spLocks noGrp="1"/>
          </p:cNvSpPr>
          <p:nvPr>
            <p:ph type="body" sz="quarter" idx="14"/>
          </p:nvPr>
        </p:nvSpPr>
        <p:spPr/>
        <p:txBody>
          <a:bodyPr/>
          <a:lstStyle/>
          <a:p>
            <a:r>
              <a:rPr lang="en-US"/>
              <a:t>03/19/2019 - 04/03/2019</a:t>
            </a:r>
          </a:p>
        </p:txBody>
      </p:sp>
    </p:spTree>
    <p:extLst>
      <p:ext uri="{BB962C8B-B14F-4D97-AF65-F5344CB8AC3E}">
        <p14:creationId xmlns:p14="http://schemas.microsoft.com/office/powerpoint/2010/main" val="196957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45B2-BC0A-49E9-917B-818E42C28949}"/>
              </a:ext>
            </a:extLst>
          </p:cNvPr>
          <p:cNvSpPr>
            <a:spLocks noGrp="1"/>
          </p:cNvSpPr>
          <p:nvPr>
            <p:ph type="title"/>
          </p:nvPr>
        </p:nvSpPr>
        <p:spPr/>
        <p:txBody>
          <a:bodyPr/>
          <a:lstStyle/>
          <a:p>
            <a:r>
              <a:rPr lang="en-US"/>
              <a:t>Facebook Key Metrics Radar | Competitors</a:t>
            </a:r>
          </a:p>
        </p:txBody>
      </p:sp>
      <p:graphicFrame>
        <p:nvGraphicFramePr>
          <p:cNvPr id="6" name="Chart Placeholder 5">
            <a:extLst>
              <a:ext uri="{FF2B5EF4-FFF2-40B4-BE49-F238E27FC236}">
                <a16:creationId xmlns:a16="http://schemas.microsoft.com/office/drawing/2014/main" id="{1AD73C2D-57FC-4FB5-853B-D1D19F4CD556}"/>
              </a:ext>
            </a:extLst>
          </p:cNvPr>
          <p:cNvGraphicFramePr>
            <a:graphicFrameLocks noGrp="1"/>
          </p:cNvGraphicFramePr>
          <p:nvPr>
            <p:ph type="chart" sz="quarter" idx="13"/>
            <p:extLst>
              <p:ext uri="{D42A27DB-BD31-4B8C-83A1-F6EECF244321}">
                <p14:modId xmlns:p14="http://schemas.microsoft.com/office/powerpoint/2010/main" val="627323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1D199-139E-435C-BB8B-1361531A5B81}"/>
              </a:ext>
            </a:extLst>
          </p:cNvPr>
          <p:cNvSpPr>
            <a:spLocks noGrp="1"/>
          </p:cNvSpPr>
          <p:nvPr>
            <p:ph type="body" sz="quarter" idx="14"/>
          </p:nvPr>
        </p:nvSpPr>
        <p:spPr/>
        <p:txBody>
          <a:bodyPr/>
          <a:lstStyle/>
          <a:p>
            <a:r>
              <a:rPr lang="en-US"/>
              <a:t>03/19/2019 - 04/03/2019</a:t>
            </a:r>
          </a:p>
        </p:txBody>
      </p:sp>
      <p:sp>
        <p:nvSpPr>
          <p:cNvPr id="5" name="Footer Placeholder 4">
            <a:extLst>
              <a:ext uri="{FF2B5EF4-FFF2-40B4-BE49-F238E27FC236}">
                <a16:creationId xmlns:a16="http://schemas.microsoft.com/office/drawing/2014/main" id="{21DF7189-6B6A-42D3-B1BD-CBE8E99B8C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3110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2912</Words>
  <Application>Microsoft Office PowerPoint</Application>
  <PresentationFormat>On-screen Show (4:3)</PresentationFormat>
  <Paragraphs>1206</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Facebook</vt:lpstr>
      <vt:lpstr>Facebook Key Metrics Table | Competitors - 1 of 3</vt:lpstr>
      <vt:lpstr>Facebook Key Metrics Table | Competitors - 2 of 3</vt:lpstr>
      <vt:lpstr>Facebook Key Metrics Table | Competitors - 3 of 3</vt:lpstr>
      <vt:lpstr>Facebook Fans Total | Competitors</vt:lpstr>
      <vt:lpstr>Facebook Fans Change Rate | Competitors</vt:lpstr>
      <vt:lpstr>Facebook Interaction Rate | Competitors</vt:lpstr>
      <vt:lpstr>Facebook Total Interactions | Competitors</vt:lpstr>
      <vt:lpstr>Facebook Own Posts Table | Competitors - 1 of 24</vt:lpstr>
      <vt:lpstr>Facebook Own Posts Table | Competitors - 2 of 24</vt:lpstr>
      <vt:lpstr>Facebook Own Posts Table | Competitors - 3 of 24</vt:lpstr>
      <vt:lpstr>Facebook Own Posts Table | Competitors - 4 of 24</vt:lpstr>
      <vt:lpstr>Facebook Own Posts Table | Competitors - 5 of 24</vt:lpstr>
      <vt:lpstr>Facebook Own Posts Table | Competitors - 6 of 24</vt:lpstr>
      <vt:lpstr>Facebook Own Posts Table | Competitors - 7 of 24</vt:lpstr>
      <vt:lpstr>Facebook Own Posts Table | Competitors - 8 of 24</vt:lpstr>
      <vt:lpstr>Facebook Own Posts Table | Competitors - 9 of 24</vt:lpstr>
      <vt:lpstr>Facebook Own Posts Table | Competitors - 10 of 24</vt:lpstr>
      <vt:lpstr>Facebook Own Posts Table | Competitors - 11 of 24</vt:lpstr>
      <vt:lpstr>Facebook Own Posts Table | Competitors - 12 of 24</vt:lpstr>
      <vt:lpstr>Facebook Own Posts Table | Competitors - 13 of 24</vt:lpstr>
      <vt:lpstr>Facebook Own Posts Table | Competitors - 14 of 24</vt:lpstr>
      <vt:lpstr>Facebook Own Posts Table | Competitors - 15 of 24</vt:lpstr>
      <vt:lpstr>Facebook Own Posts Table | Competitors - 16 of 24</vt:lpstr>
      <vt:lpstr>Facebook Own Posts Table | Competitors - 17 of 24</vt:lpstr>
      <vt:lpstr>Facebook Own Posts Table | Competitors - 18 of 24</vt:lpstr>
      <vt:lpstr>Facebook Own Posts Table | Competitors - 19 of 24</vt:lpstr>
      <vt:lpstr>Facebook Own Posts Table | Competitors - 20 of 24</vt:lpstr>
      <vt:lpstr>Facebook Own Posts Table | Competitors - 21 of 24</vt:lpstr>
      <vt:lpstr>Facebook Own Posts Table | Competitors - 22 of 24</vt:lpstr>
      <vt:lpstr>Facebook Own Posts Table | Competitors - 23 of 24</vt:lpstr>
      <vt:lpstr>Facebook Own Posts Table | Competitors - 24 of 24</vt:lpstr>
      <vt:lpstr>Facebook Key Metrics Radar | Competitors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2019-04-03T10:15:10Z</dcterms:created>
  <dcterms:modified xsi:type="dcterms:W3CDTF">2019-04-03T10:16:29Z</dcterms:modified>
</cp:coreProperties>
</file>