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66A87-4750-4AF3-A47A-4C0CF25BEAA3}"/>
              </a:ext>
            </a:extLst>
          </p:cNvPr>
          <p:cNvSpPr>
            <a:spLocks noGrp="1"/>
          </p:cNvSpPr>
          <p:nvPr>
            <p:ph type="ctrTitle"/>
          </p:nvPr>
        </p:nvSpPr>
        <p:spPr/>
        <p:txBody>
          <a:bodyPr/>
          <a:lstStyle/>
          <a:p>
            <a:r>
              <a:rPr lang="en-US"/>
              <a:t>Hawaii all posts</a:t>
            </a:r>
          </a:p>
        </p:txBody>
      </p:sp>
      <p:sp>
        <p:nvSpPr>
          <p:cNvPr id="3" name="Subtitle 2">
            <a:extLst>
              <a:ext uri="{FF2B5EF4-FFF2-40B4-BE49-F238E27FC236}">
                <a16:creationId xmlns:a16="http://schemas.microsoft.com/office/drawing/2014/main" id="{FC4269E4-CBAF-4A58-BAA8-727861ADC2FC}"/>
              </a:ext>
            </a:extLst>
          </p:cNvPr>
          <p:cNvSpPr>
            <a:spLocks noGrp="1"/>
          </p:cNvSpPr>
          <p:nvPr>
            <p:ph type="subTitle" idx="1"/>
          </p:nvPr>
        </p:nvSpPr>
        <p:spPr/>
        <p:txBody>
          <a:bodyPr/>
          <a:lstStyle/>
          <a:p>
            <a:r>
              <a:rPr lang="en-US"/>
              <a:t>CGTN America </a:t>
            </a:r>
          </a:p>
        </p:txBody>
      </p:sp>
    </p:spTree>
    <p:extLst>
      <p:ext uri="{BB962C8B-B14F-4D97-AF65-F5344CB8AC3E}">
        <p14:creationId xmlns:p14="http://schemas.microsoft.com/office/powerpoint/2010/main" val="3878005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694FF-6B43-48F0-ACB6-0F0D8E5D7530}"/>
              </a:ext>
            </a:extLst>
          </p:cNvPr>
          <p:cNvSpPr>
            <a:spLocks noGrp="1"/>
          </p:cNvSpPr>
          <p:nvPr>
            <p:ph type="title"/>
          </p:nvPr>
        </p:nvSpPr>
        <p:spPr/>
        <p:txBody>
          <a:bodyPr/>
          <a:lstStyle/>
          <a:p>
            <a:r>
              <a:rPr lang="en-US"/>
              <a:t>Overall Hawaii All posts | All profiles - 1 of 18</a:t>
            </a:r>
          </a:p>
        </p:txBody>
      </p:sp>
      <p:graphicFrame>
        <p:nvGraphicFramePr>
          <p:cNvPr id="5" name="Table Placeholder 4">
            <a:extLst>
              <a:ext uri="{FF2B5EF4-FFF2-40B4-BE49-F238E27FC236}">
                <a16:creationId xmlns:a16="http://schemas.microsoft.com/office/drawing/2014/main" id="{5CC90AB8-BEC2-4002-B3A2-587647E58E06}"/>
              </a:ext>
            </a:extLst>
          </p:cNvPr>
          <p:cNvGraphicFramePr>
            <a:graphicFrameLocks noGrp="1"/>
          </p:cNvGraphicFramePr>
          <p:nvPr>
            <p:ph type="tbl" sz="quarter" idx="13"/>
            <p:extLst>
              <p:ext uri="{D42A27DB-BD31-4B8C-83A1-F6EECF244321}">
                <p14:modId xmlns:p14="http://schemas.microsoft.com/office/powerpoint/2010/main" val="3515607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617789300"/>
                    </a:ext>
                  </a:extLst>
                </a:gridCol>
                <a:gridCol w="1069848">
                  <a:extLst>
                    <a:ext uri="{9D8B030D-6E8A-4147-A177-3AD203B41FA5}">
                      <a16:colId xmlns:a16="http://schemas.microsoft.com/office/drawing/2014/main" val="2091191994"/>
                    </a:ext>
                  </a:extLst>
                </a:gridCol>
                <a:gridCol w="1645920">
                  <a:extLst>
                    <a:ext uri="{9D8B030D-6E8A-4147-A177-3AD203B41FA5}">
                      <a16:colId xmlns:a16="http://schemas.microsoft.com/office/drawing/2014/main" val="1856590753"/>
                    </a:ext>
                  </a:extLst>
                </a:gridCol>
                <a:gridCol w="576072">
                  <a:extLst>
                    <a:ext uri="{9D8B030D-6E8A-4147-A177-3AD203B41FA5}">
                      <a16:colId xmlns:a16="http://schemas.microsoft.com/office/drawing/2014/main" val="3464662796"/>
                    </a:ext>
                  </a:extLst>
                </a:gridCol>
                <a:gridCol w="576072">
                  <a:extLst>
                    <a:ext uri="{9D8B030D-6E8A-4147-A177-3AD203B41FA5}">
                      <a16:colId xmlns:a16="http://schemas.microsoft.com/office/drawing/2014/main" val="3376639774"/>
                    </a:ext>
                  </a:extLst>
                </a:gridCol>
                <a:gridCol w="576072">
                  <a:extLst>
                    <a:ext uri="{9D8B030D-6E8A-4147-A177-3AD203B41FA5}">
                      <a16:colId xmlns:a16="http://schemas.microsoft.com/office/drawing/2014/main" val="2871615910"/>
                    </a:ext>
                  </a:extLst>
                </a:gridCol>
                <a:gridCol w="576072">
                  <a:extLst>
                    <a:ext uri="{9D8B030D-6E8A-4147-A177-3AD203B41FA5}">
                      <a16:colId xmlns:a16="http://schemas.microsoft.com/office/drawing/2014/main" val="1241777378"/>
                    </a:ext>
                  </a:extLst>
                </a:gridCol>
                <a:gridCol w="576072">
                  <a:extLst>
                    <a:ext uri="{9D8B030D-6E8A-4147-A177-3AD203B41FA5}">
                      <a16:colId xmlns:a16="http://schemas.microsoft.com/office/drawing/2014/main" val="1023921107"/>
                    </a:ext>
                  </a:extLst>
                </a:gridCol>
                <a:gridCol w="576072">
                  <a:extLst>
                    <a:ext uri="{9D8B030D-6E8A-4147-A177-3AD203B41FA5}">
                      <a16:colId xmlns:a16="http://schemas.microsoft.com/office/drawing/2014/main" val="1059241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33170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- 2023-08-22 05:30:00</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https://quintly-image-storage.s3.amazonaws.com/c222af6cd899c216daf4c5ba32535de8/d30ccd5d41390df1336e7e0e02a8d87a.jpg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0.9709 %</a:t>
                      </a:r>
                    </a:p>
                  </a:txBody>
                  <a:tcPr/>
                </a:tc>
                <a:extLst>
                  <a:ext uri="{0D108BD9-81ED-4DB2-BD59-A6C34878D82A}">
                    <a16:rowId xmlns:a16="http://schemas.microsoft.com/office/drawing/2014/main" val="2842421604"/>
                  </a:ext>
                </a:extLst>
              </a:tr>
            </a:tbl>
          </a:graphicData>
        </a:graphic>
      </p:graphicFrame>
      <p:sp>
        <p:nvSpPr>
          <p:cNvPr id="4" name="Text Placeholder 3">
            <a:extLst>
              <a:ext uri="{FF2B5EF4-FFF2-40B4-BE49-F238E27FC236}">
                <a16:creationId xmlns:a16="http://schemas.microsoft.com/office/drawing/2014/main" id="{9FF69861-FB64-47CB-B3E5-39D470C12079}"/>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1784536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3C821-FFE3-4923-9DBF-4AC59AB5E68A}"/>
              </a:ext>
            </a:extLst>
          </p:cNvPr>
          <p:cNvSpPr>
            <a:spLocks noGrp="1"/>
          </p:cNvSpPr>
          <p:nvPr>
            <p:ph type="title"/>
          </p:nvPr>
        </p:nvSpPr>
        <p:spPr/>
        <p:txBody>
          <a:bodyPr/>
          <a:lstStyle/>
          <a:p>
            <a:r>
              <a:rPr lang="en-US"/>
              <a:t>Overall Hawaii All posts | All profiles - 2 of 18</a:t>
            </a:r>
          </a:p>
        </p:txBody>
      </p:sp>
      <p:graphicFrame>
        <p:nvGraphicFramePr>
          <p:cNvPr id="5" name="Table Placeholder 4">
            <a:extLst>
              <a:ext uri="{FF2B5EF4-FFF2-40B4-BE49-F238E27FC236}">
                <a16:creationId xmlns:a16="http://schemas.microsoft.com/office/drawing/2014/main" id="{148A55CE-1555-4D62-9F31-3CBE524A79D0}"/>
              </a:ext>
            </a:extLst>
          </p:cNvPr>
          <p:cNvGraphicFramePr>
            <a:graphicFrameLocks noGrp="1"/>
          </p:cNvGraphicFramePr>
          <p:nvPr>
            <p:ph type="tbl" sz="quarter" idx="13"/>
            <p:extLst>
              <p:ext uri="{D42A27DB-BD31-4B8C-83A1-F6EECF244321}">
                <p14:modId xmlns:p14="http://schemas.microsoft.com/office/powerpoint/2010/main" val="288938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24273162"/>
                    </a:ext>
                  </a:extLst>
                </a:gridCol>
                <a:gridCol w="1069848">
                  <a:extLst>
                    <a:ext uri="{9D8B030D-6E8A-4147-A177-3AD203B41FA5}">
                      <a16:colId xmlns:a16="http://schemas.microsoft.com/office/drawing/2014/main" val="2019703410"/>
                    </a:ext>
                  </a:extLst>
                </a:gridCol>
                <a:gridCol w="1645920">
                  <a:extLst>
                    <a:ext uri="{9D8B030D-6E8A-4147-A177-3AD203B41FA5}">
                      <a16:colId xmlns:a16="http://schemas.microsoft.com/office/drawing/2014/main" val="2578957757"/>
                    </a:ext>
                  </a:extLst>
                </a:gridCol>
                <a:gridCol w="576072">
                  <a:extLst>
                    <a:ext uri="{9D8B030D-6E8A-4147-A177-3AD203B41FA5}">
                      <a16:colId xmlns:a16="http://schemas.microsoft.com/office/drawing/2014/main" val="4037526209"/>
                    </a:ext>
                  </a:extLst>
                </a:gridCol>
                <a:gridCol w="576072">
                  <a:extLst>
                    <a:ext uri="{9D8B030D-6E8A-4147-A177-3AD203B41FA5}">
                      <a16:colId xmlns:a16="http://schemas.microsoft.com/office/drawing/2014/main" val="585251190"/>
                    </a:ext>
                  </a:extLst>
                </a:gridCol>
                <a:gridCol w="576072">
                  <a:extLst>
                    <a:ext uri="{9D8B030D-6E8A-4147-A177-3AD203B41FA5}">
                      <a16:colId xmlns:a16="http://schemas.microsoft.com/office/drawing/2014/main" val="3138035884"/>
                    </a:ext>
                  </a:extLst>
                </a:gridCol>
                <a:gridCol w="576072">
                  <a:extLst>
                    <a:ext uri="{9D8B030D-6E8A-4147-A177-3AD203B41FA5}">
                      <a16:colId xmlns:a16="http://schemas.microsoft.com/office/drawing/2014/main" val="3147825319"/>
                    </a:ext>
                  </a:extLst>
                </a:gridCol>
                <a:gridCol w="576072">
                  <a:extLst>
                    <a:ext uri="{9D8B030D-6E8A-4147-A177-3AD203B41FA5}">
                      <a16:colId xmlns:a16="http://schemas.microsoft.com/office/drawing/2014/main" val="1840937067"/>
                    </a:ext>
                  </a:extLst>
                </a:gridCol>
                <a:gridCol w="576072">
                  <a:extLst>
                    <a:ext uri="{9D8B030D-6E8A-4147-A177-3AD203B41FA5}">
                      <a16:colId xmlns:a16="http://schemas.microsoft.com/office/drawing/2014/main" val="651765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99441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- 2023-08-22 05:00:00</a:t>
                      </a:r>
                      <a:r>
                        <a:rPr kumimoji="0" lang="en-US" sz="1000" b="0" i="0" u="none" strike="noStrike" kern="1200" cap="none" spc="0" normalizeH="0" baseline="0" noProof="0">
                          <a:ln>
                            <a:noFill/>
                          </a:ln>
                          <a:solidFill>
                            <a:prstClr val="black"/>
                          </a:solidFill>
                          <a:effectLst/>
                          <a:uLnTx/>
                          <a:uFillTx/>
                          <a:latin typeface="Calibri"/>
                          <a:ea typeface="+mn-ea"/>
                          <a:cs typeface="+mn-cs"/>
                        </a:rPr>
                        <a:t>
 Following the devastating wildfires that tore through Maui and burned much of the resort town of Lahaina, residents and volunteers are still trying to rebuild from the destruction. 
Community members have gone to help in the effort to give out supplies for people who have lost everything. #
CGTN’s Dan Williams spoke with one of the leads of a community distribution center about the response and how they have come together as a community.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https://quintly-image-storage.s3.amazonaws.com/c222af6cd899c216daf4c5ba32535de8/1d4c0ed823ebf4305b6002aab5d3ff06.jpg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1.5464 %</a:t>
                      </a:r>
                    </a:p>
                  </a:txBody>
                  <a:tcPr/>
                </a:tc>
                <a:extLst>
                  <a:ext uri="{0D108BD9-81ED-4DB2-BD59-A6C34878D82A}">
                    <a16:rowId xmlns:a16="http://schemas.microsoft.com/office/drawing/2014/main" val="3660630741"/>
                  </a:ext>
                </a:extLst>
              </a:tr>
            </a:tbl>
          </a:graphicData>
        </a:graphic>
      </p:graphicFrame>
      <p:sp>
        <p:nvSpPr>
          <p:cNvPr id="4" name="Text Placeholder 3">
            <a:extLst>
              <a:ext uri="{FF2B5EF4-FFF2-40B4-BE49-F238E27FC236}">
                <a16:creationId xmlns:a16="http://schemas.microsoft.com/office/drawing/2014/main" id="{EB6A7EA5-A4B1-4A8C-A863-0B76F4A9F1B8}"/>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563204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17F2F-491A-4C73-89B2-D070C3C562AB}"/>
              </a:ext>
            </a:extLst>
          </p:cNvPr>
          <p:cNvSpPr>
            <a:spLocks noGrp="1"/>
          </p:cNvSpPr>
          <p:nvPr>
            <p:ph type="title"/>
          </p:nvPr>
        </p:nvSpPr>
        <p:spPr/>
        <p:txBody>
          <a:bodyPr/>
          <a:lstStyle/>
          <a:p>
            <a:r>
              <a:rPr lang="en-US"/>
              <a:t>Overall Hawaii All posts | All profiles - 3 of 18</a:t>
            </a:r>
          </a:p>
        </p:txBody>
      </p:sp>
      <p:graphicFrame>
        <p:nvGraphicFramePr>
          <p:cNvPr id="5" name="Table Placeholder 4">
            <a:extLst>
              <a:ext uri="{FF2B5EF4-FFF2-40B4-BE49-F238E27FC236}">
                <a16:creationId xmlns:a16="http://schemas.microsoft.com/office/drawing/2014/main" id="{01BF5663-9DC4-4BC6-9849-432ABB25F7E5}"/>
              </a:ext>
            </a:extLst>
          </p:cNvPr>
          <p:cNvGraphicFramePr>
            <a:graphicFrameLocks noGrp="1"/>
          </p:cNvGraphicFramePr>
          <p:nvPr>
            <p:ph type="tbl" sz="quarter" idx="13"/>
            <p:extLst>
              <p:ext uri="{D42A27DB-BD31-4B8C-83A1-F6EECF244321}">
                <p14:modId xmlns:p14="http://schemas.microsoft.com/office/powerpoint/2010/main" val="3058602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25474293"/>
                    </a:ext>
                  </a:extLst>
                </a:gridCol>
                <a:gridCol w="1069848">
                  <a:extLst>
                    <a:ext uri="{9D8B030D-6E8A-4147-A177-3AD203B41FA5}">
                      <a16:colId xmlns:a16="http://schemas.microsoft.com/office/drawing/2014/main" val="3698065511"/>
                    </a:ext>
                  </a:extLst>
                </a:gridCol>
                <a:gridCol w="1645920">
                  <a:extLst>
                    <a:ext uri="{9D8B030D-6E8A-4147-A177-3AD203B41FA5}">
                      <a16:colId xmlns:a16="http://schemas.microsoft.com/office/drawing/2014/main" val="613052840"/>
                    </a:ext>
                  </a:extLst>
                </a:gridCol>
                <a:gridCol w="576072">
                  <a:extLst>
                    <a:ext uri="{9D8B030D-6E8A-4147-A177-3AD203B41FA5}">
                      <a16:colId xmlns:a16="http://schemas.microsoft.com/office/drawing/2014/main" val="2410726033"/>
                    </a:ext>
                  </a:extLst>
                </a:gridCol>
                <a:gridCol w="576072">
                  <a:extLst>
                    <a:ext uri="{9D8B030D-6E8A-4147-A177-3AD203B41FA5}">
                      <a16:colId xmlns:a16="http://schemas.microsoft.com/office/drawing/2014/main" val="3629828565"/>
                    </a:ext>
                  </a:extLst>
                </a:gridCol>
                <a:gridCol w="576072">
                  <a:extLst>
                    <a:ext uri="{9D8B030D-6E8A-4147-A177-3AD203B41FA5}">
                      <a16:colId xmlns:a16="http://schemas.microsoft.com/office/drawing/2014/main" val="1376403870"/>
                    </a:ext>
                  </a:extLst>
                </a:gridCol>
                <a:gridCol w="576072">
                  <a:extLst>
                    <a:ext uri="{9D8B030D-6E8A-4147-A177-3AD203B41FA5}">
                      <a16:colId xmlns:a16="http://schemas.microsoft.com/office/drawing/2014/main" val="1257662668"/>
                    </a:ext>
                  </a:extLst>
                </a:gridCol>
                <a:gridCol w="576072">
                  <a:extLst>
                    <a:ext uri="{9D8B030D-6E8A-4147-A177-3AD203B41FA5}">
                      <a16:colId xmlns:a16="http://schemas.microsoft.com/office/drawing/2014/main" val="3167343957"/>
                    </a:ext>
                  </a:extLst>
                </a:gridCol>
                <a:gridCol w="576072">
                  <a:extLst>
                    <a:ext uri="{9D8B030D-6E8A-4147-A177-3AD203B41FA5}">
                      <a16:colId xmlns:a16="http://schemas.microsoft.com/office/drawing/2014/main" val="4005287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3889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- 2023-08-22 04:30:00</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 pic.twitter.com/4dPgh1RC4z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2.7027 %</a:t>
                      </a:r>
                    </a:p>
                  </a:txBody>
                  <a:tcPr/>
                </a:tc>
                <a:extLst>
                  <a:ext uri="{0D108BD9-81ED-4DB2-BD59-A6C34878D82A}">
                    <a16:rowId xmlns:a16="http://schemas.microsoft.com/office/drawing/2014/main" val="2299539145"/>
                  </a:ext>
                </a:extLst>
              </a:tr>
            </a:tbl>
          </a:graphicData>
        </a:graphic>
      </p:graphicFrame>
      <p:sp>
        <p:nvSpPr>
          <p:cNvPr id="4" name="Text Placeholder 3">
            <a:extLst>
              <a:ext uri="{FF2B5EF4-FFF2-40B4-BE49-F238E27FC236}">
                <a16:creationId xmlns:a16="http://schemas.microsoft.com/office/drawing/2014/main" id="{2E1DECCC-75D2-4B76-9864-40C310E032AF}"/>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358408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A6D28-0D68-4C71-96ED-2F5FA2A5C3DD}"/>
              </a:ext>
            </a:extLst>
          </p:cNvPr>
          <p:cNvSpPr>
            <a:spLocks noGrp="1"/>
          </p:cNvSpPr>
          <p:nvPr>
            <p:ph type="title"/>
          </p:nvPr>
        </p:nvSpPr>
        <p:spPr/>
        <p:txBody>
          <a:bodyPr/>
          <a:lstStyle/>
          <a:p>
            <a:r>
              <a:rPr lang="en-US"/>
              <a:t>Overall Hawaii All posts | All profiles - 4 of 18</a:t>
            </a:r>
          </a:p>
        </p:txBody>
      </p:sp>
      <p:graphicFrame>
        <p:nvGraphicFramePr>
          <p:cNvPr id="5" name="Table Placeholder 4">
            <a:extLst>
              <a:ext uri="{FF2B5EF4-FFF2-40B4-BE49-F238E27FC236}">
                <a16:creationId xmlns:a16="http://schemas.microsoft.com/office/drawing/2014/main" id="{0E9F4447-9EE4-44C8-AC61-10BEEB1FBD59}"/>
              </a:ext>
            </a:extLst>
          </p:cNvPr>
          <p:cNvGraphicFramePr>
            <a:graphicFrameLocks noGrp="1"/>
          </p:cNvGraphicFramePr>
          <p:nvPr>
            <p:ph type="tbl" sz="quarter" idx="13"/>
            <p:extLst>
              <p:ext uri="{D42A27DB-BD31-4B8C-83A1-F6EECF244321}">
                <p14:modId xmlns:p14="http://schemas.microsoft.com/office/powerpoint/2010/main" val="2294864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72078395"/>
                    </a:ext>
                  </a:extLst>
                </a:gridCol>
                <a:gridCol w="1069848">
                  <a:extLst>
                    <a:ext uri="{9D8B030D-6E8A-4147-A177-3AD203B41FA5}">
                      <a16:colId xmlns:a16="http://schemas.microsoft.com/office/drawing/2014/main" val="3045869993"/>
                    </a:ext>
                  </a:extLst>
                </a:gridCol>
                <a:gridCol w="1645920">
                  <a:extLst>
                    <a:ext uri="{9D8B030D-6E8A-4147-A177-3AD203B41FA5}">
                      <a16:colId xmlns:a16="http://schemas.microsoft.com/office/drawing/2014/main" val="3385804389"/>
                    </a:ext>
                  </a:extLst>
                </a:gridCol>
                <a:gridCol w="576072">
                  <a:extLst>
                    <a:ext uri="{9D8B030D-6E8A-4147-A177-3AD203B41FA5}">
                      <a16:colId xmlns:a16="http://schemas.microsoft.com/office/drawing/2014/main" val="2200568473"/>
                    </a:ext>
                  </a:extLst>
                </a:gridCol>
                <a:gridCol w="576072">
                  <a:extLst>
                    <a:ext uri="{9D8B030D-6E8A-4147-A177-3AD203B41FA5}">
                      <a16:colId xmlns:a16="http://schemas.microsoft.com/office/drawing/2014/main" val="3949350081"/>
                    </a:ext>
                  </a:extLst>
                </a:gridCol>
                <a:gridCol w="576072">
                  <a:extLst>
                    <a:ext uri="{9D8B030D-6E8A-4147-A177-3AD203B41FA5}">
                      <a16:colId xmlns:a16="http://schemas.microsoft.com/office/drawing/2014/main" val="3138403028"/>
                    </a:ext>
                  </a:extLst>
                </a:gridCol>
                <a:gridCol w="576072">
                  <a:extLst>
                    <a:ext uri="{9D8B030D-6E8A-4147-A177-3AD203B41FA5}">
                      <a16:colId xmlns:a16="http://schemas.microsoft.com/office/drawing/2014/main" val="4231807005"/>
                    </a:ext>
                  </a:extLst>
                </a:gridCol>
                <a:gridCol w="576072">
                  <a:extLst>
                    <a:ext uri="{9D8B030D-6E8A-4147-A177-3AD203B41FA5}">
                      <a16:colId xmlns:a16="http://schemas.microsoft.com/office/drawing/2014/main" val="2191805844"/>
                    </a:ext>
                  </a:extLst>
                </a:gridCol>
                <a:gridCol w="576072">
                  <a:extLst>
                    <a:ext uri="{9D8B030D-6E8A-4147-A177-3AD203B41FA5}">
                      <a16:colId xmlns:a16="http://schemas.microsoft.com/office/drawing/2014/main" val="657152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80219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cgtnamerica - 2023-08-22 02:00:07</a:t>
                      </a:r>
                      <a:r>
                        <a:rPr kumimoji="0" lang="en-US" sz="1000" b="0" i="0" u="none" strike="noStrike" kern="1200" cap="none" spc="0" normalizeH="0" baseline="0" noProof="0">
                          <a:ln>
                            <a:noFill/>
                          </a:ln>
                          <a:solidFill>
                            <a:prstClr val="black"/>
                          </a:solidFill>
                          <a:effectLst/>
                          <a:uLnTx/>
                          <a:uFillTx/>
                          <a:latin typeface="Calibri"/>
                          <a:ea typeface="+mn-ea"/>
                          <a:cs typeface="+mn-cs"/>
                        </a:rPr>
                        <a:t>
 As #Hawaiians struggle to recover from the deadliest fire in recent U.S. history, many now fear wealthy mainlanders may come and try to snatch up valuable land from traumatized locals in #Maui. 
Although authorities are pledging measures to stop land grabs, distrust in their leadership after the botched fire response is still present.
#MauiFires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https://quintly-image-storage.s3.amazonaws.com/79e697e3f960c5650cb8bd3bfe7e41cc/9b35a5a9781eb70f6abaf237a027d99f.jpg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13.7200 %</a:t>
                      </a:r>
                    </a:p>
                  </a:txBody>
                  <a:tcPr/>
                </a:tc>
                <a:extLst>
                  <a:ext uri="{0D108BD9-81ED-4DB2-BD59-A6C34878D82A}">
                    <a16:rowId xmlns:a16="http://schemas.microsoft.com/office/drawing/2014/main" val="3948593605"/>
                  </a:ext>
                </a:extLst>
              </a:tr>
            </a:tbl>
          </a:graphicData>
        </a:graphic>
      </p:graphicFrame>
      <p:sp>
        <p:nvSpPr>
          <p:cNvPr id="4" name="Text Placeholder 3">
            <a:extLst>
              <a:ext uri="{FF2B5EF4-FFF2-40B4-BE49-F238E27FC236}">
                <a16:creationId xmlns:a16="http://schemas.microsoft.com/office/drawing/2014/main" id="{7EC42A1A-CA61-4127-BB5F-05131F19BCE8}"/>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976725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3B9C2-E48A-4B05-9DDB-1C3E6C5AC3ED}"/>
              </a:ext>
            </a:extLst>
          </p:cNvPr>
          <p:cNvSpPr>
            <a:spLocks noGrp="1"/>
          </p:cNvSpPr>
          <p:nvPr>
            <p:ph type="title"/>
          </p:nvPr>
        </p:nvSpPr>
        <p:spPr/>
        <p:txBody>
          <a:bodyPr/>
          <a:lstStyle/>
          <a:p>
            <a:r>
              <a:rPr lang="en-US"/>
              <a:t>Overall Hawaii All posts | All profiles - 5 of 18</a:t>
            </a:r>
          </a:p>
        </p:txBody>
      </p:sp>
      <p:graphicFrame>
        <p:nvGraphicFramePr>
          <p:cNvPr id="5" name="Table Placeholder 4">
            <a:extLst>
              <a:ext uri="{FF2B5EF4-FFF2-40B4-BE49-F238E27FC236}">
                <a16:creationId xmlns:a16="http://schemas.microsoft.com/office/drawing/2014/main" id="{8FFE5FC5-E7EA-495C-8B08-DFA1039A6DCD}"/>
              </a:ext>
            </a:extLst>
          </p:cNvPr>
          <p:cNvGraphicFramePr>
            <a:graphicFrameLocks noGrp="1"/>
          </p:cNvGraphicFramePr>
          <p:nvPr>
            <p:ph type="tbl" sz="quarter" idx="13"/>
            <p:extLst>
              <p:ext uri="{D42A27DB-BD31-4B8C-83A1-F6EECF244321}">
                <p14:modId xmlns:p14="http://schemas.microsoft.com/office/powerpoint/2010/main" val="2576683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00415599"/>
                    </a:ext>
                  </a:extLst>
                </a:gridCol>
                <a:gridCol w="1069848">
                  <a:extLst>
                    <a:ext uri="{9D8B030D-6E8A-4147-A177-3AD203B41FA5}">
                      <a16:colId xmlns:a16="http://schemas.microsoft.com/office/drawing/2014/main" val="1326861166"/>
                    </a:ext>
                  </a:extLst>
                </a:gridCol>
                <a:gridCol w="1645920">
                  <a:extLst>
                    <a:ext uri="{9D8B030D-6E8A-4147-A177-3AD203B41FA5}">
                      <a16:colId xmlns:a16="http://schemas.microsoft.com/office/drawing/2014/main" val="3567707897"/>
                    </a:ext>
                  </a:extLst>
                </a:gridCol>
                <a:gridCol w="576072">
                  <a:extLst>
                    <a:ext uri="{9D8B030D-6E8A-4147-A177-3AD203B41FA5}">
                      <a16:colId xmlns:a16="http://schemas.microsoft.com/office/drawing/2014/main" val="700360554"/>
                    </a:ext>
                  </a:extLst>
                </a:gridCol>
                <a:gridCol w="576072">
                  <a:extLst>
                    <a:ext uri="{9D8B030D-6E8A-4147-A177-3AD203B41FA5}">
                      <a16:colId xmlns:a16="http://schemas.microsoft.com/office/drawing/2014/main" val="376033377"/>
                    </a:ext>
                  </a:extLst>
                </a:gridCol>
                <a:gridCol w="576072">
                  <a:extLst>
                    <a:ext uri="{9D8B030D-6E8A-4147-A177-3AD203B41FA5}">
                      <a16:colId xmlns:a16="http://schemas.microsoft.com/office/drawing/2014/main" val="1350222396"/>
                    </a:ext>
                  </a:extLst>
                </a:gridCol>
                <a:gridCol w="576072">
                  <a:extLst>
                    <a:ext uri="{9D8B030D-6E8A-4147-A177-3AD203B41FA5}">
                      <a16:colId xmlns:a16="http://schemas.microsoft.com/office/drawing/2014/main" val="2747408639"/>
                    </a:ext>
                  </a:extLst>
                </a:gridCol>
                <a:gridCol w="576072">
                  <a:extLst>
                    <a:ext uri="{9D8B030D-6E8A-4147-A177-3AD203B41FA5}">
                      <a16:colId xmlns:a16="http://schemas.microsoft.com/office/drawing/2014/main" val="294344052"/>
                    </a:ext>
                  </a:extLst>
                </a:gridCol>
                <a:gridCol w="576072">
                  <a:extLst>
                    <a:ext uri="{9D8B030D-6E8A-4147-A177-3AD203B41FA5}">
                      <a16:colId xmlns:a16="http://schemas.microsoft.com/office/drawing/2014/main" val="247850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017859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22:30:01</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https://quintly-image-storage.s3.amazonaws.com/c222af6cd899c216daf4c5ba32535de8/d30ccd5d41390df1336e7e0e02a8d87a.jpg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1.6598 %</a:t>
                      </a:r>
                    </a:p>
                  </a:txBody>
                  <a:tcPr/>
                </a:tc>
                <a:extLst>
                  <a:ext uri="{0D108BD9-81ED-4DB2-BD59-A6C34878D82A}">
                    <a16:rowId xmlns:a16="http://schemas.microsoft.com/office/drawing/2014/main" val="233500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22:30:00</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 pic.twitter.com/ae36vSXedW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0.7407 %</a:t>
                      </a:r>
                    </a:p>
                  </a:txBody>
                  <a:tcPr/>
                </a:tc>
                <a:extLst>
                  <a:ext uri="{0D108BD9-81ED-4DB2-BD59-A6C34878D82A}">
                    <a16:rowId xmlns:a16="http://schemas.microsoft.com/office/drawing/2014/main" val="2671775481"/>
                  </a:ext>
                </a:extLst>
              </a:tr>
            </a:tbl>
          </a:graphicData>
        </a:graphic>
      </p:graphicFrame>
      <p:sp>
        <p:nvSpPr>
          <p:cNvPr id="4" name="Text Placeholder 3">
            <a:extLst>
              <a:ext uri="{FF2B5EF4-FFF2-40B4-BE49-F238E27FC236}">
                <a16:creationId xmlns:a16="http://schemas.microsoft.com/office/drawing/2014/main" id="{35C7680C-E170-4998-85AA-7CB96BB72F64}"/>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285767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DB281-EE1D-4252-9F80-3BEE3F667ECB}"/>
              </a:ext>
            </a:extLst>
          </p:cNvPr>
          <p:cNvSpPr>
            <a:spLocks noGrp="1"/>
          </p:cNvSpPr>
          <p:nvPr>
            <p:ph type="title"/>
          </p:nvPr>
        </p:nvSpPr>
        <p:spPr/>
        <p:txBody>
          <a:bodyPr/>
          <a:lstStyle/>
          <a:p>
            <a:r>
              <a:rPr lang="en-US"/>
              <a:t>Overall Hawaii All posts | All profiles - 6 of 18</a:t>
            </a:r>
          </a:p>
        </p:txBody>
      </p:sp>
      <p:graphicFrame>
        <p:nvGraphicFramePr>
          <p:cNvPr id="5" name="Table Placeholder 4">
            <a:extLst>
              <a:ext uri="{FF2B5EF4-FFF2-40B4-BE49-F238E27FC236}">
                <a16:creationId xmlns:a16="http://schemas.microsoft.com/office/drawing/2014/main" id="{64657C39-C7C2-4610-B144-ECBFD60EA249}"/>
              </a:ext>
            </a:extLst>
          </p:cNvPr>
          <p:cNvGraphicFramePr>
            <a:graphicFrameLocks noGrp="1"/>
          </p:cNvGraphicFramePr>
          <p:nvPr>
            <p:ph type="tbl" sz="quarter" idx="13"/>
            <p:extLst>
              <p:ext uri="{D42A27DB-BD31-4B8C-83A1-F6EECF244321}">
                <p14:modId xmlns:p14="http://schemas.microsoft.com/office/powerpoint/2010/main" val="2587291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61244607"/>
                    </a:ext>
                  </a:extLst>
                </a:gridCol>
                <a:gridCol w="1069848">
                  <a:extLst>
                    <a:ext uri="{9D8B030D-6E8A-4147-A177-3AD203B41FA5}">
                      <a16:colId xmlns:a16="http://schemas.microsoft.com/office/drawing/2014/main" val="3590935190"/>
                    </a:ext>
                  </a:extLst>
                </a:gridCol>
                <a:gridCol w="1645920">
                  <a:extLst>
                    <a:ext uri="{9D8B030D-6E8A-4147-A177-3AD203B41FA5}">
                      <a16:colId xmlns:a16="http://schemas.microsoft.com/office/drawing/2014/main" val="1368993003"/>
                    </a:ext>
                  </a:extLst>
                </a:gridCol>
                <a:gridCol w="576072">
                  <a:extLst>
                    <a:ext uri="{9D8B030D-6E8A-4147-A177-3AD203B41FA5}">
                      <a16:colId xmlns:a16="http://schemas.microsoft.com/office/drawing/2014/main" val="1830395183"/>
                    </a:ext>
                  </a:extLst>
                </a:gridCol>
                <a:gridCol w="576072">
                  <a:extLst>
                    <a:ext uri="{9D8B030D-6E8A-4147-A177-3AD203B41FA5}">
                      <a16:colId xmlns:a16="http://schemas.microsoft.com/office/drawing/2014/main" val="903795856"/>
                    </a:ext>
                  </a:extLst>
                </a:gridCol>
                <a:gridCol w="576072">
                  <a:extLst>
                    <a:ext uri="{9D8B030D-6E8A-4147-A177-3AD203B41FA5}">
                      <a16:colId xmlns:a16="http://schemas.microsoft.com/office/drawing/2014/main" val="2888901559"/>
                    </a:ext>
                  </a:extLst>
                </a:gridCol>
                <a:gridCol w="576072">
                  <a:extLst>
                    <a:ext uri="{9D8B030D-6E8A-4147-A177-3AD203B41FA5}">
                      <a16:colId xmlns:a16="http://schemas.microsoft.com/office/drawing/2014/main" val="3114010144"/>
                    </a:ext>
                  </a:extLst>
                </a:gridCol>
                <a:gridCol w="576072">
                  <a:extLst>
                    <a:ext uri="{9D8B030D-6E8A-4147-A177-3AD203B41FA5}">
                      <a16:colId xmlns:a16="http://schemas.microsoft.com/office/drawing/2014/main" val="633063130"/>
                    </a:ext>
                  </a:extLst>
                </a:gridCol>
                <a:gridCol w="576072">
                  <a:extLst>
                    <a:ext uri="{9D8B030D-6E8A-4147-A177-3AD203B41FA5}">
                      <a16:colId xmlns:a16="http://schemas.microsoft.com/office/drawing/2014/main" val="244784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828937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22:00:00</a:t>
                      </a:r>
                      <a:r>
                        <a:rPr kumimoji="0" lang="en-US" sz="1000" b="0" i="0" u="none" strike="noStrike" kern="1200" cap="none" spc="0" normalizeH="0" baseline="0" noProof="0">
                          <a:ln>
                            <a:noFill/>
                          </a:ln>
                          <a:solidFill>
                            <a:prstClr val="black"/>
                          </a:solidFill>
                          <a:effectLst/>
                          <a:uLnTx/>
                          <a:uFillTx/>
                          <a:latin typeface="Calibri"/>
                          <a:ea typeface="+mn-ea"/>
                          <a:cs typeface="+mn-cs"/>
                        </a:rPr>
                        <a:t>
 Following the devastating wildfires that tore through Maui and burned much of the resort town of Lahaina, residents and volunteers are still trying to rebuild from the destruction. 
Community members have gone to help in the effort to give out supplies for people who have lost everything. #
CGTN’s Dan Williams spoke with one of the leads of a community distribution center about the response and how they have come together as a community.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https://quintly-image-storage.s3.amazonaws.com/c222af6cd899c216daf4c5ba32535de8/1d4c0ed823ebf4305b6002aab5d3ff06.jpg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1.6529 %</a:t>
                      </a:r>
                    </a:p>
                  </a:txBody>
                  <a:tcPr/>
                </a:tc>
                <a:extLst>
                  <a:ext uri="{0D108BD9-81ED-4DB2-BD59-A6C34878D82A}">
                    <a16:rowId xmlns:a16="http://schemas.microsoft.com/office/drawing/2014/main" val="3229262456"/>
                  </a:ext>
                </a:extLst>
              </a:tr>
            </a:tbl>
          </a:graphicData>
        </a:graphic>
      </p:graphicFrame>
      <p:sp>
        <p:nvSpPr>
          <p:cNvPr id="4" name="Text Placeholder 3">
            <a:extLst>
              <a:ext uri="{FF2B5EF4-FFF2-40B4-BE49-F238E27FC236}">
                <a16:creationId xmlns:a16="http://schemas.microsoft.com/office/drawing/2014/main" id="{21FBEC02-5F9D-4E8E-8C26-350266B4C23E}"/>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70226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EC60D-FD70-4FEE-88E4-5FC531EDAC6D}"/>
              </a:ext>
            </a:extLst>
          </p:cNvPr>
          <p:cNvSpPr>
            <a:spLocks noGrp="1"/>
          </p:cNvSpPr>
          <p:nvPr>
            <p:ph type="title"/>
          </p:nvPr>
        </p:nvSpPr>
        <p:spPr/>
        <p:txBody>
          <a:bodyPr/>
          <a:lstStyle/>
          <a:p>
            <a:r>
              <a:rPr lang="en-US"/>
              <a:t>Overall Hawaii All posts | All profiles - 7 of 18</a:t>
            </a:r>
          </a:p>
        </p:txBody>
      </p:sp>
      <p:graphicFrame>
        <p:nvGraphicFramePr>
          <p:cNvPr id="5" name="Table Placeholder 4">
            <a:extLst>
              <a:ext uri="{FF2B5EF4-FFF2-40B4-BE49-F238E27FC236}">
                <a16:creationId xmlns:a16="http://schemas.microsoft.com/office/drawing/2014/main" id="{4EE5193A-AE50-431F-9937-81614C2E626F}"/>
              </a:ext>
            </a:extLst>
          </p:cNvPr>
          <p:cNvGraphicFramePr>
            <a:graphicFrameLocks noGrp="1"/>
          </p:cNvGraphicFramePr>
          <p:nvPr>
            <p:ph type="tbl" sz="quarter" idx="13"/>
            <p:extLst>
              <p:ext uri="{D42A27DB-BD31-4B8C-83A1-F6EECF244321}">
                <p14:modId xmlns:p14="http://schemas.microsoft.com/office/powerpoint/2010/main" val="1687742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90493227"/>
                    </a:ext>
                  </a:extLst>
                </a:gridCol>
                <a:gridCol w="1069848">
                  <a:extLst>
                    <a:ext uri="{9D8B030D-6E8A-4147-A177-3AD203B41FA5}">
                      <a16:colId xmlns:a16="http://schemas.microsoft.com/office/drawing/2014/main" val="1897054818"/>
                    </a:ext>
                  </a:extLst>
                </a:gridCol>
                <a:gridCol w="1645920">
                  <a:extLst>
                    <a:ext uri="{9D8B030D-6E8A-4147-A177-3AD203B41FA5}">
                      <a16:colId xmlns:a16="http://schemas.microsoft.com/office/drawing/2014/main" val="2548771989"/>
                    </a:ext>
                  </a:extLst>
                </a:gridCol>
                <a:gridCol w="576072">
                  <a:extLst>
                    <a:ext uri="{9D8B030D-6E8A-4147-A177-3AD203B41FA5}">
                      <a16:colId xmlns:a16="http://schemas.microsoft.com/office/drawing/2014/main" val="2080352359"/>
                    </a:ext>
                  </a:extLst>
                </a:gridCol>
                <a:gridCol w="576072">
                  <a:extLst>
                    <a:ext uri="{9D8B030D-6E8A-4147-A177-3AD203B41FA5}">
                      <a16:colId xmlns:a16="http://schemas.microsoft.com/office/drawing/2014/main" val="289423466"/>
                    </a:ext>
                  </a:extLst>
                </a:gridCol>
                <a:gridCol w="576072">
                  <a:extLst>
                    <a:ext uri="{9D8B030D-6E8A-4147-A177-3AD203B41FA5}">
                      <a16:colId xmlns:a16="http://schemas.microsoft.com/office/drawing/2014/main" val="1587846895"/>
                    </a:ext>
                  </a:extLst>
                </a:gridCol>
                <a:gridCol w="576072">
                  <a:extLst>
                    <a:ext uri="{9D8B030D-6E8A-4147-A177-3AD203B41FA5}">
                      <a16:colId xmlns:a16="http://schemas.microsoft.com/office/drawing/2014/main" val="3236534234"/>
                    </a:ext>
                  </a:extLst>
                </a:gridCol>
                <a:gridCol w="576072">
                  <a:extLst>
                    <a:ext uri="{9D8B030D-6E8A-4147-A177-3AD203B41FA5}">
                      <a16:colId xmlns:a16="http://schemas.microsoft.com/office/drawing/2014/main" val="2989207512"/>
                    </a:ext>
                  </a:extLst>
                </a:gridCol>
                <a:gridCol w="576072">
                  <a:extLst>
                    <a:ext uri="{9D8B030D-6E8A-4147-A177-3AD203B41FA5}">
                      <a16:colId xmlns:a16="http://schemas.microsoft.com/office/drawing/2014/main" val="666017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61912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21:42:57</a:t>
                      </a:r>
                      <a:r>
                        <a:rPr kumimoji="0" lang="en-US" sz="1000" b="0" i="0" u="none" strike="noStrike" kern="1200" cap="none" spc="0" normalizeH="0" baseline="0" noProof="0">
                          <a:ln>
                            <a:noFill/>
                          </a:ln>
                          <a:solidFill>
                            <a:prstClr val="black"/>
                          </a:solidFill>
                          <a:effectLst/>
                          <a:uLnTx/>
                          <a:uFillTx/>
                          <a:latin typeface="Calibri"/>
                          <a:ea typeface="+mn-ea"/>
                          <a:cs typeface="+mn-cs"/>
                        </a:rPr>
                        <a:t>
 U.S. President Joe Biden visited Maui, Hawaii where more than 100 people died and hundreds more are still missing after the devastating wildfires. 
Hilton Raethel is in Lahaina. He tells us more about the damage there. #heat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https://quintly-image-storage.s3.amazonaws.com/c222af6cd899c216daf4c5ba32535de8/069950686bfe5d1dbd623a072aac760f.jpg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#heat, #US POLITICS, 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2.2530 %</a:t>
                      </a:r>
                    </a:p>
                  </a:txBody>
                  <a:tcPr/>
                </a:tc>
                <a:extLst>
                  <a:ext uri="{0D108BD9-81ED-4DB2-BD59-A6C34878D82A}">
                    <a16:rowId xmlns:a16="http://schemas.microsoft.com/office/drawing/2014/main" val="3343672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21:38:38</a:t>
                      </a:r>
                      <a:r>
                        <a:rPr kumimoji="0" lang="en-US" sz="1000" b="0" i="0" u="none" strike="noStrike" kern="1200" cap="none" spc="0" normalizeH="0" baseline="0" noProof="0">
                          <a:ln>
                            <a:noFill/>
                          </a:ln>
                          <a:solidFill>
                            <a:prstClr val="black"/>
                          </a:solidFill>
                          <a:effectLst/>
                          <a:uLnTx/>
                          <a:uFillTx/>
                          <a:latin typeface="Calibri"/>
                          <a:ea typeface="+mn-ea"/>
                          <a:cs typeface="+mn-cs"/>
                        </a:rPr>
                        <a:t>
 U.S. President Joe Biden visited Maui, Hawaii where more than 100 people died and hundreds more are still missing after the devastating wildfires. 
Hilton Raethel is in Lahaina. He tells us more about the damage there. #heat pic.twitter.com/W5sZ2Hepft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#heat, #US POLITICS, 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0.3054 %</a:t>
                      </a:r>
                    </a:p>
                  </a:txBody>
                  <a:tcPr/>
                </a:tc>
                <a:extLst>
                  <a:ext uri="{0D108BD9-81ED-4DB2-BD59-A6C34878D82A}">
                    <a16:rowId xmlns:a16="http://schemas.microsoft.com/office/drawing/2014/main" val="2515128750"/>
                  </a:ext>
                </a:extLst>
              </a:tr>
            </a:tbl>
          </a:graphicData>
        </a:graphic>
      </p:graphicFrame>
      <p:sp>
        <p:nvSpPr>
          <p:cNvPr id="4" name="Text Placeholder 3">
            <a:extLst>
              <a:ext uri="{FF2B5EF4-FFF2-40B4-BE49-F238E27FC236}">
                <a16:creationId xmlns:a16="http://schemas.microsoft.com/office/drawing/2014/main" id="{B1669B14-E339-431D-8A94-B44EFEA6C450}"/>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3132380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A6988-4FE6-4B28-AF74-7586D2D4082E}"/>
              </a:ext>
            </a:extLst>
          </p:cNvPr>
          <p:cNvSpPr>
            <a:spLocks noGrp="1"/>
          </p:cNvSpPr>
          <p:nvPr>
            <p:ph type="title"/>
          </p:nvPr>
        </p:nvSpPr>
        <p:spPr/>
        <p:txBody>
          <a:bodyPr/>
          <a:lstStyle/>
          <a:p>
            <a:r>
              <a:rPr lang="en-US"/>
              <a:t>Overall Hawaii All posts | All profiles - 8 of 18</a:t>
            </a:r>
          </a:p>
        </p:txBody>
      </p:sp>
      <p:graphicFrame>
        <p:nvGraphicFramePr>
          <p:cNvPr id="5" name="Table Placeholder 4">
            <a:extLst>
              <a:ext uri="{FF2B5EF4-FFF2-40B4-BE49-F238E27FC236}">
                <a16:creationId xmlns:a16="http://schemas.microsoft.com/office/drawing/2014/main" id="{8CBBF6BC-43AA-4C29-BFE0-3F24A77B1C98}"/>
              </a:ext>
            </a:extLst>
          </p:cNvPr>
          <p:cNvGraphicFramePr>
            <a:graphicFrameLocks noGrp="1"/>
          </p:cNvGraphicFramePr>
          <p:nvPr>
            <p:ph type="tbl" sz="quarter" idx="13"/>
            <p:extLst>
              <p:ext uri="{D42A27DB-BD31-4B8C-83A1-F6EECF244321}">
                <p14:modId xmlns:p14="http://schemas.microsoft.com/office/powerpoint/2010/main" val="274296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85819988"/>
                    </a:ext>
                  </a:extLst>
                </a:gridCol>
                <a:gridCol w="1069848">
                  <a:extLst>
                    <a:ext uri="{9D8B030D-6E8A-4147-A177-3AD203B41FA5}">
                      <a16:colId xmlns:a16="http://schemas.microsoft.com/office/drawing/2014/main" val="564743314"/>
                    </a:ext>
                  </a:extLst>
                </a:gridCol>
                <a:gridCol w="1645920">
                  <a:extLst>
                    <a:ext uri="{9D8B030D-6E8A-4147-A177-3AD203B41FA5}">
                      <a16:colId xmlns:a16="http://schemas.microsoft.com/office/drawing/2014/main" val="1492417387"/>
                    </a:ext>
                  </a:extLst>
                </a:gridCol>
                <a:gridCol w="576072">
                  <a:extLst>
                    <a:ext uri="{9D8B030D-6E8A-4147-A177-3AD203B41FA5}">
                      <a16:colId xmlns:a16="http://schemas.microsoft.com/office/drawing/2014/main" val="3259559230"/>
                    </a:ext>
                  </a:extLst>
                </a:gridCol>
                <a:gridCol w="576072">
                  <a:extLst>
                    <a:ext uri="{9D8B030D-6E8A-4147-A177-3AD203B41FA5}">
                      <a16:colId xmlns:a16="http://schemas.microsoft.com/office/drawing/2014/main" val="2840630451"/>
                    </a:ext>
                  </a:extLst>
                </a:gridCol>
                <a:gridCol w="576072">
                  <a:extLst>
                    <a:ext uri="{9D8B030D-6E8A-4147-A177-3AD203B41FA5}">
                      <a16:colId xmlns:a16="http://schemas.microsoft.com/office/drawing/2014/main" val="2935668159"/>
                    </a:ext>
                  </a:extLst>
                </a:gridCol>
                <a:gridCol w="576072">
                  <a:extLst>
                    <a:ext uri="{9D8B030D-6E8A-4147-A177-3AD203B41FA5}">
                      <a16:colId xmlns:a16="http://schemas.microsoft.com/office/drawing/2014/main" val="3579857770"/>
                    </a:ext>
                  </a:extLst>
                </a:gridCol>
                <a:gridCol w="576072">
                  <a:extLst>
                    <a:ext uri="{9D8B030D-6E8A-4147-A177-3AD203B41FA5}">
                      <a16:colId xmlns:a16="http://schemas.microsoft.com/office/drawing/2014/main" val="2075114988"/>
                    </a:ext>
                  </a:extLst>
                </a:gridCol>
                <a:gridCol w="576072">
                  <a:extLst>
                    <a:ext uri="{9D8B030D-6E8A-4147-A177-3AD203B41FA5}">
                      <a16:colId xmlns:a16="http://schemas.microsoft.com/office/drawing/2014/main" val="134389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14881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19:07:14</a:t>
                      </a:r>
                      <a:r>
                        <a:rPr kumimoji="0" lang="en-US" sz="1000" b="0" i="0" u="none" strike="noStrike" kern="1200" cap="none" spc="0" normalizeH="0" baseline="0" noProof="0">
                          <a:ln>
                            <a:noFill/>
                          </a:ln>
                          <a:solidFill>
                            <a:prstClr val="black"/>
                          </a:solidFill>
                          <a:effectLst/>
                          <a:uLnTx/>
                          <a:uFillTx/>
                          <a:latin typeface="Calibri"/>
                          <a:ea typeface="+mn-ea"/>
                          <a:cs typeface="+mn-cs"/>
                        </a:rPr>
                        <a:t>
 In Maui, Biden says the US ‘grieves with you” and promises help 'for as long as it takes' after touring wildfire damage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#US 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1.1173 %</a:t>
                      </a:r>
                    </a:p>
                  </a:txBody>
                  <a:tcPr/>
                </a:tc>
                <a:extLst>
                  <a:ext uri="{0D108BD9-81ED-4DB2-BD59-A6C34878D82A}">
                    <a16:rowId xmlns:a16="http://schemas.microsoft.com/office/drawing/2014/main" val="282476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19:05:47</a:t>
                      </a:r>
                      <a:r>
                        <a:rPr kumimoji="0" lang="en-US" sz="1000" b="0" i="0" u="none" strike="noStrike" kern="1200" cap="none" spc="0" normalizeH="0" baseline="0" noProof="0">
                          <a:ln>
                            <a:noFill/>
                          </a:ln>
                          <a:solidFill>
                            <a:prstClr val="black"/>
                          </a:solidFill>
                          <a:effectLst/>
                          <a:uLnTx/>
                          <a:uFillTx/>
                          <a:latin typeface="Calibri"/>
                          <a:ea typeface="+mn-ea"/>
                          <a:cs typeface="+mn-cs"/>
                        </a:rPr>
                        <a:t>
 In Maui, Biden says the US ‘grieves with you” and promises help 'for as long as it takes' after touring wildfire damage.  #MauiFires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#US 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1.4257 %</a:t>
                      </a:r>
                    </a:p>
                  </a:txBody>
                  <a:tcPr/>
                </a:tc>
                <a:extLst>
                  <a:ext uri="{0D108BD9-81ED-4DB2-BD59-A6C34878D82A}">
                    <a16:rowId xmlns:a16="http://schemas.microsoft.com/office/drawing/2014/main" val="585373657"/>
                  </a:ext>
                </a:extLst>
              </a:tr>
            </a:tbl>
          </a:graphicData>
        </a:graphic>
      </p:graphicFrame>
      <p:sp>
        <p:nvSpPr>
          <p:cNvPr id="4" name="Text Placeholder 3">
            <a:extLst>
              <a:ext uri="{FF2B5EF4-FFF2-40B4-BE49-F238E27FC236}">
                <a16:creationId xmlns:a16="http://schemas.microsoft.com/office/drawing/2014/main" id="{D5923DED-9AA2-4789-A60D-CD5BD0D60041}"/>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42432518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B15B3-75A0-432B-92E9-360B0416E354}"/>
              </a:ext>
            </a:extLst>
          </p:cNvPr>
          <p:cNvSpPr>
            <a:spLocks noGrp="1"/>
          </p:cNvSpPr>
          <p:nvPr>
            <p:ph type="title"/>
          </p:nvPr>
        </p:nvSpPr>
        <p:spPr/>
        <p:txBody>
          <a:bodyPr/>
          <a:lstStyle/>
          <a:p>
            <a:r>
              <a:rPr lang="en-US"/>
              <a:t>Overall Hawaii All posts | All profiles - 9 of 18</a:t>
            </a:r>
          </a:p>
        </p:txBody>
      </p:sp>
      <p:graphicFrame>
        <p:nvGraphicFramePr>
          <p:cNvPr id="5" name="Table Placeholder 4">
            <a:extLst>
              <a:ext uri="{FF2B5EF4-FFF2-40B4-BE49-F238E27FC236}">
                <a16:creationId xmlns:a16="http://schemas.microsoft.com/office/drawing/2014/main" id="{26E6A0A4-F5DB-4390-B501-FC8FD4FD74E4}"/>
              </a:ext>
            </a:extLst>
          </p:cNvPr>
          <p:cNvGraphicFramePr>
            <a:graphicFrameLocks noGrp="1"/>
          </p:cNvGraphicFramePr>
          <p:nvPr>
            <p:ph type="tbl" sz="quarter" idx="13"/>
            <p:extLst>
              <p:ext uri="{D42A27DB-BD31-4B8C-83A1-F6EECF244321}">
                <p14:modId xmlns:p14="http://schemas.microsoft.com/office/powerpoint/2010/main" val="2128906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138149688"/>
                    </a:ext>
                  </a:extLst>
                </a:gridCol>
                <a:gridCol w="1069848">
                  <a:extLst>
                    <a:ext uri="{9D8B030D-6E8A-4147-A177-3AD203B41FA5}">
                      <a16:colId xmlns:a16="http://schemas.microsoft.com/office/drawing/2014/main" val="2984938467"/>
                    </a:ext>
                  </a:extLst>
                </a:gridCol>
                <a:gridCol w="1645920">
                  <a:extLst>
                    <a:ext uri="{9D8B030D-6E8A-4147-A177-3AD203B41FA5}">
                      <a16:colId xmlns:a16="http://schemas.microsoft.com/office/drawing/2014/main" val="3699275512"/>
                    </a:ext>
                  </a:extLst>
                </a:gridCol>
                <a:gridCol w="576072">
                  <a:extLst>
                    <a:ext uri="{9D8B030D-6E8A-4147-A177-3AD203B41FA5}">
                      <a16:colId xmlns:a16="http://schemas.microsoft.com/office/drawing/2014/main" val="968049494"/>
                    </a:ext>
                  </a:extLst>
                </a:gridCol>
                <a:gridCol w="576072">
                  <a:extLst>
                    <a:ext uri="{9D8B030D-6E8A-4147-A177-3AD203B41FA5}">
                      <a16:colId xmlns:a16="http://schemas.microsoft.com/office/drawing/2014/main" val="379276684"/>
                    </a:ext>
                  </a:extLst>
                </a:gridCol>
                <a:gridCol w="576072">
                  <a:extLst>
                    <a:ext uri="{9D8B030D-6E8A-4147-A177-3AD203B41FA5}">
                      <a16:colId xmlns:a16="http://schemas.microsoft.com/office/drawing/2014/main" val="2251570299"/>
                    </a:ext>
                  </a:extLst>
                </a:gridCol>
                <a:gridCol w="576072">
                  <a:extLst>
                    <a:ext uri="{9D8B030D-6E8A-4147-A177-3AD203B41FA5}">
                      <a16:colId xmlns:a16="http://schemas.microsoft.com/office/drawing/2014/main" val="2966630989"/>
                    </a:ext>
                  </a:extLst>
                </a:gridCol>
                <a:gridCol w="576072">
                  <a:extLst>
                    <a:ext uri="{9D8B030D-6E8A-4147-A177-3AD203B41FA5}">
                      <a16:colId xmlns:a16="http://schemas.microsoft.com/office/drawing/2014/main" val="943764490"/>
                    </a:ext>
                  </a:extLst>
                </a:gridCol>
                <a:gridCol w="576072">
                  <a:extLst>
                    <a:ext uri="{9D8B030D-6E8A-4147-A177-3AD203B41FA5}">
                      <a16:colId xmlns:a16="http://schemas.microsoft.com/office/drawing/2014/main" val="657372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417663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18:58:06</a:t>
                      </a:r>
                      <a:r>
                        <a:rPr kumimoji="0" lang="en-US" sz="1000" b="0" i="0" u="none" strike="noStrike" kern="1200" cap="none" spc="0" normalizeH="0" baseline="0" noProof="0">
                          <a:ln>
                            <a:noFill/>
                          </a:ln>
                          <a:solidFill>
                            <a:prstClr val="black"/>
                          </a:solidFill>
                          <a:effectLst/>
                          <a:uLnTx/>
                          <a:uFillTx/>
                          <a:latin typeface="Calibri"/>
                          <a:ea typeface="+mn-ea"/>
                          <a:cs typeface="+mn-cs"/>
                        </a:rPr>
                        <a:t>
 U.S. President Joe Biden shared the government’s support in helping the people of Lahaina in a speech while visiting Hawaii. Biden on Monday traveled to the island to view the widespread damage from recent Maui wildfires and meet with survivors.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#US POLITICS, 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1.2238 %</a:t>
                      </a:r>
                    </a:p>
                  </a:txBody>
                  <a:tcPr/>
                </a:tc>
                <a:extLst>
                  <a:ext uri="{0D108BD9-81ED-4DB2-BD59-A6C34878D82A}">
                    <a16:rowId xmlns:a16="http://schemas.microsoft.com/office/drawing/2014/main" val="2175331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18:27:52</a:t>
                      </a:r>
                      <a:r>
                        <a:rPr kumimoji="0" lang="en-US" sz="1000" b="0" i="0" u="none" strike="noStrike" kern="1200" cap="none" spc="0" normalizeH="0" baseline="0" noProof="0">
                          <a:ln>
                            <a:noFill/>
                          </a:ln>
                          <a:solidFill>
                            <a:prstClr val="black"/>
                          </a:solidFill>
                          <a:effectLst/>
                          <a:uLnTx/>
                          <a:uFillTx/>
                          <a:latin typeface="Calibri"/>
                          <a:ea typeface="+mn-ea"/>
                          <a:cs typeface="+mn-cs"/>
                        </a:rPr>
                        <a:t>
 President Joe Biden arrived in Hawaii on Monday to view the widespread damage from recent Maui wildfires, meet with survivors and fend off criticism that his government was too slow to respond to the disaster.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#US 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extLst>
                  <a:ext uri="{0D108BD9-81ED-4DB2-BD59-A6C34878D82A}">
                    <a16:rowId xmlns:a16="http://schemas.microsoft.com/office/drawing/2014/main" val="1116035727"/>
                  </a:ext>
                </a:extLst>
              </a:tr>
            </a:tbl>
          </a:graphicData>
        </a:graphic>
      </p:graphicFrame>
      <p:sp>
        <p:nvSpPr>
          <p:cNvPr id="4" name="Text Placeholder 3">
            <a:extLst>
              <a:ext uri="{FF2B5EF4-FFF2-40B4-BE49-F238E27FC236}">
                <a16:creationId xmlns:a16="http://schemas.microsoft.com/office/drawing/2014/main" id="{53D21B89-6CDB-4FA0-B672-ACCEB375168C}"/>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2619655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5DD3A-CEA9-4102-88F3-03905E0805F7}"/>
              </a:ext>
            </a:extLst>
          </p:cNvPr>
          <p:cNvSpPr>
            <a:spLocks noGrp="1"/>
          </p:cNvSpPr>
          <p:nvPr>
            <p:ph type="title"/>
          </p:nvPr>
        </p:nvSpPr>
        <p:spPr/>
        <p:txBody>
          <a:bodyPr/>
          <a:lstStyle/>
          <a:p>
            <a:r>
              <a:rPr lang="en-US"/>
              <a:t>Overall Hawaii All posts | All profiles - 10 of 18</a:t>
            </a:r>
          </a:p>
        </p:txBody>
      </p:sp>
      <p:graphicFrame>
        <p:nvGraphicFramePr>
          <p:cNvPr id="5" name="Table Placeholder 4">
            <a:extLst>
              <a:ext uri="{FF2B5EF4-FFF2-40B4-BE49-F238E27FC236}">
                <a16:creationId xmlns:a16="http://schemas.microsoft.com/office/drawing/2014/main" id="{96128C9D-32C0-4050-BB99-EA86545693B8}"/>
              </a:ext>
            </a:extLst>
          </p:cNvPr>
          <p:cNvGraphicFramePr>
            <a:graphicFrameLocks noGrp="1"/>
          </p:cNvGraphicFramePr>
          <p:nvPr>
            <p:ph type="tbl" sz="quarter" idx="13"/>
            <p:extLst>
              <p:ext uri="{D42A27DB-BD31-4B8C-83A1-F6EECF244321}">
                <p14:modId xmlns:p14="http://schemas.microsoft.com/office/powerpoint/2010/main" val="13294960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82136003"/>
                    </a:ext>
                  </a:extLst>
                </a:gridCol>
                <a:gridCol w="1069848">
                  <a:extLst>
                    <a:ext uri="{9D8B030D-6E8A-4147-A177-3AD203B41FA5}">
                      <a16:colId xmlns:a16="http://schemas.microsoft.com/office/drawing/2014/main" val="2882825332"/>
                    </a:ext>
                  </a:extLst>
                </a:gridCol>
                <a:gridCol w="1645920">
                  <a:extLst>
                    <a:ext uri="{9D8B030D-6E8A-4147-A177-3AD203B41FA5}">
                      <a16:colId xmlns:a16="http://schemas.microsoft.com/office/drawing/2014/main" val="4246411579"/>
                    </a:ext>
                  </a:extLst>
                </a:gridCol>
                <a:gridCol w="576072">
                  <a:extLst>
                    <a:ext uri="{9D8B030D-6E8A-4147-A177-3AD203B41FA5}">
                      <a16:colId xmlns:a16="http://schemas.microsoft.com/office/drawing/2014/main" val="704212556"/>
                    </a:ext>
                  </a:extLst>
                </a:gridCol>
                <a:gridCol w="576072">
                  <a:extLst>
                    <a:ext uri="{9D8B030D-6E8A-4147-A177-3AD203B41FA5}">
                      <a16:colId xmlns:a16="http://schemas.microsoft.com/office/drawing/2014/main" val="424527647"/>
                    </a:ext>
                  </a:extLst>
                </a:gridCol>
                <a:gridCol w="576072">
                  <a:extLst>
                    <a:ext uri="{9D8B030D-6E8A-4147-A177-3AD203B41FA5}">
                      <a16:colId xmlns:a16="http://schemas.microsoft.com/office/drawing/2014/main" val="1427360025"/>
                    </a:ext>
                  </a:extLst>
                </a:gridCol>
                <a:gridCol w="576072">
                  <a:extLst>
                    <a:ext uri="{9D8B030D-6E8A-4147-A177-3AD203B41FA5}">
                      <a16:colId xmlns:a16="http://schemas.microsoft.com/office/drawing/2014/main" val="26477616"/>
                    </a:ext>
                  </a:extLst>
                </a:gridCol>
                <a:gridCol w="576072">
                  <a:extLst>
                    <a:ext uri="{9D8B030D-6E8A-4147-A177-3AD203B41FA5}">
                      <a16:colId xmlns:a16="http://schemas.microsoft.com/office/drawing/2014/main" val="118365147"/>
                    </a:ext>
                  </a:extLst>
                </a:gridCol>
                <a:gridCol w="576072">
                  <a:extLst>
                    <a:ext uri="{9D8B030D-6E8A-4147-A177-3AD203B41FA5}">
                      <a16:colId xmlns:a16="http://schemas.microsoft.com/office/drawing/2014/main" val="3276427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57422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17:16:22</a:t>
                      </a:r>
                      <a:r>
                        <a:rPr kumimoji="0" lang="en-US" sz="1000" b="0" i="0" u="none" strike="noStrike" kern="1200" cap="none" spc="0" normalizeH="0" baseline="0" noProof="0">
                          <a:ln>
                            <a:noFill/>
                          </a:ln>
                          <a:solidFill>
                            <a:prstClr val="black"/>
                          </a:solidFill>
                          <a:effectLst/>
                          <a:uLnTx/>
                          <a:uFillTx/>
                          <a:latin typeface="Calibri"/>
                          <a:ea typeface="+mn-ea"/>
                          <a:cs typeface="+mn-cs"/>
                        </a:rPr>
                        <a:t>
 As #Hawaiians struggle to recover from the deadliest fire in recent U.S. history, many now fear wealthy mainlanders may come and try to snatch up valuable land from traumatized locals in #Maui. 
Although authorities are pledging measures to stop land grabs, distrust in their leadership after the botched fire response is still present.
#MauiFires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https://quintly-image-storage.s3.amazonaws.com/c222af6cd899c216daf4c5ba32535de8/98cca5fe3edb38b3ae96aa3ed2e00f75.jpg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1.6790 %</a:t>
                      </a:r>
                    </a:p>
                  </a:txBody>
                  <a:tcPr/>
                </a:tc>
                <a:extLst>
                  <a:ext uri="{0D108BD9-81ED-4DB2-BD59-A6C34878D82A}">
                    <a16:rowId xmlns:a16="http://schemas.microsoft.com/office/drawing/2014/main" val="409644782"/>
                  </a:ext>
                </a:extLst>
              </a:tr>
            </a:tbl>
          </a:graphicData>
        </a:graphic>
      </p:graphicFrame>
      <p:sp>
        <p:nvSpPr>
          <p:cNvPr id="4" name="Text Placeholder 3">
            <a:extLst>
              <a:ext uri="{FF2B5EF4-FFF2-40B4-BE49-F238E27FC236}">
                <a16:creationId xmlns:a16="http://schemas.microsoft.com/office/drawing/2014/main" id="{7C04E70A-221F-4E91-8A4F-47228F8F33D3}"/>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494888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9513A-9C92-4611-9F09-D64290727D63}"/>
              </a:ext>
            </a:extLst>
          </p:cNvPr>
          <p:cNvSpPr>
            <a:spLocks noGrp="1"/>
          </p:cNvSpPr>
          <p:nvPr>
            <p:ph type="title"/>
          </p:nvPr>
        </p:nvSpPr>
        <p:spPr/>
        <p:txBody>
          <a:bodyPr/>
          <a:lstStyle/>
          <a:p>
            <a:r>
              <a:rPr lang="en-US"/>
              <a:t>Overall Hawaii All posts | All profiles - 11 of 18</a:t>
            </a:r>
          </a:p>
        </p:txBody>
      </p:sp>
      <p:graphicFrame>
        <p:nvGraphicFramePr>
          <p:cNvPr id="5" name="Table Placeholder 4">
            <a:extLst>
              <a:ext uri="{FF2B5EF4-FFF2-40B4-BE49-F238E27FC236}">
                <a16:creationId xmlns:a16="http://schemas.microsoft.com/office/drawing/2014/main" id="{2EFB817D-1303-4C4E-A5EB-237C23D7D5C5}"/>
              </a:ext>
            </a:extLst>
          </p:cNvPr>
          <p:cNvGraphicFramePr>
            <a:graphicFrameLocks noGrp="1"/>
          </p:cNvGraphicFramePr>
          <p:nvPr>
            <p:ph type="tbl" sz="quarter" idx="13"/>
            <p:extLst>
              <p:ext uri="{D42A27DB-BD31-4B8C-83A1-F6EECF244321}">
                <p14:modId xmlns:p14="http://schemas.microsoft.com/office/powerpoint/2010/main" val="3587806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70839501"/>
                    </a:ext>
                  </a:extLst>
                </a:gridCol>
                <a:gridCol w="1069848">
                  <a:extLst>
                    <a:ext uri="{9D8B030D-6E8A-4147-A177-3AD203B41FA5}">
                      <a16:colId xmlns:a16="http://schemas.microsoft.com/office/drawing/2014/main" val="16298962"/>
                    </a:ext>
                  </a:extLst>
                </a:gridCol>
                <a:gridCol w="1645920">
                  <a:extLst>
                    <a:ext uri="{9D8B030D-6E8A-4147-A177-3AD203B41FA5}">
                      <a16:colId xmlns:a16="http://schemas.microsoft.com/office/drawing/2014/main" val="670574234"/>
                    </a:ext>
                  </a:extLst>
                </a:gridCol>
                <a:gridCol w="576072">
                  <a:extLst>
                    <a:ext uri="{9D8B030D-6E8A-4147-A177-3AD203B41FA5}">
                      <a16:colId xmlns:a16="http://schemas.microsoft.com/office/drawing/2014/main" val="1440669339"/>
                    </a:ext>
                  </a:extLst>
                </a:gridCol>
                <a:gridCol w="576072">
                  <a:extLst>
                    <a:ext uri="{9D8B030D-6E8A-4147-A177-3AD203B41FA5}">
                      <a16:colId xmlns:a16="http://schemas.microsoft.com/office/drawing/2014/main" val="919974301"/>
                    </a:ext>
                  </a:extLst>
                </a:gridCol>
                <a:gridCol w="576072">
                  <a:extLst>
                    <a:ext uri="{9D8B030D-6E8A-4147-A177-3AD203B41FA5}">
                      <a16:colId xmlns:a16="http://schemas.microsoft.com/office/drawing/2014/main" val="985871934"/>
                    </a:ext>
                  </a:extLst>
                </a:gridCol>
                <a:gridCol w="576072">
                  <a:extLst>
                    <a:ext uri="{9D8B030D-6E8A-4147-A177-3AD203B41FA5}">
                      <a16:colId xmlns:a16="http://schemas.microsoft.com/office/drawing/2014/main" val="2675451502"/>
                    </a:ext>
                  </a:extLst>
                </a:gridCol>
                <a:gridCol w="576072">
                  <a:extLst>
                    <a:ext uri="{9D8B030D-6E8A-4147-A177-3AD203B41FA5}">
                      <a16:colId xmlns:a16="http://schemas.microsoft.com/office/drawing/2014/main" val="4065945832"/>
                    </a:ext>
                  </a:extLst>
                </a:gridCol>
                <a:gridCol w="576072">
                  <a:extLst>
                    <a:ext uri="{9D8B030D-6E8A-4147-A177-3AD203B41FA5}">
                      <a16:colId xmlns:a16="http://schemas.microsoft.com/office/drawing/2014/main" val="3592604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9923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17:10:28</a:t>
                      </a:r>
                      <a:r>
                        <a:rPr kumimoji="0" lang="en-US" sz="1000" b="0" i="0" u="none" strike="noStrike" kern="1200" cap="none" spc="0" normalizeH="0" baseline="0" noProof="0">
                          <a:ln>
                            <a:noFill/>
                          </a:ln>
                          <a:solidFill>
                            <a:prstClr val="black"/>
                          </a:solidFill>
                          <a:effectLst/>
                          <a:uLnTx/>
                          <a:uFillTx/>
                          <a:latin typeface="Calibri"/>
                          <a:ea typeface="+mn-ea"/>
                          <a:cs typeface="+mn-cs"/>
                        </a:rPr>
                        <a:t>
 As Hawaiians struggle to recover from the deadliest fire in recent U.S. history, many now fear wealthy mainlanders may come and try to snatch up valuable land from traumatized locals. pic.twitter.com/05zH9N3bjB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3.9316 %</a:t>
                      </a:r>
                    </a:p>
                  </a:txBody>
                  <a:tcPr/>
                </a:tc>
                <a:extLst>
                  <a:ext uri="{0D108BD9-81ED-4DB2-BD59-A6C34878D82A}">
                    <a16:rowId xmlns:a16="http://schemas.microsoft.com/office/drawing/2014/main" val="161673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16:54:45</a:t>
                      </a:r>
                      <a:r>
                        <a:rPr kumimoji="0" lang="en-US" sz="1000" b="0" i="0" u="none" strike="noStrike" kern="1200" cap="none" spc="0" normalizeH="0" baseline="0" noProof="0">
                          <a:ln>
                            <a:noFill/>
                          </a:ln>
                          <a:solidFill>
                            <a:prstClr val="black"/>
                          </a:solidFill>
                          <a:effectLst/>
                          <a:uLnTx/>
                          <a:uFillTx/>
                          <a:latin typeface="Calibri"/>
                          <a:ea typeface="+mn-ea"/>
                          <a:cs typeface="+mn-cs"/>
                        </a:rPr>
                        <a:t>
 Residents on Maui in Hawaii were instructed not to try to drink or filter their own drinking water because there was no “way to make it safe.” 
https://ow.ly/Z4fM50PBG2a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https://quintly-image-storage.s3.amazonaws.com/c222af6cd899c216daf4c5ba32535de8/e315c93eca1800b3b85394702a9a9188.jpg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1.1202 %</a:t>
                      </a:r>
                    </a:p>
                  </a:txBody>
                  <a:tcPr/>
                </a:tc>
                <a:extLst>
                  <a:ext uri="{0D108BD9-81ED-4DB2-BD59-A6C34878D82A}">
                    <a16:rowId xmlns:a16="http://schemas.microsoft.com/office/drawing/2014/main" val="821176258"/>
                  </a:ext>
                </a:extLst>
              </a:tr>
            </a:tbl>
          </a:graphicData>
        </a:graphic>
      </p:graphicFrame>
      <p:sp>
        <p:nvSpPr>
          <p:cNvPr id="4" name="Text Placeholder 3">
            <a:extLst>
              <a:ext uri="{FF2B5EF4-FFF2-40B4-BE49-F238E27FC236}">
                <a16:creationId xmlns:a16="http://schemas.microsoft.com/office/drawing/2014/main" id="{633CBECB-A3C2-4DA7-976F-47A22583BB15}"/>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3021759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92095-901A-4CCE-9C44-7461DDA60D04}"/>
              </a:ext>
            </a:extLst>
          </p:cNvPr>
          <p:cNvSpPr>
            <a:spLocks noGrp="1"/>
          </p:cNvSpPr>
          <p:nvPr>
            <p:ph type="title"/>
          </p:nvPr>
        </p:nvSpPr>
        <p:spPr/>
        <p:txBody>
          <a:bodyPr/>
          <a:lstStyle/>
          <a:p>
            <a:r>
              <a:rPr lang="en-US"/>
              <a:t>Overall Hawaii All posts | All profiles - 12 of 18</a:t>
            </a:r>
          </a:p>
        </p:txBody>
      </p:sp>
      <p:graphicFrame>
        <p:nvGraphicFramePr>
          <p:cNvPr id="5" name="Table Placeholder 4">
            <a:extLst>
              <a:ext uri="{FF2B5EF4-FFF2-40B4-BE49-F238E27FC236}">
                <a16:creationId xmlns:a16="http://schemas.microsoft.com/office/drawing/2014/main" id="{BCAA8865-695E-4F97-B9E1-771F828CA066}"/>
              </a:ext>
            </a:extLst>
          </p:cNvPr>
          <p:cNvGraphicFramePr>
            <a:graphicFrameLocks noGrp="1"/>
          </p:cNvGraphicFramePr>
          <p:nvPr>
            <p:ph type="tbl" sz="quarter" idx="13"/>
            <p:extLst>
              <p:ext uri="{D42A27DB-BD31-4B8C-83A1-F6EECF244321}">
                <p14:modId xmlns:p14="http://schemas.microsoft.com/office/powerpoint/2010/main" val="1772933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603581"/>
                    </a:ext>
                  </a:extLst>
                </a:gridCol>
                <a:gridCol w="1069848">
                  <a:extLst>
                    <a:ext uri="{9D8B030D-6E8A-4147-A177-3AD203B41FA5}">
                      <a16:colId xmlns:a16="http://schemas.microsoft.com/office/drawing/2014/main" val="3428278720"/>
                    </a:ext>
                  </a:extLst>
                </a:gridCol>
                <a:gridCol w="1645920">
                  <a:extLst>
                    <a:ext uri="{9D8B030D-6E8A-4147-A177-3AD203B41FA5}">
                      <a16:colId xmlns:a16="http://schemas.microsoft.com/office/drawing/2014/main" val="850330537"/>
                    </a:ext>
                  </a:extLst>
                </a:gridCol>
                <a:gridCol w="576072">
                  <a:extLst>
                    <a:ext uri="{9D8B030D-6E8A-4147-A177-3AD203B41FA5}">
                      <a16:colId xmlns:a16="http://schemas.microsoft.com/office/drawing/2014/main" val="621028785"/>
                    </a:ext>
                  </a:extLst>
                </a:gridCol>
                <a:gridCol w="576072">
                  <a:extLst>
                    <a:ext uri="{9D8B030D-6E8A-4147-A177-3AD203B41FA5}">
                      <a16:colId xmlns:a16="http://schemas.microsoft.com/office/drawing/2014/main" val="2562382728"/>
                    </a:ext>
                  </a:extLst>
                </a:gridCol>
                <a:gridCol w="576072">
                  <a:extLst>
                    <a:ext uri="{9D8B030D-6E8A-4147-A177-3AD203B41FA5}">
                      <a16:colId xmlns:a16="http://schemas.microsoft.com/office/drawing/2014/main" val="1933524299"/>
                    </a:ext>
                  </a:extLst>
                </a:gridCol>
                <a:gridCol w="576072">
                  <a:extLst>
                    <a:ext uri="{9D8B030D-6E8A-4147-A177-3AD203B41FA5}">
                      <a16:colId xmlns:a16="http://schemas.microsoft.com/office/drawing/2014/main" val="1863627939"/>
                    </a:ext>
                  </a:extLst>
                </a:gridCol>
                <a:gridCol w="576072">
                  <a:extLst>
                    <a:ext uri="{9D8B030D-6E8A-4147-A177-3AD203B41FA5}">
                      <a16:colId xmlns:a16="http://schemas.microsoft.com/office/drawing/2014/main" val="1156901464"/>
                    </a:ext>
                  </a:extLst>
                </a:gridCol>
                <a:gridCol w="576072">
                  <a:extLst>
                    <a:ext uri="{9D8B030D-6E8A-4147-A177-3AD203B41FA5}">
                      <a16:colId xmlns:a16="http://schemas.microsoft.com/office/drawing/2014/main" val="3621161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555306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16:54:40</a:t>
                      </a:r>
                      <a:r>
                        <a:rPr kumimoji="0" lang="en-US" sz="1000" b="0" i="0" u="none" strike="noStrike" kern="1200" cap="none" spc="0" normalizeH="0" baseline="0" noProof="0">
                          <a:ln>
                            <a:noFill/>
                          </a:ln>
                          <a:solidFill>
                            <a:prstClr val="black"/>
                          </a:solidFill>
                          <a:effectLst/>
                          <a:uLnTx/>
                          <a:uFillTx/>
                          <a:latin typeface="Calibri"/>
                          <a:ea typeface="+mn-ea"/>
                          <a:cs typeface="+mn-cs"/>
                        </a:rPr>
                        <a:t>
 Residents on Maui in Hawaii were instructed not to try to drink or filter their own drinking water because there was no “way to make it safe.” 
https://ow.ly/Z4fM50PBG2a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https://quintly-image-storage.s3.amazonaws.com/c222af6cd899c216daf4c5ba32535de8/e315c93eca1800b3b85394702a9a9188.jpg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1.8899 %</a:t>
                      </a:r>
                    </a:p>
                  </a:txBody>
                  <a:tcPr/>
                </a:tc>
                <a:extLst>
                  <a:ext uri="{0D108BD9-81ED-4DB2-BD59-A6C34878D82A}">
                    <a16:rowId xmlns:a16="http://schemas.microsoft.com/office/drawing/2014/main" val="281965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16:54:40</a:t>
                      </a:r>
                      <a:r>
                        <a:rPr kumimoji="0" lang="en-US" sz="1000" b="0" i="0" u="none" strike="noStrike" kern="1200" cap="none" spc="0" normalizeH="0" baseline="0" noProof="0">
                          <a:ln>
                            <a:noFill/>
                          </a:ln>
                          <a:solidFill>
                            <a:prstClr val="black"/>
                          </a:solidFill>
                          <a:effectLst/>
                          <a:uLnTx/>
                          <a:uFillTx/>
                          <a:latin typeface="Calibri"/>
                          <a:ea typeface="+mn-ea"/>
                          <a:cs typeface="+mn-cs"/>
                        </a:rPr>
                        <a:t>
 Residents on Maui in Hawaii were instructed not to try to drink or filter their own drinking water because there was no “way to make it safe.” 
ow.ly/1MuO50PBG29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0.1640 %</a:t>
                      </a:r>
                    </a:p>
                  </a:txBody>
                  <a:tcPr/>
                </a:tc>
                <a:extLst>
                  <a:ext uri="{0D108BD9-81ED-4DB2-BD59-A6C34878D82A}">
                    <a16:rowId xmlns:a16="http://schemas.microsoft.com/office/drawing/2014/main" val="3495678089"/>
                  </a:ext>
                </a:extLst>
              </a:tr>
            </a:tbl>
          </a:graphicData>
        </a:graphic>
      </p:graphicFrame>
      <p:sp>
        <p:nvSpPr>
          <p:cNvPr id="4" name="Text Placeholder 3">
            <a:extLst>
              <a:ext uri="{FF2B5EF4-FFF2-40B4-BE49-F238E27FC236}">
                <a16:creationId xmlns:a16="http://schemas.microsoft.com/office/drawing/2014/main" id="{931F2706-235E-40D9-BBBA-D0F6A1A965CF}"/>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80318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3A991-3C91-487C-AA7B-0B21060995C2}"/>
              </a:ext>
            </a:extLst>
          </p:cNvPr>
          <p:cNvSpPr>
            <a:spLocks noGrp="1"/>
          </p:cNvSpPr>
          <p:nvPr>
            <p:ph type="title"/>
          </p:nvPr>
        </p:nvSpPr>
        <p:spPr/>
        <p:txBody>
          <a:bodyPr/>
          <a:lstStyle/>
          <a:p>
            <a:r>
              <a:rPr lang="en-US"/>
              <a:t>Overall Hawaii All posts | All profiles - 13 of 18</a:t>
            </a:r>
          </a:p>
        </p:txBody>
      </p:sp>
      <p:graphicFrame>
        <p:nvGraphicFramePr>
          <p:cNvPr id="5" name="Table Placeholder 4">
            <a:extLst>
              <a:ext uri="{FF2B5EF4-FFF2-40B4-BE49-F238E27FC236}">
                <a16:creationId xmlns:a16="http://schemas.microsoft.com/office/drawing/2014/main" id="{52EDC168-99B7-49F6-82F9-A83BE1738A18}"/>
              </a:ext>
            </a:extLst>
          </p:cNvPr>
          <p:cNvGraphicFramePr>
            <a:graphicFrameLocks noGrp="1"/>
          </p:cNvGraphicFramePr>
          <p:nvPr>
            <p:ph type="tbl" sz="quarter" idx="13"/>
            <p:extLst>
              <p:ext uri="{D42A27DB-BD31-4B8C-83A1-F6EECF244321}">
                <p14:modId xmlns:p14="http://schemas.microsoft.com/office/powerpoint/2010/main" val="2475106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15558735"/>
                    </a:ext>
                  </a:extLst>
                </a:gridCol>
                <a:gridCol w="1069848">
                  <a:extLst>
                    <a:ext uri="{9D8B030D-6E8A-4147-A177-3AD203B41FA5}">
                      <a16:colId xmlns:a16="http://schemas.microsoft.com/office/drawing/2014/main" val="2878873302"/>
                    </a:ext>
                  </a:extLst>
                </a:gridCol>
                <a:gridCol w="1645920">
                  <a:extLst>
                    <a:ext uri="{9D8B030D-6E8A-4147-A177-3AD203B41FA5}">
                      <a16:colId xmlns:a16="http://schemas.microsoft.com/office/drawing/2014/main" val="919108927"/>
                    </a:ext>
                  </a:extLst>
                </a:gridCol>
                <a:gridCol w="576072">
                  <a:extLst>
                    <a:ext uri="{9D8B030D-6E8A-4147-A177-3AD203B41FA5}">
                      <a16:colId xmlns:a16="http://schemas.microsoft.com/office/drawing/2014/main" val="4083286011"/>
                    </a:ext>
                  </a:extLst>
                </a:gridCol>
                <a:gridCol w="576072">
                  <a:extLst>
                    <a:ext uri="{9D8B030D-6E8A-4147-A177-3AD203B41FA5}">
                      <a16:colId xmlns:a16="http://schemas.microsoft.com/office/drawing/2014/main" val="1868505892"/>
                    </a:ext>
                  </a:extLst>
                </a:gridCol>
                <a:gridCol w="576072">
                  <a:extLst>
                    <a:ext uri="{9D8B030D-6E8A-4147-A177-3AD203B41FA5}">
                      <a16:colId xmlns:a16="http://schemas.microsoft.com/office/drawing/2014/main" val="4036336156"/>
                    </a:ext>
                  </a:extLst>
                </a:gridCol>
                <a:gridCol w="576072">
                  <a:extLst>
                    <a:ext uri="{9D8B030D-6E8A-4147-A177-3AD203B41FA5}">
                      <a16:colId xmlns:a16="http://schemas.microsoft.com/office/drawing/2014/main" val="2013518742"/>
                    </a:ext>
                  </a:extLst>
                </a:gridCol>
                <a:gridCol w="576072">
                  <a:extLst>
                    <a:ext uri="{9D8B030D-6E8A-4147-A177-3AD203B41FA5}">
                      <a16:colId xmlns:a16="http://schemas.microsoft.com/office/drawing/2014/main" val="1256982140"/>
                    </a:ext>
                  </a:extLst>
                </a:gridCol>
                <a:gridCol w="576072">
                  <a:extLst>
                    <a:ext uri="{9D8B030D-6E8A-4147-A177-3AD203B41FA5}">
                      <a16:colId xmlns:a16="http://schemas.microsoft.com/office/drawing/2014/main" val="2570807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37562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14:31:13</a:t>
                      </a:r>
                      <a:r>
                        <a:rPr kumimoji="0" lang="en-US" sz="1000" b="0" i="0" u="none" strike="noStrike" kern="1200" cap="none" spc="0" normalizeH="0" baseline="0" noProof="0">
                          <a:ln>
                            <a:noFill/>
                          </a:ln>
                          <a:solidFill>
                            <a:prstClr val="black"/>
                          </a:solidFill>
                          <a:effectLst/>
                          <a:uLnTx/>
                          <a:uFillTx/>
                          <a:latin typeface="Calibri"/>
                          <a:ea typeface="+mn-ea"/>
                          <a:cs typeface="+mn-cs"/>
                        </a:rPr>
                        <a:t>
 U.S. President Joe Biden is visiting Maui, Hawaii for the first time since the deadly fires swept through the island earlier this month.
More than 100 people died and some 850 people are still missing. 
Find out more on the #Heat at 7:00 pm ET / 7:00 am Beijing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#heat, #US POLITICS, 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1.2876 %</a:t>
                      </a:r>
                    </a:p>
                  </a:txBody>
                  <a:tcPr/>
                </a:tc>
                <a:extLst>
                  <a:ext uri="{0D108BD9-81ED-4DB2-BD59-A6C34878D82A}">
                    <a16:rowId xmlns:a16="http://schemas.microsoft.com/office/drawing/2014/main" val="2787169347"/>
                  </a:ext>
                </a:extLst>
              </a:tr>
            </a:tbl>
          </a:graphicData>
        </a:graphic>
      </p:graphicFrame>
      <p:sp>
        <p:nvSpPr>
          <p:cNvPr id="4" name="Text Placeholder 3">
            <a:extLst>
              <a:ext uri="{FF2B5EF4-FFF2-40B4-BE49-F238E27FC236}">
                <a16:creationId xmlns:a16="http://schemas.microsoft.com/office/drawing/2014/main" id="{A896739B-2DAC-47F1-BAC7-DE9D5FEBC635}"/>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7475824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A17C-AAFD-4A1A-BE71-641A5052C892}"/>
              </a:ext>
            </a:extLst>
          </p:cNvPr>
          <p:cNvSpPr>
            <a:spLocks noGrp="1"/>
          </p:cNvSpPr>
          <p:nvPr>
            <p:ph type="title"/>
          </p:nvPr>
        </p:nvSpPr>
        <p:spPr/>
        <p:txBody>
          <a:bodyPr/>
          <a:lstStyle/>
          <a:p>
            <a:r>
              <a:rPr lang="en-US"/>
              <a:t>Overall Hawaii All posts | All profiles - 14 of 18</a:t>
            </a:r>
          </a:p>
        </p:txBody>
      </p:sp>
      <p:graphicFrame>
        <p:nvGraphicFramePr>
          <p:cNvPr id="5" name="Table Placeholder 4">
            <a:extLst>
              <a:ext uri="{FF2B5EF4-FFF2-40B4-BE49-F238E27FC236}">
                <a16:creationId xmlns:a16="http://schemas.microsoft.com/office/drawing/2014/main" id="{B4F6ACC0-F732-48BC-82F1-E8AFEECED3A8}"/>
              </a:ext>
            </a:extLst>
          </p:cNvPr>
          <p:cNvGraphicFramePr>
            <a:graphicFrameLocks noGrp="1"/>
          </p:cNvGraphicFramePr>
          <p:nvPr>
            <p:ph type="tbl" sz="quarter" idx="13"/>
            <p:extLst>
              <p:ext uri="{D42A27DB-BD31-4B8C-83A1-F6EECF244321}">
                <p14:modId xmlns:p14="http://schemas.microsoft.com/office/powerpoint/2010/main" val="3697656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94278051"/>
                    </a:ext>
                  </a:extLst>
                </a:gridCol>
                <a:gridCol w="1069848">
                  <a:extLst>
                    <a:ext uri="{9D8B030D-6E8A-4147-A177-3AD203B41FA5}">
                      <a16:colId xmlns:a16="http://schemas.microsoft.com/office/drawing/2014/main" val="2637379312"/>
                    </a:ext>
                  </a:extLst>
                </a:gridCol>
                <a:gridCol w="1645920">
                  <a:extLst>
                    <a:ext uri="{9D8B030D-6E8A-4147-A177-3AD203B41FA5}">
                      <a16:colId xmlns:a16="http://schemas.microsoft.com/office/drawing/2014/main" val="4066269524"/>
                    </a:ext>
                  </a:extLst>
                </a:gridCol>
                <a:gridCol w="576072">
                  <a:extLst>
                    <a:ext uri="{9D8B030D-6E8A-4147-A177-3AD203B41FA5}">
                      <a16:colId xmlns:a16="http://schemas.microsoft.com/office/drawing/2014/main" val="3204493339"/>
                    </a:ext>
                  </a:extLst>
                </a:gridCol>
                <a:gridCol w="576072">
                  <a:extLst>
                    <a:ext uri="{9D8B030D-6E8A-4147-A177-3AD203B41FA5}">
                      <a16:colId xmlns:a16="http://schemas.microsoft.com/office/drawing/2014/main" val="2327748706"/>
                    </a:ext>
                  </a:extLst>
                </a:gridCol>
                <a:gridCol w="576072">
                  <a:extLst>
                    <a:ext uri="{9D8B030D-6E8A-4147-A177-3AD203B41FA5}">
                      <a16:colId xmlns:a16="http://schemas.microsoft.com/office/drawing/2014/main" val="242399252"/>
                    </a:ext>
                  </a:extLst>
                </a:gridCol>
                <a:gridCol w="576072">
                  <a:extLst>
                    <a:ext uri="{9D8B030D-6E8A-4147-A177-3AD203B41FA5}">
                      <a16:colId xmlns:a16="http://schemas.microsoft.com/office/drawing/2014/main" val="746571767"/>
                    </a:ext>
                  </a:extLst>
                </a:gridCol>
                <a:gridCol w="576072">
                  <a:extLst>
                    <a:ext uri="{9D8B030D-6E8A-4147-A177-3AD203B41FA5}">
                      <a16:colId xmlns:a16="http://schemas.microsoft.com/office/drawing/2014/main" val="1331422232"/>
                    </a:ext>
                  </a:extLst>
                </a:gridCol>
                <a:gridCol w="576072">
                  <a:extLst>
                    <a:ext uri="{9D8B030D-6E8A-4147-A177-3AD203B41FA5}">
                      <a16:colId xmlns:a16="http://schemas.microsoft.com/office/drawing/2014/main" val="360650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10853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cgtnamerica - 2023-08-21 14:26:32</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https://quintly-image-storage.s3.amazonaws.com/79e697e3f960c5650cb8bd3bfe7e41cc/7787c198725877e618fe919ed829e6c7.jpg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342441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14:19:50</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https://quintly-image-storage.s3.amazonaws.com/c222af6cd899c216daf4c5ba32535de8/d30ccd5d41390df1336e7e0e02a8d87a.jpg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1.8868 %</a:t>
                      </a:r>
                    </a:p>
                  </a:txBody>
                  <a:tcPr/>
                </a:tc>
                <a:extLst>
                  <a:ext uri="{0D108BD9-81ED-4DB2-BD59-A6C34878D82A}">
                    <a16:rowId xmlns:a16="http://schemas.microsoft.com/office/drawing/2014/main" val="839291817"/>
                  </a:ext>
                </a:extLst>
              </a:tr>
            </a:tbl>
          </a:graphicData>
        </a:graphic>
      </p:graphicFrame>
      <p:sp>
        <p:nvSpPr>
          <p:cNvPr id="4" name="Text Placeholder 3">
            <a:extLst>
              <a:ext uri="{FF2B5EF4-FFF2-40B4-BE49-F238E27FC236}">
                <a16:creationId xmlns:a16="http://schemas.microsoft.com/office/drawing/2014/main" id="{FCCEC956-002F-4CB2-8E07-CB2CAB09E73E}"/>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2781228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BC6B6-B357-4EA8-8F63-769CDEE25899}"/>
              </a:ext>
            </a:extLst>
          </p:cNvPr>
          <p:cNvSpPr>
            <a:spLocks noGrp="1"/>
          </p:cNvSpPr>
          <p:nvPr>
            <p:ph type="title"/>
          </p:nvPr>
        </p:nvSpPr>
        <p:spPr/>
        <p:txBody>
          <a:bodyPr/>
          <a:lstStyle/>
          <a:p>
            <a:r>
              <a:rPr lang="en-US"/>
              <a:t>Overall Hawaii All posts | All profiles - 15 of 18</a:t>
            </a:r>
          </a:p>
        </p:txBody>
      </p:sp>
      <p:graphicFrame>
        <p:nvGraphicFramePr>
          <p:cNvPr id="5" name="Table Placeholder 4">
            <a:extLst>
              <a:ext uri="{FF2B5EF4-FFF2-40B4-BE49-F238E27FC236}">
                <a16:creationId xmlns:a16="http://schemas.microsoft.com/office/drawing/2014/main" id="{CC6FBA75-5108-4232-843F-BAB6E6E19A5B}"/>
              </a:ext>
            </a:extLst>
          </p:cNvPr>
          <p:cNvGraphicFramePr>
            <a:graphicFrameLocks noGrp="1"/>
          </p:cNvGraphicFramePr>
          <p:nvPr>
            <p:ph type="tbl" sz="quarter" idx="13"/>
            <p:extLst>
              <p:ext uri="{D42A27DB-BD31-4B8C-83A1-F6EECF244321}">
                <p14:modId xmlns:p14="http://schemas.microsoft.com/office/powerpoint/2010/main" val="1908530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51899151"/>
                    </a:ext>
                  </a:extLst>
                </a:gridCol>
                <a:gridCol w="1069848">
                  <a:extLst>
                    <a:ext uri="{9D8B030D-6E8A-4147-A177-3AD203B41FA5}">
                      <a16:colId xmlns:a16="http://schemas.microsoft.com/office/drawing/2014/main" val="1864275492"/>
                    </a:ext>
                  </a:extLst>
                </a:gridCol>
                <a:gridCol w="1645920">
                  <a:extLst>
                    <a:ext uri="{9D8B030D-6E8A-4147-A177-3AD203B41FA5}">
                      <a16:colId xmlns:a16="http://schemas.microsoft.com/office/drawing/2014/main" val="1198392845"/>
                    </a:ext>
                  </a:extLst>
                </a:gridCol>
                <a:gridCol w="576072">
                  <a:extLst>
                    <a:ext uri="{9D8B030D-6E8A-4147-A177-3AD203B41FA5}">
                      <a16:colId xmlns:a16="http://schemas.microsoft.com/office/drawing/2014/main" val="2711396296"/>
                    </a:ext>
                  </a:extLst>
                </a:gridCol>
                <a:gridCol w="576072">
                  <a:extLst>
                    <a:ext uri="{9D8B030D-6E8A-4147-A177-3AD203B41FA5}">
                      <a16:colId xmlns:a16="http://schemas.microsoft.com/office/drawing/2014/main" val="55140045"/>
                    </a:ext>
                  </a:extLst>
                </a:gridCol>
                <a:gridCol w="576072">
                  <a:extLst>
                    <a:ext uri="{9D8B030D-6E8A-4147-A177-3AD203B41FA5}">
                      <a16:colId xmlns:a16="http://schemas.microsoft.com/office/drawing/2014/main" val="3652595861"/>
                    </a:ext>
                  </a:extLst>
                </a:gridCol>
                <a:gridCol w="576072">
                  <a:extLst>
                    <a:ext uri="{9D8B030D-6E8A-4147-A177-3AD203B41FA5}">
                      <a16:colId xmlns:a16="http://schemas.microsoft.com/office/drawing/2014/main" val="1732009048"/>
                    </a:ext>
                  </a:extLst>
                </a:gridCol>
                <a:gridCol w="576072">
                  <a:extLst>
                    <a:ext uri="{9D8B030D-6E8A-4147-A177-3AD203B41FA5}">
                      <a16:colId xmlns:a16="http://schemas.microsoft.com/office/drawing/2014/main" val="2872077936"/>
                    </a:ext>
                  </a:extLst>
                </a:gridCol>
                <a:gridCol w="576072">
                  <a:extLst>
                    <a:ext uri="{9D8B030D-6E8A-4147-A177-3AD203B41FA5}">
                      <a16:colId xmlns:a16="http://schemas.microsoft.com/office/drawing/2014/main" val="2531101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030971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14:19:05</a:t>
                      </a:r>
                      <a:r>
                        <a:rPr kumimoji="0" lang="en-US" sz="1000" b="0" i="0" u="none" strike="noStrike" kern="1200" cap="none" spc="0" normalizeH="0" baseline="0" noProof="0">
                          <a:ln>
                            <a:noFill/>
                          </a:ln>
                          <a:solidFill>
                            <a:prstClr val="black"/>
                          </a:solidFill>
                          <a:effectLst/>
                          <a:uLnTx/>
                          <a:uFillTx/>
                          <a:latin typeface="Calibri"/>
                          <a:ea typeface="+mn-ea"/>
                          <a:cs typeface="+mn-cs"/>
                        </a:rPr>
                        <a:t>
 John Bendon, a lead at a community distribution center helping the Lahaina community following the deadly wildfire, breaks down while speaking with CGTN’s Dan Williams about the impact of the fire. #CGTNNews pic.twitter.com/noOwqnpvrD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0.4153 %</a:t>
                      </a:r>
                    </a:p>
                  </a:txBody>
                  <a:tcPr/>
                </a:tc>
                <a:extLst>
                  <a:ext uri="{0D108BD9-81ED-4DB2-BD59-A6C34878D82A}">
                    <a16:rowId xmlns:a16="http://schemas.microsoft.com/office/drawing/2014/main" val="3949101533"/>
                  </a:ext>
                </a:extLst>
              </a:tr>
            </a:tbl>
          </a:graphicData>
        </a:graphic>
      </p:graphicFrame>
      <p:sp>
        <p:nvSpPr>
          <p:cNvPr id="4" name="Text Placeholder 3">
            <a:extLst>
              <a:ext uri="{FF2B5EF4-FFF2-40B4-BE49-F238E27FC236}">
                <a16:creationId xmlns:a16="http://schemas.microsoft.com/office/drawing/2014/main" id="{26161F8C-AD64-41E1-8075-078543DE824E}"/>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27196416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9B5D-7C87-4F1C-8FF6-AEFA919FF991}"/>
              </a:ext>
            </a:extLst>
          </p:cNvPr>
          <p:cNvSpPr>
            <a:spLocks noGrp="1"/>
          </p:cNvSpPr>
          <p:nvPr>
            <p:ph type="title"/>
          </p:nvPr>
        </p:nvSpPr>
        <p:spPr/>
        <p:txBody>
          <a:bodyPr/>
          <a:lstStyle/>
          <a:p>
            <a:r>
              <a:rPr lang="en-US"/>
              <a:t>Overall Hawaii All posts | All profiles - 16 of 18</a:t>
            </a:r>
          </a:p>
        </p:txBody>
      </p:sp>
      <p:graphicFrame>
        <p:nvGraphicFramePr>
          <p:cNvPr id="5" name="Table Placeholder 4">
            <a:extLst>
              <a:ext uri="{FF2B5EF4-FFF2-40B4-BE49-F238E27FC236}">
                <a16:creationId xmlns:a16="http://schemas.microsoft.com/office/drawing/2014/main" id="{EADFBC8F-3877-4210-9A60-CC7C25189FFD}"/>
              </a:ext>
            </a:extLst>
          </p:cNvPr>
          <p:cNvGraphicFramePr>
            <a:graphicFrameLocks noGrp="1"/>
          </p:cNvGraphicFramePr>
          <p:nvPr>
            <p:ph type="tbl" sz="quarter" idx="13"/>
            <p:extLst>
              <p:ext uri="{D42A27DB-BD31-4B8C-83A1-F6EECF244321}">
                <p14:modId xmlns:p14="http://schemas.microsoft.com/office/powerpoint/2010/main" val="179586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4063690"/>
                    </a:ext>
                  </a:extLst>
                </a:gridCol>
                <a:gridCol w="1069848">
                  <a:extLst>
                    <a:ext uri="{9D8B030D-6E8A-4147-A177-3AD203B41FA5}">
                      <a16:colId xmlns:a16="http://schemas.microsoft.com/office/drawing/2014/main" val="1390272008"/>
                    </a:ext>
                  </a:extLst>
                </a:gridCol>
                <a:gridCol w="1645920">
                  <a:extLst>
                    <a:ext uri="{9D8B030D-6E8A-4147-A177-3AD203B41FA5}">
                      <a16:colId xmlns:a16="http://schemas.microsoft.com/office/drawing/2014/main" val="2292580449"/>
                    </a:ext>
                  </a:extLst>
                </a:gridCol>
                <a:gridCol w="576072">
                  <a:extLst>
                    <a:ext uri="{9D8B030D-6E8A-4147-A177-3AD203B41FA5}">
                      <a16:colId xmlns:a16="http://schemas.microsoft.com/office/drawing/2014/main" val="1870645223"/>
                    </a:ext>
                  </a:extLst>
                </a:gridCol>
                <a:gridCol w="576072">
                  <a:extLst>
                    <a:ext uri="{9D8B030D-6E8A-4147-A177-3AD203B41FA5}">
                      <a16:colId xmlns:a16="http://schemas.microsoft.com/office/drawing/2014/main" val="1033403347"/>
                    </a:ext>
                  </a:extLst>
                </a:gridCol>
                <a:gridCol w="576072">
                  <a:extLst>
                    <a:ext uri="{9D8B030D-6E8A-4147-A177-3AD203B41FA5}">
                      <a16:colId xmlns:a16="http://schemas.microsoft.com/office/drawing/2014/main" val="2255790007"/>
                    </a:ext>
                  </a:extLst>
                </a:gridCol>
                <a:gridCol w="576072">
                  <a:extLst>
                    <a:ext uri="{9D8B030D-6E8A-4147-A177-3AD203B41FA5}">
                      <a16:colId xmlns:a16="http://schemas.microsoft.com/office/drawing/2014/main" val="2450275787"/>
                    </a:ext>
                  </a:extLst>
                </a:gridCol>
                <a:gridCol w="576072">
                  <a:extLst>
                    <a:ext uri="{9D8B030D-6E8A-4147-A177-3AD203B41FA5}">
                      <a16:colId xmlns:a16="http://schemas.microsoft.com/office/drawing/2014/main" val="548079576"/>
                    </a:ext>
                  </a:extLst>
                </a:gridCol>
                <a:gridCol w="576072">
                  <a:extLst>
                    <a:ext uri="{9D8B030D-6E8A-4147-A177-3AD203B41FA5}">
                      <a16:colId xmlns:a16="http://schemas.microsoft.com/office/drawing/2014/main" val="3017693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2441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Instagram cgtnamerica - 2023-08-21 14:15:00</a:t>
                      </a:r>
                      <a:r>
                        <a:rPr kumimoji="0" lang="en-US" sz="1000" b="0" i="0" u="none" strike="noStrike" kern="1200" cap="none" spc="0" normalizeH="0" baseline="0" noProof="0">
                          <a:ln>
                            <a:noFill/>
                          </a:ln>
                          <a:solidFill>
                            <a:prstClr val="black"/>
                          </a:solidFill>
                          <a:effectLst/>
                          <a:uLnTx/>
                          <a:uFillTx/>
                          <a:latin typeface="Calibri"/>
                          <a:ea typeface="+mn-ea"/>
                          <a:cs typeface="+mn-cs"/>
                        </a:rPr>
                        <a:t>
 Following the devastating wildfires that tore through Maui and burned much of the resort town of Lahaina, residents and volunteers are still trying to rebuild from the destruction. 
Community members have gone to help in the effort to give out supplies for people who have lost everything. #
CGTN’s Dan Williams spoke with one of the leads of a community distribution center about the response and how they have come together as a community. #CGTNNews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https://quintly-image-storage.s3.amazonaws.com/79e697e3f960c5650cb8bd3bfe7e41cc/1ba86be2bfd79f5e3b2fabaa220de61b.jpg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#CGTNnews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extLst>
                  <a:ext uri="{0D108BD9-81ED-4DB2-BD59-A6C34878D82A}">
                    <a16:rowId xmlns:a16="http://schemas.microsoft.com/office/drawing/2014/main" val="1399076410"/>
                  </a:ext>
                </a:extLst>
              </a:tr>
            </a:tbl>
          </a:graphicData>
        </a:graphic>
      </p:graphicFrame>
      <p:sp>
        <p:nvSpPr>
          <p:cNvPr id="4" name="Text Placeholder 3">
            <a:extLst>
              <a:ext uri="{FF2B5EF4-FFF2-40B4-BE49-F238E27FC236}">
                <a16:creationId xmlns:a16="http://schemas.microsoft.com/office/drawing/2014/main" id="{4A17BA9F-8132-40A2-B81C-B2968DEC001E}"/>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3709248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6C640-E855-446A-9AEE-CE9A5F054829}"/>
              </a:ext>
            </a:extLst>
          </p:cNvPr>
          <p:cNvSpPr>
            <a:spLocks noGrp="1"/>
          </p:cNvSpPr>
          <p:nvPr>
            <p:ph type="title"/>
          </p:nvPr>
        </p:nvSpPr>
        <p:spPr/>
        <p:txBody>
          <a:bodyPr/>
          <a:lstStyle/>
          <a:p>
            <a:r>
              <a:rPr lang="en-US"/>
              <a:t>Overall Hawaii All posts | All profiles - 17 of 18</a:t>
            </a:r>
          </a:p>
        </p:txBody>
      </p:sp>
      <p:graphicFrame>
        <p:nvGraphicFramePr>
          <p:cNvPr id="5" name="Table Placeholder 4">
            <a:extLst>
              <a:ext uri="{FF2B5EF4-FFF2-40B4-BE49-F238E27FC236}">
                <a16:creationId xmlns:a16="http://schemas.microsoft.com/office/drawing/2014/main" id="{EF393B4E-7F4C-461A-A14F-35A906046304}"/>
              </a:ext>
            </a:extLst>
          </p:cNvPr>
          <p:cNvGraphicFramePr>
            <a:graphicFrameLocks noGrp="1"/>
          </p:cNvGraphicFramePr>
          <p:nvPr>
            <p:ph type="tbl" sz="quarter" idx="13"/>
            <p:extLst>
              <p:ext uri="{D42A27DB-BD31-4B8C-83A1-F6EECF244321}">
                <p14:modId xmlns:p14="http://schemas.microsoft.com/office/powerpoint/2010/main" val="222116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27557367"/>
                    </a:ext>
                  </a:extLst>
                </a:gridCol>
                <a:gridCol w="1069848">
                  <a:extLst>
                    <a:ext uri="{9D8B030D-6E8A-4147-A177-3AD203B41FA5}">
                      <a16:colId xmlns:a16="http://schemas.microsoft.com/office/drawing/2014/main" val="4264650061"/>
                    </a:ext>
                  </a:extLst>
                </a:gridCol>
                <a:gridCol w="1645920">
                  <a:extLst>
                    <a:ext uri="{9D8B030D-6E8A-4147-A177-3AD203B41FA5}">
                      <a16:colId xmlns:a16="http://schemas.microsoft.com/office/drawing/2014/main" val="2695184532"/>
                    </a:ext>
                  </a:extLst>
                </a:gridCol>
                <a:gridCol w="576072">
                  <a:extLst>
                    <a:ext uri="{9D8B030D-6E8A-4147-A177-3AD203B41FA5}">
                      <a16:colId xmlns:a16="http://schemas.microsoft.com/office/drawing/2014/main" val="938252336"/>
                    </a:ext>
                  </a:extLst>
                </a:gridCol>
                <a:gridCol w="576072">
                  <a:extLst>
                    <a:ext uri="{9D8B030D-6E8A-4147-A177-3AD203B41FA5}">
                      <a16:colId xmlns:a16="http://schemas.microsoft.com/office/drawing/2014/main" val="3569550796"/>
                    </a:ext>
                  </a:extLst>
                </a:gridCol>
                <a:gridCol w="576072">
                  <a:extLst>
                    <a:ext uri="{9D8B030D-6E8A-4147-A177-3AD203B41FA5}">
                      <a16:colId xmlns:a16="http://schemas.microsoft.com/office/drawing/2014/main" val="2193752147"/>
                    </a:ext>
                  </a:extLst>
                </a:gridCol>
                <a:gridCol w="576072">
                  <a:extLst>
                    <a:ext uri="{9D8B030D-6E8A-4147-A177-3AD203B41FA5}">
                      <a16:colId xmlns:a16="http://schemas.microsoft.com/office/drawing/2014/main" val="2182481771"/>
                    </a:ext>
                  </a:extLst>
                </a:gridCol>
                <a:gridCol w="576072">
                  <a:extLst>
                    <a:ext uri="{9D8B030D-6E8A-4147-A177-3AD203B41FA5}">
                      <a16:colId xmlns:a16="http://schemas.microsoft.com/office/drawing/2014/main" val="3792074056"/>
                    </a:ext>
                  </a:extLst>
                </a:gridCol>
                <a:gridCol w="576072">
                  <a:extLst>
                    <a:ext uri="{9D8B030D-6E8A-4147-A177-3AD203B41FA5}">
                      <a16:colId xmlns:a16="http://schemas.microsoft.com/office/drawing/2014/main" val="2855733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6603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Facebook CGTN America - 2023-08-21 14:13:46</a:t>
                      </a:r>
                      <a:r>
                        <a:rPr kumimoji="0" lang="en-US" sz="1000" b="0" i="0" u="none" strike="noStrike" kern="1200" cap="none" spc="0" normalizeH="0" baseline="0" noProof="0">
                          <a:ln>
                            <a:noFill/>
                          </a:ln>
                          <a:solidFill>
                            <a:prstClr val="black"/>
                          </a:solidFill>
                          <a:effectLst/>
                          <a:uLnTx/>
                          <a:uFillTx/>
                          <a:latin typeface="Calibri"/>
                          <a:ea typeface="+mn-ea"/>
                          <a:cs typeface="+mn-cs"/>
                        </a:rPr>
                        <a:t>
 The death toll continues to rise in Lahaina, Maui with hundreds of people still unaccounted for. U.S. President Joe Biden will visit the town on Monday and see the destruction for himself. CGTN’s Dan Williams reports. 
#Maui #BidenMaui #Lahaina #Lahainafires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https://quintly-image-storage.s3.amazonaws.com/c222af6cd899c216daf4c5ba32535de8/203e2653c2dad295e18f9e25d2712a37.jpg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#US POLITICS, 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1.5419 %</a:t>
                      </a:r>
                    </a:p>
                  </a:txBody>
                  <a:tcPr/>
                </a:tc>
                <a:extLst>
                  <a:ext uri="{0D108BD9-81ED-4DB2-BD59-A6C34878D82A}">
                    <a16:rowId xmlns:a16="http://schemas.microsoft.com/office/drawing/2014/main" val="1635463123"/>
                  </a:ext>
                </a:extLst>
              </a:tr>
            </a:tbl>
          </a:graphicData>
        </a:graphic>
      </p:graphicFrame>
      <p:sp>
        <p:nvSpPr>
          <p:cNvPr id="4" name="Text Placeholder 3">
            <a:extLst>
              <a:ext uri="{FF2B5EF4-FFF2-40B4-BE49-F238E27FC236}">
                <a16:creationId xmlns:a16="http://schemas.microsoft.com/office/drawing/2014/main" id="{0FC6DD80-4835-4B36-A806-437AA3D3FA72}"/>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7622392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E41145-D0B1-486E-AAD8-54D630F07677}"/>
              </a:ext>
            </a:extLst>
          </p:cNvPr>
          <p:cNvSpPr>
            <a:spLocks noGrp="1"/>
          </p:cNvSpPr>
          <p:nvPr>
            <p:ph type="title"/>
          </p:nvPr>
        </p:nvSpPr>
        <p:spPr/>
        <p:txBody>
          <a:bodyPr/>
          <a:lstStyle/>
          <a:p>
            <a:r>
              <a:rPr lang="en-US"/>
              <a:t>Overall Hawaii All posts | All profiles - 18 of 18</a:t>
            </a:r>
          </a:p>
        </p:txBody>
      </p:sp>
      <p:graphicFrame>
        <p:nvGraphicFramePr>
          <p:cNvPr id="5" name="Table Placeholder 4">
            <a:extLst>
              <a:ext uri="{FF2B5EF4-FFF2-40B4-BE49-F238E27FC236}">
                <a16:creationId xmlns:a16="http://schemas.microsoft.com/office/drawing/2014/main" id="{536BD60D-0201-4843-AA28-624DAD0E14B1}"/>
              </a:ext>
            </a:extLst>
          </p:cNvPr>
          <p:cNvGraphicFramePr>
            <a:graphicFrameLocks noGrp="1"/>
          </p:cNvGraphicFramePr>
          <p:nvPr>
            <p:ph type="tbl" sz="quarter" idx="13"/>
            <p:extLst>
              <p:ext uri="{D42A27DB-BD31-4B8C-83A1-F6EECF244321}">
                <p14:modId xmlns:p14="http://schemas.microsoft.com/office/powerpoint/2010/main" val="285404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3823611"/>
                    </a:ext>
                  </a:extLst>
                </a:gridCol>
                <a:gridCol w="1069848">
                  <a:extLst>
                    <a:ext uri="{9D8B030D-6E8A-4147-A177-3AD203B41FA5}">
                      <a16:colId xmlns:a16="http://schemas.microsoft.com/office/drawing/2014/main" val="3054391142"/>
                    </a:ext>
                  </a:extLst>
                </a:gridCol>
                <a:gridCol w="1645920">
                  <a:extLst>
                    <a:ext uri="{9D8B030D-6E8A-4147-A177-3AD203B41FA5}">
                      <a16:colId xmlns:a16="http://schemas.microsoft.com/office/drawing/2014/main" val="3128831891"/>
                    </a:ext>
                  </a:extLst>
                </a:gridCol>
                <a:gridCol w="576072">
                  <a:extLst>
                    <a:ext uri="{9D8B030D-6E8A-4147-A177-3AD203B41FA5}">
                      <a16:colId xmlns:a16="http://schemas.microsoft.com/office/drawing/2014/main" val="1237878813"/>
                    </a:ext>
                  </a:extLst>
                </a:gridCol>
                <a:gridCol w="576072">
                  <a:extLst>
                    <a:ext uri="{9D8B030D-6E8A-4147-A177-3AD203B41FA5}">
                      <a16:colId xmlns:a16="http://schemas.microsoft.com/office/drawing/2014/main" val="593116923"/>
                    </a:ext>
                  </a:extLst>
                </a:gridCol>
                <a:gridCol w="576072">
                  <a:extLst>
                    <a:ext uri="{9D8B030D-6E8A-4147-A177-3AD203B41FA5}">
                      <a16:colId xmlns:a16="http://schemas.microsoft.com/office/drawing/2014/main" val="3772627198"/>
                    </a:ext>
                  </a:extLst>
                </a:gridCol>
                <a:gridCol w="576072">
                  <a:extLst>
                    <a:ext uri="{9D8B030D-6E8A-4147-A177-3AD203B41FA5}">
                      <a16:colId xmlns:a16="http://schemas.microsoft.com/office/drawing/2014/main" val="3572963949"/>
                    </a:ext>
                  </a:extLst>
                </a:gridCol>
                <a:gridCol w="576072">
                  <a:extLst>
                    <a:ext uri="{9D8B030D-6E8A-4147-A177-3AD203B41FA5}">
                      <a16:colId xmlns:a16="http://schemas.microsoft.com/office/drawing/2014/main" val="3164826974"/>
                    </a:ext>
                  </a:extLst>
                </a:gridCol>
                <a:gridCol w="576072">
                  <a:extLst>
                    <a:ext uri="{9D8B030D-6E8A-4147-A177-3AD203B41FA5}">
                      <a16:colId xmlns:a16="http://schemas.microsoft.com/office/drawing/2014/main" val="992794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206620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Twitter Own Tweets @cgtnamerica - 2023-08-21 14:13:25</a:t>
                      </a:r>
                      <a:r>
                        <a:rPr kumimoji="0" lang="en-US" sz="1000" b="0" i="0" u="none" strike="noStrike" kern="1200" cap="none" spc="0" normalizeH="0" baseline="0" noProof="0">
                          <a:ln>
                            <a:noFill/>
                          </a:ln>
                          <a:solidFill>
                            <a:prstClr val="black"/>
                          </a:solidFill>
                          <a:effectLst/>
                          <a:uLnTx/>
                          <a:uFillTx/>
                          <a:latin typeface="Calibri"/>
                          <a:ea typeface="+mn-ea"/>
                          <a:cs typeface="+mn-cs"/>
                        </a:rPr>
                        <a:t>
 The death toll continues to rise in Lahaina, Maui with hundreds of people still unaccounted for. U.S. President Joe Biden will visit the town on Monday and see the destruction for himself. CGTN’s Dan Williams reports. 
#Maui #BidenMaui #Lahaina #Lahainafires pic.twitter.com/r2JrZZl7sb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#US POLITICS, North America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0.3822 %</a:t>
                      </a:r>
                    </a:p>
                  </a:txBody>
                  <a:tcPr/>
                </a:tc>
                <a:extLst>
                  <a:ext uri="{0D108BD9-81ED-4DB2-BD59-A6C34878D82A}">
                    <a16:rowId xmlns:a16="http://schemas.microsoft.com/office/drawing/2014/main" val="1509663582"/>
                  </a:ext>
                </a:extLst>
              </a:tr>
            </a:tbl>
          </a:graphicData>
        </a:graphic>
      </p:graphicFrame>
      <p:sp>
        <p:nvSpPr>
          <p:cNvPr id="4" name="Text Placeholder 3">
            <a:extLst>
              <a:ext uri="{FF2B5EF4-FFF2-40B4-BE49-F238E27FC236}">
                <a16:creationId xmlns:a16="http://schemas.microsoft.com/office/drawing/2014/main" id="{CEBAF0FF-7EF4-4483-96E5-35ED94582B9F}"/>
              </a:ext>
            </a:extLst>
          </p:cNvPr>
          <p:cNvSpPr>
            <a:spLocks noGrp="1"/>
          </p:cNvSpPr>
          <p:nvPr>
            <p:ph type="body" sz="quarter" idx="14"/>
          </p:nvPr>
        </p:nvSpPr>
        <p:spPr/>
        <p:txBody>
          <a:bodyPr/>
          <a:lstStyle/>
          <a:p>
            <a:r>
              <a:rPr lang="en-US"/>
              <a:t>08/21/2023 - 08/22/2023</a:t>
            </a:r>
          </a:p>
        </p:txBody>
      </p:sp>
    </p:spTree>
    <p:extLst>
      <p:ext uri="{BB962C8B-B14F-4D97-AF65-F5344CB8AC3E}">
        <p14:creationId xmlns:p14="http://schemas.microsoft.com/office/powerpoint/2010/main" val="17891022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2403</Words>
  <Application>Microsoft Office PowerPoint</Application>
  <PresentationFormat>On-screen Show (4:3)</PresentationFormat>
  <Paragraphs>422</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Hawaii all posts</vt:lpstr>
      <vt:lpstr>Overall Hawaii All posts | All profiles - 1 of 18</vt:lpstr>
      <vt:lpstr>Overall Hawaii All posts | All profiles - 2 of 18</vt:lpstr>
      <vt:lpstr>Overall Hawaii All posts | All profiles - 3 of 18</vt:lpstr>
      <vt:lpstr>Overall Hawaii All posts | All profiles - 4 of 18</vt:lpstr>
      <vt:lpstr>Overall Hawaii All posts | All profiles - 5 of 18</vt:lpstr>
      <vt:lpstr>Overall Hawaii All posts | All profiles - 6 of 18</vt:lpstr>
      <vt:lpstr>Overall Hawaii All posts | All profiles - 7 of 18</vt:lpstr>
      <vt:lpstr>Overall Hawaii All posts | All profiles - 8 of 18</vt:lpstr>
      <vt:lpstr>Overall Hawaii All posts | All profiles - 9 of 18</vt:lpstr>
      <vt:lpstr>Overall Hawaii All posts | All profiles - 10 of 18</vt:lpstr>
      <vt:lpstr>Overall Hawaii All posts | All profiles - 11 of 18</vt:lpstr>
      <vt:lpstr>Overall Hawaii All posts | All profiles - 12 of 18</vt:lpstr>
      <vt:lpstr>Overall Hawaii All posts | All profiles - 13 of 18</vt:lpstr>
      <vt:lpstr>Overall Hawaii All posts | All profiles - 14 of 18</vt:lpstr>
      <vt:lpstr>Overall Hawaii All posts | All profiles - 15 of 18</vt:lpstr>
      <vt:lpstr>Overall Hawaii All posts | All profiles - 16 of 18</vt:lpstr>
      <vt:lpstr>Overall Hawaii All posts | All profiles - 17 of 18</vt:lpstr>
      <vt:lpstr>Overall Hawaii All posts | All profiles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Hawaii all posts</dc:title>
  <dc:creator>Frederik Born</dc:creator>
  <cp:lastModifiedBy>Frederik Born</cp:lastModifiedBy>
  <cp:revision>1</cp:revision>
  <dcterms:created xsi:type="dcterms:W3CDTF">2023-08-22T18:00:14Z</dcterms:created>
  <dcterms:modified xsi:type="dcterms:W3CDTF">2023-08-22T18:00:39Z</dcterms:modified>
</cp:coreProperties>
</file>