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7AE52-18DF-4C31-96F7-D1D5D974A8A3}"/>
              </a:ext>
            </a:extLst>
          </p:cNvPr>
          <p:cNvSpPr>
            <a:spLocks noGrp="1"/>
          </p:cNvSpPr>
          <p:nvPr>
            <p:ph type="title"/>
          </p:nvPr>
        </p:nvSpPr>
        <p:spPr/>
        <p:txBody>
          <a:bodyPr/>
          <a:lstStyle/>
          <a:p>
            <a:r>
              <a:rPr lang="en-US"/>
              <a:t>Facebook Own Posts Table | Seguros GYT - 1 of 25</a:t>
            </a:r>
          </a:p>
        </p:txBody>
      </p:sp>
      <p:graphicFrame>
        <p:nvGraphicFramePr>
          <p:cNvPr id="5" name="Table Placeholder 4">
            <a:extLst>
              <a:ext uri="{FF2B5EF4-FFF2-40B4-BE49-F238E27FC236}">
                <a16:creationId xmlns:a16="http://schemas.microsoft.com/office/drawing/2014/main" id="{FFFF234E-52D5-4BD3-AF7F-F732477315A8}"/>
              </a:ext>
            </a:extLst>
          </p:cNvPr>
          <p:cNvGraphicFramePr>
            <a:graphicFrameLocks noGrp="1"/>
          </p:cNvGraphicFramePr>
          <p:nvPr>
            <p:ph type="tbl" sz="quarter" idx="13"/>
            <p:extLst>
              <p:ext uri="{D42A27DB-BD31-4B8C-83A1-F6EECF244321}">
                <p14:modId xmlns:p14="http://schemas.microsoft.com/office/powerpoint/2010/main" val="999733760"/>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44467577"/>
                    </a:ext>
                  </a:extLst>
                </a:gridCol>
                <a:gridCol w="905256">
                  <a:extLst>
                    <a:ext uri="{9D8B030D-6E8A-4147-A177-3AD203B41FA5}">
                      <a16:colId xmlns:a16="http://schemas.microsoft.com/office/drawing/2014/main" val="2650676073"/>
                    </a:ext>
                  </a:extLst>
                </a:gridCol>
                <a:gridCol w="658368">
                  <a:extLst>
                    <a:ext uri="{9D8B030D-6E8A-4147-A177-3AD203B41FA5}">
                      <a16:colId xmlns:a16="http://schemas.microsoft.com/office/drawing/2014/main" val="38628945"/>
                    </a:ext>
                  </a:extLst>
                </a:gridCol>
                <a:gridCol w="329184">
                  <a:extLst>
                    <a:ext uri="{9D8B030D-6E8A-4147-A177-3AD203B41FA5}">
                      <a16:colId xmlns:a16="http://schemas.microsoft.com/office/drawing/2014/main" val="3274215176"/>
                    </a:ext>
                  </a:extLst>
                </a:gridCol>
                <a:gridCol w="329184">
                  <a:extLst>
                    <a:ext uri="{9D8B030D-6E8A-4147-A177-3AD203B41FA5}">
                      <a16:colId xmlns:a16="http://schemas.microsoft.com/office/drawing/2014/main" val="3722242511"/>
                    </a:ext>
                  </a:extLst>
                </a:gridCol>
                <a:gridCol w="329184">
                  <a:extLst>
                    <a:ext uri="{9D8B030D-6E8A-4147-A177-3AD203B41FA5}">
                      <a16:colId xmlns:a16="http://schemas.microsoft.com/office/drawing/2014/main" val="2326386823"/>
                    </a:ext>
                  </a:extLst>
                </a:gridCol>
                <a:gridCol w="329184">
                  <a:extLst>
                    <a:ext uri="{9D8B030D-6E8A-4147-A177-3AD203B41FA5}">
                      <a16:colId xmlns:a16="http://schemas.microsoft.com/office/drawing/2014/main" val="885780670"/>
                    </a:ext>
                  </a:extLst>
                </a:gridCol>
                <a:gridCol w="329184">
                  <a:extLst>
                    <a:ext uri="{9D8B030D-6E8A-4147-A177-3AD203B41FA5}">
                      <a16:colId xmlns:a16="http://schemas.microsoft.com/office/drawing/2014/main" val="1438283486"/>
                    </a:ext>
                  </a:extLst>
                </a:gridCol>
                <a:gridCol w="329184">
                  <a:extLst>
                    <a:ext uri="{9D8B030D-6E8A-4147-A177-3AD203B41FA5}">
                      <a16:colId xmlns:a16="http://schemas.microsoft.com/office/drawing/2014/main" val="2927664876"/>
                    </a:ext>
                  </a:extLst>
                </a:gridCol>
                <a:gridCol w="329184">
                  <a:extLst>
                    <a:ext uri="{9D8B030D-6E8A-4147-A177-3AD203B41FA5}">
                      <a16:colId xmlns:a16="http://schemas.microsoft.com/office/drawing/2014/main" val="699835293"/>
                    </a:ext>
                  </a:extLst>
                </a:gridCol>
                <a:gridCol w="329184">
                  <a:extLst>
                    <a:ext uri="{9D8B030D-6E8A-4147-A177-3AD203B41FA5}">
                      <a16:colId xmlns:a16="http://schemas.microsoft.com/office/drawing/2014/main" val="54867924"/>
                    </a:ext>
                  </a:extLst>
                </a:gridCol>
                <a:gridCol w="329184">
                  <a:extLst>
                    <a:ext uri="{9D8B030D-6E8A-4147-A177-3AD203B41FA5}">
                      <a16:colId xmlns:a16="http://schemas.microsoft.com/office/drawing/2014/main" val="3892583599"/>
                    </a:ext>
                  </a:extLst>
                </a:gridCol>
                <a:gridCol w="329184">
                  <a:extLst>
                    <a:ext uri="{9D8B030D-6E8A-4147-A177-3AD203B41FA5}">
                      <a16:colId xmlns:a16="http://schemas.microsoft.com/office/drawing/2014/main" val="3191322753"/>
                    </a:ext>
                  </a:extLst>
                </a:gridCol>
                <a:gridCol w="329184">
                  <a:extLst>
                    <a:ext uri="{9D8B030D-6E8A-4147-A177-3AD203B41FA5}">
                      <a16:colId xmlns:a16="http://schemas.microsoft.com/office/drawing/2014/main" val="2466201088"/>
                    </a:ext>
                  </a:extLst>
                </a:gridCol>
                <a:gridCol w="329184">
                  <a:extLst>
                    <a:ext uri="{9D8B030D-6E8A-4147-A177-3AD203B41FA5}">
                      <a16:colId xmlns:a16="http://schemas.microsoft.com/office/drawing/2014/main" val="2327538510"/>
                    </a:ext>
                  </a:extLst>
                </a:gridCol>
                <a:gridCol w="329184">
                  <a:extLst>
                    <a:ext uri="{9D8B030D-6E8A-4147-A177-3AD203B41FA5}">
                      <a16:colId xmlns:a16="http://schemas.microsoft.com/office/drawing/2014/main" val="4154620872"/>
                    </a:ext>
                  </a:extLst>
                </a:gridCol>
                <a:gridCol w="329184">
                  <a:extLst>
                    <a:ext uri="{9D8B030D-6E8A-4147-A177-3AD203B41FA5}">
                      <a16:colId xmlns:a16="http://schemas.microsoft.com/office/drawing/2014/main" val="1307957047"/>
                    </a:ext>
                  </a:extLst>
                </a:gridCol>
                <a:gridCol w="329184">
                  <a:extLst>
                    <a:ext uri="{9D8B030D-6E8A-4147-A177-3AD203B41FA5}">
                      <a16:colId xmlns:a16="http://schemas.microsoft.com/office/drawing/2014/main" val="2023420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907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- 2019-05-15 06:31:40 </a:t>
                      </a:r>
                      <a:r>
                        <a:rPr kumimoji="0" lang="es-ES" sz="1000" b="0" i="0" u="none" strike="noStrike" kern="1200" cap="none" spc="0" normalizeH="0" baseline="0" noProof="0">
                          <a:ln>
                            <a:noFill/>
                          </a:ln>
                          <a:solidFill>
                            <a:prstClr val="black"/>
                          </a:solidFill>
                          <a:effectLst/>
                          <a:uLnTx/>
                          <a:uFillTx/>
                          <a:latin typeface="+mn-lt"/>
                          <a:ea typeface="+mn-ea"/>
                          <a:cs typeface="+mn-cs"/>
                        </a:rPr>
                        <a:t> 
 En Seguros G&amp;T nuestra prioridad eres tú y tu familia.  #DEDICATEAVIVIR Nosotros a Cuidarte. ¡Feliz Día Continental del 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https://scontent.xx.fbcdn.net/v/t1.0-9/q92/p720x720/60110272_10158443929188662_119834762993991680_o.jpg?_nc_cat=100&amp;_nc_ht=scontent.xx&amp;oh=d230fa5d6c20f9c592813ee27cb549d9&amp;oe=5D6549E7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6056154"/>
                  </a:ext>
                </a:extLst>
              </a:tr>
            </a:tbl>
          </a:graphicData>
        </a:graphic>
      </p:graphicFrame>
      <p:sp>
        <p:nvSpPr>
          <p:cNvPr id="4" name="Text Placeholder 3">
            <a:extLst>
              <a:ext uri="{FF2B5EF4-FFF2-40B4-BE49-F238E27FC236}">
                <a16:creationId xmlns:a16="http://schemas.microsoft.com/office/drawing/2014/main" id="{937DF2AA-6914-4A10-8C3C-A5CC2A84D150}"/>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839057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34E9E-6C89-4769-8785-5FFED1396E62}"/>
              </a:ext>
            </a:extLst>
          </p:cNvPr>
          <p:cNvSpPr>
            <a:spLocks noGrp="1"/>
          </p:cNvSpPr>
          <p:nvPr>
            <p:ph type="title"/>
          </p:nvPr>
        </p:nvSpPr>
        <p:spPr/>
        <p:txBody>
          <a:bodyPr/>
          <a:lstStyle/>
          <a:p>
            <a:r>
              <a:rPr lang="en-US"/>
              <a:t>Facebook Own Posts Table | Seguros GYT - 2 of 25</a:t>
            </a:r>
          </a:p>
        </p:txBody>
      </p:sp>
      <p:graphicFrame>
        <p:nvGraphicFramePr>
          <p:cNvPr id="5" name="Table Placeholder 4">
            <a:extLst>
              <a:ext uri="{FF2B5EF4-FFF2-40B4-BE49-F238E27FC236}">
                <a16:creationId xmlns:a16="http://schemas.microsoft.com/office/drawing/2014/main" id="{879C3C57-11B1-40E1-86D1-83198B8C8174}"/>
              </a:ext>
            </a:extLst>
          </p:cNvPr>
          <p:cNvGraphicFramePr>
            <a:graphicFrameLocks noGrp="1"/>
          </p:cNvGraphicFramePr>
          <p:nvPr>
            <p:ph type="tbl" sz="quarter" idx="13"/>
            <p:extLst>
              <p:ext uri="{D42A27DB-BD31-4B8C-83A1-F6EECF244321}">
                <p14:modId xmlns:p14="http://schemas.microsoft.com/office/powerpoint/2010/main" val="2208824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1912566"/>
                    </a:ext>
                  </a:extLst>
                </a:gridCol>
                <a:gridCol w="905256">
                  <a:extLst>
                    <a:ext uri="{9D8B030D-6E8A-4147-A177-3AD203B41FA5}">
                      <a16:colId xmlns:a16="http://schemas.microsoft.com/office/drawing/2014/main" val="1387391827"/>
                    </a:ext>
                  </a:extLst>
                </a:gridCol>
                <a:gridCol w="658368">
                  <a:extLst>
                    <a:ext uri="{9D8B030D-6E8A-4147-A177-3AD203B41FA5}">
                      <a16:colId xmlns:a16="http://schemas.microsoft.com/office/drawing/2014/main" val="2756651833"/>
                    </a:ext>
                  </a:extLst>
                </a:gridCol>
                <a:gridCol w="329184">
                  <a:extLst>
                    <a:ext uri="{9D8B030D-6E8A-4147-A177-3AD203B41FA5}">
                      <a16:colId xmlns:a16="http://schemas.microsoft.com/office/drawing/2014/main" val="3413519526"/>
                    </a:ext>
                  </a:extLst>
                </a:gridCol>
                <a:gridCol w="329184">
                  <a:extLst>
                    <a:ext uri="{9D8B030D-6E8A-4147-A177-3AD203B41FA5}">
                      <a16:colId xmlns:a16="http://schemas.microsoft.com/office/drawing/2014/main" val="844610620"/>
                    </a:ext>
                  </a:extLst>
                </a:gridCol>
                <a:gridCol w="329184">
                  <a:extLst>
                    <a:ext uri="{9D8B030D-6E8A-4147-A177-3AD203B41FA5}">
                      <a16:colId xmlns:a16="http://schemas.microsoft.com/office/drawing/2014/main" val="592533061"/>
                    </a:ext>
                  </a:extLst>
                </a:gridCol>
                <a:gridCol w="329184">
                  <a:extLst>
                    <a:ext uri="{9D8B030D-6E8A-4147-A177-3AD203B41FA5}">
                      <a16:colId xmlns:a16="http://schemas.microsoft.com/office/drawing/2014/main" val="3928735399"/>
                    </a:ext>
                  </a:extLst>
                </a:gridCol>
                <a:gridCol w="329184">
                  <a:extLst>
                    <a:ext uri="{9D8B030D-6E8A-4147-A177-3AD203B41FA5}">
                      <a16:colId xmlns:a16="http://schemas.microsoft.com/office/drawing/2014/main" val="731036381"/>
                    </a:ext>
                  </a:extLst>
                </a:gridCol>
                <a:gridCol w="329184">
                  <a:extLst>
                    <a:ext uri="{9D8B030D-6E8A-4147-A177-3AD203B41FA5}">
                      <a16:colId xmlns:a16="http://schemas.microsoft.com/office/drawing/2014/main" val="3842477795"/>
                    </a:ext>
                  </a:extLst>
                </a:gridCol>
                <a:gridCol w="329184">
                  <a:extLst>
                    <a:ext uri="{9D8B030D-6E8A-4147-A177-3AD203B41FA5}">
                      <a16:colId xmlns:a16="http://schemas.microsoft.com/office/drawing/2014/main" val="3418712908"/>
                    </a:ext>
                  </a:extLst>
                </a:gridCol>
                <a:gridCol w="329184">
                  <a:extLst>
                    <a:ext uri="{9D8B030D-6E8A-4147-A177-3AD203B41FA5}">
                      <a16:colId xmlns:a16="http://schemas.microsoft.com/office/drawing/2014/main" val="3119942550"/>
                    </a:ext>
                  </a:extLst>
                </a:gridCol>
                <a:gridCol w="329184">
                  <a:extLst>
                    <a:ext uri="{9D8B030D-6E8A-4147-A177-3AD203B41FA5}">
                      <a16:colId xmlns:a16="http://schemas.microsoft.com/office/drawing/2014/main" val="948233054"/>
                    </a:ext>
                  </a:extLst>
                </a:gridCol>
                <a:gridCol w="329184">
                  <a:extLst>
                    <a:ext uri="{9D8B030D-6E8A-4147-A177-3AD203B41FA5}">
                      <a16:colId xmlns:a16="http://schemas.microsoft.com/office/drawing/2014/main" val="3673200106"/>
                    </a:ext>
                  </a:extLst>
                </a:gridCol>
                <a:gridCol w="329184">
                  <a:extLst>
                    <a:ext uri="{9D8B030D-6E8A-4147-A177-3AD203B41FA5}">
                      <a16:colId xmlns:a16="http://schemas.microsoft.com/office/drawing/2014/main" val="3816794384"/>
                    </a:ext>
                  </a:extLst>
                </a:gridCol>
                <a:gridCol w="329184">
                  <a:extLst>
                    <a:ext uri="{9D8B030D-6E8A-4147-A177-3AD203B41FA5}">
                      <a16:colId xmlns:a16="http://schemas.microsoft.com/office/drawing/2014/main" val="1731999602"/>
                    </a:ext>
                  </a:extLst>
                </a:gridCol>
                <a:gridCol w="329184">
                  <a:extLst>
                    <a:ext uri="{9D8B030D-6E8A-4147-A177-3AD203B41FA5}">
                      <a16:colId xmlns:a16="http://schemas.microsoft.com/office/drawing/2014/main" val="186452189"/>
                    </a:ext>
                  </a:extLst>
                </a:gridCol>
                <a:gridCol w="329184">
                  <a:extLst>
                    <a:ext uri="{9D8B030D-6E8A-4147-A177-3AD203B41FA5}">
                      <a16:colId xmlns:a16="http://schemas.microsoft.com/office/drawing/2014/main" val="1167625121"/>
                    </a:ext>
                  </a:extLst>
                </a:gridCol>
                <a:gridCol w="329184">
                  <a:extLst>
                    <a:ext uri="{9D8B030D-6E8A-4147-A177-3AD203B41FA5}">
                      <a16:colId xmlns:a16="http://schemas.microsoft.com/office/drawing/2014/main" val="76717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6568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- 2019-05-15 04:00:00 </a:t>
                      </a:r>
                      <a:r>
                        <a:rPr kumimoji="0" lang="es-ES" sz="1000" b="0" i="0" u="none" strike="noStrike" kern="1200" cap="none" spc="0" normalizeH="0" baseline="0" noProof="0">
                          <a:ln>
                            <a:noFill/>
                          </a:ln>
                          <a:solidFill>
                            <a:prstClr val="black"/>
                          </a:solidFill>
                          <a:effectLst/>
                          <a:uLnTx/>
                          <a:uFillTx/>
                          <a:latin typeface="+mn-lt"/>
                          <a:ea typeface="+mn-ea"/>
                          <a:cs typeface="+mn-cs"/>
                        </a:rPr>
                        <a:t> 
 Dedícate a sentir que estás vivo y a disfrutar cada instante #DEDICATEAVIVIR Nosotros a Cuidarte.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https://scontent.xx.fbcdn.net/v/t15.13418-10/p720x720/59444217_423741941761486_7979215015880163328_n.jpg?_nc_cat=104&amp;_nc_ht=scontent.xx&amp;oh=e763e8b6204668cbd7a17b2806120e91&amp;oe=5D54C3C0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7138905"/>
                  </a:ext>
                </a:extLst>
              </a:tr>
            </a:tbl>
          </a:graphicData>
        </a:graphic>
      </p:graphicFrame>
      <p:sp>
        <p:nvSpPr>
          <p:cNvPr id="4" name="Text Placeholder 3">
            <a:extLst>
              <a:ext uri="{FF2B5EF4-FFF2-40B4-BE49-F238E27FC236}">
                <a16:creationId xmlns:a16="http://schemas.microsoft.com/office/drawing/2014/main" id="{31CFC1C7-A4BC-4543-B409-A9AC6BE28C2B}"/>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632202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7C5E3-AA26-4FB3-96E1-B5C70F414325}"/>
              </a:ext>
            </a:extLst>
          </p:cNvPr>
          <p:cNvSpPr>
            <a:spLocks noGrp="1"/>
          </p:cNvSpPr>
          <p:nvPr>
            <p:ph type="title"/>
          </p:nvPr>
        </p:nvSpPr>
        <p:spPr/>
        <p:txBody>
          <a:bodyPr/>
          <a:lstStyle/>
          <a:p>
            <a:r>
              <a:rPr lang="en-US"/>
              <a:t>Facebook Own Posts Table | Seguros GYT - 3 of 25</a:t>
            </a:r>
          </a:p>
        </p:txBody>
      </p:sp>
      <p:graphicFrame>
        <p:nvGraphicFramePr>
          <p:cNvPr id="5" name="Table Placeholder 4">
            <a:extLst>
              <a:ext uri="{FF2B5EF4-FFF2-40B4-BE49-F238E27FC236}">
                <a16:creationId xmlns:a16="http://schemas.microsoft.com/office/drawing/2014/main" id="{E8F381BA-1BB5-4C4B-9ED9-06FF067F855D}"/>
              </a:ext>
            </a:extLst>
          </p:cNvPr>
          <p:cNvGraphicFramePr>
            <a:graphicFrameLocks noGrp="1"/>
          </p:cNvGraphicFramePr>
          <p:nvPr>
            <p:ph type="tbl" sz="quarter" idx="13"/>
            <p:extLst>
              <p:ext uri="{D42A27DB-BD31-4B8C-83A1-F6EECF244321}">
                <p14:modId xmlns:p14="http://schemas.microsoft.com/office/powerpoint/2010/main" val="590232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64945856"/>
                    </a:ext>
                  </a:extLst>
                </a:gridCol>
                <a:gridCol w="905256">
                  <a:extLst>
                    <a:ext uri="{9D8B030D-6E8A-4147-A177-3AD203B41FA5}">
                      <a16:colId xmlns:a16="http://schemas.microsoft.com/office/drawing/2014/main" val="4288049683"/>
                    </a:ext>
                  </a:extLst>
                </a:gridCol>
                <a:gridCol w="658368">
                  <a:extLst>
                    <a:ext uri="{9D8B030D-6E8A-4147-A177-3AD203B41FA5}">
                      <a16:colId xmlns:a16="http://schemas.microsoft.com/office/drawing/2014/main" val="1684905141"/>
                    </a:ext>
                  </a:extLst>
                </a:gridCol>
                <a:gridCol w="329184">
                  <a:extLst>
                    <a:ext uri="{9D8B030D-6E8A-4147-A177-3AD203B41FA5}">
                      <a16:colId xmlns:a16="http://schemas.microsoft.com/office/drawing/2014/main" val="1935120407"/>
                    </a:ext>
                  </a:extLst>
                </a:gridCol>
                <a:gridCol w="329184">
                  <a:extLst>
                    <a:ext uri="{9D8B030D-6E8A-4147-A177-3AD203B41FA5}">
                      <a16:colId xmlns:a16="http://schemas.microsoft.com/office/drawing/2014/main" val="3804944741"/>
                    </a:ext>
                  </a:extLst>
                </a:gridCol>
                <a:gridCol w="329184">
                  <a:extLst>
                    <a:ext uri="{9D8B030D-6E8A-4147-A177-3AD203B41FA5}">
                      <a16:colId xmlns:a16="http://schemas.microsoft.com/office/drawing/2014/main" val="3666756146"/>
                    </a:ext>
                  </a:extLst>
                </a:gridCol>
                <a:gridCol w="329184">
                  <a:extLst>
                    <a:ext uri="{9D8B030D-6E8A-4147-A177-3AD203B41FA5}">
                      <a16:colId xmlns:a16="http://schemas.microsoft.com/office/drawing/2014/main" val="4258252091"/>
                    </a:ext>
                  </a:extLst>
                </a:gridCol>
                <a:gridCol w="329184">
                  <a:extLst>
                    <a:ext uri="{9D8B030D-6E8A-4147-A177-3AD203B41FA5}">
                      <a16:colId xmlns:a16="http://schemas.microsoft.com/office/drawing/2014/main" val="1254443045"/>
                    </a:ext>
                  </a:extLst>
                </a:gridCol>
                <a:gridCol w="329184">
                  <a:extLst>
                    <a:ext uri="{9D8B030D-6E8A-4147-A177-3AD203B41FA5}">
                      <a16:colId xmlns:a16="http://schemas.microsoft.com/office/drawing/2014/main" val="1423905879"/>
                    </a:ext>
                  </a:extLst>
                </a:gridCol>
                <a:gridCol w="329184">
                  <a:extLst>
                    <a:ext uri="{9D8B030D-6E8A-4147-A177-3AD203B41FA5}">
                      <a16:colId xmlns:a16="http://schemas.microsoft.com/office/drawing/2014/main" val="1888566290"/>
                    </a:ext>
                  </a:extLst>
                </a:gridCol>
                <a:gridCol w="329184">
                  <a:extLst>
                    <a:ext uri="{9D8B030D-6E8A-4147-A177-3AD203B41FA5}">
                      <a16:colId xmlns:a16="http://schemas.microsoft.com/office/drawing/2014/main" val="3363943307"/>
                    </a:ext>
                  </a:extLst>
                </a:gridCol>
                <a:gridCol w="329184">
                  <a:extLst>
                    <a:ext uri="{9D8B030D-6E8A-4147-A177-3AD203B41FA5}">
                      <a16:colId xmlns:a16="http://schemas.microsoft.com/office/drawing/2014/main" val="2834584144"/>
                    </a:ext>
                  </a:extLst>
                </a:gridCol>
                <a:gridCol w="329184">
                  <a:extLst>
                    <a:ext uri="{9D8B030D-6E8A-4147-A177-3AD203B41FA5}">
                      <a16:colId xmlns:a16="http://schemas.microsoft.com/office/drawing/2014/main" val="1840697691"/>
                    </a:ext>
                  </a:extLst>
                </a:gridCol>
                <a:gridCol w="329184">
                  <a:extLst>
                    <a:ext uri="{9D8B030D-6E8A-4147-A177-3AD203B41FA5}">
                      <a16:colId xmlns:a16="http://schemas.microsoft.com/office/drawing/2014/main" val="2956648148"/>
                    </a:ext>
                  </a:extLst>
                </a:gridCol>
                <a:gridCol w="329184">
                  <a:extLst>
                    <a:ext uri="{9D8B030D-6E8A-4147-A177-3AD203B41FA5}">
                      <a16:colId xmlns:a16="http://schemas.microsoft.com/office/drawing/2014/main" val="1868290620"/>
                    </a:ext>
                  </a:extLst>
                </a:gridCol>
                <a:gridCol w="329184">
                  <a:extLst>
                    <a:ext uri="{9D8B030D-6E8A-4147-A177-3AD203B41FA5}">
                      <a16:colId xmlns:a16="http://schemas.microsoft.com/office/drawing/2014/main" val="377733010"/>
                    </a:ext>
                  </a:extLst>
                </a:gridCol>
                <a:gridCol w="329184">
                  <a:extLst>
                    <a:ext uri="{9D8B030D-6E8A-4147-A177-3AD203B41FA5}">
                      <a16:colId xmlns:a16="http://schemas.microsoft.com/office/drawing/2014/main" val="1269960402"/>
                    </a:ext>
                  </a:extLst>
                </a:gridCol>
                <a:gridCol w="329184">
                  <a:extLst>
                    <a:ext uri="{9D8B030D-6E8A-4147-A177-3AD203B41FA5}">
                      <a16:colId xmlns:a16="http://schemas.microsoft.com/office/drawing/2014/main" val="3162913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5990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- 2019-05-14 05:34:02 </a:t>
                      </a:r>
                      <a:r>
                        <a:rPr kumimoji="0" lang="es-ES" sz="1000" b="0" i="0" u="none" strike="noStrike" kern="1200" cap="none" spc="0" normalizeH="0" baseline="0" noProof="0">
                          <a:ln>
                            <a:noFill/>
                          </a:ln>
                          <a:solidFill>
                            <a:prstClr val="black"/>
                          </a:solidFill>
                          <a:effectLst/>
                          <a:uLnTx/>
                          <a:uFillTx/>
                          <a:latin typeface="+mn-lt"/>
                          <a:ea typeface="+mn-ea"/>
                          <a:cs typeface="+mn-cs"/>
                        </a:rPr>
                        <a:t> 
 ¿Acabas de dar a luz? ¿Conoces  los cuidados postnatales que debes de tener luego del nacimiento de tu bebe? En nuestro blog del día de hoy te hablamos ellos.
https://hubs.ly/H0hSm470
#DEDICATEAVIVIR #VivaMed #CuidadosPostnatales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https://external.xx.fbcdn.net/safe_image.php?d=AQCu3VpPlM9YXv3z&amp;w=720&amp;h=720&amp;url=https%3A%2F%2Fblog.segurosgyt.com.gt%2Fhubfs%2Fpost%2520parto.jpg%23keepProtocol&amp;cfs=1&amp;_nc_hash=AQDR7j0yO_dDk5o3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0901054"/>
                  </a:ext>
                </a:extLst>
              </a:tr>
            </a:tbl>
          </a:graphicData>
        </a:graphic>
      </p:graphicFrame>
      <p:sp>
        <p:nvSpPr>
          <p:cNvPr id="4" name="Text Placeholder 3">
            <a:extLst>
              <a:ext uri="{FF2B5EF4-FFF2-40B4-BE49-F238E27FC236}">
                <a16:creationId xmlns:a16="http://schemas.microsoft.com/office/drawing/2014/main" id="{01A3ED11-1088-4AF8-B1D8-767F23B3FDFC}"/>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4124719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3D4DF-EA47-403D-9CAA-3CEA3CE21381}"/>
              </a:ext>
            </a:extLst>
          </p:cNvPr>
          <p:cNvSpPr>
            <a:spLocks noGrp="1"/>
          </p:cNvSpPr>
          <p:nvPr>
            <p:ph type="title"/>
          </p:nvPr>
        </p:nvSpPr>
        <p:spPr/>
        <p:txBody>
          <a:bodyPr/>
          <a:lstStyle/>
          <a:p>
            <a:r>
              <a:rPr lang="en-US"/>
              <a:t>Facebook Own Posts Table | Seguros GYT - 4 of 25</a:t>
            </a:r>
          </a:p>
        </p:txBody>
      </p:sp>
      <p:graphicFrame>
        <p:nvGraphicFramePr>
          <p:cNvPr id="5" name="Table Placeholder 4">
            <a:extLst>
              <a:ext uri="{FF2B5EF4-FFF2-40B4-BE49-F238E27FC236}">
                <a16:creationId xmlns:a16="http://schemas.microsoft.com/office/drawing/2014/main" id="{3381363F-A627-429E-91BE-793FE876C849}"/>
              </a:ext>
            </a:extLst>
          </p:cNvPr>
          <p:cNvGraphicFramePr>
            <a:graphicFrameLocks noGrp="1"/>
          </p:cNvGraphicFramePr>
          <p:nvPr>
            <p:ph type="tbl" sz="quarter" idx="13"/>
            <p:extLst>
              <p:ext uri="{D42A27DB-BD31-4B8C-83A1-F6EECF244321}">
                <p14:modId xmlns:p14="http://schemas.microsoft.com/office/powerpoint/2010/main" val="3459775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2031674"/>
                    </a:ext>
                  </a:extLst>
                </a:gridCol>
                <a:gridCol w="905256">
                  <a:extLst>
                    <a:ext uri="{9D8B030D-6E8A-4147-A177-3AD203B41FA5}">
                      <a16:colId xmlns:a16="http://schemas.microsoft.com/office/drawing/2014/main" val="701668849"/>
                    </a:ext>
                  </a:extLst>
                </a:gridCol>
                <a:gridCol w="658368">
                  <a:extLst>
                    <a:ext uri="{9D8B030D-6E8A-4147-A177-3AD203B41FA5}">
                      <a16:colId xmlns:a16="http://schemas.microsoft.com/office/drawing/2014/main" val="2822972162"/>
                    </a:ext>
                  </a:extLst>
                </a:gridCol>
                <a:gridCol w="329184">
                  <a:extLst>
                    <a:ext uri="{9D8B030D-6E8A-4147-A177-3AD203B41FA5}">
                      <a16:colId xmlns:a16="http://schemas.microsoft.com/office/drawing/2014/main" val="1468254105"/>
                    </a:ext>
                  </a:extLst>
                </a:gridCol>
                <a:gridCol w="329184">
                  <a:extLst>
                    <a:ext uri="{9D8B030D-6E8A-4147-A177-3AD203B41FA5}">
                      <a16:colId xmlns:a16="http://schemas.microsoft.com/office/drawing/2014/main" val="2542487524"/>
                    </a:ext>
                  </a:extLst>
                </a:gridCol>
                <a:gridCol w="329184">
                  <a:extLst>
                    <a:ext uri="{9D8B030D-6E8A-4147-A177-3AD203B41FA5}">
                      <a16:colId xmlns:a16="http://schemas.microsoft.com/office/drawing/2014/main" val="3539225439"/>
                    </a:ext>
                  </a:extLst>
                </a:gridCol>
                <a:gridCol w="329184">
                  <a:extLst>
                    <a:ext uri="{9D8B030D-6E8A-4147-A177-3AD203B41FA5}">
                      <a16:colId xmlns:a16="http://schemas.microsoft.com/office/drawing/2014/main" val="362043638"/>
                    </a:ext>
                  </a:extLst>
                </a:gridCol>
                <a:gridCol w="329184">
                  <a:extLst>
                    <a:ext uri="{9D8B030D-6E8A-4147-A177-3AD203B41FA5}">
                      <a16:colId xmlns:a16="http://schemas.microsoft.com/office/drawing/2014/main" val="1659011494"/>
                    </a:ext>
                  </a:extLst>
                </a:gridCol>
                <a:gridCol w="329184">
                  <a:extLst>
                    <a:ext uri="{9D8B030D-6E8A-4147-A177-3AD203B41FA5}">
                      <a16:colId xmlns:a16="http://schemas.microsoft.com/office/drawing/2014/main" val="2829445194"/>
                    </a:ext>
                  </a:extLst>
                </a:gridCol>
                <a:gridCol w="329184">
                  <a:extLst>
                    <a:ext uri="{9D8B030D-6E8A-4147-A177-3AD203B41FA5}">
                      <a16:colId xmlns:a16="http://schemas.microsoft.com/office/drawing/2014/main" val="2306204862"/>
                    </a:ext>
                  </a:extLst>
                </a:gridCol>
                <a:gridCol w="329184">
                  <a:extLst>
                    <a:ext uri="{9D8B030D-6E8A-4147-A177-3AD203B41FA5}">
                      <a16:colId xmlns:a16="http://schemas.microsoft.com/office/drawing/2014/main" val="2152453349"/>
                    </a:ext>
                  </a:extLst>
                </a:gridCol>
                <a:gridCol w="329184">
                  <a:extLst>
                    <a:ext uri="{9D8B030D-6E8A-4147-A177-3AD203B41FA5}">
                      <a16:colId xmlns:a16="http://schemas.microsoft.com/office/drawing/2014/main" val="1377890328"/>
                    </a:ext>
                  </a:extLst>
                </a:gridCol>
                <a:gridCol w="329184">
                  <a:extLst>
                    <a:ext uri="{9D8B030D-6E8A-4147-A177-3AD203B41FA5}">
                      <a16:colId xmlns:a16="http://schemas.microsoft.com/office/drawing/2014/main" val="4166247126"/>
                    </a:ext>
                  </a:extLst>
                </a:gridCol>
                <a:gridCol w="329184">
                  <a:extLst>
                    <a:ext uri="{9D8B030D-6E8A-4147-A177-3AD203B41FA5}">
                      <a16:colId xmlns:a16="http://schemas.microsoft.com/office/drawing/2014/main" val="3235580334"/>
                    </a:ext>
                  </a:extLst>
                </a:gridCol>
                <a:gridCol w="329184">
                  <a:extLst>
                    <a:ext uri="{9D8B030D-6E8A-4147-A177-3AD203B41FA5}">
                      <a16:colId xmlns:a16="http://schemas.microsoft.com/office/drawing/2014/main" val="2396300171"/>
                    </a:ext>
                  </a:extLst>
                </a:gridCol>
                <a:gridCol w="329184">
                  <a:extLst>
                    <a:ext uri="{9D8B030D-6E8A-4147-A177-3AD203B41FA5}">
                      <a16:colId xmlns:a16="http://schemas.microsoft.com/office/drawing/2014/main" val="2844016921"/>
                    </a:ext>
                  </a:extLst>
                </a:gridCol>
                <a:gridCol w="329184">
                  <a:extLst>
                    <a:ext uri="{9D8B030D-6E8A-4147-A177-3AD203B41FA5}">
                      <a16:colId xmlns:a16="http://schemas.microsoft.com/office/drawing/2014/main" val="3920924440"/>
                    </a:ext>
                  </a:extLst>
                </a:gridCol>
                <a:gridCol w="329184">
                  <a:extLst>
                    <a:ext uri="{9D8B030D-6E8A-4147-A177-3AD203B41FA5}">
                      <a16:colId xmlns:a16="http://schemas.microsoft.com/office/drawing/2014/main" val="50852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9172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- 2019-05-12 23:03:01 </a:t>
                      </a:r>
                      <a:r>
                        <a:rPr kumimoji="0" lang="es-ES" sz="1000" b="0" i="0" u="none" strike="noStrike" kern="1200" cap="none" spc="0" normalizeH="0" baseline="0" noProof="0">
                          <a:ln>
                            <a:noFill/>
                          </a:ln>
                          <a:solidFill>
                            <a:prstClr val="black"/>
                          </a:solidFill>
                          <a:effectLst/>
                          <a:uLnTx/>
                          <a:uFillTx/>
                          <a:latin typeface="+mn-lt"/>
                          <a:ea typeface="+mn-ea"/>
                          <a:cs typeface="+mn-cs"/>
                        </a:rPr>
                        <a:t> 
 Nuestro cuerpo está compuesto de aproximadamente 60 % de agua, y la perdemos constantemente por medio de la orina y el sudor. Por eso es importante mantenerse hidratado. Hay muchas opiniones con relación a cuánta agua debemos tomar diariamente. Las autoridades de la salud recomiendan beber 8 vasos de 8 oz de agua al día, que equivale a 2 litros o medio galón. Esto es conocido como la regla de 8X8 para que sea fácil recordarlo. Otros recomiendan tomar pequeñas cantidades de agua durante el día de manera constante, aunque no tengamos sed. La cantidad exacta dependerá mucho de los factores internos y externos de cada individuo. 
#Salud #Agua #DEDICATEAVIVIR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https://scontent.xx.fbcdn.net/v/t1.0-9/q83/p720x720/60143655_10158437610508662_3728011289142755328_o.jpg?_nc_cat=109&amp;_nc_ht=scontent.xx&amp;oh=774339096901faf91d1741e0990b63c4&amp;oe=5D64C4FE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126532"/>
                  </a:ext>
                </a:extLst>
              </a:tr>
            </a:tbl>
          </a:graphicData>
        </a:graphic>
      </p:graphicFrame>
      <p:sp>
        <p:nvSpPr>
          <p:cNvPr id="4" name="Text Placeholder 3">
            <a:extLst>
              <a:ext uri="{FF2B5EF4-FFF2-40B4-BE49-F238E27FC236}">
                <a16:creationId xmlns:a16="http://schemas.microsoft.com/office/drawing/2014/main" id="{54AAB541-1CC7-430C-8113-AED050C21789}"/>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4240602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47C94-FD42-476A-BCD4-B0460919B9D4}"/>
              </a:ext>
            </a:extLst>
          </p:cNvPr>
          <p:cNvSpPr>
            <a:spLocks noGrp="1"/>
          </p:cNvSpPr>
          <p:nvPr>
            <p:ph type="title"/>
          </p:nvPr>
        </p:nvSpPr>
        <p:spPr/>
        <p:txBody>
          <a:bodyPr/>
          <a:lstStyle/>
          <a:p>
            <a:r>
              <a:rPr lang="en-US"/>
              <a:t>Facebook Own Posts Table | Seguros GYT - 5 of 25</a:t>
            </a:r>
          </a:p>
        </p:txBody>
      </p:sp>
      <p:graphicFrame>
        <p:nvGraphicFramePr>
          <p:cNvPr id="5" name="Table Placeholder 4">
            <a:extLst>
              <a:ext uri="{FF2B5EF4-FFF2-40B4-BE49-F238E27FC236}">
                <a16:creationId xmlns:a16="http://schemas.microsoft.com/office/drawing/2014/main" id="{06A30654-AE18-451B-B175-D2622DB0A04C}"/>
              </a:ext>
            </a:extLst>
          </p:cNvPr>
          <p:cNvGraphicFramePr>
            <a:graphicFrameLocks noGrp="1"/>
          </p:cNvGraphicFramePr>
          <p:nvPr>
            <p:ph type="tbl" sz="quarter" idx="13"/>
            <p:extLst>
              <p:ext uri="{D42A27DB-BD31-4B8C-83A1-F6EECF244321}">
                <p14:modId xmlns:p14="http://schemas.microsoft.com/office/powerpoint/2010/main" val="2465093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02856934"/>
                    </a:ext>
                  </a:extLst>
                </a:gridCol>
                <a:gridCol w="905256">
                  <a:extLst>
                    <a:ext uri="{9D8B030D-6E8A-4147-A177-3AD203B41FA5}">
                      <a16:colId xmlns:a16="http://schemas.microsoft.com/office/drawing/2014/main" val="3477160001"/>
                    </a:ext>
                  </a:extLst>
                </a:gridCol>
                <a:gridCol w="658368">
                  <a:extLst>
                    <a:ext uri="{9D8B030D-6E8A-4147-A177-3AD203B41FA5}">
                      <a16:colId xmlns:a16="http://schemas.microsoft.com/office/drawing/2014/main" val="584218413"/>
                    </a:ext>
                  </a:extLst>
                </a:gridCol>
                <a:gridCol w="329184">
                  <a:extLst>
                    <a:ext uri="{9D8B030D-6E8A-4147-A177-3AD203B41FA5}">
                      <a16:colId xmlns:a16="http://schemas.microsoft.com/office/drawing/2014/main" val="2273518354"/>
                    </a:ext>
                  </a:extLst>
                </a:gridCol>
                <a:gridCol w="329184">
                  <a:extLst>
                    <a:ext uri="{9D8B030D-6E8A-4147-A177-3AD203B41FA5}">
                      <a16:colId xmlns:a16="http://schemas.microsoft.com/office/drawing/2014/main" val="1130905276"/>
                    </a:ext>
                  </a:extLst>
                </a:gridCol>
                <a:gridCol w="329184">
                  <a:extLst>
                    <a:ext uri="{9D8B030D-6E8A-4147-A177-3AD203B41FA5}">
                      <a16:colId xmlns:a16="http://schemas.microsoft.com/office/drawing/2014/main" val="2957060236"/>
                    </a:ext>
                  </a:extLst>
                </a:gridCol>
                <a:gridCol w="329184">
                  <a:extLst>
                    <a:ext uri="{9D8B030D-6E8A-4147-A177-3AD203B41FA5}">
                      <a16:colId xmlns:a16="http://schemas.microsoft.com/office/drawing/2014/main" val="4136950241"/>
                    </a:ext>
                  </a:extLst>
                </a:gridCol>
                <a:gridCol w="329184">
                  <a:extLst>
                    <a:ext uri="{9D8B030D-6E8A-4147-A177-3AD203B41FA5}">
                      <a16:colId xmlns:a16="http://schemas.microsoft.com/office/drawing/2014/main" val="499927802"/>
                    </a:ext>
                  </a:extLst>
                </a:gridCol>
                <a:gridCol w="329184">
                  <a:extLst>
                    <a:ext uri="{9D8B030D-6E8A-4147-A177-3AD203B41FA5}">
                      <a16:colId xmlns:a16="http://schemas.microsoft.com/office/drawing/2014/main" val="1590064387"/>
                    </a:ext>
                  </a:extLst>
                </a:gridCol>
                <a:gridCol w="329184">
                  <a:extLst>
                    <a:ext uri="{9D8B030D-6E8A-4147-A177-3AD203B41FA5}">
                      <a16:colId xmlns:a16="http://schemas.microsoft.com/office/drawing/2014/main" val="2049689200"/>
                    </a:ext>
                  </a:extLst>
                </a:gridCol>
                <a:gridCol w="329184">
                  <a:extLst>
                    <a:ext uri="{9D8B030D-6E8A-4147-A177-3AD203B41FA5}">
                      <a16:colId xmlns:a16="http://schemas.microsoft.com/office/drawing/2014/main" val="1475999283"/>
                    </a:ext>
                  </a:extLst>
                </a:gridCol>
                <a:gridCol w="329184">
                  <a:extLst>
                    <a:ext uri="{9D8B030D-6E8A-4147-A177-3AD203B41FA5}">
                      <a16:colId xmlns:a16="http://schemas.microsoft.com/office/drawing/2014/main" val="3784882125"/>
                    </a:ext>
                  </a:extLst>
                </a:gridCol>
                <a:gridCol w="329184">
                  <a:extLst>
                    <a:ext uri="{9D8B030D-6E8A-4147-A177-3AD203B41FA5}">
                      <a16:colId xmlns:a16="http://schemas.microsoft.com/office/drawing/2014/main" val="755207087"/>
                    </a:ext>
                  </a:extLst>
                </a:gridCol>
                <a:gridCol w="329184">
                  <a:extLst>
                    <a:ext uri="{9D8B030D-6E8A-4147-A177-3AD203B41FA5}">
                      <a16:colId xmlns:a16="http://schemas.microsoft.com/office/drawing/2014/main" val="3873292183"/>
                    </a:ext>
                  </a:extLst>
                </a:gridCol>
                <a:gridCol w="329184">
                  <a:extLst>
                    <a:ext uri="{9D8B030D-6E8A-4147-A177-3AD203B41FA5}">
                      <a16:colId xmlns:a16="http://schemas.microsoft.com/office/drawing/2014/main" val="1460264732"/>
                    </a:ext>
                  </a:extLst>
                </a:gridCol>
                <a:gridCol w="329184">
                  <a:extLst>
                    <a:ext uri="{9D8B030D-6E8A-4147-A177-3AD203B41FA5}">
                      <a16:colId xmlns:a16="http://schemas.microsoft.com/office/drawing/2014/main" val="4186333285"/>
                    </a:ext>
                  </a:extLst>
                </a:gridCol>
                <a:gridCol w="329184">
                  <a:extLst>
                    <a:ext uri="{9D8B030D-6E8A-4147-A177-3AD203B41FA5}">
                      <a16:colId xmlns:a16="http://schemas.microsoft.com/office/drawing/2014/main" val="933891395"/>
                    </a:ext>
                  </a:extLst>
                </a:gridCol>
                <a:gridCol w="329184">
                  <a:extLst>
                    <a:ext uri="{9D8B030D-6E8A-4147-A177-3AD203B41FA5}">
                      <a16:colId xmlns:a16="http://schemas.microsoft.com/office/drawing/2014/main" val="2745886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23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- 2019-05-11 23:08:19 </a:t>
                      </a:r>
                      <a:r>
                        <a:rPr kumimoji="0" lang="es-ES" sz="1000" b="0" i="0" u="none" strike="noStrike" kern="1200" cap="none" spc="0" normalizeH="0" baseline="0" noProof="0">
                          <a:ln>
                            <a:noFill/>
                          </a:ln>
                          <a:solidFill>
                            <a:prstClr val="black"/>
                          </a:solidFill>
                          <a:effectLst/>
                          <a:uLnTx/>
                          <a:uFillTx/>
                          <a:latin typeface="+mn-lt"/>
                          <a:ea typeface="+mn-ea"/>
                          <a:cs typeface="+mn-cs"/>
                        </a:rPr>
                        <a:t> 
 En Seguros G&amp;T nuestra prioridad eres tú y tu familia, #DEDICATEAVIVIR Nosotros a Cuidarte. Cotiza tu seguro llamando al 2244 - 2244 o descarga nuestra guía #VivaMed El mejor Seguro de gastos médicos que protege a tu familia, ingresa a: https://hubs.ly/H0hQ-wh0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https://scontent.xx.fbcdn.net/v/t1.0-9/q86/p720x720/60150877_10158434614483662_3865362835735314432_o.jpg?_nc_cat=106&amp;_nc_ht=scontent.xx&amp;oh=a99cf9778463625f02ace07df3cd35b3&amp;oe=5D776E89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595509"/>
                  </a:ext>
                </a:extLst>
              </a:tr>
            </a:tbl>
          </a:graphicData>
        </a:graphic>
      </p:graphicFrame>
      <p:sp>
        <p:nvSpPr>
          <p:cNvPr id="4" name="Text Placeholder 3">
            <a:extLst>
              <a:ext uri="{FF2B5EF4-FFF2-40B4-BE49-F238E27FC236}">
                <a16:creationId xmlns:a16="http://schemas.microsoft.com/office/drawing/2014/main" id="{7AAD1A67-27C5-4E6D-87AC-12BE17CBC33A}"/>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955751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B09F2-EB78-4B5E-A02F-7A97AD4628C9}"/>
              </a:ext>
            </a:extLst>
          </p:cNvPr>
          <p:cNvSpPr>
            <a:spLocks noGrp="1"/>
          </p:cNvSpPr>
          <p:nvPr>
            <p:ph type="title"/>
          </p:nvPr>
        </p:nvSpPr>
        <p:spPr/>
        <p:txBody>
          <a:bodyPr/>
          <a:lstStyle/>
          <a:p>
            <a:r>
              <a:rPr lang="en-US"/>
              <a:t>Facebook Own Posts Table | Seguros GYT - 6 of 25</a:t>
            </a:r>
          </a:p>
        </p:txBody>
      </p:sp>
      <p:graphicFrame>
        <p:nvGraphicFramePr>
          <p:cNvPr id="5" name="Table Placeholder 4">
            <a:extLst>
              <a:ext uri="{FF2B5EF4-FFF2-40B4-BE49-F238E27FC236}">
                <a16:creationId xmlns:a16="http://schemas.microsoft.com/office/drawing/2014/main" id="{782B9820-EF9B-464C-B3EE-B1BAD931F063}"/>
              </a:ext>
            </a:extLst>
          </p:cNvPr>
          <p:cNvGraphicFramePr>
            <a:graphicFrameLocks noGrp="1"/>
          </p:cNvGraphicFramePr>
          <p:nvPr>
            <p:ph type="tbl" sz="quarter" idx="13"/>
            <p:extLst>
              <p:ext uri="{D42A27DB-BD31-4B8C-83A1-F6EECF244321}">
                <p14:modId xmlns:p14="http://schemas.microsoft.com/office/powerpoint/2010/main" val="3734058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96980850"/>
                    </a:ext>
                  </a:extLst>
                </a:gridCol>
                <a:gridCol w="905256">
                  <a:extLst>
                    <a:ext uri="{9D8B030D-6E8A-4147-A177-3AD203B41FA5}">
                      <a16:colId xmlns:a16="http://schemas.microsoft.com/office/drawing/2014/main" val="281777208"/>
                    </a:ext>
                  </a:extLst>
                </a:gridCol>
                <a:gridCol w="658368">
                  <a:extLst>
                    <a:ext uri="{9D8B030D-6E8A-4147-A177-3AD203B41FA5}">
                      <a16:colId xmlns:a16="http://schemas.microsoft.com/office/drawing/2014/main" val="219155529"/>
                    </a:ext>
                  </a:extLst>
                </a:gridCol>
                <a:gridCol w="329184">
                  <a:extLst>
                    <a:ext uri="{9D8B030D-6E8A-4147-A177-3AD203B41FA5}">
                      <a16:colId xmlns:a16="http://schemas.microsoft.com/office/drawing/2014/main" val="1243100847"/>
                    </a:ext>
                  </a:extLst>
                </a:gridCol>
                <a:gridCol w="329184">
                  <a:extLst>
                    <a:ext uri="{9D8B030D-6E8A-4147-A177-3AD203B41FA5}">
                      <a16:colId xmlns:a16="http://schemas.microsoft.com/office/drawing/2014/main" val="2615255303"/>
                    </a:ext>
                  </a:extLst>
                </a:gridCol>
                <a:gridCol w="329184">
                  <a:extLst>
                    <a:ext uri="{9D8B030D-6E8A-4147-A177-3AD203B41FA5}">
                      <a16:colId xmlns:a16="http://schemas.microsoft.com/office/drawing/2014/main" val="2146807881"/>
                    </a:ext>
                  </a:extLst>
                </a:gridCol>
                <a:gridCol w="329184">
                  <a:extLst>
                    <a:ext uri="{9D8B030D-6E8A-4147-A177-3AD203B41FA5}">
                      <a16:colId xmlns:a16="http://schemas.microsoft.com/office/drawing/2014/main" val="1668209721"/>
                    </a:ext>
                  </a:extLst>
                </a:gridCol>
                <a:gridCol w="329184">
                  <a:extLst>
                    <a:ext uri="{9D8B030D-6E8A-4147-A177-3AD203B41FA5}">
                      <a16:colId xmlns:a16="http://schemas.microsoft.com/office/drawing/2014/main" val="418537706"/>
                    </a:ext>
                  </a:extLst>
                </a:gridCol>
                <a:gridCol w="329184">
                  <a:extLst>
                    <a:ext uri="{9D8B030D-6E8A-4147-A177-3AD203B41FA5}">
                      <a16:colId xmlns:a16="http://schemas.microsoft.com/office/drawing/2014/main" val="4005412269"/>
                    </a:ext>
                  </a:extLst>
                </a:gridCol>
                <a:gridCol w="329184">
                  <a:extLst>
                    <a:ext uri="{9D8B030D-6E8A-4147-A177-3AD203B41FA5}">
                      <a16:colId xmlns:a16="http://schemas.microsoft.com/office/drawing/2014/main" val="125865195"/>
                    </a:ext>
                  </a:extLst>
                </a:gridCol>
                <a:gridCol w="329184">
                  <a:extLst>
                    <a:ext uri="{9D8B030D-6E8A-4147-A177-3AD203B41FA5}">
                      <a16:colId xmlns:a16="http://schemas.microsoft.com/office/drawing/2014/main" val="893320759"/>
                    </a:ext>
                  </a:extLst>
                </a:gridCol>
                <a:gridCol w="329184">
                  <a:extLst>
                    <a:ext uri="{9D8B030D-6E8A-4147-A177-3AD203B41FA5}">
                      <a16:colId xmlns:a16="http://schemas.microsoft.com/office/drawing/2014/main" val="2147598384"/>
                    </a:ext>
                  </a:extLst>
                </a:gridCol>
                <a:gridCol w="329184">
                  <a:extLst>
                    <a:ext uri="{9D8B030D-6E8A-4147-A177-3AD203B41FA5}">
                      <a16:colId xmlns:a16="http://schemas.microsoft.com/office/drawing/2014/main" val="736227144"/>
                    </a:ext>
                  </a:extLst>
                </a:gridCol>
                <a:gridCol w="329184">
                  <a:extLst>
                    <a:ext uri="{9D8B030D-6E8A-4147-A177-3AD203B41FA5}">
                      <a16:colId xmlns:a16="http://schemas.microsoft.com/office/drawing/2014/main" val="3620851950"/>
                    </a:ext>
                  </a:extLst>
                </a:gridCol>
                <a:gridCol w="329184">
                  <a:extLst>
                    <a:ext uri="{9D8B030D-6E8A-4147-A177-3AD203B41FA5}">
                      <a16:colId xmlns:a16="http://schemas.microsoft.com/office/drawing/2014/main" val="1121253322"/>
                    </a:ext>
                  </a:extLst>
                </a:gridCol>
                <a:gridCol w="329184">
                  <a:extLst>
                    <a:ext uri="{9D8B030D-6E8A-4147-A177-3AD203B41FA5}">
                      <a16:colId xmlns:a16="http://schemas.microsoft.com/office/drawing/2014/main" val="2354558811"/>
                    </a:ext>
                  </a:extLst>
                </a:gridCol>
                <a:gridCol w="329184">
                  <a:extLst>
                    <a:ext uri="{9D8B030D-6E8A-4147-A177-3AD203B41FA5}">
                      <a16:colId xmlns:a16="http://schemas.microsoft.com/office/drawing/2014/main" val="588820313"/>
                    </a:ext>
                  </a:extLst>
                </a:gridCol>
                <a:gridCol w="329184">
                  <a:extLst>
                    <a:ext uri="{9D8B030D-6E8A-4147-A177-3AD203B41FA5}">
                      <a16:colId xmlns:a16="http://schemas.microsoft.com/office/drawing/2014/main" val="1597008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507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- 2019-05-11 23:00:01 </a:t>
                      </a:r>
                      <a:r>
                        <a:rPr kumimoji="0" lang="es-ES" sz="1000" b="0" i="0" u="none" strike="noStrike" kern="1200" cap="none" spc="0" normalizeH="0" baseline="0" noProof="0">
                          <a:ln>
                            <a:noFill/>
                          </a:ln>
                          <a:solidFill>
                            <a:prstClr val="black"/>
                          </a:solidFill>
                          <a:effectLst/>
                          <a:uLnTx/>
                          <a:uFillTx/>
                          <a:latin typeface="+mn-lt"/>
                          <a:ea typeface="+mn-ea"/>
                          <a:cs typeface="+mn-cs"/>
                        </a:rPr>
                        <a:t> 
 Dedícate a disfrutar lo que te gusta #DEDICATEAVIVIR Nosotros a Cuidarte.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https://scontent.xx.fbcdn.net/v/t1.0-9/q89/p720x720/59610377_10158431948498662_1753630091780292608_n.jpg?_nc_cat=106&amp;_nc_ht=scontent.xx&amp;oh=ac6faeadf78ebb22b0aa7cb9c6b3cf32&amp;oe=5D662ECE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14:36:25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673133"/>
                  </a:ext>
                </a:extLst>
              </a:tr>
            </a:tbl>
          </a:graphicData>
        </a:graphic>
      </p:graphicFrame>
      <p:sp>
        <p:nvSpPr>
          <p:cNvPr id="4" name="Text Placeholder 3">
            <a:extLst>
              <a:ext uri="{FF2B5EF4-FFF2-40B4-BE49-F238E27FC236}">
                <a16:creationId xmlns:a16="http://schemas.microsoft.com/office/drawing/2014/main" id="{E0837780-0F13-4CD7-9BB3-99843F7EB860}"/>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268499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13DA3-B30C-4259-A466-F9F362D1C926}"/>
              </a:ext>
            </a:extLst>
          </p:cNvPr>
          <p:cNvSpPr>
            <a:spLocks noGrp="1"/>
          </p:cNvSpPr>
          <p:nvPr>
            <p:ph type="title"/>
          </p:nvPr>
        </p:nvSpPr>
        <p:spPr/>
        <p:txBody>
          <a:bodyPr/>
          <a:lstStyle/>
          <a:p>
            <a:r>
              <a:rPr lang="en-US"/>
              <a:t>Facebook Own Posts Table | Seguros GYT - 7 of 25</a:t>
            </a:r>
          </a:p>
        </p:txBody>
      </p:sp>
      <p:graphicFrame>
        <p:nvGraphicFramePr>
          <p:cNvPr id="5" name="Table Placeholder 4">
            <a:extLst>
              <a:ext uri="{FF2B5EF4-FFF2-40B4-BE49-F238E27FC236}">
                <a16:creationId xmlns:a16="http://schemas.microsoft.com/office/drawing/2014/main" id="{5A87E3DB-3CA3-4A9D-A932-631EADA8A39A}"/>
              </a:ext>
            </a:extLst>
          </p:cNvPr>
          <p:cNvGraphicFramePr>
            <a:graphicFrameLocks noGrp="1"/>
          </p:cNvGraphicFramePr>
          <p:nvPr>
            <p:ph type="tbl" sz="quarter" idx="13"/>
            <p:extLst>
              <p:ext uri="{D42A27DB-BD31-4B8C-83A1-F6EECF244321}">
                <p14:modId xmlns:p14="http://schemas.microsoft.com/office/powerpoint/2010/main" val="780182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30245141"/>
                    </a:ext>
                  </a:extLst>
                </a:gridCol>
                <a:gridCol w="905256">
                  <a:extLst>
                    <a:ext uri="{9D8B030D-6E8A-4147-A177-3AD203B41FA5}">
                      <a16:colId xmlns:a16="http://schemas.microsoft.com/office/drawing/2014/main" val="2087263347"/>
                    </a:ext>
                  </a:extLst>
                </a:gridCol>
                <a:gridCol w="658368">
                  <a:extLst>
                    <a:ext uri="{9D8B030D-6E8A-4147-A177-3AD203B41FA5}">
                      <a16:colId xmlns:a16="http://schemas.microsoft.com/office/drawing/2014/main" val="1472924095"/>
                    </a:ext>
                  </a:extLst>
                </a:gridCol>
                <a:gridCol w="329184">
                  <a:extLst>
                    <a:ext uri="{9D8B030D-6E8A-4147-A177-3AD203B41FA5}">
                      <a16:colId xmlns:a16="http://schemas.microsoft.com/office/drawing/2014/main" val="2257899070"/>
                    </a:ext>
                  </a:extLst>
                </a:gridCol>
                <a:gridCol w="329184">
                  <a:extLst>
                    <a:ext uri="{9D8B030D-6E8A-4147-A177-3AD203B41FA5}">
                      <a16:colId xmlns:a16="http://schemas.microsoft.com/office/drawing/2014/main" val="967783766"/>
                    </a:ext>
                  </a:extLst>
                </a:gridCol>
                <a:gridCol w="329184">
                  <a:extLst>
                    <a:ext uri="{9D8B030D-6E8A-4147-A177-3AD203B41FA5}">
                      <a16:colId xmlns:a16="http://schemas.microsoft.com/office/drawing/2014/main" val="670013006"/>
                    </a:ext>
                  </a:extLst>
                </a:gridCol>
                <a:gridCol w="329184">
                  <a:extLst>
                    <a:ext uri="{9D8B030D-6E8A-4147-A177-3AD203B41FA5}">
                      <a16:colId xmlns:a16="http://schemas.microsoft.com/office/drawing/2014/main" val="807827132"/>
                    </a:ext>
                  </a:extLst>
                </a:gridCol>
                <a:gridCol w="329184">
                  <a:extLst>
                    <a:ext uri="{9D8B030D-6E8A-4147-A177-3AD203B41FA5}">
                      <a16:colId xmlns:a16="http://schemas.microsoft.com/office/drawing/2014/main" val="43988893"/>
                    </a:ext>
                  </a:extLst>
                </a:gridCol>
                <a:gridCol w="329184">
                  <a:extLst>
                    <a:ext uri="{9D8B030D-6E8A-4147-A177-3AD203B41FA5}">
                      <a16:colId xmlns:a16="http://schemas.microsoft.com/office/drawing/2014/main" val="2730861229"/>
                    </a:ext>
                  </a:extLst>
                </a:gridCol>
                <a:gridCol w="329184">
                  <a:extLst>
                    <a:ext uri="{9D8B030D-6E8A-4147-A177-3AD203B41FA5}">
                      <a16:colId xmlns:a16="http://schemas.microsoft.com/office/drawing/2014/main" val="3139341907"/>
                    </a:ext>
                  </a:extLst>
                </a:gridCol>
                <a:gridCol w="329184">
                  <a:extLst>
                    <a:ext uri="{9D8B030D-6E8A-4147-A177-3AD203B41FA5}">
                      <a16:colId xmlns:a16="http://schemas.microsoft.com/office/drawing/2014/main" val="3993879068"/>
                    </a:ext>
                  </a:extLst>
                </a:gridCol>
                <a:gridCol w="329184">
                  <a:extLst>
                    <a:ext uri="{9D8B030D-6E8A-4147-A177-3AD203B41FA5}">
                      <a16:colId xmlns:a16="http://schemas.microsoft.com/office/drawing/2014/main" val="2345884306"/>
                    </a:ext>
                  </a:extLst>
                </a:gridCol>
                <a:gridCol w="329184">
                  <a:extLst>
                    <a:ext uri="{9D8B030D-6E8A-4147-A177-3AD203B41FA5}">
                      <a16:colId xmlns:a16="http://schemas.microsoft.com/office/drawing/2014/main" val="3929123439"/>
                    </a:ext>
                  </a:extLst>
                </a:gridCol>
                <a:gridCol w="329184">
                  <a:extLst>
                    <a:ext uri="{9D8B030D-6E8A-4147-A177-3AD203B41FA5}">
                      <a16:colId xmlns:a16="http://schemas.microsoft.com/office/drawing/2014/main" val="1358366240"/>
                    </a:ext>
                  </a:extLst>
                </a:gridCol>
                <a:gridCol w="329184">
                  <a:extLst>
                    <a:ext uri="{9D8B030D-6E8A-4147-A177-3AD203B41FA5}">
                      <a16:colId xmlns:a16="http://schemas.microsoft.com/office/drawing/2014/main" val="3960162625"/>
                    </a:ext>
                  </a:extLst>
                </a:gridCol>
                <a:gridCol w="329184">
                  <a:extLst>
                    <a:ext uri="{9D8B030D-6E8A-4147-A177-3AD203B41FA5}">
                      <a16:colId xmlns:a16="http://schemas.microsoft.com/office/drawing/2014/main" val="3877949753"/>
                    </a:ext>
                  </a:extLst>
                </a:gridCol>
                <a:gridCol w="329184">
                  <a:extLst>
                    <a:ext uri="{9D8B030D-6E8A-4147-A177-3AD203B41FA5}">
                      <a16:colId xmlns:a16="http://schemas.microsoft.com/office/drawing/2014/main" val="2451219595"/>
                    </a:ext>
                  </a:extLst>
                </a:gridCol>
                <a:gridCol w="329184">
                  <a:extLst>
                    <a:ext uri="{9D8B030D-6E8A-4147-A177-3AD203B41FA5}">
                      <a16:colId xmlns:a16="http://schemas.microsoft.com/office/drawing/2014/main" val="271664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648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- 2019-05-11 00:22:02 </a:t>
                      </a:r>
                      <a:r>
                        <a:rPr kumimoji="0" lang="es-ES" sz="1000" b="0" i="0" u="none" strike="noStrike" kern="1200" cap="none" spc="0" normalizeH="0" baseline="0" noProof="0">
                          <a:ln>
                            <a:noFill/>
                          </a:ln>
                          <a:solidFill>
                            <a:prstClr val="black"/>
                          </a:solidFill>
                          <a:effectLst/>
                          <a:uLnTx/>
                          <a:uFillTx/>
                          <a:latin typeface="+mn-lt"/>
                          <a:ea typeface="+mn-ea"/>
                          <a:cs typeface="+mn-cs"/>
                        </a:rPr>
                        <a:t> 
 «Tus brazos siempre estuvieron abiertos cuando necesitaba un abrazo. Tu corazón entendía cuando necesitaba un amigo. Tus dulces ojos eran severos cuando necesitaba una lección. Tu fuerza y amor me han guiado y me han dado alas» —Maria Bleain ¡Feliz Día de la Madre! 
#DíaDeLaMadre #DEDICATEAVIVIR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https://scontent.xx.fbcdn.net/v/t15.5256-10/p720x720/59433575_2237240103159468_6427896403640451072_n.jpg?_nc_cat=102&amp;_nc_ht=scontent.xx&amp;oh=c9909e2f1f59ce9458cc67a88bd2cbfb&amp;oe=5D62BB5F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8221082"/>
                  </a:ext>
                </a:extLst>
              </a:tr>
            </a:tbl>
          </a:graphicData>
        </a:graphic>
      </p:graphicFrame>
      <p:sp>
        <p:nvSpPr>
          <p:cNvPr id="4" name="Text Placeholder 3">
            <a:extLst>
              <a:ext uri="{FF2B5EF4-FFF2-40B4-BE49-F238E27FC236}">
                <a16:creationId xmlns:a16="http://schemas.microsoft.com/office/drawing/2014/main" id="{866C5B87-76D3-4165-9EAE-C765FF15C5F8}"/>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866840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AAE6-5972-46E9-AF2C-EC6EA3BA8149}"/>
              </a:ext>
            </a:extLst>
          </p:cNvPr>
          <p:cNvSpPr>
            <a:spLocks noGrp="1"/>
          </p:cNvSpPr>
          <p:nvPr>
            <p:ph type="title"/>
          </p:nvPr>
        </p:nvSpPr>
        <p:spPr/>
        <p:txBody>
          <a:bodyPr/>
          <a:lstStyle/>
          <a:p>
            <a:r>
              <a:rPr lang="en-US"/>
              <a:t>Facebook Own Posts Table | Seguros GYT - 8 of 25</a:t>
            </a:r>
          </a:p>
        </p:txBody>
      </p:sp>
      <p:graphicFrame>
        <p:nvGraphicFramePr>
          <p:cNvPr id="5" name="Table Placeholder 4">
            <a:extLst>
              <a:ext uri="{FF2B5EF4-FFF2-40B4-BE49-F238E27FC236}">
                <a16:creationId xmlns:a16="http://schemas.microsoft.com/office/drawing/2014/main" id="{93287117-22D8-42B8-B6DE-5ED351C4846D}"/>
              </a:ext>
            </a:extLst>
          </p:cNvPr>
          <p:cNvGraphicFramePr>
            <a:graphicFrameLocks noGrp="1"/>
          </p:cNvGraphicFramePr>
          <p:nvPr>
            <p:ph type="tbl" sz="quarter" idx="13"/>
            <p:extLst>
              <p:ext uri="{D42A27DB-BD31-4B8C-83A1-F6EECF244321}">
                <p14:modId xmlns:p14="http://schemas.microsoft.com/office/powerpoint/2010/main" val="355708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2531531"/>
                    </a:ext>
                  </a:extLst>
                </a:gridCol>
                <a:gridCol w="905256">
                  <a:extLst>
                    <a:ext uri="{9D8B030D-6E8A-4147-A177-3AD203B41FA5}">
                      <a16:colId xmlns:a16="http://schemas.microsoft.com/office/drawing/2014/main" val="3408699005"/>
                    </a:ext>
                  </a:extLst>
                </a:gridCol>
                <a:gridCol w="658368">
                  <a:extLst>
                    <a:ext uri="{9D8B030D-6E8A-4147-A177-3AD203B41FA5}">
                      <a16:colId xmlns:a16="http://schemas.microsoft.com/office/drawing/2014/main" val="463250447"/>
                    </a:ext>
                  </a:extLst>
                </a:gridCol>
                <a:gridCol w="329184">
                  <a:extLst>
                    <a:ext uri="{9D8B030D-6E8A-4147-A177-3AD203B41FA5}">
                      <a16:colId xmlns:a16="http://schemas.microsoft.com/office/drawing/2014/main" val="2429107503"/>
                    </a:ext>
                  </a:extLst>
                </a:gridCol>
                <a:gridCol w="329184">
                  <a:extLst>
                    <a:ext uri="{9D8B030D-6E8A-4147-A177-3AD203B41FA5}">
                      <a16:colId xmlns:a16="http://schemas.microsoft.com/office/drawing/2014/main" val="219531445"/>
                    </a:ext>
                  </a:extLst>
                </a:gridCol>
                <a:gridCol w="329184">
                  <a:extLst>
                    <a:ext uri="{9D8B030D-6E8A-4147-A177-3AD203B41FA5}">
                      <a16:colId xmlns:a16="http://schemas.microsoft.com/office/drawing/2014/main" val="2806317421"/>
                    </a:ext>
                  </a:extLst>
                </a:gridCol>
                <a:gridCol w="329184">
                  <a:extLst>
                    <a:ext uri="{9D8B030D-6E8A-4147-A177-3AD203B41FA5}">
                      <a16:colId xmlns:a16="http://schemas.microsoft.com/office/drawing/2014/main" val="400104841"/>
                    </a:ext>
                  </a:extLst>
                </a:gridCol>
                <a:gridCol w="329184">
                  <a:extLst>
                    <a:ext uri="{9D8B030D-6E8A-4147-A177-3AD203B41FA5}">
                      <a16:colId xmlns:a16="http://schemas.microsoft.com/office/drawing/2014/main" val="2053673219"/>
                    </a:ext>
                  </a:extLst>
                </a:gridCol>
                <a:gridCol w="329184">
                  <a:extLst>
                    <a:ext uri="{9D8B030D-6E8A-4147-A177-3AD203B41FA5}">
                      <a16:colId xmlns:a16="http://schemas.microsoft.com/office/drawing/2014/main" val="4096951097"/>
                    </a:ext>
                  </a:extLst>
                </a:gridCol>
                <a:gridCol w="329184">
                  <a:extLst>
                    <a:ext uri="{9D8B030D-6E8A-4147-A177-3AD203B41FA5}">
                      <a16:colId xmlns:a16="http://schemas.microsoft.com/office/drawing/2014/main" val="2851611428"/>
                    </a:ext>
                  </a:extLst>
                </a:gridCol>
                <a:gridCol w="329184">
                  <a:extLst>
                    <a:ext uri="{9D8B030D-6E8A-4147-A177-3AD203B41FA5}">
                      <a16:colId xmlns:a16="http://schemas.microsoft.com/office/drawing/2014/main" val="1309090010"/>
                    </a:ext>
                  </a:extLst>
                </a:gridCol>
                <a:gridCol w="329184">
                  <a:extLst>
                    <a:ext uri="{9D8B030D-6E8A-4147-A177-3AD203B41FA5}">
                      <a16:colId xmlns:a16="http://schemas.microsoft.com/office/drawing/2014/main" val="1362105100"/>
                    </a:ext>
                  </a:extLst>
                </a:gridCol>
                <a:gridCol w="329184">
                  <a:extLst>
                    <a:ext uri="{9D8B030D-6E8A-4147-A177-3AD203B41FA5}">
                      <a16:colId xmlns:a16="http://schemas.microsoft.com/office/drawing/2014/main" val="331728608"/>
                    </a:ext>
                  </a:extLst>
                </a:gridCol>
                <a:gridCol w="329184">
                  <a:extLst>
                    <a:ext uri="{9D8B030D-6E8A-4147-A177-3AD203B41FA5}">
                      <a16:colId xmlns:a16="http://schemas.microsoft.com/office/drawing/2014/main" val="2912815896"/>
                    </a:ext>
                  </a:extLst>
                </a:gridCol>
                <a:gridCol w="329184">
                  <a:extLst>
                    <a:ext uri="{9D8B030D-6E8A-4147-A177-3AD203B41FA5}">
                      <a16:colId xmlns:a16="http://schemas.microsoft.com/office/drawing/2014/main" val="2635153757"/>
                    </a:ext>
                  </a:extLst>
                </a:gridCol>
                <a:gridCol w="329184">
                  <a:extLst>
                    <a:ext uri="{9D8B030D-6E8A-4147-A177-3AD203B41FA5}">
                      <a16:colId xmlns:a16="http://schemas.microsoft.com/office/drawing/2014/main" val="4070223544"/>
                    </a:ext>
                  </a:extLst>
                </a:gridCol>
                <a:gridCol w="329184">
                  <a:extLst>
                    <a:ext uri="{9D8B030D-6E8A-4147-A177-3AD203B41FA5}">
                      <a16:colId xmlns:a16="http://schemas.microsoft.com/office/drawing/2014/main" val="3439278436"/>
                    </a:ext>
                  </a:extLst>
                </a:gridCol>
                <a:gridCol w="329184">
                  <a:extLst>
                    <a:ext uri="{9D8B030D-6E8A-4147-A177-3AD203B41FA5}">
                      <a16:colId xmlns:a16="http://schemas.microsoft.com/office/drawing/2014/main" val="2571507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6680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- 2019-05-10 06:26:06 </a:t>
                      </a:r>
                      <a:r>
                        <a:rPr kumimoji="0" lang="es-ES" sz="1000" b="0" i="0" u="none" strike="noStrike" kern="1200" cap="none" spc="0" normalizeH="0" baseline="0" noProof="0">
                          <a:ln>
                            <a:noFill/>
                          </a:ln>
                          <a:solidFill>
                            <a:prstClr val="black"/>
                          </a:solidFill>
                          <a:effectLst/>
                          <a:uLnTx/>
                          <a:uFillTx/>
                          <a:latin typeface="+mn-lt"/>
                          <a:ea typeface="+mn-ea"/>
                          <a:cs typeface="+mn-cs"/>
                        </a:rPr>
                        <a:t> 
 Dedícate a soñar en sus primeros pasos porque son un largo camino #DEDICATEAVIVIR nosotros a cuidarte.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https://scontent.xx.fbcdn.net/v/t15.5256-10/59505069_447368966034859_3980739384021352448_n.jpg?_nc_cat=101&amp;_nc_ht=scontent.xx&amp;oh=61560a58d6679b454ed3c26a6cda8ace&amp;oe=5D713231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7958880"/>
                  </a:ext>
                </a:extLst>
              </a:tr>
            </a:tbl>
          </a:graphicData>
        </a:graphic>
      </p:graphicFrame>
      <p:sp>
        <p:nvSpPr>
          <p:cNvPr id="4" name="Text Placeholder 3">
            <a:extLst>
              <a:ext uri="{FF2B5EF4-FFF2-40B4-BE49-F238E27FC236}">
                <a16:creationId xmlns:a16="http://schemas.microsoft.com/office/drawing/2014/main" id="{480D5BDD-C910-4DDF-8C3D-CE0DB45AD5D9}"/>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55299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07EE8-E584-45F4-ADD3-263736B850FE}"/>
              </a:ext>
            </a:extLst>
          </p:cNvPr>
          <p:cNvSpPr>
            <a:spLocks noGrp="1"/>
          </p:cNvSpPr>
          <p:nvPr>
            <p:ph type="title"/>
          </p:nvPr>
        </p:nvSpPr>
        <p:spPr/>
        <p:txBody>
          <a:bodyPr/>
          <a:lstStyle/>
          <a:p>
            <a:r>
              <a:rPr lang="en-US"/>
              <a:t>Facebook Own Posts Table | Seguros GYT - 9 of 25</a:t>
            </a:r>
          </a:p>
        </p:txBody>
      </p:sp>
      <p:graphicFrame>
        <p:nvGraphicFramePr>
          <p:cNvPr id="5" name="Table Placeholder 4">
            <a:extLst>
              <a:ext uri="{FF2B5EF4-FFF2-40B4-BE49-F238E27FC236}">
                <a16:creationId xmlns:a16="http://schemas.microsoft.com/office/drawing/2014/main" id="{371D1D03-A605-4572-9D3C-C7B94B5BB311}"/>
              </a:ext>
            </a:extLst>
          </p:cNvPr>
          <p:cNvGraphicFramePr>
            <a:graphicFrameLocks noGrp="1"/>
          </p:cNvGraphicFramePr>
          <p:nvPr>
            <p:ph type="tbl" sz="quarter" idx="13"/>
            <p:extLst>
              <p:ext uri="{D42A27DB-BD31-4B8C-83A1-F6EECF244321}">
                <p14:modId xmlns:p14="http://schemas.microsoft.com/office/powerpoint/2010/main" val="3014854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83901204"/>
                    </a:ext>
                  </a:extLst>
                </a:gridCol>
                <a:gridCol w="905256">
                  <a:extLst>
                    <a:ext uri="{9D8B030D-6E8A-4147-A177-3AD203B41FA5}">
                      <a16:colId xmlns:a16="http://schemas.microsoft.com/office/drawing/2014/main" val="3621695454"/>
                    </a:ext>
                  </a:extLst>
                </a:gridCol>
                <a:gridCol w="658368">
                  <a:extLst>
                    <a:ext uri="{9D8B030D-6E8A-4147-A177-3AD203B41FA5}">
                      <a16:colId xmlns:a16="http://schemas.microsoft.com/office/drawing/2014/main" val="642048409"/>
                    </a:ext>
                  </a:extLst>
                </a:gridCol>
                <a:gridCol w="329184">
                  <a:extLst>
                    <a:ext uri="{9D8B030D-6E8A-4147-A177-3AD203B41FA5}">
                      <a16:colId xmlns:a16="http://schemas.microsoft.com/office/drawing/2014/main" val="3359348486"/>
                    </a:ext>
                  </a:extLst>
                </a:gridCol>
                <a:gridCol w="329184">
                  <a:extLst>
                    <a:ext uri="{9D8B030D-6E8A-4147-A177-3AD203B41FA5}">
                      <a16:colId xmlns:a16="http://schemas.microsoft.com/office/drawing/2014/main" val="3981711599"/>
                    </a:ext>
                  </a:extLst>
                </a:gridCol>
                <a:gridCol w="329184">
                  <a:extLst>
                    <a:ext uri="{9D8B030D-6E8A-4147-A177-3AD203B41FA5}">
                      <a16:colId xmlns:a16="http://schemas.microsoft.com/office/drawing/2014/main" val="309452263"/>
                    </a:ext>
                  </a:extLst>
                </a:gridCol>
                <a:gridCol w="329184">
                  <a:extLst>
                    <a:ext uri="{9D8B030D-6E8A-4147-A177-3AD203B41FA5}">
                      <a16:colId xmlns:a16="http://schemas.microsoft.com/office/drawing/2014/main" val="985799021"/>
                    </a:ext>
                  </a:extLst>
                </a:gridCol>
                <a:gridCol w="329184">
                  <a:extLst>
                    <a:ext uri="{9D8B030D-6E8A-4147-A177-3AD203B41FA5}">
                      <a16:colId xmlns:a16="http://schemas.microsoft.com/office/drawing/2014/main" val="1664370691"/>
                    </a:ext>
                  </a:extLst>
                </a:gridCol>
                <a:gridCol w="329184">
                  <a:extLst>
                    <a:ext uri="{9D8B030D-6E8A-4147-A177-3AD203B41FA5}">
                      <a16:colId xmlns:a16="http://schemas.microsoft.com/office/drawing/2014/main" val="2747355601"/>
                    </a:ext>
                  </a:extLst>
                </a:gridCol>
                <a:gridCol w="329184">
                  <a:extLst>
                    <a:ext uri="{9D8B030D-6E8A-4147-A177-3AD203B41FA5}">
                      <a16:colId xmlns:a16="http://schemas.microsoft.com/office/drawing/2014/main" val="3600882625"/>
                    </a:ext>
                  </a:extLst>
                </a:gridCol>
                <a:gridCol w="329184">
                  <a:extLst>
                    <a:ext uri="{9D8B030D-6E8A-4147-A177-3AD203B41FA5}">
                      <a16:colId xmlns:a16="http://schemas.microsoft.com/office/drawing/2014/main" val="1374280774"/>
                    </a:ext>
                  </a:extLst>
                </a:gridCol>
                <a:gridCol w="329184">
                  <a:extLst>
                    <a:ext uri="{9D8B030D-6E8A-4147-A177-3AD203B41FA5}">
                      <a16:colId xmlns:a16="http://schemas.microsoft.com/office/drawing/2014/main" val="221503634"/>
                    </a:ext>
                  </a:extLst>
                </a:gridCol>
                <a:gridCol w="329184">
                  <a:extLst>
                    <a:ext uri="{9D8B030D-6E8A-4147-A177-3AD203B41FA5}">
                      <a16:colId xmlns:a16="http://schemas.microsoft.com/office/drawing/2014/main" val="1439196070"/>
                    </a:ext>
                  </a:extLst>
                </a:gridCol>
                <a:gridCol w="329184">
                  <a:extLst>
                    <a:ext uri="{9D8B030D-6E8A-4147-A177-3AD203B41FA5}">
                      <a16:colId xmlns:a16="http://schemas.microsoft.com/office/drawing/2014/main" val="3878951942"/>
                    </a:ext>
                  </a:extLst>
                </a:gridCol>
                <a:gridCol w="329184">
                  <a:extLst>
                    <a:ext uri="{9D8B030D-6E8A-4147-A177-3AD203B41FA5}">
                      <a16:colId xmlns:a16="http://schemas.microsoft.com/office/drawing/2014/main" val="501221722"/>
                    </a:ext>
                  </a:extLst>
                </a:gridCol>
                <a:gridCol w="329184">
                  <a:extLst>
                    <a:ext uri="{9D8B030D-6E8A-4147-A177-3AD203B41FA5}">
                      <a16:colId xmlns:a16="http://schemas.microsoft.com/office/drawing/2014/main" val="3650747397"/>
                    </a:ext>
                  </a:extLst>
                </a:gridCol>
                <a:gridCol w="329184">
                  <a:extLst>
                    <a:ext uri="{9D8B030D-6E8A-4147-A177-3AD203B41FA5}">
                      <a16:colId xmlns:a16="http://schemas.microsoft.com/office/drawing/2014/main" val="2876820910"/>
                    </a:ext>
                  </a:extLst>
                </a:gridCol>
                <a:gridCol w="329184">
                  <a:extLst>
                    <a:ext uri="{9D8B030D-6E8A-4147-A177-3AD203B41FA5}">
                      <a16:colId xmlns:a16="http://schemas.microsoft.com/office/drawing/2014/main" val="12370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304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- 2019-05-10 05:39:01 </a:t>
                      </a:r>
                      <a:r>
                        <a:rPr kumimoji="0" lang="es-ES" sz="1000" b="0" i="0" u="none" strike="noStrike" kern="1200" cap="none" spc="0" normalizeH="0" baseline="0" noProof="0">
                          <a:ln>
                            <a:noFill/>
                          </a:ln>
                          <a:solidFill>
                            <a:prstClr val="black"/>
                          </a:solidFill>
                          <a:effectLst/>
                          <a:uLnTx/>
                          <a:uFillTx/>
                          <a:latin typeface="+mn-lt"/>
                          <a:ea typeface="+mn-ea"/>
                          <a:cs typeface="+mn-cs"/>
                        </a:rPr>
                        <a:t> 
 ¿Conoces las opciones que puedes gestionar por medio de nuestro whatsapp? En nuestro blog de hoy te explicamos todo lo que debes saber sobre este servicio que Seguros G&amp;T te brinda. Contáctanos vía whatsapp al 5615-1778. 
https://hubs.ly/H0hQ35d0
#DEDICATEAVIVIR Nosotros a Cuidarte.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https://external.xx.fbcdn.net/safe_image.php?d=AQCyydfxfHtlWH2I&amp;w=720&amp;h=720&amp;url=https%3A%2F%2Fblog.segurosgyt.com.gt%2Fhubfs%2Fwhatsapp.jpg%23keepProtocol&amp;cfs=1&amp;_nc_hash=AQAQtApJmag48j0d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0153978"/>
                  </a:ext>
                </a:extLst>
              </a:tr>
            </a:tbl>
          </a:graphicData>
        </a:graphic>
      </p:graphicFrame>
      <p:sp>
        <p:nvSpPr>
          <p:cNvPr id="4" name="Text Placeholder 3">
            <a:extLst>
              <a:ext uri="{FF2B5EF4-FFF2-40B4-BE49-F238E27FC236}">
                <a16:creationId xmlns:a16="http://schemas.microsoft.com/office/drawing/2014/main" id="{FBE83B0D-76FE-4016-AA1F-235EE7D2BF2E}"/>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237335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BF30-E9F2-40AC-AEE2-4D8B0CDAF056}"/>
              </a:ext>
            </a:extLst>
          </p:cNvPr>
          <p:cNvSpPr>
            <a:spLocks noGrp="1"/>
          </p:cNvSpPr>
          <p:nvPr>
            <p:ph type="title"/>
          </p:nvPr>
        </p:nvSpPr>
        <p:spPr/>
        <p:txBody>
          <a:bodyPr/>
          <a:lstStyle/>
          <a:p>
            <a:r>
              <a:rPr lang="en-US"/>
              <a:t>Facebook Own Posts Table | Seguros GYT - 10 of 25</a:t>
            </a:r>
          </a:p>
        </p:txBody>
      </p:sp>
      <p:graphicFrame>
        <p:nvGraphicFramePr>
          <p:cNvPr id="5" name="Table Placeholder 4">
            <a:extLst>
              <a:ext uri="{FF2B5EF4-FFF2-40B4-BE49-F238E27FC236}">
                <a16:creationId xmlns:a16="http://schemas.microsoft.com/office/drawing/2014/main" id="{4457C8C3-4ECB-4169-84F0-4EBCFE28FB07}"/>
              </a:ext>
            </a:extLst>
          </p:cNvPr>
          <p:cNvGraphicFramePr>
            <a:graphicFrameLocks noGrp="1"/>
          </p:cNvGraphicFramePr>
          <p:nvPr>
            <p:ph type="tbl" sz="quarter" idx="13"/>
            <p:extLst>
              <p:ext uri="{D42A27DB-BD31-4B8C-83A1-F6EECF244321}">
                <p14:modId xmlns:p14="http://schemas.microsoft.com/office/powerpoint/2010/main" val="266189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34934535"/>
                    </a:ext>
                  </a:extLst>
                </a:gridCol>
                <a:gridCol w="905256">
                  <a:extLst>
                    <a:ext uri="{9D8B030D-6E8A-4147-A177-3AD203B41FA5}">
                      <a16:colId xmlns:a16="http://schemas.microsoft.com/office/drawing/2014/main" val="3642671704"/>
                    </a:ext>
                  </a:extLst>
                </a:gridCol>
                <a:gridCol w="658368">
                  <a:extLst>
                    <a:ext uri="{9D8B030D-6E8A-4147-A177-3AD203B41FA5}">
                      <a16:colId xmlns:a16="http://schemas.microsoft.com/office/drawing/2014/main" val="1653950475"/>
                    </a:ext>
                  </a:extLst>
                </a:gridCol>
                <a:gridCol w="329184">
                  <a:extLst>
                    <a:ext uri="{9D8B030D-6E8A-4147-A177-3AD203B41FA5}">
                      <a16:colId xmlns:a16="http://schemas.microsoft.com/office/drawing/2014/main" val="2341160325"/>
                    </a:ext>
                  </a:extLst>
                </a:gridCol>
                <a:gridCol w="329184">
                  <a:extLst>
                    <a:ext uri="{9D8B030D-6E8A-4147-A177-3AD203B41FA5}">
                      <a16:colId xmlns:a16="http://schemas.microsoft.com/office/drawing/2014/main" val="2295227773"/>
                    </a:ext>
                  </a:extLst>
                </a:gridCol>
                <a:gridCol w="329184">
                  <a:extLst>
                    <a:ext uri="{9D8B030D-6E8A-4147-A177-3AD203B41FA5}">
                      <a16:colId xmlns:a16="http://schemas.microsoft.com/office/drawing/2014/main" val="1496292071"/>
                    </a:ext>
                  </a:extLst>
                </a:gridCol>
                <a:gridCol w="329184">
                  <a:extLst>
                    <a:ext uri="{9D8B030D-6E8A-4147-A177-3AD203B41FA5}">
                      <a16:colId xmlns:a16="http://schemas.microsoft.com/office/drawing/2014/main" val="4091653117"/>
                    </a:ext>
                  </a:extLst>
                </a:gridCol>
                <a:gridCol w="329184">
                  <a:extLst>
                    <a:ext uri="{9D8B030D-6E8A-4147-A177-3AD203B41FA5}">
                      <a16:colId xmlns:a16="http://schemas.microsoft.com/office/drawing/2014/main" val="131360178"/>
                    </a:ext>
                  </a:extLst>
                </a:gridCol>
                <a:gridCol w="329184">
                  <a:extLst>
                    <a:ext uri="{9D8B030D-6E8A-4147-A177-3AD203B41FA5}">
                      <a16:colId xmlns:a16="http://schemas.microsoft.com/office/drawing/2014/main" val="686817831"/>
                    </a:ext>
                  </a:extLst>
                </a:gridCol>
                <a:gridCol w="329184">
                  <a:extLst>
                    <a:ext uri="{9D8B030D-6E8A-4147-A177-3AD203B41FA5}">
                      <a16:colId xmlns:a16="http://schemas.microsoft.com/office/drawing/2014/main" val="218606726"/>
                    </a:ext>
                  </a:extLst>
                </a:gridCol>
                <a:gridCol w="329184">
                  <a:extLst>
                    <a:ext uri="{9D8B030D-6E8A-4147-A177-3AD203B41FA5}">
                      <a16:colId xmlns:a16="http://schemas.microsoft.com/office/drawing/2014/main" val="1373554537"/>
                    </a:ext>
                  </a:extLst>
                </a:gridCol>
                <a:gridCol w="329184">
                  <a:extLst>
                    <a:ext uri="{9D8B030D-6E8A-4147-A177-3AD203B41FA5}">
                      <a16:colId xmlns:a16="http://schemas.microsoft.com/office/drawing/2014/main" val="2618950094"/>
                    </a:ext>
                  </a:extLst>
                </a:gridCol>
                <a:gridCol w="329184">
                  <a:extLst>
                    <a:ext uri="{9D8B030D-6E8A-4147-A177-3AD203B41FA5}">
                      <a16:colId xmlns:a16="http://schemas.microsoft.com/office/drawing/2014/main" val="2292786804"/>
                    </a:ext>
                  </a:extLst>
                </a:gridCol>
                <a:gridCol w="329184">
                  <a:extLst>
                    <a:ext uri="{9D8B030D-6E8A-4147-A177-3AD203B41FA5}">
                      <a16:colId xmlns:a16="http://schemas.microsoft.com/office/drawing/2014/main" val="1029287446"/>
                    </a:ext>
                  </a:extLst>
                </a:gridCol>
                <a:gridCol w="329184">
                  <a:extLst>
                    <a:ext uri="{9D8B030D-6E8A-4147-A177-3AD203B41FA5}">
                      <a16:colId xmlns:a16="http://schemas.microsoft.com/office/drawing/2014/main" val="3943819586"/>
                    </a:ext>
                  </a:extLst>
                </a:gridCol>
                <a:gridCol w="329184">
                  <a:extLst>
                    <a:ext uri="{9D8B030D-6E8A-4147-A177-3AD203B41FA5}">
                      <a16:colId xmlns:a16="http://schemas.microsoft.com/office/drawing/2014/main" val="310178930"/>
                    </a:ext>
                  </a:extLst>
                </a:gridCol>
                <a:gridCol w="329184">
                  <a:extLst>
                    <a:ext uri="{9D8B030D-6E8A-4147-A177-3AD203B41FA5}">
                      <a16:colId xmlns:a16="http://schemas.microsoft.com/office/drawing/2014/main" val="2372711244"/>
                    </a:ext>
                  </a:extLst>
                </a:gridCol>
                <a:gridCol w="329184">
                  <a:extLst>
                    <a:ext uri="{9D8B030D-6E8A-4147-A177-3AD203B41FA5}">
                      <a16:colId xmlns:a16="http://schemas.microsoft.com/office/drawing/2014/main" val="337495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814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- 2019-05-09 05:26:18 </a:t>
                      </a:r>
                      <a:r>
                        <a:rPr kumimoji="0" lang="es-ES" sz="1000" b="0" i="0" u="none" strike="noStrike" kern="1200" cap="none" spc="0" normalizeH="0" baseline="0" noProof="0">
                          <a:ln>
                            <a:noFill/>
                          </a:ln>
                          <a:solidFill>
                            <a:prstClr val="black"/>
                          </a:solidFill>
                          <a:effectLst/>
                          <a:uLnTx/>
                          <a:uFillTx/>
                          <a:latin typeface="+mn-lt"/>
                          <a:ea typeface="+mn-ea"/>
                          <a:cs typeface="+mn-cs"/>
                        </a:rPr>
                        <a:t> 
 Ante una EMERGENCIA llámanos a nuestro pbx: 1778 / cabina de emergencia las 24 horas los 7 días de la semana. 
Cotiza tu seguro llamando al 2244 - 2244 o descarga nuestra guía #VivaMed El mejor Seguro de gastos médicos que protege a tu familia, ingresa a:  https://hubs.ly/H0hNTxr0
#Salud #VivaMed  #DEDICATEAVIVIR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https://scontent.xx.fbcdn.net/v/t1.0-9/p720x720/59729539_10158427074838662_4864687419254898688_o.png?_nc_cat=109&amp;_nc_ht=scontent.xx&amp;oh=0ba4604934e642d233850be76c0dbbbc&amp;oe=5D73D770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2557384"/>
                  </a:ext>
                </a:extLst>
              </a:tr>
            </a:tbl>
          </a:graphicData>
        </a:graphic>
      </p:graphicFrame>
      <p:sp>
        <p:nvSpPr>
          <p:cNvPr id="4" name="Text Placeholder 3">
            <a:extLst>
              <a:ext uri="{FF2B5EF4-FFF2-40B4-BE49-F238E27FC236}">
                <a16:creationId xmlns:a16="http://schemas.microsoft.com/office/drawing/2014/main" id="{B525FE87-3601-448A-9905-E89423F9B481}"/>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268902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19BF1-F992-4410-9295-24370827763D}"/>
              </a:ext>
            </a:extLst>
          </p:cNvPr>
          <p:cNvSpPr>
            <a:spLocks noGrp="1"/>
          </p:cNvSpPr>
          <p:nvPr>
            <p:ph type="title"/>
          </p:nvPr>
        </p:nvSpPr>
        <p:spPr/>
        <p:txBody>
          <a:bodyPr/>
          <a:lstStyle/>
          <a:p>
            <a:r>
              <a:rPr lang="en-US"/>
              <a:t>Facebook Own Posts Table | Seguros GYT - 11 of 25</a:t>
            </a:r>
          </a:p>
        </p:txBody>
      </p:sp>
      <p:graphicFrame>
        <p:nvGraphicFramePr>
          <p:cNvPr id="5" name="Table Placeholder 4">
            <a:extLst>
              <a:ext uri="{FF2B5EF4-FFF2-40B4-BE49-F238E27FC236}">
                <a16:creationId xmlns:a16="http://schemas.microsoft.com/office/drawing/2014/main" id="{80FECBB8-326B-4934-B7F8-F8791844041D}"/>
              </a:ext>
            </a:extLst>
          </p:cNvPr>
          <p:cNvGraphicFramePr>
            <a:graphicFrameLocks noGrp="1"/>
          </p:cNvGraphicFramePr>
          <p:nvPr>
            <p:ph type="tbl" sz="quarter" idx="13"/>
            <p:extLst>
              <p:ext uri="{D42A27DB-BD31-4B8C-83A1-F6EECF244321}">
                <p14:modId xmlns:p14="http://schemas.microsoft.com/office/powerpoint/2010/main" val="254352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86748635"/>
                    </a:ext>
                  </a:extLst>
                </a:gridCol>
                <a:gridCol w="905256">
                  <a:extLst>
                    <a:ext uri="{9D8B030D-6E8A-4147-A177-3AD203B41FA5}">
                      <a16:colId xmlns:a16="http://schemas.microsoft.com/office/drawing/2014/main" val="1124394903"/>
                    </a:ext>
                  </a:extLst>
                </a:gridCol>
                <a:gridCol w="658368">
                  <a:extLst>
                    <a:ext uri="{9D8B030D-6E8A-4147-A177-3AD203B41FA5}">
                      <a16:colId xmlns:a16="http://schemas.microsoft.com/office/drawing/2014/main" val="2402967469"/>
                    </a:ext>
                  </a:extLst>
                </a:gridCol>
                <a:gridCol w="329184">
                  <a:extLst>
                    <a:ext uri="{9D8B030D-6E8A-4147-A177-3AD203B41FA5}">
                      <a16:colId xmlns:a16="http://schemas.microsoft.com/office/drawing/2014/main" val="1373971162"/>
                    </a:ext>
                  </a:extLst>
                </a:gridCol>
                <a:gridCol w="329184">
                  <a:extLst>
                    <a:ext uri="{9D8B030D-6E8A-4147-A177-3AD203B41FA5}">
                      <a16:colId xmlns:a16="http://schemas.microsoft.com/office/drawing/2014/main" val="2289240162"/>
                    </a:ext>
                  </a:extLst>
                </a:gridCol>
                <a:gridCol w="329184">
                  <a:extLst>
                    <a:ext uri="{9D8B030D-6E8A-4147-A177-3AD203B41FA5}">
                      <a16:colId xmlns:a16="http://schemas.microsoft.com/office/drawing/2014/main" val="1174738643"/>
                    </a:ext>
                  </a:extLst>
                </a:gridCol>
                <a:gridCol w="329184">
                  <a:extLst>
                    <a:ext uri="{9D8B030D-6E8A-4147-A177-3AD203B41FA5}">
                      <a16:colId xmlns:a16="http://schemas.microsoft.com/office/drawing/2014/main" val="626566106"/>
                    </a:ext>
                  </a:extLst>
                </a:gridCol>
                <a:gridCol w="329184">
                  <a:extLst>
                    <a:ext uri="{9D8B030D-6E8A-4147-A177-3AD203B41FA5}">
                      <a16:colId xmlns:a16="http://schemas.microsoft.com/office/drawing/2014/main" val="271996217"/>
                    </a:ext>
                  </a:extLst>
                </a:gridCol>
                <a:gridCol w="329184">
                  <a:extLst>
                    <a:ext uri="{9D8B030D-6E8A-4147-A177-3AD203B41FA5}">
                      <a16:colId xmlns:a16="http://schemas.microsoft.com/office/drawing/2014/main" val="3885220095"/>
                    </a:ext>
                  </a:extLst>
                </a:gridCol>
                <a:gridCol w="329184">
                  <a:extLst>
                    <a:ext uri="{9D8B030D-6E8A-4147-A177-3AD203B41FA5}">
                      <a16:colId xmlns:a16="http://schemas.microsoft.com/office/drawing/2014/main" val="1672315232"/>
                    </a:ext>
                  </a:extLst>
                </a:gridCol>
                <a:gridCol w="329184">
                  <a:extLst>
                    <a:ext uri="{9D8B030D-6E8A-4147-A177-3AD203B41FA5}">
                      <a16:colId xmlns:a16="http://schemas.microsoft.com/office/drawing/2014/main" val="2312181495"/>
                    </a:ext>
                  </a:extLst>
                </a:gridCol>
                <a:gridCol w="329184">
                  <a:extLst>
                    <a:ext uri="{9D8B030D-6E8A-4147-A177-3AD203B41FA5}">
                      <a16:colId xmlns:a16="http://schemas.microsoft.com/office/drawing/2014/main" val="1379097690"/>
                    </a:ext>
                  </a:extLst>
                </a:gridCol>
                <a:gridCol w="329184">
                  <a:extLst>
                    <a:ext uri="{9D8B030D-6E8A-4147-A177-3AD203B41FA5}">
                      <a16:colId xmlns:a16="http://schemas.microsoft.com/office/drawing/2014/main" val="1912942947"/>
                    </a:ext>
                  </a:extLst>
                </a:gridCol>
                <a:gridCol w="329184">
                  <a:extLst>
                    <a:ext uri="{9D8B030D-6E8A-4147-A177-3AD203B41FA5}">
                      <a16:colId xmlns:a16="http://schemas.microsoft.com/office/drawing/2014/main" val="2289570216"/>
                    </a:ext>
                  </a:extLst>
                </a:gridCol>
                <a:gridCol w="329184">
                  <a:extLst>
                    <a:ext uri="{9D8B030D-6E8A-4147-A177-3AD203B41FA5}">
                      <a16:colId xmlns:a16="http://schemas.microsoft.com/office/drawing/2014/main" val="2329192663"/>
                    </a:ext>
                  </a:extLst>
                </a:gridCol>
                <a:gridCol w="329184">
                  <a:extLst>
                    <a:ext uri="{9D8B030D-6E8A-4147-A177-3AD203B41FA5}">
                      <a16:colId xmlns:a16="http://schemas.microsoft.com/office/drawing/2014/main" val="934909063"/>
                    </a:ext>
                  </a:extLst>
                </a:gridCol>
                <a:gridCol w="329184">
                  <a:extLst>
                    <a:ext uri="{9D8B030D-6E8A-4147-A177-3AD203B41FA5}">
                      <a16:colId xmlns:a16="http://schemas.microsoft.com/office/drawing/2014/main" val="2793950525"/>
                    </a:ext>
                  </a:extLst>
                </a:gridCol>
                <a:gridCol w="329184">
                  <a:extLst>
                    <a:ext uri="{9D8B030D-6E8A-4147-A177-3AD203B41FA5}">
                      <a16:colId xmlns:a16="http://schemas.microsoft.com/office/drawing/2014/main" val="2671369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622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- 2019-05-07 05:07:21 </a:t>
                      </a:r>
                      <a:r>
                        <a:rPr kumimoji="0" lang="es-ES" sz="1000" b="0" i="0" u="none" strike="noStrike" kern="1200" cap="none" spc="0" normalizeH="0" baseline="0" noProof="0">
                          <a:ln>
                            <a:noFill/>
                          </a:ln>
                          <a:solidFill>
                            <a:prstClr val="black"/>
                          </a:solidFill>
                          <a:effectLst/>
                          <a:uLnTx/>
                          <a:uFillTx/>
                          <a:latin typeface="+mn-lt"/>
                          <a:ea typeface="+mn-ea"/>
                          <a:cs typeface="+mn-cs"/>
                        </a:rPr>
                        <a:t> 
 Los cuidados prenatales son de suma importancia para ti y tu bebé.  Desde el momento en el que planeas quedar embarazada debes comenzar a tener estos cuidados para tener una gestación saludable y poder prevenir cualquier complicación a tiempo.  En nuestro blog del día de hoy, te hablamos sobre estos cuidados. https://hubs.ly/H0hLCsd0
#DEDICATEAVIVIR #Embarazo #CuidadosPrenatales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https://external.xx.fbcdn.net/safe_image.php?d=AQBdiRdbCh6gLLnO&amp;w=720&amp;h=720&amp;url=https%3A%2F%2Fblog.segurosgyt.com.gt%2Fhubfs%2F2kjfdhjdf.jpg%23keepProtocol&amp;cfs=1&amp;_nc_hash=AQDjT4yjmnEsWy7O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3026789"/>
                  </a:ext>
                </a:extLst>
              </a:tr>
            </a:tbl>
          </a:graphicData>
        </a:graphic>
      </p:graphicFrame>
      <p:sp>
        <p:nvSpPr>
          <p:cNvPr id="4" name="Text Placeholder 3">
            <a:extLst>
              <a:ext uri="{FF2B5EF4-FFF2-40B4-BE49-F238E27FC236}">
                <a16:creationId xmlns:a16="http://schemas.microsoft.com/office/drawing/2014/main" id="{A4A3F3DF-1209-4A28-974D-3BA944E180E4}"/>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366788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B8CE-506A-4666-A44A-77C8E72754E2}"/>
              </a:ext>
            </a:extLst>
          </p:cNvPr>
          <p:cNvSpPr>
            <a:spLocks noGrp="1"/>
          </p:cNvSpPr>
          <p:nvPr>
            <p:ph type="title"/>
          </p:nvPr>
        </p:nvSpPr>
        <p:spPr/>
        <p:txBody>
          <a:bodyPr/>
          <a:lstStyle/>
          <a:p>
            <a:r>
              <a:rPr lang="en-US"/>
              <a:t>Facebook Own Posts Table | Seguros GYT - 12 of 25</a:t>
            </a:r>
          </a:p>
        </p:txBody>
      </p:sp>
      <p:graphicFrame>
        <p:nvGraphicFramePr>
          <p:cNvPr id="5" name="Table Placeholder 4">
            <a:extLst>
              <a:ext uri="{FF2B5EF4-FFF2-40B4-BE49-F238E27FC236}">
                <a16:creationId xmlns:a16="http://schemas.microsoft.com/office/drawing/2014/main" id="{AD2D124A-C5F4-4DB0-BBA1-8C25571AAE40}"/>
              </a:ext>
            </a:extLst>
          </p:cNvPr>
          <p:cNvGraphicFramePr>
            <a:graphicFrameLocks noGrp="1"/>
          </p:cNvGraphicFramePr>
          <p:nvPr>
            <p:ph type="tbl" sz="quarter" idx="13"/>
            <p:extLst>
              <p:ext uri="{D42A27DB-BD31-4B8C-83A1-F6EECF244321}">
                <p14:modId xmlns:p14="http://schemas.microsoft.com/office/powerpoint/2010/main" val="2607085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18149399"/>
                    </a:ext>
                  </a:extLst>
                </a:gridCol>
                <a:gridCol w="905256">
                  <a:extLst>
                    <a:ext uri="{9D8B030D-6E8A-4147-A177-3AD203B41FA5}">
                      <a16:colId xmlns:a16="http://schemas.microsoft.com/office/drawing/2014/main" val="349392489"/>
                    </a:ext>
                  </a:extLst>
                </a:gridCol>
                <a:gridCol w="658368">
                  <a:extLst>
                    <a:ext uri="{9D8B030D-6E8A-4147-A177-3AD203B41FA5}">
                      <a16:colId xmlns:a16="http://schemas.microsoft.com/office/drawing/2014/main" val="3695944755"/>
                    </a:ext>
                  </a:extLst>
                </a:gridCol>
                <a:gridCol w="329184">
                  <a:extLst>
                    <a:ext uri="{9D8B030D-6E8A-4147-A177-3AD203B41FA5}">
                      <a16:colId xmlns:a16="http://schemas.microsoft.com/office/drawing/2014/main" val="3140305768"/>
                    </a:ext>
                  </a:extLst>
                </a:gridCol>
                <a:gridCol w="329184">
                  <a:extLst>
                    <a:ext uri="{9D8B030D-6E8A-4147-A177-3AD203B41FA5}">
                      <a16:colId xmlns:a16="http://schemas.microsoft.com/office/drawing/2014/main" val="2322848192"/>
                    </a:ext>
                  </a:extLst>
                </a:gridCol>
                <a:gridCol w="329184">
                  <a:extLst>
                    <a:ext uri="{9D8B030D-6E8A-4147-A177-3AD203B41FA5}">
                      <a16:colId xmlns:a16="http://schemas.microsoft.com/office/drawing/2014/main" val="1886673473"/>
                    </a:ext>
                  </a:extLst>
                </a:gridCol>
                <a:gridCol w="329184">
                  <a:extLst>
                    <a:ext uri="{9D8B030D-6E8A-4147-A177-3AD203B41FA5}">
                      <a16:colId xmlns:a16="http://schemas.microsoft.com/office/drawing/2014/main" val="1274884824"/>
                    </a:ext>
                  </a:extLst>
                </a:gridCol>
                <a:gridCol w="329184">
                  <a:extLst>
                    <a:ext uri="{9D8B030D-6E8A-4147-A177-3AD203B41FA5}">
                      <a16:colId xmlns:a16="http://schemas.microsoft.com/office/drawing/2014/main" val="602845185"/>
                    </a:ext>
                  </a:extLst>
                </a:gridCol>
                <a:gridCol w="329184">
                  <a:extLst>
                    <a:ext uri="{9D8B030D-6E8A-4147-A177-3AD203B41FA5}">
                      <a16:colId xmlns:a16="http://schemas.microsoft.com/office/drawing/2014/main" val="1955419995"/>
                    </a:ext>
                  </a:extLst>
                </a:gridCol>
                <a:gridCol w="329184">
                  <a:extLst>
                    <a:ext uri="{9D8B030D-6E8A-4147-A177-3AD203B41FA5}">
                      <a16:colId xmlns:a16="http://schemas.microsoft.com/office/drawing/2014/main" val="2416158260"/>
                    </a:ext>
                  </a:extLst>
                </a:gridCol>
                <a:gridCol w="329184">
                  <a:extLst>
                    <a:ext uri="{9D8B030D-6E8A-4147-A177-3AD203B41FA5}">
                      <a16:colId xmlns:a16="http://schemas.microsoft.com/office/drawing/2014/main" val="1304847128"/>
                    </a:ext>
                  </a:extLst>
                </a:gridCol>
                <a:gridCol w="329184">
                  <a:extLst>
                    <a:ext uri="{9D8B030D-6E8A-4147-A177-3AD203B41FA5}">
                      <a16:colId xmlns:a16="http://schemas.microsoft.com/office/drawing/2014/main" val="3437894251"/>
                    </a:ext>
                  </a:extLst>
                </a:gridCol>
                <a:gridCol w="329184">
                  <a:extLst>
                    <a:ext uri="{9D8B030D-6E8A-4147-A177-3AD203B41FA5}">
                      <a16:colId xmlns:a16="http://schemas.microsoft.com/office/drawing/2014/main" val="3802243353"/>
                    </a:ext>
                  </a:extLst>
                </a:gridCol>
                <a:gridCol w="329184">
                  <a:extLst>
                    <a:ext uri="{9D8B030D-6E8A-4147-A177-3AD203B41FA5}">
                      <a16:colId xmlns:a16="http://schemas.microsoft.com/office/drawing/2014/main" val="844455832"/>
                    </a:ext>
                  </a:extLst>
                </a:gridCol>
                <a:gridCol w="329184">
                  <a:extLst>
                    <a:ext uri="{9D8B030D-6E8A-4147-A177-3AD203B41FA5}">
                      <a16:colId xmlns:a16="http://schemas.microsoft.com/office/drawing/2014/main" val="183055098"/>
                    </a:ext>
                  </a:extLst>
                </a:gridCol>
                <a:gridCol w="329184">
                  <a:extLst>
                    <a:ext uri="{9D8B030D-6E8A-4147-A177-3AD203B41FA5}">
                      <a16:colId xmlns:a16="http://schemas.microsoft.com/office/drawing/2014/main" val="3874358714"/>
                    </a:ext>
                  </a:extLst>
                </a:gridCol>
                <a:gridCol w="329184">
                  <a:extLst>
                    <a:ext uri="{9D8B030D-6E8A-4147-A177-3AD203B41FA5}">
                      <a16:colId xmlns:a16="http://schemas.microsoft.com/office/drawing/2014/main" val="2329698441"/>
                    </a:ext>
                  </a:extLst>
                </a:gridCol>
                <a:gridCol w="329184">
                  <a:extLst>
                    <a:ext uri="{9D8B030D-6E8A-4147-A177-3AD203B41FA5}">
                      <a16:colId xmlns:a16="http://schemas.microsoft.com/office/drawing/2014/main" val="90786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831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- 2019-05-07 03:00:00 </a:t>
                      </a:r>
                      <a:r>
                        <a:rPr kumimoji="0" lang="es-ES" sz="1000" b="0" i="0" u="none" strike="noStrike" kern="1200" cap="none" spc="0" normalizeH="0" baseline="0" noProof="0">
                          <a:ln>
                            <a:noFill/>
                          </a:ln>
                          <a:solidFill>
                            <a:prstClr val="black"/>
                          </a:solidFill>
                          <a:effectLst/>
                          <a:uLnTx/>
                          <a:uFillTx/>
                          <a:latin typeface="+mn-lt"/>
                          <a:ea typeface="+mn-ea"/>
                          <a:cs typeface="+mn-cs"/>
                        </a:rPr>
                        <a:t> 
 Conoce las opciones que puedes gestionar por medio de nuestro whatsapp 5615-1778. #DEDICATEAVIVIR Nosotros a Cuidarte.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https://scontent.xx.fbcdn.net/v/t1.0-9/p720x720/58373638_10158389975398662_4479285753083330560_o.png?_nc_cat=110&amp;_nc_ht=scontent.xx&amp;oh=ead97dce16b8d5f8919518aa992727c7&amp;oe=5D6898C0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05/09/2019 14:39:16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2801258"/>
                  </a:ext>
                </a:extLst>
              </a:tr>
            </a:tbl>
          </a:graphicData>
        </a:graphic>
      </p:graphicFrame>
      <p:sp>
        <p:nvSpPr>
          <p:cNvPr id="4" name="Text Placeholder 3">
            <a:extLst>
              <a:ext uri="{FF2B5EF4-FFF2-40B4-BE49-F238E27FC236}">
                <a16:creationId xmlns:a16="http://schemas.microsoft.com/office/drawing/2014/main" id="{527834AE-4B6B-4ADA-BDDF-D9AD3C6C515A}"/>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326767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2833A-1273-4B76-910B-A4B893A2021E}"/>
              </a:ext>
            </a:extLst>
          </p:cNvPr>
          <p:cNvSpPr>
            <a:spLocks noGrp="1"/>
          </p:cNvSpPr>
          <p:nvPr>
            <p:ph type="title"/>
          </p:nvPr>
        </p:nvSpPr>
        <p:spPr/>
        <p:txBody>
          <a:bodyPr/>
          <a:lstStyle/>
          <a:p>
            <a:r>
              <a:rPr lang="en-US"/>
              <a:t>Facebook Own Posts Table | Seguros GYT - 13 of 25</a:t>
            </a:r>
          </a:p>
        </p:txBody>
      </p:sp>
      <p:graphicFrame>
        <p:nvGraphicFramePr>
          <p:cNvPr id="5" name="Table Placeholder 4">
            <a:extLst>
              <a:ext uri="{FF2B5EF4-FFF2-40B4-BE49-F238E27FC236}">
                <a16:creationId xmlns:a16="http://schemas.microsoft.com/office/drawing/2014/main" id="{E9272D84-D57C-4DE0-810D-1D8DA6E1A0D7}"/>
              </a:ext>
            </a:extLst>
          </p:cNvPr>
          <p:cNvGraphicFramePr>
            <a:graphicFrameLocks noGrp="1"/>
          </p:cNvGraphicFramePr>
          <p:nvPr>
            <p:ph type="tbl" sz="quarter" idx="13"/>
            <p:extLst>
              <p:ext uri="{D42A27DB-BD31-4B8C-83A1-F6EECF244321}">
                <p14:modId xmlns:p14="http://schemas.microsoft.com/office/powerpoint/2010/main" val="3503684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8014548"/>
                    </a:ext>
                  </a:extLst>
                </a:gridCol>
                <a:gridCol w="905256">
                  <a:extLst>
                    <a:ext uri="{9D8B030D-6E8A-4147-A177-3AD203B41FA5}">
                      <a16:colId xmlns:a16="http://schemas.microsoft.com/office/drawing/2014/main" val="2132528608"/>
                    </a:ext>
                  </a:extLst>
                </a:gridCol>
                <a:gridCol w="658368">
                  <a:extLst>
                    <a:ext uri="{9D8B030D-6E8A-4147-A177-3AD203B41FA5}">
                      <a16:colId xmlns:a16="http://schemas.microsoft.com/office/drawing/2014/main" val="2293987487"/>
                    </a:ext>
                  </a:extLst>
                </a:gridCol>
                <a:gridCol w="329184">
                  <a:extLst>
                    <a:ext uri="{9D8B030D-6E8A-4147-A177-3AD203B41FA5}">
                      <a16:colId xmlns:a16="http://schemas.microsoft.com/office/drawing/2014/main" val="2459208799"/>
                    </a:ext>
                  </a:extLst>
                </a:gridCol>
                <a:gridCol w="329184">
                  <a:extLst>
                    <a:ext uri="{9D8B030D-6E8A-4147-A177-3AD203B41FA5}">
                      <a16:colId xmlns:a16="http://schemas.microsoft.com/office/drawing/2014/main" val="3882409714"/>
                    </a:ext>
                  </a:extLst>
                </a:gridCol>
                <a:gridCol w="329184">
                  <a:extLst>
                    <a:ext uri="{9D8B030D-6E8A-4147-A177-3AD203B41FA5}">
                      <a16:colId xmlns:a16="http://schemas.microsoft.com/office/drawing/2014/main" val="2490982520"/>
                    </a:ext>
                  </a:extLst>
                </a:gridCol>
                <a:gridCol w="329184">
                  <a:extLst>
                    <a:ext uri="{9D8B030D-6E8A-4147-A177-3AD203B41FA5}">
                      <a16:colId xmlns:a16="http://schemas.microsoft.com/office/drawing/2014/main" val="216778684"/>
                    </a:ext>
                  </a:extLst>
                </a:gridCol>
                <a:gridCol w="329184">
                  <a:extLst>
                    <a:ext uri="{9D8B030D-6E8A-4147-A177-3AD203B41FA5}">
                      <a16:colId xmlns:a16="http://schemas.microsoft.com/office/drawing/2014/main" val="3917963582"/>
                    </a:ext>
                  </a:extLst>
                </a:gridCol>
                <a:gridCol w="329184">
                  <a:extLst>
                    <a:ext uri="{9D8B030D-6E8A-4147-A177-3AD203B41FA5}">
                      <a16:colId xmlns:a16="http://schemas.microsoft.com/office/drawing/2014/main" val="2262828694"/>
                    </a:ext>
                  </a:extLst>
                </a:gridCol>
                <a:gridCol w="329184">
                  <a:extLst>
                    <a:ext uri="{9D8B030D-6E8A-4147-A177-3AD203B41FA5}">
                      <a16:colId xmlns:a16="http://schemas.microsoft.com/office/drawing/2014/main" val="3887594193"/>
                    </a:ext>
                  </a:extLst>
                </a:gridCol>
                <a:gridCol w="329184">
                  <a:extLst>
                    <a:ext uri="{9D8B030D-6E8A-4147-A177-3AD203B41FA5}">
                      <a16:colId xmlns:a16="http://schemas.microsoft.com/office/drawing/2014/main" val="2835128475"/>
                    </a:ext>
                  </a:extLst>
                </a:gridCol>
                <a:gridCol w="329184">
                  <a:extLst>
                    <a:ext uri="{9D8B030D-6E8A-4147-A177-3AD203B41FA5}">
                      <a16:colId xmlns:a16="http://schemas.microsoft.com/office/drawing/2014/main" val="1559433660"/>
                    </a:ext>
                  </a:extLst>
                </a:gridCol>
                <a:gridCol w="329184">
                  <a:extLst>
                    <a:ext uri="{9D8B030D-6E8A-4147-A177-3AD203B41FA5}">
                      <a16:colId xmlns:a16="http://schemas.microsoft.com/office/drawing/2014/main" val="326428137"/>
                    </a:ext>
                  </a:extLst>
                </a:gridCol>
                <a:gridCol w="329184">
                  <a:extLst>
                    <a:ext uri="{9D8B030D-6E8A-4147-A177-3AD203B41FA5}">
                      <a16:colId xmlns:a16="http://schemas.microsoft.com/office/drawing/2014/main" val="3039973464"/>
                    </a:ext>
                  </a:extLst>
                </a:gridCol>
                <a:gridCol w="329184">
                  <a:extLst>
                    <a:ext uri="{9D8B030D-6E8A-4147-A177-3AD203B41FA5}">
                      <a16:colId xmlns:a16="http://schemas.microsoft.com/office/drawing/2014/main" val="314701055"/>
                    </a:ext>
                  </a:extLst>
                </a:gridCol>
                <a:gridCol w="329184">
                  <a:extLst>
                    <a:ext uri="{9D8B030D-6E8A-4147-A177-3AD203B41FA5}">
                      <a16:colId xmlns:a16="http://schemas.microsoft.com/office/drawing/2014/main" val="673230633"/>
                    </a:ext>
                  </a:extLst>
                </a:gridCol>
                <a:gridCol w="329184">
                  <a:extLst>
                    <a:ext uri="{9D8B030D-6E8A-4147-A177-3AD203B41FA5}">
                      <a16:colId xmlns:a16="http://schemas.microsoft.com/office/drawing/2014/main" val="1624717462"/>
                    </a:ext>
                  </a:extLst>
                </a:gridCol>
                <a:gridCol w="329184">
                  <a:extLst>
                    <a:ext uri="{9D8B030D-6E8A-4147-A177-3AD203B41FA5}">
                      <a16:colId xmlns:a16="http://schemas.microsoft.com/office/drawing/2014/main" val="1072519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19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- 2019-05-05 23:06:17 </a:t>
                      </a:r>
                      <a:r>
                        <a:rPr kumimoji="0" lang="es-ES" sz="1000" b="0" i="0" u="none" strike="noStrike" kern="1200" cap="none" spc="0" normalizeH="0" baseline="0" noProof="0">
                          <a:ln>
                            <a:noFill/>
                          </a:ln>
                          <a:solidFill>
                            <a:prstClr val="black"/>
                          </a:solidFill>
                          <a:effectLst/>
                          <a:uLnTx/>
                          <a:uFillTx/>
                          <a:latin typeface="+mn-lt"/>
                          <a:ea typeface="+mn-ea"/>
                          <a:cs typeface="+mn-cs"/>
                        </a:rPr>
                        <a:t> 
 ¿Qué haces para proteger la pintura de tu vehículo? Nosotros te recomendamos que enceres y pulas la pintura de tu auto con frecuencia. ¿Qué producto ha sido más efectivo para ti? 
Cotiza tu seguro llamando al 2244 - 2244 o descarga nuestra guía #VivaAuto El Seguro con mejor servicio y atención del país:   https://hubs.ly/H0hK8v40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https://scontent.xx.fbcdn.net/v/t1.0-9/q83/p720x720/59742075_10158418075798662_2596625338968571904_o.jpg?_nc_cat=105&amp;_nc_ht=scontent.xx&amp;oh=6cf49d6d0844040bef9b7fe4c951d9e3&amp;oe=5D2E6FCB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0283234"/>
                  </a:ext>
                </a:extLst>
              </a:tr>
            </a:tbl>
          </a:graphicData>
        </a:graphic>
      </p:graphicFrame>
      <p:sp>
        <p:nvSpPr>
          <p:cNvPr id="4" name="Text Placeholder 3">
            <a:extLst>
              <a:ext uri="{FF2B5EF4-FFF2-40B4-BE49-F238E27FC236}">
                <a16:creationId xmlns:a16="http://schemas.microsoft.com/office/drawing/2014/main" id="{9B486323-16F7-447D-A2DC-2BA778F16675}"/>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702690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334F-2363-4A38-AF99-9E27C26434A4}"/>
              </a:ext>
            </a:extLst>
          </p:cNvPr>
          <p:cNvSpPr>
            <a:spLocks noGrp="1"/>
          </p:cNvSpPr>
          <p:nvPr>
            <p:ph type="title"/>
          </p:nvPr>
        </p:nvSpPr>
        <p:spPr/>
        <p:txBody>
          <a:bodyPr/>
          <a:lstStyle/>
          <a:p>
            <a:r>
              <a:rPr lang="en-US"/>
              <a:t>Facebook Own Posts Table | Seguros GYT - 14 of 25</a:t>
            </a:r>
          </a:p>
        </p:txBody>
      </p:sp>
      <p:graphicFrame>
        <p:nvGraphicFramePr>
          <p:cNvPr id="5" name="Table Placeholder 4">
            <a:extLst>
              <a:ext uri="{FF2B5EF4-FFF2-40B4-BE49-F238E27FC236}">
                <a16:creationId xmlns:a16="http://schemas.microsoft.com/office/drawing/2014/main" id="{EF2A7F4D-8D60-46D7-A402-91A4AEA13A9D}"/>
              </a:ext>
            </a:extLst>
          </p:cNvPr>
          <p:cNvGraphicFramePr>
            <a:graphicFrameLocks noGrp="1"/>
          </p:cNvGraphicFramePr>
          <p:nvPr>
            <p:ph type="tbl" sz="quarter" idx="13"/>
            <p:extLst>
              <p:ext uri="{D42A27DB-BD31-4B8C-83A1-F6EECF244321}">
                <p14:modId xmlns:p14="http://schemas.microsoft.com/office/powerpoint/2010/main" val="113093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35627838"/>
                    </a:ext>
                  </a:extLst>
                </a:gridCol>
                <a:gridCol w="905256">
                  <a:extLst>
                    <a:ext uri="{9D8B030D-6E8A-4147-A177-3AD203B41FA5}">
                      <a16:colId xmlns:a16="http://schemas.microsoft.com/office/drawing/2014/main" val="2664945248"/>
                    </a:ext>
                  </a:extLst>
                </a:gridCol>
                <a:gridCol w="658368">
                  <a:extLst>
                    <a:ext uri="{9D8B030D-6E8A-4147-A177-3AD203B41FA5}">
                      <a16:colId xmlns:a16="http://schemas.microsoft.com/office/drawing/2014/main" val="1841594232"/>
                    </a:ext>
                  </a:extLst>
                </a:gridCol>
                <a:gridCol w="329184">
                  <a:extLst>
                    <a:ext uri="{9D8B030D-6E8A-4147-A177-3AD203B41FA5}">
                      <a16:colId xmlns:a16="http://schemas.microsoft.com/office/drawing/2014/main" val="894483308"/>
                    </a:ext>
                  </a:extLst>
                </a:gridCol>
                <a:gridCol w="329184">
                  <a:extLst>
                    <a:ext uri="{9D8B030D-6E8A-4147-A177-3AD203B41FA5}">
                      <a16:colId xmlns:a16="http://schemas.microsoft.com/office/drawing/2014/main" val="160344900"/>
                    </a:ext>
                  </a:extLst>
                </a:gridCol>
                <a:gridCol w="329184">
                  <a:extLst>
                    <a:ext uri="{9D8B030D-6E8A-4147-A177-3AD203B41FA5}">
                      <a16:colId xmlns:a16="http://schemas.microsoft.com/office/drawing/2014/main" val="3868648220"/>
                    </a:ext>
                  </a:extLst>
                </a:gridCol>
                <a:gridCol w="329184">
                  <a:extLst>
                    <a:ext uri="{9D8B030D-6E8A-4147-A177-3AD203B41FA5}">
                      <a16:colId xmlns:a16="http://schemas.microsoft.com/office/drawing/2014/main" val="2902213283"/>
                    </a:ext>
                  </a:extLst>
                </a:gridCol>
                <a:gridCol w="329184">
                  <a:extLst>
                    <a:ext uri="{9D8B030D-6E8A-4147-A177-3AD203B41FA5}">
                      <a16:colId xmlns:a16="http://schemas.microsoft.com/office/drawing/2014/main" val="4200128371"/>
                    </a:ext>
                  </a:extLst>
                </a:gridCol>
                <a:gridCol w="329184">
                  <a:extLst>
                    <a:ext uri="{9D8B030D-6E8A-4147-A177-3AD203B41FA5}">
                      <a16:colId xmlns:a16="http://schemas.microsoft.com/office/drawing/2014/main" val="1365445528"/>
                    </a:ext>
                  </a:extLst>
                </a:gridCol>
                <a:gridCol w="329184">
                  <a:extLst>
                    <a:ext uri="{9D8B030D-6E8A-4147-A177-3AD203B41FA5}">
                      <a16:colId xmlns:a16="http://schemas.microsoft.com/office/drawing/2014/main" val="624424113"/>
                    </a:ext>
                  </a:extLst>
                </a:gridCol>
                <a:gridCol w="329184">
                  <a:extLst>
                    <a:ext uri="{9D8B030D-6E8A-4147-A177-3AD203B41FA5}">
                      <a16:colId xmlns:a16="http://schemas.microsoft.com/office/drawing/2014/main" val="650577483"/>
                    </a:ext>
                  </a:extLst>
                </a:gridCol>
                <a:gridCol w="329184">
                  <a:extLst>
                    <a:ext uri="{9D8B030D-6E8A-4147-A177-3AD203B41FA5}">
                      <a16:colId xmlns:a16="http://schemas.microsoft.com/office/drawing/2014/main" val="3132064983"/>
                    </a:ext>
                  </a:extLst>
                </a:gridCol>
                <a:gridCol w="329184">
                  <a:extLst>
                    <a:ext uri="{9D8B030D-6E8A-4147-A177-3AD203B41FA5}">
                      <a16:colId xmlns:a16="http://schemas.microsoft.com/office/drawing/2014/main" val="2051316777"/>
                    </a:ext>
                  </a:extLst>
                </a:gridCol>
                <a:gridCol w="329184">
                  <a:extLst>
                    <a:ext uri="{9D8B030D-6E8A-4147-A177-3AD203B41FA5}">
                      <a16:colId xmlns:a16="http://schemas.microsoft.com/office/drawing/2014/main" val="1467871022"/>
                    </a:ext>
                  </a:extLst>
                </a:gridCol>
                <a:gridCol w="329184">
                  <a:extLst>
                    <a:ext uri="{9D8B030D-6E8A-4147-A177-3AD203B41FA5}">
                      <a16:colId xmlns:a16="http://schemas.microsoft.com/office/drawing/2014/main" val="384566026"/>
                    </a:ext>
                  </a:extLst>
                </a:gridCol>
                <a:gridCol w="329184">
                  <a:extLst>
                    <a:ext uri="{9D8B030D-6E8A-4147-A177-3AD203B41FA5}">
                      <a16:colId xmlns:a16="http://schemas.microsoft.com/office/drawing/2014/main" val="2976151818"/>
                    </a:ext>
                  </a:extLst>
                </a:gridCol>
                <a:gridCol w="329184">
                  <a:extLst>
                    <a:ext uri="{9D8B030D-6E8A-4147-A177-3AD203B41FA5}">
                      <a16:colId xmlns:a16="http://schemas.microsoft.com/office/drawing/2014/main" val="3105234069"/>
                    </a:ext>
                  </a:extLst>
                </a:gridCol>
                <a:gridCol w="329184">
                  <a:extLst>
                    <a:ext uri="{9D8B030D-6E8A-4147-A177-3AD203B41FA5}">
                      <a16:colId xmlns:a16="http://schemas.microsoft.com/office/drawing/2014/main" val="5297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974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- 2019-05-04 23:43:07 </a:t>
                      </a:r>
                      <a:r>
                        <a:rPr kumimoji="0" lang="es-ES" sz="1000" b="0" i="0" u="none" strike="noStrike" kern="1200" cap="none" spc="0" normalizeH="0" baseline="0" noProof="0">
                          <a:ln>
                            <a:noFill/>
                          </a:ln>
                          <a:solidFill>
                            <a:prstClr val="black"/>
                          </a:solidFill>
                          <a:effectLst/>
                          <a:uLnTx/>
                          <a:uFillTx/>
                          <a:latin typeface="+mn-lt"/>
                          <a:ea typeface="+mn-ea"/>
                          <a:cs typeface="+mn-cs"/>
                        </a:rPr>
                        <a:t> 
 En #SegurosGyT aceptamos y nos unimos al reto #BasuraChallenge que nos realizo Banco GyT Continental para limpiar por nuestra amada Guatemala 🇬🇹 #FundaciónGyT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14:37:23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278861"/>
                  </a:ext>
                </a:extLst>
              </a:tr>
            </a:tbl>
          </a:graphicData>
        </a:graphic>
      </p:graphicFrame>
      <p:sp>
        <p:nvSpPr>
          <p:cNvPr id="4" name="Text Placeholder 3">
            <a:extLst>
              <a:ext uri="{FF2B5EF4-FFF2-40B4-BE49-F238E27FC236}">
                <a16:creationId xmlns:a16="http://schemas.microsoft.com/office/drawing/2014/main" id="{B6ECBC49-5961-4879-9D04-0D1CD234F61E}"/>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010280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FAE1-0476-4EA9-B49D-BF9A345D72E7}"/>
              </a:ext>
            </a:extLst>
          </p:cNvPr>
          <p:cNvSpPr>
            <a:spLocks noGrp="1"/>
          </p:cNvSpPr>
          <p:nvPr>
            <p:ph type="title"/>
          </p:nvPr>
        </p:nvSpPr>
        <p:spPr/>
        <p:txBody>
          <a:bodyPr/>
          <a:lstStyle/>
          <a:p>
            <a:r>
              <a:rPr lang="en-US"/>
              <a:t>Facebook Own Posts Table | Seguros GYT - 15 of 25</a:t>
            </a:r>
          </a:p>
        </p:txBody>
      </p:sp>
      <p:graphicFrame>
        <p:nvGraphicFramePr>
          <p:cNvPr id="5" name="Table Placeholder 4">
            <a:extLst>
              <a:ext uri="{FF2B5EF4-FFF2-40B4-BE49-F238E27FC236}">
                <a16:creationId xmlns:a16="http://schemas.microsoft.com/office/drawing/2014/main" id="{AEDCF731-95C3-4342-B0EE-ABE2BE2D25F8}"/>
              </a:ext>
            </a:extLst>
          </p:cNvPr>
          <p:cNvGraphicFramePr>
            <a:graphicFrameLocks noGrp="1"/>
          </p:cNvGraphicFramePr>
          <p:nvPr>
            <p:ph type="tbl" sz="quarter" idx="13"/>
            <p:extLst>
              <p:ext uri="{D42A27DB-BD31-4B8C-83A1-F6EECF244321}">
                <p14:modId xmlns:p14="http://schemas.microsoft.com/office/powerpoint/2010/main" val="50222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95624958"/>
                    </a:ext>
                  </a:extLst>
                </a:gridCol>
                <a:gridCol w="905256">
                  <a:extLst>
                    <a:ext uri="{9D8B030D-6E8A-4147-A177-3AD203B41FA5}">
                      <a16:colId xmlns:a16="http://schemas.microsoft.com/office/drawing/2014/main" val="2330252547"/>
                    </a:ext>
                  </a:extLst>
                </a:gridCol>
                <a:gridCol w="658368">
                  <a:extLst>
                    <a:ext uri="{9D8B030D-6E8A-4147-A177-3AD203B41FA5}">
                      <a16:colId xmlns:a16="http://schemas.microsoft.com/office/drawing/2014/main" val="345089956"/>
                    </a:ext>
                  </a:extLst>
                </a:gridCol>
                <a:gridCol w="329184">
                  <a:extLst>
                    <a:ext uri="{9D8B030D-6E8A-4147-A177-3AD203B41FA5}">
                      <a16:colId xmlns:a16="http://schemas.microsoft.com/office/drawing/2014/main" val="3991864390"/>
                    </a:ext>
                  </a:extLst>
                </a:gridCol>
                <a:gridCol w="329184">
                  <a:extLst>
                    <a:ext uri="{9D8B030D-6E8A-4147-A177-3AD203B41FA5}">
                      <a16:colId xmlns:a16="http://schemas.microsoft.com/office/drawing/2014/main" val="926369295"/>
                    </a:ext>
                  </a:extLst>
                </a:gridCol>
                <a:gridCol w="329184">
                  <a:extLst>
                    <a:ext uri="{9D8B030D-6E8A-4147-A177-3AD203B41FA5}">
                      <a16:colId xmlns:a16="http://schemas.microsoft.com/office/drawing/2014/main" val="1991250842"/>
                    </a:ext>
                  </a:extLst>
                </a:gridCol>
                <a:gridCol w="329184">
                  <a:extLst>
                    <a:ext uri="{9D8B030D-6E8A-4147-A177-3AD203B41FA5}">
                      <a16:colId xmlns:a16="http://schemas.microsoft.com/office/drawing/2014/main" val="1656715530"/>
                    </a:ext>
                  </a:extLst>
                </a:gridCol>
                <a:gridCol w="329184">
                  <a:extLst>
                    <a:ext uri="{9D8B030D-6E8A-4147-A177-3AD203B41FA5}">
                      <a16:colId xmlns:a16="http://schemas.microsoft.com/office/drawing/2014/main" val="2217467843"/>
                    </a:ext>
                  </a:extLst>
                </a:gridCol>
                <a:gridCol w="329184">
                  <a:extLst>
                    <a:ext uri="{9D8B030D-6E8A-4147-A177-3AD203B41FA5}">
                      <a16:colId xmlns:a16="http://schemas.microsoft.com/office/drawing/2014/main" val="1294653561"/>
                    </a:ext>
                  </a:extLst>
                </a:gridCol>
                <a:gridCol w="329184">
                  <a:extLst>
                    <a:ext uri="{9D8B030D-6E8A-4147-A177-3AD203B41FA5}">
                      <a16:colId xmlns:a16="http://schemas.microsoft.com/office/drawing/2014/main" val="2568378883"/>
                    </a:ext>
                  </a:extLst>
                </a:gridCol>
                <a:gridCol w="329184">
                  <a:extLst>
                    <a:ext uri="{9D8B030D-6E8A-4147-A177-3AD203B41FA5}">
                      <a16:colId xmlns:a16="http://schemas.microsoft.com/office/drawing/2014/main" val="537613254"/>
                    </a:ext>
                  </a:extLst>
                </a:gridCol>
                <a:gridCol w="329184">
                  <a:extLst>
                    <a:ext uri="{9D8B030D-6E8A-4147-A177-3AD203B41FA5}">
                      <a16:colId xmlns:a16="http://schemas.microsoft.com/office/drawing/2014/main" val="2219866763"/>
                    </a:ext>
                  </a:extLst>
                </a:gridCol>
                <a:gridCol w="329184">
                  <a:extLst>
                    <a:ext uri="{9D8B030D-6E8A-4147-A177-3AD203B41FA5}">
                      <a16:colId xmlns:a16="http://schemas.microsoft.com/office/drawing/2014/main" val="3436644614"/>
                    </a:ext>
                  </a:extLst>
                </a:gridCol>
                <a:gridCol w="329184">
                  <a:extLst>
                    <a:ext uri="{9D8B030D-6E8A-4147-A177-3AD203B41FA5}">
                      <a16:colId xmlns:a16="http://schemas.microsoft.com/office/drawing/2014/main" val="3254155080"/>
                    </a:ext>
                  </a:extLst>
                </a:gridCol>
                <a:gridCol w="329184">
                  <a:extLst>
                    <a:ext uri="{9D8B030D-6E8A-4147-A177-3AD203B41FA5}">
                      <a16:colId xmlns:a16="http://schemas.microsoft.com/office/drawing/2014/main" val="1053245876"/>
                    </a:ext>
                  </a:extLst>
                </a:gridCol>
                <a:gridCol w="329184">
                  <a:extLst>
                    <a:ext uri="{9D8B030D-6E8A-4147-A177-3AD203B41FA5}">
                      <a16:colId xmlns:a16="http://schemas.microsoft.com/office/drawing/2014/main" val="3924253847"/>
                    </a:ext>
                  </a:extLst>
                </a:gridCol>
                <a:gridCol w="329184">
                  <a:extLst>
                    <a:ext uri="{9D8B030D-6E8A-4147-A177-3AD203B41FA5}">
                      <a16:colId xmlns:a16="http://schemas.microsoft.com/office/drawing/2014/main" val="938021253"/>
                    </a:ext>
                  </a:extLst>
                </a:gridCol>
                <a:gridCol w="329184">
                  <a:extLst>
                    <a:ext uri="{9D8B030D-6E8A-4147-A177-3AD203B41FA5}">
                      <a16:colId xmlns:a16="http://schemas.microsoft.com/office/drawing/2014/main" val="407503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847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- 2019-05-04 21:02:17 </a:t>
                      </a:r>
                      <a:r>
                        <a:rPr kumimoji="0" lang="es-ES" sz="1000" b="0" i="0" u="none" strike="noStrike" kern="1200" cap="none" spc="0" normalizeH="0" baseline="0" noProof="0">
                          <a:ln>
                            <a:noFill/>
                          </a:ln>
                          <a:solidFill>
                            <a:prstClr val="black"/>
                          </a:solidFill>
                          <a:effectLst/>
                          <a:uLnTx/>
                          <a:uFillTx/>
                          <a:latin typeface="+mn-lt"/>
                          <a:ea typeface="+mn-ea"/>
                          <a:cs typeface="+mn-cs"/>
                        </a:rPr>
                        <a:t> 
 Cuando somos jóvenes pensamos que no es necesario contar con un seguro de gastos médicos, pero es un error pensarlo. Continúa leyendo nuestro blog para conocer las principales razones para obtener uno. https://hubs.ly/H0hK8vN0
#DEDICATEAVIVIR #VivaMed #Seguro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https://scontent.xx.fbcdn.net/v/t45.1600-4/c467.0.720.720a/p720x720/60875577_23843378720390395_825634173334061056_n.png?_nc_cat=106&amp;_nc_ht=scontent.xx&amp;oh=d64a705e68f2fb189e4eb16bb85a0ad2&amp;oe=5D594F5D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2893362"/>
                  </a:ext>
                </a:extLst>
              </a:tr>
            </a:tbl>
          </a:graphicData>
        </a:graphic>
      </p:graphicFrame>
      <p:sp>
        <p:nvSpPr>
          <p:cNvPr id="4" name="Text Placeholder 3">
            <a:extLst>
              <a:ext uri="{FF2B5EF4-FFF2-40B4-BE49-F238E27FC236}">
                <a16:creationId xmlns:a16="http://schemas.microsoft.com/office/drawing/2014/main" id="{BF3E31E2-C494-447F-9480-EC834A36A417}"/>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285950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3E116-06A1-4384-81BE-AF74288C9032}"/>
              </a:ext>
            </a:extLst>
          </p:cNvPr>
          <p:cNvSpPr>
            <a:spLocks noGrp="1"/>
          </p:cNvSpPr>
          <p:nvPr>
            <p:ph type="title"/>
          </p:nvPr>
        </p:nvSpPr>
        <p:spPr/>
        <p:txBody>
          <a:bodyPr/>
          <a:lstStyle/>
          <a:p>
            <a:r>
              <a:rPr lang="en-US"/>
              <a:t>Facebook Own Posts Table | Seguros GYT - 16 of 25</a:t>
            </a:r>
          </a:p>
        </p:txBody>
      </p:sp>
      <p:graphicFrame>
        <p:nvGraphicFramePr>
          <p:cNvPr id="5" name="Table Placeholder 4">
            <a:extLst>
              <a:ext uri="{FF2B5EF4-FFF2-40B4-BE49-F238E27FC236}">
                <a16:creationId xmlns:a16="http://schemas.microsoft.com/office/drawing/2014/main" id="{B08F6115-EEDD-43E9-A166-259BA264ABE3}"/>
              </a:ext>
            </a:extLst>
          </p:cNvPr>
          <p:cNvGraphicFramePr>
            <a:graphicFrameLocks noGrp="1"/>
          </p:cNvGraphicFramePr>
          <p:nvPr>
            <p:ph type="tbl" sz="quarter" idx="13"/>
            <p:extLst>
              <p:ext uri="{D42A27DB-BD31-4B8C-83A1-F6EECF244321}">
                <p14:modId xmlns:p14="http://schemas.microsoft.com/office/powerpoint/2010/main" val="2615304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15851654"/>
                    </a:ext>
                  </a:extLst>
                </a:gridCol>
                <a:gridCol w="905256">
                  <a:extLst>
                    <a:ext uri="{9D8B030D-6E8A-4147-A177-3AD203B41FA5}">
                      <a16:colId xmlns:a16="http://schemas.microsoft.com/office/drawing/2014/main" val="2158588976"/>
                    </a:ext>
                  </a:extLst>
                </a:gridCol>
                <a:gridCol w="658368">
                  <a:extLst>
                    <a:ext uri="{9D8B030D-6E8A-4147-A177-3AD203B41FA5}">
                      <a16:colId xmlns:a16="http://schemas.microsoft.com/office/drawing/2014/main" val="3366694370"/>
                    </a:ext>
                  </a:extLst>
                </a:gridCol>
                <a:gridCol w="329184">
                  <a:extLst>
                    <a:ext uri="{9D8B030D-6E8A-4147-A177-3AD203B41FA5}">
                      <a16:colId xmlns:a16="http://schemas.microsoft.com/office/drawing/2014/main" val="2686003877"/>
                    </a:ext>
                  </a:extLst>
                </a:gridCol>
                <a:gridCol w="329184">
                  <a:extLst>
                    <a:ext uri="{9D8B030D-6E8A-4147-A177-3AD203B41FA5}">
                      <a16:colId xmlns:a16="http://schemas.microsoft.com/office/drawing/2014/main" val="2365775754"/>
                    </a:ext>
                  </a:extLst>
                </a:gridCol>
                <a:gridCol w="329184">
                  <a:extLst>
                    <a:ext uri="{9D8B030D-6E8A-4147-A177-3AD203B41FA5}">
                      <a16:colId xmlns:a16="http://schemas.microsoft.com/office/drawing/2014/main" val="2557118799"/>
                    </a:ext>
                  </a:extLst>
                </a:gridCol>
                <a:gridCol w="329184">
                  <a:extLst>
                    <a:ext uri="{9D8B030D-6E8A-4147-A177-3AD203B41FA5}">
                      <a16:colId xmlns:a16="http://schemas.microsoft.com/office/drawing/2014/main" val="1132164309"/>
                    </a:ext>
                  </a:extLst>
                </a:gridCol>
                <a:gridCol w="329184">
                  <a:extLst>
                    <a:ext uri="{9D8B030D-6E8A-4147-A177-3AD203B41FA5}">
                      <a16:colId xmlns:a16="http://schemas.microsoft.com/office/drawing/2014/main" val="1849766800"/>
                    </a:ext>
                  </a:extLst>
                </a:gridCol>
                <a:gridCol w="329184">
                  <a:extLst>
                    <a:ext uri="{9D8B030D-6E8A-4147-A177-3AD203B41FA5}">
                      <a16:colId xmlns:a16="http://schemas.microsoft.com/office/drawing/2014/main" val="2244537056"/>
                    </a:ext>
                  </a:extLst>
                </a:gridCol>
                <a:gridCol w="329184">
                  <a:extLst>
                    <a:ext uri="{9D8B030D-6E8A-4147-A177-3AD203B41FA5}">
                      <a16:colId xmlns:a16="http://schemas.microsoft.com/office/drawing/2014/main" val="1611670921"/>
                    </a:ext>
                  </a:extLst>
                </a:gridCol>
                <a:gridCol w="329184">
                  <a:extLst>
                    <a:ext uri="{9D8B030D-6E8A-4147-A177-3AD203B41FA5}">
                      <a16:colId xmlns:a16="http://schemas.microsoft.com/office/drawing/2014/main" val="2115764539"/>
                    </a:ext>
                  </a:extLst>
                </a:gridCol>
                <a:gridCol w="329184">
                  <a:extLst>
                    <a:ext uri="{9D8B030D-6E8A-4147-A177-3AD203B41FA5}">
                      <a16:colId xmlns:a16="http://schemas.microsoft.com/office/drawing/2014/main" val="2065579934"/>
                    </a:ext>
                  </a:extLst>
                </a:gridCol>
                <a:gridCol w="329184">
                  <a:extLst>
                    <a:ext uri="{9D8B030D-6E8A-4147-A177-3AD203B41FA5}">
                      <a16:colId xmlns:a16="http://schemas.microsoft.com/office/drawing/2014/main" val="2555620423"/>
                    </a:ext>
                  </a:extLst>
                </a:gridCol>
                <a:gridCol w="329184">
                  <a:extLst>
                    <a:ext uri="{9D8B030D-6E8A-4147-A177-3AD203B41FA5}">
                      <a16:colId xmlns:a16="http://schemas.microsoft.com/office/drawing/2014/main" val="3158954016"/>
                    </a:ext>
                  </a:extLst>
                </a:gridCol>
                <a:gridCol w="329184">
                  <a:extLst>
                    <a:ext uri="{9D8B030D-6E8A-4147-A177-3AD203B41FA5}">
                      <a16:colId xmlns:a16="http://schemas.microsoft.com/office/drawing/2014/main" val="3574554533"/>
                    </a:ext>
                  </a:extLst>
                </a:gridCol>
                <a:gridCol w="329184">
                  <a:extLst>
                    <a:ext uri="{9D8B030D-6E8A-4147-A177-3AD203B41FA5}">
                      <a16:colId xmlns:a16="http://schemas.microsoft.com/office/drawing/2014/main" val="1969287728"/>
                    </a:ext>
                  </a:extLst>
                </a:gridCol>
                <a:gridCol w="329184">
                  <a:extLst>
                    <a:ext uri="{9D8B030D-6E8A-4147-A177-3AD203B41FA5}">
                      <a16:colId xmlns:a16="http://schemas.microsoft.com/office/drawing/2014/main" val="2988517588"/>
                    </a:ext>
                  </a:extLst>
                </a:gridCol>
                <a:gridCol w="329184">
                  <a:extLst>
                    <a:ext uri="{9D8B030D-6E8A-4147-A177-3AD203B41FA5}">
                      <a16:colId xmlns:a16="http://schemas.microsoft.com/office/drawing/2014/main" val="676672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238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- 2019-05-04 02:09:17 </a:t>
                      </a:r>
                      <a:r>
                        <a:rPr kumimoji="0" lang="es-ES" sz="1000" b="0" i="0" u="none" strike="noStrike" kern="1200" cap="none" spc="0" normalizeH="0" baseline="0" noProof="0">
                          <a:ln>
                            <a:noFill/>
                          </a:ln>
                          <a:solidFill>
                            <a:prstClr val="black"/>
                          </a:solidFill>
                          <a:effectLst/>
                          <a:uLnTx/>
                          <a:uFillTx/>
                          <a:latin typeface="+mn-lt"/>
                          <a:ea typeface="+mn-ea"/>
                          <a:cs typeface="+mn-cs"/>
                        </a:rPr>
                        <a:t> 
 ¿Sabías que una de las principales causas del envejecimiento prematuro es la excesiva exposición al sol? ¡No olvides aplicarte todos los días un protector solar con un alto FPS! 
Cotiza tu seguro llamando al 2244 - 2244 o descarga nuestra guía #VivaMed El mejor Seguro de gastos médicos que protege a tu familia, ingresa a:  https://hubs.ly/H0hK7RP0
#DEDICATEAVIVIR #Sol #Piel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https://scontent.xx.fbcdn.net/v/t1.0-9/q88/p720x720/59422924_10158412468618662_2892891186614239232_o.jpg?_nc_cat=101&amp;_nc_ht=scontent.xx&amp;oh=190bf85a3b5f34c6e240da5ee8fc0ee1&amp;oe=5D6F8BBB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05/10/2019 14:38:58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3229000"/>
                  </a:ext>
                </a:extLst>
              </a:tr>
            </a:tbl>
          </a:graphicData>
        </a:graphic>
      </p:graphicFrame>
      <p:sp>
        <p:nvSpPr>
          <p:cNvPr id="4" name="Text Placeholder 3">
            <a:extLst>
              <a:ext uri="{FF2B5EF4-FFF2-40B4-BE49-F238E27FC236}">
                <a16:creationId xmlns:a16="http://schemas.microsoft.com/office/drawing/2014/main" id="{61D83C64-4FF1-49CF-A0E9-E9BEFED3A125}"/>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7397063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CF1AF-56B9-442A-B72A-FCB0E197C3B7}"/>
              </a:ext>
            </a:extLst>
          </p:cNvPr>
          <p:cNvSpPr>
            <a:spLocks noGrp="1"/>
          </p:cNvSpPr>
          <p:nvPr>
            <p:ph type="title"/>
          </p:nvPr>
        </p:nvSpPr>
        <p:spPr/>
        <p:txBody>
          <a:bodyPr/>
          <a:lstStyle/>
          <a:p>
            <a:r>
              <a:rPr lang="en-US"/>
              <a:t>Facebook Own Posts Table | Seguros GYT - 17 of 25</a:t>
            </a:r>
          </a:p>
        </p:txBody>
      </p:sp>
      <p:graphicFrame>
        <p:nvGraphicFramePr>
          <p:cNvPr id="5" name="Table Placeholder 4">
            <a:extLst>
              <a:ext uri="{FF2B5EF4-FFF2-40B4-BE49-F238E27FC236}">
                <a16:creationId xmlns:a16="http://schemas.microsoft.com/office/drawing/2014/main" id="{4C3C0635-35F9-4DA4-BC6E-DD0D6B3FE2BC}"/>
              </a:ext>
            </a:extLst>
          </p:cNvPr>
          <p:cNvGraphicFramePr>
            <a:graphicFrameLocks noGrp="1"/>
          </p:cNvGraphicFramePr>
          <p:nvPr>
            <p:ph type="tbl" sz="quarter" idx="13"/>
            <p:extLst>
              <p:ext uri="{D42A27DB-BD31-4B8C-83A1-F6EECF244321}">
                <p14:modId xmlns:p14="http://schemas.microsoft.com/office/powerpoint/2010/main" val="452587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5044158"/>
                    </a:ext>
                  </a:extLst>
                </a:gridCol>
                <a:gridCol w="905256">
                  <a:extLst>
                    <a:ext uri="{9D8B030D-6E8A-4147-A177-3AD203B41FA5}">
                      <a16:colId xmlns:a16="http://schemas.microsoft.com/office/drawing/2014/main" val="77137251"/>
                    </a:ext>
                  </a:extLst>
                </a:gridCol>
                <a:gridCol w="658368">
                  <a:extLst>
                    <a:ext uri="{9D8B030D-6E8A-4147-A177-3AD203B41FA5}">
                      <a16:colId xmlns:a16="http://schemas.microsoft.com/office/drawing/2014/main" val="235728896"/>
                    </a:ext>
                  </a:extLst>
                </a:gridCol>
                <a:gridCol w="329184">
                  <a:extLst>
                    <a:ext uri="{9D8B030D-6E8A-4147-A177-3AD203B41FA5}">
                      <a16:colId xmlns:a16="http://schemas.microsoft.com/office/drawing/2014/main" val="2553469265"/>
                    </a:ext>
                  </a:extLst>
                </a:gridCol>
                <a:gridCol w="329184">
                  <a:extLst>
                    <a:ext uri="{9D8B030D-6E8A-4147-A177-3AD203B41FA5}">
                      <a16:colId xmlns:a16="http://schemas.microsoft.com/office/drawing/2014/main" val="2058853922"/>
                    </a:ext>
                  </a:extLst>
                </a:gridCol>
                <a:gridCol w="329184">
                  <a:extLst>
                    <a:ext uri="{9D8B030D-6E8A-4147-A177-3AD203B41FA5}">
                      <a16:colId xmlns:a16="http://schemas.microsoft.com/office/drawing/2014/main" val="2134471847"/>
                    </a:ext>
                  </a:extLst>
                </a:gridCol>
                <a:gridCol w="329184">
                  <a:extLst>
                    <a:ext uri="{9D8B030D-6E8A-4147-A177-3AD203B41FA5}">
                      <a16:colId xmlns:a16="http://schemas.microsoft.com/office/drawing/2014/main" val="3086645840"/>
                    </a:ext>
                  </a:extLst>
                </a:gridCol>
                <a:gridCol w="329184">
                  <a:extLst>
                    <a:ext uri="{9D8B030D-6E8A-4147-A177-3AD203B41FA5}">
                      <a16:colId xmlns:a16="http://schemas.microsoft.com/office/drawing/2014/main" val="2330647177"/>
                    </a:ext>
                  </a:extLst>
                </a:gridCol>
                <a:gridCol w="329184">
                  <a:extLst>
                    <a:ext uri="{9D8B030D-6E8A-4147-A177-3AD203B41FA5}">
                      <a16:colId xmlns:a16="http://schemas.microsoft.com/office/drawing/2014/main" val="4256032678"/>
                    </a:ext>
                  </a:extLst>
                </a:gridCol>
                <a:gridCol w="329184">
                  <a:extLst>
                    <a:ext uri="{9D8B030D-6E8A-4147-A177-3AD203B41FA5}">
                      <a16:colId xmlns:a16="http://schemas.microsoft.com/office/drawing/2014/main" val="853772651"/>
                    </a:ext>
                  </a:extLst>
                </a:gridCol>
                <a:gridCol w="329184">
                  <a:extLst>
                    <a:ext uri="{9D8B030D-6E8A-4147-A177-3AD203B41FA5}">
                      <a16:colId xmlns:a16="http://schemas.microsoft.com/office/drawing/2014/main" val="2062088817"/>
                    </a:ext>
                  </a:extLst>
                </a:gridCol>
                <a:gridCol w="329184">
                  <a:extLst>
                    <a:ext uri="{9D8B030D-6E8A-4147-A177-3AD203B41FA5}">
                      <a16:colId xmlns:a16="http://schemas.microsoft.com/office/drawing/2014/main" val="354264029"/>
                    </a:ext>
                  </a:extLst>
                </a:gridCol>
                <a:gridCol w="329184">
                  <a:extLst>
                    <a:ext uri="{9D8B030D-6E8A-4147-A177-3AD203B41FA5}">
                      <a16:colId xmlns:a16="http://schemas.microsoft.com/office/drawing/2014/main" val="2037332469"/>
                    </a:ext>
                  </a:extLst>
                </a:gridCol>
                <a:gridCol w="329184">
                  <a:extLst>
                    <a:ext uri="{9D8B030D-6E8A-4147-A177-3AD203B41FA5}">
                      <a16:colId xmlns:a16="http://schemas.microsoft.com/office/drawing/2014/main" val="833056676"/>
                    </a:ext>
                  </a:extLst>
                </a:gridCol>
                <a:gridCol w="329184">
                  <a:extLst>
                    <a:ext uri="{9D8B030D-6E8A-4147-A177-3AD203B41FA5}">
                      <a16:colId xmlns:a16="http://schemas.microsoft.com/office/drawing/2014/main" val="1379530460"/>
                    </a:ext>
                  </a:extLst>
                </a:gridCol>
                <a:gridCol w="329184">
                  <a:extLst>
                    <a:ext uri="{9D8B030D-6E8A-4147-A177-3AD203B41FA5}">
                      <a16:colId xmlns:a16="http://schemas.microsoft.com/office/drawing/2014/main" val="2010551086"/>
                    </a:ext>
                  </a:extLst>
                </a:gridCol>
                <a:gridCol w="329184">
                  <a:extLst>
                    <a:ext uri="{9D8B030D-6E8A-4147-A177-3AD203B41FA5}">
                      <a16:colId xmlns:a16="http://schemas.microsoft.com/office/drawing/2014/main" val="621191643"/>
                    </a:ext>
                  </a:extLst>
                </a:gridCol>
                <a:gridCol w="329184">
                  <a:extLst>
                    <a:ext uri="{9D8B030D-6E8A-4147-A177-3AD203B41FA5}">
                      <a16:colId xmlns:a16="http://schemas.microsoft.com/office/drawing/2014/main" val="808722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417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- 2019-05-03 03:44:03 </a:t>
                      </a:r>
                      <a:r>
                        <a:rPr kumimoji="0" lang="es-ES" sz="1000" b="0" i="0" u="none" strike="noStrike" kern="1200" cap="none" spc="0" normalizeH="0" baseline="0" noProof="0">
                          <a:ln>
                            <a:noFill/>
                          </a:ln>
                          <a:solidFill>
                            <a:prstClr val="black"/>
                          </a:solidFill>
                          <a:effectLst/>
                          <a:uLnTx/>
                          <a:uFillTx/>
                          <a:latin typeface="+mn-lt"/>
                          <a:ea typeface="+mn-ea"/>
                          <a:cs typeface="+mn-cs"/>
                        </a:rPr>
                        <a:t> 
 Conducir bajo estrés puede resultar perjudicial tanto para el conductor como para sus acompañantes. En nuestro blog del día de hoy  podrás conocer las consecuencias de manejar bajo estrés. https://hubs.ly/H0hJkdF0
#VivaAuto #Estrés #Conducir #Prevención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https://external.xx.fbcdn.net/safe_image.php?d=AQDqmSg2Uvuicw6Q&amp;w=720&amp;h=720&amp;url=https%3A%2F%2Fblog.segurosgyt.com.gt%2Fhubfs%2Fconducir%2520estres.jpg%23keepProtocol&amp;cfs=1&amp;_nc_hash=AQDmA7XYq3XzJ4lQ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3646144"/>
                  </a:ext>
                </a:extLst>
              </a:tr>
            </a:tbl>
          </a:graphicData>
        </a:graphic>
      </p:graphicFrame>
      <p:sp>
        <p:nvSpPr>
          <p:cNvPr id="4" name="Text Placeholder 3">
            <a:extLst>
              <a:ext uri="{FF2B5EF4-FFF2-40B4-BE49-F238E27FC236}">
                <a16:creationId xmlns:a16="http://schemas.microsoft.com/office/drawing/2014/main" id="{857B0F63-65D0-4716-B9E0-C58FBCD76492}"/>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946715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8377-5AE4-4DB3-BC41-B9795A6A1EDD}"/>
              </a:ext>
            </a:extLst>
          </p:cNvPr>
          <p:cNvSpPr>
            <a:spLocks noGrp="1"/>
          </p:cNvSpPr>
          <p:nvPr>
            <p:ph type="title"/>
          </p:nvPr>
        </p:nvSpPr>
        <p:spPr/>
        <p:txBody>
          <a:bodyPr/>
          <a:lstStyle/>
          <a:p>
            <a:r>
              <a:rPr lang="en-US"/>
              <a:t>Facebook Own Posts Table | Seguros GYT - 18 of 25</a:t>
            </a:r>
          </a:p>
        </p:txBody>
      </p:sp>
      <p:graphicFrame>
        <p:nvGraphicFramePr>
          <p:cNvPr id="5" name="Table Placeholder 4">
            <a:extLst>
              <a:ext uri="{FF2B5EF4-FFF2-40B4-BE49-F238E27FC236}">
                <a16:creationId xmlns:a16="http://schemas.microsoft.com/office/drawing/2014/main" id="{4F99CF2A-4D42-4268-9C6F-9B8069E6A738}"/>
              </a:ext>
            </a:extLst>
          </p:cNvPr>
          <p:cNvGraphicFramePr>
            <a:graphicFrameLocks noGrp="1"/>
          </p:cNvGraphicFramePr>
          <p:nvPr>
            <p:ph type="tbl" sz="quarter" idx="13"/>
            <p:extLst>
              <p:ext uri="{D42A27DB-BD31-4B8C-83A1-F6EECF244321}">
                <p14:modId xmlns:p14="http://schemas.microsoft.com/office/powerpoint/2010/main" val="2896860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61450256"/>
                    </a:ext>
                  </a:extLst>
                </a:gridCol>
                <a:gridCol w="905256">
                  <a:extLst>
                    <a:ext uri="{9D8B030D-6E8A-4147-A177-3AD203B41FA5}">
                      <a16:colId xmlns:a16="http://schemas.microsoft.com/office/drawing/2014/main" val="1210348607"/>
                    </a:ext>
                  </a:extLst>
                </a:gridCol>
                <a:gridCol w="658368">
                  <a:extLst>
                    <a:ext uri="{9D8B030D-6E8A-4147-A177-3AD203B41FA5}">
                      <a16:colId xmlns:a16="http://schemas.microsoft.com/office/drawing/2014/main" val="2512891672"/>
                    </a:ext>
                  </a:extLst>
                </a:gridCol>
                <a:gridCol w="329184">
                  <a:extLst>
                    <a:ext uri="{9D8B030D-6E8A-4147-A177-3AD203B41FA5}">
                      <a16:colId xmlns:a16="http://schemas.microsoft.com/office/drawing/2014/main" val="556578716"/>
                    </a:ext>
                  </a:extLst>
                </a:gridCol>
                <a:gridCol w="329184">
                  <a:extLst>
                    <a:ext uri="{9D8B030D-6E8A-4147-A177-3AD203B41FA5}">
                      <a16:colId xmlns:a16="http://schemas.microsoft.com/office/drawing/2014/main" val="959111723"/>
                    </a:ext>
                  </a:extLst>
                </a:gridCol>
                <a:gridCol w="329184">
                  <a:extLst>
                    <a:ext uri="{9D8B030D-6E8A-4147-A177-3AD203B41FA5}">
                      <a16:colId xmlns:a16="http://schemas.microsoft.com/office/drawing/2014/main" val="2509825630"/>
                    </a:ext>
                  </a:extLst>
                </a:gridCol>
                <a:gridCol w="329184">
                  <a:extLst>
                    <a:ext uri="{9D8B030D-6E8A-4147-A177-3AD203B41FA5}">
                      <a16:colId xmlns:a16="http://schemas.microsoft.com/office/drawing/2014/main" val="97323589"/>
                    </a:ext>
                  </a:extLst>
                </a:gridCol>
                <a:gridCol w="329184">
                  <a:extLst>
                    <a:ext uri="{9D8B030D-6E8A-4147-A177-3AD203B41FA5}">
                      <a16:colId xmlns:a16="http://schemas.microsoft.com/office/drawing/2014/main" val="2927911386"/>
                    </a:ext>
                  </a:extLst>
                </a:gridCol>
                <a:gridCol w="329184">
                  <a:extLst>
                    <a:ext uri="{9D8B030D-6E8A-4147-A177-3AD203B41FA5}">
                      <a16:colId xmlns:a16="http://schemas.microsoft.com/office/drawing/2014/main" val="2056751755"/>
                    </a:ext>
                  </a:extLst>
                </a:gridCol>
                <a:gridCol w="329184">
                  <a:extLst>
                    <a:ext uri="{9D8B030D-6E8A-4147-A177-3AD203B41FA5}">
                      <a16:colId xmlns:a16="http://schemas.microsoft.com/office/drawing/2014/main" val="1937898863"/>
                    </a:ext>
                  </a:extLst>
                </a:gridCol>
                <a:gridCol w="329184">
                  <a:extLst>
                    <a:ext uri="{9D8B030D-6E8A-4147-A177-3AD203B41FA5}">
                      <a16:colId xmlns:a16="http://schemas.microsoft.com/office/drawing/2014/main" val="1962747941"/>
                    </a:ext>
                  </a:extLst>
                </a:gridCol>
                <a:gridCol w="329184">
                  <a:extLst>
                    <a:ext uri="{9D8B030D-6E8A-4147-A177-3AD203B41FA5}">
                      <a16:colId xmlns:a16="http://schemas.microsoft.com/office/drawing/2014/main" val="2237347923"/>
                    </a:ext>
                  </a:extLst>
                </a:gridCol>
                <a:gridCol w="329184">
                  <a:extLst>
                    <a:ext uri="{9D8B030D-6E8A-4147-A177-3AD203B41FA5}">
                      <a16:colId xmlns:a16="http://schemas.microsoft.com/office/drawing/2014/main" val="872534856"/>
                    </a:ext>
                  </a:extLst>
                </a:gridCol>
                <a:gridCol w="329184">
                  <a:extLst>
                    <a:ext uri="{9D8B030D-6E8A-4147-A177-3AD203B41FA5}">
                      <a16:colId xmlns:a16="http://schemas.microsoft.com/office/drawing/2014/main" val="2410823678"/>
                    </a:ext>
                  </a:extLst>
                </a:gridCol>
                <a:gridCol w="329184">
                  <a:extLst>
                    <a:ext uri="{9D8B030D-6E8A-4147-A177-3AD203B41FA5}">
                      <a16:colId xmlns:a16="http://schemas.microsoft.com/office/drawing/2014/main" val="3969131839"/>
                    </a:ext>
                  </a:extLst>
                </a:gridCol>
                <a:gridCol w="329184">
                  <a:extLst>
                    <a:ext uri="{9D8B030D-6E8A-4147-A177-3AD203B41FA5}">
                      <a16:colId xmlns:a16="http://schemas.microsoft.com/office/drawing/2014/main" val="2985129717"/>
                    </a:ext>
                  </a:extLst>
                </a:gridCol>
                <a:gridCol w="329184">
                  <a:extLst>
                    <a:ext uri="{9D8B030D-6E8A-4147-A177-3AD203B41FA5}">
                      <a16:colId xmlns:a16="http://schemas.microsoft.com/office/drawing/2014/main" val="1680163940"/>
                    </a:ext>
                  </a:extLst>
                </a:gridCol>
                <a:gridCol w="329184">
                  <a:extLst>
                    <a:ext uri="{9D8B030D-6E8A-4147-A177-3AD203B41FA5}">
                      <a16:colId xmlns:a16="http://schemas.microsoft.com/office/drawing/2014/main" val="1450425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340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- 2019-05-02 23:00:01 </a:t>
                      </a:r>
                      <a:r>
                        <a:rPr kumimoji="0" lang="es-ES" sz="1000" b="0" i="0" u="none" strike="noStrike" kern="1200" cap="none" spc="0" normalizeH="0" baseline="0" noProof="0">
                          <a:ln>
                            <a:noFill/>
                          </a:ln>
                          <a:solidFill>
                            <a:prstClr val="black"/>
                          </a:solidFill>
                          <a:effectLst/>
                          <a:uLnTx/>
                          <a:uFillTx/>
                          <a:latin typeface="+mn-lt"/>
                          <a:ea typeface="+mn-ea"/>
                          <a:cs typeface="+mn-cs"/>
                        </a:rPr>
                        <a:t> 
 #DEDICATEAVIVIR Nosotros a Cuidarte. Adquiere hoy mismo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https://scontent.xx.fbcdn.net/v/t15.13418-10/s720x720/57487727_449654785839896_202879171137896448_n.jpg?_nc_cat=111&amp;_nc_ht=scontent.xx&amp;oh=848f75cb4d714007e14e12f34af363f3&amp;oe=5D293BD9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14:35:43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4662094"/>
                  </a:ext>
                </a:extLst>
              </a:tr>
            </a:tbl>
          </a:graphicData>
        </a:graphic>
      </p:graphicFrame>
      <p:sp>
        <p:nvSpPr>
          <p:cNvPr id="4" name="Text Placeholder 3">
            <a:extLst>
              <a:ext uri="{FF2B5EF4-FFF2-40B4-BE49-F238E27FC236}">
                <a16:creationId xmlns:a16="http://schemas.microsoft.com/office/drawing/2014/main" id="{1BD78021-1262-486F-9637-F4A6CD32F10C}"/>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342214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F0B03-7283-4B4B-BD0F-D12DA7C779FE}"/>
              </a:ext>
            </a:extLst>
          </p:cNvPr>
          <p:cNvSpPr>
            <a:spLocks noGrp="1"/>
          </p:cNvSpPr>
          <p:nvPr>
            <p:ph type="title"/>
          </p:nvPr>
        </p:nvSpPr>
        <p:spPr/>
        <p:txBody>
          <a:bodyPr/>
          <a:lstStyle/>
          <a:p>
            <a:r>
              <a:rPr lang="en-US"/>
              <a:t>Facebook Own Posts Table | Seguros GYT - 19 of 25</a:t>
            </a:r>
          </a:p>
        </p:txBody>
      </p:sp>
      <p:graphicFrame>
        <p:nvGraphicFramePr>
          <p:cNvPr id="5" name="Table Placeholder 4">
            <a:extLst>
              <a:ext uri="{FF2B5EF4-FFF2-40B4-BE49-F238E27FC236}">
                <a16:creationId xmlns:a16="http://schemas.microsoft.com/office/drawing/2014/main" id="{FF4921AB-F6B7-49B5-8124-37424752000B}"/>
              </a:ext>
            </a:extLst>
          </p:cNvPr>
          <p:cNvGraphicFramePr>
            <a:graphicFrameLocks noGrp="1"/>
          </p:cNvGraphicFramePr>
          <p:nvPr>
            <p:ph type="tbl" sz="quarter" idx="13"/>
            <p:extLst>
              <p:ext uri="{D42A27DB-BD31-4B8C-83A1-F6EECF244321}">
                <p14:modId xmlns:p14="http://schemas.microsoft.com/office/powerpoint/2010/main" val="118060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2454719"/>
                    </a:ext>
                  </a:extLst>
                </a:gridCol>
                <a:gridCol w="905256">
                  <a:extLst>
                    <a:ext uri="{9D8B030D-6E8A-4147-A177-3AD203B41FA5}">
                      <a16:colId xmlns:a16="http://schemas.microsoft.com/office/drawing/2014/main" val="1829227303"/>
                    </a:ext>
                  </a:extLst>
                </a:gridCol>
                <a:gridCol w="658368">
                  <a:extLst>
                    <a:ext uri="{9D8B030D-6E8A-4147-A177-3AD203B41FA5}">
                      <a16:colId xmlns:a16="http://schemas.microsoft.com/office/drawing/2014/main" val="3868884964"/>
                    </a:ext>
                  </a:extLst>
                </a:gridCol>
                <a:gridCol w="329184">
                  <a:extLst>
                    <a:ext uri="{9D8B030D-6E8A-4147-A177-3AD203B41FA5}">
                      <a16:colId xmlns:a16="http://schemas.microsoft.com/office/drawing/2014/main" val="536801512"/>
                    </a:ext>
                  </a:extLst>
                </a:gridCol>
                <a:gridCol w="329184">
                  <a:extLst>
                    <a:ext uri="{9D8B030D-6E8A-4147-A177-3AD203B41FA5}">
                      <a16:colId xmlns:a16="http://schemas.microsoft.com/office/drawing/2014/main" val="2058885148"/>
                    </a:ext>
                  </a:extLst>
                </a:gridCol>
                <a:gridCol w="329184">
                  <a:extLst>
                    <a:ext uri="{9D8B030D-6E8A-4147-A177-3AD203B41FA5}">
                      <a16:colId xmlns:a16="http://schemas.microsoft.com/office/drawing/2014/main" val="2848153700"/>
                    </a:ext>
                  </a:extLst>
                </a:gridCol>
                <a:gridCol w="329184">
                  <a:extLst>
                    <a:ext uri="{9D8B030D-6E8A-4147-A177-3AD203B41FA5}">
                      <a16:colId xmlns:a16="http://schemas.microsoft.com/office/drawing/2014/main" val="2113010226"/>
                    </a:ext>
                  </a:extLst>
                </a:gridCol>
                <a:gridCol w="329184">
                  <a:extLst>
                    <a:ext uri="{9D8B030D-6E8A-4147-A177-3AD203B41FA5}">
                      <a16:colId xmlns:a16="http://schemas.microsoft.com/office/drawing/2014/main" val="3081706708"/>
                    </a:ext>
                  </a:extLst>
                </a:gridCol>
                <a:gridCol w="329184">
                  <a:extLst>
                    <a:ext uri="{9D8B030D-6E8A-4147-A177-3AD203B41FA5}">
                      <a16:colId xmlns:a16="http://schemas.microsoft.com/office/drawing/2014/main" val="2303446245"/>
                    </a:ext>
                  </a:extLst>
                </a:gridCol>
                <a:gridCol w="329184">
                  <a:extLst>
                    <a:ext uri="{9D8B030D-6E8A-4147-A177-3AD203B41FA5}">
                      <a16:colId xmlns:a16="http://schemas.microsoft.com/office/drawing/2014/main" val="3034343438"/>
                    </a:ext>
                  </a:extLst>
                </a:gridCol>
                <a:gridCol w="329184">
                  <a:extLst>
                    <a:ext uri="{9D8B030D-6E8A-4147-A177-3AD203B41FA5}">
                      <a16:colId xmlns:a16="http://schemas.microsoft.com/office/drawing/2014/main" val="1374382507"/>
                    </a:ext>
                  </a:extLst>
                </a:gridCol>
                <a:gridCol w="329184">
                  <a:extLst>
                    <a:ext uri="{9D8B030D-6E8A-4147-A177-3AD203B41FA5}">
                      <a16:colId xmlns:a16="http://schemas.microsoft.com/office/drawing/2014/main" val="2961462791"/>
                    </a:ext>
                  </a:extLst>
                </a:gridCol>
                <a:gridCol w="329184">
                  <a:extLst>
                    <a:ext uri="{9D8B030D-6E8A-4147-A177-3AD203B41FA5}">
                      <a16:colId xmlns:a16="http://schemas.microsoft.com/office/drawing/2014/main" val="681846654"/>
                    </a:ext>
                  </a:extLst>
                </a:gridCol>
                <a:gridCol w="329184">
                  <a:extLst>
                    <a:ext uri="{9D8B030D-6E8A-4147-A177-3AD203B41FA5}">
                      <a16:colId xmlns:a16="http://schemas.microsoft.com/office/drawing/2014/main" val="2757223638"/>
                    </a:ext>
                  </a:extLst>
                </a:gridCol>
                <a:gridCol w="329184">
                  <a:extLst>
                    <a:ext uri="{9D8B030D-6E8A-4147-A177-3AD203B41FA5}">
                      <a16:colId xmlns:a16="http://schemas.microsoft.com/office/drawing/2014/main" val="1214311028"/>
                    </a:ext>
                  </a:extLst>
                </a:gridCol>
                <a:gridCol w="329184">
                  <a:extLst>
                    <a:ext uri="{9D8B030D-6E8A-4147-A177-3AD203B41FA5}">
                      <a16:colId xmlns:a16="http://schemas.microsoft.com/office/drawing/2014/main" val="40066251"/>
                    </a:ext>
                  </a:extLst>
                </a:gridCol>
                <a:gridCol w="329184">
                  <a:extLst>
                    <a:ext uri="{9D8B030D-6E8A-4147-A177-3AD203B41FA5}">
                      <a16:colId xmlns:a16="http://schemas.microsoft.com/office/drawing/2014/main" val="2617872427"/>
                    </a:ext>
                  </a:extLst>
                </a:gridCol>
                <a:gridCol w="329184">
                  <a:extLst>
                    <a:ext uri="{9D8B030D-6E8A-4147-A177-3AD203B41FA5}">
                      <a16:colId xmlns:a16="http://schemas.microsoft.com/office/drawing/2014/main" val="1169907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033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- 2019-05-02 03:57:59 </a:t>
                      </a:r>
                      <a:r>
                        <a:rPr kumimoji="0" lang="es-ES" sz="1000" b="0" i="0" u="none" strike="noStrike" kern="1200" cap="none" spc="0" normalizeH="0" baseline="0" noProof="0">
                          <a:ln>
                            <a:noFill/>
                          </a:ln>
                          <a:solidFill>
                            <a:prstClr val="black"/>
                          </a:solidFill>
                          <a:effectLst/>
                          <a:uLnTx/>
                          <a:uFillTx/>
                          <a:latin typeface="+mn-lt"/>
                          <a:ea typeface="+mn-ea"/>
                          <a:cs typeface="+mn-cs"/>
                        </a:rPr>
                        <a:t> 
 ¡Feliz día internacional del trabajo! 
#Trabajo #SegurosGyT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https://scontent.xx.fbcdn.net/v/t1.0-9/q91/p720x720/57289467_10158407370948662_4136764181401567232_o.jpg?_nc_cat=108&amp;_nc_ht=scontent.xx&amp;oh=5784d91342b4ddc0772f3d2049f8a13d&amp;oe=5D690798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2261650"/>
                  </a:ext>
                </a:extLst>
              </a:tr>
            </a:tbl>
          </a:graphicData>
        </a:graphic>
      </p:graphicFrame>
      <p:sp>
        <p:nvSpPr>
          <p:cNvPr id="4" name="Text Placeholder 3">
            <a:extLst>
              <a:ext uri="{FF2B5EF4-FFF2-40B4-BE49-F238E27FC236}">
                <a16:creationId xmlns:a16="http://schemas.microsoft.com/office/drawing/2014/main" id="{23729F84-CBB8-4C2F-AF4D-76139AE220EF}"/>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4026836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F6C0-55B0-4746-A256-C00F5A58AFBB}"/>
              </a:ext>
            </a:extLst>
          </p:cNvPr>
          <p:cNvSpPr>
            <a:spLocks noGrp="1"/>
          </p:cNvSpPr>
          <p:nvPr>
            <p:ph type="title"/>
          </p:nvPr>
        </p:nvSpPr>
        <p:spPr/>
        <p:txBody>
          <a:bodyPr/>
          <a:lstStyle/>
          <a:p>
            <a:r>
              <a:rPr lang="en-US"/>
              <a:t>Facebook Own Posts Table | Seguros GYT - 20 of 25</a:t>
            </a:r>
          </a:p>
        </p:txBody>
      </p:sp>
      <p:graphicFrame>
        <p:nvGraphicFramePr>
          <p:cNvPr id="5" name="Table Placeholder 4">
            <a:extLst>
              <a:ext uri="{FF2B5EF4-FFF2-40B4-BE49-F238E27FC236}">
                <a16:creationId xmlns:a16="http://schemas.microsoft.com/office/drawing/2014/main" id="{CE433FAF-2C8C-4B58-8F56-3A09B15065FB}"/>
              </a:ext>
            </a:extLst>
          </p:cNvPr>
          <p:cNvGraphicFramePr>
            <a:graphicFrameLocks noGrp="1"/>
          </p:cNvGraphicFramePr>
          <p:nvPr>
            <p:ph type="tbl" sz="quarter" idx="13"/>
            <p:extLst>
              <p:ext uri="{D42A27DB-BD31-4B8C-83A1-F6EECF244321}">
                <p14:modId xmlns:p14="http://schemas.microsoft.com/office/powerpoint/2010/main" val="325701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3558571"/>
                    </a:ext>
                  </a:extLst>
                </a:gridCol>
                <a:gridCol w="905256">
                  <a:extLst>
                    <a:ext uri="{9D8B030D-6E8A-4147-A177-3AD203B41FA5}">
                      <a16:colId xmlns:a16="http://schemas.microsoft.com/office/drawing/2014/main" val="18406906"/>
                    </a:ext>
                  </a:extLst>
                </a:gridCol>
                <a:gridCol w="658368">
                  <a:extLst>
                    <a:ext uri="{9D8B030D-6E8A-4147-A177-3AD203B41FA5}">
                      <a16:colId xmlns:a16="http://schemas.microsoft.com/office/drawing/2014/main" val="932382454"/>
                    </a:ext>
                  </a:extLst>
                </a:gridCol>
                <a:gridCol w="329184">
                  <a:extLst>
                    <a:ext uri="{9D8B030D-6E8A-4147-A177-3AD203B41FA5}">
                      <a16:colId xmlns:a16="http://schemas.microsoft.com/office/drawing/2014/main" val="3294945821"/>
                    </a:ext>
                  </a:extLst>
                </a:gridCol>
                <a:gridCol w="329184">
                  <a:extLst>
                    <a:ext uri="{9D8B030D-6E8A-4147-A177-3AD203B41FA5}">
                      <a16:colId xmlns:a16="http://schemas.microsoft.com/office/drawing/2014/main" val="2819726929"/>
                    </a:ext>
                  </a:extLst>
                </a:gridCol>
                <a:gridCol w="329184">
                  <a:extLst>
                    <a:ext uri="{9D8B030D-6E8A-4147-A177-3AD203B41FA5}">
                      <a16:colId xmlns:a16="http://schemas.microsoft.com/office/drawing/2014/main" val="3090907382"/>
                    </a:ext>
                  </a:extLst>
                </a:gridCol>
                <a:gridCol w="329184">
                  <a:extLst>
                    <a:ext uri="{9D8B030D-6E8A-4147-A177-3AD203B41FA5}">
                      <a16:colId xmlns:a16="http://schemas.microsoft.com/office/drawing/2014/main" val="2171148577"/>
                    </a:ext>
                  </a:extLst>
                </a:gridCol>
                <a:gridCol w="329184">
                  <a:extLst>
                    <a:ext uri="{9D8B030D-6E8A-4147-A177-3AD203B41FA5}">
                      <a16:colId xmlns:a16="http://schemas.microsoft.com/office/drawing/2014/main" val="3258088296"/>
                    </a:ext>
                  </a:extLst>
                </a:gridCol>
                <a:gridCol w="329184">
                  <a:extLst>
                    <a:ext uri="{9D8B030D-6E8A-4147-A177-3AD203B41FA5}">
                      <a16:colId xmlns:a16="http://schemas.microsoft.com/office/drawing/2014/main" val="1118576519"/>
                    </a:ext>
                  </a:extLst>
                </a:gridCol>
                <a:gridCol w="329184">
                  <a:extLst>
                    <a:ext uri="{9D8B030D-6E8A-4147-A177-3AD203B41FA5}">
                      <a16:colId xmlns:a16="http://schemas.microsoft.com/office/drawing/2014/main" val="2945763618"/>
                    </a:ext>
                  </a:extLst>
                </a:gridCol>
                <a:gridCol w="329184">
                  <a:extLst>
                    <a:ext uri="{9D8B030D-6E8A-4147-A177-3AD203B41FA5}">
                      <a16:colId xmlns:a16="http://schemas.microsoft.com/office/drawing/2014/main" val="501015973"/>
                    </a:ext>
                  </a:extLst>
                </a:gridCol>
                <a:gridCol w="329184">
                  <a:extLst>
                    <a:ext uri="{9D8B030D-6E8A-4147-A177-3AD203B41FA5}">
                      <a16:colId xmlns:a16="http://schemas.microsoft.com/office/drawing/2014/main" val="1910740500"/>
                    </a:ext>
                  </a:extLst>
                </a:gridCol>
                <a:gridCol w="329184">
                  <a:extLst>
                    <a:ext uri="{9D8B030D-6E8A-4147-A177-3AD203B41FA5}">
                      <a16:colId xmlns:a16="http://schemas.microsoft.com/office/drawing/2014/main" val="3320209584"/>
                    </a:ext>
                  </a:extLst>
                </a:gridCol>
                <a:gridCol w="329184">
                  <a:extLst>
                    <a:ext uri="{9D8B030D-6E8A-4147-A177-3AD203B41FA5}">
                      <a16:colId xmlns:a16="http://schemas.microsoft.com/office/drawing/2014/main" val="3741169749"/>
                    </a:ext>
                  </a:extLst>
                </a:gridCol>
                <a:gridCol w="329184">
                  <a:extLst>
                    <a:ext uri="{9D8B030D-6E8A-4147-A177-3AD203B41FA5}">
                      <a16:colId xmlns:a16="http://schemas.microsoft.com/office/drawing/2014/main" val="3262072613"/>
                    </a:ext>
                  </a:extLst>
                </a:gridCol>
                <a:gridCol w="329184">
                  <a:extLst>
                    <a:ext uri="{9D8B030D-6E8A-4147-A177-3AD203B41FA5}">
                      <a16:colId xmlns:a16="http://schemas.microsoft.com/office/drawing/2014/main" val="1737368128"/>
                    </a:ext>
                  </a:extLst>
                </a:gridCol>
                <a:gridCol w="329184">
                  <a:extLst>
                    <a:ext uri="{9D8B030D-6E8A-4147-A177-3AD203B41FA5}">
                      <a16:colId xmlns:a16="http://schemas.microsoft.com/office/drawing/2014/main" val="832069559"/>
                    </a:ext>
                  </a:extLst>
                </a:gridCol>
                <a:gridCol w="329184">
                  <a:extLst>
                    <a:ext uri="{9D8B030D-6E8A-4147-A177-3AD203B41FA5}">
                      <a16:colId xmlns:a16="http://schemas.microsoft.com/office/drawing/2014/main" val="1235473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949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- 2019-05-01 04:08:28 </a:t>
                      </a:r>
                      <a:r>
                        <a:rPr kumimoji="0" lang="es-ES" sz="1000" b="0" i="0" u="none" strike="noStrike" kern="1200" cap="none" spc="0" normalizeH="0" baseline="0" noProof="0">
                          <a:ln>
                            <a:noFill/>
                          </a:ln>
                          <a:solidFill>
                            <a:prstClr val="black"/>
                          </a:solidFill>
                          <a:effectLst/>
                          <a:uLnTx/>
                          <a:uFillTx/>
                          <a:latin typeface="+mn-lt"/>
                          <a:ea typeface="+mn-ea"/>
                          <a:cs typeface="+mn-cs"/>
                        </a:rPr>
                        <a:t> 
 El pasado 28 de abril se conmemoró el  Día Internacional de la Seguridad y Salud en el Trabajo,  para unirnos a este movimiento que ha existido desde hace 100 años, te recomendamos tres acciones que puedes implementar o sugerir a tus superiores, que seguro impactarán positivamente en la experiencia laboral de tus compañeros y la tuya.
https://hubs.ly/H0hGwbz0
#Seguridad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https://external.xx.fbcdn.net/safe_image.php?d=AQDrej40c9UOcHT3&amp;w=720&amp;h=720&amp;url=https%3A%2F%2Fblog.segurosgyt.com.gt%2Fhubfs%2Flaboral.jpg%23keepProtocol&amp;cfs=1&amp;_nc_hash=AQDs-008_BrwURgb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14:37:19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9694303"/>
                  </a:ext>
                </a:extLst>
              </a:tr>
            </a:tbl>
          </a:graphicData>
        </a:graphic>
      </p:graphicFrame>
      <p:sp>
        <p:nvSpPr>
          <p:cNvPr id="4" name="Text Placeholder 3">
            <a:extLst>
              <a:ext uri="{FF2B5EF4-FFF2-40B4-BE49-F238E27FC236}">
                <a16:creationId xmlns:a16="http://schemas.microsoft.com/office/drawing/2014/main" id="{A97077BD-ACBD-4B52-A08F-D34E78049896}"/>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9102041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87450-203D-4E2F-A45D-EAAEDA93ACE8}"/>
              </a:ext>
            </a:extLst>
          </p:cNvPr>
          <p:cNvSpPr>
            <a:spLocks noGrp="1"/>
          </p:cNvSpPr>
          <p:nvPr>
            <p:ph type="title"/>
          </p:nvPr>
        </p:nvSpPr>
        <p:spPr/>
        <p:txBody>
          <a:bodyPr/>
          <a:lstStyle/>
          <a:p>
            <a:r>
              <a:rPr lang="en-US"/>
              <a:t>Facebook Own Posts Table | Seguros GYT - 21 of 25</a:t>
            </a:r>
          </a:p>
        </p:txBody>
      </p:sp>
      <p:graphicFrame>
        <p:nvGraphicFramePr>
          <p:cNvPr id="5" name="Table Placeholder 4">
            <a:extLst>
              <a:ext uri="{FF2B5EF4-FFF2-40B4-BE49-F238E27FC236}">
                <a16:creationId xmlns:a16="http://schemas.microsoft.com/office/drawing/2014/main" id="{6017FBCD-834A-4FF9-BE1A-B8230B484F85}"/>
              </a:ext>
            </a:extLst>
          </p:cNvPr>
          <p:cNvGraphicFramePr>
            <a:graphicFrameLocks noGrp="1"/>
          </p:cNvGraphicFramePr>
          <p:nvPr>
            <p:ph type="tbl" sz="quarter" idx="13"/>
            <p:extLst>
              <p:ext uri="{D42A27DB-BD31-4B8C-83A1-F6EECF244321}">
                <p14:modId xmlns:p14="http://schemas.microsoft.com/office/powerpoint/2010/main" val="142975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34847078"/>
                    </a:ext>
                  </a:extLst>
                </a:gridCol>
                <a:gridCol w="905256">
                  <a:extLst>
                    <a:ext uri="{9D8B030D-6E8A-4147-A177-3AD203B41FA5}">
                      <a16:colId xmlns:a16="http://schemas.microsoft.com/office/drawing/2014/main" val="1668214268"/>
                    </a:ext>
                  </a:extLst>
                </a:gridCol>
                <a:gridCol w="658368">
                  <a:extLst>
                    <a:ext uri="{9D8B030D-6E8A-4147-A177-3AD203B41FA5}">
                      <a16:colId xmlns:a16="http://schemas.microsoft.com/office/drawing/2014/main" val="3234148618"/>
                    </a:ext>
                  </a:extLst>
                </a:gridCol>
                <a:gridCol w="329184">
                  <a:extLst>
                    <a:ext uri="{9D8B030D-6E8A-4147-A177-3AD203B41FA5}">
                      <a16:colId xmlns:a16="http://schemas.microsoft.com/office/drawing/2014/main" val="1579974637"/>
                    </a:ext>
                  </a:extLst>
                </a:gridCol>
                <a:gridCol w="329184">
                  <a:extLst>
                    <a:ext uri="{9D8B030D-6E8A-4147-A177-3AD203B41FA5}">
                      <a16:colId xmlns:a16="http://schemas.microsoft.com/office/drawing/2014/main" val="3678765365"/>
                    </a:ext>
                  </a:extLst>
                </a:gridCol>
                <a:gridCol w="329184">
                  <a:extLst>
                    <a:ext uri="{9D8B030D-6E8A-4147-A177-3AD203B41FA5}">
                      <a16:colId xmlns:a16="http://schemas.microsoft.com/office/drawing/2014/main" val="2528372363"/>
                    </a:ext>
                  </a:extLst>
                </a:gridCol>
                <a:gridCol w="329184">
                  <a:extLst>
                    <a:ext uri="{9D8B030D-6E8A-4147-A177-3AD203B41FA5}">
                      <a16:colId xmlns:a16="http://schemas.microsoft.com/office/drawing/2014/main" val="479302938"/>
                    </a:ext>
                  </a:extLst>
                </a:gridCol>
                <a:gridCol w="329184">
                  <a:extLst>
                    <a:ext uri="{9D8B030D-6E8A-4147-A177-3AD203B41FA5}">
                      <a16:colId xmlns:a16="http://schemas.microsoft.com/office/drawing/2014/main" val="4127499230"/>
                    </a:ext>
                  </a:extLst>
                </a:gridCol>
                <a:gridCol w="329184">
                  <a:extLst>
                    <a:ext uri="{9D8B030D-6E8A-4147-A177-3AD203B41FA5}">
                      <a16:colId xmlns:a16="http://schemas.microsoft.com/office/drawing/2014/main" val="3393559193"/>
                    </a:ext>
                  </a:extLst>
                </a:gridCol>
                <a:gridCol w="329184">
                  <a:extLst>
                    <a:ext uri="{9D8B030D-6E8A-4147-A177-3AD203B41FA5}">
                      <a16:colId xmlns:a16="http://schemas.microsoft.com/office/drawing/2014/main" val="3821642554"/>
                    </a:ext>
                  </a:extLst>
                </a:gridCol>
                <a:gridCol w="329184">
                  <a:extLst>
                    <a:ext uri="{9D8B030D-6E8A-4147-A177-3AD203B41FA5}">
                      <a16:colId xmlns:a16="http://schemas.microsoft.com/office/drawing/2014/main" val="1477589535"/>
                    </a:ext>
                  </a:extLst>
                </a:gridCol>
                <a:gridCol w="329184">
                  <a:extLst>
                    <a:ext uri="{9D8B030D-6E8A-4147-A177-3AD203B41FA5}">
                      <a16:colId xmlns:a16="http://schemas.microsoft.com/office/drawing/2014/main" val="631722838"/>
                    </a:ext>
                  </a:extLst>
                </a:gridCol>
                <a:gridCol w="329184">
                  <a:extLst>
                    <a:ext uri="{9D8B030D-6E8A-4147-A177-3AD203B41FA5}">
                      <a16:colId xmlns:a16="http://schemas.microsoft.com/office/drawing/2014/main" val="352746706"/>
                    </a:ext>
                  </a:extLst>
                </a:gridCol>
                <a:gridCol w="329184">
                  <a:extLst>
                    <a:ext uri="{9D8B030D-6E8A-4147-A177-3AD203B41FA5}">
                      <a16:colId xmlns:a16="http://schemas.microsoft.com/office/drawing/2014/main" val="1657423252"/>
                    </a:ext>
                  </a:extLst>
                </a:gridCol>
                <a:gridCol w="329184">
                  <a:extLst>
                    <a:ext uri="{9D8B030D-6E8A-4147-A177-3AD203B41FA5}">
                      <a16:colId xmlns:a16="http://schemas.microsoft.com/office/drawing/2014/main" val="2887098348"/>
                    </a:ext>
                  </a:extLst>
                </a:gridCol>
                <a:gridCol w="329184">
                  <a:extLst>
                    <a:ext uri="{9D8B030D-6E8A-4147-A177-3AD203B41FA5}">
                      <a16:colId xmlns:a16="http://schemas.microsoft.com/office/drawing/2014/main" val="1371037079"/>
                    </a:ext>
                  </a:extLst>
                </a:gridCol>
                <a:gridCol w="329184">
                  <a:extLst>
                    <a:ext uri="{9D8B030D-6E8A-4147-A177-3AD203B41FA5}">
                      <a16:colId xmlns:a16="http://schemas.microsoft.com/office/drawing/2014/main" val="1233508494"/>
                    </a:ext>
                  </a:extLst>
                </a:gridCol>
                <a:gridCol w="329184">
                  <a:extLst>
                    <a:ext uri="{9D8B030D-6E8A-4147-A177-3AD203B41FA5}">
                      <a16:colId xmlns:a16="http://schemas.microsoft.com/office/drawing/2014/main" val="1442794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05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Seguros GYT - 2019-04-30 23:02:11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https://scontent.xx.fbcdn.net/v/t1.0-9/s720x720/58775376_10158404016718662_3393498744841306112_n.png?_nc_cat=107&amp;_nc_ht=scontent.xx&amp;oh=604ffe5761665b5f2549ee1351cea89b&amp;oe=5D71676F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1592165"/>
                  </a:ext>
                </a:extLst>
              </a:tr>
            </a:tbl>
          </a:graphicData>
        </a:graphic>
      </p:graphicFrame>
      <p:sp>
        <p:nvSpPr>
          <p:cNvPr id="4" name="Text Placeholder 3">
            <a:extLst>
              <a:ext uri="{FF2B5EF4-FFF2-40B4-BE49-F238E27FC236}">
                <a16:creationId xmlns:a16="http://schemas.microsoft.com/office/drawing/2014/main" id="{EDB065DE-9DFE-4B52-95D9-935E77D9280D}"/>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486885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8679B-E5AB-4429-822D-7CDAB4F05E34}"/>
              </a:ext>
            </a:extLst>
          </p:cNvPr>
          <p:cNvSpPr>
            <a:spLocks noGrp="1"/>
          </p:cNvSpPr>
          <p:nvPr>
            <p:ph type="title"/>
          </p:nvPr>
        </p:nvSpPr>
        <p:spPr/>
        <p:txBody>
          <a:bodyPr/>
          <a:lstStyle/>
          <a:p>
            <a:r>
              <a:rPr lang="en-US"/>
              <a:t>Facebook Own Posts Table | Seguros GYT - 22 of 25</a:t>
            </a:r>
          </a:p>
        </p:txBody>
      </p:sp>
      <p:graphicFrame>
        <p:nvGraphicFramePr>
          <p:cNvPr id="5" name="Table Placeholder 4">
            <a:extLst>
              <a:ext uri="{FF2B5EF4-FFF2-40B4-BE49-F238E27FC236}">
                <a16:creationId xmlns:a16="http://schemas.microsoft.com/office/drawing/2014/main" id="{1527FC4D-29D7-4F3D-86CF-EEF9AA02F7C0}"/>
              </a:ext>
            </a:extLst>
          </p:cNvPr>
          <p:cNvGraphicFramePr>
            <a:graphicFrameLocks noGrp="1"/>
          </p:cNvGraphicFramePr>
          <p:nvPr>
            <p:ph type="tbl" sz="quarter" idx="13"/>
            <p:extLst>
              <p:ext uri="{D42A27DB-BD31-4B8C-83A1-F6EECF244321}">
                <p14:modId xmlns:p14="http://schemas.microsoft.com/office/powerpoint/2010/main" val="4211385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77588054"/>
                    </a:ext>
                  </a:extLst>
                </a:gridCol>
                <a:gridCol w="905256">
                  <a:extLst>
                    <a:ext uri="{9D8B030D-6E8A-4147-A177-3AD203B41FA5}">
                      <a16:colId xmlns:a16="http://schemas.microsoft.com/office/drawing/2014/main" val="1947848141"/>
                    </a:ext>
                  </a:extLst>
                </a:gridCol>
                <a:gridCol w="658368">
                  <a:extLst>
                    <a:ext uri="{9D8B030D-6E8A-4147-A177-3AD203B41FA5}">
                      <a16:colId xmlns:a16="http://schemas.microsoft.com/office/drawing/2014/main" val="3581849203"/>
                    </a:ext>
                  </a:extLst>
                </a:gridCol>
                <a:gridCol w="329184">
                  <a:extLst>
                    <a:ext uri="{9D8B030D-6E8A-4147-A177-3AD203B41FA5}">
                      <a16:colId xmlns:a16="http://schemas.microsoft.com/office/drawing/2014/main" val="39966899"/>
                    </a:ext>
                  </a:extLst>
                </a:gridCol>
                <a:gridCol w="329184">
                  <a:extLst>
                    <a:ext uri="{9D8B030D-6E8A-4147-A177-3AD203B41FA5}">
                      <a16:colId xmlns:a16="http://schemas.microsoft.com/office/drawing/2014/main" val="3565158746"/>
                    </a:ext>
                  </a:extLst>
                </a:gridCol>
                <a:gridCol w="329184">
                  <a:extLst>
                    <a:ext uri="{9D8B030D-6E8A-4147-A177-3AD203B41FA5}">
                      <a16:colId xmlns:a16="http://schemas.microsoft.com/office/drawing/2014/main" val="1437704177"/>
                    </a:ext>
                  </a:extLst>
                </a:gridCol>
                <a:gridCol w="329184">
                  <a:extLst>
                    <a:ext uri="{9D8B030D-6E8A-4147-A177-3AD203B41FA5}">
                      <a16:colId xmlns:a16="http://schemas.microsoft.com/office/drawing/2014/main" val="4017365252"/>
                    </a:ext>
                  </a:extLst>
                </a:gridCol>
                <a:gridCol w="329184">
                  <a:extLst>
                    <a:ext uri="{9D8B030D-6E8A-4147-A177-3AD203B41FA5}">
                      <a16:colId xmlns:a16="http://schemas.microsoft.com/office/drawing/2014/main" val="2418487572"/>
                    </a:ext>
                  </a:extLst>
                </a:gridCol>
                <a:gridCol w="329184">
                  <a:extLst>
                    <a:ext uri="{9D8B030D-6E8A-4147-A177-3AD203B41FA5}">
                      <a16:colId xmlns:a16="http://schemas.microsoft.com/office/drawing/2014/main" val="2312117082"/>
                    </a:ext>
                  </a:extLst>
                </a:gridCol>
                <a:gridCol w="329184">
                  <a:extLst>
                    <a:ext uri="{9D8B030D-6E8A-4147-A177-3AD203B41FA5}">
                      <a16:colId xmlns:a16="http://schemas.microsoft.com/office/drawing/2014/main" val="3548666494"/>
                    </a:ext>
                  </a:extLst>
                </a:gridCol>
                <a:gridCol w="329184">
                  <a:extLst>
                    <a:ext uri="{9D8B030D-6E8A-4147-A177-3AD203B41FA5}">
                      <a16:colId xmlns:a16="http://schemas.microsoft.com/office/drawing/2014/main" val="3067077972"/>
                    </a:ext>
                  </a:extLst>
                </a:gridCol>
                <a:gridCol w="329184">
                  <a:extLst>
                    <a:ext uri="{9D8B030D-6E8A-4147-A177-3AD203B41FA5}">
                      <a16:colId xmlns:a16="http://schemas.microsoft.com/office/drawing/2014/main" val="534214574"/>
                    </a:ext>
                  </a:extLst>
                </a:gridCol>
                <a:gridCol w="329184">
                  <a:extLst>
                    <a:ext uri="{9D8B030D-6E8A-4147-A177-3AD203B41FA5}">
                      <a16:colId xmlns:a16="http://schemas.microsoft.com/office/drawing/2014/main" val="3828185711"/>
                    </a:ext>
                  </a:extLst>
                </a:gridCol>
                <a:gridCol w="329184">
                  <a:extLst>
                    <a:ext uri="{9D8B030D-6E8A-4147-A177-3AD203B41FA5}">
                      <a16:colId xmlns:a16="http://schemas.microsoft.com/office/drawing/2014/main" val="3632888116"/>
                    </a:ext>
                  </a:extLst>
                </a:gridCol>
                <a:gridCol w="329184">
                  <a:extLst>
                    <a:ext uri="{9D8B030D-6E8A-4147-A177-3AD203B41FA5}">
                      <a16:colId xmlns:a16="http://schemas.microsoft.com/office/drawing/2014/main" val="3792437864"/>
                    </a:ext>
                  </a:extLst>
                </a:gridCol>
                <a:gridCol w="329184">
                  <a:extLst>
                    <a:ext uri="{9D8B030D-6E8A-4147-A177-3AD203B41FA5}">
                      <a16:colId xmlns:a16="http://schemas.microsoft.com/office/drawing/2014/main" val="2266919111"/>
                    </a:ext>
                  </a:extLst>
                </a:gridCol>
                <a:gridCol w="329184">
                  <a:extLst>
                    <a:ext uri="{9D8B030D-6E8A-4147-A177-3AD203B41FA5}">
                      <a16:colId xmlns:a16="http://schemas.microsoft.com/office/drawing/2014/main" val="1400540957"/>
                    </a:ext>
                  </a:extLst>
                </a:gridCol>
                <a:gridCol w="329184">
                  <a:extLst>
                    <a:ext uri="{9D8B030D-6E8A-4147-A177-3AD203B41FA5}">
                      <a16:colId xmlns:a16="http://schemas.microsoft.com/office/drawing/2014/main" val="220288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786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- 2019-04-28 23:09:01 </a:t>
                      </a:r>
                      <a:r>
                        <a:rPr kumimoji="0" lang="es-ES" sz="1000" b="0" i="0" u="none" strike="noStrike" kern="1200" cap="none" spc="0" normalizeH="0" baseline="0" noProof="0">
                          <a:ln>
                            <a:noFill/>
                          </a:ln>
                          <a:solidFill>
                            <a:prstClr val="black"/>
                          </a:solidFill>
                          <a:effectLst/>
                          <a:uLnTx/>
                          <a:uFillTx/>
                          <a:latin typeface="+mn-lt"/>
                          <a:ea typeface="+mn-ea"/>
                          <a:cs typeface="+mn-cs"/>
                        </a:rPr>
                        <a:t> 
 La celebración del Día Mundial de la Seguridad y la Salud en el Trabajo establecido por la Organización Internacional del Trabajo (OIT) desde el año 2003, consiste en una campaña anual internacional para promover el trabajo seguro, saludable y digno.
#Seguridad #Trabajo #DíaMundialDeLaSeguridadYLaSaludEnElTrabajo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https://scontent.xx.fbcdn.net/v/t1.0-9/p720x720/59120969_10158398597348662_7664153184461389824_o.png?_nc_cat=111&amp;_nc_ht=scontent.xx&amp;oh=89ed8b66a128d9a5b3b373176d13f479&amp;oe=5D735EF6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05/02/2019 14:38:07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716353"/>
                  </a:ext>
                </a:extLst>
              </a:tr>
            </a:tbl>
          </a:graphicData>
        </a:graphic>
      </p:graphicFrame>
      <p:sp>
        <p:nvSpPr>
          <p:cNvPr id="4" name="Text Placeholder 3">
            <a:extLst>
              <a:ext uri="{FF2B5EF4-FFF2-40B4-BE49-F238E27FC236}">
                <a16:creationId xmlns:a16="http://schemas.microsoft.com/office/drawing/2014/main" id="{8D135CEB-1E3C-4741-8973-253969DFEF42}"/>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811042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4AA04-48D9-46B8-AB45-0C39CF303E58}"/>
              </a:ext>
            </a:extLst>
          </p:cNvPr>
          <p:cNvSpPr>
            <a:spLocks noGrp="1"/>
          </p:cNvSpPr>
          <p:nvPr>
            <p:ph type="title"/>
          </p:nvPr>
        </p:nvSpPr>
        <p:spPr/>
        <p:txBody>
          <a:bodyPr/>
          <a:lstStyle/>
          <a:p>
            <a:r>
              <a:rPr lang="en-US"/>
              <a:t>Facebook Own Posts Table | Seguros GYT - 23 of 25</a:t>
            </a:r>
          </a:p>
        </p:txBody>
      </p:sp>
      <p:graphicFrame>
        <p:nvGraphicFramePr>
          <p:cNvPr id="5" name="Table Placeholder 4">
            <a:extLst>
              <a:ext uri="{FF2B5EF4-FFF2-40B4-BE49-F238E27FC236}">
                <a16:creationId xmlns:a16="http://schemas.microsoft.com/office/drawing/2014/main" id="{31AB8466-16BD-47F3-A239-F4203145BB7D}"/>
              </a:ext>
            </a:extLst>
          </p:cNvPr>
          <p:cNvGraphicFramePr>
            <a:graphicFrameLocks noGrp="1"/>
          </p:cNvGraphicFramePr>
          <p:nvPr>
            <p:ph type="tbl" sz="quarter" idx="13"/>
            <p:extLst>
              <p:ext uri="{D42A27DB-BD31-4B8C-83A1-F6EECF244321}">
                <p14:modId xmlns:p14="http://schemas.microsoft.com/office/powerpoint/2010/main" val="160893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10512674"/>
                    </a:ext>
                  </a:extLst>
                </a:gridCol>
                <a:gridCol w="905256">
                  <a:extLst>
                    <a:ext uri="{9D8B030D-6E8A-4147-A177-3AD203B41FA5}">
                      <a16:colId xmlns:a16="http://schemas.microsoft.com/office/drawing/2014/main" val="3911127207"/>
                    </a:ext>
                  </a:extLst>
                </a:gridCol>
                <a:gridCol w="658368">
                  <a:extLst>
                    <a:ext uri="{9D8B030D-6E8A-4147-A177-3AD203B41FA5}">
                      <a16:colId xmlns:a16="http://schemas.microsoft.com/office/drawing/2014/main" val="1971547615"/>
                    </a:ext>
                  </a:extLst>
                </a:gridCol>
                <a:gridCol w="329184">
                  <a:extLst>
                    <a:ext uri="{9D8B030D-6E8A-4147-A177-3AD203B41FA5}">
                      <a16:colId xmlns:a16="http://schemas.microsoft.com/office/drawing/2014/main" val="2036471871"/>
                    </a:ext>
                  </a:extLst>
                </a:gridCol>
                <a:gridCol w="329184">
                  <a:extLst>
                    <a:ext uri="{9D8B030D-6E8A-4147-A177-3AD203B41FA5}">
                      <a16:colId xmlns:a16="http://schemas.microsoft.com/office/drawing/2014/main" val="3281775529"/>
                    </a:ext>
                  </a:extLst>
                </a:gridCol>
                <a:gridCol w="329184">
                  <a:extLst>
                    <a:ext uri="{9D8B030D-6E8A-4147-A177-3AD203B41FA5}">
                      <a16:colId xmlns:a16="http://schemas.microsoft.com/office/drawing/2014/main" val="2443446394"/>
                    </a:ext>
                  </a:extLst>
                </a:gridCol>
                <a:gridCol w="329184">
                  <a:extLst>
                    <a:ext uri="{9D8B030D-6E8A-4147-A177-3AD203B41FA5}">
                      <a16:colId xmlns:a16="http://schemas.microsoft.com/office/drawing/2014/main" val="2991998342"/>
                    </a:ext>
                  </a:extLst>
                </a:gridCol>
                <a:gridCol w="329184">
                  <a:extLst>
                    <a:ext uri="{9D8B030D-6E8A-4147-A177-3AD203B41FA5}">
                      <a16:colId xmlns:a16="http://schemas.microsoft.com/office/drawing/2014/main" val="1669086729"/>
                    </a:ext>
                  </a:extLst>
                </a:gridCol>
                <a:gridCol w="329184">
                  <a:extLst>
                    <a:ext uri="{9D8B030D-6E8A-4147-A177-3AD203B41FA5}">
                      <a16:colId xmlns:a16="http://schemas.microsoft.com/office/drawing/2014/main" val="3821515555"/>
                    </a:ext>
                  </a:extLst>
                </a:gridCol>
                <a:gridCol w="329184">
                  <a:extLst>
                    <a:ext uri="{9D8B030D-6E8A-4147-A177-3AD203B41FA5}">
                      <a16:colId xmlns:a16="http://schemas.microsoft.com/office/drawing/2014/main" val="3026957699"/>
                    </a:ext>
                  </a:extLst>
                </a:gridCol>
                <a:gridCol w="329184">
                  <a:extLst>
                    <a:ext uri="{9D8B030D-6E8A-4147-A177-3AD203B41FA5}">
                      <a16:colId xmlns:a16="http://schemas.microsoft.com/office/drawing/2014/main" val="1202825444"/>
                    </a:ext>
                  </a:extLst>
                </a:gridCol>
                <a:gridCol w="329184">
                  <a:extLst>
                    <a:ext uri="{9D8B030D-6E8A-4147-A177-3AD203B41FA5}">
                      <a16:colId xmlns:a16="http://schemas.microsoft.com/office/drawing/2014/main" val="2830919754"/>
                    </a:ext>
                  </a:extLst>
                </a:gridCol>
                <a:gridCol w="329184">
                  <a:extLst>
                    <a:ext uri="{9D8B030D-6E8A-4147-A177-3AD203B41FA5}">
                      <a16:colId xmlns:a16="http://schemas.microsoft.com/office/drawing/2014/main" val="2821591464"/>
                    </a:ext>
                  </a:extLst>
                </a:gridCol>
                <a:gridCol w="329184">
                  <a:extLst>
                    <a:ext uri="{9D8B030D-6E8A-4147-A177-3AD203B41FA5}">
                      <a16:colId xmlns:a16="http://schemas.microsoft.com/office/drawing/2014/main" val="1468099540"/>
                    </a:ext>
                  </a:extLst>
                </a:gridCol>
                <a:gridCol w="329184">
                  <a:extLst>
                    <a:ext uri="{9D8B030D-6E8A-4147-A177-3AD203B41FA5}">
                      <a16:colId xmlns:a16="http://schemas.microsoft.com/office/drawing/2014/main" val="2328800911"/>
                    </a:ext>
                  </a:extLst>
                </a:gridCol>
                <a:gridCol w="329184">
                  <a:extLst>
                    <a:ext uri="{9D8B030D-6E8A-4147-A177-3AD203B41FA5}">
                      <a16:colId xmlns:a16="http://schemas.microsoft.com/office/drawing/2014/main" val="3697288051"/>
                    </a:ext>
                  </a:extLst>
                </a:gridCol>
                <a:gridCol w="329184">
                  <a:extLst>
                    <a:ext uri="{9D8B030D-6E8A-4147-A177-3AD203B41FA5}">
                      <a16:colId xmlns:a16="http://schemas.microsoft.com/office/drawing/2014/main" val="3348230077"/>
                    </a:ext>
                  </a:extLst>
                </a:gridCol>
                <a:gridCol w="329184">
                  <a:extLst>
                    <a:ext uri="{9D8B030D-6E8A-4147-A177-3AD203B41FA5}">
                      <a16:colId xmlns:a16="http://schemas.microsoft.com/office/drawing/2014/main" val="2215386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819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- 2019-04-27 23:04:18 </a:t>
                      </a:r>
                      <a:r>
                        <a:rPr kumimoji="0" lang="es-ES" sz="1000" b="0" i="0" u="none" strike="noStrike" kern="1200" cap="none" spc="0" normalizeH="0" baseline="0" noProof="0">
                          <a:ln>
                            <a:noFill/>
                          </a:ln>
                          <a:solidFill>
                            <a:prstClr val="black"/>
                          </a:solidFill>
                          <a:effectLst/>
                          <a:uLnTx/>
                          <a:uFillTx/>
                          <a:latin typeface="+mn-lt"/>
                          <a:ea typeface="+mn-ea"/>
                          <a:cs typeface="+mn-cs"/>
                        </a:rPr>
                        <a:t> 
 Por esas #CosasQuePasan Cotiza tu seguro llamando al 2244 - 2244 o descarga nuestra guía #VivaAuto El Seguro con mejor servicio y atención del país:   https://hubs.ly/H0hC_nN0
#AsitenciaVial  #VivaAuto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https://scontent.xx.fbcdn.net/v/t1.0-9/p720x720/58461524_10158395628188662_6095789032434827264_o.jpg?_nc_cat=108&amp;_nc_ht=scontent.xx&amp;oh=077370bcf7141ef9eaee9757b6cf64d5&amp;oe=5D3C54A1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04/28/2019 14:45:20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007965"/>
                  </a:ext>
                </a:extLst>
              </a:tr>
            </a:tbl>
          </a:graphicData>
        </a:graphic>
      </p:graphicFrame>
      <p:sp>
        <p:nvSpPr>
          <p:cNvPr id="4" name="Text Placeholder 3">
            <a:extLst>
              <a:ext uri="{FF2B5EF4-FFF2-40B4-BE49-F238E27FC236}">
                <a16:creationId xmlns:a16="http://schemas.microsoft.com/office/drawing/2014/main" id="{25F69238-71BB-4C03-B09E-7065BE6BE7FA}"/>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650991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12DAB-F363-49AC-BE24-3747635CE693}"/>
              </a:ext>
            </a:extLst>
          </p:cNvPr>
          <p:cNvSpPr>
            <a:spLocks noGrp="1"/>
          </p:cNvSpPr>
          <p:nvPr>
            <p:ph type="title"/>
          </p:nvPr>
        </p:nvSpPr>
        <p:spPr/>
        <p:txBody>
          <a:bodyPr/>
          <a:lstStyle/>
          <a:p>
            <a:r>
              <a:rPr lang="en-US"/>
              <a:t>Facebook Own Posts Table | Seguros GYT - 24 of 25</a:t>
            </a:r>
          </a:p>
        </p:txBody>
      </p:sp>
      <p:graphicFrame>
        <p:nvGraphicFramePr>
          <p:cNvPr id="5" name="Table Placeholder 4">
            <a:extLst>
              <a:ext uri="{FF2B5EF4-FFF2-40B4-BE49-F238E27FC236}">
                <a16:creationId xmlns:a16="http://schemas.microsoft.com/office/drawing/2014/main" id="{2E69035D-37FF-4726-BC54-0FCA484E012D}"/>
              </a:ext>
            </a:extLst>
          </p:cNvPr>
          <p:cNvGraphicFramePr>
            <a:graphicFrameLocks noGrp="1"/>
          </p:cNvGraphicFramePr>
          <p:nvPr>
            <p:ph type="tbl" sz="quarter" idx="13"/>
            <p:extLst>
              <p:ext uri="{D42A27DB-BD31-4B8C-83A1-F6EECF244321}">
                <p14:modId xmlns:p14="http://schemas.microsoft.com/office/powerpoint/2010/main" val="286466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53606144"/>
                    </a:ext>
                  </a:extLst>
                </a:gridCol>
                <a:gridCol w="905256">
                  <a:extLst>
                    <a:ext uri="{9D8B030D-6E8A-4147-A177-3AD203B41FA5}">
                      <a16:colId xmlns:a16="http://schemas.microsoft.com/office/drawing/2014/main" val="2674090202"/>
                    </a:ext>
                  </a:extLst>
                </a:gridCol>
                <a:gridCol w="658368">
                  <a:extLst>
                    <a:ext uri="{9D8B030D-6E8A-4147-A177-3AD203B41FA5}">
                      <a16:colId xmlns:a16="http://schemas.microsoft.com/office/drawing/2014/main" val="1805774734"/>
                    </a:ext>
                  </a:extLst>
                </a:gridCol>
                <a:gridCol w="329184">
                  <a:extLst>
                    <a:ext uri="{9D8B030D-6E8A-4147-A177-3AD203B41FA5}">
                      <a16:colId xmlns:a16="http://schemas.microsoft.com/office/drawing/2014/main" val="2147736111"/>
                    </a:ext>
                  </a:extLst>
                </a:gridCol>
                <a:gridCol w="329184">
                  <a:extLst>
                    <a:ext uri="{9D8B030D-6E8A-4147-A177-3AD203B41FA5}">
                      <a16:colId xmlns:a16="http://schemas.microsoft.com/office/drawing/2014/main" val="464031084"/>
                    </a:ext>
                  </a:extLst>
                </a:gridCol>
                <a:gridCol w="329184">
                  <a:extLst>
                    <a:ext uri="{9D8B030D-6E8A-4147-A177-3AD203B41FA5}">
                      <a16:colId xmlns:a16="http://schemas.microsoft.com/office/drawing/2014/main" val="2986563073"/>
                    </a:ext>
                  </a:extLst>
                </a:gridCol>
                <a:gridCol w="329184">
                  <a:extLst>
                    <a:ext uri="{9D8B030D-6E8A-4147-A177-3AD203B41FA5}">
                      <a16:colId xmlns:a16="http://schemas.microsoft.com/office/drawing/2014/main" val="746013849"/>
                    </a:ext>
                  </a:extLst>
                </a:gridCol>
                <a:gridCol w="329184">
                  <a:extLst>
                    <a:ext uri="{9D8B030D-6E8A-4147-A177-3AD203B41FA5}">
                      <a16:colId xmlns:a16="http://schemas.microsoft.com/office/drawing/2014/main" val="1381102308"/>
                    </a:ext>
                  </a:extLst>
                </a:gridCol>
                <a:gridCol w="329184">
                  <a:extLst>
                    <a:ext uri="{9D8B030D-6E8A-4147-A177-3AD203B41FA5}">
                      <a16:colId xmlns:a16="http://schemas.microsoft.com/office/drawing/2014/main" val="2050788329"/>
                    </a:ext>
                  </a:extLst>
                </a:gridCol>
                <a:gridCol w="329184">
                  <a:extLst>
                    <a:ext uri="{9D8B030D-6E8A-4147-A177-3AD203B41FA5}">
                      <a16:colId xmlns:a16="http://schemas.microsoft.com/office/drawing/2014/main" val="2111456788"/>
                    </a:ext>
                  </a:extLst>
                </a:gridCol>
                <a:gridCol w="329184">
                  <a:extLst>
                    <a:ext uri="{9D8B030D-6E8A-4147-A177-3AD203B41FA5}">
                      <a16:colId xmlns:a16="http://schemas.microsoft.com/office/drawing/2014/main" val="1292563166"/>
                    </a:ext>
                  </a:extLst>
                </a:gridCol>
                <a:gridCol w="329184">
                  <a:extLst>
                    <a:ext uri="{9D8B030D-6E8A-4147-A177-3AD203B41FA5}">
                      <a16:colId xmlns:a16="http://schemas.microsoft.com/office/drawing/2014/main" val="434918998"/>
                    </a:ext>
                  </a:extLst>
                </a:gridCol>
                <a:gridCol w="329184">
                  <a:extLst>
                    <a:ext uri="{9D8B030D-6E8A-4147-A177-3AD203B41FA5}">
                      <a16:colId xmlns:a16="http://schemas.microsoft.com/office/drawing/2014/main" val="2076247444"/>
                    </a:ext>
                  </a:extLst>
                </a:gridCol>
                <a:gridCol w="329184">
                  <a:extLst>
                    <a:ext uri="{9D8B030D-6E8A-4147-A177-3AD203B41FA5}">
                      <a16:colId xmlns:a16="http://schemas.microsoft.com/office/drawing/2014/main" val="3861834397"/>
                    </a:ext>
                  </a:extLst>
                </a:gridCol>
                <a:gridCol w="329184">
                  <a:extLst>
                    <a:ext uri="{9D8B030D-6E8A-4147-A177-3AD203B41FA5}">
                      <a16:colId xmlns:a16="http://schemas.microsoft.com/office/drawing/2014/main" val="192061148"/>
                    </a:ext>
                  </a:extLst>
                </a:gridCol>
                <a:gridCol w="329184">
                  <a:extLst>
                    <a:ext uri="{9D8B030D-6E8A-4147-A177-3AD203B41FA5}">
                      <a16:colId xmlns:a16="http://schemas.microsoft.com/office/drawing/2014/main" val="1377409892"/>
                    </a:ext>
                  </a:extLst>
                </a:gridCol>
                <a:gridCol w="329184">
                  <a:extLst>
                    <a:ext uri="{9D8B030D-6E8A-4147-A177-3AD203B41FA5}">
                      <a16:colId xmlns:a16="http://schemas.microsoft.com/office/drawing/2014/main" val="3017804251"/>
                    </a:ext>
                  </a:extLst>
                </a:gridCol>
                <a:gridCol w="329184">
                  <a:extLst>
                    <a:ext uri="{9D8B030D-6E8A-4147-A177-3AD203B41FA5}">
                      <a16:colId xmlns:a16="http://schemas.microsoft.com/office/drawing/2014/main" val="275182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081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- 2019-04-26 23:07:42 </a:t>
                      </a:r>
                      <a:r>
                        <a:rPr kumimoji="0" lang="es-ES" sz="1000" b="0" i="0" u="none" strike="noStrike" kern="1200" cap="none" spc="0" normalizeH="0" baseline="0" noProof="0">
                          <a:ln>
                            <a:noFill/>
                          </a:ln>
                          <a:solidFill>
                            <a:prstClr val="black"/>
                          </a:solidFill>
                          <a:effectLst/>
                          <a:uLnTx/>
                          <a:uFillTx/>
                          <a:latin typeface="+mn-lt"/>
                          <a:ea typeface="+mn-ea"/>
                          <a:cs typeface="+mn-cs"/>
                        </a:rPr>
                        <a:t> 
 ¿Ya pagaste tu impuesto de circulación de vehículos 2019? Ahora puedes pagarlo en línea, descarga nuestra guía que te dirá paso a paso, cómo emitir tu tarjeta de circulación electrónica, https://hubs.ly/H0hC_dp0
#VivaAuto #Seguros #TarjetaDecirculación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https://scontent.xx.fbcdn.net/v/t1.0-9/p720x720/58542899_10158392828193662_6410233320570880000_o.jpg?_nc_cat=104&amp;_nc_ht=scontent.xx&amp;oh=88d5e92b59c7438512bbb2f218632c53&amp;oe=5D753571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14:33:25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3677803"/>
                  </a:ext>
                </a:extLst>
              </a:tr>
            </a:tbl>
          </a:graphicData>
        </a:graphic>
      </p:graphicFrame>
      <p:sp>
        <p:nvSpPr>
          <p:cNvPr id="4" name="Text Placeholder 3">
            <a:extLst>
              <a:ext uri="{FF2B5EF4-FFF2-40B4-BE49-F238E27FC236}">
                <a16:creationId xmlns:a16="http://schemas.microsoft.com/office/drawing/2014/main" id="{24B5A598-D5A0-4A1A-8B7E-993A9DB1081A}"/>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342965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242DB-DC80-49A6-9609-24B97916E15E}"/>
              </a:ext>
            </a:extLst>
          </p:cNvPr>
          <p:cNvSpPr>
            <a:spLocks noGrp="1"/>
          </p:cNvSpPr>
          <p:nvPr>
            <p:ph type="title"/>
          </p:nvPr>
        </p:nvSpPr>
        <p:spPr/>
        <p:txBody>
          <a:bodyPr/>
          <a:lstStyle/>
          <a:p>
            <a:r>
              <a:rPr lang="en-US"/>
              <a:t>Facebook Own Posts Table | Seguros GYT - 25 of 25</a:t>
            </a:r>
          </a:p>
        </p:txBody>
      </p:sp>
      <p:graphicFrame>
        <p:nvGraphicFramePr>
          <p:cNvPr id="5" name="Table Placeholder 4">
            <a:extLst>
              <a:ext uri="{FF2B5EF4-FFF2-40B4-BE49-F238E27FC236}">
                <a16:creationId xmlns:a16="http://schemas.microsoft.com/office/drawing/2014/main" id="{3B09CBF3-E9F7-4F8B-8110-A9A4E1910136}"/>
              </a:ext>
            </a:extLst>
          </p:cNvPr>
          <p:cNvGraphicFramePr>
            <a:graphicFrameLocks noGrp="1"/>
          </p:cNvGraphicFramePr>
          <p:nvPr>
            <p:ph type="tbl" sz="quarter" idx="13"/>
            <p:extLst>
              <p:ext uri="{D42A27DB-BD31-4B8C-83A1-F6EECF244321}">
                <p14:modId xmlns:p14="http://schemas.microsoft.com/office/powerpoint/2010/main" val="194471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76348293"/>
                    </a:ext>
                  </a:extLst>
                </a:gridCol>
                <a:gridCol w="905256">
                  <a:extLst>
                    <a:ext uri="{9D8B030D-6E8A-4147-A177-3AD203B41FA5}">
                      <a16:colId xmlns:a16="http://schemas.microsoft.com/office/drawing/2014/main" val="1252481601"/>
                    </a:ext>
                  </a:extLst>
                </a:gridCol>
                <a:gridCol w="658368">
                  <a:extLst>
                    <a:ext uri="{9D8B030D-6E8A-4147-A177-3AD203B41FA5}">
                      <a16:colId xmlns:a16="http://schemas.microsoft.com/office/drawing/2014/main" val="1236886132"/>
                    </a:ext>
                  </a:extLst>
                </a:gridCol>
                <a:gridCol w="329184">
                  <a:extLst>
                    <a:ext uri="{9D8B030D-6E8A-4147-A177-3AD203B41FA5}">
                      <a16:colId xmlns:a16="http://schemas.microsoft.com/office/drawing/2014/main" val="1402781261"/>
                    </a:ext>
                  </a:extLst>
                </a:gridCol>
                <a:gridCol w="329184">
                  <a:extLst>
                    <a:ext uri="{9D8B030D-6E8A-4147-A177-3AD203B41FA5}">
                      <a16:colId xmlns:a16="http://schemas.microsoft.com/office/drawing/2014/main" val="1892711479"/>
                    </a:ext>
                  </a:extLst>
                </a:gridCol>
                <a:gridCol w="329184">
                  <a:extLst>
                    <a:ext uri="{9D8B030D-6E8A-4147-A177-3AD203B41FA5}">
                      <a16:colId xmlns:a16="http://schemas.microsoft.com/office/drawing/2014/main" val="160121068"/>
                    </a:ext>
                  </a:extLst>
                </a:gridCol>
                <a:gridCol w="329184">
                  <a:extLst>
                    <a:ext uri="{9D8B030D-6E8A-4147-A177-3AD203B41FA5}">
                      <a16:colId xmlns:a16="http://schemas.microsoft.com/office/drawing/2014/main" val="3547076051"/>
                    </a:ext>
                  </a:extLst>
                </a:gridCol>
                <a:gridCol w="329184">
                  <a:extLst>
                    <a:ext uri="{9D8B030D-6E8A-4147-A177-3AD203B41FA5}">
                      <a16:colId xmlns:a16="http://schemas.microsoft.com/office/drawing/2014/main" val="3957718720"/>
                    </a:ext>
                  </a:extLst>
                </a:gridCol>
                <a:gridCol w="329184">
                  <a:extLst>
                    <a:ext uri="{9D8B030D-6E8A-4147-A177-3AD203B41FA5}">
                      <a16:colId xmlns:a16="http://schemas.microsoft.com/office/drawing/2014/main" val="4125644604"/>
                    </a:ext>
                  </a:extLst>
                </a:gridCol>
                <a:gridCol w="329184">
                  <a:extLst>
                    <a:ext uri="{9D8B030D-6E8A-4147-A177-3AD203B41FA5}">
                      <a16:colId xmlns:a16="http://schemas.microsoft.com/office/drawing/2014/main" val="2701663975"/>
                    </a:ext>
                  </a:extLst>
                </a:gridCol>
                <a:gridCol w="329184">
                  <a:extLst>
                    <a:ext uri="{9D8B030D-6E8A-4147-A177-3AD203B41FA5}">
                      <a16:colId xmlns:a16="http://schemas.microsoft.com/office/drawing/2014/main" val="633760883"/>
                    </a:ext>
                  </a:extLst>
                </a:gridCol>
                <a:gridCol w="329184">
                  <a:extLst>
                    <a:ext uri="{9D8B030D-6E8A-4147-A177-3AD203B41FA5}">
                      <a16:colId xmlns:a16="http://schemas.microsoft.com/office/drawing/2014/main" val="738357118"/>
                    </a:ext>
                  </a:extLst>
                </a:gridCol>
                <a:gridCol w="329184">
                  <a:extLst>
                    <a:ext uri="{9D8B030D-6E8A-4147-A177-3AD203B41FA5}">
                      <a16:colId xmlns:a16="http://schemas.microsoft.com/office/drawing/2014/main" val="170229360"/>
                    </a:ext>
                  </a:extLst>
                </a:gridCol>
                <a:gridCol w="329184">
                  <a:extLst>
                    <a:ext uri="{9D8B030D-6E8A-4147-A177-3AD203B41FA5}">
                      <a16:colId xmlns:a16="http://schemas.microsoft.com/office/drawing/2014/main" val="4226694967"/>
                    </a:ext>
                  </a:extLst>
                </a:gridCol>
                <a:gridCol w="329184">
                  <a:extLst>
                    <a:ext uri="{9D8B030D-6E8A-4147-A177-3AD203B41FA5}">
                      <a16:colId xmlns:a16="http://schemas.microsoft.com/office/drawing/2014/main" val="3058949277"/>
                    </a:ext>
                  </a:extLst>
                </a:gridCol>
                <a:gridCol w="329184">
                  <a:extLst>
                    <a:ext uri="{9D8B030D-6E8A-4147-A177-3AD203B41FA5}">
                      <a16:colId xmlns:a16="http://schemas.microsoft.com/office/drawing/2014/main" val="1971032579"/>
                    </a:ext>
                  </a:extLst>
                </a:gridCol>
                <a:gridCol w="329184">
                  <a:extLst>
                    <a:ext uri="{9D8B030D-6E8A-4147-A177-3AD203B41FA5}">
                      <a16:colId xmlns:a16="http://schemas.microsoft.com/office/drawing/2014/main" val="2620847211"/>
                    </a:ext>
                  </a:extLst>
                </a:gridCol>
                <a:gridCol w="329184">
                  <a:extLst>
                    <a:ext uri="{9D8B030D-6E8A-4147-A177-3AD203B41FA5}">
                      <a16:colId xmlns:a16="http://schemas.microsoft.com/office/drawing/2014/main" val="73047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5115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- 2019-04-26 06:00:01 </a:t>
                      </a:r>
                      <a:r>
                        <a:rPr kumimoji="0" lang="es-ES" sz="1000" b="0" i="0" u="none" strike="noStrike" kern="1200" cap="none" spc="0" normalizeH="0" baseline="0" noProof="0">
                          <a:ln>
                            <a:noFill/>
                          </a:ln>
                          <a:solidFill>
                            <a:prstClr val="black"/>
                          </a:solidFill>
                          <a:effectLst/>
                          <a:uLnTx/>
                          <a:uFillTx/>
                          <a:latin typeface="+mn-lt"/>
                          <a:ea typeface="+mn-ea"/>
                          <a:cs typeface="+mn-cs"/>
                        </a:rPr>
                        <a:t> 
 Conoce las opciones que puedes gestionar por medio de nuestro whatsapp 5615-1778. #DEDICATEAVIVIR Nosotros a Cuidarte.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https://scontent.xx.fbcdn.net/v/t1.0-9/p720x720/58373564_10158389972193662_4862931305911812096_o.png?_nc_cat=102&amp;_nc_ht=scontent.xx&amp;oh=48727f743560f713aa4c76579426b06c&amp;oe=5D2C2E2B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3448762"/>
                  </a:ext>
                </a:extLst>
              </a:tr>
            </a:tbl>
          </a:graphicData>
        </a:graphic>
      </p:graphicFrame>
      <p:sp>
        <p:nvSpPr>
          <p:cNvPr id="4" name="Text Placeholder 3">
            <a:extLst>
              <a:ext uri="{FF2B5EF4-FFF2-40B4-BE49-F238E27FC236}">
                <a16:creationId xmlns:a16="http://schemas.microsoft.com/office/drawing/2014/main" id="{AE6023E1-81EA-49DD-81ED-62F955EBE650}"/>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6899005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2685</Words>
  <Application>Microsoft Office PowerPoint</Application>
  <PresentationFormat>On-screen Show (4:3)</PresentationFormat>
  <Paragraphs>950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Seguros GYT - 1 of 25</vt:lpstr>
      <vt:lpstr>Facebook Own Posts Table | Seguros GYT - 2 of 25</vt:lpstr>
      <vt:lpstr>Facebook Own Posts Table | Seguros GYT - 3 of 25</vt:lpstr>
      <vt:lpstr>Facebook Own Posts Table | Seguros GYT - 4 of 25</vt:lpstr>
      <vt:lpstr>Facebook Own Posts Table | Seguros GYT - 5 of 25</vt:lpstr>
      <vt:lpstr>Facebook Own Posts Table | Seguros GYT - 6 of 25</vt:lpstr>
      <vt:lpstr>Facebook Own Posts Table | Seguros GYT - 7 of 25</vt:lpstr>
      <vt:lpstr>Facebook Own Posts Table | Seguros GYT - 8 of 25</vt:lpstr>
      <vt:lpstr>Facebook Own Posts Table | Seguros GYT - 9 of 25</vt:lpstr>
      <vt:lpstr>Facebook Own Posts Table | Seguros GYT - 10 of 25</vt:lpstr>
      <vt:lpstr>Facebook Own Posts Table | Seguros GYT - 11 of 25</vt:lpstr>
      <vt:lpstr>Facebook Own Posts Table | Seguros GYT - 12 of 25</vt:lpstr>
      <vt:lpstr>Facebook Own Posts Table | Seguros GYT - 13 of 25</vt:lpstr>
      <vt:lpstr>Facebook Own Posts Table | Seguros GYT - 14 of 25</vt:lpstr>
      <vt:lpstr>Facebook Own Posts Table | Seguros GYT - 15 of 25</vt:lpstr>
      <vt:lpstr>Facebook Own Posts Table | Seguros GYT - 16 of 25</vt:lpstr>
      <vt:lpstr>Facebook Own Posts Table | Seguros GYT - 17 of 25</vt:lpstr>
      <vt:lpstr>Facebook Own Posts Table | Seguros GYT - 18 of 25</vt:lpstr>
      <vt:lpstr>Facebook Own Posts Table | Seguros GYT - 19 of 25</vt:lpstr>
      <vt:lpstr>Facebook Own Posts Table | Seguros GYT - 20 of 25</vt:lpstr>
      <vt:lpstr>Facebook Own Posts Table | Seguros GYT - 21 of 25</vt:lpstr>
      <vt:lpstr>Facebook Own Posts Table | Seguros GYT - 22 of 25</vt:lpstr>
      <vt:lpstr>Facebook Own Posts Table | Seguros GYT - 23 of 25</vt:lpstr>
      <vt:lpstr>Facebook Own Posts Table | Seguros GYT - 24 of 25</vt:lpstr>
      <vt:lpstr>Facebook Own Posts Table | Seguros GYT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Seguros GYT - 1 of 25</dc:title>
  <dc:creator>Frederik Peiniger</dc:creator>
  <cp:lastModifiedBy>Frederik Peiniger</cp:lastModifiedBy>
  <cp:revision>1</cp:revision>
  <dcterms:created xsi:type="dcterms:W3CDTF">2019-05-16T16:31:51Z</dcterms:created>
  <dcterms:modified xsi:type="dcterms:W3CDTF">2019-05-16T16:40:54Z</dcterms:modified>
</cp:coreProperties>
</file>