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EC688-04FC-4366-89C5-867F95BFEDEE}"/>
              </a:ext>
            </a:extLst>
          </p:cNvPr>
          <p:cNvSpPr>
            <a:spLocks noGrp="1"/>
          </p:cNvSpPr>
          <p:nvPr>
            <p:ph type="title"/>
          </p:nvPr>
        </p:nvSpPr>
        <p:spPr/>
        <p:txBody>
          <a:bodyPr/>
          <a:lstStyle/>
          <a:p>
            <a:r>
              <a:rPr lang="en-US"/>
              <a:t>Facebook Own Posts Table | Seguros GYT - 1 of 25</a:t>
            </a:r>
          </a:p>
        </p:txBody>
      </p:sp>
      <p:graphicFrame>
        <p:nvGraphicFramePr>
          <p:cNvPr id="5" name="Table Placeholder 4">
            <a:extLst>
              <a:ext uri="{FF2B5EF4-FFF2-40B4-BE49-F238E27FC236}">
                <a16:creationId xmlns:a16="http://schemas.microsoft.com/office/drawing/2014/main" id="{21F88E4B-AB1F-49C0-BEA2-0264C8F6F695}"/>
              </a:ext>
            </a:extLst>
          </p:cNvPr>
          <p:cNvGraphicFramePr>
            <a:graphicFrameLocks noGrp="1"/>
          </p:cNvGraphicFramePr>
          <p:nvPr>
            <p:ph type="tbl" sz="quarter" idx="13"/>
            <p:extLst>
              <p:ext uri="{D42A27DB-BD31-4B8C-83A1-F6EECF244321}">
                <p14:modId xmlns:p14="http://schemas.microsoft.com/office/powerpoint/2010/main" val="482379713"/>
              </p:ext>
            </p:extLst>
          </p:nvPr>
        </p:nvGraphicFramePr>
        <p:xfrm>
          <a:off x="457200" y="1731963"/>
          <a:ext cx="8229600" cy="3992880"/>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89881772"/>
                    </a:ext>
                  </a:extLst>
                </a:gridCol>
                <a:gridCol w="905256">
                  <a:extLst>
                    <a:ext uri="{9D8B030D-6E8A-4147-A177-3AD203B41FA5}">
                      <a16:colId xmlns:a16="http://schemas.microsoft.com/office/drawing/2014/main" val="4292063306"/>
                    </a:ext>
                  </a:extLst>
                </a:gridCol>
                <a:gridCol w="658368">
                  <a:extLst>
                    <a:ext uri="{9D8B030D-6E8A-4147-A177-3AD203B41FA5}">
                      <a16:colId xmlns:a16="http://schemas.microsoft.com/office/drawing/2014/main" val="3158823149"/>
                    </a:ext>
                  </a:extLst>
                </a:gridCol>
                <a:gridCol w="329184">
                  <a:extLst>
                    <a:ext uri="{9D8B030D-6E8A-4147-A177-3AD203B41FA5}">
                      <a16:colId xmlns:a16="http://schemas.microsoft.com/office/drawing/2014/main" val="453752948"/>
                    </a:ext>
                  </a:extLst>
                </a:gridCol>
                <a:gridCol w="329184">
                  <a:extLst>
                    <a:ext uri="{9D8B030D-6E8A-4147-A177-3AD203B41FA5}">
                      <a16:colId xmlns:a16="http://schemas.microsoft.com/office/drawing/2014/main" val="242471182"/>
                    </a:ext>
                  </a:extLst>
                </a:gridCol>
                <a:gridCol w="329184">
                  <a:extLst>
                    <a:ext uri="{9D8B030D-6E8A-4147-A177-3AD203B41FA5}">
                      <a16:colId xmlns:a16="http://schemas.microsoft.com/office/drawing/2014/main" val="2417268101"/>
                    </a:ext>
                  </a:extLst>
                </a:gridCol>
                <a:gridCol w="329184">
                  <a:extLst>
                    <a:ext uri="{9D8B030D-6E8A-4147-A177-3AD203B41FA5}">
                      <a16:colId xmlns:a16="http://schemas.microsoft.com/office/drawing/2014/main" val="2566753156"/>
                    </a:ext>
                  </a:extLst>
                </a:gridCol>
                <a:gridCol w="329184">
                  <a:extLst>
                    <a:ext uri="{9D8B030D-6E8A-4147-A177-3AD203B41FA5}">
                      <a16:colId xmlns:a16="http://schemas.microsoft.com/office/drawing/2014/main" val="3537283010"/>
                    </a:ext>
                  </a:extLst>
                </a:gridCol>
                <a:gridCol w="329184">
                  <a:extLst>
                    <a:ext uri="{9D8B030D-6E8A-4147-A177-3AD203B41FA5}">
                      <a16:colId xmlns:a16="http://schemas.microsoft.com/office/drawing/2014/main" val="2469663498"/>
                    </a:ext>
                  </a:extLst>
                </a:gridCol>
                <a:gridCol w="329184">
                  <a:extLst>
                    <a:ext uri="{9D8B030D-6E8A-4147-A177-3AD203B41FA5}">
                      <a16:colId xmlns:a16="http://schemas.microsoft.com/office/drawing/2014/main" val="2355827269"/>
                    </a:ext>
                  </a:extLst>
                </a:gridCol>
                <a:gridCol w="329184">
                  <a:extLst>
                    <a:ext uri="{9D8B030D-6E8A-4147-A177-3AD203B41FA5}">
                      <a16:colId xmlns:a16="http://schemas.microsoft.com/office/drawing/2014/main" val="2814973416"/>
                    </a:ext>
                  </a:extLst>
                </a:gridCol>
                <a:gridCol w="329184">
                  <a:extLst>
                    <a:ext uri="{9D8B030D-6E8A-4147-A177-3AD203B41FA5}">
                      <a16:colId xmlns:a16="http://schemas.microsoft.com/office/drawing/2014/main" val="3301462185"/>
                    </a:ext>
                  </a:extLst>
                </a:gridCol>
                <a:gridCol w="329184">
                  <a:extLst>
                    <a:ext uri="{9D8B030D-6E8A-4147-A177-3AD203B41FA5}">
                      <a16:colId xmlns:a16="http://schemas.microsoft.com/office/drawing/2014/main" val="3693434113"/>
                    </a:ext>
                  </a:extLst>
                </a:gridCol>
                <a:gridCol w="329184">
                  <a:extLst>
                    <a:ext uri="{9D8B030D-6E8A-4147-A177-3AD203B41FA5}">
                      <a16:colId xmlns:a16="http://schemas.microsoft.com/office/drawing/2014/main" val="2958770626"/>
                    </a:ext>
                  </a:extLst>
                </a:gridCol>
                <a:gridCol w="329184">
                  <a:extLst>
                    <a:ext uri="{9D8B030D-6E8A-4147-A177-3AD203B41FA5}">
                      <a16:colId xmlns:a16="http://schemas.microsoft.com/office/drawing/2014/main" val="3918895853"/>
                    </a:ext>
                  </a:extLst>
                </a:gridCol>
                <a:gridCol w="329184">
                  <a:extLst>
                    <a:ext uri="{9D8B030D-6E8A-4147-A177-3AD203B41FA5}">
                      <a16:colId xmlns:a16="http://schemas.microsoft.com/office/drawing/2014/main" val="356306686"/>
                    </a:ext>
                  </a:extLst>
                </a:gridCol>
                <a:gridCol w="329184">
                  <a:extLst>
                    <a:ext uri="{9D8B030D-6E8A-4147-A177-3AD203B41FA5}">
                      <a16:colId xmlns:a16="http://schemas.microsoft.com/office/drawing/2014/main" val="3389611451"/>
                    </a:ext>
                  </a:extLst>
                </a:gridCol>
                <a:gridCol w="329184">
                  <a:extLst>
                    <a:ext uri="{9D8B030D-6E8A-4147-A177-3AD203B41FA5}">
                      <a16:colId xmlns:a16="http://schemas.microsoft.com/office/drawing/2014/main" val="2241977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71900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Seguros GYT - 2019-05-15 06:31:40 </a:t>
                      </a:r>
                      <a:r>
                        <a:rPr kumimoji="0" lang="es-ES" sz="1000" b="0" i="0" u="none" strike="noStrike" kern="1200" cap="none" spc="0" normalizeH="0" baseline="0" noProof="0">
                          <a:ln>
                            <a:noFill/>
                          </a:ln>
                          <a:solidFill>
                            <a:prstClr val="black"/>
                          </a:solidFill>
                          <a:effectLst/>
                          <a:uLnTx/>
                          <a:uFillTx/>
                          <a:latin typeface="+mn-lt"/>
                          <a:ea typeface="+mn-ea"/>
                          <a:cs typeface="+mn-cs"/>
                        </a:rPr>
                        <a:t> 
 En Seguros G&amp;T nuestra prioridad eres tú y tu familia.  #DEDICATEAVIVIR Nosotros a Cuidarte. ¡Feliz Día Continental del Seguro!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https://scontent.xx.fbcdn.net/v/t1.0-9/q92/p720x720/60110272_10158443929188662_119834762993991680_o.jpg?_nc_cat=100&amp;_nc_ht=scontent.xx&amp;oh=d230fa5d6c20f9c592813ee27cb549d9&amp;oe=5D6549E7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05/16/2019 14:39:24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823160685"/>
                  </a:ext>
                </a:extLst>
              </a:tr>
            </a:tbl>
          </a:graphicData>
        </a:graphic>
      </p:graphicFrame>
      <p:sp>
        <p:nvSpPr>
          <p:cNvPr id="4" name="Text Placeholder 3">
            <a:extLst>
              <a:ext uri="{FF2B5EF4-FFF2-40B4-BE49-F238E27FC236}">
                <a16:creationId xmlns:a16="http://schemas.microsoft.com/office/drawing/2014/main" id="{6EDAF096-E787-4584-A973-64007D4E1338}"/>
              </a:ext>
            </a:extLst>
          </p:cNvPr>
          <p:cNvSpPr>
            <a:spLocks noGrp="1"/>
          </p:cNvSpPr>
          <p:nvPr>
            <p:ph type="body" sz="quarter" idx="14"/>
          </p:nvPr>
        </p:nvSpPr>
        <p:spPr/>
        <p:txBody>
          <a:bodyPr/>
          <a:lstStyle/>
          <a:p>
            <a:r>
              <a:rPr lang="en-US"/>
              <a:t>04/01/2019 - 05/15/2019</a:t>
            </a:r>
          </a:p>
        </p:txBody>
      </p:sp>
    </p:spTree>
    <p:extLst>
      <p:ext uri="{BB962C8B-B14F-4D97-AF65-F5344CB8AC3E}">
        <p14:creationId xmlns:p14="http://schemas.microsoft.com/office/powerpoint/2010/main" val="9808730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BD270-9CF2-4949-8FA1-CBD215E29384}"/>
              </a:ext>
            </a:extLst>
          </p:cNvPr>
          <p:cNvSpPr>
            <a:spLocks noGrp="1"/>
          </p:cNvSpPr>
          <p:nvPr>
            <p:ph type="title"/>
          </p:nvPr>
        </p:nvSpPr>
        <p:spPr/>
        <p:txBody>
          <a:bodyPr/>
          <a:lstStyle/>
          <a:p>
            <a:r>
              <a:rPr lang="en-US"/>
              <a:t>Facebook Own Posts Table | Seguros GYT - 2 of 25</a:t>
            </a:r>
          </a:p>
        </p:txBody>
      </p:sp>
      <p:graphicFrame>
        <p:nvGraphicFramePr>
          <p:cNvPr id="5" name="Table Placeholder 4">
            <a:extLst>
              <a:ext uri="{FF2B5EF4-FFF2-40B4-BE49-F238E27FC236}">
                <a16:creationId xmlns:a16="http://schemas.microsoft.com/office/drawing/2014/main" id="{D9F4674F-B231-40DF-8EB8-64E53927A9C7}"/>
              </a:ext>
            </a:extLst>
          </p:cNvPr>
          <p:cNvGraphicFramePr>
            <a:graphicFrameLocks noGrp="1"/>
          </p:cNvGraphicFramePr>
          <p:nvPr>
            <p:ph type="tbl" sz="quarter" idx="13"/>
            <p:extLst>
              <p:ext uri="{D42A27DB-BD31-4B8C-83A1-F6EECF244321}">
                <p14:modId xmlns:p14="http://schemas.microsoft.com/office/powerpoint/2010/main" val="29592634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080751517"/>
                    </a:ext>
                  </a:extLst>
                </a:gridCol>
                <a:gridCol w="905256">
                  <a:extLst>
                    <a:ext uri="{9D8B030D-6E8A-4147-A177-3AD203B41FA5}">
                      <a16:colId xmlns:a16="http://schemas.microsoft.com/office/drawing/2014/main" val="2487450187"/>
                    </a:ext>
                  </a:extLst>
                </a:gridCol>
                <a:gridCol w="658368">
                  <a:extLst>
                    <a:ext uri="{9D8B030D-6E8A-4147-A177-3AD203B41FA5}">
                      <a16:colId xmlns:a16="http://schemas.microsoft.com/office/drawing/2014/main" val="1190822747"/>
                    </a:ext>
                  </a:extLst>
                </a:gridCol>
                <a:gridCol w="329184">
                  <a:extLst>
                    <a:ext uri="{9D8B030D-6E8A-4147-A177-3AD203B41FA5}">
                      <a16:colId xmlns:a16="http://schemas.microsoft.com/office/drawing/2014/main" val="1490875042"/>
                    </a:ext>
                  </a:extLst>
                </a:gridCol>
                <a:gridCol w="329184">
                  <a:extLst>
                    <a:ext uri="{9D8B030D-6E8A-4147-A177-3AD203B41FA5}">
                      <a16:colId xmlns:a16="http://schemas.microsoft.com/office/drawing/2014/main" val="3685309739"/>
                    </a:ext>
                  </a:extLst>
                </a:gridCol>
                <a:gridCol w="329184">
                  <a:extLst>
                    <a:ext uri="{9D8B030D-6E8A-4147-A177-3AD203B41FA5}">
                      <a16:colId xmlns:a16="http://schemas.microsoft.com/office/drawing/2014/main" val="1492539325"/>
                    </a:ext>
                  </a:extLst>
                </a:gridCol>
                <a:gridCol w="329184">
                  <a:extLst>
                    <a:ext uri="{9D8B030D-6E8A-4147-A177-3AD203B41FA5}">
                      <a16:colId xmlns:a16="http://schemas.microsoft.com/office/drawing/2014/main" val="2847218919"/>
                    </a:ext>
                  </a:extLst>
                </a:gridCol>
                <a:gridCol w="329184">
                  <a:extLst>
                    <a:ext uri="{9D8B030D-6E8A-4147-A177-3AD203B41FA5}">
                      <a16:colId xmlns:a16="http://schemas.microsoft.com/office/drawing/2014/main" val="1109559686"/>
                    </a:ext>
                  </a:extLst>
                </a:gridCol>
                <a:gridCol w="329184">
                  <a:extLst>
                    <a:ext uri="{9D8B030D-6E8A-4147-A177-3AD203B41FA5}">
                      <a16:colId xmlns:a16="http://schemas.microsoft.com/office/drawing/2014/main" val="3915658631"/>
                    </a:ext>
                  </a:extLst>
                </a:gridCol>
                <a:gridCol w="329184">
                  <a:extLst>
                    <a:ext uri="{9D8B030D-6E8A-4147-A177-3AD203B41FA5}">
                      <a16:colId xmlns:a16="http://schemas.microsoft.com/office/drawing/2014/main" val="3535757619"/>
                    </a:ext>
                  </a:extLst>
                </a:gridCol>
                <a:gridCol w="329184">
                  <a:extLst>
                    <a:ext uri="{9D8B030D-6E8A-4147-A177-3AD203B41FA5}">
                      <a16:colId xmlns:a16="http://schemas.microsoft.com/office/drawing/2014/main" val="1715365877"/>
                    </a:ext>
                  </a:extLst>
                </a:gridCol>
                <a:gridCol w="329184">
                  <a:extLst>
                    <a:ext uri="{9D8B030D-6E8A-4147-A177-3AD203B41FA5}">
                      <a16:colId xmlns:a16="http://schemas.microsoft.com/office/drawing/2014/main" val="2728740705"/>
                    </a:ext>
                  </a:extLst>
                </a:gridCol>
                <a:gridCol w="329184">
                  <a:extLst>
                    <a:ext uri="{9D8B030D-6E8A-4147-A177-3AD203B41FA5}">
                      <a16:colId xmlns:a16="http://schemas.microsoft.com/office/drawing/2014/main" val="2816111537"/>
                    </a:ext>
                  </a:extLst>
                </a:gridCol>
                <a:gridCol w="329184">
                  <a:extLst>
                    <a:ext uri="{9D8B030D-6E8A-4147-A177-3AD203B41FA5}">
                      <a16:colId xmlns:a16="http://schemas.microsoft.com/office/drawing/2014/main" val="1029963006"/>
                    </a:ext>
                  </a:extLst>
                </a:gridCol>
                <a:gridCol w="329184">
                  <a:extLst>
                    <a:ext uri="{9D8B030D-6E8A-4147-A177-3AD203B41FA5}">
                      <a16:colId xmlns:a16="http://schemas.microsoft.com/office/drawing/2014/main" val="4022204901"/>
                    </a:ext>
                  </a:extLst>
                </a:gridCol>
                <a:gridCol w="329184">
                  <a:extLst>
                    <a:ext uri="{9D8B030D-6E8A-4147-A177-3AD203B41FA5}">
                      <a16:colId xmlns:a16="http://schemas.microsoft.com/office/drawing/2014/main" val="1022756720"/>
                    </a:ext>
                  </a:extLst>
                </a:gridCol>
                <a:gridCol w="329184">
                  <a:extLst>
                    <a:ext uri="{9D8B030D-6E8A-4147-A177-3AD203B41FA5}">
                      <a16:colId xmlns:a16="http://schemas.microsoft.com/office/drawing/2014/main" val="271989040"/>
                    </a:ext>
                  </a:extLst>
                </a:gridCol>
                <a:gridCol w="329184">
                  <a:extLst>
                    <a:ext uri="{9D8B030D-6E8A-4147-A177-3AD203B41FA5}">
                      <a16:colId xmlns:a16="http://schemas.microsoft.com/office/drawing/2014/main" val="636261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55484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Seguros GYT - 2019-05-15 04:00:00 </a:t>
                      </a:r>
                      <a:r>
                        <a:rPr kumimoji="0" lang="es-ES" sz="1000" b="0" i="0" u="none" strike="noStrike" kern="1200" cap="none" spc="0" normalizeH="0" baseline="0" noProof="0">
                          <a:ln>
                            <a:noFill/>
                          </a:ln>
                          <a:solidFill>
                            <a:prstClr val="black"/>
                          </a:solidFill>
                          <a:effectLst/>
                          <a:uLnTx/>
                          <a:uFillTx/>
                          <a:latin typeface="+mn-lt"/>
                          <a:ea typeface="+mn-ea"/>
                          <a:cs typeface="+mn-cs"/>
                        </a:rPr>
                        <a:t> 
 Dedícate a sentir que estás vivo y a disfrutar cada instante #DEDICATEAVIVIR Nosotros a Cuidarte. VIVAMEDG&amp;T nuestro seguro de Vida y Gastos Médicos con asistencia las 24 horas los 365 días del año. Solicítalo al 2244-2244 #SegurosGyT #Notefalla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https://scontent.xx.fbcdn.net/v/t15.13418-10/p720x720/59444217_423741941761486_7979215015880163328_n.jpg?_nc_cat=104&amp;_nc_ht=scontent.xx&amp;oh=e763e8b6204668cbd7a17b2806120e91&amp;oe=5D54C3C0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05/16/2019 14:39:24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0187454"/>
                  </a:ext>
                </a:extLst>
              </a:tr>
            </a:tbl>
          </a:graphicData>
        </a:graphic>
      </p:graphicFrame>
      <p:sp>
        <p:nvSpPr>
          <p:cNvPr id="4" name="Text Placeholder 3">
            <a:extLst>
              <a:ext uri="{FF2B5EF4-FFF2-40B4-BE49-F238E27FC236}">
                <a16:creationId xmlns:a16="http://schemas.microsoft.com/office/drawing/2014/main" id="{FE46A9B7-ABFE-4950-8D5F-150E55D27DCF}"/>
              </a:ext>
            </a:extLst>
          </p:cNvPr>
          <p:cNvSpPr>
            <a:spLocks noGrp="1"/>
          </p:cNvSpPr>
          <p:nvPr>
            <p:ph type="body" sz="quarter" idx="14"/>
          </p:nvPr>
        </p:nvSpPr>
        <p:spPr/>
        <p:txBody>
          <a:bodyPr/>
          <a:lstStyle/>
          <a:p>
            <a:r>
              <a:rPr lang="en-US"/>
              <a:t>04/01/2019 - 05/15/2019</a:t>
            </a:r>
          </a:p>
        </p:txBody>
      </p:sp>
    </p:spTree>
    <p:extLst>
      <p:ext uri="{BB962C8B-B14F-4D97-AF65-F5344CB8AC3E}">
        <p14:creationId xmlns:p14="http://schemas.microsoft.com/office/powerpoint/2010/main" val="9368987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FF8D5-A37D-4B4E-B316-5C50EAA234D0}"/>
              </a:ext>
            </a:extLst>
          </p:cNvPr>
          <p:cNvSpPr>
            <a:spLocks noGrp="1"/>
          </p:cNvSpPr>
          <p:nvPr>
            <p:ph type="title"/>
          </p:nvPr>
        </p:nvSpPr>
        <p:spPr/>
        <p:txBody>
          <a:bodyPr/>
          <a:lstStyle/>
          <a:p>
            <a:r>
              <a:rPr lang="en-US"/>
              <a:t>Facebook Own Posts Table | Seguros GYT - 3 of 25</a:t>
            </a:r>
          </a:p>
        </p:txBody>
      </p:sp>
      <p:graphicFrame>
        <p:nvGraphicFramePr>
          <p:cNvPr id="5" name="Table Placeholder 4">
            <a:extLst>
              <a:ext uri="{FF2B5EF4-FFF2-40B4-BE49-F238E27FC236}">
                <a16:creationId xmlns:a16="http://schemas.microsoft.com/office/drawing/2014/main" id="{DD448862-BE6B-42AA-A754-932679411C65}"/>
              </a:ext>
            </a:extLst>
          </p:cNvPr>
          <p:cNvGraphicFramePr>
            <a:graphicFrameLocks noGrp="1"/>
          </p:cNvGraphicFramePr>
          <p:nvPr>
            <p:ph type="tbl" sz="quarter" idx="13"/>
            <p:extLst>
              <p:ext uri="{D42A27DB-BD31-4B8C-83A1-F6EECF244321}">
                <p14:modId xmlns:p14="http://schemas.microsoft.com/office/powerpoint/2010/main" val="740211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951002512"/>
                    </a:ext>
                  </a:extLst>
                </a:gridCol>
                <a:gridCol w="905256">
                  <a:extLst>
                    <a:ext uri="{9D8B030D-6E8A-4147-A177-3AD203B41FA5}">
                      <a16:colId xmlns:a16="http://schemas.microsoft.com/office/drawing/2014/main" val="1507582510"/>
                    </a:ext>
                  </a:extLst>
                </a:gridCol>
                <a:gridCol w="658368">
                  <a:extLst>
                    <a:ext uri="{9D8B030D-6E8A-4147-A177-3AD203B41FA5}">
                      <a16:colId xmlns:a16="http://schemas.microsoft.com/office/drawing/2014/main" val="3169838306"/>
                    </a:ext>
                  </a:extLst>
                </a:gridCol>
                <a:gridCol w="329184">
                  <a:extLst>
                    <a:ext uri="{9D8B030D-6E8A-4147-A177-3AD203B41FA5}">
                      <a16:colId xmlns:a16="http://schemas.microsoft.com/office/drawing/2014/main" val="1843001181"/>
                    </a:ext>
                  </a:extLst>
                </a:gridCol>
                <a:gridCol w="329184">
                  <a:extLst>
                    <a:ext uri="{9D8B030D-6E8A-4147-A177-3AD203B41FA5}">
                      <a16:colId xmlns:a16="http://schemas.microsoft.com/office/drawing/2014/main" val="1240367360"/>
                    </a:ext>
                  </a:extLst>
                </a:gridCol>
                <a:gridCol w="329184">
                  <a:extLst>
                    <a:ext uri="{9D8B030D-6E8A-4147-A177-3AD203B41FA5}">
                      <a16:colId xmlns:a16="http://schemas.microsoft.com/office/drawing/2014/main" val="1717782676"/>
                    </a:ext>
                  </a:extLst>
                </a:gridCol>
                <a:gridCol w="329184">
                  <a:extLst>
                    <a:ext uri="{9D8B030D-6E8A-4147-A177-3AD203B41FA5}">
                      <a16:colId xmlns:a16="http://schemas.microsoft.com/office/drawing/2014/main" val="3002356068"/>
                    </a:ext>
                  </a:extLst>
                </a:gridCol>
                <a:gridCol w="329184">
                  <a:extLst>
                    <a:ext uri="{9D8B030D-6E8A-4147-A177-3AD203B41FA5}">
                      <a16:colId xmlns:a16="http://schemas.microsoft.com/office/drawing/2014/main" val="4281038998"/>
                    </a:ext>
                  </a:extLst>
                </a:gridCol>
                <a:gridCol w="329184">
                  <a:extLst>
                    <a:ext uri="{9D8B030D-6E8A-4147-A177-3AD203B41FA5}">
                      <a16:colId xmlns:a16="http://schemas.microsoft.com/office/drawing/2014/main" val="1123542056"/>
                    </a:ext>
                  </a:extLst>
                </a:gridCol>
                <a:gridCol w="329184">
                  <a:extLst>
                    <a:ext uri="{9D8B030D-6E8A-4147-A177-3AD203B41FA5}">
                      <a16:colId xmlns:a16="http://schemas.microsoft.com/office/drawing/2014/main" val="251052818"/>
                    </a:ext>
                  </a:extLst>
                </a:gridCol>
                <a:gridCol w="329184">
                  <a:extLst>
                    <a:ext uri="{9D8B030D-6E8A-4147-A177-3AD203B41FA5}">
                      <a16:colId xmlns:a16="http://schemas.microsoft.com/office/drawing/2014/main" val="2612942362"/>
                    </a:ext>
                  </a:extLst>
                </a:gridCol>
                <a:gridCol w="329184">
                  <a:extLst>
                    <a:ext uri="{9D8B030D-6E8A-4147-A177-3AD203B41FA5}">
                      <a16:colId xmlns:a16="http://schemas.microsoft.com/office/drawing/2014/main" val="3586197300"/>
                    </a:ext>
                  </a:extLst>
                </a:gridCol>
                <a:gridCol w="329184">
                  <a:extLst>
                    <a:ext uri="{9D8B030D-6E8A-4147-A177-3AD203B41FA5}">
                      <a16:colId xmlns:a16="http://schemas.microsoft.com/office/drawing/2014/main" val="3046354446"/>
                    </a:ext>
                  </a:extLst>
                </a:gridCol>
                <a:gridCol w="329184">
                  <a:extLst>
                    <a:ext uri="{9D8B030D-6E8A-4147-A177-3AD203B41FA5}">
                      <a16:colId xmlns:a16="http://schemas.microsoft.com/office/drawing/2014/main" val="1479063272"/>
                    </a:ext>
                  </a:extLst>
                </a:gridCol>
                <a:gridCol w="329184">
                  <a:extLst>
                    <a:ext uri="{9D8B030D-6E8A-4147-A177-3AD203B41FA5}">
                      <a16:colId xmlns:a16="http://schemas.microsoft.com/office/drawing/2014/main" val="3573238356"/>
                    </a:ext>
                  </a:extLst>
                </a:gridCol>
                <a:gridCol w="329184">
                  <a:extLst>
                    <a:ext uri="{9D8B030D-6E8A-4147-A177-3AD203B41FA5}">
                      <a16:colId xmlns:a16="http://schemas.microsoft.com/office/drawing/2014/main" val="1660166870"/>
                    </a:ext>
                  </a:extLst>
                </a:gridCol>
                <a:gridCol w="329184">
                  <a:extLst>
                    <a:ext uri="{9D8B030D-6E8A-4147-A177-3AD203B41FA5}">
                      <a16:colId xmlns:a16="http://schemas.microsoft.com/office/drawing/2014/main" val="2275656668"/>
                    </a:ext>
                  </a:extLst>
                </a:gridCol>
                <a:gridCol w="329184">
                  <a:extLst>
                    <a:ext uri="{9D8B030D-6E8A-4147-A177-3AD203B41FA5}">
                      <a16:colId xmlns:a16="http://schemas.microsoft.com/office/drawing/2014/main" val="961355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79282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Seguros GYT - 2019-05-14 05:34:02 </a:t>
                      </a:r>
                      <a:r>
                        <a:rPr kumimoji="0" lang="es-ES" sz="1000" b="0" i="0" u="none" strike="noStrike" kern="1200" cap="none" spc="0" normalizeH="0" baseline="0" noProof="0">
                          <a:ln>
                            <a:noFill/>
                          </a:ln>
                          <a:solidFill>
                            <a:prstClr val="black"/>
                          </a:solidFill>
                          <a:effectLst/>
                          <a:uLnTx/>
                          <a:uFillTx/>
                          <a:latin typeface="+mn-lt"/>
                          <a:ea typeface="+mn-ea"/>
                          <a:cs typeface="+mn-cs"/>
                        </a:rPr>
                        <a:t> 
 ¿Acabas de dar a luz? ¿Conoces  los cuidados postnatales que debes de tener luego del nacimiento de tu bebe? En nuestro blog del día de hoy te hablamos ellos.
https://hubs.ly/H0hSm470
#DEDICATEAVIVIR #VivaMed #CuidadosPostnatales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https://external.xx.fbcdn.net/safe_image.php?d=AQCu3VpPlM9YXv3z&amp;w=720&amp;h=720&amp;url=https%3A%2F%2Fblog.segurosgyt.com.gt%2Fhubfs%2Fpost%2520parto.jpg%23keepProtocol&amp;cfs=1&amp;_nc_hash=AQDR7j0yO_dDk5o3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05/16/2019 14:39:24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18987168"/>
                  </a:ext>
                </a:extLst>
              </a:tr>
            </a:tbl>
          </a:graphicData>
        </a:graphic>
      </p:graphicFrame>
      <p:sp>
        <p:nvSpPr>
          <p:cNvPr id="4" name="Text Placeholder 3">
            <a:extLst>
              <a:ext uri="{FF2B5EF4-FFF2-40B4-BE49-F238E27FC236}">
                <a16:creationId xmlns:a16="http://schemas.microsoft.com/office/drawing/2014/main" id="{1FC3F3A5-6887-48CD-8FA6-B3B8602E0970}"/>
              </a:ext>
            </a:extLst>
          </p:cNvPr>
          <p:cNvSpPr>
            <a:spLocks noGrp="1"/>
          </p:cNvSpPr>
          <p:nvPr>
            <p:ph type="body" sz="quarter" idx="14"/>
          </p:nvPr>
        </p:nvSpPr>
        <p:spPr/>
        <p:txBody>
          <a:bodyPr/>
          <a:lstStyle/>
          <a:p>
            <a:r>
              <a:rPr lang="en-US"/>
              <a:t>04/01/2019 - 05/15/2019</a:t>
            </a:r>
          </a:p>
        </p:txBody>
      </p:sp>
    </p:spTree>
    <p:extLst>
      <p:ext uri="{BB962C8B-B14F-4D97-AF65-F5344CB8AC3E}">
        <p14:creationId xmlns:p14="http://schemas.microsoft.com/office/powerpoint/2010/main" val="2110416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EEFD7-36CC-4E64-8FC9-400C24AF5736}"/>
              </a:ext>
            </a:extLst>
          </p:cNvPr>
          <p:cNvSpPr>
            <a:spLocks noGrp="1"/>
          </p:cNvSpPr>
          <p:nvPr>
            <p:ph type="title"/>
          </p:nvPr>
        </p:nvSpPr>
        <p:spPr/>
        <p:txBody>
          <a:bodyPr/>
          <a:lstStyle/>
          <a:p>
            <a:r>
              <a:rPr lang="en-US"/>
              <a:t>Facebook Own Posts Table | Seguros GYT - 4 of 25</a:t>
            </a:r>
          </a:p>
        </p:txBody>
      </p:sp>
      <p:graphicFrame>
        <p:nvGraphicFramePr>
          <p:cNvPr id="5" name="Table Placeholder 4">
            <a:extLst>
              <a:ext uri="{FF2B5EF4-FFF2-40B4-BE49-F238E27FC236}">
                <a16:creationId xmlns:a16="http://schemas.microsoft.com/office/drawing/2014/main" id="{40A1BAB4-21F2-4578-82B7-457DA6C3CE1D}"/>
              </a:ext>
            </a:extLst>
          </p:cNvPr>
          <p:cNvGraphicFramePr>
            <a:graphicFrameLocks noGrp="1"/>
          </p:cNvGraphicFramePr>
          <p:nvPr>
            <p:ph type="tbl" sz="quarter" idx="13"/>
            <p:extLst>
              <p:ext uri="{D42A27DB-BD31-4B8C-83A1-F6EECF244321}">
                <p14:modId xmlns:p14="http://schemas.microsoft.com/office/powerpoint/2010/main" val="2362509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903566506"/>
                    </a:ext>
                  </a:extLst>
                </a:gridCol>
                <a:gridCol w="905256">
                  <a:extLst>
                    <a:ext uri="{9D8B030D-6E8A-4147-A177-3AD203B41FA5}">
                      <a16:colId xmlns:a16="http://schemas.microsoft.com/office/drawing/2014/main" val="3832702925"/>
                    </a:ext>
                  </a:extLst>
                </a:gridCol>
                <a:gridCol w="658368">
                  <a:extLst>
                    <a:ext uri="{9D8B030D-6E8A-4147-A177-3AD203B41FA5}">
                      <a16:colId xmlns:a16="http://schemas.microsoft.com/office/drawing/2014/main" val="528539864"/>
                    </a:ext>
                  </a:extLst>
                </a:gridCol>
                <a:gridCol w="329184">
                  <a:extLst>
                    <a:ext uri="{9D8B030D-6E8A-4147-A177-3AD203B41FA5}">
                      <a16:colId xmlns:a16="http://schemas.microsoft.com/office/drawing/2014/main" val="3518261620"/>
                    </a:ext>
                  </a:extLst>
                </a:gridCol>
                <a:gridCol w="329184">
                  <a:extLst>
                    <a:ext uri="{9D8B030D-6E8A-4147-A177-3AD203B41FA5}">
                      <a16:colId xmlns:a16="http://schemas.microsoft.com/office/drawing/2014/main" val="698871972"/>
                    </a:ext>
                  </a:extLst>
                </a:gridCol>
                <a:gridCol w="329184">
                  <a:extLst>
                    <a:ext uri="{9D8B030D-6E8A-4147-A177-3AD203B41FA5}">
                      <a16:colId xmlns:a16="http://schemas.microsoft.com/office/drawing/2014/main" val="3235595662"/>
                    </a:ext>
                  </a:extLst>
                </a:gridCol>
                <a:gridCol w="329184">
                  <a:extLst>
                    <a:ext uri="{9D8B030D-6E8A-4147-A177-3AD203B41FA5}">
                      <a16:colId xmlns:a16="http://schemas.microsoft.com/office/drawing/2014/main" val="1397132855"/>
                    </a:ext>
                  </a:extLst>
                </a:gridCol>
                <a:gridCol w="329184">
                  <a:extLst>
                    <a:ext uri="{9D8B030D-6E8A-4147-A177-3AD203B41FA5}">
                      <a16:colId xmlns:a16="http://schemas.microsoft.com/office/drawing/2014/main" val="2581148531"/>
                    </a:ext>
                  </a:extLst>
                </a:gridCol>
                <a:gridCol w="329184">
                  <a:extLst>
                    <a:ext uri="{9D8B030D-6E8A-4147-A177-3AD203B41FA5}">
                      <a16:colId xmlns:a16="http://schemas.microsoft.com/office/drawing/2014/main" val="768345968"/>
                    </a:ext>
                  </a:extLst>
                </a:gridCol>
                <a:gridCol w="329184">
                  <a:extLst>
                    <a:ext uri="{9D8B030D-6E8A-4147-A177-3AD203B41FA5}">
                      <a16:colId xmlns:a16="http://schemas.microsoft.com/office/drawing/2014/main" val="1507314175"/>
                    </a:ext>
                  </a:extLst>
                </a:gridCol>
                <a:gridCol w="329184">
                  <a:extLst>
                    <a:ext uri="{9D8B030D-6E8A-4147-A177-3AD203B41FA5}">
                      <a16:colId xmlns:a16="http://schemas.microsoft.com/office/drawing/2014/main" val="3483251697"/>
                    </a:ext>
                  </a:extLst>
                </a:gridCol>
                <a:gridCol w="329184">
                  <a:extLst>
                    <a:ext uri="{9D8B030D-6E8A-4147-A177-3AD203B41FA5}">
                      <a16:colId xmlns:a16="http://schemas.microsoft.com/office/drawing/2014/main" val="408050662"/>
                    </a:ext>
                  </a:extLst>
                </a:gridCol>
                <a:gridCol w="329184">
                  <a:extLst>
                    <a:ext uri="{9D8B030D-6E8A-4147-A177-3AD203B41FA5}">
                      <a16:colId xmlns:a16="http://schemas.microsoft.com/office/drawing/2014/main" val="109903628"/>
                    </a:ext>
                  </a:extLst>
                </a:gridCol>
                <a:gridCol w="329184">
                  <a:extLst>
                    <a:ext uri="{9D8B030D-6E8A-4147-A177-3AD203B41FA5}">
                      <a16:colId xmlns:a16="http://schemas.microsoft.com/office/drawing/2014/main" val="2046750707"/>
                    </a:ext>
                  </a:extLst>
                </a:gridCol>
                <a:gridCol w="329184">
                  <a:extLst>
                    <a:ext uri="{9D8B030D-6E8A-4147-A177-3AD203B41FA5}">
                      <a16:colId xmlns:a16="http://schemas.microsoft.com/office/drawing/2014/main" val="2199680840"/>
                    </a:ext>
                  </a:extLst>
                </a:gridCol>
                <a:gridCol w="329184">
                  <a:extLst>
                    <a:ext uri="{9D8B030D-6E8A-4147-A177-3AD203B41FA5}">
                      <a16:colId xmlns:a16="http://schemas.microsoft.com/office/drawing/2014/main" val="1464824796"/>
                    </a:ext>
                  </a:extLst>
                </a:gridCol>
                <a:gridCol w="329184">
                  <a:extLst>
                    <a:ext uri="{9D8B030D-6E8A-4147-A177-3AD203B41FA5}">
                      <a16:colId xmlns:a16="http://schemas.microsoft.com/office/drawing/2014/main" val="552089440"/>
                    </a:ext>
                  </a:extLst>
                </a:gridCol>
                <a:gridCol w="329184">
                  <a:extLst>
                    <a:ext uri="{9D8B030D-6E8A-4147-A177-3AD203B41FA5}">
                      <a16:colId xmlns:a16="http://schemas.microsoft.com/office/drawing/2014/main" val="3061422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81636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Seguros GYT - 2019-05-12 23:03:01 </a:t>
                      </a:r>
                      <a:r>
                        <a:rPr kumimoji="0" lang="es-ES" sz="1000" b="0" i="0" u="none" strike="noStrike" kern="1200" cap="none" spc="0" normalizeH="0" baseline="0" noProof="0">
                          <a:ln>
                            <a:noFill/>
                          </a:ln>
                          <a:solidFill>
                            <a:prstClr val="black"/>
                          </a:solidFill>
                          <a:effectLst/>
                          <a:uLnTx/>
                          <a:uFillTx/>
                          <a:latin typeface="+mn-lt"/>
                          <a:ea typeface="+mn-ea"/>
                          <a:cs typeface="+mn-cs"/>
                        </a:rPr>
                        <a:t> 
 Nuestro cuerpo está compuesto de aproximadamente 60 % de agua, y la perdemos constantemente por medio de la orina y el sudor. Por eso es importante mantenerse hidratado. Hay muchas opiniones con relación a cuánta agua debemos tomar diariamente. Las autoridades de la salud recomiendan beber 8 vasos de 8 oz de agua al día, que equivale a 2 litros o medio galón. Esto es conocido como la regla de 8X8 para que sea fácil recordarlo. Otros recomiendan tomar pequeñas cantidades de agua durante el día de manera constante, aunque no tengamos sed. La cantidad exacta dependerá mucho de los factores internos y externos de cada individuo. 
#Salud #Agua #DEDICATEAVIVIR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https://scontent.xx.fbcdn.net/v/t1.0-9/q83/p720x720/60143655_10158437610508662_3728011289142755328_o.jpg?_nc_cat=109&amp;_nc_ht=scontent.xx&amp;oh=774339096901faf91d1741e0990b63c4&amp;oe=5D64C4FE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05/16/2019 14:39:25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0261159"/>
                  </a:ext>
                </a:extLst>
              </a:tr>
            </a:tbl>
          </a:graphicData>
        </a:graphic>
      </p:graphicFrame>
      <p:sp>
        <p:nvSpPr>
          <p:cNvPr id="4" name="Text Placeholder 3">
            <a:extLst>
              <a:ext uri="{FF2B5EF4-FFF2-40B4-BE49-F238E27FC236}">
                <a16:creationId xmlns:a16="http://schemas.microsoft.com/office/drawing/2014/main" id="{DE38D406-67EB-4FD1-BFA3-616B3425CD69}"/>
              </a:ext>
            </a:extLst>
          </p:cNvPr>
          <p:cNvSpPr>
            <a:spLocks noGrp="1"/>
          </p:cNvSpPr>
          <p:nvPr>
            <p:ph type="body" sz="quarter" idx="14"/>
          </p:nvPr>
        </p:nvSpPr>
        <p:spPr/>
        <p:txBody>
          <a:bodyPr/>
          <a:lstStyle/>
          <a:p>
            <a:r>
              <a:rPr lang="en-US"/>
              <a:t>04/01/2019 - 05/15/2019</a:t>
            </a:r>
          </a:p>
        </p:txBody>
      </p:sp>
    </p:spTree>
    <p:extLst>
      <p:ext uri="{BB962C8B-B14F-4D97-AF65-F5344CB8AC3E}">
        <p14:creationId xmlns:p14="http://schemas.microsoft.com/office/powerpoint/2010/main" val="39536780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50E0D-6B7F-465D-AD94-3180C500B782}"/>
              </a:ext>
            </a:extLst>
          </p:cNvPr>
          <p:cNvSpPr>
            <a:spLocks noGrp="1"/>
          </p:cNvSpPr>
          <p:nvPr>
            <p:ph type="title"/>
          </p:nvPr>
        </p:nvSpPr>
        <p:spPr/>
        <p:txBody>
          <a:bodyPr/>
          <a:lstStyle/>
          <a:p>
            <a:r>
              <a:rPr lang="en-US"/>
              <a:t>Facebook Own Posts Table | Seguros GYT - 5 of 25</a:t>
            </a:r>
          </a:p>
        </p:txBody>
      </p:sp>
      <p:graphicFrame>
        <p:nvGraphicFramePr>
          <p:cNvPr id="5" name="Table Placeholder 4">
            <a:extLst>
              <a:ext uri="{FF2B5EF4-FFF2-40B4-BE49-F238E27FC236}">
                <a16:creationId xmlns:a16="http://schemas.microsoft.com/office/drawing/2014/main" id="{067D755E-C8B4-4B92-822A-E4E408099CA5}"/>
              </a:ext>
            </a:extLst>
          </p:cNvPr>
          <p:cNvGraphicFramePr>
            <a:graphicFrameLocks noGrp="1"/>
          </p:cNvGraphicFramePr>
          <p:nvPr>
            <p:ph type="tbl" sz="quarter" idx="13"/>
            <p:extLst>
              <p:ext uri="{D42A27DB-BD31-4B8C-83A1-F6EECF244321}">
                <p14:modId xmlns:p14="http://schemas.microsoft.com/office/powerpoint/2010/main" val="2817775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791703291"/>
                    </a:ext>
                  </a:extLst>
                </a:gridCol>
                <a:gridCol w="905256">
                  <a:extLst>
                    <a:ext uri="{9D8B030D-6E8A-4147-A177-3AD203B41FA5}">
                      <a16:colId xmlns:a16="http://schemas.microsoft.com/office/drawing/2014/main" val="638955732"/>
                    </a:ext>
                  </a:extLst>
                </a:gridCol>
                <a:gridCol w="658368">
                  <a:extLst>
                    <a:ext uri="{9D8B030D-6E8A-4147-A177-3AD203B41FA5}">
                      <a16:colId xmlns:a16="http://schemas.microsoft.com/office/drawing/2014/main" val="3139129214"/>
                    </a:ext>
                  </a:extLst>
                </a:gridCol>
                <a:gridCol w="329184">
                  <a:extLst>
                    <a:ext uri="{9D8B030D-6E8A-4147-A177-3AD203B41FA5}">
                      <a16:colId xmlns:a16="http://schemas.microsoft.com/office/drawing/2014/main" val="1257968006"/>
                    </a:ext>
                  </a:extLst>
                </a:gridCol>
                <a:gridCol w="329184">
                  <a:extLst>
                    <a:ext uri="{9D8B030D-6E8A-4147-A177-3AD203B41FA5}">
                      <a16:colId xmlns:a16="http://schemas.microsoft.com/office/drawing/2014/main" val="1463658296"/>
                    </a:ext>
                  </a:extLst>
                </a:gridCol>
                <a:gridCol w="329184">
                  <a:extLst>
                    <a:ext uri="{9D8B030D-6E8A-4147-A177-3AD203B41FA5}">
                      <a16:colId xmlns:a16="http://schemas.microsoft.com/office/drawing/2014/main" val="349553622"/>
                    </a:ext>
                  </a:extLst>
                </a:gridCol>
                <a:gridCol w="329184">
                  <a:extLst>
                    <a:ext uri="{9D8B030D-6E8A-4147-A177-3AD203B41FA5}">
                      <a16:colId xmlns:a16="http://schemas.microsoft.com/office/drawing/2014/main" val="4249994821"/>
                    </a:ext>
                  </a:extLst>
                </a:gridCol>
                <a:gridCol w="329184">
                  <a:extLst>
                    <a:ext uri="{9D8B030D-6E8A-4147-A177-3AD203B41FA5}">
                      <a16:colId xmlns:a16="http://schemas.microsoft.com/office/drawing/2014/main" val="83068138"/>
                    </a:ext>
                  </a:extLst>
                </a:gridCol>
                <a:gridCol w="329184">
                  <a:extLst>
                    <a:ext uri="{9D8B030D-6E8A-4147-A177-3AD203B41FA5}">
                      <a16:colId xmlns:a16="http://schemas.microsoft.com/office/drawing/2014/main" val="1569559228"/>
                    </a:ext>
                  </a:extLst>
                </a:gridCol>
                <a:gridCol w="329184">
                  <a:extLst>
                    <a:ext uri="{9D8B030D-6E8A-4147-A177-3AD203B41FA5}">
                      <a16:colId xmlns:a16="http://schemas.microsoft.com/office/drawing/2014/main" val="1896066413"/>
                    </a:ext>
                  </a:extLst>
                </a:gridCol>
                <a:gridCol w="329184">
                  <a:extLst>
                    <a:ext uri="{9D8B030D-6E8A-4147-A177-3AD203B41FA5}">
                      <a16:colId xmlns:a16="http://schemas.microsoft.com/office/drawing/2014/main" val="3072100690"/>
                    </a:ext>
                  </a:extLst>
                </a:gridCol>
                <a:gridCol w="329184">
                  <a:extLst>
                    <a:ext uri="{9D8B030D-6E8A-4147-A177-3AD203B41FA5}">
                      <a16:colId xmlns:a16="http://schemas.microsoft.com/office/drawing/2014/main" val="2176724182"/>
                    </a:ext>
                  </a:extLst>
                </a:gridCol>
                <a:gridCol w="329184">
                  <a:extLst>
                    <a:ext uri="{9D8B030D-6E8A-4147-A177-3AD203B41FA5}">
                      <a16:colId xmlns:a16="http://schemas.microsoft.com/office/drawing/2014/main" val="646492590"/>
                    </a:ext>
                  </a:extLst>
                </a:gridCol>
                <a:gridCol w="329184">
                  <a:extLst>
                    <a:ext uri="{9D8B030D-6E8A-4147-A177-3AD203B41FA5}">
                      <a16:colId xmlns:a16="http://schemas.microsoft.com/office/drawing/2014/main" val="2744451568"/>
                    </a:ext>
                  </a:extLst>
                </a:gridCol>
                <a:gridCol w="329184">
                  <a:extLst>
                    <a:ext uri="{9D8B030D-6E8A-4147-A177-3AD203B41FA5}">
                      <a16:colId xmlns:a16="http://schemas.microsoft.com/office/drawing/2014/main" val="2934094553"/>
                    </a:ext>
                  </a:extLst>
                </a:gridCol>
                <a:gridCol w="329184">
                  <a:extLst>
                    <a:ext uri="{9D8B030D-6E8A-4147-A177-3AD203B41FA5}">
                      <a16:colId xmlns:a16="http://schemas.microsoft.com/office/drawing/2014/main" val="3520773666"/>
                    </a:ext>
                  </a:extLst>
                </a:gridCol>
                <a:gridCol w="329184">
                  <a:extLst>
                    <a:ext uri="{9D8B030D-6E8A-4147-A177-3AD203B41FA5}">
                      <a16:colId xmlns:a16="http://schemas.microsoft.com/office/drawing/2014/main" val="4205525233"/>
                    </a:ext>
                  </a:extLst>
                </a:gridCol>
                <a:gridCol w="329184">
                  <a:extLst>
                    <a:ext uri="{9D8B030D-6E8A-4147-A177-3AD203B41FA5}">
                      <a16:colId xmlns:a16="http://schemas.microsoft.com/office/drawing/2014/main" val="38715271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82128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Seguros GYT - 2019-05-11 23:08:19 </a:t>
                      </a:r>
                      <a:r>
                        <a:rPr kumimoji="0" lang="es-ES" sz="1000" b="0" i="0" u="none" strike="noStrike" kern="1200" cap="none" spc="0" normalizeH="0" baseline="0" noProof="0">
                          <a:ln>
                            <a:noFill/>
                          </a:ln>
                          <a:solidFill>
                            <a:prstClr val="black"/>
                          </a:solidFill>
                          <a:effectLst/>
                          <a:uLnTx/>
                          <a:uFillTx/>
                          <a:latin typeface="+mn-lt"/>
                          <a:ea typeface="+mn-ea"/>
                          <a:cs typeface="+mn-cs"/>
                        </a:rPr>
                        <a:t> 
 En Seguros G&amp;T nuestra prioridad eres tú y tu familia, #DEDICATEAVIVIR Nosotros a Cuidarte. Cotiza tu seguro llamando al 2244 - 2244 o descarga nuestra guía #VivaMed El mejor Seguro de gastos médicos que protege a tu familia, ingresa a: https://hubs.ly/H0hQ-wh0
#SegurosGyT  #NoTeFalla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https://scontent.xx.fbcdn.net/v/t1.0-9/q86/p720x720/60150877_10158434614483662_3865362835735314432_o.jpg?_nc_cat=106&amp;_nc_ht=scontent.xx&amp;oh=a99cf9778463625f02ace07df3cd35b3&amp;oe=5D776E89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05/13/2019 14:36:49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05163845"/>
                  </a:ext>
                </a:extLst>
              </a:tr>
            </a:tbl>
          </a:graphicData>
        </a:graphic>
      </p:graphicFrame>
      <p:sp>
        <p:nvSpPr>
          <p:cNvPr id="4" name="Text Placeholder 3">
            <a:extLst>
              <a:ext uri="{FF2B5EF4-FFF2-40B4-BE49-F238E27FC236}">
                <a16:creationId xmlns:a16="http://schemas.microsoft.com/office/drawing/2014/main" id="{8D5E34B9-5B31-4F0D-A8C0-0C7C3F37729B}"/>
              </a:ext>
            </a:extLst>
          </p:cNvPr>
          <p:cNvSpPr>
            <a:spLocks noGrp="1"/>
          </p:cNvSpPr>
          <p:nvPr>
            <p:ph type="body" sz="quarter" idx="14"/>
          </p:nvPr>
        </p:nvSpPr>
        <p:spPr/>
        <p:txBody>
          <a:bodyPr/>
          <a:lstStyle/>
          <a:p>
            <a:r>
              <a:rPr lang="en-US"/>
              <a:t>04/01/2019 - 05/15/2019</a:t>
            </a:r>
          </a:p>
        </p:txBody>
      </p:sp>
    </p:spTree>
    <p:extLst>
      <p:ext uri="{BB962C8B-B14F-4D97-AF65-F5344CB8AC3E}">
        <p14:creationId xmlns:p14="http://schemas.microsoft.com/office/powerpoint/2010/main" val="19145659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EA582-A7A5-4D1F-B4D3-1B4EC3E45B62}"/>
              </a:ext>
            </a:extLst>
          </p:cNvPr>
          <p:cNvSpPr>
            <a:spLocks noGrp="1"/>
          </p:cNvSpPr>
          <p:nvPr>
            <p:ph type="title"/>
          </p:nvPr>
        </p:nvSpPr>
        <p:spPr/>
        <p:txBody>
          <a:bodyPr/>
          <a:lstStyle/>
          <a:p>
            <a:r>
              <a:rPr lang="en-US"/>
              <a:t>Facebook Own Posts Table | Seguros GYT - 6 of 25</a:t>
            </a:r>
          </a:p>
        </p:txBody>
      </p:sp>
      <p:graphicFrame>
        <p:nvGraphicFramePr>
          <p:cNvPr id="5" name="Table Placeholder 4">
            <a:extLst>
              <a:ext uri="{FF2B5EF4-FFF2-40B4-BE49-F238E27FC236}">
                <a16:creationId xmlns:a16="http://schemas.microsoft.com/office/drawing/2014/main" id="{E2BB0200-D7B8-4CA6-BC3C-500B1474A064}"/>
              </a:ext>
            </a:extLst>
          </p:cNvPr>
          <p:cNvGraphicFramePr>
            <a:graphicFrameLocks noGrp="1"/>
          </p:cNvGraphicFramePr>
          <p:nvPr>
            <p:ph type="tbl" sz="quarter" idx="13"/>
            <p:extLst>
              <p:ext uri="{D42A27DB-BD31-4B8C-83A1-F6EECF244321}">
                <p14:modId xmlns:p14="http://schemas.microsoft.com/office/powerpoint/2010/main" val="977232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354699546"/>
                    </a:ext>
                  </a:extLst>
                </a:gridCol>
                <a:gridCol w="905256">
                  <a:extLst>
                    <a:ext uri="{9D8B030D-6E8A-4147-A177-3AD203B41FA5}">
                      <a16:colId xmlns:a16="http://schemas.microsoft.com/office/drawing/2014/main" val="901966263"/>
                    </a:ext>
                  </a:extLst>
                </a:gridCol>
                <a:gridCol w="658368">
                  <a:extLst>
                    <a:ext uri="{9D8B030D-6E8A-4147-A177-3AD203B41FA5}">
                      <a16:colId xmlns:a16="http://schemas.microsoft.com/office/drawing/2014/main" val="4241593777"/>
                    </a:ext>
                  </a:extLst>
                </a:gridCol>
                <a:gridCol w="329184">
                  <a:extLst>
                    <a:ext uri="{9D8B030D-6E8A-4147-A177-3AD203B41FA5}">
                      <a16:colId xmlns:a16="http://schemas.microsoft.com/office/drawing/2014/main" val="2139137886"/>
                    </a:ext>
                  </a:extLst>
                </a:gridCol>
                <a:gridCol w="329184">
                  <a:extLst>
                    <a:ext uri="{9D8B030D-6E8A-4147-A177-3AD203B41FA5}">
                      <a16:colId xmlns:a16="http://schemas.microsoft.com/office/drawing/2014/main" val="3837423225"/>
                    </a:ext>
                  </a:extLst>
                </a:gridCol>
                <a:gridCol w="329184">
                  <a:extLst>
                    <a:ext uri="{9D8B030D-6E8A-4147-A177-3AD203B41FA5}">
                      <a16:colId xmlns:a16="http://schemas.microsoft.com/office/drawing/2014/main" val="1600464503"/>
                    </a:ext>
                  </a:extLst>
                </a:gridCol>
                <a:gridCol w="329184">
                  <a:extLst>
                    <a:ext uri="{9D8B030D-6E8A-4147-A177-3AD203B41FA5}">
                      <a16:colId xmlns:a16="http://schemas.microsoft.com/office/drawing/2014/main" val="3280448450"/>
                    </a:ext>
                  </a:extLst>
                </a:gridCol>
                <a:gridCol w="329184">
                  <a:extLst>
                    <a:ext uri="{9D8B030D-6E8A-4147-A177-3AD203B41FA5}">
                      <a16:colId xmlns:a16="http://schemas.microsoft.com/office/drawing/2014/main" val="2844582301"/>
                    </a:ext>
                  </a:extLst>
                </a:gridCol>
                <a:gridCol w="329184">
                  <a:extLst>
                    <a:ext uri="{9D8B030D-6E8A-4147-A177-3AD203B41FA5}">
                      <a16:colId xmlns:a16="http://schemas.microsoft.com/office/drawing/2014/main" val="3637779927"/>
                    </a:ext>
                  </a:extLst>
                </a:gridCol>
                <a:gridCol w="329184">
                  <a:extLst>
                    <a:ext uri="{9D8B030D-6E8A-4147-A177-3AD203B41FA5}">
                      <a16:colId xmlns:a16="http://schemas.microsoft.com/office/drawing/2014/main" val="2079295193"/>
                    </a:ext>
                  </a:extLst>
                </a:gridCol>
                <a:gridCol w="329184">
                  <a:extLst>
                    <a:ext uri="{9D8B030D-6E8A-4147-A177-3AD203B41FA5}">
                      <a16:colId xmlns:a16="http://schemas.microsoft.com/office/drawing/2014/main" val="1807665368"/>
                    </a:ext>
                  </a:extLst>
                </a:gridCol>
                <a:gridCol w="329184">
                  <a:extLst>
                    <a:ext uri="{9D8B030D-6E8A-4147-A177-3AD203B41FA5}">
                      <a16:colId xmlns:a16="http://schemas.microsoft.com/office/drawing/2014/main" val="2093547821"/>
                    </a:ext>
                  </a:extLst>
                </a:gridCol>
                <a:gridCol w="329184">
                  <a:extLst>
                    <a:ext uri="{9D8B030D-6E8A-4147-A177-3AD203B41FA5}">
                      <a16:colId xmlns:a16="http://schemas.microsoft.com/office/drawing/2014/main" val="3830898868"/>
                    </a:ext>
                  </a:extLst>
                </a:gridCol>
                <a:gridCol w="329184">
                  <a:extLst>
                    <a:ext uri="{9D8B030D-6E8A-4147-A177-3AD203B41FA5}">
                      <a16:colId xmlns:a16="http://schemas.microsoft.com/office/drawing/2014/main" val="1800986803"/>
                    </a:ext>
                  </a:extLst>
                </a:gridCol>
                <a:gridCol w="329184">
                  <a:extLst>
                    <a:ext uri="{9D8B030D-6E8A-4147-A177-3AD203B41FA5}">
                      <a16:colId xmlns:a16="http://schemas.microsoft.com/office/drawing/2014/main" val="1551437889"/>
                    </a:ext>
                  </a:extLst>
                </a:gridCol>
                <a:gridCol w="329184">
                  <a:extLst>
                    <a:ext uri="{9D8B030D-6E8A-4147-A177-3AD203B41FA5}">
                      <a16:colId xmlns:a16="http://schemas.microsoft.com/office/drawing/2014/main" val="1293672925"/>
                    </a:ext>
                  </a:extLst>
                </a:gridCol>
                <a:gridCol w="329184">
                  <a:extLst>
                    <a:ext uri="{9D8B030D-6E8A-4147-A177-3AD203B41FA5}">
                      <a16:colId xmlns:a16="http://schemas.microsoft.com/office/drawing/2014/main" val="3961820172"/>
                    </a:ext>
                  </a:extLst>
                </a:gridCol>
                <a:gridCol w="329184">
                  <a:extLst>
                    <a:ext uri="{9D8B030D-6E8A-4147-A177-3AD203B41FA5}">
                      <a16:colId xmlns:a16="http://schemas.microsoft.com/office/drawing/2014/main" val="2202965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8002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Seguros GYT - 2019-05-11 23:00:01 </a:t>
                      </a:r>
                      <a:r>
                        <a:rPr kumimoji="0" lang="es-ES" sz="1000" b="0" i="0" u="none" strike="noStrike" kern="1200" cap="none" spc="0" normalizeH="0" baseline="0" noProof="0">
                          <a:ln>
                            <a:noFill/>
                          </a:ln>
                          <a:solidFill>
                            <a:prstClr val="black"/>
                          </a:solidFill>
                          <a:effectLst/>
                          <a:uLnTx/>
                          <a:uFillTx/>
                          <a:latin typeface="+mn-lt"/>
                          <a:ea typeface="+mn-ea"/>
                          <a:cs typeface="+mn-cs"/>
                        </a:rPr>
                        <a:t> 
 Dedícate a disfrutar lo que te gusta #DEDICATEAVIVIR Nosotros a Cuidarte. VIVAMEDG&amp;T nuestro seguro de Vida y Gastos Médicos con asistencia las 24 horas los 365 días del año. Solicítalo al 2244-2244 #SegurosGyT #Notefalla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https://scontent.xx.fbcdn.net/v/t1.0-9/q89/p720x720/59610377_10158431948498662_1753630091780292608_n.jpg?_nc_cat=106&amp;_nc_ht=scontent.xx&amp;oh=ac6faeadf78ebb22b0aa7cb9c6b3cf32&amp;oe=5D662ECE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05/14/2019 14:36:25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64036205"/>
                  </a:ext>
                </a:extLst>
              </a:tr>
            </a:tbl>
          </a:graphicData>
        </a:graphic>
      </p:graphicFrame>
      <p:sp>
        <p:nvSpPr>
          <p:cNvPr id="4" name="Text Placeholder 3">
            <a:extLst>
              <a:ext uri="{FF2B5EF4-FFF2-40B4-BE49-F238E27FC236}">
                <a16:creationId xmlns:a16="http://schemas.microsoft.com/office/drawing/2014/main" id="{E5F8279B-F882-45A0-98E9-A9A2DE148E73}"/>
              </a:ext>
            </a:extLst>
          </p:cNvPr>
          <p:cNvSpPr>
            <a:spLocks noGrp="1"/>
          </p:cNvSpPr>
          <p:nvPr>
            <p:ph type="body" sz="quarter" idx="14"/>
          </p:nvPr>
        </p:nvSpPr>
        <p:spPr/>
        <p:txBody>
          <a:bodyPr/>
          <a:lstStyle/>
          <a:p>
            <a:r>
              <a:rPr lang="en-US"/>
              <a:t>04/01/2019 - 05/15/2019</a:t>
            </a:r>
          </a:p>
        </p:txBody>
      </p:sp>
    </p:spTree>
    <p:extLst>
      <p:ext uri="{BB962C8B-B14F-4D97-AF65-F5344CB8AC3E}">
        <p14:creationId xmlns:p14="http://schemas.microsoft.com/office/powerpoint/2010/main" val="26495478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31DCB-3540-4C3A-824C-92B1211B99E2}"/>
              </a:ext>
            </a:extLst>
          </p:cNvPr>
          <p:cNvSpPr>
            <a:spLocks noGrp="1"/>
          </p:cNvSpPr>
          <p:nvPr>
            <p:ph type="title"/>
          </p:nvPr>
        </p:nvSpPr>
        <p:spPr/>
        <p:txBody>
          <a:bodyPr/>
          <a:lstStyle/>
          <a:p>
            <a:r>
              <a:rPr lang="en-US"/>
              <a:t>Facebook Own Posts Table | Seguros GYT - 7 of 25</a:t>
            </a:r>
          </a:p>
        </p:txBody>
      </p:sp>
      <p:graphicFrame>
        <p:nvGraphicFramePr>
          <p:cNvPr id="5" name="Table Placeholder 4">
            <a:extLst>
              <a:ext uri="{FF2B5EF4-FFF2-40B4-BE49-F238E27FC236}">
                <a16:creationId xmlns:a16="http://schemas.microsoft.com/office/drawing/2014/main" id="{AA4748BF-9723-48C8-89C9-9222371F4CF6}"/>
              </a:ext>
            </a:extLst>
          </p:cNvPr>
          <p:cNvGraphicFramePr>
            <a:graphicFrameLocks noGrp="1"/>
          </p:cNvGraphicFramePr>
          <p:nvPr>
            <p:ph type="tbl" sz="quarter" idx="13"/>
            <p:extLst>
              <p:ext uri="{D42A27DB-BD31-4B8C-83A1-F6EECF244321}">
                <p14:modId xmlns:p14="http://schemas.microsoft.com/office/powerpoint/2010/main" val="228320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252179356"/>
                    </a:ext>
                  </a:extLst>
                </a:gridCol>
                <a:gridCol w="905256">
                  <a:extLst>
                    <a:ext uri="{9D8B030D-6E8A-4147-A177-3AD203B41FA5}">
                      <a16:colId xmlns:a16="http://schemas.microsoft.com/office/drawing/2014/main" val="3798923920"/>
                    </a:ext>
                  </a:extLst>
                </a:gridCol>
                <a:gridCol w="658368">
                  <a:extLst>
                    <a:ext uri="{9D8B030D-6E8A-4147-A177-3AD203B41FA5}">
                      <a16:colId xmlns:a16="http://schemas.microsoft.com/office/drawing/2014/main" val="1945025088"/>
                    </a:ext>
                  </a:extLst>
                </a:gridCol>
                <a:gridCol w="329184">
                  <a:extLst>
                    <a:ext uri="{9D8B030D-6E8A-4147-A177-3AD203B41FA5}">
                      <a16:colId xmlns:a16="http://schemas.microsoft.com/office/drawing/2014/main" val="1016268486"/>
                    </a:ext>
                  </a:extLst>
                </a:gridCol>
                <a:gridCol w="329184">
                  <a:extLst>
                    <a:ext uri="{9D8B030D-6E8A-4147-A177-3AD203B41FA5}">
                      <a16:colId xmlns:a16="http://schemas.microsoft.com/office/drawing/2014/main" val="3256902038"/>
                    </a:ext>
                  </a:extLst>
                </a:gridCol>
                <a:gridCol w="329184">
                  <a:extLst>
                    <a:ext uri="{9D8B030D-6E8A-4147-A177-3AD203B41FA5}">
                      <a16:colId xmlns:a16="http://schemas.microsoft.com/office/drawing/2014/main" val="2052281179"/>
                    </a:ext>
                  </a:extLst>
                </a:gridCol>
                <a:gridCol w="329184">
                  <a:extLst>
                    <a:ext uri="{9D8B030D-6E8A-4147-A177-3AD203B41FA5}">
                      <a16:colId xmlns:a16="http://schemas.microsoft.com/office/drawing/2014/main" val="642765129"/>
                    </a:ext>
                  </a:extLst>
                </a:gridCol>
                <a:gridCol w="329184">
                  <a:extLst>
                    <a:ext uri="{9D8B030D-6E8A-4147-A177-3AD203B41FA5}">
                      <a16:colId xmlns:a16="http://schemas.microsoft.com/office/drawing/2014/main" val="406270605"/>
                    </a:ext>
                  </a:extLst>
                </a:gridCol>
                <a:gridCol w="329184">
                  <a:extLst>
                    <a:ext uri="{9D8B030D-6E8A-4147-A177-3AD203B41FA5}">
                      <a16:colId xmlns:a16="http://schemas.microsoft.com/office/drawing/2014/main" val="207686968"/>
                    </a:ext>
                  </a:extLst>
                </a:gridCol>
                <a:gridCol w="329184">
                  <a:extLst>
                    <a:ext uri="{9D8B030D-6E8A-4147-A177-3AD203B41FA5}">
                      <a16:colId xmlns:a16="http://schemas.microsoft.com/office/drawing/2014/main" val="1854107658"/>
                    </a:ext>
                  </a:extLst>
                </a:gridCol>
                <a:gridCol w="329184">
                  <a:extLst>
                    <a:ext uri="{9D8B030D-6E8A-4147-A177-3AD203B41FA5}">
                      <a16:colId xmlns:a16="http://schemas.microsoft.com/office/drawing/2014/main" val="1551787294"/>
                    </a:ext>
                  </a:extLst>
                </a:gridCol>
                <a:gridCol w="329184">
                  <a:extLst>
                    <a:ext uri="{9D8B030D-6E8A-4147-A177-3AD203B41FA5}">
                      <a16:colId xmlns:a16="http://schemas.microsoft.com/office/drawing/2014/main" val="3784523595"/>
                    </a:ext>
                  </a:extLst>
                </a:gridCol>
                <a:gridCol w="329184">
                  <a:extLst>
                    <a:ext uri="{9D8B030D-6E8A-4147-A177-3AD203B41FA5}">
                      <a16:colId xmlns:a16="http://schemas.microsoft.com/office/drawing/2014/main" val="1573487209"/>
                    </a:ext>
                  </a:extLst>
                </a:gridCol>
                <a:gridCol w="329184">
                  <a:extLst>
                    <a:ext uri="{9D8B030D-6E8A-4147-A177-3AD203B41FA5}">
                      <a16:colId xmlns:a16="http://schemas.microsoft.com/office/drawing/2014/main" val="1512653904"/>
                    </a:ext>
                  </a:extLst>
                </a:gridCol>
                <a:gridCol w="329184">
                  <a:extLst>
                    <a:ext uri="{9D8B030D-6E8A-4147-A177-3AD203B41FA5}">
                      <a16:colId xmlns:a16="http://schemas.microsoft.com/office/drawing/2014/main" val="2264350555"/>
                    </a:ext>
                  </a:extLst>
                </a:gridCol>
                <a:gridCol w="329184">
                  <a:extLst>
                    <a:ext uri="{9D8B030D-6E8A-4147-A177-3AD203B41FA5}">
                      <a16:colId xmlns:a16="http://schemas.microsoft.com/office/drawing/2014/main" val="4250497000"/>
                    </a:ext>
                  </a:extLst>
                </a:gridCol>
                <a:gridCol w="329184">
                  <a:extLst>
                    <a:ext uri="{9D8B030D-6E8A-4147-A177-3AD203B41FA5}">
                      <a16:colId xmlns:a16="http://schemas.microsoft.com/office/drawing/2014/main" val="4087770511"/>
                    </a:ext>
                  </a:extLst>
                </a:gridCol>
                <a:gridCol w="329184">
                  <a:extLst>
                    <a:ext uri="{9D8B030D-6E8A-4147-A177-3AD203B41FA5}">
                      <a16:colId xmlns:a16="http://schemas.microsoft.com/office/drawing/2014/main" val="2920557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78128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Seguros GYT - 2019-05-11 00:22:02 </a:t>
                      </a:r>
                      <a:r>
                        <a:rPr kumimoji="0" lang="es-ES" sz="1000" b="0" i="0" u="none" strike="noStrike" kern="1200" cap="none" spc="0" normalizeH="0" baseline="0" noProof="0">
                          <a:ln>
                            <a:noFill/>
                          </a:ln>
                          <a:solidFill>
                            <a:prstClr val="black"/>
                          </a:solidFill>
                          <a:effectLst/>
                          <a:uLnTx/>
                          <a:uFillTx/>
                          <a:latin typeface="+mn-lt"/>
                          <a:ea typeface="+mn-ea"/>
                          <a:cs typeface="+mn-cs"/>
                        </a:rPr>
                        <a:t> 
 «Tus brazos siempre estuvieron abiertos cuando necesitaba un abrazo. Tu corazón entendía cuando necesitaba un amigo. Tus dulces ojos eran severos cuando necesitaba una lección. Tu fuerza y amor me han guiado y me han dado alas» —Maria Bleain ¡Feliz Día de la Madre! 
#DíaDeLaMadre #DEDICATEAVIVIR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https://scontent.xx.fbcdn.net/v/t15.5256-10/p720x720/59433575_2237240103159468_6427896403640451072_n.jpg?_nc_cat=102&amp;_nc_ht=scontent.xx&amp;oh=c9909e2f1f59ce9458cc67a88bd2cbfb&amp;oe=5D62BB5F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05/13/2019 14:36:49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64707648"/>
                  </a:ext>
                </a:extLst>
              </a:tr>
            </a:tbl>
          </a:graphicData>
        </a:graphic>
      </p:graphicFrame>
      <p:sp>
        <p:nvSpPr>
          <p:cNvPr id="4" name="Text Placeholder 3">
            <a:extLst>
              <a:ext uri="{FF2B5EF4-FFF2-40B4-BE49-F238E27FC236}">
                <a16:creationId xmlns:a16="http://schemas.microsoft.com/office/drawing/2014/main" id="{84939007-390C-4036-B1C5-6131830FBB38}"/>
              </a:ext>
            </a:extLst>
          </p:cNvPr>
          <p:cNvSpPr>
            <a:spLocks noGrp="1"/>
          </p:cNvSpPr>
          <p:nvPr>
            <p:ph type="body" sz="quarter" idx="14"/>
          </p:nvPr>
        </p:nvSpPr>
        <p:spPr/>
        <p:txBody>
          <a:bodyPr/>
          <a:lstStyle/>
          <a:p>
            <a:r>
              <a:rPr lang="en-US"/>
              <a:t>04/01/2019 - 05/15/2019</a:t>
            </a:r>
          </a:p>
        </p:txBody>
      </p:sp>
    </p:spTree>
    <p:extLst>
      <p:ext uri="{BB962C8B-B14F-4D97-AF65-F5344CB8AC3E}">
        <p14:creationId xmlns:p14="http://schemas.microsoft.com/office/powerpoint/2010/main" val="16719636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BAB3B-28DF-4F2D-B44F-2BE47280CD56}"/>
              </a:ext>
            </a:extLst>
          </p:cNvPr>
          <p:cNvSpPr>
            <a:spLocks noGrp="1"/>
          </p:cNvSpPr>
          <p:nvPr>
            <p:ph type="title"/>
          </p:nvPr>
        </p:nvSpPr>
        <p:spPr/>
        <p:txBody>
          <a:bodyPr/>
          <a:lstStyle/>
          <a:p>
            <a:r>
              <a:rPr lang="en-US"/>
              <a:t>Facebook Own Posts Table | Seguros GYT - 8 of 25</a:t>
            </a:r>
          </a:p>
        </p:txBody>
      </p:sp>
      <p:graphicFrame>
        <p:nvGraphicFramePr>
          <p:cNvPr id="5" name="Table Placeholder 4">
            <a:extLst>
              <a:ext uri="{FF2B5EF4-FFF2-40B4-BE49-F238E27FC236}">
                <a16:creationId xmlns:a16="http://schemas.microsoft.com/office/drawing/2014/main" id="{8521B10F-C2D3-4B4F-87C9-0F959BA03EC8}"/>
              </a:ext>
            </a:extLst>
          </p:cNvPr>
          <p:cNvGraphicFramePr>
            <a:graphicFrameLocks noGrp="1"/>
          </p:cNvGraphicFramePr>
          <p:nvPr>
            <p:ph type="tbl" sz="quarter" idx="13"/>
            <p:extLst>
              <p:ext uri="{D42A27DB-BD31-4B8C-83A1-F6EECF244321}">
                <p14:modId xmlns:p14="http://schemas.microsoft.com/office/powerpoint/2010/main" val="1581205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000406092"/>
                    </a:ext>
                  </a:extLst>
                </a:gridCol>
                <a:gridCol w="905256">
                  <a:extLst>
                    <a:ext uri="{9D8B030D-6E8A-4147-A177-3AD203B41FA5}">
                      <a16:colId xmlns:a16="http://schemas.microsoft.com/office/drawing/2014/main" val="830803521"/>
                    </a:ext>
                  </a:extLst>
                </a:gridCol>
                <a:gridCol w="658368">
                  <a:extLst>
                    <a:ext uri="{9D8B030D-6E8A-4147-A177-3AD203B41FA5}">
                      <a16:colId xmlns:a16="http://schemas.microsoft.com/office/drawing/2014/main" val="225136992"/>
                    </a:ext>
                  </a:extLst>
                </a:gridCol>
                <a:gridCol w="329184">
                  <a:extLst>
                    <a:ext uri="{9D8B030D-6E8A-4147-A177-3AD203B41FA5}">
                      <a16:colId xmlns:a16="http://schemas.microsoft.com/office/drawing/2014/main" val="3353886598"/>
                    </a:ext>
                  </a:extLst>
                </a:gridCol>
                <a:gridCol w="329184">
                  <a:extLst>
                    <a:ext uri="{9D8B030D-6E8A-4147-A177-3AD203B41FA5}">
                      <a16:colId xmlns:a16="http://schemas.microsoft.com/office/drawing/2014/main" val="1584473351"/>
                    </a:ext>
                  </a:extLst>
                </a:gridCol>
                <a:gridCol w="329184">
                  <a:extLst>
                    <a:ext uri="{9D8B030D-6E8A-4147-A177-3AD203B41FA5}">
                      <a16:colId xmlns:a16="http://schemas.microsoft.com/office/drawing/2014/main" val="1107306338"/>
                    </a:ext>
                  </a:extLst>
                </a:gridCol>
                <a:gridCol w="329184">
                  <a:extLst>
                    <a:ext uri="{9D8B030D-6E8A-4147-A177-3AD203B41FA5}">
                      <a16:colId xmlns:a16="http://schemas.microsoft.com/office/drawing/2014/main" val="3064796514"/>
                    </a:ext>
                  </a:extLst>
                </a:gridCol>
                <a:gridCol w="329184">
                  <a:extLst>
                    <a:ext uri="{9D8B030D-6E8A-4147-A177-3AD203B41FA5}">
                      <a16:colId xmlns:a16="http://schemas.microsoft.com/office/drawing/2014/main" val="1932161343"/>
                    </a:ext>
                  </a:extLst>
                </a:gridCol>
                <a:gridCol w="329184">
                  <a:extLst>
                    <a:ext uri="{9D8B030D-6E8A-4147-A177-3AD203B41FA5}">
                      <a16:colId xmlns:a16="http://schemas.microsoft.com/office/drawing/2014/main" val="540868761"/>
                    </a:ext>
                  </a:extLst>
                </a:gridCol>
                <a:gridCol w="329184">
                  <a:extLst>
                    <a:ext uri="{9D8B030D-6E8A-4147-A177-3AD203B41FA5}">
                      <a16:colId xmlns:a16="http://schemas.microsoft.com/office/drawing/2014/main" val="148106289"/>
                    </a:ext>
                  </a:extLst>
                </a:gridCol>
                <a:gridCol w="329184">
                  <a:extLst>
                    <a:ext uri="{9D8B030D-6E8A-4147-A177-3AD203B41FA5}">
                      <a16:colId xmlns:a16="http://schemas.microsoft.com/office/drawing/2014/main" val="862517609"/>
                    </a:ext>
                  </a:extLst>
                </a:gridCol>
                <a:gridCol w="329184">
                  <a:extLst>
                    <a:ext uri="{9D8B030D-6E8A-4147-A177-3AD203B41FA5}">
                      <a16:colId xmlns:a16="http://schemas.microsoft.com/office/drawing/2014/main" val="3115714572"/>
                    </a:ext>
                  </a:extLst>
                </a:gridCol>
                <a:gridCol w="329184">
                  <a:extLst>
                    <a:ext uri="{9D8B030D-6E8A-4147-A177-3AD203B41FA5}">
                      <a16:colId xmlns:a16="http://schemas.microsoft.com/office/drawing/2014/main" val="4257803545"/>
                    </a:ext>
                  </a:extLst>
                </a:gridCol>
                <a:gridCol w="329184">
                  <a:extLst>
                    <a:ext uri="{9D8B030D-6E8A-4147-A177-3AD203B41FA5}">
                      <a16:colId xmlns:a16="http://schemas.microsoft.com/office/drawing/2014/main" val="3451680830"/>
                    </a:ext>
                  </a:extLst>
                </a:gridCol>
                <a:gridCol w="329184">
                  <a:extLst>
                    <a:ext uri="{9D8B030D-6E8A-4147-A177-3AD203B41FA5}">
                      <a16:colId xmlns:a16="http://schemas.microsoft.com/office/drawing/2014/main" val="3743094274"/>
                    </a:ext>
                  </a:extLst>
                </a:gridCol>
                <a:gridCol w="329184">
                  <a:extLst>
                    <a:ext uri="{9D8B030D-6E8A-4147-A177-3AD203B41FA5}">
                      <a16:colId xmlns:a16="http://schemas.microsoft.com/office/drawing/2014/main" val="1784748282"/>
                    </a:ext>
                  </a:extLst>
                </a:gridCol>
                <a:gridCol w="329184">
                  <a:extLst>
                    <a:ext uri="{9D8B030D-6E8A-4147-A177-3AD203B41FA5}">
                      <a16:colId xmlns:a16="http://schemas.microsoft.com/office/drawing/2014/main" val="3614211617"/>
                    </a:ext>
                  </a:extLst>
                </a:gridCol>
                <a:gridCol w="329184">
                  <a:extLst>
                    <a:ext uri="{9D8B030D-6E8A-4147-A177-3AD203B41FA5}">
                      <a16:colId xmlns:a16="http://schemas.microsoft.com/office/drawing/2014/main" val="34082147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89351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Seguros GYT - 2019-05-10 06:26:06 </a:t>
                      </a:r>
                      <a:r>
                        <a:rPr kumimoji="0" lang="es-ES" sz="1000" b="0" i="0" u="none" strike="noStrike" kern="1200" cap="none" spc="0" normalizeH="0" baseline="0" noProof="0">
                          <a:ln>
                            <a:noFill/>
                          </a:ln>
                          <a:solidFill>
                            <a:prstClr val="black"/>
                          </a:solidFill>
                          <a:effectLst/>
                          <a:uLnTx/>
                          <a:uFillTx/>
                          <a:latin typeface="+mn-lt"/>
                          <a:ea typeface="+mn-ea"/>
                          <a:cs typeface="+mn-cs"/>
                        </a:rPr>
                        <a:t> 
 Dedícate a soñar en sus primeros pasos porque son un largo camino #DEDICATEAVIVIR nosotros a cuidarte. VIVAMEDG&amp;T nuestro seguro de Vida y Gastos Médicos con asistencia las 24 horas los 365 días del año. Solicítalo al 2244-2244 #SegurosGyT #Notefalla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https://scontent.xx.fbcdn.net/v/t15.5256-10/59505069_447368966034859_3980739384021352448_n.jpg?_nc_cat=101&amp;_nc_ht=scontent.xx&amp;oh=61560a58d6679b454ed3c26a6cda8ace&amp;oe=5D713231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05/16/2019 14:39:25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6586469"/>
                  </a:ext>
                </a:extLst>
              </a:tr>
            </a:tbl>
          </a:graphicData>
        </a:graphic>
      </p:graphicFrame>
      <p:sp>
        <p:nvSpPr>
          <p:cNvPr id="4" name="Text Placeholder 3">
            <a:extLst>
              <a:ext uri="{FF2B5EF4-FFF2-40B4-BE49-F238E27FC236}">
                <a16:creationId xmlns:a16="http://schemas.microsoft.com/office/drawing/2014/main" id="{71ED9FDA-07C2-4823-81F2-CB6B0B147D3B}"/>
              </a:ext>
            </a:extLst>
          </p:cNvPr>
          <p:cNvSpPr>
            <a:spLocks noGrp="1"/>
          </p:cNvSpPr>
          <p:nvPr>
            <p:ph type="body" sz="quarter" idx="14"/>
          </p:nvPr>
        </p:nvSpPr>
        <p:spPr/>
        <p:txBody>
          <a:bodyPr/>
          <a:lstStyle/>
          <a:p>
            <a:r>
              <a:rPr lang="en-US"/>
              <a:t>04/01/2019 - 05/15/2019</a:t>
            </a:r>
          </a:p>
        </p:txBody>
      </p:sp>
    </p:spTree>
    <p:extLst>
      <p:ext uri="{BB962C8B-B14F-4D97-AF65-F5344CB8AC3E}">
        <p14:creationId xmlns:p14="http://schemas.microsoft.com/office/powerpoint/2010/main" val="8472869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B1DA9-753B-4758-B098-D102217F9C15}"/>
              </a:ext>
            </a:extLst>
          </p:cNvPr>
          <p:cNvSpPr>
            <a:spLocks noGrp="1"/>
          </p:cNvSpPr>
          <p:nvPr>
            <p:ph type="title"/>
          </p:nvPr>
        </p:nvSpPr>
        <p:spPr/>
        <p:txBody>
          <a:bodyPr/>
          <a:lstStyle/>
          <a:p>
            <a:r>
              <a:rPr lang="en-US"/>
              <a:t>Facebook Own Posts Table | Seguros GYT - 9 of 25</a:t>
            </a:r>
          </a:p>
        </p:txBody>
      </p:sp>
      <p:graphicFrame>
        <p:nvGraphicFramePr>
          <p:cNvPr id="5" name="Table Placeholder 4">
            <a:extLst>
              <a:ext uri="{FF2B5EF4-FFF2-40B4-BE49-F238E27FC236}">
                <a16:creationId xmlns:a16="http://schemas.microsoft.com/office/drawing/2014/main" id="{A081A90F-5458-4A66-BD2F-4FDC77343628}"/>
              </a:ext>
            </a:extLst>
          </p:cNvPr>
          <p:cNvGraphicFramePr>
            <a:graphicFrameLocks noGrp="1"/>
          </p:cNvGraphicFramePr>
          <p:nvPr>
            <p:ph type="tbl" sz="quarter" idx="13"/>
            <p:extLst>
              <p:ext uri="{D42A27DB-BD31-4B8C-83A1-F6EECF244321}">
                <p14:modId xmlns:p14="http://schemas.microsoft.com/office/powerpoint/2010/main" val="4053488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595228310"/>
                    </a:ext>
                  </a:extLst>
                </a:gridCol>
                <a:gridCol w="905256">
                  <a:extLst>
                    <a:ext uri="{9D8B030D-6E8A-4147-A177-3AD203B41FA5}">
                      <a16:colId xmlns:a16="http://schemas.microsoft.com/office/drawing/2014/main" val="2130908824"/>
                    </a:ext>
                  </a:extLst>
                </a:gridCol>
                <a:gridCol w="658368">
                  <a:extLst>
                    <a:ext uri="{9D8B030D-6E8A-4147-A177-3AD203B41FA5}">
                      <a16:colId xmlns:a16="http://schemas.microsoft.com/office/drawing/2014/main" val="1349063276"/>
                    </a:ext>
                  </a:extLst>
                </a:gridCol>
                <a:gridCol w="329184">
                  <a:extLst>
                    <a:ext uri="{9D8B030D-6E8A-4147-A177-3AD203B41FA5}">
                      <a16:colId xmlns:a16="http://schemas.microsoft.com/office/drawing/2014/main" val="1803992515"/>
                    </a:ext>
                  </a:extLst>
                </a:gridCol>
                <a:gridCol w="329184">
                  <a:extLst>
                    <a:ext uri="{9D8B030D-6E8A-4147-A177-3AD203B41FA5}">
                      <a16:colId xmlns:a16="http://schemas.microsoft.com/office/drawing/2014/main" val="1755366211"/>
                    </a:ext>
                  </a:extLst>
                </a:gridCol>
                <a:gridCol w="329184">
                  <a:extLst>
                    <a:ext uri="{9D8B030D-6E8A-4147-A177-3AD203B41FA5}">
                      <a16:colId xmlns:a16="http://schemas.microsoft.com/office/drawing/2014/main" val="3306403521"/>
                    </a:ext>
                  </a:extLst>
                </a:gridCol>
                <a:gridCol w="329184">
                  <a:extLst>
                    <a:ext uri="{9D8B030D-6E8A-4147-A177-3AD203B41FA5}">
                      <a16:colId xmlns:a16="http://schemas.microsoft.com/office/drawing/2014/main" val="1238770360"/>
                    </a:ext>
                  </a:extLst>
                </a:gridCol>
                <a:gridCol w="329184">
                  <a:extLst>
                    <a:ext uri="{9D8B030D-6E8A-4147-A177-3AD203B41FA5}">
                      <a16:colId xmlns:a16="http://schemas.microsoft.com/office/drawing/2014/main" val="2603266711"/>
                    </a:ext>
                  </a:extLst>
                </a:gridCol>
                <a:gridCol w="329184">
                  <a:extLst>
                    <a:ext uri="{9D8B030D-6E8A-4147-A177-3AD203B41FA5}">
                      <a16:colId xmlns:a16="http://schemas.microsoft.com/office/drawing/2014/main" val="788866197"/>
                    </a:ext>
                  </a:extLst>
                </a:gridCol>
                <a:gridCol w="329184">
                  <a:extLst>
                    <a:ext uri="{9D8B030D-6E8A-4147-A177-3AD203B41FA5}">
                      <a16:colId xmlns:a16="http://schemas.microsoft.com/office/drawing/2014/main" val="763299039"/>
                    </a:ext>
                  </a:extLst>
                </a:gridCol>
                <a:gridCol w="329184">
                  <a:extLst>
                    <a:ext uri="{9D8B030D-6E8A-4147-A177-3AD203B41FA5}">
                      <a16:colId xmlns:a16="http://schemas.microsoft.com/office/drawing/2014/main" val="2690145252"/>
                    </a:ext>
                  </a:extLst>
                </a:gridCol>
                <a:gridCol w="329184">
                  <a:extLst>
                    <a:ext uri="{9D8B030D-6E8A-4147-A177-3AD203B41FA5}">
                      <a16:colId xmlns:a16="http://schemas.microsoft.com/office/drawing/2014/main" val="1498321807"/>
                    </a:ext>
                  </a:extLst>
                </a:gridCol>
                <a:gridCol w="329184">
                  <a:extLst>
                    <a:ext uri="{9D8B030D-6E8A-4147-A177-3AD203B41FA5}">
                      <a16:colId xmlns:a16="http://schemas.microsoft.com/office/drawing/2014/main" val="4209521029"/>
                    </a:ext>
                  </a:extLst>
                </a:gridCol>
                <a:gridCol w="329184">
                  <a:extLst>
                    <a:ext uri="{9D8B030D-6E8A-4147-A177-3AD203B41FA5}">
                      <a16:colId xmlns:a16="http://schemas.microsoft.com/office/drawing/2014/main" val="2335689232"/>
                    </a:ext>
                  </a:extLst>
                </a:gridCol>
                <a:gridCol w="329184">
                  <a:extLst>
                    <a:ext uri="{9D8B030D-6E8A-4147-A177-3AD203B41FA5}">
                      <a16:colId xmlns:a16="http://schemas.microsoft.com/office/drawing/2014/main" val="1878175203"/>
                    </a:ext>
                  </a:extLst>
                </a:gridCol>
                <a:gridCol w="329184">
                  <a:extLst>
                    <a:ext uri="{9D8B030D-6E8A-4147-A177-3AD203B41FA5}">
                      <a16:colId xmlns:a16="http://schemas.microsoft.com/office/drawing/2014/main" val="3861323174"/>
                    </a:ext>
                  </a:extLst>
                </a:gridCol>
                <a:gridCol w="329184">
                  <a:extLst>
                    <a:ext uri="{9D8B030D-6E8A-4147-A177-3AD203B41FA5}">
                      <a16:colId xmlns:a16="http://schemas.microsoft.com/office/drawing/2014/main" val="3502792341"/>
                    </a:ext>
                  </a:extLst>
                </a:gridCol>
                <a:gridCol w="329184">
                  <a:extLst>
                    <a:ext uri="{9D8B030D-6E8A-4147-A177-3AD203B41FA5}">
                      <a16:colId xmlns:a16="http://schemas.microsoft.com/office/drawing/2014/main" val="20215981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38035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Seguros GYT - 2019-05-10 05:39:01 </a:t>
                      </a:r>
                      <a:r>
                        <a:rPr kumimoji="0" lang="es-ES" sz="1000" b="0" i="0" u="none" strike="noStrike" kern="1200" cap="none" spc="0" normalizeH="0" baseline="0" noProof="0">
                          <a:ln>
                            <a:noFill/>
                          </a:ln>
                          <a:solidFill>
                            <a:prstClr val="black"/>
                          </a:solidFill>
                          <a:effectLst/>
                          <a:uLnTx/>
                          <a:uFillTx/>
                          <a:latin typeface="+mn-lt"/>
                          <a:ea typeface="+mn-ea"/>
                          <a:cs typeface="+mn-cs"/>
                        </a:rPr>
                        <a:t> 
 ¿Conoces las opciones que puedes gestionar por medio de nuestro whatsapp? En nuestro blog de hoy te explicamos todo lo que debes saber sobre este servicio que Seguros G&amp;T te brinda. Contáctanos vía whatsapp al 5615-1778. 
https://hubs.ly/H0hQ35d0
#DEDICATEAVIVIR Nosotros a Cuidarte. #SegurosGYT #NoTeFalla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https://external.xx.fbcdn.net/safe_image.php?d=AQCyydfxfHtlWH2I&amp;w=720&amp;h=720&amp;url=https%3A%2F%2Fblog.segurosgyt.com.gt%2Fhubfs%2Fwhatsapp.jpg%23keepProtocol&amp;cfs=1&amp;_nc_hash=AQAQtApJmag48j0d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05/13/2019 14:36:49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29022903"/>
                  </a:ext>
                </a:extLst>
              </a:tr>
            </a:tbl>
          </a:graphicData>
        </a:graphic>
      </p:graphicFrame>
      <p:sp>
        <p:nvSpPr>
          <p:cNvPr id="4" name="Text Placeholder 3">
            <a:extLst>
              <a:ext uri="{FF2B5EF4-FFF2-40B4-BE49-F238E27FC236}">
                <a16:creationId xmlns:a16="http://schemas.microsoft.com/office/drawing/2014/main" id="{321EB2ED-C8F6-433B-97F2-DBB65B2487F2}"/>
              </a:ext>
            </a:extLst>
          </p:cNvPr>
          <p:cNvSpPr>
            <a:spLocks noGrp="1"/>
          </p:cNvSpPr>
          <p:nvPr>
            <p:ph type="body" sz="quarter" idx="14"/>
          </p:nvPr>
        </p:nvSpPr>
        <p:spPr/>
        <p:txBody>
          <a:bodyPr/>
          <a:lstStyle/>
          <a:p>
            <a:r>
              <a:rPr lang="en-US"/>
              <a:t>04/01/2019 - 05/15/2019</a:t>
            </a:r>
          </a:p>
        </p:txBody>
      </p:sp>
    </p:spTree>
    <p:extLst>
      <p:ext uri="{BB962C8B-B14F-4D97-AF65-F5344CB8AC3E}">
        <p14:creationId xmlns:p14="http://schemas.microsoft.com/office/powerpoint/2010/main" val="41247185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F4807-683D-40ED-8573-AE298C38639E}"/>
              </a:ext>
            </a:extLst>
          </p:cNvPr>
          <p:cNvSpPr>
            <a:spLocks noGrp="1"/>
          </p:cNvSpPr>
          <p:nvPr>
            <p:ph type="title"/>
          </p:nvPr>
        </p:nvSpPr>
        <p:spPr/>
        <p:txBody>
          <a:bodyPr/>
          <a:lstStyle/>
          <a:p>
            <a:r>
              <a:rPr lang="en-US"/>
              <a:t>Facebook Own Posts Table | Seguros GYT - 10 of 25</a:t>
            </a:r>
          </a:p>
        </p:txBody>
      </p:sp>
      <p:graphicFrame>
        <p:nvGraphicFramePr>
          <p:cNvPr id="5" name="Table Placeholder 4">
            <a:extLst>
              <a:ext uri="{FF2B5EF4-FFF2-40B4-BE49-F238E27FC236}">
                <a16:creationId xmlns:a16="http://schemas.microsoft.com/office/drawing/2014/main" id="{8A37BF4C-BE02-429A-A07C-BF8E5997C90A}"/>
              </a:ext>
            </a:extLst>
          </p:cNvPr>
          <p:cNvGraphicFramePr>
            <a:graphicFrameLocks noGrp="1"/>
          </p:cNvGraphicFramePr>
          <p:nvPr>
            <p:ph type="tbl" sz="quarter" idx="13"/>
            <p:extLst>
              <p:ext uri="{D42A27DB-BD31-4B8C-83A1-F6EECF244321}">
                <p14:modId xmlns:p14="http://schemas.microsoft.com/office/powerpoint/2010/main" val="1820882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658430535"/>
                    </a:ext>
                  </a:extLst>
                </a:gridCol>
                <a:gridCol w="905256">
                  <a:extLst>
                    <a:ext uri="{9D8B030D-6E8A-4147-A177-3AD203B41FA5}">
                      <a16:colId xmlns:a16="http://schemas.microsoft.com/office/drawing/2014/main" val="1711808068"/>
                    </a:ext>
                  </a:extLst>
                </a:gridCol>
                <a:gridCol w="658368">
                  <a:extLst>
                    <a:ext uri="{9D8B030D-6E8A-4147-A177-3AD203B41FA5}">
                      <a16:colId xmlns:a16="http://schemas.microsoft.com/office/drawing/2014/main" val="1357176264"/>
                    </a:ext>
                  </a:extLst>
                </a:gridCol>
                <a:gridCol w="329184">
                  <a:extLst>
                    <a:ext uri="{9D8B030D-6E8A-4147-A177-3AD203B41FA5}">
                      <a16:colId xmlns:a16="http://schemas.microsoft.com/office/drawing/2014/main" val="2496043655"/>
                    </a:ext>
                  </a:extLst>
                </a:gridCol>
                <a:gridCol w="329184">
                  <a:extLst>
                    <a:ext uri="{9D8B030D-6E8A-4147-A177-3AD203B41FA5}">
                      <a16:colId xmlns:a16="http://schemas.microsoft.com/office/drawing/2014/main" val="981857176"/>
                    </a:ext>
                  </a:extLst>
                </a:gridCol>
                <a:gridCol w="329184">
                  <a:extLst>
                    <a:ext uri="{9D8B030D-6E8A-4147-A177-3AD203B41FA5}">
                      <a16:colId xmlns:a16="http://schemas.microsoft.com/office/drawing/2014/main" val="350232240"/>
                    </a:ext>
                  </a:extLst>
                </a:gridCol>
                <a:gridCol w="329184">
                  <a:extLst>
                    <a:ext uri="{9D8B030D-6E8A-4147-A177-3AD203B41FA5}">
                      <a16:colId xmlns:a16="http://schemas.microsoft.com/office/drawing/2014/main" val="3184183846"/>
                    </a:ext>
                  </a:extLst>
                </a:gridCol>
                <a:gridCol w="329184">
                  <a:extLst>
                    <a:ext uri="{9D8B030D-6E8A-4147-A177-3AD203B41FA5}">
                      <a16:colId xmlns:a16="http://schemas.microsoft.com/office/drawing/2014/main" val="1985787831"/>
                    </a:ext>
                  </a:extLst>
                </a:gridCol>
                <a:gridCol w="329184">
                  <a:extLst>
                    <a:ext uri="{9D8B030D-6E8A-4147-A177-3AD203B41FA5}">
                      <a16:colId xmlns:a16="http://schemas.microsoft.com/office/drawing/2014/main" val="302850622"/>
                    </a:ext>
                  </a:extLst>
                </a:gridCol>
                <a:gridCol w="329184">
                  <a:extLst>
                    <a:ext uri="{9D8B030D-6E8A-4147-A177-3AD203B41FA5}">
                      <a16:colId xmlns:a16="http://schemas.microsoft.com/office/drawing/2014/main" val="1909270430"/>
                    </a:ext>
                  </a:extLst>
                </a:gridCol>
                <a:gridCol w="329184">
                  <a:extLst>
                    <a:ext uri="{9D8B030D-6E8A-4147-A177-3AD203B41FA5}">
                      <a16:colId xmlns:a16="http://schemas.microsoft.com/office/drawing/2014/main" val="2676504262"/>
                    </a:ext>
                  </a:extLst>
                </a:gridCol>
                <a:gridCol w="329184">
                  <a:extLst>
                    <a:ext uri="{9D8B030D-6E8A-4147-A177-3AD203B41FA5}">
                      <a16:colId xmlns:a16="http://schemas.microsoft.com/office/drawing/2014/main" val="362913732"/>
                    </a:ext>
                  </a:extLst>
                </a:gridCol>
                <a:gridCol w="329184">
                  <a:extLst>
                    <a:ext uri="{9D8B030D-6E8A-4147-A177-3AD203B41FA5}">
                      <a16:colId xmlns:a16="http://schemas.microsoft.com/office/drawing/2014/main" val="603683000"/>
                    </a:ext>
                  </a:extLst>
                </a:gridCol>
                <a:gridCol w="329184">
                  <a:extLst>
                    <a:ext uri="{9D8B030D-6E8A-4147-A177-3AD203B41FA5}">
                      <a16:colId xmlns:a16="http://schemas.microsoft.com/office/drawing/2014/main" val="2746676740"/>
                    </a:ext>
                  </a:extLst>
                </a:gridCol>
                <a:gridCol w="329184">
                  <a:extLst>
                    <a:ext uri="{9D8B030D-6E8A-4147-A177-3AD203B41FA5}">
                      <a16:colId xmlns:a16="http://schemas.microsoft.com/office/drawing/2014/main" val="2448552636"/>
                    </a:ext>
                  </a:extLst>
                </a:gridCol>
                <a:gridCol w="329184">
                  <a:extLst>
                    <a:ext uri="{9D8B030D-6E8A-4147-A177-3AD203B41FA5}">
                      <a16:colId xmlns:a16="http://schemas.microsoft.com/office/drawing/2014/main" val="467081711"/>
                    </a:ext>
                  </a:extLst>
                </a:gridCol>
                <a:gridCol w="329184">
                  <a:extLst>
                    <a:ext uri="{9D8B030D-6E8A-4147-A177-3AD203B41FA5}">
                      <a16:colId xmlns:a16="http://schemas.microsoft.com/office/drawing/2014/main" val="3227160158"/>
                    </a:ext>
                  </a:extLst>
                </a:gridCol>
                <a:gridCol w="329184">
                  <a:extLst>
                    <a:ext uri="{9D8B030D-6E8A-4147-A177-3AD203B41FA5}">
                      <a16:colId xmlns:a16="http://schemas.microsoft.com/office/drawing/2014/main" val="25247660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88746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Seguros GYT - 2019-05-09 05:26:18 </a:t>
                      </a:r>
                      <a:r>
                        <a:rPr kumimoji="0" lang="es-ES" sz="1000" b="0" i="0" u="none" strike="noStrike" kern="1200" cap="none" spc="0" normalizeH="0" baseline="0" noProof="0">
                          <a:ln>
                            <a:noFill/>
                          </a:ln>
                          <a:solidFill>
                            <a:prstClr val="black"/>
                          </a:solidFill>
                          <a:effectLst/>
                          <a:uLnTx/>
                          <a:uFillTx/>
                          <a:latin typeface="+mn-lt"/>
                          <a:ea typeface="+mn-ea"/>
                          <a:cs typeface="+mn-cs"/>
                        </a:rPr>
                        <a:t> 
 Ante una EMERGENCIA llámanos a nuestro pbx: 1778 / cabina de emergencia las 24 horas los 7 días de la semana. 
Cotiza tu seguro llamando al 2244 - 2244 o descarga nuestra guía #VivaMed El mejor Seguro de gastos médicos que protege a tu familia, ingresa a:  https://hubs.ly/H0hNTxr0
#Salud #VivaMed  #DEDICATEAVIVIR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https://scontent.xx.fbcdn.net/v/t1.0-9/p720x720/59729539_10158427074838662_4864687419254898688_o.png?_nc_cat=109&amp;_nc_ht=scontent.xx&amp;oh=0ba4604934e642d233850be76c0dbbbc&amp;oe=5D73D770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05/13/2019 14:36:49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03621456"/>
                  </a:ext>
                </a:extLst>
              </a:tr>
            </a:tbl>
          </a:graphicData>
        </a:graphic>
      </p:graphicFrame>
      <p:sp>
        <p:nvSpPr>
          <p:cNvPr id="4" name="Text Placeholder 3">
            <a:extLst>
              <a:ext uri="{FF2B5EF4-FFF2-40B4-BE49-F238E27FC236}">
                <a16:creationId xmlns:a16="http://schemas.microsoft.com/office/drawing/2014/main" id="{F30CEF7B-C0B5-447A-A64C-730D81361FE8}"/>
              </a:ext>
            </a:extLst>
          </p:cNvPr>
          <p:cNvSpPr>
            <a:spLocks noGrp="1"/>
          </p:cNvSpPr>
          <p:nvPr>
            <p:ph type="body" sz="quarter" idx="14"/>
          </p:nvPr>
        </p:nvSpPr>
        <p:spPr/>
        <p:txBody>
          <a:bodyPr/>
          <a:lstStyle/>
          <a:p>
            <a:r>
              <a:rPr lang="en-US"/>
              <a:t>04/01/2019 - 05/15/2019</a:t>
            </a:r>
          </a:p>
        </p:txBody>
      </p:sp>
    </p:spTree>
    <p:extLst>
      <p:ext uri="{BB962C8B-B14F-4D97-AF65-F5344CB8AC3E}">
        <p14:creationId xmlns:p14="http://schemas.microsoft.com/office/powerpoint/2010/main" val="37004066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57883-9B0B-4E1D-9BAB-5D5953B71E89}"/>
              </a:ext>
            </a:extLst>
          </p:cNvPr>
          <p:cNvSpPr>
            <a:spLocks noGrp="1"/>
          </p:cNvSpPr>
          <p:nvPr>
            <p:ph type="title"/>
          </p:nvPr>
        </p:nvSpPr>
        <p:spPr/>
        <p:txBody>
          <a:bodyPr/>
          <a:lstStyle/>
          <a:p>
            <a:r>
              <a:rPr lang="en-US"/>
              <a:t>Facebook Own Posts Table | Seguros GYT - 11 of 25</a:t>
            </a:r>
          </a:p>
        </p:txBody>
      </p:sp>
      <p:graphicFrame>
        <p:nvGraphicFramePr>
          <p:cNvPr id="5" name="Table Placeholder 4">
            <a:extLst>
              <a:ext uri="{FF2B5EF4-FFF2-40B4-BE49-F238E27FC236}">
                <a16:creationId xmlns:a16="http://schemas.microsoft.com/office/drawing/2014/main" id="{94E133DB-35B8-4C08-AA78-842CC8479E54}"/>
              </a:ext>
            </a:extLst>
          </p:cNvPr>
          <p:cNvGraphicFramePr>
            <a:graphicFrameLocks noGrp="1"/>
          </p:cNvGraphicFramePr>
          <p:nvPr>
            <p:ph type="tbl" sz="quarter" idx="13"/>
            <p:extLst>
              <p:ext uri="{D42A27DB-BD31-4B8C-83A1-F6EECF244321}">
                <p14:modId xmlns:p14="http://schemas.microsoft.com/office/powerpoint/2010/main" val="37245124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223926913"/>
                    </a:ext>
                  </a:extLst>
                </a:gridCol>
                <a:gridCol w="905256">
                  <a:extLst>
                    <a:ext uri="{9D8B030D-6E8A-4147-A177-3AD203B41FA5}">
                      <a16:colId xmlns:a16="http://schemas.microsoft.com/office/drawing/2014/main" val="2527455085"/>
                    </a:ext>
                  </a:extLst>
                </a:gridCol>
                <a:gridCol w="658368">
                  <a:extLst>
                    <a:ext uri="{9D8B030D-6E8A-4147-A177-3AD203B41FA5}">
                      <a16:colId xmlns:a16="http://schemas.microsoft.com/office/drawing/2014/main" val="3635465421"/>
                    </a:ext>
                  </a:extLst>
                </a:gridCol>
                <a:gridCol w="329184">
                  <a:extLst>
                    <a:ext uri="{9D8B030D-6E8A-4147-A177-3AD203B41FA5}">
                      <a16:colId xmlns:a16="http://schemas.microsoft.com/office/drawing/2014/main" val="2713677734"/>
                    </a:ext>
                  </a:extLst>
                </a:gridCol>
                <a:gridCol w="329184">
                  <a:extLst>
                    <a:ext uri="{9D8B030D-6E8A-4147-A177-3AD203B41FA5}">
                      <a16:colId xmlns:a16="http://schemas.microsoft.com/office/drawing/2014/main" val="909063785"/>
                    </a:ext>
                  </a:extLst>
                </a:gridCol>
                <a:gridCol w="329184">
                  <a:extLst>
                    <a:ext uri="{9D8B030D-6E8A-4147-A177-3AD203B41FA5}">
                      <a16:colId xmlns:a16="http://schemas.microsoft.com/office/drawing/2014/main" val="1169209678"/>
                    </a:ext>
                  </a:extLst>
                </a:gridCol>
                <a:gridCol w="329184">
                  <a:extLst>
                    <a:ext uri="{9D8B030D-6E8A-4147-A177-3AD203B41FA5}">
                      <a16:colId xmlns:a16="http://schemas.microsoft.com/office/drawing/2014/main" val="1341145228"/>
                    </a:ext>
                  </a:extLst>
                </a:gridCol>
                <a:gridCol w="329184">
                  <a:extLst>
                    <a:ext uri="{9D8B030D-6E8A-4147-A177-3AD203B41FA5}">
                      <a16:colId xmlns:a16="http://schemas.microsoft.com/office/drawing/2014/main" val="2893645593"/>
                    </a:ext>
                  </a:extLst>
                </a:gridCol>
                <a:gridCol w="329184">
                  <a:extLst>
                    <a:ext uri="{9D8B030D-6E8A-4147-A177-3AD203B41FA5}">
                      <a16:colId xmlns:a16="http://schemas.microsoft.com/office/drawing/2014/main" val="4258139928"/>
                    </a:ext>
                  </a:extLst>
                </a:gridCol>
                <a:gridCol w="329184">
                  <a:extLst>
                    <a:ext uri="{9D8B030D-6E8A-4147-A177-3AD203B41FA5}">
                      <a16:colId xmlns:a16="http://schemas.microsoft.com/office/drawing/2014/main" val="1123325687"/>
                    </a:ext>
                  </a:extLst>
                </a:gridCol>
                <a:gridCol w="329184">
                  <a:extLst>
                    <a:ext uri="{9D8B030D-6E8A-4147-A177-3AD203B41FA5}">
                      <a16:colId xmlns:a16="http://schemas.microsoft.com/office/drawing/2014/main" val="1911364459"/>
                    </a:ext>
                  </a:extLst>
                </a:gridCol>
                <a:gridCol w="329184">
                  <a:extLst>
                    <a:ext uri="{9D8B030D-6E8A-4147-A177-3AD203B41FA5}">
                      <a16:colId xmlns:a16="http://schemas.microsoft.com/office/drawing/2014/main" val="3369234254"/>
                    </a:ext>
                  </a:extLst>
                </a:gridCol>
                <a:gridCol w="329184">
                  <a:extLst>
                    <a:ext uri="{9D8B030D-6E8A-4147-A177-3AD203B41FA5}">
                      <a16:colId xmlns:a16="http://schemas.microsoft.com/office/drawing/2014/main" val="4151139243"/>
                    </a:ext>
                  </a:extLst>
                </a:gridCol>
                <a:gridCol w="329184">
                  <a:extLst>
                    <a:ext uri="{9D8B030D-6E8A-4147-A177-3AD203B41FA5}">
                      <a16:colId xmlns:a16="http://schemas.microsoft.com/office/drawing/2014/main" val="1958668134"/>
                    </a:ext>
                  </a:extLst>
                </a:gridCol>
                <a:gridCol w="329184">
                  <a:extLst>
                    <a:ext uri="{9D8B030D-6E8A-4147-A177-3AD203B41FA5}">
                      <a16:colId xmlns:a16="http://schemas.microsoft.com/office/drawing/2014/main" val="2075819909"/>
                    </a:ext>
                  </a:extLst>
                </a:gridCol>
                <a:gridCol w="329184">
                  <a:extLst>
                    <a:ext uri="{9D8B030D-6E8A-4147-A177-3AD203B41FA5}">
                      <a16:colId xmlns:a16="http://schemas.microsoft.com/office/drawing/2014/main" val="725168035"/>
                    </a:ext>
                  </a:extLst>
                </a:gridCol>
                <a:gridCol w="329184">
                  <a:extLst>
                    <a:ext uri="{9D8B030D-6E8A-4147-A177-3AD203B41FA5}">
                      <a16:colId xmlns:a16="http://schemas.microsoft.com/office/drawing/2014/main" val="2242400974"/>
                    </a:ext>
                  </a:extLst>
                </a:gridCol>
                <a:gridCol w="329184">
                  <a:extLst>
                    <a:ext uri="{9D8B030D-6E8A-4147-A177-3AD203B41FA5}">
                      <a16:colId xmlns:a16="http://schemas.microsoft.com/office/drawing/2014/main" val="2048476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53100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Seguros GYT - 2019-05-07 05:07:21 </a:t>
                      </a:r>
                      <a:r>
                        <a:rPr kumimoji="0" lang="es-ES" sz="1000" b="0" i="0" u="none" strike="noStrike" kern="1200" cap="none" spc="0" normalizeH="0" baseline="0" noProof="0">
                          <a:ln>
                            <a:noFill/>
                          </a:ln>
                          <a:solidFill>
                            <a:prstClr val="black"/>
                          </a:solidFill>
                          <a:effectLst/>
                          <a:uLnTx/>
                          <a:uFillTx/>
                          <a:latin typeface="+mn-lt"/>
                          <a:ea typeface="+mn-ea"/>
                          <a:cs typeface="+mn-cs"/>
                        </a:rPr>
                        <a:t> 
 Los cuidados prenatales son de suma importancia para ti y tu bebé.  Desde el momento en el que planeas quedar embarazada debes comenzar a tener estos cuidados para tener una gestación saludable y poder prevenir cualquier complicación a tiempo.  En nuestro blog del día de hoy, te hablamos sobre estos cuidados. https://hubs.ly/H0hLCsd0
#DEDICATEAVIVIR #Embarazo #CuidadosPrenatales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https://external.xx.fbcdn.net/safe_image.php?d=AQBdiRdbCh6gLLnO&amp;w=720&amp;h=720&amp;url=https%3A%2F%2Fblog.segurosgyt.com.gt%2Fhubfs%2F2kjfdhjdf.jpg%23keepProtocol&amp;cfs=1&amp;_nc_hash=AQDjT4yjmnEsWy7O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05/13/2019 14:36:49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39422083"/>
                  </a:ext>
                </a:extLst>
              </a:tr>
            </a:tbl>
          </a:graphicData>
        </a:graphic>
      </p:graphicFrame>
      <p:sp>
        <p:nvSpPr>
          <p:cNvPr id="4" name="Text Placeholder 3">
            <a:extLst>
              <a:ext uri="{FF2B5EF4-FFF2-40B4-BE49-F238E27FC236}">
                <a16:creationId xmlns:a16="http://schemas.microsoft.com/office/drawing/2014/main" id="{3AD163EA-00A3-4C97-9CBE-A7CFDFC62F25}"/>
              </a:ext>
            </a:extLst>
          </p:cNvPr>
          <p:cNvSpPr>
            <a:spLocks noGrp="1"/>
          </p:cNvSpPr>
          <p:nvPr>
            <p:ph type="body" sz="quarter" idx="14"/>
          </p:nvPr>
        </p:nvSpPr>
        <p:spPr/>
        <p:txBody>
          <a:bodyPr/>
          <a:lstStyle/>
          <a:p>
            <a:r>
              <a:rPr lang="en-US"/>
              <a:t>04/01/2019 - 05/15/2019</a:t>
            </a:r>
          </a:p>
        </p:txBody>
      </p:sp>
    </p:spTree>
    <p:extLst>
      <p:ext uri="{BB962C8B-B14F-4D97-AF65-F5344CB8AC3E}">
        <p14:creationId xmlns:p14="http://schemas.microsoft.com/office/powerpoint/2010/main" val="14815342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B49B7-F516-4545-9218-E76C849004DF}"/>
              </a:ext>
            </a:extLst>
          </p:cNvPr>
          <p:cNvSpPr>
            <a:spLocks noGrp="1"/>
          </p:cNvSpPr>
          <p:nvPr>
            <p:ph type="title"/>
          </p:nvPr>
        </p:nvSpPr>
        <p:spPr/>
        <p:txBody>
          <a:bodyPr/>
          <a:lstStyle/>
          <a:p>
            <a:r>
              <a:rPr lang="en-US"/>
              <a:t>Facebook Own Posts Table | Seguros GYT - 12 of 25</a:t>
            </a:r>
          </a:p>
        </p:txBody>
      </p:sp>
      <p:graphicFrame>
        <p:nvGraphicFramePr>
          <p:cNvPr id="5" name="Table Placeholder 4">
            <a:extLst>
              <a:ext uri="{FF2B5EF4-FFF2-40B4-BE49-F238E27FC236}">
                <a16:creationId xmlns:a16="http://schemas.microsoft.com/office/drawing/2014/main" id="{F0DDE9C7-C471-47FE-9206-A025986DA221}"/>
              </a:ext>
            </a:extLst>
          </p:cNvPr>
          <p:cNvGraphicFramePr>
            <a:graphicFrameLocks noGrp="1"/>
          </p:cNvGraphicFramePr>
          <p:nvPr>
            <p:ph type="tbl" sz="quarter" idx="13"/>
            <p:extLst>
              <p:ext uri="{D42A27DB-BD31-4B8C-83A1-F6EECF244321}">
                <p14:modId xmlns:p14="http://schemas.microsoft.com/office/powerpoint/2010/main" val="1769996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45344711"/>
                    </a:ext>
                  </a:extLst>
                </a:gridCol>
                <a:gridCol w="905256">
                  <a:extLst>
                    <a:ext uri="{9D8B030D-6E8A-4147-A177-3AD203B41FA5}">
                      <a16:colId xmlns:a16="http://schemas.microsoft.com/office/drawing/2014/main" val="3089533024"/>
                    </a:ext>
                  </a:extLst>
                </a:gridCol>
                <a:gridCol w="658368">
                  <a:extLst>
                    <a:ext uri="{9D8B030D-6E8A-4147-A177-3AD203B41FA5}">
                      <a16:colId xmlns:a16="http://schemas.microsoft.com/office/drawing/2014/main" val="3088609423"/>
                    </a:ext>
                  </a:extLst>
                </a:gridCol>
                <a:gridCol w="329184">
                  <a:extLst>
                    <a:ext uri="{9D8B030D-6E8A-4147-A177-3AD203B41FA5}">
                      <a16:colId xmlns:a16="http://schemas.microsoft.com/office/drawing/2014/main" val="3848215184"/>
                    </a:ext>
                  </a:extLst>
                </a:gridCol>
                <a:gridCol w="329184">
                  <a:extLst>
                    <a:ext uri="{9D8B030D-6E8A-4147-A177-3AD203B41FA5}">
                      <a16:colId xmlns:a16="http://schemas.microsoft.com/office/drawing/2014/main" val="3055173755"/>
                    </a:ext>
                  </a:extLst>
                </a:gridCol>
                <a:gridCol w="329184">
                  <a:extLst>
                    <a:ext uri="{9D8B030D-6E8A-4147-A177-3AD203B41FA5}">
                      <a16:colId xmlns:a16="http://schemas.microsoft.com/office/drawing/2014/main" val="2792617791"/>
                    </a:ext>
                  </a:extLst>
                </a:gridCol>
                <a:gridCol w="329184">
                  <a:extLst>
                    <a:ext uri="{9D8B030D-6E8A-4147-A177-3AD203B41FA5}">
                      <a16:colId xmlns:a16="http://schemas.microsoft.com/office/drawing/2014/main" val="3952152932"/>
                    </a:ext>
                  </a:extLst>
                </a:gridCol>
                <a:gridCol w="329184">
                  <a:extLst>
                    <a:ext uri="{9D8B030D-6E8A-4147-A177-3AD203B41FA5}">
                      <a16:colId xmlns:a16="http://schemas.microsoft.com/office/drawing/2014/main" val="2023352029"/>
                    </a:ext>
                  </a:extLst>
                </a:gridCol>
                <a:gridCol w="329184">
                  <a:extLst>
                    <a:ext uri="{9D8B030D-6E8A-4147-A177-3AD203B41FA5}">
                      <a16:colId xmlns:a16="http://schemas.microsoft.com/office/drawing/2014/main" val="2594822811"/>
                    </a:ext>
                  </a:extLst>
                </a:gridCol>
                <a:gridCol w="329184">
                  <a:extLst>
                    <a:ext uri="{9D8B030D-6E8A-4147-A177-3AD203B41FA5}">
                      <a16:colId xmlns:a16="http://schemas.microsoft.com/office/drawing/2014/main" val="4112358062"/>
                    </a:ext>
                  </a:extLst>
                </a:gridCol>
                <a:gridCol w="329184">
                  <a:extLst>
                    <a:ext uri="{9D8B030D-6E8A-4147-A177-3AD203B41FA5}">
                      <a16:colId xmlns:a16="http://schemas.microsoft.com/office/drawing/2014/main" val="926272448"/>
                    </a:ext>
                  </a:extLst>
                </a:gridCol>
                <a:gridCol w="329184">
                  <a:extLst>
                    <a:ext uri="{9D8B030D-6E8A-4147-A177-3AD203B41FA5}">
                      <a16:colId xmlns:a16="http://schemas.microsoft.com/office/drawing/2014/main" val="517961662"/>
                    </a:ext>
                  </a:extLst>
                </a:gridCol>
                <a:gridCol w="329184">
                  <a:extLst>
                    <a:ext uri="{9D8B030D-6E8A-4147-A177-3AD203B41FA5}">
                      <a16:colId xmlns:a16="http://schemas.microsoft.com/office/drawing/2014/main" val="796690934"/>
                    </a:ext>
                  </a:extLst>
                </a:gridCol>
                <a:gridCol w="329184">
                  <a:extLst>
                    <a:ext uri="{9D8B030D-6E8A-4147-A177-3AD203B41FA5}">
                      <a16:colId xmlns:a16="http://schemas.microsoft.com/office/drawing/2014/main" val="2268727627"/>
                    </a:ext>
                  </a:extLst>
                </a:gridCol>
                <a:gridCol w="329184">
                  <a:extLst>
                    <a:ext uri="{9D8B030D-6E8A-4147-A177-3AD203B41FA5}">
                      <a16:colId xmlns:a16="http://schemas.microsoft.com/office/drawing/2014/main" val="1995192361"/>
                    </a:ext>
                  </a:extLst>
                </a:gridCol>
                <a:gridCol w="329184">
                  <a:extLst>
                    <a:ext uri="{9D8B030D-6E8A-4147-A177-3AD203B41FA5}">
                      <a16:colId xmlns:a16="http://schemas.microsoft.com/office/drawing/2014/main" val="3459837242"/>
                    </a:ext>
                  </a:extLst>
                </a:gridCol>
                <a:gridCol w="329184">
                  <a:extLst>
                    <a:ext uri="{9D8B030D-6E8A-4147-A177-3AD203B41FA5}">
                      <a16:colId xmlns:a16="http://schemas.microsoft.com/office/drawing/2014/main" val="3809638899"/>
                    </a:ext>
                  </a:extLst>
                </a:gridCol>
                <a:gridCol w="329184">
                  <a:extLst>
                    <a:ext uri="{9D8B030D-6E8A-4147-A177-3AD203B41FA5}">
                      <a16:colId xmlns:a16="http://schemas.microsoft.com/office/drawing/2014/main" val="2753021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7127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Seguros GYT - 2019-05-07 03:00:00 </a:t>
                      </a:r>
                      <a:r>
                        <a:rPr kumimoji="0" lang="es-ES" sz="1000" b="0" i="0" u="none" strike="noStrike" kern="1200" cap="none" spc="0" normalizeH="0" baseline="0" noProof="0">
                          <a:ln>
                            <a:noFill/>
                          </a:ln>
                          <a:solidFill>
                            <a:prstClr val="black"/>
                          </a:solidFill>
                          <a:effectLst/>
                          <a:uLnTx/>
                          <a:uFillTx/>
                          <a:latin typeface="+mn-lt"/>
                          <a:ea typeface="+mn-ea"/>
                          <a:cs typeface="+mn-cs"/>
                        </a:rPr>
                        <a:t> 
 Conoce las opciones que puedes gestionar por medio de nuestro whatsapp 5615-1778. #DEDICATEAVIVIR Nosotros a Cuidarte. #SegurosGYT #NoTeFalla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https://scontent.xx.fbcdn.net/v/t1.0-9/p720x720/58373638_10158389975398662_4479285753083330560_o.png?_nc_cat=110&amp;_nc_ht=scontent.xx&amp;oh=ead97dce16b8d5f8919518aa992727c7&amp;oe=5D6898C0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05/09/2019 14:39:16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74632011"/>
                  </a:ext>
                </a:extLst>
              </a:tr>
            </a:tbl>
          </a:graphicData>
        </a:graphic>
      </p:graphicFrame>
      <p:sp>
        <p:nvSpPr>
          <p:cNvPr id="4" name="Text Placeholder 3">
            <a:extLst>
              <a:ext uri="{FF2B5EF4-FFF2-40B4-BE49-F238E27FC236}">
                <a16:creationId xmlns:a16="http://schemas.microsoft.com/office/drawing/2014/main" id="{72C05276-DD1F-4680-A090-79B784ED7267}"/>
              </a:ext>
            </a:extLst>
          </p:cNvPr>
          <p:cNvSpPr>
            <a:spLocks noGrp="1"/>
          </p:cNvSpPr>
          <p:nvPr>
            <p:ph type="body" sz="quarter" idx="14"/>
          </p:nvPr>
        </p:nvSpPr>
        <p:spPr/>
        <p:txBody>
          <a:bodyPr/>
          <a:lstStyle/>
          <a:p>
            <a:r>
              <a:rPr lang="en-US"/>
              <a:t>04/01/2019 - 05/15/2019</a:t>
            </a:r>
          </a:p>
        </p:txBody>
      </p:sp>
    </p:spTree>
    <p:extLst>
      <p:ext uri="{BB962C8B-B14F-4D97-AF65-F5344CB8AC3E}">
        <p14:creationId xmlns:p14="http://schemas.microsoft.com/office/powerpoint/2010/main" val="31707889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8CD92-3A25-4E02-9BE3-60A58CF5D066}"/>
              </a:ext>
            </a:extLst>
          </p:cNvPr>
          <p:cNvSpPr>
            <a:spLocks noGrp="1"/>
          </p:cNvSpPr>
          <p:nvPr>
            <p:ph type="title"/>
          </p:nvPr>
        </p:nvSpPr>
        <p:spPr/>
        <p:txBody>
          <a:bodyPr/>
          <a:lstStyle/>
          <a:p>
            <a:r>
              <a:rPr lang="en-US"/>
              <a:t>Facebook Own Posts Table | Seguros GYT - 13 of 25</a:t>
            </a:r>
          </a:p>
        </p:txBody>
      </p:sp>
      <p:graphicFrame>
        <p:nvGraphicFramePr>
          <p:cNvPr id="5" name="Table Placeholder 4">
            <a:extLst>
              <a:ext uri="{FF2B5EF4-FFF2-40B4-BE49-F238E27FC236}">
                <a16:creationId xmlns:a16="http://schemas.microsoft.com/office/drawing/2014/main" id="{C8F19B44-A237-486D-B86A-51868B4DCF43}"/>
              </a:ext>
            </a:extLst>
          </p:cNvPr>
          <p:cNvGraphicFramePr>
            <a:graphicFrameLocks noGrp="1"/>
          </p:cNvGraphicFramePr>
          <p:nvPr>
            <p:ph type="tbl" sz="quarter" idx="13"/>
            <p:extLst>
              <p:ext uri="{D42A27DB-BD31-4B8C-83A1-F6EECF244321}">
                <p14:modId xmlns:p14="http://schemas.microsoft.com/office/powerpoint/2010/main" val="3386742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722776793"/>
                    </a:ext>
                  </a:extLst>
                </a:gridCol>
                <a:gridCol w="905256">
                  <a:extLst>
                    <a:ext uri="{9D8B030D-6E8A-4147-A177-3AD203B41FA5}">
                      <a16:colId xmlns:a16="http://schemas.microsoft.com/office/drawing/2014/main" val="2138736486"/>
                    </a:ext>
                  </a:extLst>
                </a:gridCol>
                <a:gridCol w="658368">
                  <a:extLst>
                    <a:ext uri="{9D8B030D-6E8A-4147-A177-3AD203B41FA5}">
                      <a16:colId xmlns:a16="http://schemas.microsoft.com/office/drawing/2014/main" val="3326537104"/>
                    </a:ext>
                  </a:extLst>
                </a:gridCol>
                <a:gridCol w="329184">
                  <a:extLst>
                    <a:ext uri="{9D8B030D-6E8A-4147-A177-3AD203B41FA5}">
                      <a16:colId xmlns:a16="http://schemas.microsoft.com/office/drawing/2014/main" val="560945287"/>
                    </a:ext>
                  </a:extLst>
                </a:gridCol>
                <a:gridCol w="329184">
                  <a:extLst>
                    <a:ext uri="{9D8B030D-6E8A-4147-A177-3AD203B41FA5}">
                      <a16:colId xmlns:a16="http://schemas.microsoft.com/office/drawing/2014/main" val="1567652939"/>
                    </a:ext>
                  </a:extLst>
                </a:gridCol>
                <a:gridCol w="329184">
                  <a:extLst>
                    <a:ext uri="{9D8B030D-6E8A-4147-A177-3AD203B41FA5}">
                      <a16:colId xmlns:a16="http://schemas.microsoft.com/office/drawing/2014/main" val="313501008"/>
                    </a:ext>
                  </a:extLst>
                </a:gridCol>
                <a:gridCol w="329184">
                  <a:extLst>
                    <a:ext uri="{9D8B030D-6E8A-4147-A177-3AD203B41FA5}">
                      <a16:colId xmlns:a16="http://schemas.microsoft.com/office/drawing/2014/main" val="742157693"/>
                    </a:ext>
                  </a:extLst>
                </a:gridCol>
                <a:gridCol w="329184">
                  <a:extLst>
                    <a:ext uri="{9D8B030D-6E8A-4147-A177-3AD203B41FA5}">
                      <a16:colId xmlns:a16="http://schemas.microsoft.com/office/drawing/2014/main" val="955279626"/>
                    </a:ext>
                  </a:extLst>
                </a:gridCol>
                <a:gridCol w="329184">
                  <a:extLst>
                    <a:ext uri="{9D8B030D-6E8A-4147-A177-3AD203B41FA5}">
                      <a16:colId xmlns:a16="http://schemas.microsoft.com/office/drawing/2014/main" val="4096508935"/>
                    </a:ext>
                  </a:extLst>
                </a:gridCol>
                <a:gridCol w="329184">
                  <a:extLst>
                    <a:ext uri="{9D8B030D-6E8A-4147-A177-3AD203B41FA5}">
                      <a16:colId xmlns:a16="http://schemas.microsoft.com/office/drawing/2014/main" val="3045920025"/>
                    </a:ext>
                  </a:extLst>
                </a:gridCol>
                <a:gridCol w="329184">
                  <a:extLst>
                    <a:ext uri="{9D8B030D-6E8A-4147-A177-3AD203B41FA5}">
                      <a16:colId xmlns:a16="http://schemas.microsoft.com/office/drawing/2014/main" val="2698095027"/>
                    </a:ext>
                  </a:extLst>
                </a:gridCol>
                <a:gridCol w="329184">
                  <a:extLst>
                    <a:ext uri="{9D8B030D-6E8A-4147-A177-3AD203B41FA5}">
                      <a16:colId xmlns:a16="http://schemas.microsoft.com/office/drawing/2014/main" val="3123329042"/>
                    </a:ext>
                  </a:extLst>
                </a:gridCol>
                <a:gridCol w="329184">
                  <a:extLst>
                    <a:ext uri="{9D8B030D-6E8A-4147-A177-3AD203B41FA5}">
                      <a16:colId xmlns:a16="http://schemas.microsoft.com/office/drawing/2014/main" val="2274229466"/>
                    </a:ext>
                  </a:extLst>
                </a:gridCol>
                <a:gridCol w="329184">
                  <a:extLst>
                    <a:ext uri="{9D8B030D-6E8A-4147-A177-3AD203B41FA5}">
                      <a16:colId xmlns:a16="http://schemas.microsoft.com/office/drawing/2014/main" val="1264901523"/>
                    </a:ext>
                  </a:extLst>
                </a:gridCol>
                <a:gridCol w="329184">
                  <a:extLst>
                    <a:ext uri="{9D8B030D-6E8A-4147-A177-3AD203B41FA5}">
                      <a16:colId xmlns:a16="http://schemas.microsoft.com/office/drawing/2014/main" val="1803359618"/>
                    </a:ext>
                  </a:extLst>
                </a:gridCol>
                <a:gridCol w="329184">
                  <a:extLst>
                    <a:ext uri="{9D8B030D-6E8A-4147-A177-3AD203B41FA5}">
                      <a16:colId xmlns:a16="http://schemas.microsoft.com/office/drawing/2014/main" val="2849779773"/>
                    </a:ext>
                  </a:extLst>
                </a:gridCol>
                <a:gridCol w="329184">
                  <a:extLst>
                    <a:ext uri="{9D8B030D-6E8A-4147-A177-3AD203B41FA5}">
                      <a16:colId xmlns:a16="http://schemas.microsoft.com/office/drawing/2014/main" val="1896107893"/>
                    </a:ext>
                  </a:extLst>
                </a:gridCol>
                <a:gridCol w="329184">
                  <a:extLst>
                    <a:ext uri="{9D8B030D-6E8A-4147-A177-3AD203B41FA5}">
                      <a16:colId xmlns:a16="http://schemas.microsoft.com/office/drawing/2014/main" val="15980497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16624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Seguros GYT - 2019-05-05 23:06:17 </a:t>
                      </a:r>
                      <a:r>
                        <a:rPr kumimoji="0" lang="es-ES" sz="1000" b="0" i="0" u="none" strike="noStrike" kern="1200" cap="none" spc="0" normalizeH="0" baseline="0" noProof="0">
                          <a:ln>
                            <a:noFill/>
                          </a:ln>
                          <a:solidFill>
                            <a:prstClr val="black"/>
                          </a:solidFill>
                          <a:effectLst/>
                          <a:uLnTx/>
                          <a:uFillTx/>
                          <a:latin typeface="+mn-lt"/>
                          <a:ea typeface="+mn-ea"/>
                          <a:cs typeface="+mn-cs"/>
                        </a:rPr>
                        <a:t> 
 ¿Qué haces para proteger la pintura de tu vehículo? Nosotros te recomendamos que enceres y pulas la pintura de tu auto con frecuencia. ¿Qué producto ha sido más efectivo para ti? 
Cotiza tu seguro llamando al 2244 - 2244 o descarga nuestra guía #VivaAuto El Seguro con mejor servicio y atención del país:   https://hubs.ly/H0hK8v40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https://scontent.xx.fbcdn.net/v/t1.0-9/q83/p720x720/59742075_10158418075798662_2596625338968571904_o.jpg?_nc_cat=105&amp;_nc_ht=scontent.xx&amp;oh=6cf49d6d0844040bef9b7fe4c951d9e3&amp;oe=5D2E6FCB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05/06/2019 14:35:13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54041783"/>
                  </a:ext>
                </a:extLst>
              </a:tr>
            </a:tbl>
          </a:graphicData>
        </a:graphic>
      </p:graphicFrame>
      <p:sp>
        <p:nvSpPr>
          <p:cNvPr id="4" name="Text Placeholder 3">
            <a:extLst>
              <a:ext uri="{FF2B5EF4-FFF2-40B4-BE49-F238E27FC236}">
                <a16:creationId xmlns:a16="http://schemas.microsoft.com/office/drawing/2014/main" id="{82C32DE3-BA1E-4701-A5E8-6054DB6A9426}"/>
              </a:ext>
            </a:extLst>
          </p:cNvPr>
          <p:cNvSpPr>
            <a:spLocks noGrp="1"/>
          </p:cNvSpPr>
          <p:nvPr>
            <p:ph type="body" sz="quarter" idx="14"/>
          </p:nvPr>
        </p:nvSpPr>
        <p:spPr/>
        <p:txBody>
          <a:bodyPr/>
          <a:lstStyle/>
          <a:p>
            <a:r>
              <a:rPr lang="en-US"/>
              <a:t>04/01/2019 - 05/15/2019</a:t>
            </a:r>
          </a:p>
        </p:txBody>
      </p:sp>
    </p:spTree>
    <p:extLst>
      <p:ext uri="{BB962C8B-B14F-4D97-AF65-F5344CB8AC3E}">
        <p14:creationId xmlns:p14="http://schemas.microsoft.com/office/powerpoint/2010/main" val="37349740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0A8639-DC65-48BA-9127-43C784504FF2}"/>
              </a:ext>
            </a:extLst>
          </p:cNvPr>
          <p:cNvSpPr>
            <a:spLocks noGrp="1"/>
          </p:cNvSpPr>
          <p:nvPr>
            <p:ph type="title"/>
          </p:nvPr>
        </p:nvSpPr>
        <p:spPr/>
        <p:txBody>
          <a:bodyPr/>
          <a:lstStyle/>
          <a:p>
            <a:r>
              <a:rPr lang="en-US"/>
              <a:t>Facebook Own Posts Table | Seguros GYT - 14 of 25</a:t>
            </a:r>
          </a:p>
        </p:txBody>
      </p:sp>
      <p:graphicFrame>
        <p:nvGraphicFramePr>
          <p:cNvPr id="5" name="Table Placeholder 4">
            <a:extLst>
              <a:ext uri="{FF2B5EF4-FFF2-40B4-BE49-F238E27FC236}">
                <a16:creationId xmlns:a16="http://schemas.microsoft.com/office/drawing/2014/main" id="{0CEFF107-832E-4EF5-B1F3-E72C8EA557CD}"/>
              </a:ext>
            </a:extLst>
          </p:cNvPr>
          <p:cNvGraphicFramePr>
            <a:graphicFrameLocks noGrp="1"/>
          </p:cNvGraphicFramePr>
          <p:nvPr>
            <p:ph type="tbl" sz="quarter" idx="13"/>
            <p:extLst>
              <p:ext uri="{D42A27DB-BD31-4B8C-83A1-F6EECF244321}">
                <p14:modId xmlns:p14="http://schemas.microsoft.com/office/powerpoint/2010/main" val="3373028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75894202"/>
                    </a:ext>
                  </a:extLst>
                </a:gridCol>
                <a:gridCol w="905256">
                  <a:extLst>
                    <a:ext uri="{9D8B030D-6E8A-4147-A177-3AD203B41FA5}">
                      <a16:colId xmlns:a16="http://schemas.microsoft.com/office/drawing/2014/main" val="416425225"/>
                    </a:ext>
                  </a:extLst>
                </a:gridCol>
                <a:gridCol w="658368">
                  <a:extLst>
                    <a:ext uri="{9D8B030D-6E8A-4147-A177-3AD203B41FA5}">
                      <a16:colId xmlns:a16="http://schemas.microsoft.com/office/drawing/2014/main" val="3148622868"/>
                    </a:ext>
                  </a:extLst>
                </a:gridCol>
                <a:gridCol w="329184">
                  <a:extLst>
                    <a:ext uri="{9D8B030D-6E8A-4147-A177-3AD203B41FA5}">
                      <a16:colId xmlns:a16="http://schemas.microsoft.com/office/drawing/2014/main" val="3011324909"/>
                    </a:ext>
                  </a:extLst>
                </a:gridCol>
                <a:gridCol w="329184">
                  <a:extLst>
                    <a:ext uri="{9D8B030D-6E8A-4147-A177-3AD203B41FA5}">
                      <a16:colId xmlns:a16="http://schemas.microsoft.com/office/drawing/2014/main" val="208528665"/>
                    </a:ext>
                  </a:extLst>
                </a:gridCol>
                <a:gridCol w="329184">
                  <a:extLst>
                    <a:ext uri="{9D8B030D-6E8A-4147-A177-3AD203B41FA5}">
                      <a16:colId xmlns:a16="http://schemas.microsoft.com/office/drawing/2014/main" val="723071687"/>
                    </a:ext>
                  </a:extLst>
                </a:gridCol>
                <a:gridCol w="329184">
                  <a:extLst>
                    <a:ext uri="{9D8B030D-6E8A-4147-A177-3AD203B41FA5}">
                      <a16:colId xmlns:a16="http://schemas.microsoft.com/office/drawing/2014/main" val="1541521309"/>
                    </a:ext>
                  </a:extLst>
                </a:gridCol>
                <a:gridCol w="329184">
                  <a:extLst>
                    <a:ext uri="{9D8B030D-6E8A-4147-A177-3AD203B41FA5}">
                      <a16:colId xmlns:a16="http://schemas.microsoft.com/office/drawing/2014/main" val="2627400881"/>
                    </a:ext>
                  </a:extLst>
                </a:gridCol>
                <a:gridCol w="329184">
                  <a:extLst>
                    <a:ext uri="{9D8B030D-6E8A-4147-A177-3AD203B41FA5}">
                      <a16:colId xmlns:a16="http://schemas.microsoft.com/office/drawing/2014/main" val="3896765450"/>
                    </a:ext>
                  </a:extLst>
                </a:gridCol>
                <a:gridCol w="329184">
                  <a:extLst>
                    <a:ext uri="{9D8B030D-6E8A-4147-A177-3AD203B41FA5}">
                      <a16:colId xmlns:a16="http://schemas.microsoft.com/office/drawing/2014/main" val="683183189"/>
                    </a:ext>
                  </a:extLst>
                </a:gridCol>
                <a:gridCol w="329184">
                  <a:extLst>
                    <a:ext uri="{9D8B030D-6E8A-4147-A177-3AD203B41FA5}">
                      <a16:colId xmlns:a16="http://schemas.microsoft.com/office/drawing/2014/main" val="2778040447"/>
                    </a:ext>
                  </a:extLst>
                </a:gridCol>
                <a:gridCol w="329184">
                  <a:extLst>
                    <a:ext uri="{9D8B030D-6E8A-4147-A177-3AD203B41FA5}">
                      <a16:colId xmlns:a16="http://schemas.microsoft.com/office/drawing/2014/main" val="837636619"/>
                    </a:ext>
                  </a:extLst>
                </a:gridCol>
                <a:gridCol w="329184">
                  <a:extLst>
                    <a:ext uri="{9D8B030D-6E8A-4147-A177-3AD203B41FA5}">
                      <a16:colId xmlns:a16="http://schemas.microsoft.com/office/drawing/2014/main" val="2443821886"/>
                    </a:ext>
                  </a:extLst>
                </a:gridCol>
                <a:gridCol w="329184">
                  <a:extLst>
                    <a:ext uri="{9D8B030D-6E8A-4147-A177-3AD203B41FA5}">
                      <a16:colId xmlns:a16="http://schemas.microsoft.com/office/drawing/2014/main" val="677126262"/>
                    </a:ext>
                  </a:extLst>
                </a:gridCol>
                <a:gridCol w="329184">
                  <a:extLst>
                    <a:ext uri="{9D8B030D-6E8A-4147-A177-3AD203B41FA5}">
                      <a16:colId xmlns:a16="http://schemas.microsoft.com/office/drawing/2014/main" val="135364558"/>
                    </a:ext>
                  </a:extLst>
                </a:gridCol>
                <a:gridCol w="329184">
                  <a:extLst>
                    <a:ext uri="{9D8B030D-6E8A-4147-A177-3AD203B41FA5}">
                      <a16:colId xmlns:a16="http://schemas.microsoft.com/office/drawing/2014/main" val="229173811"/>
                    </a:ext>
                  </a:extLst>
                </a:gridCol>
                <a:gridCol w="329184">
                  <a:extLst>
                    <a:ext uri="{9D8B030D-6E8A-4147-A177-3AD203B41FA5}">
                      <a16:colId xmlns:a16="http://schemas.microsoft.com/office/drawing/2014/main" val="3864203070"/>
                    </a:ext>
                  </a:extLst>
                </a:gridCol>
                <a:gridCol w="329184">
                  <a:extLst>
                    <a:ext uri="{9D8B030D-6E8A-4147-A177-3AD203B41FA5}">
                      <a16:colId xmlns:a16="http://schemas.microsoft.com/office/drawing/2014/main" val="1852710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59639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Seguros GYT - 2019-05-04 23:43:07 </a:t>
                      </a:r>
                      <a:r>
                        <a:rPr kumimoji="0" lang="es-ES" sz="1000" b="0" i="0" u="none" strike="noStrike" kern="1200" cap="none" spc="0" normalizeH="0" baseline="0" noProof="0">
                          <a:ln>
                            <a:noFill/>
                          </a:ln>
                          <a:solidFill>
                            <a:prstClr val="black"/>
                          </a:solidFill>
                          <a:effectLst/>
                          <a:uLnTx/>
                          <a:uFillTx/>
                          <a:latin typeface="+mn-lt"/>
                          <a:ea typeface="+mn-ea"/>
                          <a:cs typeface="+mn-cs"/>
                        </a:rPr>
                        <a:t> 
 En #SegurosGyT aceptamos y nos unimos al reto #BasuraChallenge que nos realizo Banco GyT Continental para limpiar por nuestra amada Guatemala 🇬🇹 #FundaciónGyT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05/07/2019 14:37:23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05158207"/>
                  </a:ext>
                </a:extLst>
              </a:tr>
            </a:tbl>
          </a:graphicData>
        </a:graphic>
      </p:graphicFrame>
      <p:sp>
        <p:nvSpPr>
          <p:cNvPr id="4" name="Text Placeholder 3">
            <a:extLst>
              <a:ext uri="{FF2B5EF4-FFF2-40B4-BE49-F238E27FC236}">
                <a16:creationId xmlns:a16="http://schemas.microsoft.com/office/drawing/2014/main" id="{57920EA8-D859-48FC-A468-E0C9039BD8A9}"/>
              </a:ext>
            </a:extLst>
          </p:cNvPr>
          <p:cNvSpPr>
            <a:spLocks noGrp="1"/>
          </p:cNvSpPr>
          <p:nvPr>
            <p:ph type="body" sz="quarter" idx="14"/>
          </p:nvPr>
        </p:nvSpPr>
        <p:spPr/>
        <p:txBody>
          <a:bodyPr/>
          <a:lstStyle/>
          <a:p>
            <a:r>
              <a:rPr lang="en-US"/>
              <a:t>04/01/2019 - 05/15/2019</a:t>
            </a:r>
          </a:p>
        </p:txBody>
      </p:sp>
    </p:spTree>
    <p:extLst>
      <p:ext uri="{BB962C8B-B14F-4D97-AF65-F5344CB8AC3E}">
        <p14:creationId xmlns:p14="http://schemas.microsoft.com/office/powerpoint/2010/main" val="33077328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A28B4-E755-44C1-A8C6-8BA6FCE826F3}"/>
              </a:ext>
            </a:extLst>
          </p:cNvPr>
          <p:cNvSpPr>
            <a:spLocks noGrp="1"/>
          </p:cNvSpPr>
          <p:nvPr>
            <p:ph type="title"/>
          </p:nvPr>
        </p:nvSpPr>
        <p:spPr/>
        <p:txBody>
          <a:bodyPr/>
          <a:lstStyle/>
          <a:p>
            <a:r>
              <a:rPr lang="en-US"/>
              <a:t>Facebook Own Posts Table | Seguros GYT - 15 of 25</a:t>
            </a:r>
          </a:p>
        </p:txBody>
      </p:sp>
      <p:graphicFrame>
        <p:nvGraphicFramePr>
          <p:cNvPr id="5" name="Table Placeholder 4">
            <a:extLst>
              <a:ext uri="{FF2B5EF4-FFF2-40B4-BE49-F238E27FC236}">
                <a16:creationId xmlns:a16="http://schemas.microsoft.com/office/drawing/2014/main" id="{B9B1D579-64DF-488E-B713-E68FEA8855C0}"/>
              </a:ext>
            </a:extLst>
          </p:cNvPr>
          <p:cNvGraphicFramePr>
            <a:graphicFrameLocks noGrp="1"/>
          </p:cNvGraphicFramePr>
          <p:nvPr>
            <p:ph type="tbl" sz="quarter" idx="13"/>
            <p:extLst>
              <p:ext uri="{D42A27DB-BD31-4B8C-83A1-F6EECF244321}">
                <p14:modId xmlns:p14="http://schemas.microsoft.com/office/powerpoint/2010/main" val="3079469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017994726"/>
                    </a:ext>
                  </a:extLst>
                </a:gridCol>
                <a:gridCol w="905256">
                  <a:extLst>
                    <a:ext uri="{9D8B030D-6E8A-4147-A177-3AD203B41FA5}">
                      <a16:colId xmlns:a16="http://schemas.microsoft.com/office/drawing/2014/main" val="1831340112"/>
                    </a:ext>
                  </a:extLst>
                </a:gridCol>
                <a:gridCol w="658368">
                  <a:extLst>
                    <a:ext uri="{9D8B030D-6E8A-4147-A177-3AD203B41FA5}">
                      <a16:colId xmlns:a16="http://schemas.microsoft.com/office/drawing/2014/main" val="2255972881"/>
                    </a:ext>
                  </a:extLst>
                </a:gridCol>
                <a:gridCol w="329184">
                  <a:extLst>
                    <a:ext uri="{9D8B030D-6E8A-4147-A177-3AD203B41FA5}">
                      <a16:colId xmlns:a16="http://schemas.microsoft.com/office/drawing/2014/main" val="1815537757"/>
                    </a:ext>
                  </a:extLst>
                </a:gridCol>
                <a:gridCol w="329184">
                  <a:extLst>
                    <a:ext uri="{9D8B030D-6E8A-4147-A177-3AD203B41FA5}">
                      <a16:colId xmlns:a16="http://schemas.microsoft.com/office/drawing/2014/main" val="4003690416"/>
                    </a:ext>
                  </a:extLst>
                </a:gridCol>
                <a:gridCol w="329184">
                  <a:extLst>
                    <a:ext uri="{9D8B030D-6E8A-4147-A177-3AD203B41FA5}">
                      <a16:colId xmlns:a16="http://schemas.microsoft.com/office/drawing/2014/main" val="183270556"/>
                    </a:ext>
                  </a:extLst>
                </a:gridCol>
                <a:gridCol w="329184">
                  <a:extLst>
                    <a:ext uri="{9D8B030D-6E8A-4147-A177-3AD203B41FA5}">
                      <a16:colId xmlns:a16="http://schemas.microsoft.com/office/drawing/2014/main" val="3917138301"/>
                    </a:ext>
                  </a:extLst>
                </a:gridCol>
                <a:gridCol w="329184">
                  <a:extLst>
                    <a:ext uri="{9D8B030D-6E8A-4147-A177-3AD203B41FA5}">
                      <a16:colId xmlns:a16="http://schemas.microsoft.com/office/drawing/2014/main" val="1953907368"/>
                    </a:ext>
                  </a:extLst>
                </a:gridCol>
                <a:gridCol w="329184">
                  <a:extLst>
                    <a:ext uri="{9D8B030D-6E8A-4147-A177-3AD203B41FA5}">
                      <a16:colId xmlns:a16="http://schemas.microsoft.com/office/drawing/2014/main" val="3159433355"/>
                    </a:ext>
                  </a:extLst>
                </a:gridCol>
                <a:gridCol w="329184">
                  <a:extLst>
                    <a:ext uri="{9D8B030D-6E8A-4147-A177-3AD203B41FA5}">
                      <a16:colId xmlns:a16="http://schemas.microsoft.com/office/drawing/2014/main" val="2216823283"/>
                    </a:ext>
                  </a:extLst>
                </a:gridCol>
                <a:gridCol w="329184">
                  <a:extLst>
                    <a:ext uri="{9D8B030D-6E8A-4147-A177-3AD203B41FA5}">
                      <a16:colId xmlns:a16="http://schemas.microsoft.com/office/drawing/2014/main" val="2182199603"/>
                    </a:ext>
                  </a:extLst>
                </a:gridCol>
                <a:gridCol w="329184">
                  <a:extLst>
                    <a:ext uri="{9D8B030D-6E8A-4147-A177-3AD203B41FA5}">
                      <a16:colId xmlns:a16="http://schemas.microsoft.com/office/drawing/2014/main" val="1201794192"/>
                    </a:ext>
                  </a:extLst>
                </a:gridCol>
                <a:gridCol w="329184">
                  <a:extLst>
                    <a:ext uri="{9D8B030D-6E8A-4147-A177-3AD203B41FA5}">
                      <a16:colId xmlns:a16="http://schemas.microsoft.com/office/drawing/2014/main" val="825412304"/>
                    </a:ext>
                  </a:extLst>
                </a:gridCol>
                <a:gridCol w="329184">
                  <a:extLst>
                    <a:ext uri="{9D8B030D-6E8A-4147-A177-3AD203B41FA5}">
                      <a16:colId xmlns:a16="http://schemas.microsoft.com/office/drawing/2014/main" val="2339449849"/>
                    </a:ext>
                  </a:extLst>
                </a:gridCol>
                <a:gridCol w="329184">
                  <a:extLst>
                    <a:ext uri="{9D8B030D-6E8A-4147-A177-3AD203B41FA5}">
                      <a16:colId xmlns:a16="http://schemas.microsoft.com/office/drawing/2014/main" val="3295849873"/>
                    </a:ext>
                  </a:extLst>
                </a:gridCol>
                <a:gridCol w="329184">
                  <a:extLst>
                    <a:ext uri="{9D8B030D-6E8A-4147-A177-3AD203B41FA5}">
                      <a16:colId xmlns:a16="http://schemas.microsoft.com/office/drawing/2014/main" val="933322691"/>
                    </a:ext>
                  </a:extLst>
                </a:gridCol>
                <a:gridCol w="329184">
                  <a:extLst>
                    <a:ext uri="{9D8B030D-6E8A-4147-A177-3AD203B41FA5}">
                      <a16:colId xmlns:a16="http://schemas.microsoft.com/office/drawing/2014/main" val="2462841045"/>
                    </a:ext>
                  </a:extLst>
                </a:gridCol>
                <a:gridCol w="329184">
                  <a:extLst>
                    <a:ext uri="{9D8B030D-6E8A-4147-A177-3AD203B41FA5}">
                      <a16:colId xmlns:a16="http://schemas.microsoft.com/office/drawing/2014/main" val="31831746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82667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Seguros GYT - 2019-05-04 21:02:17 </a:t>
                      </a:r>
                      <a:r>
                        <a:rPr kumimoji="0" lang="es-ES" sz="1000" b="0" i="0" u="none" strike="noStrike" kern="1200" cap="none" spc="0" normalizeH="0" baseline="0" noProof="0">
                          <a:ln>
                            <a:noFill/>
                          </a:ln>
                          <a:solidFill>
                            <a:prstClr val="black"/>
                          </a:solidFill>
                          <a:effectLst/>
                          <a:uLnTx/>
                          <a:uFillTx/>
                          <a:latin typeface="+mn-lt"/>
                          <a:ea typeface="+mn-ea"/>
                          <a:cs typeface="+mn-cs"/>
                        </a:rPr>
                        <a:t> 
 Cuando somos jóvenes pensamos que no es necesario contar con un seguro de gastos médicos, pero es un error pensarlo. Continúa leyendo nuestro blog para conocer las principales razones para obtener uno. https://hubs.ly/H0hK8vN0
#DEDICATEAVIVIR #VivaMed #Seguro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https://scontent.xx.fbcdn.net/v/t45.1600-4/c467.0.720.720a/p720x720/60875577_23843378720390395_825634173334061056_n.png?_nc_cat=106&amp;_nc_ht=scontent.xx&amp;oh=d64a705e68f2fb189e4eb16bb85a0ad2&amp;oe=5D594F5D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05/16/2019 14:39:25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43538559"/>
                  </a:ext>
                </a:extLst>
              </a:tr>
            </a:tbl>
          </a:graphicData>
        </a:graphic>
      </p:graphicFrame>
      <p:sp>
        <p:nvSpPr>
          <p:cNvPr id="4" name="Text Placeholder 3">
            <a:extLst>
              <a:ext uri="{FF2B5EF4-FFF2-40B4-BE49-F238E27FC236}">
                <a16:creationId xmlns:a16="http://schemas.microsoft.com/office/drawing/2014/main" id="{BC2D6CAC-53E8-44A1-BF0C-BD173131555D}"/>
              </a:ext>
            </a:extLst>
          </p:cNvPr>
          <p:cNvSpPr>
            <a:spLocks noGrp="1"/>
          </p:cNvSpPr>
          <p:nvPr>
            <p:ph type="body" sz="quarter" idx="14"/>
          </p:nvPr>
        </p:nvSpPr>
        <p:spPr/>
        <p:txBody>
          <a:bodyPr/>
          <a:lstStyle/>
          <a:p>
            <a:r>
              <a:rPr lang="en-US"/>
              <a:t>04/01/2019 - 05/15/2019</a:t>
            </a:r>
          </a:p>
        </p:txBody>
      </p:sp>
    </p:spTree>
    <p:extLst>
      <p:ext uri="{BB962C8B-B14F-4D97-AF65-F5344CB8AC3E}">
        <p14:creationId xmlns:p14="http://schemas.microsoft.com/office/powerpoint/2010/main" val="14583202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4D53F-8ED2-4C82-BBFD-1166C85E6ED6}"/>
              </a:ext>
            </a:extLst>
          </p:cNvPr>
          <p:cNvSpPr>
            <a:spLocks noGrp="1"/>
          </p:cNvSpPr>
          <p:nvPr>
            <p:ph type="title"/>
          </p:nvPr>
        </p:nvSpPr>
        <p:spPr/>
        <p:txBody>
          <a:bodyPr/>
          <a:lstStyle/>
          <a:p>
            <a:r>
              <a:rPr lang="en-US"/>
              <a:t>Facebook Own Posts Table | Seguros GYT - 16 of 25</a:t>
            </a:r>
          </a:p>
        </p:txBody>
      </p:sp>
      <p:graphicFrame>
        <p:nvGraphicFramePr>
          <p:cNvPr id="5" name="Table Placeholder 4">
            <a:extLst>
              <a:ext uri="{FF2B5EF4-FFF2-40B4-BE49-F238E27FC236}">
                <a16:creationId xmlns:a16="http://schemas.microsoft.com/office/drawing/2014/main" id="{F4104204-2F9E-44F4-A6D8-2DED27FBE880}"/>
              </a:ext>
            </a:extLst>
          </p:cNvPr>
          <p:cNvGraphicFramePr>
            <a:graphicFrameLocks noGrp="1"/>
          </p:cNvGraphicFramePr>
          <p:nvPr>
            <p:ph type="tbl" sz="quarter" idx="13"/>
            <p:extLst>
              <p:ext uri="{D42A27DB-BD31-4B8C-83A1-F6EECF244321}">
                <p14:modId xmlns:p14="http://schemas.microsoft.com/office/powerpoint/2010/main" val="2778483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558362625"/>
                    </a:ext>
                  </a:extLst>
                </a:gridCol>
                <a:gridCol w="905256">
                  <a:extLst>
                    <a:ext uri="{9D8B030D-6E8A-4147-A177-3AD203B41FA5}">
                      <a16:colId xmlns:a16="http://schemas.microsoft.com/office/drawing/2014/main" val="2564496411"/>
                    </a:ext>
                  </a:extLst>
                </a:gridCol>
                <a:gridCol w="658368">
                  <a:extLst>
                    <a:ext uri="{9D8B030D-6E8A-4147-A177-3AD203B41FA5}">
                      <a16:colId xmlns:a16="http://schemas.microsoft.com/office/drawing/2014/main" val="1593109661"/>
                    </a:ext>
                  </a:extLst>
                </a:gridCol>
                <a:gridCol w="329184">
                  <a:extLst>
                    <a:ext uri="{9D8B030D-6E8A-4147-A177-3AD203B41FA5}">
                      <a16:colId xmlns:a16="http://schemas.microsoft.com/office/drawing/2014/main" val="1228414053"/>
                    </a:ext>
                  </a:extLst>
                </a:gridCol>
                <a:gridCol w="329184">
                  <a:extLst>
                    <a:ext uri="{9D8B030D-6E8A-4147-A177-3AD203B41FA5}">
                      <a16:colId xmlns:a16="http://schemas.microsoft.com/office/drawing/2014/main" val="2706002148"/>
                    </a:ext>
                  </a:extLst>
                </a:gridCol>
                <a:gridCol w="329184">
                  <a:extLst>
                    <a:ext uri="{9D8B030D-6E8A-4147-A177-3AD203B41FA5}">
                      <a16:colId xmlns:a16="http://schemas.microsoft.com/office/drawing/2014/main" val="1839371120"/>
                    </a:ext>
                  </a:extLst>
                </a:gridCol>
                <a:gridCol w="329184">
                  <a:extLst>
                    <a:ext uri="{9D8B030D-6E8A-4147-A177-3AD203B41FA5}">
                      <a16:colId xmlns:a16="http://schemas.microsoft.com/office/drawing/2014/main" val="450200911"/>
                    </a:ext>
                  </a:extLst>
                </a:gridCol>
                <a:gridCol w="329184">
                  <a:extLst>
                    <a:ext uri="{9D8B030D-6E8A-4147-A177-3AD203B41FA5}">
                      <a16:colId xmlns:a16="http://schemas.microsoft.com/office/drawing/2014/main" val="3157071482"/>
                    </a:ext>
                  </a:extLst>
                </a:gridCol>
                <a:gridCol w="329184">
                  <a:extLst>
                    <a:ext uri="{9D8B030D-6E8A-4147-A177-3AD203B41FA5}">
                      <a16:colId xmlns:a16="http://schemas.microsoft.com/office/drawing/2014/main" val="3915035720"/>
                    </a:ext>
                  </a:extLst>
                </a:gridCol>
                <a:gridCol w="329184">
                  <a:extLst>
                    <a:ext uri="{9D8B030D-6E8A-4147-A177-3AD203B41FA5}">
                      <a16:colId xmlns:a16="http://schemas.microsoft.com/office/drawing/2014/main" val="2835696577"/>
                    </a:ext>
                  </a:extLst>
                </a:gridCol>
                <a:gridCol w="329184">
                  <a:extLst>
                    <a:ext uri="{9D8B030D-6E8A-4147-A177-3AD203B41FA5}">
                      <a16:colId xmlns:a16="http://schemas.microsoft.com/office/drawing/2014/main" val="1553417484"/>
                    </a:ext>
                  </a:extLst>
                </a:gridCol>
                <a:gridCol w="329184">
                  <a:extLst>
                    <a:ext uri="{9D8B030D-6E8A-4147-A177-3AD203B41FA5}">
                      <a16:colId xmlns:a16="http://schemas.microsoft.com/office/drawing/2014/main" val="3281396399"/>
                    </a:ext>
                  </a:extLst>
                </a:gridCol>
                <a:gridCol w="329184">
                  <a:extLst>
                    <a:ext uri="{9D8B030D-6E8A-4147-A177-3AD203B41FA5}">
                      <a16:colId xmlns:a16="http://schemas.microsoft.com/office/drawing/2014/main" val="2978415065"/>
                    </a:ext>
                  </a:extLst>
                </a:gridCol>
                <a:gridCol w="329184">
                  <a:extLst>
                    <a:ext uri="{9D8B030D-6E8A-4147-A177-3AD203B41FA5}">
                      <a16:colId xmlns:a16="http://schemas.microsoft.com/office/drawing/2014/main" val="2713582988"/>
                    </a:ext>
                  </a:extLst>
                </a:gridCol>
                <a:gridCol w="329184">
                  <a:extLst>
                    <a:ext uri="{9D8B030D-6E8A-4147-A177-3AD203B41FA5}">
                      <a16:colId xmlns:a16="http://schemas.microsoft.com/office/drawing/2014/main" val="785537203"/>
                    </a:ext>
                  </a:extLst>
                </a:gridCol>
                <a:gridCol w="329184">
                  <a:extLst>
                    <a:ext uri="{9D8B030D-6E8A-4147-A177-3AD203B41FA5}">
                      <a16:colId xmlns:a16="http://schemas.microsoft.com/office/drawing/2014/main" val="3695310176"/>
                    </a:ext>
                  </a:extLst>
                </a:gridCol>
                <a:gridCol w="329184">
                  <a:extLst>
                    <a:ext uri="{9D8B030D-6E8A-4147-A177-3AD203B41FA5}">
                      <a16:colId xmlns:a16="http://schemas.microsoft.com/office/drawing/2014/main" val="4277181699"/>
                    </a:ext>
                  </a:extLst>
                </a:gridCol>
                <a:gridCol w="329184">
                  <a:extLst>
                    <a:ext uri="{9D8B030D-6E8A-4147-A177-3AD203B41FA5}">
                      <a16:colId xmlns:a16="http://schemas.microsoft.com/office/drawing/2014/main" val="3112885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68336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Seguros GYT - 2019-05-04 02:09:17 </a:t>
                      </a:r>
                      <a:r>
                        <a:rPr kumimoji="0" lang="es-ES" sz="1000" b="0" i="0" u="none" strike="noStrike" kern="1200" cap="none" spc="0" normalizeH="0" baseline="0" noProof="0">
                          <a:ln>
                            <a:noFill/>
                          </a:ln>
                          <a:solidFill>
                            <a:prstClr val="black"/>
                          </a:solidFill>
                          <a:effectLst/>
                          <a:uLnTx/>
                          <a:uFillTx/>
                          <a:latin typeface="+mn-lt"/>
                          <a:ea typeface="+mn-ea"/>
                          <a:cs typeface="+mn-cs"/>
                        </a:rPr>
                        <a:t> 
 ¿Sabías que una de las principales causas del envejecimiento prematuro es la excesiva exposición al sol? ¡No olvides aplicarte todos los días un protector solar con un alto FPS! 
Cotiza tu seguro llamando al 2244 - 2244 o descarga nuestra guía #VivaMed El mejor Seguro de gastos médicos que protege a tu familia, ingresa a:  https://hubs.ly/H0hK7RP0
#DEDICATEAVIVIR #Sol #Piel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https://scontent.xx.fbcdn.net/v/t1.0-9/q88/p720x720/59422924_10158412468618662_2892891186614239232_o.jpg?_nc_cat=101&amp;_nc_ht=scontent.xx&amp;oh=190bf85a3b5f34c6e240da5ee8fc0ee1&amp;oe=5D6F8BBB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05/10/2019 14:38:58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03573183"/>
                  </a:ext>
                </a:extLst>
              </a:tr>
            </a:tbl>
          </a:graphicData>
        </a:graphic>
      </p:graphicFrame>
      <p:sp>
        <p:nvSpPr>
          <p:cNvPr id="4" name="Text Placeholder 3">
            <a:extLst>
              <a:ext uri="{FF2B5EF4-FFF2-40B4-BE49-F238E27FC236}">
                <a16:creationId xmlns:a16="http://schemas.microsoft.com/office/drawing/2014/main" id="{718AB566-C6A8-4382-A678-E4AA0DA57DDD}"/>
              </a:ext>
            </a:extLst>
          </p:cNvPr>
          <p:cNvSpPr>
            <a:spLocks noGrp="1"/>
          </p:cNvSpPr>
          <p:nvPr>
            <p:ph type="body" sz="quarter" idx="14"/>
          </p:nvPr>
        </p:nvSpPr>
        <p:spPr/>
        <p:txBody>
          <a:bodyPr/>
          <a:lstStyle/>
          <a:p>
            <a:r>
              <a:rPr lang="en-US"/>
              <a:t>04/01/2019 - 05/15/2019</a:t>
            </a:r>
          </a:p>
        </p:txBody>
      </p:sp>
    </p:spTree>
    <p:extLst>
      <p:ext uri="{BB962C8B-B14F-4D97-AF65-F5344CB8AC3E}">
        <p14:creationId xmlns:p14="http://schemas.microsoft.com/office/powerpoint/2010/main" val="25038420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55783-190A-41D1-9E55-7537648DE558}"/>
              </a:ext>
            </a:extLst>
          </p:cNvPr>
          <p:cNvSpPr>
            <a:spLocks noGrp="1"/>
          </p:cNvSpPr>
          <p:nvPr>
            <p:ph type="title"/>
          </p:nvPr>
        </p:nvSpPr>
        <p:spPr/>
        <p:txBody>
          <a:bodyPr/>
          <a:lstStyle/>
          <a:p>
            <a:r>
              <a:rPr lang="en-US"/>
              <a:t>Facebook Own Posts Table | Seguros GYT - 17 of 25</a:t>
            </a:r>
          </a:p>
        </p:txBody>
      </p:sp>
      <p:graphicFrame>
        <p:nvGraphicFramePr>
          <p:cNvPr id="5" name="Table Placeholder 4">
            <a:extLst>
              <a:ext uri="{FF2B5EF4-FFF2-40B4-BE49-F238E27FC236}">
                <a16:creationId xmlns:a16="http://schemas.microsoft.com/office/drawing/2014/main" id="{F16EB513-3F04-4EB1-9D91-6BE277E320CF}"/>
              </a:ext>
            </a:extLst>
          </p:cNvPr>
          <p:cNvGraphicFramePr>
            <a:graphicFrameLocks noGrp="1"/>
          </p:cNvGraphicFramePr>
          <p:nvPr>
            <p:ph type="tbl" sz="quarter" idx="13"/>
            <p:extLst>
              <p:ext uri="{D42A27DB-BD31-4B8C-83A1-F6EECF244321}">
                <p14:modId xmlns:p14="http://schemas.microsoft.com/office/powerpoint/2010/main" val="942453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28477263"/>
                    </a:ext>
                  </a:extLst>
                </a:gridCol>
                <a:gridCol w="905256">
                  <a:extLst>
                    <a:ext uri="{9D8B030D-6E8A-4147-A177-3AD203B41FA5}">
                      <a16:colId xmlns:a16="http://schemas.microsoft.com/office/drawing/2014/main" val="841275387"/>
                    </a:ext>
                  </a:extLst>
                </a:gridCol>
                <a:gridCol w="658368">
                  <a:extLst>
                    <a:ext uri="{9D8B030D-6E8A-4147-A177-3AD203B41FA5}">
                      <a16:colId xmlns:a16="http://schemas.microsoft.com/office/drawing/2014/main" val="3802402261"/>
                    </a:ext>
                  </a:extLst>
                </a:gridCol>
                <a:gridCol w="329184">
                  <a:extLst>
                    <a:ext uri="{9D8B030D-6E8A-4147-A177-3AD203B41FA5}">
                      <a16:colId xmlns:a16="http://schemas.microsoft.com/office/drawing/2014/main" val="277023768"/>
                    </a:ext>
                  </a:extLst>
                </a:gridCol>
                <a:gridCol w="329184">
                  <a:extLst>
                    <a:ext uri="{9D8B030D-6E8A-4147-A177-3AD203B41FA5}">
                      <a16:colId xmlns:a16="http://schemas.microsoft.com/office/drawing/2014/main" val="485405392"/>
                    </a:ext>
                  </a:extLst>
                </a:gridCol>
                <a:gridCol w="329184">
                  <a:extLst>
                    <a:ext uri="{9D8B030D-6E8A-4147-A177-3AD203B41FA5}">
                      <a16:colId xmlns:a16="http://schemas.microsoft.com/office/drawing/2014/main" val="1631527351"/>
                    </a:ext>
                  </a:extLst>
                </a:gridCol>
                <a:gridCol w="329184">
                  <a:extLst>
                    <a:ext uri="{9D8B030D-6E8A-4147-A177-3AD203B41FA5}">
                      <a16:colId xmlns:a16="http://schemas.microsoft.com/office/drawing/2014/main" val="359432457"/>
                    </a:ext>
                  </a:extLst>
                </a:gridCol>
                <a:gridCol w="329184">
                  <a:extLst>
                    <a:ext uri="{9D8B030D-6E8A-4147-A177-3AD203B41FA5}">
                      <a16:colId xmlns:a16="http://schemas.microsoft.com/office/drawing/2014/main" val="3974720031"/>
                    </a:ext>
                  </a:extLst>
                </a:gridCol>
                <a:gridCol w="329184">
                  <a:extLst>
                    <a:ext uri="{9D8B030D-6E8A-4147-A177-3AD203B41FA5}">
                      <a16:colId xmlns:a16="http://schemas.microsoft.com/office/drawing/2014/main" val="1615160518"/>
                    </a:ext>
                  </a:extLst>
                </a:gridCol>
                <a:gridCol w="329184">
                  <a:extLst>
                    <a:ext uri="{9D8B030D-6E8A-4147-A177-3AD203B41FA5}">
                      <a16:colId xmlns:a16="http://schemas.microsoft.com/office/drawing/2014/main" val="1876028512"/>
                    </a:ext>
                  </a:extLst>
                </a:gridCol>
                <a:gridCol w="329184">
                  <a:extLst>
                    <a:ext uri="{9D8B030D-6E8A-4147-A177-3AD203B41FA5}">
                      <a16:colId xmlns:a16="http://schemas.microsoft.com/office/drawing/2014/main" val="4168177827"/>
                    </a:ext>
                  </a:extLst>
                </a:gridCol>
                <a:gridCol w="329184">
                  <a:extLst>
                    <a:ext uri="{9D8B030D-6E8A-4147-A177-3AD203B41FA5}">
                      <a16:colId xmlns:a16="http://schemas.microsoft.com/office/drawing/2014/main" val="412474846"/>
                    </a:ext>
                  </a:extLst>
                </a:gridCol>
                <a:gridCol w="329184">
                  <a:extLst>
                    <a:ext uri="{9D8B030D-6E8A-4147-A177-3AD203B41FA5}">
                      <a16:colId xmlns:a16="http://schemas.microsoft.com/office/drawing/2014/main" val="1267978470"/>
                    </a:ext>
                  </a:extLst>
                </a:gridCol>
                <a:gridCol w="329184">
                  <a:extLst>
                    <a:ext uri="{9D8B030D-6E8A-4147-A177-3AD203B41FA5}">
                      <a16:colId xmlns:a16="http://schemas.microsoft.com/office/drawing/2014/main" val="251101455"/>
                    </a:ext>
                  </a:extLst>
                </a:gridCol>
                <a:gridCol w="329184">
                  <a:extLst>
                    <a:ext uri="{9D8B030D-6E8A-4147-A177-3AD203B41FA5}">
                      <a16:colId xmlns:a16="http://schemas.microsoft.com/office/drawing/2014/main" val="3209148951"/>
                    </a:ext>
                  </a:extLst>
                </a:gridCol>
                <a:gridCol w="329184">
                  <a:extLst>
                    <a:ext uri="{9D8B030D-6E8A-4147-A177-3AD203B41FA5}">
                      <a16:colId xmlns:a16="http://schemas.microsoft.com/office/drawing/2014/main" val="2117945924"/>
                    </a:ext>
                  </a:extLst>
                </a:gridCol>
                <a:gridCol w="329184">
                  <a:extLst>
                    <a:ext uri="{9D8B030D-6E8A-4147-A177-3AD203B41FA5}">
                      <a16:colId xmlns:a16="http://schemas.microsoft.com/office/drawing/2014/main" val="3847476319"/>
                    </a:ext>
                  </a:extLst>
                </a:gridCol>
                <a:gridCol w="329184">
                  <a:extLst>
                    <a:ext uri="{9D8B030D-6E8A-4147-A177-3AD203B41FA5}">
                      <a16:colId xmlns:a16="http://schemas.microsoft.com/office/drawing/2014/main" val="12044964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58897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Seguros GYT - 2019-05-03 03:44:03 </a:t>
                      </a:r>
                      <a:r>
                        <a:rPr kumimoji="0" lang="es-ES" sz="1000" b="0" i="0" u="none" strike="noStrike" kern="1200" cap="none" spc="0" normalizeH="0" baseline="0" noProof="0">
                          <a:ln>
                            <a:noFill/>
                          </a:ln>
                          <a:solidFill>
                            <a:prstClr val="black"/>
                          </a:solidFill>
                          <a:effectLst/>
                          <a:uLnTx/>
                          <a:uFillTx/>
                          <a:latin typeface="+mn-lt"/>
                          <a:ea typeface="+mn-ea"/>
                          <a:cs typeface="+mn-cs"/>
                        </a:rPr>
                        <a:t> 
 Conducir bajo estrés puede resultar perjudicial tanto para el conductor como para sus acompañantes. En nuestro blog del día de hoy  podrás conocer las consecuencias de manejar bajo estrés. https://hubs.ly/H0hJkdF0
#VivaAuto #Estrés #Conducir #Prevención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https://external.xx.fbcdn.net/safe_image.php?d=AQDqmSg2Uvuicw6Q&amp;w=720&amp;h=720&amp;url=https%3A%2F%2Fblog.segurosgyt.com.gt%2Fhubfs%2Fconducir%2520estres.jpg%23keepProtocol&amp;cfs=1&amp;_nc_hash=AQDmA7XYq3XzJ4lQ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05/06/2019 14:35:13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2314876"/>
                  </a:ext>
                </a:extLst>
              </a:tr>
            </a:tbl>
          </a:graphicData>
        </a:graphic>
      </p:graphicFrame>
      <p:sp>
        <p:nvSpPr>
          <p:cNvPr id="4" name="Text Placeholder 3">
            <a:extLst>
              <a:ext uri="{FF2B5EF4-FFF2-40B4-BE49-F238E27FC236}">
                <a16:creationId xmlns:a16="http://schemas.microsoft.com/office/drawing/2014/main" id="{2B57A742-8A6F-4BBC-888E-92BB50A0B8A3}"/>
              </a:ext>
            </a:extLst>
          </p:cNvPr>
          <p:cNvSpPr>
            <a:spLocks noGrp="1"/>
          </p:cNvSpPr>
          <p:nvPr>
            <p:ph type="body" sz="quarter" idx="14"/>
          </p:nvPr>
        </p:nvSpPr>
        <p:spPr/>
        <p:txBody>
          <a:bodyPr/>
          <a:lstStyle/>
          <a:p>
            <a:r>
              <a:rPr lang="en-US"/>
              <a:t>04/01/2019 - 05/15/2019</a:t>
            </a:r>
          </a:p>
        </p:txBody>
      </p:sp>
    </p:spTree>
    <p:extLst>
      <p:ext uri="{BB962C8B-B14F-4D97-AF65-F5344CB8AC3E}">
        <p14:creationId xmlns:p14="http://schemas.microsoft.com/office/powerpoint/2010/main" val="6407881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A145C-5141-45C6-B32C-3C2ED3CB8707}"/>
              </a:ext>
            </a:extLst>
          </p:cNvPr>
          <p:cNvSpPr>
            <a:spLocks noGrp="1"/>
          </p:cNvSpPr>
          <p:nvPr>
            <p:ph type="title"/>
          </p:nvPr>
        </p:nvSpPr>
        <p:spPr/>
        <p:txBody>
          <a:bodyPr/>
          <a:lstStyle/>
          <a:p>
            <a:r>
              <a:rPr lang="en-US"/>
              <a:t>Facebook Own Posts Table | Seguros GYT - 18 of 25</a:t>
            </a:r>
          </a:p>
        </p:txBody>
      </p:sp>
      <p:graphicFrame>
        <p:nvGraphicFramePr>
          <p:cNvPr id="5" name="Table Placeholder 4">
            <a:extLst>
              <a:ext uri="{FF2B5EF4-FFF2-40B4-BE49-F238E27FC236}">
                <a16:creationId xmlns:a16="http://schemas.microsoft.com/office/drawing/2014/main" id="{2603E709-C4F8-4F58-BD0E-ED75DA41BF99}"/>
              </a:ext>
            </a:extLst>
          </p:cNvPr>
          <p:cNvGraphicFramePr>
            <a:graphicFrameLocks noGrp="1"/>
          </p:cNvGraphicFramePr>
          <p:nvPr>
            <p:ph type="tbl" sz="quarter" idx="13"/>
            <p:extLst>
              <p:ext uri="{D42A27DB-BD31-4B8C-83A1-F6EECF244321}">
                <p14:modId xmlns:p14="http://schemas.microsoft.com/office/powerpoint/2010/main" val="2527860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436739325"/>
                    </a:ext>
                  </a:extLst>
                </a:gridCol>
                <a:gridCol w="905256">
                  <a:extLst>
                    <a:ext uri="{9D8B030D-6E8A-4147-A177-3AD203B41FA5}">
                      <a16:colId xmlns:a16="http://schemas.microsoft.com/office/drawing/2014/main" val="1400812080"/>
                    </a:ext>
                  </a:extLst>
                </a:gridCol>
                <a:gridCol w="658368">
                  <a:extLst>
                    <a:ext uri="{9D8B030D-6E8A-4147-A177-3AD203B41FA5}">
                      <a16:colId xmlns:a16="http://schemas.microsoft.com/office/drawing/2014/main" val="632906387"/>
                    </a:ext>
                  </a:extLst>
                </a:gridCol>
                <a:gridCol w="329184">
                  <a:extLst>
                    <a:ext uri="{9D8B030D-6E8A-4147-A177-3AD203B41FA5}">
                      <a16:colId xmlns:a16="http://schemas.microsoft.com/office/drawing/2014/main" val="2306785829"/>
                    </a:ext>
                  </a:extLst>
                </a:gridCol>
                <a:gridCol w="329184">
                  <a:extLst>
                    <a:ext uri="{9D8B030D-6E8A-4147-A177-3AD203B41FA5}">
                      <a16:colId xmlns:a16="http://schemas.microsoft.com/office/drawing/2014/main" val="4048700904"/>
                    </a:ext>
                  </a:extLst>
                </a:gridCol>
                <a:gridCol w="329184">
                  <a:extLst>
                    <a:ext uri="{9D8B030D-6E8A-4147-A177-3AD203B41FA5}">
                      <a16:colId xmlns:a16="http://schemas.microsoft.com/office/drawing/2014/main" val="621587690"/>
                    </a:ext>
                  </a:extLst>
                </a:gridCol>
                <a:gridCol w="329184">
                  <a:extLst>
                    <a:ext uri="{9D8B030D-6E8A-4147-A177-3AD203B41FA5}">
                      <a16:colId xmlns:a16="http://schemas.microsoft.com/office/drawing/2014/main" val="328055162"/>
                    </a:ext>
                  </a:extLst>
                </a:gridCol>
                <a:gridCol w="329184">
                  <a:extLst>
                    <a:ext uri="{9D8B030D-6E8A-4147-A177-3AD203B41FA5}">
                      <a16:colId xmlns:a16="http://schemas.microsoft.com/office/drawing/2014/main" val="744621195"/>
                    </a:ext>
                  </a:extLst>
                </a:gridCol>
                <a:gridCol w="329184">
                  <a:extLst>
                    <a:ext uri="{9D8B030D-6E8A-4147-A177-3AD203B41FA5}">
                      <a16:colId xmlns:a16="http://schemas.microsoft.com/office/drawing/2014/main" val="26438714"/>
                    </a:ext>
                  </a:extLst>
                </a:gridCol>
                <a:gridCol w="329184">
                  <a:extLst>
                    <a:ext uri="{9D8B030D-6E8A-4147-A177-3AD203B41FA5}">
                      <a16:colId xmlns:a16="http://schemas.microsoft.com/office/drawing/2014/main" val="4253865816"/>
                    </a:ext>
                  </a:extLst>
                </a:gridCol>
                <a:gridCol w="329184">
                  <a:extLst>
                    <a:ext uri="{9D8B030D-6E8A-4147-A177-3AD203B41FA5}">
                      <a16:colId xmlns:a16="http://schemas.microsoft.com/office/drawing/2014/main" val="543890706"/>
                    </a:ext>
                  </a:extLst>
                </a:gridCol>
                <a:gridCol w="329184">
                  <a:extLst>
                    <a:ext uri="{9D8B030D-6E8A-4147-A177-3AD203B41FA5}">
                      <a16:colId xmlns:a16="http://schemas.microsoft.com/office/drawing/2014/main" val="2546440972"/>
                    </a:ext>
                  </a:extLst>
                </a:gridCol>
                <a:gridCol w="329184">
                  <a:extLst>
                    <a:ext uri="{9D8B030D-6E8A-4147-A177-3AD203B41FA5}">
                      <a16:colId xmlns:a16="http://schemas.microsoft.com/office/drawing/2014/main" val="2493887194"/>
                    </a:ext>
                  </a:extLst>
                </a:gridCol>
                <a:gridCol w="329184">
                  <a:extLst>
                    <a:ext uri="{9D8B030D-6E8A-4147-A177-3AD203B41FA5}">
                      <a16:colId xmlns:a16="http://schemas.microsoft.com/office/drawing/2014/main" val="1254785629"/>
                    </a:ext>
                  </a:extLst>
                </a:gridCol>
                <a:gridCol w="329184">
                  <a:extLst>
                    <a:ext uri="{9D8B030D-6E8A-4147-A177-3AD203B41FA5}">
                      <a16:colId xmlns:a16="http://schemas.microsoft.com/office/drawing/2014/main" val="3620421157"/>
                    </a:ext>
                  </a:extLst>
                </a:gridCol>
                <a:gridCol w="329184">
                  <a:extLst>
                    <a:ext uri="{9D8B030D-6E8A-4147-A177-3AD203B41FA5}">
                      <a16:colId xmlns:a16="http://schemas.microsoft.com/office/drawing/2014/main" val="1805724248"/>
                    </a:ext>
                  </a:extLst>
                </a:gridCol>
                <a:gridCol w="329184">
                  <a:extLst>
                    <a:ext uri="{9D8B030D-6E8A-4147-A177-3AD203B41FA5}">
                      <a16:colId xmlns:a16="http://schemas.microsoft.com/office/drawing/2014/main" val="1295490254"/>
                    </a:ext>
                  </a:extLst>
                </a:gridCol>
                <a:gridCol w="329184">
                  <a:extLst>
                    <a:ext uri="{9D8B030D-6E8A-4147-A177-3AD203B41FA5}">
                      <a16:colId xmlns:a16="http://schemas.microsoft.com/office/drawing/2014/main" val="27593059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04416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Seguros GYT - 2019-05-02 23:00:01 </a:t>
                      </a:r>
                      <a:r>
                        <a:rPr kumimoji="0" lang="es-ES" sz="1000" b="0" i="0" u="none" strike="noStrike" kern="1200" cap="none" spc="0" normalizeH="0" baseline="0" noProof="0">
                          <a:ln>
                            <a:noFill/>
                          </a:ln>
                          <a:solidFill>
                            <a:prstClr val="black"/>
                          </a:solidFill>
                          <a:effectLst/>
                          <a:uLnTx/>
                          <a:uFillTx/>
                          <a:latin typeface="+mn-lt"/>
                          <a:ea typeface="+mn-ea"/>
                          <a:cs typeface="+mn-cs"/>
                        </a:rPr>
                        <a:t> 
 #DEDICATEAVIVIR Nosotros a Cuidarte. Adquiere hoy mismo VIVAMEDG&amp;T nuestro seguro de Vida y Gastos Médicos con asistencia las 24 horas los 365 días del año. Solicítalo al 2244-2244 #SegurosGyT #Notefalla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https://scontent.xx.fbcdn.net/v/t15.13418-10/s720x720/57487727_449654785839896_202879171137896448_n.jpg?_nc_cat=111&amp;_nc_ht=scontent.xx&amp;oh=848f75cb4d714007e14e12f34af363f3&amp;oe=5D293BD9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05/12/2019 14:35:43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22770945"/>
                  </a:ext>
                </a:extLst>
              </a:tr>
            </a:tbl>
          </a:graphicData>
        </a:graphic>
      </p:graphicFrame>
      <p:sp>
        <p:nvSpPr>
          <p:cNvPr id="4" name="Text Placeholder 3">
            <a:extLst>
              <a:ext uri="{FF2B5EF4-FFF2-40B4-BE49-F238E27FC236}">
                <a16:creationId xmlns:a16="http://schemas.microsoft.com/office/drawing/2014/main" id="{F124C455-D926-446D-809C-91CD56E214DC}"/>
              </a:ext>
            </a:extLst>
          </p:cNvPr>
          <p:cNvSpPr>
            <a:spLocks noGrp="1"/>
          </p:cNvSpPr>
          <p:nvPr>
            <p:ph type="body" sz="quarter" idx="14"/>
          </p:nvPr>
        </p:nvSpPr>
        <p:spPr/>
        <p:txBody>
          <a:bodyPr/>
          <a:lstStyle/>
          <a:p>
            <a:r>
              <a:rPr lang="en-US"/>
              <a:t>04/01/2019 - 05/15/2019</a:t>
            </a:r>
          </a:p>
        </p:txBody>
      </p:sp>
    </p:spTree>
    <p:extLst>
      <p:ext uri="{BB962C8B-B14F-4D97-AF65-F5344CB8AC3E}">
        <p14:creationId xmlns:p14="http://schemas.microsoft.com/office/powerpoint/2010/main" val="41263988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ADBA7-7280-4D05-B036-2829B97074B0}"/>
              </a:ext>
            </a:extLst>
          </p:cNvPr>
          <p:cNvSpPr>
            <a:spLocks noGrp="1"/>
          </p:cNvSpPr>
          <p:nvPr>
            <p:ph type="title"/>
          </p:nvPr>
        </p:nvSpPr>
        <p:spPr/>
        <p:txBody>
          <a:bodyPr/>
          <a:lstStyle/>
          <a:p>
            <a:r>
              <a:rPr lang="en-US"/>
              <a:t>Facebook Own Posts Table | Seguros GYT - 19 of 25</a:t>
            </a:r>
          </a:p>
        </p:txBody>
      </p:sp>
      <p:graphicFrame>
        <p:nvGraphicFramePr>
          <p:cNvPr id="5" name="Table Placeholder 4">
            <a:extLst>
              <a:ext uri="{FF2B5EF4-FFF2-40B4-BE49-F238E27FC236}">
                <a16:creationId xmlns:a16="http://schemas.microsoft.com/office/drawing/2014/main" id="{C5182830-721D-4030-AA11-93C8014DA504}"/>
              </a:ext>
            </a:extLst>
          </p:cNvPr>
          <p:cNvGraphicFramePr>
            <a:graphicFrameLocks noGrp="1"/>
          </p:cNvGraphicFramePr>
          <p:nvPr>
            <p:ph type="tbl" sz="quarter" idx="13"/>
            <p:extLst>
              <p:ext uri="{D42A27DB-BD31-4B8C-83A1-F6EECF244321}">
                <p14:modId xmlns:p14="http://schemas.microsoft.com/office/powerpoint/2010/main" val="1492560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78018998"/>
                    </a:ext>
                  </a:extLst>
                </a:gridCol>
                <a:gridCol w="905256">
                  <a:extLst>
                    <a:ext uri="{9D8B030D-6E8A-4147-A177-3AD203B41FA5}">
                      <a16:colId xmlns:a16="http://schemas.microsoft.com/office/drawing/2014/main" val="870175406"/>
                    </a:ext>
                  </a:extLst>
                </a:gridCol>
                <a:gridCol w="658368">
                  <a:extLst>
                    <a:ext uri="{9D8B030D-6E8A-4147-A177-3AD203B41FA5}">
                      <a16:colId xmlns:a16="http://schemas.microsoft.com/office/drawing/2014/main" val="3341077935"/>
                    </a:ext>
                  </a:extLst>
                </a:gridCol>
                <a:gridCol w="329184">
                  <a:extLst>
                    <a:ext uri="{9D8B030D-6E8A-4147-A177-3AD203B41FA5}">
                      <a16:colId xmlns:a16="http://schemas.microsoft.com/office/drawing/2014/main" val="2589903912"/>
                    </a:ext>
                  </a:extLst>
                </a:gridCol>
                <a:gridCol w="329184">
                  <a:extLst>
                    <a:ext uri="{9D8B030D-6E8A-4147-A177-3AD203B41FA5}">
                      <a16:colId xmlns:a16="http://schemas.microsoft.com/office/drawing/2014/main" val="1392407658"/>
                    </a:ext>
                  </a:extLst>
                </a:gridCol>
                <a:gridCol w="329184">
                  <a:extLst>
                    <a:ext uri="{9D8B030D-6E8A-4147-A177-3AD203B41FA5}">
                      <a16:colId xmlns:a16="http://schemas.microsoft.com/office/drawing/2014/main" val="3211015657"/>
                    </a:ext>
                  </a:extLst>
                </a:gridCol>
                <a:gridCol w="329184">
                  <a:extLst>
                    <a:ext uri="{9D8B030D-6E8A-4147-A177-3AD203B41FA5}">
                      <a16:colId xmlns:a16="http://schemas.microsoft.com/office/drawing/2014/main" val="2677871440"/>
                    </a:ext>
                  </a:extLst>
                </a:gridCol>
                <a:gridCol w="329184">
                  <a:extLst>
                    <a:ext uri="{9D8B030D-6E8A-4147-A177-3AD203B41FA5}">
                      <a16:colId xmlns:a16="http://schemas.microsoft.com/office/drawing/2014/main" val="1121467946"/>
                    </a:ext>
                  </a:extLst>
                </a:gridCol>
                <a:gridCol w="329184">
                  <a:extLst>
                    <a:ext uri="{9D8B030D-6E8A-4147-A177-3AD203B41FA5}">
                      <a16:colId xmlns:a16="http://schemas.microsoft.com/office/drawing/2014/main" val="1112826907"/>
                    </a:ext>
                  </a:extLst>
                </a:gridCol>
                <a:gridCol w="329184">
                  <a:extLst>
                    <a:ext uri="{9D8B030D-6E8A-4147-A177-3AD203B41FA5}">
                      <a16:colId xmlns:a16="http://schemas.microsoft.com/office/drawing/2014/main" val="4011684418"/>
                    </a:ext>
                  </a:extLst>
                </a:gridCol>
                <a:gridCol w="329184">
                  <a:extLst>
                    <a:ext uri="{9D8B030D-6E8A-4147-A177-3AD203B41FA5}">
                      <a16:colId xmlns:a16="http://schemas.microsoft.com/office/drawing/2014/main" val="3595194732"/>
                    </a:ext>
                  </a:extLst>
                </a:gridCol>
                <a:gridCol w="329184">
                  <a:extLst>
                    <a:ext uri="{9D8B030D-6E8A-4147-A177-3AD203B41FA5}">
                      <a16:colId xmlns:a16="http://schemas.microsoft.com/office/drawing/2014/main" val="2785175648"/>
                    </a:ext>
                  </a:extLst>
                </a:gridCol>
                <a:gridCol w="329184">
                  <a:extLst>
                    <a:ext uri="{9D8B030D-6E8A-4147-A177-3AD203B41FA5}">
                      <a16:colId xmlns:a16="http://schemas.microsoft.com/office/drawing/2014/main" val="840470792"/>
                    </a:ext>
                  </a:extLst>
                </a:gridCol>
                <a:gridCol w="329184">
                  <a:extLst>
                    <a:ext uri="{9D8B030D-6E8A-4147-A177-3AD203B41FA5}">
                      <a16:colId xmlns:a16="http://schemas.microsoft.com/office/drawing/2014/main" val="94952643"/>
                    </a:ext>
                  </a:extLst>
                </a:gridCol>
                <a:gridCol w="329184">
                  <a:extLst>
                    <a:ext uri="{9D8B030D-6E8A-4147-A177-3AD203B41FA5}">
                      <a16:colId xmlns:a16="http://schemas.microsoft.com/office/drawing/2014/main" val="1353126098"/>
                    </a:ext>
                  </a:extLst>
                </a:gridCol>
                <a:gridCol w="329184">
                  <a:extLst>
                    <a:ext uri="{9D8B030D-6E8A-4147-A177-3AD203B41FA5}">
                      <a16:colId xmlns:a16="http://schemas.microsoft.com/office/drawing/2014/main" val="96064766"/>
                    </a:ext>
                  </a:extLst>
                </a:gridCol>
                <a:gridCol w="329184">
                  <a:extLst>
                    <a:ext uri="{9D8B030D-6E8A-4147-A177-3AD203B41FA5}">
                      <a16:colId xmlns:a16="http://schemas.microsoft.com/office/drawing/2014/main" val="4245001104"/>
                    </a:ext>
                  </a:extLst>
                </a:gridCol>
                <a:gridCol w="329184">
                  <a:extLst>
                    <a:ext uri="{9D8B030D-6E8A-4147-A177-3AD203B41FA5}">
                      <a16:colId xmlns:a16="http://schemas.microsoft.com/office/drawing/2014/main" val="33460389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31616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Seguros GYT - 2019-05-02 03:57:59 </a:t>
                      </a:r>
                      <a:r>
                        <a:rPr kumimoji="0" lang="es-ES" sz="1000" b="0" i="0" u="none" strike="noStrike" kern="1200" cap="none" spc="0" normalizeH="0" baseline="0" noProof="0">
                          <a:ln>
                            <a:noFill/>
                          </a:ln>
                          <a:solidFill>
                            <a:prstClr val="black"/>
                          </a:solidFill>
                          <a:effectLst/>
                          <a:uLnTx/>
                          <a:uFillTx/>
                          <a:latin typeface="+mn-lt"/>
                          <a:ea typeface="+mn-ea"/>
                          <a:cs typeface="+mn-cs"/>
                        </a:rPr>
                        <a:t> 
 ¡Feliz día internacional del trabajo! 
#Trabajo #SegurosGyT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https://scontent.xx.fbcdn.net/v/t1.0-9/q91/p720x720/57289467_10158407370948662_4136764181401567232_o.jpg?_nc_cat=108&amp;_nc_ht=scontent.xx&amp;oh=5784d91342b4ddc0772f3d2049f8a13d&amp;oe=5D690798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05/06/2019 14:35:13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9039326"/>
                  </a:ext>
                </a:extLst>
              </a:tr>
            </a:tbl>
          </a:graphicData>
        </a:graphic>
      </p:graphicFrame>
      <p:sp>
        <p:nvSpPr>
          <p:cNvPr id="4" name="Text Placeholder 3">
            <a:extLst>
              <a:ext uri="{FF2B5EF4-FFF2-40B4-BE49-F238E27FC236}">
                <a16:creationId xmlns:a16="http://schemas.microsoft.com/office/drawing/2014/main" id="{7A23F42B-6845-4467-A375-19D67973EA3C}"/>
              </a:ext>
            </a:extLst>
          </p:cNvPr>
          <p:cNvSpPr>
            <a:spLocks noGrp="1"/>
          </p:cNvSpPr>
          <p:nvPr>
            <p:ph type="body" sz="quarter" idx="14"/>
          </p:nvPr>
        </p:nvSpPr>
        <p:spPr/>
        <p:txBody>
          <a:bodyPr/>
          <a:lstStyle/>
          <a:p>
            <a:r>
              <a:rPr lang="en-US"/>
              <a:t>04/01/2019 - 05/15/2019</a:t>
            </a:r>
          </a:p>
        </p:txBody>
      </p:sp>
    </p:spTree>
    <p:extLst>
      <p:ext uri="{BB962C8B-B14F-4D97-AF65-F5344CB8AC3E}">
        <p14:creationId xmlns:p14="http://schemas.microsoft.com/office/powerpoint/2010/main" val="40429096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D8BFE-0579-487C-93FB-44404AC87F1B}"/>
              </a:ext>
            </a:extLst>
          </p:cNvPr>
          <p:cNvSpPr>
            <a:spLocks noGrp="1"/>
          </p:cNvSpPr>
          <p:nvPr>
            <p:ph type="title"/>
          </p:nvPr>
        </p:nvSpPr>
        <p:spPr/>
        <p:txBody>
          <a:bodyPr/>
          <a:lstStyle/>
          <a:p>
            <a:r>
              <a:rPr lang="en-US"/>
              <a:t>Facebook Own Posts Table | Seguros GYT - 20 of 25</a:t>
            </a:r>
          </a:p>
        </p:txBody>
      </p:sp>
      <p:graphicFrame>
        <p:nvGraphicFramePr>
          <p:cNvPr id="5" name="Table Placeholder 4">
            <a:extLst>
              <a:ext uri="{FF2B5EF4-FFF2-40B4-BE49-F238E27FC236}">
                <a16:creationId xmlns:a16="http://schemas.microsoft.com/office/drawing/2014/main" id="{4DD62015-8163-4004-A87D-F88E6F703136}"/>
              </a:ext>
            </a:extLst>
          </p:cNvPr>
          <p:cNvGraphicFramePr>
            <a:graphicFrameLocks noGrp="1"/>
          </p:cNvGraphicFramePr>
          <p:nvPr>
            <p:ph type="tbl" sz="quarter" idx="13"/>
            <p:extLst>
              <p:ext uri="{D42A27DB-BD31-4B8C-83A1-F6EECF244321}">
                <p14:modId xmlns:p14="http://schemas.microsoft.com/office/powerpoint/2010/main" val="3951610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026356012"/>
                    </a:ext>
                  </a:extLst>
                </a:gridCol>
                <a:gridCol w="905256">
                  <a:extLst>
                    <a:ext uri="{9D8B030D-6E8A-4147-A177-3AD203B41FA5}">
                      <a16:colId xmlns:a16="http://schemas.microsoft.com/office/drawing/2014/main" val="1449967874"/>
                    </a:ext>
                  </a:extLst>
                </a:gridCol>
                <a:gridCol w="658368">
                  <a:extLst>
                    <a:ext uri="{9D8B030D-6E8A-4147-A177-3AD203B41FA5}">
                      <a16:colId xmlns:a16="http://schemas.microsoft.com/office/drawing/2014/main" val="2154164104"/>
                    </a:ext>
                  </a:extLst>
                </a:gridCol>
                <a:gridCol w="329184">
                  <a:extLst>
                    <a:ext uri="{9D8B030D-6E8A-4147-A177-3AD203B41FA5}">
                      <a16:colId xmlns:a16="http://schemas.microsoft.com/office/drawing/2014/main" val="3224453827"/>
                    </a:ext>
                  </a:extLst>
                </a:gridCol>
                <a:gridCol w="329184">
                  <a:extLst>
                    <a:ext uri="{9D8B030D-6E8A-4147-A177-3AD203B41FA5}">
                      <a16:colId xmlns:a16="http://schemas.microsoft.com/office/drawing/2014/main" val="1905036616"/>
                    </a:ext>
                  </a:extLst>
                </a:gridCol>
                <a:gridCol w="329184">
                  <a:extLst>
                    <a:ext uri="{9D8B030D-6E8A-4147-A177-3AD203B41FA5}">
                      <a16:colId xmlns:a16="http://schemas.microsoft.com/office/drawing/2014/main" val="2195076171"/>
                    </a:ext>
                  </a:extLst>
                </a:gridCol>
                <a:gridCol w="329184">
                  <a:extLst>
                    <a:ext uri="{9D8B030D-6E8A-4147-A177-3AD203B41FA5}">
                      <a16:colId xmlns:a16="http://schemas.microsoft.com/office/drawing/2014/main" val="2863252736"/>
                    </a:ext>
                  </a:extLst>
                </a:gridCol>
                <a:gridCol w="329184">
                  <a:extLst>
                    <a:ext uri="{9D8B030D-6E8A-4147-A177-3AD203B41FA5}">
                      <a16:colId xmlns:a16="http://schemas.microsoft.com/office/drawing/2014/main" val="2149100693"/>
                    </a:ext>
                  </a:extLst>
                </a:gridCol>
                <a:gridCol w="329184">
                  <a:extLst>
                    <a:ext uri="{9D8B030D-6E8A-4147-A177-3AD203B41FA5}">
                      <a16:colId xmlns:a16="http://schemas.microsoft.com/office/drawing/2014/main" val="693733474"/>
                    </a:ext>
                  </a:extLst>
                </a:gridCol>
                <a:gridCol w="329184">
                  <a:extLst>
                    <a:ext uri="{9D8B030D-6E8A-4147-A177-3AD203B41FA5}">
                      <a16:colId xmlns:a16="http://schemas.microsoft.com/office/drawing/2014/main" val="2528478475"/>
                    </a:ext>
                  </a:extLst>
                </a:gridCol>
                <a:gridCol w="329184">
                  <a:extLst>
                    <a:ext uri="{9D8B030D-6E8A-4147-A177-3AD203B41FA5}">
                      <a16:colId xmlns:a16="http://schemas.microsoft.com/office/drawing/2014/main" val="3290986858"/>
                    </a:ext>
                  </a:extLst>
                </a:gridCol>
                <a:gridCol w="329184">
                  <a:extLst>
                    <a:ext uri="{9D8B030D-6E8A-4147-A177-3AD203B41FA5}">
                      <a16:colId xmlns:a16="http://schemas.microsoft.com/office/drawing/2014/main" val="4149059052"/>
                    </a:ext>
                  </a:extLst>
                </a:gridCol>
                <a:gridCol w="329184">
                  <a:extLst>
                    <a:ext uri="{9D8B030D-6E8A-4147-A177-3AD203B41FA5}">
                      <a16:colId xmlns:a16="http://schemas.microsoft.com/office/drawing/2014/main" val="1360542335"/>
                    </a:ext>
                  </a:extLst>
                </a:gridCol>
                <a:gridCol w="329184">
                  <a:extLst>
                    <a:ext uri="{9D8B030D-6E8A-4147-A177-3AD203B41FA5}">
                      <a16:colId xmlns:a16="http://schemas.microsoft.com/office/drawing/2014/main" val="2991636100"/>
                    </a:ext>
                  </a:extLst>
                </a:gridCol>
                <a:gridCol w="329184">
                  <a:extLst>
                    <a:ext uri="{9D8B030D-6E8A-4147-A177-3AD203B41FA5}">
                      <a16:colId xmlns:a16="http://schemas.microsoft.com/office/drawing/2014/main" val="3603179355"/>
                    </a:ext>
                  </a:extLst>
                </a:gridCol>
                <a:gridCol w="329184">
                  <a:extLst>
                    <a:ext uri="{9D8B030D-6E8A-4147-A177-3AD203B41FA5}">
                      <a16:colId xmlns:a16="http://schemas.microsoft.com/office/drawing/2014/main" val="3903598919"/>
                    </a:ext>
                  </a:extLst>
                </a:gridCol>
                <a:gridCol w="329184">
                  <a:extLst>
                    <a:ext uri="{9D8B030D-6E8A-4147-A177-3AD203B41FA5}">
                      <a16:colId xmlns:a16="http://schemas.microsoft.com/office/drawing/2014/main" val="281970296"/>
                    </a:ext>
                  </a:extLst>
                </a:gridCol>
                <a:gridCol w="329184">
                  <a:extLst>
                    <a:ext uri="{9D8B030D-6E8A-4147-A177-3AD203B41FA5}">
                      <a16:colId xmlns:a16="http://schemas.microsoft.com/office/drawing/2014/main" val="40473625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52542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Seguros GYT - 2019-05-01 04:08:28 </a:t>
                      </a:r>
                      <a:r>
                        <a:rPr kumimoji="0" lang="es-ES" sz="1000" b="0" i="0" u="none" strike="noStrike" kern="1200" cap="none" spc="0" normalizeH="0" baseline="0" noProof="0">
                          <a:ln>
                            <a:noFill/>
                          </a:ln>
                          <a:solidFill>
                            <a:prstClr val="black"/>
                          </a:solidFill>
                          <a:effectLst/>
                          <a:uLnTx/>
                          <a:uFillTx/>
                          <a:latin typeface="+mn-lt"/>
                          <a:ea typeface="+mn-ea"/>
                          <a:cs typeface="+mn-cs"/>
                        </a:rPr>
                        <a:t> 
 El pasado 28 de abril se conmemoró el  Día Internacional de la Seguridad y Salud en el Trabajo,  para unirnos a este movimiento que ha existido desde hace 100 años, te recomendamos tres acciones que puedes implementar o sugerir a tus superiores, que seguro impactarán positivamente en la experiencia laboral de tus compañeros y la tuya.
https://hubs.ly/H0hGwbz0
#Seguridad #Trabajo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https://external.xx.fbcdn.net/safe_image.php?d=AQDrej40c9UOcHT3&amp;w=720&amp;h=720&amp;url=https%3A%2F%2Fblog.segurosgyt.com.gt%2Fhubfs%2Flaboral.jpg%23keepProtocol&amp;cfs=1&amp;_nc_hash=AQDs-008_BrwURgb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05/08/2019 14:37:19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47615879"/>
                  </a:ext>
                </a:extLst>
              </a:tr>
            </a:tbl>
          </a:graphicData>
        </a:graphic>
      </p:graphicFrame>
      <p:sp>
        <p:nvSpPr>
          <p:cNvPr id="4" name="Text Placeholder 3">
            <a:extLst>
              <a:ext uri="{FF2B5EF4-FFF2-40B4-BE49-F238E27FC236}">
                <a16:creationId xmlns:a16="http://schemas.microsoft.com/office/drawing/2014/main" id="{A478F684-A508-4F4F-8416-222F74BAB6AA}"/>
              </a:ext>
            </a:extLst>
          </p:cNvPr>
          <p:cNvSpPr>
            <a:spLocks noGrp="1"/>
          </p:cNvSpPr>
          <p:nvPr>
            <p:ph type="body" sz="quarter" idx="14"/>
          </p:nvPr>
        </p:nvSpPr>
        <p:spPr/>
        <p:txBody>
          <a:bodyPr/>
          <a:lstStyle/>
          <a:p>
            <a:r>
              <a:rPr lang="en-US"/>
              <a:t>04/01/2019 - 05/15/2019</a:t>
            </a:r>
          </a:p>
        </p:txBody>
      </p:sp>
    </p:spTree>
    <p:extLst>
      <p:ext uri="{BB962C8B-B14F-4D97-AF65-F5344CB8AC3E}">
        <p14:creationId xmlns:p14="http://schemas.microsoft.com/office/powerpoint/2010/main" val="18967799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618E4-5EEA-4F18-8819-15C942B8D79C}"/>
              </a:ext>
            </a:extLst>
          </p:cNvPr>
          <p:cNvSpPr>
            <a:spLocks noGrp="1"/>
          </p:cNvSpPr>
          <p:nvPr>
            <p:ph type="title"/>
          </p:nvPr>
        </p:nvSpPr>
        <p:spPr/>
        <p:txBody>
          <a:bodyPr/>
          <a:lstStyle/>
          <a:p>
            <a:r>
              <a:rPr lang="en-US"/>
              <a:t>Facebook Own Posts Table | Seguros GYT - 21 of 25</a:t>
            </a:r>
          </a:p>
        </p:txBody>
      </p:sp>
      <p:graphicFrame>
        <p:nvGraphicFramePr>
          <p:cNvPr id="5" name="Table Placeholder 4">
            <a:extLst>
              <a:ext uri="{FF2B5EF4-FFF2-40B4-BE49-F238E27FC236}">
                <a16:creationId xmlns:a16="http://schemas.microsoft.com/office/drawing/2014/main" id="{2AFF0361-7CF1-4B45-9514-53D33F641C2C}"/>
              </a:ext>
            </a:extLst>
          </p:cNvPr>
          <p:cNvGraphicFramePr>
            <a:graphicFrameLocks noGrp="1"/>
          </p:cNvGraphicFramePr>
          <p:nvPr>
            <p:ph type="tbl" sz="quarter" idx="13"/>
            <p:extLst>
              <p:ext uri="{D42A27DB-BD31-4B8C-83A1-F6EECF244321}">
                <p14:modId xmlns:p14="http://schemas.microsoft.com/office/powerpoint/2010/main" val="4192132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88549201"/>
                    </a:ext>
                  </a:extLst>
                </a:gridCol>
                <a:gridCol w="905256">
                  <a:extLst>
                    <a:ext uri="{9D8B030D-6E8A-4147-A177-3AD203B41FA5}">
                      <a16:colId xmlns:a16="http://schemas.microsoft.com/office/drawing/2014/main" val="3312186551"/>
                    </a:ext>
                  </a:extLst>
                </a:gridCol>
                <a:gridCol w="658368">
                  <a:extLst>
                    <a:ext uri="{9D8B030D-6E8A-4147-A177-3AD203B41FA5}">
                      <a16:colId xmlns:a16="http://schemas.microsoft.com/office/drawing/2014/main" val="2352708289"/>
                    </a:ext>
                  </a:extLst>
                </a:gridCol>
                <a:gridCol w="329184">
                  <a:extLst>
                    <a:ext uri="{9D8B030D-6E8A-4147-A177-3AD203B41FA5}">
                      <a16:colId xmlns:a16="http://schemas.microsoft.com/office/drawing/2014/main" val="2899102374"/>
                    </a:ext>
                  </a:extLst>
                </a:gridCol>
                <a:gridCol w="329184">
                  <a:extLst>
                    <a:ext uri="{9D8B030D-6E8A-4147-A177-3AD203B41FA5}">
                      <a16:colId xmlns:a16="http://schemas.microsoft.com/office/drawing/2014/main" val="1029830200"/>
                    </a:ext>
                  </a:extLst>
                </a:gridCol>
                <a:gridCol w="329184">
                  <a:extLst>
                    <a:ext uri="{9D8B030D-6E8A-4147-A177-3AD203B41FA5}">
                      <a16:colId xmlns:a16="http://schemas.microsoft.com/office/drawing/2014/main" val="1064133920"/>
                    </a:ext>
                  </a:extLst>
                </a:gridCol>
                <a:gridCol w="329184">
                  <a:extLst>
                    <a:ext uri="{9D8B030D-6E8A-4147-A177-3AD203B41FA5}">
                      <a16:colId xmlns:a16="http://schemas.microsoft.com/office/drawing/2014/main" val="2937164470"/>
                    </a:ext>
                  </a:extLst>
                </a:gridCol>
                <a:gridCol w="329184">
                  <a:extLst>
                    <a:ext uri="{9D8B030D-6E8A-4147-A177-3AD203B41FA5}">
                      <a16:colId xmlns:a16="http://schemas.microsoft.com/office/drawing/2014/main" val="1040948472"/>
                    </a:ext>
                  </a:extLst>
                </a:gridCol>
                <a:gridCol w="329184">
                  <a:extLst>
                    <a:ext uri="{9D8B030D-6E8A-4147-A177-3AD203B41FA5}">
                      <a16:colId xmlns:a16="http://schemas.microsoft.com/office/drawing/2014/main" val="1394710984"/>
                    </a:ext>
                  </a:extLst>
                </a:gridCol>
                <a:gridCol w="329184">
                  <a:extLst>
                    <a:ext uri="{9D8B030D-6E8A-4147-A177-3AD203B41FA5}">
                      <a16:colId xmlns:a16="http://schemas.microsoft.com/office/drawing/2014/main" val="3830292737"/>
                    </a:ext>
                  </a:extLst>
                </a:gridCol>
                <a:gridCol w="329184">
                  <a:extLst>
                    <a:ext uri="{9D8B030D-6E8A-4147-A177-3AD203B41FA5}">
                      <a16:colId xmlns:a16="http://schemas.microsoft.com/office/drawing/2014/main" val="1964156055"/>
                    </a:ext>
                  </a:extLst>
                </a:gridCol>
                <a:gridCol w="329184">
                  <a:extLst>
                    <a:ext uri="{9D8B030D-6E8A-4147-A177-3AD203B41FA5}">
                      <a16:colId xmlns:a16="http://schemas.microsoft.com/office/drawing/2014/main" val="2118868887"/>
                    </a:ext>
                  </a:extLst>
                </a:gridCol>
                <a:gridCol w="329184">
                  <a:extLst>
                    <a:ext uri="{9D8B030D-6E8A-4147-A177-3AD203B41FA5}">
                      <a16:colId xmlns:a16="http://schemas.microsoft.com/office/drawing/2014/main" val="4009171163"/>
                    </a:ext>
                  </a:extLst>
                </a:gridCol>
                <a:gridCol w="329184">
                  <a:extLst>
                    <a:ext uri="{9D8B030D-6E8A-4147-A177-3AD203B41FA5}">
                      <a16:colId xmlns:a16="http://schemas.microsoft.com/office/drawing/2014/main" val="725520334"/>
                    </a:ext>
                  </a:extLst>
                </a:gridCol>
                <a:gridCol w="329184">
                  <a:extLst>
                    <a:ext uri="{9D8B030D-6E8A-4147-A177-3AD203B41FA5}">
                      <a16:colId xmlns:a16="http://schemas.microsoft.com/office/drawing/2014/main" val="2024475660"/>
                    </a:ext>
                  </a:extLst>
                </a:gridCol>
                <a:gridCol w="329184">
                  <a:extLst>
                    <a:ext uri="{9D8B030D-6E8A-4147-A177-3AD203B41FA5}">
                      <a16:colId xmlns:a16="http://schemas.microsoft.com/office/drawing/2014/main" val="1928299409"/>
                    </a:ext>
                  </a:extLst>
                </a:gridCol>
                <a:gridCol w="329184">
                  <a:extLst>
                    <a:ext uri="{9D8B030D-6E8A-4147-A177-3AD203B41FA5}">
                      <a16:colId xmlns:a16="http://schemas.microsoft.com/office/drawing/2014/main" val="2292329625"/>
                    </a:ext>
                  </a:extLst>
                </a:gridCol>
                <a:gridCol w="329184">
                  <a:extLst>
                    <a:ext uri="{9D8B030D-6E8A-4147-A177-3AD203B41FA5}">
                      <a16:colId xmlns:a16="http://schemas.microsoft.com/office/drawing/2014/main" val="2593500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17828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Seguros GYT - 2019-04-30 23:02:11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https://scontent.xx.fbcdn.net/v/t1.0-9/s720x720/58775376_10158404016718662_3393498744841306112_n.png?_nc_cat=107&amp;_nc_ht=scontent.xx&amp;oh=604ffe5761665b5f2549ee1351cea89b&amp;oe=5D71676F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05/06/2019 14:35:13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72062444"/>
                  </a:ext>
                </a:extLst>
              </a:tr>
            </a:tbl>
          </a:graphicData>
        </a:graphic>
      </p:graphicFrame>
      <p:sp>
        <p:nvSpPr>
          <p:cNvPr id="4" name="Text Placeholder 3">
            <a:extLst>
              <a:ext uri="{FF2B5EF4-FFF2-40B4-BE49-F238E27FC236}">
                <a16:creationId xmlns:a16="http://schemas.microsoft.com/office/drawing/2014/main" id="{A501317E-62CA-4B90-8443-9D0FB09AC255}"/>
              </a:ext>
            </a:extLst>
          </p:cNvPr>
          <p:cNvSpPr>
            <a:spLocks noGrp="1"/>
          </p:cNvSpPr>
          <p:nvPr>
            <p:ph type="body" sz="quarter" idx="14"/>
          </p:nvPr>
        </p:nvSpPr>
        <p:spPr/>
        <p:txBody>
          <a:bodyPr/>
          <a:lstStyle/>
          <a:p>
            <a:r>
              <a:rPr lang="en-US"/>
              <a:t>04/01/2019 - 05/15/2019</a:t>
            </a:r>
          </a:p>
        </p:txBody>
      </p:sp>
    </p:spTree>
    <p:extLst>
      <p:ext uri="{BB962C8B-B14F-4D97-AF65-F5344CB8AC3E}">
        <p14:creationId xmlns:p14="http://schemas.microsoft.com/office/powerpoint/2010/main" val="8384630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87853-23FE-4B00-A9FE-38F2B8E0C573}"/>
              </a:ext>
            </a:extLst>
          </p:cNvPr>
          <p:cNvSpPr>
            <a:spLocks noGrp="1"/>
          </p:cNvSpPr>
          <p:nvPr>
            <p:ph type="title"/>
          </p:nvPr>
        </p:nvSpPr>
        <p:spPr/>
        <p:txBody>
          <a:bodyPr/>
          <a:lstStyle/>
          <a:p>
            <a:r>
              <a:rPr lang="en-US"/>
              <a:t>Facebook Own Posts Table | Seguros GYT - 22 of 25</a:t>
            </a:r>
          </a:p>
        </p:txBody>
      </p:sp>
      <p:graphicFrame>
        <p:nvGraphicFramePr>
          <p:cNvPr id="5" name="Table Placeholder 4">
            <a:extLst>
              <a:ext uri="{FF2B5EF4-FFF2-40B4-BE49-F238E27FC236}">
                <a16:creationId xmlns:a16="http://schemas.microsoft.com/office/drawing/2014/main" id="{A9474848-7F8E-4239-8EBA-AEAC8A61D0B7}"/>
              </a:ext>
            </a:extLst>
          </p:cNvPr>
          <p:cNvGraphicFramePr>
            <a:graphicFrameLocks noGrp="1"/>
          </p:cNvGraphicFramePr>
          <p:nvPr>
            <p:ph type="tbl" sz="quarter" idx="13"/>
            <p:extLst>
              <p:ext uri="{D42A27DB-BD31-4B8C-83A1-F6EECF244321}">
                <p14:modId xmlns:p14="http://schemas.microsoft.com/office/powerpoint/2010/main" val="1449341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259057429"/>
                    </a:ext>
                  </a:extLst>
                </a:gridCol>
                <a:gridCol w="905256">
                  <a:extLst>
                    <a:ext uri="{9D8B030D-6E8A-4147-A177-3AD203B41FA5}">
                      <a16:colId xmlns:a16="http://schemas.microsoft.com/office/drawing/2014/main" val="1951124281"/>
                    </a:ext>
                  </a:extLst>
                </a:gridCol>
                <a:gridCol w="658368">
                  <a:extLst>
                    <a:ext uri="{9D8B030D-6E8A-4147-A177-3AD203B41FA5}">
                      <a16:colId xmlns:a16="http://schemas.microsoft.com/office/drawing/2014/main" val="3195432786"/>
                    </a:ext>
                  </a:extLst>
                </a:gridCol>
                <a:gridCol w="329184">
                  <a:extLst>
                    <a:ext uri="{9D8B030D-6E8A-4147-A177-3AD203B41FA5}">
                      <a16:colId xmlns:a16="http://schemas.microsoft.com/office/drawing/2014/main" val="2621348774"/>
                    </a:ext>
                  </a:extLst>
                </a:gridCol>
                <a:gridCol w="329184">
                  <a:extLst>
                    <a:ext uri="{9D8B030D-6E8A-4147-A177-3AD203B41FA5}">
                      <a16:colId xmlns:a16="http://schemas.microsoft.com/office/drawing/2014/main" val="3507919680"/>
                    </a:ext>
                  </a:extLst>
                </a:gridCol>
                <a:gridCol w="329184">
                  <a:extLst>
                    <a:ext uri="{9D8B030D-6E8A-4147-A177-3AD203B41FA5}">
                      <a16:colId xmlns:a16="http://schemas.microsoft.com/office/drawing/2014/main" val="2721805091"/>
                    </a:ext>
                  </a:extLst>
                </a:gridCol>
                <a:gridCol w="329184">
                  <a:extLst>
                    <a:ext uri="{9D8B030D-6E8A-4147-A177-3AD203B41FA5}">
                      <a16:colId xmlns:a16="http://schemas.microsoft.com/office/drawing/2014/main" val="369755638"/>
                    </a:ext>
                  </a:extLst>
                </a:gridCol>
                <a:gridCol w="329184">
                  <a:extLst>
                    <a:ext uri="{9D8B030D-6E8A-4147-A177-3AD203B41FA5}">
                      <a16:colId xmlns:a16="http://schemas.microsoft.com/office/drawing/2014/main" val="1404422815"/>
                    </a:ext>
                  </a:extLst>
                </a:gridCol>
                <a:gridCol w="329184">
                  <a:extLst>
                    <a:ext uri="{9D8B030D-6E8A-4147-A177-3AD203B41FA5}">
                      <a16:colId xmlns:a16="http://schemas.microsoft.com/office/drawing/2014/main" val="689623775"/>
                    </a:ext>
                  </a:extLst>
                </a:gridCol>
                <a:gridCol w="329184">
                  <a:extLst>
                    <a:ext uri="{9D8B030D-6E8A-4147-A177-3AD203B41FA5}">
                      <a16:colId xmlns:a16="http://schemas.microsoft.com/office/drawing/2014/main" val="1476104071"/>
                    </a:ext>
                  </a:extLst>
                </a:gridCol>
                <a:gridCol w="329184">
                  <a:extLst>
                    <a:ext uri="{9D8B030D-6E8A-4147-A177-3AD203B41FA5}">
                      <a16:colId xmlns:a16="http://schemas.microsoft.com/office/drawing/2014/main" val="3288422798"/>
                    </a:ext>
                  </a:extLst>
                </a:gridCol>
                <a:gridCol w="329184">
                  <a:extLst>
                    <a:ext uri="{9D8B030D-6E8A-4147-A177-3AD203B41FA5}">
                      <a16:colId xmlns:a16="http://schemas.microsoft.com/office/drawing/2014/main" val="286159191"/>
                    </a:ext>
                  </a:extLst>
                </a:gridCol>
                <a:gridCol w="329184">
                  <a:extLst>
                    <a:ext uri="{9D8B030D-6E8A-4147-A177-3AD203B41FA5}">
                      <a16:colId xmlns:a16="http://schemas.microsoft.com/office/drawing/2014/main" val="1340839193"/>
                    </a:ext>
                  </a:extLst>
                </a:gridCol>
                <a:gridCol w="329184">
                  <a:extLst>
                    <a:ext uri="{9D8B030D-6E8A-4147-A177-3AD203B41FA5}">
                      <a16:colId xmlns:a16="http://schemas.microsoft.com/office/drawing/2014/main" val="1230942792"/>
                    </a:ext>
                  </a:extLst>
                </a:gridCol>
                <a:gridCol w="329184">
                  <a:extLst>
                    <a:ext uri="{9D8B030D-6E8A-4147-A177-3AD203B41FA5}">
                      <a16:colId xmlns:a16="http://schemas.microsoft.com/office/drawing/2014/main" val="1010019402"/>
                    </a:ext>
                  </a:extLst>
                </a:gridCol>
                <a:gridCol w="329184">
                  <a:extLst>
                    <a:ext uri="{9D8B030D-6E8A-4147-A177-3AD203B41FA5}">
                      <a16:colId xmlns:a16="http://schemas.microsoft.com/office/drawing/2014/main" val="293511217"/>
                    </a:ext>
                  </a:extLst>
                </a:gridCol>
                <a:gridCol w="329184">
                  <a:extLst>
                    <a:ext uri="{9D8B030D-6E8A-4147-A177-3AD203B41FA5}">
                      <a16:colId xmlns:a16="http://schemas.microsoft.com/office/drawing/2014/main" val="2350642919"/>
                    </a:ext>
                  </a:extLst>
                </a:gridCol>
                <a:gridCol w="329184">
                  <a:extLst>
                    <a:ext uri="{9D8B030D-6E8A-4147-A177-3AD203B41FA5}">
                      <a16:colId xmlns:a16="http://schemas.microsoft.com/office/drawing/2014/main" val="906138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21830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Seguros GYT - 2019-04-28 23:09:01 </a:t>
                      </a:r>
                      <a:r>
                        <a:rPr kumimoji="0" lang="es-ES" sz="1000" b="0" i="0" u="none" strike="noStrike" kern="1200" cap="none" spc="0" normalizeH="0" baseline="0" noProof="0">
                          <a:ln>
                            <a:noFill/>
                          </a:ln>
                          <a:solidFill>
                            <a:prstClr val="black"/>
                          </a:solidFill>
                          <a:effectLst/>
                          <a:uLnTx/>
                          <a:uFillTx/>
                          <a:latin typeface="+mn-lt"/>
                          <a:ea typeface="+mn-ea"/>
                          <a:cs typeface="+mn-cs"/>
                        </a:rPr>
                        <a:t> 
 La celebración del Día Mundial de la Seguridad y la Salud en el Trabajo establecido por la Organización Internacional del Trabajo (OIT) desde el año 2003, consiste en una campaña anual internacional para promover el trabajo seguro, saludable y digno.
#Seguridad #Trabajo #DíaMundialDeLaSeguridadYLaSaludEnElTrabajo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https://scontent.xx.fbcdn.net/v/t1.0-9/p720x720/59120969_10158398597348662_7664153184461389824_o.png?_nc_cat=111&amp;_nc_ht=scontent.xx&amp;oh=89ed8b66a128d9a5b3b373176d13f479&amp;oe=5D735EF6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05/02/2019 14:38:07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60315606"/>
                  </a:ext>
                </a:extLst>
              </a:tr>
            </a:tbl>
          </a:graphicData>
        </a:graphic>
      </p:graphicFrame>
      <p:sp>
        <p:nvSpPr>
          <p:cNvPr id="4" name="Text Placeholder 3">
            <a:extLst>
              <a:ext uri="{FF2B5EF4-FFF2-40B4-BE49-F238E27FC236}">
                <a16:creationId xmlns:a16="http://schemas.microsoft.com/office/drawing/2014/main" id="{96FAAEDB-58B1-4EAB-BE65-1D8D048F19EC}"/>
              </a:ext>
            </a:extLst>
          </p:cNvPr>
          <p:cNvSpPr>
            <a:spLocks noGrp="1"/>
          </p:cNvSpPr>
          <p:nvPr>
            <p:ph type="body" sz="quarter" idx="14"/>
          </p:nvPr>
        </p:nvSpPr>
        <p:spPr/>
        <p:txBody>
          <a:bodyPr/>
          <a:lstStyle/>
          <a:p>
            <a:r>
              <a:rPr lang="en-US"/>
              <a:t>04/01/2019 - 05/15/2019</a:t>
            </a:r>
          </a:p>
        </p:txBody>
      </p:sp>
    </p:spTree>
    <p:extLst>
      <p:ext uri="{BB962C8B-B14F-4D97-AF65-F5344CB8AC3E}">
        <p14:creationId xmlns:p14="http://schemas.microsoft.com/office/powerpoint/2010/main" val="28348892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663B4-6389-46D3-9EA3-F97A768C8710}"/>
              </a:ext>
            </a:extLst>
          </p:cNvPr>
          <p:cNvSpPr>
            <a:spLocks noGrp="1"/>
          </p:cNvSpPr>
          <p:nvPr>
            <p:ph type="title"/>
          </p:nvPr>
        </p:nvSpPr>
        <p:spPr/>
        <p:txBody>
          <a:bodyPr/>
          <a:lstStyle/>
          <a:p>
            <a:r>
              <a:rPr lang="en-US"/>
              <a:t>Facebook Own Posts Table | Seguros GYT - 23 of 25</a:t>
            </a:r>
          </a:p>
        </p:txBody>
      </p:sp>
      <p:graphicFrame>
        <p:nvGraphicFramePr>
          <p:cNvPr id="5" name="Table Placeholder 4">
            <a:extLst>
              <a:ext uri="{FF2B5EF4-FFF2-40B4-BE49-F238E27FC236}">
                <a16:creationId xmlns:a16="http://schemas.microsoft.com/office/drawing/2014/main" id="{F1F53F65-54D7-4BDB-A416-B07C35B2FB60}"/>
              </a:ext>
            </a:extLst>
          </p:cNvPr>
          <p:cNvGraphicFramePr>
            <a:graphicFrameLocks noGrp="1"/>
          </p:cNvGraphicFramePr>
          <p:nvPr>
            <p:ph type="tbl" sz="quarter" idx="13"/>
            <p:extLst>
              <p:ext uri="{D42A27DB-BD31-4B8C-83A1-F6EECF244321}">
                <p14:modId xmlns:p14="http://schemas.microsoft.com/office/powerpoint/2010/main" val="2290774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267938682"/>
                    </a:ext>
                  </a:extLst>
                </a:gridCol>
                <a:gridCol w="905256">
                  <a:extLst>
                    <a:ext uri="{9D8B030D-6E8A-4147-A177-3AD203B41FA5}">
                      <a16:colId xmlns:a16="http://schemas.microsoft.com/office/drawing/2014/main" val="375876935"/>
                    </a:ext>
                  </a:extLst>
                </a:gridCol>
                <a:gridCol w="658368">
                  <a:extLst>
                    <a:ext uri="{9D8B030D-6E8A-4147-A177-3AD203B41FA5}">
                      <a16:colId xmlns:a16="http://schemas.microsoft.com/office/drawing/2014/main" val="1328245108"/>
                    </a:ext>
                  </a:extLst>
                </a:gridCol>
                <a:gridCol w="329184">
                  <a:extLst>
                    <a:ext uri="{9D8B030D-6E8A-4147-A177-3AD203B41FA5}">
                      <a16:colId xmlns:a16="http://schemas.microsoft.com/office/drawing/2014/main" val="1545632863"/>
                    </a:ext>
                  </a:extLst>
                </a:gridCol>
                <a:gridCol w="329184">
                  <a:extLst>
                    <a:ext uri="{9D8B030D-6E8A-4147-A177-3AD203B41FA5}">
                      <a16:colId xmlns:a16="http://schemas.microsoft.com/office/drawing/2014/main" val="2799921685"/>
                    </a:ext>
                  </a:extLst>
                </a:gridCol>
                <a:gridCol w="329184">
                  <a:extLst>
                    <a:ext uri="{9D8B030D-6E8A-4147-A177-3AD203B41FA5}">
                      <a16:colId xmlns:a16="http://schemas.microsoft.com/office/drawing/2014/main" val="3283158663"/>
                    </a:ext>
                  </a:extLst>
                </a:gridCol>
                <a:gridCol w="329184">
                  <a:extLst>
                    <a:ext uri="{9D8B030D-6E8A-4147-A177-3AD203B41FA5}">
                      <a16:colId xmlns:a16="http://schemas.microsoft.com/office/drawing/2014/main" val="2486800733"/>
                    </a:ext>
                  </a:extLst>
                </a:gridCol>
                <a:gridCol w="329184">
                  <a:extLst>
                    <a:ext uri="{9D8B030D-6E8A-4147-A177-3AD203B41FA5}">
                      <a16:colId xmlns:a16="http://schemas.microsoft.com/office/drawing/2014/main" val="4157815884"/>
                    </a:ext>
                  </a:extLst>
                </a:gridCol>
                <a:gridCol w="329184">
                  <a:extLst>
                    <a:ext uri="{9D8B030D-6E8A-4147-A177-3AD203B41FA5}">
                      <a16:colId xmlns:a16="http://schemas.microsoft.com/office/drawing/2014/main" val="933419631"/>
                    </a:ext>
                  </a:extLst>
                </a:gridCol>
                <a:gridCol w="329184">
                  <a:extLst>
                    <a:ext uri="{9D8B030D-6E8A-4147-A177-3AD203B41FA5}">
                      <a16:colId xmlns:a16="http://schemas.microsoft.com/office/drawing/2014/main" val="3611637689"/>
                    </a:ext>
                  </a:extLst>
                </a:gridCol>
                <a:gridCol w="329184">
                  <a:extLst>
                    <a:ext uri="{9D8B030D-6E8A-4147-A177-3AD203B41FA5}">
                      <a16:colId xmlns:a16="http://schemas.microsoft.com/office/drawing/2014/main" val="2560074712"/>
                    </a:ext>
                  </a:extLst>
                </a:gridCol>
                <a:gridCol w="329184">
                  <a:extLst>
                    <a:ext uri="{9D8B030D-6E8A-4147-A177-3AD203B41FA5}">
                      <a16:colId xmlns:a16="http://schemas.microsoft.com/office/drawing/2014/main" val="1271696211"/>
                    </a:ext>
                  </a:extLst>
                </a:gridCol>
                <a:gridCol w="329184">
                  <a:extLst>
                    <a:ext uri="{9D8B030D-6E8A-4147-A177-3AD203B41FA5}">
                      <a16:colId xmlns:a16="http://schemas.microsoft.com/office/drawing/2014/main" val="2151797641"/>
                    </a:ext>
                  </a:extLst>
                </a:gridCol>
                <a:gridCol w="329184">
                  <a:extLst>
                    <a:ext uri="{9D8B030D-6E8A-4147-A177-3AD203B41FA5}">
                      <a16:colId xmlns:a16="http://schemas.microsoft.com/office/drawing/2014/main" val="2205821972"/>
                    </a:ext>
                  </a:extLst>
                </a:gridCol>
                <a:gridCol w="329184">
                  <a:extLst>
                    <a:ext uri="{9D8B030D-6E8A-4147-A177-3AD203B41FA5}">
                      <a16:colId xmlns:a16="http://schemas.microsoft.com/office/drawing/2014/main" val="1363375887"/>
                    </a:ext>
                  </a:extLst>
                </a:gridCol>
                <a:gridCol w="329184">
                  <a:extLst>
                    <a:ext uri="{9D8B030D-6E8A-4147-A177-3AD203B41FA5}">
                      <a16:colId xmlns:a16="http://schemas.microsoft.com/office/drawing/2014/main" val="2875578591"/>
                    </a:ext>
                  </a:extLst>
                </a:gridCol>
                <a:gridCol w="329184">
                  <a:extLst>
                    <a:ext uri="{9D8B030D-6E8A-4147-A177-3AD203B41FA5}">
                      <a16:colId xmlns:a16="http://schemas.microsoft.com/office/drawing/2014/main" val="4291600099"/>
                    </a:ext>
                  </a:extLst>
                </a:gridCol>
                <a:gridCol w="329184">
                  <a:extLst>
                    <a:ext uri="{9D8B030D-6E8A-4147-A177-3AD203B41FA5}">
                      <a16:colId xmlns:a16="http://schemas.microsoft.com/office/drawing/2014/main" val="3149645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81536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Seguros GYT - 2019-04-27 23:04:18 </a:t>
                      </a:r>
                      <a:r>
                        <a:rPr kumimoji="0" lang="es-ES" sz="1000" b="0" i="0" u="none" strike="noStrike" kern="1200" cap="none" spc="0" normalizeH="0" baseline="0" noProof="0">
                          <a:ln>
                            <a:noFill/>
                          </a:ln>
                          <a:solidFill>
                            <a:prstClr val="black"/>
                          </a:solidFill>
                          <a:effectLst/>
                          <a:uLnTx/>
                          <a:uFillTx/>
                          <a:latin typeface="+mn-lt"/>
                          <a:ea typeface="+mn-ea"/>
                          <a:cs typeface="+mn-cs"/>
                        </a:rPr>
                        <a:t> 
 Por esas #CosasQuePasan Cotiza tu seguro llamando al 2244 - 2244 o descarga nuestra guía #VivaAuto El Seguro con mejor servicio y atención del país:   https://hubs.ly/H0hC_nN0
#AsitenciaVial  #VivaAuto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https://scontent.xx.fbcdn.net/v/t1.0-9/p720x720/58461524_10158395628188662_6095789032434827264_o.jpg?_nc_cat=108&amp;_nc_ht=scontent.xx&amp;oh=077370bcf7141ef9eaee9757b6cf64d5&amp;oe=5D3C54A1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04/28/2019 14:45:20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21042114"/>
                  </a:ext>
                </a:extLst>
              </a:tr>
            </a:tbl>
          </a:graphicData>
        </a:graphic>
      </p:graphicFrame>
      <p:sp>
        <p:nvSpPr>
          <p:cNvPr id="4" name="Text Placeholder 3">
            <a:extLst>
              <a:ext uri="{FF2B5EF4-FFF2-40B4-BE49-F238E27FC236}">
                <a16:creationId xmlns:a16="http://schemas.microsoft.com/office/drawing/2014/main" id="{2D9F0FDD-CBA2-4B6A-BB53-31AC3B6FC58A}"/>
              </a:ext>
            </a:extLst>
          </p:cNvPr>
          <p:cNvSpPr>
            <a:spLocks noGrp="1"/>
          </p:cNvSpPr>
          <p:nvPr>
            <p:ph type="body" sz="quarter" idx="14"/>
          </p:nvPr>
        </p:nvSpPr>
        <p:spPr/>
        <p:txBody>
          <a:bodyPr/>
          <a:lstStyle/>
          <a:p>
            <a:r>
              <a:rPr lang="en-US"/>
              <a:t>04/01/2019 - 05/15/2019</a:t>
            </a:r>
          </a:p>
        </p:txBody>
      </p:sp>
    </p:spTree>
    <p:extLst>
      <p:ext uri="{BB962C8B-B14F-4D97-AF65-F5344CB8AC3E}">
        <p14:creationId xmlns:p14="http://schemas.microsoft.com/office/powerpoint/2010/main" val="28708065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AD048-A948-4F3B-AB44-CDC826AD8189}"/>
              </a:ext>
            </a:extLst>
          </p:cNvPr>
          <p:cNvSpPr>
            <a:spLocks noGrp="1"/>
          </p:cNvSpPr>
          <p:nvPr>
            <p:ph type="title"/>
          </p:nvPr>
        </p:nvSpPr>
        <p:spPr/>
        <p:txBody>
          <a:bodyPr/>
          <a:lstStyle/>
          <a:p>
            <a:r>
              <a:rPr lang="en-US"/>
              <a:t>Facebook Own Posts Table | Seguros GYT - 24 of 25</a:t>
            </a:r>
          </a:p>
        </p:txBody>
      </p:sp>
      <p:graphicFrame>
        <p:nvGraphicFramePr>
          <p:cNvPr id="5" name="Table Placeholder 4">
            <a:extLst>
              <a:ext uri="{FF2B5EF4-FFF2-40B4-BE49-F238E27FC236}">
                <a16:creationId xmlns:a16="http://schemas.microsoft.com/office/drawing/2014/main" id="{FE24F0E1-99FA-413F-9729-6BAC8759F728}"/>
              </a:ext>
            </a:extLst>
          </p:cNvPr>
          <p:cNvGraphicFramePr>
            <a:graphicFrameLocks noGrp="1"/>
          </p:cNvGraphicFramePr>
          <p:nvPr>
            <p:ph type="tbl" sz="quarter" idx="13"/>
            <p:extLst>
              <p:ext uri="{D42A27DB-BD31-4B8C-83A1-F6EECF244321}">
                <p14:modId xmlns:p14="http://schemas.microsoft.com/office/powerpoint/2010/main" val="4234125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286466506"/>
                    </a:ext>
                  </a:extLst>
                </a:gridCol>
                <a:gridCol w="905256">
                  <a:extLst>
                    <a:ext uri="{9D8B030D-6E8A-4147-A177-3AD203B41FA5}">
                      <a16:colId xmlns:a16="http://schemas.microsoft.com/office/drawing/2014/main" val="506125482"/>
                    </a:ext>
                  </a:extLst>
                </a:gridCol>
                <a:gridCol w="658368">
                  <a:extLst>
                    <a:ext uri="{9D8B030D-6E8A-4147-A177-3AD203B41FA5}">
                      <a16:colId xmlns:a16="http://schemas.microsoft.com/office/drawing/2014/main" val="3191383575"/>
                    </a:ext>
                  </a:extLst>
                </a:gridCol>
                <a:gridCol w="329184">
                  <a:extLst>
                    <a:ext uri="{9D8B030D-6E8A-4147-A177-3AD203B41FA5}">
                      <a16:colId xmlns:a16="http://schemas.microsoft.com/office/drawing/2014/main" val="4102426901"/>
                    </a:ext>
                  </a:extLst>
                </a:gridCol>
                <a:gridCol w="329184">
                  <a:extLst>
                    <a:ext uri="{9D8B030D-6E8A-4147-A177-3AD203B41FA5}">
                      <a16:colId xmlns:a16="http://schemas.microsoft.com/office/drawing/2014/main" val="2876539505"/>
                    </a:ext>
                  </a:extLst>
                </a:gridCol>
                <a:gridCol w="329184">
                  <a:extLst>
                    <a:ext uri="{9D8B030D-6E8A-4147-A177-3AD203B41FA5}">
                      <a16:colId xmlns:a16="http://schemas.microsoft.com/office/drawing/2014/main" val="3886876626"/>
                    </a:ext>
                  </a:extLst>
                </a:gridCol>
                <a:gridCol w="329184">
                  <a:extLst>
                    <a:ext uri="{9D8B030D-6E8A-4147-A177-3AD203B41FA5}">
                      <a16:colId xmlns:a16="http://schemas.microsoft.com/office/drawing/2014/main" val="1847271975"/>
                    </a:ext>
                  </a:extLst>
                </a:gridCol>
                <a:gridCol w="329184">
                  <a:extLst>
                    <a:ext uri="{9D8B030D-6E8A-4147-A177-3AD203B41FA5}">
                      <a16:colId xmlns:a16="http://schemas.microsoft.com/office/drawing/2014/main" val="4180339304"/>
                    </a:ext>
                  </a:extLst>
                </a:gridCol>
                <a:gridCol w="329184">
                  <a:extLst>
                    <a:ext uri="{9D8B030D-6E8A-4147-A177-3AD203B41FA5}">
                      <a16:colId xmlns:a16="http://schemas.microsoft.com/office/drawing/2014/main" val="3880691268"/>
                    </a:ext>
                  </a:extLst>
                </a:gridCol>
                <a:gridCol w="329184">
                  <a:extLst>
                    <a:ext uri="{9D8B030D-6E8A-4147-A177-3AD203B41FA5}">
                      <a16:colId xmlns:a16="http://schemas.microsoft.com/office/drawing/2014/main" val="2979658639"/>
                    </a:ext>
                  </a:extLst>
                </a:gridCol>
                <a:gridCol w="329184">
                  <a:extLst>
                    <a:ext uri="{9D8B030D-6E8A-4147-A177-3AD203B41FA5}">
                      <a16:colId xmlns:a16="http://schemas.microsoft.com/office/drawing/2014/main" val="3882414689"/>
                    </a:ext>
                  </a:extLst>
                </a:gridCol>
                <a:gridCol w="329184">
                  <a:extLst>
                    <a:ext uri="{9D8B030D-6E8A-4147-A177-3AD203B41FA5}">
                      <a16:colId xmlns:a16="http://schemas.microsoft.com/office/drawing/2014/main" val="563196536"/>
                    </a:ext>
                  </a:extLst>
                </a:gridCol>
                <a:gridCol w="329184">
                  <a:extLst>
                    <a:ext uri="{9D8B030D-6E8A-4147-A177-3AD203B41FA5}">
                      <a16:colId xmlns:a16="http://schemas.microsoft.com/office/drawing/2014/main" val="88656023"/>
                    </a:ext>
                  </a:extLst>
                </a:gridCol>
                <a:gridCol w="329184">
                  <a:extLst>
                    <a:ext uri="{9D8B030D-6E8A-4147-A177-3AD203B41FA5}">
                      <a16:colId xmlns:a16="http://schemas.microsoft.com/office/drawing/2014/main" val="1338306076"/>
                    </a:ext>
                  </a:extLst>
                </a:gridCol>
                <a:gridCol w="329184">
                  <a:extLst>
                    <a:ext uri="{9D8B030D-6E8A-4147-A177-3AD203B41FA5}">
                      <a16:colId xmlns:a16="http://schemas.microsoft.com/office/drawing/2014/main" val="3962979220"/>
                    </a:ext>
                  </a:extLst>
                </a:gridCol>
                <a:gridCol w="329184">
                  <a:extLst>
                    <a:ext uri="{9D8B030D-6E8A-4147-A177-3AD203B41FA5}">
                      <a16:colId xmlns:a16="http://schemas.microsoft.com/office/drawing/2014/main" val="3953152767"/>
                    </a:ext>
                  </a:extLst>
                </a:gridCol>
                <a:gridCol w="329184">
                  <a:extLst>
                    <a:ext uri="{9D8B030D-6E8A-4147-A177-3AD203B41FA5}">
                      <a16:colId xmlns:a16="http://schemas.microsoft.com/office/drawing/2014/main" val="1426253098"/>
                    </a:ext>
                  </a:extLst>
                </a:gridCol>
                <a:gridCol w="329184">
                  <a:extLst>
                    <a:ext uri="{9D8B030D-6E8A-4147-A177-3AD203B41FA5}">
                      <a16:colId xmlns:a16="http://schemas.microsoft.com/office/drawing/2014/main" val="34056721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55289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Seguros GYT - 2019-04-26 23:07:42 </a:t>
                      </a:r>
                      <a:r>
                        <a:rPr kumimoji="0" lang="es-ES" sz="1000" b="0" i="0" u="none" strike="noStrike" kern="1200" cap="none" spc="0" normalizeH="0" baseline="0" noProof="0">
                          <a:ln>
                            <a:noFill/>
                          </a:ln>
                          <a:solidFill>
                            <a:prstClr val="black"/>
                          </a:solidFill>
                          <a:effectLst/>
                          <a:uLnTx/>
                          <a:uFillTx/>
                          <a:latin typeface="+mn-lt"/>
                          <a:ea typeface="+mn-ea"/>
                          <a:cs typeface="+mn-cs"/>
                        </a:rPr>
                        <a:t> 
 ¿Ya pagaste tu impuesto de circulación de vehículos 2019? Ahora puedes pagarlo en línea, descarga nuestra guía que te dirá paso a paso, cómo emitir tu tarjeta de circulación electrónica, https://hubs.ly/H0hC_dp0
#VivaAuto #Seguros #TarjetaDecirculación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https://scontent.xx.fbcdn.net/v/t1.0-9/p720x720/58542899_10158392828193662_6410233320570880000_o.jpg?_nc_cat=104&amp;_nc_ht=scontent.xx&amp;oh=88d5e92b59c7438512bbb2f218632c53&amp;oe=5D753571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04/30/2019 14:33:25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30826889"/>
                  </a:ext>
                </a:extLst>
              </a:tr>
            </a:tbl>
          </a:graphicData>
        </a:graphic>
      </p:graphicFrame>
      <p:sp>
        <p:nvSpPr>
          <p:cNvPr id="4" name="Text Placeholder 3">
            <a:extLst>
              <a:ext uri="{FF2B5EF4-FFF2-40B4-BE49-F238E27FC236}">
                <a16:creationId xmlns:a16="http://schemas.microsoft.com/office/drawing/2014/main" id="{6115E9F0-CB88-4041-B72C-09B5181FC760}"/>
              </a:ext>
            </a:extLst>
          </p:cNvPr>
          <p:cNvSpPr>
            <a:spLocks noGrp="1"/>
          </p:cNvSpPr>
          <p:nvPr>
            <p:ph type="body" sz="quarter" idx="14"/>
          </p:nvPr>
        </p:nvSpPr>
        <p:spPr/>
        <p:txBody>
          <a:bodyPr/>
          <a:lstStyle/>
          <a:p>
            <a:r>
              <a:rPr lang="en-US"/>
              <a:t>04/01/2019 - 05/15/2019</a:t>
            </a:r>
          </a:p>
        </p:txBody>
      </p:sp>
    </p:spTree>
    <p:extLst>
      <p:ext uri="{BB962C8B-B14F-4D97-AF65-F5344CB8AC3E}">
        <p14:creationId xmlns:p14="http://schemas.microsoft.com/office/powerpoint/2010/main" val="11278104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68E7A-E3FC-47C9-90A3-DD2AD435F464}"/>
              </a:ext>
            </a:extLst>
          </p:cNvPr>
          <p:cNvSpPr>
            <a:spLocks noGrp="1"/>
          </p:cNvSpPr>
          <p:nvPr>
            <p:ph type="title"/>
          </p:nvPr>
        </p:nvSpPr>
        <p:spPr/>
        <p:txBody>
          <a:bodyPr/>
          <a:lstStyle/>
          <a:p>
            <a:r>
              <a:rPr lang="en-US"/>
              <a:t>Facebook Own Posts Table | Seguros GYT - 25 of 25</a:t>
            </a:r>
          </a:p>
        </p:txBody>
      </p:sp>
      <p:graphicFrame>
        <p:nvGraphicFramePr>
          <p:cNvPr id="5" name="Table Placeholder 4">
            <a:extLst>
              <a:ext uri="{FF2B5EF4-FFF2-40B4-BE49-F238E27FC236}">
                <a16:creationId xmlns:a16="http://schemas.microsoft.com/office/drawing/2014/main" id="{A1C0FC2E-3574-42F9-90B8-15E51EB9801A}"/>
              </a:ext>
            </a:extLst>
          </p:cNvPr>
          <p:cNvGraphicFramePr>
            <a:graphicFrameLocks noGrp="1"/>
          </p:cNvGraphicFramePr>
          <p:nvPr>
            <p:ph type="tbl" sz="quarter" idx="13"/>
            <p:extLst>
              <p:ext uri="{D42A27DB-BD31-4B8C-83A1-F6EECF244321}">
                <p14:modId xmlns:p14="http://schemas.microsoft.com/office/powerpoint/2010/main" val="2542160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758149453"/>
                    </a:ext>
                  </a:extLst>
                </a:gridCol>
                <a:gridCol w="905256">
                  <a:extLst>
                    <a:ext uri="{9D8B030D-6E8A-4147-A177-3AD203B41FA5}">
                      <a16:colId xmlns:a16="http://schemas.microsoft.com/office/drawing/2014/main" val="4019419118"/>
                    </a:ext>
                  </a:extLst>
                </a:gridCol>
                <a:gridCol w="658368">
                  <a:extLst>
                    <a:ext uri="{9D8B030D-6E8A-4147-A177-3AD203B41FA5}">
                      <a16:colId xmlns:a16="http://schemas.microsoft.com/office/drawing/2014/main" val="3457880276"/>
                    </a:ext>
                  </a:extLst>
                </a:gridCol>
                <a:gridCol w="329184">
                  <a:extLst>
                    <a:ext uri="{9D8B030D-6E8A-4147-A177-3AD203B41FA5}">
                      <a16:colId xmlns:a16="http://schemas.microsoft.com/office/drawing/2014/main" val="3749829236"/>
                    </a:ext>
                  </a:extLst>
                </a:gridCol>
                <a:gridCol w="329184">
                  <a:extLst>
                    <a:ext uri="{9D8B030D-6E8A-4147-A177-3AD203B41FA5}">
                      <a16:colId xmlns:a16="http://schemas.microsoft.com/office/drawing/2014/main" val="986328496"/>
                    </a:ext>
                  </a:extLst>
                </a:gridCol>
                <a:gridCol w="329184">
                  <a:extLst>
                    <a:ext uri="{9D8B030D-6E8A-4147-A177-3AD203B41FA5}">
                      <a16:colId xmlns:a16="http://schemas.microsoft.com/office/drawing/2014/main" val="3697474652"/>
                    </a:ext>
                  </a:extLst>
                </a:gridCol>
                <a:gridCol w="329184">
                  <a:extLst>
                    <a:ext uri="{9D8B030D-6E8A-4147-A177-3AD203B41FA5}">
                      <a16:colId xmlns:a16="http://schemas.microsoft.com/office/drawing/2014/main" val="1467453563"/>
                    </a:ext>
                  </a:extLst>
                </a:gridCol>
                <a:gridCol w="329184">
                  <a:extLst>
                    <a:ext uri="{9D8B030D-6E8A-4147-A177-3AD203B41FA5}">
                      <a16:colId xmlns:a16="http://schemas.microsoft.com/office/drawing/2014/main" val="3813309185"/>
                    </a:ext>
                  </a:extLst>
                </a:gridCol>
                <a:gridCol w="329184">
                  <a:extLst>
                    <a:ext uri="{9D8B030D-6E8A-4147-A177-3AD203B41FA5}">
                      <a16:colId xmlns:a16="http://schemas.microsoft.com/office/drawing/2014/main" val="87095938"/>
                    </a:ext>
                  </a:extLst>
                </a:gridCol>
                <a:gridCol w="329184">
                  <a:extLst>
                    <a:ext uri="{9D8B030D-6E8A-4147-A177-3AD203B41FA5}">
                      <a16:colId xmlns:a16="http://schemas.microsoft.com/office/drawing/2014/main" val="1381538709"/>
                    </a:ext>
                  </a:extLst>
                </a:gridCol>
                <a:gridCol w="329184">
                  <a:extLst>
                    <a:ext uri="{9D8B030D-6E8A-4147-A177-3AD203B41FA5}">
                      <a16:colId xmlns:a16="http://schemas.microsoft.com/office/drawing/2014/main" val="3100370083"/>
                    </a:ext>
                  </a:extLst>
                </a:gridCol>
                <a:gridCol w="329184">
                  <a:extLst>
                    <a:ext uri="{9D8B030D-6E8A-4147-A177-3AD203B41FA5}">
                      <a16:colId xmlns:a16="http://schemas.microsoft.com/office/drawing/2014/main" val="223098005"/>
                    </a:ext>
                  </a:extLst>
                </a:gridCol>
                <a:gridCol w="329184">
                  <a:extLst>
                    <a:ext uri="{9D8B030D-6E8A-4147-A177-3AD203B41FA5}">
                      <a16:colId xmlns:a16="http://schemas.microsoft.com/office/drawing/2014/main" val="3982923558"/>
                    </a:ext>
                  </a:extLst>
                </a:gridCol>
                <a:gridCol w="329184">
                  <a:extLst>
                    <a:ext uri="{9D8B030D-6E8A-4147-A177-3AD203B41FA5}">
                      <a16:colId xmlns:a16="http://schemas.microsoft.com/office/drawing/2014/main" val="3310318716"/>
                    </a:ext>
                  </a:extLst>
                </a:gridCol>
                <a:gridCol w="329184">
                  <a:extLst>
                    <a:ext uri="{9D8B030D-6E8A-4147-A177-3AD203B41FA5}">
                      <a16:colId xmlns:a16="http://schemas.microsoft.com/office/drawing/2014/main" val="1498081435"/>
                    </a:ext>
                  </a:extLst>
                </a:gridCol>
                <a:gridCol w="329184">
                  <a:extLst>
                    <a:ext uri="{9D8B030D-6E8A-4147-A177-3AD203B41FA5}">
                      <a16:colId xmlns:a16="http://schemas.microsoft.com/office/drawing/2014/main" val="1566429696"/>
                    </a:ext>
                  </a:extLst>
                </a:gridCol>
                <a:gridCol w="329184">
                  <a:extLst>
                    <a:ext uri="{9D8B030D-6E8A-4147-A177-3AD203B41FA5}">
                      <a16:colId xmlns:a16="http://schemas.microsoft.com/office/drawing/2014/main" val="1961962953"/>
                    </a:ext>
                  </a:extLst>
                </a:gridCol>
                <a:gridCol w="329184">
                  <a:extLst>
                    <a:ext uri="{9D8B030D-6E8A-4147-A177-3AD203B41FA5}">
                      <a16:colId xmlns:a16="http://schemas.microsoft.com/office/drawing/2014/main" val="3671020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24038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Seguros GYT - 2019-04-26 06:00:01 </a:t>
                      </a:r>
                      <a:r>
                        <a:rPr kumimoji="0" lang="es-ES" sz="1000" b="0" i="0" u="none" strike="noStrike" kern="1200" cap="none" spc="0" normalizeH="0" baseline="0" noProof="0">
                          <a:ln>
                            <a:noFill/>
                          </a:ln>
                          <a:solidFill>
                            <a:prstClr val="black"/>
                          </a:solidFill>
                          <a:effectLst/>
                          <a:uLnTx/>
                          <a:uFillTx/>
                          <a:latin typeface="+mn-lt"/>
                          <a:ea typeface="+mn-ea"/>
                          <a:cs typeface="+mn-cs"/>
                        </a:rPr>
                        <a:t> 
 Conoce las opciones que puedes gestionar por medio de nuestro whatsapp 5615-1778. #DEDICATEAVIVIR Nosotros a Cuidarte. #SegurosGYT #NoTeFalla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https://scontent.xx.fbcdn.net/v/t1.0-9/p720x720/58373564_10158389972193662_4862931305911812096_o.png?_nc_cat=102&amp;_nc_ht=scontent.xx&amp;oh=48727f743560f713aa4c76579426b06c&amp;oe=5D2C2E2B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05/06/2019 14:35:13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82929796"/>
                  </a:ext>
                </a:extLst>
              </a:tr>
            </a:tbl>
          </a:graphicData>
        </a:graphic>
      </p:graphicFrame>
      <p:sp>
        <p:nvSpPr>
          <p:cNvPr id="4" name="Text Placeholder 3">
            <a:extLst>
              <a:ext uri="{FF2B5EF4-FFF2-40B4-BE49-F238E27FC236}">
                <a16:creationId xmlns:a16="http://schemas.microsoft.com/office/drawing/2014/main" id="{7B0E1E44-A1AD-45D5-9357-6CEF2A0FA927}"/>
              </a:ext>
            </a:extLst>
          </p:cNvPr>
          <p:cNvSpPr>
            <a:spLocks noGrp="1"/>
          </p:cNvSpPr>
          <p:nvPr>
            <p:ph type="body" sz="quarter" idx="14"/>
          </p:nvPr>
        </p:nvSpPr>
        <p:spPr/>
        <p:txBody>
          <a:bodyPr/>
          <a:lstStyle/>
          <a:p>
            <a:r>
              <a:rPr lang="en-US"/>
              <a:t>04/01/2019 - 05/15/2019</a:t>
            </a:r>
          </a:p>
        </p:txBody>
      </p:sp>
    </p:spTree>
    <p:extLst>
      <p:ext uri="{BB962C8B-B14F-4D97-AF65-F5344CB8AC3E}">
        <p14:creationId xmlns:p14="http://schemas.microsoft.com/office/powerpoint/2010/main" val="340605607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9</TotalTime>
  <Words>2685</Words>
  <Application>Microsoft Office PowerPoint</Application>
  <PresentationFormat>On-screen Show (4:3)</PresentationFormat>
  <Paragraphs>950</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Facebook Own Posts Table | Seguros GYT - 1 of 25</vt:lpstr>
      <vt:lpstr>Facebook Own Posts Table | Seguros GYT - 2 of 25</vt:lpstr>
      <vt:lpstr>Facebook Own Posts Table | Seguros GYT - 3 of 25</vt:lpstr>
      <vt:lpstr>Facebook Own Posts Table | Seguros GYT - 4 of 25</vt:lpstr>
      <vt:lpstr>Facebook Own Posts Table | Seguros GYT - 5 of 25</vt:lpstr>
      <vt:lpstr>Facebook Own Posts Table | Seguros GYT - 6 of 25</vt:lpstr>
      <vt:lpstr>Facebook Own Posts Table | Seguros GYT - 7 of 25</vt:lpstr>
      <vt:lpstr>Facebook Own Posts Table | Seguros GYT - 8 of 25</vt:lpstr>
      <vt:lpstr>Facebook Own Posts Table | Seguros GYT - 9 of 25</vt:lpstr>
      <vt:lpstr>Facebook Own Posts Table | Seguros GYT - 10 of 25</vt:lpstr>
      <vt:lpstr>Facebook Own Posts Table | Seguros GYT - 11 of 25</vt:lpstr>
      <vt:lpstr>Facebook Own Posts Table | Seguros GYT - 12 of 25</vt:lpstr>
      <vt:lpstr>Facebook Own Posts Table | Seguros GYT - 13 of 25</vt:lpstr>
      <vt:lpstr>Facebook Own Posts Table | Seguros GYT - 14 of 25</vt:lpstr>
      <vt:lpstr>Facebook Own Posts Table | Seguros GYT - 15 of 25</vt:lpstr>
      <vt:lpstr>Facebook Own Posts Table | Seguros GYT - 16 of 25</vt:lpstr>
      <vt:lpstr>Facebook Own Posts Table | Seguros GYT - 17 of 25</vt:lpstr>
      <vt:lpstr>Facebook Own Posts Table | Seguros GYT - 18 of 25</vt:lpstr>
      <vt:lpstr>Facebook Own Posts Table | Seguros GYT - 19 of 25</vt:lpstr>
      <vt:lpstr>Facebook Own Posts Table | Seguros GYT - 20 of 25</vt:lpstr>
      <vt:lpstr>Facebook Own Posts Table | Seguros GYT - 21 of 25</vt:lpstr>
      <vt:lpstr>Facebook Own Posts Table | Seguros GYT - 22 of 25</vt:lpstr>
      <vt:lpstr>Facebook Own Posts Table | Seguros GYT - 23 of 25</vt:lpstr>
      <vt:lpstr>Facebook Own Posts Table | Seguros GYT - 24 of 25</vt:lpstr>
      <vt:lpstr>Facebook Own Posts Table | Seguros GYT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Seguros GYT - 1 of 25</dc:title>
  <dc:creator>Frederik Peiniger</dc:creator>
  <cp:lastModifiedBy>Frederik Peiniger</cp:lastModifiedBy>
  <cp:revision>1</cp:revision>
  <dcterms:created xsi:type="dcterms:W3CDTF">2019-05-16T16:11:55Z</dcterms:created>
  <dcterms:modified xsi:type="dcterms:W3CDTF">2019-05-16T16:21:00Z</dcterms:modified>
</cp:coreProperties>
</file>