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4" r:id="rId8"/>
    <p:sldId id="265" r:id="rId9"/>
    <p:sldId id="266" r:id="rId10"/>
    <p:sldId id="267" r:id="rId11"/>
    <p:sldId id="268" r:id="rId12"/>
    <p:sldId id="270" r:id="rId13"/>
    <p:sldId id="271" r:id="rId14"/>
    <p:sldId id="272" r:id="rId15"/>
    <p:sldId id="273" r:id="rId16"/>
    <p:sldId id="275" r:id="rId17"/>
    <p:sldId id="276" r:id="rId18"/>
    <p:sldId id="277" r:id="rId19"/>
    <p:sldId id="279" r:id="rId20"/>
    <p:sldId id="280" r:id="rId21"/>
    <p:sldId id="281" r:id="rId22"/>
    <p:sldId id="282" r:id="rId23"/>
    <p:sldId id="283" r:id="rId24"/>
    <p:sldId id="285" r:id="rId25"/>
    <p:sldId id="286" r:id="rId26"/>
    <p:sldId id="287" r:id="rId27"/>
    <p:sldId id="288" r:id="rId28"/>
    <p:sldId id="290" r:id="rId29"/>
    <p:sldId id="291" r:id="rId30"/>
    <p:sldId id="292" r:id="rId31"/>
    <p:sldId id="293" r:id="rId32"/>
    <p:sldId id="295" r:id="rId33"/>
    <p:sldId id="296" r:id="rId34"/>
    <p:sldId id="297" r:id="rId35"/>
    <p:sldId id="298" r:id="rId36"/>
    <p:sldId id="299" r:id="rId37"/>
    <p:sldId id="300" r:id="rId38"/>
    <p:sldId id="302" r:id="rId39"/>
    <p:sldId id="303" r:id="rId40"/>
    <p:sldId id="304" r:id="rId41"/>
    <p:sldId id="305" r:id="rId42"/>
    <p:sldId id="306" r:id="rId43"/>
    <p:sldId id="307" r:id="rId44"/>
    <p:sldId id="309" r:id="rId45"/>
    <p:sldId id="310" r:id="rId46"/>
    <p:sldId id="311" r:id="rId47"/>
    <p:sldId id="312" r:id="rId48"/>
    <p:sldId id="314" r:id="rId49"/>
    <p:sldId id="315" r:id="rId50"/>
    <p:sldId id="316" r:id="rId51"/>
    <p:sldId id="317" r:id="rId52"/>
    <p:sldId id="318" r:id="rId53"/>
    <p:sldId id="319" r:id="rId54"/>
    <p:sldId id="320" r:id="rId55"/>
    <p:sldId id="321" r:id="rId56"/>
    <p:sldId id="322" r:id="rId57"/>
    <p:sldId id="323" r:id="rId58"/>
    <p:sldId id="324" r:id="rId59"/>
    <p:sldId id="325" r:id="rId60"/>
    <p:sldId id="327" r:id="rId61"/>
    <p:sldId id="328" r:id="rId62"/>
  </p:sldIdLst>
  <p:sldSz cx="9144000" cy="6858000" type="screen4x3"/>
  <p:notesSz cx="6858000" cy="9144000"/>
  <p:embeddedFontLst>
    <p:embeddedFont>
      <p:font typeface="Calibri" panose="020F0502020204030204" pitchFamily="34" charset="0"/>
      <p:regular r:id="rId63"/>
      <p:bold r:id="rId64"/>
      <p:italic r:id="rId65"/>
      <p:boldItalic r:id="rId6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1.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Vancouver Community College (VCC)</c:v>
                </c:pt>
                <c:pt idx="1">
                  <c:v>British Columbia Institute of Technology</c:v>
                </c:pt>
                <c:pt idx="2">
                  <c:v>George Brown College</c:v>
                </c:pt>
                <c:pt idx="3">
                  <c:v>Douglas College</c:v>
                </c:pt>
                <c:pt idx="4">
                  <c:v>Langara College</c:v>
                </c:pt>
              </c:strCache>
            </c:strRef>
          </c:cat>
          <c:val>
            <c:numRef>
              <c:f>Sheet1!$B$2:$B$6</c:f>
              <c:numCache>
                <c:formatCode>General</c:formatCode>
                <c:ptCount val="5"/>
                <c:pt idx="0">
                  <c:v>7</c:v>
                </c:pt>
                <c:pt idx="1">
                  <c:v>39</c:v>
                </c:pt>
                <c:pt idx="2">
                  <c:v>3</c:v>
                </c:pt>
                <c:pt idx="3">
                  <c:v>9</c:v>
                </c:pt>
                <c:pt idx="4">
                  <c:v>13</c:v>
                </c:pt>
              </c:numCache>
            </c:numRef>
          </c:val>
          <c:extLst>
            <c:ext xmlns:c16="http://schemas.microsoft.com/office/drawing/2014/chart" uri="{C3380CC4-5D6E-409C-BE32-E72D297353CC}">
              <c16:uniqueId val="{00000000-8448-4AEE-BCE9-FD336812094C}"/>
            </c:ext>
          </c:extLst>
        </c:ser>
        <c:ser>
          <c:idx val="1"/>
          <c:order val="1"/>
          <c:tx>
            <c:strRef>
              <c:f>Sheet1!$C$1</c:f>
              <c:strCache>
                <c:ptCount val="1"/>
                <c:pt idx="0">
                  <c:v>Misc</c:v>
                </c:pt>
              </c:strCache>
            </c:strRef>
          </c:tx>
          <c:spPr>
            <a:solidFill>
              <a:schemeClr val="accent2"/>
            </a:solidFill>
            <a:ln>
              <a:noFill/>
            </a:ln>
            <a:effectLst/>
          </c:spPr>
          <c:invertIfNegative val="0"/>
          <c:cat>
            <c:strRef>
              <c:f>Sheet1!$A$2:$A$6</c:f>
              <c:strCache>
                <c:ptCount val="5"/>
                <c:pt idx="0">
                  <c:v>Vancouver Community College (VCC)</c:v>
                </c:pt>
                <c:pt idx="1">
                  <c:v>British Columbia Institute of Technology</c:v>
                </c:pt>
                <c:pt idx="2">
                  <c:v>George Brown College</c:v>
                </c:pt>
                <c:pt idx="3">
                  <c:v>Douglas College</c:v>
                </c:pt>
                <c:pt idx="4">
                  <c:v>Langara College</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8448-4AEE-BCE9-FD336812094C}"/>
            </c:ext>
          </c:extLst>
        </c:ser>
        <c:ser>
          <c:idx val="2"/>
          <c:order val="2"/>
          <c:tx>
            <c:strRef>
              <c:f>Sheet1!$D$1</c:f>
              <c:strCache>
                <c:ptCount val="1"/>
                <c:pt idx="0">
                  <c:v>Photo</c:v>
                </c:pt>
              </c:strCache>
            </c:strRef>
          </c:tx>
          <c:spPr>
            <a:solidFill>
              <a:schemeClr val="accent3"/>
            </a:solidFill>
            <a:ln>
              <a:noFill/>
            </a:ln>
            <a:effectLst/>
          </c:spPr>
          <c:invertIfNegative val="0"/>
          <c:cat>
            <c:strRef>
              <c:f>Sheet1!$A$2:$A$6</c:f>
              <c:strCache>
                <c:ptCount val="5"/>
                <c:pt idx="0">
                  <c:v>Vancouver Community College (VCC)</c:v>
                </c:pt>
                <c:pt idx="1">
                  <c:v>British Columbia Institute of Technology</c:v>
                </c:pt>
                <c:pt idx="2">
                  <c:v>George Brown College</c:v>
                </c:pt>
                <c:pt idx="3">
                  <c:v>Douglas College</c:v>
                </c:pt>
                <c:pt idx="4">
                  <c:v>Langara College</c:v>
                </c:pt>
              </c:strCache>
            </c:strRef>
          </c:cat>
          <c:val>
            <c:numRef>
              <c:f>Sheet1!$D$2:$D$6</c:f>
              <c:numCache>
                <c:formatCode>General</c:formatCode>
                <c:ptCount val="5"/>
                <c:pt idx="0">
                  <c:v>0</c:v>
                </c:pt>
                <c:pt idx="1">
                  <c:v>5</c:v>
                </c:pt>
                <c:pt idx="2">
                  <c:v>6</c:v>
                </c:pt>
                <c:pt idx="3">
                  <c:v>19</c:v>
                </c:pt>
                <c:pt idx="4">
                  <c:v>21</c:v>
                </c:pt>
              </c:numCache>
            </c:numRef>
          </c:val>
          <c:extLst>
            <c:ext xmlns:c16="http://schemas.microsoft.com/office/drawing/2014/chart" uri="{C3380CC4-5D6E-409C-BE32-E72D297353CC}">
              <c16:uniqueId val="{00000002-8448-4AEE-BCE9-FD336812094C}"/>
            </c:ext>
          </c:extLst>
        </c:ser>
        <c:ser>
          <c:idx val="3"/>
          <c:order val="3"/>
          <c:tx>
            <c:strRef>
              <c:f>Sheet1!$E$1</c:f>
              <c:strCache>
                <c:ptCount val="1"/>
                <c:pt idx="0">
                  <c:v>Status</c:v>
                </c:pt>
              </c:strCache>
            </c:strRef>
          </c:tx>
          <c:spPr>
            <a:solidFill>
              <a:schemeClr val="accent4"/>
            </a:solidFill>
            <a:ln>
              <a:noFill/>
            </a:ln>
            <a:effectLst/>
          </c:spPr>
          <c:invertIfNegative val="0"/>
          <c:cat>
            <c:strRef>
              <c:f>Sheet1!$A$2:$A$6</c:f>
              <c:strCache>
                <c:ptCount val="5"/>
                <c:pt idx="0">
                  <c:v>Vancouver Community College (VCC)</c:v>
                </c:pt>
                <c:pt idx="1">
                  <c:v>British Columbia Institute of Technology</c:v>
                </c:pt>
                <c:pt idx="2">
                  <c:v>George Brown College</c:v>
                </c:pt>
                <c:pt idx="3">
                  <c:v>Douglas College</c:v>
                </c:pt>
                <c:pt idx="4">
                  <c:v>Langara College</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8448-4AEE-BCE9-FD336812094C}"/>
            </c:ext>
          </c:extLst>
        </c:ser>
        <c:dLbls>
          <c:showLegendKey val="0"/>
          <c:showVal val="0"/>
          <c:showCatName val="0"/>
          <c:showSerName val="0"/>
          <c:showPercent val="0"/>
          <c:showBubbleSize val="0"/>
        </c:dLbls>
        <c:gapWidth val="150"/>
        <c:overlap val="100"/>
        <c:axId val="348510248"/>
        <c:axId val="348509592"/>
      </c:barChart>
      <c:catAx>
        <c:axId val="348510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09592"/>
        <c:crosses val="autoZero"/>
        <c:auto val="1"/>
        <c:lblAlgn val="ctr"/>
        <c:lblOffset val="100"/>
        <c:noMultiLvlLbl val="0"/>
      </c:catAx>
      <c:valAx>
        <c:axId val="348509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1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langaracollege</c:v>
                </c:pt>
              </c:strCache>
            </c:strRef>
          </c:tx>
          <c:spPr>
            <a:ln w="28575" cap="rnd">
              <a:solidFill>
                <a:schemeClr val="accent1"/>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Sheet1!$B$2:$B$51</c:f>
              <c:numCache>
                <c:formatCode>General</c:formatCode>
                <c:ptCount val="50"/>
                <c:pt idx="0">
                  <c:v>2</c:v>
                </c:pt>
                <c:pt idx="1">
                  <c:v>2</c:v>
                </c:pt>
                <c:pt idx="2">
                  <c:v>2</c:v>
                </c:pt>
                <c:pt idx="3">
                  <c:v>3</c:v>
                </c:pt>
                <c:pt idx="4">
                  <c:v>2</c:v>
                </c:pt>
                <c:pt idx="5">
                  <c:v>1</c:v>
                </c:pt>
                <c:pt idx="6">
                  <c:v>0</c:v>
                </c:pt>
                <c:pt idx="7">
                  <c:v>0</c:v>
                </c:pt>
                <c:pt idx="8">
                  <c:v>1</c:v>
                </c:pt>
                <c:pt idx="9">
                  <c:v>0</c:v>
                </c:pt>
                <c:pt idx="10">
                  <c:v>0</c:v>
                </c:pt>
                <c:pt idx="11">
                  <c:v>0</c:v>
                </c:pt>
                <c:pt idx="12">
                  <c:v>2</c:v>
                </c:pt>
                <c:pt idx="13">
                  <c:v>0</c:v>
                </c:pt>
                <c:pt idx="14">
                  <c:v>0</c:v>
                </c:pt>
                <c:pt idx="15">
                  <c:v>2</c:v>
                </c:pt>
                <c:pt idx="16">
                  <c:v>0</c:v>
                </c:pt>
                <c:pt idx="17">
                  <c:v>0</c:v>
                </c:pt>
                <c:pt idx="18">
                  <c:v>0</c:v>
                </c:pt>
                <c:pt idx="19">
                  <c:v>0</c:v>
                </c:pt>
                <c:pt idx="20">
                  <c:v>0</c:v>
                </c:pt>
                <c:pt idx="21">
                  <c:v>0</c:v>
                </c:pt>
                <c:pt idx="22">
                  <c:v>0</c:v>
                </c:pt>
                <c:pt idx="23">
                  <c:v>0</c:v>
                </c:pt>
                <c:pt idx="24">
                  <c:v>1</c:v>
                </c:pt>
                <c:pt idx="25">
                  <c:v>0</c:v>
                </c:pt>
                <c:pt idx="26">
                  <c:v>0</c:v>
                </c:pt>
                <c:pt idx="27">
                  <c:v>0</c:v>
                </c:pt>
                <c:pt idx="28">
                  <c:v>1</c:v>
                </c:pt>
                <c:pt idx="29">
                  <c:v>1</c:v>
                </c:pt>
                <c:pt idx="30">
                  <c:v>1</c:v>
                </c:pt>
                <c:pt idx="31">
                  <c:v>2</c:v>
                </c:pt>
                <c:pt idx="32">
                  <c:v>2</c:v>
                </c:pt>
                <c:pt idx="33">
                  <c:v>1</c:v>
                </c:pt>
                <c:pt idx="34">
                  <c:v>0</c:v>
                </c:pt>
                <c:pt idx="35">
                  <c:v>0</c:v>
                </c:pt>
                <c:pt idx="36">
                  <c:v>2</c:v>
                </c:pt>
                <c:pt idx="37">
                  <c:v>1</c:v>
                </c:pt>
                <c:pt idx="38">
                  <c:v>3</c:v>
                </c:pt>
                <c:pt idx="39">
                  <c:v>2</c:v>
                </c:pt>
                <c:pt idx="40">
                  <c:v>1</c:v>
                </c:pt>
                <c:pt idx="41">
                  <c:v>0</c:v>
                </c:pt>
                <c:pt idx="42">
                  <c:v>1</c:v>
                </c:pt>
                <c:pt idx="43">
                  <c:v>1</c:v>
                </c:pt>
                <c:pt idx="44">
                  <c:v>3</c:v>
                </c:pt>
                <c:pt idx="45">
                  <c:v>2</c:v>
                </c:pt>
                <c:pt idx="46">
                  <c:v>2</c:v>
                </c:pt>
                <c:pt idx="47">
                  <c:v>0</c:v>
                </c:pt>
                <c:pt idx="48">
                  <c:v>0</c:v>
                </c:pt>
                <c:pt idx="49">
                  <c:v>2</c:v>
                </c:pt>
              </c:numCache>
            </c:numRef>
          </c:val>
          <c:smooth val="0"/>
          <c:extLst>
            <c:ext xmlns:c16="http://schemas.microsoft.com/office/drawing/2014/chart" uri="{C3380CC4-5D6E-409C-BE32-E72D297353CC}">
              <c16:uniqueId val="{00000000-A50A-46B4-B7FF-1F34BE7950FF}"/>
            </c:ext>
          </c:extLst>
        </c:ser>
        <c:ser>
          <c:idx val="1"/>
          <c:order val="1"/>
          <c:tx>
            <c:strRef>
              <c:f>Sheet1!$C$1</c:f>
              <c:strCache>
                <c:ptCount val="1"/>
                <c:pt idx="0">
                  <c:v>gbcollege</c:v>
                </c:pt>
              </c:strCache>
            </c:strRef>
          </c:tx>
          <c:spPr>
            <a:ln w="28575" cap="rnd">
              <a:solidFill>
                <a:schemeClr val="accent2"/>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Sheet1!$C$2:$C$51</c:f>
              <c:numCache>
                <c:formatCode>General</c:formatCode>
                <c:ptCount val="50"/>
                <c:pt idx="0">
                  <c:v>1</c:v>
                </c:pt>
                <c:pt idx="1">
                  <c:v>1</c:v>
                </c:pt>
                <c:pt idx="2">
                  <c:v>1</c:v>
                </c:pt>
                <c:pt idx="3">
                  <c:v>0</c:v>
                </c:pt>
                <c:pt idx="4">
                  <c:v>0</c:v>
                </c:pt>
                <c:pt idx="5">
                  <c:v>0</c:v>
                </c:pt>
                <c:pt idx="6">
                  <c:v>0</c:v>
                </c:pt>
                <c:pt idx="7">
                  <c:v>0</c:v>
                </c:pt>
                <c:pt idx="8">
                  <c:v>1</c:v>
                </c:pt>
                <c:pt idx="9">
                  <c:v>1</c:v>
                </c:pt>
                <c:pt idx="10">
                  <c:v>1</c:v>
                </c:pt>
                <c:pt idx="11">
                  <c:v>1</c:v>
                </c:pt>
                <c:pt idx="12">
                  <c:v>0</c:v>
                </c:pt>
                <c:pt idx="13">
                  <c:v>0</c:v>
                </c:pt>
                <c:pt idx="14">
                  <c:v>0</c:v>
                </c:pt>
                <c:pt idx="15">
                  <c:v>1</c:v>
                </c:pt>
                <c:pt idx="16">
                  <c:v>0</c:v>
                </c:pt>
                <c:pt idx="17">
                  <c:v>0</c:v>
                </c:pt>
                <c:pt idx="18">
                  <c:v>1</c:v>
                </c:pt>
                <c:pt idx="19">
                  <c:v>0</c:v>
                </c:pt>
                <c:pt idx="20">
                  <c:v>0</c:v>
                </c:pt>
                <c:pt idx="21">
                  <c:v>2</c:v>
                </c:pt>
                <c:pt idx="22">
                  <c:v>0</c:v>
                </c:pt>
                <c:pt idx="23">
                  <c:v>0</c:v>
                </c:pt>
                <c:pt idx="24">
                  <c:v>1</c:v>
                </c:pt>
                <c:pt idx="25">
                  <c:v>1</c:v>
                </c:pt>
                <c:pt idx="26">
                  <c:v>0</c:v>
                </c:pt>
                <c:pt idx="27">
                  <c:v>0</c:v>
                </c:pt>
                <c:pt idx="28">
                  <c:v>0</c:v>
                </c:pt>
                <c:pt idx="29">
                  <c:v>0</c:v>
                </c:pt>
                <c:pt idx="30">
                  <c:v>1</c:v>
                </c:pt>
                <c:pt idx="31">
                  <c:v>1</c:v>
                </c:pt>
                <c:pt idx="32">
                  <c:v>0</c:v>
                </c:pt>
                <c:pt idx="33">
                  <c:v>0</c:v>
                </c:pt>
                <c:pt idx="34">
                  <c:v>0</c:v>
                </c:pt>
                <c:pt idx="35">
                  <c:v>1</c:v>
                </c:pt>
                <c:pt idx="36">
                  <c:v>1</c:v>
                </c:pt>
                <c:pt idx="37">
                  <c:v>0</c:v>
                </c:pt>
                <c:pt idx="38">
                  <c:v>0</c:v>
                </c:pt>
                <c:pt idx="39">
                  <c:v>1</c:v>
                </c:pt>
                <c:pt idx="40">
                  <c:v>0</c:v>
                </c:pt>
                <c:pt idx="41">
                  <c:v>0</c:v>
                </c:pt>
                <c:pt idx="42">
                  <c:v>1</c:v>
                </c:pt>
                <c:pt idx="43">
                  <c:v>0</c:v>
                </c:pt>
                <c:pt idx="44">
                  <c:v>0</c:v>
                </c:pt>
                <c:pt idx="45">
                  <c:v>1</c:v>
                </c:pt>
                <c:pt idx="46">
                  <c:v>0</c:v>
                </c:pt>
                <c:pt idx="47">
                  <c:v>0</c:v>
                </c:pt>
                <c:pt idx="48">
                  <c:v>0</c:v>
                </c:pt>
                <c:pt idx="49">
                  <c:v>0</c:v>
                </c:pt>
              </c:numCache>
            </c:numRef>
          </c:val>
          <c:smooth val="0"/>
          <c:extLst>
            <c:ext xmlns:c16="http://schemas.microsoft.com/office/drawing/2014/chart" uri="{C3380CC4-5D6E-409C-BE32-E72D297353CC}">
              <c16:uniqueId val="{00000001-A50A-46B4-B7FF-1F34BE7950FF}"/>
            </c:ext>
          </c:extLst>
        </c:ser>
        <c:ser>
          <c:idx val="2"/>
          <c:order val="2"/>
          <c:tx>
            <c:strRef>
              <c:f>Sheet1!$D$1</c:f>
              <c:strCache>
                <c:ptCount val="1"/>
                <c:pt idx="0">
                  <c:v>myvcc</c:v>
                </c:pt>
              </c:strCache>
            </c:strRef>
          </c:tx>
          <c:spPr>
            <a:ln w="28575" cap="rnd">
              <a:solidFill>
                <a:schemeClr val="accent3"/>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Sheet1!$D$2:$D$51</c:f>
              <c:numCache>
                <c:formatCode>General</c:formatCode>
                <c:ptCount val="50"/>
                <c:pt idx="0">
                  <c:v>0</c:v>
                </c:pt>
                <c:pt idx="1">
                  <c:v>0</c:v>
                </c:pt>
                <c:pt idx="2">
                  <c:v>1</c:v>
                </c:pt>
                <c:pt idx="3">
                  <c:v>0</c:v>
                </c:pt>
                <c:pt idx="4">
                  <c:v>1</c:v>
                </c:pt>
                <c:pt idx="5">
                  <c:v>0</c:v>
                </c:pt>
                <c:pt idx="6">
                  <c:v>0</c:v>
                </c:pt>
                <c:pt idx="7">
                  <c:v>0</c:v>
                </c:pt>
                <c:pt idx="8">
                  <c:v>0</c:v>
                </c:pt>
                <c:pt idx="9">
                  <c:v>0</c:v>
                </c:pt>
                <c:pt idx="10">
                  <c:v>0</c:v>
                </c:pt>
                <c:pt idx="11">
                  <c:v>0</c:v>
                </c:pt>
                <c:pt idx="12">
                  <c:v>1</c:v>
                </c:pt>
                <c:pt idx="13">
                  <c:v>0</c:v>
                </c:pt>
                <c:pt idx="14">
                  <c:v>0</c:v>
                </c:pt>
                <c:pt idx="15">
                  <c:v>0</c:v>
                </c:pt>
                <c:pt idx="16">
                  <c:v>1</c:v>
                </c:pt>
                <c:pt idx="17">
                  <c:v>0</c:v>
                </c:pt>
                <c:pt idx="18">
                  <c:v>1</c:v>
                </c:pt>
                <c:pt idx="19">
                  <c:v>0</c:v>
                </c:pt>
                <c:pt idx="20">
                  <c:v>0</c:v>
                </c:pt>
                <c:pt idx="21">
                  <c:v>0</c:v>
                </c:pt>
                <c:pt idx="22">
                  <c:v>1</c:v>
                </c:pt>
                <c:pt idx="23">
                  <c:v>0</c:v>
                </c:pt>
                <c:pt idx="24">
                  <c:v>0</c:v>
                </c:pt>
                <c:pt idx="25">
                  <c:v>1</c:v>
                </c:pt>
                <c:pt idx="26">
                  <c:v>0</c:v>
                </c:pt>
                <c:pt idx="27">
                  <c:v>0</c:v>
                </c:pt>
                <c:pt idx="28">
                  <c:v>0</c:v>
                </c:pt>
                <c:pt idx="29">
                  <c:v>1</c:v>
                </c:pt>
                <c:pt idx="30">
                  <c:v>0</c:v>
                </c:pt>
                <c:pt idx="31">
                  <c:v>3</c:v>
                </c:pt>
                <c:pt idx="32">
                  <c:v>0</c:v>
                </c:pt>
                <c:pt idx="33">
                  <c:v>0</c:v>
                </c:pt>
                <c:pt idx="34">
                  <c:v>0</c:v>
                </c:pt>
                <c:pt idx="35">
                  <c:v>0</c:v>
                </c:pt>
                <c:pt idx="36">
                  <c:v>0</c:v>
                </c:pt>
                <c:pt idx="37">
                  <c:v>2</c:v>
                </c:pt>
                <c:pt idx="38">
                  <c:v>1</c:v>
                </c:pt>
                <c:pt idx="39">
                  <c:v>1</c:v>
                </c:pt>
                <c:pt idx="40">
                  <c:v>0</c:v>
                </c:pt>
                <c:pt idx="41">
                  <c:v>0</c:v>
                </c:pt>
                <c:pt idx="42">
                  <c:v>0</c:v>
                </c:pt>
                <c:pt idx="43">
                  <c:v>0</c:v>
                </c:pt>
                <c:pt idx="44">
                  <c:v>0</c:v>
                </c:pt>
                <c:pt idx="45">
                  <c:v>1</c:v>
                </c:pt>
                <c:pt idx="46">
                  <c:v>1</c:v>
                </c:pt>
                <c:pt idx="47">
                  <c:v>0</c:v>
                </c:pt>
                <c:pt idx="48">
                  <c:v>0</c:v>
                </c:pt>
                <c:pt idx="49">
                  <c:v>0</c:v>
                </c:pt>
              </c:numCache>
            </c:numRef>
          </c:val>
          <c:smooth val="0"/>
          <c:extLst>
            <c:ext xmlns:c16="http://schemas.microsoft.com/office/drawing/2014/chart" uri="{C3380CC4-5D6E-409C-BE32-E72D297353CC}">
              <c16:uniqueId val="{00000002-A50A-46B4-B7FF-1F34BE7950FF}"/>
            </c:ext>
          </c:extLst>
        </c:ser>
        <c:ser>
          <c:idx val="3"/>
          <c:order val="3"/>
          <c:tx>
            <c:strRef>
              <c:f>Sheet1!$E$1</c:f>
              <c:strCache>
                <c:ptCount val="1"/>
                <c:pt idx="0">
                  <c:v>lifeatbcit</c:v>
                </c:pt>
              </c:strCache>
            </c:strRef>
          </c:tx>
          <c:spPr>
            <a:ln w="28575" cap="rnd">
              <a:solidFill>
                <a:schemeClr val="accent4"/>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Sheet1!$E$2:$E$51</c:f>
              <c:numCache>
                <c:formatCode>General</c:formatCode>
                <c:ptCount val="50"/>
                <c:pt idx="0">
                  <c:v>0</c:v>
                </c:pt>
                <c:pt idx="1">
                  <c:v>2</c:v>
                </c:pt>
                <c:pt idx="2">
                  <c:v>3</c:v>
                </c:pt>
                <c:pt idx="3">
                  <c:v>1</c:v>
                </c:pt>
                <c:pt idx="4">
                  <c:v>3</c:v>
                </c:pt>
                <c:pt idx="5">
                  <c:v>1</c:v>
                </c:pt>
                <c:pt idx="6">
                  <c:v>0</c:v>
                </c:pt>
                <c:pt idx="7">
                  <c:v>0</c:v>
                </c:pt>
                <c:pt idx="8">
                  <c:v>3</c:v>
                </c:pt>
                <c:pt idx="9">
                  <c:v>3</c:v>
                </c:pt>
                <c:pt idx="10">
                  <c:v>1</c:v>
                </c:pt>
                <c:pt idx="11">
                  <c:v>3</c:v>
                </c:pt>
                <c:pt idx="12">
                  <c:v>0</c:v>
                </c:pt>
                <c:pt idx="13">
                  <c:v>0</c:v>
                </c:pt>
                <c:pt idx="14">
                  <c:v>0</c:v>
                </c:pt>
                <c:pt idx="15">
                  <c:v>2</c:v>
                </c:pt>
                <c:pt idx="16">
                  <c:v>1</c:v>
                </c:pt>
                <c:pt idx="17">
                  <c:v>0</c:v>
                </c:pt>
                <c:pt idx="18">
                  <c:v>1</c:v>
                </c:pt>
                <c:pt idx="19">
                  <c:v>0</c:v>
                </c:pt>
                <c:pt idx="20">
                  <c:v>0</c:v>
                </c:pt>
                <c:pt idx="21">
                  <c:v>0</c:v>
                </c:pt>
                <c:pt idx="22">
                  <c:v>0</c:v>
                </c:pt>
                <c:pt idx="23">
                  <c:v>0</c:v>
                </c:pt>
                <c:pt idx="24">
                  <c:v>2</c:v>
                </c:pt>
                <c:pt idx="25">
                  <c:v>3</c:v>
                </c:pt>
                <c:pt idx="26">
                  <c:v>0</c:v>
                </c:pt>
                <c:pt idx="27">
                  <c:v>0</c:v>
                </c:pt>
                <c:pt idx="28">
                  <c:v>2</c:v>
                </c:pt>
                <c:pt idx="29">
                  <c:v>0</c:v>
                </c:pt>
                <c:pt idx="30">
                  <c:v>1</c:v>
                </c:pt>
                <c:pt idx="31">
                  <c:v>0</c:v>
                </c:pt>
                <c:pt idx="32">
                  <c:v>0</c:v>
                </c:pt>
                <c:pt idx="33">
                  <c:v>0</c:v>
                </c:pt>
                <c:pt idx="34">
                  <c:v>0</c:v>
                </c:pt>
                <c:pt idx="35">
                  <c:v>1</c:v>
                </c:pt>
                <c:pt idx="36">
                  <c:v>1</c:v>
                </c:pt>
                <c:pt idx="37">
                  <c:v>1</c:v>
                </c:pt>
                <c:pt idx="38">
                  <c:v>0</c:v>
                </c:pt>
                <c:pt idx="39">
                  <c:v>1</c:v>
                </c:pt>
                <c:pt idx="40">
                  <c:v>0</c:v>
                </c:pt>
                <c:pt idx="41">
                  <c:v>0</c:v>
                </c:pt>
                <c:pt idx="42">
                  <c:v>1</c:v>
                </c:pt>
                <c:pt idx="43">
                  <c:v>1</c:v>
                </c:pt>
                <c:pt idx="44">
                  <c:v>0</c:v>
                </c:pt>
                <c:pt idx="45">
                  <c:v>0</c:v>
                </c:pt>
                <c:pt idx="46">
                  <c:v>0</c:v>
                </c:pt>
                <c:pt idx="47">
                  <c:v>0</c:v>
                </c:pt>
                <c:pt idx="48">
                  <c:v>0</c:v>
                </c:pt>
                <c:pt idx="49">
                  <c:v>0</c:v>
                </c:pt>
              </c:numCache>
            </c:numRef>
          </c:val>
          <c:smooth val="0"/>
          <c:extLst>
            <c:ext xmlns:c16="http://schemas.microsoft.com/office/drawing/2014/chart" uri="{C3380CC4-5D6E-409C-BE32-E72D297353CC}">
              <c16:uniqueId val="{00000003-A50A-46B4-B7FF-1F34BE7950FF}"/>
            </c:ext>
          </c:extLst>
        </c:ser>
        <c:ser>
          <c:idx val="4"/>
          <c:order val="4"/>
          <c:tx>
            <c:strRef>
              <c:f>Sheet1!$F$1</c:f>
              <c:strCache>
                <c:ptCount val="1"/>
                <c:pt idx="0">
                  <c:v>douglascollege</c:v>
                </c:pt>
              </c:strCache>
            </c:strRef>
          </c:tx>
          <c:spPr>
            <a:ln w="28575" cap="rnd">
              <a:solidFill>
                <a:schemeClr val="accent5"/>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Sheet1!$F$2:$F$51</c:f>
              <c:numCache>
                <c:formatCode>General</c:formatCode>
                <c:ptCount val="50"/>
                <c:pt idx="0">
                  <c:v>1</c:v>
                </c:pt>
                <c:pt idx="1">
                  <c:v>0</c:v>
                </c:pt>
                <c:pt idx="2">
                  <c:v>0</c:v>
                </c:pt>
                <c:pt idx="3">
                  <c:v>1</c:v>
                </c:pt>
                <c:pt idx="4">
                  <c:v>0</c:v>
                </c:pt>
                <c:pt idx="5">
                  <c:v>0</c:v>
                </c:pt>
                <c:pt idx="6">
                  <c:v>0</c:v>
                </c:pt>
                <c:pt idx="7">
                  <c:v>0</c:v>
                </c:pt>
                <c:pt idx="8">
                  <c:v>0</c:v>
                </c:pt>
                <c:pt idx="9">
                  <c:v>1</c:v>
                </c:pt>
                <c:pt idx="10">
                  <c:v>0</c:v>
                </c:pt>
                <c:pt idx="11">
                  <c:v>0</c:v>
                </c:pt>
                <c:pt idx="12">
                  <c:v>0</c:v>
                </c:pt>
                <c:pt idx="13">
                  <c:v>0</c:v>
                </c:pt>
                <c:pt idx="14">
                  <c:v>1</c:v>
                </c:pt>
                <c:pt idx="15">
                  <c:v>0</c:v>
                </c:pt>
                <c:pt idx="16">
                  <c:v>0</c:v>
                </c:pt>
                <c:pt idx="17">
                  <c:v>1</c:v>
                </c:pt>
                <c:pt idx="18">
                  <c:v>0</c:v>
                </c:pt>
                <c:pt idx="19">
                  <c:v>0</c:v>
                </c:pt>
                <c:pt idx="20">
                  <c:v>0</c:v>
                </c:pt>
                <c:pt idx="21">
                  <c:v>1</c:v>
                </c:pt>
                <c:pt idx="22">
                  <c:v>0</c:v>
                </c:pt>
                <c:pt idx="23">
                  <c:v>0</c:v>
                </c:pt>
                <c:pt idx="24">
                  <c:v>1</c:v>
                </c:pt>
                <c:pt idx="25">
                  <c:v>0</c:v>
                </c:pt>
                <c:pt idx="26">
                  <c:v>0</c:v>
                </c:pt>
                <c:pt idx="27">
                  <c:v>0</c:v>
                </c:pt>
                <c:pt idx="28">
                  <c:v>1</c:v>
                </c:pt>
                <c:pt idx="29">
                  <c:v>1</c:v>
                </c:pt>
                <c:pt idx="30">
                  <c:v>0</c:v>
                </c:pt>
                <c:pt idx="31">
                  <c:v>0</c:v>
                </c:pt>
                <c:pt idx="32">
                  <c:v>0</c:v>
                </c:pt>
                <c:pt idx="33">
                  <c:v>0</c:v>
                </c:pt>
                <c:pt idx="34">
                  <c:v>0</c:v>
                </c:pt>
                <c:pt idx="35">
                  <c:v>0</c:v>
                </c:pt>
                <c:pt idx="36">
                  <c:v>1</c:v>
                </c:pt>
                <c:pt idx="37">
                  <c:v>0</c:v>
                </c:pt>
                <c:pt idx="38">
                  <c:v>1</c:v>
                </c:pt>
                <c:pt idx="39">
                  <c:v>0</c:v>
                </c:pt>
                <c:pt idx="40">
                  <c:v>0</c:v>
                </c:pt>
                <c:pt idx="41">
                  <c:v>0</c:v>
                </c:pt>
                <c:pt idx="42">
                  <c:v>1</c:v>
                </c:pt>
                <c:pt idx="43">
                  <c:v>0</c:v>
                </c:pt>
                <c:pt idx="44">
                  <c:v>0</c:v>
                </c:pt>
                <c:pt idx="45">
                  <c:v>0</c:v>
                </c:pt>
                <c:pt idx="46">
                  <c:v>1</c:v>
                </c:pt>
                <c:pt idx="47">
                  <c:v>0</c:v>
                </c:pt>
                <c:pt idx="48">
                  <c:v>0</c:v>
                </c:pt>
                <c:pt idx="49">
                  <c:v>1</c:v>
                </c:pt>
              </c:numCache>
            </c:numRef>
          </c:val>
          <c:smooth val="0"/>
          <c:extLst>
            <c:ext xmlns:c16="http://schemas.microsoft.com/office/drawing/2014/chart" uri="{C3380CC4-5D6E-409C-BE32-E72D297353CC}">
              <c16:uniqueId val="{00000004-A50A-46B4-B7FF-1F34BE7950FF}"/>
            </c:ext>
          </c:extLst>
        </c:ser>
        <c:dLbls>
          <c:showLegendKey val="0"/>
          <c:showVal val="0"/>
          <c:showCatName val="0"/>
          <c:showSerName val="0"/>
          <c:showPercent val="0"/>
          <c:showBubbleSize val="0"/>
        </c:dLbls>
        <c:smooth val="0"/>
        <c:axId val="406321992"/>
        <c:axId val="406292472"/>
      </c:lineChart>
      <c:dateAx>
        <c:axId val="406321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92472"/>
        <c:crosses val="autoZero"/>
        <c:auto val="1"/>
        <c:lblOffset val="100"/>
        <c:baseTimeUnit val="days"/>
      </c:dateAx>
      <c:valAx>
        <c:axId val="406292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2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Sheet1!$A$2:$A$6</c:f>
              <c:strCache>
                <c:ptCount val="5"/>
                <c:pt idx="0">
                  <c:v>langaracollege</c:v>
                </c:pt>
                <c:pt idx="1">
                  <c:v>gbcollege</c:v>
                </c:pt>
                <c:pt idx="2">
                  <c:v>myvcc</c:v>
                </c:pt>
                <c:pt idx="3">
                  <c:v>lifeatbcit</c:v>
                </c:pt>
                <c:pt idx="4">
                  <c:v>douglascollege</c:v>
                </c:pt>
              </c:strCache>
            </c:strRef>
          </c:cat>
          <c:val>
            <c:numRef>
              <c:f>Sheet1!$B$2:$B$6</c:f>
              <c:numCache>
                <c:formatCode>General</c:formatCode>
                <c:ptCount val="5"/>
                <c:pt idx="0">
                  <c:v>3</c:v>
                </c:pt>
                <c:pt idx="1">
                  <c:v>4</c:v>
                </c:pt>
                <c:pt idx="2">
                  <c:v>12</c:v>
                </c:pt>
                <c:pt idx="3">
                  <c:v>7</c:v>
                </c:pt>
                <c:pt idx="4">
                  <c:v>2</c:v>
                </c:pt>
              </c:numCache>
            </c:numRef>
          </c:val>
          <c:extLst>
            <c:ext xmlns:c16="http://schemas.microsoft.com/office/drawing/2014/chart" uri="{C3380CC4-5D6E-409C-BE32-E72D297353CC}">
              <c16:uniqueId val="{00000000-B28A-46F5-AEB5-1297F2A8EA8A}"/>
            </c:ext>
          </c:extLst>
        </c:ser>
        <c:ser>
          <c:idx val="1"/>
          <c:order val="1"/>
          <c:tx>
            <c:strRef>
              <c:f>Sheet1!$C$1</c:f>
              <c:strCache>
                <c:ptCount val="1"/>
                <c:pt idx="0">
                  <c:v>Images</c:v>
                </c:pt>
              </c:strCache>
            </c:strRef>
          </c:tx>
          <c:spPr>
            <a:solidFill>
              <a:schemeClr val="accent2"/>
            </a:solidFill>
            <a:ln>
              <a:noFill/>
            </a:ln>
            <a:effectLst/>
          </c:spPr>
          <c:invertIfNegative val="0"/>
          <c:cat>
            <c:strRef>
              <c:f>Sheet1!$A$2:$A$6</c:f>
              <c:strCache>
                <c:ptCount val="5"/>
                <c:pt idx="0">
                  <c:v>langaracollege</c:v>
                </c:pt>
                <c:pt idx="1">
                  <c:v>gbcollege</c:v>
                </c:pt>
                <c:pt idx="2">
                  <c:v>myvcc</c:v>
                </c:pt>
                <c:pt idx="3">
                  <c:v>lifeatbcit</c:v>
                </c:pt>
                <c:pt idx="4">
                  <c:v>douglascollege</c:v>
                </c:pt>
              </c:strCache>
            </c:strRef>
          </c:cat>
          <c:val>
            <c:numRef>
              <c:f>Sheet1!$C$2:$C$6</c:f>
              <c:numCache>
                <c:formatCode>General</c:formatCode>
                <c:ptCount val="5"/>
                <c:pt idx="0">
                  <c:v>43</c:v>
                </c:pt>
                <c:pt idx="1">
                  <c:v>15</c:v>
                </c:pt>
                <c:pt idx="2">
                  <c:v>5</c:v>
                </c:pt>
                <c:pt idx="3">
                  <c:v>29</c:v>
                </c:pt>
                <c:pt idx="4">
                  <c:v>11</c:v>
                </c:pt>
              </c:numCache>
            </c:numRef>
          </c:val>
          <c:extLst>
            <c:ext xmlns:c16="http://schemas.microsoft.com/office/drawing/2014/chart" uri="{C3380CC4-5D6E-409C-BE32-E72D297353CC}">
              <c16:uniqueId val="{00000001-B28A-46F5-AEB5-1297F2A8EA8A}"/>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langaracollege</c:v>
                </c:pt>
                <c:pt idx="1">
                  <c:v>gbcollege</c:v>
                </c:pt>
                <c:pt idx="2">
                  <c:v>myvcc</c:v>
                </c:pt>
                <c:pt idx="3">
                  <c:v>lifeatbcit</c:v>
                </c:pt>
                <c:pt idx="4">
                  <c:v>douglascollege</c:v>
                </c:pt>
              </c:strCache>
            </c:strRef>
          </c:cat>
          <c:val>
            <c:numRef>
              <c:f>Sheet1!$D$2:$D$6</c:f>
              <c:numCache>
                <c:formatCode>General</c:formatCode>
                <c:ptCount val="5"/>
                <c:pt idx="0">
                  <c:v>0</c:v>
                </c:pt>
                <c:pt idx="1">
                  <c:v>1</c:v>
                </c:pt>
                <c:pt idx="2">
                  <c:v>0</c:v>
                </c:pt>
                <c:pt idx="3">
                  <c:v>2</c:v>
                </c:pt>
                <c:pt idx="4">
                  <c:v>1</c:v>
                </c:pt>
              </c:numCache>
            </c:numRef>
          </c:val>
          <c:extLst>
            <c:ext xmlns:c16="http://schemas.microsoft.com/office/drawing/2014/chart" uri="{C3380CC4-5D6E-409C-BE32-E72D297353CC}">
              <c16:uniqueId val="{00000002-B28A-46F5-AEB5-1297F2A8EA8A}"/>
            </c:ext>
          </c:extLst>
        </c:ser>
        <c:dLbls>
          <c:showLegendKey val="0"/>
          <c:showVal val="0"/>
          <c:showCatName val="0"/>
          <c:showSerName val="0"/>
          <c:showPercent val="0"/>
          <c:showBubbleSize val="0"/>
        </c:dLbls>
        <c:gapWidth val="150"/>
        <c:overlap val="100"/>
        <c:axId val="434123704"/>
        <c:axId val="434120096"/>
      </c:barChart>
      <c:catAx>
        <c:axId val="434123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20096"/>
        <c:crosses val="autoZero"/>
        <c:auto val="1"/>
        <c:lblAlgn val="ctr"/>
        <c:lblOffset val="100"/>
        <c:noMultiLvlLbl val="0"/>
      </c:catAx>
      <c:valAx>
        <c:axId val="434120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2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Sheet1!$B$2:$B$51</c:f>
              <c:numCache>
                <c:formatCode>General</c:formatCode>
                <c:ptCount val="50"/>
                <c:pt idx="0">
                  <c:v>12</c:v>
                </c:pt>
                <c:pt idx="1">
                  <c:v>12</c:v>
                </c:pt>
                <c:pt idx="2">
                  <c:v>15</c:v>
                </c:pt>
                <c:pt idx="3">
                  <c:v>11</c:v>
                </c:pt>
                <c:pt idx="4">
                  <c:v>12</c:v>
                </c:pt>
                <c:pt idx="5">
                  <c:v>6</c:v>
                </c:pt>
                <c:pt idx="6">
                  <c:v>1</c:v>
                </c:pt>
                <c:pt idx="7">
                  <c:v>1</c:v>
                </c:pt>
                <c:pt idx="8">
                  <c:v>12</c:v>
                </c:pt>
                <c:pt idx="9">
                  <c:v>11</c:v>
                </c:pt>
                <c:pt idx="10">
                  <c:v>6</c:v>
                </c:pt>
                <c:pt idx="11">
                  <c:v>17</c:v>
                </c:pt>
                <c:pt idx="12">
                  <c:v>5</c:v>
                </c:pt>
                <c:pt idx="13">
                  <c:v>2</c:v>
                </c:pt>
                <c:pt idx="14">
                  <c:v>6</c:v>
                </c:pt>
                <c:pt idx="15">
                  <c:v>11</c:v>
                </c:pt>
                <c:pt idx="16">
                  <c:v>15</c:v>
                </c:pt>
                <c:pt idx="17">
                  <c:v>14</c:v>
                </c:pt>
                <c:pt idx="18">
                  <c:v>6</c:v>
                </c:pt>
                <c:pt idx="19">
                  <c:v>3</c:v>
                </c:pt>
                <c:pt idx="20">
                  <c:v>0</c:v>
                </c:pt>
                <c:pt idx="21">
                  <c:v>5</c:v>
                </c:pt>
                <c:pt idx="22">
                  <c:v>6</c:v>
                </c:pt>
                <c:pt idx="23">
                  <c:v>9</c:v>
                </c:pt>
                <c:pt idx="24">
                  <c:v>16</c:v>
                </c:pt>
                <c:pt idx="25">
                  <c:v>11</c:v>
                </c:pt>
                <c:pt idx="26">
                  <c:v>8</c:v>
                </c:pt>
                <c:pt idx="27">
                  <c:v>2</c:v>
                </c:pt>
                <c:pt idx="28">
                  <c:v>12</c:v>
                </c:pt>
                <c:pt idx="29">
                  <c:v>8</c:v>
                </c:pt>
                <c:pt idx="30">
                  <c:v>5</c:v>
                </c:pt>
                <c:pt idx="31">
                  <c:v>7</c:v>
                </c:pt>
                <c:pt idx="32">
                  <c:v>6</c:v>
                </c:pt>
                <c:pt idx="33">
                  <c:v>1</c:v>
                </c:pt>
                <c:pt idx="34">
                  <c:v>0</c:v>
                </c:pt>
                <c:pt idx="35">
                  <c:v>8</c:v>
                </c:pt>
                <c:pt idx="36">
                  <c:v>9</c:v>
                </c:pt>
                <c:pt idx="37">
                  <c:v>9</c:v>
                </c:pt>
                <c:pt idx="38">
                  <c:v>9</c:v>
                </c:pt>
                <c:pt idx="39">
                  <c:v>8</c:v>
                </c:pt>
                <c:pt idx="40">
                  <c:v>1</c:v>
                </c:pt>
                <c:pt idx="41">
                  <c:v>0</c:v>
                </c:pt>
                <c:pt idx="42">
                  <c:v>11</c:v>
                </c:pt>
                <c:pt idx="43">
                  <c:v>5</c:v>
                </c:pt>
                <c:pt idx="44">
                  <c:v>11</c:v>
                </c:pt>
                <c:pt idx="45">
                  <c:v>8</c:v>
                </c:pt>
                <c:pt idx="46">
                  <c:v>8</c:v>
                </c:pt>
                <c:pt idx="47">
                  <c:v>0</c:v>
                </c:pt>
                <c:pt idx="48">
                  <c:v>0</c:v>
                </c:pt>
                <c:pt idx="49">
                  <c:v>14</c:v>
                </c:pt>
              </c:numCache>
            </c:numRef>
          </c:val>
          <c:smooth val="0"/>
          <c:extLst>
            <c:ext xmlns:c16="http://schemas.microsoft.com/office/drawing/2014/chart" uri="{C3380CC4-5D6E-409C-BE32-E72D297353CC}">
              <c16:uniqueId val="{00000000-E079-4DBC-AE12-468443DE1721}"/>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Sheet1!$C$2:$C$51</c:f>
              <c:numCache>
                <c:formatCode>General</c:formatCode>
                <c:ptCount val="50"/>
                <c:pt idx="0">
                  <c:v>17</c:v>
                </c:pt>
                <c:pt idx="1">
                  <c:v>13</c:v>
                </c:pt>
                <c:pt idx="2">
                  <c:v>18</c:v>
                </c:pt>
                <c:pt idx="3">
                  <c:v>16</c:v>
                </c:pt>
                <c:pt idx="4">
                  <c:v>22</c:v>
                </c:pt>
                <c:pt idx="5">
                  <c:v>4</c:v>
                </c:pt>
                <c:pt idx="6">
                  <c:v>1</c:v>
                </c:pt>
                <c:pt idx="7">
                  <c:v>3</c:v>
                </c:pt>
                <c:pt idx="8">
                  <c:v>12</c:v>
                </c:pt>
                <c:pt idx="9">
                  <c:v>14</c:v>
                </c:pt>
                <c:pt idx="10">
                  <c:v>9</c:v>
                </c:pt>
                <c:pt idx="11">
                  <c:v>24</c:v>
                </c:pt>
                <c:pt idx="12">
                  <c:v>4</c:v>
                </c:pt>
                <c:pt idx="13">
                  <c:v>5</c:v>
                </c:pt>
                <c:pt idx="14">
                  <c:v>8</c:v>
                </c:pt>
                <c:pt idx="15">
                  <c:v>21</c:v>
                </c:pt>
                <c:pt idx="16">
                  <c:v>39</c:v>
                </c:pt>
                <c:pt idx="17">
                  <c:v>17</c:v>
                </c:pt>
                <c:pt idx="18">
                  <c:v>8</c:v>
                </c:pt>
                <c:pt idx="19">
                  <c:v>6</c:v>
                </c:pt>
                <c:pt idx="20">
                  <c:v>8</c:v>
                </c:pt>
                <c:pt idx="21">
                  <c:v>5</c:v>
                </c:pt>
                <c:pt idx="22">
                  <c:v>11</c:v>
                </c:pt>
                <c:pt idx="23">
                  <c:v>14</c:v>
                </c:pt>
                <c:pt idx="24">
                  <c:v>19</c:v>
                </c:pt>
                <c:pt idx="25">
                  <c:v>23</c:v>
                </c:pt>
                <c:pt idx="26">
                  <c:v>7</c:v>
                </c:pt>
                <c:pt idx="27">
                  <c:v>3</c:v>
                </c:pt>
                <c:pt idx="28">
                  <c:v>10</c:v>
                </c:pt>
                <c:pt idx="29">
                  <c:v>24</c:v>
                </c:pt>
                <c:pt idx="30">
                  <c:v>20</c:v>
                </c:pt>
                <c:pt idx="31">
                  <c:v>17</c:v>
                </c:pt>
                <c:pt idx="32">
                  <c:v>8</c:v>
                </c:pt>
                <c:pt idx="33">
                  <c:v>1</c:v>
                </c:pt>
                <c:pt idx="34">
                  <c:v>1</c:v>
                </c:pt>
                <c:pt idx="35">
                  <c:v>8</c:v>
                </c:pt>
                <c:pt idx="36">
                  <c:v>11</c:v>
                </c:pt>
                <c:pt idx="37">
                  <c:v>15</c:v>
                </c:pt>
                <c:pt idx="38">
                  <c:v>12</c:v>
                </c:pt>
                <c:pt idx="39">
                  <c:v>12</c:v>
                </c:pt>
                <c:pt idx="40">
                  <c:v>1</c:v>
                </c:pt>
                <c:pt idx="41">
                  <c:v>0</c:v>
                </c:pt>
                <c:pt idx="42">
                  <c:v>11</c:v>
                </c:pt>
                <c:pt idx="43">
                  <c:v>12</c:v>
                </c:pt>
                <c:pt idx="44">
                  <c:v>13</c:v>
                </c:pt>
                <c:pt idx="45">
                  <c:v>12</c:v>
                </c:pt>
                <c:pt idx="46">
                  <c:v>15</c:v>
                </c:pt>
                <c:pt idx="47">
                  <c:v>0</c:v>
                </c:pt>
                <c:pt idx="48">
                  <c:v>1</c:v>
                </c:pt>
                <c:pt idx="49">
                  <c:v>19</c:v>
                </c:pt>
              </c:numCache>
            </c:numRef>
          </c:val>
          <c:smooth val="0"/>
          <c:extLst>
            <c:ext xmlns:c16="http://schemas.microsoft.com/office/drawing/2014/chart" uri="{C3380CC4-5D6E-409C-BE32-E72D297353CC}">
              <c16:uniqueId val="{00000001-E079-4DBC-AE12-468443DE1721}"/>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Sheet1!$D$2:$D$51</c:f>
              <c:numCache>
                <c:formatCode>General</c:formatCode>
                <c:ptCount val="50"/>
                <c:pt idx="22">
                  <c:v>0</c:v>
                </c:pt>
                <c:pt idx="23">
                  <c:v>1</c:v>
                </c:pt>
                <c:pt idx="24">
                  <c:v>0</c:v>
                </c:pt>
                <c:pt idx="25">
                  <c:v>0</c:v>
                </c:pt>
                <c:pt idx="26">
                  <c:v>0</c:v>
                </c:pt>
                <c:pt idx="27">
                  <c:v>0</c:v>
                </c:pt>
                <c:pt idx="28">
                  <c:v>0</c:v>
                </c:pt>
                <c:pt idx="29">
                  <c:v>0</c:v>
                </c:pt>
                <c:pt idx="30">
                  <c:v>0</c:v>
                </c:pt>
                <c:pt idx="31">
                  <c:v>0</c:v>
                </c:pt>
                <c:pt idx="32">
                  <c:v>0</c:v>
                </c:pt>
                <c:pt idx="33">
                  <c:v>0</c:v>
                </c:pt>
                <c:pt idx="34">
                  <c:v>0</c:v>
                </c:pt>
                <c:pt idx="35">
                  <c:v>0</c:v>
                </c:pt>
                <c:pt idx="36">
                  <c:v>4</c:v>
                </c:pt>
                <c:pt idx="37">
                  <c:v>0</c:v>
                </c:pt>
                <c:pt idx="38">
                  <c:v>1</c:v>
                </c:pt>
                <c:pt idx="39">
                  <c:v>0</c:v>
                </c:pt>
                <c:pt idx="40">
                  <c:v>0</c:v>
                </c:pt>
                <c:pt idx="41">
                  <c:v>0</c:v>
                </c:pt>
                <c:pt idx="42">
                  <c:v>0</c:v>
                </c:pt>
                <c:pt idx="43">
                  <c:v>0</c:v>
                </c:pt>
                <c:pt idx="44">
                  <c:v>0</c:v>
                </c:pt>
                <c:pt idx="45">
                  <c:v>0</c:v>
                </c:pt>
                <c:pt idx="46">
                  <c:v>0</c:v>
                </c:pt>
                <c:pt idx="47">
                  <c:v>0</c:v>
                </c:pt>
                <c:pt idx="48">
                  <c:v>0</c:v>
                </c:pt>
                <c:pt idx="49">
                  <c:v>0</c:v>
                </c:pt>
              </c:numCache>
            </c:numRef>
          </c:val>
          <c:smooth val="0"/>
          <c:extLst>
            <c:ext xmlns:c16="http://schemas.microsoft.com/office/drawing/2014/chart" uri="{C3380CC4-5D6E-409C-BE32-E72D297353CC}">
              <c16:uniqueId val="{00000002-E079-4DBC-AE12-468443DE1721}"/>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Sheet1!$E$2:$E$51</c:f>
              <c:numCache>
                <c:formatCode>General</c:formatCode>
                <c:ptCount val="50"/>
                <c:pt idx="0">
                  <c:v>2</c:v>
                </c:pt>
                <c:pt idx="1">
                  <c:v>1</c:v>
                </c:pt>
                <c:pt idx="2">
                  <c:v>0</c:v>
                </c:pt>
                <c:pt idx="3">
                  <c:v>3</c:v>
                </c:pt>
                <c:pt idx="4">
                  <c:v>1</c:v>
                </c:pt>
                <c:pt idx="5">
                  <c:v>1</c:v>
                </c:pt>
                <c:pt idx="6">
                  <c:v>0</c:v>
                </c:pt>
                <c:pt idx="7">
                  <c:v>0</c:v>
                </c:pt>
                <c:pt idx="8">
                  <c:v>4</c:v>
                </c:pt>
                <c:pt idx="9">
                  <c:v>1</c:v>
                </c:pt>
                <c:pt idx="10">
                  <c:v>3</c:v>
                </c:pt>
                <c:pt idx="11">
                  <c:v>4</c:v>
                </c:pt>
                <c:pt idx="12">
                  <c:v>0</c:v>
                </c:pt>
                <c:pt idx="13">
                  <c:v>0</c:v>
                </c:pt>
                <c:pt idx="14">
                  <c:v>2</c:v>
                </c:pt>
                <c:pt idx="15">
                  <c:v>2</c:v>
                </c:pt>
                <c:pt idx="16">
                  <c:v>3</c:v>
                </c:pt>
                <c:pt idx="17">
                  <c:v>3</c:v>
                </c:pt>
                <c:pt idx="18">
                  <c:v>2</c:v>
                </c:pt>
                <c:pt idx="19">
                  <c:v>0</c:v>
                </c:pt>
                <c:pt idx="20">
                  <c:v>0</c:v>
                </c:pt>
                <c:pt idx="21">
                  <c:v>0</c:v>
                </c:pt>
                <c:pt idx="22">
                  <c:v>3</c:v>
                </c:pt>
                <c:pt idx="23">
                  <c:v>5</c:v>
                </c:pt>
                <c:pt idx="24">
                  <c:v>2</c:v>
                </c:pt>
                <c:pt idx="25">
                  <c:v>2</c:v>
                </c:pt>
                <c:pt idx="26">
                  <c:v>2</c:v>
                </c:pt>
                <c:pt idx="27">
                  <c:v>0</c:v>
                </c:pt>
                <c:pt idx="28">
                  <c:v>2</c:v>
                </c:pt>
                <c:pt idx="29">
                  <c:v>3</c:v>
                </c:pt>
                <c:pt idx="30">
                  <c:v>3</c:v>
                </c:pt>
                <c:pt idx="31">
                  <c:v>2</c:v>
                </c:pt>
                <c:pt idx="32">
                  <c:v>6</c:v>
                </c:pt>
                <c:pt idx="33">
                  <c:v>0</c:v>
                </c:pt>
                <c:pt idx="34">
                  <c:v>0</c:v>
                </c:pt>
                <c:pt idx="35">
                  <c:v>3</c:v>
                </c:pt>
                <c:pt idx="36">
                  <c:v>9</c:v>
                </c:pt>
                <c:pt idx="37">
                  <c:v>5</c:v>
                </c:pt>
                <c:pt idx="38">
                  <c:v>3</c:v>
                </c:pt>
                <c:pt idx="39">
                  <c:v>19</c:v>
                </c:pt>
                <c:pt idx="40">
                  <c:v>4</c:v>
                </c:pt>
                <c:pt idx="41">
                  <c:v>0</c:v>
                </c:pt>
                <c:pt idx="42">
                  <c:v>1</c:v>
                </c:pt>
                <c:pt idx="43">
                  <c:v>5</c:v>
                </c:pt>
                <c:pt idx="44">
                  <c:v>2</c:v>
                </c:pt>
                <c:pt idx="45">
                  <c:v>1</c:v>
                </c:pt>
                <c:pt idx="46">
                  <c:v>4</c:v>
                </c:pt>
                <c:pt idx="47">
                  <c:v>2</c:v>
                </c:pt>
                <c:pt idx="48">
                  <c:v>0</c:v>
                </c:pt>
                <c:pt idx="49">
                  <c:v>2</c:v>
                </c:pt>
              </c:numCache>
            </c:numRef>
          </c:val>
          <c:smooth val="0"/>
          <c:extLst>
            <c:ext xmlns:c16="http://schemas.microsoft.com/office/drawing/2014/chart" uri="{C3380CC4-5D6E-409C-BE32-E72D297353CC}">
              <c16:uniqueId val="{00000003-E079-4DBC-AE12-468443DE1721}"/>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Sheet1!$F$2:$F$51</c:f>
              <c:numCache>
                <c:formatCode>General</c:formatCode>
                <c:ptCount val="50"/>
                <c:pt idx="0">
                  <c:v>4</c:v>
                </c:pt>
                <c:pt idx="1">
                  <c:v>5</c:v>
                </c:pt>
                <c:pt idx="2">
                  <c:v>7</c:v>
                </c:pt>
                <c:pt idx="3">
                  <c:v>5</c:v>
                </c:pt>
                <c:pt idx="4">
                  <c:v>6</c:v>
                </c:pt>
                <c:pt idx="5">
                  <c:v>2</c:v>
                </c:pt>
                <c:pt idx="6">
                  <c:v>0</c:v>
                </c:pt>
                <c:pt idx="7">
                  <c:v>0</c:v>
                </c:pt>
                <c:pt idx="8">
                  <c:v>5</c:v>
                </c:pt>
                <c:pt idx="9">
                  <c:v>5</c:v>
                </c:pt>
                <c:pt idx="10">
                  <c:v>2</c:v>
                </c:pt>
                <c:pt idx="11">
                  <c:v>4</c:v>
                </c:pt>
                <c:pt idx="12">
                  <c:v>3</c:v>
                </c:pt>
                <c:pt idx="13">
                  <c:v>0</c:v>
                </c:pt>
                <c:pt idx="14">
                  <c:v>1</c:v>
                </c:pt>
                <c:pt idx="15">
                  <c:v>5</c:v>
                </c:pt>
                <c:pt idx="16">
                  <c:v>2</c:v>
                </c:pt>
                <c:pt idx="17">
                  <c:v>1</c:v>
                </c:pt>
                <c:pt idx="18">
                  <c:v>3</c:v>
                </c:pt>
                <c:pt idx="19">
                  <c:v>0</c:v>
                </c:pt>
                <c:pt idx="20">
                  <c:v>0</c:v>
                </c:pt>
                <c:pt idx="21">
                  <c:v>3</c:v>
                </c:pt>
                <c:pt idx="22">
                  <c:v>1</c:v>
                </c:pt>
                <c:pt idx="23">
                  <c:v>0</c:v>
                </c:pt>
                <c:pt idx="24">
                  <c:v>5</c:v>
                </c:pt>
                <c:pt idx="25">
                  <c:v>5</c:v>
                </c:pt>
                <c:pt idx="26">
                  <c:v>0</c:v>
                </c:pt>
                <c:pt idx="27">
                  <c:v>0</c:v>
                </c:pt>
                <c:pt idx="28">
                  <c:v>4</c:v>
                </c:pt>
                <c:pt idx="29">
                  <c:v>3</c:v>
                </c:pt>
                <c:pt idx="30">
                  <c:v>3</c:v>
                </c:pt>
                <c:pt idx="31">
                  <c:v>6</c:v>
                </c:pt>
                <c:pt idx="32">
                  <c:v>2</c:v>
                </c:pt>
                <c:pt idx="33">
                  <c:v>1</c:v>
                </c:pt>
                <c:pt idx="34">
                  <c:v>0</c:v>
                </c:pt>
                <c:pt idx="35">
                  <c:v>2</c:v>
                </c:pt>
                <c:pt idx="36">
                  <c:v>5</c:v>
                </c:pt>
                <c:pt idx="37">
                  <c:v>4</c:v>
                </c:pt>
                <c:pt idx="38">
                  <c:v>5</c:v>
                </c:pt>
                <c:pt idx="39">
                  <c:v>5</c:v>
                </c:pt>
                <c:pt idx="40">
                  <c:v>1</c:v>
                </c:pt>
                <c:pt idx="41">
                  <c:v>0</c:v>
                </c:pt>
                <c:pt idx="42">
                  <c:v>4</c:v>
                </c:pt>
                <c:pt idx="43">
                  <c:v>2</c:v>
                </c:pt>
                <c:pt idx="44">
                  <c:v>3</c:v>
                </c:pt>
                <c:pt idx="45">
                  <c:v>4</c:v>
                </c:pt>
                <c:pt idx="46">
                  <c:v>4</c:v>
                </c:pt>
                <c:pt idx="47">
                  <c:v>0</c:v>
                </c:pt>
                <c:pt idx="48">
                  <c:v>0</c:v>
                </c:pt>
                <c:pt idx="49">
                  <c:v>3</c:v>
                </c:pt>
              </c:numCache>
            </c:numRef>
          </c:val>
          <c:smooth val="0"/>
          <c:extLst>
            <c:ext xmlns:c16="http://schemas.microsoft.com/office/drawing/2014/chart" uri="{C3380CC4-5D6E-409C-BE32-E72D297353CC}">
              <c16:uniqueId val="{00000004-E079-4DBC-AE12-468443DE1721}"/>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Sheet1!$G$2:$G$51</c:f>
              <c:numCache>
                <c:formatCode>General</c:formatCode>
                <c:ptCount val="5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smooth val="0"/>
          <c:extLst>
            <c:ext xmlns:c16="http://schemas.microsoft.com/office/drawing/2014/chart" uri="{C3380CC4-5D6E-409C-BE32-E72D297353CC}">
              <c16:uniqueId val="{00000005-E079-4DBC-AE12-468443DE1721}"/>
            </c:ext>
          </c:extLst>
        </c:ser>
        <c:dLbls>
          <c:showLegendKey val="0"/>
          <c:showVal val="0"/>
          <c:showCatName val="0"/>
          <c:showSerName val="0"/>
          <c:showPercent val="0"/>
          <c:showBubbleSize val="0"/>
        </c:dLbls>
        <c:smooth val="0"/>
        <c:axId val="434124360"/>
        <c:axId val="434120424"/>
      </c:lineChart>
      <c:dateAx>
        <c:axId val="434124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20424"/>
        <c:crosses val="autoZero"/>
        <c:auto val="1"/>
        <c:lblOffset val="100"/>
        <c:baseTimeUnit val="days"/>
      </c:dateAx>
      <c:valAx>
        <c:axId val="43412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2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FB BCIT: British Columbia Institute of Technology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224</c:v>
                </c:pt>
                <c:pt idx="1">
                  <c:v>399</c:v>
                </c:pt>
                <c:pt idx="2">
                  <c:v>146</c:v>
                </c:pt>
                <c:pt idx="3">
                  <c:v>191</c:v>
                </c:pt>
                <c:pt idx="4">
                  <c:v>190</c:v>
                </c:pt>
                <c:pt idx="5">
                  <c:v>145</c:v>
                </c:pt>
                <c:pt idx="6">
                  <c:v>32</c:v>
                </c:pt>
              </c:numCache>
            </c:numRef>
          </c:val>
          <c:extLst>
            <c:ext xmlns:c16="http://schemas.microsoft.com/office/drawing/2014/chart" uri="{C3380CC4-5D6E-409C-BE32-E72D297353CC}">
              <c16:uniqueId val="{00000000-FA27-4E76-A6E6-0F136F6D9C21}"/>
            </c:ext>
          </c:extLst>
        </c:ser>
        <c:ser>
          <c:idx val="1"/>
          <c:order val="1"/>
          <c:tx>
            <c:strRef>
              <c:f>Sheet1!$C$1</c:f>
              <c:strCache>
                <c:ptCount val="1"/>
                <c:pt idx="0">
                  <c:v>FB Douglas College</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214</c:v>
                </c:pt>
                <c:pt idx="1">
                  <c:v>273</c:v>
                </c:pt>
                <c:pt idx="2">
                  <c:v>430</c:v>
                </c:pt>
                <c:pt idx="3">
                  <c:v>485</c:v>
                </c:pt>
                <c:pt idx="4">
                  <c:v>208</c:v>
                </c:pt>
                <c:pt idx="5">
                  <c:v>73</c:v>
                </c:pt>
                <c:pt idx="6">
                  <c:v>0</c:v>
                </c:pt>
              </c:numCache>
            </c:numRef>
          </c:val>
          <c:extLst>
            <c:ext xmlns:c16="http://schemas.microsoft.com/office/drawing/2014/chart" uri="{C3380CC4-5D6E-409C-BE32-E72D297353CC}">
              <c16:uniqueId val="{00000001-FA27-4E76-A6E6-0F136F6D9C21}"/>
            </c:ext>
          </c:extLst>
        </c:ser>
        <c:ser>
          <c:idx val="2"/>
          <c:order val="2"/>
          <c:tx>
            <c:strRef>
              <c:f>Sheet1!$D$1</c:f>
              <c:strCache>
                <c:ptCount val="1"/>
                <c:pt idx="0">
                  <c:v>FB George Brown College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448</c:v>
                </c:pt>
                <c:pt idx="1">
                  <c:v>919</c:v>
                </c:pt>
                <c:pt idx="2">
                  <c:v>926</c:v>
                </c:pt>
                <c:pt idx="3">
                  <c:v>184</c:v>
                </c:pt>
                <c:pt idx="4">
                  <c:v>405</c:v>
                </c:pt>
                <c:pt idx="5">
                  <c:v>0</c:v>
                </c:pt>
                <c:pt idx="6">
                  <c:v>0</c:v>
                </c:pt>
              </c:numCache>
            </c:numRef>
          </c:val>
          <c:extLst>
            <c:ext xmlns:c16="http://schemas.microsoft.com/office/drawing/2014/chart" uri="{C3380CC4-5D6E-409C-BE32-E72D297353CC}">
              <c16:uniqueId val="{00000002-FA27-4E76-A6E6-0F136F6D9C21}"/>
            </c:ext>
          </c:extLst>
        </c:ser>
        <c:ser>
          <c:idx val="3"/>
          <c:order val="3"/>
          <c:tx>
            <c:strRef>
              <c:f>Sheet1!$E$1</c:f>
              <c:strCache>
                <c:ptCount val="1"/>
                <c:pt idx="0">
                  <c:v>FB Langara College</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810</c:v>
                </c:pt>
                <c:pt idx="1">
                  <c:v>640</c:v>
                </c:pt>
                <c:pt idx="2">
                  <c:v>353</c:v>
                </c:pt>
                <c:pt idx="3">
                  <c:v>421</c:v>
                </c:pt>
                <c:pt idx="4">
                  <c:v>300</c:v>
                </c:pt>
                <c:pt idx="5">
                  <c:v>359</c:v>
                </c:pt>
                <c:pt idx="6">
                  <c:v>0</c:v>
                </c:pt>
              </c:numCache>
            </c:numRef>
          </c:val>
          <c:extLst>
            <c:ext xmlns:c16="http://schemas.microsoft.com/office/drawing/2014/chart" uri="{C3380CC4-5D6E-409C-BE32-E72D297353CC}">
              <c16:uniqueId val="{00000003-FA27-4E76-A6E6-0F136F6D9C21}"/>
            </c:ext>
          </c:extLst>
        </c:ser>
        <c:ser>
          <c:idx val="4"/>
          <c:order val="4"/>
          <c:tx>
            <c:strRef>
              <c:f>Sheet1!$F$1</c:f>
              <c:strCache>
                <c:ptCount val="1"/>
                <c:pt idx="0">
                  <c:v>FB VCC - Vancouver Community College</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84</c:v>
                </c:pt>
                <c:pt idx="1">
                  <c:v>427</c:v>
                </c:pt>
                <c:pt idx="2">
                  <c:v>58</c:v>
                </c:pt>
                <c:pt idx="3">
                  <c:v>36</c:v>
                </c:pt>
                <c:pt idx="4">
                  <c:v>98</c:v>
                </c:pt>
                <c:pt idx="5">
                  <c:v>28</c:v>
                </c:pt>
                <c:pt idx="6">
                  <c:v>4</c:v>
                </c:pt>
              </c:numCache>
            </c:numRef>
          </c:val>
          <c:extLst>
            <c:ext xmlns:c16="http://schemas.microsoft.com/office/drawing/2014/chart" uri="{C3380CC4-5D6E-409C-BE32-E72D297353CC}">
              <c16:uniqueId val="{00000004-FA27-4E76-A6E6-0F136F6D9C21}"/>
            </c:ext>
          </c:extLst>
        </c:ser>
        <c:ser>
          <c:idx val="5"/>
          <c:order val="5"/>
          <c:tx>
            <c:strRef>
              <c:f>Sheet1!$G$1</c:f>
              <c:strCache>
                <c:ptCount val="1"/>
                <c:pt idx="0">
                  <c:v>IG douglascollege</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2141</c:v>
                </c:pt>
                <c:pt idx="1">
                  <c:v>671</c:v>
                </c:pt>
                <c:pt idx="2">
                  <c:v>203</c:v>
                </c:pt>
                <c:pt idx="3">
                  <c:v>1891</c:v>
                </c:pt>
                <c:pt idx="4">
                  <c:v>520</c:v>
                </c:pt>
                <c:pt idx="5">
                  <c:v>0</c:v>
                </c:pt>
                <c:pt idx="6">
                  <c:v>0</c:v>
                </c:pt>
              </c:numCache>
            </c:numRef>
          </c:val>
          <c:extLst>
            <c:ext xmlns:c16="http://schemas.microsoft.com/office/drawing/2014/chart" uri="{C3380CC4-5D6E-409C-BE32-E72D297353CC}">
              <c16:uniqueId val="{00000005-FA27-4E76-A6E6-0F136F6D9C21}"/>
            </c:ext>
          </c:extLst>
        </c:ser>
        <c:ser>
          <c:idx val="6"/>
          <c:order val="6"/>
          <c:tx>
            <c:strRef>
              <c:f>Sheet1!$H$1</c:f>
              <c:strCache>
                <c:ptCount val="1"/>
                <c:pt idx="0">
                  <c:v>IG gbcollege</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1409</c:v>
                </c:pt>
                <c:pt idx="1">
                  <c:v>3005</c:v>
                </c:pt>
                <c:pt idx="2">
                  <c:v>1165</c:v>
                </c:pt>
                <c:pt idx="3">
                  <c:v>1677</c:v>
                </c:pt>
                <c:pt idx="4">
                  <c:v>1791</c:v>
                </c:pt>
                <c:pt idx="5">
                  <c:v>0</c:v>
                </c:pt>
                <c:pt idx="6">
                  <c:v>0</c:v>
                </c:pt>
              </c:numCache>
            </c:numRef>
          </c:val>
          <c:extLst>
            <c:ext xmlns:c16="http://schemas.microsoft.com/office/drawing/2014/chart" uri="{C3380CC4-5D6E-409C-BE32-E72D297353CC}">
              <c16:uniqueId val="{00000006-FA27-4E76-A6E6-0F136F6D9C21}"/>
            </c:ext>
          </c:extLst>
        </c:ser>
        <c:ser>
          <c:idx val="7"/>
          <c:order val="7"/>
          <c:tx>
            <c:strRef>
              <c:f>Sheet1!$I$1</c:f>
              <c:strCache>
                <c:ptCount val="1"/>
                <c:pt idx="0">
                  <c:v>IG langaracollege</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3108</c:v>
                </c:pt>
                <c:pt idx="1">
                  <c:v>3032</c:v>
                </c:pt>
                <c:pt idx="2">
                  <c:v>1997</c:v>
                </c:pt>
                <c:pt idx="3">
                  <c:v>2546</c:v>
                </c:pt>
                <c:pt idx="4">
                  <c:v>2013</c:v>
                </c:pt>
                <c:pt idx="5">
                  <c:v>1916</c:v>
                </c:pt>
                <c:pt idx="6">
                  <c:v>0</c:v>
                </c:pt>
              </c:numCache>
            </c:numRef>
          </c:val>
          <c:extLst>
            <c:ext xmlns:c16="http://schemas.microsoft.com/office/drawing/2014/chart" uri="{C3380CC4-5D6E-409C-BE32-E72D297353CC}">
              <c16:uniqueId val="{00000007-FA27-4E76-A6E6-0F136F6D9C21}"/>
            </c:ext>
          </c:extLst>
        </c:ser>
        <c:ser>
          <c:idx val="8"/>
          <c:order val="8"/>
          <c:tx>
            <c:strRef>
              <c:f>Sheet1!$J$1</c:f>
              <c:strCache>
                <c:ptCount val="1"/>
                <c:pt idx="0">
                  <c:v>IG lifeatbcit</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276</c:v>
                </c:pt>
                <c:pt idx="1">
                  <c:v>1428</c:v>
                </c:pt>
                <c:pt idx="2">
                  <c:v>1579</c:v>
                </c:pt>
                <c:pt idx="3">
                  <c:v>624</c:v>
                </c:pt>
                <c:pt idx="4">
                  <c:v>1466</c:v>
                </c:pt>
                <c:pt idx="5">
                  <c:v>109</c:v>
                </c:pt>
                <c:pt idx="6">
                  <c:v>0</c:v>
                </c:pt>
              </c:numCache>
            </c:numRef>
          </c:val>
          <c:extLst>
            <c:ext xmlns:c16="http://schemas.microsoft.com/office/drawing/2014/chart" uri="{C3380CC4-5D6E-409C-BE32-E72D297353CC}">
              <c16:uniqueId val="{00000008-FA27-4E76-A6E6-0F136F6D9C21}"/>
            </c:ext>
          </c:extLst>
        </c:ser>
        <c:ser>
          <c:idx val="9"/>
          <c:order val="9"/>
          <c:tx>
            <c:strRef>
              <c:f>Sheet1!$K$1</c:f>
              <c:strCache>
                <c:ptCount val="1"/>
                <c:pt idx="0">
                  <c:v>IG myvcc</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0</c:v>
                </c:pt>
                <c:pt idx="1">
                  <c:v>284</c:v>
                </c:pt>
                <c:pt idx="2">
                  <c:v>379</c:v>
                </c:pt>
                <c:pt idx="3">
                  <c:v>594</c:v>
                </c:pt>
                <c:pt idx="4">
                  <c:v>732</c:v>
                </c:pt>
                <c:pt idx="5">
                  <c:v>92</c:v>
                </c:pt>
                <c:pt idx="6">
                  <c:v>0</c:v>
                </c:pt>
              </c:numCache>
            </c:numRef>
          </c:val>
          <c:extLst>
            <c:ext xmlns:c16="http://schemas.microsoft.com/office/drawing/2014/chart" uri="{C3380CC4-5D6E-409C-BE32-E72D297353CC}">
              <c16:uniqueId val="{00000009-FA27-4E76-A6E6-0F136F6D9C21}"/>
            </c:ext>
          </c:extLst>
        </c:ser>
        <c:ser>
          <c:idx val="10"/>
          <c:order val="10"/>
          <c:tx>
            <c:strRef>
              <c:f>Sheet1!$L$1</c:f>
              <c:strCache>
                <c:ptCount val="1"/>
                <c:pt idx="0">
                  <c:v>TW BCIT</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91</c:v>
                </c:pt>
                <c:pt idx="1">
                  <c:v>199</c:v>
                </c:pt>
                <c:pt idx="2">
                  <c:v>186</c:v>
                </c:pt>
                <c:pt idx="3">
                  <c:v>91</c:v>
                </c:pt>
                <c:pt idx="4">
                  <c:v>80</c:v>
                </c:pt>
                <c:pt idx="5">
                  <c:v>65</c:v>
                </c:pt>
                <c:pt idx="6">
                  <c:v>9</c:v>
                </c:pt>
              </c:numCache>
            </c:numRef>
          </c:val>
          <c:extLst>
            <c:ext xmlns:c16="http://schemas.microsoft.com/office/drawing/2014/chart" uri="{C3380CC4-5D6E-409C-BE32-E72D297353CC}">
              <c16:uniqueId val="{0000000A-FA27-4E76-A6E6-0F136F6D9C21}"/>
            </c:ext>
          </c:extLst>
        </c:ser>
        <c:ser>
          <c:idx val="11"/>
          <c:order val="11"/>
          <c:tx>
            <c:strRef>
              <c:f>Sheet1!$M$1</c:f>
              <c:strCache>
                <c:ptCount val="1"/>
                <c:pt idx="0">
                  <c:v>TW Douglas College</c:v>
                </c:pt>
              </c:strCache>
            </c:strRef>
          </c:tx>
          <c:spPr>
            <a:solidFill>
              <a:schemeClr val="accent6">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Sheet1!$M$2:$M$8</c:f>
              <c:numCache>
                <c:formatCode>General</c:formatCode>
                <c:ptCount val="7"/>
                <c:pt idx="0">
                  <c:v>53</c:v>
                </c:pt>
                <c:pt idx="1">
                  <c:v>114</c:v>
                </c:pt>
                <c:pt idx="2">
                  <c:v>41</c:v>
                </c:pt>
                <c:pt idx="3">
                  <c:v>57</c:v>
                </c:pt>
                <c:pt idx="4">
                  <c:v>55</c:v>
                </c:pt>
                <c:pt idx="5">
                  <c:v>25</c:v>
                </c:pt>
                <c:pt idx="6">
                  <c:v>14</c:v>
                </c:pt>
              </c:numCache>
            </c:numRef>
          </c:val>
          <c:extLst>
            <c:ext xmlns:c16="http://schemas.microsoft.com/office/drawing/2014/chart" uri="{C3380CC4-5D6E-409C-BE32-E72D297353CC}">
              <c16:uniqueId val="{0000000B-FA27-4E76-A6E6-0F136F6D9C21}"/>
            </c:ext>
          </c:extLst>
        </c:ser>
        <c:ser>
          <c:idx val="12"/>
          <c:order val="12"/>
          <c:tx>
            <c:strRef>
              <c:f>Sheet1!$N$1</c:f>
              <c:strCache>
                <c:ptCount val="1"/>
                <c:pt idx="0">
                  <c:v>TW George Brown College</c:v>
                </c:pt>
              </c:strCache>
            </c:strRef>
          </c:tx>
          <c:spPr>
            <a:solidFill>
              <a:schemeClr val="accent1">
                <a:lumMod val="80000"/>
                <a:lumOff val="2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Sheet1!$N$2:$N$8</c:f>
              <c:numCache>
                <c:formatCode>General</c:formatCode>
                <c:ptCount val="7"/>
                <c:pt idx="0">
                  <c:v>271</c:v>
                </c:pt>
                <c:pt idx="1">
                  <c:v>770</c:v>
                </c:pt>
                <c:pt idx="2">
                  <c:v>311</c:v>
                </c:pt>
                <c:pt idx="3">
                  <c:v>95</c:v>
                </c:pt>
                <c:pt idx="4">
                  <c:v>199</c:v>
                </c:pt>
                <c:pt idx="5">
                  <c:v>0</c:v>
                </c:pt>
                <c:pt idx="6">
                  <c:v>0</c:v>
                </c:pt>
              </c:numCache>
            </c:numRef>
          </c:val>
          <c:extLst>
            <c:ext xmlns:c16="http://schemas.microsoft.com/office/drawing/2014/chart" uri="{C3380CC4-5D6E-409C-BE32-E72D297353CC}">
              <c16:uniqueId val="{0000000C-FA27-4E76-A6E6-0F136F6D9C21}"/>
            </c:ext>
          </c:extLst>
        </c:ser>
        <c:ser>
          <c:idx val="13"/>
          <c:order val="13"/>
          <c:tx>
            <c:strRef>
              <c:f>Sheet1!$O$1</c:f>
              <c:strCache>
                <c:ptCount val="1"/>
                <c:pt idx="0">
                  <c:v>TW Langara College</c:v>
                </c:pt>
              </c:strCache>
            </c:strRef>
          </c:tx>
          <c:spPr>
            <a:solidFill>
              <a:schemeClr val="accent2">
                <a:lumMod val="80000"/>
                <a:lumOff val="2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Sheet1!$O$2:$O$8</c:f>
              <c:numCache>
                <c:formatCode>General</c:formatCode>
                <c:ptCount val="7"/>
                <c:pt idx="0">
                  <c:v>243</c:v>
                </c:pt>
                <c:pt idx="1">
                  <c:v>133</c:v>
                </c:pt>
                <c:pt idx="2">
                  <c:v>137</c:v>
                </c:pt>
                <c:pt idx="3">
                  <c:v>53</c:v>
                </c:pt>
                <c:pt idx="4">
                  <c:v>169</c:v>
                </c:pt>
                <c:pt idx="5">
                  <c:v>19</c:v>
                </c:pt>
                <c:pt idx="6">
                  <c:v>14</c:v>
                </c:pt>
              </c:numCache>
            </c:numRef>
          </c:val>
          <c:extLst>
            <c:ext xmlns:c16="http://schemas.microsoft.com/office/drawing/2014/chart" uri="{C3380CC4-5D6E-409C-BE32-E72D297353CC}">
              <c16:uniqueId val="{0000000D-FA27-4E76-A6E6-0F136F6D9C21}"/>
            </c:ext>
          </c:extLst>
        </c:ser>
        <c:ser>
          <c:idx val="14"/>
          <c:order val="14"/>
          <c:tx>
            <c:strRef>
              <c:f>Sheet1!$P$1</c:f>
              <c:strCache>
                <c:ptCount val="1"/>
                <c:pt idx="0">
                  <c:v>TW VCC</c:v>
                </c:pt>
              </c:strCache>
            </c:strRef>
          </c:tx>
          <c:spPr>
            <a:solidFill>
              <a:schemeClr val="accent3">
                <a:lumMod val="80000"/>
                <a:lumOff val="2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Sheet1!$P$2:$P$8</c:f>
              <c:numCache>
                <c:formatCode>General</c:formatCode>
                <c:ptCount val="7"/>
                <c:pt idx="0">
                  <c:v>54</c:v>
                </c:pt>
                <c:pt idx="1">
                  <c:v>62</c:v>
                </c:pt>
                <c:pt idx="2">
                  <c:v>98</c:v>
                </c:pt>
                <c:pt idx="3">
                  <c:v>64</c:v>
                </c:pt>
                <c:pt idx="4">
                  <c:v>47</c:v>
                </c:pt>
                <c:pt idx="5">
                  <c:v>4</c:v>
                </c:pt>
                <c:pt idx="6">
                  <c:v>1</c:v>
                </c:pt>
              </c:numCache>
            </c:numRef>
          </c:val>
          <c:extLst>
            <c:ext xmlns:c16="http://schemas.microsoft.com/office/drawing/2014/chart" uri="{C3380CC4-5D6E-409C-BE32-E72D297353CC}">
              <c16:uniqueId val="{0000000E-FA27-4E76-A6E6-0F136F6D9C21}"/>
            </c:ext>
          </c:extLst>
        </c:ser>
        <c:dLbls>
          <c:showLegendKey val="0"/>
          <c:showVal val="0"/>
          <c:showCatName val="0"/>
          <c:showSerName val="0"/>
          <c:showPercent val="0"/>
          <c:showBubbleSize val="0"/>
        </c:dLbls>
        <c:gapWidth val="219"/>
        <c:overlap val="-27"/>
        <c:axId val="464204864"/>
        <c:axId val="464201584"/>
      </c:barChart>
      <c:catAx>
        <c:axId val="46420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01584"/>
        <c:crosses val="autoZero"/>
        <c:auto val="1"/>
        <c:lblAlgn val="ctr"/>
        <c:lblOffset val="100"/>
        <c:noMultiLvlLbl val="0"/>
      </c:catAx>
      <c:valAx>
        <c:axId val="46420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0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Sheet1!$A$2:$A$6</c:f>
              <c:strCache>
                <c:ptCount val="5"/>
                <c:pt idx="0">
                  <c:v>langaracollege</c:v>
                </c:pt>
                <c:pt idx="1">
                  <c:v>gbcollege</c:v>
                </c:pt>
                <c:pt idx="2">
                  <c:v>myvcc</c:v>
                </c:pt>
                <c:pt idx="3">
                  <c:v>lifeatbcit</c:v>
                </c:pt>
                <c:pt idx="4">
                  <c:v>douglascollege</c:v>
                </c:pt>
              </c:strCache>
            </c:strRef>
          </c:cat>
          <c:val>
            <c:numRef>
              <c:f>Sheet1!$B$2:$B$6</c:f>
              <c:numCache>
                <c:formatCode>General</c:formatCode>
                <c:ptCount val="5"/>
                <c:pt idx="0">
                  <c:v>3</c:v>
                </c:pt>
                <c:pt idx="1">
                  <c:v>4</c:v>
                </c:pt>
                <c:pt idx="2">
                  <c:v>12</c:v>
                </c:pt>
                <c:pt idx="3">
                  <c:v>7</c:v>
                </c:pt>
                <c:pt idx="4">
                  <c:v>2</c:v>
                </c:pt>
              </c:numCache>
            </c:numRef>
          </c:val>
          <c:extLst>
            <c:ext xmlns:c16="http://schemas.microsoft.com/office/drawing/2014/chart" uri="{C3380CC4-5D6E-409C-BE32-E72D297353CC}">
              <c16:uniqueId val="{00000000-0B6A-4AFD-85AE-4D60662A1768}"/>
            </c:ext>
          </c:extLst>
        </c:ser>
        <c:ser>
          <c:idx val="1"/>
          <c:order val="1"/>
          <c:tx>
            <c:strRef>
              <c:f>Sheet1!$C$1</c:f>
              <c:strCache>
                <c:ptCount val="1"/>
                <c:pt idx="0">
                  <c:v>Images</c:v>
                </c:pt>
              </c:strCache>
            </c:strRef>
          </c:tx>
          <c:spPr>
            <a:solidFill>
              <a:schemeClr val="accent2"/>
            </a:solidFill>
            <a:ln>
              <a:noFill/>
            </a:ln>
            <a:effectLst/>
          </c:spPr>
          <c:invertIfNegative val="0"/>
          <c:cat>
            <c:strRef>
              <c:f>Sheet1!$A$2:$A$6</c:f>
              <c:strCache>
                <c:ptCount val="5"/>
                <c:pt idx="0">
                  <c:v>langaracollege</c:v>
                </c:pt>
                <c:pt idx="1">
                  <c:v>gbcollege</c:v>
                </c:pt>
                <c:pt idx="2">
                  <c:v>myvcc</c:v>
                </c:pt>
                <c:pt idx="3">
                  <c:v>lifeatbcit</c:v>
                </c:pt>
                <c:pt idx="4">
                  <c:v>douglascollege</c:v>
                </c:pt>
              </c:strCache>
            </c:strRef>
          </c:cat>
          <c:val>
            <c:numRef>
              <c:f>Sheet1!$C$2:$C$6</c:f>
              <c:numCache>
                <c:formatCode>General</c:formatCode>
                <c:ptCount val="5"/>
                <c:pt idx="0">
                  <c:v>43</c:v>
                </c:pt>
                <c:pt idx="1">
                  <c:v>15</c:v>
                </c:pt>
                <c:pt idx="2">
                  <c:v>5</c:v>
                </c:pt>
                <c:pt idx="3">
                  <c:v>29</c:v>
                </c:pt>
                <c:pt idx="4">
                  <c:v>11</c:v>
                </c:pt>
              </c:numCache>
            </c:numRef>
          </c:val>
          <c:extLst>
            <c:ext xmlns:c16="http://schemas.microsoft.com/office/drawing/2014/chart" uri="{C3380CC4-5D6E-409C-BE32-E72D297353CC}">
              <c16:uniqueId val="{00000001-0B6A-4AFD-85AE-4D60662A1768}"/>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langaracollege</c:v>
                </c:pt>
                <c:pt idx="1">
                  <c:v>gbcollege</c:v>
                </c:pt>
                <c:pt idx="2">
                  <c:v>myvcc</c:v>
                </c:pt>
                <c:pt idx="3">
                  <c:v>lifeatbcit</c:v>
                </c:pt>
                <c:pt idx="4">
                  <c:v>douglascollege</c:v>
                </c:pt>
              </c:strCache>
            </c:strRef>
          </c:cat>
          <c:val>
            <c:numRef>
              <c:f>Sheet1!$D$2:$D$6</c:f>
              <c:numCache>
                <c:formatCode>General</c:formatCode>
                <c:ptCount val="5"/>
                <c:pt idx="0">
                  <c:v>0</c:v>
                </c:pt>
                <c:pt idx="1">
                  <c:v>1</c:v>
                </c:pt>
                <c:pt idx="2">
                  <c:v>0</c:v>
                </c:pt>
                <c:pt idx="3">
                  <c:v>2</c:v>
                </c:pt>
                <c:pt idx="4">
                  <c:v>1</c:v>
                </c:pt>
              </c:numCache>
            </c:numRef>
          </c:val>
          <c:extLst>
            <c:ext xmlns:c16="http://schemas.microsoft.com/office/drawing/2014/chart" uri="{C3380CC4-5D6E-409C-BE32-E72D297353CC}">
              <c16:uniqueId val="{00000002-0B6A-4AFD-85AE-4D60662A1768}"/>
            </c:ext>
          </c:extLst>
        </c:ser>
        <c:dLbls>
          <c:showLegendKey val="0"/>
          <c:showVal val="0"/>
          <c:showCatName val="0"/>
          <c:showSerName val="0"/>
          <c:showPercent val="0"/>
          <c:showBubbleSize val="0"/>
        </c:dLbls>
        <c:gapWidth val="150"/>
        <c:overlap val="100"/>
        <c:axId val="513302256"/>
        <c:axId val="513301600"/>
      </c:barChart>
      <c:catAx>
        <c:axId val="51330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301600"/>
        <c:crosses val="autoZero"/>
        <c:auto val="1"/>
        <c:lblAlgn val="ctr"/>
        <c:lblOffset val="100"/>
        <c:noMultiLvlLbl val="0"/>
      </c:catAx>
      <c:valAx>
        <c:axId val="513301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30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Sheet1!$B$2:$B$51</c:f>
              <c:numCache>
                <c:formatCode>General</c:formatCode>
                <c:ptCount val="50"/>
                <c:pt idx="0">
                  <c:v>12</c:v>
                </c:pt>
                <c:pt idx="1">
                  <c:v>12</c:v>
                </c:pt>
                <c:pt idx="2">
                  <c:v>15</c:v>
                </c:pt>
                <c:pt idx="3">
                  <c:v>11</c:v>
                </c:pt>
                <c:pt idx="4">
                  <c:v>12</c:v>
                </c:pt>
                <c:pt idx="5">
                  <c:v>6</c:v>
                </c:pt>
                <c:pt idx="6">
                  <c:v>1</c:v>
                </c:pt>
                <c:pt idx="7">
                  <c:v>1</c:v>
                </c:pt>
                <c:pt idx="8">
                  <c:v>12</c:v>
                </c:pt>
                <c:pt idx="9">
                  <c:v>11</c:v>
                </c:pt>
                <c:pt idx="10">
                  <c:v>6</c:v>
                </c:pt>
                <c:pt idx="11">
                  <c:v>17</c:v>
                </c:pt>
                <c:pt idx="12">
                  <c:v>5</c:v>
                </c:pt>
                <c:pt idx="13">
                  <c:v>2</c:v>
                </c:pt>
                <c:pt idx="14">
                  <c:v>6</c:v>
                </c:pt>
                <c:pt idx="15">
                  <c:v>11</c:v>
                </c:pt>
                <c:pt idx="16">
                  <c:v>15</c:v>
                </c:pt>
                <c:pt idx="17">
                  <c:v>14</c:v>
                </c:pt>
                <c:pt idx="18">
                  <c:v>6</c:v>
                </c:pt>
                <c:pt idx="19">
                  <c:v>3</c:v>
                </c:pt>
                <c:pt idx="20">
                  <c:v>0</c:v>
                </c:pt>
                <c:pt idx="21">
                  <c:v>5</c:v>
                </c:pt>
                <c:pt idx="22">
                  <c:v>6</c:v>
                </c:pt>
                <c:pt idx="23">
                  <c:v>9</c:v>
                </c:pt>
                <c:pt idx="24">
                  <c:v>16</c:v>
                </c:pt>
                <c:pt idx="25">
                  <c:v>11</c:v>
                </c:pt>
                <c:pt idx="26">
                  <c:v>8</c:v>
                </c:pt>
                <c:pt idx="27">
                  <c:v>2</c:v>
                </c:pt>
                <c:pt idx="28">
                  <c:v>12</c:v>
                </c:pt>
                <c:pt idx="29">
                  <c:v>8</c:v>
                </c:pt>
                <c:pt idx="30">
                  <c:v>5</c:v>
                </c:pt>
                <c:pt idx="31">
                  <c:v>7</c:v>
                </c:pt>
                <c:pt idx="32">
                  <c:v>6</c:v>
                </c:pt>
                <c:pt idx="33">
                  <c:v>1</c:v>
                </c:pt>
                <c:pt idx="34">
                  <c:v>0</c:v>
                </c:pt>
                <c:pt idx="35">
                  <c:v>8</c:v>
                </c:pt>
                <c:pt idx="36">
                  <c:v>9</c:v>
                </c:pt>
                <c:pt idx="37">
                  <c:v>9</c:v>
                </c:pt>
                <c:pt idx="38">
                  <c:v>9</c:v>
                </c:pt>
                <c:pt idx="39">
                  <c:v>8</c:v>
                </c:pt>
                <c:pt idx="40">
                  <c:v>1</c:v>
                </c:pt>
                <c:pt idx="41">
                  <c:v>0</c:v>
                </c:pt>
                <c:pt idx="42">
                  <c:v>11</c:v>
                </c:pt>
                <c:pt idx="43">
                  <c:v>5</c:v>
                </c:pt>
                <c:pt idx="44">
                  <c:v>11</c:v>
                </c:pt>
                <c:pt idx="45">
                  <c:v>8</c:v>
                </c:pt>
                <c:pt idx="46">
                  <c:v>8</c:v>
                </c:pt>
                <c:pt idx="47">
                  <c:v>0</c:v>
                </c:pt>
                <c:pt idx="48">
                  <c:v>0</c:v>
                </c:pt>
                <c:pt idx="49">
                  <c:v>14</c:v>
                </c:pt>
              </c:numCache>
            </c:numRef>
          </c:val>
          <c:smooth val="0"/>
          <c:extLst>
            <c:ext xmlns:c16="http://schemas.microsoft.com/office/drawing/2014/chart" uri="{C3380CC4-5D6E-409C-BE32-E72D297353CC}">
              <c16:uniqueId val="{00000000-1759-4085-A8F6-5B888FD52717}"/>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Sheet1!$C$2:$C$51</c:f>
              <c:numCache>
                <c:formatCode>General</c:formatCode>
                <c:ptCount val="50"/>
                <c:pt idx="0">
                  <c:v>17</c:v>
                </c:pt>
                <c:pt idx="1">
                  <c:v>13</c:v>
                </c:pt>
                <c:pt idx="2">
                  <c:v>18</c:v>
                </c:pt>
                <c:pt idx="3">
                  <c:v>16</c:v>
                </c:pt>
                <c:pt idx="4">
                  <c:v>22</c:v>
                </c:pt>
                <c:pt idx="5">
                  <c:v>4</c:v>
                </c:pt>
                <c:pt idx="6">
                  <c:v>1</c:v>
                </c:pt>
                <c:pt idx="7">
                  <c:v>3</c:v>
                </c:pt>
                <c:pt idx="8">
                  <c:v>12</c:v>
                </c:pt>
                <c:pt idx="9">
                  <c:v>14</c:v>
                </c:pt>
                <c:pt idx="10">
                  <c:v>9</c:v>
                </c:pt>
                <c:pt idx="11">
                  <c:v>24</c:v>
                </c:pt>
                <c:pt idx="12">
                  <c:v>4</c:v>
                </c:pt>
                <c:pt idx="13">
                  <c:v>5</c:v>
                </c:pt>
                <c:pt idx="14">
                  <c:v>8</c:v>
                </c:pt>
                <c:pt idx="15">
                  <c:v>21</c:v>
                </c:pt>
                <c:pt idx="16">
                  <c:v>39</c:v>
                </c:pt>
                <c:pt idx="17">
                  <c:v>17</c:v>
                </c:pt>
                <c:pt idx="18">
                  <c:v>8</c:v>
                </c:pt>
                <c:pt idx="19">
                  <c:v>6</c:v>
                </c:pt>
                <c:pt idx="20">
                  <c:v>8</c:v>
                </c:pt>
                <c:pt idx="21">
                  <c:v>5</c:v>
                </c:pt>
                <c:pt idx="22">
                  <c:v>11</c:v>
                </c:pt>
                <c:pt idx="23">
                  <c:v>14</c:v>
                </c:pt>
                <c:pt idx="24">
                  <c:v>19</c:v>
                </c:pt>
                <c:pt idx="25">
                  <c:v>23</c:v>
                </c:pt>
                <c:pt idx="26">
                  <c:v>7</c:v>
                </c:pt>
                <c:pt idx="27">
                  <c:v>3</c:v>
                </c:pt>
                <c:pt idx="28">
                  <c:v>10</c:v>
                </c:pt>
                <c:pt idx="29">
                  <c:v>24</c:v>
                </c:pt>
                <c:pt idx="30">
                  <c:v>20</c:v>
                </c:pt>
                <c:pt idx="31">
                  <c:v>17</c:v>
                </c:pt>
                <c:pt idx="32">
                  <c:v>8</c:v>
                </c:pt>
                <c:pt idx="33">
                  <c:v>1</c:v>
                </c:pt>
                <c:pt idx="34">
                  <c:v>1</c:v>
                </c:pt>
                <c:pt idx="35">
                  <c:v>8</c:v>
                </c:pt>
                <c:pt idx="36">
                  <c:v>11</c:v>
                </c:pt>
                <c:pt idx="37">
                  <c:v>15</c:v>
                </c:pt>
                <c:pt idx="38">
                  <c:v>12</c:v>
                </c:pt>
                <c:pt idx="39">
                  <c:v>12</c:v>
                </c:pt>
                <c:pt idx="40">
                  <c:v>1</c:v>
                </c:pt>
                <c:pt idx="41">
                  <c:v>0</c:v>
                </c:pt>
                <c:pt idx="42">
                  <c:v>11</c:v>
                </c:pt>
                <c:pt idx="43">
                  <c:v>12</c:v>
                </c:pt>
                <c:pt idx="44">
                  <c:v>13</c:v>
                </c:pt>
                <c:pt idx="45">
                  <c:v>12</c:v>
                </c:pt>
                <c:pt idx="46">
                  <c:v>15</c:v>
                </c:pt>
                <c:pt idx="47">
                  <c:v>0</c:v>
                </c:pt>
                <c:pt idx="48">
                  <c:v>1</c:v>
                </c:pt>
                <c:pt idx="49">
                  <c:v>19</c:v>
                </c:pt>
              </c:numCache>
            </c:numRef>
          </c:val>
          <c:smooth val="0"/>
          <c:extLst>
            <c:ext xmlns:c16="http://schemas.microsoft.com/office/drawing/2014/chart" uri="{C3380CC4-5D6E-409C-BE32-E72D297353CC}">
              <c16:uniqueId val="{00000001-1759-4085-A8F6-5B888FD52717}"/>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Sheet1!$D$2:$D$51</c:f>
              <c:numCache>
                <c:formatCode>General</c:formatCode>
                <c:ptCount val="50"/>
                <c:pt idx="22">
                  <c:v>0</c:v>
                </c:pt>
                <c:pt idx="23">
                  <c:v>1</c:v>
                </c:pt>
                <c:pt idx="24">
                  <c:v>0</c:v>
                </c:pt>
                <c:pt idx="25">
                  <c:v>0</c:v>
                </c:pt>
                <c:pt idx="26">
                  <c:v>0</c:v>
                </c:pt>
                <c:pt idx="27">
                  <c:v>0</c:v>
                </c:pt>
                <c:pt idx="28">
                  <c:v>0</c:v>
                </c:pt>
                <c:pt idx="29">
                  <c:v>0</c:v>
                </c:pt>
                <c:pt idx="30">
                  <c:v>0</c:v>
                </c:pt>
                <c:pt idx="31">
                  <c:v>0</c:v>
                </c:pt>
                <c:pt idx="32">
                  <c:v>0</c:v>
                </c:pt>
                <c:pt idx="33">
                  <c:v>0</c:v>
                </c:pt>
                <c:pt idx="34">
                  <c:v>0</c:v>
                </c:pt>
                <c:pt idx="35">
                  <c:v>0</c:v>
                </c:pt>
                <c:pt idx="36">
                  <c:v>4</c:v>
                </c:pt>
                <c:pt idx="37">
                  <c:v>0</c:v>
                </c:pt>
                <c:pt idx="38">
                  <c:v>1</c:v>
                </c:pt>
                <c:pt idx="39">
                  <c:v>0</c:v>
                </c:pt>
                <c:pt idx="40">
                  <c:v>0</c:v>
                </c:pt>
                <c:pt idx="41">
                  <c:v>0</c:v>
                </c:pt>
                <c:pt idx="42">
                  <c:v>0</c:v>
                </c:pt>
                <c:pt idx="43">
                  <c:v>0</c:v>
                </c:pt>
                <c:pt idx="44">
                  <c:v>0</c:v>
                </c:pt>
                <c:pt idx="45">
                  <c:v>0</c:v>
                </c:pt>
                <c:pt idx="46">
                  <c:v>0</c:v>
                </c:pt>
                <c:pt idx="47">
                  <c:v>0</c:v>
                </c:pt>
                <c:pt idx="48">
                  <c:v>0</c:v>
                </c:pt>
                <c:pt idx="49">
                  <c:v>0</c:v>
                </c:pt>
              </c:numCache>
            </c:numRef>
          </c:val>
          <c:smooth val="0"/>
          <c:extLst>
            <c:ext xmlns:c16="http://schemas.microsoft.com/office/drawing/2014/chart" uri="{C3380CC4-5D6E-409C-BE32-E72D297353CC}">
              <c16:uniqueId val="{00000002-1759-4085-A8F6-5B888FD52717}"/>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Sheet1!$E$2:$E$51</c:f>
              <c:numCache>
                <c:formatCode>General</c:formatCode>
                <c:ptCount val="50"/>
                <c:pt idx="0">
                  <c:v>2</c:v>
                </c:pt>
                <c:pt idx="1">
                  <c:v>1</c:v>
                </c:pt>
                <c:pt idx="2">
                  <c:v>0</c:v>
                </c:pt>
                <c:pt idx="3">
                  <c:v>3</c:v>
                </c:pt>
                <c:pt idx="4">
                  <c:v>1</c:v>
                </c:pt>
                <c:pt idx="5">
                  <c:v>1</c:v>
                </c:pt>
                <c:pt idx="6">
                  <c:v>0</c:v>
                </c:pt>
                <c:pt idx="7">
                  <c:v>0</c:v>
                </c:pt>
                <c:pt idx="8">
                  <c:v>4</c:v>
                </c:pt>
                <c:pt idx="9">
                  <c:v>1</c:v>
                </c:pt>
                <c:pt idx="10">
                  <c:v>3</c:v>
                </c:pt>
                <c:pt idx="11">
                  <c:v>4</c:v>
                </c:pt>
                <c:pt idx="12">
                  <c:v>0</c:v>
                </c:pt>
                <c:pt idx="13">
                  <c:v>0</c:v>
                </c:pt>
                <c:pt idx="14">
                  <c:v>2</c:v>
                </c:pt>
                <c:pt idx="15">
                  <c:v>2</c:v>
                </c:pt>
                <c:pt idx="16">
                  <c:v>3</c:v>
                </c:pt>
                <c:pt idx="17">
                  <c:v>3</c:v>
                </c:pt>
                <c:pt idx="18">
                  <c:v>2</c:v>
                </c:pt>
                <c:pt idx="19">
                  <c:v>0</c:v>
                </c:pt>
                <c:pt idx="20">
                  <c:v>0</c:v>
                </c:pt>
                <c:pt idx="21">
                  <c:v>0</c:v>
                </c:pt>
                <c:pt idx="22">
                  <c:v>3</c:v>
                </c:pt>
                <c:pt idx="23">
                  <c:v>5</c:v>
                </c:pt>
                <c:pt idx="24">
                  <c:v>2</c:v>
                </c:pt>
                <c:pt idx="25">
                  <c:v>2</c:v>
                </c:pt>
                <c:pt idx="26">
                  <c:v>2</c:v>
                </c:pt>
                <c:pt idx="27">
                  <c:v>0</c:v>
                </c:pt>
                <c:pt idx="28">
                  <c:v>2</c:v>
                </c:pt>
                <c:pt idx="29">
                  <c:v>3</c:v>
                </c:pt>
                <c:pt idx="30">
                  <c:v>3</c:v>
                </c:pt>
                <c:pt idx="31">
                  <c:v>2</c:v>
                </c:pt>
                <c:pt idx="32">
                  <c:v>6</c:v>
                </c:pt>
                <c:pt idx="33">
                  <c:v>0</c:v>
                </c:pt>
                <c:pt idx="34">
                  <c:v>0</c:v>
                </c:pt>
                <c:pt idx="35">
                  <c:v>3</c:v>
                </c:pt>
                <c:pt idx="36">
                  <c:v>9</c:v>
                </c:pt>
                <c:pt idx="37">
                  <c:v>5</c:v>
                </c:pt>
                <c:pt idx="38">
                  <c:v>3</c:v>
                </c:pt>
                <c:pt idx="39">
                  <c:v>19</c:v>
                </c:pt>
                <c:pt idx="40">
                  <c:v>4</c:v>
                </c:pt>
                <c:pt idx="41">
                  <c:v>0</c:v>
                </c:pt>
                <c:pt idx="42">
                  <c:v>1</c:v>
                </c:pt>
                <c:pt idx="43">
                  <c:v>5</c:v>
                </c:pt>
                <c:pt idx="44">
                  <c:v>2</c:v>
                </c:pt>
                <c:pt idx="45">
                  <c:v>1</c:v>
                </c:pt>
                <c:pt idx="46">
                  <c:v>4</c:v>
                </c:pt>
                <c:pt idx="47">
                  <c:v>2</c:v>
                </c:pt>
                <c:pt idx="48">
                  <c:v>0</c:v>
                </c:pt>
                <c:pt idx="49">
                  <c:v>2</c:v>
                </c:pt>
              </c:numCache>
            </c:numRef>
          </c:val>
          <c:smooth val="0"/>
          <c:extLst>
            <c:ext xmlns:c16="http://schemas.microsoft.com/office/drawing/2014/chart" uri="{C3380CC4-5D6E-409C-BE32-E72D297353CC}">
              <c16:uniqueId val="{00000003-1759-4085-A8F6-5B888FD52717}"/>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Sheet1!$F$2:$F$51</c:f>
              <c:numCache>
                <c:formatCode>General</c:formatCode>
                <c:ptCount val="50"/>
                <c:pt idx="0">
                  <c:v>4</c:v>
                </c:pt>
                <c:pt idx="1">
                  <c:v>5</c:v>
                </c:pt>
                <c:pt idx="2">
                  <c:v>7</c:v>
                </c:pt>
                <c:pt idx="3">
                  <c:v>5</c:v>
                </c:pt>
                <c:pt idx="4">
                  <c:v>6</c:v>
                </c:pt>
                <c:pt idx="5">
                  <c:v>2</c:v>
                </c:pt>
                <c:pt idx="6">
                  <c:v>0</c:v>
                </c:pt>
                <c:pt idx="7">
                  <c:v>0</c:v>
                </c:pt>
                <c:pt idx="8">
                  <c:v>5</c:v>
                </c:pt>
                <c:pt idx="9">
                  <c:v>5</c:v>
                </c:pt>
                <c:pt idx="10">
                  <c:v>2</c:v>
                </c:pt>
                <c:pt idx="11">
                  <c:v>4</c:v>
                </c:pt>
                <c:pt idx="12">
                  <c:v>3</c:v>
                </c:pt>
                <c:pt idx="13">
                  <c:v>0</c:v>
                </c:pt>
                <c:pt idx="14">
                  <c:v>1</c:v>
                </c:pt>
                <c:pt idx="15">
                  <c:v>5</c:v>
                </c:pt>
                <c:pt idx="16">
                  <c:v>2</c:v>
                </c:pt>
                <c:pt idx="17">
                  <c:v>1</c:v>
                </c:pt>
                <c:pt idx="18">
                  <c:v>3</c:v>
                </c:pt>
                <c:pt idx="19">
                  <c:v>0</c:v>
                </c:pt>
                <c:pt idx="20">
                  <c:v>0</c:v>
                </c:pt>
                <c:pt idx="21">
                  <c:v>3</c:v>
                </c:pt>
                <c:pt idx="22">
                  <c:v>1</c:v>
                </c:pt>
                <c:pt idx="23">
                  <c:v>0</c:v>
                </c:pt>
                <c:pt idx="24">
                  <c:v>5</c:v>
                </c:pt>
                <c:pt idx="25">
                  <c:v>5</c:v>
                </c:pt>
                <c:pt idx="26">
                  <c:v>0</c:v>
                </c:pt>
                <c:pt idx="27">
                  <c:v>0</c:v>
                </c:pt>
                <c:pt idx="28">
                  <c:v>4</c:v>
                </c:pt>
                <c:pt idx="29">
                  <c:v>3</c:v>
                </c:pt>
                <c:pt idx="30">
                  <c:v>3</c:v>
                </c:pt>
                <c:pt idx="31">
                  <c:v>6</c:v>
                </c:pt>
                <c:pt idx="32">
                  <c:v>2</c:v>
                </c:pt>
                <c:pt idx="33">
                  <c:v>1</c:v>
                </c:pt>
                <c:pt idx="34">
                  <c:v>0</c:v>
                </c:pt>
                <c:pt idx="35">
                  <c:v>2</c:v>
                </c:pt>
                <c:pt idx="36">
                  <c:v>5</c:v>
                </c:pt>
                <c:pt idx="37">
                  <c:v>4</c:v>
                </c:pt>
                <c:pt idx="38">
                  <c:v>5</c:v>
                </c:pt>
                <c:pt idx="39">
                  <c:v>5</c:v>
                </c:pt>
                <c:pt idx="40">
                  <c:v>1</c:v>
                </c:pt>
                <c:pt idx="41">
                  <c:v>0</c:v>
                </c:pt>
                <c:pt idx="42">
                  <c:v>4</c:v>
                </c:pt>
                <c:pt idx="43">
                  <c:v>2</c:v>
                </c:pt>
                <c:pt idx="44">
                  <c:v>3</c:v>
                </c:pt>
                <c:pt idx="45">
                  <c:v>4</c:v>
                </c:pt>
                <c:pt idx="46">
                  <c:v>4</c:v>
                </c:pt>
                <c:pt idx="47">
                  <c:v>0</c:v>
                </c:pt>
                <c:pt idx="48">
                  <c:v>0</c:v>
                </c:pt>
                <c:pt idx="49">
                  <c:v>3</c:v>
                </c:pt>
              </c:numCache>
            </c:numRef>
          </c:val>
          <c:smooth val="0"/>
          <c:extLst>
            <c:ext xmlns:c16="http://schemas.microsoft.com/office/drawing/2014/chart" uri="{C3380CC4-5D6E-409C-BE32-E72D297353CC}">
              <c16:uniqueId val="{00000004-1759-4085-A8F6-5B888FD52717}"/>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Sheet1!$G$2:$G$51</c:f>
              <c:numCache>
                <c:formatCode>General</c:formatCode>
                <c:ptCount val="5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smooth val="0"/>
          <c:extLst>
            <c:ext xmlns:c16="http://schemas.microsoft.com/office/drawing/2014/chart" uri="{C3380CC4-5D6E-409C-BE32-E72D297353CC}">
              <c16:uniqueId val="{00000005-1759-4085-A8F6-5B888FD52717}"/>
            </c:ext>
          </c:extLst>
        </c:ser>
        <c:dLbls>
          <c:showLegendKey val="0"/>
          <c:showVal val="0"/>
          <c:showCatName val="0"/>
          <c:showSerName val="0"/>
          <c:showPercent val="0"/>
          <c:showBubbleSize val="0"/>
        </c:dLbls>
        <c:smooth val="0"/>
        <c:axId val="513178272"/>
        <c:axId val="513175648"/>
      </c:lineChart>
      <c:dateAx>
        <c:axId val="513178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175648"/>
        <c:crosses val="autoZero"/>
        <c:auto val="1"/>
        <c:lblOffset val="100"/>
        <c:baseTimeUnit val="days"/>
      </c:dateAx>
      <c:valAx>
        <c:axId val="51317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178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Sheet1!$A$2:$A$6</c:f>
              <c:strCache>
                <c:ptCount val="5"/>
                <c:pt idx="0">
                  <c:v>George Brown College</c:v>
                </c:pt>
                <c:pt idx="1">
                  <c:v>VCC - Vancouver Community College</c:v>
                </c:pt>
                <c:pt idx="2">
                  <c:v>BCIT: British Columbia Institute of Technology</c:v>
                </c:pt>
                <c:pt idx="3">
                  <c:v>Langara College</c:v>
                </c:pt>
                <c:pt idx="4">
                  <c:v>Douglas College</c:v>
                </c:pt>
              </c:strCache>
            </c:strRef>
          </c:cat>
          <c:val>
            <c:numRef>
              <c:f>Sheet1!$B$2:$B$6</c:f>
              <c:numCache>
                <c:formatCode>General</c:formatCode>
                <c:ptCount val="5"/>
                <c:pt idx="0">
                  <c:v>56</c:v>
                </c:pt>
                <c:pt idx="1">
                  <c:v>38</c:v>
                </c:pt>
                <c:pt idx="2">
                  <c:v>93</c:v>
                </c:pt>
                <c:pt idx="3">
                  <c:v>117</c:v>
                </c:pt>
                <c:pt idx="4">
                  <c:v>67</c:v>
                </c:pt>
              </c:numCache>
            </c:numRef>
          </c:val>
          <c:extLst>
            <c:ext xmlns:c16="http://schemas.microsoft.com/office/drawing/2014/chart" uri="{C3380CC4-5D6E-409C-BE32-E72D297353CC}">
              <c16:uniqueId val="{00000000-5C6F-4136-B696-7155C645275D}"/>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Sheet1!$A$2:$A$6</c:f>
              <c:strCache>
                <c:ptCount val="5"/>
                <c:pt idx="0">
                  <c:v>George Brown College</c:v>
                </c:pt>
                <c:pt idx="1">
                  <c:v>VCC - Vancouver Community College</c:v>
                </c:pt>
                <c:pt idx="2">
                  <c:v>BCIT: British Columbia Institute of Technology</c:v>
                </c:pt>
                <c:pt idx="3">
                  <c:v>Langara College</c:v>
                </c:pt>
                <c:pt idx="4">
                  <c:v>Douglas College</c:v>
                </c:pt>
              </c:strCache>
            </c:strRef>
          </c:cat>
          <c:val>
            <c:numRef>
              <c:f>Sheet1!$C$2:$C$6</c:f>
              <c:numCache>
                <c:formatCode>General</c:formatCode>
                <c:ptCount val="5"/>
                <c:pt idx="0">
                  <c:v>4</c:v>
                </c:pt>
                <c:pt idx="1">
                  <c:v>0</c:v>
                </c:pt>
                <c:pt idx="2">
                  <c:v>0</c:v>
                </c:pt>
                <c:pt idx="3">
                  <c:v>0</c:v>
                </c:pt>
                <c:pt idx="4">
                  <c:v>0</c:v>
                </c:pt>
              </c:numCache>
            </c:numRef>
          </c:val>
          <c:extLst>
            <c:ext xmlns:c16="http://schemas.microsoft.com/office/drawing/2014/chart" uri="{C3380CC4-5D6E-409C-BE32-E72D297353CC}">
              <c16:uniqueId val="{00000001-5C6F-4136-B696-7155C645275D}"/>
            </c:ext>
          </c:extLst>
        </c:ser>
        <c:ser>
          <c:idx val="2"/>
          <c:order val="2"/>
          <c:tx>
            <c:strRef>
              <c:f>Sheet1!$D$1</c:f>
              <c:strCache>
                <c:ptCount val="1"/>
                <c:pt idx="0">
                  <c:v>Not yet tagged</c:v>
                </c:pt>
              </c:strCache>
            </c:strRef>
          </c:tx>
          <c:spPr>
            <a:solidFill>
              <a:schemeClr val="accent3"/>
            </a:solidFill>
            <a:ln>
              <a:noFill/>
            </a:ln>
            <a:effectLst/>
          </c:spPr>
          <c:invertIfNegative val="0"/>
          <c:cat>
            <c:strRef>
              <c:f>Sheet1!$A$2:$A$6</c:f>
              <c:strCache>
                <c:ptCount val="5"/>
                <c:pt idx="0">
                  <c:v>George Brown College</c:v>
                </c:pt>
                <c:pt idx="1">
                  <c:v>VCC - Vancouver Community College</c:v>
                </c:pt>
                <c:pt idx="2">
                  <c:v>BCIT: British Columbia Institute of Technology</c:v>
                </c:pt>
                <c:pt idx="3">
                  <c:v>Langara College</c:v>
                </c:pt>
                <c:pt idx="4">
                  <c:v>Douglas College</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5C6F-4136-B696-7155C645275D}"/>
            </c:ext>
          </c:extLst>
        </c:ser>
        <c:dLbls>
          <c:showLegendKey val="0"/>
          <c:showVal val="0"/>
          <c:showCatName val="0"/>
          <c:showSerName val="0"/>
          <c:showPercent val="0"/>
          <c:showBubbleSize val="0"/>
        </c:dLbls>
        <c:gapWidth val="150"/>
        <c:overlap val="100"/>
        <c:axId val="654907920"/>
        <c:axId val="654899720"/>
      </c:barChart>
      <c:catAx>
        <c:axId val="65490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899720"/>
        <c:crosses val="autoZero"/>
        <c:auto val="1"/>
        <c:lblAlgn val="ctr"/>
        <c:lblOffset val="100"/>
        <c:noMultiLvlLbl val="0"/>
      </c:catAx>
      <c:valAx>
        <c:axId val="654899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90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langaracollege</c:v>
                </c:pt>
                <c:pt idx="1">
                  <c:v>gbcollege</c:v>
                </c:pt>
                <c:pt idx="2">
                  <c:v>myvcc</c:v>
                </c:pt>
                <c:pt idx="3">
                  <c:v>lifeatbcit</c:v>
                </c:pt>
                <c:pt idx="4">
                  <c:v>douglascollege</c:v>
                </c:pt>
              </c:strCache>
            </c:strRef>
          </c:cat>
          <c:val>
            <c:numRef>
              <c:f>Sheet1!$A$2:$E$2</c:f>
              <c:numCache>
                <c:formatCode>General</c:formatCode>
                <c:ptCount val="5"/>
                <c:pt idx="0">
                  <c:v>8912</c:v>
                </c:pt>
                <c:pt idx="1">
                  <c:v>17092</c:v>
                </c:pt>
                <c:pt idx="2">
                  <c:v>2521</c:v>
                </c:pt>
                <c:pt idx="3">
                  <c:v>6063</c:v>
                </c:pt>
                <c:pt idx="4">
                  <c:v>6791</c:v>
                </c:pt>
              </c:numCache>
            </c:numRef>
          </c:val>
          <c:extLst>
            <c:ext xmlns:c16="http://schemas.microsoft.com/office/drawing/2014/chart" uri="{C3380CC4-5D6E-409C-BE32-E72D297353CC}">
              <c16:uniqueId val="{00000000-B44C-4B4A-A92A-AB7AE5069FD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Sheet1!$A$2:$A$6</c:f>
              <c:strCache>
                <c:ptCount val="5"/>
                <c:pt idx="0">
                  <c:v>@langaracollege</c:v>
                </c:pt>
                <c:pt idx="1">
                  <c:v>@GBCollege</c:v>
                </c:pt>
                <c:pt idx="2">
                  <c:v>@myVCC</c:v>
                </c:pt>
                <c:pt idx="3">
                  <c:v>@bcit</c:v>
                </c:pt>
                <c:pt idx="4">
                  <c:v>@douglascollege</c:v>
                </c:pt>
              </c:strCache>
            </c:strRef>
          </c:cat>
          <c:val>
            <c:numRef>
              <c:f>Sheet1!$B$2:$B$6</c:f>
              <c:numCache>
                <c:formatCode>General</c:formatCode>
                <c:ptCount val="5"/>
                <c:pt idx="0">
                  <c:v>768</c:v>
                </c:pt>
                <c:pt idx="1">
                  <c:v>1646</c:v>
                </c:pt>
                <c:pt idx="2">
                  <c:v>330</c:v>
                </c:pt>
                <c:pt idx="3">
                  <c:v>721</c:v>
                </c:pt>
                <c:pt idx="4">
                  <c:v>359</c:v>
                </c:pt>
              </c:numCache>
            </c:numRef>
          </c:val>
          <c:extLst>
            <c:ext xmlns:c16="http://schemas.microsoft.com/office/drawing/2014/chart" uri="{C3380CC4-5D6E-409C-BE32-E72D297353CC}">
              <c16:uniqueId val="{00000000-CD26-4D19-8862-164266EE9BC2}"/>
            </c:ext>
          </c:extLst>
        </c:ser>
        <c:dLbls>
          <c:showLegendKey val="0"/>
          <c:showVal val="0"/>
          <c:showCatName val="0"/>
          <c:showSerName val="0"/>
          <c:showPercent val="0"/>
          <c:showBubbleSize val="0"/>
        </c:dLbls>
        <c:gapWidth val="219"/>
        <c:overlap val="-27"/>
        <c:axId val="654905952"/>
        <c:axId val="654908576"/>
      </c:barChart>
      <c:catAx>
        <c:axId val="65490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908576"/>
        <c:crosses val="autoZero"/>
        <c:auto val="1"/>
        <c:lblAlgn val="ctr"/>
        <c:lblOffset val="100"/>
        <c:noMultiLvlLbl val="0"/>
      </c:catAx>
      <c:valAx>
        <c:axId val="654908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90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C846B-2DA9-4C62-B560-E57D787BB02D}"/>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13F885A3-20C1-4AEB-912F-D4260BE4B184}"/>
              </a:ext>
            </a:extLst>
          </p:cNvPr>
          <p:cNvSpPr>
            <a:spLocks noGrp="1"/>
          </p:cNvSpPr>
          <p:nvPr>
            <p:ph type="subTitle" idx="1"/>
          </p:nvPr>
        </p:nvSpPr>
        <p:spPr/>
        <p:txBody>
          <a:bodyPr/>
          <a:lstStyle/>
          <a:p>
            <a:r>
              <a:rPr lang="en-US"/>
              <a:t>Academica Group</a:t>
            </a:r>
          </a:p>
        </p:txBody>
      </p:sp>
    </p:spTree>
    <p:extLst>
      <p:ext uri="{BB962C8B-B14F-4D97-AF65-F5344CB8AC3E}">
        <p14:creationId xmlns:p14="http://schemas.microsoft.com/office/powerpoint/2010/main" val="247308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3D3EA-A583-4767-9FD2-6A902F8CBC68}"/>
              </a:ext>
            </a:extLst>
          </p:cNvPr>
          <p:cNvSpPr>
            <a:spLocks noGrp="1"/>
          </p:cNvSpPr>
          <p:nvPr>
            <p:ph type="title"/>
          </p:nvPr>
        </p:nvSpPr>
        <p:spPr/>
        <p:txBody>
          <a:bodyPr/>
          <a:lstStyle/>
          <a:p>
            <a:r>
              <a:rPr lang="en-US"/>
              <a:t>LinkedIn Updates Type Distribution | VCC - Social</a:t>
            </a:r>
          </a:p>
        </p:txBody>
      </p:sp>
      <p:graphicFrame>
        <p:nvGraphicFramePr>
          <p:cNvPr id="6" name="Chart Placeholder 5">
            <a:extLst>
              <a:ext uri="{FF2B5EF4-FFF2-40B4-BE49-F238E27FC236}">
                <a16:creationId xmlns:a16="http://schemas.microsoft.com/office/drawing/2014/main" id="{888B2944-21AA-4D73-ACC8-E149AB638D5C}"/>
              </a:ext>
            </a:extLst>
          </p:cNvPr>
          <p:cNvGraphicFramePr>
            <a:graphicFrameLocks noGrp="1"/>
          </p:cNvGraphicFramePr>
          <p:nvPr>
            <p:ph type="chart" sz="quarter" idx="13"/>
            <p:extLst>
              <p:ext uri="{D42A27DB-BD31-4B8C-83A1-F6EECF244321}">
                <p14:modId xmlns:p14="http://schemas.microsoft.com/office/powerpoint/2010/main" val="1656078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FF9CE0-7876-4C32-BD1F-F84DAFAF274B}"/>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A8BCBED5-83EC-448C-AF94-55E1D7C0C7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974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E0414-77B5-480B-9E5F-BD0699E2D218}"/>
              </a:ext>
            </a:extLst>
          </p:cNvPr>
          <p:cNvSpPr>
            <a:spLocks noGrp="1"/>
          </p:cNvSpPr>
          <p:nvPr>
            <p:ph type="title"/>
          </p:nvPr>
        </p:nvSpPr>
        <p:spPr/>
        <p:txBody>
          <a:bodyPr/>
          <a:lstStyle/>
          <a:p>
            <a:r>
              <a:rPr lang="en-US"/>
              <a:t>Overall Overall Top Pages | VCC - Social - 1 of 3</a:t>
            </a:r>
          </a:p>
        </p:txBody>
      </p:sp>
      <p:graphicFrame>
        <p:nvGraphicFramePr>
          <p:cNvPr id="5" name="Table Placeholder 4">
            <a:extLst>
              <a:ext uri="{FF2B5EF4-FFF2-40B4-BE49-F238E27FC236}">
                <a16:creationId xmlns:a16="http://schemas.microsoft.com/office/drawing/2014/main" id="{CCA563D7-6B70-4017-A3AF-A504FDCD8246}"/>
              </a:ext>
            </a:extLst>
          </p:cNvPr>
          <p:cNvGraphicFramePr>
            <a:graphicFrameLocks noGrp="1"/>
          </p:cNvGraphicFramePr>
          <p:nvPr>
            <p:ph type="tbl" sz="quarter" idx="13"/>
            <p:extLst>
              <p:ext uri="{D42A27DB-BD31-4B8C-83A1-F6EECF244321}">
                <p14:modId xmlns:p14="http://schemas.microsoft.com/office/powerpoint/2010/main" val="4225838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281512852"/>
                    </a:ext>
                  </a:extLst>
                </a:gridCol>
                <a:gridCol w="1357884">
                  <a:extLst>
                    <a:ext uri="{9D8B030D-6E8A-4147-A177-3AD203B41FA5}">
                      <a16:colId xmlns:a16="http://schemas.microsoft.com/office/drawing/2014/main" val="2960658053"/>
                    </a:ext>
                  </a:extLst>
                </a:gridCol>
                <a:gridCol w="1357884">
                  <a:extLst>
                    <a:ext uri="{9D8B030D-6E8A-4147-A177-3AD203B41FA5}">
                      <a16:colId xmlns:a16="http://schemas.microsoft.com/office/drawing/2014/main" val="3792572682"/>
                    </a:ext>
                  </a:extLst>
                </a:gridCol>
                <a:gridCol w="1357884">
                  <a:extLst>
                    <a:ext uri="{9D8B030D-6E8A-4147-A177-3AD203B41FA5}">
                      <a16:colId xmlns:a16="http://schemas.microsoft.com/office/drawing/2014/main" val="3573646313"/>
                    </a:ext>
                  </a:extLst>
                </a:gridCol>
                <a:gridCol w="1357884">
                  <a:extLst>
                    <a:ext uri="{9D8B030D-6E8A-4147-A177-3AD203B41FA5}">
                      <a16:colId xmlns:a16="http://schemas.microsoft.com/office/drawing/2014/main" val="3168558387"/>
                    </a:ext>
                  </a:extLst>
                </a:gridCol>
                <a:gridCol w="1357884">
                  <a:extLst>
                    <a:ext uri="{9D8B030D-6E8A-4147-A177-3AD203B41FA5}">
                      <a16:colId xmlns:a16="http://schemas.microsoft.com/office/drawing/2014/main" val="889776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2413054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562010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 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032382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68982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952724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4021926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066409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4237334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6468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099187577"/>
                  </a:ext>
                </a:extLst>
              </a:tr>
            </a:tbl>
          </a:graphicData>
        </a:graphic>
      </p:graphicFrame>
      <p:sp>
        <p:nvSpPr>
          <p:cNvPr id="4" name="Text Placeholder 3">
            <a:extLst>
              <a:ext uri="{FF2B5EF4-FFF2-40B4-BE49-F238E27FC236}">
                <a16:creationId xmlns:a16="http://schemas.microsoft.com/office/drawing/2014/main" id="{3BFC8302-586B-4DCC-B699-8BD29D3BEEEE}"/>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201660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A5CFA-9103-4351-96F0-9E57916DFCA3}"/>
              </a:ext>
            </a:extLst>
          </p:cNvPr>
          <p:cNvSpPr>
            <a:spLocks noGrp="1"/>
          </p:cNvSpPr>
          <p:nvPr>
            <p:ph type="title"/>
          </p:nvPr>
        </p:nvSpPr>
        <p:spPr/>
        <p:txBody>
          <a:bodyPr/>
          <a:lstStyle/>
          <a:p>
            <a:r>
              <a:rPr lang="en-US"/>
              <a:t>Overall Overall Top Pages | VCC - Social - 2 of 3</a:t>
            </a:r>
          </a:p>
        </p:txBody>
      </p:sp>
      <p:graphicFrame>
        <p:nvGraphicFramePr>
          <p:cNvPr id="5" name="Table Placeholder 4">
            <a:extLst>
              <a:ext uri="{FF2B5EF4-FFF2-40B4-BE49-F238E27FC236}">
                <a16:creationId xmlns:a16="http://schemas.microsoft.com/office/drawing/2014/main" id="{AAD9A5D7-1D38-455E-B9CB-082D19C3DA6E}"/>
              </a:ext>
            </a:extLst>
          </p:cNvPr>
          <p:cNvGraphicFramePr>
            <a:graphicFrameLocks noGrp="1"/>
          </p:cNvGraphicFramePr>
          <p:nvPr>
            <p:ph type="tbl" sz="quarter" idx="13"/>
            <p:extLst>
              <p:ext uri="{D42A27DB-BD31-4B8C-83A1-F6EECF244321}">
                <p14:modId xmlns:p14="http://schemas.microsoft.com/office/powerpoint/2010/main" val="2139672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3208278738"/>
                    </a:ext>
                  </a:extLst>
                </a:gridCol>
                <a:gridCol w="1357884">
                  <a:extLst>
                    <a:ext uri="{9D8B030D-6E8A-4147-A177-3AD203B41FA5}">
                      <a16:colId xmlns:a16="http://schemas.microsoft.com/office/drawing/2014/main" val="673102175"/>
                    </a:ext>
                  </a:extLst>
                </a:gridCol>
                <a:gridCol w="1357884">
                  <a:extLst>
                    <a:ext uri="{9D8B030D-6E8A-4147-A177-3AD203B41FA5}">
                      <a16:colId xmlns:a16="http://schemas.microsoft.com/office/drawing/2014/main" val="317582533"/>
                    </a:ext>
                  </a:extLst>
                </a:gridCol>
                <a:gridCol w="1357884">
                  <a:extLst>
                    <a:ext uri="{9D8B030D-6E8A-4147-A177-3AD203B41FA5}">
                      <a16:colId xmlns:a16="http://schemas.microsoft.com/office/drawing/2014/main" val="1415584190"/>
                    </a:ext>
                  </a:extLst>
                </a:gridCol>
                <a:gridCol w="1357884">
                  <a:extLst>
                    <a:ext uri="{9D8B030D-6E8A-4147-A177-3AD203B41FA5}">
                      <a16:colId xmlns:a16="http://schemas.microsoft.com/office/drawing/2014/main" val="2734564393"/>
                    </a:ext>
                  </a:extLst>
                </a:gridCol>
                <a:gridCol w="1357884">
                  <a:extLst>
                    <a:ext uri="{9D8B030D-6E8A-4147-A177-3AD203B41FA5}">
                      <a16:colId xmlns:a16="http://schemas.microsoft.com/office/drawing/2014/main" val="1000083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3423441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657143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3690003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1241228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664436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155412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1913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779459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16858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 - 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742604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520260"/>
                  </a:ext>
                </a:extLst>
              </a:tr>
            </a:tbl>
          </a:graphicData>
        </a:graphic>
      </p:graphicFrame>
      <p:sp>
        <p:nvSpPr>
          <p:cNvPr id="4" name="Text Placeholder 3">
            <a:extLst>
              <a:ext uri="{FF2B5EF4-FFF2-40B4-BE49-F238E27FC236}">
                <a16:creationId xmlns:a16="http://schemas.microsoft.com/office/drawing/2014/main" id="{578EC1A9-8E5D-4BC5-ABC2-21B947B5B909}"/>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724430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10C4B-2185-4849-AD6E-4EE5A616027A}"/>
              </a:ext>
            </a:extLst>
          </p:cNvPr>
          <p:cNvSpPr>
            <a:spLocks noGrp="1"/>
          </p:cNvSpPr>
          <p:nvPr>
            <p:ph type="title"/>
          </p:nvPr>
        </p:nvSpPr>
        <p:spPr/>
        <p:txBody>
          <a:bodyPr/>
          <a:lstStyle/>
          <a:p>
            <a:r>
              <a:rPr lang="en-US"/>
              <a:t>Overall Overall Top Pages | VCC - Social - 3 of 3</a:t>
            </a:r>
          </a:p>
        </p:txBody>
      </p:sp>
      <p:graphicFrame>
        <p:nvGraphicFramePr>
          <p:cNvPr id="5" name="Table Placeholder 4">
            <a:extLst>
              <a:ext uri="{FF2B5EF4-FFF2-40B4-BE49-F238E27FC236}">
                <a16:creationId xmlns:a16="http://schemas.microsoft.com/office/drawing/2014/main" id="{7EC86AC4-6A5D-497B-8F1F-7FF3530F0163}"/>
              </a:ext>
            </a:extLst>
          </p:cNvPr>
          <p:cNvGraphicFramePr>
            <a:graphicFrameLocks noGrp="1"/>
          </p:cNvGraphicFramePr>
          <p:nvPr>
            <p:ph type="tbl" sz="quarter" idx="13"/>
            <p:extLst>
              <p:ext uri="{D42A27DB-BD31-4B8C-83A1-F6EECF244321}">
                <p14:modId xmlns:p14="http://schemas.microsoft.com/office/powerpoint/2010/main" val="1021787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1021755749"/>
                    </a:ext>
                  </a:extLst>
                </a:gridCol>
                <a:gridCol w="1357884">
                  <a:extLst>
                    <a:ext uri="{9D8B030D-6E8A-4147-A177-3AD203B41FA5}">
                      <a16:colId xmlns:a16="http://schemas.microsoft.com/office/drawing/2014/main" val="1536814952"/>
                    </a:ext>
                  </a:extLst>
                </a:gridCol>
                <a:gridCol w="1357884">
                  <a:extLst>
                    <a:ext uri="{9D8B030D-6E8A-4147-A177-3AD203B41FA5}">
                      <a16:colId xmlns:a16="http://schemas.microsoft.com/office/drawing/2014/main" val="2047008833"/>
                    </a:ext>
                  </a:extLst>
                </a:gridCol>
                <a:gridCol w="1357884">
                  <a:extLst>
                    <a:ext uri="{9D8B030D-6E8A-4147-A177-3AD203B41FA5}">
                      <a16:colId xmlns:a16="http://schemas.microsoft.com/office/drawing/2014/main" val="708323331"/>
                    </a:ext>
                  </a:extLst>
                </a:gridCol>
                <a:gridCol w="1357884">
                  <a:extLst>
                    <a:ext uri="{9D8B030D-6E8A-4147-A177-3AD203B41FA5}">
                      <a16:colId xmlns:a16="http://schemas.microsoft.com/office/drawing/2014/main" val="3079139803"/>
                    </a:ext>
                  </a:extLst>
                </a:gridCol>
                <a:gridCol w="1357884">
                  <a:extLst>
                    <a:ext uri="{9D8B030D-6E8A-4147-A177-3AD203B41FA5}">
                      <a16:colId xmlns:a16="http://schemas.microsoft.com/office/drawing/2014/main" val="977425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2009073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 (VCC)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058034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extLst>
                  <a:ext uri="{0D108BD9-81ED-4DB2-BD59-A6C34878D82A}">
                    <a16:rowId xmlns:a16="http://schemas.microsoft.com/office/drawing/2014/main" val="3652507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extLst>
                  <a:ext uri="{0D108BD9-81ED-4DB2-BD59-A6C34878D82A}">
                    <a16:rowId xmlns:a16="http://schemas.microsoft.com/office/drawing/2014/main" val="3436317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extLst>
                  <a:ext uri="{0D108BD9-81ED-4DB2-BD59-A6C34878D82A}">
                    <a16:rowId xmlns:a16="http://schemas.microsoft.com/office/drawing/2014/main" val="1565552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2374798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2967728781"/>
                  </a:ext>
                </a:extLst>
              </a:tr>
            </a:tbl>
          </a:graphicData>
        </a:graphic>
      </p:graphicFrame>
      <p:sp>
        <p:nvSpPr>
          <p:cNvPr id="4" name="Text Placeholder 3">
            <a:extLst>
              <a:ext uri="{FF2B5EF4-FFF2-40B4-BE49-F238E27FC236}">
                <a16:creationId xmlns:a16="http://schemas.microsoft.com/office/drawing/2014/main" id="{0E445A82-F5F8-4EAF-A444-4CAA99206110}"/>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648441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07116-6E28-42B4-A1E2-5F7FA4044E31}"/>
              </a:ext>
            </a:extLst>
          </p:cNvPr>
          <p:cNvSpPr>
            <a:spLocks noGrp="1"/>
          </p:cNvSpPr>
          <p:nvPr>
            <p:ph type="title"/>
          </p:nvPr>
        </p:nvSpPr>
        <p:spPr/>
        <p:txBody>
          <a:bodyPr/>
          <a:lstStyle/>
          <a:p>
            <a:r>
              <a:rPr lang="en-US"/>
              <a:t>Instagram Posts | VCC - Social</a:t>
            </a:r>
          </a:p>
        </p:txBody>
      </p:sp>
      <p:graphicFrame>
        <p:nvGraphicFramePr>
          <p:cNvPr id="6" name="Chart Placeholder 5">
            <a:extLst>
              <a:ext uri="{FF2B5EF4-FFF2-40B4-BE49-F238E27FC236}">
                <a16:creationId xmlns:a16="http://schemas.microsoft.com/office/drawing/2014/main" id="{325BE52D-402F-4D05-AFD0-21BD738215BE}"/>
              </a:ext>
            </a:extLst>
          </p:cNvPr>
          <p:cNvGraphicFramePr>
            <a:graphicFrameLocks noGrp="1"/>
          </p:cNvGraphicFramePr>
          <p:nvPr>
            <p:ph type="chart" sz="quarter" idx="13"/>
            <p:extLst>
              <p:ext uri="{D42A27DB-BD31-4B8C-83A1-F6EECF244321}">
                <p14:modId xmlns:p14="http://schemas.microsoft.com/office/powerpoint/2010/main" val="3595047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661510-174D-447C-9553-EF28D5AB51B0}"/>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BED4D57B-6D6E-4E90-8B55-6E86E29690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2609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62E44-E40A-4FFF-98AA-D4526241907D}"/>
              </a:ext>
            </a:extLst>
          </p:cNvPr>
          <p:cNvSpPr>
            <a:spLocks noGrp="1"/>
          </p:cNvSpPr>
          <p:nvPr>
            <p:ph type="title"/>
          </p:nvPr>
        </p:nvSpPr>
        <p:spPr/>
        <p:txBody>
          <a:bodyPr/>
          <a:lstStyle/>
          <a:p>
            <a:r>
              <a:rPr lang="en-US"/>
              <a:t>Instagram Hashtag Detection | VCC - Social - 1 of 3</a:t>
            </a:r>
          </a:p>
        </p:txBody>
      </p:sp>
      <p:graphicFrame>
        <p:nvGraphicFramePr>
          <p:cNvPr id="5" name="Table Placeholder 4">
            <a:extLst>
              <a:ext uri="{FF2B5EF4-FFF2-40B4-BE49-F238E27FC236}">
                <a16:creationId xmlns:a16="http://schemas.microsoft.com/office/drawing/2014/main" id="{F54F83D5-70AD-4A03-B8E6-030C3A1AA2CF}"/>
              </a:ext>
            </a:extLst>
          </p:cNvPr>
          <p:cNvGraphicFramePr>
            <a:graphicFrameLocks noGrp="1"/>
          </p:cNvGraphicFramePr>
          <p:nvPr>
            <p:ph type="tbl" sz="quarter" idx="13"/>
            <p:extLst>
              <p:ext uri="{D42A27DB-BD31-4B8C-83A1-F6EECF244321}">
                <p14:modId xmlns:p14="http://schemas.microsoft.com/office/powerpoint/2010/main" val="3298060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06319908"/>
                    </a:ext>
                  </a:extLst>
                </a:gridCol>
                <a:gridCol w="1481328">
                  <a:extLst>
                    <a:ext uri="{9D8B030D-6E8A-4147-A177-3AD203B41FA5}">
                      <a16:colId xmlns:a16="http://schemas.microsoft.com/office/drawing/2014/main" val="815865208"/>
                    </a:ext>
                  </a:extLst>
                </a:gridCol>
                <a:gridCol w="1481328">
                  <a:extLst>
                    <a:ext uri="{9D8B030D-6E8A-4147-A177-3AD203B41FA5}">
                      <a16:colId xmlns:a16="http://schemas.microsoft.com/office/drawing/2014/main" val="2654750358"/>
                    </a:ext>
                  </a:extLst>
                </a:gridCol>
                <a:gridCol w="1481328">
                  <a:extLst>
                    <a:ext uri="{9D8B030D-6E8A-4147-A177-3AD203B41FA5}">
                      <a16:colId xmlns:a16="http://schemas.microsoft.com/office/drawing/2014/main" val="1383160519"/>
                    </a:ext>
                  </a:extLst>
                </a:gridCol>
                <a:gridCol w="1481328">
                  <a:extLst>
                    <a:ext uri="{9D8B030D-6E8A-4147-A177-3AD203B41FA5}">
                      <a16:colId xmlns:a16="http://schemas.microsoft.com/office/drawing/2014/main" val="1112043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07412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extLst>
                  <a:ext uri="{0D108BD9-81ED-4DB2-BD59-A6C34878D82A}">
                    <a16:rowId xmlns:a16="http://schemas.microsoft.com/office/drawing/2014/main" val="3376439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514.08333333333</a:t>
                      </a:r>
                    </a:p>
                  </a:txBody>
                  <a:tcPr/>
                </a:tc>
                <a:extLst>
                  <a:ext uri="{0D108BD9-81ED-4DB2-BD59-A6C34878D82A}">
                    <a16:rowId xmlns:a16="http://schemas.microsoft.com/office/drawing/2014/main" val="1568853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#georgebrowncollege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480.5625</a:t>
                      </a:r>
                    </a:p>
                  </a:txBody>
                  <a:tcPr/>
                </a:tc>
                <a:extLst>
                  <a:ext uri="{0D108BD9-81ED-4DB2-BD59-A6C34878D82A}">
                    <a16:rowId xmlns:a16="http://schemas.microsoft.com/office/drawing/2014/main" val="3703155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#georgebrown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480.5625</a:t>
                      </a:r>
                    </a:p>
                  </a:txBody>
                  <a:tcPr/>
                </a:tc>
                <a:extLst>
                  <a:ext uri="{0D108BD9-81ED-4DB2-BD59-A6C34878D82A}">
                    <a16:rowId xmlns:a16="http://schemas.microsoft.com/office/drawing/2014/main" val="194085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1175199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#valentine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extLst>
                  <a:ext uri="{0D108BD9-81ED-4DB2-BD59-A6C34878D82A}">
                    <a16:rowId xmlns:a16="http://schemas.microsoft.com/office/drawing/2014/main" val="935679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552.66666666667</a:t>
                      </a:r>
                    </a:p>
                  </a:txBody>
                  <a:tcPr/>
                </a:tc>
                <a:extLst>
                  <a:ext uri="{0D108BD9-81ED-4DB2-BD59-A6C34878D82A}">
                    <a16:rowId xmlns:a16="http://schemas.microsoft.com/office/drawing/2014/main" val="3321765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#winterstorm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669375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#snowstorm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3553455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#winterstormwarning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4014642248"/>
                  </a:ext>
                </a:extLst>
              </a:tr>
            </a:tbl>
          </a:graphicData>
        </a:graphic>
      </p:graphicFrame>
      <p:sp>
        <p:nvSpPr>
          <p:cNvPr id="4" name="Text Placeholder 3">
            <a:extLst>
              <a:ext uri="{FF2B5EF4-FFF2-40B4-BE49-F238E27FC236}">
                <a16:creationId xmlns:a16="http://schemas.microsoft.com/office/drawing/2014/main" id="{6BBF512C-851F-45FA-8FA2-9D7E32F13147}"/>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435184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5214A-651F-42F0-B708-B36A4E963BAC}"/>
              </a:ext>
            </a:extLst>
          </p:cNvPr>
          <p:cNvSpPr>
            <a:spLocks noGrp="1"/>
          </p:cNvSpPr>
          <p:nvPr>
            <p:ph type="title"/>
          </p:nvPr>
        </p:nvSpPr>
        <p:spPr/>
        <p:txBody>
          <a:bodyPr/>
          <a:lstStyle/>
          <a:p>
            <a:r>
              <a:rPr lang="en-US"/>
              <a:t>Instagram Hashtag Detection | VCC - Social - 2 of 3</a:t>
            </a:r>
          </a:p>
        </p:txBody>
      </p:sp>
      <p:graphicFrame>
        <p:nvGraphicFramePr>
          <p:cNvPr id="5" name="Table Placeholder 4">
            <a:extLst>
              <a:ext uri="{FF2B5EF4-FFF2-40B4-BE49-F238E27FC236}">
                <a16:creationId xmlns:a16="http://schemas.microsoft.com/office/drawing/2014/main" id="{A5258879-62B1-4EBB-BD46-B3B8B8DAECB1}"/>
              </a:ext>
            </a:extLst>
          </p:cNvPr>
          <p:cNvGraphicFramePr>
            <a:graphicFrameLocks noGrp="1"/>
          </p:cNvGraphicFramePr>
          <p:nvPr>
            <p:ph type="tbl" sz="quarter" idx="13"/>
            <p:extLst>
              <p:ext uri="{D42A27DB-BD31-4B8C-83A1-F6EECF244321}">
                <p14:modId xmlns:p14="http://schemas.microsoft.com/office/powerpoint/2010/main" val="3742950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71482063"/>
                    </a:ext>
                  </a:extLst>
                </a:gridCol>
                <a:gridCol w="1481328">
                  <a:extLst>
                    <a:ext uri="{9D8B030D-6E8A-4147-A177-3AD203B41FA5}">
                      <a16:colId xmlns:a16="http://schemas.microsoft.com/office/drawing/2014/main" val="2109642881"/>
                    </a:ext>
                  </a:extLst>
                </a:gridCol>
                <a:gridCol w="1481328">
                  <a:extLst>
                    <a:ext uri="{9D8B030D-6E8A-4147-A177-3AD203B41FA5}">
                      <a16:colId xmlns:a16="http://schemas.microsoft.com/office/drawing/2014/main" val="2027906591"/>
                    </a:ext>
                  </a:extLst>
                </a:gridCol>
                <a:gridCol w="1481328">
                  <a:extLst>
                    <a:ext uri="{9D8B030D-6E8A-4147-A177-3AD203B41FA5}">
                      <a16:colId xmlns:a16="http://schemas.microsoft.com/office/drawing/2014/main" val="1432130396"/>
                    </a:ext>
                  </a:extLst>
                </a:gridCol>
                <a:gridCol w="1481328">
                  <a:extLst>
                    <a:ext uri="{9D8B030D-6E8A-4147-A177-3AD203B41FA5}">
                      <a16:colId xmlns:a16="http://schemas.microsoft.com/office/drawing/2014/main" val="508672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838671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#Toronto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extLst>
                  <a:ext uri="{0D108BD9-81ED-4DB2-BD59-A6C34878D82A}">
                    <a16:rowId xmlns:a16="http://schemas.microsoft.com/office/drawing/2014/main" val="211116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#weather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2155824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2383368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368.83333333333</a:t>
                      </a:r>
                    </a:p>
                  </a:txBody>
                  <a:tcPr/>
                </a:tc>
                <a:extLst>
                  <a:ext uri="{0D108BD9-81ED-4DB2-BD59-A6C34878D82A}">
                    <a16:rowId xmlns:a16="http://schemas.microsoft.com/office/drawing/2014/main" val="3608182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1255301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#valentines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3589961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2638218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#inclusive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1617573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#diversityequityhumanrightsservices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308030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#happyvalentinesday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2701788207"/>
                  </a:ext>
                </a:extLst>
              </a:tr>
            </a:tbl>
          </a:graphicData>
        </a:graphic>
      </p:graphicFrame>
      <p:sp>
        <p:nvSpPr>
          <p:cNvPr id="4" name="Text Placeholder 3">
            <a:extLst>
              <a:ext uri="{FF2B5EF4-FFF2-40B4-BE49-F238E27FC236}">
                <a16:creationId xmlns:a16="http://schemas.microsoft.com/office/drawing/2014/main" id="{CF7BD555-0701-45D8-8FF6-B6F3FE318D7F}"/>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913174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7C5A7-796D-48C4-BD36-D5630C0D9A11}"/>
              </a:ext>
            </a:extLst>
          </p:cNvPr>
          <p:cNvSpPr>
            <a:spLocks noGrp="1"/>
          </p:cNvSpPr>
          <p:nvPr>
            <p:ph type="title"/>
          </p:nvPr>
        </p:nvSpPr>
        <p:spPr/>
        <p:txBody>
          <a:bodyPr/>
          <a:lstStyle/>
          <a:p>
            <a:r>
              <a:rPr lang="en-US"/>
              <a:t>Instagram Hashtag Detection | VCC - Social - 3 of 3</a:t>
            </a:r>
          </a:p>
        </p:txBody>
      </p:sp>
      <p:graphicFrame>
        <p:nvGraphicFramePr>
          <p:cNvPr id="5" name="Table Placeholder 4">
            <a:extLst>
              <a:ext uri="{FF2B5EF4-FFF2-40B4-BE49-F238E27FC236}">
                <a16:creationId xmlns:a16="http://schemas.microsoft.com/office/drawing/2014/main" id="{F4088975-9235-43C9-97C2-891110885696}"/>
              </a:ext>
            </a:extLst>
          </p:cNvPr>
          <p:cNvGraphicFramePr>
            <a:graphicFrameLocks noGrp="1"/>
          </p:cNvGraphicFramePr>
          <p:nvPr>
            <p:ph type="tbl" sz="quarter" idx="13"/>
            <p:extLst>
              <p:ext uri="{D42A27DB-BD31-4B8C-83A1-F6EECF244321}">
                <p14:modId xmlns:p14="http://schemas.microsoft.com/office/powerpoint/2010/main" val="2059924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14495914"/>
                    </a:ext>
                  </a:extLst>
                </a:gridCol>
                <a:gridCol w="1481328">
                  <a:extLst>
                    <a:ext uri="{9D8B030D-6E8A-4147-A177-3AD203B41FA5}">
                      <a16:colId xmlns:a16="http://schemas.microsoft.com/office/drawing/2014/main" val="163581572"/>
                    </a:ext>
                  </a:extLst>
                </a:gridCol>
                <a:gridCol w="1481328">
                  <a:extLst>
                    <a:ext uri="{9D8B030D-6E8A-4147-A177-3AD203B41FA5}">
                      <a16:colId xmlns:a16="http://schemas.microsoft.com/office/drawing/2014/main" val="4117547444"/>
                    </a:ext>
                  </a:extLst>
                </a:gridCol>
                <a:gridCol w="1481328">
                  <a:extLst>
                    <a:ext uri="{9D8B030D-6E8A-4147-A177-3AD203B41FA5}">
                      <a16:colId xmlns:a16="http://schemas.microsoft.com/office/drawing/2014/main" val="1970488704"/>
                    </a:ext>
                  </a:extLst>
                </a:gridCol>
                <a:gridCol w="1481328">
                  <a:extLst>
                    <a:ext uri="{9D8B030D-6E8A-4147-A177-3AD203B41FA5}">
                      <a16:colId xmlns:a16="http://schemas.microsoft.com/office/drawing/2014/main" val="905134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387769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extLst>
                  <a:ext uri="{0D108BD9-81ED-4DB2-BD59-A6C34878D82A}">
                    <a16:rowId xmlns:a16="http://schemas.microsoft.com/office/drawing/2014/main" val="2801161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#casalomacampus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extLst>
                  <a:ext uri="{0D108BD9-81ED-4DB2-BD59-A6C34878D82A}">
                    <a16:rowId xmlns:a16="http://schemas.microsoft.com/office/drawing/2014/main" val="1144367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#quietspot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extLst>
                  <a:ext uri="{0D108BD9-81ED-4DB2-BD59-A6C34878D82A}">
                    <a16:rowId xmlns:a16="http://schemas.microsoft.com/office/drawing/2014/main" val="2114170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#studentlife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a:t>
                      </a:r>
                    </a:p>
                  </a:txBody>
                  <a:tcPr/>
                </a:tc>
                <a:extLst>
                  <a:ext uri="{0D108BD9-81ED-4DB2-BD59-A6C34878D82A}">
                    <a16:rowId xmlns:a16="http://schemas.microsoft.com/office/drawing/2014/main" val="499826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#collegelife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400.6</a:t>
                      </a:r>
                    </a:p>
                  </a:txBody>
                  <a:tcPr/>
                </a:tc>
                <a:extLst>
                  <a:ext uri="{0D108BD9-81ED-4DB2-BD59-A6C34878D82A}">
                    <a16:rowId xmlns:a16="http://schemas.microsoft.com/office/drawing/2014/main" val="2124642780"/>
                  </a:ext>
                </a:extLst>
              </a:tr>
            </a:tbl>
          </a:graphicData>
        </a:graphic>
      </p:graphicFrame>
      <p:sp>
        <p:nvSpPr>
          <p:cNvPr id="4" name="Text Placeholder 3">
            <a:extLst>
              <a:ext uri="{FF2B5EF4-FFF2-40B4-BE49-F238E27FC236}">
                <a16:creationId xmlns:a16="http://schemas.microsoft.com/office/drawing/2014/main" id="{2F13AE2A-B63C-4478-8E88-2A038780D6E8}"/>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477901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0387F-14BD-425E-A262-CCF067996D0F}"/>
              </a:ext>
            </a:extLst>
          </p:cNvPr>
          <p:cNvSpPr>
            <a:spLocks noGrp="1"/>
          </p:cNvSpPr>
          <p:nvPr>
            <p:ph type="title"/>
          </p:nvPr>
        </p:nvSpPr>
        <p:spPr/>
        <p:txBody>
          <a:bodyPr/>
          <a:lstStyle/>
          <a:p>
            <a:r>
              <a:rPr lang="fr-FR"/>
              <a:t>Instagram Post Type Distribution Per Profile | VCC - Social</a:t>
            </a:r>
            <a:endParaRPr lang="en-US"/>
          </a:p>
        </p:txBody>
      </p:sp>
      <p:graphicFrame>
        <p:nvGraphicFramePr>
          <p:cNvPr id="6" name="Chart Placeholder 5">
            <a:extLst>
              <a:ext uri="{FF2B5EF4-FFF2-40B4-BE49-F238E27FC236}">
                <a16:creationId xmlns:a16="http://schemas.microsoft.com/office/drawing/2014/main" id="{B4EED5C9-6029-4601-B599-B98346630D95}"/>
              </a:ext>
            </a:extLst>
          </p:cNvPr>
          <p:cNvGraphicFramePr>
            <a:graphicFrameLocks noGrp="1"/>
          </p:cNvGraphicFramePr>
          <p:nvPr>
            <p:ph type="chart" sz="quarter" idx="13"/>
            <p:extLst>
              <p:ext uri="{D42A27DB-BD31-4B8C-83A1-F6EECF244321}">
                <p14:modId xmlns:p14="http://schemas.microsoft.com/office/powerpoint/2010/main" val="2195568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522424-7B23-40F0-B692-EE7A9C15E9E8}"/>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902080C3-081F-4CCE-BA99-91DCCC1835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963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44E06-6374-4934-8F46-34F6953536AB}"/>
              </a:ext>
            </a:extLst>
          </p:cNvPr>
          <p:cNvSpPr>
            <a:spLocks noGrp="1"/>
          </p:cNvSpPr>
          <p:nvPr>
            <p:ph type="title"/>
          </p:nvPr>
        </p:nvSpPr>
        <p:spPr/>
        <p:txBody>
          <a:bodyPr/>
          <a:lstStyle/>
          <a:p>
            <a:r>
              <a:rPr lang="en-US"/>
              <a:t>Overall Overall Posted Content | VCC - Social</a:t>
            </a:r>
          </a:p>
        </p:txBody>
      </p:sp>
      <p:graphicFrame>
        <p:nvGraphicFramePr>
          <p:cNvPr id="6" name="Chart Placeholder 5">
            <a:extLst>
              <a:ext uri="{FF2B5EF4-FFF2-40B4-BE49-F238E27FC236}">
                <a16:creationId xmlns:a16="http://schemas.microsoft.com/office/drawing/2014/main" id="{276E1490-4F77-40E7-A0D3-020BEC40F97E}"/>
              </a:ext>
            </a:extLst>
          </p:cNvPr>
          <p:cNvGraphicFramePr>
            <a:graphicFrameLocks noGrp="1"/>
          </p:cNvGraphicFramePr>
          <p:nvPr>
            <p:ph type="chart" sz="quarter" idx="13"/>
            <p:extLst>
              <p:ext uri="{D42A27DB-BD31-4B8C-83A1-F6EECF244321}">
                <p14:modId xmlns:p14="http://schemas.microsoft.com/office/powerpoint/2010/main" val="3892462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1B07C1-1319-4088-984A-A7C4953D9F0D}"/>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6F797BCB-5DE8-48FB-BB78-A8D0A5EEDF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9195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93683-D29F-4E66-B8FC-9DA87E1EF6CE}"/>
              </a:ext>
            </a:extLst>
          </p:cNvPr>
          <p:cNvSpPr>
            <a:spLocks noGrp="1"/>
          </p:cNvSpPr>
          <p:nvPr>
            <p:ph type="title"/>
          </p:nvPr>
        </p:nvSpPr>
        <p:spPr/>
        <p:txBody>
          <a:bodyPr/>
          <a:lstStyle/>
          <a:p>
            <a:r>
              <a:rPr lang="en-US"/>
              <a:t>LinkedIn Hashtag Detection | VCC - Social - 1 of 3</a:t>
            </a:r>
          </a:p>
        </p:txBody>
      </p:sp>
      <p:graphicFrame>
        <p:nvGraphicFramePr>
          <p:cNvPr id="5" name="Table Placeholder 4">
            <a:extLst>
              <a:ext uri="{FF2B5EF4-FFF2-40B4-BE49-F238E27FC236}">
                <a16:creationId xmlns:a16="http://schemas.microsoft.com/office/drawing/2014/main" id="{922C3BDF-ABB1-403F-97E9-D170F6745C1A}"/>
              </a:ext>
            </a:extLst>
          </p:cNvPr>
          <p:cNvGraphicFramePr>
            <a:graphicFrameLocks noGrp="1"/>
          </p:cNvGraphicFramePr>
          <p:nvPr>
            <p:ph type="tbl" sz="quarter" idx="13"/>
            <p:extLst>
              <p:ext uri="{D42A27DB-BD31-4B8C-83A1-F6EECF244321}">
                <p14:modId xmlns:p14="http://schemas.microsoft.com/office/powerpoint/2010/main" val="1216571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15052133"/>
                    </a:ext>
                  </a:extLst>
                </a:gridCol>
                <a:gridCol w="1481328">
                  <a:extLst>
                    <a:ext uri="{9D8B030D-6E8A-4147-A177-3AD203B41FA5}">
                      <a16:colId xmlns:a16="http://schemas.microsoft.com/office/drawing/2014/main" val="620999175"/>
                    </a:ext>
                  </a:extLst>
                </a:gridCol>
                <a:gridCol w="1481328">
                  <a:extLst>
                    <a:ext uri="{9D8B030D-6E8A-4147-A177-3AD203B41FA5}">
                      <a16:colId xmlns:a16="http://schemas.microsoft.com/office/drawing/2014/main" val="3610542876"/>
                    </a:ext>
                  </a:extLst>
                </a:gridCol>
                <a:gridCol w="1481328">
                  <a:extLst>
                    <a:ext uri="{9D8B030D-6E8A-4147-A177-3AD203B41FA5}">
                      <a16:colId xmlns:a16="http://schemas.microsoft.com/office/drawing/2014/main" val="9230936"/>
                    </a:ext>
                  </a:extLst>
                </a:gridCol>
                <a:gridCol w="1481328">
                  <a:extLst>
                    <a:ext uri="{9D8B030D-6E8A-4147-A177-3AD203B41FA5}">
                      <a16:colId xmlns:a16="http://schemas.microsoft.com/office/drawing/2014/main" val="841509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287891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876666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#OceansCampus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1527253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#BlackHistoryMonth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421507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#BCTopEmployers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extLst>
                  <a:ext uri="{0D108BD9-81ED-4DB2-BD59-A6C34878D82A}">
                    <a16:rowId xmlns:a16="http://schemas.microsoft.com/office/drawing/2014/main" val="2222549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#KnowHumanTrafficking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08031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#humantrafficking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944684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#YWCAWODA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3032730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#BCTECHSummit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extLst>
                  <a:ext uri="{0D108BD9-81ED-4DB2-BD59-A6C34878D82A}">
                    <a16:rowId xmlns:a16="http://schemas.microsoft.com/office/drawing/2014/main" val="3816266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#WorldWaterDay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40195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extLst>
                  <a:ext uri="{0D108BD9-81ED-4DB2-BD59-A6C34878D82A}">
                    <a16:rowId xmlns:a16="http://schemas.microsoft.com/office/drawing/2014/main" val="1159130053"/>
                  </a:ext>
                </a:extLst>
              </a:tr>
            </a:tbl>
          </a:graphicData>
        </a:graphic>
      </p:graphicFrame>
      <p:sp>
        <p:nvSpPr>
          <p:cNvPr id="4" name="Text Placeholder 3">
            <a:extLst>
              <a:ext uri="{FF2B5EF4-FFF2-40B4-BE49-F238E27FC236}">
                <a16:creationId xmlns:a16="http://schemas.microsoft.com/office/drawing/2014/main" id="{83EFDB60-9623-4298-9F04-CB6FDEB47C4C}"/>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323786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0251F-E50D-47AA-9F2F-C67131625D36}"/>
              </a:ext>
            </a:extLst>
          </p:cNvPr>
          <p:cNvSpPr>
            <a:spLocks noGrp="1"/>
          </p:cNvSpPr>
          <p:nvPr>
            <p:ph type="title"/>
          </p:nvPr>
        </p:nvSpPr>
        <p:spPr/>
        <p:txBody>
          <a:bodyPr/>
          <a:lstStyle/>
          <a:p>
            <a:r>
              <a:rPr lang="en-US"/>
              <a:t>LinkedIn Hashtag Detection | VCC - Social - 2 of 3</a:t>
            </a:r>
          </a:p>
        </p:txBody>
      </p:sp>
      <p:graphicFrame>
        <p:nvGraphicFramePr>
          <p:cNvPr id="5" name="Table Placeholder 4">
            <a:extLst>
              <a:ext uri="{FF2B5EF4-FFF2-40B4-BE49-F238E27FC236}">
                <a16:creationId xmlns:a16="http://schemas.microsoft.com/office/drawing/2014/main" id="{2ADCD0E4-16E5-4815-9427-896C6E81CD57}"/>
              </a:ext>
            </a:extLst>
          </p:cNvPr>
          <p:cNvGraphicFramePr>
            <a:graphicFrameLocks noGrp="1"/>
          </p:cNvGraphicFramePr>
          <p:nvPr>
            <p:ph type="tbl" sz="quarter" idx="13"/>
            <p:extLst>
              <p:ext uri="{D42A27DB-BD31-4B8C-83A1-F6EECF244321}">
                <p14:modId xmlns:p14="http://schemas.microsoft.com/office/powerpoint/2010/main" val="1514497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00572376"/>
                    </a:ext>
                  </a:extLst>
                </a:gridCol>
                <a:gridCol w="1481328">
                  <a:extLst>
                    <a:ext uri="{9D8B030D-6E8A-4147-A177-3AD203B41FA5}">
                      <a16:colId xmlns:a16="http://schemas.microsoft.com/office/drawing/2014/main" val="2310786596"/>
                    </a:ext>
                  </a:extLst>
                </a:gridCol>
                <a:gridCol w="1481328">
                  <a:extLst>
                    <a:ext uri="{9D8B030D-6E8A-4147-A177-3AD203B41FA5}">
                      <a16:colId xmlns:a16="http://schemas.microsoft.com/office/drawing/2014/main" val="3148627835"/>
                    </a:ext>
                  </a:extLst>
                </a:gridCol>
                <a:gridCol w="1481328">
                  <a:extLst>
                    <a:ext uri="{9D8B030D-6E8A-4147-A177-3AD203B41FA5}">
                      <a16:colId xmlns:a16="http://schemas.microsoft.com/office/drawing/2014/main" val="3658591527"/>
                    </a:ext>
                  </a:extLst>
                </a:gridCol>
                <a:gridCol w="1481328">
                  <a:extLst>
                    <a:ext uri="{9D8B030D-6E8A-4147-A177-3AD203B41FA5}">
                      <a16:colId xmlns:a16="http://schemas.microsoft.com/office/drawing/2014/main" val="538470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2837272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#FeatureFriday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730348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767431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#EarthHour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extLst>
                  <a:ext uri="{0D108BD9-81ED-4DB2-BD59-A6C34878D82A}">
                    <a16:rowId xmlns:a16="http://schemas.microsoft.com/office/drawing/2014/main" val="1083182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20.666666666667</a:t>
                      </a:r>
                    </a:p>
                  </a:txBody>
                  <a:tcPr/>
                </a:tc>
                <a:extLst>
                  <a:ext uri="{0D108BD9-81ED-4DB2-BD59-A6C34878D82A}">
                    <a16:rowId xmlns:a16="http://schemas.microsoft.com/office/drawing/2014/main" val="2965485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#libraryjobs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683926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216409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#topemployer2019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1350262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#canadatopemployer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3084500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#bctopemployer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1579837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#accountingjobs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091186741"/>
                  </a:ext>
                </a:extLst>
              </a:tr>
            </a:tbl>
          </a:graphicData>
        </a:graphic>
      </p:graphicFrame>
      <p:sp>
        <p:nvSpPr>
          <p:cNvPr id="4" name="Text Placeholder 3">
            <a:extLst>
              <a:ext uri="{FF2B5EF4-FFF2-40B4-BE49-F238E27FC236}">
                <a16:creationId xmlns:a16="http://schemas.microsoft.com/office/drawing/2014/main" id="{D716183A-7805-49B7-A12F-FFF6F8D53A6C}"/>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949689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6B2-37A1-4252-903D-1CA7A36C8AA0}"/>
              </a:ext>
            </a:extLst>
          </p:cNvPr>
          <p:cNvSpPr>
            <a:spLocks noGrp="1"/>
          </p:cNvSpPr>
          <p:nvPr>
            <p:ph type="title"/>
          </p:nvPr>
        </p:nvSpPr>
        <p:spPr/>
        <p:txBody>
          <a:bodyPr/>
          <a:lstStyle/>
          <a:p>
            <a:r>
              <a:rPr lang="en-US"/>
              <a:t>LinkedIn Hashtag Detection | VCC - Social - 3 of 3</a:t>
            </a:r>
          </a:p>
        </p:txBody>
      </p:sp>
      <p:graphicFrame>
        <p:nvGraphicFramePr>
          <p:cNvPr id="5" name="Table Placeholder 4">
            <a:extLst>
              <a:ext uri="{FF2B5EF4-FFF2-40B4-BE49-F238E27FC236}">
                <a16:creationId xmlns:a16="http://schemas.microsoft.com/office/drawing/2014/main" id="{25BA4588-B416-4C31-90A6-87705AD9BCC7}"/>
              </a:ext>
            </a:extLst>
          </p:cNvPr>
          <p:cNvGraphicFramePr>
            <a:graphicFrameLocks noGrp="1"/>
          </p:cNvGraphicFramePr>
          <p:nvPr>
            <p:ph type="tbl" sz="quarter" idx="13"/>
            <p:extLst>
              <p:ext uri="{D42A27DB-BD31-4B8C-83A1-F6EECF244321}">
                <p14:modId xmlns:p14="http://schemas.microsoft.com/office/powerpoint/2010/main" val="1282599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44496617"/>
                    </a:ext>
                  </a:extLst>
                </a:gridCol>
                <a:gridCol w="1481328">
                  <a:extLst>
                    <a:ext uri="{9D8B030D-6E8A-4147-A177-3AD203B41FA5}">
                      <a16:colId xmlns:a16="http://schemas.microsoft.com/office/drawing/2014/main" val="3233354935"/>
                    </a:ext>
                  </a:extLst>
                </a:gridCol>
                <a:gridCol w="1481328">
                  <a:extLst>
                    <a:ext uri="{9D8B030D-6E8A-4147-A177-3AD203B41FA5}">
                      <a16:colId xmlns:a16="http://schemas.microsoft.com/office/drawing/2014/main" val="574683143"/>
                    </a:ext>
                  </a:extLst>
                </a:gridCol>
                <a:gridCol w="1481328">
                  <a:extLst>
                    <a:ext uri="{9D8B030D-6E8A-4147-A177-3AD203B41FA5}">
                      <a16:colId xmlns:a16="http://schemas.microsoft.com/office/drawing/2014/main" val="1506858000"/>
                    </a:ext>
                  </a:extLst>
                </a:gridCol>
                <a:gridCol w="1481328">
                  <a:extLst>
                    <a:ext uri="{9D8B030D-6E8A-4147-A177-3AD203B41FA5}">
                      <a16:colId xmlns:a16="http://schemas.microsoft.com/office/drawing/2014/main" val="1159482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681372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#payroll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4120189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#topemployer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52.333333333333</a:t>
                      </a:r>
                    </a:p>
                  </a:txBody>
                  <a:tcPr/>
                </a:tc>
                <a:extLst>
                  <a:ext uri="{0D108BD9-81ED-4DB2-BD59-A6C34878D82A}">
                    <a16:rowId xmlns:a16="http://schemas.microsoft.com/office/drawing/2014/main" val="1967683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#pinkitforward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196908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#douglascollegecares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1296431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#bekind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4166167179"/>
                  </a:ext>
                </a:extLst>
              </a:tr>
            </a:tbl>
          </a:graphicData>
        </a:graphic>
      </p:graphicFrame>
      <p:sp>
        <p:nvSpPr>
          <p:cNvPr id="4" name="Text Placeholder 3">
            <a:extLst>
              <a:ext uri="{FF2B5EF4-FFF2-40B4-BE49-F238E27FC236}">
                <a16:creationId xmlns:a16="http://schemas.microsoft.com/office/drawing/2014/main" id="{3DD83AC1-9CEE-46E7-A074-E5BC195CA0BE}"/>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135966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A29E4-0AA6-449E-A93B-77D117D0D278}"/>
              </a:ext>
            </a:extLst>
          </p:cNvPr>
          <p:cNvSpPr>
            <a:spLocks noGrp="1"/>
          </p:cNvSpPr>
          <p:nvPr>
            <p:ph type="title"/>
          </p:nvPr>
        </p:nvSpPr>
        <p:spPr/>
        <p:txBody>
          <a:bodyPr/>
          <a:lstStyle/>
          <a:p>
            <a:r>
              <a:rPr lang="en-US"/>
              <a:t>Overall Total Interactions by Weekday | VCC - Social</a:t>
            </a:r>
          </a:p>
        </p:txBody>
      </p:sp>
      <p:graphicFrame>
        <p:nvGraphicFramePr>
          <p:cNvPr id="6" name="Chart Placeholder 5">
            <a:extLst>
              <a:ext uri="{FF2B5EF4-FFF2-40B4-BE49-F238E27FC236}">
                <a16:creationId xmlns:a16="http://schemas.microsoft.com/office/drawing/2014/main" id="{2E28B64D-B150-4855-81D5-EA26B26E6AEC}"/>
              </a:ext>
            </a:extLst>
          </p:cNvPr>
          <p:cNvGraphicFramePr>
            <a:graphicFrameLocks noGrp="1"/>
          </p:cNvGraphicFramePr>
          <p:nvPr>
            <p:ph type="chart" sz="quarter" idx="13"/>
            <p:extLst>
              <p:ext uri="{D42A27DB-BD31-4B8C-83A1-F6EECF244321}">
                <p14:modId xmlns:p14="http://schemas.microsoft.com/office/powerpoint/2010/main" val="3600010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CE0B9A-BBCC-42C4-B2CD-BA6C2772B084}"/>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F267BA57-227F-4BAA-BD2A-DD419C9DD8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2528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2FB6-AD11-4351-92B4-E28813BFF0DD}"/>
              </a:ext>
            </a:extLst>
          </p:cNvPr>
          <p:cNvSpPr>
            <a:spLocks noGrp="1"/>
          </p:cNvSpPr>
          <p:nvPr>
            <p:ph type="title"/>
          </p:nvPr>
        </p:nvSpPr>
        <p:spPr/>
        <p:txBody>
          <a:bodyPr/>
          <a:lstStyle/>
          <a:p>
            <a:r>
              <a:rPr lang="en-US"/>
              <a:t>Overall Overall Top Pages | VCC - Social - 1 of 3</a:t>
            </a:r>
          </a:p>
        </p:txBody>
      </p:sp>
      <p:graphicFrame>
        <p:nvGraphicFramePr>
          <p:cNvPr id="5" name="Table Placeholder 4">
            <a:extLst>
              <a:ext uri="{FF2B5EF4-FFF2-40B4-BE49-F238E27FC236}">
                <a16:creationId xmlns:a16="http://schemas.microsoft.com/office/drawing/2014/main" id="{81BE01AB-5CE9-40A2-AE40-B89BEB5A3A94}"/>
              </a:ext>
            </a:extLst>
          </p:cNvPr>
          <p:cNvGraphicFramePr>
            <a:graphicFrameLocks noGrp="1"/>
          </p:cNvGraphicFramePr>
          <p:nvPr>
            <p:ph type="tbl" sz="quarter" idx="13"/>
            <p:extLst>
              <p:ext uri="{D42A27DB-BD31-4B8C-83A1-F6EECF244321}">
                <p14:modId xmlns:p14="http://schemas.microsoft.com/office/powerpoint/2010/main" val="3461279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4001007802"/>
                    </a:ext>
                  </a:extLst>
                </a:gridCol>
                <a:gridCol w="1357884">
                  <a:extLst>
                    <a:ext uri="{9D8B030D-6E8A-4147-A177-3AD203B41FA5}">
                      <a16:colId xmlns:a16="http://schemas.microsoft.com/office/drawing/2014/main" val="3141162688"/>
                    </a:ext>
                  </a:extLst>
                </a:gridCol>
                <a:gridCol w="1357884">
                  <a:extLst>
                    <a:ext uri="{9D8B030D-6E8A-4147-A177-3AD203B41FA5}">
                      <a16:colId xmlns:a16="http://schemas.microsoft.com/office/drawing/2014/main" val="380866394"/>
                    </a:ext>
                  </a:extLst>
                </a:gridCol>
                <a:gridCol w="1357884">
                  <a:extLst>
                    <a:ext uri="{9D8B030D-6E8A-4147-A177-3AD203B41FA5}">
                      <a16:colId xmlns:a16="http://schemas.microsoft.com/office/drawing/2014/main" val="3473691256"/>
                    </a:ext>
                  </a:extLst>
                </a:gridCol>
                <a:gridCol w="1357884">
                  <a:extLst>
                    <a:ext uri="{9D8B030D-6E8A-4147-A177-3AD203B41FA5}">
                      <a16:colId xmlns:a16="http://schemas.microsoft.com/office/drawing/2014/main" val="2627073350"/>
                    </a:ext>
                  </a:extLst>
                </a:gridCol>
                <a:gridCol w="1357884">
                  <a:extLst>
                    <a:ext uri="{9D8B030D-6E8A-4147-A177-3AD203B41FA5}">
                      <a16:colId xmlns:a16="http://schemas.microsoft.com/office/drawing/2014/main" val="1575056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3993869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15521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 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56225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0999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81019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501592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616137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134562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2797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52956466"/>
                  </a:ext>
                </a:extLst>
              </a:tr>
            </a:tbl>
          </a:graphicData>
        </a:graphic>
      </p:graphicFrame>
      <p:sp>
        <p:nvSpPr>
          <p:cNvPr id="4" name="Text Placeholder 3">
            <a:extLst>
              <a:ext uri="{FF2B5EF4-FFF2-40B4-BE49-F238E27FC236}">
                <a16:creationId xmlns:a16="http://schemas.microsoft.com/office/drawing/2014/main" id="{B2DA94D0-3F7A-4372-8576-47B53EFE2DA7}"/>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33800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0CD32-4887-4434-A1FA-1B2A2445BF5F}"/>
              </a:ext>
            </a:extLst>
          </p:cNvPr>
          <p:cNvSpPr>
            <a:spLocks noGrp="1"/>
          </p:cNvSpPr>
          <p:nvPr>
            <p:ph type="title"/>
          </p:nvPr>
        </p:nvSpPr>
        <p:spPr/>
        <p:txBody>
          <a:bodyPr/>
          <a:lstStyle/>
          <a:p>
            <a:r>
              <a:rPr lang="en-US"/>
              <a:t>Overall Overall Top Pages | VCC - Social - 2 of 3</a:t>
            </a:r>
          </a:p>
        </p:txBody>
      </p:sp>
      <p:graphicFrame>
        <p:nvGraphicFramePr>
          <p:cNvPr id="5" name="Table Placeholder 4">
            <a:extLst>
              <a:ext uri="{FF2B5EF4-FFF2-40B4-BE49-F238E27FC236}">
                <a16:creationId xmlns:a16="http://schemas.microsoft.com/office/drawing/2014/main" id="{6225631A-44EE-4E24-A2F7-D736459218EB}"/>
              </a:ext>
            </a:extLst>
          </p:cNvPr>
          <p:cNvGraphicFramePr>
            <a:graphicFrameLocks noGrp="1"/>
          </p:cNvGraphicFramePr>
          <p:nvPr>
            <p:ph type="tbl" sz="quarter" idx="13"/>
            <p:extLst>
              <p:ext uri="{D42A27DB-BD31-4B8C-83A1-F6EECF244321}">
                <p14:modId xmlns:p14="http://schemas.microsoft.com/office/powerpoint/2010/main" val="2463240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002298299"/>
                    </a:ext>
                  </a:extLst>
                </a:gridCol>
                <a:gridCol w="1357884">
                  <a:extLst>
                    <a:ext uri="{9D8B030D-6E8A-4147-A177-3AD203B41FA5}">
                      <a16:colId xmlns:a16="http://schemas.microsoft.com/office/drawing/2014/main" val="1564558696"/>
                    </a:ext>
                  </a:extLst>
                </a:gridCol>
                <a:gridCol w="1357884">
                  <a:extLst>
                    <a:ext uri="{9D8B030D-6E8A-4147-A177-3AD203B41FA5}">
                      <a16:colId xmlns:a16="http://schemas.microsoft.com/office/drawing/2014/main" val="3057721555"/>
                    </a:ext>
                  </a:extLst>
                </a:gridCol>
                <a:gridCol w="1357884">
                  <a:extLst>
                    <a:ext uri="{9D8B030D-6E8A-4147-A177-3AD203B41FA5}">
                      <a16:colId xmlns:a16="http://schemas.microsoft.com/office/drawing/2014/main" val="1023902935"/>
                    </a:ext>
                  </a:extLst>
                </a:gridCol>
                <a:gridCol w="1357884">
                  <a:extLst>
                    <a:ext uri="{9D8B030D-6E8A-4147-A177-3AD203B41FA5}">
                      <a16:colId xmlns:a16="http://schemas.microsoft.com/office/drawing/2014/main" val="3485379569"/>
                    </a:ext>
                  </a:extLst>
                </a:gridCol>
                <a:gridCol w="1357884">
                  <a:extLst>
                    <a:ext uri="{9D8B030D-6E8A-4147-A177-3AD203B41FA5}">
                      <a16:colId xmlns:a16="http://schemas.microsoft.com/office/drawing/2014/main" val="3384792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328662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782770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3679189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257565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4103893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330143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6584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258647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70043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 - 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972400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5432854"/>
                  </a:ext>
                </a:extLst>
              </a:tr>
            </a:tbl>
          </a:graphicData>
        </a:graphic>
      </p:graphicFrame>
      <p:sp>
        <p:nvSpPr>
          <p:cNvPr id="4" name="Text Placeholder 3">
            <a:extLst>
              <a:ext uri="{FF2B5EF4-FFF2-40B4-BE49-F238E27FC236}">
                <a16:creationId xmlns:a16="http://schemas.microsoft.com/office/drawing/2014/main" id="{3C17F111-634C-4397-9976-DEB62CA84E7A}"/>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847482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83897-990B-4060-96FB-9E2C50DB9A6F}"/>
              </a:ext>
            </a:extLst>
          </p:cNvPr>
          <p:cNvSpPr>
            <a:spLocks noGrp="1"/>
          </p:cNvSpPr>
          <p:nvPr>
            <p:ph type="title"/>
          </p:nvPr>
        </p:nvSpPr>
        <p:spPr/>
        <p:txBody>
          <a:bodyPr/>
          <a:lstStyle/>
          <a:p>
            <a:r>
              <a:rPr lang="en-US"/>
              <a:t>Overall Overall Top Pages | VCC - Social - 3 of 3</a:t>
            </a:r>
          </a:p>
        </p:txBody>
      </p:sp>
      <p:graphicFrame>
        <p:nvGraphicFramePr>
          <p:cNvPr id="5" name="Table Placeholder 4">
            <a:extLst>
              <a:ext uri="{FF2B5EF4-FFF2-40B4-BE49-F238E27FC236}">
                <a16:creationId xmlns:a16="http://schemas.microsoft.com/office/drawing/2014/main" id="{2414FD95-9740-4A99-A2D4-3BB31A6F8C78}"/>
              </a:ext>
            </a:extLst>
          </p:cNvPr>
          <p:cNvGraphicFramePr>
            <a:graphicFrameLocks noGrp="1"/>
          </p:cNvGraphicFramePr>
          <p:nvPr>
            <p:ph type="tbl" sz="quarter" idx="13"/>
            <p:extLst>
              <p:ext uri="{D42A27DB-BD31-4B8C-83A1-F6EECF244321}">
                <p14:modId xmlns:p14="http://schemas.microsoft.com/office/powerpoint/2010/main" val="2797759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1160734886"/>
                    </a:ext>
                  </a:extLst>
                </a:gridCol>
                <a:gridCol w="1357884">
                  <a:extLst>
                    <a:ext uri="{9D8B030D-6E8A-4147-A177-3AD203B41FA5}">
                      <a16:colId xmlns:a16="http://schemas.microsoft.com/office/drawing/2014/main" val="4028063820"/>
                    </a:ext>
                  </a:extLst>
                </a:gridCol>
                <a:gridCol w="1357884">
                  <a:extLst>
                    <a:ext uri="{9D8B030D-6E8A-4147-A177-3AD203B41FA5}">
                      <a16:colId xmlns:a16="http://schemas.microsoft.com/office/drawing/2014/main" val="3785464226"/>
                    </a:ext>
                  </a:extLst>
                </a:gridCol>
                <a:gridCol w="1357884">
                  <a:extLst>
                    <a:ext uri="{9D8B030D-6E8A-4147-A177-3AD203B41FA5}">
                      <a16:colId xmlns:a16="http://schemas.microsoft.com/office/drawing/2014/main" val="916085159"/>
                    </a:ext>
                  </a:extLst>
                </a:gridCol>
                <a:gridCol w="1357884">
                  <a:extLst>
                    <a:ext uri="{9D8B030D-6E8A-4147-A177-3AD203B41FA5}">
                      <a16:colId xmlns:a16="http://schemas.microsoft.com/office/drawing/2014/main" val="3139950870"/>
                    </a:ext>
                  </a:extLst>
                </a:gridCol>
                <a:gridCol w="1357884">
                  <a:extLst>
                    <a:ext uri="{9D8B030D-6E8A-4147-A177-3AD203B41FA5}">
                      <a16:colId xmlns:a16="http://schemas.microsoft.com/office/drawing/2014/main" val="3936102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403376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 (VCC)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301781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extLst>
                  <a:ext uri="{0D108BD9-81ED-4DB2-BD59-A6C34878D82A}">
                    <a16:rowId xmlns:a16="http://schemas.microsoft.com/office/drawing/2014/main" val="2137640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extLst>
                  <a:ext uri="{0D108BD9-81ED-4DB2-BD59-A6C34878D82A}">
                    <a16:rowId xmlns:a16="http://schemas.microsoft.com/office/drawing/2014/main" val="3844226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extLst>
                  <a:ext uri="{0D108BD9-81ED-4DB2-BD59-A6C34878D82A}">
                    <a16:rowId xmlns:a16="http://schemas.microsoft.com/office/drawing/2014/main" val="1048130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3139304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2221179834"/>
                  </a:ext>
                </a:extLst>
              </a:tr>
            </a:tbl>
          </a:graphicData>
        </a:graphic>
      </p:graphicFrame>
      <p:sp>
        <p:nvSpPr>
          <p:cNvPr id="4" name="Text Placeholder 3">
            <a:extLst>
              <a:ext uri="{FF2B5EF4-FFF2-40B4-BE49-F238E27FC236}">
                <a16:creationId xmlns:a16="http://schemas.microsoft.com/office/drawing/2014/main" id="{C7D242E6-AE47-4F56-8605-DC3E6306F667}"/>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757492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6908C-85B7-4124-A123-226B3C0EE9D9}"/>
              </a:ext>
            </a:extLst>
          </p:cNvPr>
          <p:cNvSpPr>
            <a:spLocks noGrp="1"/>
          </p:cNvSpPr>
          <p:nvPr>
            <p:ph type="title"/>
          </p:nvPr>
        </p:nvSpPr>
        <p:spPr/>
        <p:txBody>
          <a:bodyPr/>
          <a:lstStyle/>
          <a:p>
            <a:r>
              <a:rPr lang="en-US"/>
              <a:t>Instagram Hashtag Detection | VCC - Social - 1 of 3</a:t>
            </a:r>
          </a:p>
        </p:txBody>
      </p:sp>
      <p:graphicFrame>
        <p:nvGraphicFramePr>
          <p:cNvPr id="5" name="Table Placeholder 4">
            <a:extLst>
              <a:ext uri="{FF2B5EF4-FFF2-40B4-BE49-F238E27FC236}">
                <a16:creationId xmlns:a16="http://schemas.microsoft.com/office/drawing/2014/main" id="{F0333630-9CFA-451A-937C-D87A752E4B7A}"/>
              </a:ext>
            </a:extLst>
          </p:cNvPr>
          <p:cNvGraphicFramePr>
            <a:graphicFrameLocks noGrp="1"/>
          </p:cNvGraphicFramePr>
          <p:nvPr>
            <p:ph type="tbl" sz="quarter" idx="13"/>
            <p:extLst>
              <p:ext uri="{D42A27DB-BD31-4B8C-83A1-F6EECF244321}">
                <p14:modId xmlns:p14="http://schemas.microsoft.com/office/powerpoint/2010/main" val="420626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62123439"/>
                    </a:ext>
                  </a:extLst>
                </a:gridCol>
                <a:gridCol w="1481328">
                  <a:extLst>
                    <a:ext uri="{9D8B030D-6E8A-4147-A177-3AD203B41FA5}">
                      <a16:colId xmlns:a16="http://schemas.microsoft.com/office/drawing/2014/main" val="403037585"/>
                    </a:ext>
                  </a:extLst>
                </a:gridCol>
                <a:gridCol w="1481328">
                  <a:extLst>
                    <a:ext uri="{9D8B030D-6E8A-4147-A177-3AD203B41FA5}">
                      <a16:colId xmlns:a16="http://schemas.microsoft.com/office/drawing/2014/main" val="589235091"/>
                    </a:ext>
                  </a:extLst>
                </a:gridCol>
                <a:gridCol w="1481328">
                  <a:extLst>
                    <a:ext uri="{9D8B030D-6E8A-4147-A177-3AD203B41FA5}">
                      <a16:colId xmlns:a16="http://schemas.microsoft.com/office/drawing/2014/main" val="3538105964"/>
                    </a:ext>
                  </a:extLst>
                </a:gridCol>
                <a:gridCol w="1481328">
                  <a:extLst>
                    <a:ext uri="{9D8B030D-6E8A-4147-A177-3AD203B41FA5}">
                      <a16:colId xmlns:a16="http://schemas.microsoft.com/office/drawing/2014/main" val="1090156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132388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extLst>
                  <a:ext uri="{0D108BD9-81ED-4DB2-BD59-A6C34878D82A}">
                    <a16:rowId xmlns:a16="http://schemas.microsoft.com/office/drawing/2014/main" val="478298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514.08333333333</a:t>
                      </a:r>
                    </a:p>
                  </a:txBody>
                  <a:tcPr/>
                </a:tc>
                <a:extLst>
                  <a:ext uri="{0D108BD9-81ED-4DB2-BD59-A6C34878D82A}">
                    <a16:rowId xmlns:a16="http://schemas.microsoft.com/office/drawing/2014/main" val="2403215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#georgebrowncollege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480.5625</a:t>
                      </a:r>
                    </a:p>
                  </a:txBody>
                  <a:tcPr/>
                </a:tc>
                <a:extLst>
                  <a:ext uri="{0D108BD9-81ED-4DB2-BD59-A6C34878D82A}">
                    <a16:rowId xmlns:a16="http://schemas.microsoft.com/office/drawing/2014/main" val="184321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#georgebrown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480.5625</a:t>
                      </a:r>
                    </a:p>
                  </a:txBody>
                  <a:tcPr/>
                </a:tc>
                <a:extLst>
                  <a:ext uri="{0D108BD9-81ED-4DB2-BD59-A6C34878D82A}">
                    <a16:rowId xmlns:a16="http://schemas.microsoft.com/office/drawing/2014/main" val="2360598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1309528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#valentine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extLst>
                  <a:ext uri="{0D108BD9-81ED-4DB2-BD59-A6C34878D82A}">
                    <a16:rowId xmlns:a16="http://schemas.microsoft.com/office/drawing/2014/main" val="2481775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552.66666666667</a:t>
                      </a:r>
                    </a:p>
                  </a:txBody>
                  <a:tcPr/>
                </a:tc>
                <a:extLst>
                  <a:ext uri="{0D108BD9-81ED-4DB2-BD59-A6C34878D82A}">
                    <a16:rowId xmlns:a16="http://schemas.microsoft.com/office/drawing/2014/main" val="418763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#winterstorm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2598341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#snowstorm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2962909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#winterstormwarning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2637727240"/>
                  </a:ext>
                </a:extLst>
              </a:tr>
            </a:tbl>
          </a:graphicData>
        </a:graphic>
      </p:graphicFrame>
      <p:sp>
        <p:nvSpPr>
          <p:cNvPr id="4" name="Text Placeholder 3">
            <a:extLst>
              <a:ext uri="{FF2B5EF4-FFF2-40B4-BE49-F238E27FC236}">
                <a16:creationId xmlns:a16="http://schemas.microsoft.com/office/drawing/2014/main" id="{B15F39BB-CF23-4C8D-99AF-0B5390BF6BAF}"/>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947090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26A24-6490-4DAB-A033-6A225DBC03DF}"/>
              </a:ext>
            </a:extLst>
          </p:cNvPr>
          <p:cNvSpPr>
            <a:spLocks noGrp="1"/>
          </p:cNvSpPr>
          <p:nvPr>
            <p:ph type="title"/>
          </p:nvPr>
        </p:nvSpPr>
        <p:spPr/>
        <p:txBody>
          <a:bodyPr/>
          <a:lstStyle/>
          <a:p>
            <a:r>
              <a:rPr lang="en-US"/>
              <a:t>Instagram Hashtag Detection | VCC - Social - 2 of 3</a:t>
            </a:r>
          </a:p>
        </p:txBody>
      </p:sp>
      <p:graphicFrame>
        <p:nvGraphicFramePr>
          <p:cNvPr id="5" name="Table Placeholder 4">
            <a:extLst>
              <a:ext uri="{FF2B5EF4-FFF2-40B4-BE49-F238E27FC236}">
                <a16:creationId xmlns:a16="http://schemas.microsoft.com/office/drawing/2014/main" id="{5207D71A-F8A8-4EF5-BE09-4CA334BE029B}"/>
              </a:ext>
            </a:extLst>
          </p:cNvPr>
          <p:cNvGraphicFramePr>
            <a:graphicFrameLocks noGrp="1"/>
          </p:cNvGraphicFramePr>
          <p:nvPr>
            <p:ph type="tbl" sz="quarter" idx="13"/>
            <p:extLst>
              <p:ext uri="{D42A27DB-BD31-4B8C-83A1-F6EECF244321}">
                <p14:modId xmlns:p14="http://schemas.microsoft.com/office/powerpoint/2010/main" val="3379074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50870495"/>
                    </a:ext>
                  </a:extLst>
                </a:gridCol>
                <a:gridCol w="1481328">
                  <a:extLst>
                    <a:ext uri="{9D8B030D-6E8A-4147-A177-3AD203B41FA5}">
                      <a16:colId xmlns:a16="http://schemas.microsoft.com/office/drawing/2014/main" val="2535809497"/>
                    </a:ext>
                  </a:extLst>
                </a:gridCol>
                <a:gridCol w="1481328">
                  <a:extLst>
                    <a:ext uri="{9D8B030D-6E8A-4147-A177-3AD203B41FA5}">
                      <a16:colId xmlns:a16="http://schemas.microsoft.com/office/drawing/2014/main" val="3071880792"/>
                    </a:ext>
                  </a:extLst>
                </a:gridCol>
                <a:gridCol w="1481328">
                  <a:extLst>
                    <a:ext uri="{9D8B030D-6E8A-4147-A177-3AD203B41FA5}">
                      <a16:colId xmlns:a16="http://schemas.microsoft.com/office/drawing/2014/main" val="682259578"/>
                    </a:ext>
                  </a:extLst>
                </a:gridCol>
                <a:gridCol w="1481328">
                  <a:extLst>
                    <a:ext uri="{9D8B030D-6E8A-4147-A177-3AD203B41FA5}">
                      <a16:colId xmlns:a16="http://schemas.microsoft.com/office/drawing/2014/main" val="3866940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71336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#Toronto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extLst>
                  <a:ext uri="{0D108BD9-81ED-4DB2-BD59-A6C34878D82A}">
                    <a16:rowId xmlns:a16="http://schemas.microsoft.com/office/drawing/2014/main" val="179907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#weather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377648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2854485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368.83333333333</a:t>
                      </a:r>
                    </a:p>
                  </a:txBody>
                  <a:tcPr/>
                </a:tc>
                <a:extLst>
                  <a:ext uri="{0D108BD9-81ED-4DB2-BD59-A6C34878D82A}">
                    <a16:rowId xmlns:a16="http://schemas.microsoft.com/office/drawing/2014/main" val="3607479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3066516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#valentines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1577785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714405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#inclusive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2890847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#diversityequityhumanrightsservices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1097144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#happyvalentinesday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337781657"/>
                  </a:ext>
                </a:extLst>
              </a:tr>
            </a:tbl>
          </a:graphicData>
        </a:graphic>
      </p:graphicFrame>
      <p:sp>
        <p:nvSpPr>
          <p:cNvPr id="4" name="Text Placeholder 3">
            <a:extLst>
              <a:ext uri="{FF2B5EF4-FFF2-40B4-BE49-F238E27FC236}">
                <a16:creationId xmlns:a16="http://schemas.microsoft.com/office/drawing/2014/main" id="{F0DA3F75-B91F-464C-87E9-95FA8B49E8FC}"/>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505012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547D8-6300-4E55-8F15-3942046E5D95}"/>
              </a:ext>
            </a:extLst>
          </p:cNvPr>
          <p:cNvSpPr>
            <a:spLocks noGrp="1"/>
          </p:cNvSpPr>
          <p:nvPr>
            <p:ph type="title"/>
          </p:nvPr>
        </p:nvSpPr>
        <p:spPr/>
        <p:txBody>
          <a:bodyPr/>
          <a:lstStyle/>
          <a:p>
            <a:r>
              <a:rPr lang="en-US"/>
              <a:t>Instagram Hashtag Detection | VCC - Social - 3 of 3</a:t>
            </a:r>
          </a:p>
        </p:txBody>
      </p:sp>
      <p:graphicFrame>
        <p:nvGraphicFramePr>
          <p:cNvPr id="5" name="Table Placeholder 4">
            <a:extLst>
              <a:ext uri="{FF2B5EF4-FFF2-40B4-BE49-F238E27FC236}">
                <a16:creationId xmlns:a16="http://schemas.microsoft.com/office/drawing/2014/main" id="{FAD0CB32-6F9B-4507-86FF-23249B50FB22}"/>
              </a:ext>
            </a:extLst>
          </p:cNvPr>
          <p:cNvGraphicFramePr>
            <a:graphicFrameLocks noGrp="1"/>
          </p:cNvGraphicFramePr>
          <p:nvPr>
            <p:ph type="tbl" sz="quarter" idx="13"/>
            <p:extLst>
              <p:ext uri="{D42A27DB-BD31-4B8C-83A1-F6EECF244321}">
                <p14:modId xmlns:p14="http://schemas.microsoft.com/office/powerpoint/2010/main" val="393120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61204191"/>
                    </a:ext>
                  </a:extLst>
                </a:gridCol>
                <a:gridCol w="1481328">
                  <a:extLst>
                    <a:ext uri="{9D8B030D-6E8A-4147-A177-3AD203B41FA5}">
                      <a16:colId xmlns:a16="http://schemas.microsoft.com/office/drawing/2014/main" val="845105958"/>
                    </a:ext>
                  </a:extLst>
                </a:gridCol>
                <a:gridCol w="1481328">
                  <a:extLst>
                    <a:ext uri="{9D8B030D-6E8A-4147-A177-3AD203B41FA5}">
                      <a16:colId xmlns:a16="http://schemas.microsoft.com/office/drawing/2014/main" val="469980629"/>
                    </a:ext>
                  </a:extLst>
                </a:gridCol>
                <a:gridCol w="1481328">
                  <a:extLst>
                    <a:ext uri="{9D8B030D-6E8A-4147-A177-3AD203B41FA5}">
                      <a16:colId xmlns:a16="http://schemas.microsoft.com/office/drawing/2014/main" val="708016033"/>
                    </a:ext>
                  </a:extLst>
                </a:gridCol>
                <a:gridCol w="1481328">
                  <a:extLst>
                    <a:ext uri="{9D8B030D-6E8A-4147-A177-3AD203B41FA5}">
                      <a16:colId xmlns:a16="http://schemas.microsoft.com/office/drawing/2014/main" val="3536169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704334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extLst>
                  <a:ext uri="{0D108BD9-81ED-4DB2-BD59-A6C34878D82A}">
                    <a16:rowId xmlns:a16="http://schemas.microsoft.com/office/drawing/2014/main" val="362096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#casalomacampus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extLst>
                  <a:ext uri="{0D108BD9-81ED-4DB2-BD59-A6C34878D82A}">
                    <a16:rowId xmlns:a16="http://schemas.microsoft.com/office/drawing/2014/main" val="557297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#quietspot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extLst>
                  <a:ext uri="{0D108BD9-81ED-4DB2-BD59-A6C34878D82A}">
                    <a16:rowId xmlns:a16="http://schemas.microsoft.com/office/drawing/2014/main" val="3229863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#studentlife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a:t>
                      </a:r>
                    </a:p>
                  </a:txBody>
                  <a:tcPr/>
                </a:tc>
                <a:extLst>
                  <a:ext uri="{0D108BD9-81ED-4DB2-BD59-A6C34878D82A}">
                    <a16:rowId xmlns:a16="http://schemas.microsoft.com/office/drawing/2014/main" val="402425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#collegelife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400.6</a:t>
                      </a:r>
                    </a:p>
                  </a:txBody>
                  <a:tcPr/>
                </a:tc>
                <a:extLst>
                  <a:ext uri="{0D108BD9-81ED-4DB2-BD59-A6C34878D82A}">
                    <a16:rowId xmlns:a16="http://schemas.microsoft.com/office/drawing/2014/main" val="2749707469"/>
                  </a:ext>
                </a:extLst>
              </a:tr>
            </a:tbl>
          </a:graphicData>
        </a:graphic>
      </p:graphicFrame>
      <p:sp>
        <p:nvSpPr>
          <p:cNvPr id="4" name="Text Placeholder 3">
            <a:extLst>
              <a:ext uri="{FF2B5EF4-FFF2-40B4-BE49-F238E27FC236}">
                <a16:creationId xmlns:a16="http://schemas.microsoft.com/office/drawing/2014/main" id="{278A950D-5440-4C4A-9F43-ECE3AD8ADBC1}"/>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453886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D8DE5-8246-48A6-BCE9-D7A5DB0618BB}"/>
              </a:ext>
            </a:extLst>
          </p:cNvPr>
          <p:cNvSpPr>
            <a:spLocks noGrp="1"/>
          </p:cNvSpPr>
          <p:nvPr>
            <p:ph type="title"/>
          </p:nvPr>
        </p:nvSpPr>
        <p:spPr/>
        <p:txBody>
          <a:bodyPr/>
          <a:lstStyle/>
          <a:p>
            <a:r>
              <a:rPr lang="fr-FR"/>
              <a:t>Instagram Post Type Distribution Per Profile | VCC - Social</a:t>
            </a:r>
            <a:endParaRPr lang="en-US"/>
          </a:p>
        </p:txBody>
      </p:sp>
      <p:graphicFrame>
        <p:nvGraphicFramePr>
          <p:cNvPr id="6" name="Chart Placeholder 5">
            <a:extLst>
              <a:ext uri="{FF2B5EF4-FFF2-40B4-BE49-F238E27FC236}">
                <a16:creationId xmlns:a16="http://schemas.microsoft.com/office/drawing/2014/main" id="{57915C47-EF33-4B84-B0E1-EE830CF6147A}"/>
              </a:ext>
            </a:extLst>
          </p:cNvPr>
          <p:cNvGraphicFramePr>
            <a:graphicFrameLocks noGrp="1"/>
          </p:cNvGraphicFramePr>
          <p:nvPr>
            <p:ph type="chart" sz="quarter" idx="13"/>
            <p:extLst>
              <p:ext uri="{D42A27DB-BD31-4B8C-83A1-F6EECF244321}">
                <p14:modId xmlns:p14="http://schemas.microsoft.com/office/powerpoint/2010/main" val="3499509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171B21-9321-47DC-ACBA-09D16E718C0A}"/>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E11F7475-8E40-4CB1-ABF8-266938E86E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2957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904FA-71B4-4754-85BA-820B7F6EE569}"/>
              </a:ext>
            </a:extLst>
          </p:cNvPr>
          <p:cNvSpPr>
            <a:spLocks noGrp="1"/>
          </p:cNvSpPr>
          <p:nvPr>
            <p:ph type="title"/>
          </p:nvPr>
        </p:nvSpPr>
        <p:spPr/>
        <p:txBody>
          <a:bodyPr/>
          <a:lstStyle/>
          <a:p>
            <a:r>
              <a:rPr lang="en-US"/>
              <a:t>Overall Overall Posted Content | VCC - Social</a:t>
            </a:r>
          </a:p>
        </p:txBody>
      </p:sp>
      <p:graphicFrame>
        <p:nvGraphicFramePr>
          <p:cNvPr id="6" name="Chart Placeholder 5">
            <a:extLst>
              <a:ext uri="{FF2B5EF4-FFF2-40B4-BE49-F238E27FC236}">
                <a16:creationId xmlns:a16="http://schemas.microsoft.com/office/drawing/2014/main" id="{EB81E374-2C9C-4DE5-99C9-78B0FE5F4BD6}"/>
              </a:ext>
            </a:extLst>
          </p:cNvPr>
          <p:cNvGraphicFramePr>
            <a:graphicFrameLocks noGrp="1"/>
          </p:cNvGraphicFramePr>
          <p:nvPr>
            <p:ph type="chart" sz="quarter" idx="13"/>
            <p:extLst>
              <p:ext uri="{D42A27DB-BD31-4B8C-83A1-F6EECF244321}">
                <p14:modId xmlns:p14="http://schemas.microsoft.com/office/powerpoint/2010/main" val="3927379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080BA0-B698-41D2-80CC-AB39B103DA4E}"/>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7F30D808-D166-4B24-BA8E-C077BB343E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1368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9FC4-CA9C-419A-97D6-F97951A675A0}"/>
              </a:ext>
            </a:extLst>
          </p:cNvPr>
          <p:cNvSpPr>
            <a:spLocks noGrp="1"/>
          </p:cNvSpPr>
          <p:nvPr>
            <p:ph type="title"/>
          </p:nvPr>
        </p:nvSpPr>
        <p:spPr/>
        <p:txBody>
          <a:bodyPr/>
          <a:lstStyle/>
          <a:p>
            <a:r>
              <a:rPr lang="en-US"/>
              <a:t>Youtube Videos Table | VCC - Social - 1 of 4</a:t>
            </a:r>
          </a:p>
        </p:txBody>
      </p:sp>
      <p:graphicFrame>
        <p:nvGraphicFramePr>
          <p:cNvPr id="5" name="Table Placeholder 4">
            <a:extLst>
              <a:ext uri="{FF2B5EF4-FFF2-40B4-BE49-F238E27FC236}">
                <a16:creationId xmlns:a16="http://schemas.microsoft.com/office/drawing/2014/main" id="{F97A1DAB-DC67-4090-85B1-F4C6BB3DD280}"/>
              </a:ext>
            </a:extLst>
          </p:cNvPr>
          <p:cNvGraphicFramePr>
            <a:graphicFrameLocks noGrp="1"/>
          </p:cNvGraphicFramePr>
          <p:nvPr>
            <p:ph type="tbl" sz="quarter" idx="13"/>
            <p:extLst>
              <p:ext uri="{D42A27DB-BD31-4B8C-83A1-F6EECF244321}">
                <p14:modId xmlns:p14="http://schemas.microsoft.com/office/powerpoint/2010/main" val="3148581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46554946"/>
                    </a:ext>
                  </a:extLst>
                </a:gridCol>
                <a:gridCol w="822960">
                  <a:extLst>
                    <a:ext uri="{9D8B030D-6E8A-4147-A177-3AD203B41FA5}">
                      <a16:colId xmlns:a16="http://schemas.microsoft.com/office/drawing/2014/main" val="2129704441"/>
                    </a:ext>
                  </a:extLst>
                </a:gridCol>
                <a:gridCol w="822960">
                  <a:extLst>
                    <a:ext uri="{9D8B030D-6E8A-4147-A177-3AD203B41FA5}">
                      <a16:colId xmlns:a16="http://schemas.microsoft.com/office/drawing/2014/main" val="3168741481"/>
                    </a:ext>
                  </a:extLst>
                </a:gridCol>
                <a:gridCol w="822960">
                  <a:extLst>
                    <a:ext uri="{9D8B030D-6E8A-4147-A177-3AD203B41FA5}">
                      <a16:colId xmlns:a16="http://schemas.microsoft.com/office/drawing/2014/main" val="828219819"/>
                    </a:ext>
                  </a:extLst>
                </a:gridCol>
                <a:gridCol w="822960">
                  <a:extLst>
                    <a:ext uri="{9D8B030D-6E8A-4147-A177-3AD203B41FA5}">
                      <a16:colId xmlns:a16="http://schemas.microsoft.com/office/drawing/2014/main" val="2771673534"/>
                    </a:ext>
                  </a:extLst>
                </a:gridCol>
                <a:gridCol w="822960">
                  <a:extLst>
                    <a:ext uri="{9D8B030D-6E8A-4147-A177-3AD203B41FA5}">
                      <a16:colId xmlns:a16="http://schemas.microsoft.com/office/drawing/2014/main" val="2651760170"/>
                    </a:ext>
                  </a:extLst>
                </a:gridCol>
                <a:gridCol w="822960">
                  <a:extLst>
                    <a:ext uri="{9D8B030D-6E8A-4147-A177-3AD203B41FA5}">
                      <a16:colId xmlns:a16="http://schemas.microsoft.com/office/drawing/2014/main" val="235884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62748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- 2019-03-30 00:17:49 </a:t>
                      </a:r>
                      <a:r>
                        <a:rPr kumimoji="0" lang="en-US" sz="1000" b="0" i="0" u="none" strike="noStrike" kern="1200" cap="none" spc="0" normalizeH="0" baseline="0" noProof="0">
                          <a:ln>
                            <a:noFill/>
                          </a:ln>
                          <a:solidFill>
                            <a:prstClr val="black"/>
                          </a:solidFill>
                          <a:effectLst/>
                          <a:uLnTx/>
                          <a:uFillTx/>
                          <a:latin typeface="+mn-lt"/>
                          <a:ea typeface="+mn-ea"/>
                          <a:cs typeface="+mn-cs"/>
                        </a:rPr>
                        <a:t>
 BCIT Digital Design and Development program (D3)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85402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- 2019-03-20 19:40:33 </a:t>
                      </a:r>
                      <a:r>
                        <a:rPr kumimoji="0" lang="en-US" sz="1000" b="0" i="0" u="none" strike="noStrike" kern="1200" cap="none" spc="0" normalizeH="0" baseline="0" noProof="0">
                          <a:ln>
                            <a:noFill/>
                          </a:ln>
                          <a:solidFill>
                            <a:prstClr val="black"/>
                          </a:solidFill>
                          <a:effectLst/>
                          <a:uLnTx/>
                          <a:uFillTx/>
                          <a:latin typeface="+mn-lt"/>
                          <a:ea typeface="+mn-ea"/>
                          <a:cs typeface="+mn-cs"/>
                        </a:rPr>
                        <a:t>
 See What It's Like at Convocation -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7094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21:46:14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Curtis Krahn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5015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21:43:48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Kyoung Yong Lee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05:12:04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6275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21:41:18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Jeremy Inglett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401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21:38:14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Alan Matheson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05:12:04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81026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- 2019-03-18 17:54:01 </a:t>
                      </a:r>
                      <a:r>
                        <a:rPr kumimoji="0" lang="en-US" sz="1000" b="0" i="0" u="none" strike="noStrike" kern="1200" cap="none" spc="0" normalizeH="0" baseline="0" noProof="0">
                          <a:ln>
                            <a:noFill/>
                          </a:ln>
                          <a:solidFill>
                            <a:prstClr val="black"/>
                          </a:solidFill>
                          <a:effectLst/>
                          <a:uLnTx/>
                          <a:uFillTx/>
                          <a:latin typeface="+mn-lt"/>
                          <a:ea typeface="+mn-ea"/>
                          <a:cs typeface="+mn-cs"/>
                        </a:rPr>
                        <a:t>
 B49 - Scholarships and Bursaries - Lindsay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16628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- 2019-03-18 17:53:58 </a:t>
                      </a:r>
                      <a:r>
                        <a:rPr kumimoji="0" lang="en-US" sz="1000" b="0" i="0" u="none" strike="noStrike" kern="1200" cap="none" spc="0" normalizeH="0" baseline="0" noProof="0">
                          <a:ln>
                            <a:noFill/>
                          </a:ln>
                          <a:solidFill>
                            <a:prstClr val="black"/>
                          </a:solidFill>
                          <a:effectLst/>
                          <a:uLnTx/>
                          <a:uFillTx/>
                          <a:latin typeface="+mn-lt"/>
                          <a:ea typeface="+mn-ea"/>
                          <a:cs typeface="+mn-cs"/>
                        </a:rPr>
                        <a:t>
 B49 - Scholarships and Bursaries - Ashley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93034502"/>
                  </a:ext>
                </a:extLst>
              </a:tr>
            </a:tbl>
          </a:graphicData>
        </a:graphic>
      </p:graphicFrame>
      <p:sp>
        <p:nvSpPr>
          <p:cNvPr id="4" name="Text Placeholder 3">
            <a:extLst>
              <a:ext uri="{FF2B5EF4-FFF2-40B4-BE49-F238E27FC236}">
                <a16:creationId xmlns:a16="http://schemas.microsoft.com/office/drawing/2014/main" id="{02D6EC0F-CA12-4A15-B5AF-432DCB2D75AB}"/>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5795080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6D1EF-7F08-4886-8C19-F01F4393B2AC}"/>
              </a:ext>
            </a:extLst>
          </p:cNvPr>
          <p:cNvSpPr>
            <a:spLocks noGrp="1"/>
          </p:cNvSpPr>
          <p:nvPr>
            <p:ph type="title"/>
          </p:nvPr>
        </p:nvSpPr>
        <p:spPr/>
        <p:txBody>
          <a:bodyPr/>
          <a:lstStyle/>
          <a:p>
            <a:r>
              <a:rPr lang="en-US"/>
              <a:t>Youtube Videos Table | VCC - Social - 2 of 4</a:t>
            </a:r>
          </a:p>
        </p:txBody>
      </p:sp>
      <p:graphicFrame>
        <p:nvGraphicFramePr>
          <p:cNvPr id="5" name="Table Placeholder 4">
            <a:extLst>
              <a:ext uri="{FF2B5EF4-FFF2-40B4-BE49-F238E27FC236}">
                <a16:creationId xmlns:a16="http://schemas.microsoft.com/office/drawing/2014/main" id="{C607EEAB-7258-4971-B729-9C973A21A91D}"/>
              </a:ext>
            </a:extLst>
          </p:cNvPr>
          <p:cNvGraphicFramePr>
            <a:graphicFrameLocks noGrp="1"/>
          </p:cNvGraphicFramePr>
          <p:nvPr>
            <p:ph type="tbl" sz="quarter" idx="13"/>
            <p:extLst>
              <p:ext uri="{D42A27DB-BD31-4B8C-83A1-F6EECF244321}">
                <p14:modId xmlns:p14="http://schemas.microsoft.com/office/powerpoint/2010/main" val="2191753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08314615"/>
                    </a:ext>
                  </a:extLst>
                </a:gridCol>
                <a:gridCol w="822960">
                  <a:extLst>
                    <a:ext uri="{9D8B030D-6E8A-4147-A177-3AD203B41FA5}">
                      <a16:colId xmlns:a16="http://schemas.microsoft.com/office/drawing/2014/main" val="911699941"/>
                    </a:ext>
                  </a:extLst>
                </a:gridCol>
                <a:gridCol w="822960">
                  <a:extLst>
                    <a:ext uri="{9D8B030D-6E8A-4147-A177-3AD203B41FA5}">
                      <a16:colId xmlns:a16="http://schemas.microsoft.com/office/drawing/2014/main" val="1117114620"/>
                    </a:ext>
                  </a:extLst>
                </a:gridCol>
                <a:gridCol w="822960">
                  <a:extLst>
                    <a:ext uri="{9D8B030D-6E8A-4147-A177-3AD203B41FA5}">
                      <a16:colId xmlns:a16="http://schemas.microsoft.com/office/drawing/2014/main" val="1576549627"/>
                    </a:ext>
                  </a:extLst>
                </a:gridCol>
                <a:gridCol w="822960">
                  <a:extLst>
                    <a:ext uri="{9D8B030D-6E8A-4147-A177-3AD203B41FA5}">
                      <a16:colId xmlns:a16="http://schemas.microsoft.com/office/drawing/2014/main" val="1938005439"/>
                    </a:ext>
                  </a:extLst>
                </a:gridCol>
                <a:gridCol w="822960">
                  <a:extLst>
                    <a:ext uri="{9D8B030D-6E8A-4147-A177-3AD203B41FA5}">
                      <a16:colId xmlns:a16="http://schemas.microsoft.com/office/drawing/2014/main" val="578820345"/>
                    </a:ext>
                  </a:extLst>
                </a:gridCol>
                <a:gridCol w="822960">
                  <a:extLst>
                    <a:ext uri="{9D8B030D-6E8A-4147-A177-3AD203B41FA5}">
                      <a16:colId xmlns:a16="http://schemas.microsoft.com/office/drawing/2014/main" val="668662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584861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- 2019-03-15 17:51:28 </a:t>
                      </a:r>
                      <a:r>
                        <a:rPr kumimoji="0" lang="en-US" sz="1000" b="0" i="0" u="none" strike="noStrike" kern="1200" cap="none" spc="0" normalizeH="0" baseline="0" noProof="0">
                          <a:ln>
                            <a:noFill/>
                          </a:ln>
                          <a:solidFill>
                            <a:prstClr val="black"/>
                          </a:solidFill>
                          <a:effectLst/>
                          <a:uLnTx/>
                          <a:uFillTx/>
                          <a:latin typeface="+mn-lt"/>
                          <a:ea typeface="+mn-ea"/>
                          <a:cs typeface="+mn-cs"/>
                        </a:rPr>
                        <a:t>
 Electrical and Computer Engineering Technology, Automation and Instrumentation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66783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- 2019-03-11 18:33:41 </a:t>
                      </a:r>
                      <a:r>
                        <a:rPr kumimoji="0" lang="en-US" sz="1000" b="0" i="0" u="none" strike="noStrike" kern="1200" cap="none" spc="0" normalizeH="0" baseline="0" noProof="0">
                          <a:ln>
                            <a:noFill/>
                          </a:ln>
                          <a:solidFill>
                            <a:prstClr val="black"/>
                          </a:solidFill>
                          <a:effectLst/>
                          <a:uLnTx/>
                          <a:uFillTx/>
                          <a:latin typeface="+mn-lt"/>
                          <a:ea typeface="+mn-ea"/>
                          <a:cs typeface="+mn-cs"/>
                        </a:rPr>
                        <a:t>
 Telecommunications Systems Technician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69685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- 2019-03-11 18:28:06 </a:t>
                      </a:r>
                      <a:r>
                        <a:rPr kumimoji="0" lang="en-US" sz="1000" b="0" i="0" u="none" strike="noStrike" kern="1200" cap="none" spc="0" normalizeH="0" baseline="0" noProof="0">
                          <a:ln>
                            <a:noFill/>
                          </a:ln>
                          <a:solidFill>
                            <a:prstClr val="black"/>
                          </a:solidFill>
                          <a:effectLst/>
                          <a:uLnTx/>
                          <a:uFillTx/>
                          <a:latin typeface="+mn-lt"/>
                          <a:ea typeface="+mn-ea"/>
                          <a:cs typeface="+mn-cs"/>
                        </a:rPr>
                        <a:t>
 Industrial Instrumentation and Process Control Technician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45692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DouglasCollegeVideo - 2019-03-07 19:59:19 </a:t>
                      </a:r>
                      <a:r>
                        <a:rPr kumimoji="0" lang="en-US" sz="1000" b="0" i="0" u="none" strike="noStrike" kern="1200" cap="none" spc="0" normalizeH="0" baseline="0" noProof="0">
                          <a:ln>
                            <a:noFill/>
                          </a:ln>
                          <a:solidFill>
                            <a:prstClr val="black"/>
                          </a:solidFill>
                          <a:effectLst/>
                          <a:uLnTx/>
                          <a:uFillTx/>
                          <a:latin typeface="+mn-lt"/>
                          <a:ea typeface="+mn-ea"/>
                          <a:cs typeface="+mn-cs"/>
                        </a:rPr>
                        <a:t>
 Douglas College Foundation - Anoop Virk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1929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23:25:13 </a:t>
                      </a:r>
                      <a:r>
                        <a:rPr kumimoji="0" lang="en-US" sz="1000" b="0" i="0" u="none" strike="noStrike" kern="1200" cap="none" spc="0" normalizeH="0" baseline="0" noProof="0">
                          <a:ln>
                            <a:noFill/>
                          </a:ln>
                          <a:solidFill>
                            <a:prstClr val="black"/>
                          </a:solidFill>
                          <a:effectLst/>
                          <a:uLnTx/>
                          <a:uFillTx/>
                          <a:latin typeface="+mn-lt"/>
                          <a:ea typeface="+mn-ea"/>
                          <a:cs typeface="+mn-cs"/>
                        </a:rPr>
                        <a:t>
 Inside BCIT: Meet Amy Fell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07445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22:25:21 </a:t>
                      </a:r>
                      <a:r>
                        <a:rPr kumimoji="0" lang="en-US" sz="1000" b="0" i="0" u="none" strike="noStrike" kern="1200" cap="none" spc="0" normalizeH="0" baseline="0" noProof="0">
                          <a:ln>
                            <a:noFill/>
                          </a:ln>
                          <a:solidFill>
                            <a:prstClr val="black"/>
                          </a:solidFill>
                          <a:effectLst/>
                          <a:uLnTx/>
                          <a:uFillTx/>
                          <a:latin typeface="+mn-lt"/>
                          <a:ea typeface="+mn-ea"/>
                          <a:cs typeface="+mn-cs"/>
                        </a:rPr>
                        <a:t>
 First Day of 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43723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22:10:53 </a:t>
                      </a:r>
                      <a:r>
                        <a:rPr kumimoji="0" lang="en-US" sz="1000" b="0" i="0" u="none" strike="noStrike" kern="1200" cap="none" spc="0" normalizeH="0" baseline="0" noProof="0">
                          <a:ln>
                            <a:noFill/>
                          </a:ln>
                          <a:solidFill>
                            <a:prstClr val="black"/>
                          </a:solidFill>
                          <a:effectLst/>
                          <a:uLnTx/>
                          <a:uFillTx/>
                          <a:latin typeface="+mn-lt"/>
                          <a:ea typeface="+mn-ea"/>
                          <a:cs typeface="+mn-cs"/>
                        </a:rPr>
                        <a:t>
 Orientation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05:15:07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96441874"/>
                  </a:ext>
                </a:extLst>
              </a:tr>
            </a:tbl>
          </a:graphicData>
        </a:graphic>
      </p:graphicFrame>
      <p:sp>
        <p:nvSpPr>
          <p:cNvPr id="4" name="Text Placeholder 3">
            <a:extLst>
              <a:ext uri="{FF2B5EF4-FFF2-40B4-BE49-F238E27FC236}">
                <a16:creationId xmlns:a16="http://schemas.microsoft.com/office/drawing/2014/main" id="{60A887CB-799E-4FC5-A61B-46D42951185C}"/>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41848332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94FF2-4C89-4678-A0C7-80BF46DE5306}"/>
              </a:ext>
            </a:extLst>
          </p:cNvPr>
          <p:cNvSpPr>
            <a:spLocks noGrp="1"/>
          </p:cNvSpPr>
          <p:nvPr>
            <p:ph type="title"/>
          </p:nvPr>
        </p:nvSpPr>
        <p:spPr/>
        <p:txBody>
          <a:bodyPr/>
          <a:lstStyle/>
          <a:p>
            <a:r>
              <a:rPr lang="en-US"/>
              <a:t>Youtube Videos Table | VCC - Social - 3 of 4</a:t>
            </a:r>
          </a:p>
        </p:txBody>
      </p:sp>
      <p:graphicFrame>
        <p:nvGraphicFramePr>
          <p:cNvPr id="5" name="Table Placeholder 4">
            <a:extLst>
              <a:ext uri="{FF2B5EF4-FFF2-40B4-BE49-F238E27FC236}">
                <a16:creationId xmlns:a16="http://schemas.microsoft.com/office/drawing/2014/main" id="{28D465E5-E96E-4A19-A489-384B567452E9}"/>
              </a:ext>
            </a:extLst>
          </p:cNvPr>
          <p:cNvGraphicFramePr>
            <a:graphicFrameLocks noGrp="1"/>
          </p:cNvGraphicFramePr>
          <p:nvPr>
            <p:ph type="tbl" sz="quarter" idx="13"/>
            <p:extLst>
              <p:ext uri="{D42A27DB-BD31-4B8C-83A1-F6EECF244321}">
                <p14:modId xmlns:p14="http://schemas.microsoft.com/office/powerpoint/2010/main" val="28463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42341001"/>
                    </a:ext>
                  </a:extLst>
                </a:gridCol>
                <a:gridCol w="822960">
                  <a:extLst>
                    <a:ext uri="{9D8B030D-6E8A-4147-A177-3AD203B41FA5}">
                      <a16:colId xmlns:a16="http://schemas.microsoft.com/office/drawing/2014/main" val="2408207648"/>
                    </a:ext>
                  </a:extLst>
                </a:gridCol>
                <a:gridCol w="822960">
                  <a:extLst>
                    <a:ext uri="{9D8B030D-6E8A-4147-A177-3AD203B41FA5}">
                      <a16:colId xmlns:a16="http://schemas.microsoft.com/office/drawing/2014/main" val="4160227308"/>
                    </a:ext>
                  </a:extLst>
                </a:gridCol>
                <a:gridCol w="822960">
                  <a:extLst>
                    <a:ext uri="{9D8B030D-6E8A-4147-A177-3AD203B41FA5}">
                      <a16:colId xmlns:a16="http://schemas.microsoft.com/office/drawing/2014/main" val="1451244444"/>
                    </a:ext>
                  </a:extLst>
                </a:gridCol>
                <a:gridCol w="822960">
                  <a:extLst>
                    <a:ext uri="{9D8B030D-6E8A-4147-A177-3AD203B41FA5}">
                      <a16:colId xmlns:a16="http://schemas.microsoft.com/office/drawing/2014/main" val="555661395"/>
                    </a:ext>
                  </a:extLst>
                </a:gridCol>
                <a:gridCol w="822960">
                  <a:extLst>
                    <a:ext uri="{9D8B030D-6E8A-4147-A177-3AD203B41FA5}">
                      <a16:colId xmlns:a16="http://schemas.microsoft.com/office/drawing/2014/main" val="864794978"/>
                    </a:ext>
                  </a:extLst>
                </a:gridCol>
                <a:gridCol w="822960">
                  <a:extLst>
                    <a:ext uri="{9D8B030D-6E8A-4147-A177-3AD203B41FA5}">
                      <a16:colId xmlns:a16="http://schemas.microsoft.com/office/drawing/2014/main" val="1358655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3365261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21:54:37 </a:t>
                      </a:r>
                      <a:r>
                        <a:rPr kumimoji="0" lang="en-US" sz="1000" b="0" i="0" u="none" strike="noStrike" kern="1200" cap="none" spc="0" normalizeH="0" baseline="0" noProof="0">
                          <a:ln>
                            <a:noFill/>
                          </a:ln>
                          <a:solidFill>
                            <a:prstClr val="black"/>
                          </a:solidFill>
                          <a:effectLst/>
                          <a:uLnTx/>
                          <a:uFillTx/>
                          <a:latin typeface="+mn-lt"/>
                          <a:ea typeface="+mn-ea"/>
                          <a:cs typeface="+mn-cs"/>
                        </a:rPr>
                        <a:t>
 Room Tour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81375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21:38:20 </a:t>
                      </a:r>
                      <a:r>
                        <a:rPr kumimoji="0" lang="en-US" sz="1000" b="0" i="0" u="none" strike="noStrike" kern="1200" cap="none" spc="0" normalizeH="0" baseline="0" noProof="0">
                          <a:ln>
                            <a:noFill/>
                          </a:ln>
                          <a:solidFill>
                            <a:prstClr val="black"/>
                          </a:solidFill>
                          <a:effectLst/>
                          <a:uLnTx/>
                          <a:uFillTx/>
                          <a:latin typeface="+mn-lt"/>
                          <a:ea typeface="+mn-ea"/>
                          <a:cs typeface="+mn-cs"/>
                        </a:rPr>
                        <a:t>
 Moving to Vienna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1347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- 2019-03-05 19:24:32 </a:t>
                      </a:r>
                      <a:r>
                        <a:rPr kumimoji="0" lang="en-US" sz="1000" b="0" i="0" u="none" strike="noStrike" kern="1200" cap="none" spc="0" normalizeH="0" baseline="0" noProof="0">
                          <a:ln>
                            <a:noFill/>
                          </a:ln>
                          <a:solidFill>
                            <a:prstClr val="black"/>
                          </a:solidFill>
                          <a:effectLst/>
                          <a:uLnTx/>
                          <a:uFillTx/>
                          <a:latin typeface="+mn-lt"/>
                          <a:ea typeface="+mn-ea"/>
                          <a:cs typeface="+mn-cs"/>
                        </a:rPr>
                        <a:t>
 Think Global and Move Ahead in Your Career -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5005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- 2019-03-04 18:13:28 </a:t>
                      </a:r>
                      <a:r>
                        <a:rPr kumimoji="0" lang="en-US" sz="1000" b="0" i="0" u="none" strike="noStrike" kern="1200" cap="none" spc="0" normalizeH="0" baseline="0" noProof="0">
                          <a:ln>
                            <a:noFill/>
                          </a:ln>
                          <a:solidFill>
                            <a:prstClr val="black"/>
                          </a:solidFill>
                          <a:effectLst/>
                          <a:uLnTx/>
                          <a:uFillTx/>
                          <a:latin typeface="+mn-lt"/>
                          <a:ea typeface="+mn-ea"/>
                          <a:cs typeface="+mn-cs"/>
                        </a:rPr>
                        <a:t>
 Women Transitioning into Trades and Employment at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52230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- 2019-03-01 19:29:59 </a:t>
                      </a:r>
                      <a:r>
                        <a:rPr kumimoji="0" lang="en-US" sz="1000" b="0" i="0" u="none" strike="noStrike" kern="1200" cap="none" spc="0" normalizeH="0" baseline="0" noProof="0">
                          <a:ln>
                            <a:noFill/>
                          </a:ln>
                          <a:solidFill>
                            <a:prstClr val="black"/>
                          </a:solidFill>
                          <a:effectLst/>
                          <a:uLnTx/>
                          <a:uFillTx/>
                          <a:latin typeface="+mn-lt"/>
                          <a:ea typeface="+mn-ea"/>
                          <a:cs typeface="+mn-cs"/>
                        </a:rPr>
                        <a:t>
 This is Experiential Education at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5325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- 2019-02-28 20:45:53 </a:t>
                      </a:r>
                      <a:r>
                        <a:rPr kumimoji="0" lang="en-US" sz="1000" b="0" i="0" u="none" strike="noStrike" kern="1200" cap="none" spc="0" normalizeH="0" baseline="0" noProof="0">
                          <a:ln>
                            <a:noFill/>
                          </a:ln>
                          <a:solidFill>
                            <a:prstClr val="black"/>
                          </a:solidFill>
                          <a:effectLst/>
                          <a:uLnTx/>
                          <a:uFillTx/>
                          <a:latin typeface="+mn-lt"/>
                          <a:ea typeface="+mn-ea"/>
                          <a:cs typeface="+mn-cs"/>
                        </a:rPr>
                        <a:t>
 American Sign Language - English Interpreter Alumnus’ Story at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50299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- 2019-02-28 00:47:13 </a:t>
                      </a:r>
                      <a:r>
                        <a:rPr kumimoji="0" lang="en-US" sz="1000" b="0" i="0" u="none" strike="noStrike" kern="1200" cap="none" spc="0" normalizeH="0" baseline="0" noProof="0">
                          <a:ln>
                            <a:noFill/>
                          </a:ln>
                          <a:solidFill>
                            <a:prstClr val="black"/>
                          </a:solidFill>
                          <a:effectLst/>
                          <a:uLnTx/>
                          <a:uFillTx/>
                          <a:latin typeface="+mn-lt"/>
                          <a:ea typeface="+mn-ea"/>
                          <a:cs typeface="+mn-cs"/>
                        </a:rPr>
                        <a:t>
 Employee Giving: The Power of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86111730"/>
                  </a:ext>
                </a:extLst>
              </a:tr>
            </a:tbl>
          </a:graphicData>
        </a:graphic>
      </p:graphicFrame>
      <p:sp>
        <p:nvSpPr>
          <p:cNvPr id="4" name="Text Placeholder 3">
            <a:extLst>
              <a:ext uri="{FF2B5EF4-FFF2-40B4-BE49-F238E27FC236}">
                <a16:creationId xmlns:a16="http://schemas.microsoft.com/office/drawing/2014/main" id="{42A0AE8F-0B02-4573-B552-998AF52CD160}"/>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4078165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D68E7-1DB2-4EBD-BC8B-1DDABC7ECF60}"/>
              </a:ext>
            </a:extLst>
          </p:cNvPr>
          <p:cNvSpPr>
            <a:spLocks noGrp="1"/>
          </p:cNvSpPr>
          <p:nvPr>
            <p:ph type="title"/>
          </p:nvPr>
        </p:nvSpPr>
        <p:spPr/>
        <p:txBody>
          <a:bodyPr/>
          <a:lstStyle/>
          <a:p>
            <a:r>
              <a:rPr lang="en-US"/>
              <a:t>Youtube Videos Table | VCC - Social - 4 of 4</a:t>
            </a:r>
          </a:p>
        </p:txBody>
      </p:sp>
      <p:graphicFrame>
        <p:nvGraphicFramePr>
          <p:cNvPr id="5" name="Table Placeholder 4">
            <a:extLst>
              <a:ext uri="{FF2B5EF4-FFF2-40B4-BE49-F238E27FC236}">
                <a16:creationId xmlns:a16="http://schemas.microsoft.com/office/drawing/2014/main" id="{408E5DF7-6117-40B6-9897-F94383E5E839}"/>
              </a:ext>
            </a:extLst>
          </p:cNvPr>
          <p:cNvGraphicFramePr>
            <a:graphicFrameLocks noGrp="1"/>
          </p:cNvGraphicFramePr>
          <p:nvPr>
            <p:ph type="tbl" sz="quarter" idx="13"/>
            <p:extLst>
              <p:ext uri="{D42A27DB-BD31-4B8C-83A1-F6EECF244321}">
                <p14:modId xmlns:p14="http://schemas.microsoft.com/office/powerpoint/2010/main" val="1828549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21744004"/>
                    </a:ext>
                  </a:extLst>
                </a:gridCol>
                <a:gridCol w="822960">
                  <a:extLst>
                    <a:ext uri="{9D8B030D-6E8A-4147-A177-3AD203B41FA5}">
                      <a16:colId xmlns:a16="http://schemas.microsoft.com/office/drawing/2014/main" val="3434886932"/>
                    </a:ext>
                  </a:extLst>
                </a:gridCol>
                <a:gridCol w="822960">
                  <a:extLst>
                    <a:ext uri="{9D8B030D-6E8A-4147-A177-3AD203B41FA5}">
                      <a16:colId xmlns:a16="http://schemas.microsoft.com/office/drawing/2014/main" val="3904591400"/>
                    </a:ext>
                  </a:extLst>
                </a:gridCol>
                <a:gridCol w="822960">
                  <a:extLst>
                    <a:ext uri="{9D8B030D-6E8A-4147-A177-3AD203B41FA5}">
                      <a16:colId xmlns:a16="http://schemas.microsoft.com/office/drawing/2014/main" val="1400886595"/>
                    </a:ext>
                  </a:extLst>
                </a:gridCol>
                <a:gridCol w="822960">
                  <a:extLst>
                    <a:ext uri="{9D8B030D-6E8A-4147-A177-3AD203B41FA5}">
                      <a16:colId xmlns:a16="http://schemas.microsoft.com/office/drawing/2014/main" val="694328828"/>
                    </a:ext>
                  </a:extLst>
                </a:gridCol>
                <a:gridCol w="822960">
                  <a:extLst>
                    <a:ext uri="{9D8B030D-6E8A-4147-A177-3AD203B41FA5}">
                      <a16:colId xmlns:a16="http://schemas.microsoft.com/office/drawing/2014/main" val="3278827050"/>
                    </a:ext>
                  </a:extLst>
                </a:gridCol>
                <a:gridCol w="822960">
                  <a:extLst>
                    <a:ext uri="{9D8B030D-6E8A-4147-A177-3AD203B41FA5}">
                      <a16:colId xmlns:a16="http://schemas.microsoft.com/office/drawing/2014/main" val="956135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924361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23:47:44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(1:30pm)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38607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23:30:38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(1:30pm) - Keynote Charmaine Crooks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05:16:51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59201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23:26:51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(6:30pm) - Keynote Catherine Roome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05:15:07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04808786"/>
                  </a:ext>
                </a:extLst>
              </a:tr>
            </a:tbl>
          </a:graphicData>
        </a:graphic>
      </p:graphicFrame>
      <p:sp>
        <p:nvSpPr>
          <p:cNvPr id="4" name="Text Placeholder 3">
            <a:extLst>
              <a:ext uri="{FF2B5EF4-FFF2-40B4-BE49-F238E27FC236}">
                <a16:creationId xmlns:a16="http://schemas.microsoft.com/office/drawing/2014/main" id="{0E7548E0-2377-4110-BF9E-D244257EBDF0}"/>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412863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97D59-32F9-4192-A879-6F8027E4B662}"/>
              </a:ext>
            </a:extLst>
          </p:cNvPr>
          <p:cNvSpPr>
            <a:spLocks noGrp="1"/>
          </p:cNvSpPr>
          <p:nvPr>
            <p:ph type="title"/>
          </p:nvPr>
        </p:nvSpPr>
        <p:spPr/>
        <p:txBody>
          <a:bodyPr/>
          <a:lstStyle/>
          <a:p>
            <a:r>
              <a:rPr lang="en-US"/>
              <a:t>LinkedIn Hashtag Detection | VCC - Social - 1 of 3</a:t>
            </a:r>
          </a:p>
        </p:txBody>
      </p:sp>
      <p:graphicFrame>
        <p:nvGraphicFramePr>
          <p:cNvPr id="5" name="Table Placeholder 4">
            <a:extLst>
              <a:ext uri="{FF2B5EF4-FFF2-40B4-BE49-F238E27FC236}">
                <a16:creationId xmlns:a16="http://schemas.microsoft.com/office/drawing/2014/main" id="{0B1B70C8-88F9-47BB-9E58-1765F87AAB1A}"/>
              </a:ext>
            </a:extLst>
          </p:cNvPr>
          <p:cNvGraphicFramePr>
            <a:graphicFrameLocks noGrp="1"/>
          </p:cNvGraphicFramePr>
          <p:nvPr>
            <p:ph type="tbl" sz="quarter" idx="13"/>
            <p:extLst>
              <p:ext uri="{D42A27DB-BD31-4B8C-83A1-F6EECF244321}">
                <p14:modId xmlns:p14="http://schemas.microsoft.com/office/powerpoint/2010/main" val="3861620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97128913"/>
                    </a:ext>
                  </a:extLst>
                </a:gridCol>
                <a:gridCol w="1481328">
                  <a:extLst>
                    <a:ext uri="{9D8B030D-6E8A-4147-A177-3AD203B41FA5}">
                      <a16:colId xmlns:a16="http://schemas.microsoft.com/office/drawing/2014/main" val="2650008884"/>
                    </a:ext>
                  </a:extLst>
                </a:gridCol>
                <a:gridCol w="1481328">
                  <a:extLst>
                    <a:ext uri="{9D8B030D-6E8A-4147-A177-3AD203B41FA5}">
                      <a16:colId xmlns:a16="http://schemas.microsoft.com/office/drawing/2014/main" val="3910762830"/>
                    </a:ext>
                  </a:extLst>
                </a:gridCol>
                <a:gridCol w="1481328">
                  <a:extLst>
                    <a:ext uri="{9D8B030D-6E8A-4147-A177-3AD203B41FA5}">
                      <a16:colId xmlns:a16="http://schemas.microsoft.com/office/drawing/2014/main" val="3025987845"/>
                    </a:ext>
                  </a:extLst>
                </a:gridCol>
                <a:gridCol w="1481328">
                  <a:extLst>
                    <a:ext uri="{9D8B030D-6E8A-4147-A177-3AD203B41FA5}">
                      <a16:colId xmlns:a16="http://schemas.microsoft.com/office/drawing/2014/main" val="3875521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578092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002324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#OceansCampus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518317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#BlackHistoryMonth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4230296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#BCTopEmployers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extLst>
                  <a:ext uri="{0D108BD9-81ED-4DB2-BD59-A6C34878D82A}">
                    <a16:rowId xmlns:a16="http://schemas.microsoft.com/office/drawing/2014/main" val="27919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#KnowHumanTrafficking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101320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#humantrafficking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74531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#YWCAWODA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856715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#BCTECHSummit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extLst>
                  <a:ext uri="{0D108BD9-81ED-4DB2-BD59-A6C34878D82A}">
                    <a16:rowId xmlns:a16="http://schemas.microsoft.com/office/drawing/2014/main" val="838594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#WorldWaterDay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14150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extLst>
                  <a:ext uri="{0D108BD9-81ED-4DB2-BD59-A6C34878D82A}">
                    <a16:rowId xmlns:a16="http://schemas.microsoft.com/office/drawing/2014/main" val="1259253131"/>
                  </a:ext>
                </a:extLst>
              </a:tr>
            </a:tbl>
          </a:graphicData>
        </a:graphic>
      </p:graphicFrame>
      <p:sp>
        <p:nvSpPr>
          <p:cNvPr id="4" name="Text Placeholder 3">
            <a:extLst>
              <a:ext uri="{FF2B5EF4-FFF2-40B4-BE49-F238E27FC236}">
                <a16:creationId xmlns:a16="http://schemas.microsoft.com/office/drawing/2014/main" id="{9D554C4E-802A-469A-B79B-E0E29040D1F1}"/>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956191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E8886-663E-4F8A-8876-A19FA37DB05F}"/>
              </a:ext>
            </a:extLst>
          </p:cNvPr>
          <p:cNvSpPr>
            <a:spLocks noGrp="1"/>
          </p:cNvSpPr>
          <p:nvPr>
            <p:ph type="title"/>
          </p:nvPr>
        </p:nvSpPr>
        <p:spPr/>
        <p:txBody>
          <a:bodyPr/>
          <a:lstStyle/>
          <a:p>
            <a:r>
              <a:rPr lang="en-US"/>
              <a:t>LinkedIn Hashtag Detection | VCC - Social - 2 of 3</a:t>
            </a:r>
          </a:p>
        </p:txBody>
      </p:sp>
      <p:graphicFrame>
        <p:nvGraphicFramePr>
          <p:cNvPr id="5" name="Table Placeholder 4">
            <a:extLst>
              <a:ext uri="{FF2B5EF4-FFF2-40B4-BE49-F238E27FC236}">
                <a16:creationId xmlns:a16="http://schemas.microsoft.com/office/drawing/2014/main" id="{2BB8D0D3-C198-48E0-B704-0355283EE93F}"/>
              </a:ext>
            </a:extLst>
          </p:cNvPr>
          <p:cNvGraphicFramePr>
            <a:graphicFrameLocks noGrp="1"/>
          </p:cNvGraphicFramePr>
          <p:nvPr>
            <p:ph type="tbl" sz="quarter" idx="13"/>
            <p:extLst>
              <p:ext uri="{D42A27DB-BD31-4B8C-83A1-F6EECF244321}">
                <p14:modId xmlns:p14="http://schemas.microsoft.com/office/powerpoint/2010/main" val="3565867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40212826"/>
                    </a:ext>
                  </a:extLst>
                </a:gridCol>
                <a:gridCol w="1481328">
                  <a:extLst>
                    <a:ext uri="{9D8B030D-6E8A-4147-A177-3AD203B41FA5}">
                      <a16:colId xmlns:a16="http://schemas.microsoft.com/office/drawing/2014/main" val="3061539567"/>
                    </a:ext>
                  </a:extLst>
                </a:gridCol>
                <a:gridCol w="1481328">
                  <a:extLst>
                    <a:ext uri="{9D8B030D-6E8A-4147-A177-3AD203B41FA5}">
                      <a16:colId xmlns:a16="http://schemas.microsoft.com/office/drawing/2014/main" val="3227031688"/>
                    </a:ext>
                  </a:extLst>
                </a:gridCol>
                <a:gridCol w="1481328">
                  <a:extLst>
                    <a:ext uri="{9D8B030D-6E8A-4147-A177-3AD203B41FA5}">
                      <a16:colId xmlns:a16="http://schemas.microsoft.com/office/drawing/2014/main" val="2681928678"/>
                    </a:ext>
                  </a:extLst>
                </a:gridCol>
                <a:gridCol w="1481328">
                  <a:extLst>
                    <a:ext uri="{9D8B030D-6E8A-4147-A177-3AD203B41FA5}">
                      <a16:colId xmlns:a16="http://schemas.microsoft.com/office/drawing/2014/main" val="1534093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2350748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#FeatureFriday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11924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99263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#EarthHour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extLst>
                  <a:ext uri="{0D108BD9-81ED-4DB2-BD59-A6C34878D82A}">
                    <a16:rowId xmlns:a16="http://schemas.microsoft.com/office/drawing/2014/main" val="2117114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20.666666666667</a:t>
                      </a:r>
                    </a:p>
                  </a:txBody>
                  <a:tcPr/>
                </a:tc>
                <a:extLst>
                  <a:ext uri="{0D108BD9-81ED-4DB2-BD59-A6C34878D82A}">
                    <a16:rowId xmlns:a16="http://schemas.microsoft.com/office/drawing/2014/main" val="1593313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#libraryjobs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4013339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469638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#topemployer2019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2751452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#canadatopemployer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2614539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#bctopemployer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2754805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#accountingjobs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166038341"/>
                  </a:ext>
                </a:extLst>
              </a:tr>
            </a:tbl>
          </a:graphicData>
        </a:graphic>
      </p:graphicFrame>
      <p:sp>
        <p:nvSpPr>
          <p:cNvPr id="4" name="Text Placeholder 3">
            <a:extLst>
              <a:ext uri="{FF2B5EF4-FFF2-40B4-BE49-F238E27FC236}">
                <a16:creationId xmlns:a16="http://schemas.microsoft.com/office/drawing/2014/main" id="{D68941EF-6F4D-4A68-8D83-AD9855A1B024}"/>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046689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97C44-E3FD-4D0E-B243-0CA6C53D365F}"/>
              </a:ext>
            </a:extLst>
          </p:cNvPr>
          <p:cNvSpPr>
            <a:spLocks noGrp="1"/>
          </p:cNvSpPr>
          <p:nvPr>
            <p:ph type="title"/>
          </p:nvPr>
        </p:nvSpPr>
        <p:spPr/>
        <p:txBody>
          <a:bodyPr/>
          <a:lstStyle/>
          <a:p>
            <a:r>
              <a:rPr lang="en-US"/>
              <a:t>LinkedIn Hashtag Detection | VCC - Social - 3 of 3</a:t>
            </a:r>
          </a:p>
        </p:txBody>
      </p:sp>
      <p:graphicFrame>
        <p:nvGraphicFramePr>
          <p:cNvPr id="5" name="Table Placeholder 4">
            <a:extLst>
              <a:ext uri="{FF2B5EF4-FFF2-40B4-BE49-F238E27FC236}">
                <a16:creationId xmlns:a16="http://schemas.microsoft.com/office/drawing/2014/main" id="{396EA710-2042-4D56-A860-6AE52EFE8C7D}"/>
              </a:ext>
            </a:extLst>
          </p:cNvPr>
          <p:cNvGraphicFramePr>
            <a:graphicFrameLocks noGrp="1"/>
          </p:cNvGraphicFramePr>
          <p:nvPr>
            <p:ph type="tbl" sz="quarter" idx="13"/>
            <p:extLst>
              <p:ext uri="{D42A27DB-BD31-4B8C-83A1-F6EECF244321}">
                <p14:modId xmlns:p14="http://schemas.microsoft.com/office/powerpoint/2010/main" val="1054869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97558322"/>
                    </a:ext>
                  </a:extLst>
                </a:gridCol>
                <a:gridCol w="1481328">
                  <a:extLst>
                    <a:ext uri="{9D8B030D-6E8A-4147-A177-3AD203B41FA5}">
                      <a16:colId xmlns:a16="http://schemas.microsoft.com/office/drawing/2014/main" val="595255833"/>
                    </a:ext>
                  </a:extLst>
                </a:gridCol>
                <a:gridCol w="1481328">
                  <a:extLst>
                    <a:ext uri="{9D8B030D-6E8A-4147-A177-3AD203B41FA5}">
                      <a16:colId xmlns:a16="http://schemas.microsoft.com/office/drawing/2014/main" val="1395577889"/>
                    </a:ext>
                  </a:extLst>
                </a:gridCol>
                <a:gridCol w="1481328">
                  <a:extLst>
                    <a:ext uri="{9D8B030D-6E8A-4147-A177-3AD203B41FA5}">
                      <a16:colId xmlns:a16="http://schemas.microsoft.com/office/drawing/2014/main" val="4250076788"/>
                    </a:ext>
                  </a:extLst>
                </a:gridCol>
                <a:gridCol w="1481328">
                  <a:extLst>
                    <a:ext uri="{9D8B030D-6E8A-4147-A177-3AD203B41FA5}">
                      <a16:colId xmlns:a16="http://schemas.microsoft.com/office/drawing/2014/main" val="3467375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4219085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#payroll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386151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#topemployer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52.333333333333</a:t>
                      </a:r>
                    </a:p>
                  </a:txBody>
                  <a:tcPr/>
                </a:tc>
                <a:extLst>
                  <a:ext uri="{0D108BD9-81ED-4DB2-BD59-A6C34878D82A}">
                    <a16:rowId xmlns:a16="http://schemas.microsoft.com/office/drawing/2014/main" val="2066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#pinkitforward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2952379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#douglascollegecares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868949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#bekind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305142695"/>
                  </a:ext>
                </a:extLst>
              </a:tr>
            </a:tbl>
          </a:graphicData>
        </a:graphic>
      </p:graphicFrame>
      <p:sp>
        <p:nvSpPr>
          <p:cNvPr id="4" name="Text Placeholder 3">
            <a:extLst>
              <a:ext uri="{FF2B5EF4-FFF2-40B4-BE49-F238E27FC236}">
                <a16:creationId xmlns:a16="http://schemas.microsoft.com/office/drawing/2014/main" id="{B8E3AF61-7B6E-4653-AF6B-FED49ED48CCF}"/>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3574683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47095-1C91-4E83-9890-A1B7017D62F3}"/>
              </a:ext>
            </a:extLst>
          </p:cNvPr>
          <p:cNvSpPr>
            <a:spLocks noGrp="1"/>
          </p:cNvSpPr>
          <p:nvPr>
            <p:ph type="title"/>
          </p:nvPr>
        </p:nvSpPr>
        <p:spPr/>
        <p:txBody>
          <a:bodyPr/>
          <a:lstStyle/>
          <a:p>
            <a:r>
              <a:rPr lang="en-US"/>
              <a:t>Overall Network Key Metrics Table | VCC - Social</a:t>
            </a:r>
          </a:p>
        </p:txBody>
      </p:sp>
      <p:graphicFrame>
        <p:nvGraphicFramePr>
          <p:cNvPr id="5" name="Table Placeholder 4">
            <a:extLst>
              <a:ext uri="{FF2B5EF4-FFF2-40B4-BE49-F238E27FC236}">
                <a16:creationId xmlns:a16="http://schemas.microsoft.com/office/drawing/2014/main" id="{96E25D05-DBED-4FEB-B013-7696BCF44D1C}"/>
              </a:ext>
            </a:extLst>
          </p:cNvPr>
          <p:cNvGraphicFramePr>
            <a:graphicFrameLocks noGrp="1"/>
          </p:cNvGraphicFramePr>
          <p:nvPr>
            <p:ph type="tbl" sz="quarter" idx="13"/>
            <p:extLst>
              <p:ext uri="{D42A27DB-BD31-4B8C-83A1-F6EECF244321}">
                <p14:modId xmlns:p14="http://schemas.microsoft.com/office/powerpoint/2010/main" val="583142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00820110"/>
                    </a:ext>
                  </a:extLst>
                </a:gridCol>
                <a:gridCol w="822960">
                  <a:extLst>
                    <a:ext uri="{9D8B030D-6E8A-4147-A177-3AD203B41FA5}">
                      <a16:colId xmlns:a16="http://schemas.microsoft.com/office/drawing/2014/main" val="1009214427"/>
                    </a:ext>
                  </a:extLst>
                </a:gridCol>
                <a:gridCol w="822960">
                  <a:extLst>
                    <a:ext uri="{9D8B030D-6E8A-4147-A177-3AD203B41FA5}">
                      <a16:colId xmlns:a16="http://schemas.microsoft.com/office/drawing/2014/main" val="308206886"/>
                    </a:ext>
                  </a:extLst>
                </a:gridCol>
                <a:gridCol w="822960">
                  <a:extLst>
                    <a:ext uri="{9D8B030D-6E8A-4147-A177-3AD203B41FA5}">
                      <a16:colId xmlns:a16="http://schemas.microsoft.com/office/drawing/2014/main" val="3379548280"/>
                    </a:ext>
                  </a:extLst>
                </a:gridCol>
                <a:gridCol w="822960">
                  <a:extLst>
                    <a:ext uri="{9D8B030D-6E8A-4147-A177-3AD203B41FA5}">
                      <a16:colId xmlns:a16="http://schemas.microsoft.com/office/drawing/2014/main" val="1615211836"/>
                    </a:ext>
                  </a:extLst>
                </a:gridCol>
                <a:gridCol w="822960">
                  <a:extLst>
                    <a:ext uri="{9D8B030D-6E8A-4147-A177-3AD203B41FA5}">
                      <a16:colId xmlns:a16="http://schemas.microsoft.com/office/drawing/2014/main" val="1646861991"/>
                    </a:ext>
                  </a:extLst>
                </a:gridCol>
                <a:gridCol w="822960">
                  <a:extLst>
                    <a:ext uri="{9D8B030D-6E8A-4147-A177-3AD203B41FA5}">
                      <a16:colId xmlns:a16="http://schemas.microsoft.com/office/drawing/2014/main" val="1558225147"/>
                    </a:ext>
                  </a:extLst>
                </a:gridCol>
                <a:gridCol w="822960">
                  <a:extLst>
                    <a:ext uri="{9D8B030D-6E8A-4147-A177-3AD203B41FA5}">
                      <a16:colId xmlns:a16="http://schemas.microsoft.com/office/drawing/2014/main" val="3542315107"/>
                    </a:ext>
                  </a:extLst>
                </a:gridCol>
                <a:gridCol w="822960">
                  <a:extLst>
                    <a:ext uri="{9D8B030D-6E8A-4147-A177-3AD203B41FA5}">
                      <a16:colId xmlns:a16="http://schemas.microsoft.com/office/drawing/2014/main" val="1626895959"/>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2430144524"/>
                  </a:ext>
                </a:extLst>
              </a:tr>
              <a:tr h="370840">
                <a:tc>
                  <a:txBody>
                    <a:bodyPr/>
                    <a:lstStyle/>
                    <a:p>
                      <a:r>
                        <a:rPr lang="en-US" sz="1000"/>
                        <a:t>Facebook</a:t>
                      </a:r>
                    </a:p>
                  </a:txBody>
                  <a:tcPr/>
                </a:tc>
                <a:tc>
                  <a:txBody>
                    <a:bodyPr/>
                    <a:lstStyle/>
                    <a:p>
                      <a:r>
                        <a:rPr lang="en-US" sz="1000"/>
                        <a:t>878</a:t>
                      </a:r>
                    </a:p>
                  </a:txBody>
                  <a:tcPr/>
                </a:tc>
                <a:tc>
                  <a:txBody>
                    <a:bodyPr/>
                    <a:lstStyle/>
                    <a:p>
                      <a:r>
                        <a:rPr lang="en-US" sz="1000"/>
                        <a:t>878</a:t>
                      </a:r>
                    </a:p>
                  </a:txBody>
                  <a:tcPr/>
                </a:tc>
                <a:tc>
                  <a:txBody>
                    <a:bodyPr/>
                    <a:lstStyle/>
                    <a:p>
                      <a:r>
                        <a:rPr lang="en-US" sz="1000"/>
                        <a:t>75</a:t>
                      </a:r>
                    </a:p>
                  </a:txBody>
                  <a:tcPr/>
                </a:tc>
                <a:tc>
                  <a:txBody>
                    <a:bodyPr/>
                    <a:lstStyle/>
                    <a:p>
                      <a:r>
                        <a:rPr lang="en-US" sz="1000"/>
                        <a:t>375</a:t>
                      </a:r>
                    </a:p>
                  </a:txBody>
                  <a:tcPr/>
                </a:tc>
                <a:tc>
                  <a:txBody>
                    <a:bodyPr/>
                    <a:lstStyle/>
                    <a:p>
                      <a:r>
                        <a:rPr lang="en-US" sz="1000"/>
                        <a:t>1902</a:t>
                      </a:r>
                    </a:p>
                  </a:txBody>
                  <a:tcPr/>
                </a:tc>
                <a:tc>
                  <a:txBody>
                    <a:bodyPr/>
                    <a:lstStyle/>
                    <a:p>
                      <a:r>
                        <a:rPr lang="en-US" sz="1000"/>
                        <a:t>9510</a:t>
                      </a:r>
                    </a:p>
                  </a:txBody>
                  <a:tcPr/>
                </a:tc>
                <a:tc>
                  <a:txBody>
                    <a:bodyPr/>
                    <a:lstStyle/>
                    <a:p>
                      <a:r>
                        <a:rPr lang="en-US" sz="1000"/>
                        <a:t>26</a:t>
                      </a:r>
                    </a:p>
                  </a:txBody>
                  <a:tcPr/>
                </a:tc>
                <a:tc>
                  <a:txBody>
                    <a:bodyPr/>
                    <a:lstStyle/>
                    <a:p>
                      <a:r>
                        <a:rPr lang="en-US" sz="1000"/>
                        <a:t>0.0665 %</a:t>
                      </a:r>
                    </a:p>
                  </a:txBody>
                  <a:tcPr/>
                </a:tc>
                <a:extLst>
                  <a:ext uri="{0D108BD9-81ED-4DB2-BD59-A6C34878D82A}">
                    <a16:rowId xmlns:a16="http://schemas.microsoft.com/office/drawing/2014/main" val="338176263"/>
                  </a:ext>
                </a:extLst>
              </a:tr>
              <a:tr h="370840">
                <a:tc>
                  <a:txBody>
                    <a:bodyPr/>
                    <a:lstStyle/>
                    <a:p>
                      <a:r>
                        <a:rPr lang="en-US" sz="1000"/>
                        <a:t>Instagram</a:t>
                      </a:r>
                    </a:p>
                  </a:txBody>
                  <a:tcPr/>
                </a:tc>
                <a:tc>
                  <a:txBody>
                    <a:bodyPr/>
                    <a:lstStyle/>
                    <a:p>
                      <a:r>
                        <a:rPr lang="en-US" sz="1000"/>
                        <a:t>960</a:t>
                      </a:r>
                    </a:p>
                  </a:txBody>
                  <a:tcPr/>
                </a:tc>
                <a:tc>
                  <a:txBody>
                    <a:bodyPr/>
                    <a:lstStyle/>
                    <a:p>
                      <a:r>
                        <a:rPr lang="en-US" sz="1000"/>
                        <a:t>1919</a:t>
                      </a:r>
                    </a:p>
                  </a:txBody>
                  <a:tcPr/>
                </a:tc>
                <a:tc>
                  <a:txBody>
                    <a:bodyPr/>
                    <a:lstStyle/>
                    <a:p>
                      <a:r>
                        <a:rPr lang="en-US" sz="1000"/>
                        <a:t>21</a:t>
                      </a:r>
                    </a:p>
                  </a:txBody>
                  <a:tcPr/>
                </a:tc>
                <a:tc>
                  <a:txBody>
                    <a:bodyPr/>
                    <a:lstStyle/>
                    <a:p>
                      <a:r>
                        <a:rPr lang="en-US" sz="1000"/>
                        <a:t>107</a:t>
                      </a:r>
                    </a:p>
                  </a:txBody>
                  <a:tcPr/>
                </a:tc>
                <a:tc>
                  <a:txBody>
                    <a:bodyPr/>
                    <a:lstStyle/>
                    <a:p>
                      <a:r>
                        <a:rPr lang="en-US" sz="1000"/>
                        <a:t>7330</a:t>
                      </a:r>
                    </a:p>
                  </a:txBody>
                  <a:tcPr/>
                </a:tc>
                <a:tc>
                  <a:txBody>
                    <a:bodyPr/>
                    <a:lstStyle/>
                    <a:p>
                      <a:r>
                        <a:rPr lang="en-US" sz="1000"/>
                        <a:t>31206</a:t>
                      </a:r>
                    </a:p>
                  </a:txBody>
                  <a:tcPr/>
                </a:tc>
                <a:tc>
                  <a:txBody>
                    <a:bodyPr/>
                    <a:lstStyle/>
                    <a:p>
                      <a:r>
                        <a:rPr lang="en-US" sz="1000"/>
                        <a:t>293</a:t>
                      </a:r>
                    </a:p>
                  </a:txBody>
                  <a:tcPr/>
                </a:tc>
                <a:tc>
                  <a:txBody>
                    <a:bodyPr/>
                    <a:lstStyle/>
                    <a:p>
                      <a:r>
                        <a:rPr lang="en-US" sz="1000"/>
                        <a:t>3.2877 %</a:t>
                      </a:r>
                    </a:p>
                  </a:txBody>
                  <a:tcPr/>
                </a:tc>
                <a:extLst>
                  <a:ext uri="{0D108BD9-81ED-4DB2-BD59-A6C34878D82A}">
                    <a16:rowId xmlns:a16="http://schemas.microsoft.com/office/drawing/2014/main" val="2813561164"/>
                  </a:ext>
                </a:extLst>
              </a:tr>
              <a:tr h="370840">
                <a:tc>
                  <a:txBody>
                    <a:bodyPr/>
                    <a:lstStyle/>
                    <a:p>
                      <a:r>
                        <a:rPr lang="en-US" sz="1000"/>
                        <a:t>LinkedIn</a:t>
                      </a:r>
                    </a:p>
                  </a:txBody>
                  <a:tcPr/>
                </a:tc>
                <a:tc>
                  <a:txBody>
                    <a:bodyPr/>
                    <a:lstStyle/>
                    <a:p>
                      <a:r>
                        <a:rPr lang="en-US" sz="1000"/>
                        <a:t>n/a</a:t>
                      </a:r>
                    </a:p>
                  </a:txBody>
                  <a:tcPr/>
                </a:tc>
                <a:tc>
                  <a:txBody>
                    <a:bodyPr/>
                    <a:lstStyle/>
                    <a:p>
                      <a:r>
                        <a:rPr lang="en-US" sz="1000"/>
                        <a:t>n/a</a:t>
                      </a:r>
                    </a:p>
                  </a:txBody>
                  <a:tcPr/>
                </a:tc>
                <a:tc>
                  <a:txBody>
                    <a:bodyPr/>
                    <a:lstStyle/>
                    <a:p>
                      <a:r>
                        <a:rPr lang="en-US" sz="1000"/>
                        <a:t>24</a:t>
                      </a:r>
                    </a:p>
                  </a:txBody>
                  <a:tcPr/>
                </a:tc>
                <a:tc>
                  <a:txBody>
                    <a:bodyPr/>
                    <a:lstStyle/>
                    <a:p>
                      <a:r>
                        <a:rPr lang="en-US" sz="1000"/>
                        <a:t>122</a:t>
                      </a:r>
                    </a:p>
                  </a:txBody>
                  <a:tcPr/>
                </a:tc>
                <a:tc>
                  <a:txBody>
                    <a:bodyPr/>
                    <a:lstStyle/>
                    <a:p>
                      <a:r>
                        <a:rPr lang="en-US" sz="1000"/>
                        <a:t>846</a:t>
                      </a:r>
                    </a:p>
                  </a:txBody>
                  <a:tcPr/>
                </a:tc>
                <a:tc>
                  <a:txBody>
                    <a:bodyPr/>
                    <a:lstStyle/>
                    <a:p>
                      <a:r>
                        <a:rPr lang="en-US" sz="1000"/>
                        <a:t>4232</a:t>
                      </a:r>
                    </a:p>
                  </a:txBody>
                  <a:tcPr/>
                </a:tc>
                <a:tc>
                  <a:txBody>
                    <a:bodyPr/>
                    <a:lstStyle/>
                    <a:p>
                      <a:r>
                        <a:rPr lang="en-US" sz="1000"/>
                        <a:t>42</a:t>
                      </a:r>
                    </a:p>
                  </a:txBody>
                  <a:tcPr/>
                </a:tc>
                <a:tc>
                  <a:txBody>
                    <a:bodyPr/>
                    <a:lstStyle/>
                    <a:p>
                      <a:r>
                        <a:rPr lang="en-US" sz="1000"/>
                        <a:t>n/a</a:t>
                      </a:r>
                    </a:p>
                  </a:txBody>
                  <a:tcPr/>
                </a:tc>
                <a:extLst>
                  <a:ext uri="{0D108BD9-81ED-4DB2-BD59-A6C34878D82A}">
                    <a16:rowId xmlns:a16="http://schemas.microsoft.com/office/drawing/2014/main" val="3546396006"/>
                  </a:ext>
                </a:extLst>
              </a:tr>
              <a:tr h="370840">
                <a:tc>
                  <a:txBody>
                    <a:bodyPr/>
                    <a:lstStyle/>
                    <a:p>
                      <a:r>
                        <a:rPr lang="en-US" sz="1000"/>
                        <a:t>Twitter</a:t>
                      </a:r>
                    </a:p>
                  </a:txBody>
                  <a:tcPr/>
                </a:tc>
                <a:tc>
                  <a:txBody>
                    <a:bodyPr/>
                    <a:lstStyle/>
                    <a:p>
                      <a:r>
                        <a:rPr lang="en-US" sz="1000"/>
                        <a:t>466</a:t>
                      </a:r>
                    </a:p>
                  </a:txBody>
                  <a:tcPr/>
                </a:tc>
                <a:tc>
                  <a:txBody>
                    <a:bodyPr/>
                    <a:lstStyle/>
                    <a:p>
                      <a:r>
                        <a:rPr lang="en-US" sz="1000"/>
                        <a:t>932</a:t>
                      </a:r>
                    </a:p>
                  </a:txBody>
                  <a:tcPr/>
                </a:tc>
                <a:tc>
                  <a:txBody>
                    <a:bodyPr/>
                    <a:lstStyle/>
                    <a:p>
                      <a:r>
                        <a:rPr lang="en-US" sz="1000"/>
                        <a:t>115</a:t>
                      </a:r>
                    </a:p>
                  </a:txBody>
                  <a:tcPr/>
                </a:tc>
                <a:tc>
                  <a:txBody>
                    <a:bodyPr/>
                    <a:lstStyle/>
                    <a:p>
                      <a:r>
                        <a:rPr lang="en-US" sz="1000"/>
                        <a:t>574</a:t>
                      </a:r>
                    </a:p>
                  </a:txBody>
                  <a:tcPr/>
                </a:tc>
                <a:tc>
                  <a:txBody>
                    <a:bodyPr/>
                    <a:lstStyle/>
                    <a:p>
                      <a:r>
                        <a:rPr lang="en-US" sz="1000"/>
                        <a:t>765</a:t>
                      </a:r>
                    </a:p>
                  </a:txBody>
                  <a:tcPr/>
                </a:tc>
                <a:tc>
                  <a:txBody>
                    <a:bodyPr/>
                    <a:lstStyle/>
                    <a:p>
                      <a:r>
                        <a:rPr lang="en-US" sz="1000"/>
                        <a:t>3824</a:t>
                      </a:r>
                    </a:p>
                  </a:txBody>
                  <a:tcPr/>
                </a:tc>
                <a:tc>
                  <a:txBody>
                    <a:bodyPr/>
                    <a:lstStyle/>
                    <a:p>
                      <a:r>
                        <a:rPr lang="en-US" sz="1000"/>
                        <a:t>8</a:t>
                      </a:r>
                    </a:p>
                  </a:txBody>
                  <a:tcPr/>
                </a:tc>
                <a:tc>
                  <a:txBody>
                    <a:bodyPr/>
                    <a:lstStyle/>
                    <a:p>
                      <a:r>
                        <a:rPr lang="en-US" sz="1000"/>
                        <a:t>0.0903 %</a:t>
                      </a:r>
                    </a:p>
                  </a:txBody>
                  <a:tcPr/>
                </a:tc>
                <a:extLst>
                  <a:ext uri="{0D108BD9-81ED-4DB2-BD59-A6C34878D82A}">
                    <a16:rowId xmlns:a16="http://schemas.microsoft.com/office/drawing/2014/main" val="3164801715"/>
                  </a:ext>
                </a:extLst>
              </a:tr>
              <a:tr h="370840">
                <a:tc>
                  <a:txBody>
                    <a:bodyPr/>
                    <a:lstStyle/>
                    <a:p>
                      <a:r>
                        <a:rPr lang="en-US" sz="1000"/>
                        <a:t>YouTube</a:t>
                      </a:r>
                    </a:p>
                  </a:txBody>
                  <a:tcPr/>
                </a:tc>
                <a:tc>
                  <a:txBody>
                    <a:bodyPr/>
                    <a:lstStyle/>
                    <a:p>
                      <a:r>
                        <a:rPr lang="en-US" sz="1000"/>
                        <a:t>230</a:t>
                      </a:r>
                    </a:p>
                  </a:txBody>
                  <a:tcPr/>
                </a:tc>
                <a:tc>
                  <a:txBody>
                    <a:bodyPr/>
                    <a:lstStyle/>
                    <a:p>
                      <a:r>
                        <a:rPr lang="en-US" sz="1000"/>
                        <a:t>230</a:t>
                      </a:r>
                    </a:p>
                  </a:txBody>
                  <a:tcPr/>
                </a:tc>
                <a:tc>
                  <a:txBody>
                    <a:bodyPr/>
                    <a:lstStyle/>
                    <a:p>
                      <a:r>
                        <a:rPr lang="en-US" sz="1000"/>
                        <a:t>7</a:t>
                      </a:r>
                    </a:p>
                  </a:txBody>
                  <a:tcPr/>
                </a:tc>
                <a:tc>
                  <a:txBody>
                    <a:bodyPr/>
                    <a:lstStyle/>
                    <a:p>
                      <a:r>
                        <a:rPr lang="en-US" sz="1000"/>
                        <a:t>7</a:t>
                      </a:r>
                    </a:p>
                  </a:txBody>
                  <a:tcPr/>
                </a:tc>
                <a:tc>
                  <a:txBody>
                    <a:bodyPr/>
                    <a:lstStyle/>
                    <a:p>
                      <a:r>
                        <a:rPr lang="en-US" sz="1000"/>
                        <a:t>309</a:t>
                      </a:r>
                    </a:p>
                  </a:txBody>
                  <a:tcPr/>
                </a:tc>
                <a:tc>
                  <a:txBody>
                    <a:bodyPr/>
                    <a:lstStyle/>
                    <a:p>
                      <a:r>
                        <a:rPr lang="en-US" sz="1000"/>
                        <a:t>309</a:t>
                      </a:r>
                    </a:p>
                  </a:txBody>
                  <a:tcPr/>
                </a:tc>
                <a:tc>
                  <a:txBody>
                    <a:bodyPr/>
                    <a:lstStyle/>
                    <a:p>
                      <a:r>
                        <a:rPr lang="en-US" sz="1000"/>
                        <a:t>44</a:t>
                      </a:r>
                    </a:p>
                  </a:txBody>
                  <a:tcPr/>
                </a:tc>
                <a:tc>
                  <a:txBody>
                    <a:bodyPr/>
                    <a:lstStyle/>
                    <a:p>
                      <a:r>
                        <a:rPr lang="en-US" sz="1000"/>
                        <a:t>6.2792 %</a:t>
                      </a:r>
                    </a:p>
                  </a:txBody>
                  <a:tcPr/>
                </a:tc>
                <a:extLst>
                  <a:ext uri="{0D108BD9-81ED-4DB2-BD59-A6C34878D82A}">
                    <a16:rowId xmlns:a16="http://schemas.microsoft.com/office/drawing/2014/main" val="2070470471"/>
                  </a:ext>
                </a:extLst>
              </a:tr>
            </a:tbl>
          </a:graphicData>
        </a:graphic>
      </p:graphicFrame>
      <p:sp>
        <p:nvSpPr>
          <p:cNvPr id="4" name="Text Placeholder 3">
            <a:extLst>
              <a:ext uri="{FF2B5EF4-FFF2-40B4-BE49-F238E27FC236}">
                <a16:creationId xmlns:a16="http://schemas.microsoft.com/office/drawing/2014/main" id="{0E69903C-6A55-4143-B2FC-5880653EBD16}"/>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6650358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CDD77-F46F-4114-B811-17E616D93429}"/>
              </a:ext>
            </a:extLst>
          </p:cNvPr>
          <p:cNvSpPr>
            <a:spLocks noGrp="1"/>
          </p:cNvSpPr>
          <p:nvPr>
            <p:ph type="title"/>
          </p:nvPr>
        </p:nvSpPr>
        <p:spPr/>
        <p:txBody>
          <a:bodyPr/>
          <a:lstStyle/>
          <a:p>
            <a:r>
              <a:rPr lang="en-US"/>
              <a:t>Overall Overall Top Pages | VCC - Social - 1 of 3</a:t>
            </a:r>
          </a:p>
        </p:txBody>
      </p:sp>
      <p:graphicFrame>
        <p:nvGraphicFramePr>
          <p:cNvPr id="5" name="Table Placeholder 4">
            <a:extLst>
              <a:ext uri="{FF2B5EF4-FFF2-40B4-BE49-F238E27FC236}">
                <a16:creationId xmlns:a16="http://schemas.microsoft.com/office/drawing/2014/main" id="{7D6EB287-97C0-4C93-965F-A09B5FDB349D}"/>
              </a:ext>
            </a:extLst>
          </p:cNvPr>
          <p:cNvGraphicFramePr>
            <a:graphicFrameLocks noGrp="1"/>
          </p:cNvGraphicFramePr>
          <p:nvPr>
            <p:ph type="tbl" sz="quarter" idx="13"/>
            <p:extLst>
              <p:ext uri="{D42A27DB-BD31-4B8C-83A1-F6EECF244321}">
                <p14:modId xmlns:p14="http://schemas.microsoft.com/office/powerpoint/2010/main" val="4017425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486589568"/>
                    </a:ext>
                  </a:extLst>
                </a:gridCol>
                <a:gridCol w="1357884">
                  <a:extLst>
                    <a:ext uri="{9D8B030D-6E8A-4147-A177-3AD203B41FA5}">
                      <a16:colId xmlns:a16="http://schemas.microsoft.com/office/drawing/2014/main" val="3315030219"/>
                    </a:ext>
                  </a:extLst>
                </a:gridCol>
                <a:gridCol w="1357884">
                  <a:extLst>
                    <a:ext uri="{9D8B030D-6E8A-4147-A177-3AD203B41FA5}">
                      <a16:colId xmlns:a16="http://schemas.microsoft.com/office/drawing/2014/main" val="2480458027"/>
                    </a:ext>
                  </a:extLst>
                </a:gridCol>
                <a:gridCol w="1357884">
                  <a:extLst>
                    <a:ext uri="{9D8B030D-6E8A-4147-A177-3AD203B41FA5}">
                      <a16:colId xmlns:a16="http://schemas.microsoft.com/office/drawing/2014/main" val="189538096"/>
                    </a:ext>
                  </a:extLst>
                </a:gridCol>
                <a:gridCol w="1357884">
                  <a:extLst>
                    <a:ext uri="{9D8B030D-6E8A-4147-A177-3AD203B41FA5}">
                      <a16:colId xmlns:a16="http://schemas.microsoft.com/office/drawing/2014/main" val="2603134386"/>
                    </a:ext>
                  </a:extLst>
                </a:gridCol>
                <a:gridCol w="1357884">
                  <a:extLst>
                    <a:ext uri="{9D8B030D-6E8A-4147-A177-3AD203B41FA5}">
                      <a16:colId xmlns:a16="http://schemas.microsoft.com/office/drawing/2014/main" val="1528266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3239568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378848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 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307460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7383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51972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476594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017504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36214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35906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869950831"/>
                  </a:ext>
                </a:extLst>
              </a:tr>
            </a:tbl>
          </a:graphicData>
        </a:graphic>
      </p:graphicFrame>
      <p:sp>
        <p:nvSpPr>
          <p:cNvPr id="4" name="Text Placeholder 3">
            <a:extLst>
              <a:ext uri="{FF2B5EF4-FFF2-40B4-BE49-F238E27FC236}">
                <a16:creationId xmlns:a16="http://schemas.microsoft.com/office/drawing/2014/main" id="{D04F6DDF-B277-423E-BA74-9ED0AFCEA30A}"/>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7788261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7EBD8-0838-46AB-A552-C6331AE10C89}"/>
              </a:ext>
            </a:extLst>
          </p:cNvPr>
          <p:cNvSpPr>
            <a:spLocks noGrp="1"/>
          </p:cNvSpPr>
          <p:nvPr>
            <p:ph type="title"/>
          </p:nvPr>
        </p:nvSpPr>
        <p:spPr/>
        <p:txBody>
          <a:bodyPr/>
          <a:lstStyle/>
          <a:p>
            <a:r>
              <a:rPr lang="en-US"/>
              <a:t>Overall Overall Top Pages | VCC - Social - 2 of 3</a:t>
            </a:r>
          </a:p>
        </p:txBody>
      </p:sp>
      <p:graphicFrame>
        <p:nvGraphicFramePr>
          <p:cNvPr id="5" name="Table Placeholder 4">
            <a:extLst>
              <a:ext uri="{FF2B5EF4-FFF2-40B4-BE49-F238E27FC236}">
                <a16:creationId xmlns:a16="http://schemas.microsoft.com/office/drawing/2014/main" id="{18200619-EC72-4F4A-9A9E-471656717386}"/>
              </a:ext>
            </a:extLst>
          </p:cNvPr>
          <p:cNvGraphicFramePr>
            <a:graphicFrameLocks noGrp="1"/>
          </p:cNvGraphicFramePr>
          <p:nvPr>
            <p:ph type="tbl" sz="quarter" idx="13"/>
            <p:extLst>
              <p:ext uri="{D42A27DB-BD31-4B8C-83A1-F6EECF244321}">
                <p14:modId xmlns:p14="http://schemas.microsoft.com/office/powerpoint/2010/main" val="4083565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947946447"/>
                    </a:ext>
                  </a:extLst>
                </a:gridCol>
                <a:gridCol w="1357884">
                  <a:extLst>
                    <a:ext uri="{9D8B030D-6E8A-4147-A177-3AD203B41FA5}">
                      <a16:colId xmlns:a16="http://schemas.microsoft.com/office/drawing/2014/main" val="2714428290"/>
                    </a:ext>
                  </a:extLst>
                </a:gridCol>
                <a:gridCol w="1357884">
                  <a:extLst>
                    <a:ext uri="{9D8B030D-6E8A-4147-A177-3AD203B41FA5}">
                      <a16:colId xmlns:a16="http://schemas.microsoft.com/office/drawing/2014/main" val="587063493"/>
                    </a:ext>
                  </a:extLst>
                </a:gridCol>
                <a:gridCol w="1357884">
                  <a:extLst>
                    <a:ext uri="{9D8B030D-6E8A-4147-A177-3AD203B41FA5}">
                      <a16:colId xmlns:a16="http://schemas.microsoft.com/office/drawing/2014/main" val="36157961"/>
                    </a:ext>
                  </a:extLst>
                </a:gridCol>
                <a:gridCol w="1357884">
                  <a:extLst>
                    <a:ext uri="{9D8B030D-6E8A-4147-A177-3AD203B41FA5}">
                      <a16:colId xmlns:a16="http://schemas.microsoft.com/office/drawing/2014/main" val="2100586214"/>
                    </a:ext>
                  </a:extLst>
                </a:gridCol>
                <a:gridCol w="1357884">
                  <a:extLst>
                    <a:ext uri="{9D8B030D-6E8A-4147-A177-3AD203B41FA5}">
                      <a16:colId xmlns:a16="http://schemas.microsoft.com/office/drawing/2014/main" val="2024348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1513328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318655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913309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3224417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736186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98604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428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74906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371666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 - 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72799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8644971"/>
                  </a:ext>
                </a:extLst>
              </a:tr>
            </a:tbl>
          </a:graphicData>
        </a:graphic>
      </p:graphicFrame>
      <p:sp>
        <p:nvSpPr>
          <p:cNvPr id="4" name="Text Placeholder 3">
            <a:extLst>
              <a:ext uri="{FF2B5EF4-FFF2-40B4-BE49-F238E27FC236}">
                <a16:creationId xmlns:a16="http://schemas.microsoft.com/office/drawing/2014/main" id="{F668559C-5F94-4B0E-85A5-DDD364F46394}"/>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292046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B91A9-B340-4F3A-B1FA-2EF011890B61}"/>
              </a:ext>
            </a:extLst>
          </p:cNvPr>
          <p:cNvSpPr>
            <a:spLocks noGrp="1"/>
          </p:cNvSpPr>
          <p:nvPr>
            <p:ph type="title"/>
          </p:nvPr>
        </p:nvSpPr>
        <p:spPr/>
        <p:txBody>
          <a:bodyPr/>
          <a:lstStyle/>
          <a:p>
            <a:r>
              <a:rPr lang="en-US"/>
              <a:t>Overall Overall Top Pages | VCC - Social - 3 of 3</a:t>
            </a:r>
          </a:p>
        </p:txBody>
      </p:sp>
      <p:graphicFrame>
        <p:nvGraphicFramePr>
          <p:cNvPr id="5" name="Table Placeholder 4">
            <a:extLst>
              <a:ext uri="{FF2B5EF4-FFF2-40B4-BE49-F238E27FC236}">
                <a16:creationId xmlns:a16="http://schemas.microsoft.com/office/drawing/2014/main" id="{FBEB8458-357E-46E1-9007-3CF5E54CB0AD}"/>
              </a:ext>
            </a:extLst>
          </p:cNvPr>
          <p:cNvGraphicFramePr>
            <a:graphicFrameLocks noGrp="1"/>
          </p:cNvGraphicFramePr>
          <p:nvPr>
            <p:ph type="tbl" sz="quarter" idx="13"/>
            <p:extLst>
              <p:ext uri="{D42A27DB-BD31-4B8C-83A1-F6EECF244321}">
                <p14:modId xmlns:p14="http://schemas.microsoft.com/office/powerpoint/2010/main" val="3364962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3065624529"/>
                    </a:ext>
                  </a:extLst>
                </a:gridCol>
                <a:gridCol w="1357884">
                  <a:extLst>
                    <a:ext uri="{9D8B030D-6E8A-4147-A177-3AD203B41FA5}">
                      <a16:colId xmlns:a16="http://schemas.microsoft.com/office/drawing/2014/main" val="4034362278"/>
                    </a:ext>
                  </a:extLst>
                </a:gridCol>
                <a:gridCol w="1357884">
                  <a:extLst>
                    <a:ext uri="{9D8B030D-6E8A-4147-A177-3AD203B41FA5}">
                      <a16:colId xmlns:a16="http://schemas.microsoft.com/office/drawing/2014/main" val="2357107906"/>
                    </a:ext>
                  </a:extLst>
                </a:gridCol>
                <a:gridCol w="1357884">
                  <a:extLst>
                    <a:ext uri="{9D8B030D-6E8A-4147-A177-3AD203B41FA5}">
                      <a16:colId xmlns:a16="http://schemas.microsoft.com/office/drawing/2014/main" val="2781694732"/>
                    </a:ext>
                  </a:extLst>
                </a:gridCol>
                <a:gridCol w="1357884">
                  <a:extLst>
                    <a:ext uri="{9D8B030D-6E8A-4147-A177-3AD203B41FA5}">
                      <a16:colId xmlns:a16="http://schemas.microsoft.com/office/drawing/2014/main" val="1064488992"/>
                    </a:ext>
                  </a:extLst>
                </a:gridCol>
                <a:gridCol w="1357884">
                  <a:extLst>
                    <a:ext uri="{9D8B030D-6E8A-4147-A177-3AD203B41FA5}">
                      <a16:colId xmlns:a16="http://schemas.microsoft.com/office/drawing/2014/main" val="3150446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104691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 (VCC)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546917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extLst>
                  <a:ext uri="{0D108BD9-81ED-4DB2-BD59-A6C34878D82A}">
                    <a16:rowId xmlns:a16="http://schemas.microsoft.com/office/drawing/2014/main" val="1751124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extLst>
                  <a:ext uri="{0D108BD9-81ED-4DB2-BD59-A6C34878D82A}">
                    <a16:rowId xmlns:a16="http://schemas.microsoft.com/office/drawing/2014/main" val="2118685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extLst>
                  <a:ext uri="{0D108BD9-81ED-4DB2-BD59-A6C34878D82A}">
                    <a16:rowId xmlns:a16="http://schemas.microsoft.com/office/drawing/2014/main" val="400988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1865383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3735416940"/>
                  </a:ext>
                </a:extLst>
              </a:tr>
            </a:tbl>
          </a:graphicData>
        </a:graphic>
      </p:graphicFrame>
      <p:sp>
        <p:nvSpPr>
          <p:cNvPr id="4" name="Text Placeholder 3">
            <a:extLst>
              <a:ext uri="{FF2B5EF4-FFF2-40B4-BE49-F238E27FC236}">
                <a16:creationId xmlns:a16="http://schemas.microsoft.com/office/drawing/2014/main" id="{F98D539C-11A3-42DC-B7EF-5067A08872A5}"/>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1429537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6FB5F-8254-4AB3-A7C4-896BADC552F8}"/>
              </a:ext>
            </a:extLst>
          </p:cNvPr>
          <p:cNvSpPr>
            <a:spLocks noGrp="1"/>
          </p:cNvSpPr>
          <p:nvPr>
            <p:ph type="title"/>
          </p:nvPr>
        </p:nvSpPr>
        <p:spPr/>
        <p:txBody>
          <a:bodyPr/>
          <a:lstStyle/>
          <a:p>
            <a:r>
              <a:rPr lang="en-US"/>
              <a:t>Instagram Key Metrics Table | VCC - Social</a:t>
            </a:r>
          </a:p>
        </p:txBody>
      </p:sp>
      <p:graphicFrame>
        <p:nvGraphicFramePr>
          <p:cNvPr id="5" name="Table Placeholder 4">
            <a:extLst>
              <a:ext uri="{FF2B5EF4-FFF2-40B4-BE49-F238E27FC236}">
                <a16:creationId xmlns:a16="http://schemas.microsoft.com/office/drawing/2014/main" id="{40F574E7-2033-445D-8A69-D6C70E3E4F77}"/>
              </a:ext>
            </a:extLst>
          </p:cNvPr>
          <p:cNvGraphicFramePr>
            <a:graphicFrameLocks noGrp="1"/>
          </p:cNvGraphicFramePr>
          <p:nvPr>
            <p:ph type="tbl" sz="quarter" idx="13"/>
            <p:extLst>
              <p:ext uri="{D42A27DB-BD31-4B8C-83A1-F6EECF244321}">
                <p14:modId xmlns:p14="http://schemas.microsoft.com/office/powerpoint/2010/main" val="1722725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98347589"/>
                    </a:ext>
                  </a:extLst>
                </a:gridCol>
                <a:gridCol w="699516">
                  <a:extLst>
                    <a:ext uri="{9D8B030D-6E8A-4147-A177-3AD203B41FA5}">
                      <a16:colId xmlns:a16="http://schemas.microsoft.com/office/drawing/2014/main" val="801409031"/>
                    </a:ext>
                  </a:extLst>
                </a:gridCol>
                <a:gridCol w="699516">
                  <a:extLst>
                    <a:ext uri="{9D8B030D-6E8A-4147-A177-3AD203B41FA5}">
                      <a16:colId xmlns:a16="http://schemas.microsoft.com/office/drawing/2014/main" val="2309036249"/>
                    </a:ext>
                  </a:extLst>
                </a:gridCol>
                <a:gridCol w="658368">
                  <a:extLst>
                    <a:ext uri="{9D8B030D-6E8A-4147-A177-3AD203B41FA5}">
                      <a16:colId xmlns:a16="http://schemas.microsoft.com/office/drawing/2014/main" val="3549096017"/>
                    </a:ext>
                  </a:extLst>
                </a:gridCol>
                <a:gridCol w="658368">
                  <a:extLst>
                    <a:ext uri="{9D8B030D-6E8A-4147-A177-3AD203B41FA5}">
                      <a16:colId xmlns:a16="http://schemas.microsoft.com/office/drawing/2014/main" val="1102126251"/>
                    </a:ext>
                  </a:extLst>
                </a:gridCol>
                <a:gridCol w="658368">
                  <a:extLst>
                    <a:ext uri="{9D8B030D-6E8A-4147-A177-3AD203B41FA5}">
                      <a16:colId xmlns:a16="http://schemas.microsoft.com/office/drawing/2014/main" val="943338620"/>
                    </a:ext>
                  </a:extLst>
                </a:gridCol>
                <a:gridCol w="699516">
                  <a:extLst>
                    <a:ext uri="{9D8B030D-6E8A-4147-A177-3AD203B41FA5}">
                      <a16:colId xmlns:a16="http://schemas.microsoft.com/office/drawing/2014/main" val="3445294684"/>
                    </a:ext>
                  </a:extLst>
                </a:gridCol>
                <a:gridCol w="699516">
                  <a:extLst>
                    <a:ext uri="{9D8B030D-6E8A-4147-A177-3AD203B41FA5}">
                      <a16:colId xmlns:a16="http://schemas.microsoft.com/office/drawing/2014/main" val="4087583588"/>
                    </a:ext>
                  </a:extLst>
                </a:gridCol>
                <a:gridCol w="699516">
                  <a:extLst>
                    <a:ext uri="{9D8B030D-6E8A-4147-A177-3AD203B41FA5}">
                      <a16:colId xmlns:a16="http://schemas.microsoft.com/office/drawing/2014/main" val="3481635857"/>
                    </a:ext>
                  </a:extLst>
                </a:gridCol>
                <a:gridCol w="658368">
                  <a:extLst>
                    <a:ext uri="{9D8B030D-6E8A-4147-A177-3AD203B41FA5}">
                      <a16:colId xmlns:a16="http://schemas.microsoft.com/office/drawing/2014/main" val="395724114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17813048"/>
                  </a:ext>
                </a:extLst>
              </a:tr>
              <a:tr h="370840">
                <a:tc>
                  <a:txBody>
                    <a:bodyPr/>
                    <a:lstStyle/>
                    <a:p>
                      <a:r>
                        <a:rPr lang="en-US" sz="1000"/>
                        <a:t>langaracollege</a:t>
                      </a:r>
                    </a:p>
                  </a:txBody>
                  <a:tcPr/>
                </a:tc>
                <a:tc>
                  <a:txBody>
                    <a:bodyPr/>
                    <a:lstStyle/>
                    <a:p>
                      <a:r>
                        <a:rPr lang="en-US" sz="1000"/>
                        <a:t>8912</a:t>
                      </a:r>
                    </a:p>
                  </a:txBody>
                  <a:tcPr/>
                </a:tc>
                <a:tc>
                  <a:txBody>
                    <a:bodyPr/>
                    <a:lstStyle/>
                    <a:p>
                      <a:r>
                        <a:rPr lang="en-US" sz="1000"/>
                        <a:t>477</a:t>
                      </a:r>
                    </a:p>
                  </a:txBody>
                  <a:tcPr/>
                </a:tc>
                <a:tc>
                  <a:txBody>
                    <a:bodyPr/>
                    <a:lstStyle/>
                    <a:p>
                      <a:r>
                        <a:rPr lang="en-US" sz="1000"/>
                        <a:t>43</a:t>
                      </a:r>
                    </a:p>
                  </a:txBody>
                  <a:tcPr/>
                </a:tc>
                <a:tc>
                  <a:txBody>
                    <a:bodyPr/>
                    <a:lstStyle/>
                    <a:p>
                      <a:r>
                        <a:rPr lang="en-US" sz="1000"/>
                        <a:t>3</a:t>
                      </a:r>
                    </a:p>
                  </a:txBody>
                  <a:tcPr/>
                </a:tc>
                <a:tc>
                  <a:txBody>
                    <a:bodyPr/>
                    <a:lstStyle/>
                    <a:p>
                      <a:r>
                        <a:rPr lang="en-US" sz="1000"/>
                        <a:t>0</a:t>
                      </a:r>
                    </a:p>
                  </a:txBody>
                  <a:tcPr/>
                </a:tc>
                <a:tc>
                  <a:txBody>
                    <a:bodyPr/>
                    <a:lstStyle/>
                    <a:p>
                      <a:r>
                        <a:rPr lang="en-US" sz="1000"/>
                        <a:t>46</a:t>
                      </a:r>
                    </a:p>
                  </a:txBody>
                  <a:tcPr/>
                </a:tc>
                <a:tc>
                  <a:txBody>
                    <a:bodyPr/>
                    <a:lstStyle/>
                    <a:p>
                      <a:r>
                        <a:rPr lang="en-US" sz="1000"/>
                        <a:t>14354</a:t>
                      </a:r>
                    </a:p>
                  </a:txBody>
                  <a:tcPr/>
                </a:tc>
                <a:tc>
                  <a:txBody>
                    <a:bodyPr/>
                    <a:lstStyle/>
                    <a:p>
                      <a:r>
                        <a:rPr lang="en-US" sz="1000"/>
                        <a:t>258</a:t>
                      </a:r>
                    </a:p>
                  </a:txBody>
                  <a:tcPr/>
                </a:tc>
                <a:tc>
                  <a:txBody>
                    <a:bodyPr/>
                    <a:lstStyle/>
                    <a:p>
                      <a:r>
                        <a:rPr lang="en-US" sz="1000"/>
                        <a:t>3.6625 %</a:t>
                      </a:r>
                    </a:p>
                  </a:txBody>
                  <a:tcPr/>
                </a:tc>
                <a:extLst>
                  <a:ext uri="{0D108BD9-81ED-4DB2-BD59-A6C34878D82A}">
                    <a16:rowId xmlns:a16="http://schemas.microsoft.com/office/drawing/2014/main" val="4052754514"/>
                  </a:ext>
                </a:extLst>
              </a:tr>
              <a:tr h="370840">
                <a:tc>
                  <a:txBody>
                    <a:bodyPr/>
                    <a:lstStyle/>
                    <a:p>
                      <a:r>
                        <a:rPr lang="en-US" sz="1000"/>
                        <a:t>gbcollege</a:t>
                      </a:r>
                    </a:p>
                  </a:txBody>
                  <a:tcPr/>
                </a:tc>
                <a:tc>
                  <a:txBody>
                    <a:bodyPr/>
                    <a:lstStyle/>
                    <a:p>
                      <a:r>
                        <a:rPr lang="en-US" sz="1000"/>
                        <a:t>17092</a:t>
                      </a:r>
                    </a:p>
                  </a:txBody>
                  <a:tcPr/>
                </a:tc>
                <a:tc>
                  <a:txBody>
                    <a:bodyPr/>
                    <a:lstStyle/>
                    <a:p>
                      <a:r>
                        <a:rPr lang="en-US" sz="1000"/>
                        <a:t>1442</a:t>
                      </a:r>
                    </a:p>
                  </a:txBody>
                  <a:tcPr/>
                </a:tc>
                <a:tc>
                  <a:txBody>
                    <a:bodyPr/>
                    <a:lstStyle/>
                    <a:p>
                      <a:r>
                        <a:rPr lang="en-US" sz="1000"/>
                        <a:t>15</a:t>
                      </a:r>
                    </a:p>
                  </a:txBody>
                  <a:tcPr/>
                </a:tc>
                <a:tc>
                  <a:txBody>
                    <a:bodyPr/>
                    <a:lstStyle/>
                    <a:p>
                      <a:r>
                        <a:rPr lang="en-US" sz="1000"/>
                        <a:t>4</a:t>
                      </a:r>
                    </a:p>
                  </a:txBody>
                  <a:tcPr/>
                </a:tc>
                <a:tc>
                  <a:txBody>
                    <a:bodyPr/>
                    <a:lstStyle/>
                    <a:p>
                      <a:r>
                        <a:rPr lang="en-US" sz="1000"/>
                        <a:t>1</a:t>
                      </a:r>
                    </a:p>
                  </a:txBody>
                  <a:tcPr/>
                </a:tc>
                <a:tc>
                  <a:txBody>
                    <a:bodyPr/>
                    <a:lstStyle/>
                    <a:p>
                      <a:r>
                        <a:rPr lang="en-US" sz="1000"/>
                        <a:t>20</a:t>
                      </a:r>
                    </a:p>
                  </a:txBody>
                  <a:tcPr/>
                </a:tc>
                <a:tc>
                  <a:txBody>
                    <a:bodyPr/>
                    <a:lstStyle/>
                    <a:p>
                      <a:r>
                        <a:rPr lang="en-US" sz="1000"/>
                        <a:t>8832</a:t>
                      </a:r>
                    </a:p>
                  </a:txBody>
                  <a:tcPr/>
                </a:tc>
                <a:tc>
                  <a:txBody>
                    <a:bodyPr/>
                    <a:lstStyle/>
                    <a:p>
                      <a:r>
                        <a:rPr lang="en-US" sz="1000"/>
                        <a:t>215</a:t>
                      </a:r>
                    </a:p>
                  </a:txBody>
                  <a:tcPr/>
                </a:tc>
                <a:tc>
                  <a:txBody>
                    <a:bodyPr/>
                    <a:lstStyle/>
                    <a:p>
                      <a:r>
                        <a:rPr lang="en-US" sz="1000"/>
                        <a:t>2.7631 %</a:t>
                      </a:r>
                    </a:p>
                  </a:txBody>
                  <a:tcPr/>
                </a:tc>
                <a:extLst>
                  <a:ext uri="{0D108BD9-81ED-4DB2-BD59-A6C34878D82A}">
                    <a16:rowId xmlns:a16="http://schemas.microsoft.com/office/drawing/2014/main" val="3124827327"/>
                  </a:ext>
                </a:extLst>
              </a:tr>
              <a:tr h="370840">
                <a:tc>
                  <a:txBody>
                    <a:bodyPr/>
                    <a:lstStyle/>
                    <a:p>
                      <a:r>
                        <a:rPr lang="en-US" sz="1000"/>
                        <a:t>douglascollege</a:t>
                      </a:r>
                    </a:p>
                  </a:txBody>
                  <a:tcPr/>
                </a:tc>
                <a:tc>
                  <a:txBody>
                    <a:bodyPr/>
                    <a:lstStyle/>
                    <a:p>
                      <a:r>
                        <a:rPr lang="en-US" sz="1000"/>
                        <a:t>6791</a:t>
                      </a:r>
                    </a:p>
                  </a:txBody>
                  <a:tcPr/>
                </a:tc>
                <a:tc>
                  <a:txBody>
                    <a:bodyPr/>
                    <a:lstStyle/>
                    <a:p>
                      <a:r>
                        <a:rPr lang="en-US" sz="1000"/>
                        <a:t>n/a</a:t>
                      </a:r>
                    </a:p>
                  </a:txBody>
                  <a:tcPr/>
                </a:tc>
                <a:tc>
                  <a:txBody>
                    <a:bodyPr/>
                    <a:lstStyle/>
                    <a:p>
                      <a:r>
                        <a:rPr lang="en-US" sz="1000"/>
                        <a:t>11</a:t>
                      </a:r>
                    </a:p>
                  </a:txBody>
                  <a:tcPr/>
                </a:tc>
                <a:tc>
                  <a:txBody>
                    <a:bodyPr/>
                    <a:lstStyle/>
                    <a:p>
                      <a:r>
                        <a:rPr lang="en-US" sz="1000"/>
                        <a:t>2</a:t>
                      </a:r>
                    </a:p>
                  </a:txBody>
                  <a:tcPr/>
                </a:tc>
                <a:tc>
                  <a:txBody>
                    <a:bodyPr/>
                    <a:lstStyle/>
                    <a:p>
                      <a:r>
                        <a:rPr lang="en-US" sz="1000"/>
                        <a:t>1</a:t>
                      </a:r>
                    </a:p>
                  </a:txBody>
                  <a:tcPr/>
                </a:tc>
                <a:tc>
                  <a:txBody>
                    <a:bodyPr/>
                    <a:lstStyle/>
                    <a:p>
                      <a:r>
                        <a:rPr lang="en-US" sz="1000"/>
                        <a:t>14</a:t>
                      </a:r>
                    </a:p>
                  </a:txBody>
                  <a:tcPr/>
                </a:tc>
                <a:tc>
                  <a:txBody>
                    <a:bodyPr/>
                    <a:lstStyle/>
                    <a:p>
                      <a:r>
                        <a:rPr lang="en-US" sz="1000"/>
                        <a:t>5356</a:t>
                      </a:r>
                    </a:p>
                  </a:txBody>
                  <a:tcPr/>
                </a:tc>
                <a:tc>
                  <a:txBody>
                    <a:bodyPr/>
                    <a:lstStyle/>
                    <a:p>
                      <a:r>
                        <a:rPr lang="en-US" sz="1000"/>
                        <a:t>70</a:t>
                      </a:r>
                    </a:p>
                  </a:txBody>
                  <a:tcPr/>
                </a:tc>
                <a:tc>
                  <a:txBody>
                    <a:bodyPr/>
                    <a:lstStyle/>
                    <a:p>
                      <a:r>
                        <a:rPr lang="en-US" sz="1000"/>
                        <a:t>n/a</a:t>
                      </a:r>
                    </a:p>
                  </a:txBody>
                  <a:tcPr/>
                </a:tc>
                <a:extLst>
                  <a:ext uri="{0D108BD9-81ED-4DB2-BD59-A6C34878D82A}">
                    <a16:rowId xmlns:a16="http://schemas.microsoft.com/office/drawing/2014/main" val="368336838"/>
                  </a:ext>
                </a:extLst>
              </a:tr>
              <a:tr h="370840">
                <a:tc>
                  <a:txBody>
                    <a:bodyPr/>
                    <a:lstStyle/>
                    <a:p>
                      <a:r>
                        <a:rPr lang="en-US" sz="1000"/>
                        <a:t>lifeatbcit</a:t>
                      </a:r>
                    </a:p>
                  </a:txBody>
                  <a:tcPr/>
                </a:tc>
                <a:tc>
                  <a:txBody>
                    <a:bodyPr/>
                    <a:lstStyle/>
                    <a:p>
                      <a:r>
                        <a:rPr lang="en-US" sz="1000"/>
                        <a:t>6063</a:t>
                      </a:r>
                    </a:p>
                  </a:txBody>
                  <a:tcPr/>
                </a:tc>
                <a:tc>
                  <a:txBody>
                    <a:bodyPr/>
                    <a:lstStyle/>
                    <a:p>
                      <a:r>
                        <a:rPr lang="en-US" sz="1000"/>
                        <a:t>n/a</a:t>
                      </a:r>
                    </a:p>
                  </a:txBody>
                  <a:tcPr/>
                </a:tc>
                <a:tc>
                  <a:txBody>
                    <a:bodyPr/>
                    <a:lstStyle/>
                    <a:p>
                      <a:r>
                        <a:rPr lang="en-US" sz="1000"/>
                        <a:t>29</a:t>
                      </a:r>
                    </a:p>
                  </a:txBody>
                  <a:tcPr/>
                </a:tc>
                <a:tc>
                  <a:txBody>
                    <a:bodyPr/>
                    <a:lstStyle/>
                    <a:p>
                      <a:r>
                        <a:rPr lang="en-US" sz="1000"/>
                        <a:t>7</a:t>
                      </a:r>
                    </a:p>
                  </a:txBody>
                  <a:tcPr/>
                </a:tc>
                <a:tc>
                  <a:txBody>
                    <a:bodyPr/>
                    <a:lstStyle/>
                    <a:p>
                      <a:r>
                        <a:rPr lang="en-US" sz="1000"/>
                        <a:t>2</a:t>
                      </a:r>
                    </a:p>
                  </a:txBody>
                  <a:tcPr/>
                </a:tc>
                <a:tc>
                  <a:txBody>
                    <a:bodyPr/>
                    <a:lstStyle/>
                    <a:p>
                      <a:r>
                        <a:rPr lang="en-US" sz="1000"/>
                        <a:t>38</a:t>
                      </a:r>
                    </a:p>
                  </a:txBody>
                  <a:tcPr/>
                </a:tc>
                <a:tc>
                  <a:txBody>
                    <a:bodyPr/>
                    <a:lstStyle/>
                    <a:p>
                      <a:r>
                        <a:rPr lang="en-US" sz="1000"/>
                        <a:t>5366</a:t>
                      </a:r>
                    </a:p>
                  </a:txBody>
                  <a:tcPr/>
                </a:tc>
                <a:tc>
                  <a:txBody>
                    <a:bodyPr/>
                    <a:lstStyle/>
                    <a:p>
                      <a:r>
                        <a:rPr lang="en-US" sz="1000"/>
                        <a:t>116</a:t>
                      </a:r>
                    </a:p>
                  </a:txBody>
                  <a:tcPr/>
                </a:tc>
                <a:tc>
                  <a:txBody>
                    <a:bodyPr/>
                    <a:lstStyle/>
                    <a:p>
                      <a:r>
                        <a:rPr lang="en-US" sz="1000"/>
                        <a:t>n/a</a:t>
                      </a:r>
                    </a:p>
                  </a:txBody>
                  <a:tcPr/>
                </a:tc>
                <a:extLst>
                  <a:ext uri="{0D108BD9-81ED-4DB2-BD59-A6C34878D82A}">
                    <a16:rowId xmlns:a16="http://schemas.microsoft.com/office/drawing/2014/main" val="2374174655"/>
                  </a:ext>
                </a:extLst>
              </a:tr>
              <a:tr h="370840">
                <a:tc>
                  <a:txBody>
                    <a:bodyPr/>
                    <a:lstStyle/>
                    <a:p>
                      <a:r>
                        <a:rPr lang="en-US" sz="1000"/>
                        <a:t>myvcc</a:t>
                      </a:r>
                    </a:p>
                  </a:txBody>
                  <a:tcPr/>
                </a:tc>
                <a:tc>
                  <a:txBody>
                    <a:bodyPr/>
                    <a:lstStyle/>
                    <a:p>
                      <a:r>
                        <a:rPr lang="en-US" sz="1000"/>
                        <a:t>2521</a:t>
                      </a:r>
                    </a:p>
                  </a:txBody>
                  <a:tcPr/>
                </a:tc>
                <a:tc>
                  <a:txBody>
                    <a:bodyPr/>
                    <a:lstStyle/>
                    <a:p>
                      <a:r>
                        <a:rPr lang="en-US" sz="1000"/>
                        <a:t>n/a</a:t>
                      </a:r>
                    </a:p>
                  </a:txBody>
                  <a:tcPr/>
                </a:tc>
                <a:tc>
                  <a:txBody>
                    <a:bodyPr/>
                    <a:lstStyle/>
                    <a:p>
                      <a:r>
                        <a:rPr lang="en-US" sz="1000"/>
                        <a:t>5</a:t>
                      </a:r>
                    </a:p>
                  </a:txBody>
                  <a:tcPr/>
                </a:tc>
                <a:tc>
                  <a:txBody>
                    <a:bodyPr/>
                    <a:lstStyle/>
                    <a:p>
                      <a:r>
                        <a:rPr lang="en-US" sz="1000"/>
                        <a:t>12</a:t>
                      </a:r>
                    </a:p>
                  </a:txBody>
                  <a:tcPr/>
                </a:tc>
                <a:tc>
                  <a:txBody>
                    <a:bodyPr/>
                    <a:lstStyle/>
                    <a:p>
                      <a:r>
                        <a:rPr lang="en-US" sz="1000"/>
                        <a:t>0</a:t>
                      </a:r>
                    </a:p>
                  </a:txBody>
                  <a:tcPr/>
                </a:tc>
                <a:tc>
                  <a:txBody>
                    <a:bodyPr/>
                    <a:lstStyle/>
                    <a:p>
                      <a:r>
                        <a:rPr lang="en-US" sz="1000"/>
                        <a:t>17</a:t>
                      </a:r>
                    </a:p>
                  </a:txBody>
                  <a:tcPr/>
                </a:tc>
                <a:tc>
                  <a:txBody>
                    <a:bodyPr/>
                    <a:lstStyle/>
                    <a:p>
                      <a:r>
                        <a:rPr lang="en-US" sz="1000"/>
                        <a:t>2027</a:t>
                      </a:r>
                    </a:p>
                  </a:txBody>
                  <a:tcPr/>
                </a:tc>
                <a:tc>
                  <a:txBody>
                    <a:bodyPr/>
                    <a:lstStyle/>
                    <a:p>
                      <a:r>
                        <a:rPr lang="en-US" sz="1000"/>
                        <a:t>54</a:t>
                      </a:r>
                    </a:p>
                  </a:txBody>
                  <a:tcPr/>
                </a:tc>
                <a:tc>
                  <a:txBody>
                    <a:bodyPr/>
                    <a:lstStyle/>
                    <a:p>
                      <a:r>
                        <a:rPr lang="en-US" sz="1000"/>
                        <a:t>n/a</a:t>
                      </a:r>
                    </a:p>
                  </a:txBody>
                  <a:tcPr/>
                </a:tc>
                <a:extLst>
                  <a:ext uri="{0D108BD9-81ED-4DB2-BD59-A6C34878D82A}">
                    <a16:rowId xmlns:a16="http://schemas.microsoft.com/office/drawing/2014/main" val="265879721"/>
                  </a:ext>
                </a:extLst>
              </a:tr>
            </a:tbl>
          </a:graphicData>
        </a:graphic>
      </p:graphicFrame>
      <p:sp>
        <p:nvSpPr>
          <p:cNvPr id="4" name="Text Placeholder 3">
            <a:extLst>
              <a:ext uri="{FF2B5EF4-FFF2-40B4-BE49-F238E27FC236}">
                <a16:creationId xmlns:a16="http://schemas.microsoft.com/office/drawing/2014/main" id="{1A496EC0-5BFA-4B60-80DE-E491EF0E74D1}"/>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2629641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F5838-8CB1-4208-88BF-2BD4507F17BF}"/>
              </a:ext>
            </a:extLst>
          </p:cNvPr>
          <p:cNvSpPr>
            <a:spLocks noGrp="1"/>
          </p:cNvSpPr>
          <p:nvPr>
            <p:ph type="title"/>
          </p:nvPr>
        </p:nvSpPr>
        <p:spPr/>
        <p:txBody>
          <a:bodyPr/>
          <a:lstStyle/>
          <a:p>
            <a:r>
              <a:rPr lang="en-US"/>
              <a:t>Twitter Key Metrics Table | VCC - Social</a:t>
            </a:r>
          </a:p>
        </p:txBody>
      </p:sp>
      <p:graphicFrame>
        <p:nvGraphicFramePr>
          <p:cNvPr id="5" name="Table Placeholder 4">
            <a:extLst>
              <a:ext uri="{FF2B5EF4-FFF2-40B4-BE49-F238E27FC236}">
                <a16:creationId xmlns:a16="http://schemas.microsoft.com/office/drawing/2014/main" id="{DDD18556-A666-489C-AFDC-C078AB11B345}"/>
              </a:ext>
            </a:extLst>
          </p:cNvPr>
          <p:cNvGraphicFramePr>
            <a:graphicFrameLocks noGrp="1"/>
          </p:cNvGraphicFramePr>
          <p:nvPr>
            <p:ph type="tbl" sz="quarter" idx="13"/>
            <p:extLst>
              <p:ext uri="{D42A27DB-BD31-4B8C-83A1-F6EECF244321}">
                <p14:modId xmlns:p14="http://schemas.microsoft.com/office/powerpoint/2010/main" val="895102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39539992"/>
                    </a:ext>
                  </a:extLst>
                </a:gridCol>
                <a:gridCol w="493776">
                  <a:extLst>
                    <a:ext uri="{9D8B030D-6E8A-4147-A177-3AD203B41FA5}">
                      <a16:colId xmlns:a16="http://schemas.microsoft.com/office/drawing/2014/main" val="4213321039"/>
                    </a:ext>
                  </a:extLst>
                </a:gridCol>
                <a:gridCol w="493776">
                  <a:extLst>
                    <a:ext uri="{9D8B030D-6E8A-4147-A177-3AD203B41FA5}">
                      <a16:colId xmlns:a16="http://schemas.microsoft.com/office/drawing/2014/main" val="240638926"/>
                    </a:ext>
                  </a:extLst>
                </a:gridCol>
                <a:gridCol w="493776">
                  <a:extLst>
                    <a:ext uri="{9D8B030D-6E8A-4147-A177-3AD203B41FA5}">
                      <a16:colId xmlns:a16="http://schemas.microsoft.com/office/drawing/2014/main" val="3208547978"/>
                    </a:ext>
                  </a:extLst>
                </a:gridCol>
                <a:gridCol w="493776">
                  <a:extLst>
                    <a:ext uri="{9D8B030D-6E8A-4147-A177-3AD203B41FA5}">
                      <a16:colId xmlns:a16="http://schemas.microsoft.com/office/drawing/2014/main" val="3152263509"/>
                    </a:ext>
                  </a:extLst>
                </a:gridCol>
                <a:gridCol w="493776">
                  <a:extLst>
                    <a:ext uri="{9D8B030D-6E8A-4147-A177-3AD203B41FA5}">
                      <a16:colId xmlns:a16="http://schemas.microsoft.com/office/drawing/2014/main" val="2428714272"/>
                    </a:ext>
                  </a:extLst>
                </a:gridCol>
                <a:gridCol w="493776">
                  <a:extLst>
                    <a:ext uri="{9D8B030D-6E8A-4147-A177-3AD203B41FA5}">
                      <a16:colId xmlns:a16="http://schemas.microsoft.com/office/drawing/2014/main" val="3423251944"/>
                    </a:ext>
                  </a:extLst>
                </a:gridCol>
                <a:gridCol w="493776">
                  <a:extLst>
                    <a:ext uri="{9D8B030D-6E8A-4147-A177-3AD203B41FA5}">
                      <a16:colId xmlns:a16="http://schemas.microsoft.com/office/drawing/2014/main" val="764929116"/>
                    </a:ext>
                  </a:extLst>
                </a:gridCol>
                <a:gridCol w="493776">
                  <a:extLst>
                    <a:ext uri="{9D8B030D-6E8A-4147-A177-3AD203B41FA5}">
                      <a16:colId xmlns:a16="http://schemas.microsoft.com/office/drawing/2014/main" val="2030244459"/>
                    </a:ext>
                  </a:extLst>
                </a:gridCol>
                <a:gridCol w="493776">
                  <a:extLst>
                    <a:ext uri="{9D8B030D-6E8A-4147-A177-3AD203B41FA5}">
                      <a16:colId xmlns:a16="http://schemas.microsoft.com/office/drawing/2014/main" val="276800350"/>
                    </a:ext>
                  </a:extLst>
                </a:gridCol>
                <a:gridCol w="493776">
                  <a:extLst>
                    <a:ext uri="{9D8B030D-6E8A-4147-A177-3AD203B41FA5}">
                      <a16:colId xmlns:a16="http://schemas.microsoft.com/office/drawing/2014/main" val="2566035076"/>
                    </a:ext>
                  </a:extLst>
                </a:gridCol>
                <a:gridCol w="493776">
                  <a:extLst>
                    <a:ext uri="{9D8B030D-6E8A-4147-A177-3AD203B41FA5}">
                      <a16:colId xmlns:a16="http://schemas.microsoft.com/office/drawing/2014/main" val="3691421588"/>
                    </a:ext>
                  </a:extLst>
                </a:gridCol>
                <a:gridCol w="493776">
                  <a:extLst>
                    <a:ext uri="{9D8B030D-6E8A-4147-A177-3AD203B41FA5}">
                      <a16:colId xmlns:a16="http://schemas.microsoft.com/office/drawing/2014/main" val="1544565683"/>
                    </a:ext>
                  </a:extLst>
                </a:gridCol>
                <a:gridCol w="493776">
                  <a:extLst>
                    <a:ext uri="{9D8B030D-6E8A-4147-A177-3AD203B41FA5}">
                      <a16:colId xmlns:a16="http://schemas.microsoft.com/office/drawing/2014/main" val="243606824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35228592"/>
                  </a:ext>
                </a:extLst>
              </a:tr>
              <a:tr h="370840">
                <a:tc>
                  <a:txBody>
                    <a:bodyPr/>
                    <a:lstStyle/>
                    <a:p>
                      <a:r>
                        <a:rPr lang="en-US" sz="1000"/>
                        <a:t>@bcit</a:t>
                      </a:r>
                    </a:p>
                  </a:txBody>
                  <a:tcPr/>
                </a:tc>
                <a:tc>
                  <a:txBody>
                    <a:bodyPr/>
                    <a:lstStyle/>
                    <a:p>
                      <a:r>
                        <a:rPr lang="en-US" sz="1000"/>
                        <a:t>15579</a:t>
                      </a:r>
                    </a:p>
                  </a:txBody>
                  <a:tcPr/>
                </a:tc>
                <a:tc>
                  <a:txBody>
                    <a:bodyPr/>
                    <a:lstStyle/>
                    <a:p>
                      <a:r>
                        <a:rPr lang="en-US" sz="1000"/>
                        <a:t>n/a</a:t>
                      </a:r>
                    </a:p>
                  </a:txBody>
                  <a:tcPr/>
                </a:tc>
                <a:tc>
                  <a:txBody>
                    <a:bodyPr/>
                    <a:lstStyle/>
                    <a:p>
                      <a:r>
                        <a:rPr lang="en-US" sz="1000"/>
                        <a:t>317</a:t>
                      </a:r>
                    </a:p>
                  </a:txBody>
                  <a:tcPr/>
                </a:tc>
                <a:tc>
                  <a:txBody>
                    <a:bodyPr/>
                    <a:lstStyle/>
                    <a:p>
                      <a:r>
                        <a:rPr lang="en-US" sz="1000"/>
                        <a:t>170</a:t>
                      </a:r>
                    </a:p>
                  </a:txBody>
                  <a:tcPr/>
                </a:tc>
                <a:tc>
                  <a:txBody>
                    <a:bodyPr/>
                    <a:lstStyle/>
                    <a:p>
                      <a:r>
                        <a:rPr lang="en-US" sz="1000"/>
                        <a:t>115</a:t>
                      </a:r>
                    </a:p>
                  </a:txBody>
                  <a:tcPr/>
                </a:tc>
                <a:tc>
                  <a:txBody>
                    <a:bodyPr/>
                    <a:lstStyle/>
                    <a:p>
                      <a:r>
                        <a:rPr lang="en-US" sz="1000"/>
                        <a:t>32</a:t>
                      </a:r>
                    </a:p>
                  </a:txBody>
                  <a:tcPr/>
                </a:tc>
                <a:tc>
                  <a:txBody>
                    <a:bodyPr/>
                    <a:lstStyle/>
                    <a:p>
                      <a:r>
                        <a:rPr lang="en-US" sz="1000"/>
                        <a:t>208</a:t>
                      </a:r>
                    </a:p>
                  </a:txBody>
                  <a:tcPr/>
                </a:tc>
                <a:tc>
                  <a:txBody>
                    <a:bodyPr/>
                    <a:lstStyle/>
                    <a:p>
                      <a:r>
                        <a:rPr lang="en-US" sz="1000"/>
                        <a:t>197</a:t>
                      </a:r>
                    </a:p>
                  </a:txBody>
                  <a:tcPr/>
                </a:tc>
                <a:tc>
                  <a:txBody>
                    <a:bodyPr/>
                    <a:lstStyle/>
                    <a:p>
                      <a:r>
                        <a:rPr lang="en-US" sz="1000"/>
                        <a:t>522</a:t>
                      </a:r>
                    </a:p>
                  </a:txBody>
                  <a:tcPr/>
                </a:tc>
                <a:tc>
                  <a:txBody>
                    <a:bodyPr/>
                    <a:lstStyle/>
                    <a:p>
                      <a:r>
                        <a:rPr lang="en-US" sz="1000"/>
                        <a:t>2</a:t>
                      </a:r>
                    </a:p>
                  </a:txBody>
                  <a:tcPr/>
                </a:tc>
                <a:tc>
                  <a:txBody>
                    <a:bodyPr/>
                    <a:lstStyle/>
                    <a:p>
                      <a:r>
                        <a:rPr lang="en-US" sz="1000"/>
                        <a:t>93</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505839793"/>
                  </a:ext>
                </a:extLst>
              </a:tr>
              <a:tr h="370840">
                <a:tc>
                  <a:txBody>
                    <a:bodyPr/>
                    <a:lstStyle/>
                    <a:p>
                      <a:r>
                        <a:rPr lang="en-US" sz="1000"/>
                        <a:t>@langaracollege</a:t>
                      </a:r>
                    </a:p>
                  </a:txBody>
                  <a:tcPr/>
                </a:tc>
                <a:tc>
                  <a:txBody>
                    <a:bodyPr/>
                    <a:lstStyle/>
                    <a:p>
                      <a:r>
                        <a:rPr lang="en-US" sz="1000"/>
                        <a:t>9309</a:t>
                      </a:r>
                    </a:p>
                  </a:txBody>
                  <a:tcPr/>
                </a:tc>
                <a:tc>
                  <a:txBody>
                    <a:bodyPr/>
                    <a:lstStyle/>
                    <a:p>
                      <a:r>
                        <a:rPr lang="en-US" sz="1000"/>
                        <a:t>273</a:t>
                      </a:r>
                    </a:p>
                  </a:txBody>
                  <a:tcPr/>
                </a:tc>
                <a:tc>
                  <a:txBody>
                    <a:bodyPr/>
                    <a:lstStyle/>
                    <a:p>
                      <a:r>
                        <a:rPr lang="en-US" sz="1000"/>
                        <a:t>212</a:t>
                      </a:r>
                    </a:p>
                  </a:txBody>
                  <a:tcPr/>
                </a:tc>
                <a:tc>
                  <a:txBody>
                    <a:bodyPr/>
                    <a:lstStyle/>
                    <a:p>
                      <a:r>
                        <a:rPr lang="en-US" sz="1000"/>
                        <a:t>151</a:t>
                      </a:r>
                    </a:p>
                  </a:txBody>
                  <a:tcPr/>
                </a:tc>
                <a:tc>
                  <a:txBody>
                    <a:bodyPr/>
                    <a:lstStyle/>
                    <a:p>
                      <a:r>
                        <a:rPr lang="en-US" sz="1000"/>
                        <a:t>15</a:t>
                      </a:r>
                    </a:p>
                  </a:txBody>
                  <a:tcPr/>
                </a:tc>
                <a:tc>
                  <a:txBody>
                    <a:bodyPr/>
                    <a:lstStyle/>
                    <a:p>
                      <a:r>
                        <a:rPr lang="en-US" sz="1000"/>
                        <a:t>46</a:t>
                      </a:r>
                    </a:p>
                  </a:txBody>
                  <a:tcPr/>
                </a:tc>
                <a:tc>
                  <a:txBody>
                    <a:bodyPr/>
                    <a:lstStyle/>
                    <a:p>
                      <a:r>
                        <a:rPr lang="en-US" sz="1000"/>
                        <a:t>265</a:t>
                      </a:r>
                    </a:p>
                  </a:txBody>
                  <a:tcPr/>
                </a:tc>
                <a:tc>
                  <a:txBody>
                    <a:bodyPr/>
                    <a:lstStyle/>
                    <a:p>
                      <a:r>
                        <a:rPr lang="en-US" sz="1000"/>
                        <a:t>260</a:t>
                      </a:r>
                    </a:p>
                  </a:txBody>
                  <a:tcPr/>
                </a:tc>
                <a:tc>
                  <a:txBody>
                    <a:bodyPr/>
                    <a:lstStyle/>
                    <a:p>
                      <a:r>
                        <a:rPr lang="en-US" sz="1000"/>
                        <a:t>457</a:t>
                      </a:r>
                    </a:p>
                  </a:txBody>
                  <a:tcPr/>
                </a:tc>
                <a:tc>
                  <a:txBody>
                    <a:bodyPr/>
                    <a:lstStyle/>
                    <a:p>
                      <a:r>
                        <a:rPr lang="en-US" sz="1000"/>
                        <a:t>51</a:t>
                      </a:r>
                    </a:p>
                  </a:txBody>
                  <a:tcPr/>
                </a:tc>
                <a:tc>
                  <a:txBody>
                    <a:bodyPr/>
                    <a:lstStyle/>
                    <a:p>
                      <a:r>
                        <a:rPr lang="en-US" sz="1000"/>
                        <a:t>387</a:t>
                      </a:r>
                    </a:p>
                  </a:txBody>
                  <a:tcPr/>
                </a:tc>
                <a:tc>
                  <a:txBody>
                    <a:bodyPr/>
                    <a:lstStyle/>
                    <a:p>
                      <a:r>
                        <a:rPr lang="en-US" sz="1000"/>
                        <a:t>0.0555 %</a:t>
                      </a:r>
                    </a:p>
                  </a:txBody>
                  <a:tcPr/>
                </a:tc>
                <a:tc>
                  <a:txBody>
                    <a:bodyPr/>
                    <a:lstStyle/>
                    <a:p>
                      <a:r>
                        <a:rPr lang="en-US" sz="1000"/>
                        <a:t>57.5 %</a:t>
                      </a:r>
                    </a:p>
                  </a:txBody>
                  <a:tcPr/>
                </a:tc>
                <a:extLst>
                  <a:ext uri="{0D108BD9-81ED-4DB2-BD59-A6C34878D82A}">
                    <a16:rowId xmlns:a16="http://schemas.microsoft.com/office/drawing/2014/main" val="1919748510"/>
                  </a:ext>
                </a:extLst>
              </a:tr>
              <a:tr h="370840">
                <a:tc>
                  <a:txBody>
                    <a:bodyPr/>
                    <a:lstStyle/>
                    <a:p>
                      <a:r>
                        <a:rPr lang="en-US" sz="1000"/>
                        <a:t>@douglascollege</a:t>
                      </a:r>
                    </a:p>
                  </a:txBody>
                  <a:tcPr/>
                </a:tc>
                <a:tc>
                  <a:txBody>
                    <a:bodyPr/>
                    <a:lstStyle/>
                    <a:p>
                      <a:r>
                        <a:rPr lang="en-US" sz="1000"/>
                        <a:t>8047</a:t>
                      </a:r>
                    </a:p>
                  </a:txBody>
                  <a:tcPr/>
                </a:tc>
                <a:tc>
                  <a:txBody>
                    <a:bodyPr/>
                    <a:lstStyle/>
                    <a:p>
                      <a:r>
                        <a:rPr lang="en-US" sz="1000"/>
                        <a:t>n/a</a:t>
                      </a:r>
                    </a:p>
                  </a:txBody>
                  <a:tcPr/>
                </a:tc>
                <a:tc>
                  <a:txBody>
                    <a:bodyPr/>
                    <a:lstStyle/>
                    <a:p>
                      <a:r>
                        <a:rPr lang="en-US" sz="1000"/>
                        <a:t>128</a:t>
                      </a:r>
                    </a:p>
                  </a:txBody>
                  <a:tcPr/>
                </a:tc>
                <a:tc>
                  <a:txBody>
                    <a:bodyPr/>
                    <a:lstStyle/>
                    <a:p>
                      <a:r>
                        <a:rPr lang="en-US" sz="1000"/>
                        <a:t>77</a:t>
                      </a:r>
                    </a:p>
                  </a:txBody>
                  <a:tcPr/>
                </a:tc>
                <a:tc>
                  <a:txBody>
                    <a:bodyPr/>
                    <a:lstStyle/>
                    <a:p>
                      <a:r>
                        <a:rPr lang="en-US" sz="1000"/>
                        <a:t>33</a:t>
                      </a:r>
                    </a:p>
                  </a:txBody>
                  <a:tcPr/>
                </a:tc>
                <a:tc>
                  <a:txBody>
                    <a:bodyPr/>
                    <a:lstStyle/>
                    <a:p>
                      <a:r>
                        <a:rPr lang="en-US" sz="1000"/>
                        <a:t>18</a:t>
                      </a:r>
                    </a:p>
                  </a:txBody>
                  <a:tcPr/>
                </a:tc>
                <a:tc>
                  <a:txBody>
                    <a:bodyPr/>
                    <a:lstStyle/>
                    <a:p>
                      <a:r>
                        <a:rPr lang="en-US" sz="1000"/>
                        <a:t>129</a:t>
                      </a:r>
                    </a:p>
                  </a:txBody>
                  <a:tcPr/>
                </a:tc>
                <a:tc>
                  <a:txBody>
                    <a:bodyPr/>
                    <a:lstStyle/>
                    <a:p>
                      <a:r>
                        <a:rPr lang="en-US" sz="1000"/>
                        <a:t>128</a:t>
                      </a:r>
                    </a:p>
                  </a:txBody>
                  <a:tcPr/>
                </a:tc>
                <a:tc>
                  <a:txBody>
                    <a:bodyPr/>
                    <a:lstStyle/>
                    <a:p>
                      <a:r>
                        <a:rPr lang="en-US" sz="1000"/>
                        <a:t>229</a:t>
                      </a:r>
                    </a:p>
                  </a:txBody>
                  <a:tcPr/>
                </a:tc>
                <a:tc>
                  <a:txBody>
                    <a:bodyPr/>
                    <a:lstStyle/>
                    <a:p>
                      <a:r>
                        <a:rPr lang="en-US" sz="1000"/>
                        <a:t>2</a:t>
                      </a:r>
                    </a:p>
                  </a:txBody>
                  <a:tcPr/>
                </a:tc>
                <a:tc>
                  <a:txBody>
                    <a:bodyPr/>
                    <a:lstStyle/>
                    <a:p>
                      <a:r>
                        <a:rPr lang="en-US" sz="1000"/>
                        <a:t>26</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670662262"/>
                  </a:ext>
                </a:extLst>
              </a:tr>
              <a:tr h="370840">
                <a:tc>
                  <a:txBody>
                    <a:bodyPr/>
                    <a:lstStyle/>
                    <a:p>
                      <a:r>
                        <a:rPr lang="en-US" sz="1000"/>
                        <a:t>@GBCollege</a:t>
                      </a:r>
                    </a:p>
                  </a:txBody>
                  <a:tcPr/>
                </a:tc>
                <a:tc>
                  <a:txBody>
                    <a:bodyPr/>
                    <a:lstStyle/>
                    <a:p>
                      <a:r>
                        <a:rPr lang="en-US" sz="1000"/>
                        <a:t>18848</a:t>
                      </a:r>
                    </a:p>
                  </a:txBody>
                  <a:tcPr/>
                </a:tc>
                <a:tc>
                  <a:txBody>
                    <a:bodyPr/>
                    <a:lstStyle/>
                    <a:p>
                      <a:r>
                        <a:rPr lang="en-US" sz="1000"/>
                        <a:t>659</a:t>
                      </a:r>
                    </a:p>
                  </a:txBody>
                  <a:tcPr/>
                </a:tc>
                <a:tc>
                  <a:txBody>
                    <a:bodyPr/>
                    <a:lstStyle/>
                    <a:p>
                      <a:r>
                        <a:rPr lang="en-US" sz="1000"/>
                        <a:t>218</a:t>
                      </a:r>
                    </a:p>
                  </a:txBody>
                  <a:tcPr/>
                </a:tc>
                <a:tc>
                  <a:txBody>
                    <a:bodyPr/>
                    <a:lstStyle/>
                    <a:p>
                      <a:r>
                        <a:rPr lang="en-US" sz="1000"/>
                        <a:t>71</a:t>
                      </a:r>
                    </a:p>
                  </a:txBody>
                  <a:tcPr/>
                </a:tc>
                <a:tc>
                  <a:txBody>
                    <a:bodyPr/>
                    <a:lstStyle/>
                    <a:p>
                      <a:r>
                        <a:rPr lang="en-US" sz="1000"/>
                        <a:t>92</a:t>
                      </a:r>
                    </a:p>
                  </a:txBody>
                  <a:tcPr/>
                </a:tc>
                <a:tc>
                  <a:txBody>
                    <a:bodyPr/>
                    <a:lstStyle/>
                    <a:p>
                      <a:r>
                        <a:rPr lang="en-US" sz="1000"/>
                        <a:t>55</a:t>
                      </a:r>
                    </a:p>
                  </a:txBody>
                  <a:tcPr/>
                </a:tc>
                <a:tc>
                  <a:txBody>
                    <a:bodyPr/>
                    <a:lstStyle/>
                    <a:p>
                      <a:r>
                        <a:rPr lang="en-US" sz="1000"/>
                        <a:t>429</a:t>
                      </a:r>
                    </a:p>
                  </a:txBody>
                  <a:tcPr/>
                </a:tc>
                <a:tc>
                  <a:txBody>
                    <a:bodyPr/>
                    <a:lstStyle/>
                    <a:p>
                      <a:r>
                        <a:rPr lang="en-US" sz="1000"/>
                        <a:t>425</a:t>
                      </a:r>
                    </a:p>
                  </a:txBody>
                  <a:tcPr/>
                </a:tc>
                <a:tc>
                  <a:txBody>
                    <a:bodyPr/>
                    <a:lstStyle/>
                    <a:p>
                      <a:r>
                        <a:rPr lang="en-US" sz="1000"/>
                        <a:t>1048</a:t>
                      </a:r>
                    </a:p>
                  </a:txBody>
                  <a:tcPr/>
                </a:tc>
                <a:tc>
                  <a:txBody>
                    <a:bodyPr/>
                    <a:lstStyle/>
                    <a:p>
                      <a:r>
                        <a:rPr lang="en-US" sz="1000"/>
                        <a:t>173</a:t>
                      </a:r>
                    </a:p>
                  </a:txBody>
                  <a:tcPr/>
                </a:tc>
                <a:tc>
                  <a:txBody>
                    <a:bodyPr/>
                    <a:lstStyle/>
                    <a:p>
                      <a:r>
                        <a:rPr lang="en-US" sz="1000"/>
                        <a:t>858</a:t>
                      </a:r>
                    </a:p>
                  </a:txBody>
                  <a:tcPr/>
                </a:tc>
                <a:tc>
                  <a:txBody>
                    <a:bodyPr/>
                    <a:lstStyle/>
                    <a:p>
                      <a:r>
                        <a:rPr lang="en-US" sz="1000"/>
                        <a:t>0.1252 %</a:t>
                      </a:r>
                    </a:p>
                  </a:txBody>
                  <a:tcPr/>
                </a:tc>
                <a:tc>
                  <a:txBody>
                    <a:bodyPr/>
                    <a:lstStyle/>
                    <a:p>
                      <a:r>
                        <a:rPr lang="en-US" sz="1000"/>
                        <a:t>21.4 %</a:t>
                      </a:r>
                    </a:p>
                  </a:txBody>
                  <a:tcPr/>
                </a:tc>
                <a:extLst>
                  <a:ext uri="{0D108BD9-81ED-4DB2-BD59-A6C34878D82A}">
                    <a16:rowId xmlns:a16="http://schemas.microsoft.com/office/drawing/2014/main" val="4279559167"/>
                  </a:ext>
                </a:extLst>
              </a:tr>
              <a:tr h="370840">
                <a:tc>
                  <a:txBody>
                    <a:bodyPr/>
                    <a:lstStyle/>
                    <a:p>
                      <a:r>
                        <a:rPr lang="en-US" sz="1000"/>
                        <a:t>@myVCC</a:t>
                      </a:r>
                    </a:p>
                  </a:txBody>
                  <a:tcPr/>
                </a:tc>
                <a:tc>
                  <a:txBody>
                    <a:bodyPr/>
                    <a:lstStyle/>
                    <a:p>
                      <a:r>
                        <a:rPr lang="en-US" sz="1000"/>
                        <a:t>4620</a:t>
                      </a:r>
                    </a:p>
                  </a:txBody>
                  <a:tcPr/>
                </a:tc>
                <a:tc>
                  <a:txBody>
                    <a:bodyPr/>
                    <a:lstStyle/>
                    <a:p>
                      <a:r>
                        <a:rPr lang="en-US" sz="1000"/>
                        <a:t>n/a</a:t>
                      </a:r>
                    </a:p>
                  </a:txBody>
                  <a:tcPr/>
                </a:tc>
                <a:tc>
                  <a:txBody>
                    <a:bodyPr/>
                    <a:lstStyle/>
                    <a:p>
                      <a:r>
                        <a:rPr lang="en-US" sz="1000"/>
                        <a:t>149</a:t>
                      </a:r>
                    </a:p>
                  </a:txBody>
                  <a:tcPr/>
                </a:tc>
                <a:tc>
                  <a:txBody>
                    <a:bodyPr/>
                    <a:lstStyle/>
                    <a:p>
                      <a:r>
                        <a:rPr lang="en-US" sz="1000"/>
                        <a:t>105</a:t>
                      </a:r>
                    </a:p>
                  </a:txBody>
                  <a:tcPr/>
                </a:tc>
                <a:tc>
                  <a:txBody>
                    <a:bodyPr/>
                    <a:lstStyle/>
                    <a:p>
                      <a:r>
                        <a:rPr lang="en-US" sz="1000"/>
                        <a:t>25</a:t>
                      </a:r>
                    </a:p>
                  </a:txBody>
                  <a:tcPr/>
                </a:tc>
                <a:tc>
                  <a:txBody>
                    <a:bodyPr/>
                    <a:lstStyle/>
                    <a:p>
                      <a:r>
                        <a:rPr lang="en-US" sz="1000"/>
                        <a:t>19</a:t>
                      </a:r>
                    </a:p>
                  </a:txBody>
                  <a:tcPr/>
                </a:tc>
                <a:tc>
                  <a:txBody>
                    <a:bodyPr/>
                    <a:lstStyle/>
                    <a:p>
                      <a:r>
                        <a:rPr lang="en-US" sz="1000"/>
                        <a:t>119</a:t>
                      </a:r>
                    </a:p>
                  </a:txBody>
                  <a:tcPr/>
                </a:tc>
                <a:tc>
                  <a:txBody>
                    <a:bodyPr/>
                    <a:lstStyle/>
                    <a:p>
                      <a:r>
                        <a:rPr lang="en-US" sz="1000"/>
                        <a:t>119</a:t>
                      </a:r>
                    </a:p>
                  </a:txBody>
                  <a:tcPr/>
                </a:tc>
                <a:tc>
                  <a:txBody>
                    <a:bodyPr/>
                    <a:lstStyle/>
                    <a:p>
                      <a:r>
                        <a:rPr lang="en-US" sz="1000"/>
                        <a:t>209</a:t>
                      </a:r>
                    </a:p>
                  </a:txBody>
                  <a:tcPr/>
                </a:tc>
                <a:tc>
                  <a:txBody>
                    <a:bodyPr/>
                    <a:lstStyle/>
                    <a:p>
                      <a:r>
                        <a:rPr lang="en-US" sz="1000"/>
                        <a:t>2</a:t>
                      </a:r>
                    </a:p>
                  </a:txBody>
                  <a:tcPr/>
                </a:tc>
                <a:tc>
                  <a:txBody>
                    <a:bodyPr/>
                    <a:lstStyle/>
                    <a:p>
                      <a:r>
                        <a:rPr lang="en-US" sz="1000"/>
                        <a:t>45</a:t>
                      </a:r>
                    </a:p>
                  </a:txBody>
                  <a:tcPr/>
                </a:tc>
                <a:tc>
                  <a:txBody>
                    <a:bodyPr/>
                    <a:lstStyle/>
                    <a:p>
                      <a:r>
                        <a:rPr lang="en-US" sz="1000"/>
                        <a:t>n/a</a:t>
                      </a:r>
                    </a:p>
                  </a:txBody>
                  <a:tcPr/>
                </a:tc>
                <a:tc>
                  <a:txBody>
                    <a:bodyPr/>
                    <a:lstStyle/>
                    <a:p>
                      <a:r>
                        <a:rPr lang="en-US" sz="1000"/>
                        <a:t>100.0 %</a:t>
                      </a:r>
                    </a:p>
                  </a:txBody>
                  <a:tcPr/>
                </a:tc>
                <a:extLst>
                  <a:ext uri="{0D108BD9-81ED-4DB2-BD59-A6C34878D82A}">
                    <a16:rowId xmlns:a16="http://schemas.microsoft.com/office/drawing/2014/main" val="3056211878"/>
                  </a:ext>
                </a:extLst>
              </a:tr>
            </a:tbl>
          </a:graphicData>
        </a:graphic>
      </p:graphicFrame>
      <p:sp>
        <p:nvSpPr>
          <p:cNvPr id="4" name="Text Placeholder 3">
            <a:extLst>
              <a:ext uri="{FF2B5EF4-FFF2-40B4-BE49-F238E27FC236}">
                <a16:creationId xmlns:a16="http://schemas.microsoft.com/office/drawing/2014/main" id="{1D33AAD0-6851-4723-BD5E-8FDC0E0AF257}"/>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9887110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2B7CF-C615-4E94-B349-86B07C6FBDA9}"/>
              </a:ext>
            </a:extLst>
          </p:cNvPr>
          <p:cNvSpPr>
            <a:spLocks noGrp="1"/>
          </p:cNvSpPr>
          <p:nvPr>
            <p:ph type="title"/>
          </p:nvPr>
        </p:nvSpPr>
        <p:spPr/>
        <p:txBody>
          <a:bodyPr/>
          <a:lstStyle/>
          <a:p>
            <a:r>
              <a:rPr lang="en-US"/>
              <a:t>Overall Network Key Metrics Table | VCC - Social</a:t>
            </a:r>
          </a:p>
        </p:txBody>
      </p:sp>
      <p:graphicFrame>
        <p:nvGraphicFramePr>
          <p:cNvPr id="5" name="Table Placeholder 4">
            <a:extLst>
              <a:ext uri="{FF2B5EF4-FFF2-40B4-BE49-F238E27FC236}">
                <a16:creationId xmlns:a16="http://schemas.microsoft.com/office/drawing/2014/main" id="{8150D58B-6C71-4F29-B89B-B3926009C496}"/>
              </a:ext>
            </a:extLst>
          </p:cNvPr>
          <p:cNvGraphicFramePr>
            <a:graphicFrameLocks noGrp="1"/>
          </p:cNvGraphicFramePr>
          <p:nvPr>
            <p:ph type="tbl" sz="quarter" idx="13"/>
            <p:extLst>
              <p:ext uri="{D42A27DB-BD31-4B8C-83A1-F6EECF244321}">
                <p14:modId xmlns:p14="http://schemas.microsoft.com/office/powerpoint/2010/main" val="868135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28583693"/>
                    </a:ext>
                  </a:extLst>
                </a:gridCol>
                <a:gridCol w="822960">
                  <a:extLst>
                    <a:ext uri="{9D8B030D-6E8A-4147-A177-3AD203B41FA5}">
                      <a16:colId xmlns:a16="http://schemas.microsoft.com/office/drawing/2014/main" val="372771758"/>
                    </a:ext>
                  </a:extLst>
                </a:gridCol>
                <a:gridCol w="822960">
                  <a:extLst>
                    <a:ext uri="{9D8B030D-6E8A-4147-A177-3AD203B41FA5}">
                      <a16:colId xmlns:a16="http://schemas.microsoft.com/office/drawing/2014/main" val="59741172"/>
                    </a:ext>
                  </a:extLst>
                </a:gridCol>
                <a:gridCol w="822960">
                  <a:extLst>
                    <a:ext uri="{9D8B030D-6E8A-4147-A177-3AD203B41FA5}">
                      <a16:colId xmlns:a16="http://schemas.microsoft.com/office/drawing/2014/main" val="1944039016"/>
                    </a:ext>
                  </a:extLst>
                </a:gridCol>
                <a:gridCol w="822960">
                  <a:extLst>
                    <a:ext uri="{9D8B030D-6E8A-4147-A177-3AD203B41FA5}">
                      <a16:colId xmlns:a16="http://schemas.microsoft.com/office/drawing/2014/main" val="217403410"/>
                    </a:ext>
                  </a:extLst>
                </a:gridCol>
                <a:gridCol w="822960">
                  <a:extLst>
                    <a:ext uri="{9D8B030D-6E8A-4147-A177-3AD203B41FA5}">
                      <a16:colId xmlns:a16="http://schemas.microsoft.com/office/drawing/2014/main" val="1999989696"/>
                    </a:ext>
                  </a:extLst>
                </a:gridCol>
                <a:gridCol w="822960">
                  <a:extLst>
                    <a:ext uri="{9D8B030D-6E8A-4147-A177-3AD203B41FA5}">
                      <a16:colId xmlns:a16="http://schemas.microsoft.com/office/drawing/2014/main" val="2783028912"/>
                    </a:ext>
                  </a:extLst>
                </a:gridCol>
                <a:gridCol w="822960">
                  <a:extLst>
                    <a:ext uri="{9D8B030D-6E8A-4147-A177-3AD203B41FA5}">
                      <a16:colId xmlns:a16="http://schemas.microsoft.com/office/drawing/2014/main" val="3974745754"/>
                    </a:ext>
                  </a:extLst>
                </a:gridCol>
                <a:gridCol w="822960">
                  <a:extLst>
                    <a:ext uri="{9D8B030D-6E8A-4147-A177-3AD203B41FA5}">
                      <a16:colId xmlns:a16="http://schemas.microsoft.com/office/drawing/2014/main" val="2891992743"/>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1335539183"/>
                  </a:ext>
                </a:extLst>
              </a:tr>
              <a:tr h="370840">
                <a:tc>
                  <a:txBody>
                    <a:bodyPr/>
                    <a:lstStyle/>
                    <a:p>
                      <a:r>
                        <a:rPr lang="en-US" sz="1000"/>
                        <a:t>Facebook</a:t>
                      </a:r>
                    </a:p>
                  </a:txBody>
                  <a:tcPr/>
                </a:tc>
                <a:tc>
                  <a:txBody>
                    <a:bodyPr/>
                    <a:lstStyle/>
                    <a:p>
                      <a:r>
                        <a:rPr lang="en-US" sz="1000"/>
                        <a:t>878</a:t>
                      </a:r>
                    </a:p>
                  </a:txBody>
                  <a:tcPr/>
                </a:tc>
                <a:tc>
                  <a:txBody>
                    <a:bodyPr/>
                    <a:lstStyle/>
                    <a:p>
                      <a:r>
                        <a:rPr lang="en-US" sz="1000"/>
                        <a:t>878</a:t>
                      </a:r>
                    </a:p>
                  </a:txBody>
                  <a:tcPr/>
                </a:tc>
                <a:tc>
                  <a:txBody>
                    <a:bodyPr/>
                    <a:lstStyle/>
                    <a:p>
                      <a:r>
                        <a:rPr lang="en-US" sz="1000"/>
                        <a:t>75</a:t>
                      </a:r>
                    </a:p>
                  </a:txBody>
                  <a:tcPr/>
                </a:tc>
                <a:tc>
                  <a:txBody>
                    <a:bodyPr/>
                    <a:lstStyle/>
                    <a:p>
                      <a:r>
                        <a:rPr lang="en-US" sz="1000"/>
                        <a:t>375</a:t>
                      </a:r>
                    </a:p>
                  </a:txBody>
                  <a:tcPr/>
                </a:tc>
                <a:tc>
                  <a:txBody>
                    <a:bodyPr/>
                    <a:lstStyle/>
                    <a:p>
                      <a:r>
                        <a:rPr lang="en-US" sz="1000"/>
                        <a:t>1902</a:t>
                      </a:r>
                    </a:p>
                  </a:txBody>
                  <a:tcPr/>
                </a:tc>
                <a:tc>
                  <a:txBody>
                    <a:bodyPr/>
                    <a:lstStyle/>
                    <a:p>
                      <a:r>
                        <a:rPr lang="en-US" sz="1000"/>
                        <a:t>9510</a:t>
                      </a:r>
                    </a:p>
                  </a:txBody>
                  <a:tcPr/>
                </a:tc>
                <a:tc>
                  <a:txBody>
                    <a:bodyPr/>
                    <a:lstStyle/>
                    <a:p>
                      <a:r>
                        <a:rPr lang="en-US" sz="1000"/>
                        <a:t>26</a:t>
                      </a:r>
                    </a:p>
                  </a:txBody>
                  <a:tcPr/>
                </a:tc>
                <a:tc>
                  <a:txBody>
                    <a:bodyPr/>
                    <a:lstStyle/>
                    <a:p>
                      <a:r>
                        <a:rPr lang="en-US" sz="1000"/>
                        <a:t>0.0665 %</a:t>
                      </a:r>
                    </a:p>
                  </a:txBody>
                  <a:tcPr/>
                </a:tc>
                <a:extLst>
                  <a:ext uri="{0D108BD9-81ED-4DB2-BD59-A6C34878D82A}">
                    <a16:rowId xmlns:a16="http://schemas.microsoft.com/office/drawing/2014/main" val="1417931291"/>
                  </a:ext>
                </a:extLst>
              </a:tr>
              <a:tr h="370840">
                <a:tc>
                  <a:txBody>
                    <a:bodyPr/>
                    <a:lstStyle/>
                    <a:p>
                      <a:r>
                        <a:rPr lang="en-US" sz="1000"/>
                        <a:t>Instagram</a:t>
                      </a:r>
                    </a:p>
                  </a:txBody>
                  <a:tcPr/>
                </a:tc>
                <a:tc>
                  <a:txBody>
                    <a:bodyPr/>
                    <a:lstStyle/>
                    <a:p>
                      <a:r>
                        <a:rPr lang="en-US" sz="1000"/>
                        <a:t>960</a:t>
                      </a:r>
                    </a:p>
                  </a:txBody>
                  <a:tcPr/>
                </a:tc>
                <a:tc>
                  <a:txBody>
                    <a:bodyPr/>
                    <a:lstStyle/>
                    <a:p>
                      <a:r>
                        <a:rPr lang="en-US" sz="1000"/>
                        <a:t>1919</a:t>
                      </a:r>
                    </a:p>
                  </a:txBody>
                  <a:tcPr/>
                </a:tc>
                <a:tc>
                  <a:txBody>
                    <a:bodyPr/>
                    <a:lstStyle/>
                    <a:p>
                      <a:r>
                        <a:rPr lang="en-US" sz="1000"/>
                        <a:t>21</a:t>
                      </a:r>
                    </a:p>
                  </a:txBody>
                  <a:tcPr/>
                </a:tc>
                <a:tc>
                  <a:txBody>
                    <a:bodyPr/>
                    <a:lstStyle/>
                    <a:p>
                      <a:r>
                        <a:rPr lang="en-US" sz="1000"/>
                        <a:t>107</a:t>
                      </a:r>
                    </a:p>
                  </a:txBody>
                  <a:tcPr/>
                </a:tc>
                <a:tc>
                  <a:txBody>
                    <a:bodyPr/>
                    <a:lstStyle/>
                    <a:p>
                      <a:r>
                        <a:rPr lang="en-US" sz="1000"/>
                        <a:t>7330</a:t>
                      </a:r>
                    </a:p>
                  </a:txBody>
                  <a:tcPr/>
                </a:tc>
                <a:tc>
                  <a:txBody>
                    <a:bodyPr/>
                    <a:lstStyle/>
                    <a:p>
                      <a:r>
                        <a:rPr lang="en-US" sz="1000"/>
                        <a:t>31206</a:t>
                      </a:r>
                    </a:p>
                  </a:txBody>
                  <a:tcPr/>
                </a:tc>
                <a:tc>
                  <a:txBody>
                    <a:bodyPr/>
                    <a:lstStyle/>
                    <a:p>
                      <a:r>
                        <a:rPr lang="en-US" sz="1000"/>
                        <a:t>293</a:t>
                      </a:r>
                    </a:p>
                  </a:txBody>
                  <a:tcPr/>
                </a:tc>
                <a:tc>
                  <a:txBody>
                    <a:bodyPr/>
                    <a:lstStyle/>
                    <a:p>
                      <a:r>
                        <a:rPr lang="en-US" sz="1000"/>
                        <a:t>3.2877 %</a:t>
                      </a:r>
                    </a:p>
                  </a:txBody>
                  <a:tcPr/>
                </a:tc>
                <a:extLst>
                  <a:ext uri="{0D108BD9-81ED-4DB2-BD59-A6C34878D82A}">
                    <a16:rowId xmlns:a16="http://schemas.microsoft.com/office/drawing/2014/main" val="2085381798"/>
                  </a:ext>
                </a:extLst>
              </a:tr>
              <a:tr h="370840">
                <a:tc>
                  <a:txBody>
                    <a:bodyPr/>
                    <a:lstStyle/>
                    <a:p>
                      <a:r>
                        <a:rPr lang="en-US" sz="1000"/>
                        <a:t>LinkedIn</a:t>
                      </a:r>
                    </a:p>
                  </a:txBody>
                  <a:tcPr/>
                </a:tc>
                <a:tc>
                  <a:txBody>
                    <a:bodyPr/>
                    <a:lstStyle/>
                    <a:p>
                      <a:r>
                        <a:rPr lang="en-US" sz="1000"/>
                        <a:t>n/a</a:t>
                      </a:r>
                    </a:p>
                  </a:txBody>
                  <a:tcPr/>
                </a:tc>
                <a:tc>
                  <a:txBody>
                    <a:bodyPr/>
                    <a:lstStyle/>
                    <a:p>
                      <a:r>
                        <a:rPr lang="en-US" sz="1000"/>
                        <a:t>n/a</a:t>
                      </a:r>
                    </a:p>
                  </a:txBody>
                  <a:tcPr/>
                </a:tc>
                <a:tc>
                  <a:txBody>
                    <a:bodyPr/>
                    <a:lstStyle/>
                    <a:p>
                      <a:r>
                        <a:rPr lang="en-US" sz="1000"/>
                        <a:t>24</a:t>
                      </a:r>
                    </a:p>
                  </a:txBody>
                  <a:tcPr/>
                </a:tc>
                <a:tc>
                  <a:txBody>
                    <a:bodyPr/>
                    <a:lstStyle/>
                    <a:p>
                      <a:r>
                        <a:rPr lang="en-US" sz="1000"/>
                        <a:t>122</a:t>
                      </a:r>
                    </a:p>
                  </a:txBody>
                  <a:tcPr/>
                </a:tc>
                <a:tc>
                  <a:txBody>
                    <a:bodyPr/>
                    <a:lstStyle/>
                    <a:p>
                      <a:r>
                        <a:rPr lang="en-US" sz="1000"/>
                        <a:t>846</a:t>
                      </a:r>
                    </a:p>
                  </a:txBody>
                  <a:tcPr/>
                </a:tc>
                <a:tc>
                  <a:txBody>
                    <a:bodyPr/>
                    <a:lstStyle/>
                    <a:p>
                      <a:r>
                        <a:rPr lang="en-US" sz="1000"/>
                        <a:t>4232</a:t>
                      </a:r>
                    </a:p>
                  </a:txBody>
                  <a:tcPr/>
                </a:tc>
                <a:tc>
                  <a:txBody>
                    <a:bodyPr/>
                    <a:lstStyle/>
                    <a:p>
                      <a:r>
                        <a:rPr lang="en-US" sz="1000"/>
                        <a:t>42</a:t>
                      </a:r>
                    </a:p>
                  </a:txBody>
                  <a:tcPr/>
                </a:tc>
                <a:tc>
                  <a:txBody>
                    <a:bodyPr/>
                    <a:lstStyle/>
                    <a:p>
                      <a:r>
                        <a:rPr lang="en-US" sz="1000"/>
                        <a:t>n/a</a:t>
                      </a:r>
                    </a:p>
                  </a:txBody>
                  <a:tcPr/>
                </a:tc>
                <a:extLst>
                  <a:ext uri="{0D108BD9-81ED-4DB2-BD59-A6C34878D82A}">
                    <a16:rowId xmlns:a16="http://schemas.microsoft.com/office/drawing/2014/main" val="1264974811"/>
                  </a:ext>
                </a:extLst>
              </a:tr>
              <a:tr h="370840">
                <a:tc>
                  <a:txBody>
                    <a:bodyPr/>
                    <a:lstStyle/>
                    <a:p>
                      <a:r>
                        <a:rPr lang="en-US" sz="1000"/>
                        <a:t>Twitter</a:t>
                      </a:r>
                    </a:p>
                  </a:txBody>
                  <a:tcPr/>
                </a:tc>
                <a:tc>
                  <a:txBody>
                    <a:bodyPr/>
                    <a:lstStyle/>
                    <a:p>
                      <a:r>
                        <a:rPr lang="en-US" sz="1000"/>
                        <a:t>466</a:t>
                      </a:r>
                    </a:p>
                  </a:txBody>
                  <a:tcPr/>
                </a:tc>
                <a:tc>
                  <a:txBody>
                    <a:bodyPr/>
                    <a:lstStyle/>
                    <a:p>
                      <a:r>
                        <a:rPr lang="en-US" sz="1000"/>
                        <a:t>932</a:t>
                      </a:r>
                    </a:p>
                  </a:txBody>
                  <a:tcPr/>
                </a:tc>
                <a:tc>
                  <a:txBody>
                    <a:bodyPr/>
                    <a:lstStyle/>
                    <a:p>
                      <a:r>
                        <a:rPr lang="en-US" sz="1000"/>
                        <a:t>115</a:t>
                      </a:r>
                    </a:p>
                  </a:txBody>
                  <a:tcPr/>
                </a:tc>
                <a:tc>
                  <a:txBody>
                    <a:bodyPr/>
                    <a:lstStyle/>
                    <a:p>
                      <a:r>
                        <a:rPr lang="en-US" sz="1000"/>
                        <a:t>574</a:t>
                      </a:r>
                    </a:p>
                  </a:txBody>
                  <a:tcPr/>
                </a:tc>
                <a:tc>
                  <a:txBody>
                    <a:bodyPr/>
                    <a:lstStyle/>
                    <a:p>
                      <a:r>
                        <a:rPr lang="en-US" sz="1000"/>
                        <a:t>765</a:t>
                      </a:r>
                    </a:p>
                  </a:txBody>
                  <a:tcPr/>
                </a:tc>
                <a:tc>
                  <a:txBody>
                    <a:bodyPr/>
                    <a:lstStyle/>
                    <a:p>
                      <a:r>
                        <a:rPr lang="en-US" sz="1000"/>
                        <a:t>3824</a:t>
                      </a:r>
                    </a:p>
                  </a:txBody>
                  <a:tcPr/>
                </a:tc>
                <a:tc>
                  <a:txBody>
                    <a:bodyPr/>
                    <a:lstStyle/>
                    <a:p>
                      <a:r>
                        <a:rPr lang="en-US" sz="1000"/>
                        <a:t>8</a:t>
                      </a:r>
                    </a:p>
                  </a:txBody>
                  <a:tcPr/>
                </a:tc>
                <a:tc>
                  <a:txBody>
                    <a:bodyPr/>
                    <a:lstStyle/>
                    <a:p>
                      <a:r>
                        <a:rPr lang="en-US" sz="1000"/>
                        <a:t>0.0903 %</a:t>
                      </a:r>
                    </a:p>
                  </a:txBody>
                  <a:tcPr/>
                </a:tc>
                <a:extLst>
                  <a:ext uri="{0D108BD9-81ED-4DB2-BD59-A6C34878D82A}">
                    <a16:rowId xmlns:a16="http://schemas.microsoft.com/office/drawing/2014/main" val="3921094394"/>
                  </a:ext>
                </a:extLst>
              </a:tr>
              <a:tr h="370840">
                <a:tc>
                  <a:txBody>
                    <a:bodyPr/>
                    <a:lstStyle/>
                    <a:p>
                      <a:r>
                        <a:rPr lang="en-US" sz="1000"/>
                        <a:t>YouTube</a:t>
                      </a:r>
                    </a:p>
                  </a:txBody>
                  <a:tcPr/>
                </a:tc>
                <a:tc>
                  <a:txBody>
                    <a:bodyPr/>
                    <a:lstStyle/>
                    <a:p>
                      <a:r>
                        <a:rPr lang="en-US" sz="1000"/>
                        <a:t>230</a:t>
                      </a:r>
                    </a:p>
                  </a:txBody>
                  <a:tcPr/>
                </a:tc>
                <a:tc>
                  <a:txBody>
                    <a:bodyPr/>
                    <a:lstStyle/>
                    <a:p>
                      <a:r>
                        <a:rPr lang="en-US" sz="1000"/>
                        <a:t>230</a:t>
                      </a:r>
                    </a:p>
                  </a:txBody>
                  <a:tcPr/>
                </a:tc>
                <a:tc>
                  <a:txBody>
                    <a:bodyPr/>
                    <a:lstStyle/>
                    <a:p>
                      <a:r>
                        <a:rPr lang="en-US" sz="1000"/>
                        <a:t>7</a:t>
                      </a:r>
                    </a:p>
                  </a:txBody>
                  <a:tcPr/>
                </a:tc>
                <a:tc>
                  <a:txBody>
                    <a:bodyPr/>
                    <a:lstStyle/>
                    <a:p>
                      <a:r>
                        <a:rPr lang="en-US" sz="1000"/>
                        <a:t>7</a:t>
                      </a:r>
                    </a:p>
                  </a:txBody>
                  <a:tcPr/>
                </a:tc>
                <a:tc>
                  <a:txBody>
                    <a:bodyPr/>
                    <a:lstStyle/>
                    <a:p>
                      <a:r>
                        <a:rPr lang="en-US" sz="1000"/>
                        <a:t>309</a:t>
                      </a:r>
                    </a:p>
                  </a:txBody>
                  <a:tcPr/>
                </a:tc>
                <a:tc>
                  <a:txBody>
                    <a:bodyPr/>
                    <a:lstStyle/>
                    <a:p>
                      <a:r>
                        <a:rPr lang="en-US" sz="1000"/>
                        <a:t>309</a:t>
                      </a:r>
                    </a:p>
                  </a:txBody>
                  <a:tcPr/>
                </a:tc>
                <a:tc>
                  <a:txBody>
                    <a:bodyPr/>
                    <a:lstStyle/>
                    <a:p>
                      <a:r>
                        <a:rPr lang="en-US" sz="1000"/>
                        <a:t>44</a:t>
                      </a:r>
                    </a:p>
                  </a:txBody>
                  <a:tcPr/>
                </a:tc>
                <a:tc>
                  <a:txBody>
                    <a:bodyPr/>
                    <a:lstStyle/>
                    <a:p>
                      <a:r>
                        <a:rPr lang="en-US" sz="1000"/>
                        <a:t>6.2792 %</a:t>
                      </a:r>
                    </a:p>
                  </a:txBody>
                  <a:tcPr/>
                </a:tc>
                <a:extLst>
                  <a:ext uri="{0D108BD9-81ED-4DB2-BD59-A6C34878D82A}">
                    <a16:rowId xmlns:a16="http://schemas.microsoft.com/office/drawing/2014/main" val="252223491"/>
                  </a:ext>
                </a:extLst>
              </a:tr>
            </a:tbl>
          </a:graphicData>
        </a:graphic>
      </p:graphicFrame>
      <p:sp>
        <p:nvSpPr>
          <p:cNvPr id="4" name="Text Placeholder 3">
            <a:extLst>
              <a:ext uri="{FF2B5EF4-FFF2-40B4-BE49-F238E27FC236}">
                <a16:creationId xmlns:a16="http://schemas.microsoft.com/office/drawing/2014/main" id="{FEA8E8B6-CA5C-415A-9CB2-E23525F065A1}"/>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2875993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9B5BA-518D-4654-BE25-A81E487F11DC}"/>
              </a:ext>
            </a:extLst>
          </p:cNvPr>
          <p:cNvSpPr>
            <a:spLocks noGrp="1"/>
          </p:cNvSpPr>
          <p:nvPr>
            <p:ph type="title"/>
          </p:nvPr>
        </p:nvSpPr>
        <p:spPr/>
        <p:txBody>
          <a:bodyPr/>
          <a:lstStyle/>
          <a:p>
            <a:r>
              <a:rPr lang="en-US"/>
              <a:t>Facebook Key Metrics Table | VCC - Social - 1 of 2</a:t>
            </a:r>
          </a:p>
        </p:txBody>
      </p:sp>
      <p:graphicFrame>
        <p:nvGraphicFramePr>
          <p:cNvPr id="5" name="Table Placeholder 4">
            <a:extLst>
              <a:ext uri="{FF2B5EF4-FFF2-40B4-BE49-F238E27FC236}">
                <a16:creationId xmlns:a16="http://schemas.microsoft.com/office/drawing/2014/main" id="{064577E2-D183-4B84-B427-3939448C7FB2}"/>
              </a:ext>
            </a:extLst>
          </p:cNvPr>
          <p:cNvGraphicFramePr>
            <a:graphicFrameLocks noGrp="1"/>
          </p:cNvGraphicFramePr>
          <p:nvPr>
            <p:ph type="tbl" sz="quarter" idx="13"/>
            <p:extLst>
              <p:ext uri="{D42A27DB-BD31-4B8C-83A1-F6EECF244321}">
                <p14:modId xmlns:p14="http://schemas.microsoft.com/office/powerpoint/2010/main" val="3970320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632268329"/>
                    </a:ext>
                  </a:extLst>
                </a:gridCol>
                <a:gridCol w="411480">
                  <a:extLst>
                    <a:ext uri="{9D8B030D-6E8A-4147-A177-3AD203B41FA5}">
                      <a16:colId xmlns:a16="http://schemas.microsoft.com/office/drawing/2014/main" val="16526524"/>
                    </a:ext>
                  </a:extLst>
                </a:gridCol>
                <a:gridCol w="304495">
                  <a:extLst>
                    <a:ext uri="{9D8B030D-6E8A-4147-A177-3AD203B41FA5}">
                      <a16:colId xmlns:a16="http://schemas.microsoft.com/office/drawing/2014/main" val="2867056709"/>
                    </a:ext>
                  </a:extLst>
                </a:gridCol>
                <a:gridCol w="304495">
                  <a:extLst>
                    <a:ext uri="{9D8B030D-6E8A-4147-A177-3AD203B41FA5}">
                      <a16:colId xmlns:a16="http://schemas.microsoft.com/office/drawing/2014/main" val="2152582930"/>
                    </a:ext>
                  </a:extLst>
                </a:gridCol>
                <a:gridCol w="304495">
                  <a:extLst>
                    <a:ext uri="{9D8B030D-6E8A-4147-A177-3AD203B41FA5}">
                      <a16:colId xmlns:a16="http://schemas.microsoft.com/office/drawing/2014/main" val="20532476"/>
                    </a:ext>
                  </a:extLst>
                </a:gridCol>
                <a:gridCol w="304495">
                  <a:extLst>
                    <a:ext uri="{9D8B030D-6E8A-4147-A177-3AD203B41FA5}">
                      <a16:colId xmlns:a16="http://schemas.microsoft.com/office/drawing/2014/main" val="3286953915"/>
                    </a:ext>
                  </a:extLst>
                </a:gridCol>
                <a:gridCol w="304495">
                  <a:extLst>
                    <a:ext uri="{9D8B030D-6E8A-4147-A177-3AD203B41FA5}">
                      <a16:colId xmlns:a16="http://schemas.microsoft.com/office/drawing/2014/main" val="2598815644"/>
                    </a:ext>
                  </a:extLst>
                </a:gridCol>
                <a:gridCol w="304495">
                  <a:extLst>
                    <a:ext uri="{9D8B030D-6E8A-4147-A177-3AD203B41FA5}">
                      <a16:colId xmlns:a16="http://schemas.microsoft.com/office/drawing/2014/main" val="2022481358"/>
                    </a:ext>
                  </a:extLst>
                </a:gridCol>
                <a:gridCol w="304495">
                  <a:extLst>
                    <a:ext uri="{9D8B030D-6E8A-4147-A177-3AD203B41FA5}">
                      <a16:colId xmlns:a16="http://schemas.microsoft.com/office/drawing/2014/main" val="678201935"/>
                    </a:ext>
                  </a:extLst>
                </a:gridCol>
                <a:gridCol w="304495">
                  <a:extLst>
                    <a:ext uri="{9D8B030D-6E8A-4147-A177-3AD203B41FA5}">
                      <a16:colId xmlns:a16="http://schemas.microsoft.com/office/drawing/2014/main" val="2364698184"/>
                    </a:ext>
                  </a:extLst>
                </a:gridCol>
                <a:gridCol w="304495">
                  <a:extLst>
                    <a:ext uri="{9D8B030D-6E8A-4147-A177-3AD203B41FA5}">
                      <a16:colId xmlns:a16="http://schemas.microsoft.com/office/drawing/2014/main" val="1718304223"/>
                    </a:ext>
                  </a:extLst>
                </a:gridCol>
                <a:gridCol w="304495">
                  <a:extLst>
                    <a:ext uri="{9D8B030D-6E8A-4147-A177-3AD203B41FA5}">
                      <a16:colId xmlns:a16="http://schemas.microsoft.com/office/drawing/2014/main" val="3509980130"/>
                    </a:ext>
                  </a:extLst>
                </a:gridCol>
                <a:gridCol w="304495">
                  <a:extLst>
                    <a:ext uri="{9D8B030D-6E8A-4147-A177-3AD203B41FA5}">
                      <a16:colId xmlns:a16="http://schemas.microsoft.com/office/drawing/2014/main" val="4179418796"/>
                    </a:ext>
                  </a:extLst>
                </a:gridCol>
                <a:gridCol w="304495">
                  <a:extLst>
                    <a:ext uri="{9D8B030D-6E8A-4147-A177-3AD203B41FA5}">
                      <a16:colId xmlns:a16="http://schemas.microsoft.com/office/drawing/2014/main" val="133965477"/>
                    </a:ext>
                  </a:extLst>
                </a:gridCol>
                <a:gridCol w="304495">
                  <a:extLst>
                    <a:ext uri="{9D8B030D-6E8A-4147-A177-3AD203B41FA5}">
                      <a16:colId xmlns:a16="http://schemas.microsoft.com/office/drawing/2014/main" val="2011969455"/>
                    </a:ext>
                  </a:extLst>
                </a:gridCol>
                <a:gridCol w="304495">
                  <a:extLst>
                    <a:ext uri="{9D8B030D-6E8A-4147-A177-3AD203B41FA5}">
                      <a16:colId xmlns:a16="http://schemas.microsoft.com/office/drawing/2014/main" val="1773630605"/>
                    </a:ext>
                  </a:extLst>
                </a:gridCol>
                <a:gridCol w="304495">
                  <a:extLst>
                    <a:ext uri="{9D8B030D-6E8A-4147-A177-3AD203B41FA5}">
                      <a16:colId xmlns:a16="http://schemas.microsoft.com/office/drawing/2014/main" val="3576386131"/>
                    </a:ext>
                  </a:extLst>
                </a:gridCol>
                <a:gridCol w="304495">
                  <a:extLst>
                    <a:ext uri="{9D8B030D-6E8A-4147-A177-3AD203B41FA5}">
                      <a16:colId xmlns:a16="http://schemas.microsoft.com/office/drawing/2014/main" val="3540710985"/>
                    </a:ext>
                  </a:extLst>
                </a:gridCol>
                <a:gridCol w="304495">
                  <a:extLst>
                    <a:ext uri="{9D8B030D-6E8A-4147-A177-3AD203B41FA5}">
                      <a16:colId xmlns:a16="http://schemas.microsoft.com/office/drawing/2014/main" val="3569368343"/>
                    </a:ext>
                  </a:extLst>
                </a:gridCol>
                <a:gridCol w="304495">
                  <a:extLst>
                    <a:ext uri="{9D8B030D-6E8A-4147-A177-3AD203B41FA5}">
                      <a16:colId xmlns:a16="http://schemas.microsoft.com/office/drawing/2014/main" val="66348856"/>
                    </a:ext>
                  </a:extLst>
                </a:gridCol>
                <a:gridCol w="304495">
                  <a:extLst>
                    <a:ext uri="{9D8B030D-6E8A-4147-A177-3AD203B41FA5}">
                      <a16:colId xmlns:a16="http://schemas.microsoft.com/office/drawing/2014/main" val="833018332"/>
                    </a:ext>
                  </a:extLst>
                </a:gridCol>
                <a:gridCol w="304495">
                  <a:extLst>
                    <a:ext uri="{9D8B030D-6E8A-4147-A177-3AD203B41FA5}">
                      <a16:colId xmlns:a16="http://schemas.microsoft.com/office/drawing/2014/main" val="67674292"/>
                    </a:ext>
                  </a:extLst>
                </a:gridCol>
                <a:gridCol w="304495">
                  <a:extLst>
                    <a:ext uri="{9D8B030D-6E8A-4147-A177-3AD203B41FA5}">
                      <a16:colId xmlns:a16="http://schemas.microsoft.com/office/drawing/2014/main" val="3067676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553444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 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85726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33.3 %</a:t>
                      </a:r>
                    </a:p>
                  </a:txBody>
                  <a:tcPr/>
                </a:tc>
                <a:extLst>
                  <a:ext uri="{0D108BD9-81ED-4DB2-BD59-A6C34878D82A}">
                    <a16:rowId xmlns:a16="http://schemas.microsoft.com/office/drawing/2014/main" val="1185103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25.0 %</a:t>
                      </a:r>
                    </a:p>
                  </a:txBody>
                  <a:tcPr/>
                </a:tc>
                <a:extLst>
                  <a:ext uri="{0D108BD9-81ED-4DB2-BD59-A6C34878D82A}">
                    <a16:rowId xmlns:a16="http://schemas.microsoft.com/office/drawing/2014/main" val="2600589348"/>
                  </a:ext>
                </a:extLst>
              </a:tr>
            </a:tbl>
          </a:graphicData>
        </a:graphic>
      </p:graphicFrame>
      <p:sp>
        <p:nvSpPr>
          <p:cNvPr id="4" name="Text Placeholder 3">
            <a:extLst>
              <a:ext uri="{FF2B5EF4-FFF2-40B4-BE49-F238E27FC236}">
                <a16:creationId xmlns:a16="http://schemas.microsoft.com/office/drawing/2014/main" id="{003ED4D3-E927-4AB4-BB7D-C50C2510A0B6}"/>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3343852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B206A-A230-419C-B5BB-AC17046BCD81}"/>
              </a:ext>
            </a:extLst>
          </p:cNvPr>
          <p:cNvSpPr>
            <a:spLocks noGrp="1"/>
          </p:cNvSpPr>
          <p:nvPr>
            <p:ph type="title"/>
          </p:nvPr>
        </p:nvSpPr>
        <p:spPr/>
        <p:txBody>
          <a:bodyPr/>
          <a:lstStyle/>
          <a:p>
            <a:r>
              <a:rPr lang="en-US"/>
              <a:t>Facebook Key Metrics Table | VCC - Social - 2 of 2</a:t>
            </a:r>
          </a:p>
        </p:txBody>
      </p:sp>
      <p:graphicFrame>
        <p:nvGraphicFramePr>
          <p:cNvPr id="5" name="Table Placeholder 4">
            <a:extLst>
              <a:ext uri="{FF2B5EF4-FFF2-40B4-BE49-F238E27FC236}">
                <a16:creationId xmlns:a16="http://schemas.microsoft.com/office/drawing/2014/main" id="{522FF637-6B7F-4166-ABBF-4E31EB4CDD1A}"/>
              </a:ext>
            </a:extLst>
          </p:cNvPr>
          <p:cNvGraphicFramePr>
            <a:graphicFrameLocks noGrp="1"/>
          </p:cNvGraphicFramePr>
          <p:nvPr>
            <p:ph type="tbl" sz="quarter" idx="13"/>
            <p:extLst>
              <p:ext uri="{D42A27DB-BD31-4B8C-83A1-F6EECF244321}">
                <p14:modId xmlns:p14="http://schemas.microsoft.com/office/powerpoint/2010/main" val="4121860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260387745"/>
                    </a:ext>
                  </a:extLst>
                </a:gridCol>
                <a:gridCol w="411480">
                  <a:extLst>
                    <a:ext uri="{9D8B030D-6E8A-4147-A177-3AD203B41FA5}">
                      <a16:colId xmlns:a16="http://schemas.microsoft.com/office/drawing/2014/main" val="236138104"/>
                    </a:ext>
                  </a:extLst>
                </a:gridCol>
                <a:gridCol w="304495">
                  <a:extLst>
                    <a:ext uri="{9D8B030D-6E8A-4147-A177-3AD203B41FA5}">
                      <a16:colId xmlns:a16="http://schemas.microsoft.com/office/drawing/2014/main" val="221976262"/>
                    </a:ext>
                  </a:extLst>
                </a:gridCol>
                <a:gridCol w="304495">
                  <a:extLst>
                    <a:ext uri="{9D8B030D-6E8A-4147-A177-3AD203B41FA5}">
                      <a16:colId xmlns:a16="http://schemas.microsoft.com/office/drawing/2014/main" val="2276641194"/>
                    </a:ext>
                  </a:extLst>
                </a:gridCol>
                <a:gridCol w="304495">
                  <a:extLst>
                    <a:ext uri="{9D8B030D-6E8A-4147-A177-3AD203B41FA5}">
                      <a16:colId xmlns:a16="http://schemas.microsoft.com/office/drawing/2014/main" val="876644571"/>
                    </a:ext>
                  </a:extLst>
                </a:gridCol>
                <a:gridCol w="304495">
                  <a:extLst>
                    <a:ext uri="{9D8B030D-6E8A-4147-A177-3AD203B41FA5}">
                      <a16:colId xmlns:a16="http://schemas.microsoft.com/office/drawing/2014/main" val="2016175706"/>
                    </a:ext>
                  </a:extLst>
                </a:gridCol>
                <a:gridCol w="304495">
                  <a:extLst>
                    <a:ext uri="{9D8B030D-6E8A-4147-A177-3AD203B41FA5}">
                      <a16:colId xmlns:a16="http://schemas.microsoft.com/office/drawing/2014/main" val="3120985196"/>
                    </a:ext>
                  </a:extLst>
                </a:gridCol>
                <a:gridCol w="304495">
                  <a:extLst>
                    <a:ext uri="{9D8B030D-6E8A-4147-A177-3AD203B41FA5}">
                      <a16:colId xmlns:a16="http://schemas.microsoft.com/office/drawing/2014/main" val="3539235823"/>
                    </a:ext>
                  </a:extLst>
                </a:gridCol>
                <a:gridCol w="304495">
                  <a:extLst>
                    <a:ext uri="{9D8B030D-6E8A-4147-A177-3AD203B41FA5}">
                      <a16:colId xmlns:a16="http://schemas.microsoft.com/office/drawing/2014/main" val="1019798835"/>
                    </a:ext>
                  </a:extLst>
                </a:gridCol>
                <a:gridCol w="304495">
                  <a:extLst>
                    <a:ext uri="{9D8B030D-6E8A-4147-A177-3AD203B41FA5}">
                      <a16:colId xmlns:a16="http://schemas.microsoft.com/office/drawing/2014/main" val="3238570818"/>
                    </a:ext>
                  </a:extLst>
                </a:gridCol>
                <a:gridCol w="304495">
                  <a:extLst>
                    <a:ext uri="{9D8B030D-6E8A-4147-A177-3AD203B41FA5}">
                      <a16:colId xmlns:a16="http://schemas.microsoft.com/office/drawing/2014/main" val="2845117878"/>
                    </a:ext>
                  </a:extLst>
                </a:gridCol>
                <a:gridCol w="304495">
                  <a:extLst>
                    <a:ext uri="{9D8B030D-6E8A-4147-A177-3AD203B41FA5}">
                      <a16:colId xmlns:a16="http://schemas.microsoft.com/office/drawing/2014/main" val="1821594105"/>
                    </a:ext>
                  </a:extLst>
                </a:gridCol>
                <a:gridCol w="304495">
                  <a:extLst>
                    <a:ext uri="{9D8B030D-6E8A-4147-A177-3AD203B41FA5}">
                      <a16:colId xmlns:a16="http://schemas.microsoft.com/office/drawing/2014/main" val="4274916985"/>
                    </a:ext>
                  </a:extLst>
                </a:gridCol>
                <a:gridCol w="304495">
                  <a:extLst>
                    <a:ext uri="{9D8B030D-6E8A-4147-A177-3AD203B41FA5}">
                      <a16:colId xmlns:a16="http://schemas.microsoft.com/office/drawing/2014/main" val="1725837178"/>
                    </a:ext>
                  </a:extLst>
                </a:gridCol>
                <a:gridCol w="304495">
                  <a:extLst>
                    <a:ext uri="{9D8B030D-6E8A-4147-A177-3AD203B41FA5}">
                      <a16:colId xmlns:a16="http://schemas.microsoft.com/office/drawing/2014/main" val="3172109071"/>
                    </a:ext>
                  </a:extLst>
                </a:gridCol>
                <a:gridCol w="304495">
                  <a:extLst>
                    <a:ext uri="{9D8B030D-6E8A-4147-A177-3AD203B41FA5}">
                      <a16:colId xmlns:a16="http://schemas.microsoft.com/office/drawing/2014/main" val="1617976509"/>
                    </a:ext>
                  </a:extLst>
                </a:gridCol>
                <a:gridCol w="304495">
                  <a:extLst>
                    <a:ext uri="{9D8B030D-6E8A-4147-A177-3AD203B41FA5}">
                      <a16:colId xmlns:a16="http://schemas.microsoft.com/office/drawing/2014/main" val="4151330149"/>
                    </a:ext>
                  </a:extLst>
                </a:gridCol>
                <a:gridCol w="304495">
                  <a:extLst>
                    <a:ext uri="{9D8B030D-6E8A-4147-A177-3AD203B41FA5}">
                      <a16:colId xmlns:a16="http://schemas.microsoft.com/office/drawing/2014/main" val="122080257"/>
                    </a:ext>
                  </a:extLst>
                </a:gridCol>
                <a:gridCol w="304495">
                  <a:extLst>
                    <a:ext uri="{9D8B030D-6E8A-4147-A177-3AD203B41FA5}">
                      <a16:colId xmlns:a16="http://schemas.microsoft.com/office/drawing/2014/main" val="512787311"/>
                    </a:ext>
                  </a:extLst>
                </a:gridCol>
                <a:gridCol w="304495">
                  <a:extLst>
                    <a:ext uri="{9D8B030D-6E8A-4147-A177-3AD203B41FA5}">
                      <a16:colId xmlns:a16="http://schemas.microsoft.com/office/drawing/2014/main" val="1841382920"/>
                    </a:ext>
                  </a:extLst>
                </a:gridCol>
                <a:gridCol w="304495">
                  <a:extLst>
                    <a:ext uri="{9D8B030D-6E8A-4147-A177-3AD203B41FA5}">
                      <a16:colId xmlns:a16="http://schemas.microsoft.com/office/drawing/2014/main" val="705232317"/>
                    </a:ext>
                  </a:extLst>
                </a:gridCol>
                <a:gridCol w="304495">
                  <a:extLst>
                    <a:ext uri="{9D8B030D-6E8A-4147-A177-3AD203B41FA5}">
                      <a16:colId xmlns:a16="http://schemas.microsoft.com/office/drawing/2014/main" val="1240243621"/>
                    </a:ext>
                  </a:extLst>
                </a:gridCol>
                <a:gridCol w="304495">
                  <a:extLst>
                    <a:ext uri="{9D8B030D-6E8A-4147-A177-3AD203B41FA5}">
                      <a16:colId xmlns:a16="http://schemas.microsoft.com/office/drawing/2014/main" val="2723220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424033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 - 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extLst>
                  <a:ext uri="{0D108BD9-81ED-4DB2-BD59-A6C34878D82A}">
                    <a16:rowId xmlns:a16="http://schemas.microsoft.com/office/drawing/2014/main" val="801187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extLst>
                  <a:ext uri="{0D108BD9-81ED-4DB2-BD59-A6C34878D82A}">
                    <a16:rowId xmlns:a16="http://schemas.microsoft.com/office/drawing/2014/main" val="3292409538"/>
                  </a:ext>
                </a:extLst>
              </a:tr>
            </a:tbl>
          </a:graphicData>
        </a:graphic>
      </p:graphicFrame>
      <p:sp>
        <p:nvSpPr>
          <p:cNvPr id="4" name="Text Placeholder 3">
            <a:extLst>
              <a:ext uri="{FF2B5EF4-FFF2-40B4-BE49-F238E27FC236}">
                <a16:creationId xmlns:a16="http://schemas.microsoft.com/office/drawing/2014/main" id="{3C868144-3CDE-4720-BAB2-24B7B2EFE294}"/>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5044318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4F4E8-741D-4751-9530-C0225F3DFAD2}"/>
              </a:ext>
            </a:extLst>
          </p:cNvPr>
          <p:cNvSpPr>
            <a:spLocks noGrp="1"/>
          </p:cNvSpPr>
          <p:nvPr>
            <p:ph type="title"/>
          </p:nvPr>
        </p:nvSpPr>
        <p:spPr/>
        <p:txBody>
          <a:bodyPr/>
          <a:lstStyle/>
          <a:p>
            <a:r>
              <a:rPr lang="en-US"/>
              <a:t>LinkedIn Key Metrics Table | VCC - Social</a:t>
            </a:r>
          </a:p>
        </p:txBody>
      </p:sp>
      <p:graphicFrame>
        <p:nvGraphicFramePr>
          <p:cNvPr id="5" name="Table Placeholder 4">
            <a:extLst>
              <a:ext uri="{FF2B5EF4-FFF2-40B4-BE49-F238E27FC236}">
                <a16:creationId xmlns:a16="http://schemas.microsoft.com/office/drawing/2014/main" id="{8BA43B52-7C44-480C-9B68-46AA964CAD54}"/>
              </a:ext>
            </a:extLst>
          </p:cNvPr>
          <p:cNvGraphicFramePr>
            <a:graphicFrameLocks noGrp="1"/>
          </p:cNvGraphicFramePr>
          <p:nvPr>
            <p:ph type="tbl" sz="quarter" idx="13"/>
            <p:extLst>
              <p:ext uri="{D42A27DB-BD31-4B8C-83A1-F6EECF244321}">
                <p14:modId xmlns:p14="http://schemas.microsoft.com/office/powerpoint/2010/main" val="3850191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47403457"/>
                    </a:ext>
                  </a:extLst>
                </a:gridCol>
                <a:gridCol w="1069848">
                  <a:extLst>
                    <a:ext uri="{9D8B030D-6E8A-4147-A177-3AD203B41FA5}">
                      <a16:colId xmlns:a16="http://schemas.microsoft.com/office/drawing/2014/main" val="1890484028"/>
                    </a:ext>
                  </a:extLst>
                </a:gridCol>
                <a:gridCol w="1069848">
                  <a:extLst>
                    <a:ext uri="{9D8B030D-6E8A-4147-A177-3AD203B41FA5}">
                      <a16:colId xmlns:a16="http://schemas.microsoft.com/office/drawing/2014/main" val="713553669"/>
                    </a:ext>
                  </a:extLst>
                </a:gridCol>
                <a:gridCol w="1069848">
                  <a:extLst>
                    <a:ext uri="{9D8B030D-6E8A-4147-A177-3AD203B41FA5}">
                      <a16:colId xmlns:a16="http://schemas.microsoft.com/office/drawing/2014/main" val="2075004445"/>
                    </a:ext>
                  </a:extLst>
                </a:gridCol>
                <a:gridCol w="1069848">
                  <a:extLst>
                    <a:ext uri="{9D8B030D-6E8A-4147-A177-3AD203B41FA5}">
                      <a16:colId xmlns:a16="http://schemas.microsoft.com/office/drawing/2014/main" val="1215086829"/>
                    </a:ext>
                  </a:extLst>
                </a:gridCol>
                <a:gridCol w="1069848">
                  <a:extLst>
                    <a:ext uri="{9D8B030D-6E8A-4147-A177-3AD203B41FA5}">
                      <a16:colId xmlns:a16="http://schemas.microsoft.com/office/drawing/2014/main" val="195547771"/>
                    </a:ext>
                  </a:extLst>
                </a:gridCol>
                <a:gridCol w="1069848">
                  <a:extLst>
                    <a:ext uri="{9D8B030D-6E8A-4147-A177-3AD203B41FA5}">
                      <a16:colId xmlns:a16="http://schemas.microsoft.com/office/drawing/2014/main" val="23531067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31276334"/>
                  </a:ext>
                </a:extLst>
              </a:tr>
              <a:tr h="370840">
                <a:tc>
                  <a:txBody>
                    <a:bodyPr/>
                    <a:lstStyle/>
                    <a:p>
                      <a:r>
                        <a:rPr lang="en-US" sz="1000"/>
                        <a:t>Douglas College</a:t>
                      </a:r>
                    </a:p>
                  </a:txBody>
                  <a:tcPr/>
                </a:tc>
                <a:tc>
                  <a:txBody>
                    <a:bodyPr/>
                    <a:lstStyle/>
                    <a:p>
                      <a:r>
                        <a:rPr lang="en-US" sz="1000"/>
                        <a:t>n/a</a:t>
                      </a:r>
                    </a:p>
                  </a:txBody>
                  <a:tcPr/>
                </a:tc>
                <a:tc>
                  <a:txBody>
                    <a:bodyPr/>
                    <a:lstStyle/>
                    <a:p>
                      <a:r>
                        <a:rPr lang="en-US" sz="1000"/>
                        <a:t>n/a</a:t>
                      </a:r>
                    </a:p>
                  </a:txBody>
                  <a:tcPr/>
                </a:tc>
                <a:tc>
                  <a:txBody>
                    <a:bodyPr/>
                    <a:lstStyle/>
                    <a:p>
                      <a:r>
                        <a:rPr lang="en-US" sz="1000"/>
                        <a:t>28</a:t>
                      </a:r>
                    </a:p>
                  </a:txBody>
                  <a:tcPr/>
                </a:tc>
                <a:tc>
                  <a:txBody>
                    <a:bodyPr/>
                    <a:lstStyle/>
                    <a:p>
                      <a:r>
                        <a:rPr lang="en-US" sz="1000"/>
                        <a:t>1010</a:t>
                      </a:r>
                    </a:p>
                  </a:txBody>
                  <a:tcPr/>
                </a:tc>
                <a:tc>
                  <a:txBody>
                    <a:bodyPr/>
                    <a:lstStyle/>
                    <a:p>
                      <a:r>
                        <a:rPr lang="en-US" sz="1000"/>
                        <a:t>29</a:t>
                      </a:r>
                    </a:p>
                  </a:txBody>
                  <a:tcPr/>
                </a:tc>
                <a:tc>
                  <a:txBody>
                    <a:bodyPr/>
                    <a:lstStyle/>
                    <a:p>
                      <a:r>
                        <a:rPr lang="en-US" sz="1000"/>
                        <a:t>n/a</a:t>
                      </a:r>
                    </a:p>
                  </a:txBody>
                  <a:tcPr/>
                </a:tc>
                <a:extLst>
                  <a:ext uri="{0D108BD9-81ED-4DB2-BD59-A6C34878D82A}">
                    <a16:rowId xmlns:a16="http://schemas.microsoft.com/office/drawing/2014/main" val="3530992174"/>
                  </a:ext>
                </a:extLst>
              </a:tr>
              <a:tr h="370840">
                <a:tc>
                  <a:txBody>
                    <a:bodyPr/>
                    <a:lstStyle/>
                    <a:p>
                      <a:r>
                        <a:rPr lang="en-US" sz="1000"/>
                        <a:t>George Brown College</a:t>
                      </a:r>
                    </a:p>
                  </a:txBody>
                  <a:tcPr/>
                </a:tc>
                <a:tc>
                  <a:txBody>
                    <a:bodyPr/>
                    <a:lstStyle/>
                    <a:p>
                      <a:r>
                        <a:rPr lang="en-US" sz="1000"/>
                        <a:t>n/a</a:t>
                      </a:r>
                    </a:p>
                  </a:txBody>
                  <a:tcPr/>
                </a:tc>
                <a:tc>
                  <a:txBody>
                    <a:bodyPr/>
                    <a:lstStyle/>
                    <a:p>
                      <a:r>
                        <a:rPr lang="en-US" sz="1000"/>
                        <a:t>n/a</a:t>
                      </a:r>
                    </a:p>
                  </a:txBody>
                  <a:tcPr/>
                </a:tc>
                <a:tc>
                  <a:txBody>
                    <a:bodyPr/>
                    <a:lstStyle/>
                    <a:p>
                      <a:r>
                        <a:rPr lang="en-US" sz="1000"/>
                        <a:t>9</a:t>
                      </a:r>
                    </a:p>
                  </a:txBody>
                  <a:tcPr/>
                </a:tc>
                <a:tc>
                  <a:txBody>
                    <a:bodyPr/>
                    <a:lstStyle/>
                    <a:p>
                      <a:r>
                        <a:rPr lang="en-US" sz="1000"/>
                        <a:t>828</a:t>
                      </a:r>
                    </a:p>
                  </a:txBody>
                  <a:tcPr/>
                </a:tc>
                <a:tc>
                  <a:txBody>
                    <a:bodyPr/>
                    <a:lstStyle/>
                    <a:p>
                      <a:r>
                        <a:rPr lang="en-US" sz="1000"/>
                        <a:t>14</a:t>
                      </a:r>
                    </a:p>
                  </a:txBody>
                  <a:tcPr/>
                </a:tc>
                <a:tc>
                  <a:txBody>
                    <a:bodyPr/>
                    <a:lstStyle/>
                    <a:p>
                      <a:r>
                        <a:rPr lang="en-US" sz="1000"/>
                        <a:t>n/a</a:t>
                      </a:r>
                    </a:p>
                  </a:txBody>
                  <a:tcPr/>
                </a:tc>
                <a:extLst>
                  <a:ext uri="{0D108BD9-81ED-4DB2-BD59-A6C34878D82A}">
                    <a16:rowId xmlns:a16="http://schemas.microsoft.com/office/drawing/2014/main" val="4163355633"/>
                  </a:ext>
                </a:extLst>
              </a:tr>
              <a:tr h="370840">
                <a:tc>
                  <a:txBody>
                    <a:bodyPr/>
                    <a:lstStyle/>
                    <a:p>
                      <a:r>
                        <a:rPr lang="en-US" sz="1000"/>
                        <a:t>Langara College</a:t>
                      </a:r>
                    </a:p>
                  </a:txBody>
                  <a:tcPr/>
                </a:tc>
                <a:tc>
                  <a:txBody>
                    <a:bodyPr/>
                    <a:lstStyle/>
                    <a:p>
                      <a:r>
                        <a:rPr lang="en-US" sz="1000"/>
                        <a:t>n/a</a:t>
                      </a:r>
                    </a:p>
                  </a:txBody>
                  <a:tcPr/>
                </a:tc>
                <a:tc>
                  <a:txBody>
                    <a:bodyPr/>
                    <a:lstStyle/>
                    <a:p>
                      <a:r>
                        <a:rPr lang="en-US" sz="1000"/>
                        <a:t>n/a</a:t>
                      </a:r>
                    </a:p>
                  </a:txBody>
                  <a:tcPr/>
                </a:tc>
                <a:tc>
                  <a:txBody>
                    <a:bodyPr/>
                    <a:lstStyle/>
                    <a:p>
                      <a:r>
                        <a:rPr lang="en-US" sz="1000"/>
                        <a:t>34</a:t>
                      </a:r>
                    </a:p>
                  </a:txBody>
                  <a:tcPr/>
                </a:tc>
                <a:tc>
                  <a:txBody>
                    <a:bodyPr/>
                    <a:lstStyle/>
                    <a:p>
                      <a:r>
                        <a:rPr lang="en-US" sz="1000"/>
                        <a:t>674</a:t>
                      </a:r>
                    </a:p>
                  </a:txBody>
                  <a:tcPr/>
                </a:tc>
                <a:tc>
                  <a:txBody>
                    <a:bodyPr/>
                    <a:lstStyle/>
                    <a:p>
                      <a:r>
                        <a:rPr lang="en-US" sz="1000"/>
                        <a:t>15</a:t>
                      </a:r>
                    </a:p>
                  </a:txBody>
                  <a:tcPr/>
                </a:tc>
                <a:tc>
                  <a:txBody>
                    <a:bodyPr/>
                    <a:lstStyle/>
                    <a:p>
                      <a:r>
                        <a:rPr lang="en-US" sz="1000"/>
                        <a:t>n/a</a:t>
                      </a:r>
                    </a:p>
                  </a:txBody>
                  <a:tcPr/>
                </a:tc>
                <a:extLst>
                  <a:ext uri="{0D108BD9-81ED-4DB2-BD59-A6C34878D82A}">
                    <a16:rowId xmlns:a16="http://schemas.microsoft.com/office/drawing/2014/main" val="4012634013"/>
                  </a:ext>
                </a:extLst>
              </a:tr>
              <a:tr h="370840">
                <a:tc>
                  <a:txBody>
                    <a:bodyPr/>
                    <a:lstStyle/>
                    <a:p>
                      <a:r>
                        <a:rPr lang="en-US" sz="1000"/>
                        <a:t>British Columbia Institute of Technology</a:t>
                      </a:r>
                    </a:p>
                  </a:txBody>
                  <a:tcPr/>
                </a:tc>
                <a:tc>
                  <a:txBody>
                    <a:bodyPr/>
                    <a:lstStyle/>
                    <a:p>
                      <a:r>
                        <a:rPr lang="en-US" sz="1000"/>
                        <a:t>126998</a:t>
                      </a:r>
                    </a:p>
                  </a:txBody>
                  <a:tcPr/>
                </a:tc>
                <a:tc>
                  <a:txBody>
                    <a:bodyPr/>
                    <a:lstStyle/>
                    <a:p>
                      <a:r>
                        <a:rPr lang="en-US" sz="1000"/>
                        <a:t>n/a</a:t>
                      </a:r>
                    </a:p>
                  </a:txBody>
                  <a:tcPr/>
                </a:tc>
                <a:tc>
                  <a:txBody>
                    <a:bodyPr/>
                    <a:lstStyle/>
                    <a:p>
                      <a:r>
                        <a:rPr lang="en-US" sz="1000"/>
                        <a:t>44</a:t>
                      </a:r>
                    </a:p>
                  </a:txBody>
                  <a:tcPr/>
                </a:tc>
                <a:tc>
                  <a:txBody>
                    <a:bodyPr/>
                    <a:lstStyle/>
                    <a:p>
                      <a:r>
                        <a:rPr lang="en-US" sz="1000"/>
                        <a:t>1424</a:t>
                      </a:r>
                    </a:p>
                  </a:txBody>
                  <a:tcPr/>
                </a:tc>
                <a:tc>
                  <a:txBody>
                    <a:bodyPr/>
                    <a:lstStyle/>
                    <a:p>
                      <a:r>
                        <a:rPr lang="en-US" sz="1000"/>
                        <a:t>41</a:t>
                      </a:r>
                    </a:p>
                  </a:txBody>
                  <a:tcPr/>
                </a:tc>
                <a:tc>
                  <a:txBody>
                    <a:bodyPr/>
                    <a:lstStyle/>
                    <a:p>
                      <a:r>
                        <a:rPr lang="en-US" sz="1000"/>
                        <a:t>n/a</a:t>
                      </a:r>
                    </a:p>
                  </a:txBody>
                  <a:tcPr/>
                </a:tc>
                <a:extLst>
                  <a:ext uri="{0D108BD9-81ED-4DB2-BD59-A6C34878D82A}">
                    <a16:rowId xmlns:a16="http://schemas.microsoft.com/office/drawing/2014/main" val="1836292430"/>
                  </a:ext>
                </a:extLst>
              </a:tr>
              <a:tr h="370840">
                <a:tc>
                  <a:txBody>
                    <a:bodyPr/>
                    <a:lstStyle/>
                    <a:p>
                      <a:r>
                        <a:rPr lang="en-US" sz="1000"/>
                        <a:t>Vancouver Community College (VCC)</a:t>
                      </a:r>
                    </a:p>
                  </a:txBody>
                  <a:tcPr/>
                </a:tc>
                <a:tc>
                  <a:txBody>
                    <a:bodyPr/>
                    <a:lstStyle/>
                    <a:p>
                      <a:r>
                        <a:rPr lang="en-US" sz="1000"/>
                        <a:t>26327</a:t>
                      </a:r>
                    </a:p>
                  </a:txBody>
                  <a:tcPr/>
                </a:tc>
                <a:tc>
                  <a:txBody>
                    <a:bodyPr/>
                    <a:lstStyle/>
                    <a:p>
                      <a:r>
                        <a:rPr lang="en-US" sz="1000"/>
                        <a:t>n/a</a:t>
                      </a:r>
                    </a:p>
                  </a:txBody>
                  <a:tcPr/>
                </a:tc>
                <a:tc>
                  <a:txBody>
                    <a:bodyPr/>
                    <a:lstStyle/>
                    <a:p>
                      <a:r>
                        <a:rPr lang="en-US" sz="1000"/>
                        <a:t>7</a:t>
                      </a:r>
                    </a:p>
                  </a:txBody>
                  <a:tcPr/>
                </a:tc>
                <a:tc>
                  <a:txBody>
                    <a:bodyPr/>
                    <a:lstStyle/>
                    <a:p>
                      <a:r>
                        <a:rPr lang="en-US" sz="1000"/>
                        <a:t>193</a:t>
                      </a:r>
                    </a:p>
                  </a:txBody>
                  <a:tcPr/>
                </a:tc>
                <a:tc>
                  <a:txBody>
                    <a:bodyPr/>
                    <a:lstStyle/>
                    <a:p>
                      <a:r>
                        <a:rPr lang="en-US" sz="1000"/>
                        <a:t>4</a:t>
                      </a:r>
                    </a:p>
                  </a:txBody>
                  <a:tcPr/>
                </a:tc>
                <a:tc>
                  <a:txBody>
                    <a:bodyPr/>
                    <a:lstStyle/>
                    <a:p>
                      <a:r>
                        <a:rPr lang="en-US" sz="1000"/>
                        <a:t>n/a</a:t>
                      </a:r>
                    </a:p>
                  </a:txBody>
                  <a:tcPr/>
                </a:tc>
                <a:extLst>
                  <a:ext uri="{0D108BD9-81ED-4DB2-BD59-A6C34878D82A}">
                    <a16:rowId xmlns:a16="http://schemas.microsoft.com/office/drawing/2014/main" val="1541199880"/>
                  </a:ext>
                </a:extLst>
              </a:tr>
            </a:tbl>
          </a:graphicData>
        </a:graphic>
      </p:graphicFrame>
      <p:sp>
        <p:nvSpPr>
          <p:cNvPr id="4" name="Text Placeholder 3">
            <a:extLst>
              <a:ext uri="{FF2B5EF4-FFF2-40B4-BE49-F238E27FC236}">
                <a16:creationId xmlns:a16="http://schemas.microsoft.com/office/drawing/2014/main" id="{C5BB7B06-37F4-4DAC-9979-31C67797E6A9}"/>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8334891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DD1C2-E233-4EC3-933A-A39C0EA22C68}"/>
              </a:ext>
            </a:extLst>
          </p:cNvPr>
          <p:cNvSpPr>
            <a:spLocks noGrp="1"/>
          </p:cNvSpPr>
          <p:nvPr>
            <p:ph type="title"/>
          </p:nvPr>
        </p:nvSpPr>
        <p:spPr/>
        <p:txBody>
          <a:bodyPr/>
          <a:lstStyle/>
          <a:p>
            <a:r>
              <a:rPr lang="en-US"/>
              <a:t>Facebook Sponsored Posts Distribution | VCC - Social</a:t>
            </a:r>
          </a:p>
        </p:txBody>
      </p:sp>
      <p:graphicFrame>
        <p:nvGraphicFramePr>
          <p:cNvPr id="6" name="Chart Placeholder 5">
            <a:extLst>
              <a:ext uri="{FF2B5EF4-FFF2-40B4-BE49-F238E27FC236}">
                <a16:creationId xmlns:a16="http://schemas.microsoft.com/office/drawing/2014/main" id="{761E05DB-629C-4DB8-A72B-8E228287A1B2}"/>
              </a:ext>
            </a:extLst>
          </p:cNvPr>
          <p:cNvGraphicFramePr>
            <a:graphicFrameLocks noGrp="1"/>
          </p:cNvGraphicFramePr>
          <p:nvPr>
            <p:ph type="chart" sz="quarter" idx="13"/>
            <p:extLst>
              <p:ext uri="{D42A27DB-BD31-4B8C-83A1-F6EECF244321}">
                <p14:modId xmlns:p14="http://schemas.microsoft.com/office/powerpoint/2010/main" val="1653480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078F09-28A4-4934-9EEE-A70AC5045EE2}"/>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6DFB1A2C-BD0E-41EB-B537-2E90828411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8099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B7918-AA08-4285-997A-08408227CCD7}"/>
              </a:ext>
            </a:extLst>
          </p:cNvPr>
          <p:cNvSpPr>
            <a:spLocks noGrp="1"/>
          </p:cNvSpPr>
          <p:nvPr>
            <p:ph type="title"/>
          </p:nvPr>
        </p:nvSpPr>
        <p:spPr/>
        <p:txBody>
          <a:bodyPr/>
          <a:lstStyle/>
          <a:p>
            <a:r>
              <a:rPr lang="en-US"/>
              <a:t>Instagram Follower Distribution | VCC - Social</a:t>
            </a:r>
          </a:p>
        </p:txBody>
      </p:sp>
      <p:graphicFrame>
        <p:nvGraphicFramePr>
          <p:cNvPr id="6" name="Chart Placeholder 5">
            <a:extLst>
              <a:ext uri="{FF2B5EF4-FFF2-40B4-BE49-F238E27FC236}">
                <a16:creationId xmlns:a16="http://schemas.microsoft.com/office/drawing/2014/main" id="{DA367CA8-9388-4B5C-8261-82F31C0BC6ED}"/>
              </a:ext>
            </a:extLst>
          </p:cNvPr>
          <p:cNvGraphicFramePr>
            <a:graphicFrameLocks noGrp="1"/>
          </p:cNvGraphicFramePr>
          <p:nvPr>
            <p:ph type="chart" sz="quarter" idx="13"/>
            <p:extLst>
              <p:ext uri="{D42A27DB-BD31-4B8C-83A1-F6EECF244321}">
                <p14:modId xmlns:p14="http://schemas.microsoft.com/office/powerpoint/2010/main" val="545722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B32B8D-B154-49EC-BDB3-730C18A0B264}"/>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F6C080E6-D230-418A-A2B7-4546EEA501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88768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7C30-25A2-41C2-93CC-423E77BE28B0}"/>
              </a:ext>
            </a:extLst>
          </p:cNvPr>
          <p:cNvSpPr>
            <a:spLocks noGrp="1"/>
          </p:cNvSpPr>
          <p:nvPr>
            <p:ph type="title"/>
          </p:nvPr>
        </p:nvSpPr>
        <p:spPr/>
        <p:txBody>
          <a:bodyPr/>
          <a:lstStyle/>
          <a:p>
            <a:r>
              <a:rPr lang="en-US"/>
              <a:t>Twitter Total Interactions | VCC - Social</a:t>
            </a:r>
          </a:p>
        </p:txBody>
      </p:sp>
      <p:graphicFrame>
        <p:nvGraphicFramePr>
          <p:cNvPr id="6" name="Chart Placeholder 5">
            <a:extLst>
              <a:ext uri="{FF2B5EF4-FFF2-40B4-BE49-F238E27FC236}">
                <a16:creationId xmlns:a16="http://schemas.microsoft.com/office/drawing/2014/main" id="{64E7B96B-7B62-48C1-B7EB-9C8FDB7625BB}"/>
              </a:ext>
            </a:extLst>
          </p:cNvPr>
          <p:cNvGraphicFramePr>
            <a:graphicFrameLocks noGrp="1"/>
          </p:cNvGraphicFramePr>
          <p:nvPr>
            <p:ph type="chart" sz="quarter" idx="13"/>
            <p:extLst>
              <p:ext uri="{D42A27DB-BD31-4B8C-83A1-F6EECF244321}">
                <p14:modId xmlns:p14="http://schemas.microsoft.com/office/powerpoint/2010/main" val="2379560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0DDFBE-A4D9-4CE2-9307-B3E094291E21}"/>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104279EF-FFF4-4DB0-BA22-3F1FF9272A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94928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FC758-D39D-415B-B74B-038FAC9DD5BF}"/>
              </a:ext>
            </a:extLst>
          </p:cNvPr>
          <p:cNvSpPr>
            <a:spLocks noGrp="1"/>
          </p:cNvSpPr>
          <p:nvPr>
            <p:ph type="title"/>
          </p:nvPr>
        </p:nvSpPr>
        <p:spPr/>
        <p:txBody>
          <a:bodyPr/>
          <a:lstStyle/>
          <a:p>
            <a:r>
              <a:rPr lang="en-US"/>
              <a:t>Youtube Videos Table | VCC - Social - 1 of 4</a:t>
            </a:r>
          </a:p>
        </p:txBody>
      </p:sp>
      <p:graphicFrame>
        <p:nvGraphicFramePr>
          <p:cNvPr id="5" name="Table Placeholder 4">
            <a:extLst>
              <a:ext uri="{FF2B5EF4-FFF2-40B4-BE49-F238E27FC236}">
                <a16:creationId xmlns:a16="http://schemas.microsoft.com/office/drawing/2014/main" id="{A87FE81B-C28D-44C2-8CCC-C21145066C19}"/>
              </a:ext>
            </a:extLst>
          </p:cNvPr>
          <p:cNvGraphicFramePr>
            <a:graphicFrameLocks noGrp="1"/>
          </p:cNvGraphicFramePr>
          <p:nvPr>
            <p:ph type="tbl" sz="quarter" idx="13"/>
            <p:extLst>
              <p:ext uri="{D42A27DB-BD31-4B8C-83A1-F6EECF244321}">
                <p14:modId xmlns:p14="http://schemas.microsoft.com/office/powerpoint/2010/main" val="1636825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19656267"/>
                    </a:ext>
                  </a:extLst>
                </a:gridCol>
                <a:gridCol w="822960">
                  <a:extLst>
                    <a:ext uri="{9D8B030D-6E8A-4147-A177-3AD203B41FA5}">
                      <a16:colId xmlns:a16="http://schemas.microsoft.com/office/drawing/2014/main" val="500860002"/>
                    </a:ext>
                  </a:extLst>
                </a:gridCol>
                <a:gridCol w="822960">
                  <a:extLst>
                    <a:ext uri="{9D8B030D-6E8A-4147-A177-3AD203B41FA5}">
                      <a16:colId xmlns:a16="http://schemas.microsoft.com/office/drawing/2014/main" val="169729704"/>
                    </a:ext>
                  </a:extLst>
                </a:gridCol>
                <a:gridCol w="822960">
                  <a:extLst>
                    <a:ext uri="{9D8B030D-6E8A-4147-A177-3AD203B41FA5}">
                      <a16:colId xmlns:a16="http://schemas.microsoft.com/office/drawing/2014/main" val="3703377062"/>
                    </a:ext>
                  </a:extLst>
                </a:gridCol>
                <a:gridCol w="822960">
                  <a:extLst>
                    <a:ext uri="{9D8B030D-6E8A-4147-A177-3AD203B41FA5}">
                      <a16:colId xmlns:a16="http://schemas.microsoft.com/office/drawing/2014/main" val="521878521"/>
                    </a:ext>
                  </a:extLst>
                </a:gridCol>
                <a:gridCol w="822960">
                  <a:extLst>
                    <a:ext uri="{9D8B030D-6E8A-4147-A177-3AD203B41FA5}">
                      <a16:colId xmlns:a16="http://schemas.microsoft.com/office/drawing/2014/main" val="2409588407"/>
                    </a:ext>
                  </a:extLst>
                </a:gridCol>
                <a:gridCol w="822960">
                  <a:extLst>
                    <a:ext uri="{9D8B030D-6E8A-4147-A177-3AD203B41FA5}">
                      <a16:colId xmlns:a16="http://schemas.microsoft.com/office/drawing/2014/main" val="568962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66810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- 2019-02-14 20:30:05 </a:t>
                      </a:r>
                      <a:r>
                        <a:rPr kumimoji="0" lang="en-US" sz="1000" b="0" i="0" u="none" strike="noStrike" kern="1200" cap="none" spc="0" normalizeH="0" baseline="0" noProof="0">
                          <a:ln>
                            <a:noFill/>
                          </a:ln>
                          <a:solidFill>
                            <a:prstClr val="black"/>
                          </a:solidFill>
                          <a:effectLst/>
                          <a:uLnTx/>
                          <a:uFillTx/>
                          <a:latin typeface="+mn-lt"/>
                          <a:ea typeface="+mn-ea"/>
                          <a:cs typeface="+mn-cs"/>
                        </a:rPr>
                        <a:t>
 Digital Experience Design at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34040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- 2019-02-20 18:19:02 </a:t>
                      </a:r>
                      <a:r>
                        <a:rPr kumimoji="0" lang="en-US" sz="1000" b="0" i="0" u="none" strike="noStrike" kern="1200" cap="none" spc="0" normalizeH="0" baseline="0" noProof="0">
                          <a:ln>
                            <a:noFill/>
                          </a:ln>
                          <a:solidFill>
                            <a:prstClr val="black"/>
                          </a:solidFill>
                          <a:effectLst/>
                          <a:uLnTx/>
                          <a:uFillTx/>
                          <a:latin typeface="+mn-lt"/>
                          <a:ea typeface="+mn-ea"/>
                          <a:cs typeface="+mn-cs"/>
                        </a:rPr>
                        <a:t>
 School of Early Childhood -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3448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- 2019-02-22 20:44:59 </a:t>
                      </a:r>
                      <a:r>
                        <a:rPr kumimoji="0" lang="en-US" sz="1000" b="0" i="0" u="none" strike="noStrike" kern="1200" cap="none" spc="0" normalizeH="0" baseline="0" noProof="0">
                          <a:ln>
                            <a:noFill/>
                          </a:ln>
                          <a:solidFill>
                            <a:prstClr val="black"/>
                          </a:solidFill>
                          <a:effectLst/>
                          <a:uLnTx/>
                          <a:uFillTx/>
                          <a:latin typeface="+mn-lt"/>
                          <a:ea typeface="+mn-ea"/>
                          <a:cs typeface="+mn-cs"/>
                        </a:rPr>
                        <a:t>
 Education for a Complex World - BCIT School of Construction and the Environment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255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20:59:24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27, 2019 - Keynote Donna Wilson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465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22:03:00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27,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95535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23:00:02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(6:30pm)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88966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23:26:51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(6:30pm) - Keynote Catherine Roome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05:15:07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93812185"/>
                  </a:ext>
                </a:extLst>
              </a:tr>
            </a:tbl>
          </a:graphicData>
        </a:graphic>
      </p:graphicFrame>
      <p:sp>
        <p:nvSpPr>
          <p:cNvPr id="4" name="Text Placeholder 3">
            <a:extLst>
              <a:ext uri="{FF2B5EF4-FFF2-40B4-BE49-F238E27FC236}">
                <a16:creationId xmlns:a16="http://schemas.microsoft.com/office/drawing/2014/main" id="{8DBCB6B3-7CDF-41A3-9E4E-62009D1BAD76}"/>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1408596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3DE68-0E89-41E1-9E8A-BAF55AA3F7A5}"/>
              </a:ext>
            </a:extLst>
          </p:cNvPr>
          <p:cNvSpPr>
            <a:spLocks noGrp="1"/>
          </p:cNvSpPr>
          <p:nvPr>
            <p:ph type="title"/>
          </p:nvPr>
        </p:nvSpPr>
        <p:spPr/>
        <p:txBody>
          <a:bodyPr/>
          <a:lstStyle/>
          <a:p>
            <a:r>
              <a:rPr lang="en-US"/>
              <a:t>Youtube Videos Table | VCC - Social - 2 of 4</a:t>
            </a:r>
          </a:p>
        </p:txBody>
      </p:sp>
      <p:graphicFrame>
        <p:nvGraphicFramePr>
          <p:cNvPr id="5" name="Table Placeholder 4">
            <a:extLst>
              <a:ext uri="{FF2B5EF4-FFF2-40B4-BE49-F238E27FC236}">
                <a16:creationId xmlns:a16="http://schemas.microsoft.com/office/drawing/2014/main" id="{E213A804-51BA-4F3F-A047-F54A5F6F3557}"/>
              </a:ext>
            </a:extLst>
          </p:cNvPr>
          <p:cNvGraphicFramePr>
            <a:graphicFrameLocks noGrp="1"/>
          </p:cNvGraphicFramePr>
          <p:nvPr>
            <p:ph type="tbl" sz="quarter" idx="13"/>
            <p:extLst>
              <p:ext uri="{D42A27DB-BD31-4B8C-83A1-F6EECF244321}">
                <p14:modId xmlns:p14="http://schemas.microsoft.com/office/powerpoint/2010/main" val="3597888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83812868"/>
                    </a:ext>
                  </a:extLst>
                </a:gridCol>
                <a:gridCol w="822960">
                  <a:extLst>
                    <a:ext uri="{9D8B030D-6E8A-4147-A177-3AD203B41FA5}">
                      <a16:colId xmlns:a16="http://schemas.microsoft.com/office/drawing/2014/main" val="3308016510"/>
                    </a:ext>
                  </a:extLst>
                </a:gridCol>
                <a:gridCol w="822960">
                  <a:extLst>
                    <a:ext uri="{9D8B030D-6E8A-4147-A177-3AD203B41FA5}">
                      <a16:colId xmlns:a16="http://schemas.microsoft.com/office/drawing/2014/main" val="3385669243"/>
                    </a:ext>
                  </a:extLst>
                </a:gridCol>
                <a:gridCol w="822960">
                  <a:extLst>
                    <a:ext uri="{9D8B030D-6E8A-4147-A177-3AD203B41FA5}">
                      <a16:colId xmlns:a16="http://schemas.microsoft.com/office/drawing/2014/main" val="1240024863"/>
                    </a:ext>
                  </a:extLst>
                </a:gridCol>
                <a:gridCol w="822960">
                  <a:extLst>
                    <a:ext uri="{9D8B030D-6E8A-4147-A177-3AD203B41FA5}">
                      <a16:colId xmlns:a16="http://schemas.microsoft.com/office/drawing/2014/main" val="2386286731"/>
                    </a:ext>
                  </a:extLst>
                </a:gridCol>
                <a:gridCol w="822960">
                  <a:extLst>
                    <a:ext uri="{9D8B030D-6E8A-4147-A177-3AD203B41FA5}">
                      <a16:colId xmlns:a16="http://schemas.microsoft.com/office/drawing/2014/main" val="1395773463"/>
                    </a:ext>
                  </a:extLst>
                </a:gridCol>
                <a:gridCol w="822960">
                  <a:extLst>
                    <a:ext uri="{9D8B030D-6E8A-4147-A177-3AD203B41FA5}">
                      <a16:colId xmlns:a16="http://schemas.microsoft.com/office/drawing/2014/main" val="1439670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948392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23:30:38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(1:30pm) - Keynote Charmaine Crooks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05:16:51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43497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23:47:44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(1:30pm)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040942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- 2019-02-28 00:47:13 </a:t>
                      </a:r>
                      <a:r>
                        <a:rPr kumimoji="0" lang="en-US" sz="1000" b="0" i="0" u="none" strike="noStrike" kern="1200" cap="none" spc="0" normalizeH="0" baseline="0" noProof="0">
                          <a:ln>
                            <a:noFill/>
                          </a:ln>
                          <a:solidFill>
                            <a:prstClr val="black"/>
                          </a:solidFill>
                          <a:effectLst/>
                          <a:uLnTx/>
                          <a:uFillTx/>
                          <a:latin typeface="+mn-lt"/>
                          <a:ea typeface="+mn-ea"/>
                          <a:cs typeface="+mn-cs"/>
                        </a:rPr>
                        <a:t>
 Employee Giving: The Power of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19711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- 2019-02-28 20:45:53 </a:t>
                      </a:r>
                      <a:r>
                        <a:rPr kumimoji="0" lang="en-US" sz="1000" b="0" i="0" u="none" strike="noStrike" kern="1200" cap="none" spc="0" normalizeH="0" baseline="0" noProof="0">
                          <a:ln>
                            <a:noFill/>
                          </a:ln>
                          <a:solidFill>
                            <a:prstClr val="black"/>
                          </a:solidFill>
                          <a:effectLst/>
                          <a:uLnTx/>
                          <a:uFillTx/>
                          <a:latin typeface="+mn-lt"/>
                          <a:ea typeface="+mn-ea"/>
                          <a:cs typeface="+mn-cs"/>
                        </a:rPr>
                        <a:t>
 American Sign Language - English Interpreter Alumnus’ Story at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007186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- 2019-03-01 19:29:59 </a:t>
                      </a:r>
                      <a:r>
                        <a:rPr kumimoji="0" lang="en-US" sz="1000" b="0" i="0" u="none" strike="noStrike" kern="1200" cap="none" spc="0" normalizeH="0" baseline="0" noProof="0">
                          <a:ln>
                            <a:noFill/>
                          </a:ln>
                          <a:solidFill>
                            <a:prstClr val="black"/>
                          </a:solidFill>
                          <a:effectLst/>
                          <a:uLnTx/>
                          <a:uFillTx/>
                          <a:latin typeface="+mn-lt"/>
                          <a:ea typeface="+mn-ea"/>
                          <a:cs typeface="+mn-cs"/>
                        </a:rPr>
                        <a:t>
 This is Experiential Education at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16128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- 2019-03-04 18:13:28 </a:t>
                      </a:r>
                      <a:r>
                        <a:rPr kumimoji="0" lang="en-US" sz="1000" b="0" i="0" u="none" strike="noStrike" kern="1200" cap="none" spc="0" normalizeH="0" baseline="0" noProof="0">
                          <a:ln>
                            <a:noFill/>
                          </a:ln>
                          <a:solidFill>
                            <a:prstClr val="black"/>
                          </a:solidFill>
                          <a:effectLst/>
                          <a:uLnTx/>
                          <a:uFillTx/>
                          <a:latin typeface="+mn-lt"/>
                          <a:ea typeface="+mn-ea"/>
                          <a:cs typeface="+mn-cs"/>
                        </a:rPr>
                        <a:t>
 Women Transitioning into Trades and Employment at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64743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- 2019-03-05 19:24:32 </a:t>
                      </a:r>
                      <a:r>
                        <a:rPr kumimoji="0" lang="en-US" sz="1000" b="0" i="0" u="none" strike="noStrike" kern="1200" cap="none" spc="0" normalizeH="0" baseline="0" noProof="0">
                          <a:ln>
                            <a:noFill/>
                          </a:ln>
                          <a:solidFill>
                            <a:prstClr val="black"/>
                          </a:solidFill>
                          <a:effectLst/>
                          <a:uLnTx/>
                          <a:uFillTx/>
                          <a:latin typeface="+mn-lt"/>
                          <a:ea typeface="+mn-ea"/>
                          <a:cs typeface="+mn-cs"/>
                        </a:rPr>
                        <a:t>
 Think Global and Move Ahead in Your Career -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50173884"/>
                  </a:ext>
                </a:extLst>
              </a:tr>
            </a:tbl>
          </a:graphicData>
        </a:graphic>
      </p:graphicFrame>
      <p:sp>
        <p:nvSpPr>
          <p:cNvPr id="4" name="Text Placeholder 3">
            <a:extLst>
              <a:ext uri="{FF2B5EF4-FFF2-40B4-BE49-F238E27FC236}">
                <a16:creationId xmlns:a16="http://schemas.microsoft.com/office/drawing/2014/main" id="{0639CDDD-EAA8-4686-A3CD-AE6F85F7F28B}"/>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8231814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ED971-28D1-42B0-9B86-4CF497C3D79A}"/>
              </a:ext>
            </a:extLst>
          </p:cNvPr>
          <p:cNvSpPr>
            <a:spLocks noGrp="1"/>
          </p:cNvSpPr>
          <p:nvPr>
            <p:ph type="title"/>
          </p:nvPr>
        </p:nvSpPr>
        <p:spPr/>
        <p:txBody>
          <a:bodyPr/>
          <a:lstStyle/>
          <a:p>
            <a:r>
              <a:rPr lang="en-US"/>
              <a:t>Youtube Videos Table | VCC - Social - 3 of 4</a:t>
            </a:r>
          </a:p>
        </p:txBody>
      </p:sp>
      <p:graphicFrame>
        <p:nvGraphicFramePr>
          <p:cNvPr id="5" name="Table Placeholder 4">
            <a:extLst>
              <a:ext uri="{FF2B5EF4-FFF2-40B4-BE49-F238E27FC236}">
                <a16:creationId xmlns:a16="http://schemas.microsoft.com/office/drawing/2014/main" id="{93E1098C-68F3-4AF0-89F7-FC2F9DADFE98}"/>
              </a:ext>
            </a:extLst>
          </p:cNvPr>
          <p:cNvGraphicFramePr>
            <a:graphicFrameLocks noGrp="1"/>
          </p:cNvGraphicFramePr>
          <p:nvPr>
            <p:ph type="tbl" sz="quarter" idx="13"/>
            <p:extLst>
              <p:ext uri="{D42A27DB-BD31-4B8C-83A1-F6EECF244321}">
                <p14:modId xmlns:p14="http://schemas.microsoft.com/office/powerpoint/2010/main" val="2240159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67048337"/>
                    </a:ext>
                  </a:extLst>
                </a:gridCol>
                <a:gridCol w="822960">
                  <a:extLst>
                    <a:ext uri="{9D8B030D-6E8A-4147-A177-3AD203B41FA5}">
                      <a16:colId xmlns:a16="http://schemas.microsoft.com/office/drawing/2014/main" val="4275462367"/>
                    </a:ext>
                  </a:extLst>
                </a:gridCol>
                <a:gridCol w="822960">
                  <a:extLst>
                    <a:ext uri="{9D8B030D-6E8A-4147-A177-3AD203B41FA5}">
                      <a16:colId xmlns:a16="http://schemas.microsoft.com/office/drawing/2014/main" val="2378160939"/>
                    </a:ext>
                  </a:extLst>
                </a:gridCol>
                <a:gridCol w="822960">
                  <a:extLst>
                    <a:ext uri="{9D8B030D-6E8A-4147-A177-3AD203B41FA5}">
                      <a16:colId xmlns:a16="http://schemas.microsoft.com/office/drawing/2014/main" val="1067460506"/>
                    </a:ext>
                  </a:extLst>
                </a:gridCol>
                <a:gridCol w="822960">
                  <a:extLst>
                    <a:ext uri="{9D8B030D-6E8A-4147-A177-3AD203B41FA5}">
                      <a16:colId xmlns:a16="http://schemas.microsoft.com/office/drawing/2014/main" val="2137515922"/>
                    </a:ext>
                  </a:extLst>
                </a:gridCol>
                <a:gridCol w="822960">
                  <a:extLst>
                    <a:ext uri="{9D8B030D-6E8A-4147-A177-3AD203B41FA5}">
                      <a16:colId xmlns:a16="http://schemas.microsoft.com/office/drawing/2014/main" val="3033412906"/>
                    </a:ext>
                  </a:extLst>
                </a:gridCol>
                <a:gridCol w="822960">
                  <a:extLst>
                    <a:ext uri="{9D8B030D-6E8A-4147-A177-3AD203B41FA5}">
                      <a16:colId xmlns:a16="http://schemas.microsoft.com/office/drawing/2014/main" val="1602383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593648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21:38:20 </a:t>
                      </a:r>
                      <a:r>
                        <a:rPr kumimoji="0" lang="en-US" sz="1000" b="0" i="0" u="none" strike="noStrike" kern="1200" cap="none" spc="0" normalizeH="0" baseline="0" noProof="0">
                          <a:ln>
                            <a:noFill/>
                          </a:ln>
                          <a:solidFill>
                            <a:prstClr val="black"/>
                          </a:solidFill>
                          <a:effectLst/>
                          <a:uLnTx/>
                          <a:uFillTx/>
                          <a:latin typeface="+mn-lt"/>
                          <a:ea typeface="+mn-ea"/>
                          <a:cs typeface="+mn-cs"/>
                        </a:rPr>
                        <a:t>
 Moving to Vienna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3989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21:54:37 </a:t>
                      </a:r>
                      <a:r>
                        <a:rPr kumimoji="0" lang="en-US" sz="1000" b="0" i="0" u="none" strike="noStrike" kern="1200" cap="none" spc="0" normalizeH="0" baseline="0" noProof="0">
                          <a:ln>
                            <a:noFill/>
                          </a:ln>
                          <a:solidFill>
                            <a:prstClr val="black"/>
                          </a:solidFill>
                          <a:effectLst/>
                          <a:uLnTx/>
                          <a:uFillTx/>
                          <a:latin typeface="+mn-lt"/>
                          <a:ea typeface="+mn-ea"/>
                          <a:cs typeface="+mn-cs"/>
                        </a:rPr>
                        <a:t>
 Room Tour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66808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22:10:53 </a:t>
                      </a:r>
                      <a:r>
                        <a:rPr kumimoji="0" lang="en-US" sz="1000" b="0" i="0" u="none" strike="noStrike" kern="1200" cap="none" spc="0" normalizeH="0" baseline="0" noProof="0">
                          <a:ln>
                            <a:noFill/>
                          </a:ln>
                          <a:solidFill>
                            <a:prstClr val="black"/>
                          </a:solidFill>
                          <a:effectLst/>
                          <a:uLnTx/>
                          <a:uFillTx/>
                          <a:latin typeface="+mn-lt"/>
                          <a:ea typeface="+mn-ea"/>
                          <a:cs typeface="+mn-cs"/>
                        </a:rPr>
                        <a:t>
 Orientation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05:15:07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90994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22:25:21 </a:t>
                      </a:r>
                      <a:r>
                        <a:rPr kumimoji="0" lang="en-US" sz="1000" b="0" i="0" u="none" strike="noStrike" kern="1200" cap="none" spc="0" normalizeH="0" baseline="0" noProof="0">
                          <a:ln>
                            <a:noFill/>
                          </a:ln>
                          <a:solidFill>
                            <a:prstClr val="black"/>
                          </a:solidFill>
                          <a:effectLst/>
                          <a:uLnTx/>
                          <a:uFillTx/>
                          <a:latin typeface="+mn-lt"/>
                          <a:ea typeface="+mn-ea"/>
                          <a:cs typeface="+mn-cs"/>
                        </a:rPr>
                        <a:t>
 First Day of 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27408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23:25:13 </a:t>
                      </a:r>
                      <a:r>
                        <a:rPr kumimoji="0" lang="en-US" sz="1000" b="0" i="0" u="none" strike="noStrike" kern="1200" cap="none" spc="0" normalizeH="0" baseline="0" noProof="0">
                          <a:ln>
                            <a:noFill/>
                          </a:ln>
                          <a:solidFill>
                            <a:prstClr val="black"/>
                          </a:solidFill>
                          <a:effectLst/>
                          <a:uLnTx/>
                          <a:uFillTx/>
                          <a:latin typeface="+mn-lt"/>
                          <a:ea typeface="+mn-ea"/>
                          <a:cs typeface="+mn-cs"/>
                        </a:rPr>
                        <a:t>
 Inside BCIT: Meet Amy Fell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16468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DouglasCollegeVideo - 2019-03-07 19:59:19 </a:t>
                      </a:r>
                      <a:r>
                        <a:rPr kumimoji="0" lang="en-US" sz="1000" b="0" i="0" u="none" strike="noStrike" kern="1200" cap="none" spc="0" normalizeH="0" baseline="0" noProof="0">
                          <a:ln>
                            <a:noFill/>
                          </a:ln>
                          <a:solidFill>
                            <a:prstClr val="black"/>
                          </a:solidFill>
                          <a:effectLst/>
                          <a:uLnTx/>
                          <a:uFillTx/>
                          <a:latin typeface="+mn-lt"/>
                          <a:ea typeface="+mn-ea"/>
                          <a:cs typeface="+mn-cs"/>
                        </a:rPr>
                        <a:t>
 Douglas College Foundation - Anoop Virk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3796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- 2019-03-11 18:28:06 </a:t>
                      </a:r>
                      <a:r>
                        <a:rPr kumimoji="0" lang="en-US" sz="1000" b="0" i="0" u="none" strike="noStrike" kern="1200" cap="none" spc="0" normalizeH="0" baseline="0" noProof="0">
                          <a:ln>
                            <a:noFill/>
                          </a:ln>
                          <a:solidFill>
                            <a:prstClr val="black"/>
                          </a:solidFill>
                          <a:effectLst/>
                          <a:uLnTx/>
                          <a:uFillTx/>
                          <a:latin typeface="+mn-lt"/>
                          <a:ea typeface="+mn-ea"/>
                          <a:cs typeface="+mn-cs"/>
                        </a:rPr>
                        <a:t>
 Industrial Instrumentation and Process Control Technician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43803632"/>
                  </a:ext>
                </a:extLst>
              </a:tr>
            </a:tbl>
          </a:graphicData>
        </a:graphic>
      </p:graphicFrame>
      <p:sp>
        <p:nvSpPr>
          <p:cNvPr id="4" name="Text Placeholder 3">
            <a:extLst>
              <a:ext uri="{FF2B5EF4-FFF2-40B4-BE49-F238E27FC236}">
                <a16:creationId xmlns:a16="http://schemas.microsoft.com/office/drawing/2014/main" id="{6B0B1B82-1D66-42B2-985A-E490F29325D4}"/>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986325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376C1-AA1D-4547-8529-F6BB9D0F649F}"/>
              </a:ext>
            </a:extLst>
          </p:cNvPr>
          <p:cNvSpPr>
            <a:spLocks noGrp="1"/>
          </p:cNvSpPr>
          <p:nvPr>
            <p:ph type="title"/>
          </p:nvPr>
        </p:nvSpPr>
        <p:spPr/>
        <p:txBody>
          <a:bodyPr/>
          <a:lstStyle/>
          <a:p>
            <a:r>
              <a:rPr lang="en-US"/>
              <a:t>Youtube Videos Table | VCC - Social - 4 of 4</a:t>
            </a:r>
          </a:p>
        </p:txBody>
      </p:sp>
      <p:graphicFrame>
        <p:nvGraphicFramePr>
          <p:cNvPr id="5" name="Table Placeholder 4">
            <a:extLst>
              <a:ext uri="{FF2B5EF4-FFF2-40B4-BE49-F238E27FC236}">
                <a16:creationId xmlns:a16="http://schemas.microsoft.com/office/drawing/2014/main" id="{2D812F22-EA8A-4110-9A9C-A905EA696B5B}"/>
              </a:ext>
            </a:extLst>
          </p:cNvPr>
          <p:cNvGraphicFramePr>
            <a:graphicFrameLocks noGrp="1"/>
          </p:cNvGraphicFramePr>
          <p:nvPr>
            <p:ph type="tbl" sz="quarter" idx="13"/>
            <p:extLst>
              <p:ext uri="{D42A27DB-BD31-4B8C-83A1-F6EECF244321}">
                <p14:modId xmlns:p14="http://schemas.microsoft.com/office/powerpoint/2010/main" val="2965508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00776222"/>
                    </a:ext>
                  </a:extLst>
                </a:gridCol>
                <a:gridCol w="822960">
                  <a:extLst>
                    <a:ext uri="{9D8B030D-6E8A-4147-A177-3AD203B41FA5}">
                      <a16:colId xmlns:a16="http://schemas.microsoft.com/office/drawing/2014/main" val="3598103023"/>
                    </a:ext>
                  </a:extLst>
                </a:gridCol>
                <a:gridCol w="822960">
                  <a:extLst>
                    <a:ext uri="{9D8B030D-6E8A-4147-A177-3AD203B41FA5}">
                      <a16:colId xmlns:a16="http://schemas.microsoft.com/office/drawing/2014/main" val="3881758200"/>
                    </a:ext>
                  </a:extLst>
                </a:gridCol>
                <a:gridCol w="822960">
                  <a:extLst>
                    <a:ext uri="{9D8B030D-6E8A-4147-A177-3AD203B41FA5}">
                      <a16:colId xmlns:a16="http://schemas.microsoft.com/office/drawing/2014/main" val="3371126903"/>
                    </a:ext>
                  </a:extLst>
                </a:gridCol>
                <a:gridCol w="822960">
                  <a:extLst>
                    <a:ext uri="{9D8B030D-6E8A-4147-A177-3AD203B41FA5}">
                      <a16:colId xmlns:a16="http://schemas.microsoft.com/office/drawing/2014/main" val="1788928001"/>
                    </a:ext>
                  </a:extLst>
                </a:gridCol>
                <a:gridCol w="822960">
                  <a:extLst>
                    <a:ext uri="{9D8B030D-6E8A-4147-A177-3AD203B41FA5}">
                      <a16:colId xmlns:a16="http://schemas.microsoft.com/office/drawing/2014/main" val="808422227"/>
                    </a:ext>
                  </a:extLst>
                </a:gridCol>
                <a:gridCol w="822960">
                  <a:extLst>
                    <a:ext uri="{9D8B030D-6E8A-4147-A177-3AD203B41FA5}">
                      <a16:colId xmlns:a16="http://schemas.microsoft.com/office/drawing/2014/main" val="3564685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169252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- 2019-03-11 18:33:41 </a:t>
                      </a:r>
                      <a:r>
                        <a:rPr kumimoji="0" lang="en-US" sz="1000" b="0" i="0" u="none" strike="noStrike" kern="1200" cap="none" spc="0" normalizeH="0" baseline="0" noProof="0">
                          <a:ln>
                            <a:noFill/>
                          </a:ln>
                          <a:solidFill>
                            <a:prstClr val="black"/>
                          </a:solidFill>
                          <a:effectLst/>
                          <a:uLnTx/>
                          <a:uFillTx/>
                          <a:latin typeface="+mn-lt"/>
                          <a:ea typeface="+mn-ea"/>
                          <a:cs typeface="+mn-cs"/>
                        </a:rPr>
                        <a:t>
 Telecommunications Systems Technician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5726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- 2019-03-15 17:51:28 </a:t>
                      </a:r>
                      <a:r>
                        <a:rPr kumimoji="0" lang="en-US" sz="1000" b="0" i="0" u="none" strike="noStrike" kern="1200" cap="none" spc="0" normalizeH="0" baseline="0" noProof="0">
                          <a:ln>
                            <a:noFill/>
                          </a:ln>
                          <a:solidFill>
                            <a:prstClr val="black"/>
                          </a:solidFill>
                          <a:effectLst/>
                          <a:uLnTx/>
                          <a:uFillTx/>
                          <a:latin typeface="+mn-lt"/>
                          <a:ea typeface="+mn-ea"/>
                          <a:cs typeface="+mn-cs"/>
                        </a:rPr>
                        <a:t>
 Electrical and Computer Engineering Technology, Automation and Instrumentation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58438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- 2019-03-18 17:53:58 </a:t>
                      </a:r>
                      <a:r>
                        <a:rPr kumimoji="0" lang="en-US" sz="1000" b="0" i="0" u="none" strike="noStrike" kern="1200" cap="none" spc="0" normalizeH="0" baseline="0" noProof="0">
                          <a:ln>
                            <a:noFill/>
                          </a:ln>
                          <a:solidFill>
                            <a:prstClr val="black"/>
                          </a:solidFill>
                          <a:effectLst/>
                          <a:uLnTx/>
                          <a:uFillTx/>
                          <a:latin typeface="+mn-lt"/>
                          <a:ea typeface="+mn-ea"/>
                          <a:cs typeface="+mn-cs"/>
                        </a:rPr>
                        <a:t>
 B49 - Scholarships and Bursaries - Ashley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1779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- 2019-03-18 17:54:01 </a:t>
                      </a:r>
                      <a:r>
                        <a:rPr kumimoji="0" lang="en-US" sz="1000" b="0" i="0" u="none" strike="noStrike" kern="1200" cap="none" spc="0" normalizeH="0" baseline="0" noProof="0">
                          <a:ln>
                            <a:noFill/>
                          </a:ln>
                          <a:solidFill>
                            <a:prstClr val="black"/>
                          </a:solidFill>
                          <a:effectLst/>
                          <a:uLnTx/>
                          <a:uFillTx/>
                          <a:latin typeface="+mn-lt"/>
                          <a:ea typeface="+mn-ea"/>
                          <a:cs typeface="+mn-cs"/>
                        </a:rPr>
                        <a:t>
 B49 - Scholarships and Bursaries - Lindsay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64384415"/>
                  </a:ext>
                </a:extLst>
              </a:tr>
            </a:tbl>
          </a:graphicData>
        </a:graphic>
      </p:graphicFrame>
      <p:sp>
        <p:nvSpPr>
          <p:cNvPr id="4" name="Text Placeholder 3">
            <a:extLst>
              <a:ext uri="{FF2B5EF4-FFF2-40B4-BE49-F238E27FC236}">
                <a16:creationId xmlns:a16="http://schemas.microsoft.com/office/drawing/2014/main" id="{EF9C98CF-EF22-40D9-A71F-295B9621A2A5}"/>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4452979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55CE-0122-4E67-B19C-80267F630687}"/>
              </a:ext>
            </a:extLst>
          </p:cNvPr>
          <p:cNvSpPr>
            <a:spLocks noGrp="1"/>
          </p:cNvSpPr>
          <p:nvPr>
            <p:ph type="title"/>
          </p:nvPr>
        </p:nvSpPr>
        <p:spPr/>
        <p:txBody>
          <a:bodyPr/>
          <a:lstStyle/>
          <a:p>
            <a:r>
              <a:rPr lang="en-US"/>
              <a:t>Overall All Posts Table | VCC - Social - 1 of 12</a:t>
            </a:r>
          </a:p>
        </p:txBody>
      </p:sp>
      <p:graphicFrame>
        <p:nvGraphicFramePr>
          <p:cNvPr id="5" name="Table Placeholder 4">
            <a:extLst>
              <a:ext uri="{FF2B5EF4-FFF2-40B4-BE49-F238E27FC236}">
                <a16:creationId xmlns:a16="http://schemas.microsoft.com/office/drawing/2014/main" id="{1F5C9645-AF6C-4282-833A-6C01BAED5324}"/>
              </a:ext>
            </a:extLst>
          </p:cNvPr>
          <p:cNvGraphicFramePr>
            <a:graphicFrameLocks noGrp="1"/>
          </p:cNvGraphicFramePr>
          <p:nvPr>
            <p:ph type="tbl" sz="quarter" idx="13"/>
            <p:extLst>
              <p:ext uri="{D42A27DB-BD31-4B8C-83A1-F6EECF244321}">
                <p14:modId xmlns:p14="http://schemas.microsoft.com/office/powerpoint/2010/main" val="3386331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250648352"/>
                    </a:ext>
                  </a:extLst>
                </a:gridCol>
                <a:gridCol w="658368">
                  <a:extLst>
                    <a:ext uri="{9D8B030D-6E8A-4147-A177-3AD203B41FA5}">
                      <a16:colId xmlns:a16="http://schemas.microsoft.com/office/drawing/2014/main" val="4063177005"/>
                    </a:ext>
                  </a:extLst>
                </a:gridCol>
                <a:gridCol w="658368">
                  <a:extLst>
                    <a:ext uri="{9D8B030D-6E8A-4147-A177-3AD203B41FA5}">
                      <a16:colId xmlns:a16="http://schemas.microsoft.com/office/drawing/2014/main" val="1827407479"/>
                    </a:ext>
                  </a:extLst>
                </a:gridCol>
                <a:gridCol w="658368">
                  <a:extLst>
                    <a:ext uri="{9D8B030D-6E8A-4147-A177-3AD203B41FA5}">
                      <a16:colId xmlns:a16="http://schemas.microsoft.com/office/drawing/2014/main" val="1077663685"/>
                    </a:ext>
                  </a:extLst>
                </a:gridCol>
                <a:gridCol w="1481327">
                  <a:extLst>
                    <a:ext uri="{9D8B030D-6E8A-4147-A177-3AD203B41FA5}">
                      <a16:colId xmlns:a16="http://schemas.microsoft.com/office/drawing/2014/main" val="4076062445"/>
                    </a:ext>
                  </a:extLst>
                </a:gridCol>
                <a:gridCol w="822960">
                  <a:extLst>
                    <a:ext uri="{9D8B030D-6E8A-4147-A177-3AD203B41FA5}">
                      <a16:colId xmlns:a16="http://schemas.microsoft.com/office/drawing/2014/main" val="3373273331"/>
                    </a:ext>
                  </a:extLst>
                </a:gridCol>
                <a:gridCol w="658368">
                  <a:extLst>
                    <a:ext uri="{9D8B030D-6E8A-4147-A177-3AD203B41FA5}">
                      <a16:colId xmlns:a16="http://schemas.microsoft.com/office/drawing/2014/main" val="3542278740"/>
                    </a:ext>
                  </a:extLst>
                </a:gridCol>
                <a:gridCol w="658368">
                  <a:extLst>
                    <a:ext uri="{9D8B030D-6E8A-4147-A177-3AD203B41FA5}">
                      <a16:colId xmlns:a16="http://schemas.microsoft.com/office/drawing/2014/main" val="1066436118"/>
                    </a:ext>
                  </a:extLst>
                </a:gridCol>
                <a:gridCol w="658368">
                  <a:extLst>
                    <a:ext uri="{9D8B030D-6E8A-4147-A177-3AD203B41FA5}">
                      <a16:colId xmlns:a16="http://schemas.microsoft.com/office/drawing/2014/main" val="1832351569"/>
                    </a:ext>
                  </a:extLst>
                </a:gridCol>
                <a:gridCol w="658368">
                  <a:extLst>
                    <a:ext uri="{9D8B030D-6E8A-4147-A177-3AD203B41FA5}">
                      <a16:colId xmlns:a16="http://schemas.microsoft.com/office/drawing/2014/main" val="2020169464"/>
                    </a:ext>
                  </a:extLst>
                </a:gridCol>
                <a:gridCol w="658368">
                  <a:extLst>
                    <a:ext uri="{9D8B030D-6E8A-4147-A177-3AD203B41FA5}">
                      <a16:colId xmlns:a16="http://schemas.microsoft.com/office/drawing/2014/main" val="126775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546084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23:31:25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06:21:13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 @BCTradeInvest: British Columbia’s growing labour pool includes over 2.3 million highly educated, multilingual and motivated workers. 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https://twitter.com/bcit/status/1112829848840495110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6518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23:28:50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10:42:20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 pm - Please note that all Continuing Studies classes are also cancelled today. Our campus at 601 West Broadway will also close, effective 3:30pm today. For the latest updates, please check our website: http://ow.ly/AU0730ohzak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http://www.facebook.com/permalink.php?story_fbid=10156959419185822&amp;id=17076135821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0.0572 %</a:t>
                      </a:r>
                    </a:p>
                  </a:txBody>
                  <a:tcPr/>
                </a:tc>
                <a:extLst>
                  <a:ext uri="{0D108BD9-81ED-4DB2-BD59-A6C34878D82A}">
                    <a16:rowId xmlns:a16="http://schemas.microsoft.com/office/drawing/2014/main" val="3675165690"/>
                  </a:ext>
                </a:extLst>
              </a:tr>
            </a:tbl>
          </a:graphicData>
        </a:graphic>
      </p:graphicFrame>
      <p:sp>
        <p:nvSpPr>
          <p:cNvPr id="4" name="Text Placeholder 3">
            <a:extLst>
              <a:ext uri="{FF2B5EF4-FFF2-40B4-BE49-F238E27FC236}">
                <a16:creationId xmlns:a16="http://schemas.microsoft.com/office/drawing/2014/main" id="{BAC80A10-4E97-459B-B19C-DA86910B7673}"/>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5535330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EE777-BACC-43C3-9126-99087D3D88CA}"/>
              </a:ext>
            </a:extLst>
          </p:cNvPr>
          <p:cNvSpPr>
            <a:spLocks noGrp="1"/>
          </p:cNvSpPr>
          <p:nvPr>
            <p:ph type="title"/>
          </p:nvPr>
        </p:nvSpPr>
        <p:spPr/>
        <p:txBody>
          <a:bodyPr/>
          <a:lstStyle/>
          <a:p>
            <a:r>
              <a:rPr lang="en-US"/>
              <a:t>Overall All Posts Table | VCC - Social - 2 of 12</a:t>
            </a:r>
          </a:p>
        </p:txBody>
      </p:sp>
      <p:graphicFrame>
        <p:nvGraphicFramePr>
          <p:cNvPr id="5" name="Table Placeholder 4">
            <a:extLst>
              <a:ext uri="{FF2B5EF4-FFF2-40B4-BE49-F238E27FC236}">
                <a16:creationId xmlns:a16="http://schemas.microsoft.com/office/drawing/2014/main" id="{8D2BC6EC-B6AB-4D27-8071-957515523F5C}"/>
              </a:ext>
            </a:extLst>
          </p:cNvPr>
          <p:cNvGraphicFramePr>
            <a:graphicFrameLocks noGrp="1"/>
          </p:cNvGraphicFramePr>
          <p:nvPr>
            <p:ph type="tbl" sz="quarter" idx="13"/>
            <p:extLst>
              <p:ext uri="{D42A27DB-BD31-4B8C-83A1-F6EECF244321}">
                <p14:modId xmlns:p14="http://schemas.microsoft.com/office/powerpoint/2010/main" val="1712564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925950256"/>
                    </a:ext>
                  </a:extLst>
                </a:gridCol>
                <a:gridCol w="658368">
                  <a:extLst>
                    <a:ext uri="{9D8B030D-6E8A-4147-A177-3AD203B41FA5}">
                      <a16:colId xmlns:a16="http://schemas.microsoft.com/office/drawing/2014/main" val="1837861140"/>
                    </a:ext>
                  </a:extLst>
                </a:gridCol>
                <a:gridCol w="658368">
                  <a:extLst>
                    <a:ext uri="{9D8B030D-6E8A-4147-A177-3AD203B41FA5}">
                      <a16:colId xmlns:a16="http://schemas.microsoft.com/office/drawing/2014/main" val="3383663300"/>
                    </a:ext>
                  </a:extLst>
                </a:gridCol>
                <a:gridCol w="658368">
                  <a:extLst>
                    <a:ext uri="{9D8B030D-6E8A-4147-A177-3AD203B41FA5}">
                      <a16:colId xmlns:a16="http://schemas.microsoft.com/office/drawing/2014/main" val="4006484859"/>
                    </a:ext>
                  </a:extLst>
                </a:gridCol>
                <a:gridCol w="1481327">
                  <a:extLst>
                    <a:ext uri="{9D8B030D-6E8A-4147-A177-3AD203B41FA5}">
                      <a16:colId xmlns:a16="http://schemas.microsoft.com/office/drawing/2014/main" val="3346438877"/>
                    </a:ext>
                  </a:extLst>
                </a:gridCol>
                <a:gridCol w="822960">
                  <a:extLst>
                    <a:ext uri="{9D8B030D-6E8A-4147-A177-3AD203B41FA5}">
                      <a16:colId xmlns:a16="http://schemas.microsoft.com/office/drawing/2014/main" val="3169587536"/>
                    </a:ext>
                  </a:extLst>
                </a:gridCol>
                <a:gridCol w="658368">
                  <a:extLst>
                    <a:ext uri="{9D8B030D-6E8A-4147-A177-3AD203B41FA5}">
                      <a16:colId xmlns:a16="http://schemas.microsoft.com/office/drawing/2014/main" val="2357417468"/>
                    </a:ext>
                  </a:extLst>
                </a:gridCol>
                <a:gridCol w="658368">
                  <a:extLst>
                    <a:ext uri="{9D8B030D-6E8A-4147-A177-3AD203B41FA5}">
                      <a16:colId xmlns:a16="http://schemas.microsoft.com/office/drawing/2014/main" val="2884322654"/>
                    </a:ext>
                  </a:extLst>
                </a:gridCol>
                <a:gridCol w="658368">
                  <a:extLst>
                    <a:ext uri="{9D8B030D-6E8A-4147-A177-3AD203B41FA5}">
                      <a16:colId xmlns:a16="http://schemas.microsoft.com/office/drawing/2014/main" val="2480184614"/>
                    </a:ext>
                  </a:extLst>
                </a:gridCol>
                <a:gridCol w="658368">
                  <a:extLst>
                    <a:ext uri="{9D8B030D-6E8A-4147-A177-3AD203B41FA5}">
                      <a16:colId xmlns:a16="http://schemas.microsoft.com/office/drawing/2014/main" val="3242146617"/>
                    </a:ext>
                  </a:extLst>
                </a:gridCol>
                <a:gridCol w="658368">
                  <a:extLst>
                    <a:ext uri="{9D8B030D-6E8A-4147-A177-3AD203B41FA5}">
                      <a16:colId xmlns:a16="http://schemas.microsoft.com/office/drawing/2014/main" val="2144199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4106625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23:27:49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18:21:19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Please note that all Continuing Studies classes are also cancelled today. Our campus at 601 West Broadway will also close, effective 3:30pm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https://twitter.com/langaracollege/status/1112828938743513088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0.0967 %</a:t>
                      </a:r>
                    </a:p>
                  </a:txBody>
                  <a:tcPr/>
                </a:tc>
                <a:extLst>
                  <a:ext uri="{0D108BD9-81ED-4DB2-BD59-A6C34878D82A}">
                    <a16:rowId xmlns:a16="http://schemas.microsoft.com/office/drawing/2014/main" val="1326323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22:53:57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18:21:47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 @VancouverPD: Our officers are currently on scene at Langara College dealing with a fire. We’re assisting @VanFireRescue with evacuating…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https://twitter.com/langaracollege/status/1112820416282746881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216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06:22:07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are also posting campus updates on our website: https://t.co/zmG3QfYo2R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https://twitter.com/langaracollege/status/1112819553552064512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0.0430 %</a:t>
                      </a:r>
                    </a:p>
                  </a:txBody>
                  <a:tcPr/>
                </a:tc>
                <a:extLst>
                  <a:ext uri="{0D108BD9-81ED-4DB2-BD59-A6C34878D82A}">
                    <a16:rowId xmlns:a16="http://schemas.microsoft.com/office/drawing/2014/main" val="2446928038"/>
                  </a:ext>
                </a:extLst>
              </a:tr>
            </a:tbl>
          </a:graphicData>
        </a:graphic>
      </p:graphicFrame>
      <p:sp>
        <p:nvSpPr>
          <p:cNvPr id="4" name="Text Placeholder 3">
            <a:extLst>
              <a:ext uri="{FF2B5EF4-FFF2-40B4-BE49-F238E27FC236}">
                <a16:creationId xmlns:a16="http://schemas.microsoft.com/office/drawing/2014/main" id="{930E9295-B188-4F95-8C5F-ACEE2400E97F}"/>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40026719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3428A-7036-4DD6-82D4-2133E99C7B45}"/>
              </a:ext>
            </a:extLst>
          </p:cNvPr>
          <p:cNvSpPr>
            <a:spLocks noGrp="1"/>
          </p:cNvSpPr>
          <p:nvPr>
            <p:ph type="title"/>
          </p:nvPr>
        </p:nvSpPr>
        <p:spPr/>
        <p:txBody>
          <a:bodyPr/>
          <a:lstStyle/>
          <a:p>
            <a:r>
              <a:rPr lang="en-US"/>
              <a:t>Overall All Posts Table | VCC - Social - 3 of 12</a:t>
            </a:r>
          </a:p>
        </p:txBody>
      </p:sp>
      <p:graphicFrame>
        <p:nvGraphicFramePr>
          <p:cNvPr id="5" name="Table Placeholder 4">
            <a:extLst>
              <a:ext uri="{FF2B5EF4-FFF2-40B4-BE49-F238E27FC236}">
                <a16:creationId xmlns:a16="http://schemas.microsoft.com/office/drawing/2014/main" id="{27E6A41E-42FC-4637-B40C-6AF4A639DE9C}"/>
              </a:ext>
            </a:extLst>
          </p:cNvPr>
          <p:cNvGraphicFramePr>
            <a:graphicFrameLocks noGrp="1"/>
          </p:cNvGraphicFramePr>
          <p:nvPr>
            <p:ph type="tbl" sz="quarter" idx="13"/>
            <p:extLst>
              <p:ext uri="{D42A27DB-BD31-4B8C-83A1-F6EECF244321}">
                <p14:modId xmlns:p14="http://schemas.microsoft.com/office/powerpoint/2010/main" val="108441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760573262"/>
                    </a:ext>
                  </a:extLst>
                </a:gridCol>
                <a:gridCol w="658368">
                  <a:extLst>
                    <a:ext uri="{9D8B030D-6E8A-4147-A177-3AD203B41FA5}">
                      <a16:colId xmlns:a16="http://schemas.microsoft.com/office/drawing/2014/main" val="3885115477"/>
                    </a:ext>
                  </a:extLst>
                </a:gridCol>
                <a:gridCol w="658368">
                  <a:extLst>
                    <a:ext uri="{9D8B030D-6E8A-4147-A177-3AD203B41FA5}">
                      <a16:colId xmlns:a16="http://schemas.microsoft.com/office/drawing/2014/main" val="1527733309"/>
                    </a:ext>
                  </a:extLst>
                </a:gridCol>
                <a:gridCol w="658368">
                  <a:extLst>
                    <a:ext uri="{9D8B030D-6E8A-4147-A177-3AD203B41FA5}">
                      <a16:colId xmlns:a16="http://schemas.microsoft.com/office/drawing/2014/main" val="2842302236"/>
                    </a:ext>
                  </a:extLst>
                </a:gridCol>
                <a:gridCol w="1481327">
                  <a:extLst>
                    <a:ext uri="{9D8B030D-6E8A-4147-A177-3AD203B41FA5}">
                      <a16:colId xmlns:a16="http://schemas.microsoft.com/office/drawing/2014/main" val="2120118974"/>
                    </a:ext>
                  </a:extLst>
                </a:gridCol>
                <a:gridCol w="822960">
                  <a:extLst>
                    <a:ext uri="{9D8B030D-6E8A-4147-A177-3AD203B41FA5}">
                      <a16:colId xmlns:a16="http://schemas.microsoft.com/office/drawing/2014/main" val="467067277"/>
                    </a:ext>
                  </a:extLst>
                </a:gridCol>
                <a:gridCol w="658368">
                  <a:extLst>
                    <a:ext uri="{9D8B030D-6E8A-4147-A177-3AD203B41FA5}">
                      <a16:colId xmlns:a16="http://schemas.microsoft.com/office/drawing/2014/main" val="4250885447"/>
                    </a:ext>
                  </a:extLst>
                </a:gridCol>
                <a:gridCol w="658368">
                  <a:extLst>
                    <a:ext uri="{9D8B030D-6E8A-4147-A177-3AD203B41FA5}">
                      <a16:colId xmlns:a16="http://schemas.microsoft.com/office/drawing/2014/main" val="2425199976"/>
                    </a:ext>
                  </a:extLst>
                </a:gridCol>
                <a:gridCol w="658368">
                  <a:extLst>
                    <a:ext uri="{9D8B030D-6E8A-4147-A177-3AD203B41FA5}">
                      <a16:colId xmlns:a16="http://schemas.microsoft.com/office/drawing/2014/main" val="573394760"/>
                    </a:ext>
                  </a:extLst>
                </a:gridCol>
                <a:gridCol w="658368">
                  <a:extLst>
                    <a:ext uri="{9D8B030D-6E8A-4147-A177-3AD203B41FA5}">
                      <a16:colId xmlns:a16="http://schemas.microsoft.com/office/drawing/2014/main" val="1590469478"/>
                    </a:ext>
                  </a:extLst>
                </a:gridCol>
                <a:gridCol w="658368">
                  <a:extLst>
                    <a:ext uri="{9D8B030D-6E8A-4147-A177-3AD203B41FA5}">
                      <a16:colId xmlns:a16="http://schemas.microsoft.com/office/drawing/2014/main" val="124920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963109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18:21:19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 those who are heading to the skytrain, please note that the blocks between Ontario to Columbia along 49th Avenue are taped off (people are being redirected to 48th 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https://twitter.com/langaracollege/status/1112815574550163456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0.0645 %</a:t>
                      </a:r>
                    </a:p>
                  </a:txBody>
                  <a:tcPr/>
                </a:tc>
                <a:extLst>
                  <a:ext uri="{0D108BD9-81ED-4DB2-BD59-A6C34878D82A}">
                    <a16:rowId xmlns:a16="http://schemas.microsoft.com/office/drawing/2014/main" val="1860078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06:04:46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Students, staff, and faculty should vacate the campus for the rest of the day. Classes and exams are cancelled. We will provide further updates on our website and on social media as we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https://www.instagram.com/p/BvueA1hhrII/media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https://www.instagram.com/p/BvueA1hhrII/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10.4241 %</a:t>
                      </a:r>
                    </a:p>
                  </a:txBody>
                  <a:tcPr/>
                </a:tc>
                <a:extLst>
                  <a:ext uri="{0D108BD9-81ED-4DB2-BD59-A6C34878D82A}">
                    <a16:rowId xmlns:a16="http://schemas.microsoft.com/office/drawing/2014/main" val="3818010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06:22:06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 @bcit_indigenous: Indigenous Career Fair employers showing up. Join us in SE2 council chambers. Great Hall. https://t.co/17h87elPSg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https://twitter.com/bcit/status/1112811526455521281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82442079"/>
                  </a:ext>
                </a:extLst>
              </a:tr>
            </a:tbl>
          </a:graphicData>
        </a:graphic>
      </p:graphicFrame>
      <p:sp>
        <p:nvSpPr>
          <p:cNvPr id="4" name="Text Placeholder 3">
            <a:extLst>
              <a:ext uri="{FF2B5EF4-FFF2-40B4-BE49-F238E27FC236}">
                <a16:creationId xmlns:a16="http://schemas.microsoft.com/office/drawing/2014/main" id="{B555A8A5-93E9-46D1-AC01-C28E03DA21B2}"/>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5219460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FDCDF-68FA-4E40-9910-1632CE02BB7C}"/>
              </a:ext>
            </a:extLst>
          </p:cNvPr>
          <p:cNvSpPr>
            <a:spLocks noGrp="1"/>
          </p:cNvSpPr>
          <p:nvPr>
            <p:ph type="title"/>
          </p:nvPr>
        </p:nvSpPr>
        <p:spPr/>
        <p:txBody>
          <a:bodyPr/>
          <a:lstStyle/>
          <a:p>
            <a:r>
              <a:rPr lang="en-US"/>
              <a:t>Overall All Posts Table | VCC - Social - 4 of 12</a:t>
            </a:r>
          </a:p>
        </p:txBody>
      </p:sp>
      <p:graphicFrame>
        <p:nvGraphicFramePr>
          <p:cNvPr id="5" name="Table Placeholder 4">
            <a:extLst>
              <a:ext uri="{FF2B5EF4-FFF2-40B4-BE49-F238E27FC236}">
                <a16:creationId xmlns:a16="http://schemas.microsoft.com/office/drawing/2014/main" id="{F889C191-9CDE-4D30-9A05-22309180D239}"/>
              </a:ext>
            </a:extLst>
          </p:cNvPr>
          <p:cNvGraphicFramePr>
            <a:graphicFrameLocks noGrp="1"/>
          </p:cNvGraphicFramePr>
          <p:nvPr>
            <p:ph type="tbl" sz="quarter" idx="13"/>
            <p:extLst>
              <p:ext uri="{D42A27DB-BD31-4B8C-83A1-F6EECF244321}">
                <p14:modId xmlns:p14="http://schemas.microsoft.com/office/powerpoint/2010/main" val="3115654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404830268"/>
                    </a:ext>
                  </a:extLst>
                </a:gridCol>
                <a:gridCol w="658368">
                  <a:extLst>
                    <a:ext uri="{9D8B030D-6E8A-4147-A177-3AD203B41FA5}">
                      <a16:colId xmlns:a16="http://schemas.microsoft.com/office/drawing/2014/main" val="1537120264"/>
                    </a:ext>
                  </a:extLst>
                </a:gridCol>
                <a:gridCol w="658368">
                  <a:extLst>
                    <a:ext uri="{9D8B030D-6E8A-4147-A177-3AD203B41FA5}">
                      <a16:colId xmlns:a16="http://schemas.microsoft.com/office/drawing/2014/main" val="2481572336"/>
                    </a:ext>
                  </a:extLst>
                </a:gridCol>
                <a:gridCol w="658368">
                  <a:extLst>
                    <a:ext uri="{9D8B030D-6E8A-4147-A177-3AD203B41FA5}">
                      <a16:colId xmlns:a16="http://schemas.microsoft.com/office/drawing/2014/main" val="3476152479"/>
                    </a:ext>
                  </a:extLst>
                </a:gridCol>
                <a:gridCol w="1481327">
                  <a:extLst>
                    <a:ext uri="{9D8B030D-6E8A-4147-A177-3AD203B41FA5}">
                      <a16:colId xmlns:a16="http://schemas.microsoft.com/office/drawing/2014/main" val="3927226798"/>
                    </a:ext>
                  </a:extLst>
                </a:gridCol>
                <a:gridCol w="822960">
                  <a:extLst>
                    <a:ext uri="{9D8B030D-6E8A-4147-A177-3AD203B41FA5}">
                      <a16:colId xmlns:a16="http://schemas.microsoft.com/office/drawing/2014/main" val="3482943085"/>
                    </a:ext>
                  </a:extLst>
                </a:gridCol>
                <a:gridCol w="658368">
                  <a:extLst>
                    <a:ext uri="{9D8B030D-6E8A-4147-A177-3AD203B41FA5}">
                      <a16:colId xmlns:a16="http://schemas.microsoft.com/office/drawing/2014/main" val="1643037099"/>
                    </a:ext>
                  </a:extLst>
                </a:gridCol>
                <a:gridCol w="658368">
                  <a:extLst>
                    <a:ext uri="{9D8B030D-6E8A-4147-A177-3AD203B41FA5}">
                      <a16:colId xmlns:a16="http://schemas.microsoft.com/office/drawing/2014/main" val="3021869258"/>
                    </a:ext>
                  </a:extLst>
                </a:gridCol>
                <a:gridCol w="658368">
                  <a:extLst>
                    <a:ext uri="{9D8B030D-6E8A-4147-A177-3AD203B41FA5}">
                      <a16:colId xmlns:a16="http://schemas.microsoft.com/office/drawing/2014/main" val="4057356120"/>
                    </a:ext>
                  </a:extLst>
                </a:gridCol>
                <a:gridCol w="658368">
                  <a:extLst>
                    <a:ext uri="{9D8B030D-6E8A-4147-A177-3AD203B41FA5}">
                      <a16:colId xmlns:a16="http://schemas.microsoft.com/office/drawing/2014/main" val="224106094"/>
                    </a:ext>
                  </a:extLst>
                </a:gridCol>
                <a:gridCol w="658368">
                  <a:extLst>
                    <a:ext uri="{9D8B030D-6E8A-4147-A177-3AD203B41FA5}">
                      <a16:colId xmlns:a16="http://schemas.microsoft.com/office/drawing/2014/main" val="2061618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043983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pm - Students, staff, and faculty should vacate the campus for the rest of the day. Classes and exams are cancelled. We will provide further updates as we learn more: ow.ly/AU0730ohzak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http://www.facebook.com/permalink.php?story_fbid=10156959294760822&amp;id=17076135821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0.3129 %</a:t>
                      </a:r>
                    </a:p>
                  </a:txBody>
                  <a:tcPr/>
                </a:tc>
                <a:extLst>
                  <a:ext uri="{0D108BD9-81ED-4DB2-BD59-A6C34878D82A}">
                    <a16:rowId xmlns:a16="http://schemas.microsoft.com/office/drawing/2014/main" val="2386854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06:21:16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Students, staff, and faculty should vacate the campus for the rest of the day. Classes and exams are cancelled. We will provide further updates as we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https://twitter.com/langaracollege/status/1112811005938024448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1.2246 %</a:t>
                      </a:r>
                    </a:p>
                  </a:txBody>
                  <a:tcPr/>
                </a:tc>
                <a:extLst>
                  <a:ext uri="{0D108BD9-81ED-4DB2-BD59-A6C34878D82A}">
                    <a16:rowId xmlns:a16="http://schemas.microsoft.com/office/drawing/2014/main" val="4152824384"/>
                  </a:ext>
                </a:extLst>
              </a:tr>
            </a:tbl>
          </a:graphicData>
        </a:graphic>
      </p:graphicFrame>
      <p:sp>
        <p:nvSpPr>
          <p:cNvPr id="4" name="Text Placeholder 3">
            <a:extLst>
              <a:ext uri="{FF2B5EF4-FFF2-40B4-BE49-F238E27FC236}">
                <a16:creationId xmlns:a16="http://schemas.microsoft.com/office/drawing/2014/main" id="{1CDCF128-FDBE-4360-BE20-8BB626F815F6}"/>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9098128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C3C69-8A1A-46AD-9ADC-533509794ABD}"/>
              </a:ext>
            </a:extLst>
          </p:cNvPr>
          <p:cNvSpPr>
            <a:spLocks noGrp="1"/>
          </p:cNvSpPr>
          <p:nvPr>
            <p:ph type="title"/>
          </p:nvPr>
        </p:nvSpPr>
        <p:spPr/>
        <p:txBody>
          <a:bodyPr/>
          <a:lstStyle/>
          <a:p>
            <a:r>
              <a:rPr lang="en-US"/>
              <a:t>Overall All Posts Table | VCC - Social - 5 of 12</a:t>
            </a:r>
          </a:p>
        </p:txBody>
      </p:sp>
      <p:graphicFrame>
        <p:nvGraphicFramePr>
          <p:cNvPr id="5" name="Table Placeholder 4">
            <a:extLst>
              <a:ext uri="{FF2B5EF4-FFF2-40B4-BE49-F238E27FC236}">
                <a16:creationId xmlns:a16="http://schemas.microsoft.com/office/drawing/2014/main" id="{4F1C4144-1960-422C-BFDA-5172ED7ABE95}"/>
              </a:ext>
            </a:extLst>
          </p:cNvPr>
          <p:cNvGraphicFramePr>
            <a:graphicFrameLocks noGrp="1"/>
          </p:cNvGraphicFramePr>
          <p:nvPr>
            <p:ph type="tbl" sz="quarter" idx="13"/>
            <p:extLst>
              <p:ext uri="{D42A27DB-BD31-4B8C-83A1-F6EECF244321}">
                <p14:modId xmlns:p14="http://schemas.microsoft.com/office/powerpoint/2010/main" val="59631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83013775"/>
                    </a:ext>
                  </a:extLst>
                </a:gridCol>
                <a:gridCol w="658368">
                  <a:extLst>
                    <a:ext uri="{9D8B030D-6E8A-4147-A177-3AD203B41FA5}">
                      <a16:colId xmlns:a16="http://schemas.microsoft.com/office/drawing/2014/main" val="2260238066"/>
                    </a:ext>
                  </a:extLst>
                </a:gridCol>
                <a:gridCol w="658368">
                  <a:extLst>
                    <a:ext uri="{9D8B030D-6E8A-4147-A177-3AD203B41FA5}">
                      <a16:colId xmlns:a16="http://schemas.microsoft.com/office/drawing/2014/main" val="2451486794"/>
                    </a:ext>
                  </a:extLst>
                </a:gridCol>
                <a:gridCol w="658368">
                  <a:extLst>
                    <a:ext uri="{9D8B030D-6E8A-4147-A177-3AD203B41FA5}">
                      <a16:colId xmlns:a16="http://schemas.microsoft.com/office/drawing/2014/main" val="3588120876"/>
                    </a:ext>
                  </a:extLst>
                </a:gridCol>
                <a:gridCol w="1481327">
                  <a:extLst>
                    <a:ext uri="{9D8B030D-6E8A-4147-A177-3AD203B41FA5}">
                      <a16:colId xmlns:a16="http://schemas.microsoft.com/office/drawing/2014/main" val="1303325368"/>
                    </a:ext>
                  </a:extLst>
                </a:gridCol>
                <a:gridCol w="822960">
                  <a:extLst>
                    <a:ext uri="{9D8B030D-6E8A-4147-A177-3AD203B41FA5}">
                      <a16:colId xmlns:a16="http://schemas.microsoft.com/office/drawing/2014/main" val="3307892062"/>
                    </a:ext>
                  </a:extLst>
                </a:gridCol>
                <a:gridCol w="658368">
                  <a:extLst>
                    <a:ext uri="{9D8B030D-6E8A-4147-A177-3AD203B41FA5}">
                      <a16:colId xmlns:a16="http://schemas.microsoft.com/office/drawing/2014/main" val="24711752"/>
                    </a:ext>
                  </a:extLst>
                </a:gridCol>
                <a:gridCol w="658368">
                  <a:extLst>
                    <a:ext uri="{9D8B030D-6E8A-4147-A177-3AD203B41FA5}">
                      <a16:colId xmlns:a16="http://schemas.microsoft.com/office/drawing/2014/main" val="1850535016"/>
                    </a:ext>
                  </a:extLst>
                </a:gridCol>
                <a:gridCol w="658368">
                  <a:extLst>
                    <a:ext uri="{9D8B030D-6E8A-4147-A177-3AD203B41FA5}">
                      <a16:colId xmlns:a16="http://schemas.microsoft.com/office/drawing/2014/main" val="3621047091"/>
                    </a:ext>
                  </a:extLst>
                </a:gridCol>
                <a:gridCol w="658368">
                  <a:extLst>
                    <a:ext uri="{9D8B030D-6E8A-4147-A177-3AD203B41FA5}">
                      <a16:colId xmlns:a16="http://schemas.microsoft.com/office/drawing/2014/main" val="1048366167"/>
                    </a:ext>
                  </a:extLst>
                </a:gridCol>
                <a:gridCol w="658368">
                  <a:extLst>
                    <a:ext uri="{9D8B030D-6E8A-4147-A177-3AD203B41FA5}">
                      <a16:colId xmlns:a16="http://schemas.microsoft.com/office/drawing/2014/main" val="407435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41238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22:05:33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07:07:13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really a very original prank, but still managed to trick some people in the HR Office at the New Westminster Campus today! 
HAPPY APRIL FOOL'S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https://image-store.slidesharecdn.com/b8cf001d-2d43-40d6-b2b7-9e0fcca682b5-large.jpeg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https://www.linkedin.com/feed/update/urn:li:activity:6518573928590512129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6870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22:04:25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06:22:07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Please stay clear of the yellow taped areas on campus.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https://twitter.com/langaracollege/status/1112807951486443520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0.0537 %</a:t>
                      </a:r>
                    </a:p>
                  </a:txBody>
                  <a:tcPr/>
                </a:tc>
                <a:extLst>
                  <a:ext uri="{0D108BD9-81ED-4DB2-BD59-A6C34878D82A}">
                    <a16:rowId xmlns:a16="http://schemas.microsoft.com/office/drawing/2014/main" val="886965949"/>
                  </a:ext>
                </a:extLst>
              </a:tr>
            </a:tbl>
          </a:graphicData>
        </a:graphic>
      </p:graphicFrame>
      <p:sp>
        <p:nvSpPr>
          <p:cNvPr id="4" name="Text Placeholder 3">
            <a:extLst>
              <a:ext uri="{FF2B5EF4-FFF2-40B4-BE49-F238E27FC236}">
                <a16:creationId xmlns:a16="http://schemas.microsoft.com/office/drawing/2014/main" id="{CAB2C6DB-C303-4AAA-BC57-7FD31CEFBA22}"/>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42439182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861FB-E5A9-4F8B-BB2C-EFF5E89F4AF1}"/>
              </a:ext>
            </a:extLst>
          </p:cNvPr>
          <p:cNvSpPr>
            <a:spLocks noGrp="1"/>
          </p:cNvSpPr>
          <p:nvPr>
            <p:ph type="title"/>
          </p:nvPr>
        </p:nvSpPr>
        <p:spPr/>
        <p:txBody>
          <a:bodyPr/>
          <a:lstStyle/>
          <a:p>
            <a:r>
              <a:rPr lang="en-US"/>
              <a:t>Overall All Posts Table | VCC - Social - 6 of 12</a:t>
            </a:r>
          </a:p>
        </p:txBody>
      </p:sp>
      <p:graphicFrame>
        <p:nvGraphicFramePr>
          <p:cNvPr id="5" name="Table Placeholder 4">
            <a:extLst>
              <a:ext uri="{FF2B5EF4-FFF2-40B4-BE49-F238E27FC236}">
                <a16:creationId xmlns:a16="http://schemas.microsoft.com/office/drawing/2014/main" id="{F8911B96-18C9-4E7B-AF17-216EDA83CCDD}"/>
              </a:ext>
            </a:extLst>
          </p:cNvPr>
          <p:cNvGraphicFramePr>
            <a:graphicFrameLocks noGrp="1"/>
          </p:cNvGraphicFramePr>
          <p:nvPr>
            <p:ph type="tbl" sz="quarter" idx="13"/>
            <p:extLst>
              <p:ext uri="{D42A27DB-BD31-4B8C-83A1-F6EECF244321}">
                <p14:modId xmlns:p14="http://schemas.microsoft.com/office/powerpoint/2010/main" val="1328189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756940190"/>
                    </a:ext>
                  </a:extLst>
                </a:gridCol>
                <a:gridCol w="658368">
                  <a:extLst>
                    <a:ext uri="{9D8B030D-6E8A-4147-A177-3AD203B41FA5}">
                      <a16:colId xmlns:a16="http://schemas.microsoft.com/office/drawing/2014/main" val="3978763152"/>
                    </a:ext>
                  </a:extLst>
                </a:gridCol>
                <a:gridCol w="658368">
                  <a:extLst>
                    <a:ext uri="{9D8B030D-6E8A-4147-A177-3AD203B41FA5}">
                      <a16:colId xmlns:a16="http://schemas.microsoft.com/office/drawing/2014/main" val="2679756757"/>
                    </a:ext>
                  </a:extLst>
                </a:gridCol>
                <a:gridCol w="658368">
                  <a:extLst>
                    <a:ext uri="{9D8B030D-6E8A-4147-A177-3AD203B41FA5}">
                      <a16:colId xmlns:a16="http://schemas.microsoft.com/office/drawing/2014/main" val="2894106001"/>
                    </a:ext>
                  </a:extLst>
                </a:gridCol>
                <a:gridCol w="1481327">
                  <a:extLst>
                    <a:ext uri="{9D8B030D-6E8A-4147-A177-3AD203B41FA5}">
                      <a16:colId xmlns:a16="http://schemas.microsoft.com/office/drawing/2014/main" val="4025625996"/>
                    </a:ext>
                  </a:extLst>
                </a:gridCol>
                <a:gridCol w="822960">
                  <a:extLst>
                    <a:ext uri="{9D8B030D-6E8A-4147-A177-3AD203B41FA5}">
                      <a16:colId xmlns:a16="http://schemas.microsoft.com/office/drawing/2014/main" val="1371507703"/>
                    </a:ext>
                  </a:extLst>
                </a:gridCol>
                <a:gridCol w="658368">
                  <a:extLst>
                    <a:ext uri="{9D8B030D-6E8A-4147-A177-3AD203B41FA5}">
                      <a16:colId xmlns:a16="http://schemas.microsoft.com/office/drawing/2014/main" val="1478693924"/>
                    </a:ext>
                  </a:extLst>
                </a:gridCol>
                <a:gridCol w="658368">
                  <a:extLst>
                    <a:ext uri="{9D8B030D-6E8A-4147-A177-3AD203B41FA5}">
                      <a16:colId xmlns:a16="http://schemas.microsoft.com/office/drawing/2014/main" val="4167128833"/>
                    </a:ext>
                  </a:extLst>
                </a:gridCol>
                <a:gridCol w="658368">
                  <a:extLst>
                    <a:ext uri="{9D8B030D-6E8A-4147-A177-3AD203B41FA5}">
                      <a16:colId xmlns:a16="http://schemas.microsoft.com/office/drawing/2014/main" val="436404049"/>
                    </a:ext>
                  </a:extLst>
                </a:gridCol>
                <a:gridCol w="658368">
                  <a:extLst>
                    <a:ext uri="{9D8B030D-6E8A-4147-A177-3AD203B41FA5}">
                      <a16:colId xmlns:a16="http://schemas.microsoft.com/office/drawing/2014/main" val="3273056126"/>
                    </a:ext>
                  </a:extLst>
                </a:gridCol>
                <a:gridCol w="658368">
                  <a:extLst>
                    <a:ext uri="{9D8B030D-6E8A-4147-A177-3AD203B41FA5}">
                      <a16:colId xmlns:a16="http://schemas.microsoft.com/office/drawing/2014/main" val="1002807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670084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21:57:41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pm - ‪We are continuing to investigate the incident on campus. Please vacate immediately and watch for updates: ‬ow.ly/AU0730ohzak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http://www.facebook.com/permalink.php?story_fbid=10156959263560822&amp;id=17076135821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0.1908 %</a:t>
                      </a:r>
                    </a:p>
                  </a:txBody>
                  <a:tcPr/>
                </a:tc>
                <a:extLst>
                  <a:ext uri="{0D108BD9-81ED-4DB2-BD59-A6C34878D82A}">
                    <a16:rowId xmlns:a16="http://schemas.microsoft.com/office/drawing/2014/main" val="1183596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21:57:17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06:22:07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are continuing to investigate the incident on campus. Please vacate immediately and watch for 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https://twitter.com/langaracollege/status/1112806157830086656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0.2793 %</a:t>
                      </a:r>
                    </a:p>
                  </a:txBody>
                  <a:tcPr/>
                </a:tc>
                <a:extLst>
                  <a:ext uri="{0D108BD9-81ED-4DB2-BD59-A6C34878D82A}">
                    <a16:rowId xmlns:a16="http://schemas.microsoft.com/office/drawing/2014/main" val="1348004739"/>
                  </a:ext>
                </a:extLst>
              </a:tr>
            </a:tbl>
          </a:graphicData>
        </a:graphic>
      </p:graphicFrame>
      <p:sp>
        <p:nvSpPr>
          <p:cNvPr id="4" name="Text Placeholder 3">
            <a:extLst>
              <a:ext uri="{FF2B5EF4-FFF2-40B4-BE49-F238E27FC236}">
                <a16:creationId xmlns:a16="http://schemas.microsoft.com/office/drawing/2014/main" id="{4101CF5C-684D-4F13-A1F3-5243CA8B87FB}"/>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5382457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2CABA-7625-465A-82AF-3FE2CCB0AF9B}"/>
              </a:ext>
            </a:extLst>
          </p:cNvPr>
          <p:cNvSpPr>
            <a:spLocks noGrp="1"/>
          </p:cNvSpPr>
          <p:nvPr>
            <p:ph type="title"/>
          </p:nvPr>
        </p:nvSpPr>
        <p:spPr/>
        <p:txBody>
          <a:bodyPr/>
          <a:lstStyle/>
          <a:p>
            <a:r>
              <a:rPr lang="en-US"/>
              <a:t>Overall All Posts Table | VCC - Social - 7 of 12</a:t>
            </a:r>
          </a:p>
        </p:txBody>
      </p:sp>
      <p:graphicFrame>
        <p:nvGraphicFramePr>
          <p:cNvPr id="5" name="Table Placeholder 4">
            <a:extLst>
              <a:ext uri="{FF2B5EF4-FFF2-40B4-BE49-F238E27FC236}">
                <a16:creationId xmlns:a16="http://schemas.microsoft.com/office/drawing/2014/main" id="{FFA1C61F-D447-4207-856C-87A5DA0A355B}"/>
              </a:ext>
            </a:extLst>
          </p:cNvPr>
          <p:cNvGraphicFramePr>
            <a:graphicFrameLocks noGrp="1"/>
          </p:cNvGraphicFramePr>
          <p:nvPr>
            <p:ph type="tbl" sz="quarter" idx="13"/>
            <p:extLst>
              <p:ext uri="{D42A27DB-BD31-4B8C-83A1-F6EECF244321}">
                <p14:modId xmlns:p14="http://schemas.microsoft.com/office/powerpoint/2010/main" val="3787489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39695063"/>
                    </a:ext>
                  </a:extLst>
                </a:gridCol>
                <a:gridCol w="658368">
                  <a:extLst>
                    <a:ext uri="{9D8B030D-6E8A-4147-A177-3AD203B41FA5}">
                      <a16:colId xmlns:a16="http://schemas.microsoft.com/office/drawing/2014/main" val="3318037697"/>
                    </a:ext>
                  </a:extLst>
                </a:gridCol>
                <a:gridCol w="658368">
                  <a:extLst>
                    <a:ext uri="{9D8B030D-6E8A-4147-A177-3AD203B41FA5}">
                      <a16:colId xmlns:a16="http://schemas.microsoft.com/office/drawing/2014/main" val="3855956750"/>
                    </a:ext>
                  </a:extLst>
                </a:gridCol>
                <a:gridCol w="658368">
                  <a:extLst>
                    <a:ext uri="{9D8B030D-6E8A-4147-A177-3AD203B41FA5}">
                      <a16:colId xmlns:a16="http://schemas.microsoft.com/office/drawing/2014/main" val="2835640524"/>
                    </a:ext>
                  </a:extLst>
                </a:gridCol>
                <a:gridCol w="1481327">
                  <a:extLst>
                    <a:ext uri="{9D8B030D-6E8A-4147-A177-3AD203B41FA5}">
                      <a16:colId xmlns:a16="http://schemas.microsoft.com/office/drawing/2014/main" val="4285636147"/>
                    </a:ext>
                  </a:extLst>
                </a:gridCol>
                <a:gridCol w="822960">
                  <a:extLst>
                    <a:ext uri="{9D8B030D-6E8A-4147-A177-3AD203B41FA5}">
                      <a16:colId xmlns:a16="http://schemas.microsoft.com/office/drawing/2014/main" val="793248066"/>
                    </a:ext>
                  </a:extLst>
                </a:gridCol>
                <a:gridCol w="658368">
                  <a:extLst>
                    <a:ext uri="{9D8B030D-6E8A-4147-A177-3AD203B41FA5}">
                      <a16:colId xmlns:a16="http://schemas.microsoft.com/office/drawing/2014/main" val="2877895740"/>
                    </a:ext>
                  </a:extLst>
                </a:gridCol>
                <a:gridCol w="658368">
                  <a:extLst>
                    <a:ext uri="{9D8B030D-6E8A-4147-A177-3AD203B41FA5}">
                      <a16:colId xmlns:a16="http://schemas.microsoft.com/office/drawing/2014/main" val="4021349352"/>
                    </a:ext>
                  </a:extLst>
                </a:gridCol>
                <a:gridCol w="658368">
                  <a:extLst>
                    <a:ext uri="{9D8B030D-6E8A-4147-A177-3AD203B41FA5}">
                      <a16:colId xmlns:a16="http://schemas.microsoft.com/office/drawing/2014/main" val="1584858993"/>
                    </a:ext>
                  </a:extLst>
                </a:gridCol>
                <a:gridCol w="658368">
                  <a:extLst>
                    <a:ext uri="{9D8B030D-6E8A-4147-A177-3AD203B41FA5}">
                      <a16:colId xmlns:a16="http://schemas.microsoft.com/office/drawing/2014/main" val="460183434"/>
                    </a:ext>
                  </a:extLst>
                </a:gridCol>
                <a:gridCol w="658368">
                  <a:extLst>
                    <a:ext uri="{9D8B030D-6E8A-4147-A177-3AD203B41FA5}">
                      <a16:colId xmlns:a16="http://schemas.microsoft.com/office/drawing/2014/main" val="2629206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753974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21:46:38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06:21:14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 @DouglasArts: Tonight! #Zappostrophe' - Music by #FrankZappa feat. @douglascollege #MusicTechologyDiploma​ faculty &amp;amp; friends. Directed 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https://twitter.com/douglascollege/status/1112803476898279424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4387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21:37:43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 pm - Please note that the only classes that are cancelled today are the ones in T Building. All other classes on campus are running as scheduled. Updates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http://www.facebook.com/permalink.php?story_fbid=10156959218915822&amp;id=17076135821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0.0611 %</a:t>
                      </a:r>
                    </a:p>
                  </a:txBody>
                  <a:tcPr/>
                </a:tc>
                <a:extLst>
                  <a:ext uri="{0D108BD9-81ED-4DB2-BD59-A6C34878D82A}">
                    <a16:rowId xmlns:a16="http://schemas.microsoft.com/office/drawing/2014/main" val="1885607895"/>
                  </a:ext>
                </a:extLst>
              </a:tr>
            </a:tbl>
          </a:graphicData>
        </a:graphic>
      </p:graphicFrame>
      <p:sp>
        <p:nvSpPr>
          <p:cNvPr id="4" name="Text Placeholder 3">
            <a:extLst>
              <a:ext uri="{FF2B5EF4-FFF2-40B4-BE49-F238E27FC236}">
                <a16:creationId xmlns:a16="http://schemas.microsoft.com/office/drawing/2014/main" id="{613966AB-BB14-40B4-A252-8A239B6C1231}"/>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1341226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65660-B55F-40D4-BA5A-77BCB5FD6677}"/>
              </a:ext>
            </a:extLst>
          </p:cNvPr>
          <p:cNvSpPr>
            <a:spLocks noGrp="1"/>
          </p:cNvSpPr>
          <p:nvPr>
            <p:ph type="title"/>
          </p:nvPr>
        </p:nvSpPr>
        <p:spPr/>
        <p:txBody>
          <a:bodyPr/>
          <a:lstStyle/>
          <a:p>
            <a:r>
              <a:rPr lang="en-US"/>
              <a:t>Overall All Posts Table | VCC - Social - 8 of 12</a:t>
            </a:r>
          </a:p>
        </p:txBody>
      </p:sp>
      <p:graphicFrame>
        <p:nvGraphicFramePr>
          <p:cNvPr id="5" name="Table Placeholder 4">
            <a:extLst>
              <a:ext uri="{FF2B5EF4-FFF2-40B4-BE49-F238E27FC236}">
                <a16:creationId xmlns:a16="http://schemas.microsoft.com/office/drawing/2014/main" id="{857B4976-1C7E-486C-9659-E1B502AB6B33}"/>
              </a:ext>
            </a:extLst>
          </p:cNvPr>
          <p:cNvGraphicFramePr>
            <a:graphicFrameLocks noGrp="1"/>
          </p:cNvGraphicFramePr>
          <p:nvPr>
            <p:ph type="tbl" sz="quarter" idx="13"/>
            <p:extLst>
              <p:ext uri="{D42A27DB-BD31-4B8C-83A1-F6EECF244321}">
                <p14:modId xmlns:p14="http://schemas.microsoft.com/office/powerpoint/2010/main" val="3279694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644763"/>
                    </a:ext>
                  </a:extLst>
                </a:gridCol>
                <a:gridCol w="658368">
                  <a:extLst>
                    <a:ext uri="{9D8B030D-6E8A-4147-A177-3AD203B41FA5}">
                      <a16:colId xmlns:a16="http://schemas.microsoft.com/office/drawing/2014/main" val="1267342335"/>
                    </a:ext>
                  </a:extLst>
                </a:gridCol>
                <a:gridCol w="658368">
                  <a:extLst>
                    <a:ext uri="{9D8B030D-6E8A-4147-A177-3AD203B41FA5}">
                      <a16:colId xmlns:a16="http://schemas.microsoft.com/office/drawing/2014/main" val="1336170415"/>
                    </a:ext>
                  </a:extLst>
                </a:gridCol>
                <a:gridCol w="658368">
                  <a:extLst>
                    <a:ext uri="{9D8B030D-6E8A-4147-A177-3AD203B41FA5}">
                      <a16:colId xmlns:a16="http://schemas.microsoft.com/office/drawing/2014/main" val="1098597896"/>
                    </a:ext>
                  </a:extLst>
                </a:gridCol>
                <a:gridCol w="1481327">
                  <a:extLst>
                    <a:ext uri="{9D8B030D-6E8A-4147-A177-3AD203B41FA5}">
                      <a16:colId xmlns:a16="http://schemas.microsoft.com/office/drawing/2014/main" val="878514816"/>
                    </a:ext>
                  </a:extLst>
                </a:gridCol>
                <a:gridCol w="822960">
                  <a:extLst>
                    <a:ext uri="{9D8B030D-6E8A-4147-A177-3AD203B41FA5}">
                      <a16:colId xmlns:a16="http://schemas.microsoft.com/office/drawing/2014/main" val="609163129"/>
                    </a:ext>
                  </a:extLst>
                </a:gridCol>
                <a:gridCol w="658368">
                  <a:extLst>
                    <a:ext uri="{9D8B030D-6E8A-4147-A177-3AD203B41FA5}">
                      <a16:colId xmlns:a16="http://schemas.microsoft.com/office/drawing/2014/main" val="3786364628"/>
                    </a:ext>
                  </a:extLst>
                </a:gridCol>
                <a:gridCol w="658368">
                  <a:extLst>
                    <a:ext uri="{9D8B030D-6E8A-4147-A177-3AD203B41FA5}">
                      <a16:colId xmlns:a16="http://schemas.microsoft.com/office/drawing/2014/main" val="312477116"/>
                    </a:ext>
                  </a:extLst>
                </a:gridCol>
                <a:gridCol w="658368">
                  <a:extLst>
                    <a:ext uri="{9D8B030D-6E8A-4147-A177-3AD203B41FA5}">
                      <a16:colId xmlns:a16="http://schemas.microsoft.com/office/drawing/2014/main" val="3379443150"/>
                    </a:ext>
                  </a:extLst>
                </a:gridCol>
                <a:gridCol w="658368">
                  <a:extLst>
                    <a:ext uri="{9D8B030D-6E8A-4147-A177-3AD203B41FA5}">
                      <a16:colId xmlns:a16="http://schemas.microsoft.com/office/drawing/2014/main" val="4151327451"/>
                    </a:ext>
                  </a:extLst>
                </a:gridCol>
                <a:gridCol w="658368">
                  <a:extLst>
                    <a:ext uri="{9D8B030D-6E8A-4147-A177-3AD203B41FA5}">
                      <a16:colId xmlns:a16="http://schemas.microsoft.com/office/drawing/2014/main" val="3295239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82374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21:37:14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06:22:07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Please note that the only classes that are cancelled today are the ones in T Building. All other classes on campus are running as scheduled.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https://twitter.com/langaracollege/status/1112801110148804608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867807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21:22:56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 pm - The Library is clear now and back open. T-Building remains closed. ow.ly/AU0730ohzak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http://www.facebook.com/permalink.php?story_fbid=10156959190620822&amp;id=17076135821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0.0572 %</a:t>
                      </a:r>
                    </a:p>
                  </a:txBody>
                  <a:tcPr/>
                </a:tc>
                <a:extLst>
                  <a:ext uri="{0D108BD9-81ED-4DB2-BD59-A6C34878D82A}">
                    <a16:rowId xmlns:a16="http://schemas.microsoft.com/office/drawing/2014/main" val="147817585"/>
                  </a:ext>
                </a:extLst>
              </a:tr>
            </a:tbl>
          </a:graphicData>
        </a:graphic>
      </p:graphicFrame>
      <p:sp>
        <p:nvSpPr>
          <p:cNvPr id="4" name="Text Placeholder 3">
            <a:extLst>
              <a:ext uri="{FF2B5EF4-FFF2-40B4-BE49-F238E27FC236}">
                <a16:creationId xmlns:a16="http://schemas.microsoft.com/office/drawing/2014/main" id="{D6762E2E-E68C-4C87-813D-2060ABDD8346}"/>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84939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A71B3-DED3-4760-90CE-734861B8FC6E}"/>
              </a:ext>
            </a:extLst>
          </p:cNvPr>
          <p:cNvSpPr>
            <a:spLocks noGrp="1"/>
          </p:cNvSpPr>
          <p:nvPr>
            <p:ph type="title"/>
          </p:nvPr>
        </p:nvSpPr>
        <p:spPr/>
        <p:txBody>
          <a:bodyPr/>
          <a:lstStyle/>
          <a:p>
            <a:r>
              <a:rPr lang="en-US"/>
              <a:t>Overall All Posts Table | VCC - Social - 9 of 12</a:t>
            </a:r>
          </a:p>
        </p:txBody>
      </p:sp>
      <p:graphicFrame>
        <p:nvGraphicFramePr>
          <p:cNvPr id="5" name="Table Placeholder 4">
            <a:extLst>
              <a:ext uri="{FF2B5EF4-FFF2-40B4-BE49-F238E27FC236}">
                <a16:creationId xmlns:a16="http://schemas.microsoft.com/office/drawing/2014/main" id="{D57D8357-6D2C-41B2-89C1-4F371BF704FF}"/>
              </a:ext>
            </a:extLst>
          </p:cNvPr>
          <p:cNvGraphicFramePr>
            <a:graphicFrameLocks noGrp="1"/>
          </p:cNvGraphicFramePr>
          <p:nvPr>
            <p:ph type="tbl" sz="quarter" idx="13"/>
            <p:extLst>
              <p:ext uri="{D42A27DB-BD31-4B8C-83A1-F6EECF244321}">
                <p14:modId xmlns:p14="http://schemas.microsoft.com/office/powerpoint/2010/main" val="2321698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791663162"/>
                    </a:ext>
                  </a:extLst>
                </a:gridCol>
                <a:gridCol w="658368">
                  <a:extLst>
                    <a:ext uri="{9D8B030D-6E8A-4147-A177-3AD203B41FA5}">
                      <a16:colId xmlns:a16="http://schemas.microsoft.com/office/drawing/2014/main" val="1802329114"/>
                    </a:ext>
                  </a:extLst>
                </a:gridCol>
                <a:gridCol w="658368">
                  <a:extLst>
                    <a:ext uri="{9D8B030D-6E8A-4147-A177-3AD203B41FA5}">
                      <a16:colId xmlns:a16="http://schemas.microsoft.com/office/drawing/2014/main" val="2954401116"/>
                    </a:ext>
                  </a:extLst>
                </a:gridCol>
                <a:gridCol w="658368">
                  <a:extLst>
                    <a:ext uri="{9D8B030D-6E8A-4147-A177-3AD203B41FA5}">
                      <a16:colId xmlns:a16="http://schemas.microsoft.com/office/drawing/2014/main" val="3709985737"/>
                    </a:ext>
                  </a:extLst>
                </a:gridCol>
                <a:gridCol w="1481327">
                  <a:extLst>
                    <a:ext uri="{9D8B030D-6E8A-4147-A177-3AD203B41FA5}">
                      <a16:colId xmlns:a16="http://schemas.microsoft.com/office/drawing/2014/main" val="1827572301"/>
                    </a:ext>
                  </a:extLst>
                </a:gridCol>
                <a:gridCol w="822960">
                  <a:extLst>
                    <a:ext uri="{9D8B030D-6E8A-4147-A177-3AD203B41FA5}">
                      <a16:colId xmlns:a16="http://schemas.microsoft.com/office/drawing/2014/main" val="2372241253"/>
                    </a:ext>
                  </a:extLst>
                </a:gridCol>
                <a:gridCol w="658368">
                  <a:extLst>
                    <a:ext uri="{9D8B030D-6E8A-4147-A177-3AD203B41FA5}">
                      <a16:colId xmlns:a16="http://schemas.microsoft.com/office/drawing/2014/main" val="4273452518"/>
                    </a:ext>
                  </a:extLst>
                </a:gridCol>
                <a:gridCol w="658368">
                  <a:extLst>
                    <a:ext uri="{9D8B030D-6E8A-4147-A177-3AD203B41FA5}">
                      <a16:colId xmlns:a16="http://schemas.microsoft.com/office/drawing/2014/main" val="1682868297"/>
                    </a:ext>
                  </a:extLst>
                </a:gridCol>
                <a:gridCol w="658368">
                  <a:extLst>
                    <a:ext uri="{9D8B030D-6E8A-4147-A177-3AD203B41FA5}">
                      <a16:colId xmlns:a16="http://schemas.microsoft.com/office/drawing/2014/main" val="2194311085"/>
                    </a:ext>
                  </a:extLst>
                </a:gridCol>
                <a:gridCol w="658368">
                  <a:extLst>
                    <a:ext uri="{9D8B030D-6E8A-4147-A177-3AD203B41FA5}">
                      <a16:colId xmlns:a16="http://schemas.microsoft.com/office/drawing/2014/main" val="2945181374"/>
                    </a:ext>
                  </a:extLst>
                </a:gridCol>
                <a:gridCol w="658368">
                  <a:extLst>
                    <a:ext uri="{9D8B030D-6E8A-4147-A177-3AD203B41FA5}">
                      <a16:colId xmlns:a16="http://schemas.microsoft.com/office/drawing/2014/main" val="2935639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57305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21:01:27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 pm - The Vancouver Fire Department is attending to an incident in T building this morning, April 1, 2019. All classes scheduled in T building are cancelled for the remainder of the day. Please stay clear of the area and watch for further updates: ow.ly/AU0730ohzak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http://www.facebook.com/permalink.php?story_fbid=10156959151280822&amp;id=17076135821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0.3053 %</a:t>
                      </a:r>
                    </a:p>
                  </a:txBody>
                  <a:tcPr/>
                </a:tc>
                <a:extLst>
                  <a:ext uri="{0D108BD9-81ED-4DB2-BD59-A6C34878D82A}">
                    <a16:rowId xmlns:a16="http://schemas.microsoft.com/office/drawing/2014/main" val="3751664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21:00:35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18:20:59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Need a Monday night boost? Check out #JazzNight at @VPL! https://t.co/Top1jpf0ZP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https://twitter.com/myVCC/status/1112791887088377856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0.0649 %</a:t>
                      </a:r>
                    </a:p>
                  </a:txBody>
                  <a:tcPr/>
                </a:tc>
                <a:extLst>
                  <a:ext uri="{0D108BD9-81ED-4DB2-BD59-A6C34878D82A}">
                    <a16:rowId xmlns:a16="http://schemas.microsoft.com/office/drawing/2014/main" val="976554267"/>
                  </a:ext>
                </a:extLst>
              </a:tr>
            </a:tbl>
          </a:graphicData>
        </a:graphic>
      </p:graphicFrame>
      <p:sp>
        <p:nvSpPr>
          <p:cNvPr id="4" name="Text Placeholder 3">
            <a:extLst>
              <a:ext uri="{FF2B5EF4-FFF2-40B4-BE49-F238E27FC236}">
                <a16:creationId xmlns:a16="http://schemas.microsoft.com/office/drawing/2014/main" id="{2EB479CC-19E8-43B2-8819-CF818EC12F67}"/>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7344270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FDF1E-6671-465C-803F-7042DC1B651A}"/>
              </a:ext>
            </a:extLst>
          </p:cNvPr>
          <p:cNvSpPr>
            <a:spLocks noGrp="1"/>
          </p:cNvSpPr>
          <p:nvPr>
            <p:ph type="title"/>
          </p:nvPr>
        </p:nvSpPr>
        <p:spPr/>
        <p:txBody>
          <a:bodyPr/>
          <a:lstStyle/>
          <a:p>
            <a:r>
              <a:rPr lang="en-US"/>
              <a:t>Overall All Posts Table | VCC - Social - 10 of 12</a:t>
            </a:r>
          </a:p>
        </p:txBody>
      </p:sp>
      <p:graphicFrame>
        <p:nvGraphicFramePr>
          <p:cNvPr id="5" name="Table Placeholder 4">
            <a:extLst>
              <a:ext uri="{FF2B5EF4-FFF2-40B4-BE49-F238E27FC236}">
                <a16:creationId xmlns:a16="http://schemas.microsoft.com/office/drawing/2014/main" id="{49E8F6C4-8631-478D-A7A7-AB241067BAC8}"/>
              </a:ext>
            </a:extLst>
          </p:cNvPr>
          <p:cNvGraphicFramePr>
            <a:graphicFrameLocks noGrp="1"/>
          </p:cNvGraphicFramePr>
          <p:nvPr>
            <p:ph type="tbl" sz="quarter" idx="13"/>
            <p:extLst>
              <p:ext uri="{D42A27DB-BD31-4B8C-83A1-F6EECF244321}">
                <p14:modId xmlns:p14="http://schemas.microsoft.com/office/powerpoint/2010/main" val="1252461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98811928"/>
                    </a:ext>
                  </a:extLst>
                </a:gridCol>
                <a:gridCol w="658368">
                  <a:extLst>
                    <a:ext uri="{9D8B030D-6E8A-4147-A177-3AD203B41FA5}">
                      <a16:colId xmlns:a16="http://schemas.microsoft.com/office/drawing/2014/main" val="3147568402"/>
                    </a:ext>
                  </a:extLst>
                </a:gridCol>
                <a:gridCol w="658368">
                  <a:extLst>
                    <a:ext uri="{9D8B030D-6E8A-4147-A177-3AD203B41FA5}">
                      <a16:colId xmlns:a16="http://schemas.microsoft.com/office/drawing/2014/main" val="2727507904"/>
                    </a:ext>
                  </a:extLst>
                </a:gridCol>
                <a:gridCol w="658368">
                  <a:extLst>
                    <a:ext uri="{9D8B030D-6E8A-4147-A177-3AD203B41FA5}">
                      <a16:colId xmlns:a16="http://schemas.microsoft.com/office/drawing/2014/main" val="2495653266"/>
                    </a:ext>
                  </a:extLst>
                </a:gridCol>
                <a:gridCol w="1481327">
                  <a:extLst>
                    <a:ext uri="{9D8B030D-6E8A-4147-A177-3AD203B41FA5}">
                      <a16:colId xmlns:a16="http://schemas.microsoft.com/office/drawing/2014/main" val="3102006132"/>
                    </a:ext>
                  </a:extLst>
                </a:gridCol>
                <a:gridCol w="822960">
                  <a:extLst>
                    <a:ext uri="{9D8B030D-6E8A-4147-A177-3AD203B41FA5}">
                      <a16:colId xmlns:a16="http://schemas.microsoft.com/office/drawing/2014/main" val="2670078345"/>
                    </a:ext>
                  </a:extLst>
                </a:gridCol>
                <a:gridCol w="658368">
                  <a:extLst>
                    <a:ext uri="{9D8B030D-6E8A-4147-A177-3AD203B41FA5}">
                      <a16:colId xmlns:a16="http://schemas.microsoft.com/office/drawing/2014/main" val="1319664980"/>
                    </a:ext>
                  </a:extLst>
                </a:gridCol>
                <a:gridCol w="658368">
                  <a:extLst>
                    <a:ext uri="{9D8B030D-6E8A-4147-A177-3AD203B41FA5}">
                      <a16:colId xmlns:a16="http://schemas.microsoft.com/office/drawing/2014/main" val="605346681"/>
                    </a:ext>
                  </a:extLst>
                </a:gridCol>
                <a:gridCol w="658368">
                  <a:extLst>
                    <a:ext uri="{9D8B030D-6E8A-4147-A177-3AD203B41FA5}">
                      <a16:colId xmlns:a16="http://schemas.microsoft.com/office/drawing/2014/main" val="4171644522"/>
                    </a:ext>
                  </a:extLst>
                </a:gridCol>
                <a:gridCol w="658368">
                  <a:extLst>
                    <a:ext uri="{9D8B030D-6E8A-4147-A177-3AD203B41FA5}">
                      <a16:colId xmlns:a16="http://schemas.microsoft.com/office/drawing/2014/main" val="1405692281"/>
                    </a:ext>
                  </a:extLst>
                </a:gridCol>
                <a:gridCol w="658368">
                  <a:extLst>
                    <a:ext uri="{9D8B030D-6E8A-4147-A177-3AD203B41FA5}">
                      <a16:colId xmlns:a16="http://schemas.microsoft.com/office/drawing/2014/main" val="3338853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390666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20:58:38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06:22:07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Library is also closed until further notice.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https://twitter.com/langaracollege/status/1112791398544076807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0.0430 %</a:t>
                      </a:r>
                    </a:p>
                  </a:txBody>
                  <a:tcPr/>
                </a:tc>
                <a:extLst>
                  <a:ext uri="{0D108BD9-81ED-4DB2-BD59-A6C34878D82A}">
                    <a16:rowId xmlns:a16="http://schemas.microsoft.com/office/drawing/2014/main" val="1066797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20:56:42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06:21:16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All classes scheduled in T building are cancelled for the remainder of the day. Please stay clear of the building and watch for further 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https://twitter.com/langaracollege/status/1112790909400150020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0.1934 %</a:t>
                      </a:r>
                    </a:p>
                  </a:txBody>
                  <a:tcPr/>
                </a:tc>
                <a:extLst>
                  <a:ext uri="{0D108BD9-81ED-4DB2-BD59-A6C34878D82A}">
                    <a16:rowId xmlns:a16="http://schemas.microsoft.com/office/drawing/2014/main" val="3569573895"/>
                  </a:ext>
                </a:extLst>
              </a:tr>
            </a:tbl>
          </a:graphicData>
        </a:graphic>
      </p:graphicFrame>
      <p:sp>
        <p:nvSpPr>
          <p:cNvPr id="4" name="Text Placeholder 3">
            <a:extLst>
              <a:ext uri="{FF2B5EF4-FFF2-40B4-BE49-F238E27FC236}">
                <a16:creationId xmlns:a16="http://schemas.microsoft.com/office/drawing/2014/main" id="{7756F3C9-4847-4E87-B685-E8BF4F0A7639}"/>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8209470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E7BBD-A542-4210-A329-070BE7C25FD2}"/>
              </a:ext>
            </a:extLst>
          </p:cNvPr>
          <p:cNvSpPr>
            <a:spLocks noGrp="1"/>
          </p:cNvSpPr>
          <p:nvPr>
            <p:ph type="title"/>
          </p:nvPr>
        </p:nvSpPr>
        <p:spPr/>
        <p:txBody>
          <a:bodyPr/>
          <a:lstStyle/>
          <a:p>
            <a:r>
              <a:rPr lang="en-US"/>
              <a:t>Overall All Posts Table | VCC - Social - 11 of 12</a:t>
            </a:r>
          </a:p>
        </p:txBody>
      </p:sp>
      <p:graphicFrame>
        <p:nvGraphicFramePr>
          <p:cNvPr id="5" name="Table Placeholder 4">
            <a:extLst>
              <a:ext uri="{FF2B5EF4-FFF2-40B4-BE49-F238E27FC236}">
                <a16:creationId xmlns:a16="http://schemas.microsoft.com/office/drawing/2014/main" id="{CB061068-D498-4748-A495-FC8350054584}"/>
              </a:ext>
            </a:extLst>
          </p:cNvPr>
          <p:cNvGraphicFramePr>
            <a:graphicFrameLocks noGrp="1"/>
          </p:cNvGraphicFramePr>
          <p:nvPr>
            <p:ph type="tbl" sz="quarter" idx="13"/>
            <p:extLst>
              <p:ext uri="{D42A27DB-BD31-4B8C-83A1-F6EECF244321}">
                <p14:modId xmlns:p14="http://schemas.microsoft.com/office/powerpoint/2010/main" val="242739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031560283"/>
                    </a:ext>
                  </a:extLst>
                </a:gridCol>
                <a:gridCol w="658368">
                  <a:extLst>
                    <a:ext uri="{9D8B030D-6E8A-4147-A177-3AD203B41FA5}">
                      <a16:colId xmlns:a16="http://schemas.microsoft.com/office/drawing/2014/main" val="3681813308"/>
                    </a:ext>
                  </a:extLst>
                </a:gridCol>
                <a:gridCol w="658368">
                  <a:extLst>
                    <a:ext uri="{9D8B030D-6E8A-4147-A177-3AD203B41FA5}">
                      <a16:colId xmlns:a16="http://schemas.microsoft.com/office/drawing/2014/main" val="388386707"/>
                    </a:ext>
                  </a:extLst>
                </a:gridCol>
                <a:gridCol w="658368">
                  <a:extLst>
                    <a:ext uri="{9D8B030D-6E8A-4147-A177-3AD203B41FA5}">
                      <a16:colId xmlns:a16="http://schemas.microsoft.com/office/drawing/2014/main" val="1742417889"/>
                    </a:ext>
                  </a:extLst>
                </a:gridCol>
                <a:gridCol w="1481327">
                  <a:extLst>
                    <a:ext uri="{9D8B030D-6E8A-4147-A177-3AD203B41FA5}">
                      <a16:colId xmlns:a16="http://schemas.microsoft.com/office/drawing/2014/main" val="2843730199"/>
                    </a:ext>
                  </a:extLst>
                </a:gridCol>
                <a:gridCol w="822960">
                  <a:extLst>
                    <a:ext uri="{9D8B030D-6E8A-4147-A177-3AD203B41FA5}">
                      <a16:colId xmlns:a16="http://schemas.microsoft.com/office/drawing/2014/main" val="1922549628"/>
                    </a:ext>
                  </a:extLst>
                </a:gridCol>
                <a:gridCol w="658368">
                  <a:extLst>
                    <a:ext uri="{9D8B030D-6E8A-4147-A177-3AD203B41FA5}">
                      <a16:colId xmlns:a16="http://schemas.microsoft.com/office/drawing/2014/main" val="1949983127"/>
                    </a:ext>
                  </a:extLst>
                </a:gridCol>
                <a:gridCol w="658368">
                  <a:extLst>
                    <a:ext uri="{9D8B030D-6E8A-4147-A177-3AD203B41FA5}">
                      <a16:colId xmlns:a16="http://schemas.microsoft.com/office/drawing/2014/main" val="2664925623"/>
                    </a:ext>
                  </a:extLst>
                </a:gridCol>
                <a:gridCol w="658368">
                  <a:extLst>
                    <a:ext uri="{9D8B030D-6E8A-4147-A177-3AD203B41FA5}">
                      <a16:colId xmlns:a16="http://schemas.microsoft.com/office/drawing/2014/main" val="86718838"/>
                    </a:ext>
                  </a:extLst>
                </a:gridCol>
                <a:gridCol w="658368">
                  <a:extLst>
                    <a:ext uri="{9D8B030D-6E8A-4147-A177-3AD203B41FA5}">
                      <a16:colId xmlns:a16="http://schemas.microsoft.com/office/drawing/2014/main" val="3196683648"/>
                    </a:ext>
                  </a:extLst>
                </a:gridCol>
                <a:gridCol w="658368">
                  <a:extLst>
                    <a:ext uri="{9D8B030D-6E8A-4147-A177-3AD203B41FA5}">
                      <a16:colId xmlns:a16="http://schemas.microsoft.com/office/drawing/2014/main" val="1494841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23267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20:39:09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 am - The fire department is currently attending an incident in T building. Please stay clear of the area until further notice. ow.ly/AU0730ohzak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http://www.facebook.com/permalink.php?story_fbid=10156959109310822&amp;id=17076135821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0.1259 %</a:t>
                      </a:r>
                    </a:p>
                  </a:txBody>
                  <a:tcPr/>
                </a:tc>
                <a:extLst>
                  <a:ext uri="{0D108BD9-81ED-4DB2-BD59-A6C34878D82A}">
                    <a16:rowId xmlns:a16="http://schemas.microsoft.com/office/drawing/2014/main" val="2177821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20:38:22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06:22:07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fire department is currently attending an incident in T building. Please stay clear of the area until further notice.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https://twitter.com/langaracollege/status/1112786299147022343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0.1289 %</a:t>
                      </a:r>
                    </a:p>
                  </a:txBody>
                  <a:tcPr/>
                </a:tc>
                <a:extLst>
                  <a:ext uri="{0D108BD9-81ED-4DB2-BD59-A6C34878D82A}">
                    <a16:rowId xmlns:a16="http://schemas.microsoft.com/office/drawing/2014/main" val="874726536"/>
                  </a:ext>
                </a:extLst>
              </a:tr>
            </a:tbl>
          </a:graphicData>
        </a:graphic>
      </p:graphicFrame>
      <p:sp>
        <p:nvSpPr>
          <p:cNvPr id="4" name="Text Placeholder 3">
            <a:extLst>
              <a:ext uri="{FF2B5EF4-FFF2-40B4-BE49-F238E27FC236}">
                <a16:creationId xmlns:a16="http://schemas.microsoft.com/office/drawing/2014/main" id="{F2CE722A-3987-4509-BADF-109DEF92E775}"/>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3405647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CA6A2-1F7E-4B3F-A124-1FCA1F0ECE3A}"/>
              </a:ext>
            </a:extLst>
          </p:cNvPr>
          <p:cNvSpPr>
            <a:spLocks noGrp="1"/>
          </p:cNvSpPr>
          <p:nvPr>
            <p:ph type="title"/>
          </p:nvPr>
        </p:nvSpPr>
        <p:spPr/>
        <p:txBody>
          <a:bodyPr/>
          <a:lstStyle/>
          <a:p>
            <a:r>
              <a:rPr lang="en-US"/>
              <a:t>Overall All Posts Table | VCC - Social - 12 of 12</a:t>
            </a:r>
          </a:p>
        </p:txBody>
      </p:sp>
      <p:graphicFrame>
        <p:nvGraphicFramePr>
          <p:cNvPr id="5" name="Table Placeholder 4">
            <a:extLst>
              <a:ext uri="{FF2B5EF4-FFF2-40B4-BE49-F238E27FC236}">
                <a16:creationId xmlns:a16="http://schemas.microsoft.com/office/drawing/2014/main" id="{3E0FBF15-4DF2-4ED1-9CF7-84609229B360}"/>
              </a:ext>
            </a:extLst>
          </p:cNvPr>
          <p:cNvGraphicFramePr>
            <a:graphicFrameLocks noGrp="1"/>
          </p:cNvGraphicFramePr>
          <p:nvPr>
            <p:ph type="tbl" sz="quarter" idx="13"/>
            <p:extLst>
              <p:ext uri="{D42A27DB-BD31-4B8C-83A1-F6EECF244321}">
                <p14:modId xmlns:p14="http://schemas.microsoft.com/office/powerpoint/2010/main" val="2496058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73319607"/>
                    </a:ext>
                  </a:extLst>
                </a:gridCol>
                <a:gridCol w="658368">
                  <a:extLst>
                    <a:ext uri="{9D8B030D-6E8A-4147-A177-3AD203B41FA5}">
                      <a16:colId xmlns:a16="http://schemas.microsoft.com/office/drawing/2014/main" val="4062715709"/>
                    </a:ext>
                  </a:extLst>
                </a:gridCol>
                <a:gridCol w="658368">
                  <a:extLst>
                    <a:ext uri="{9D8B030D-6E8A-4147-A177-3AD203B41FA5}">
                      <a16:colId xmlns:a16="http://schemas.microsoft.com/office/drawing/2014/main" val="2074798"/>
                    </a:ext>
                  </a:extLst>
                </a:gridCol>
                <a:gridCol w="658368">
                  <a:extLst>
                    <a:ext uri="{9D8B030D-6E8A-4147-A177-3AD203B41FA5}">
                      <a16:colId xmlns:a16="http://schemas.microsoft.com/office/drawing/2014/main" val="4225781484"/>
                    </a:ext>
                  </a:extLst>
                </a:gridCol>
                <a:gridCol w="1481327">
                  <a:extLst>
                    <a:ext uri="{9D8B030D-6E8A-4147-A177-3AD203B41FA5}">
                      <a16:colId xmlns:a16="http://schemas.microsoft.com/office/drawing/2014/main" val="55320771"/>
                    </a:ext>
                  </a:extLst>
                </a:gridCol>
                <a:gridCol w="822960">
                  <a:extLst>
                    <a:ext uri="{9D8B030D-6E8A-4147-A177-3AD203B41FA5}">
                      <a16:colId xmlns:a16="http://schemas.microsoft.com/office/drawing/2014/main" val="1116822869"/>
                    </a:ext>
                  </a:extLst>
                </a:gridCol>
                <a:gridCol w="658368">
                  <a:extLst>
                    <a:ext uri="{9D8B030D-6E8A-4147-A177-3AD203B41FA5}">
                      <a16:colId xmlns:a16="http://schemas.microsoft.com/office/drawing/2014/main" val="3289946960"/>
                    </a:ext>
                  </a:extLst>
                </a:gridCol>
                <a:gridCol w="658368">
                  <a:extLst>
                    <a:ext uri="{9D8B030D-6E8A-4147-A177-3AD203B41FA5}">
                      <a16:colId xmlns:a16="http://schemas.microsoft.com/office/drawing/2014/main" val="2872343758"/>
                    </a:ext>
                  </a:extLst>
                </a:gridCol>
                <a:gridCol w="658368">
                  <a:extLst>
                    <a:ext uri="{9D8B030D-6E8A-4147-A177-3AD203B41FA5}">
                      <a16:colId xmlns:a16="http://schemas.microsoft.com/office/drawing/2014/main" val="2315392443"/>
                    </a:ext>
                  </a:extLst>
                </a:gridCol>
                <a:gridCol w="658368">
                  <a:extLst>
                    <a:ext uri="{9D8B030D-6E8A-4147-A177-3AD203B41FA5}">
                      <a16:colId xmlns:a16="http://schemas.microsoft.com/office/drawing/2014/main" val="4134924842"/>
                    </a:ext>
                  </a:extLst>
                </a:gridCol>
                <a:gridCol w="658368">
                  <a:extLst>
                    <a:ext uri="{9D8B030D-6E8A-4147-A177-3AD203B41FA5}">
                      <a16:colId xmlns:a16="http://schemas.microsoft.com/office/drawing/2014/main" val="2320011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117394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19:45:07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10:58:08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Don’t miss out – here’s what’s happening around campus this week! http://ow.ly/AKr050oLjgj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https://scontent.xx.fbcdn.net/v/t1.0-9/s720x720/56332532_10158377546449408_7423677849594232832_o.jpg?_nc_cat=108&amp;_nc_ht=scontent.xx&amp;oh=4ec32ab3c149de63955c2228f6f9fb0a&amp;oe=5D08FA0E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http://www.facebook.com/permalink.php?story_fbid=10158377546444408&amp;id=82766014407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0.2136 %</a:t>
                      </a:r>
                    </a:p>
                  </a:txBody>
                  <a:tcPr/>
                </a:tc>
                <a:extLst>
                  <a:ext uri="{0D108BD9-81ED-4DB2-BD59-A6C34878D82A}">
                    <a16:rowId xmlns:a16="http://schemas.microsoft.com/office/drawing/2014/main" val="1713441925"/>
                  </a:ext>
                </a:extLst>
              </a:tr>
            </a:tbl>
          </a:graphicData>
        </a:graphic>
      </p:graphicFrame>
      <p:sp>
        <p:nvSpPr>
          <p:cNvPr id="4" name="Text Placeholder 3">
            <a:extLst>
              <a:ext uri="{FF2B5EF4-FFF2-40B4-BE49-F238E27FC236}">
                <a16:creationId xmlns:a16="http://schemas.microsoft.com/office/drawing/2014/main" id="{5568818E-DA90-4966-BD33-101A783A8ACB}"/>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1354860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DCB04-5102-4720-9C94-093DF98EBA65}"/>
              </a:ext>
            </a:extLst>
          </p:cNvPr>
          <p:cNvSpPr>
            <a:spLocks noGrp="1"/>
          </p:cNvSpPr>
          <p:nvPr>
            <p:ph type="title"/>
          </p:nvPr>
        </p:nvSpPr>
        <p:spPr/>
        <p:txBody>
          <a:bodyPr/>
          <a:lstStyle/>
          <a:p>
            <a:r>
              <a:rPr lang="en-US"/>
              <a:t>Overall Average Comments Per Post | VCC - Social - 1 of 2</a:t>
            </a:r>
          </a:p>
        </p:txBody>
      </p:sp>
      <p:graphicFrame>
        <p:nvGraphicFramePr>
          <p:cNvPr id="5" name="Table Placeholder 4">
            <a:extLst>
              <a:ext uri="{FF2B5EF4-FFF2-40B4-BE49-F238E27FC236}">
                <a16:creationId xmlns:a16="http://schemas.microsoft.com/office/drawing/2014/main" id="{ABEAB663-A039-4382-9394-47F6A7DEE026}"/>
              </a:ext>
            </a:extLst>
          </p:cNvPr>
          <p:cNvGraphicFramePr>
            <a:graphicFrameLocks noGrp="1"/>
          </p:cNvGraphicFramePr>
          <p:nvPr>
            <p:ph type="tbl" sz="quarter" idx="13"/>
            <p:extLst>
              <p:ext uri="{D42A27DB-BD31-4B8C-83A1-F6EECF244321}">
                <p14:modId xmlns:p14="http://schemas.microsoft.com/office/powerpoint/2010/main" val="550224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86667618"/>
                    </a:ext>
                  </a:extLst>
                </a:gridCol>
                <a:gridCol w="2468880">
                  <a:extLst>
                    <a:ext uri="{9D8B030D-6E8A-4147-A177-3AD203B41FA5}">
                      <a16:colId xmlns:a16="http://schemas.microsoft.com/office/drawing/2014/main" val="503075658"/>
                    </a:ext>
                  </a:extLst>
                </a:gridCol>
                <a:gridCol w="3291840">
                  <a:extLst>
                    <a:ext uri="{9D8B030D-6E8A-4147-A177-3AD203B41FA5}">
                      <a16:colId xmlns:a16="http://schemas.microsoft.com/office/drawing/2014/main" val="2961964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extLst>
                  <a:ext uri="{0D108BD9-81ED-4DB2-BD59-A6C34878D82A}">
                    <a16:rowId xmlns:a16="http://schemas.microsoft.com/office/drawing/2014/main" val="2466889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 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3104579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3823769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39711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1308919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 - 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2461094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1023491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extLst>
                  <a:ext uri="{0D108BD9-81ED-4DB2-BD59-A6C34878D82A}">
                    <a16:rowId xmlns:a16="http://schemas.microsoft.com/office/drawing/2014/main" val="2845993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885099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434972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319575325"/>
                  </a:ext>
                </a:extLst>
              </a:tr>
            </a:tbl>
          </a:graphicData>
        </a:graphic>
      </p:graphicFrame>
      <p:sp>
        <p:nvSpPr>
          <p:cNvPr id="4" name="Text Placeholder 3">
            <a:extLst>
              <a:ext uri="{FF2B5EF4-FFF2-40B4-BE49-F238E27FC236}">
                <a16:creationId xmlns:a16="http://schemas.microsoft.com/office/drawing/2014/main" id="{D7CF8F65-0905-4F4D-B193-68B37C1A398D}"/>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3987271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D2FC4-7542-4275-A035-A31EE0541E10}"/>
              </a:ext>
            </a:extLst>
          </p:cNvPr>
          <p:cNvSpPr>
            <a:spLocks noGrp="1"/>
          </p:cNvSpPr>
          <p:nvPr>
            <p:ph type="title"/>
          </p:nvPr>
        </p:nvSpPr>
        <p:spPr/>
        <p:txBody>
          <a:bodyPr/>
          <a:lstStyle/>
          <a:p>
            <a:r>
              <a:rPr lang="en-US"/>
              <a:t>Overall Average Comments Per Post | VCC - Social - 2 of 2</a:t>
            </a:r>
          </a:p>
        </p:txBody>
      </p:sp>
      <p:graphicFrame>
        <p:nvGraphicFramePr>
          <p:cNvPr id="5" name="Table Placeholder 4">
            <a:extLst>
              <a:ext uri="{FF2B5EF4-FFF2-40B4-BE49-F238E27FC236}">
                <a16:creationId xmlns:a16="http://schemas.microsoft.com/office/drawing/2014/main" id="{32F330C6-2371-451B-B2E8-30DC1AB532C8}"/>
              </a:ext>
            </a:extLst>
          </p:cNvPr>
          <p:cNvGraphicFramePr>
            <a:graphicFrameLocks noGrp="1"/>
          </p:cNvGraphicFramePr>
          <p:nvPr>
            <p:ph type="tbl" sz="quarter" idx="13"/>
            <p:extLst>
              <p:ext uri="{D42A27DB-BD31-4B8C-83A1-F6EECF244321}">
                <p14:modId xmlns:p14="http://schemas.microsoft.com/office/powerpoint/2010/main" val="3261082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36425648"/>
                    </a:ext>
                  </a:extLst>
                </a:gridCol>
                <a:gridCol w="2468880">
                  <a:extLst>
                    <a:ext uri="{9D8B030D-6E8A-4147-A177-3AD203B41FA5}">
                      <a16:colId xmlns:a16="http://schemas.microsoft.com/office/drawing/2014/main" val="134361236"/>
                    </a:ext>
                  </a:extLst>
                </a:gridCol>
                <a:gridCol w="3291840">
                  <a:extLst>
                    <a:ext uri="{9D8B030D-6E8A-4147-A177-3AD203B41FA5}">
                      <a16:colId xmlns:a16="http://schemas.microsoft.com/office/drawing/2014/main" val="2035319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extLst>
                  <a:ext uri="{0D108BD9-81ED-4DB2-BD59-A6C34878D82A}">
                    <a16:rowId xmlns:a16="http://schemas.microsoft.com/office/drawing/2014/main" val="347167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721559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1342627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3975976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2561674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 (VCC)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4178696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1344612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2114033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3792457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3159513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2377875934"/>
                  </a:ext>
                </a:extLst>
              </a:tr>
            </a:tbl>
          </a:graphicData>
        </a:graphic>
      </p:graphicFrame>
      <p:sp>
        <p:nvSpPr>
          <p:cNvPr id="4" name="Text Placeholder 3">
            <a:extLst>
              <a:ext uri="{FF2B5EF4-FFF2-40B4-BE49-F238E27FC236}">
                <a16:creationId xmlns:a16="http://schemas.microsoft.com/office/drawing/2014/main" id="{5D760E4A-16B1-4C04-943A-34DADFB9E635}"/>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4198205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7</TotalTime>
  <Words>5821</Words>
  <Application>Microsoft Office PowerPoint</Application>
  <PresentationFormat>On-screen Show (4:3)</PresentationFormat>
  <Paragraphs>2530</Paragraphs>
  <Slides>61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61</vt:i4>
      </vt:variant>
    </vt:vector>
  </HeadingPairs>
  <TitlesOfParts>
    <vt:vector size="64" baseType="lpstr">
      <vt:lpstr>Arial</vt:lpstr>
      <vt:lpstr>Calibri</vt:lpstr>
      <vt:lpstr>quintly_template</vt:lpstr>
      <vt:lpstr>Content Optimization Benchmark</vt:lpstr>
      <vt:lpstr>LinkedIn Updates Type Distribution | VCC - Social</vt:lpstr>
      <vt:lpstr>Overall Overall Top Pages | VCC - Social - 1 of 3</vt:lpstr>
      <vt:lpstr>Overall Overall Top Pages | VCC - Social - 2 of 3</vt:lpstr>
      <vt:lpstr>Overall Overall Top Pages | VCC - Social - 3 of 3</vt:lpstr>
      <vt:lpstr>Instagram Posts | VCC - Social</vt:lpstr>
      <vt:lpstr>Instagram Hashtag Detection | VCC - Social - 1 of 3</vt:lpstr>
      <vt:lpstr>Instagram Hashtag Detection | VCC - Social - 2 of 3</vt:lpstr>
      <vt:lpstr>Instagram Hashtag Detection | VCC - Social - 3 of 3</vt:lpstr>
      <vt:lpstr>Instagram Post Type Distribution Per Profile | VCC - Social</vt:lpstr>
      <vt:lpstr>Overall Overall Posted Content | VCC - Social</vt:lpstr>
      <vt:lpstr>LinkedIn Hashtag Detection | VCC - Social - 1 of 3</vt:lpstr>
      <vt:lpstr>LinkedIn Hashtag Detection | VCC - Social - 2 of 3</vt:lpstr>
      <vt:lpstr>LinkedIn Hashtag Detection | VCC - Social - 3 of 3</vt:lpstr>
      <vt:lpstr>Overall Total Interactions by Weekday | VCC - Social</vt:lpstr>
      <vt:lpstr>Overall Overall Top Pages | VCC - Social - 1 of 3</vt:lpstr>
      <vt:lpstr>Overall Overall Top Pages | VCC - Social - 2 of 3</vt:lpstr>
      <vt:lpstr>Overall Overall Top Pages | VCC - Social - 3 of 3</vt:lpstr>
      <vt:lpstr>Instagram Hashtag Detection | VCC - Social - 1 of 3</vt:lpstr>
      <vt:lpstr>Instagram Hashtag Detection | VCC - Social - 2 of 3</vt:lpstr>
      <vt:lpstr>Instagram Hashtag Detection | VCC - Social - 3 of 3</vt:lpstr>
      <vt:lpstr>Instagram Post Type Distribution Per Profile | VCC - Social</vt:lpstr>
      <vt:lpstr>Overall Overall Posted Content | VCC - Social</vt:lpstr>
      <vt:lpstr>Youtube Videos Table | VCC - Social - 1 of 4</vt:lpstr>
      <vt:lpstr>Youtube Videos Table | VCC - Social - 2 of 4</vt:lpstr>
      <vt:lpstr>Youtube Videos Table | VCC - Social - 3 of 4</vt:lpstr>
      <vt:lpstr>Youtube Videos Table | VCC - Social - 4 of 4</vt:lpstr>
      <vt:lpstr>LinkedIn Hashtag Detection | VCC - Social - 1 of 3</vt:lpstr>
      <vt:lpstr>LinkedIn Hashtag Detection | VCC - Social - 2 of 3</vt:lpstr>
      <vt:lpstr>LinkedIn Hashtag Detection | VCC - Social - 3 of 3</vt:lpstr>
      <vt:lpstr>Overall Network Key Metrics Table | VCC - Social</vt:lpstr>
      <vt:lpstr>Overall Overall Top Pages | VCC - Social - 1 of 3</vt:lpstr>
      <vt:lpstr>Overall Overall Top Pages | VCC - Social - 2 of 3</vt:lpstr>
      <vt:lpstr>Overall Overall Top Pages | VCC - Social - 3 of 3</vt:lpstr>
      <vt:lpstr>Instagram Key Metrics Table | VCC - Social</vt:lpstr>
      <vt:lpstr>Twitter Key Metrics Table | VCC - Social</vt:lpstr>
      <vt:lpstr>Overall Network Key Metrics Table | VCC - Social</vt:lpstr>
      <vt:lpstr>Facebook Key Metrics Table | VCC - Social - 1 of 2</vt:lpstr>
      <vt:lpstr>Facebook Key Metrics Table | VCC - Social - 2 of 2</vt:lpstr>
      <vt:lpstr>LinkedIn Key Metrics Table | VCC - Social</vt:lpstr>
      <vt:lpstr>Facebook Sponsored Posts Distribution | VCC - Social</vt:lpstr>
      <vt:lpstr>Instagram Follower Distribution | VCC - Social</vt:lpstr>
      <vt:lpstr>Twitter Total Interactions | VCC - Social</vt:lpstr>
      <vt:lpstr>Youtube Videos Table | VCC - Social - 1 of 4</vt:lpstr>
      <vt:lpstr>Youtube Videos Table | VCC - Social - 2 of 4</vt:lpstr>
      <vt:lpstr>Youtube Videos Table | VCC - Social - 3 of 4</vt:lpstr>
      <vt:lpstr>Youtube Videos Table | VCC - Social - 4 of 4</vt:lpstr>
      <vt:lpstr>Overall All Posts Table | VCC - Social - 1 of 12</vt:lpstr>
      <vt:lpstr>Overall All Posts Table | VCC - Social - 2 of 12</vt:lpstr>
      <vt:lpstr>Overall All Posts Table | VCC - Social - 3 of 12</vt:lpstr>
      <vt:lpstr>Overall All Posts Table | VCC - Social - 4 of 12</vt:lpstr>
      <vt:lpstr>Overall All Posts Table | VCC - Social - 5 of 12</vt:lpstr>
      <vt:lpstr>Overall All Posts Table | VCC - Social - 6 of 12</vt:lpstr>
      <vt:lpstr>Overall All Posts Table | VCC - Social - 7 of 12</vt:lpstr>
      <vt:lpstr>Overall All Posts Table | VCC - Social - 8 of 12</vt:lpstr>
      <vt:lpstr>Overall All Posts Table | VCC - Social - 9 of 12</vt:lpstr>
      <vt:lpstr>Overall All Posts Table | VCC - Social - 10 of 12</vt:lpstr>
      <vt:lpstr>Overall All Posts Table | VCC - Social - 11 of 12</vt:lpstr>
      <vt:lpstr>Overall All Posts Table | VCC - Social - 12 of 12</vt:lpstr>
      <vt:lpstr>Overall Average Comments Per Post | VCC - Social - 1 of 2</vt:lpstr>
      <vt:lpstr>Overall Average Comments Per Post | VCC - Social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2019-04-04T16:33:36Z</dcterms:created>
  <dcterms:modified xsi:type="dcterms:W3CDTF">2019-04-04T16:41:21Z</dcterms:modified>
</cp:coreProperties>
</file>