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300" r:id="rId41"/>
    <p:sldId id="301" r:id="rId42"/>
    <p:sldId id="302" r:id="rId43"/>
    <p:sldId id="303" r:id="rId44"/>
    <p:sldId id="305" r:id="rId45"/>
    <p:sldId id="306" r:id="rId46"/>
    <p:sldId id="307" r:id="rId47"/>
    <p:sldId id="309" r:id="rId48"/>
    <p:sldId id="310" r:id="rId49"/>
    <p:sldId id="311" r:id="rId50"/>
    <p:sldId id="312" r:id="rId51"/>
    <p:sldId id="313" r:id="rId52"/>
    <p:sldId id="314" r:id="rId53"/>
    <p:sldId id="315" r:id="rId54"/>
    <p:sldId id="317" r:id="rId55"/>
    <p:sldId id="318" r:id="rId56"/>
    <p:sldId id="319" r:id="rId57"/>
    <p:sldId id="320" r:id="rId58"/>
    <p:sldId id="322" r:id="rId59"/>
    <p:sldId id="323" r:id="rId60"/>
    <p:sldId id="324" r:id="rId61"/>
    <p:sldId id="325" r:id="rId62"/>
    <p:sldId id="326" r:id="rId63"/>
    <p:sldId id="328" r:id="rId64"/>
    <p:sldId id="329" r:id="rId65"/>
    <p:sldId id="330" r:id="rId66"/>
    <p:sldId id="331" r:id="rId67"/>
    <p:sldId id="332" r:id="rId68"/>
    <p:sldId id="333" r:id="rId69"/>
    <p:sldId id="335" r:id="rId70"/>
    <p:sldId id="336" r:id="rId71"/>
    <p:sldId id="337" r:id="rId72"/>
    <p:sldId id="338" r:id="rId73"/>
    <p:sldId id="339" r:id="rId74"/>
    <p:sldId id="340" r:id="rId75"/>
    <p:sldId id="342" r:id="rId76"/>
    <p:sldId id="343" r:id="rId77"/>
    <p:sldId id="344" r:id="rId78"/>
    <p:sldId id="345" r:id="rId79"/>
    <p:sldId id="347" r:id="rId80"/>
    <p:sldId id="348" r:id="rId81"/>
    <p:sldId id="349" r:id="rId82"/>
    <p:sldId id="350" r:id="rId83"/>
    <p:sldId id="351" r:id="rId84"/>
    <p:sldId id="352" r:id="rId85"/>
    <p:sldId id="353" r:id="rId86"/>
    <p:sldId id="354" r:id="rId87"/>
    <p:sldId id="355" r:id="rId88"/>
    <p:sldId id="356" r:id="rId89"/>
    <p:sldId id="357" r:id="rId90"/>
    <p:sldId id="358" r:id="rId91"/>
    <p:sldId id="360" r:id="rId92"/>
    <p:sldId id="361" r:id="rId93"/>
  </p:sldIdLst>
  <p:sldSz cx="9144000" cy="6858000" type="screen4x3"/>
  <p:notesSz cx="6858000" cy="9144000"/>
  <p:embeddedFontLst>
    <p:embeddedFont>
      <p:font typeface="Calibri" panose="020F0502020204030204" pitchFamily="34" charset="0"/>
      <p:regular r:id="rId94"/>
      <p:bold r:id="rId95"/>
      <p:italic r:id="rId96"/>
      <p:boldItalic r:id="rId9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Sheet1!$B$2:$B$6</c:f>
              <c:numCache>
                <c:formatCode>General</c:formatCode>
                <c:ptCount val="5"/>
                <c:pt idx="0">
                  <c:v>7</c:v>
                </c:pt>
                <c:pt idx="1">
                  <c:v>39</c:v>
                </c:pt>
                <c:pt idx="2">
                  <c:v>3</c:v>
                </c:pt>
                <c:pt idx="3">
                  <c:v>9</c:v>
                </c:pt>
                <c:pt idx="4">
                  <c:v>13</c:v>
                </c:pt>
              </c:numCache>
            </c:numRef>
          </c:val>
          <c:extLst>
            <c:ext xmlns:c16="http://schemas.microsoft.com/office/drawing/2014/chart" uri="{C3380CC4-5D6E-409C-BE32-E72D297353CC}">
              <c16:uniqueId val="{00000000-8E82-4977-856A-7FF70D5EA826}"/>
            </c:ext>
          </c:extLst>
        </c:ser>
        <c:ser>
          <c:idx val="1"/>
          <c:order val="1"/>
          <c:tx>
            <c:strRef>
              <c:f>Sheet1!$C$1</c:f>
              <c:strCache>
                <c:ptCount val="1"/>
                <c:pt idx="0">
                  <c:v>Misc</c:v>
                </c:pt>
              </c:strCache>
            </c:strRef>
          </c:tx>
          <c:spPr>
            <a:solidFill>
              <a:schemeClr val="accent2"/>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E82-4977-856A-7FF70D5EA826}"/>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Sheet1!$D$2:$D$6</c:f>
              <c:numCache>
                <c:formatCode>General</c:formatCode>
                <c:ptCount val="5"/>
                <c:pt idx="0">
                  <c:v>0</c:v>
                </c:pt>
                <c:pt idx="1">
                  <c:v>5</c:v>
                </c:pt>
                <c:pt idx="2">
                  <c:v>6</c:v>
                </c:pt>
                <c:pt idx="3">
                  <c:v>19</c:v>
                </c:pt>
                <c:pt idx="4">
                  <c:v>21</c:v>
                </c:pt>
              </c:numCache>
            </c:numRef>
          </c:val>
          <c:extLst>
            <c:ext xmlns:c16="http://schemas.microsoft.com/office/drawing/2014/chart" uri="{C3380CC4-5D6E-409C-BE32-E72D297353CC}">
              <c16:uniqueId val="{00000002-8E82-4977-856A-7FF70D5EA826}"/>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Vancouver Community College (VCC)</c:v>
                </c:pt>
                <c:pt idx="1">
                  <c:v>British Columbia Institute of Technology</c:v>
                </c:pt>
                <c:pt idx="2">
                  <c:v>George Brown College</c:v>
                </c:pt>
                <c:pt idx="3">
                  <c:v>Douglas College</c:v>
                </c:pt>
                <c:pt idx="4">
                  <c:v>Langara College</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8E82-4977-856A-7FF70D5EA826}"/>
            </c:ext>
          </c:extLst>
        </c:ser>
        <c:dLbls>
          <c:showLegendKey val="0"/>
          <c:showVal val="0"/>
          <c:showCatName val="0"/>
          <c:showSerName val="0"/>
          <c:showPercent val="0"/>
          <c:showBubbleSize val="0"/>
        </c:dLbls>
        <c:gapWidth val="150"/>
        <c:overlap val="100"/>
        <c:axId val="344481880"/>
        <c:axId val="344477944"/>
      </c:barChart>
      <c:catAx>
        <c:axId val="34448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77944"/>
        <c:crosses val="autoZero"/>
        <c:auto val="1"/>
        <c:lblAlgn val="ctr"/>
        <c:lblOffset val="100"/>
        <c:noMultiLvlLbl val="0"/>
      </c:catAx>
      <c:valAx>
        <c:axId val="344477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8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2</c:v>
                </c:pt>
                <c:pt idx="1">
                  <c:v>2</c:v>
                </c:pt>
                <c:pt idx="2">
                  <c:v>2</c:v>
                </c:pt>
                <c:pt idx="3">
                  <c:v>3</c:v>
                </c:pt>
                <c:pt idx="4">
                  <c:v>2</c:v>
                </c:pt>
                <c:pt idx="5">
                  <c:v>1</c:v>
                </c:pt>
                <c:pt idx="6">
                  <c:v>0</c:v>
                </c:pt>
                <c:pt idx="7">
                  <c:v>0</c:v>
                </c:pt>
                <c:pt idx="8">
                  <c:v>1</c:v>
                </c:pt>
                <c:pt idx="9">
                  <c:v>0</c:v>
                </c:pt>
                <c:pt idx="10">
                  <c:v>0</c:v>
                </c:pt>
                <c:pt idx="11">
                  <c:v>0</c:v>
                </c:pt>
                <c:pt idx="12">
                  <c:v>2</c:v>
                </c:pt>
                <c:pt idx="13">
                  <c:v>0</c:v>
                </c:pt>
                <c:pt idx="14">
                  <c:v>0</c:v>
                </c:pt>
                <c:pt idx="15">
                  <c:v>2</c:v>
                </c:pt>
                <c:pt idx="16">
                  <c:v>0</c:v>
                </c:pt>
                <c:pt idx="17">
                  <c:v>0</c:v>
                </c:pt>
                <c:pt idx="18">
                  <c:v>0</c:v>
                </c:pt>
                <c:pt idx="19">
                  <c:v>0</c:v>
                </c:pt>
                <c:pt idx="20">
                  <c:v>0</c:v>
                </c:pt>
                <c:pt idx="21">
                  <c:v>0</c:v>
                </c:pt>
                <c:pt idx="22">
                  <c:v>0</c:v>
                </c:pt>
                <c:pt idx="23">
                  <c:v>0</c:v>
                </c:pt>
                <c:pt idx="24">
                  <c:v>1</c:v>
                </c:pt>
                <c:pt idx="25">
                  <c:v>0</c:v>
                </c:pt>
                <c:pt idx="26">
                  <c:v>0</c:v>
                </c:pt>
                <c:pt idx="27">
                  <c:v>0</c:v>
                </c:pt>
                <c:pt idx="28">
                  <c:v>1</c:v>
                </c:pt>
                <c:pt idx="29">
                  <c:v>1</c:v>
                </c:pt>
                <c:pt idx="30">
                  <c:v>1</c:v>
                </c:pt>
                <c:pt idx="31">
                  <c:v>2</c:v>
                </c:pt>
                <c:pt idx="32">
                  <c:v>2</c:v>
                </c:pt>
                <c:pt idx="33">
                  <c:v>1</c:v>
                </c:pt>
                <c:pt idx="34">
                  <c:v>0</c:v>
                </c:pt>
                <c:pt idx="35">
                  <c:v>0</c:v>
                </c:pt>
                <c:pt idx="36">
                  <c:v>2</c:v>
                </c:pt>
                <c:pt idx="37">
                  <c:v>1</c:v>
                </c:pt>
                <c:pt idx="38">
                  <c:v>3</c:v>
                </c:pt>
                <c:pt idx="39">
                  <c:v>2</c:v>
                </c:pt>
                <c:pt idx="40">
                  <c:v>1</c:v>
                </c:pt>
                <c:pt idx="41">
                  <c:v>0</c:v>
                </c:pt>
                <c:pt idx="42">
                  <c:v>1</c:v>
                </c:pt>
                <c:pt idx="43">
                  <c:v>1</c:v>
                </c:pt>
                <c:pt idx="44">
                  <c:v>3</c:v>
                </c:pt>
                <c:pt idx="45">
                  <c:v>2</c:v>
                </c:pt>
                <c:pt idx="46">
                  <c:v>2</c:v>
                </c:pt>
                <c:pt idx="47">
                  <c:v>0</c:v>
                </c:pt>
                <c:pt idx="48">
                  <c:v>0</c:v>
                </c:pt>
                <c:pt idx="49">
                  <c:v>2</c:v>
                </c:pt>
              </c:numCache>
            </c:numRef>
          </c:val>
          <c:smooth val="0"/>
          <c:extLst>
            <c:ext xmlns:c16="http://schemas.microsoft.com/office/drawing/2014/chart" uri="{C3380CC4-5D6E-409C-BE32-E72D297353CC}">
              <c16:uniqueId val="{00000000-727D-46EA-B532-5DCE8EDBD2C0}"/>
            </c:ext>
          </c:extLst>
        </c:ser>
        <c:ser>
          <c:idx val="1"/>
          <c:order val="1"/>
          <c:tx>
            <c:strRef>
              <c:f>Sheet1!$C$1</c:f>
              <c:strCache>
                <c:ptCount val="1"/>
                <c:pt idx="0">
                  <c:v>gbcollege</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0">
                  <c:v>1</c:v>
                </c:pt>
                <c:pt idx="1">
                  <c:v>1</c:v>
                </c:pt>
                <c:pt idx="2">
                  <c:v>1</c:v>
                </c:pt>
                <c:pt idx="3">
                  <c:v>0</c:v>
                </c:pt>
                <c:pt idx="4">
                  <c:v>0</c:v>
                </c:pt>
                <c:pt idx="5">
                  <c:v>0</c:v>
                </c:pt>
                <c:pt idx="6">
                  <c:v>0</c:v>
                </c:pt>
                <c:pt idx="7">
                  <c:v>0</c:v>
                </c:pt>
                <c:pt idx="8">
                  <c:v>1</c:v>
                </c:pt>
                <c:pt idx="9">
                  <c:v>1</c:v>
                </c:pt>
                <c:pt idx="10">
                  <c:v>1</c:v>
                </c:pt>
                <c:pt idx="11">
                  <c:v>1</c:v>
                </c:pt>
                <c:pt idx="12">
                  <c:v>0</c:v>
                </c:pt>
                <c:pt idx="13">
                  <c:v>0</c:v>
                </c:pt>
                <c:pt idx="14">
                  <c:v>0</c:v>
                </c:pt>
                <c:pt idx="15">
                  <c:v>1</c:v>
                </c:pt>
                <c:pt idx="16">
                  <c:v>0</c:v>
                </c:pt>
                <c:pt idx="17">
                  <c:v>0</c:v>
                </c:pt>
                <c:pt idx="18">
                  <c:v>1</c:v>
                </c:pt>
                <c:pt idx="19">
                  <c:v>0</c:v>
                </c:pt>
                <c:pt idx="20">
                  <c:v>0</c:v>
                </c:pt>
                <c:pt idx="21">
                  <c:v>2</c:v>
                </c:pt>
                <c:pt idx="22">
                  <c:v>0</c:v>
                </c:pt>
                <c:pt idx="23">
                  <c:v>0</c:v>
                </c:pt>
                <c:pt idx="24">
                  <c:v>1</c:v>
                </c:pt>
                <c:pt idx="25">
                  <c:v>1</c:v>
                </c:pt>
                <c:pt idx="26">
                  <c:v>0</c:v>
                </c:pt>
                <c:pt idx="27">
                  <c:v>0</c:v>
                </c:pt>
                <c:pt idx="28">
                  <c:v>0</c:v>
                </c:pt>
                <c:pt idx="29">
                  <c:v>0</c:v>
                </c:pt>
                <c:pt idx="30">
                  <c:v>1</c:v>
                </c:pt>
                <c:pt idx="31">
                  <c:v>1</c:v>
                </c:pt>
                <c:pt idx="32">
                  <c:v>0</c:v>
                </c:pt>
                <c:pt idx="33">
                  <c:v>0</c:v>
                </c:pt>
                <c:pt idx="34">
                  <c:v>0</c:v>
                </c:pt>
                <c:pt idx="35">
                  <c:v>1</c:v>
                </c:pt>
                <c:pt idx="36">
                  <c:v>1</c:v>
                </c:pt>
                <c:pt idx="37">
                  <c:v>0</c:v>
                </c:pt>
                <c:pt idx="38">
                  <c:v>0</c:v>
                </c:pt>
                <c:pt idx="39">
                  <c:v>1</c:v>
                </c:pt>
                <c:pt idx="40">
                  <c:v>0</c:v>
                </c:pt>
                <c:pt idx="41">
                  <c:v>0</c:v>
                </c:pt>
                <c:pt idx="42">
                  <c:v>1</c:v>
                </c:pt>
                <c:pt idx="43">
                  <c:v>0</c:v>
                </c:pt>
                <c:pt idx="44">
                  <c:v>0</c:v>
                </c:pt>
                <c:pt idx="45">
                  <c:v>1</c:v>
                </c:pt>
                <c:pt idx="46">
                  <c:v>0</c:v>
                </c:pt>
                <c:pt idx="47">
                  <c:v>0</c:v>
                </c:pt>
                <c:pt idx="48">
                  <c:v>0</c:v>
                </c:pt>
                <c:pt idx="49">
                  <c:v>0</c:v>
                </c:pt>
              </c:numCache>
            </c:numRef>
          </c:val>
          <c:smooth val="0"/>
          <c:extLst>
            <c:ext xmlns:c16="http://schemas.microsoft.com/office/drawing/2014/chart" uri="{C3380CC4-5D6E-409C-BE32-E72D297353CC}">
              <c16:uniqueId val="{00000001-727D-46EA-B532-5DCE8EDBD2C0}"/>
            </c:ext>
          </c:extLst>
        </c:ser>
        <c:ser>
          <c:idx val="2"/>
          <c:order val="2"/>
          <c:tx>
            <c:strRef>
              <c:f>Sheet1!$D$1</c:f>
              <c:strCache>
                <c:ptCount val="1"/>
                <c:pt idx="0">
                  <c:v>myvcc</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0">
                  <c:v>0</c:v>
                </c:pt>
                <c:pt idx="1">
                  <c:v>0</c:v>
                </c:pt>
                <c:pt idx="2">
                  <c:v>1</c:v>
                </c:pt>
                <c:pt idx="3">
                  <c:v>0</c:v>
                </c:pt>
                <c:pt idx="4">
                  <c:v>1</c:v>
                </c:pt>
                <c:pt idx="5">
                  <c:v>0</c:v>
                </c:pt>
                <c:pt idx="6">
                  <c:v>0</c:v>
                </c:pt>
                <c:pt idx="7">
                  <c:v>0</c:v>
                </c:pt>
                <c:pt idx="8">
                  <c:v>0</c:v>
                </c:pt>
                <c:pt idx="9">
                  <c:v>0</c:v>
                </c:pt>
                <c:pt idx="10">
                  <c:v>0</c:v>
                </c:pt>
                <c:pt idx="11">
                  <c:v>0</c:v>
                </c:pt>
                <c:pt idx="12">
                  <c:v>1</c:v>
                </c:pt>
                <c:pt idx="13">
                  <c:v>0</c:v>
                </c:pt>
                <c:pt idx="14">
                  <c:v>0</c:v>
                </c:pt>
                <c:pt idx="15">
                  <c:v>0</c:v>
                </c:pt>
                <c:pt idx="16">
                  <c:v>1</c:v>
                </c:pt>
                <c:pt idx="17">
                  <c:v>0</c:v>
                </c:pt>
                <c:pt idx="18">
                  <c:v>1</c:v>
                </c:pt>
                <c:pt idx="19">
                  <c:v>0</c:v>
                </c:pt>
                <c:pt idx="20">
                  <c:v>0</c:v>
                </c:pt>
                <c:pt idx="21">
                  <c:v>0</c:v>
                </c:pt>
                <c:pt idx="22">
                  <c:v>1</c:v>
                </c:pt>
                <c:pt idx="23">
                  <c:v>0</c:v>
                </c:pt>
                <c:pt idx="24">
                  <c:v>0</c:v>
                </c:pt>
                <c:pt idx="25">
                  <c:v>1</c:v>
                </c:pt>
                <c:pt idx="26">
                  <c:v>0</c:v>
                </c:pt>
                <c:pt idx="27">
                  <c:v>0</c:v>
                </c:pt>
                <c:pt idx="28">
                  <c:v>0</c:v>
                </c:pt>
                <c:pt idx="29">
                  <c:v>1</c:v>
                </c:pt>
                <c:pt idx="30">
                  <c:v>0</c:v>
                </c:pt>
                <c:pt idx="31">
                  <c:v>3</c:v>
                </c:pt>
                <c:pt idx="32">
                  <c:v>0</c:v>
                </c:pt>
                <c:pt idx="33">
                  <c:v>0</c:v>
                </c:pt>
                <c:pt idx="34">
                  <c:v>0</c:v>
                </c:pt>
                <c:pt idx="35">
                  <c:v>0</c:v>
                </c:pt>
                <c:pt idx="36">
                  <c:v>0</c:v>
                </c:pt>
                <c:pt idx="37">
                  <c:v>2</c:v>
                </c:pt>
                <c:pt idx="38">
                  <c:v>1</c:v>
                </c:pt>
                <c:pt idx="39">
                  <c:v>1</c:v>
                </c:pt>
                <c:pt idx="40">
                  <c:v>0</c:v>
                </c:pt>
                <c:pt idx="41">
                  <c:v>0</c:v>
                </c:pt>
                <c:pt idx="42">
                  <c:v>0</c:v>
                </c:pt>
                <c:pt idx="43">
                  <c:v>0</c:v>
                </c:pt>
                <c:pt idx="44">
                  <c:v>0</c:v>
                </c:pt>
                <c:pt idx="45">
                  <c:v>1</c:v>
                </c:pt>
                <c:pt idx="46">
                  <c:v>1</c:v>
                </c:pt>
                <c:pt idx="47">
                  <c:v>0</c:v>
                </c:pt>
                <c:pt idx="48">
                  <c:v>0</c:v>
                </c:pt>
                <c:pt idx="49">
                  <c:v>0</c:v>
                </c:pt>
              </c:numCache>
            </c:numRef>
          </c:val>
          <c:smooth val="0"/>
          <c:extLst>
            <c:ext xmlns:c16="http://schemas.microsoft.com/office/drawing/2014/chart" uri="{C3380CC4-5D6E-409C-BE32-E72D297353CC}">
              <c16:uniqueId val="{00000002-727D-46EA-B532-5DCE8EDBD2C0}"/>
            </c:ext>
          </c:extLst>
        </c:ser>
        <c:ser>
          <c:idx val="3"/>
          <c:order val="3"/>
          <c:tx>
            <c:strRef>
              <c:f>Sheet1!$E$1</c:f>
              <c:strCache>
                <c:ptCount val="1"/>
                <c:pt idx="0">
                  <c:v>lifeatbcit</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0">
                  <c:v>0</c:v>
                </c:pt>
                <c:pt idx="1">
                  <c:v>2</c:v>
                </c:pt>
                <c:pt idx="2">
                  <c:v>3</c:v>
                </c:pt>
                <c:pt idx="3">
                  <c:v>1</c:v>
                </c:pt>
                <c:pt idx="4">
                  <c:v>3</c:v>
                </c:pt>
                <c:pt idx="5">
                  <c:v>1</c:v>
                </c:pt>
                <c:pt idx="6">
                  <c:v>0</c:v>
                </c:pt>
                <c:pt idx="7">
                  <c:v>0</c:v>
                </c:pt>
                <c:pt idx="8">
                  <c:v>3</c:v>
                </c:pt>
                <c:pt idx="9">
                  <c:v>3</c:v>
                </c:pt>
                <c:pt idx="10">
                  <c:v>1</c:v>
                </c:pt>
                <c:pt idx="11">
                  <c:v>3</c:v>
                </c:pt>
                <c:pt idx="12">
                  <c:v>0</c:v>
                </c:pt>
                <c:pt idx="13">
                  <c:v>0</c:v>
                </c:pt>
                <c:pt idx="14">
                  <c:v>0</c:v>
                </c:pt>
                <c:pt idx="15">
                  <c:v>2</c:v>
                </c:pt>
                <c:pt idx="16">
                  <c:v>1</c:v>
                </c:pt>
                <c:pt idx="17">
                  <c:v>0</c:v>
                </c:pt>
                <c:pt idx="18">
                  <c:v>1</c:v>
                </c:pt>
                <c:pt idx="19">
                  <c:v>0</c:v>
                </c:pt>
                <c:pt idx="20">
                  <c:v>0</c:v>
                </c:pt>
                <c:pt idx="21">
                  <c:v>0</c:v>
                </c:pt>
                <c:pt idx="22">
                  <c:v>0</c:v>
                </c:pt>
                <c:pt idx="23">
                  <c:v>0</c:v>
                </c:pt>
                <c:pt idx="24">
                  <c:v>2</c:v>
                </c:pt>
                <c:pt idx="25">
                  <c:v>3</c:v>
                </c:pt>
                <c:pt idx="26">
                  <c:v>0</c:v>
                </c:pt>
                <c:pt idx="27">
                  <c:v>0</c:v>
                </c:pt>
                <c:pt idx="28">
                  <c:v>2</c:v>
                </c:pt>
                <c:pt idx="29">
                  <c:v>0</c:v>
                </c:pt>
                <c:pt idx="30">
                  <c:v>1</c:v>
                </c:pt>
                <c:pt idx="31">
                  <c:v>0</c:v>
                </c:pt>
                <c:pt idx="32">
                  <c:v>0</c:v>
                </c:pt>
                <c:pt idx="33">
                  <c:v>0</c:v>
                </c:pt>
                <c:pt idx="34">
                  <c:v>0</c:v>
                </c:pt>
                <c:pt idx="35">
                  <c:v>1</c:v>
                </c:pt>
                <c:pt idx="36">
                  <c:v>1</c:v>
                </c:pt>
                <c:pt idx="37">
                  <c:v>1</c:v>
                </c:pt>
                <c:pt idx="38">
                  <c:v>0</c:v>
                </c:pt>
                <c:pt idx="39">
                  <c:v>1</c:v>
                </c:pt>
                <c:pt idx="40">
                  <c:v>0</c:v>
                </c:pt>
                <c:pt idx="41">
                  <c:v>0</c:v>
                </c:pt>
                <c:pt idx="42">
                  <c:v>1</c:v>
                </c:pt>
                <c:pt idx="43">
                  <c:v>1</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3-727D-46EA-B532-5DCE8EDBD2C0}"/>
            </c:ext>
          </c:extLst>
        </c:ser>
        <c:ser>
          <c:idx val="4"/>
          <c:order val="4"/>
          <c:tx>
            <c:strRef>
              <c:f>Sheet1!$F$1</c:f>
              <c:strCache>
                <c:ptCount val="1"/>
                <c:pt idx="0">
                  <c:v>douglascollege</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0">
                  <c:v>1</c:v>
                </c:pt>
                <c:pt idx="1">
                  <c:v>0</c:v>
                </c:pt>
                <c:pt idx="2">
                  <c:v>0</c:v>
                </c:pt>
                <c:pt idx="3">
                  <c:v>1</c:v>
                </c:pt>
                <c:pt idx="4">
                  <c:v>0</c:v>
                </c:pt>
                <c:pt idx="5">
                  <c:v>0</c:v>
                </c:pt>
                <c:pt idx="6">
                  <c:v>0</c:v>
                </c:pt>
                <c:pt idx="7">
                  <c:v>0</c:v>
                </c:pt>
                <c:pt idx="8">
                  <c:v>0</c:v>
                </c:pt>
                <c:pt idx="9">
                  <c:v>1</c:v>
                </c:pt>
                <c:pt idx="10">
                  <c:v>0</c:v>
                </c:pt>
                <c:pt idx="11">
                  <c:v>0</c:v>
                </c:pt>
                <c:pt idx="12">
                  <c:v>0</c:v>
                </c:pt>
                <c:pt idx="13">
                  <c:v>0</c:v>
                </c:pt>
                <c:pt idx="14">
                  <c:v>1</c:v>
                </c:pt>
                <c:pt idx="15">
                  <c:v>0</c:v>
                </c:pt>
                <c:pt idx="16">
                  <c:v>0</c:v>
                </c:pt>
                <c:pt idx="17">
                  <c:v>1</c:v>
                </c:pt>
                <c:pt idx="18">
                  <c:v>0</c:v>
                </c:pt>
                <c:pt idx="19">
                  <c:v>0</c:v>
                </c:pt>
                <c:pt idx="20">
                  <c:v>0</c:v>
                </c:pt>
                <c:pt idx="21">
                  <c:v>1</c:v>
                </c:pt>
                <c:pt idx="22">
                  <c:v>0</c:v>
                </c:pt>
                <c:pt idx="23">
                  <c:v>0</c:v>
                </c:pt>
                <c:pt idx="24">
                  <c:v>1</c:v>
                </c:pt>
                <c:pt idx="25">
                  <c:v>0</c:v>
                </c:pt>
                <c:pt idx="26">
                  <c:v>0</c:v>
                </c:pt>
                <c:pt idx="27">
                  <c:v>0</c:v>
                </c:pt>
                <c:pt idx="28">
                  <c:v>1</c:v>
                </c:pt>
                <c:pt idx="29">
                  <c:v>1</c:v>
                </c:pt>
                <c:pt idx="30">
                  <c:v>0</c:v>
                </c:pt>
                <c:pt idx="31">
                  <c:v>0</c:v>
                </c:pt>
                <c:pt idx="32">
                  <c:v>0</c:v>
                </c:pt>
                <c:pt idx="33">
                  <c:v>0</c:v>
                </c:pt>
                <c:pt idx="34">
                  <c:v>0</c:v>
                </c:pt>
                <c:pt idx="35">
                  <c:v>0</c:v>
                </c:pt>
                <c:pt idx="36">
                  <c:v>1</c:v>
                </c:pt>
                <c:pt idx="37">
                  <c:v>0</c:v>
                </c:pt>
                <c:pt idx="38">
                  <c:v>1</c:v>
                </c:pt>
                <c:pt idx="39">
                  <c:v>0</c:v>
                </c:pt>
                <c:pt idx="40">
                  <c:v>0</c:v>
                </c:pt>
                <c:pt idx="41">
                  <c:v>0</c:v>
                </c:pt>
                <c:pt idx="42">
                  <c:v>1</c:v>
                </c:pt>
                <c:pt idx="43">
                  <c:v>0</c:v>
                </c:pt>
                <c:pt idx="44">
                  <c:v>0</c:v>
                </c:pt>
                <c:pt idx="45">
                  <c:v>0</c:v>
                </c:pt>
                <c:pt idx="46">
                  <c:v>1</c:v>
                </c:pt>
                <c:pt idx="47">
                  <c:v>0</c:v>
                </c:pt>
                <c:pt idx="48">
                  <c:v>0</c:v>
                </c:pt>
                <c:pt idx="49">
                  <c:v>1</c:v>
                </c:pt>
              </c:numCache>
            </c:numRef>
          </c:val>
          <c:smooth val="0"/>
          <c:extLst>
            <c:ext xmlns:c16="http://schemas.microsoft.com/office/drawing/2014/chart" uri="{C3380CC4-5D6E-409C-BE32-E72D297353CC}">
              <c16:uniqueId val="{00000004-727D-46EA-B532-5DCE8EDBD2C0}"/>
            </c:ext>
          </c:extLst>
        </c:ser>
        <c:dLbls>
          <c:showLegendKey val="0"/>
          <c:showVal val="0"/>
          <c:showCatName val="0"/>
          <c:showSerName val="0"/>
          <c:showPercent val="0"/>
          <c:showBubbleSize val="0"/>
        </c:dLbls>
        <c:smooth val="0"/>
        <c:axId val="444197376"/>
        <c:axId val="444198360"/>
      </c:lineChart>
      <c:dateAx>
        <c:axId val="44419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198360"/>
        <c:crosses val="autoZero"/>
        <c:auto val="1"/>
        <c:lblOffset val="100"/>
        <c:baseTimeUnit val="days"/>
      </c:dateAx>
      <c:valAx>
        <c:axId val="44419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19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Sheet1!$B$2:$B$6</c:f>
              <c:numCache>
                <c:formatCode>General</c:formatCode>
                <c:ptCount val="5"/>
                <c:pt idx="0">
                  <c:v>3</c:v>
                </c:pt>
                <c:pt idx="1">
                  <c:v>4</c:v>
                </c:pt>
                <c:pt idx="2">
                  <c:v>12</c:v>
                </c:pt>
                <c:pt idx="3">
                  <c:v>7</c:v>
                </c:pt>
                <c:pt idx="4">
                  <c:v>2</c:v>
                </c:pt>
              </c:numCache>
            </c:numRef>
          </c:val>
          <c:extLst>
            <c:ext xmlns:c16="http://schemas.microsoft.com/office/drawing/2014/chart" uri="{C3380CC4-5D6E-409C-BE32-E72D297353CC}">
              <c16:uniqueId val="{00000000-6BD7-47A0-816F-54B8A8B70DF2}"/>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Sheet1!$C$2:$C$6</c:f>
              <c:numCache>
                <c:formatCode>General</c:formatCode>
                <c:ptCount val="5"/>
                <c:pt idx="0">
                  <c:v>43</c:v>
                </c:pt>
                <c:pt idx="1">
                  <c:v>15</c:v>
                </c:pt>
                <c:pt idx="2">
                  <c:v>5</c:v>
                </c:pt>
                <c:pt idx="3">
                  <c:v>29</c:v>
                </c:pt>
                <c:pt idx="4">
                  <c:v>11</c:v>
                </c:pt>
              </c:numCache>
            </c:numRef>
          </c:val>
          <c:extLst>
            <c:ext xmlns:c16="http://schemas.microsoft.com/office/drawing/2014/chart" uri="{C3380CC4-5D6E-409C-BE32-E72D297353CC}">
              <c16:uniqueId val="{00000001-6BD7-47A0-816F-54B8A8B70DF2}"/>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Sheet1!$D$2:$D$6</c:f>
              <c:numCache>
                <c:formatCode>General</c:formatCode>
                <c:ptCount val="5"/>
                <c:pt idx="0">
                  <c:v>0</c:v>
                </c:pt>
                <c:pt idx="1">
                  <c:v>1</c:v>
                </c:pt>
                <c:pt idx="2">
                  <c:v>0</c:v>
                </c:pt>
                <c:pt idx="3">
                  <c:v>2</c:v>
                </c:pt>
                <c:pt idx="4">
                  <c:v>1</c:v>
                </c:pt>
              </c:numCache>
            </c:numRef>
          </c:val>
          <c:extLst>
            <c:ext xmlns:c16="http://schemas.microsoft.com/office/drawing/2014/chart" uri="{C3380CC4-5D6E-409C-BE32-E72D297353CC}">
              <c16:uniqueId val="{00000002-6BD7-47A0-816F-54B8A8B70DF2}"/>
            </c:ext>
          </c:extLst>
        </c:ser>
        <c:dLbls>
          <c:showLegendKey val="0"/>
          <c:showVal val="0"/>
          <c:showCatName val="0"/>
          <c:showSerName val="0"/>
          <c:showPercent val="0"/>
          <c:showBubbleSize val="0"/>
        </c:dLbls>
        <c:gapWidth val="150"/>
        <c:overlap val="100"/>
        <c:axId val="475165944"/>
        <c:axId val="475166272"/>
      </c:barChart>
      <c:catAx>
        <c:axId val="47516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66272"/>
        <c:crosses val="autoZero"/>
        <c:auto val="1"/>
        <c:lblAlgn val="ctr"/>
        <c:lblOffset val="100"/>
        <c:noMultiLvlLbl val="0"/>
      </c:catAx>
      <c:valAx>
        <c:axId val="475166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6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12</c:v>
                </c:pt>
                <c:pt idx="1">
                  <c:v>12</c:v>
                </c:pt>
                <c:pt idx="2">
                  <c:v>15</c:v>
                </c:pt>
                <c:pt idx="3">
                  <c:v>11</c:v>
                </c:pt>
                <c:pt idx="4">
                  <c:v>12</c:v>
                </c:pt>
                <c:pt idx="5">
                  <c:v>6</c:v>
                </c:pt>
                <c:pt idx="6">
                  <c:v>1</c:v>
                </c:pt>
                <c:pt idx="7">
                  <c:v>1</c:v>
                </c:pt>
                <c:pt idx="8">
                  <c:v>12</c:v>
                </c:pt>
                <c:pt idx="9">
                  <c:v>11</c:v>
                </c:pt>
                <c:pt idx="10">
                  <c:v>6</c:v>
                </c:pt>
                <c:pt idx="11">
                  <c:v>17</c:v>
                </c:pt>
                <c:pt idx="12">
                  <c:v>5</c:v>
                </c:pt>
                <c:pt idx="13">
                  <c:v>2</c:v>
                </c:pt>
                <c:pt idx="14">
                  <c:v>6</c:v>
                </c:pt>
                <c:pt idx="15">
                  <c:v>11</c:v>
                </c:pt>
                <c:pt idx="16">
                  <c:v>15</c:v>
                </c:pt>
                <c:pt idx="17">
                  <c:v>14</c:v>
                </c:pt>
                <c:pt idx="18">
                  <c:v>6</c:v>
                </c:pt>
                <c:pt idx="19">
                  <c:v>3</c:v>
                </c:pt>
                <c:pt idx="20">
                  <c:v>0</c:v>
                </c:pt>
                <c:pt idx="21">
                  <c:v>5</c:v>
                </c:pt>
                <c:pt idx="22">
                  <c:v>6</c:v>
                </c:pt>
                <c:pt idx="23">
                  <c:v>9</c:v>
                </c:pt>
                <c:pt idx="24">
                  <c:v>16</c:v>
                </c:pt>
                <c:pt idx="25">
                  <c:v>11</c:v>
                </c:pt>
                <c:pt idx="26">
                  <c:v>8</c:v>
                </c:pt>
                <c:pt idx="27">
                  <c:v>2</c:v>
                </c:pt>
                <c:pt idx="28">
                  <c:v>12</c:v>
                </c:pt>
                <c:pt idx="29">
                  <c:v>8</c:v>
                </c:pt>
                <c:pt idx="30">
                  <c:v>5</c:v>
                </c:pt>
                <c:pt idx="31">
                  <c:v>7</c:v>
                </c:pt>
                <c:pt idx="32">
                  <c:v>6</c:v>
                </c:pt>
                <c:pt idx="33">
                  <c:v>1</c:v>
                </c:pt>
                <c:pt idx="34">
                  <c:v>0</c:v>
                </c:pt>
                <c:pt idx="35">
                  <c:v>8</c:v>
                </c:pt>
                <c:pt idx="36">
                  <c:v>9</c:v>
                </c:pt>
                <c:pt idx="37">
                  <c:v>9</c:v>
                </c:pt>
                <c:pt idx="38">
                  <c:v>9</c:v>
                </c:pt>
                <c:pt idx="39">
                  <c:v>8</c:v>
                </c:pt>
                <c:pt idx="40">
                  <c:v>1</c:v>
                </c:pt>
                <c:pt idx="41">
                  <c:v>0</c:v>
                </c:pt>
                <c:pt idx="42">
                  <c:v>11</c:v>
                </c:pt>
                <c:pt idx="43">
                  <c:v>5</c:v>
                </c:pt>
                <c:pt idx="44">
                  <c:v>11</c:v>
                </c:pt>
                <c:pt idx="45">
                  <c:v>8</c:v>
                </c:pt>
                <c:pt idx="46">
                  <c:v>8</c:v>
                </c:pt>
                <c:pt idx="47">
                  <c:v>0</c:v>
                </c:pt>
                <c:pt idx="48">
                  <c:v>0</c:v>
                </c:pt>
                <c:pt idx="49">
                  <c:v>14</c:v>
                </c:pt>
              </c:numCache>
            </c:numRef>
          </c:val>
          <c:smooth val="0"/>
          <c:extLst>
            <c:ext xmlns:c16="http://schemas.microsoft.com/office/drawing/2014/chart" uri="{C3380CC4-5D6E-409C-BE32-E72D297353CC}">
              <c16:uniqueId val="{00000000-0549-4935-9760-FD10856DE0D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pt idx="46">
                  <c:v>15</c:v>
                </c:pt>
                <c:pt idx="47">
                  <c:v>0</c:v>
                </c:pt>
                <c:pt idx="48">
                  <c:v>1</c:v>
                </c:pt>
                <c:pt idx="49">
                  <c:v>19</c:v>
                </c:pt>
              </c:numCache>
            </c:numRef>
          </c:val>
          <c:smooth val="0"/>
          <c:extLst>
            <c:ext xmlns:c16="http://schemas.microsoft.com/office/drawing/2014/chart" uri="{C3380CC4-5D6E-409C-BE32-E72D297353CC}">
              <c16:uniqueId val="{00000001-0549-4935-9760-FD10856DE0D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22">
                  <c:v>0</c:v>
                </c:pt>
                <c:pt idx="23">
                  <c:v>1</c:v>
                </c:pt>
                <c:pt idx="24">
                  <c:v>0</c:v>
                </c:pt>
                <c:pt idx="25">
                  <c:v>0</c:v>
                </c:pt>
                <c:pt idx="26">
                  <c:v>0</c:v>
                </c:pt>
                <c:pt idx="27">
                  <c:v>0</c:v>
                </c:pt>
                <c:pt idx="28">
                  <c:v>0</c:v>
                </c:pt>
                <c:pt idx="29">
                  <c:v>0</c:v>
                </c:pt>
                <c:pt idx="30">
                  <c:v>0</c:v>
                </c:pt>
                <c:pt idx="31">
                  <c:v>0</c:v>
                </c:pt>
                <c:pt idx="32">
                  <c:v>0</c:v>
                </c:pt>
                <c:pt idx="33">
                  <c:v>0</c:v>
                </c:pt>
                <c:pt idx="34">
                  <c:v>0</c:v>
                </c:pt>
                <c:pt idx="35">
                  <c:v>0</c:v>
                </c:pt>
                <c:pt idx="36">
                  <c:v>4</c:v>
                </c:pt>
                <c:pt idx="37">
                  <c:v>0</c:v>
                </c:pt>
                <c:pt idx="38">
                  <c:v>1</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2-0549-4935-9760-FD10856DE0D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0">
                  <c:v>2</c:v>
                </c:pt>
                <c:pt idx="1">
                  <c:v>1</c:v>
                </c:pt>
                <c:pt idx="2">
                  <c:v>0</c:v>
                </c:pt>
                <c:pt idx="3">
                  <c:v>3</c:v>
                </c:pt>
                <c:pt idx="4">
                  <c:v>1</c:v>
                </c:pt>
                <c:pt idx="5">
                  <c:v>1</c:v>
                </c:pt>
                <c:pt idx="6">
                  <c:v>0</c:v>
                </c:pt>
                <c:pt idx="7">
                  <c:v>0</c:v>
                </c:pt>
                <c:pt idx="8">
                  <c:v>4</c:v>
                </c:pt>
                <c:pt idx="9">
                  <c:v>1</c:v>
                </c:pt>
                <c:pt idx="10">
                  <c:v>3</c:v>
                </c:pt>
                <c:pt idx="11">
                  <c:v>4</c:v>
                </c:pt>
                <c:pt idx="12">
                  <c:v>0</c:v>
                </c:pt>
                <c:pt idx="13">
                  <c:v>0</c:v>
                </c:pt>
                <c:pt idx="14">
                  <c:v>2</c:v>
                </c:pt>
                <c:pt idx="15">
                  <c:v>2</c:v>
                </c:pt>
                <c:pt idx="16">
                  <c:v>3</c:v>
                </c:pt>
                <c:pt idx="17">
                  <c:v>3</c:v>
                </c:pt>
                <c:pt idx="18">
                  <c:v>2</c:v>
                </c:pt>
                <c:pt idx="19">
                  <c:v>0</c:v>
                </c:pt>
                <c:pt idx="20">
                  <c:v>0</c:v>
                </c:pt>
                <c:pt idx="21">
                  <c:v>0</c:v>
                </c:pt>
                <c:pt idx="22">
                  <c:v>3</c:v>
                </c:pt>
                <c:pt idx="23">
                  <c:v>5</c:v>
                </c:pt>
                <c:pt idx="24">
                  <c:v>2</c:v>
                </c:pt>
                <c:pt idx="25">
                  <c:v>2</c:v>
                </c:pt>
                <c:pt idx="26">
                  <c:v>2</c:v>
                </c:pt>
                <c:pt idx="27">
                  <c:v>0</c:v>
                </c:pt>
                <c:pt idx="28">
                  <c:v>2</c:v>
                </c:pt>
                <c:pt idx="29">
                  <c:v>3</c:v>
                </c:pt>
                <c:pt idx="30">
                  <c:v>3</c:v>
                </c:pt>
                <c:pt idx="31">
                  <c:v>2</c:v>
                </c:pt>
                <c:pt idx="32">
                  <c:v>6</c:v>
                </c:pt>
                <c:pt idx="33">
                  <c:v>0</c:v>
                </c:pt>
                <c:pt idx="34">
                  <c:v>0</c:v>
                </c:pt>
                <c:pt idx="35">
                  <c:v>3</c:v>
                </c:pt>
                <c:pt idx="36">
                  <c:v>9</c:v>
                </c:pt>
                <c:pt idx="37">
                  <c:v>5</c:v>
                </c:pt>
                <c:pt idx="38">
                  <c:v>3</c:v>
                </c:pt>
                <c:pt idx="39">
                  <c:v>19</c:v>
                </c:pt>
                <c:pt idx="40">
                  <c:v>4</c:v>
                </c:pt>
                <c:pt idx="41">
                  <c:v>0</c:v>
                </c:pt>
                <c:pt idx="42">
                  <c:v>1</c:v>
                </c:pt>
                <c:pt idx="43">
                  <c:v>5</c:v>
                </c:pt>
                <c:pt idx="44">
                  <c:v>2</c:v>
                </c:pt>
                <c:pt idx="45">
                  <c:v>1</c:v>
                </c:pt>
                <c:pt idx="46">
                  <c:v>4</c:v>
                </c:pt>
                <c:pt idx="47">
                  <c:v>2</c:v>
                </c:pt>
                <c:pt idx="48">
                  <c:v>0</c:v>
                </c:pt>
                <c:pt idx="49">
                  <c:v>2</c:v>
                </c:pt>
              </c:numCache>
            </c:numRef>
          </c:val>
          <c:smooth val="0"/>
          <c:extLst>
            <c:ext xmlns:c16="http://schemas.microsoft.com/office/drawing/2014/chart" uri="{C3380CC4-5D6E-409C-BE32-E72D297353CC}">
              <c16:uniqueId val="{00000003-0549-4935-9760-FD10856DE0D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0">
                  <c:v>4</c:v>
                </c:pt>
                <c:pt idx="1">
                  <c:v>5</c:v>
                </c:pt>
                <c:pt idx="2">
                  <c:v>7</c:v>
                </c:pt>
                <c:pt idx="3">
                  <c:v>5</c:v>
                </c:pt>
                <c:pt idx="4">
                  <c:v>6</c:v>
                </c:pt>
                <c:pt idx="5">
                  <c:v>2</c:v>
                </c:pt>
                <c:pt idx="6">
                  <c:v>0</c:v>
                </c:pt>
                <c:pt idx="7">
                  <c:v>0</c:v>
                </c:pt>
                <c:pt idx="8">
                  <c:v>5</c:v>
                </c:pt>
                <c:pt idx="9">
                  <c:v>5</c:v>
                </c:pt>
                <c:pt idx="10">
                  <c:v>2</c:v>
                </c:pt>
                <c:pt idx="11">
                  <c:v>4</c:v>
                </c:pt>
                <c:pt idx="12">
                  <c:v>3</c:v>
                </c:pt>
                <c:pt idx="13">
                  <c:v>0</c:v>
                </c:pt>
                <c:pt idx="14">
                  <c:v>1</c:v>
                </c:pt>
                <c:pt idx="15">
                  <c:v>5</c:v>
                </c:pt>
                <c:pt idx="16">
                  <c:v>2</c:v>
                </c:pt>
                <c:pt idx="17">
                  <c:v>1</c:v>
                </c:pt>
                <c:pt idx="18">
                  <c:v>3</c:v>
                </c:pt>
                <c:pt idx="19">
                  <c:v>0</c:v>
                </c:pt>
                <c:pt idx="20">
                  <c:v>0</c:v>
                </c:pt>
                <c:pt idx="21">
                  <c:v>3</c:v>
                </c:pt>
                <c:pt idx="22">
                  <c:v>1</c:v>
                </c:pt>
                <c:pt idx="23">
                  <c:v>0</c:v>
                </c:pt>
                <c:pt idx="24">
                  <c:v>5</c:v>
                </c:pt>
                <c:pt idx="25">
                  <c:v>5</c:v>
                </c:pt>
                <c:pt idx="26">
                  <c:v>0</c:v>
                </c:pt>
                <c:pt idx="27">
                  <c:v>0</c:v>
                </c:pt>
                <c:pt idx="28">
                  <c:v>4</c:v>
                </c:pt>
                <c:pt idx="29">
                  <c:v>3</c:v>
                </c:pt>
                <c:pt idx="30">
                  <c:v>3</c:v>
                </c:pt>
                <c:pt idx="31">
                  <c:v>6</c:v>
                </c:pt>
                <c:pt idx="32">
                  <c:v>2</c:v>
                </c:pt>
                <c:pt idx="33">
                  <c:v>1</c:v>
                </c:pt>
                <c:pt idx="34">
                  <c:v>0</c:v>
                </c:pt>
                <c:pt idx="35">
                  <c:v>2</c:v>
                </c:pt>
                <c:pt idx="36">
                  <c:v>5</c:v>
                </c:pt>
                <c:pt idx="37">
                  <c:v>4</c:v>
                </c:pt>
                <c:pt idx="38">
                  <c:v>5</c:v>
                </c:pt>
                <c:pt idx="39">
                  <c:v>5</c:v>
                </c:pt>
                <c:pt idx="40">
                  <c:v>1</c:v>
                </c:pt>
                <c:pt idx="41">
                  <c:v>0</c:v>
                </c:pt>
                <c:pt idx="42">
                  <c:v>4</c:v>
                </c:pt>
                <c:pt idx="43">
                  <c:v>2</c:v>
                </c:pt>
                <c:pt idx="44">
                  <c:v>3</c:v>
                </c:pt>
                <c:pt idx="45">
                  <c:v>4</c:v>
                </c:pt>
                <c:pt idx="46">
                  <c:v>4</c:v>
                </c:pt>
                <c:pt idx="47">
                  <c:v>0</c:v>
                </c:pt>
                <c:pt idx="48">
                  <c:v>0</c:v>
                </c:pt>
                <c:pt idx="49">
                  <c:v>3</c:v>
                </c:pt>
              </c:numCache>
            </c:numRef>
          </c:val>
          <c:smooth val="0"/>
          <c:extLst>
            <c:ext xmlns:c16="http://schemas.microsoft.com/office/drawing/2014/chart" uri="{C3380CC4-5D6E-409C-BE32-E72D297353CC}">
              <c16:uniqueId val="{00000004-0549-4935-9760-FD10856DE0D1}"/>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Sheet1!$G$2:$G$51</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5-0549-4935-9760-FD10856DE0D1}"/>
            </c:ext>
          </c:extLst>
        </c:ser>
        <c:dLbls>
          <c:showLegendKey val="0"/>
          <c:showVal val="0"/>
          <c:showCatName val="0"/>
          <c:showSerName val="0"/>
          <c:showPercent val="0"/>
          <c:showBubbleSize val="0"/>
        </c:dLbls>
        <c:smooth val="0"/>
        <c:axId val="508443304"/>
        <c:axId val="508452488"/>
      </c:lineChart>
      <c:dateAx>
        <c:axId val="508443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52488"/>
        <c:crosses val="autoZero"/>
        <c:auto val="1"/>
        <c:lblOffset val="100"/>
        <c:baseTimeUnit val="days"/>
      </c:dateAx>
      <c:valAx>
        <c:axId val="50845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4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BCIT: British Columbia Institute of Technology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224</c:v>
                </c:pt>
                <c:pt idx="1">
                  <c:v>399</c:v>
                </c:pt>
                <c:pt idx="2">
                  <c:v>146</c:v>
                </c:pt>
                <c:pt idx="3">
                  <c:v>191</c:v>
                </c:pt>
                <c:pt idx="4">
                  <c:v>190</c:v>
                </c:pt>
                <c:pt idx="5">
                  <c:v>145</c:v>
                </c:pt>
                <c:pt idx="6">
                  <c:v>32</c:v>
                </c:pt>
              </c:numCache>
            </c:numRef>
          </c:val>
          <c:extLst>
            <c:ext xmlns:c16="http://schemas.microsoft.com/office/drawing/2014/chart" uri="{C3380CC4-5D6E-409C-BE32-E72D297353CC}">
              <c16:uniqueId val="{00000000-D558-4DBD-9B72-099D5E759CAA}"/>
            </c:ext>
          </c:extLst>
        </c:ser>
        <c:ser>
          <c:idx val="1"/>
          <c:order val="1"/>
          <c:tx>
            <c:strRef>
              <c:f>Sheet1!$C$1</c:f>
              <c:strCache>
                <c:ptCount val="1"/>
                <c:pt idx="0">
                  <c:v>FB Douglas College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214</c:v>
                </c:pt>
                <c:pt idx="1">
                  <c:v>273</c:v>
                </c:pt>
                <c:pt idx="2">
                  <c:v>430</c:v>
                </c:pt>
                <c:pt idx="3">
                  <c:v>485</c:v>
                </c:pt>
                <c:pt idx="4">
                  <c:v>208</c:v>
                </c:pt>
                <c:pt idx="5">
                  <c:v>73</c:v>
                </c:pt>
                <c:pt idx="6">
                  <c:v>0</c:v>
                </c:pt>
              </c:numCache>
            </c:numRef>
          </c:val>
          <c:extLst>
            <c:ext xmlns:c16="http://schemas.microsoft.com/office/drawing/2014/chart" uri="{C3380CC4-5D6E-409C-BE32-E72D297353CC}">
              <c16:uniqueId val="{00000001-D558-4DBD-9B72-099D5E759CAA}"/>
            </c:ext>
          </c:extLst>
        </c:ser>
        <c:ser>
          <c:idx val="2"/>
          <c:order val="2"/>
          <c:tx>
            <c:strRef>
              <c:f>Sheet1!$D$1</c:f>
              <c:strCache>
                <c:ptCount val="1"/>
                <c:pt idx="0">
                  <c:v>FB George Brown College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448</c:v>
                </c:pt>
                <c:pt idx="1">
                  <c:v>919</c:v>
                </c:pt>
                <c:pt idx="2">
                  <c:v>926</c:v>
                </c:pt>
                <c:pt idx="3">
                  <c:v>184</c:v>
                </c:pt>
                <c:pt idx="4">
                  <c:v>405</c:v>
                </c:pt>
                <c:pt idx="5">
                  <c:v>0</c:v>
                </c:pt>
                <c:pt idx="6">
                  <c:v>0</c:v>
                </c:pt>
              </c:numCache>
            </c:numRef>
          </c:val>
          <c:extLst>
            <c:ext xmlns:c16="http://schemas.microsoft.com/office/drawing/2014/chart" uri="{C3380CC4-5D6E-409C-BE32-E72D297353CC}">
              <c16:uniqueId val="{00000002-D558-4DBD-9B72-099D5E759CAA}"/>
            </c:ext>
          </c:extLst>
        </c:ser>
        <c:ser>
          <c:idx val="3"/>
          <c:order val="3"/>
          <c:tx>
            <c:strRef>
              <c:f>Sheet1!$E$1</c:f>
              <c:strCache>
                <c:ptCount val="1"/>
                <c:pt idx="0">
                  <c:v>FB Langara College</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810</c:v>
                </c:pt>
                <c:pt idx="1">
                  <c:v>640</c:v>
                </c:pt>
                <c:pt idx="2">
                  <c:v>353</c:v>
                </c:pt>
                <c:pt idx="3">
                  <c:v>421</c:v>
                </c:pt>
                <c:pt idx="4">
                  <c:v>300</c:v>
                </c:pt>
                <c:pt idx="5">
                  <c:v>359</c:v>
                </c:pt>
                <c:pt idx="6">
                  <c:v>0</c:v>
                </c:pt>
              </c:numCache>
            </c:numRef>
          </c:val>
          <c:extLst>
            <c:ext xmlns:c16="http://schemas.microsoft.com/office/drawing/2014/chart" uri="{C3380CC4-5D6E-409C-BE32-E72D297353CC}">
              <c16:uniqueId val="{00000003-D558-4DBD-9B72-099D5E759CAA}"/>
            </c:ext>
          </c:extLst>
        </c:ser>
        <c:ser>
          <c:idx val="4"/>
          <c:order val="4"/>
          <c:tx>
            <c:strRef>
              <c:f>Sheet1!$F$1</c:f>
              <c:strCache>
                <c:ptCount val="1"/>
                <c:pt idx="0">
                  <c:v>FB VCC - Vancouver Community College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84</c:v>
                </c:pt>
                <c:pt idx="1">
                  <c:v>427</c:v>
                </c:pt>
                <c:pt idx="2">
                  <c:v>58</c:v>
                </c:pt>
                <c:pt idx="3">
                  <c:v>36</c:v>
                </c:pt>
                <c:pt idx="4">
                  <c:v>98</c:v>
                </c:pt>
                <c:pt idx="5">
                  <c:v>28</c:v>
                </c:pt>
                <c:pt idx="6">
                  <c:v>4</c:v>
                </c:pt>
              </c:numCache>
            </c:numRef>
          </c:val>
          <c:extLst>
            <c:ext xmlns:c16="http://schemas.microsoft.com/office/drawing/2014/chart" uri="{C3380CC4-5D6E-409C-BE32-E72D297353CC}">
              <c16:uniqueId val="{00000004-D558-4DBD-9B72-099D5E759CAA}"/>
            </c:ext>
          </c:extLst>
        </c:ser>
        <c:ser>
          <c:idx val="5"/>
          <c:order val="5"/>
          <c:tx>
            <c:strRef>
              <c:f>Sheet1!$G$1</c:f>
              <c:strCache>
                <c:ptCount val="1"/>
                <c:pt idx="0">
                  <c:v>IG douglascollege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2141</c:v>
                </c:pt>
                <c:pt idx="1">
                  <c:v>671</c:v>
                </c:pt>
                <c:pt idx="2">
                  <c:v>203</c:v>
                </c:pt>
                <c:pt idx="3">
                  <c:v>1891</c:v>
                </c:pt>
                <c:pt idx="4">
                  <c:v>520</c:v>
                </c:pt>
                <c:pt idx="5">
                  <c:v>0</c:v>
                </c:pt>
                <c:pt idx="6">
                  <c:v>0</c:v>
                </c:pt>
              </c:numCache>
            </c:numRef>
          </c:val>
          <c:extLst>
            <c:ext xmlns:c16="http://schemas.microsoft.com/office/drawing/2014/chart" uri="{C3380CC4-5D6E-409C-BE32-E72D297353CC}">
              <c16:uniqueId val="{00000005-D558-4DBD-9B72-099D5E759CAA}"/>
            </c:ext>
          </c:extLst>
        </c:ser>
        <c:ser>
          <c:idx val="6"/>
          <c:order val="6"/>
          <c:tx>
            <c:strRef>
              <c:f>Sheet1!$H$1</c:f>
              <c:strCache>
                <c:ptCount val="1"/>
                <c:pt idx="0">
                  <c:v>IG gbcollege</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1409</c:v>
                </c:pt>
                <c:pt idx="1">
                  <c:v>3005</c:v>
                </c:pt>
                <c:pt idx="2">
                  <c:v>1165</c:v>
                </c:pt>
                <c:pt idx="3">
                  <c:v>1677</c:v>
                </c:pt>
                <c:pt idx="4">
                  <c:v>1791</c:v>
                </c:pt>
                <c:pt idx="5">
                  <c:v>0</c:v>
                </c:pt>
                <c:pt idx="6">
                  <c:v>0</c:v>
                </c:pt>
              </c:numCache>
            </c:numRef>
          </c:val>
          <c:extLst>
            <c:ext xmlns:c16="http://schemas.microsoft.com/office/drawing/2014/chart" uri="{C3380CC4-5D6E-409C-BE32-E72D297353CC}">
              <c16:uniqueId val="{00000006-D558-4DBD-9B72-099D5E759CAA}"/>
            </c:ext>
          </c:extLst>
        </c:ser>
        <c:ser>
          <c:idx val="7"/>
          <c:order val="7"/>
          <c:tx>
            <c:strRef>
              <c:f>Sheet1!$I$1</c:f>
              <c:strCache>
                <c:ptCount val="1"/>
                <c:pt idx="0">
                  <c:v>IG langaracollege</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3108</c:v>
                </c:pt>
                <c:pt idx="1">
                  <c:v>3032</c:v>
                </c:pt>
                <c:pt idx="2">
                  <c:v>1997</c:v>
                </c:pt>
                <c:pt idx="3">
                  <c:v>2546</c:v>
                </c:pt>
                <c:pt idx="4">
                  <c:v>2013</c:v>
                </c:pt>
                <c:pt idx="5">
                  <c:v>1916</c:v>
                </c:pt>
                <c:pt idx="6">
                  <c:v>0</c:v>
                </c:pt>
              </c:numCache>
            </c:numRef>
          </c:val>
          <c:extLst>
            <c:ext xmlns:c16="http://schemas.microsoft.com/office/drawing/2014/chart" uri="{C3380CC4-5D6E-409C-BE32-E72D297353CC}">
              <c16:uniqueId val="{00000007-D558-4DBD-9B72-099D5E759CAA}"/>
            </c:ext>
          </c:extLst>
        </c:ser>
        <c:ser>
          <c:idx val="8"/>
          <c:order val="8"/>
          <c:tx>
            <c:strRef>
              <c:f>Sheet1!$J$1</c:f>
              <c:strCache>
                <c:ptCount val="1"/>
                <c:pt idx="0">
                  <c:v>IG lifeatbcit</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276</c:v>
                </c:pt>
                <c:pt idx="1">
                  <c:v>1428</c:v>
                </c:pt>
                <c:pt idx="2">
                  <c:v>1579</c:v>
                </c:pt>
                <c:pt idx="3">
                  <c:v>624</c:v>
                </c:pt>
                <c:pt idx="4">
                  <c:v>1466</c:v>
                </c:pt>
                <c:pt idx="5">
                  <c:v>109</c:v>
                </c:pt>
                <c:pt idx="6">
                  <c:v>0</c:v>
                </c:pt>
              </c:numCache>
            </c:numRef>
          </c:val>
          <c:extLst>
            <c:ext xmlns:c16="http://schemas.microsoft.com/office/drawing/2014/chart" uri="{C3380CC4-5D6E-409C-BE32-E72D297353CC}">
              <c16:uniqueId val="{00000008-D558-4DBD-9B72-099D5E759CAA}"/>
            </c:ext>
          </c:extLst>
        </c:ser>
        <c:ser>
          <c:idx val="9"/>
          <c:order val="9"/>
          <c:tx>
            <c:strRef>
              <c:f>Sheet1!$K$1</c:f>
              <c:strCache>
                <c:ptCount val="1"/>
                <c:pt idx="0">
                  <c:v>IG myvcc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0</c:v>
                </c:pt>
                <c:pt idx="1">
                  <c:v>284</c:v>
                </c:pt>
                <c:pt idx="2">
                  <c:v>379</c:v>
                </c:pt>
                <c:pt idx="3">
                  <c:v>594</c:v>
                </c:pt>
                <c:pt idx="4">
                  <c:v>732</c:v>
                </c:pt>
                <c:pt idx="5">
                  <c:v>92</c:v>
                </c:pt>
                <c:pt idx="6">
                  <c:v>0</c:v>
                </c:pt>
              </c:numCache>
            </c:numRef>
          </c:val>
          <c:extLst>
            <c:ext xmlns:c16="http://schemas.microsoft.com/office/drawing/2014/chart" uri="{C3380CC4-5D6E-409C-BE32-E72D297353CC}">
              <c16:uniqueId val="{00000009-D558-4DBD-9B72-099D5E759CAA}"/>
            </c:ext>
          </c:extLst>
        </c:ser>
        <c:ser>
          <c:idx val="10"/>
          <c:order val="10"/>
          <c:tx>
            <c:strRef>
              <c:f>Sheet1!$L$1</c:f>
              <c:strCache>
                <c:ptCount val="1"/>
                <c:pt idx="0">
                  <c:v>TW BCIT</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91</c:v>
                </c:pt>
                <c:pt idx="1">
                  <c:v>199</c:v>
                </c:pt>
                <c:pt idx="2">
                  <c:v>186</c:v>
                </c:pt>
                <c:pt idx="3">
                  <c:v>91</c:v>
                </c:pt>
                <c:pt idx="4">
                  <c:v>80</c:v>
                </c:pt>
                <c:pt idx="5">
                  <c:v>65</c:v>
                </c:pt>
                <c:pt idx="6">
                  <c:v>9</c:v>
                </c:pt>
              </c:numCache>
            </c:numRef>
          </c:val>
          <c:extLst>
            <c:ext xmlns:c16="http://schemas.microsoft.com/office/drawing/2014/chart" uri="{C3380CC4-5D6E-409C-BE32-E72D297353CC}">
              <c16:uniqueId val="{0000000A-D558-4DBD-9B72-099D5E759CAA}"/>
            </c:ext>
          </c:extLst>
        </c:ser>
        <c:ser>
          <c:idx val="11"/>
          <c:order val="11"/>
          <c:tx>
            <c:strRef>
              <c:f>Sheet1!$M$1</c:f>
              <c:strCache>
                <c:ptCount val="1"/>
                <c:pt idx="0">
                  <c:v>TW Douglas College</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53</c:v>
                </c:pt>
                <c:pt idx="1">
                  <c:v>114</c:v>
                </c:pt>
                <c:pt idx="2">
                  <c:v>41</c:v>
                </c:pt>
                <c:pt idx="3">
                  <c:v>57</c:v>
                </c:pt>
                <c:pt idx="4">
                  <c:v>55</c:v>
                </c:pt>
                <c:pt idx="5">
                  <c:v>25</c:v>
                </c:pt>
                <c:pt idx="6">
                  <c:v>14</c:v>
                </c:pt>
              </c:numCache>
            </c:numRef>
          </c:val>
          <c:extLst>
            <c:ext xmlns:c16="http://schemas.microsoft.com/office/drawing/2014/chart" uri="{C3380CC4-5D6E-409C-BE32-E72D297353CC}">
              <c16:uniqueId val="{0000000B-D558-4DBD-9B72-099D5E759CAA}"/>
            </c:ext>
          </c:extLst>
        </c:ser>
        <c:ser>
          <c:idx val="12"/>
          <c:order val="12"/>
          <c:tx>
            <c:strRef>
              <c:f>Sheet1!$N$1</c:f>
              <c:strCache>
                <c:ptCount val="1"/>
                <c:pt idx="0">
                  <c:v>TW George Brown College</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271</c:v>
                </c:pt>
                <c:pt idx="1">
                  <c:v>770</c:v>
                </c:pt>
                <c:pt idx="2">
                  <c:v>311</c:v>
                </c:pt>
                <c:pt idx="3">
                  <c:v>95</c:v>
                </c:pt>
                <c:pt idx="4">
                  <c:v>199</c:v>
                </c:pt>
                <c:pt idx="5">
                  <c:v>0</c:v>
                </c:pt>
                <c:pt idx="6">
                  <c:v>0</c:v>
                </c:pt>
              </c:numCache>
            </c:numRef>
          </c:val>
          <c:extLst>
            <c:ext xmlns:c16="http://schemas.microsoft.com/office/drawing/2014/chart" uri="{C3380CC4-5D6E-409C-BE32-E72D297353CC}">
              <c16:uniqueId val="{0000000C-D558-4DBD-9B72-099D5E759CAA}"/>
            </c:ext>
          </c:extLst>
        </c:ser>
        <c:ser>
          <c:idx val="13"/>
          <c:order val="13"/>
          <c:tx>
            <c:strRef>
              <c:f>Sheet1!$O$1</c:f>
              <c:strCache>
                <c:ptCount val="1"/>
                <c:pt idx="0">
                  <c:v>TW Langara College</c:v>
                </c:pt>
              </c:strCache>
            </c:strRef>
          </c:tx>
          <c:spPr>
            <a:solidFill>
              <a:schemeClr val="accent2">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Sheet1!$O$2:$O$8</c:f>
              <c:numCache>
                <c:formatCode>General</c:formatCode>
                <c:ptCount val="7"/>
                <c:pt idx="0">
                  <c:v>243</c:v>
                </c:pt>
                <c:pt idx="1">
                  <c:v>133</c:v>
                </c:pt>
                <c:pt idx="2">
                  <c:v>137</c:v>
                </c:pt>
                <c:pt idx="3">
                  <c:v>53</c:v>
                </c:pt>
                <c:pt idx="4">
                  <c:v>169</c:v>
                </c:pt>
                <c:pt idx="5">
                  <c:v>19</c:v>
                </c:pt>
                <c:pt idx="6">
                  <c:v>14</c:v>
                </c:pt>
              </c:numCache>
            </c:numRef>
          </c:val>
          <c:extLst>
            <c:ext xmlns:c16="http://schemas.microsoft.com/office/drawing/2014/chart" uri="{C3380CC4-5D6E-409C-BE32-E72D297353CC}">
              <c16:uniqueId val="{0000000D-D558-4DBD-9B72-099D5E759CAA}"/>
            </c:ext>
          </c:extLst>
        </c:ser>
        <c:ser>
          <c:idx val="14"/>
          <c:order val="14"/>
          <c:tx>
            <c:strRef>
              <c:f>Sheet1!$P$1</c:f>
              <c:strCache>
                <c:ptCount val="1"/>
                <c:pt idx="0">
                  <c:v>TW VCC</c:v>
                </c:pt>
              </c:strCache>
            </c:strRef>
          </c:tx>
          <c:spPr>
            <a:solidFill>
              <a:schemeClr val="accent3">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Sheet1!$P$2:$P$8</c:f>
              <c:numCache>
                <c:formatCode>General</c:formatCode>
                <c:ptCount val="7"/>
                <c:pt idx="0">
                  <c:v>54</c:v>
                </c:pt>
                <c:pt idx="1">
                  <c:v>62</c:v>
                </c:pt>
                <c:pt idx="2">
                  <c:v>98</c:v>
                </c:pt>
                <c:pt idx="3">
                  <c:v>64</c:v>
                </c:pt>
                <c:pt idx="4">
                  <c:v>47</c:v>
                </c:pt>
                <c:pt idx="5">
                  <c:v>4</c:v>
                </c:pt>
                <c:pt idx="6">
                  <c:v>1</c:v>
                </c:pt>
              </c:numCache>
            </c:numRef>
          </c:val>
          <c:extLst>
            <c:ext xmlns:c16="http://schemas.microsoft.com/office/drawing/2014/chart" uri="{C3380CC4-5D6E-409C-BE32-E72D297353CC}">
              <c16:uniqueId val="{0000000E-D558-4DBD-9B72-099D5E759CAA}"/>
            </c:ext>
          </c:extLst>
        </c:ser>
        <c:dLbls>
          <c:showLegendKey val="0"/>
          <c:showVal val="0"/>
          <c:showCatName val="0"/>
          <c:showSerName val="0"/>
          <c:showPercent val="0"/>
          <c:showBubbleSize val="0"/>
        </c:dLbls>
        <c:gapWidth val="219"/>
        <c:overlap val="-27"/>
        <c:axId val="540324432"/>
        <c:axId val="540322136"/>
      </c:barChart>
      <c:catAx>
        <c:axId val="54032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322136"/>
        <c:crosses val="autoZero"/>
        <c:auto val="1"/>
        <c:lblAlgn val="ctr"/>
        <c:lblOffset val="100"/>
        <c:noMultiLvlLbl val="0"/>
      </c:catAx>
      <c:valAx>
        <c:axId val="54032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32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Sheet1!$B$2:$B$6</c:f>
              <c:numCache>
                <c:formatCode>General</c:formatCode>
                <c:ptCount val="5"/>
                <c:pt idx="0">
                  <c:v>3</c:v>
                </c:pt>
                <c:pt idx="1">
                  <c:v>4</c:v>
                </c:pt>
                <c:pt idx="2">
                  <c:v>12</c:v>
                </c:pt>
                <c:pt idx="3">
                  <c:v>7</c:v>
                </c:pt>
                <c:pt idx="4">
                  <c:v>2</c:v>
                </c:pt>
              </c:numCache>
            </c:numRef>
          </c:val>
          <c:extLst>
            <c:ext xmlns:c16="http://schemas.microsoft.com/office/drawing/2014/chart" uri="{C3380CC4-5D6E-409C-BE32-E72D297353CC}">
              <c16:uniqueId val="{00000000-53B2-404C-8C22-53CB9999306F}"/>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Sheet1!$C$2:$C$6</c:f>
              <c:numCache>
                <c:formatCode>General</c:formatCode>
                <c:ptCount val="5"/>
                <c:pt idx="0">
                  <c:v>43</c:v>
                </c:pt>
                <c:pt idx="1">
                  <c:v>15</c:v>
                </c:pt>
                <c:pt idx="2">
                  <c:v>5</c:v>
                </c:pt>
                <c:pt idx="3">
                  <c:v>29</c:v>
                </c:pt>
                <c:pt idx="4">
                  <c:v>11</c:v>
                </c:pt>
              </c:numCache>
            </c:numRef>
          </c:val>
          <c:extLst>
            <c:ext xmlns:c16="http://schemas.microsoft.com/office/drawing/2014/chart" uri="{C3380CC4-5D6E-409C-BE32-E72D297353CC}">
              <c16:uniqueId val="{00000001-53B2-404C-8C22-53CB9999306F}"/>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langaracollege</c:v>
                </c:pt>
                <c:pt idx="1">
                  <c:v>gbcollege</c:v>
                </c:pt>
                <c:pt idx="2">
                  <c:v>myvcc</c:v>
                </c:pt>
                <c:pt idx="3">
                  <c:v>lifeatbcit</c:v>
                </c:pt>
                <c:pt idx="4">
                  <c:v>douglascollege</c:v>
                </c:pt>
              </c:strCache>
            </c:strRef>
          </c:cat>
          <c:val>
            <c:numRef>
              <c:f>Sheet1!$D$2:$D$6</c:f>
              <c:numCache>
                <c:formatCode>General</c:formatCode>
                <c:ptCount val="5"/>
                <c:pt idx="0">
                  <c:v>0</c:v>
                </c:pt>
                <c:pt idx="1">
                  <c:v>1</c:v>
                </c:pt>
                <c:pt idx="2">
                  <c:v>0</c:v>
                </c:pt>
                <c:pt idx="3">
                  <c:v>2</c:v>
                </c:pt>
                <c:pt idx="4">
                  <c:v>1</c:v>
                </c:pt>
              </c:numCache>
            </c:numRef>
          </c:val>
          <c:extLst>
            <c:ext xmlns:c16="http://schemas.microsoft.com/office/drawing/2014/chart" uri="{C3380CC4-5D6E-409C-BE32-E72D297353CC}">
              <c16:uniqueId val="{00000002-53B2-404C-8C22-53CB9999306F}"/>
            </c:ext>
          </c:extLst>
        </c:ser>
        <c:dLbls>
          <c:showLegendKey val="0"/>
          <c:showVal val="0"/>
          <c:showCatName val="0"/>
          <c:showSerName val="0"/>
          <c:showPercent val="0"/>
          <c:showBubbleSize val="0"/>
        </c:dLbls>
        <c:gapWidth val="150"/>
        <c:overlap val="100"/>
        <c:axId val="570466176"/>
        <c:axId val="570471424"/>
      </c:barChart>
      <c:catAx>
        <c:axId val="57046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471424"/>
        <c:crosses val="autoZero"/>
        <c:auto val="1"/>
        <c:lblAlgn val="ctr"/>
        <c:lblOffset val="100"/>
        <c:noMultiLvlLbl val="0"/>
      </c:catAx>
      <c:valAx>
        <c:axId val="570471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46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Sheet1!$B$2:$B$6</c:f>
              <c:numCache>
                <c:formatCode>General</c:formatCode>
                <c:ptCount val="5"/>
                <c:pt idx="0">
                  <c:v>56</c:v>
                </c:pt>
                <c:pt idx="1">
                  <c:v>38</c:v>
                </c:pt>
                <c:pt idx="2">
                  <c:v>93</c:v>
                </c:pt>
                <c:pt idx="3">
                  <c:v>117</c:v>
                </c:pt>
                <c:pt idx="4">
                  <c:v>67</c:v>
                </c:pt>
              </c:numCache>
            </c:numRef>
          </c:val>
          <c:extLst>
            <c:ext xmlns:c16="http://schemas.microsoft.com/office/drawing/2014/chart" uri="{C3380CC4-5D6E-409C-BE32-E72D297353CC}">
              <c16:uniqueId val="{00000000-990B-4BD2-94F2-106904A4C2A6}"/>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Sheet1!$C$2:$C$6</c:f>
              <c:numCache>
                <c:formatCode>General</c:formatCode>
                <c:ptCount val="5"/>
                <c:pt idx="0">
                  <c:v>4</c:v>
                </c:pt>
                <c:pt idx="1">
                  <c:v>0</c:v>
                </c:pt>
                <c:pt idx="2">
                  <c:v>0</c:v>
                </c:pt>
                <c:pt idx="3">
                  <c:v>0</c:v>
                </c:pt>
                <c:pt idx="4">
                  <c:v>0</c:v>
                </c:pt>
              </c:numCache>
            </c:numRef>
          </c:val>
          <c:extLst>
            <c:ext xmlns:c16="http://schemas.microsoft.com/office/drawing/2014/chart" uri="{C3380CC4-5D6E-409C-BE32-E72D297353CC}">
              <c16:uniqueId val="{00000001-990B-4BD2-94F2-106904A4C2A6}"/>
            </c:ext>
          </c:extLst>
        </c:ser>
        <c:ser>
          <c:idx val="2"/>
          <c:order val="2"/>
          <c:tx>
            <c:strRef>
              <c:f>Sheet1!$D$1</c:f>
              <c:strCache>
                <c:ptCount val="1"/>
                <c:pt idx="0">
                  <c:v>Not yet tagged</c:v>
                </c:pt>
              </c:strCache>
            </c:strRef>
          </c:tx>
          <c:spPr>
            <a:solidFill>
              <a:schemeClr val="accent3"/>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990B-4BD2-94F2-106904A4C2A6}"/>
            </c:ext>
          </c:extLst>
        </c:ser>
        <c:dLbls>
          <c:showLegendKey val="0"/>
          <c:showVal val="0"/>
          <c:showCatName val="0"/>
          <c:showSerName val="0"/>
          <c:showPercent val="0"/>
          <c:showBubbleSize val="0"/>
        </c:dLbls>
        <c:gapWidth val="150"/>
        <c:overlap val="100"/>
        <c:axId val="570468144"/>
        <c:axId val="570470440"/>
      </c:barChart>
      <c:catAx>
        <c:axId val="57046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470440"/>
        <c:crosses val="autoZero"/>
        <c:auto val="1"/>
        <c:lblAlgn val="ctr"/>
        <c:lblOffset val="100"/>
        <c:noMultiLvlLbl val="0"/>
      </c:catAx>
      <c:valAx>
        <c:axId val="570470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46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12</c:v>
                </c:pt>
                <c:pt idx="1">
                  <c:v>12</c:v>
                </c:pt>
                <c:pt idx="2">
                  <c:v>15</c:v>
                </c:pt>
                <c:pt idx="3">
                  <c:v>11</c:v>
                </c:pt>
                <c:pt idx="4">
                  <c:v>12</c:v>
                </c:pt>
                <c:pt idx="5">
                  <c:v>6</c:v>
                </c:pt>
                <c:pt idx="6">
                  <c:v>1</c:v>
                </c:pt>
                <c:pt idx="7">
                  <c:v>1</c:v>
                </c:pt>
                <c:pt idx="8">
                  <c:v>12</c:v>
                </c:pt>
                <c:pt idx="9">
                  <c:v>11</c:v>
                </c:pt>
                <c:pt idx="10">
                  <c:v>6</c:v>
                </c:pt>
                <c:pt idx="11">
                  <c:v>17</c:v>
                </c:pt>
                <c:pt idx="12">
                  <c:v>5</c:v>
                </c:pt>
                <c:pt idx="13">
                  <c:v>2</c:v>
                </c:pt>
                <c:pt idx="14">
                  <c:v>6</c:v>
                </c:pt>
                <c:pt idx="15">
                  <c:v>11</c:v>
                </c:pt>
                <c:pt idx="16">
                  <c:v>15</c:v>
                </c:pt>
                <c:pt idx="17">
                  <c:v>14</c:v>
                </c:pt>
                <c:pt idx="18">
                  <c:v>6</c:v>
                </c:pt>
                <c:pt idx="19">
                  <c:v>3</c:v>
                </c:pt>
                <c:pt idx="20">
                  <c:v>0</c:v>
                </c:pt>
                <c:pt idx="21">
                  <c:v>5</c:v>
                </c:pt>
                <c:pt idx="22">
                  <c:v>6</c:v>
                </c:pt>
                <c:pt idx="23">
                  <c:v>9</c:v>
                </c:pt>
                <c:pt idx="24">
                  <c:v>16</c:v>
                </c:pt>
                <c:pt idx="25">
                  <c:v>11</c:v>
                </c:pt>
                <c:pt idx="26">
                  <c:v>8</c:v>
                </c:pt>
                <c:pt idx="27">
                  <c:v>2</c:v>
                </c:pt>
                <c:pt idx="28">
                  <c:v>12</c:v>
                </c:pt>
                <c:pt idx="29">
                  <c:v>8</c:v>
                </c:pt>
                <c:pt idx="30">
                  <c:v>5</c:v>
                </c:pt>
                <c:pt idx="31">
                  <c:v>7</c:v>
                </c:pt>
                <c:pt idx="32">
                  <c:v>6</c:v>
                </c:pt>
                <c:pt idx="33">
                  <c:v>1</c:v>
                </c:pt>
                <c:pt idx="34">
                  <c:v>0</c:v>
                </c:pt>
                <c:pt idx="35">
                  <c:v>8</c:v>
                </c:pt>
                <c:pt idx="36">
                  <c:v>9</c:v>
                </c:pt>
                <c:pt idx="37">
                  <c:v>9</c:v>
                </c:pt>
                <c:pt idx="38">
                  <c:v>9</c:v>
                </c:pt>
                <c:pt idx="39">
                  <c:v>8</c:v>
                </c:pt>
                <c:pt idx="40">
                  <c:v>1</c:v>
                </c:pt>
                <c:pt idx="41">
                  <c:v>0</c:v>
                </c:pt>
                <c:pt idx="42">
                  <c:v>11</c:v>
                </c:pt>
                <c:pt idx="43">
                  <c:v>5</c:v>
                </c:pt>
                <c:pt idx="44">
                  <c:v>11</c:v>
                </c:pt>
                <c:pt idx="45">
                  <c:v>8</c:v>
                </c:pt>
                <c:pt idx="46">
                  <c:v>8</c:v>
                </c:pt>
                <c:pt idx="47">
                  <c:v>0</c:v>
                </c:pt>
                <c:pt idx="48">
                  <c:v>0</c:v>
                </c:pt>
                <c:pt idx="49">
                  <c:v>14</c:v>
                </c:pt>
              </c:numCache>
            </c:numRef>
          </c:val>
          <c:smooth val="0"/>
          <c:extLst>
            <c:ext xmlns:c16="http://schemas.microsoft.com/office/drawing/2014/chart" uri="{C3380CC4-5D6E-409C-BE32-E72D297353CC}">
              <c16:uniqueId val="{00000000-9A7A-4E3C-A83B-C99132BA0E5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pt idx="46">
                  <c:v>15</c:v>
                </c:pt>
                <c:pt idx="47">
                  <c:v>0</c:v>
                </c:pt>
                <c:pt idx="48">
                  <c:v>1</c:v>
                </c:pt>
                <c:pt idx="49">
                  <c:v>19</c:v>
                </c:pt>
              </c:numCache>
            </c:numRef>
          </c:val>
          <c:smooth val="0"/>
          <c:extLst>
            <c:ext xmlns:c16="http://schemas.microsoft.com/office/drawing/2014/chart" uri="{C3380CC4-5D6E-409C-BE32-E72D297353CC}">
              <c16:uniqueId val="{00000001-9A7A-4E3C-A83B-C99132BA0E5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22">
                  <c:v>0</c:v>
                </c:pt>
                <c:pt idx="23">
                  <c:v>1</c:v>
                </c:pt>
                <c:pt idx="24">
                  <c:v>0</c:v>
                </c:pt>
                <c:pt idx="25">
                  <c:v>0</c:v>
                </c:pt>
                <c:pt idx="26">
                  <c:v>0</c:v>
                </c:pt>
                <c:pt idx="27">
                  <c:v>0</c:v>
                </c:pt>
                <c:pt idx="28">
                  <c:v>0</c:v>
                </c:pt>
                <c:pt idx="29">
                  <c:v>0</c:v>
                </c:pt>
                <c:pt idx="30">
                  <c:v>0</c:v>
                </c:pt>
                <c:pt idx="31">
                  <c:v>0</c:v>
                </c:pt>
                <c:pt idx="32">
                  <c:v>0</c:v>
                </c:pt>
                <c:pt idx="33">
                  <c:v>0</c:v>
                </c:pt>
                <c:pt idx="34">
                  <c:v>0</c:v>
                </c:pt>
                <c:pt idx="35">
                  <c:v>0</c:v>
                </c:pt>
                <c:pt idx="36">
                  <c:v>4</c:v>
                </c:pt>
                <c:pt idx="37">
                  <c:v>0</c:v>
                </c:pt>
                <c:pt idx="38">
                  <c:v>1</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2-9A7A-4E3C-A83B-C99132BA0E5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0">
                  <c:v>2</c:v>
                </c:pt>
                <c:pt idx="1">
                  <c:v>1</c:v>
                </c:pt>
                <c:pt idx="2">
                  <c:v>0</c:v>
                </c:pt>
                <c:pt idx="3">
                  <c:v>3</c:v>
                </c:pt>
                <c:pt idx="4">
                  <c:v>1</c:v>
                </c:pt>
                <c:pt idx="5">
                  <c:v>1</c:v>
                </c:pt>
                <c:pt idx="6">
                  <c:v>0</c:v>
                </c:pt>
                <c:pt idx="7">
                  <c:v>0</c:v>
                </c:pt>
                <c:pt idx="8">
                  <c:v>4</c:v>
                </c:pt>
                <c:pt idx="9">
                  <c:v>1</c:v>
                </c:pt>
                <c:pt idx="10">
                  <c:v>3</c:v>
                </c:pt>
                <c:pt idx="11">
                  <c:v>4</c:v>
                </c:pt>
                <c:pt idx="12">
                  <c:v>0</c:v>
                </c:pt>
                <c:pt idx="13">
                  <c:v>0</c:v>
                </c:pt>
                <c:pt idx="14">
                  <c:v>2</c:v>
                </c:pt>
                <c:pt idx="15">
                  <c:v>2</c:v>
                </c:pt>
                <c:pt idx="16">
                  <c:v>3</c:v>
                </c:pt>
                <c:pt idx="17">
                  <c:v>3</c:v>
                </c:pt>
                <c:pt idx="18">
                  <c:v>2</c:v>
                </c:pt>
                <c:pt idx="19">
                  <c:v>0</c:v>
                </c:pt>
                <c:pt idx="20">
                  <c:v>0</c:v>
                </c:pt>
                <c:pt idx="21">
                  <c:v>0</c:v>
                </c:pt>
                <c:pt idx="22">
                  <c:v>3</c:v>
                </c:pt>
                <c:pt idx="23">
                  <c:v>5</c:v>
                </c:pt>
                <c:pt idx="24">
                  <c:v>2</c:v>
                </c:pt>
                <c:pt idx="25">
                  <c:v>2</c:v>
                </c:pt>
                <c:pt idx="26">
                  <c:v>2</c:v>
                </c:pt>
                <c:pt idx="27">
                  <c:v>0</c:v>
                </c:pt>
                <c:pt idx="28">
                  <c:v>2</c:v>
                </c:pt>
                <c:pt idx="29">
                  <c:v>3</c:v>
                </c:pt>
                <c:pt idx="30">
                  <c:v>3</c:v>
                </c:pt>
                <c:pt idx="31">
                  <c:v>2</c:v>
                </c:pt>
                <c:pt idx="32">
                  <c:v>6</c:v>
                </c:pt>
                <c:pt idx="33">
                  <c:v>0</c:v>
                </c:pt>
                <c:pt idx="34">
                  <c:v>0</c:v>
                </c:pt>
                <c:pt idx="35">
                  <c:v>3</c:v>
                </c:pt>
                <c:pt idx="36">
                  <c:v>9</c:v>
                </c:pt>
                <c:pt idx="37">
                  <c:v>5</c:v>
                </c:pt>
                <c:pt idx="38">
                  <c:v>3</c:v>
                </c:pt>
                <c:pt idx="39">
                  <c:v>19</c:v>
                </c:pt>
                <c:pt idx="40">
                  <c:v>4</c:v>
                </c:pt>
                <c:pt idx="41">
                  <c:v>0</c:v>
                </c:pt>
                <c:pt idx="42">
                  <c:v>1</c:v>
                </c:pt>
                <c:pt idx="43">
                  <c:v>5</c:v>
                </c:pt>
                <c:pt idx="44">
                  <c:v>2</c:v>
                </c:pt>
                <c:pt idx="45">
                  <c:v>1</c:v>
                </c:pt>
                <c:pt idx="46">
                  <c:v>4</c:v>
                </c:pt>
                <c:pt idx="47">
                  <c:v>2</c:v>
                </c:pt>
                <c:pt idx="48">
                  <c:v>0</c:v>
                </c:pt>
                <c:pt idx="49">
                  <c:v>2</c:v>
                </c:pt>
              </c:numCache>
            </c:numRef>
          </c:val>
          <c:smooth val="0"/>
          <c:extLst>
            <c:ext xmlns:c16="http://schemas.microsoft.com/office/drawing/2014/chart" uri="{C3380CC4-5D6E-409C-BE32-E72D297353CC}">
              <c16:uniqueId val="{00000003-9A7A-4E3C-A83B-C99132BA0E5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0">
                  <c:v>4</c:v>
                </c:pt>
                <c:pt idx="1">
                  <c:v>5</c:v>
                </c:pt>
                <c:pt idx="2">
                  <c:v>7</c:v>
                </c:pt>
                <c:pt idx="3">
                  <c:v>5</c:v>
                </c:pt>
                <c:pt idx="4">
                  <c:v>6</c:v>
                </c:pt>
                <c:pt idx="5">
                  <c:v>2</c:v>
                </c:pt>
                <c:pt idx="6">
                  <c:v>0</c:v>
                </c:pt>
                <c:pt idx="7">
                  <c:v>0</c:v>
                </c:pt>
                <c:pt idx="8">
                  <c:v>5</c:v>
                </c:pt>
                <c:pt idx="9">
                  <c:v>5</c:v>
                </c:pt>
                <c:pt idx="10">
                  <c:v>2</c:v>
                </c:pt>
                <c:pt idx="11">
                  <c:v>4</c:v>
                </c:pt>
                <c:pt idx="12">
                  <c:v>3</c:v>
                </c:pt>
                <c:pt idx="13">
                  <c:v>0</c:v>
                </c:pt>
                <c:pt idx="14">
                  <c:v>1</c:v>
                </c:pt>
                <c:pt idx="15">
                  <c:v>5</c:v>
                </c:pt>
                <c:pt idx="16">
                  <c:v>2</c:v>
                </c:pt>
                <c:pt idx="17">
                  <c:v>1</c:v>
                </c:pt>
                <c:pt idx="18">
                  <c:v>3</c:v>
                </c:pt>
                <c:pt idx="19">
                  <c:v>0</c:v>
                </c:pt>
                <c:pt idx="20">
                  <c:v>0</c:v>
                </c:pt>
                <c:pt idx="21">
                  <c:v>3</c:v>
                </c:pt>
                <c:pt idx="22">
                  <c:v>1</c:v>
                </c:pt>
                <c:pt idx="23">
                  <c:v>0</c:v>
                </c:pt>
                <c:pt idx="24">
                  <c:v>5</c:v>
                </c:pt>
                <c:pt idx="25">
                  <c:v>5</c:v>
                </c:pt>
                <c:pt idx="26">
                  <c:v>0</c:v>
                </c:pt>
                <c:pt idx="27">
                  <c:v>0</c:v>
                </c:pt>
                <c:pt idx="28">
                  <c:v>4</c:v>
                </c:pt>
                <c:pt idx="29">
                  <c:v>3</c:v>
                </c:pt>
                <c:pt idx="30">
                  <c:v>3</c:v>
                </c:pt>
                <c:pt idx="31">
                  <c:v>6</c:v>
                </c:pt>
                <c:pt idx="32">
                  <c:v>2</c:v>
                </c:pt>
                <c:pt idx="33">
                  <c:v>1</c:v>
                </c:pt>
                <c:pt idx="34">
                  <c:v>0</c:v>
                </c:pt>
                <c:pt idx="35">
                  <c:v>2</c:v>
                </c:pt>
                <c:pt idx="36">
                  <c:v>5</c:v>
                </c:pt>
                <c:pt idx="37">
                  <c:v>4</c:v>
                </c:pt>
                <c:pt idx="38">
                  <c:v>5</c:v>
                </c:pt>
                <c:pt idx="39">
                  <c:v>5</c:v>
                </c:pt>
                <c:pt idx="40">
                  <c:v>1</c:v>
                </c:pt>
                <c:pt idx="41">
                  <c:v>0</c:v>
                </c:pt>
                <c:pt idx="42">
                  <c:v>4</c:v>
                </c:pt>
                <c:pt idx="43">
                  <c:v>2</c:v>
                </c:pt>
                <c:pt idx="44">
                  <c:v>3</c:v>
                </c:pt>
                <c:pt idx="45">
                  <c:v>4</c:v>
                </c:pt>
                <c:pt idx="46">
                  <c:v>4</c:v>
                </c:pt>
                <c:pt idx="47">
                  <c:v>0</c:v>
                </c:pt>
                <c:pt idx="48">
                  <c:v>0</c:v>
                </c:pt>
                <c:pt idx="49">
                  <c:v>3</c:v>
                </c:pt>
              </c:numCache>
            </c:numRef>
          </c:val>
          <c:smooth val="0"/>
          <c:extLst>
            <c:ext xmlns:c16="http://schemas.microsoft.com/office/drawing/2014/chart" uri="{C3380CC4-5D6E-409C-BE32-E72D297353CC}">
              <c16:uniqueId val="{00000004-9A7A-4E3C-A83B-C99132BA0E59}"/>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Sheet1!$G$2:$G$51</c:f>
              <c:numCache>
                <c:formatCode>General</c:formatCode>
                <c:ptCount val="5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5-9A7A-4E3C-A83B-C99132BA0E59}"/>
            </c:ext>
          </c:extLst>
        </c:ser>
        <c:dLbls>
          <c:showLegendKey val="0"/>
          <c:showVal val="0"/>
          <c:showCatName val="0"/>
          <c:showSerName val="0"/>
          <c:showPercent val="0"/>
          <c:showBubbleSize val="0"/>
        </c:dLbls>
        <c:smooth val="0"/>
        <c:axId val="570469128"/>
        <c:axId val="570470768"/>
      </c:lineChart>
      <c:dateAx>
        <c:axId val="57046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470768"/>
        <c:crosses val="autoZero"/>
        <c:auto val="1"/>
        <c:lblOffset val="100"/>
        <c:baseTimeUnit val="days"/>
      </c:dateAx>
      <c:valAx>
        <c:axId val="57047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46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pt idx="46">
                  <c:v>0</c:v>
                </c:pt>
                <c:pt idx="47">
                  <c:v>0</c:v>
                </c:pt>
                <c:pt idx="48">
                  <c:v>0</c:v>
                </c:pt>
                <c:pt idx="49">
                  <c:v>0</c:v>
                </c:pt>
              </c:numCache>
            </c:numRef>
          </c:val>
          <c:smooth val="0"/>
          <c:extLst>
            <c:ext xmlns:c16="http://schemas.microsoft.com/office/drawing/2014/chart" uri="{C3380CC4-5D6E-409C-BE32-E72D297353CC}">
              <c16:uniqueId val="{00000000-F718-41F5-8D06-EEDBFD626399}"/>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pt idx="46">
                  <c:v>0</c:v>
                </c:pt>
                <c:pt idx="47">
                  <c:v>1</c:v>
                </c:pt>
                <c:pt idx="48">
                  <c:v>0</c:v>
                </c:pt>
                <c:pt idx="49">
                  <c:v>0</c:v>
                </c:pt>
              </c:numCache>
            </c:numRef>
          </c:val>
          <c:smooth val="0"/>
          <c:extLst>
            <c:ext xmlns:c16="http://schemas.microsoft.com/office/drawing/2014/chart" uri="{C3380CC4-5D6E-409C-BE32-E72D297353CC}">
              <c16:uniqueId val="{00000001-F718-41F5-8D06-EEDBFD626399}"/>
            </c:ext>
          </c:extLst>
        </c:ser>
        <c:ser>
          <c:idx val="2"/>
          <c:order val="2"/>
          <c:tx>
            <c:strRef>
              <c:f>Sheet1!$D$1</c:f>
              <c:strCache>
                <c:ptCount val="1"/>
                <c:pt idx="0">
                  <c:v>George Brown College</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0">
                  <c:v>0</c:v>
                </c:pt>
                <c:pt idx="1">
                  <c:v>0</c:v>
                </c:pt>
                <c:pt idx="2">
                  <c:v>0</c:v>
                </c:pt>
                <c:pt idx="3">
                  <c:v>1</c:v>
                </c:pt>
                <c:pt idx="4">
                  <c:v>1</c:v>
                </c:pt>
                <c:pt idx="5">
                  <c:v>0</c:v>
                </c:pt>
                <c:pt idx="6">
                  <c:v>0</c:v>
                </c:pt>
                <c:pt idx="7">
                  <c:v>0</c:v>
                </c:pt>
                <c:pt idx="8">
                  <c:v>0</c:v>
                </c:pt>
                <c:pt idx="9">
                  <c:v>0</c:v>
                </c:pt>
                <c:pt idx="10">
                  <c:v>1</c:v>
                </c:pt>
                <c:pt idx="11">
                  <c:v>0</c:v>
                </c:pt>
                <c:pt idx="12">
                  <c:v>0</c:v>
                </c:pt>
                <c:pt idx="13">
                  <c:v>0</c:v>
                </c:pt>
                <c:pt idx="14">
                  <c:v>0</c:v>
                </c:pt>
                <c:pt idx="15">
                  <c:v>1</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1</c:v>
                </c:pt>
                <c:pt idx="47">
                  <c:v>1</c:v>
                </c:pt>
                <c:pt idx="48">
                  <c:v>0</c:v>
                </c:pt>
                <c:pt idx="49">
                  <c:v>1</c:v>
                </c:pt>
              </c:numCache>
            </c:numRef>
          </c:val>
          <c:smooth val="0"/>
          <c:extLst>
            <c:ext xmlns:c16="http://schemas.microsoft.com/office/drawing/2014/chart" uri="{C3380CC4-5D6E-409C-BE32-E72D297353CC}">
              <c16:uniqueId val="{00000002-F718-41F5-8D06-EEDBFD626399}"/>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0">
                  <c:v>2</c:v>
                </c:pt>
                <c:pt idx="1">
                  <c:v>1</c:v>
                </c:pt>
                <c:pt idx="2">
                  <c:v>0</c:v>
                </c:pt>
                <c:pt idx="3">
                  <c:v>0</c:v>
                </c:pt>
                <c:pt idx="4">
                  <c:v>0</c:v>
                </c:pt>
                <c:pt idx="5">
                  <c:v>1</c:v>
                </c:pt>
                <c:pt idx="6">
                  <c:v>0</c:v>
                </c:pt>
                <c:pt idx="7">
                  <c:v>0</c:v>
                </c:pt>
                <c:pt idx="8">
                  <c:v>0</c:v>
                </c:pt>
                <c:pt idx="9">
                  <c:v>0</c:v>
                </c:pt>
                <c:pt idx="10">
                  <c:v>0</c:v>
                </c:pt>
                <c:pt idx="11">
                  <c:v>2</c:v>
                </c:pt>
                <c:pt idx="12">
                  <c:v>0</c:v>
                </c:pt>
                <c:pt idx="13">
                  <c:v>0</c:v>
                </c:pt>
                <c:pt idx="14">
                  <c:v>1</c:v>
                </c:pt>
                <c:pt idx="15">
                  <c:v>1</c:v>
                </c:pt>
                <c:pt idx="16">
                  <c:v>1</c:v>
                </c:pt>
                <c:pt idx="17">
                  <c:v>1</c:v>
                </c:pt>
                <c:pt idx="18">
                  <c:v>0</c:v>
                </c:pt>
                <c:pt idx="19">
                  <c:v>0</c:v>
                </c:pt>
                <c:pt idx="20">
                  <c:v>0</c:v>
                </c:pt>
                <c:pt idx="21">
                  <c:v>0</c:v>
                </c:pt>
                <c:pt idx="22">
                  <c:v>3</c:v>
                </c:pt>
                <c:pt idx="23">
                  <c:v>2</c:v>
                </c:pt>
                <c:pt idx="24">
                  <c:v>0</c:v>
                </c:pt>
                <c:pt idx="25">
                  <c:v>1</c:v>
                </c:pt>
                <c:pt idx="26">
                  <c:v>0</c:v>
                </c:pt>
                <c:pt idx="27">
                  <c:v>0</c:v>
                </c:pt>
                <c:pt idx="28">
                  <c:v>0</c:v>
                </c:pt>
                <c:pt idx="29">
                  <c:v>1</c:v>
                </c:pt>
                <c:pt idx="30">
                  <c:v>0</c:v>
                </c:pt>
                <c:pt idx="31">
                  <c:v>0</c:v>
                </c:pt>
                <c:pt idx="32">
                  <c:v>1</c:v>
                </c:pt>
                <c:pt idx="33">
                  <c:v>0</c:v>
                </c:pt>
                <c:pt idx="34">
                  <c:v>0</c:v>
                </c:pt>
                <c:pt idx="35">
                  <c:v>0</c:v>
                </c:pt>
                <c:pt idx="36">
                  <c:v>2</c:v>
                </c:pt>
                <c:pt idx="37">
                  <c:v>1</c:v>
                </c:pt>
                <c:pt idx="38">
                  <c:v>0</c:v>
                </c:pt>
                <c:pt idx="39">
                  <c:v>2</c:v>
                </c:pt>
                <c:pt idx="40">
                  <c:v>0</c:v>
                </c:pt>
                <c:pt idx="41">
                  <c:v>0</c:v>
                </c:pt>
                <c:pt idx="42">
                  <c:v>0</c:v>
                </c:pt>
                <c:pt idx="43">
                  <c:v>1</c:v>
                </c:pt>
                <c:pt idx="44">
                  <c:v>0</c:v>
                </c:pt>
                <c:pt idx="45">
                  <c:v>0</c:v>
                </c:pt>
                <c:pt idx="46">
                  <c:v>3</c:v>
                </c:pt>
                <c:pt idx="47">
                  <c:v>0</c:v>
                </c:pt>
                <c:pt idx="48">
                  <c:v>0</c:v>
                </c:pt>
                <c:pt idx="49">
                  <c:v>1</c:v>
                </c:pt>
              </c:numCache>
            </c:numRef>
          </c:val>
          <c:smooth val="0"/>
          <c:extLst>
            <c:ext xmlns:c16="http://schemas.microsoft.com/office/drawing/2014/chart" uri="{C3380CC4-5D6E-409C-BE32-E72D297353CC}">
              <c16:uniqueId val="{00000003-F718-41F5-8D06-EEDBFD626399}"/>
            </c:ext>
          </c:extLst>
        </c:ser>
        <c:ser>
          <c:idx val="4"/>
          <c:order val="4"/>
          <c:tx>
            <c:strRef>
              <c:f>Sheet1!$F$1</c:f>
              <c:strCache>
                <c:ptCount val="1"/>
                <c:pt idx="0">
                  <c:v>Langara College</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0">
                  <c:v>0</c:v>
                </c:pt>
                <c:pt idx="1">
                  <c:v>0</c:v>
                </c:pt>
                <c:pt idx="2">
                  <c:v>0</c:v>
                </c:pt>
                <c:pt idx="3">
                  <c:v>2</c:v>
                </c:pt>
                <c:pt idx="4">
                  <c:v>0</c:v>
                </c:pt>
                <c:pt idx="5">
                  <c:v>0</c:v>
                </c:pt>
                <c:pt idx="6">
                  <c:v>0</c:v>
                </c:pt>
                <c:pt idx="7">
                  <c:v>0</c:v>
                </c:pt>
                <c:pt idx="8">
                  <c:v>1</c:v>
                </c:pt>
                <c:pt idx="9">
                  <c:v>0</c:v>
                </c:pt>
                <c:pt idx="10">
                  <c:v>0</c:v>
                </c:pt>
                <c:pt idx="11">
                  <c:v>0</c:v>
                </c:pt>
                <c:pt idx="12">
                  <c:v>0</c:v>
                </c:pt>
                <c:pt idx="13">
                  <c:v>0</c:v>
                </c:pt>
                <c:pt idx="14">
                  <c:v>1</c:v>
                </c:pt>
                <c:pt idx="15">
                  <c:v>0</c:v>
                </c:pt>
                <c:pt idx="16">
                  <c:v>1</c:v>
                </c:pt>
                <c:pt idx="17">
                  <c:v>2</c:v>
                </c:pt>
                <c:pt idx="18">
                  <c:v>1</c:v>
                </c:pt>
                <c:pt idx="19">
                  <c:v>0</c:v>
                </c:pt>
                <c:pt idx="20">
                  <c:v>0</c:v>
                </c:pt>
                <c:pt idx="21">
                  <c:v>0</c:v>
                </c:pt>
                <c:pt idx="22">
                  <c:v>0</c:v>
                </c:pt>
                <c:pt idx="23">
                  <c:v>1</c:v>
                </c:pt>
                <c:pt idx="24">
                  <c:v>2</c:v>
                </c:pt>
                <c:pt idx="25">
                  <c:v>0</c:v>
                </c:pt>
                <c:pt idx="26">
                  <c:v>0</c:v>
                </c:pt>
                <c:pt idx="27">
                  <c:v>0</c:v>
                </c:pt>
                <c:pt idx="28">
                  <c:v>1</c:v>
                </c:pt>
                <c:pt idx="29">
                  <c:v>1</c:v>
                </c:pt>
                <c:pt idx="30">
                  <c:v>2</c:v>
                </c:pt>
                <c:pt idx="31">
                  <c:v>2</c:v>
                </c:pt>
                <c:pt idx="32">
                  <c:v>1</c:v>
                </c:pt>
                <c:pt idx="33">
                  <c:v>0</c:v>
                </c:pt>
                <c:pt idx="34">
                  <c:v>0</c:v>
                </c:pt>
                <c:pt idx="35">
                  <c:v>1</c:v>
                </c:pt>
                <c:pt idx="36">
                  <c:v>1</c:v>
                </c:pt>
                <c:pt idx="37">
                  <c:v>3</c:v>
                </c:pt>
                <c:pt idx="38">
                  <c:v>2</c:v>
                </c:pt>
                <c:pt idx="39">
                  <c:v>2</c:v>
                </c:pt>
                <c:pt idx="40">
                  <c:v>0</c:v>
                </c:pt>
                <c:pt idx="41">
                  <c:v>0</c:v>
                </c:pt>
                <c:pt idx="42">
                  <c:v>1</c:v>
                </c:pt>
                <c:pt idx="43">
                  <c:v>3</c:v>
                </c:pt>
                <c:pt idx="44">
                  <c:v>2</c:v>
                </c:pt>
                <c:pt idx="45">
                  <c:v>1</c:v>
                </c:pt>
                <c:pt idx="46">
                  <c:v>0</c:v>
                </c:pt>
                <c:pt idx="47">
                  <c:v>0</c:v>
                </c:pt>
                <c:pt idx="48">
                  <c:v>0</c:v>
                </c:pt>
                <c:pt idx="49">
                  <c:v>0</c:v>
                </c:pt>
              </c:numCache>
            </c:numRef>
          </c:val>
          <c:smooth val="0"/>
          <c:extLst>
            <c:ext xmlns:c16="http://schemas.microsoft.com/office/drawing/2014/chart" uri="{C3380CC4-5D6E-409C-BE32-E72D297353CC}">
              <c16:uniqueId val="{00000004-F718-41F5-8D06-EEDBFD626399}"/>
            </c:ext>
          </c:extLst>
        </c:ser>
        <c:dLbls>
          <c:showLegendKey val="0"/>
          <c:showVal val="0"/>
          <c:showCatName val="0"/>
          <c:showSerName val="0"/>
          <c:showPercent val="0"/>
          <c:showBubbleSize val="0"/>
        </c:dLbls>
        <c:smooth val="0"/>
        <c:axId val="570398608"/>
        <c:axId val="570401888"/>
      </c:lineChart>
      <c:dateAx>
        <c:axId val="57039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401888"/>
        <c:crosses val="autoZero"/>
        <c:auto val="1"/>
        <c:lblOffset val="100"/>
        <c:baseTimeUnit val="days"/>
      </c:dateAx>
      <c:valAx>
        <c:axId val="57040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39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Sheet1!$B$2:$B$51</c:f>
              <c:numCache>
                <c:formatCode>General</c:formatCode>
                <c:ptCount val="50"/>
                <c:pt idx="0">
                  <c:v>71769</c:v>
                </c:pt>
                <c:pt idx="1">
                  <c:v>71892</c:v>
                </c:pt>
                <c:pt idx="2">
                  <c:v>71954</c:v>
                </c:pt>
                <c:pt idx="3">
                  <c:v>71961</c:v>
                </c:pt>
                <c:pt idx="4">
                  <c:v>71962</c:v>
                </c:pt>
                <c:pt idx="5">
                  <c:v>71965</c:v>
                </c:pt>
                <c:pt idx="6">
                  <c:v>71971</c:v>
                </c:pt>
                <c:pt idx="7">
                  <c:v>71987</c:v>
                </c:pt>
                <c:pt idx="8">
                  <c:v>71999</c:v>
                </c:pt>
                <c:pt idx="9">
                  <c:v>72014</c:v>
                </c:pt>
                <c:pt idx="10">
                  <c:v>72022</c:v>
                </c:pt>
                <c:pt idx="11">
                  <c:v>72042</c:v>
                </c:pt>
                <c:pt idx="12">
                  <c:v>72051</c:v>
                </c:pt>
                <c:pt idx="13">
                  <c:v>72071</c:v>
                </c:pt>
                <c:pt idx="14">
                  <c:v>72091</c:v>
                </c:pt>
                <c:pt idx="15">
                  <c:v>72114</c:v>
                </c:pt>
                <c:pt idx="16">
                  <c:v>72159</c:v>
                </c:pt>
                <c:pt idx="17">
                  <c:v>72180</c:v>
                </c:pt>
                <c:pt idx="18">
                  <c:v>72190</c:v>
                </c:pt>
                <c:pt idx="19">
                  <c:v>72210</c:v>
                </c:pt>
                <c:pt idx="20">
                  <c:v>72228</c:v>
                </c:pt>
                <c:pt idx="21">
                  <c:v>72263</c:v>
                </c:pt>
                <c:pt idx="22">
                  <c:v>72283</c:v>
                </c:pt>
                <c:pt idx="23">
                  <c:v>72298</c:v>
                </c:pt>
                <c:pt idx="24">
                  <c:v>72325</c:v>
                </c:pt>
                <c:pt idx="25">
                  <c:v>72335</c:v>
                </c:pt>
                <c:pt idx="26">
                  <c:v>72338</c:v>
                </c:pt>
                <c:pt idx="27">
                  <c:v>72356</c:v>
                </c:pt>
                <c:pt idx="28">
                  <c:v>72378</c:v>
                </c:pt>
                <c:pt idx="29">
                  <c:v>72396</c:v>
                </c:pt>
                <c:pt idx="30">
                  <c:v>72405</c:v>
                </c:pt>
                <c:pt idx="31">
                  <c:v>72418</c:v>
                </c:pt>
                <c:pt idx="32">
                  <c:v>72429</c:v>
                </c:pt>
                <c:pt idx="33">
                  <c:v>72434</c:v>
                </c:pt>
                <c:pt idx="34">
                  <c:v>72454</c:v>
                </c:pt>
                <c:pt idx="35">
                  <c:v>72471</c:v>
                </c:pt>
                <c:pt idx="36">
                  <c:v>72483</c:v>
                </c:pt>
                <c:pt idx="37">
                  <c:v>72487</c:v>
                </c:pt>
                <c:pt idx="38">
                  <c:v>72495</c:v>
                </c:pt>
                <c:pt idx="39">
                  <c:v>72515</c:v>
                </c:pt>
                <c:pt idx="40">
                  <c:v>72530</c:v>
                </c:pt>
                <c:pt idx="41">
                  <c:v>72541</c:v>
                </c:pt>
                <c:pt idx="42">
                  <c:v>72558</c:v>
                </c:pt>
                <c:pt idx="43">
                  <c:v>72571</c:v>
                </c:pt>
                <c:pt idx="44">
                  <c:v>72580</c:v>
                </c:pt>
                <c:pt idx="45">
                  <c:v>72595</c:v>
                </c:pt>
                <c:pt idx="46">
                  <c:v>72609</c:v>
                </c:pt>
                <c:pt idx="47">
                  <c:v>72618</c:v>
                </c:pt>
                <c:pt idx="48">
                  <c:v>72628</c:v>
                </c:pt>
                <c:pt idx="49">
                  <c:v>72631</c:v>
                </c:pt>
              </c:numCache>
            </c:numRef>
          </c:val>
          <c:smooth val="0"/>
          <c:extLst>
            <c:ext xmlns:c16="http://schemas.microsoft.com/office/drawing/2014/chart" uri="{C3380CC4-5D6E-409C-BE32-E72D297353CC}">
              <c16:uniqueId val="{00000000-BC4F-4964-AF6B-81B571056387}"/>
            </c:ext>
          </c:extLst>
        </c:ser>
        <c:ser>
          <c:idx val="1"/>
          <c:order val="1"/>
          <c:tx>
            <c:strRef>
              <c:f>Sheet1!$C$1</c:f>
              <c:strCache>
                <c:ptCount val="1"/>
                <c:pt idx="0">
                  <c:v>VCC - Vancouver Community College</c:v>
                </c:pt>
              </c:strCache>
            </c:strRef>
          </c:tx>
          <c:spPr>
            <a:ln w="28575" cap="rnd">
              <a:solidFill>
                <a:schemeClr val="accent2"/>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Sheet1!$C$2:$C$51</c:f>
              <c:numCache>
                <c:formatCode>General</c:formatCode>
                <c:ptCount val="50"/>
                <c:pt idx="35">
                  <c:v>11357</c:v>
                </c:pt>
                <c:pt idx="36">
                  <c:v>11373</c:v>
                </c:pt>
                <c:pt idx="37">
                  <c:v>11381</c:v>
                </c:pt>
                <c:pt idx="38">
                  <c:v>11392</c:v>
                </c:pt>
                <c:pt idx="39">
                  <c:v>11393</c:v>
                </c:pt>
                <c:pt idx="40">
                  <c:v>11402</c:v>
                </c:pt>
                <c:pt idx="41">
                  <c:v>11410</c:v>
                </c:pt>
                <c:pt idx="42">
                  <c:v>11425</c:v>
                </c:pt>
                <c:pt idx="43">
                  <c:v>11433</c:v>
                </c:pt>
                <c:pt idx="44">
                  <c:v>11441</c:v>
                </c:pt>
                <c:pt idx="45">
                  <c:v>11450</c:v>
                </c:pt>
                <c:pt idx="46">
                  <c:v>11456</c:v>
                </c:pt>
                <c:pt idx="47">
                  <c:v>11464</c:v>
                </c:pt>
                <c:pt idx="48">
                  <c:v>11466</c:v>
                </c:pt>
                <c:pt idx="49">
                  <c:v>11472</c:v>
                </c:pt>
              </c:numCache>
            </c:numRef>
          </c:val>
          <c:smooth val="0"/>
          <c:extLst>
            <c:ext xmlns:c16="http://schemas.microsoft.com/office/drawing/2014/chart" uri="{C3380CC4-5D6E-409C-BE32-E72D297353CC}">
              <c16:uniqueId val="{00000001-BC4F-4964-AF6B-81B571056387}"/>
            </c:ext>
          </c:extLst>
        </c:ser>
        <c:ser>
          <c:idx val="2"/>
          <c:order val="2"/>
          <c:tx>
            <c:strRef>
              <c:f>Sheet1!$D$1</c:f>
              <c:strCache>
                <c:ptCount val="1"/>
                <c:pt idx="0">
                  <c:v>BCIT: British Columbia Institute of Technology</c:v>
                </c:pt>
              </c:strCache>
            </c:strRef>
          </c:tx>
          <c:spPr>
            <a:ln w="28575" cap="rnd">
              <a:solidFill>
                <a:schemeClr val="accent3"/>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Sheet1!$D$2:$D$51</c:f>
              <c:numCache>
                <c:formatCode>General</c:formatCode>
                <c:ptCount val="50"/>
                <c:pt idx="47">
                  <c:v>36377</c:v>
                </c:pt>
                <c:pt idx="48">
                  <c:v>36393</c:v>
                </c:pt>
                <c:pt idx="49">
                  <c:v>36401</c:v>
                </c:pt>
              </c:numCache>
            </c:numRef>
          </c:val>
          <c:smooth val="0"/>
          <c:extLst>
            <c:ext xmlns:c16="http://schemas.microsoft.com/office/drawing/2014/chart" uri="{C3380CC4-5D6E-409C-BE32-E72D297353CC}">
              <c16:uniqueId val="{00000002-BC4F-4964-AF6B-81B571056387}"/>
            </c:ext>
          </c:extLst>
        </c:ser>
        <c:ser>
          <c:idx val="3"/>
          <c:order val="3"/>
          <c:tx>
            <c:strRef>
              <c:f>Sheet1!$E$1</c:f>
              <c:strCache>
                <c:ptCount val="1"/>
                <c:pt idx="0">
                  <c:v>Langara College</c:v>
                </c:pt>
              </c:strCache>
            </c:strRef>
          </c:tx>
          <c:spPr>
            <a:ln w="28575" cap="rnd">
              <a:solidFill>
                <a:schemeClr val="accent4"/>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Sheet1!$E$2:$E$51</c:f>
              <c:numCache>
                <c:formatCode>General</c:formatCode>
                <c:ptCount val="50"/>
                <c:pt idx="47">
                  <c:v>26206</c:v>
                </c:pt>
                <c:pt idx="48">
                  <c:v>26208</c:v>
                </c:pt>
                <c:pt idx="49">
                  <c:v>26204</c:v>
                </c:pt>
              </c:numCache>
            </c:numRef>
          </c:val>
          <c:smooth val="0"/>
          <c:extLst>
            <c:ext xmlns:c16="http://schemas.microsoft.com/office/drawing/2014/chart" uri="{C3380CC4-5D6E-409C-BE32-E72D297353CC}">
              <c16:uniqueId val="{00000003-BC4F-4964-AF6B-81B571056387}"/>
            </c:ext>
          </c:extLst>
        </c:ser>
        <c:ser>
          <c:idx val="4"/>
          <c:order val="4"/>
          <c:tx>
            <c:strRef>
              <c:f>Sheet1!$F$1</c:f>
              <c:strCache>
                <c:ptCount val="1"/>
                <c:pt idx="0">
                  <c:v>Douglas College</c:v>
                </c:pt>
              </c:strCache>
            </c:strRef>
          </c:tx>
          <c:spPr>
            <a:ln w="28575" cap="rnd">
              <a:solidFill>
                <a:schemeClr val="accent5"/>
              </a:solidFill>
              <a:round/>
            </a:ln>
            <a:effectLst/>
          </c:spPr>
          <c:marker>
            <c:symbol val="none"/>
          </c:marker>
          <c:cat>
            <c:numRef>
              <c:f>Sheet1!$A$2:$A$51</c:f>
              <c:numCache>
                <c:formatCode>m/d/yyyy</c:formatCode>
                <c:ptCount val="50"/>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pt idx="46">
                  <c:v>43553</c:v>
                </c:pt>
                <c:pt idx="47">
                  <c:v>43554</c:v>
                </c:pt>
                <c:pt idx="48">
                  <c:v>43555</c:v>
                </c:pt>
                <c:pt idx="49">
                  <c:v>43556</c:v>
                </c:pt>
              </c:numCache>
            </c:numRef>
          </c:cat>
          <c:val>
            <c:numRef>
              <c:f>Sheet1!$F$2:$F$51</c:f>
              <c:numCache>
                <c:formatCode>General</c:formatCode>
                <c:ptCount val="50"/>
                <c:pt idx="47">
                  <c:v>23399</c:v>
                </c:pt>
                <c:pt idx="48">
                  <c:v>23403</c:v>
                </c:pt>
                <c:pt idx="49">
                  <c:v>23410</c:v>
                </c:pt>
              </c:numCache>
            </c:numRef>
          </c:val>
          <c:smooth val="0"/>
          <c:extLst>
            <c:ext xmlns:c16="http://schemas.microsoft.com/office/drawing/2014/chart" uri="{C3380CC4-5D6E-409C-BE32-E72D297353CC}">
              <c16:uniqueId val="{00000004-BC4F-4964-AF6B-81B571056387}"/>
            </c:ext>
          </c:extLst>
        </c:ser>
        <c:dLbls>
          <c:showLegendKey val="0"/>
          <c:showVal val="0"/>
          <c:showCatName val="0"/>
          <c:showSerName val="0"/>
          <c:showPercent val="0"/>
          <c:showBubbleSize val="0"/>
        </c:dLbls>
        <c:smooth val="0"/>
        <c:axId val="352082536"/>
        <c:axId val="352074992"/>
      </c:lineChart>
      <c:dateAx>
        <c:axId val="35208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74992"/>
        <c:crosses val="autoZero"/>
        <c:auto val="1"/>
        <c:lblOffset val="100"/>
        <c:baseTimeUnit val="days"/>
      </c:dateAx>
      <c:valAx>
        <c:axId val="35207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8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Sheet1!$B$2:$B$6</c:f>
              <c:numCache>
                <c:formatCode>General</c:formatCode>
                <c:ptCount val="5"/>
                <c:pt idx="0">
                  <c:v>56</c:v>
                </c:pt>
                <c:pt idx="1">
                  <c:v>38</c:v>
                </c:pt>
                <c:pt idx="2">
                  <c:v>93</c:v>
                </c:pt>
                <c:pt idx="3">
                  <c:v>117</c:v>
                </c:pt>
                <c:pt idx="4">
                  <c:v>67</c:v>
                </c:pt>
              </c:numCache>
            </c:numRef>
          </c:val>
          <c:extLst>
            <c:ext xmlns:c16="http://schemas.microsoft.com/office/drawing/2014/chart" uri="{C3380CC4-5D6E-409C-BE32-E72D297353CC}">
              <c16:uniqueId val="{00000000-15C3-4F4D-BA75-9B76CF0485D8}"/>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Sheet1!$C$2:$C$6</c:f>
              <c:numCache>
                <c:formatCode>General</c:formatCode>
                <c:ptCount val="5"/>
                <c:pt idx="0">
                  <c:v>4</c:v>
                </c:pt>
                <c:pt idx="1">
                  <c:v>0</c:v>
                </c:pt>
                <c:pt idx="2">
                  <c:v>0</c:v>
                </c:pt>
                <c:pt idx="3">
                  <c:v>0</c:v>
                </c:pt>
                <c:pt idx="4">
                  <c:v>0</c:v>
                </c:pt>
              </c:numCache>
            </c:numRef>
          </c:val>
          <c:extLst>
            <c:ext xmlns:c16="http://schemas.microsoft.com/office/drawing/2014/chart" uri="{C3380CC4-5D6E-409C-BE32-E72D297353CC}">
              <c16:uniqueId val="{00000001-15C3-4F4D-BA75-9B76CF0485D8}"/>
            </c:ext>
          </c:extLst>
        </c:ser>
        <c:ser>
          <c:idx val="2"/>
          <c:order val="2"/>
          <c:tx>
            <c:strRef>
              <c:f>Sheet1!$D$1</c:f>
              <c:strCache>
                <c:ptCount val="1"/>
                <c:pt idx="0">
                  <c:v>Not yet tagged</c:v>
                </c:pt>
              </c:strCache>
            </c:strRef>
          </c:tx>
          <c:spPr>
            <a:solidFill>
              <a:schemeClr val="accent3"/>
            </a:solidFill>
            <a:ln>
              <a:noFill/>
            </a:ln>
            <a:effectLst/>
          </c:spPr>
          <c:invertIfNegative val="0"/>
          <c:cat>
            <c:strRef>
              <c:f>Sheet1!$A$2:$A$6</c:f>
              <c:strCache>
                <c:ptCount val="5"/>
                <c:pt idx="0">
                  <c:v>George Brown College</c:v>
                </c:pt>
                <c:pt idx="1">
                  <c:v>VCC - Vancouver Community College</c:v>
                </c:pt>
                <c:pt idx="2">
                  <c:v>BCIT: British Columbia Institute of Technology</c:v>
                </c:pt>
                <c:pt idx="3">
                  <c:v>Langara College</c:v>
                </c:pt>
                <c:pt idx="4">
                  <c:v>Douglas College</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15C3-4F4D-BA75-9B76CF0485D8}"/>
            </c:ext>
          </c:extLst>
        </c:ser>
        <c:dLbls>
          <c:showLegendKey val="0"/>
          <c:showVal val="0"/>
          <c:showCatName val="0"/>
          <c:showSerName val="0"/>
          <c:showPercent val="0"/>
          <c:showBubbleSize val="0"/>
        </c:dLbls>
        <c:gapWidth val="150"/>
        <c:overlap val="100"/>
        <c:axId val="642634816"/>
        <c:axId val="642626944"/>
      </c:barChart>
      <c:catAx>
        <c:axId val="64263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26944"/>
        <c:crosses val="autoZero"/>
        <c:auto val="1"/>
        <c:lblAlgn val="ctr"/>
        <c:lblOffset val="100"/>
        <c:noMultiLvlLbl val="0"/>
      </c:catAx>
      <c:valAx>
        <c:axId val="642626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3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langaracollege</c:v>
                </c:pt>
                <c:pt idx="1">
                  <c:v>gbcollege</c:v>
                </c:pt>
                <c:pt idx="2">
                  <c:v>myvcc</c:v>
                </c:pt>
                <c:pt idx="3">
                  <c:v>lifeatbcit</c:v>
                </c:pt>
                <c:pt idx="4">
                  <c:v>douglascollege</c:v>
                </c:pt>
              </c:strCache>
            </c:strRef>
          </c:cat>
          <c:val>
            <c:numRef>
              <c:f>Sheet1!$A$2:$E$2</c:f>
              <c:numCache>
                <c:formatCode>General</c:formatCode>
                <c:ptCount val="5"/>
                <c:pt idx="0">
                  <c:v>8912</c:v>
                </c:pt>
                <c:pt idx="1">
                  <c:v>17092</c:v>
                </c:pt>
                <c:pt idx="2">
                  <c:v>2521</c:v>
                </c:pt>
                <c:pt idx="3">
                  <c:v>6063</c:v>
                </c:pt>
                <c:pt idx="4">
                  <c:v>6791</c:v>
                </c:pt>
              </c:numCache>
            </c:numRef>
          </c:val>
          <c:extLst>
            <c:ext xmlns:c16="http://schemas.microsoft.com/office/drawing/2014/chart" uri="{C3380CC4-5D6E-409C-BE32-E72D297353CC}">
              <c16:uniqueId val="{00000000-661A-426C-B8BE-3988B76B2AF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@langaracollege</c:v>
                </c:pt>
                <c:pt idx="1">
                  <c:v>@GBCollege</c:v>
                </c:pt>
                <c:pt idx="2">
                  <c:v>@myVCC</c:v>
                </c:pt>
                <c:pt idx="3">
                  <c:v>@bcit</c:v>
                </c:pt>
                <c:pt idx="4">
                  <c:v>@douglascollege</c:v>
                </c:pt>
              </c:strCache>
            </c:strRef>
          </c:cat>
          <c:val>
            <c:numRef>
              <c:f>Sheet1!$B$2:$B$6</c:f>
              <c:numCache>
                <c:formatCode>General</c:formatCode>
                <c:ptCount val="5"/>
                <c:pt idx="0">
                  <c:v>768</c:v>
                </c:pt>
                <c:pt idx="1">
                  <c:v>1646</c:v>
                </c:pt>
                <c:pt idx="2">
                  <c:v>330</c:v>
                </c:pt>
                <c:pt idx="3">
                  <c:v>721</c:v>
                </c:pt>
                <c:pt idx="4">
                  <c:v>359</c:v>
                </c:pt>
              </c:numCache>
            </c:numRef>
          </c:val>
          <c:extLst>
            <c:ext xmlns:c16="http://schemas.microsoft.com/office/drawing/2014/chart" uri="{C3380CC4-5D6E-409C-BE32-E72D297353CC}">
              <c16:uniqueId val="{00000000-A52C-46BF-B11A-63C0D2E0942E}"/>
            </c:ext>
          </c:extLst>
        </c:ser>
        <c:dLbls>
          <c:showLegendKey val="0"/>
          <c:showVal val="0"/>
          <c:showCatName val="0"/>
          <c:showSerName val="0"/>
          <c:showPercent val="0"/>
          <c:showBubbleSize val="0"/>
        </c:dLbls>
        <c:gapWidth val="219"/>
        <c:overlap val="-27"/>
        <c:axId val="642644984"/>
        <c:axId val="642645640"/>
      </c:barChart>
      <c:catAx>
        <c:axId val="64264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45640"/>
        <c:crosses val="autoZero"/>
        <c:auto val="1"/>
        <c:lblAlgn val="ctr"/>
        <c:lblOffset val="100"/>
        <c:noMultiLvlLbl val="0"/>
      </c:catAx>
      <c:valAx>
        <c:axId val="64264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4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3DF87-0781-4BE7-B63D-3150BA10E20E}"/>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B4DD41B3-0AE9-4984-93C3-8878F5E155E8}"/>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223182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ED72F-7D85-419D-9763-965566141A4C}"/>
              </a:ext>
            </a:extLst>
          </p:cNvPr>
          <p:cNvSpPr>
            <a:spLocks noGrp="1"/>
          </p:cNvSpPr>
          <p:nvPr>
            <p:ph type="title"/>
          </p:nvPr>
        </p:nvSpPr>
        <p:spPr/>
        <p:txBody>
          <a:bodyPr/>
          <a:lstStyle/>
          <a:p>
            <a:r>
              <a:rPr lang="en-US"/>
              <a:t>LinkedIn Updates Type Distribution | VCC - Social</a:t>
            </a:r>
          </a:p>
        </p:txBody>
      </p:sp>
      <p:graphicFrame>
        <p:nvGraphicFramePr>
          <p:cNvPr id="6" name="Chart Placeholder 5">
            <a:extLst>
              <a:ext uri="{FF2B5EF4-FFF2-40B4-BE49-F238E27FC236}">
                <a16:creationId xmlns:a16="http://schemas.microsoft.com/office/drawing/2014/main" id="{AD406443-88E0-435C-8AC5-7EB52B8C490A}"/>
              </a:ext>
            </a:extLst>
          </p:cNvPr>
          <p:cNvGraphicFramePr>
            <a:graphicFrameLocks noGrp="1"/>
          </p:cNvGraphicFramePr>
          <p:nvPr>
            <p:ph type="chart" sz="quarter" idx="13"/>
            <p:extLst>
              <p:ext uri="{D42A27DB-BD31-4B8C-83A1-F6EECF244321}">
                <p14:modId xmlns:p14="http://schemas.microsoft.com/office/powerpoint/2010/main" val="401345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79FE39-D49B-4D5C-BFCA-B2527DFC83C8}"/>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3C5955C1-6F19-40CA-90F7-AA6D1AC25F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0167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3F12-BEE4-40B0-82F8-8B13DCDC6A9A}"/>
              </a:ext>
            </a:extLst>
          </p:cNvPr>
          <p:cNvSpPr>
            <a:spLocks noGrp="1"/>
          </p:cNvSpPr>
          <p:nvPr>
            <p:ph type="title"/>
          </p:nvPr>
        </p:nvSpPr>
        <p:spPr/>
        <p:txBody>
          <a:bodyPr/>
          <a:lstStyle/>
          <a:p>
            <a:r>
              <a:rPr lang="en-US"/>
              <a:t>LinkedIn Updates Table | VCC - Social - 1 of 14</a:t>
            </a:r>
          </a:p>
        </p:txBody>
      </p:sp>
      <p:graphicFrame>
        <p:nvGraphicFramePr>
          <p:cNvPr id="5" name="Table Placeholder 4">
            <a:extLst>
              <a:ext uri="{FF2B5EF4-FFF2-40B4-BE49-F238E27FC236}">
                <a16:creationId xmlns:a16="http://schemas.microsoft.com/office/drawing/2014/main" id="{91578052-50B9-4DA1-9524-12BF070237F6}"/>
              </a:ext>
            </a:extLst>
          </p:cNvPr>
          <p:cNvGraphicFramePr>
            <a:graphicFrameLocks noGrp="1"/>
          </p:cNvGraphicFramePr>
          <p:nvPr>
            <p:ph type="tbl" sz="quarter" idx="13"/>
            <p:extLst>
              <p:ext uri="{D42A27DB-BD31-4B8C-83A1-F6EECF244321}">
                <p14:modId xmlns:p14="http://schemas.microsoft.com/office/powerpoint/2010/main" val="152285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33679979"/>
                    </a:ext>
                  </a:extLst>
                </a:gridCol>
                <a:gridCol w="905256">
                  <a:extLst>
                    <a:ext uri="{9D8B030D-6E8A-4147-A177-3AD203B41FA5}">
                      <a16:colId xmlns:a16="http://schemas.microsoft.com/office/drawing/2014/main" val="3386273155"/>
                    </a:ext>
                  </a:extLst>
                </a:gridCol>
                <a:gridCol w="822960">
                  <a:extLst>
                    <a:ext uri="{9D8B030D-6E8A-4147-A177-3AD203B41FA5}">
                      <a16:colId xmlns:a16="http://schemas.microsoft.com/office/drawing/2014/main" val="1033369531"/>
                    </a:ext>
                  </a:extLst>
                </a:gridCol>
                <a:gridCol w="987552">
                  <a:extLst>
                    <a:ext uri="{9D8B030D-6E8A-4147-A177-3AD203B41FA5}">
                      <a16:colId xmlns:a16="http://schemas.microsoft.com/office/drawing/2014/main" val="1601991392"/>
                    </a:ext>
                  </a:extLst>
                </a:gridCol>
                <a:gridCol w="987552">
                  <a:extLst>
                    <a:ext uri="{9D8B030D-6E8A-4147-A177-3AD203B41FA5}">
                      <a16:colId xmlns:a16="http://schemas.microsoft.com/office/drawing/2014/main" val="349683287"/>
                    </a:ext>
                  </a:extLst>
                </a:gridCol>
                <a:gridCol w="987552">
                  <a:extLst>
                    <a:ext uri="{9D8B030D-6E8A-4147-A177-3AD203B41FA5}">
                      <a16:colId xmlns:a16="http://schemas.microsoft.com/office/drawing/2014/main" val="2018032931"/>
                    </a:ext>
                  </a:extLst>
                </a:gridCol>
                <a:gridCol w="987552">
                  <a:extLst>
                    <a:ext uri="{9D8B030D-6E8A-4147-A177-3AD203B41FA5}">
                      <a16:colId xmlns:a16="http://schemas.microsoft.com/office/drawing/2014/main" val="3869952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8555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- 2019-04-01 22:05:33 </a:t>
                      </a:r>
                      <a:r>
                        <a:rPr kumimoji="0" lang="en-US" sz="1000" b="0" i="0" u="none" strike="noStrike" kern="1200" cap="none" spc="0" normalizeH="0" baseline="0" noProof="0">
                          <a:ln>
                            <a:noFill/>
                          </a:ln>
                          <a:solidFill>
                            <a:prstClr val="black"/>
                          </a:solidFill>
                          <a:effectLst/>
                          <a:uLnTx/>
                          <a:uFillTx/>
                          <a:latin typeface="+mn-lt"/>
                          <a:ea typeface="+mn-ea"/>
                          <a:cs typeface="+mn-cs"/>
                        </a:rPr>
                        <a:t>
  Not really a very original prank, but still managed to trick some people in the HR Office at the New Westminster Campus today! 
HAPPY APRIL FOOL'S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https://image-store.slidesharecdn.com/b8cf001d-2d43-40d6-b2b7-9e0fcca682b5-large.jpeg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093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- 2019-04-01 18:09:39 </a:t>
                      </a:r>
                      <a:r>
                        <a:rPr kumimoji="0" lang="en-US" sz="1000" b="0" i="0" u="none" strike="noStrike" kern="1200" cap="none" spc="0" normalizeH="0" baseline="0" noProof="0">
                          <a:ln>
                            <a:noFill/>
                          </a:ln>
                          <a:solidFill>
                            <a:prstClr val="black"/>
                          </a:solidFill>
                          <a:effectLst/>
                          <a:uLnTx/>
                          <a:uFillTx/>
                          <a:latin typeface="+mn-lt"/>
                          <a:ea typeface="+mn-ea"/>
                          <a:cs typeface="+mn-cs"/>
                        </a:rPr>
                        <a:t>
  Early Bird tickets are officially on sale! Don’t miss an opportunity to save . Buy your tickets now: https://lnkd.in/g3ZhQFM
Support great talent in the sports business industry, learn from the best and grow your professional network at the 5 to Watch - Canada’s Sports Business Awards show on June 26th at George Brown College’s Waterfront campus. 
The Early Bird offer is available until April 30th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https://media.licdn.com/dms/image/C5622AQHgvU2RWnwRNQ/feedshare-shrink_8192/0?e=1554613200&amp;v=beta&amp;t=u0lVS-fA8FrhCrWRRFwtCa7vqlettHEPaBMkF5vduqc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7685464"/>
                  </a:ext>
                </a:extLst>
              </a:tr>
            </a:tbl>
          </a:graphicData>
        </a:graphic>
      </p:graphicFrame>
      <p:sp>
        <p:nvSpPr>
          <p:cNvPr id="4" name="Text Placeholder 3">
            <a:extLst>
              <a:ext uri="{FF2B5EF4-FFF2-40B4-BE49-F238E27FC236}">
                <a16:creationId xmlns:a16="http://schemas.microsoft.com/office/drawing/2014/main" id="{A91067D2-755B-4E9C-8807-30B66AC55FE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136901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210A8-AB9F-4381-8E3A-2EC2DE5D10F1}"/>
              </a:ext>
            </a:extLst>
          </p:cNvPr>
          <p:cNvSpPr>
            <a:spLocks noGrp="1"/>
          </p:cNvSpPr>
          <p:nvPr>
            <p:ph type="title"/>
          </p:nvPr>
        </p:nvSpPr>
        <p:spPr/>
        <p:txBody>
          <a:bodyPr/>
          <a:lstStyle/>
          <a:p>
            <a:r>
              <a:rPr lang="en-US"/>
              <a:t>LinkedIn Updates Table | VCC - Social - 2 of 14</a:t>
            </a:r>
          </a:p>
        </p:txBody>
      </p:sp>
      <p:graphicFrame>
        <p:nvGraphicFramePr>
          <p:cNvPr id="5" name="Table Placeholder 4">
            <a:extLst>
              <a:ext uri="{FF2B5EF4-FFF2-40B4-BE49-F238E27FC236}">
                <a16:creationId xmlns:a16="http://schemas.microsoft.com/office/drawing/2014/main" id="{DD3F12BC-B3F6-4B58-8BB3-AB2C18EC5D33}"/>
              </a:ext>
            </a:extLst>
          </p:cNvPr>
          <p:cNvGraphicFramePr>
            <a:graphicFrameLocks noGrp="1"/>
          </p:cNvGraphicFramePr>
          <p:nvPr>
            <p:ph type="tbl" sz="quarter" idx="13"/>
            <p:extLst>
              <p:ext uri="{D42A27DB-BD31-4B8C-83A1-F6EECF244321}">
                <p14:modId xmlns:p14="http://schemas.microsoft.com/office/powerpoint/2010/main" val="927095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39369094"/>
                    </a:ext>
                  </a:extLst>
                </a:gridCol>
                <a:gridCol w="905256">
                  <a:extLst>
                    <a:ext uri="{9D8B030D-6E8A-4147-A177-3AD203B41FA5}">
                      <a16:colId xmlns:a16="http://schemas.microsoft.com/office/drawing/2014/main" val="2827922695"/>
                    </a:ext>
                  </a:extLst>
                </a:gridCol>
                <a:gridCol w="822960">
                  <a:extLst>
                    <a:ext uri="{9D8B030D-6E8A-4147-A177-3AD203B41FA5}">
                      <a16:colId xmlns:a16="http://schemas.microsoft.com/office/drawing/2014/main" val="2074909927"/>
                    </a:ext>
                  </a:extLst>
                </a:gridCol>
                <a:gridCol w="987552">
                  <a:extLst>
                    <a:ext uri="{9D8B030D-6E8A-4147-A177-3AD203B41FA5}">
                      <a16:colId xmlns:a16="http://schemas.microsoft.com/office/drawing/2014/main" val="85880557"/>
                    </a:ext>
                  </a:extLst>
                </a:gridCol>
                <a:gridCol w="987552">
                  <a:extLst>
                    <a:ext uri="{9D8B030D-6E8A-4147-A177-3AD203B41FA5}">
                      <a16:colId xmlns:a16="http://schemas.microsoft.com/office/drawing/2014/main" val="2998451498"/>
                    </a:ext>
                  </a:extLst>
                </a:gridCol>
                <a:gridCol w="987552">
                  <a:extLst>
                    <a:ext uri="{9D8B030D-6E8A-4147-A177-3AD203B41FA5}">
                      <a16:colId xmlns:a16="http://schemas.microsoft.com/office/drawing/2014/main" val="972516953"/>
                    </a:ext>
                  </a:extLst>
                </a:gridCol>
                <a:gridCol w="987552">
                  <a:extLst>
                    <a:ext uri="{9D8B030D-6E8A-4147-A177-3AD203B41FA5}">
                      <a16:colId xmlns:a16="http://schemas.microsoft.com/office/drawing/2014/main" val="317031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608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- 2019-03-30 15:00:22 </a:t>
                      </a:r>
                      <a:r>
                        <a:rPr kumimoji="0" lang="en-US" sz="1000" b="0" i="0" u="none" strike="noStrike" kern="1200" cap="none" spc="0" normalizeH="0" baseline="0" noProof="0">
                          <a:ln>
                            <a:noFill/>
                          </a:ln>
                          <a:solidFill>
                            <a:prstClr val="black"/>
                          </a:solidFill>
                          <a:effectLst/>
                          <a:uLnTx/>
                          <a:uFillTx/>
                          <a:latin typeface="+mn-lt"/>
                          <a:ea typeface="+mn-ea"/>
                          <a:cs typeface="+mn-cs"/>
                        </a:rPr>
                        <a:t>
  Tonight at 8:30 p.m., millions of people around the world will switch off their non-essential lights for #EarthHour.</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over a decade, George Brown College has been participating in Earth Hour. We will be turning off all interior, exterior and signage lighting at our three campuses, except for the lights required for safety. Our student residence, The George, will mark the occasion with a candlelit dinner, while shutting off unnecessary lights and electronics to conserve energy.</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 encourages you to support Earth Hour. Please visit https://bddy.me/2TMFqmR to learn more.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https://image-store.slidesharecdn.com/07ef508c-fc33-417c-ba4d-d7376848e627-large.jpeg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8839608"/>
                  </a:ext>
                </a:extLst>
              </a:tr>
            </a:tbl>
          </a:graphicData>
        </a:graphic>
      </p:graphicFrame>
      <p:sp>
        <p:nvSpPr>
          <p:cNvPr id="4" name="Text Placeholder 3">
            <a:extLst>
              <a:ext uri="{FF2B5EF4-FFF2-40B4-BE49-F238E27FC236}">
                <a16:creationId xmlns:a16="http://schemas.microsoft.com/office/drawing/2014/main" id="{6373C43C-9320-47B4-B0E0-FF7CFCEB3E5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494109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97EB-6E99-4ECC-891F-9B22181337D9}"/>
              </a:ext>
            </a:extLst>
          </p:cNvPr>
          <p:cNvSpPr>
            <a:spLocks noGrp="1"/>
          </p:cNvSpPr>
          <p:nvPr>
            <p:ph type="title"/>
          </p:nvPr>
        </p:nvSpPr>
        <p:spPr/>
        <p:txBody>
          <a:bodyPr/>
          <a:lstStyle/>
          <a:p>
            <a:r>
              <a:rPr lang="en-US"/>
              <a:t>LinkedIn Updates Table | VCC - Social - 3 of 14</a:t>
            </a:r>
          </a:p>
        </p:txBody>
      </p:sp>
      <p:graphicFrame>
        <p:nvGraphicFramePr>
          <p:cNvPr id="5" name="Table Placeholder 4">
            <a:extLst>
              <a:ext uri="{FF2B5EF4-FFF2-40B4-BE49-F238E27FC236}">
                <a16:creationId xmlns:a16="http://schemas.microsoft.com/office/drawing/2014/main" id="{3332DCA7-E514-41C7-AE47-F864380CE999}"/>
              </a:ext>
            </a:extLst>
          </p:cNvPr>
          <p:cNvGraphicFramePr>
            <a:graphicFrameLocks noGrp="1"/>
          </p:cNvGraphicFramePr>
          <p:nvPr>
            <p:ph type="tbl" sz="quarter" idx="13"/>
            <p:extLst>
              <p:ext uri="{D42A27DB-BD31-4B8C-83A1-F6EECF244321}">
                <p14:modId xmlns:p14="http://schemas.microsoft.com/office/powerpoint/2010/main" val="1074826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24614604"/>
                    </a:ext>
                  </a:extLst>
                </a:gridCol>
                <a:gridCol w="905256">
                  <a:extLst>
                    <a:ext uri="{9D8B030D-6E8A-4147-A177-3AD203B41FA5}">
                      <a16:colId xmlns:a16="http://schemas.microsoft.com/office/drawing/2014/main" val="2262033635"/>
                    </a:ext>
                  </a:extLst>
                </a:gridCol>
                <a:gridCol w="822960">
                  <a:extLst>
                    <a:ext uri="{9D8B030D-6E8A-4147-A177-3AD203B41FA5}">
                      <a16:colId xmlns:a16="http://schemas.microsoft.com/office/drawing/2014/main" val="1478194320"/>
                    </a:ext>
                  </a:extLst>
                </a:gridCol>
                <a:gridCol w="987552">
                  <a:extLst>
                    <a:ext uri="{9D8B030D-6E8A-4147-A177-3AD203B41FA5}">
                      <a16:colId xmlns:a16="http://schemas.microsoft.com/office/drawing/2014/main" val="3092062138"/>
                    </a:ext>
                  </a:extLst>
                </a:gridCol>
                <a:gridCol w="987552">
                  <a:extLst>
                    <a:ext uri="{9D8B030D-6E8A-4147-A177-3AD203B41FA5}">
                      <a16:colId xmlns:a16="http://schemas.microsoft.com/office/drawing/2014/main" val="1434832015"/>
                    </a:ext>
                  </a:extLst>
                </a:gridCol>
                <a:gridCol w="987552">
                  <a:extLst>
                    <a:ext uri="{9D8B030D-6E8A-4147-A177-3AD203B41FA5}">
                      <a16:colId xmlns:a16="http://schemas.microsoft.com/office/drawing/2014/main" val="3132102062"/>
                    </a:ext>
                  </a:extLst>
                </a:gridCol>
                <a:gridCol w="987552">
                  <a:extLst>
                    <a:ext uri="{9D8B030D-6E8A-4147-A177-3AD203B41FA5}">
                      <a16:colId xmlns:a16="http://schemas.microsoft.com/office/drawing/2014/main" val="63599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78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- 2019-03-30 02:09:27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operation?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https://image-store.slidesharecdn.com/42a8e6f9-2e4d-4ea6-8105-bb724cd9b3dd-large.jpeg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2262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- 2019-03-29 23:45:19 </a:t>
                      </a:r>
                      <a:r>
                        <a:rPr kumimoji="0" lang="en-US" sz="1000" b="0" i="0" u="none" strike="noStrike" kern="1200" cap="none" spc="0" normalizeH="0" baseline="0" noProof="0">
                          <a:ln>
                            <a:noFill/>
                          </a:ln>
                          <a:solidFill>
                            <a:prstClr val="black"/>
                          </a:solidFill>
                          <a:effectLst/>
                          <a:uLnTx/>
                          <a:uFillTx/>
                          <a:latin typeface="+mn-lt"/>
                          <a:ea typeface="+mn-ea"/>
                          <a:cs typeface="+mn-cs"/>
                        </a:rPr>
                        <a:t>
  Our Institutional Effectiveness team is growing again and are recruiting for the position of Manager, Education and Services Research. To learn more about this opportunity and what Douglas offers, visit us at: http://ow.ly/pJMC30ofKA1
#careers #bcjobs #careersatdouglas #highered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https://image-store.slidesharecdn.com/ff13b44a-9275-4583-bc2d-fedc6617744c-large.png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328734"/>
                  </a:ext>
                </a:extLst>
              </a:tr>
            </a:tbl>
          </a:graphicData>
        </a:graphic>
      </p:graphicFrame>
      <p:sp>
        <p:nvSpPr>
          <p:cNvPr id="4" name="Text Placeholder 3">
            <a:extLst>
              <a:ext uri="{FF2B5EF4-FFF2-40B4-BE49-F238E27FC236}">
                <a16:creationId xmlns:a16="http://schemas.microsoft.com/office/drawing/2014/main" id="{C352EC65-E199-44BB-85C7-2B1AECFC2AC8}"/>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581791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F68C-9F1E-437D-A795-76B2352F9BD7}"/>
              </a:ext>
            </a:extLst>
          </p:cNvPr>
          <p:cNvSpPr>
            <a:spLocks noGrp="1"/>
          </p:cNvSpPr>
          <p:nvPr>
            <p:ph type="title"/>
          </p:nvPr>
        </p:nvSpPr>
        <p:spPr/>
        <p:txBody>
          <a:bodyPr/>
          <a:lstStyle/>
          <a:p>
            <a:r>
              <a:rPr lang="en-US"/>
              <a:t>LinkedIn Updates Table | VCC - Social - 4 of 14</a:t>
            </a:r>
          </a:p>
        </p:txBody>
      </p:sp>
      <p:graphicFrame>
        <p:nvGraphicFramePr>
          <p:cNvPr id="5" name="Table Placeholder 4">
            <a:extLst>
              <a:ext uri="{FF2B5EF4-FFF2-40B4-BE49-F238E27FC236}">
                <a16:creationId xmlns:a16="http://schemas.microsoft.com/office/drawing/2014/main" id="{BCEE3057-BD1A-4D90-B217-6D21EB416AA7}"/>
              </a:ext>
            </a:extLst>
          </p:cNvPr>
          <p:cNvGraphicFramePr>
            <a:graphicFrameLocks noGrp="1"/>
          </p:cNvGraphicFramePr>
          <p:nvPr>
            <p:ph type="tbl" sz="quarter" idx="13"/>
            <p:extLst>
              <p:ext uri="{D42A27DB-BD31-4B8C-83A1-F6EECF244321}">
                <p14:modId xmlns:p14="http://schemas.microsoft.com/office/powerpoint/2010/main" val="3164010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99876569"/>
                    </a:ext>
                  </a:extLst>
                </a:gridCol>
                <a:gridCol w="905256">
                  <a:extLst>
                    <a:ext uri="{9D8B030D-6E8A-4147-A177-3AD203B41FA5}">
                      <a16:colId xmlns:a16="http://schemas.microsoft.com/office/drawing/2014/main" val="2277916594"/>
                    </a:ext>
                  </a:extLst>
                </a:gridCol>
                <a:gridCol w="822960">
                  <a:extLst>
                    <a:ext uri="{9D8B030D-6E8A-4147-A177-3AD203B41FA5}">
                      <a16:colId xmlns:a16="http://schemas.microsoft.com/office/drawing/2014/main" val="3211059349"/>
                    </a:ext>
                  </a:extLst>
                </a:gridCol>
                <a:gridCol w="987552">
                  <a:extLst>
                    <a:ext uri="{9D8B030D-6E8A-4147-A177-3AD203B41FA5}">
                      <a16:colId xmlns:a16="http://schemas.microsoft.com/office/drawing/2014/main" val="2982867217"/>
                    </a:ext>
                  </a:extLst>
                </a:gridCol>
                <a:gridCol w="987552">
                  <a:extLst>
                    <a:ext uri="{9D8B030D-6E8A-4147-A177-3AD203B41FA5}">
                      <a16:colId xmlns:a16="http://schemas.microsoft.com/office/drawing/2014/main" val="920892270"/>
                    </a:ext>
                  </a:extLst>
                </a:gridCol>
                <a:gridCol w="987552">
                  <a:extLst>
                    <a:ext uri="{9D8B030D-6E8A-4147-A177-3AD203B41FA5}">
                      <a16:colId xmlns:a16="http://schemas.microsoft.com/office/drawing/2014/main" val="2733126498"/>
                    </a:ext>
                  </a:extLst>
                </a:gridCol>
                <a:gridCol w="987552">
                  <a:extLst>
                    <a:ext uri="{9D8B030D-6E8A-4147-A177-3AD203B41FA5}">
                      <a16:colId xmlns:a16="http://schemas.microsoft.com/office/drawing/2014/main" val="1556918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338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- 2019-03-29 23:44:55 </a:t>
                      </a:r>
                      <a:r>
                        <a:rPr kumimoji="0" lang="en-US" sz="1000" b="0" i="0" u="none" strike="noStrike" kern="1200" cap="none" spc="0" normalizeH="0" baseline="0" noProof="0">
                          <a:ln>
                            <a:noFill/>
                          </a:ln>
                          <a:solidFill>
                            <a:prstClr val="black"/>
                          </a:solidFill>
                          <a:effectLst/>
                          <a:uLnTx/>
                          <a:uFillTx/>
                          <a:latin typeface="+mn-lt"/>
                          <a:ea typeface="+mn-ea"/>
                          <a:cs typeface="+mn-cs"/>
                        </a:rPr>
                        <a:t>
  Our Institutional Effectiveness team is growing again and are recruiting for the position of Manager, Education and Services Research. To learn more about this opportunity and what Douglas offers, visit us at: http://ow.ly/pJMC30ofKA1
#careers #bcjobs #careersatdouglas #highered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https://image-store.slidesharecdn.com/1cfa36f1-e967-4d4a-8f3b-47e1162a58af-large.png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467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- 2019-03-29 17:00:21 </a:t>
                      </a:r>
                      <a:r>
                        <a:rPr kumimoji="0" lang="en-US" sz="1000" b="0" i="0" u="none" strike="noStrike" kern="1200" cap="none" spc="0" normalizeH="0" baseline="0" noProof="0">
                          <a:ln>
                            <a:noFill/>
                          </a:ln>
                          <a:solidFill>
                            <a:prstClr val="black"/>
                          </a:solidFill>
                          <a:effectLst/>
                          <a:uLnTx/>
                          <a:uFillTx/>
                          <a:latin typeface="+mn-lt"/>
                          <a:ea typeface="+mn-ea"/>
                          <a:cs typeface="+mn-cs"/>
                        </a:rPr>
                        <a:t>
  #FeatureFriday 
George Brown College theatre graduates Alessandro Costantini and Evan Buliung are part of the cast of 'Dear Evan Hansen.'
To read further on their bios, visit here: https://bit.ly/2UgT71o.
#MyGBC #GBCAlumni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https://image-store.slidesharecdn.com/806c91a4-c20e-4e78-816f-c476921b1001-large.jpeg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8317930"/>
                  </a:ext>
                </a:extLst>
              </a:tr>
            </a:tbl>
          </a:graphicData>
        </a:graphic>
      </p:graphicFrame>
      <p:sp>
        <p:nvSpPr>
          <p:cNvPr id="4" name="Text Placeholder 3">
            <a:extLst>
              <a:ext uri="{FF2B5EF4-FFF2-40B4-BE49-F238E27FC236}">
                <a16:creationId xmlns:a16="http://schemas.microsoft.com/office/drawing/2014/main" id="{D66DEE64-062E-4747-B2C3-C453D91C7DFE}"/>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154270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F3591-390A-4617-8297-CA0CC4884549}"/>
              </a:ext>
            </a:extLst>
          </p:cNvPr>
          <p:cNvSpPr>
            <a:spLocks noGrp="1"/>
          </p:cNvSpPr>
          <p:nvPr>
            <p:ph type="title"/>
          </p:nvPr>
        </p:nvSpPr>
        <p:spPr/>
        <p:txBody>
          <a:bodyPr/>
          <a:lstStyle/>
          <a:p>
            <a:r>
              <a:rPr lang="en-US"/>
              <a:t>LinkedIn Updates Table | VCC - Social - 5 of 14</a:t>
            </a:r>
          </a:p>
        </p:txBody>
      </p:sp>
      <p:graphicFrame>
        <p:nvGraphicFramePr>
          <p:cNvPr id="5" name="Table Placeholder 4">
            <a:extLst>
              <a:ext uri="{FF2B5EF4-FFF2-40B4-BE49-F238E27FC236}">
                <a16:creationId xmlns:a16="http://schemas.microsoft.com/office/drawing/2014/main" id="{EBFEB38E-0A42-4A68-8499-4F0E4BCD0D52}"/>
              </a:ext>
            </a:extLst>
          </p:cNvPr>
          <p:cNvGraphicFramePr>
            <a:graphicFrameLocks noGrp="1"/>
          </p:cNvGraphicFramePr>
          <p:nvPr>
            <p:ph type="tbl" sz="quarter" idx="13"/>
            <p:extLst>
              <p:ext uri="{D42A27DB-BD31-4B8C-83A1-F6EECF244321}">
                <p14:modId xmlns:p14="http://schemas.microsoft.com/office/powerpoint/2010/main" val="424461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63471052"/>
                    </a:ext>
                  </a:extLst>
                </a:gridCol>
                <a:gridCol w="905256">
                  <a:extLst>
                    <a:ext uri="{9D8B030D-6E8A-4147-A177-3AD203B41FA5}">
                      <a16:colId xmlns:a16="http://schemas.microsoft.com/office/drawing/2014/main" val="1579298183"/>
                    </a:ext>
                  </a:extLst>
                </a:gridCol>
                <a:gridCol w="822960">
                  <a:extLst>
                    <a:ext uri="{9D8B030D-6E8A-4147-A177-3AD203B41FA5}">
                      <a16:colId xmlns:a16="http://schemas.microsoft.com/office/drawing/2014/main" val="124776987"/>
                    </a:ext>
                  </a:extLst>
                </a:gridCol>
                <a:gridCol w="987552">
                  <a:extLst>
                    <a:ext uri="{9D8B030D-6E8A-4147-A177-3AD203B41FA5}">
                      <a16:colId xmlns:a16="http://schemas.microsoft.com/office/drawing/2014/main" val="2322611801"/>
                    </a:ext>
                  </a:extLst>
                </a:gridCol>
                <a:gridCol w="987552">
                  <a:extLst>
                    <a:ext uri="{9D8B030D-6E8A-4147-A177-3AD203B41FA5}">
                      <a16:colId xmlns:a16="http://schemas.microsoft.com/office/drawing/2014/main" val="2720307320"/>
                    </a:ext>
                  </a:extLst>
                </a:gridCol>
                <a:gridCol w="987552">
                  <a:extLst>
                    <a:ext uri="{9D8B030D-6E8A-4147-A177-3AD203B41FA5}">
                      <a16:colId xmlns:a16="http://schemas.microsoft.com/office/drawing/2014/main" val="3901721586"/>
                    </a:ext>
                  </a:extLst>
                </a:gridCol>
                <a:gridCol w="987552">
                  <a:extLst>
                    <a:ext uri="{9D8B030D-6E8A-4147-A177-3AD203B41FA5}">
                      <a16:colId xmlns:a16="http://schemas.microsoft.com/office/drawing/2014/main" val="270381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951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- 2019-03-29 01:22:25 </a:t>
                      </a:r>
                      <a:r>
                        <a:rPr kumimoji="0" lang="en-US" sz="1000" b="0" i="0" u="none" strike="noStrike" kern="1200" cap="none" spc="0" normalizeH="0" baseline="0" noProof="0">
                          <a:ln>
                            <a:noFill/>
                          </a:ln>
                          <a:solidFill>
                            <a:prstClr val="black"/>
                          </a:solidFill>
                          <a:effectLst/>
                          <a:uLnTx/>
                          <a:uFillTx/>
                          <a:latin typeface="+mn-lt"/>
                          <a:ea typeface="+mn-ea"/>
                          <a:cs typeface="+mn-cs"/>
                        </a:rPr>
                        <a:t>
  The best project you'll ever work on is YOU! DO stretch!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https://image-store.slidesharecdn.com/b4a1d17b-2c93-448e-838d-acfca0cf58ad-large.jpeg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409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- 2019-03-28 20:59:06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tonight - Mar 28 at 5:30 in C408. 
Gain the practical ability to apply social sciences and humanities knowledge
to your career.  https://bit.ly/2UY60uD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https://image-store.slidesharecdn.com/de9bc036-f5f8-401d-9128-d817f46c2f5c-large.jpeg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3424234"/>
                  </a:ext>
                </a:extLst>
              </a:tr>
            </a:tbl>
          </a:graphicData>
        </a:graphic>
      </p:graphicFrame>
      <p:sp>
        <p:nvSpPr>
          <p:cNvPr id="4" name="Text Placeholder 3">
            <a:extLst>
              <a:ext uri="{FF2B5EF4-FFF2-40B4-BE49-F238E27FC236}">
                <a16:creationId xmlns:a16="http://schemas.microsoft.com/office/drawing/2014/main" id="{3585677B-BFBD-4E9D-B8B4-1C9A5ABF1DB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556747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85994-D23D-40F9-8B31-904642A4C79C}"/>
              </a:ext>
            </a:extLst>
          </p:cNvPr>
          <p:cNvSpPr>
            <a:spLocks noGrp="1"/>
          </p:cNvSpPr>
          <p:nvPr>
            <p:ph type="title"/>
          </p:nvPr>
        </p:nvSpPr>
        <p:spPr/>
        <p:txBody>
          <a:bodyPr/>
          <a:lstStyle/>
          <a:p>
            <a:r>
              <a:rPr lang="en-US"/>
              <a:t>LinkedIn Updates Table | VCC - Social - 6 of 14</a:t>
            </a:r>
          </a:p>
        </p:txBody>
      </p:sp>
      <p:graphicFrame>
        <p:nvGraphicFramePr>
          <p:cNvPr id="5" name="Table Placeholder 4">
            <a:extLst>
              <a:ext uri="{FF2B5EF4-FFF2-40B4-BE49-F238E27FC236}">
                <a16:creationId xmlns:a16="http://schemas.microsoft.com/office/drawing/2014/main" id="{99E613C2-0DFB-48E9-97C2-8C31FA1A416A}"/>
              </a:ext>
            </a:extLst>
          </p:cNvPr>
          <p:cNvGraphicFramePr>
            <a:graphicFrameLocks noGrp="1"/>
          </p:cNvGraphicFramePr>
          <p:nvPr>
            <p:ph type="tbl" sz="quarter" idx="13"/>
            <p:extLst>
              <p:ext uri="{D42A27DB-BD31-4B8C-83A1-F6EECF244321}">
                <p14:modId xmlns:p14="http://schemas.microsoft.com/office/powerpoint/2010/main" val="292579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51606322"/>
                    </a:ext>
                  </a:extLst>
                </a:gridCol>
                <a:gridCol w="905256">
                  <a:extLst>
                    <a:ext uri="{9D8B030D-6E8A-4147-A177-3AD203B41FA5}">
                      <a16:colId xmlns:a16="http://schemas.microsoft.com/office/drawing/2014/main" val="2243194010"/>
                    </a:ext>
                  </a:extLst>
                </a:gridCol>
                <a:gridCol w="822960">
                  <a:extLst>
                    <a:ext uri="{9D8B030D-6E8A-4147-A177-3AD203B41FA5}">
                      <a16:colId xmlns:a16="http://schemas.microsoft.com/office/drawing/2014/main" val="2955839649"/>
                    </a:ext>
                  </a:extLst>
                </a:gridCol>
                <a:gridCol w="987552">
                  <a:extLst>
                    <a:ext uri="{9D8B030D-6E8A-4147-A177-3AD203B41FA5}">
                      <a16:colId xmlns:a16="http://schemas.microsoft.com/office/drawing/2014/main" val="3273323246"/>
                    </a:ext>
                  </a:extLst>
                </a:gridCol>
                <a:gridCol w="987552">
                  <a:extLst>
                    <a:ext uri="{9D8B030D-6E8A-4147-A177-3AD203B41FA5}">
                      <a16:colId xmlns:a16="http://schemas.microsoft.com/office/drawing/2014/main" val="735891394"/>
                    </a:ext>
                  </a:extLst>
                </a:gridCol>
                <a:gridCol w="987552">
                  <a:extLst>
                    <a:ext uri="{9D8B030D-6E8A-4147-A177-3AD203B41FA5}">
                      <a16:colId xmlns:a16="http://schemas.microsoft.com/office/drawing/2014/main" val="1706889958"/>
                    </a:ext>
                  </a:extLst>
                </a:gridCol>
                <a:gridCol w="987552">
                  <a:extLst>
                    <a:ext uri="{9D8B030D-6E8A-4147-A177-3AD203B41FA5}">
                      <a16:colId xmlns:a16="http://schemas.microsoft.com/office/drawing/2014/main" val="167380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990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19:30:19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improving and promoting health through food and nutrition? Looking for a career that combines business with food? Come to the Nutrition Programs info session at 4:30pm in room C408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https://image-store.slidesharecdn.com/bbeb3bb6-1472-443d-b1a0-2bad3e49c9ea-large.png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375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18:39:01 </a:t>
                      </a:r>
                      <a:r>
                        <a:rPr kumimoji="0" lang="en-US" sz="1000" b="0" i="0" u="none" strike="noStrike" kern="1200" cap="none" spc="0" normalizeH="0" baseline="0" noProof="0">
                          <a:ln>
                            <a:noFill/>
                          </a:ln>
                          <a:solidFill>
                            <a:prstClr val="black"/>
                          </a:solidFill>
                          <a:effectLst/>
                          <a:uLnTx/>
                          <a:uFillTx/>
                          <a:latin typeface="+mn-lt"/>
                          <a:ea typeface="+mn-ea"/>
                          <a:cs typeface="+mn-cs"/>
                        </a:rPr>
                        <a:t>
  Join us tonight to learn how you can have a meaningful career in the social services providing services for our community's older adults who wish to age in place. Info session for the Diploma in Gerontology: March 27 @ 6:00 pm Room B008  https://bit.ly/2O1nfse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http://s3.amazonaws.com/photos.sproutsocial.com/2019-03-13/9ac75ae1-f1ef-4d7a-aa6f-a5ea2119e847/abd4c64f-3ede-4e43-8766-a2206b23217c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2241299"/>
                  </a:ext>
                </a:extLst>
              </a:tr>
            </a:tbl>
          </a:graphicData>
        </a:graphic>
      </p:graphicFrame>
      <p:sp>
        <p:nvSpPr>
          <p:cNvPr id="4" name="Text Placeholder 3">
            <a:extLst>
              <a:ext uri="{FF2B5EF4-FFF2-40B4-BE49-F238E27FC236}">
                <a16:creationId xmlns:a16="http://schemas.microsoft.com/office/drawing/2014/main" id="{6528FCF3-BEE4-4C43-BE7B-EC644E91E58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822647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04E3C-3D6A-4AB1-AED1-7B1D5F945968}"/>
              </a:ext>
            </a:extLst>
          </p:cNvPr>
          <p:cNvSpPr>
            <a:spLocks noGrp="1"/>
          </p:cNvSpPr>
          <p:nvPr>
            <p:ph type="title"/>
          </p:nvPr>
        </p:nvSpPr>
        <p:spPr/>
        <p:txBody>
          <a:bodyPr/>
          <a:lstStyle/>
          <a:p>
            <a:r>
              <a:rPr lang="en-US"/>
              <a:t>LinkedIn Updates Table | VCC - Social - 7 of 14</a:t>
            </a:r>
          </a:p>
        </p:txBody>
      </p:sp>
      <p:graphicFrame>
        <p:nvGraphicFramePr>
          <p:cNvPr id="5" name="Table Placeholder 4">
            <a:extLst>
              <a:ext uri="{FF2B5EF4-FFF2-40B4-BE49-F238E27FC236}">
                <a16:creationId xmlns:a16="http://schemas.microsoft.com/office/drawing/2014/main" id="{52BABD4C-92D6-4552-83B4-ACC66190FF12}"/>
              </a:ext>
            </a:extLst>
          </p:cNvPr>
          <p:cNvGraphicFramePr>
            <a:graphicFrameLocks noGrp="1"/>
          </p:cNvGraphicFramePr>
          <p:nvPr>
            <p:ph type="tbl" sz="quarter" idx="13"/>
            <p:extLst>
              <p:ext uri="{D42A27DB-BD31-4B8C-83A1-F6EECF244321}">
                <p14:modId xmlns:p14="http://schemas.microsoft.com/office/powerpoint/2010/main" val="3113039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24780461"/>
                    </a:ext>
                  </a:extLst>
                </a:gridCol>
                <a:gridCol w="905256">
                  <a:extLst>
                    <a:ext uri="{9D8B030D-6E8A-4147-A177-3AD203B41FA5}">
                      <a16:colId xmlns:a16="http://schemas.microsoft.com/office/drawing/2014/main" val="2215675973"/>
                    </a:ext>
                  </a:extLst>
                </a:gridCol>
                <a:gridCol w="822960">
                  <a:extLst>
                    <a:ext uri="{9D8B030D-6E8A-4147-A177-3AD203B41FA5}">
                      <a16:colId xmlns:a16="http://schemas.microsoft.com/office/drawing/2014/main" val="805326599"/>
                    </a:ext>
                  </a:extLst>
                </a:gridCol>
                <a:gridCol w="987552">
                  <a:extLst>
                    <a:ext uri="{9D8B030D-6E8A-4147-A177-3AD203B41FA5}">
                      <a16:colId xmlns:a16="http://schemas.microsoft.com/office/drawing/2014/main" val="2487758165"/>
                    </a:ext>
                  </a:extLst>
                </a:gridCol>
                <a:gridCol w="987552">
                  <a:extLst>
                    <a:ext uri="{9D8B030D-6E8A-4147-A177-3AD203B41FA5}">
                      <a16:colId xmlns:a16="http://schemas.microsoft.com/office/drawing/2014/main" val="2012485222"/>
                    </a:ext>
                  </a:extLst>
                </a:gridCol>
                <a:gridCol w="987552">
                  <a:extLst>
                    <a:ext uri="{9D8B030D-6E8A-4147-A177-3AD203B41FA5}">
                      <a16:colId xmlns:a16="http://schemas.microsoft.com/office/drawing/2014/main" val="1657661993"/>
                    </a:ext>
                  </a:extLst>
                </a:gridCol>
                <a:gridCol w="987552">
                  <a:extLst>
                    <a:ext uri="{9D8B030D-6E8A-4147-A177-3AD203B41FA5}">
                      <a16:colId xmlns:a16="http://schemas.microsoft.com/office/drawing/2014/main" val="2924016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108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23:02:06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improving and promoting health through food and nutrition? Looking for a career that combines business with food? Come to the Nutrition Programs info session tomorrow to learn about the many program options and career pathways that are available.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https://image-store.slidesharecdn.com/56dba535-f82d-4b08-8c98-92684a9f4357-large.png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070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17:41:12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seeing what kind of research is being done by your instructors and fellow students at Langara? Join us for Applied Research Day on Thursday at 11:30 am in the T Building Gallery. Students can enter for a chance to win an iPad mini! https://lnkd.in/g8xdJcs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https://image-store.slidesharecdn.com/7774c532-ceae-457a-a037-d231d3328463-large.jpeg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0295369"/>
                  </a:ext>
                </a:extLst>
              </a:tr>
            </a:tbl>
          </a:graphicData>
        </a:graphic>
      </p:graphicFrame>
      <p:sp>
        <p:nvSpPr>
          <p:cNvPr id="4" name="Text Placeholder 3">
            <a:extLst>
              <a:ext uri="{FF2B5EF4-FFF2-40B4-BE49-F238E27FC236}">
                <a16:creationId xmlns:a16="http://schemas.microsoft.com/office/drawing/2014/main" id="{3F655C7E-0E72-4BBD-9C26-400F423005E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662009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AFB9F-2870-4E11-87B0-66C479C13324}"/>
              </a:ext>
            </a:extLst>
          </p:cNvPr>
          <p:cNvSpPr>
            <a:spLocks noGrp="1"/>
          </p:cNvSpPr>
          <p:nvPr>
            <p:ph type="title"/>
          </p:nvPr>
        </p:nvSpPr>
        <p:spPr/>
        <p:txBody>
          <a:bodyPr/>
          <a:lstStyle/>
          <a:p>
            <a:r>
              <a:rPr lang="en-US"/>
              <a:t>LinkedIn Updates Table | VCC - Social - 8 of 14</a:t>
            </a:r>
          </a:p>
        </p:txBody>
      </p:sp>
      <p:graphicFrame>
        <p:nvGraphicFramePr>
          <p:cNvPr id="5" name="Table Placeholder 4">
            <a:extLst>
              <a:ext uri="{FF2B5EF4-FFF2-40B4-BE49-F238E27FC236}">
                <a16:creationId xmlns:a16="http://schemas.microsoft.com/office/drawing/2014/main" id="{BA23B4D8-FD59-477A-BD38-AF057EB2A1BB}"/>
              </a:ext>
            </a:extLst>
          </p:cNvPr>
          <p:cNvGraphicFramePr>
            <a:graphicFrameLocks noGrp="1"/>
          </p:cNvGraphicFramePr>
          <p:nvPr>
            <p:ph type="tbl" sz="quarter" idx="13"/>
            <p:extLst>
              <p:ext uri="{D42A27DB-BD31-4B8C-83A1-F6EECF244321}">
                <p14:modId xmlns:p14="http://schemas.microsoft.com/office/powerpoint/2010/main" val="119313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47594933"/>
                    </a:ext>
                  </a:extLst>
                </a:gridCol>
                <a:gridCol w="905256">
                  <a:extLst>
                    <a:ext uri="{9D8B030D-6E8A-4147-A177-3AD203B41FA5}">
                      <a16:colId xmlns:a16="http://schemas.microsoft.com/office/drawing/2014/main" val="1720679777"/>
                    </a:ext>
                  </a:extLst>
                </a:gridCol>
                <a:gridCol w="822960">
                  <a:extLst>
                    <a:ext uri="{9D8B030D-6E8A-4147-A177-3AD203B41FA5}">
                      <a16:colId xmlns:a16="http://schemas.microsoft.com/office/drawing/2014/main" val="1066635732"/>
                    </a:ext>
                  </a:extLst>
                </a:gridCol>
                <a:gridCol w="987552">
                  <a:extLst>
                    <a:ext uri="{9D8B030D-6E8A-4147-A177-3AD203B41FA5}">
                      <a16:colId xmlns:a16="http://schemas.microsoft.com/office/drawing/2014/main" val="3139909067"/>
                    </a:ext>
                  </a:extLst>
                </a:gridCol>
                <a:gridCol w="987552">
                  <a:extLst>
                    <a:ext uri="{9D8B030D-6E8A-4147-A177-3AD203B41FA5}">
                      <a16:colId xmlns:a16="http://schemas.microsoft.com/office/drawing/2014/main" val="1104885214"/>
                    </a:ext>
                  </a:extLst>
                </a:gridCol>
                <a:gridCol w="987552">
                  <a:extLst>
                    <a:ext uri="{9D8B030D-6E8A-4147-A177-3AD203B41FA5}">
                      <a16:colId xmlns:a16="http://schemas.microsoft.com/office/drawing/2014/main" val="1108476348"/>
                    </a:ext>
                  </a:extLst>
                </a:gridCol>
                <a:gridCol w="987552">
                  <a:extLst>
                    <a:ext uri="{9D8B030D-6E8A-4147-A177-3AD203B41FA5}">
                      <a16:colId xmlns:a16="http://schemas.microsoft.com/office/drawing/2014/main" val="71780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112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17:30:15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a meaningful career in the social services? The Diploma in Gerontology is for you. Come to an Info Session on March 27 @ 6:00 pm Room B008 to learn how you can provide services for our community's older adults who wish to age in place. https://bit.ly/2O1nfse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http://s3.amazonaws.com/photos.sproutsocial.com/2019-03-13/9ac75ae1-f1ef-4d7a-aa6f-a5ea2119e847/9fe27092-d1df-47e2-a449-1ecc21fdd413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5118994"/>
                  </a:ext>
                </a:extLst>
              </a:tr>
            </a:tbl>
          </a:graphicData>
        </a:graphic>
      </p:graphicFrame>
      <p:sp>
        <p:nvSpPr>
          <p:cNvPr id="4" name="Text Placeholder 3">
            <a:extLst>
              <a:ext uri="{FF2B5EF4-FFF2-40B4-BE49-F238E27FC236}">
                <a16:creationId xmlns:a16="http://schemas.microsoft.com/office/drawing/2014/main" id="{7562C63C-E68D-4541-98B8-8C3C1A85E96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836333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706A-934A-46FF-8A4C-0169F2E26FCE}"/>
              </a:ext>
            </a:extLst>
          </p:cNvPr>
          <p:cNvSpPr>
            <a:spLocks noGrp="1"/>
          </p:cNvSpPr>
          <p:nvPr>
            <p:ph type="title"/>
          </p:nvPr>
        </p:nvSpPr>
        <p:spPr/>
        <p:txBody>
          <a:bodyPr/>
          <a:lstStyle/>
          <a:p>
            <a:r>
              <a:rPr lang="en-US"/>
              <a:t>LinkedIn Updates Table | VCC - Social - 9 of 14</a:t>
            </a:r>
          </a:p>
        </p:txBody>
      </p:sp>
      <p:graphicFrame>
        <p:nvGraphicFramePr>
          <p:cNvPr id="5" name="Table Placeholder 4">
            <a:extLst>
              <a:ext uri="{FF2B5EF4-FFF2-40B4-BE49-F238E27FC236}">
                <a16:creationId xmlns:a16="http://schemas.microsoft.com/office/drawing/2014/main" id="{F6294715-25D7-4B8F-9006-91250910C961}"/>
              </a:ext>
            </a:extLst>
          </p:cNvPr>
          <p:cNvGraphicFramePr>
            <a:graphicFrameLocks noGrp="1"/>
          </p:cNvGraphicFramePr>
          <p:nvPr>
            <p:ph type="tbl" sz="quarter" idx="13"/>
            <p:extLst>
              <p:ext uri="{D42A27DB-BD31-4B8C-83A1-F6EECF244321}">
                <p14:modId xmlns:p14="http://schemas.microsoft.com/office/powerpoint/2010/main" val="248220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04156402"/>
                    </a:ext>
                  </a:extLst>
                </a:gridCol>
                <a:gridCol w="905256">
                  <a:extLst>
                    <a:ext uri="{9D8B030D-6E8A-4147-A177-3AD203B41FA5}">
                      <a16:colId xmlns:a16="http://schemas.microsoft.com/office/drawing/2014/main" val="943038746"/>
                    </a:ext>
                  </a:extLst>
                </a:gridCol>
                <a:gridCol w="822960">
                  <a:extLst>
                    <a:ext uri="{9D8B030D-6E8A-4147-A177-3AD203B41FA5}">
                      <a16:colId xmlns:a16="http://schemas.microsoft.com/office/drawing/2014/main" val="1736829712"/>
                    </a:ext>
                  </a:extLst>
                </a:gridCol>
                <a:gridCol w="987552">
                  <a:extLst>
                    <a:ext uri="{9D8B030D-6E8A-4147-A177-3AD203B41FA5}">
                      <a16:colId xmlns:a16="http://schemas.microsoft.com/office/drawing/2014/main" val="3232617701"/>
                    </a:ext>
                  </a:extLst>
                </a:gridCol>
                <a:gridCol w="987552">
                  <a:extLst>
                    <a:ext uri="{9D8B030D-6E8A-4147-A177-3AD203B41FA5}">
                      <a16:colId xmlns:a16="http://schemas.microsoft.com/office/drawing/2014/main" val="2707696902"/>
                    </a:ext>
                  </a:extLst>
                </a:gridCol>
                <a:gridCol w="987552">
                  <a:extLst>
                    <a:ext uri="{9D8B030D-6E8A-4147-A177-3AD203B41FA5}">
                      <a16:colId xmlns:a16="http://schemas.microsoft.com/office/drawing/2014/main" val="3800683933"/>
                    </a:ext>
                  </a:extLst>
                </a:gridCol>
                <a:gridCol w="987552">
                  <a:extLst>
                    <a:ext uri="{9D8B030D-6E8A-4147-A177-3AD203B41FA5}">
                      <a16:colId xmlns:a16="http://schemas.microsoft.com/office/drawing/2014/main" val="397656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132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79112118"/>
                  </a:ext>
                </a:extLst>
              </a:tr>
            </a:tbl>
          </a:graphicData>
        </a:graphic>
      </p:graphicFrame>
      <p:sp>
        <p:nvSpPr>
          <p:cNvPr id="4" name="Text Placeholder 3">
            <a:extLst>
              <a:ext uri="{FF2B5EF4-FFF2-40B4-BE49-F238E27FC236}">
                <a16:creationId xmlns:a16="http://schemas.microsoft.com/office/drawing/2014/main" id="{24DCA5D2-345A-4CD7-849C-A6194222C6E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256365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EDD6-94BD-45B5-A6EF-0FB66641876E}"/>
              </a:ext>
            </a:extLst>
          </p:cNvPr>
          <p:cNvSpPr>
            <a:spLocks noGrp="1"/>
          </p:cNvSpPr>
          <p:nvPr>
            <p:ph type="title"/>
          </p:nvPr>
        </p:nvSpPr>
        <p:spPr/>
        <p:txBody>
          <a:bodyPr/>
          <a:lstStyle/>
          <a:p>
            <a:r>
              <a:rPr lang="en-US"/>
              <a:t>LinkedIn Updates Table | VCC - Social - 10 of 14</a:t>
            </a:r>
          </a:p>
        </p:txBody>
      </p:sp>
      <p:graphicFrame>
        <p:nvGraphicFramePr>
          <p:cNvPr id="5" name="Table Placeholder 4">
            <a:extLst>
              <a:ext uri="{FF2B5EF4-FFF2-40B4-BE49-F238E27FC236}">
                <a16:creationId xmlns:a16="http://schemas.microsoft.com/office/drawing/2014/main" id="{602E74F0-397D-48B6-B3D3-5741C61F7155}"/>
              </a:ext>
            </a:extLst>
          </p:cNvPr>
          <p:cNvGraphicFramePr>
            <a:graphicFrameLocks noGrp="1"/>
          </p:cNvGraphicFramePr>
          <p:nvPr>
            <p:ph type="tbl" sz="quarter" idx="13"/>
            <p:extLst>
              <p:ext uri="{D42A27DB-BD31-4B8C-83A1-F6EECF244321}">
                <p14:modId xmlns:p14="http://schemas.microsoft.com/office/powerpoint/2010/main" val="361693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52630073"/>
                    </a:ext>
                  </a:extLst>
                </a:gridCol>
                <a:gridCol w="905256">
                  <a:extLst>
                    <a:ext uri="{9D8B030D-6E8A-4147-A177-3AD203B41FA5}">
                      <a16:colId xmlns:a16="http://schemas.microsoft.com/office/drawing/2014/main" val="1017322309"/>
                    </a:ext>
                  </a:extLst>
                </a:gridCol>
                <a:gridCol w="822960">
                  <a:extLst>
                    <a:ext uri="{9D8B030D-6E8A-4147-A177-3AD203B41FA5}">
                      <a16:colId xmlns:a16="http://schemas.microsoft.com/office/drawing/2014/main" val="3573085217"/>
                    </a:ext>
                  </a:extLst>
                </a:gridCol>
                <a:gridCol w="987552">
                  <a:extLst>
                    <a:ext uri="{9D8B030D-6E8A-4147-A177-3AD203B41FA5}">
                      <a16:colId xmlns:a16="http://schemas.microsoft.com/office/drawing/2014/main" val="3650441148"/>
                    </a:ext>
                  </a:extLst>
                </a:gridCol>
                <a:gridCol w="987552">
                  <a:extLst>
                    <a:ext uri="{9D8B030D-6E8A-4147-A177-3AD203B41FA5}">
                      <a16:colId xmlns:a16="http://schemas.microsoft.com/office/drawing/2014/main" val="3681278197"/>
                    </a:ext>
                  </a:extLst>
                </a:gridCol>
                <a:gridCol w="987552">
                  <a:extLst>
                    <a:ext uri="{9D8B030D-6E8A-4147-A177-3AD203B41FA5}">
                      <a16:colId xmlns:a16="http://schemas.microsoft.com/office/drawing/2014/main" val="651854716"/>
                    </a:ext>
                  </a:extLst>
                </a:gridCol>
                <a:gridCol w="987552">
                  <a:extLst>
                    <a:ext uri="{9D8B030D-6E8A-4147-A177-3AD203B41FA5}">
                      <a16:colId xmlns:a16="http://schemas.microsoft.com/office/drawing/2014/main" val="248998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281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- 2019-03-26 00:14:42 </a:t>
                      </a:r>
                      <a:r>
                        <a:rPr kumimoji="0" lang="en-US" sz="1000" b="0" i="0" u="none" strike="noStrike" kern="1200" cap="none" spc="0" normalizeH="0" baseline="0" noProof="0">
                          <a:ln>
                            <a:noFill/>
                          </a:ln>
                          <a:solidFill>
                            <a:prstClr val="black"/>
                          </a:solidFill>
                          <a:effectLst/>
                          <a:uLnTx/>
                          <a:uFillTx/>
                          <a:latin typeface="+mn-lt"/>
                          <a:ea typeface="+mn-ea"/>
                          <a:cs typeface="+mn-cs"/>
                        </a:rPr>
                        <a:t>
  Music will be flowing through the hallways of Douglas College this Wednesday, March 27th from 2-7pm. The New Westminster concourse will host the sounds of talented graduating students of the Music Technology Program - a favourite of the college community. #topemployer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https://image-store.slidesharecdn.com/ddc8e715-0b99-4e82-b4ed-02bdd86d983c-large.jpeg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763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- 2019-03-25 14:40:06 </a:t>
                      </a:r>
                      <a:r>
                        <a:rPr kumimoji="0" lang="en-US" sz="1000" b="0" i="0" u="none" strike="noStrike" kern="1200" cap="none" spc="0" normalizeH="0" baseline="0" noProof="0">
                          <a:ln>
                            <a:noFill/>
                          </a:ln>
                          <a:solidFill>
                            <a:prstClr val="black"/>
                          </a:solidFill>
                          <a:effectLst/>
                          <a:uLnTx/>
                          <a:uFillTx/>
                          <a:latin typeface="+mn-lt"/>
                          <a:ea typeface="+mn-ea"/>
                          <a:cs typeface="+mn-cs"/>
                        </a:rPr>
                        <a:t>
  Nominations for our special anniversary award, 49 Langarans close on Sunday, Mar 31. Help us recognize former students, employees, and those who have made an impact on Langara and our community. Let's celebrate their moment in time. Nominate now: https://bit.ly/2GXOcLR #Beyond49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https://image-store.slidesharecdn.com/a7c1a4a1-e963-4b5e-8dec-f3392643a449-large.jpeg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9684612"/>
                  </a:ext>
                </a:extLst>
              </a:tr>
            </a:tbl>
          </a:graphicData>
        </a:graphic>
      </p:graphicFrame>
      <p:sp>
        <p:nvSpPr>
          <p:cNvPr id="4" name="Text Placeholder 3">
            <a:extLst>
              <a:ext uri="{FF2B5EF4-FFF2-40B4-BE49-F238E27FC236}">
                <a16:creationId xmlns:a16="http://schemas.microsoft.com/office/drawing/2014/main" id="{F686CE4A-2451-47B8-9941-7DF61CA5E0F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290180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BDA44-6AD0-4030-9527-E1B1818F1318}"/>
              </a:ext>
            </a:extLst>
          </p:cNvPr>
          <p:cNvSpPr>
            <a:spLocks noGrp="1"/>
          </p:cNvSpPr>
          <p:nvPr>
            <p:ph type="title"/>
          </p:nvPr>
        </p:nvSpPr>
        <p:spPr/>
        <p:txBody>
          <a:bodyPr/>
          <a:lstStyle/>
          <a:p>
            <a:r>
              <a:rPr lang="en-US"/>
              <a:t>LinkedIn Updates Table | VCC - Social - 11 of 14</a:t>
            </a:r>
          </a:p>
        </p:txBody>
      </p:sp>
      <p:graphicFrame>
        <p:nvGraphicFramePr>
          <p:cNvPr id="5" name="Table Placeholder 4">
            <a:extLst>
              <a:ext uri="{FF2B5EF4-FFF2-40B4-BE49-F238E27FC236}">
                <a16:creationId xmlns:a16="http://schemas.microsoft.com/office/drawing/2014/main" id="{8DE476CF-DE62-49AC-959B-C8945D16BD61}"/>
              </a:ext>
            </a:extLst>
          </p:cNvPr>
          <p:cNvGraphicFramePr>
            <a:graphicFrameLocks noGrp="1"/>
          </p:cNvGraphicFramePr>
          <p:nvPr>
            <p:ph type="tbl" sz="quarter" idx="13"/>
            <p:extLst>
              <p:ext uri="{D42A27DB-BD31-4B8C-83A1-F6EECF244321}">
                <p14:modId xmlns:p14="http://schemas.microsoft.com/office/powerpoint/2010/main" val="427459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82442579"/>
                    </a:ext>
                  </a:extLst>
                </a:gridCol>
                <a:gridCol w="905256">
                  <a:extLst>
                    <a:ext uri="{9D8B030D-6E8A-4147-A177-3AD203B41FA5}">
                      <a16:colId xmlns:a16="http://schemas.microsoft.com/office/drawing/2014/main" val="2481811045"/>
                    </a:ext>
                  </a:extLst>
                </a:gridCol>
                <a:gridCol w="822960">
                  <a:extLst>
                    <a:ext uri="{9D8B030D-6E8A-4147-A177-3AD203B41FA5}">
                      <a16:colId xmlns:a16="http://schemas.microsoft.com/office/drawing/2014/main" val="2802373056"/>
                    </a:ext>
                  </a:extLst>
                </a:gridCol>
                <a:gridCol w="987552">
                  <a:extLst>
                    <a:ext uri="{9D8B030D-6E8A-4147-A177-3AD203B41FA5}">
                      <a16:colId xmlns:a16="http://schemas.microsoft.com/office/drawing/2014/main" val="3890325743"/>
                    </a:ext>
                  </a:extLst>
                </a:gridCol>
                <a:gridCol w="987552">
                  <a:extLst>
                    <a:ext uri="{9D8B030D-6E8A-4147-A177-3AD203B41FA5}">
                      <a16:colId xmlns:a16="http://schemas.microsoft.com/office/drawing/2014/main" val="255917884"/>
                    </a:ext>
                  </a:extLst>
                </a:gridCol>
                <a:gridCol w="987552">
                  <a:extLst>
                    <a:ext uri="{9D8B030D-6E8A-4147-A177-3AD203B41FA5}">
                      <a16:colId xmlns:a16="http://schemas.microsoft.com/office/drawing/2014/main" val="721282679"/>
                    </a:ext>
                  </a:extLst>
                </a:gridCol>
                <a:gridCol w="987552">
                  <a:extLst>
                    <a:ext uri="{9D8B030D-6E8A-4147-A177-3AD203B41FA5}">
                      <a16:colId xmlns:a16="http://schemas.microsoft.com/office/drawing/2014/main" val="107842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423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435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78370161"/>
                  </a:ext>
                </a:extLst>
              </a:tr>
            </a:tbl>
          </a:graphicData>
        </a:graphic>
      </p:graphicFrame>
      <p:sp>
        <p:nvSpPr>
          <p:cNvPr id="4" name="Text Placeholder 3">
            <a:extLst>
              <a:ext uri="{FF2B5EF4-FFF2-40B4-BE49-F238E27FC236}">
                <a16:creationId xmlns:a16="http://schemas.microsoft.com/office/drawing/2014/main" id="{366D61FC-19EF-4545-A3B3-831E8F05BB53}"/>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262550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E59F4-3177-43E6-A6D4-E18D7CBE9167}"/>
              </a:ext>
            </a:extLst>
          </p:cNvPr>
          <p:cNvSpPr>
            <a:spLocks noGrp="1"/>
          </p:cNvSpPr>
          <p:nvPr>
            <p:ph type="title"/>
          </p:nvPr>
        </p:nvSpPr>
        <p:spPr/>
        <p:txBody>
          <a:bodyPr/>
          <a:lstStyle/>
          <a:p>
            <a:r>
              <a:rPr lang="en-US"/>
              <a:t>LinkedIn Updates Table | VCC - Social - 12 of 14</a:t>
            </a:r>
          </a:p>
        </p:txBody>
      </p:sp>
      <p:graphicFrame>
        <p:nvGraphicFramePr>
          <p:cNvPr id="5" name="Table Placeholder 4">
            <a:extLst>
              <a:ext uri="{FF2B5EF4-FFF2-40B4-BE49-F238E27FC236}">
                <a16:creationId xmlns:a16="http://schemas.microsoft.com/office/drawing/2014/main" id="{E6669FC9-611C-4D47-BE31-C34F535C6542}"/>
              </a:ext>
            </a:extLst>
          </p:cNvPr>
          <p:cNvGraphicFramePr>
            <a:graphicFrameLocks noGrp="1"/>
          </p:cNvGraphicFramePr>
          <p:nvPr>
            <p:ph type="tbl" sz="quarter" idx="13"/>
            <p:extLst>
              <p:ext uri="{D42A27DB-BD31-4B8C-83A1-F6EECF244321}">
                <p14:modId xmlns:p14="http://schemas.microsoft.com/office/powerpoint/2010/main" val="883900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62878487"/>
                    </a:ext>
                  </a:extLst>
                </a:gridCol>
                <a:gridCol w="905256">
                  <a:extLst>
                    <a:ext uri="{9D8B030D-6E8A-4147-A177-3AD203B41FA5}">
                      <a16:colId xmlns:a16="http://schemas.microsoft.com/office/drawing/2014/main" val="3178027546"/>
                    </a:ext>
                  </a:extLst>
                </a:gridCol>
                <a:gridCol w="822960">
                  <a:extLst>
                    <a:ext uri="{9D8B030D-6E8A-4147-A177-3AD203B41FA5}">
                      <a16:colId xmlns:a16="http://schemas.microsoft.com/office/drawing/2014/main" val="1811931823"/>
                    </a:ext>
                  </a:extLst>
                </a:gridCol>
                <a:gridCol w="987552">
                  <a:extLst>
                    <a:ext uri="{9D8B030D-6E8A-4147-A177-3AD203B41FA5}">
                      <a16:colId xmlns:a16="http://schemas.microsoft.com/office/drawing/2014/main" val="423258090"/>
                    </a:ext>
                  </a:extLst>
                </a:gridCol>
                <a:gridCol w="987552">
                  <a:extLst>
                    <a:ext uri="{9D8B030D-6E8A-4147-A177-3AD203B41FA5}">
                      <a16:colId xmlns:a16="http://schemas.microsoft.com/office/drawing/2014/main" val="1067425349"/>
                    </a:ext>
                  </a:extLst>
                </a:gridCol>
                <a:gridCol w="987552">
                  <a:extLst>
                    <a:ext uri="{9D8B030D-6E8A-4147-A177-3AD203B41FA5}">
                      <a16:colId xmlns:a16="http://schemas.microsoft.com/office/drawing/2014/main" val="2045051534"/>
                    </a:ext>
                  </a:extLst>
                </a:gridCol>
                <a:gridCol w="987552">
                  <a:extLst>
                    <a:ext uri="{9D8B030D-6E8A-4147-A177-3AD203B41FA5}">
                      <a16:colId xmlns:a16="http://schemas.microsoft.com/office/drawing/2014/main" val="142227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54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0546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15320473"/>
                  </a:ext>
                </a:extLst>
              </a:tr>
            </a:tbl>
          </a:graphicData>
        </a:graphic>
      </p:graphicFrame>
      <p:sp>
        <p:nvSpPr>
          <p:cNvPr id="4" name="Text Placeholder 3">
            <a:extLst>
              <a:ext uri="{FF2B5EF4-FFF2-40B4-BE49-F238E27FC236}">
                <a16:creationId xmlns:a16="http://schemas.microsoft.com/office/drawing/2014/main" id="{9CFD0708-4ADE-4D1F-8807-6862D03A5442}"/>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195398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698F-0D00-4FD3-B70D-D5042E475325}"/>
              </a:ext>
            </a:extLst>
          </p:cNvPr>
          <p:cNvSpPr>
            <a:spLocks noGrp="1"/>
          </p:cNvSpPr>
          <p:nvPr>
            <p:ph type="title"/>
          </p:nvPr>
        </p:nvSpPr>
        <p:spPr/>
        <p:txBody>
          <a:bodyPr/>
          <a:lstStyle/>
          <a:p>
            <a:r>
              <a:rPr lang="en-US"/>
              <a:t>LinkedIn Updates Table | VCC - Social - 13 of 14</a:t>
            </a:r>
          </a:p>
        </p:txBody>
      </p:sp>
      <p:graphicFrame>
        <p:nvGraphicFramePr>
          <p:cNvPr id="5" name="Table Placeholder 4">
            <a:extLst>
              <a:ext uri="{FF2B5EF4-FFF2-40B4-BE49-F238E27FC236}">
                <a16:creationId xmlns:a16="http://schemas.microsoft.com/office/drawing/2014/main" id="{FB814565-7624-4387-BE02-87788B9617C1}"/>
              </a:ext>
            </a:extLst>
          </p:cNvPr>
          <p:cNvGraphicFramePr>
            <a:graphicFrameLocks noGrp="1"/>
          </p:cNvGraphicFramePr>
          <p:nvPr>
            <p:ph type="tbl" sz="quarter" idx="13"/>
            <p:extLst>
              <p:ext uri="{D42A27DB-BD31-4B8C-83A1-F6EECF244321}">
                <p14:modId xmlns:p14="http://schemas.microsoft.com/office/powerpoint/2010/main" val="172566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76861063"/>
                    </a:ext>
                  </a:extLst>
                </a:gridCol>
                <a:gridCol w="905256">
                  <a:extLst>
                    <a:ext uri="{9D8B030D-6E8A-4147-A177-3AD203B41FA5}">
                      <a16:colId xmlns:a16="http://schemas.microsoft.com/office/drawing/2014/main" val="3777923245"/>
                    </a:ext>
                  </a:extLst>
                </a:gridCol>
                <a:gridCol w="822960">
                  <a:extLst>
                    <a:ext uri="{9D8B030D-6E8A-4147-A177-3AD203B41FA5}">
                      <a16:colId xmlns:a16="http://schemas.microsoft.com/office/drawing/2014/main" val="3731244564"/>
                    </a:ext>
                  </a:extLst>
                </a:gridCol>
                <a:gridCol w="987552">
                  <a:extLst>
                    <a:ext uri="{9D8B030D-6E8A-4147-A177-3AD203B41FA5}">
                      <a16:colId xmlns:a16="http://schemas.microsoft.com/office/drawing/2014/main" val="3709659312"/>
                    </a:ext>
                  </a:extLst>
                </a:gridCol>
                <a:gridCol w="987552">
                  <a:extLst>
                    <a:ext uri="{9D8B030D-6E8A-4147-A177-3AD203B41FA5}">
                      <a16:colId xmlns:a16="http://schemas.microsoft.com/office/drawing/2014/main" val="422599138"/>
                    </a:ext>
                  </a:extLst>
                </a:gridCol>
                <a:gridCol w="987552">
                  <a:extLst>
                    <a:ext uri="{9D8B030D-6E8A-4147-A177-3AD203B41FA5}">
                      <a16:colId xmlns:a16="http://schemas.microsoft.com/office/drawing/2014/main" val="3362617326"/>
                    </a:ext>
                  </a:extLst>
                </a:gridCol>
                <a:gridCol w="987552">
                  <a:extLst>
                    <a:ext uri="{9D8B030D-6E8A-4147-A177-3AD203B41FA5}">
                      <a16:colId xmlns:a16="http://schemas.microsoft.com/office/drawing/2014/main" val="231051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749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- 2019-03-22 23:13:36 </a:t>
                      </a:r>
                      <a:r>
                        <a:rPr kumimoji="0" lang="en-US" sz="1000" b="0" i="0" u="none" strike="noStrike" kern="1200" cap="none" spc="0" normalizeH="0" baseline="0" noProof="0">
                          <a:ln>
                            <a:noFill/>
                          </a:ln>
                          <a:solidFill>
                            <a:prstClr val="black"/>
                          </a:solidFill>
                          <a:effectLst/>
                          <a:uLnTx/>
                          <a:uFillTx/>
                          <a:latin typeface="+mn-lt"/>
                          <a:ea typeface="+mn-ea"/>
                          <a:cs typeface="+mn-cs"/>
                        </a:rPr>
                        <a:t>
  Start your career as a licensed optician in just two years. Apply now for this September.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https://image-store.slidesharecdn.com/6d6ff951-e2f4-4053-802f-33890c78266a-large.jpeg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744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64634966"/>
                  </a:ext>
                </a:extLst>
              </a:tr>
            </a:tbl>
          </a:graphicData>
        </a:graphic>
      </p:graphicFrame>
      <p:sp>
        <p:nvSpPr>
          <p:cNvPr id="4" name="Text Placeholder 3">
            <a:extLst>
              <a:ext uri="{FF2B5EF4-FFF2-40B4-BE49-F238E27FC236}">
                <a16:creationId xmlns:a16="http://schemas.microsoft.com/office/drawing/2014/main" id="{4A0977EA-BB5D-434D-BBB3-6A3F947B572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64707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7A818-BC0D-4532-AA24-9FA114875C92}"/>
              </a:ext>
            </a:extLst>
          </p:cNvPr>
          <p:cNvSpPr>
            <a:spLocks noGrp="1"/>
          </p:cNvSpPr>
          <p:nvPr>
            <p:ph type="title"/>
          </p:nvPr>
        </p:nvSpPr>
        <p:spPr/>
        <p:txBody>
          <a:bodyPr/>
          <a:lstStyle/>
          <a:p>
            <a:r>
              <a:rPr lang="en-US"/>
              <a:t>LinkedIn Updates Table | VCC - Social - 14 of 14</a:t>
            </a:r>
          </a:p>
        </p:txBody>
      </p:sp>
      <p:graphicFrame>
        <p:nvGraphicFramePr>
          <p:cNvPr id="5" name="Table Placeholder 4">
            <a:extLst>
              <a:ext uri="{FF2B5EF4-FFF2-40B4-BE49-F238E27FC236}">
                <a16:creationId xmlns:a16="http://schemas.microsoft.com/office/drawing/2014/main" id="{8BB994F8-D9AE-4135-8FBA-E3A6F1A86DFB}"/>
              </a:ext>
            </a:extLst>
          </p:cNvPr>
          <p:cNvGraphicFramePr>
            <a:graphicFrameLocks noGrp="1"/>
          </p:cNvGraphicFramePr>
          <p:nvPr>
            <p:ph type="tbl" sz="quarter" idx="13"/>
            <p:extLst>
              <p:ext uri="{D42A27DB-BD31-4B8C-83A1-F6EECF244321}">
                <p14:modId xmlns:p14="http://schemas.microsoft.com/office/powerpoint/2010/main" val="148324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65584738"/>
                    </a:ext>
                  </a:extLst>
                </a:gridCol>
                <a:gridCol w="905256">
                  <a:extLst>
                    <a:ext uri="{9D8B030D-6E8A-4147-A177-3AD203B41FA5}">
                      <a16:colId xmlns:a16="http://schemas.microsoft.com/office/drawing/2014/main" val="3810237275"/>
                    </a:ext>
                  </a:extLst>
                </a:gridCol>
                <a:gridCol w="822960">
                  <a:extLst>
                    <a:ext uri="{9D8B030D-6E8A-4147-A177-3AD203B41FA5}">
                      <a16:colId xmlns:a16="http://schemas.microsoft.com/office/drawing/2014/main" val="2712185433"/>
                    </a:ext>
                  </a:extLst>
                </a:gridCol>
                <a:gridCol w="987552">
                  <a:extLst>
                    <a:ext uri="{9D8B030D-6E8A-4147-A177-3AD203B41FA5}">
                      <a16:colId xmlns:a16="http://schemas.microsoft.com/office/drawing/2014/main" val="1432316171"/>
                    </a:ext>
                  </a:extLst>
                </a:gridCol>
                <a:gridCol w="987552">
                  <a:extLst>
                    <a:ext uri="{9D8B030D-6E8A-4147-A177-3AD203B41FA5}">
                      <a16:colId xmlns:a16="http://schemas.microsoft.com/office/drawing/2014/main" val="860502774"/>
                    </a:ext>
                  </a:extLst>
                </a:gridCol>
                <a:gridCol w="987552">
                  <a:extLst>
                    <a:ext uri="{9D8B030D-6E8A-4147-A177-3AD203B41FA5}">
                      <a16:colId xmlns:a16="http://schemas.microsoft.com/office/drawing/2014/main" val="1533240739"/>
                    </a:ext>
                  </a:extLst>
                </a:gridCol>
                <a:gridCol w="987552">
                  <a:extLst>
                    <a:ext uri="{9D8B030D-6E8A-4147-A177-3AD203B41FA5}">
                      <a16:colId xmlns:a16="http://schemas.microsoft.com/office/drawing/2014/main" val="307963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29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2106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95642844"/>
                  </a:ext>
                </a:extLst>
              </a:tr>
            </a:tbl>
          </a:graphicData>
        </a:graphic>
      </p:graphicFrame>
      <p:sp>
        <p:nvSpPr>
          <p:cNvPr id="4" name="Text Placeholder 3">
            <a:extLst>
              <a:ext uri="{FF2B5EF4-FFF2-40B4-BE49-F238E27FC236}">
                <a16:creationId xmlns:a16="http://schemas.microsoft.com/office/drawing/2014/main" id="{F1C39C07-8450-4784-B6E5-08553319343E}"/>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94041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3E429-8CDC-41D8-B4A2-AD8FDBF6A8D8}"/>
              </a:ext>
            </a:extLst>
          </p:cNvPr>
          <p:cNvSpPr>
            <a:spLocks noGrp="1"/>
          </p:cNvSpPr>
          <p:nvPr>
            <p:ph type="title"/>
          </p:nvPr>
        </p:nvSpPr>
        <p:spPr/>
        <p:txBody>
          <a:bodyPr/>
          <a:lstStyle/>
          <a:p>
            <a:r>
              <a:rPr lang="en-US"/>
              <a:t>Overall Overall Top Pages | VCC - Social - 1 of 3</a:t>
            </a:r>
          </a:p>
        </p:txBody>
      </p:sp>
      <p:graphicFrame>
        <p:nvGraphicFramePr>
          <p:cNvPr id="5" name="Table Placeholder 4">
            <a:extLst>
              <a:ext uri="{FF2B5EF4-FFF2-40B4-BE49-F238E27FC236}">
                <a16:creationId xmlns:a16="http://schemas.microsoft.com/office/drawing/2014/main" id="{04261D5A-0093-4A1B-9E01-73F3B07814F2}"/>
              </a:ext>
            </a:extLst>
          </p:cNvPr>
          <p:cNvGraphicFramePr>
            <a:graphicFrameLocks noGrp="1"/>
          </p:cNvGraphicFramePr>
          <p:nvPr>
            <p:ph type="tbl" sz="quarter" idx="13"/>
            <p:extLst>
              <p:ext uri="{D42A27DB-BD31-4B8C-83A1-F6EECF244321}">
                <p14:modId xmlns:p14="http://schemas.microsoft.com/office/powerpoint/2010/main" val="396113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179731918"/>
                    </a:ext>
                  </a:extLst>
                </a:gridCol>
                <a:gridCol w="1357884">
                  <a:extLst>
                    <a:ext uri="{9D8B030D-6E8A-4147-A177-3AD203B41FA5}">
                      <a16:colId xmlns:a16="http://schemas.microsoft.com/office/drawing/2014/main" val="3023913701"/>
                    </a:ext>
                  </a:extLst>
                </a:gridCol>
                <a:gridCol w="1357884">
                  <a:extLst>
                    <a:ext uri="{9D8B030D-6E8A-4147-A177-3AD203B41FA5}">
                      <a16:colId xmlns:a16="http://schemas.microsoft.com/office/drawing/2014/main" val="2896034633"/>
                    </a:ext>
                  </a:extLst>
                </a:gridCol>
                <a:gridCol w="1357884">
                  <a:extLst>
                    <a:ext uri="{9D8B030D-6E8A-4147-A177-3AD203B41FA5}">
                      <a16:colId xmlns:a16="http://schemas.microsoft.com/office/drawing/2014/main" val="2199034250"/>
                    </a:ext>
                  </a:extLst>
                </a:gridCol>
                <a:gridCol w="1357884">
                  <a:extLst>
                    <a:ext uri="{9D8B030D-6E8A-4147-A177-3AD203B41FA5}">
                      <a16:colId xmlns:a16="http://schemas.microsoft.com/office/drawing/2014/main" val="2181543866"/>
                    </a:ext>
                  </a:extLst>
                </a:gridCol>
                <a:gridCol w="1357884">
                  <a:extLst>
                    <a:ext uri="{9D8B030D-6E8A-4147-A177-3AD203B41FA5}">
                      <a16:colId xmlns:a16="http://schemas.microsoft.com/office/drawing/2014/main" val="1359423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402993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9243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56835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12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60521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64257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04274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2533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2738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147421027"/>
                  </a:ext>
                </a:extLst>
              </a:tr>
            </a:tbl>
          </a:graphicData>
        </a:graphic>
      </p:graphicFrame>
      <p:sp>
        <p:nvSpPr>
          <p:cNvPr id="4" name="Text Placeholder 3">
            <a:extLst>
              <a:ext uri="{FF2B5EF4-FFF2-40B4-BE49-F238E27FC236}">
                <a16:creationId xmlns:a16="http://schemas.microsoft.com/office/drawing/2014/main" id="{B522CB23-69DA-47F8-AE16-1AE76240757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286291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28AA4-7CCD-4260-BD43-236F0B3E3F56}"/>
              </a:ext>
            </a:extLst>
          </p:cNvPr>
          <p:cNvSpPr>
            <a:spLocks noGrp="1"/>
          </p:cNvSpPr>
          <p:nvPr>
            <p:ph type="title"/>
          </p:nvPr>
        </p:nvSpPr>
        <p:spPr/>
        <p:txBody>
          <a:bodyPr/>
          <a:lstStyle/>
          <a:p>
            <a:r>
              <a:rPr lang="en-US"/>
              <a:t>Overall Overall Top Pages | VCC - Social - 2 of 3</a:t>
            </a:r>
          </a:p>
        </p:txBody>
      </p:sp>
      <p:graphicFrame>
        <p:nvGraphicFramePr>
          <p:cNvPr id="5" name="Table Placeholder 4">
            <a:extLst>
              <a:ext uri="{FF2B5EF4-FFF2-40B4-BE49-F238E27FC236}">
                <a16:creationId xmlns:a16="http://schemas.microsoft.com/office/drawing/2014/main" id="{2FFF759B-B3FD-476C-B0C3-4B8E81E2DE61}"/>
              </a:ext>
            </a:extLst>
          </p:cNvPr>
          <p:cNvGraphicFramePr>
            <a:graphicFrameLocks noGrp="1"/>
          </p:cNvGraphicFramePr>
          <p:nvPr>
            <p:ph type="tbl" sz="quarter" idx="13"/>
            <p:extLst>
              <p:ext uri="{D42A27DB-BD31-4B8C-83A1-F6EECF244321}">
                <p14:modId xmlns:p14="http://schemas.microsoft.com/office/powerpoint/2010/main" val="994179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036593882"/>
                    </a:ext>
                  </a:extLst>
                </a:gridCol>
                <a:gridCol w="1357884">
                  <a:extLst>
                    <a:ext uri="{9D8B030D-6E8A-4147-A177-3AD203B41FA5}">
                      <a16:colId xmlns:a16="http://schemas.microsoft.com/office/drawing/2014/main" val="2701728863"/>
                    </a:ext>
                  </a:extLst>
                </a:gridCol>
                <a:gridCol w="1357884">
                  <a:extLst>
                    <a:ext uri="{9D8B030D-6E8A-4147-A177-3AD203B41FA5}">
                      <a16:colId xmlns:a16="http://schemas.microsoft.com/office/drawing/2014/main" val="2554153467"/>
                    </a:ext>
                  </a:extLst>
                </a:gridCol>
                <a:gridCol w="1357884">
                  <a:extLst>
                    <a:ext uri="{9D8B030D-6E8A-4147-A177-3AD203B41FA5}">
                      <a16:colId xmlns:a16="http://schemas.microsoft.com/office/drawing/2014/main" val="2837434885"/>
                    </a:ext>
                  </a:extLst>
                </a:gridCol>
                <a:gridCol w="1357884">
                  <a:extLst>
                    <a:ext uri="{9D8B030D-6E8A-4147-A177-3AD203B41FA5}">
                      <a16:colId xmlns:a16="http://schemas.microsoft.com/office/drawing/2014/main" val="2476600757"/>
                    </a:ext>
                  </a:extLst>
                </a:gridCol>
                <a:gridCol w="1357884">
                  <a:extLst>
                    <a:ext uri="{9D8B030D-6E8A-4147-A177-3AD203B41FA5}">
                      <a16:colId xmlns:a16="http://schemas.microsoft.com/office/drawing/2014/main" val="311777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411782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51410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71784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82954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18352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79146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367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13330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1942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121836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1959091"/>
                  </a:ext>
                </a:extLst>
              </a:tr>
            </a:tbl>
          </a:graphicData>
        </a:graphic>
      </p:graphicFrame>
      <p:sp>
        <p:nvSpPr>
          <p:cNvPr id="4" name="Text Placeholder 3">
            <a:extLst>
              <a:ext uri="{FF2B5EF4-FFF2-40B4-BE49-F238E27FC236}">
                <a16:creationId xmlns:a16="http://schemas.microsoft.com/office/drawing/2014/main" id="{49B82AE2-17B7-40FF-A15F-215F61BC664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83619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8C94C-5B5B-41A3-B633-4A8314006136}"/>
              </a:ext>
            </a:extLst>
          </p:cNvPr>
          <p:cNvSpPr>
            <a:spLocks noGrp="1"/>
          </p:cNvSpPr>
          <p:nvPr>
            <p:ph type="title"/>
          </p:nvPr>
        </p:nvSpPr>
        <p:spPr/>
        <p:txBody>
          <a:bodyPr/>
          <a:lstStyle/>
          <a:p>
            <a:r>
              <a:rPr lang="en-US"/>
              <a:t>Overall Overall Top Pages | VCC - Social - 3 of 3</a:t>
            </a:r>
          </a:p>
        </p:txBody>
      </p:sp>
      <p:graphicFrame>
        <p:nvGraphicFramePr>
          <p:cNvPr id="5" name="Table Placeholder 4">
            <a:extLst>
              <a:ext uri="{FF2B5EF4-FFF2-40B4-BE49-F238E27FC236}">
                <a16:creationId xmlns:a16="http://schemas.microsoft.com/office/drawing/2014/main" id="{FE5CFDE9-0C38-497D-AF02-10BE8E249CB6}"/>
              </a:ext>
            </a:extLst>
          </p:cNvPr>
          <p:cNvGraphicFramePr>
            <a:graphicFrameLocks noGrp="1"/>
          </p:cNvGraphicFramePr>
          <p:nvPr>
            <p:ph type="tbl" sz="quarter" idx="13"/>
            <p:extLst>
              <p:ext uri="{D42A27DB-BD31-4B8C-83A1-F6EECF244321}">
                <p14:modId xmlns:p14="http://schemas.microsoft.com/office/powerpoint/2010/main" val="58927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857590602"/>
                    </a:ext>
                  </a:extLst>
                </a:gridCol>
                <a:gridCol w="1357884">
                  <a:extLst>
                    <a:ext uri="{9D8B030D-6E8A-4147-A177-3AD203B41FA5}">
                      <a16:colId xmlns:a16="http://schemas.microsoft.com/office/drawing/2014/main" val="218026009"/>
                    </a:ext>
                  </a:extLst>
                </a:gridCol>
                <a:gridCol w="1357884">
                  <a:extLst>
                    <a:ext uri="{9D8B030D-6E8A-4147-A177-3AD203B41FA5}">
                      <a16:colId xmlns:a16="http://schemas.microsoft.com/office/drawing/2014/main" val="658607295"/>
                    </a:ext>
                  </a:extLst>
                </a:gridCol>
                <a:gridCol w="1357884">
                  <a:extLst>
                    <a:ext uri="{9D8B030D-6E8A-4147-A177-3AD203B41FA5}">
                      <a16:colId xmlns:a16="http://schemas.microsoft.com/office/drawing/2014/main" val="719081927"/>
                    </a:ext>
                  </a:extLst>
                </a:gridCol>
                <a:gridCol w="1357884">
                  <a:extLst>
                    <a:ext uri="{9D8B030D-6E8A-4147-A177-3AD203B41FA5}">
                      <a16:colId xmlns:a16="http://schemas.microsoft.com/office/drawing/2014/main" val="3695717756"/>
                    </a:ext>
                  </a:extLst>
                </a:gridCol>
                <a:gridCol w="1357884">
                  <a:extLst>
                    <a:ext uri="{9D8B030D-6E8A-4147-A177-3AD203B41FA5}">
                      <a16:colId xmlns:a16="http://schemas.microsoft.com/office/drawing/2014/main" val="332191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22858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56559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extLst>
                  <a:ext uri="{0D108BD9-81ED-4DB2-BD59-A6C34878D82A}">
                    <a16:rowId xmlns:a16="http://schemas.microsoft.com/office/drawing/2014/main" val="110319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extLst>
                  <a:ext uri="{0D108BD9-81ED-4DB2-BD59-A6C34878D82A}">
                    <a16:rowId xmlns:a16="http://schemas.microsoft.com/office/drawing/2014/main" val="287649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extLst>
                  <a:ext uri="{0D108BD9-81ED-4DB2-BD59-A6C34878D82A}">
                    <a16:rowId xmlns:a16="http://schemas.microsoft.com/office/drawing/2014/main" val="181120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73667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1150767689"/>
                  </a:ext>
                </a:extLst>
              </a:tr>
            </a:tbl>
          </a:graphicData>
        </a:graphic>
      </p:graphicFrame>
      <p:sp>
        <p:nvSpPr>
          <p:cNvPr id="4" name="Text Placeholder 3">
            <a:extLst>
              <a:ext uri="{FF2B5EF4-FFF2-40B4-BE49-F238E27FC236}">
                <a16:creationId xmlns:a16="http://schemas.microsoft.com/office/drawing/2014/main" id="{13CD102B-03FD-452A-9458-F538B7FFB8F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890887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8CFC-1A3E-4ED1-92DD-001049CC3945}"/>
              </a:ext>
            </a:extLst>
          </p:cNvPr>
          <p:cNvSpPr>
            <a:spLocks noGrp="1"/>
          </p:cNvSpPr>
          <p:nvPr>
            <p:ph type="title"/>
          </p:nvPr>
        </p:nvSpPr>
        <p:spPr/>
        <p:txBody>
          <a:bodyPr/>
          <a:lstStyle/>
          <a:p>
            <a:r>
              <a:rPr lang="en-US"/>
              <a:t>Instagram Posts | VCC - Social</a:t>
            </a:r>
          </a:p>
        </p:txBody>
      </p:sp>
      <p:graphicFrame>
        <p:nvGraphicFramePr>
          <p:cNvPr id="6" name="Chart Placeholder 5">
            <a:extLst>
              <a:ext uri="{FF2B5EF4-FFF2-40B4-BE49-F238E27FC236}">
                <a16:creationId xmlns:a16="http://schemas.microsoft.com/office/drawing/2014/main" id="{02715AD2-5C89-45D3-A651-D92F6B87A618}"/>
              </a:ext>
            </a:extLst>
          </p:cNvPr>
          <p:cNvGraphicFramePr>
            <a:graphicFrameLocks noGrp="1"/>
          </p:cNvGraphicFramePr>
          <p:nvPr>
            <p:ph type="chart" sz="quarter" idx="13"/>
            <p:extLst>
              <p:ext uri="{D42A27DB-BD31-4B8C-83A1-F6EECF244321}">
                <p14:modId xmlns:p14="http://schemas.microsoft.com/office/powerpoint/2010/main" val="2810175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7C598-9487-4AE9-B3D0-D03054FA7EB5}"/>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2395B62F-1E92-4414-8318-2143024110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35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A42FE-C9FB-4F45-AE4C-65BA5151C953}"/>
              </a:ext>
            </a:extLst>
          </p:cNvPr>
          <p:cNvSpPr>
            <a:spLocks noGrp="1"/>
          </p:cNvSpPr>
          <p:nvPr>
            <p:ph type="title"/>
          </p:nvPr>
        </p:nvSpPr>
        <p:spPr/>
        <p:txBody>
          <a:bodyPr/>
          <a:lstStyle/>
          <a:p>
            <a:r>
              <a:rPr lang="en-US"/>
              <a:t>Instagram Hashtag Detection | VCC - Social - 1 of 3</a:t>
            </a:r>
          </a:p>
        </p:txBody>
      </p:sp>
      <p:graphicFrame>
        <p:nvGraphicFramePr>
          <p:cNvPr id="5" name="Table Placeholder 4">
            <a:extLst>
              <a:ext uri="{FF2B5EF4-FFF2-40B4-BE49-F238E27FC236}">
                <a16:creationId xmlns:a16="http://schemas.microsoft.com/office/drawing/2014/main" id="{BEEC747C-0C25-4C96-84C7-95FCA8AE4B72}"/>
              </a:ext>
            </a:extLst>
          </p:cNvPr>
          <p:cNvGraphicFramePr>
            <a:graphicFrameLocks noGrp="1"/>
          </p:cNvGraphicFramePr>
          <p:nvPr>
            <p:ph type="tbl" sz="quarter" idx="13"/>
            <p:extLst>
              <p:ext uri="{D42A27DB-BD31-4B8C-83A1-F6EECF244321}">
                <p14:modId xmlns:p14="http://schemas.microsoft.com/office/powerpoint/2010/main" val="199333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1348234"/>
                    </a:ext>
                  </a:extLst>
                </a:gridCol>
                <a:gridCol w="1481328">
                  <a:extLst>
                    <a:ext uri="{9D8B030D-6E8A-4147-A177-3AD203B41FA5}">
                      <a16:colId xmlns:a16="http://schemas.microsoft.com/office/drawing/2014/main" val="3759671956"/>
                    </a:ext>
                  </a:extLst>
                </a:gridCol>
                <a:gridCol w="1481328">
                  <a:extLst>
                    <a:ext uri="{9D8B030D-6E8A-4147-A177-3AD203B41FA5}">
                      <a16:colId xmlns:a16="http://schemas.microsoft.com/office/drawing/2014/main" val="1882114236"/>
                    </a:ext>
                  </a:extLst>
                </a:gridCol>
                <a:gridCol w="1481328">
                  <a:extLst>
                    <a:ext uri="{9D8B030D-6E8A-4147-A177-3AD203B41FA5}">
                      <a16:colId xmlns:a16="http://schemas.microsoft.com/office/drawing/2014/main" val="3138663180"/>
                    </a:ext>
                  </a:extLst>
                </a:gridCol>
                <a:gridCol w="1481328">
                  <a:extLst>
                    <a:ext uri="{9D8B030D-6E8A-4147-A177-3AD203B41FA5}">
                      <a16:colId xmlns:a16="http://schemas.microsoft.com/office/drawing/2014/main" val="406172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4154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extLst>
                  <a:ext uri="{0D108BD9-81ED-4DB2-BD59-A6C34878D82A}">
                    <a16:rowId xmlns:a16="http://schemas.microsoft.com/office/drawing/2014/main" val="223460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514.08333333333</a:t>
                      </a:r>
                    </a:p>
                  </a:txBody>
                  <a:tcPr/>
                </a:tc>
                <a:extLst>
                  <a:ext uri="{0D108BD9-81ED-4DB2-BD59-A6C34878D82A}">
                    <a16:rowId xmlns:a16="http://schemas.microsoft.com/office/drawing/2014/main" val="424624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224198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91373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403352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409964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552.66666666667</a:t>
                      </a:r>
                    </a:p>
                  </a:txBody>
                  <a:tcPr/>
                </a:tc>
                <a:extLst>
                  <a:ext uri="{0D108BD9-81ED-4DB2-BD59-A6C34878D82A}">
                    <a16:rowId xmlns:a16="http://schemas.microsoft.com/office/drawing/2014/main" val="353687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100357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#snowstorm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42484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#winterstormwarning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477571"/>
                  </a:ext>
                </a:extLst>
              </a:tr>
            </a:tbl>
          </a:graphicData>
        </a:graphic>
      </p:graphicFrame>
      <p:sp>
        <p:nvSpPr>
          <p:cNvPr id="4" name="Text Placeholder 3">
            <a:extLst>
              <a:ext uri="{FF2B5EF4-FFF2-40B4-BE49-F238E27FC236}">
                <a16:creationId xmlns:a16="http://schemas.microsoft.com/office/drawing/2014/main" id="{A6207C3F-01D5-46C9-897C-1E300C9EA68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935308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C9C3D-4AEE-4958-9039-BE3C7463E9A3}"/>
              </a:ext>
            </a:extLst>
          </p:cNvPr>
          <p:cNvSpPr>
            <a:spLocks noGrp="1"/>
          </p:cNvSpPr>
          <p:nvPr>
            <p:ph type="title"/>
          </p:nvPr>
        </p:nvSpPr>
        <p:spPr/>
        <p:txBody>
          <a:bodyPr/>
          <a:lstStyle/>
          <a:p>
            <a:r>
              <a:rPr lang="en-US"/>
              <a:t>Instagram Hashtag Detection | VCC - Social - 2 of 3</a:t>
            </a:r>
          </a:p>
        </p:txBody>
      </p:sp>
      <p:graphicFrame>
        <p:nvGraphicFramePr>
          <p:cNvPr id="5" name="Table Placeholder 4">
            <a:extLst>
              <a:ext uri="{FF2B5EF4-FFF2-40B4-BE49-F238E27FC236}">
                <a16:creationId xmlns:a16="http://schemas.microsoft.com/office/drawing/2014/main" id="{D4E4E6C9-D884-484D-A496-219B9A644DCD}"/>
              </a:ext>
            </a:extLst>
          </p:cNvPr>
          <p:cNvGraphicFramePr>
            <a:graphicFrameLocks noGrp="1"/>
          </p:cNvGraphicFramePr>
          <p:nvPr>
            <p:ph type="tbl" sz="quarter" idx="13"/>
            <p:extLst>
              <p:ext uri="{D42A27DB-BD31-4B8C-83A1-F6EECF244321}">
                <p14:modId xmlns:p14="http://schemas.microsoft.com/office/powerpoint/2010/main" val="305183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3067496"/>
                    </a:ext>
                  </a:extLst>
                </a:gridCol>
                <a:gridCol w="1481328">
                  <a:extLst>
                    <a:ext uri="{9D8B030D-6E8A-4147-A177-3AD203B41FA5}">
                      <a16:colId xmlns:a16="http://schemas.microsoft.com/office/drawing/2014/main" val="1579495217"/>
                    </a:ext>
                  </a:extLst>
                </a:gridCol>
                <a:gridCol w="1481328">
                  <a:extLst>
                    <a:ext uri="{9D8B030D-6E8A-4147-A177-3AD203B41FA5}">
                      <a16:colId xmlns:a16="http://schemas.microsoft.com/office/drawing/2014/main" val="1213346685"/>
                    </a:ext>
                  </a:extLst>
                </a:gridCol>
                <a:gridCol w="1481328">
                  <a:extLst>
                    <a:ext uri="{9D8B030D-6E8A-4147-A177-3AD203B41FA5}">
                      <a16:colId xmlns:a16="http://schemas.microsoft.com/office/drawing/2014/main" val="3067727625"/>
                    </a:ext>
                  </a:extLst>
                </a:gridCol>
                <a:gridCol w="1481328">
                  <a:extLst>
                    <a:ext uri="{9D8B030D-6E8A-4147-A177-3AD203B41FA5}">
                      <a16:colId xmlns:a16="http://schemas.microsoft.com/office/drawing/2014/main" val="150496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5416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#Toronto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172883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144655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05310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368.83333333333</a:t>
                      </a:r>
                    </a:p>
                  </a:txBody>
                  <a:tcPr/>
                </a:tc>
                <a:extLst>
                  <a:ext uri="{0D108BD9-81ED-4DB2-BD59-A6C34878D82A}">
                    <a16:rowId xmlns:a16="http://schemas.microsoft.com/office/drawing/2014/main" val="259707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246503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275774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26964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46138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#diversityequityhumanrightsservices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414078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191698464"/>
                  </a:ext>
                </a:extLst>
              </a:tr>
            </a:tbl>
          </a:graphicData>
        </a:graphic>
      </p:graphicFrame>
      <p:sp>
        <p:nvSpPr>
          <p:cNvPr id="4" name="Text Placeholder 3">
            <a:extLst>
              <a:ext uri="{FF2B5EF4-FFF2-40B4-BE49-F238E27FC236}">
                <a16:creationId xmlns:a16="http://schemas.microsoft.com/office/drawing/2014/main" id="{D3FAAF28-92D0-44A8-A654-081F63154C53}"/>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307304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F1F87-1034-4338-B9CF-FDD3269FA9BF}"/>
              </a:ext>
            </a:extLst>
          </p:cNvPr>
          <p:cNvSpPr>
            <a:spLocks noGrp="1"/>
          </p:cNvSpPr>
          <p:nvPr>
            <p:ph type="title"/>
          </p:nvPr>
        </p:nvSpPr>
        <p:spPr/>
        <p:txBody>
          <a:bodyPr/>
          <a:lstStyle/>
          <a:p>
            <a:r>
              <a:rPr lang="en-US"/>
              <a:t>Instagram Hashtag Detection | VCC - Social - 3 of 3</a:t>
            </a:r>
          </a:p>
        </p:txBody>
      </p:sp>
      <p:graphicFrame>
        <p:nvGraphicFramePr>
          <p:cNvPr id="5" name="Table Placeholder 4">
            <a:extLst>
              <a:ext uri="{FF2B5EF4-FFF2-40B4-BE49-F238E27FC236}">
                <a16:creationId xmlns:a16="http://schemas.microsoft.com/office/drawing/2014/main" id="{E3B28BD1-0B52-4452-AF75-9C0657E8D4CA}"/>
              </a:ext>
            </a:extLst>
          </p:cNvPr>
          <p:cNvGraphicFramePr>
            <a:graphicFrameLocks noGrp="1"/>
          </p:cNvGraphicFramePr>
          <p:nvPr>
            <p:ph type="tbl" sz="quarter" idx="13"/>
            <p:extLst>
              <p:ext uri="{D42A27DB-BD31-4B8C-83A1-F6EECF244321}">
                <p14:modId xmlns:p14="http://schemas.microsoft.com/office/powerpoint/2010/main" val="354245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67173070"/>
                    </a:ext>
                  </a:extLst>
                </a:gridCol>
                <a:gridCol w="1481328">
                  <a:extLst>
                    <a:ext uri="{9D8B030D-6E8A-4147-A177-3AD203B41FA5}">
                      <a16:colId xmlns:a16="http://schemas.microsoft.com/office/drawing/2014/main" val="2895236274"/>
                    </a:ext>
                  </a:extLst>
                </a:gridCol>
                <a:gridCol w="1481328">
                  <a:extLst>
                    <a:ext uri="{9D8B030D-6E8A-4147-A177-3AD203B41FA5}">
                      <a16:colId xmlns:a16="http://schemas.microsoft.com/office/drawing/2014/main" val="1152618607"/>
                    </a:ext>
                  </a:extLst>
                </a:gridCol>
                <a:gridCol w="1481328">
                  <a:extLst>
                    <a:ext uri="{9D8B030D-6E8A-4147-A177-3AD203B41FA5}">
                      <a16:colId xmlns:a16="http://schemas.microsoft.com/office/drawing/2014/main" val="2794400758"/>
                    </a:ext>
                  </a:extLst>
                </a:gridCol>
                <a:gridCol w="1481328">
                  <a:extLst>
                    <a:ext uri="{9D8B030D-6E8A-4147-A177-3AD203B41FA5}">
                      <a16:colId xmlns:a16="http://schemas.microsoft.com/office/drawing/2014/main" val="90144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3636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extLst>
                  <a:ext uri="{0D108BD9-81ED-4DB2-BD59-A6C34878D82A}">
                    <a16:rowId xmlns:a16="http://schemas.microsoft.com/office/drawing/2014/main" val="190214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#casalomacampus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18849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#quietspot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89580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extLst>
                  <a:ext uri="{0D108BD9-81ED-4DB2-BD59-A6C34878D82A}">
                    <a16:rowId xmlns:a16="http://schemas.microsoft.com/office/drawing/2014/main" val="107374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#collegelife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extLst>
                  <a:ext uri="{0D108BD9-81ED-4DB2-BD59-A6C34878D82A}">
                    <a16:rowId xmlns:a16="http://schemas.microsoft.com/office/drawing/2014/main" val="1345069030"/>
                  </a:ext>
                </a:extLst>
              </a:tr>
            </a:tbl>
          </a:graphicData>
        </a:graphic>
      </p:graphicFrame>
      <p:sp>
        <p:nvSpPr>
          <p:cNvPr id="4" name="Text Placeholder 3">
            <a:extLst>
              <a:ext uri="{FF2B5EF4-FFF2-40B4-BE49-F238E27FC236}">
                <a16:creationId xmlns:a16="http://schemas.microsoft.com/office/drawing/2014/main" id="{297589D5-2A3A-4FE9-99DA-10184DC065F9}"/>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137169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20680-C56C-4655-BF51-37EB7727B342}"/>
              </a:ext>
            </a:extLst>
          </p:cNvPr>
          <p:cNvSpPr>
            <a:spLocks noGrp="1"/>
          </p:cNvSpPr>
          <p:nvPr>
            <p:ph type="title"/>
          </p:nvPr>
        </p:nvSpPr>
        <p:spPr/>
        <p:txBody>
          <a:bodyPr/>
          <a:lstStyle/>
          <a:p>
            <a:r>
              <a:rPr lang="fr-FR"/>
              <a:t>Instagram Post Type Distribution Per Profile | VCC - Social</a:t>
            </a:r>
            <a:endParaRPr lang="en-US"/>
          </a:p>
        </p:txBody>
      </p:sp>
      <p:graphicFrame>
        <p:nvGraphicFramePr>
          <p:cNvPr id="6" name="Chart Placeholder 5">
            <a:extLst>
              <a:ext uri="{FF2B5EF4-FFF2-40B4-BE49-F238E27FC236}">
                <a16:creationId xmlns:a16="http://schemas.microsoft.com/office/drawing/2014/main" id="{9532D950-49F1-4805-B8FA-91C52F470D46}"/>
              </a:ext>
            </a:extLst>
          </p:cNvPr>
          <p:cNvGraphicFramePr>
            <a:graphicFrameLocks noGrp="1"/>
          </p:cNvGraphicFramePr>
          <p:nvPr>
            <p:ph type="chart" sz="quarter" idx="13"/>
            <p:extLst>
              <p:ext uri="{D42A27DB-BD31-4B8C-83A1-F6EECF244321}">
                <p14:modId xmlns:p14="http://schemas.microsoft.com/office/powerpoint/2010/main" val="794459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99822-E7A2-4D39-AB27-6B22FE379680}"/>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017EBEFD-8E4E-4C07-B747-1176C4778E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081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D0CF-D8BA-4537-805C-C5E4A4CC3FFE}"/>
              </a:ext>
            </a:extLst>
          </p:cNvPr>
          <p:cNvSpPr>
            <a:spLocks noGrp="1"/>
          </p:cNvSpPr>
          <p:nvPr>
            <p:ph type="title"/>
          </p:nvPr>
        </p:nvSpPr>
        <p:spPr/>
        <p:txBody>
          <a:bodyPr/>
          <a:lstStyle/>
          <a:p>
            <a:r>
              <a:rPr lang="en-US"/>
              <a:t>LinkedIn Updates Table | VCC - Social - 1 of 14</a:t>
            </a:r>
          </a:p>
        </p:txBody>
      </p:sp>
      <p:graphicFrame>
        <p:nvGraphicFramePr>
          <p:cNvPr id="5" name="Table Placeholder 4">
            <a:extLst>
              <a:ext uri="{FF2B5EF4-FFF2-40B4-BE49-F238E27FC236}">
                <a16:creationId xmlns:a16="http://schemas.microsoft.com/office/drawing/2014/main" id="{B046CE8E-1769-4647-873A-E129083E1CAB}"/>
              </a:ext>
            </a:extLst>
          </p:cNvPr>
          <p:cNvGraphicFramePr>
            <a:graphicFrameLocks noGrp="1"/>
          </p:cNvGraphicFramePr>
          <p:nvPr>
            <p:ph type="tbl" sz="quarter" idx="13"/>
            <p:extLst>
              <p:ext uri="{D42A27DB-BD31-4B8C-83A1-F6EECF244321}">
                <p14:modId xmlns:p14="http://schemas.microsoft.com/office/powerpoint/2010/main" val="4083167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27880113"/>
                    </a:ext>
                  </a:extLst>
                </a:gridCol>
                <a:gridCol w="905256">
                  <a:extLst>
                    <a:ext uri="{9D8B030D-6E8A-4147-A177-3AD203B41FA5}">
                      <a16:colId xmlns:a16="http://schemas.microsoft.com/office/drawing/2014/main" val="3907722372"/>
                    </a:ext>
                  </a:extLst>
                </a:gridCol>
                <a:gridCol w="822960">
                  <a:extLst>
                    <a:ext uri="{9D8B030D-6E8A-4147-A177-3AD203B41FA5}">
                      <a16:colId xmlns:a16="http://schemas.microsoft.com/office/drawing/2014/main" val="844776803"/>
                    </a:ext>
                  </a:extLst>
                </a:gridCol>
                <a:gridCol w="987552">
                  <a:extLst>
                    <a:ext uri="{9D8B030D-6E8A-4147-A177-3AD203B41FA5}">
                      <a16:colId xmlns:a16="http://schemas.microsoft.com/office/drawing/2014/main" val="2598722528"/>
                    </a:ext>
                  </a:extLst>
                </a:gridCol>
                <a:gridCol w="987552">
                  <a:extLst>
                    <a:ext uri="{9D8B030D-6E8A-4147-A177-3AD203B41FA5}">
                      <a16:colId xmlns:a16="http://schemas.microsoft.com/office/drawing/2014/main" val="99532556"/>
                    </a:ext>
                  </a:extLst>
                </a:gridCol>
                <a:gridCol w="987552">
                  <a:extLst>
                    <a:ext uri="{9D8B030D-6E8A-4147-A177-3AD203B41FA5}">
                      <a16:colId xmlns:a16="http://schemas.microsoft.com/office/drawing/2014/main" val="1436406297"/>
                    </a:ext>
                  </a:extLst>
                </a:gridCol>
                <a:gridCol w="987552">
                  <a:extLst>
                    <a:ext uri="{9D8B030D-6E8A-4147-A177-3AD203B41FA5}">
                      <a16:colId xmlns:a16="http://schemas.microsoft.com/office/drawing/2014/main" val="189295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86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- 2019-04-01 22:05:33 </a:t>
                      </a:r>
                      <a:r>
                        <a:rPr kumimoji="0" lang="en-US" sz="1000" b="0" i="0" u="none" strike="noStrike" kern="1200" cap="none" spc="0" normalizeH="0" baseline="0" noProof="0">
                          <a:ln>
                            <a:noFill/>
                          </a:ln>
                          <a:solidFill>
                            <a:prstClr val="black"/>
                          </a:solidFill>
                          <a:effectLst/>
                          <a:uLnTx/>
                          <a:uFillTx/>
                          <a:latin typeface="+mn-lt"/>
                          <a:ea typeface="+mn-ea"/>
                          <a:cs typeface="+mn-cs"/>
                        </a:rPr>
                        <a:t>
  Not really a very original prank, but still managed to trick some people in the HR Office at the New Westminster Campus today! 
HAPPY APRIL FOOL'S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https://image-store.slidesharecdn.com/b8cf001d-2d43-40d6-b2b7-9e0fcca682b5-large.jpeg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957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- 2019-04-01 18:09:39 </a:t>
                      </a:r>
                      <a:r>
                        <a:rPr kumimoji="0" lang="en-US" sz="1000" b="0" i="0" u="none" strike="noStrike" kern="1200" cap="none" spc="0" normalizeH="0" baseline="0" noProof="0">
                          <a:ln>
                            <a:noFill/>
                          </a:ln>
                          <a:solidFill>
                            <a:prstClr val="black"/>
                          </a:solidFill>
                          <a:effectLst/>
                          <a:uLnTx/>
                          <a:uFillTx/>
                          <a:latin typeface="+mn-lt"/>
                          <a:ea typeface="+mn-ea"/>
                          <a:cs typeface="+mn-cs"/>
                        </a:rPr>
                        <a:t>
  Early Bird tickets are officially on sale! Don’t miss an opportunity to save . Buy your tickets now: https://lnkd.in/g3ZhQFM
Support great talent in the sports business industry, learn from the best and grow your professional network at the 5 to Watch - Canada’s Sports Business Awards show on June 26th at George Brown College’s Waterfront campus. 
The Early Bird offer is available until April 30th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https://media.licdn.com/dms/image/C5622AQHgvU2RWnwRNQ/feedshare-shrink_8192/0?e=1554613200&amp;v=beta&amp;t=u0lVS-fA8FrhCrWRRFwtCa7vqlettHEPaBMkF5vduqc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3799381"/>
                  </a:ext>
                </a:extLst>
              </a:tr>
            </a:tbl>
          </a:graphicData>
        </a:graphic>
      </p:graphicFrame>
      <p:sp>
        <p:nvSpPr>
          <p:cNvPr id="4" name="Text Placeholder 3">
            <a:extLst>
              <a:ext uri="{FF2B5EF4-FFF2-40B4-BE49-F238E27FC236}">
                <a16:creationId xmlns:a16="http://schemas.microsoft.com/office/drawing/2014/main" id="{E1CD046B-E36A-4F61-B7A4-6FE478661F52}"/>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96759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54B8-484B-482D-BF7A-02C8EBA28613}"/>
              </a:ext>
            </a:extLst>
          </p:cNvPr>
          <p:cNvSpPr>
            <a:spLocks noGrp="1"/>
          </p:cNvSpPr>
          <p:nvPr>
            <p:ph type="title"/>
          </p:nvPr>
        </p:nvSpPr>
        <p:spPr/>
        <p:txBody>
          <a:bodyPr/>
          <a:lstStyle/>
          <a:p>
            <a:r>
              <a:rPr lang="en-US"/>
              <a:t>LinkedIn Updates Table | VCC - Social - 2 of 14</a:t>
            </a:r>
          </a:p>
        </p:txBody>
      </p:sp>
      <p:graphicFrame>
        <p:nvGraphicFramePr>
          <p:cNvPr id="5" name="Table Placeholder 4">
            <a:extLst>
              <a:ext uri="{FF2B5EF4-FFF2-40B4-BE49-F238E27FC236}">
                <a16:creationId xmlns:a16="http://schemas.microsoft.com/office/drawing/2014/main" id="{B37FEEEF-2F28-4691-A2BF-657AA39116E3}"/>
              </a:ext>
            </a:extLst>
          </p:cNvPr>
          <p:cNvGraphicFramePr>
            <a:graphicFrameLocks noGrp="1"/>
          </p:cNvGraphicFramePr>
          <p:nvPr>
            <p:ph type="tbl" sz="quarter" idx="13"/>
            <p:extLst>
              <p:ext uri="{D42A27DB-BD31-4B8C-83A1-F6EECF244321}">
                <p14:modId xmlns:p14="http://schemas.microsoft.com/office/powerpoint/2010/main" val="364653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61905198"/>
                    </a:ext>
                  </a:extLst>
                </a:gridCol>
                <a:gridCol w="905256">
                  <a:extLst>
                    <a:ext uri="{9D8B030D-6E8A-4147-A177-3AD203B41FA5}">
                      <a16:colId xmlns:a16="http://schemas.microsoft.com/office/drawing/2014/main" val="177187214"/>
                    </a:ext>
                  </a:extLst>
                </a:gridCol>
                <a:gridCol w="822960">
                  <a:extLst>
                    <a:ext uri="{9D8B030D-6E8A-4147-A177-3AD203B41FA5}">
                      <a16:colId xmlns:a16="http://schemas.microsoft.com/office/drawing/2014/main" val="3221347097"/>
                    </a:ext>
                  </a:extLst>
                </a:gridCol>
                <a:gridCol w="987552">
                  <a:extLst>
                    <a:ext uri="{9D8B030D-6E8A-4147-A177-3AD203B41FA5}">
                      <a16:colId xmlns:a16="http://schemas.microsoft.com/office/drawing/2014/main" val="1089178796"/>
                    </a:ext>
                  </a:extLst>
                </a:gridCol>
                <a:gridCol w="987552">
                  <a:extLst>
                    <a:ext uri="{9D8B030D-6E8A-4147-A177-3AD203B41FA5}">
                      <a16:colId xmlns:a16="http://schemas.microsoft.com/office/drawing/2014/main" val="544234481"/>
                    </a:ext>
                  </a:extLst>
                </a:gridCol>
                <a:gridCol w="987552">
                  <a:extLst>
                    <a:ext uri="{9D8B030D-6E8A-4147-A177-3AD203B41FA5}">
                      <a16:colId xmlns:a16="http://schemas.microsoft.com/office/drawing/2014/main" val="1094257752"/>
                    </a:ext>
                  </a:extLst>
                </a:gridCol>
                <a:gridCol w="987552">
                  <a:extLst>
                    <a:ext uri="{9D8B030D-6E8A-4147-A177-3AD203B41FA5}">
                      <a16:colId xmlns:a16="http://schemas.microsoft.com/office/drawing/2014/main" val="3876172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502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- 2019-03-30 15:00:22 </a:t>
                      </a:r>
                      <a:r>
                        <a:rPr kumimoji="0" lang="en-US" sz="1000" b="0" i="0" u="none" strike="noStrike" kern="1200" cap="none" spc="0" normalizeH="0" baseline="0" noProof="0">
                          <a:ln>
                            <a:noFill/>
                          </a:ln>
                          <a:solidFill>
                            <a:prstClr val="black"/>
                          </a:solidFill>
                          <a:effectLst/>
                          <a:uLnTx/>
                          <a:uFillTx/>
                          <a:latin typeface="+mn-lt"/>
                          <a:ea typeface="+mn-ea"/>
                          <a:cs typeface="+mn-cs"/>
                        </a:rPr>
                        <a:t>
  Tonight at 8:30 p.m., millions of people around the world will switch off their non-essential lights for #EarthHour.</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over a decade, George Brown College has been participating in Earth Hour. We will be turning off all interior, exterior and signage lighting at our three campuses, except for the lights required for safety. Our student residence, The George, will mark the occasion with a candlelit dinner, while shutting off unnecessary lights and electronics to conserve energy.</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 encourages you to support Earth Hour. Please visit https://bddy.me/2TMFqmR to learn more.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https://image-store.slidesharecdn.com/07ef508c-fc33-417c-ba4d-d7376848e627-large.jpeg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1152553"/>
                  </a:ext>
                </a:extLst>
              </a:tr>
            </a:tbl>
          </a:graphicData>
        </a:graphic>
      </p:graphicFrame>
      <p:sp>
        <p:nvSpPr>
          <p:cNvPr id="4" name="Text Placeholder 3">
            <a:extLst>
              <a:ext uri="{FF2B5EF4-FFF2-40B4-BE49-F238E27FC236}">
                <a16:creationId xmlns:a16="http://schemas.microsoft.com/office/drawing/2014/main" id="{C190A75A-EE0A-4A2C-A163-0065C36CD474}"/>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408199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2501-97DC-4586-9EA2-33DB632765AA}"/>
              </a:ext>
            </a:extLst>
          </p:cNvPr>
          <p:cNvSpPr>
            <a:spLocks noGrp="1"/>
          </p:cNvSpPr>
          <p:nvPr>
            <p:ph type="title"/>
          </p:nvPr>
        </p:nvSpPr>
        <p:spPr/>
        <p:txBody>
          <a:bodyPr/>
          <a:lstStyle/>
          <a:p>
            <a:r>
              <a:rPr lang="en-US"/>
              <a:t>LinkedIn Updates Table | VCC - Social - 3 of 14</a:t>
            </a:r>
          </a:p>
        </p:txBody>
      </p:sp>
      <p:graphicFrame>
        <p:nvGraphicFramePr>
          <p:cNvPr id="5" name="Table Placeholder 4">
            <a:extLst>
              <a:ext uri="{FF2B5EF4-FFF2-40B4-BE49-F238E27FC236}">
                <a16:creationId xmlns:a16="http://schemas.microsoft.com/office/drawing/2014/main" id="{AD69E28B-1348-427E-913A-38CFF51B5D1E}"/>
              </a:ext>
            </a:extLst>
          </p:cNvPr>
          <p:cNvGraphicFramePr>
            <a:graphicFrameLocks noGrp="1"/>
          </p:cNvGraphicFramePr>
          <p:nvPr>
            <p:ph type="tbl" sz="quarter" idx="13"/>
            <p:extLst>
              <p:ext uri="{D42A27DB-BD31-4B8C-83A1-F6EECF244321}">
                <p14:modId xmlns:p14="http://schemas.microsoft.com/office/powerpoint/2010/main" val="399121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55899074"/>
                    </a:ext>
                  </a:extLst>
                </a:gridCol>
                <a:gridCol w="905256">
                  <a:extLst>
                    <a:ext uri="{9D8B030D-6E8A-4147-A177-3AD203B41FA5}">
                      <a16:colId xmlns:a16="http://schemas.microsoft.com/office/drawing/2014/main" val="3141194116"/>
                    </a:ext>
                  </a:extLst>
                </a:gridCol>
                <a:gridCol w="822960">
                  <a:extLst>
                    <a:ext uri="{9D8B030D-6E8A-4147-A177-3AD203B41FA5}">
                      <a16:colId xmlns:a16="http://schemas.microsoft.com/office/drawing/2014/main" val="3301889551"/>
                    </a:ext>
                  </a:extLst>
                </a:gridCol>
                <a:gridCol w="987552">
                  <a:extLst>
                    <a:ext uri="{9D8B030D-6E8A-4147-A177-3AD203B41FA5}">
                      <a16:colId xmlns:a16="http://schemas.microsoft.com/office/drawing/2014/main" val="531144209"/>
                    </a:ext>
                  </a:extLst>
                </a:gridCol>
                <a:gridCol w="987552">
                  <a:extLst>
                    <a:ext uri="{9D8B030D-6E8A-4147-A177-3AD203B41FA5}">
                      <a16:colId xmlns:a16="http://schemas.microsoft.com/office/drawing/2014/main" val="1261795837"/>
                    </a:ext>
                  </a:extLst>
                </a:gridCol>
                <a:gridCol w="987552">
                  <a:extLst>
                    <a:ext uri="{9D8B030D-6E8A-4147-A177-3AD203B41FA5}">
                      <a16:colId xmlns:a16="http://schemas.microsoft.com/office/drawing/2014/main" val="2364392760"/>
                    </a:ext>
                  </a:extLst>
                </a:gridCol>
                <a:gridCol w="987552">
                  <a:extLst>
                    <a:ext uri="{9D8B030D-6E8A-4147-A177-3AD203B41FA5}">
                      <a16:colId xmlns:a16="http://schemas.microsoft.com/office/drawing/2014/main" val="3477429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110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- 2019-03-30 02:09:27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operation?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https://image-store.slidesharecdn.com/42a8e6f9-2e4d-4ea6-8105-bb724cd9b3dd-large.jpeg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1789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- 2019-03-29 23:45:19 </a:t>
                      </a:r>
                      <a:r>
                        <a:rPr kumimoji="0" lang="en-US" sz="1000" b="0" i="0" u="none" strike="noStrike" kern="1200" cap="none" spc="0" normalizeH="0" baseline="0" noProof="0">
                          <a:ln>
                            <a:noFill/>
                          </a:ln>
                          <a:solidFill>
                            <a:prstClr val="black"/>
                          </a:solidFill>
                          <a:effectLst/>
                          <a:uLnTx/>
                          <a:uFillTx/>
                          <a:latin typeface="+mn-lt"/>
                          <a:ea typeface="+mn-ea"/>
                          <a:cs typeface="+mn-cs"/>
                        </a:rPr>
                        <a:t>
  Our Institutional Effectiveness team is growing again and are recruiting for the position of Manager, Education and Services Research. To learn more about this opportunity and what Douglas offers, visit us at: http://ow.ly/pJMC30ofKA1
#careers #bcjobs #careersatdouglas #highered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https://image-store.slidesharecdn.com/ff13b44a-9275-4583-bc2d-fedc6617744c-large.png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8715366"/>
                  </a:ext>
                </a:extLst>
              </a:tr>
            </a:tbl>
          </a:graphicData>
        </a:graphic>
      </p:graphicFrame>
      <p:sp>
        <p:nvSpPr>
          <p:cNvPr id="4" name="Text Placeholder 3">
            <a:extLst>
              <a:ext uri="{FF2B5EF4-FFF2-40B4-BE49-F238E27FC236}">
                <a16:creationId xmlns:a16="http://schemas.microsoft.com/office/drawing/2014/main" id="{17AD7F11-6BD7-474B-A0FA-AA7CB0BF9759}"/>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895184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4C2D0-0ED6-42B9-9306-E4FE38639A1B}"/>
              </a:ext>
            </a:extLst>
          </p:cNvPr>
          <p:cNvSpPr>
            <a:spLocks noGrp="1"/>
          </p:cNvSpPr>
          <p:nvPr>
            <p:ph type="title"/>
          </p:nvPr>
        </p:nvSpPr>
        <p:spPr/>
        <p:txBody>
          <a:bodyPr/>
          <a:lstStyle/>
          <a:p>
            <a:r>
              <a:rPr lang="en-US"/>
              <a:t>LinkedIn Updates Table | VCC - Social - 4 of 14</a:t>
            </a:r>
          </a:p>
        </p:txBody>
      </p:sp>
      <p:graphicFrame>
        <p:nvGraphicFramePr>
          <p:cNvPr id="5" name="Table Placeholder 4">
            <a:extLst>
              <a:ext uri="{FF2B5EF4-FFF2-40B4-BE49-F238E27FC236}">
                <a16:creationId xmlns:a16="http://schemas.microsoft.com/office/drawing/2014/main" id="{E01D4659-4723-402E-9D4D-4B4999780798}"/>
              </a:ext>
            </a:extLst>
          </p:cNvPr>
          <p:cNvGraphicFramePr>
            <a:graphicFrameLocks noGrp="1"/>
          </p:cNvGraphicFramePr>
          <p:nvPr>
            <p:ph type="tbl" sz="quarter" idx="13"/>
            <p:extLst>
              <p:ext uri="{D42A27DB-BD31-4B8C-83A1-F6EECF244321}">
                <p14:modId xmlns:p14="http://schemas.microsoft.com/office/powerpoint/2010/main" val="347239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01539861"/>
                    </a:ext>
                  </a:extLst>
                </a:gridCol>
                <a:gridCol w="905256">
                  <a:extLst>
                    <a:ext uri="{9D8B030D-6E8A-4147-A177-3AD203B41FA5}">
                      <a16:colId xmlns:a16="http://schemas.microsoft.com/office/drawing/2014/main" val="586126332"/>
                    </a:ext>
                  </a:extLst>
                </a:gridCol>
                <a:gridCol w="822960">
                  <a:extLst>
                    <a:ext uri="{9D8B030D-6E8A-4147-A177-3AD203B41FA5}">
                      <a16:colId xmlns:a16="http://schemas.microsoft.com/office/drawing/2014/main" val="3618136152"/>
                    </a:ext>
                  </a:extLst>
                </a:gridCol>
                <a:gridCol w="987552">
                  <a:extLst>
                    <a:ext uri="{9D8B030D-6E8A-4147-A177-3AD203B41FA5}">
                      <a16:colId xmlns:a16="http://schemas.microsoft.com/office/drawing/2014/main" val="2296866192"/>
                    </a:ext>
                  </a:extLst>
                </a:gridCol>
                <a:gridCol w="987552">
                  <a:extLst>
                    <a:ext uri="{9D8B030D-6E8A-4147-A177-3AD203B41FA5}">
                      <a16:colId xmlns:a16="http://schemas.microsoft.com/office/drawing/2014/main" val="3853191891"/>
                    </a:ext>
                  </a:extLst>
                </a:gridCol>
                <a:gridCol w="987552">
                  <a:extLst>
                    <a:ext uri="{9D8B030D-6E8A-4147-A177-3AD203B41FA5}">
                      <a16:colId xmlns:a16="http://schemas.microsoft.com/office/drawing/2014/main" val="1572356723"/>
                    </a:ext>
                  </a:extLst>
                </a:gridCol>
                <a:gridCol w="987552">
                  <a:extLst>
                    <a:ext uri="{9D8B030D-6E8A-4147-A177-3AD203B41FA5}">
                      <a16:colId xmlns:a16="http://schemas.microsoft.com/office/drawing/2014/main" val="3207141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054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- 2019-03-29 23:44:55 </a:t>
                      </a:r>
                      <a:r>
                        <a:rPr kumimoji="0" lang="en-US" sz="1000" b="0" i="0" u="none" strike="noStrike" kern="1200" cap="none" spc="0" normalizeH="0" baseline="0" noProof="0">
                          <a:ln>
                            <a:noFill/>
                          </a:ln>
                          <a:solidFill>
                            <a:prstClr val="black"/>
                          </a:solidFill>
                          <a:effectLst/>
                          <a:uLnTx/>
                          <a:uFillTx/>
                          <a:latin typeface="+mn-lt"/>
                          <a:ea typeface="+mn-ea"/>
                          <a:cs typeface="+mn-cs"/>
                        </a:rPr>
                        <a:t>
  Our Institutional Effectiveness team is growing again and are recruiting for the position of Manager, Education and Services Research. To learn more about this opportunity and what Douglas offers, visit us at: http://ow.ly/pJMC30ofKA1
#careers #bcjobs #careersatdouglas #highered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https://image-store.slidesharecdn.com/1cfa36f1-e967-4d4a-8f3b-47e1162a58af-large.png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835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- 2019-03-29 17:00:21 </a:t>
                      </a:r>
                      <a:r>
                        <a:rPr kumimoji="0" lang="en-US" sz="1000" b="0" i="0" u="none" strike="noStrike" kern="1200" cap="none" spc="0" normalizeH="0" baseline="0" noProof="0">
                          <a:ln>
                            <a:noFill/>
                          </a:ln>
                          <a:solidFill>
                            <a:prstClr val="black"/>
                          </a:solidFill>
                          <a:effectLst/>
                          <a:uLnTx/>
                          <a:uFillTx/>
                          <a:latin typeface="+mn-lt"/>
                          <a:ea typeface="+mn-ea"/>
                          <a:cs typeface="+mn-cs"/>
                        </a:rPr>
                        <a:t>
  #FeatureFriday 
George Brown College theatre graduates Alessandro Costantini and Evan Buliung are part of the cast of 'Dear Evan Hansen.'
To read further on their bios, visit here: https://bit.ly/2UgT71o.
#MyGBC #GBCAlumni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https://image-store.slidesharecdn.com/806c91a4-c20e-4e78-816f-c476921b1001-large.jpeg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7750715"/>
                  </a:ext>
                </a:extLst>
              </a:tr>
            </a:tbl>
          </a:graphicData>
        </a:graphic>
      </p:graphicFrame>
      <p:sp>
        <p:nvSpPr>
          <p:cNvPr id="4" name="Text Placeholder 3">
            <a:extLst>
              <a:ext uri="{FF2B5EF4-FFF2-40B4-BE49-F238E27FC236}">
                <a16:creationId xmlns:a16="http://schemas.microsoft.com/office/drawing/2014/main" id="{7B219FA7-DBD0-45E9-AB6C-85FAD19D856B}"/>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705272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C3E3-4BCA-440A-95F6-390C71CD1C51}"/>
              </a:ext>
            </a:extLst>
          </p:cNvPr>
          <p:cNvSpPr>
            <a:spLocks noGrp="1"/>
          </p:cNvSpPr>
          <p:nvPr>
            <p:ph type="title"/>
          </p:nvPr>
        </p:nvSpPr>
        <p:spPr/>
        <p:txBody>
          <a:bodyPr/>
          <a:lstStyle/>
          <a:p>
            <a:r>
              <a:rPr lang="en-US"/>
              <a:t>LinkedIn Updates Table | VCC - Social - 5 of 14</a:t>
            </a:r>
          </a:p>
        </p:txBody>
      </p:sp>
      <p:graphicFrame>
        <p:nvGraphicFramePr>
          <p:cNvPr id="5" name="Table Placeholder 4">
            <a:extLst>
              <a:ext uri="{FF2B5EF4-FFF2-40B4-BE49-F238E27FC236}">
                <a16:creationId xmlns:a16="http://schemas.microsoft.com/office/drawing/2014/main" id="{9C4FA182-A32C-4C87-B08D-F7723148FB41}"/>
              </a:ext>
            </a:extLst>
          </p:cNvPr>
          <p:cNvGraphicFramePr>
            <a:graphicFrameLocks noGrp="1"/>
          </p:cNvGraphicFramePr>
          <p:nvPr>
            <p:ph type="tbl" sz="quarter" idx="13"/>
            <p:extLst>
              <p:ext uri="{D42A27DB-BD31-4B8C-83A1-F6EECF244321}">
                <p14:modId xmlns:p14="http://schemas.microsoft.com/office/powerpoint/2010/main" val="2898104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5728516"/>
                    </a:ext>
                  </a:extLst>
                </a:gridCol>
                <a:gridCol w="905256">
                  <a:extLst>
                    <a:ext uri="{9D8B030D-6E8A-4147-A177-3AD203B41FA5}">
                      <a16:colId xmlns:a16="http://schemas.microsoft.com/office/drawing/2014/main" val="4175038931"/>
                    </a:ext>
                  </a:extLst>
                </a:gridCol>
                <a:gridCol w="822960">
                  <a:extLst>
                    <a:ext uri="{9D8B030D-6E8A-4147-A177-3AD203B41FA5}">
                      <a16:colId xmlns:a16="http://schemas.microsoft.com/office/drawing/2014/main" val="1519278637"/>
                    </a:ext>
                  </a:extLst>
                </a:gridCol>
                <a:gridCol w="987552">
                  <a:extLst>
                    <a:ext uri="{9D8B030D-6E8A-4147-A177-3AD203B41FA5}">
                      <a16:colId xmlns:a16="http://schemas.microsoft.com/office/drawing/2014/main" val="1094799426"/>
                    </a:ext>
                  </a:extLst>
                </a:gridCol>
                <a:gridCol w="987552">
                  <a:extLst>
                    <a:ext uri="{9D8B030D-6E8A-4147-A177-3AD203B41FA5}">
                      <a16:colId xmlns:a16="http://schemas.microsoft.com/office/drawing/2014/main" val="777339154"/>
                    </a:ext>
                  </a:extLst>
                </a:gridCol>
                <a:gridCol w="987552">
                  <a:extLst>
                    <a:ext uri="{9D8B030D-6E8A-4147-A177-3AD203B41FA5}">
                      <a16:colId xmlns:a16="http://schemas.microsoft.com/office/drawing/2014/main" val="2639612465"/>
                    </a:ext>
                  </a:extLst>
                </a:gridCol>
                <a:gridCol w="987552">
                  <a:extLst>
                    <a:ext uri="{9D8B030D-6E8A-4147-A177-3AD203B41FA5}">
                      <a16:colId xmlns:a16="http://schemas.microsoft.com/office/drawing/2014/main" val="1164320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592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- 2019-03-29 01:22:25 </a:t>
                      </a:r>
                      <a:r>
                        <a:rPr kumimoji="0" lang="en-US" sz="1000" b="0" i="0" u="none" strike="noStrike" kern="1200" cap="none" spc="0" normalizeH="0" baseline="0" noProof="0">
                          <a:ln>
                            <a:noFill/>
                          </a:ln>
                          <a:solidFill>
                            <a:prstClr val="black"/>
                          </a:solidFill>
                          <a:effectLst/>
                          <a:uLnTx/>
                          <a:uFillTx/>
                          <a:latin typeface="+mn-lt"/>
                          <a:ea typeface="+mn-ea"/>
                          <a:cs typeface="+mn-cs"/>
                        </a:rPr>
                        <a:t>
  The best project you'll ever work on is YOU! DO stretch!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https://image-store.slidesharecdn.com/b4a1d17b-2c93-448e-838d-acfca0cf58ad-large.jpeg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765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- 2019-03-28 20:59:06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tonight - Mar 28 at 5:30 in C408. 
Gain the practical ability to apply social sciences and humanities knowledge
to your career.  https://bit.ly/2UY60uD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https://image-store.slidesharecdn.com/de9bc036-f5f8-401d-9128-d817f46c2f5c-large.jpeg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0824741"/>
                  </a:ext>
                </a:extLst>
              </a:tr>
            </a:tbl>
          </a:graphicData>
        </a:graphic>
      </p:graphicFrame>
      <p:sp>
        <p:nvSpPr>
          <p:cNvPr id="4" name="Text Placeholder 3">
            <a:extLst>
              <a:ext uri="{FF2B5EF4-FFF2-40B4-BE49-F238E27FC236}">
                <a16:creationId xmlns:a16="http://schemas.microsoft.com/office/drawing/2014/main" id="{B25EBB2C-97B4-42D3-89F1-65F2104F6A5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993858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9E028-967A-44B6-B2BA-E4E20903EAA5}"/>
              </a:ext>
            </a:extLst>
          </p:cNvPr>
          <p:cNvSpPr>
            <a:spLocks noGrp="1"/>
          </p:cNvSpPr>
          <p:nvPr>
            <p:ph type="title"/>
          </p:nvPr>
        </p:nvSpPr>
        <p:spPr/>
        <p:txBody>
          <a:bodyPr/>
          <a:lstStyle/>
          <a:p>
            <a:r>
              <a:rPr lang="en-US"/>
              <a:t>LinkedIn Updates Table | VCC - Social - 6 of 14</a:t>
            </a:r>
          </a:p>
        </p:txBody>
      </p:sp>
      <p:graphicFrame>
        <p:nvGraphicFramePr>
          <p:cNvPr id="5" name="Table Placeholder 4">
            <a:extLst>
              <a:ext uri="{FF2B5EF4-FFF2-40B4-BE49-F238E27FC236}">
                <a16:creationId xmlns:a16="http://schemas.microsoft.com/office/drawing/2014/main" id="{1AA6A729-EE77-4BB4-A9FE-8F04A934D718}"/>
              </a:ext>
            </a:extLst>
          </p:cNvPr>
          <p:cNvGraphicFramePr>
            <a:graphicFrameLocks noGrp="1"/>
          </p:cNvGraphicFramePr>
          <p:nvPr>
            <p:ph type="tbl" sz="quarter" idx="13"/>
            <p:extLst>
              <p:ext uri="{D42A27DB-BD31-4B8C-83A1-F6EECF244321}">
                <p14:modId xmlns:p14="http://schemas.microsoft.com/office/powerpoint/2010/main" val="183272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76130372"/>
                    </a:ext>
                  </a:extLst>
                </a:gridCol>
                <a:gridCol w="905256">
                  <a:extLst>
                    <a:ext uri="{9D8B030D-6E8A-4147-A177-3AD203B41FA5}">
                      <a16:colId xmlns:a16="http://schemas.microsoft.com/office/drawing/2014/main" val="653477954"/>
                    </a:ext>
                  </a:extLst>
                </a:gridCol>
                <a:gridCol w="822960">
                  <a:extLst>
                    <a:ext uri="{9D8B030D-6E8A-4147-A177-3AD203B41FA5}">
                      <a16:colId xmlns:a16="http://schemas.microsoft.com/office/drawing/2014/main" val="2563438144"/>
                    </a:ext>
                  </a:extLst>
                </a:gridCol>
                <a:gridCol w="987552">
                  <a:extLst>
                    <a:ext uri="{9D8B030D-6E8A-4147-A177-3AD203B41FA5}">
                      <a16:colId xmlns:a16="http://schemas.microsoft.com/office/drawing/2014/main" val="3027024656"/>
                    </a:ext>
                  </a:extLst>
                </a:gridCol>
                <a:gridCol w="987552">
                  <a:extLst>
                    <a:ext uri="{9D8B030D-6E8A-4147-A177-3AD203B41FA5}">
                      <a16:colId xmlns:a16="http://schemas.microsoft.com/office/drawing/2014/main" val="1478633419"/>
                    </a:ext>
                  </a:extLst>
                </a:gridCol>
                <a:gridCol w="987552">
                  <a:extLst>
                    <a:ext uri="{9D8B030D-6E8A-4147-A177-3AD203B41FA5}">
                      <a16:colId xmlns:a16="http://schemas.microsoft.com/office/drawing/2014/main" val="3020632471"/>
                    </a:ext>
                  </a:extLst>
                </a:gridCol>
                <a:gridCol w="987552">
                  <a:extLst>
                    <a:ext uri="{9D8B030D-6E8A-4147-A177-3AD203B41FA5}">
                      <a16:colId xmlns:a16="http://schemas.microsoft.com/office/drawing/2014/main" val="370952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877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19:30:19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improving and promoting health through food and nutrition? Looking for a career that combines business with food? Come to the Nutrition Programs info session at 4:30pm in room C408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https://image-store.slidesharecdn.com/bbeb3bb6-1472-443d-b1a0-2bad3e49c9ea-large.png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945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- 2019-03-27 18:39:01 </a:t>
                      </a:r>
                      <a:r>
                        <a:rPr kumimoji="0" lang="en-US" sz="1000" b="0" i="0" u="none" strike="noStrike" kern="1200" cap="none" spc="0" normalizeH="0" baseline="0" noProof="0">
                          <a:ln>
                            <a:noFill/>
                          </a:ln>
                          <a:solidFill>
                            <a:prstClr val="black"/>
                          </a:solidFill>
                          <a:effectLst/>
                          <a:uLnTx/>
                          <a:uFillTx/>
                          <a:latin typeface="+mn-lt"/>
                          <a:ea typeface="+mn-ea"/>
                          <a:cs typeface="+mn-cs"/>
                        </a:rPr>
                        <a:t>
  Join us tonight to learn how you can have a meaningful career in the social services providing services for our community's older adults who wish to age in place. Info session for the Diploma in Gerontology: March 27 @ 6:00 pm Room B008  https://bit.ly/2O1nfse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http://s3.amazonaws.com/photos.sproutsocial.com/2019-03-13/9ac75ae1-f1ef-4d7a-aa6f-a5ea2119e847/abd4c64f-3ede-4e43-8766-a2206b23217c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89523788"/>
                  </a:ext>
                </a:extLst>
              </a:tr>
            </a:tbl>
          </a:graphicData>
        </a:graphic>
      </p:graphicFrame>
      <p:sp>
        <p:nvSpPr>
          <p:cNvPr id="4" name="Text Placeholder 3">
            <a:extLst>
              <a:ext uri="{FF2B5EF4-FFF2-40B4-BE49-F238E27FC236}">
                <a16:creationId xmlns:a16="http://schemas.microsoft.com/office/drawing/2014/main" id="{DF354A2D-2798-429E-BDF8-A0BB818AC70E}"/>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383135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9DDB3-3CD1-468A-B70C-B8A0E8086348}"/>
              </a:ext>
            </a:extLst>
          </p:cNvPr>
          <p:cNvSpPr>
            <a:spLocks noGrp="1"/>
          </p:cNvSpPr>
          <p:nvPr>
            <p:ph type="title"/>
          </p:nvPr>
        </p:nvSpPr>
        <p:spPr/>
        <p:txBody>
          <a:bodyPr/>
          <a:lstStyle/>
          <a:p>
            <a:r>
              <a:rPr lang="en-US"/>
              <a:t>LinkedIn Updates Table | VCC - Social - 7 of 14</a:t>
            </a:r>
          </a:p>
        </p:txBody>
      </p:sp>
      <p:graphicFrame>
        <p:nvGraphicFramePr>
          <p:cNvPr id="5" name="Table Placeholder 4">
            <a:extLst>
              <a:ext uri="{FF2B5EF4-FFF2-40B4-BE49-F238E27FC236}">
                <a16:creationId xmlns:a16="http://schemas.microsoft.com/office/drawing/2014/main" id="{D9C9BDDB-CFAB-486E-8C7B-2C57C6714855}"/>
              </a:ext>
            </a:extLst>
          </p:cNvPr>
          <p:cNvGraphicFramePr>
            <a:graphicFrameLocks noGrp="1"/>
          </p:cNvGraphicFramePr>
          <p:nvPr>
            <p:ph type="tbl" sz="quarter" idx="13"/>
            <p:extLst>
              <p:ext uri="{D42A27DB-BD31-4B8C-83A1-F6EECF244321}">
                <p14:modId xmlns:p14="http://schemas.microsoft.com/office/powerpoint/2010/main" val="9596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87619040"/>
                    </a:ext>
                  </a:extLst>
                </a:gridCol>
                <a:gridCol w="905256">
                  <a:extLst>
                    <a:ext uri="{9D8B030D-6E8A-4147-A177-3AD203B41FA5}">
                      <a16:colId xmlns:a16="http://schemas.microsoft.com/office/drawing/2014/main" val="2673590282"/>
                    </a:ext>
                  </a:extLst>
                </a:gridCol>
                <a:gridCol w="822960">
                  <a:extLst>
                    <a:ext uri="{9D8B030D-6E8A-4147-A177-3AD203B41FA5}">
                      <a16:colId xmlns:a16="http://schemas.microsoft.com/office/drawing/2014/main" val="1205633018"/>
                    </a:ext>
                  </a:extLst>
                </a:gridCol>
                <a:gridCol w="987552">
                  <a:extLst>
                    <a:ext uri="{9D8B030D-6E8A-4147-A177-3AD203B41FA5}">
                      <a16:colId xmlns:a16="http://schemas.microsoft.com/office/drawing/2014/main" val="904197876"/>
                    </a:ext>
                  </a:extLst>
                </a:gridCol>
                <a:gridCol w="987552">
                  <a:extLst>
                    <a:ext uri="{9D8B030D-6E8A-4147-A177-3AD203B41FA5}">
                      <a16:colId xmlns:a16="http://schemas.microsoft.com/office/drawing/2014/main" val="95859865"/>
                    </a:ext>
                  </a:extLst>
                </a:gridCol>
                <a:gridCol w="987552">
                  <a:extLst>
                    <a:ext uri="{9D8B030D-6E8A-4147-A177-3AD203B41FA5}">
                      <a16:colId xmlns:a16="http://schemas.microsoft.com/office/drawing/2014/main" val="3621336437"/>
                    </a:ext>
                  </a:extLst>
                </a:gridCol>
                <a:gridCol w="987552">
                  <a:extLst>
                    <a:ext uri="{9D8B030D-6E8A-4147-A177-3AD203B41FA5}">
                      <a16:colId xmlns:a16="http://schemas.microsoft.com/office/drawing/2014/main" val="355835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865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23:02:06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improving and promoting health through food and nutrition? Looking for a career that combines business with food? Come to the Nutrition Programs info session tomorrow to learn about the many program options and career pathways that are available.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https://image-store.slidesharecdn.com/56dba535-f82d-4b08-8c98-92684a9f4357-large.png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851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17:41:12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seeing what kind of research is being done by your instructors and fellow students at Langara? Join us for Applied Research Day on Thursday at 11:30 am in the T Building Gallery. Students can enter for a chance to win an iPad mini! https://lnkd.in/g8xdJcs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https://image-store.slidesharecdn.com/7774c532-ceae-457a-a037-d231d3328463-large.jpeg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4787033"/>
                  </a:ext>
                </a:extLst>
              </a:tr>
            </a:tbl>
          </a:graphicData>
        </a:graphic>
      </p:graphicFrame>
      <p:sp>
        <p:nvSpPr>
          <p:cNvPr id="4" name="Text Placeholder 3">
            <a:extLst>
              <a:ext uri="{FF2B5EF4-FFF2-40B4-BE49-F238E27FC236}">
                <a16:creationId xmlns:a16="http://schemas.microsoft.com/office/drawing/2014/main" id="{E46FA774-9853-4039-AF27-7D06442DB0EB}"/>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9372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1ABB1-4D06-487A-A26A-DFB4D8A02C46}"/>
              </a:ext>
            </a:extLst>
          </p:cNvPr>
          <p:cNvSpPr>
            <a:spLocks noGrp="1"/>
          </p:cNvSpPr>
          <p:nvPr>
            <p:ph type="title"/>
          </p:nvPr>
        </p:nvSpPr>
        <p:spPr/>
        <p:txBody>
          <a:bodyPr/>
          <a:lstStyle/>
          <a:p>
            <a:r>
              <a:rPr lang="en-US"/>
              <a:t>LinkedIn Updates Table | VCC - Social - 8 of 14</a:t>
            </a:r>
          </a:p>
        </p:txBody>
      </p:sp>
      <p:graphicFrame>
        <p:nvGraphicFramePr>
          <p:cNvPr id="5" name="Table Placeholder 4">
            <a:extLst>
              <a:ext uri="{FF2B5EF4-FFF2-40B4-BE49-F238E27FC236}">
                <a16:creationId xmlns:a16="http://schemas.microsoft.com/office/drawing/2014/main" id="{A3ED11B3-656A-4DF5-A7C3-74722B8A4498}"/>
              </a:ext>
            </a:extLst>
          </p:cNvPr>
          <p:cNvGraphicFramePr>
            <a:graphicFrameLocks noGrp="1"/>
          </p:cNvGraphicFramePr>
          <p:nvPr>
            <p:ph type="tbl" sz="quarter" idx="13"/>
            <p:extLst>
              <p:ext uri="{D42A27DB-BD31-4B8C-83A1-F6EECF244321}">
                <p14:modId xmlns:p14="http://schemas.microsoft.com/office/powerpoint/2010/main" val="297045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88436794"/>
                    </a:ext>
                  </a:extLst>
                </a:gridCol>
                <a:gridCol w="905256">
                  <a:extLst>
                    <a:ext uri="{9D8B030D-6E8A-4147-A177-3AD203B41FA5}">
                      <a16:colId xmlns:a16="http://schemas.microsoft.com/office/drawing/2014/main" val="2825510039"/>
                    </a:ext>
                  </a:extLst>
                </a:gridCol>
                <a:gridCol w="822960">
                  <a:extLst>
                    <a:ext uri="{9D8B030D-6E8A-4147-A177-3AD203B41FA5}">
                      <a16:colId xmlns:a16="http://schemas.microsoft.com/office/drawing/2014/main" val="441050471"/>
                    </a:ext>
                  </a:extLst>
                </a:gridCol>
                <a:gridCol w="987552">
                  <a:extLst>
                    <a:ext uri="{9D8B030D-6E8A-4147-A177-3AD203B41FA5}">
                      <a16:colId xmlns:a16="http://schemas.microsoft.com/office/drawing/2014/main" val="1423213420"/>
                    </a:ext>
                  </a:extLst>
                </a:gridCol>
                <a:gridCol w="987552">
                  <a:extLst>
                    <a:ext uri="{9D8B030D-6E8A-4147-A177-3AD203B41FA5}">
                      <a16:colId xmlns:a16="http://schemas.microsoft.com/office/drawing/2014/main" val="3458376227"/>
                    </a:ext>
                  </a:extLst>
                </a:gridCol>
                <a:gridCol w="987552">
                  <a:extLst>
                    <a:ext uri="{9D8B030D-6E8A-4147-A177-3AD203B41FA5}">
                      <a16:colId xmlns:a16="http://schemas.microsoft.com/office/drawing/2014/main" val="1415558487"/>
                    </a:ext>
                  </a:extLst>
                </a:gridCol>
                <a:gridCol w="987552">
                  <a:extLst>
                    <a:ext uri="{9D8B030D-6E8A-4147-A177-3AD203B41FA5}">
                      <a16:colId xmlns:a16="http://schemas.microsoft.com/office/drawing/2014/main" val="3239308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989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- 2019-03-26 17:30:15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a meaningful career in the social services? The Diploma in Gerontology is for you. Come to an Info Session on March 27 @ 6:00 pm Room B008 to learn how you can provide services for our community's older adults who wish to age in place. https://bit.ly/2O1nfse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http://s3.amazonaws.com/photos.sproutsocial.com/2019-03-13/9ac75ae1-f1ef-4d7a-aa6f-a5ea2119e847/9fe27092-d1df-47e2-a449-1ecc21fdd413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86146101"/>
                  </a:ext>
                </a:extLst>
              </a:tr>
            </a:tbl>
          </a:graphicData>
        </a:graphic>
      </p:graphicFrame>
      <p:sp>
        <p:nvSpPr>
          <p:cNvPr id="4" name="Text Placeholder 3">
            <a:extLst>
              <a:ext uri="{FF2B5EF4-FFF2-40B4-BE49-F238E27FC236}">
                <a16:creationId xmlns:a16="http://schemas.microsoft.com/office/drawing/2014/main" id="{C25C823F-6192-411B-A9EE-5D3F93F7BF0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699359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24ED-FEF8-4A79-AE15-BFB3AC3C43EE}"/>
              </a:ext>
            </a:extLst>
          </p:cNvPr>
          <p:cNvSpPr>
            <a:spLocks noGrp="1"/>
          </p:cNvSpPr>
          <p:nvPr>
            <p:ph type="title"/>
          </p:nvPr>
        </p:nvSpPr>
        <p:spPr/>
        <p:txBody>
          <a:bodyPr/>
          <a:lstStyle/>
          <a:p>
            <a:r>
              <a:rPr lang="en-US"/>
              <a:t>LinkedIn Updates Table | VCC - Social - 9 of 14</a:t>
            </a:r>
          </a:p>
        </p:txBody>
      </p:sp>
      <p:graphicFrame>
        <p:nvGraphicFramePr>
          <p:cNvPr id="5" name="Table Placeholder 4">
            <a:extLst>
              <a:ext uri="{FF2B5EF4-FFF2-40B4-BE49-F238E27FC236}">
                <a16:creationId xmlns:a16="http://schemas.microsoft.com/office/drawing/2014/main" id="{D31F0AE1-6E68-4748-AC42-B37FB45E2380}"/>
              </a:ext>
            </a:extLst>
          </p:cNvPr>
          <p:cNvGraphicFramePr>
            <a:graphicFrameLocks noGrp="1"/>
          </p:cNvGraphicFramePr>
          <p:nvPr>
            <p:ph type="tbl" sz="quarter" idx="13"/>
            <p:extLst>
              <p:ext uri="{D42A27DB-BD31-4B8C-83A1-F6EECF244321}">
                <p14:modId xmlns:p14="http://schemas.microsoft.com/office/powerpoint/2010/main" val="218735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77309598"/>
                    </a:ext>
                  </a:extLst>
                </a:gridCol>
                <a:gridCol w="905256">
                  <a:extLst>
                    <a:ext uri="{9D8B030D-6E8A-4147-A177-3AD203B41FA5}">
                      <a16:colId xmlns:a16="http://schemas.microsoft.com/office/drawing/2014/main" val="2945882879"/>
                    </a:ext>
                  </a:extLst>
                </a:gridCol>
                <a:gridCol w="822960">
                  <a:extLst>
                    <a:ext uri="{9D8B030D-6E8A-4147-A177-3AD203B41FA5}">
                      <a16:colId xmlns:a16="http://schemas.microsoft.com/office/drawing/2014/main" val="1730280450"/>
                    </a:ext>
                  </a:extLst>
                </a:gridCol>
                <a:gridCol w="987552">
                  <a:extLst>
                    <a:ext uri="{9D8B030D-6E8A-4147-A177-3AD203B41FA5}">
                      <a16:colId xmlns:a16="http://schemas.microsoft.com/office/drawing/2014/main" val="652920074"/>
                    </a:ext>
                  </a:extLst>
                </a:gridCol>
                <a:gridCol w="987552">
                  <a:extLst>
                    <a:ext uri="{9D8B030D-6E8A-4147-A177-3AD203B41FA5}">
                      <a16:colId xmlns:a16="http://schemas.microsoft.com/office/drawing/2014/main" val="642529220"/>
                    </a:ext>
                  </a:extLst>
                </a:gridCol>
                <a:gridCol w="987552">
                  <a:extLst>
                    <a:ext uri="{9D8B030D-6E8A-4147-A177-3AD203B41FA5}">
                      <a16:colId xmlns:a16="http://schemas.microsoft.com/office/drawing/2014/main" val="508514579"/>
                    </a:ext>
                  </a:extLst>
                </a:gridCol>
                <a:gridCol w="987552">
                  <a:extLst>
                    <a:ext uri="{9D8B030D-6E8A-4147-A177-3AD203B41FA5}">
                      <a16:colId xmlns:a16="http://schemas.microsoft.com/office/drawing/2014/main" val="2206124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503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68024596"/>
                  </a:ext>
                </a:extLst>
              </a:tr>
            </a:tbl>
          </a:graphicData>
        </a:graphic>
      </p:graphicFrame>
      <p:sp>
        <p:nvSpPr>
          <p:cNvPr id="4" name="Text Placeholder 3">
            <a:extLst>
              <a:ext uri="{FF2B5EF4-FFF2-40B4-BE49-F238E27FC236}">
                <a16:creationId xmlns:a16="http://schemas.microsoft.com/office/drawing/2014/main" id="{47854BB9-3F2E-42F0-ABD9-DE360AA1F928}"/>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437252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6438F-4DCB-42F8-87F3-551645ED77DD}"/>
              </a:ext>
            </a:extLst>
          </p:cNvPr>
          <p:cNvSpPr>
            <a:spLocks noGrp="1"/>
          </p:cNvSpPr>
          <p:nvPr>
            <p:ph type="title"/>
          </p:nvPr>
        </p:nvSpPr>
        <p:spPr/>
        <p:txBody>
          <a:bodyPr/>
          <a:lstStyle/>
          <a:p>
            <a:r>
              <a:rPr lang="en-US"/>
              <a:t>LinkedIn Updates Table | VCC - Social - 10 of 14</a:t>
            </a:r>
          </a:p>
        </p:txBody>
      </p:sp>
      <p:graphicFrame>
        <p:nvGraphicFramePr>
          <p:cNvPr id="5" name="Table Placeholder 4">
            <a:extLst>
              <a:ext uri="{FF2B5EF4-FFF2-40B4-BE49-F238E27FC236}">
                <a16:creationId xmlns:a16="http://schemas.microsoft.com/office/drawing/2014/main" id="{821BC6AE-90A2-42D9-97FB-12530EABBC7B}"/>
              </a:ext>
            </a:extLst>
          </p:cNvPr>
          <p:cNvGraphicFramePr>
            <a:graphicFrameLocks noGrp="1"/>
          </p:cNvGraphicFramePr>
          <p:nvPr>
            <p:ph type="tbl" sz="quarter" idx="13"/>
            <p:extLst>
              <p:ext uri="{D42A27DB-BD31-4B8C-83A1-F6EECF244321}">
                <p14:modId xmlns:p14="http://schemas.microsoft.com/office/powerpoint/2010/main" val="2906276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03099478"/>
                    </a:ext>
                  </a:extLst>
                </a:gridCol>
                <a:gridCol w="905256">
                  <a:extLst>
                    <a:ext uri="{9D8B030D-6E8A-4147-A177-3AD203B41FA5}">
                      <a16:colId xmlns:a16="http://schemas.microsoft.com/office/drawing/2014/main" val="1733677016"/>
                    </a:ext>
                  </a:extLst>
                </a:gridCol>
                <a:gridCol w="822960">
                  <a:extLst>
                    <a:ext uri="{9D8B030D-6E8A-4147-A177-3AD203B41FA5}">
                      <a16:colId xmlns:a16="http://schemas.microsoft.com/office/drawing/2014/main" val="2429513769"/>
                    </a:ext>
                  </a:extLst>
                </a:gridCol>
                <a:gridCol w="987552">
                  <a:extLst>
                    <a:ext uri="{9D8B030D-6E8A-4147-A177-3AD203B41FA5}">
                      <a16:colId xmlns:a16="http://schemas.microsoft.com/office/drawing/2014/main" val="2760426561"/>
                    </a:ext>
                  </a:extLst>
                </a:gridCol>
                <a:gridCol w="987552">
                  <a:extLst>
                    <a:ext uri="{9D8B030D-6E8A-4147-A177-3AD203B41FA5}">
                      <a16:colId xmlns:a16="http://schemas.microsoft.com/office/drawing/2014/main" val="4164227005"/>
                    </a:ext>
                  </a:extLst>
                </a:gridCol>
                <a:gridCol w="987552">
                  <a:extLst>
                    <a:ext uri="{9D8B030D-6E8A-4147-A177-3AD203B41FA5}">
                      <a16:colId xmlns:a16="http://schemas.microsoft.com/office/drawing/2014/main" val="3062784777"/>
                    </a:ext>
                  </a:extLst>
                </a:gridCol>
                <a:gridCol w="987552">
                  <a:extLst>
                    <a:ext uri="{9D8B030D-6E8A-4147-A177-3AD203B41FA5}">
                      <a16:colId xmlns:a16="http://schemas.microsoft.com/office/drawing/2014/main" val="2213345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156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- 2019-03-26 00:14:42 </a:t>
                      </a:r>
                      <a:r>
                        <a:rPr kumimoji="0" lang="en-US" sz="1000" b="0" i="0" u="none" strike="noStrike" kern="1200" cap="none" spc="0" normalizeH="0" baseline="0" noProof="0">
                          <a:ln>
                            <a:noFill/>
                          </a:ln>
                          <a:solidFill>
                            <a:prstClr val="black"/>
                          </a:solidFill>
                          <a:effectLst/>
                          <a:uLnTx/>
                          <a:uFillTx/>
                          <a:latin typeface="+mn-lt"/>
                          <a:ea typeface="+mn-ea"/>
                          <a:cs typeface="+mn-cs"/>
                        </a:rPr>
                        <a:t>
  Music will be flowing through the hallways of Douglas College this Wednesday, March 27th from 2-7pm. The New Westminster concourse will host the sounds of talented graduating students of the Music Technology Program - a favourite of the college community. #topemployer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https://image-store.slidesharecdn.com/ddc8e715-0b99-4e82-b4ed-02bdd86d983c-large.jpeg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709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- 2019-03-25 14:40:06 </a:t>
                      </a:r>
                      <a:r>
                        <a:rPr kumimoji="0" lang="en-US" sz="1000" b="0" i="0" u="none" strike="noStrike" kern="1200" cap="none" spc="0" normalizeH="0" baseline="0" noProof="0">
                          <a:ln>
                            <a:noFill/>
                          </a:ln>
                          <a:solidFill>
                            <a:prstClr val="black"/>
                          </a:solidFill>
                          <a:effectLst/>
                          <a:uLnTx/>
                          <a:uFillTx/>
                          <a:latin typeface="+mn-lt"/>
                          <a:ea typeface="+mn-ea"/>
                          <a:cs typeface="+mn-cs"/>
                        </a:rPr>
                        <a:t>
  Nominations for our special anniversary award, 49 Langarans close on Sunday, Mar 31. Help us recognize former students, employees, and those who have made an impact on Langara and our community. Let's celebrate their moment in time. Nominate now: https://bit.ly/2GXOcLR #Beyond49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https://image-store.slidesharecdn.com/a7c1a4a1-e963-4b5e-8dec-f3392643a449-large.jpeg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3464144"/>
                  </a:ext>
                </a:extLst>
              </a:tr>
            </a:tbl>
          </a:graphicData>
        </a:graphic>
      </p:graphicFrame>
      <p:sp>
        <p:nvSpPr>
          <p:cNvPr id="4" name="Text Placeholder 3">
            <a:extLst>
              <a:ext uri="{FF2B5EF4-FFF2-40B4-BE49-F238E27FC236}">
                <a16:creationId xmlns:a16="http://schemas.microsoft.com/office/drawing/2014/main" id="{8F9A166F-1A41-4B35-9EA5-F8AB12AED65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458817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ABCE1-B1FA-4D67-ACDF-00129AD3B1B4}"/>
              </a:ext>
            </a:extLst>
          </p:cNvPr>
          <p:cNvSpPr>
            <a:spLocks noGrp="1"/>
          </p:cNvSpPr>
          <p:nvPr>
            <p:ph type="title"/>
          </p:nvPr>
        </p:nvSpPr>
        <p:spPr/>
        <p:txBody>
          <a:bodyPr/>
          <a:lstStyle/>
          <a:p>
            <a:r>
              <a:rPr lang="en-US"/>
              <a:t>LinkedIn Updates Table | VCC - Social - 11 of 14</a:t>
            </a:r>
          </a:p>
        </p:txBody>
      </p:sp>
      <p:graphicFrame>
        <p:nvGraphicFramePr>
          <p:cNvPr id="5" name="Table Placeholder 4">
            <a:extLst>
              <a:ext uri="{FF2B5EF4-FFF2-40B4-BE49-F238E27FC236}">
                <a16:creationId xmlns:a16="http://schemas.microsoft.com/office/drawing/2014/main" id="{DB12CE6A-C16A-47D4-938E-8096AE6425D5}"/>
              </a:ext>
            </a:extLst>
          </p:cNvPr>
          <p:cNvGraphicFramePr>
            <a:graphicFrameLocks noGrp="1"/>
          </p:cNvGraphicFramePr>
          <p:nvPr>
            <p:ph type="tbl" sz="quarter" idx="13"/>
            <p:extLst>
              <p:ext uri="{D42A27DB-BD31-4B8C-83A1-F6EECF244321}">
                <p14:modId xmlns:p14="http://schemas.microsoft.com/office/powerpoint/2010/main" val="15659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21628083"/>
                    </a:ext>
                  </a:extLst>
                </a:gridCol>
                <a:gridCol w="905256">
                  <a:extLst>
                    <a:ext uri="{9D8B030D-6E8A-4147-A177-3AD203B41FA5}">
                      <a16:colId xmlns:a16="http://schemas.microsoft.com/office/drawing/2014/main" val="1411628140"/>
                    </a:ext>
                  </a:extLst>
                </a:gridCol>
                <a:gridCol w="822960">
                  <a:extLst>
                    <a:ext uri="{9D8B030D-6E8A-4147-A177-3AD203B41FA5}">
                      <a16:colId xmlns:a16="http://schemas.microsoft.com/office/drawing/2014/main" val="1260503852"/>
                    </a:ext>
                  </a:extLst>
                </a:gridCol>
                <a:gridCol w="987552">
                  <a:extLst>
                    <a:ext uri="{9D8B030D-6E8A-4147-A177-3AD203B41FA5}">
                      <a16:colId xmlns:a16="http://schemas.microsoft.com/office/drawing/2014/main" val="3289356896"/>
                    </a:ext>
                  </a:extLst>
                </a:gridCol>
                <a:gridCol w="987552">
                  <a:extLst>
                    <a:ext uri="{9D8B030D-6E8A-4147-A177-3AD203B41FA5}">
                      <a16:colId xmlns:a16="http://schemas.microsoft.com/office/drawing/2014/main" val="246856442"/>
                    </a:ext>
                  </a:extLst>
                </a:gridCol>
                <a:gridCol w="987552">
                  <a:extLst>
                    <a:ext uri="{9D8B030D-6E8A-4147-A177-3AD203B41FA5}">
                      <a16:colId xmlns:a16="http://schemas.microsoft.com/office/drawing/2014/main" val="2359146451"/>
                    </a:ext>
                  </a:extLst>
                </a:gridCol>
                <a:gridCol w="987552">
                  <a:extLst>
                    <a:ext uri="{9D8B030D-6E8A-4147-A177-3AD203B41FA5}">
                      <a16:colId xmlns:a16="http://schemas.microsoft.com/office/drawing/2014/main" val="701857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730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3349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58906000"/>
                  </a:ext>
                </a:extLst>
              </a:tr>
            </a:tbl>
          </a:graphicData>
        </a:graphic>
      </p:graphicFrame>
      <p:sp>
        <p:nvSpPr>
          <p:cNvPr id="4" name="Text Placeholder 3">
            <a:extLst>
              <a:ext uri="{FF2B5EF4-FFF2-40B4-BE49-F238E27FC236}">
                <a16:creationId xmlns:a16="http://schemas.microsoft.com/office/drawing/2014/main" id="{A6A851D7-7368-425F-8A64-08326D372E3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185969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EB387-7C3A-43E6-9134-4C433004C989}"/>
              </a:ext>
            </a:extLst>
          </p:cNvPr>
          <p:cNvSpPr>
            <a:spLocks noGrp="1"/>
          </p:cNvSpPr>
          <p:nvPr>
            <p:ph type="title"/>
          </p:nvPr>
        </p:nvSpPr>
        <p:spPr/>
        <p:txBody>
          <a:bodyPr/>
          <a:lstStyle/>
          <a:p>
            <a:r>
              <a:rPr lang="en-US"/>
              <a:t>LinkedIn Updates Table | VCC - Social - 12 of 14</a:t>
            </a:r>
          </a:p>
        </p:txBody>
      </p:sp>
      <p:graphicFrame>
        <p:nvGraphicFramePr>
          <p:cNvPr id="5" name="Table Placeholder 4">
            <a:extLst>
              <a:ext uri="{FF2B5EF4-FFF2-40B4-BE49-F238E27FC236}">
                <a16:creationId xmlns:a16="http://schemas.microsoft.com/office/drawing/2014/main" id="{67BACC79-C9B6-449A-A5D3-2D4692E8FB76}"/>
              </a:ext>
            </a:extLst>
          </p:cNvPr>
          <p:cNvGraphicFramePr>
            <a:graphicFrameLocks noGrp="1"/>
          </p:cNvGraphicFramePr>
          <p:nvPr>
            <p:ph type="tbl" sz="quarter" idx="13"/>
            <p:extLst>
              <p:ext uri="{D42A27DB-BD31-4B8C-83A1-F6EECF244321}">
                <p14:modId xmlns:p14="http://schemas.microsoft.com/office/powerpoint/2010/main" val="3992233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81269775"/>
                    </a:ext>
                  </a:extLst>
                </a:gridCol>
                <a:gridCol w="905256">
                  <a:extLst>
                    <a:ext uri="{9D8B030D-6E8A-4147-A177-3AD203B41FA5}">
                      <a16:colId xmlns:a16="http://schemas.microsoft.com/office/drawing/2014/main" val="2238785543"/>
                    </a:ext>
                  </a:extLst>
                </a:gridCol>
                <a:gridCol w="822960">
                  <a:extLst>
                    <a:ext uri="{9D8B030D-6E8A-4147-A177-3AD203B41FA5}">
                      <a16:colId xmlns:a16="http://schemas.microsoft.com/office/drawing/2014/main" val="3128799443"/>
                    </a:ext>
                  </a:extLst>
                </a:gridCol>
                <a:gridCol w="987552">
                  <a:extLst>
                    <a:ext uri="{9D8B030D-6E8A-4147-A177-3AD203B41FA5}">
                      <a16:colId xmlns:a16="http://schemas.microsoft.com/office/drawing/2014/main" val="2369839851"/>
                    </a:ext>
                  </a:extLst>
                </a:gridCol>
                <a:gridCol w="987552">
                  <a:extLst>
                    <a:ext uri="{9D8B030D-6E8A-4147-A177-3AD203B41FA5}">
                      <a16:colId xmlns:a16="http://schemas.microsoft.com/office/drawing/2014/main" val="932055888"/>
                    </a:ext>
                  </a:extLst>
                </a:gridCol>
                <a:gridCol w="987552">
                  <a:extLst>
                    <a:ext uri="{9D8B030D-6E8A-4147-A177-3AD203B41FA5}">
                      <a16:colId xmlns:a16="http://schemas.microsoft.com/office/drawing/2014/main" val="3485692300"/>
                    </a:ext>
                  </a:extLst>
                </a:gridCol>
                <a:gridCol w="987552">
                  <a:extLst>
                    <a:ext uri="{9D8B030D-6E8A-4147-A177-3AD203B41FA5}">
                      <a16:colId xmlns:a16="http://schemas.microsoft.com/office/drawing/2014/main" val="1153338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620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5797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23123332"/>
                  </a:ext>
                </a:extLst>
              </a:tr>
            </a:tbl>
          </a:graphicData>
        </a:graphic>
      </p:graphicFrame>
      <p:sp>
        <p:nvSpPr>
          <p:cNvPr id="4" name="Text Placeholder 3">
            <a:extLst>
              <a:ext uri="{FF2B5EF4-FFF2-40B4-BE49-F238E27FC236}">
                <a16:creationId xmlns:a16="http://schemas.microsoft.com/office/drawing/2014/main" id="{F447E611-B906-4381-99A2-922A5C14D692}"/>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822148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0F9DD-1872-4A3C-9CDA-60C874D010CC}"/>
              </a:ext>
            </a:extLst>
          </p:cNvPr>
          <p:cNvSpPr>
            <a:spLocks noGrp="1"/>
          </p:cNvSpPr>
          <p:nvPr>
            <p:ph type="title"/>
          </p:nvPr>
        </p:nvSpPr>
        <p:spPr/>
        <p:txBody>
          <a:bodyPr/>
          <a:lstStyle/>
          <a:p>
            <a:r>
              <a:rPr lang="en-US"/>
              <a:t>LinkedIn Updates Table | VCC - Social - 13 of 14</a:t>
            </a:r>
          </a:p>
        </p:txBody>
      </p:sp>
      <p:graphicFrame>
        <p:nvGraphicFramePr>
          <p:cNvPr id="5" name="Table Placeholder 4">
            <a:extLst>
              <a:ext uri="{FF2B5EF4-FFF2-40B4-BE49-F238E27FC236}">
                <a16:creationId xmlns:a16="http://schemas.microsoft.com/office/drawing/2014/main" id="{05DD070B-A2C8-4C41-BF5C-9185CB5769C2}"/>
              </a:ext>
            </a:extLst>
          </p:cNvPr>
          <p:cNvGraphicFramePr>
            <a:graphicFrameLocks noGrp="1"/>
          </p:cNvGraphicFramePr>
          <p:nvPr>
            <p:ph type="tbl" sz="quarter" idx="13"/>
            <p:extLst>
              <p:ext uri="{D42A27DB-BD31-4B8C-83A1-F6EECF244321}">
                <p14:modId xmlns:p14="http://schemas.microsoft.com/office/powerpoint/2010/main" val="2556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45808477"/>
                    </a:ext>
                  </a:extLst>
                </a:gridCol>
                <a:gridCol w="905256">
                  <a:extLst>
                    <a:ext uri="{9D8B030D-6E8A-4147-A177-3AD203B41FA5}">
                      <a16:colId xmlns:a16="http://schemas.microsoft.com/office/drawing/2014/main" val="1789825775"/>
                    </a:ext>
                  </a:extLst>
                </a:gridCol>
                <a:gridCol w="822960">
                  <a:extLst>
                    <a:ext uri="{9D8B030D-6E8A-4147-A177-3AD203B41FA5}">
                      <a16:colId xmlns:a16="http://schemas.microsoft.com/office/drawing/2014/main" val="1076932133"/>
                    </a:ext>
                  </a:extLst>
                </a:gridCol>
                <a:gridCol w="987552">
                  <a:extLst>
                    <a:ext uri="{9D8B030D-6E8A-4147-A177-3AD203B41FA5}">
                      <a16:colId xmlns:a16="http://schemas.microsoft.com/office/drawing/2014/main" val="4178830992"/>
                    </a:ext>
                  </a:extLst>
                </a:gridCol>
                <a:gridCol w="987552">
                  <a:extLst>
                    <a:ext uri="{9D8B030D-6E8A-4147-A177-3AD203B41FA5}">
                      <a16:colId xmlns:a16="http://schemas.microsoft.com/office/drawing/2014/main" val="258968612"/>
                    </a:ext>
                  </a:extLst>
                </a:gridCol>
                <a:gridCol w="987552">
                  <a:extLst>
                    <a:ext uri="{9D8B030D-6E8A-4147-A177-3AD203B41FA5}">
                      <a16:colId xmlns:a16="http://schemas.microsoft.com/office/drawing/2014/main" val="4163819262"/>
                    </a:ext>
                  </a:extLst>
                </a:gridCol>
                <a:gridCol w="987552">
                  <a:extLst>
                    <a:ext uri="{9D8B030D-6E8A-4147-A177-3AD203B41FA5}">
                      <a16:colId xmlns:a16="http://schemas.microsoft.com/office/drawing/2014/main" val="2786682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260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 College - 2019-03-22 23:13:36 </a:t>
                      </a:r>
                      <a:r>
                        <a:rPr kumimoji="0" lang="en-US" sz="1000" b="0" i="0" u="none" strike="noStrike" kern="1200" cap="none" spc="0" normalizeH="0" baseline="0" noProof="0">
                          <a:ln>
                            <a:noFill/>
                          </a:ln>
                          <a:solidFill>
                            <a:prstClr val="black"/>
                          </a:solidFill>
                          <a:effectLst/>
                          <a:uLnTx/>
                          <a:uFillTx/>
                          <a:latin typeface="+mn-lt"/>
                          <a:ea typeface="+mn-ea"/>
                          <a:cs typeface="+mn-cs"/>
                        </a:rPr>
                        <a:t>
  Start your career as a licensed optician in just two years. Apply now for this September.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https://image-store.slidesharecdn.com/6d6ff951-e2f4-4053-802f-33890c78266a-large.jpeg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23:31:37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6271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64896248"/>
                  </a:ext>
                </a:extLst>
              </a:tr>
            </a:tbl>
          </a:graphicData>
        </a:graphic>
      </p:graphicFrame>
      <p:sp>
        <p:nvSpPr>
          <p:cNvPr id="4" name="Text Placeholder 3">
            <a:extLst>
              <a:ext uri="{FF2B5EF4-FFF2-40B4-BE49-F238E27FC236}">
                <a16:creationId xmlns:a16="http://schemas.microsoft.com/office/drawing/2014/main" id="{9FB50E6A-B8E8-46DD-8A29-AA0CCB84E1C4}"/>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199021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2D33F-BC90-4D00-BEA6-0DC27C4B8255}"/>
              </a:ext>
            </a:extLst>
          </p:cNvPr>
          <p:cNvSpPr>
            <a:spLocks noGrp="1"/>
          </p:cNvSpPr>
          <p:nvPr>
            <p:ph type="title"/>
          </p:nvPr>
        </p:nvSpPr>
        <p:spPr/>
        <p:txBody>
          <a:bodyPr/>
          <a:lstStyle/>
          <a:p>
            <a:r>
              <a:rPr lang="en-US"/>
              <a:t>LinkedIn Updates Table | VCC - Social - 14 of 14</a:t>
            </a:r>
          </a:p>
        </p:txBody>
      </p:sp>
      <p:graphicFrame>
        <p:nvGraphicFramePr>
          <p:cNvPr id="5" name="Table Placeholder 4">
            <a:extLst>
              <a:ext uri="{FF2B5EF4-FFF2-40B4-BE49-F238E27FC236}">
                <a16:creationId xmlns:a16="http://schemas.microsoft.com/office/drawing/2014/main" id="{0205C470-D1C1-481F-851E-260FD52E2610}"/>
              </a:ext>
            </a:extLst>
          </p:cNvPr>
          <p:cNvGraphicFramePr>
            <a:graphicFrameLocks noGrp="1"/>
          </p:cNvGraphicFramePr>
          <p:nvPr>
            <p:ph type="tbl" sz="quarter" idx="13"/>
            <p:extLst>
              <p:ext uri="{D42A27DB-BD31-4B8C-83A1-F6EECF244321}">
                <p14:modId xmlns:p14="http://schemas.microsoft.com/office/powerpoint/2010/main" val="106907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04500546"/>
                    </a:ext>
                  </a:extLst>
                </a:gridCol>
                <a:gridCol w="905256">
                  <a:extLst>
                    <a:ext uri="{9D8B030D-6E8A-4147-A177-3AD203B41FA5}">
                      <a16:colId xmlns:a16="http://schemas.microsoft.com/office/drawing/2014/main" val="207140222"/>
                    </a:ext>
                  </a:extLst>
                </a:gridCol>
                <a:gridCol w="822960">
                  <a:extLst>
                    <a:ext uri="{9D8B030D-6E8A-4147-A177-3AD203B41FA5}">
                      <a16:colId xmlns:a16="http://schemas.microsoft.com/office/drawing/2014/main" val="2373971991"/>
                    </a:ext>
                  </a:extLst>
                </a:gridCol>
                <a:gridCol w="987552">
                  <a:extLst>
                    <a:ext uri="{9D8B030D-6E8A-4147-A177-3AD203B41FA5}">
                      <a16:colId xmlns:a16="http://schemas.microsoft.com/office/drawing/2014/main" val="2759461272"/>
                    </a:ext>
                  </a:extLst>
                </a:gridCol>
                <a:gridCol w="987552">
                  <a:extLst>
                    <a:ext uri="{9D8B030D-6E8A-4147-A177-3AD203B41FA5}">
                      <a16:colId xmlns:a16="http://schemas.microsoft.com/office/drawing/2014/main" val="3268059690"/>
                    </a:ext>
                  </a:extLst>
                </a:gridCol>
                <a:gridCol w="987552">
                  <a:extLst>
                    <a:ext uri="{9D8B030D-6E8A-4147-A177-3AD203B41FA5}">
                      <a16:colId xmlns:a16="http://schemas.microsoft.com/office/drawing/2014/main" val="530522709"/>
                    </a:ext>
                  </a:extLst>
                </a:gridCol>
                <a:gridCol w="987552">
                  <a:extLst>
                    <a:ext uri="{9D8B030D-6E8A-4147-A177-3AD203B41FA5}">
                      <a16:colId xmlns:a16="http://schemas.microsoft.com/office/drawing/2014/main" val="300218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443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0031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47188052"/>
                  </a:ext>
                </a:extLst>
              </a:tr>
            </a:tbl>
          </a:graphicData>
        </a:graphic>
      </p:graphicFrame>
      <p:sp>
        <p:nvSpPr>
          <p:cNvPr id="4" name="Text Placeholder 3">
            <a:extLst>
              <a:ext uri="{FF2B5EF4-FFF2-40B4-BE49-F238E27FC236}">
                <a16:creationId xmlns:a16="http://schemas.microsoft.com/office/drawing/2014/main" id="{53A2A4BC-A1D6-42EF-A4FD-F1B228CAB5B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279377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5245-4D18-471D-BCE7-B14AAFB82A41}"/>
              </a:ext>
            </a:extLst>
          </p:cNvPr>
          <p:cNvSpPr>
            <a:spLocks noGrp="1"/>
          </p:cNvSpPr>
          <p:nvPr>
            <p:ph type="title"/>
          </p:nvPr>
        </p:nvSpPr>
        <p:spPr/>
        <p:txBody>
          <a:bodyPr/>
          <a:lstStyle/>
          <a:p>
            <a:r>
              <a:rPr lang="en-US"/>
              <a:t>Overall Overall Posted Content | VCC - Social</a:t>
            </a:r>
          </a:p>
        </p:txBody>
      </p:sp>
      <p:graphicFrame>
        <p:nvGraphicFramePr>
          <p:cNvPr id="6" name="Chart Placeholder 5">
            <a:extLst>
              <a:ext uri="{FF2B5EF4-FFF2-40B4-BE49-F238E27FC236}">
                <a16:creationId xmlns:a16="http://schemas.microsoft.com/office/drawing/2014/main" id="{01C285AC-73EC-4705-AC62-E4B3203E1498}"/>
              </a:ext>
            </a:extLst>
          </p:cNvPr>
          <p:cNvGraphicFramePr>
            <a:graphicFrameLocks noGrp="1"/>
          </p:cNvGraphicFramePr>
          <p:nvPr>
            <p:ph type="chart" sz="quarter" idx="13"/>
            <p:extLst>
              <p:ext uri="{D42A27DB-BD31-4B8C-83A1-F6EECF244321}">
                <p14:modId xmlns:p14="http://schemas.microsoft.com/office/powerpoint/2010/main" val="4074713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335A2E-AFF2-4C5A-9F97-C892116BCCC8}"/>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3626449A-F795-4744-848B-8E266CFF62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1363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5EE7-5D05-42A1-9947-A17AD6F8992E}"/>
              </a:ext>
            </a:extLst>
          </p:cNvPr>
          <p:cNvSpPr>
            <a:spLocks noGrp="1"/>
          </p:cNvSpPr>
          <p:nvPr>
            <p:ph type="title"/>
          </p:nvPr>
        </p:nvSpPr>
        <p:spPr/>
        <p:txBody>
          <a:bodyPr/>
          <a:lstStyle/>
          <a:p>
            <a:r>
              <a:rPr lang="en-US"/>
              <a:t>LinkedIn Hashtag Detection | VCC - Social - 1 of 3</a:t>
            </a:r>
          </a:p>
        </p:txBody>
      </p:sp>
      <p:graphicFrame>
        <p:nvGraphicFramePr>
          <p:cNvPr id="5" name="Table Placeholder 4">
            <a:extLst>
              <a:ext uri="{FF2B5EF4-FFF2-40B4-BE49-F238E27FC236}">
                <a16:creationId xmlns:a16="http://schemas.microsoft.com/office/drawing/2014/main" id="{A6AFC147-BF56-438C-AE48-52C3D3895187}"/>
              </a:ext>
            </a:extLst>
          </p:cNvPr>
          <p:cNvGraphicFramePr>
            <a:graphicFrameLocks noGrp="1"/>
          </p:cNvGraphicFramePr>
          <p:nvPr>
            <p:ph type="tbl" sz="quarter" idx="13"/>
            <p:extLst>
              <p:ext uri="{D42A27DB-BD31-4B8C-83A1-F6EECF244321}">
                <p14:modId xmlns:p14="http://schemas.microsoft.com/office/powerpoint/2010/main" val="2383990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1516569"/>
                    </a:ext>
                  </a:extLst>
                </a:gridCol>
                <a:gridCol w="1481328">
                  <a:extLst>
                    <a:ext uri="{9D8B030D-6E8A-4147-A177-3AD203B41FA5}">
                      <a16:colId xmlns:a16="http://schemas.microsoft.com/office/drawing/2014/main" val="2346670453"/>
                    </a:ext>
                  </a:extLst>
                </a:gridCol>
                <a:gridCol w="1481328">
                  <a:extLst>
                    <a:ext uri="{9D8B030D-6E8A-4147-A177-3AD203B41FA5}">
                      <a16:colId xmlns:a16="http://schemas.microsoft.com/office/drawing/2014/main" val="3574553933"/>
                    </a:ext>
                  </a:extLst>
                </a:gridCol>
                <a:gridCol w="1481328">
                  <a:extLst>
                    <a:ext uri="{9D8B030D-6E8A-4147-A177-3AD203B41FA5}">
                      <a16:colId xmlns:a16="http://schemas.microsoft.com/office/drawing/2014/main" val="1223385683"/>
                    </a:ext>
                  </a:extLst>
                </a:gridCol>
                <a:gridCol w="1481328">
                  <a:extLst>
                    <a:ext uri="{9D8B030D-6E8A-4147-A177-3AD203B41FA5}">
                      <a16:colId xmlns:a16="http://schemas.microsoft.com/office/drawing/2014/main" val="4254110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20428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0710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01940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240287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405782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#KnowHumanTrafficking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010717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1357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#YWCAWODA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51627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extLst>
                  <a:ext uri="{0D108BD9-81ED-4DB2-BD59-A6C34878D82A}">
                    <a16:rowId xmlns:a16="http://schemas.microsoft.com/office/drawing/2014/main" val="168190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45148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552049347"/>
                  </a:ext>
                </a:extLst>
              </a:tr>
            </a:tbl>
          </a:graphicData>
        </a:graphic>
      </p:graphicFrame>
      <p:sp>
        <p:nvSpPr>
          <p:cNvPr id="4" name="Text Placeholder 3">
            <a:extLst>
              <a:ext uri="{FF2B5EF4-FFF2-40B4-BE49-F238E27FC236}">
                <a16:creationId xmlns:a16="http://schemas.microsoft.com/office/drawing/2014/main" id="{C1E0E415-C07E-4C69-A894-46450BAA6DD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683451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D89B-BFEC-44BE-9FF8-019C24E938A0}"/>
              </a:ext>
            </a:extLst>
          </p:cNvPr>
          <p:cNvSpPr>
            <a:spLocks noGrp="1"/>
          </p:cNvSpPr>
          <p:nvPr>
            <p:ph type="title"/>
          </p:nvPr>
        </p:nvSpPr>
        <p:spPr/>
        <p:txBody>
          <a:bodyPr/>
          <a:lstStyle/>
          <a:p>
            <a:r>
              <a:rPr lang="en-US"/>
              <a:t>LinkedIn Hashtag Detection | VCC - Social - 2 of 3</a:t>
            </a:r>
          </a:p>
        </p:txBody>
      </p:sp>
      <p:graphicFrame>
        <p:nvGraphicFramePr>
          <p:cNvPr id="5" name="Table Placeholder 4">
            <a:extLst>
              <a:ext uri="{FF2B5EF4-FFF2-40B4-BE49-F238E27FC236}">
                <a16:creationId xmlns:a16="http://schemas.microsoft.com/office/drawing/2014/main" id="{394A1B71-4E4E-45A9-A68D-58EF77C4C01B}"/>
              </a:ext>
            </a:extLst>
          </p:cNvPr>
          <p:cNvGraphicFramePr>
            <a:graphicFrameLocks noGrp="1"/>
          </p:cNvGraphicFramePr>
          <p:nvPr>
            <p:ph type="tbl" sz="quarter" idx="13"/>
            <p:extLst>
              <p:ext uri="{D42A27DB-BD31-4B8C-83A1-F6EECF244321}">
                <p14:modId xmlns:p14="http://schemas.microsoft.com/office/powerpoint/2010/main" val="4260948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5399084"/>
                    </a:ext>
                  </a:extLst>
                </a:gridCol>
                <a:gridCol w="1481328">
                  <a:extLst>
                    <a:ext uri="{9D8B030D-6E8A-4147-A177-3AD203B41FA5}">
                      <a16:colId xmlns:a16="http://schemas.microsoft.com/office/drawing/2014/main" val="1191686441"/>
                    </a:ext>
                  </a:extLst>
                </a:gridCol>
                <a:gridCol w="1481328">
                  <a:extLst>
                    <a:ext uri="{9D8B030D-6E8A-4147-A177-3AD203B41FA5}">
                      <a16:colId xmlns:a16="http://schemas.microsoft.com/office/drawing/2014/main" val="1873187102"/>
                    </a:ext>
                  </a:extLst>
                </a:gridCol>
                <a:gridCol w="1481328">
                  <a:extLst>
                    <a:ext uri="{9D8B030D-6E8A-4147-A177-3AD203B41FA5}">
                      <a16:colId xmlns:a16="http://schemas.microsoft.com/office/drawing/2014/main" val="988208314"/>
                    </a:ext>
                  </a:extLst>
                </a:gridCol>
                <a:gridCol w="1481328">
                  <a:extLst>
                    <a:ext uri="{9D8B030D-6E8A-4147-A177-3AD203B41FA5}">
                      <a16:colId xmlns:a16="http://schemas.microsoft.com/office/drawing/2014/main" val="3727085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268185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#FeatureFriday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79477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11831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#EarthHour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133120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extLst>
                  <a:ext uri="{0D108BD9-81ED-4DB2-BD59-A6C34878D82A}">
                    <a16:rowId xmlns:a16="http://schemas.microsoft.com/office/drawing/2014/main" val="317303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#libraryjobs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83845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91057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91297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351530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10760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#accountingjobs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900513387"/>
                  </a:ext>
                </a:extLst>
              </a:tr>
            </a:tbl>
          </a:graphicData>
        </a:graphic>
      </p:graphicFrame>
      <p:sp>
        <p:nvSpPr>
          <p:cNvPr id="4" name="Text Placeholder 3">
            <a:extLst>
              <a:ext uri="{FF2B5EF4-FFF2-40B4-BE49-F238E27FC236}">
                <a16:creationId xmlns:a16="http://schemas.microsoft.com/office/drawing/2014/main" id="{63925977-7EFA-4DE5-AE0C-823F266EB17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3201855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2EDC3-C77E-4601-B624-E10DD5C57A94}"/>
              </a:ext>
            </a:extLst>
          </p:cNvPr>
          <p:cNvSpPr>
            <a:spLocks noGrp="1"/>
          </p:cNvSpPr>
          <p:nvPr>
            <p:ph type="title"/>
          </p:nvPr>
        </p:nvSpPr>
        <p:spPr/>
        <p:txBody>
          <a:bodyPr/>
          <a:lstStyle/>
          <a:p>
            <a:r>
              <a:rPr lang="en-US"/>
              <a:t>LinkedIn Hashtag Detection | VCC - Social - 3 of 3</a:t>
            </a:r>
          </a:p>
        </p:txBody>
      </p:sp>
      <p:graphicFrame>
        <p:nvGraphicFramePr>
          <p:cNvPr id="5" name="Table Placeholder 4">
            <a:extLst>
              <a:ext uri="{FF2B5EF4-FFF2-40B4-BE49-F238E27FC236}">
                <a16:creationId xmlns:a16="http://schemas.microsoft.com/office/drawing/2014/main" id="{60A925C0-EFE6-41C7-8B9E-9653C4AD2E2C}"/>
              </a:ext>
            </a:extLst>
          </p:cNvPr>
          <p:cNvGraphicFramePr>
            <a:graphicFrameLocks noGrp="1"/>
          </p:cNvGraphicFramePr>
          <p:nvPr>
            <p:ph type="tbl" sz="quarter" idx="13"/>
            <p:extLst>
              <p:ext uri="{D42A27DB-BD31-4B8C-83A1-F6EECF244321}">
                <p14:modId xmlns:p14="http://schemas.microsoft.com/office/powerpoint/2010/main" val="255105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5782257"/>
                    </a:ext>
                  </a:extLst>
                </a:gridCol>
                <a:gridCol w="1481328">
                  <a:extLst>
                    <a:ext uri="{9D8B030D-6E8A-4147-A177-3AD203B41FA5}">
                      <a16:colId xmlns:a16="http://schemas.microsoft.com/office/drawing/2014/main" val="1896768298"/>
                    </a:ext>
                  </a:extLst>
                </a:gridCol>
                <a:gridCol w="1481328">
                  <a:extLst>
                    <a:ext uri="{9D8B030D-6E8A-4147-A177-3AD203B41FA5}">
                      <a16:colId xmlns:a16="http://schemas.microsoft.com/office/drawing/2014/main" val="266526181"/>
                    </a:ext>
                  </a:extLst>
                </a:gridCol>
                <a:gridCol w="1481328">
                  <a:extLst>
                    <a:ext uri="{9D8B030D-6E8A-4147-A177-3AD203B41FA5}">
                      <a16:colId xmlns:a16="http://schemas.microsoft.com/office/drawing/2014/main" val="1423512844"/>
                    </a:ext>
                  </a:extLst>
                </a:gridCol>
                <a:gridCol w="1481328">
                  <a:extLst>
                    <a:ext uri="{9D8B030D-6E8A-4147-A177-3AD203B41FA5}">
                      <a16:colId xmlns:a16="http://schemas.microsoft.com/office/drawing/2014/main" val="127975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1947401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#payroll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83199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52.333333333333</a:t>
                      </a:r>
                    </a:p>
                  </a:txBody>
                  <a:tcPr/>
                </a:tc>
                <a:extLst>
                  <a:ext uri="{0D108BD9-81ED-4DB2-BD59-A6C34878D82A}">
                    <a16:rowId xmlns:a16="http://schemas.microsoft.com/office/drawing/2014/main" val="4135695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#pinkitforward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32045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0415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#bekind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378763976"/>
                  </a:ext>
                </a:extLst>
              </a:tr>
            </a:tbl>
          </a:graphicData>
        </a:graphic>
      </p:graphicFrame>
      <p:sp>
        <p:nvSpPr>
          <p:cNvPr id="4" name="Text Placeholder 3">
            <a:extLst>
              <a:ext uri="{FF2B5EF4-FFF2-40B4-BE49-F238E27FC236}">
                <a16:creationId xmlns:a16="http://schemas.microsoft.com/office/drawing/2014/main" id="{A35FDFC8-F863-4602-B2B6-F12A343B1B9E}"/>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196427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25951-9A1A-4500-8901-5C3BA2435D44}"/>
              </a:ext>
            </a:extLst>
          </p:cNvPr>
          <p:cNvSpPr>
            <a:spLocks noGrp="1"/>
          </p:cNvSpPr>
          <p:nvPr>
            <p:ph type="title"/>
          </p:nvPr>
        </p:nvSpPr>
        <p:spPr/>
        <p:txBody>
          <a:bodyPr/>
          <a:lstStyle/>
          <a:p>
            <a:r>
              <a:rPr lang="en-US"/>
              <a:t>Overall Total Interactions by Weekday | VCC - Social</a:t>
            </a:r>
          </a:p>
        </p:txBody>
      </p:sp>
      <p:graphicFrame>
        <p:nvGraphicFramePr>
          <p:cNvPr id="6" name="Chart Placeholder 5">
            <a:extLst>
              <a:ext uri="{FF2B5EF4-FFF2-40B4-BE49-F238E27FC236}">
                <a16:creationId xmlns:a16="http://schemas.microsoft.com/office/drawing/2014/main" id="{40B22C33-D399-44FE-A4EF-5BA181435FDB}"/>
              </a:ext>
            </a:extLst>
          </p:cNvPr>
          <p:cNvGraphicFramePr>
            <a:graphicFrameLocks noGrp="1"/>
          </p:cNvGraphicFramePr>
          <p:nvPr>
            <p:ph type="chart" sz="quarter" idx="13"/>
            <p:extLst>
              <p:ext uri="{D42A27DB-BD31-4B8C-83A1-F6EECF244321}">
                <p14:modId xmlns:p14="http://schemas.microsoft.com/office/powerpoint/2010/main" val="317772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72F2C-CB03-400E-9871-9F13F4A6B52F}"/>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A61915AC-543B-4024-91B4-58B06AC1BF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3361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D766-27ED-4EBD-9128-41DB7CEB4C5E}"/>
              </a:ext>
            </a:extLst>
          </p:cNvPr>
          <p:cNvSpPr>
            <a:spLocks noGrp="1"/>
          </p:cNvSpPr>
          <p:nvPr>
            <p:ph type="title"/>
          </p:nvPr>
        </p:nvSpPr>
        <p:spPr/>
        <p:txBody>
          <a:bodyPr/>
          <a:lstStyle/>
          <a:p>
            <a:r>
              <a:rPr lang="en-US"/>
              <a:t>Overall Overall Top Pages | VCC - Social - 1 of 3</a:t>
            </a:r>
          </a:p>
        </p:txBody>
      </p:sp>
      <p:graphicFrame>
        <p:nvGraphicFramePr>
          <p:cNvPr id="5" name="Table Placeholder 4">
            <a:extLst>
              <a:ext uri="{FF2B5EF4-FFF2-40B4-BE49-F238E27FC236}">
                <a16:creationId xmlns:a16="http://schemas.microsoft.com/office/drawing/2014/main" id="{AA59FDB4-253E-4A59-A135-026F20D4AE56}"/>
              </a:ext>
            </a:extLst>
          </p:cNvPr>
          <p:cNvGraphicFramePr>
            <a:graphicFrameLocks noGrp="1"/>
          </p:cNvGraphicFramePr>
          <p:nvPr>
            <p:ph type="tbl" sz="quarter" idx="13"/>
            <p:extLst>
              <p:ext uri="{D42A27DB-BD31-4B8C-83A1-F6EECF244321}">
                <p14:modId xmlns:p14="http://schemas.microsoft.com/office/powerpoint/2010/main" val="2911847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174650539"/>
                    </a:ext>
                  </a:extLst>
                </a:gridCol>
                <a:gridCol w="1357884">
                  <a:extLst>
                    <a:ext uri="{9D8B030D-6E8A-4147-A177-3AD203B41FA5}">
                      <a16:colId xmlns:a16="http://schemas.microsoft.com/office/drawing/2014/main" val="4054867598"/>
                    </a:ext>
                  </a:extLst>
                </a:gridCol>
                <a:gridCol w="1357884">
                  <a:extLst>
                    <a:ext uri="{9D8B030D-6E8A-4147-A177-3AD203B41FA5}">
                      <a16:colId xmlns:a16="http://schemas.microsoft.com/office/drawing/2014/main" val="3651833865"/>
                    </a:ext>
                  </a:extLst>
                </a:gridCol>
                <a:gridCol w="1357884">
                  <a:extLst>
                    <a:ext uri="{9D8B030D-6E8A-4147-A177-3AD203B41FA5}">
                      <a16:colId xmlns:a16="http://schemas.microsoft.com/office/drawing/2014/main" val="2530369458"/>
                    </a:ext>
                  </a:extLst>
                </a:gridCol>
                <a:gridCol w="1357884">
                  <a:extLst>
                    <a:ext uri="{9D8B030D-6E8A-4147-A177-3AD203B41FA5}">
                      <a16:colId xmlns:a16="http://schemas.microsoft.com/office/drawing/2014/main" val="764873315"/>
                    </a:ext>
                  </a:extLst>
                </a:gridCol>
                <a:gridCol w="1357884">
                  <a:extLst>
                    <a:ext uri="{9D8B030D-6E8A-4147-A177-3AD203B41FA5}">
                      <a16:colId xmlns:a16="http://schemas.microsoft.com/office/drawing/2014/main" val="125955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90707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2572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54094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293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53233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78360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6581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412468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644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669926889"/>
                  </a:ext>
                </a:extLst>
              </a:tr>
            </a:tbl>
          </a:graphicData>
        </a:graphic>
      </p:graphicFrame>
      <p:sp>
        <p:nvSpPr>
          <p:cNvPr id="4" name="Text Placeholder 3">
            <a:extLst>
              <a:ext uri="{FF2B5EF4-FFF2-40B4-BE49-F238E27FC236}">
                <a16:creationId xmlns:a16="http://schemas.microsoft.com/office/drawing/2014/main" id="{4B00998D-EA27-4A6B-B8B3-CAE0AA1E679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4424776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C2DDD-3280-475D-9264-0570D52ADE17}"/>
              </a:ext>
            </a:extLst>
          </p:cNvPr>
          <p:cNvSpPr>
            <a:spLocks noGrp="1"/>
          </p:cNvSpPr>
          <p:nvPr>
            <p:ph type="title"/>
          </p:nvPr>
        </p:nvSpPr>
        <p:spPr/>
        <p:txBody>
          <a:bodyPr/>
          <a:lstStyle/>
          <a:p>
            <a:r>
              <a:rPr lang="en-US"/>
              <a:t>Overall Overall Top Pages | VCC - Social - 2 of 3</a:t>
            </a:r>
          </a:p>
        </p:txBody>
      </p:sp>
      <p:graphicFrame>
        <p:nvGraphicFramePr>
          <p:cNvPr id="5" name="Table Placeholder 4">
            <a:extLst>
              <a:ext uri="{FF2B5EF4-FFF2-40B4-BE49-F238E27FC236}">
                <a16:creationId xmlns:a16="http://schemas.microsoft.com/office/drawing/2014/main" id="{67DD2735-B570-4AD5-8862-A91BFBF77FE4}"/>
              </a:ext>
            </a:extLst>
          </p:cNvPr>
          <p:cNvGraphicFramePr>
            <a:graphicFrameLocks noGrp="1"/>
          </p:cNvGraphicFramePr>
          <p:nvPr>
            <p:ph type="tbl" sz="quarter" idx="13"/>
            <p:extLst>
              <p:ext uri="{D42A27DB-BD31-4B8C-83A1-F6EECF244321}">
                <p14:modId xmlns:p14="http://schemas.microsoft.com/office/powerpoint/2010/main" val="85769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422566061"/>
                    </a:ext>
                  </a:extLst>
                </a:gridCol>
                <a:gridCol w="1357884">
                  <a:extLst>
                    <a:ext uri="{9D8B030D-6E8A-4147-A177-3AD203B41FA5}">
                      <a16:colId xmlns:a16="http://schemas.microsoft.com/office/drawing/2014/main" val="2906493609"/>
                    </a:ext>
                  </a:extLst>
                </a:gridCol>
                <a:gridCol w="1357884">
                  <a:extLst>
                    <a:ext uri="{9D8B030D-6E8A-4147-A177-3AD203B41FA5}">
                      <a16:colId xmlns:a16="http://schemas.microsoft.com/office/drawing/2014/main" val="2147238687"/>
                    </a:ext>
                  </a:extLst>
                </a:gridCol>
                <a:gridCol w="1357884">
                  <a:extLst>
                    <a:ext uri="{9D8B030D-6E8A-4147-A177-3AD203B41FA5}">
                      <a16:colId xmlns:a16="http://schemas.microsoft.com/office/drawing/2014/main" val="3188047366"/>
                    </a:ext>
                  </a:extLst>
                </a:gridCol>
                <a:gridCol w="1357884">
                  <a:extLst>
                    <a:ext uri="{9D8B030D-6E8A-4147-A177-3AD203B41FA5}">
                      <a16:colId xmlns:a16="http://schemas.microsoft.com/office/drawing/2014/main" val="284618617"/>
                    </a:ext>
                  </a:extLst>
                </a:gridCol>
                <a:gridCol w="1357884">
                  <a:extLst>
                    <a:ext uri="{9D8B030D-6E8A-4147-A177-3AD203B41FA5}">
                      <a16:colId xmlns:a16="http://schemas.microsoft.com/office/drawing/2014/main" val="786915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38044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77857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03862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178640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09855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6140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337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93484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8556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00420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7996454"/>
                  </a:ext>
                </a:extLst>
              </a:tr>
            </a:tbl>
          </a:graphicData>
        </a:graphic>
      </p:graphicFrame>
      <p:sp>
        <p:nvSpPr>
          <p:cNvPr id="4" name="Text Placeholder 3">
            <a:extLst>
              <a:ext uri="{FF2B5EF4-FFF2-40B4-BE49-F238E27FC236}">
                <a16:creationId xmlns:a16="http://schemas.microsoft.com/office/drawing/2014/main" id="{A4D874BE-676F-4829-85ED-B4DC8B82DB2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686144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FF025-0A92-477E-B065-E137DEEF3C2D}"/>
              </a:ext>
            </a:extLst>
          </p:cNvPr>
          <p:cNvSpPr>
            <a:spLocks noGrp="1"/>
          </p:cNvSpPr>
          <p:nvPr>
            <p:ph type="title"/>
          </p:nvPr>
        </p:nvSpPr>
        <p:spPr/>
        <p:txBody>
          <a:bodyPr/>
          <a:lstStyle/>
          <a:p>
            <a:r>
              <a:rPr lang="en-US"/>
              <a:t>Overall Overall Top Pages | VCC - Social - 3 of 3</a:t>
            </a:r>
          </a:p>
        </p:txBody>
      </p:sp>
      <p:graphicFrame>
        <p:nvGraphicFramePr>
          <p:cNvPr id="5" name="Table Placeholder 4">
            <a:extLst>
              <a:ext uri="{FF2B5EF4-FFF2-40B4-BE49-F238E27FC236}">
                <a16:creationId xmlns:a16="http://schemas.microsoft.com/office/drawing/2014/main" id="{12DCC23F-E8F5-4E14-98BB-C44EAD7C5423}"/>
              </a:ext>
            </a:extLst>
          </p:cNvPr>
          <p:cNvGraphicFramePr>
            <a:graphicFrameLocks noGrp="1"/>
          </p:cNvGraphicFramePr>
          <p:nvPr>
            <p:ph type="tbl" sz="quarter" idx="13"/>
            <p:extLst>
              <p:ext uri="{D42A27DB-BD31-4B8C-83A1-F6EECF244321}">
                <p14:modId xmlns:p14="http://schemas.microsoft.com/office/powerpoint/2010/main" val="3139013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842670636"/>
                    </a:ext>
                  </a:extLst>
                </a:gridCol>
                <a:gridCol w="1357884">
                  <a:extLst>
                    <a:ext uri="{9D8B030D-6E8A-4147-A177-3AD203B41FA5}">
                      <a16:colId xmlns:a16="http://schemas.microsoft.com/office/drawing/2014/main" val="651592884"/>
                    </a:ext>
                  </a:extLst>
                </a:gridCol>
                <a:gridCol w="1357884">
                  <a:extLst>
                    <a:ext uri="{9D8B030D-6E8A-4147-A177-3AD203B41FA5}">
                      <a16:colId xmlns:a16="http://schemas.microsoft.com/office/drawing/2014/main" val="636656206"/>
                    </a:ext>
                  </a:extLst>
                </a:gridCol>
                <a:gridCol w="1357884">
                  <a:extLst>
                    <a:ext uri="{9D8B030D-6E8A-4147-A177-3AD203B41FA5}">
                      <a16:colId xmlns:a16="http://schemas.microsoft.com/office/drawing/2014/main" val="2624604954"/>
                    </a:ext>
                  </a:extLst>
                </a:gridCol>
                <a:gridCol w="1357884">
                  <a:extLst>
                    <a:ext uri="{9D8B030D-6E8A-4147-A177-3AD203B41FA5}">
                      <a16:colId xmlns:a16="http://schemas.microsoft.com/office/drawing/2014/main" val="3637794037"/>
                    </a:ext>
                  </a:extLst>
                </a:gridCol>
                <a:gridCol w="1357884">
                  <a:extLst>
                    <a:ext uri="{9D8B030D-6E8A-4147-A177-3AD203B41FA5}">
                      <a16:colId xmlns:a16="http://schemas.microsoft.com/office/drawing/2014/main" val="1780134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54917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4128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extLst>
                  <a:ext uri="{0D108BD9-81ED-4DB2-BD59-A6C34878D82A}">
                    <a16:rowId xmlns:a16="http://schemas.microsoft.com/office/drawing/2014/main" val="199939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extLst>
                  <a:ext uri="{0D108BD9-81ED-4DB2-BD59-A6C34878D82A}">
                    <a16:rowId xmlns:a16="http://schemas.microsoft.com/office/drawing/2014/main" val="269982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extLst>
                  <a:ext uri="{0D108BD9-81ED-4DB2-BD59-A6C34878D82A}">
                    <a16:rowId xmlns:a16="http://schemas.microsoft.com/office/drawing/2014/main" val="429162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498877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536538219"/>
                  </a:ext>
                </a:extLst>
              </a:tr>
            </a:tbl>
          </a:graphicData>
        </a:graphic>
      </p:graphicFrame>
      <p:sp>
        <p:nvSpPr>
          <p:cNvPr id="4" name="Text Placeholder 3">
            <a:extLst>
              <a:ext uri="{FF2B5EF4-FFF2-40B4-BE49-F238E27FC236}">
                <a16:creationId xmlns:a16="http://schemas.microsoft.com/office/drawing/2014/main" id="{E6D8B4D5-AF24-45C5-A012-99B8FDF6F2F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003843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6357D-6EC7-4099-A753-4BE348F2AD8B}"/>
              </a:ext>
            </a:extLst>
          </p:cNvPr>
          <p:cNvSpPr>
            <a:spLocks noGrp="1"/>
          </p:cNvSpPr>
          <p:nvPr>
            <p:ph type="title"/>
          </p:nvPr>
        </p:nvSpPr>
        <p:spPr/>
        <p:txBody>
          <a:bodyPr/>
          <a:lstStyle/>
          <a:p>
            <a:r>
              <a:rPr lang="en-US"/>
              <a:t>Instagram Hashtag Detection | VCC - Social - 1 of 3</a:t>
            </a:r>
          </a:p>
        </p:txBody>
      </p:sp>
      <p:graphicFrame>
        <p:nvGraphicFramePr>
          <p:cNvPr id="5" name="Table Placeholder 4">
            <a:extLst>
              <a:ext uri="{FF2B5EF4-FFF2-40B4-BE49-F238E27FC236}">
                <a16:creationId xmlns:a16="http://schemas.microsoft.com/office/drawing/2014/main" id="{C71B1307-616E-4539-9FE9-064CB9286974}"/>
              </a:ext>
            </a:extLst>
          </p:cNvPr>
          <p:cNvGraphicFramePr>
            <a:graphicFrameLocks noGrp="1"/>
          </p:cNvGraphicFramePr>
          <p:nvPr>
            <p:ph type="tbl" sz="quarter" idx="13"/>
            <p:extLst>
              <p:ext uri="{D42A27DB-BD31-4B8C-83A1-F6EECF244321}">
                <p14:modId xmlns:p14="http://schemas.microsoft.com/office/powerpoint/2010/main" val="2019023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0257645"/>
                    </a:ext>
                  </a:extLst>
                </a:gridCol>
                <a:gridCol w="1481328">
                  <a:extLst>
                    <a:ext uri="{9D8B030D-6E8A-4147-A177-3AD203B41FA5}">
                      <a16:colId xmlns:a16="http://schemas.microsoft.com/office/drawing/2014/main" val="3205859573"/>
                    </a:ext>
                  </a:extLst>
                </a:gridCol>
                <a:gridCol w="1481328">
                  <a:extLst>
                    <a:ext uri="{9D8B030D-6E8A-4147-A177-3AD203B41FA5}">
                      <a16:colId xmlns:a16="http://schemas.microsoft.com/office/drawing/2014/main" val="531316860"/>
                    </a:ext>
                  </a:extLst>
                </a:gridCol>
                <a:gridCol w="1481328">
                  <a:extLst>
                    <a:ext uri="{9D8B030D-6E8A-4147-A177-3AD203B41FA5}">
                      <a16:colId xmlns:a16="http://schemas.microsoft.com/office/drawing/2014/main" val="3627995595"/>
                    </a:ext>
                  </a:extLst>
                </a:gridCol>
                <a:gridCol w="1481328">
                  <a:extLst>
                    <a:ext uri="{9D8B030D-6E8A-4147-A177-3AD203B41FA5}">
                      <a16:colId xmlns:a16="http://schemas.microsoft.com/office/drawing/2014/main" val="601203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0019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extLst>
                  <a:ext uri="{0D108BD9-81ED-4DB2-BD59-A6C34878D82A}">
                    <a16:rowId xmlns:a16="http://schemas.microsoft.com/office/drawing/2014/main" val="78687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514.08333333333</a:t>
                      </a:r>
                    </a:p>
                  </a:txBody>
                  <a:tcPr/>
                </a:tc>
                <a:extLst>
                  <a:ext uri="{0D108BD9-81ED-4DB2-BD59-A6C34878D82A}">
                    <a16:rowId xmlns:a16="http://schemas.microsoft.com/office/drawing/2014/main" val="413330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79552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#georgebrown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480.5625</a:t>
                      </a:r>
                    </a:p>
                  </a:txBody>
                  <a:tcPr/>
                </a:tc>
                <a:extLst>
                  <a:ext uri="{0D108BD9-81ED-4DB2-BD59-A6C34878D82A}">
                    <a16:rowId xmlns:a16="http://schemas.microsoft.com/office/drawing/2014/main" val="397536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22009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90468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552.66666666667</a:t>
                      </a:r>
                    </a:p>
                  </a:txBody>
                  <a:tcPr/>
                </a:tc>
                <a:extLst>
                  <a:ext uri="{0D108BD9-81ED-4DB2-BD59-A6C34878D82A}">
                    <a16:rowId xmlns:a16="http://schemas.microsoft.com/office/drawing/2014/main" val="107313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8546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#snowstorm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358932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#winterstormwarning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1532438627"/>
                  </a:ext>
                </a:extLst>
              </a:tr>
            </a:tbl>
          </a:graphicData>
        </a:graphic>
      </p:graphicFrame>
      <p:sp>
        <p:nvSpPr>
          <p:cNvPr id="4" name="Text Placeholder 3">
            <a:extLst>
              <a:ext uri="{FF2B5EF4-FFF2-40B4-BE49-F238E27FC236}">
                <a16:creationId xmlns:a16="http://schemas.microsoft.com/office/drawing/2014/main" id="{F483D8D1-1CD0-4C88-95DF-754B457E353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1758905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A551F-067A-4115-9CF4-9977B4D1A5D5}"/>
              </a:ext>
            </a:extLst>
          </p:cNvPr>
          <p:cNvSpPr>
            <a:spLocks noGrp="1"/>
          </p:cNvSpPr>
          <p:nvPr>
            <p:ph type="title"/>
          </p:nvPr>
        </p:nvSpPr>
        <p:spPr/>
        <p:txBody>
          <a:bodyPr/>
          <a:lstStyle/>
          <a:p>
            <a:r>
              <a:rPr lang="en-US"/>
              <a:t>Instagram Hashtag Detection | VCC - Social - 2 of 3</a:t>
            </a:r>
          </a:p>
        </p:txBody>
      </p:sp>
      <p:graphicFrame>
        <p:nvGraphicFramePr>
          <p:cNvPr id="5" name="Table Placeholder 4">
            <a:extLst>
              <a:ext uri="{FF2B5EF4-FFF2-40B4-BE49-F238E27FC236}">
                <a16:creationId xmlns:a16="http://schemas.microsoft.com/office/drawing/2014/main" id="{39C0D23B-6CF6-4BD4-A0A7-B2B8B0483E61}"/>
              </a:ext>
            </a:extLst>
          </p:cNvPr>
          <p:cNvGraphicFramePr>
            <a:graphicFrameLocks noGrp="1"/>
          </p:cNvGraphicFramePr>
          <p:nvPr>
            <p:ph type="tbl" sz="quarter" idx="13"/>
            <p:extLst>
              <p:ext uri="{D42A27DB-BD31-4B8C-83A1-F6EECF244321}">
                <p14:modId xmlns:p14="http://schemas.microsoft.com/office/powerpoint/2010/main" val="105612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4451302"/>
                    </a:ext>
                  </a:extLst>
                </a:gridCol>
                <a:gridCol w="1481328">
                  <a:extLst>
                    <a:ext uri="{9D8B030D-6E8A-4147-A177-3AD203B41FA5}">
                      <a16:colId xmlns:a16="http://schemas.microsoft.com/office/drawing/2014/main" val="256785332"/>
                    </a:ext>
                  </a:extLst>
                </a:gridCol>
                <a:gridCol w="1481328">
                  <a:extLst>
                    <a:ext uri="{9D8B030D-6E8A-4147-A177-3AD203B41FA5}">
                      <a16:colId xmlns:a16="http://schemas.microsoft.com/office/drawing/2014/main" val="1957499637"/>
                    </a:ext>
                  </a:extLst>
                </a:gridCol>
                <a:gridCol w="1481328">
                  <a:extLst>
                    <a:ext uri="{9D8B030D-6E8A-4147-A177-3AD203B41FA5}">
                      <a16:colId xmlns:a16="http://schemas.microsoft.com/office/drawing/2014/main" val="1231796419"/>
                    </a:ext>
                  </a:extLst>
                </a:gridCol>
                <a:gridCol w="1481328">
                  <a:extLst>
                    <a:ext uri="{9D8B030D-6E8A-4147-A177-3AD203B41FA5}">
                      <a16:colId xmlns:a16="http://schemas.microsoft.com/office/drawing/2014/main" val="1651228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7036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#Toronto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109180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345964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64104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368.83333333333</a:t>
                      </a:r>
                    </a:p>
                  </a:txBody>
                  <a:tcPr/>
                </a:tc>
                <a:extLst>
                  <a:ext uri="{0D108BD9-81ED-4DB2-BD59-A6C34878D82A}">
                    <a16:rowId xmlns:a16="http://schemas.microsoft.com/office/drawing/2014/main" val="354961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65531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254294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01849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276666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#diversityequityhumanrightsservices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6622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3242971362"/>
                  </a:ext>
                </a:extLst>
              </a:tr>
            </a:tbl>
          </a:graphicData>
        </a:graphic>
      </p:graphicFrame>
      <p:sp>
        <p:nvSpPr>
          <p:cNvPr id="4" name="Text Placeholder 3">
            <a:extLst>
              <a:ext uri="{FF2B5EF4-FFF2-40B4-BE49-F238E27FC236}">
                <a16:creationId xmlns:a16="http://schemas.microsoft.com/office/drawing/2014/main" id="{7EB9EFAA-0DDB-4303-A222-B8C1E6FAFEF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868926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C83AA-7892-4DC2-9E4D-D539C0D41A1B}"/>
              </a:ext>
            </a:extLst>
          </p:cNvPr>
          <p:cNvSpPr>
            <a:spLocks noGrp="1"/>
          </p:cNvSpPr>
          <p:nvPr>
            <p:ph type="title"/>
          </p:nvPr>
        </p:nvSpPr>
        <p:spPr/>
        <p:txBody>
          <a:bodyPr/>
          <a:lstStyle/>
          <a:p>
            <a:r>
              <a:rPr lang="en-US"/>
              <a:t>Instagram Hashtag Detection | VCC - Social - 3 of 3</a:t>
            </a:r>
          </a:p>
        </p:txBody>
      </p:sp>
      <p:graphicFrame>
        <p:nvGraphicFramePr>
          <p:cNvPr id="5" name="Table Placeholder 4">
            <a:extLst>
              <a:ext uri="{FF2B5EF4-FFF2-40B4-BE49-F238E27FC236}">
                <a16:creationId xmlns:a16="http://schemas.microsoft.com/office/drawing/2014/main" id="{39DAF1C8-FAF6-4C13-B728-58C9BA75A905}"/>
              </a:ext>
            </a:extLst>
          </p:cNvPr>
          <p:cNvGraphicFramePr>
            <a:graphicFrameLocks noGrp="1"/>
          </p:cNvGraphicFramePr>
          <p:nvPr>
            <p:ph type="tbl" sz="quarter" idx="13"/>
            <p:extLst>
              <p:ext uri="{D42A27DB-BD31-4B8C-83A1-F6EECF244321}">
                <p14:modId xmlns:p14="http://schemas.microsoft.com/office/powerpoint/2010/main" val="3176763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0329748"/>
                    </a:ext>
                  </a:extLst>
                </a:gridCol>
                <a:gridCol w="1481328">
                  <a:extLst>
                    <a:ext uri="{9D8B030D-6E8A-4147-A177-3AD203B41FA5}">
                      <a16:colId xmlns:a16="http://schemas.microsoft.com/office/drawing/2014/main" val="133144070"/>
                    </a:ext>
                  </a:extLst>
                </a:gridCol>
                <a:gridCol w="1481328">
                  <a:extLst>
                    <a:ext uri="{9D8B030D-6E8A-4147-A177-3AD203B41FA5}">
                      <a16:colId xmlns:a16="http://schemas.microsoft.com/office/drawing/2014/main" val="782779996"/>
                    </a:ext>
                  </a:extLst>
                </a:gridCol>
                <a:gridCol w="1481328">
                  <a:extLst>
                    <a:ext uri="{9D8B030D-6E8A-4147-A177-3AD203B41FA5}">
                      <a16:colId xmlns:a16="http://schemas.microsoft.com/office/drawing/2014/main" val="1777403491"/>
                    </a:ext>
                  </a:extLst>
                </a:gridCol>
                <a:gridCol w="1481328">
                  <a:extLst>
                    <a:ext uri="{9D8B030D-6E8A-4147-A177-3AD203B41FA5}">
                      <a16:colId xmlns:a16="http://schemas.microsoft.com/office/drawing/2014/main" val="14584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9333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extLst>
                  <a:ext uri="{0D108BD9-81ED-4DB2-BD59-A6C34878D82A}">
                    <a16:rowId xmlns:a16="http://schemas.microsoft.com/office/drawing/2014/main" val="258790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#casalomacampus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88220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#quietspot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extLst>
                  <a:ext uri="{0D108BD9-81ED-4DB2-BD59-A6C34878D82A}">
                    <a16:rowId xmlns:a16="http://schemas.microsoft.com/office/drawing/2014/main" val="317462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extLst>
                  <a:ext uri="{0D108BD9-81ED-4DB2-BD59-A6C34878D82A}">
                    <a16:rowId xmlns:a16="http://schemas.microsoft.com/office/drawing/2014/main" val="323899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#collegelife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extLst>
                  <a:ext uri="{0D108BD9-81ED-4DB2-BD59-A6C34878D82A}">
                    <a16:rowId xmlns:a16="http://schemas.microsoft.com/office/drawing/2014/main" val="3252240763"/>
                  </a:ext>
                </a:extLst>
              </a:tr>
            </a:tbl>
          </a:graphicData>
        </a:graphic>
      </p:graphicFrame>
      <p:sp>
        <p:nvSpPr>
          <p:cNvPr id="4" name="Text Placeholder 3">
            <a:extLst>
              <a:ext uri="{FF2B5EF4-FFF2-40B4-BE49-F238E27FC236}">
                <a16:creationId xmlns:a16="http://schemas.microsoft.com/office/drawing/2014/main" id="{6CED560C-2877-48B3-80E8-E0A56F8F2E3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6646943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A5B88-3DCE-4433-BACA-A2C6C5B98D5D}"/>
              </a:ext>
            </a:extLst>
          </p:cNvPr>
          <p:cNvSpPr>
            <a:spLocks noGrp="1"/>
          </p:cNvSpPr>
          <p:nvPr>
            <p:ph type="title"/>
          </p:nvPr>
        </p:nvSpPr>
        <p:spPr/>
        <p:txBody>
          <a:bodyPr/>
          <a:lstStyle/>
          <a:p>
            <a:r>
              <a:rPr lang="fr-FR"/>
              <a:t>Instagram Post Type Distribution Per Profile | VCC - Social</a:t>
            </a:r>
            <a:endParaRPr lang="en-US"/>
          </a:p>
        </p:txBody>
      </p:sp>
      <p:graphicFrame>
        <p:nvGraphicFramePr>
          <p:cNvPr id="6" name="Chart Placeholder 5">
            <a:extLst>
              <a:ext uri="{FF2B5EF4-FFF2-40B4-BE49-F238E27FC236}">
                <a16:creationId xmlns:a16="http://schemas.microsoft.com/office/drawing/2014/main" id="{141F8C5F-954A-4044-A147-866E39F45593}"/>
              </a:ext>
            </a:extLst>
          </p:cNvPr>
          <p:cNvGraphicFramePr>
            <a:graphicFrameLocks noGrp="1"/>
          </p:cNvGraphicFramePr>
          <p:nvPr>
            <p:ph type="chart" sz="quarter" idx="13"/>
            <p:extLst>
              <p:ext uri="{D42A27DB-BD31-4B8C-83A1-F6EECF244321}">
                <p14:modId xmlns:p14="http://schemas.microsoft.com/office/powerpoint/2010/main" val="157205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12CC7-F7A2-420C-90F0-4C7AA14FCAE9}"/>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91D0A6AE-1324-44CB-9079-DBFD4ABA1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44615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703E2-82E0-4BE5-9EA3-6526F8283C2D}"/>
              </a:ext>
            </a:extLst>
          </p:cNvPr>
          <p:cNvSpPr>
            <a:spLocks noGrp="1"/>
          </p:cNvSpPr>
          <p:nvPr>
            <p:ph type="title"/>
          </p:nvPr>
        </p:nvSpPr>
        <p:spPr/>
        <p:txBody>
          <a:bodyPr/>
          <a:lstStyle/>
          <a:p>
            <a:r>
              <a:rPr lang="en-US"/>
              <a:t>Facebook Sponsored Posts Distribution | VCC - Social</a:t>
            </a:r>
          </a:p>
        </p:txBody>
      </p:sp>
      <p:graphicFrame>
        <p:nvGraphicFramePr>
          <p:cNvPr id="6" name="Chart Placeholder 5">
            <a:extLst>
              <a:ext uri="{FF2B5EF4-FFF2-40B4-BE49-F238E27FC236}">
                <a16:creationId xmlns:a16="http://schemas.microsoft.com/office/drawing/2014/main" id="{5BCCB03A-D5BE-4EB9-91D6-B3C3D2A13515}"/>
              </a:ext>
            </a:extLst>
          </p:cNvPr>
          <p:cNvGraphicFramePr>
            <a:graphicFrameLocks noGrp="1"/>
          </p:cNvGraphicFramePr>
          <p:nvPr>
            <p:ph type="chart" sz="quarter" idx="13"/>
            <p:extLst>
              <p:ext uri="{D42A27DB-BD31-4B8C-83A1-F6EECF244321}">
                <p14:modId xmlns:p14="http://schemas.microsoft.com/office/powerpoint/2010/main" val="3025395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C1F8A8-5F66-40BA-A557-6798ECAA2F11}"/>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85EFE6F8-6627-4070-8A10-82F9B7D784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875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983CA-0475-4CD8-BE8F-171F855D9B5A}"/>
              </a:ext>
            </a:extLst>
          </p:cNvPr>
          <p:cNvSpPr>
            <a:spLocks noGrp="1"/>
          </p:cNvSpPr>
          <p:nvPr>
            <p:ph type="title"/>
          </p:nvPr>
        </p:nvSpPr>
        <p:spPr/>
        <p:txBody>
          <a:bodyPr/>
          <a:lstStyle/>
          <a:p>
            <a:r>
              <a:rPr lang="en-US"/>
              <a:t>Overall Overall Posted Content | VCC - Social</a:t>
            </a:r>
          </a:p>
        </p:txBody>
      </p:sp>
      <p:graphicFrame>
        <p:nvGraphicFramePr>
          <p:cNvPr id="6" name="Chart Placeholder 5">
            <a:extLst>
              <a:ext uri="{FF2B5EF4-FFF2-40B4-BE49-F238E27FC236}">
                <a16:creationId xmlns:a16="http://schemas.microsoft.com/office/drawing/2014/main" id="{00A54177-5E18-4C18-B193-C72A94912F10}"/>
              </a:ext>
            </a:extLst>
          </p:cNvPr>
          <p:cNvGraphicFramePr>
            <a:graphicFrameLocks noGrp="1"/>
          </p:cNvGraphicFramePr>
          <p:nvPr>
            <p:ph type="chart" sz="quarter" idx="13"/>
            <p:extLst>
              <p:ext uri="{D42A27DB-BD31-4B8C-83A1-F6EECF244321}">
                <p14:modId xmlns:p14="http://schemas.microsoft.com/office/powerpoint/2010/main" val="1105813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A99855-35A8-4698-A724-C39AF814D3C7}"/>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69D4BB4D-6220-417F-AE4B-476AD8BAA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28665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8AE6-7C1D-416C-8B3F-8A5C9150547D}"/>
              </a:ext>
            </a:extLst>
          </p:cNvPr>
          <p:cNvSpPr>
            <a:spLocks noGrp="1"/>
          </p:cNvSpPr>
          <p:nvPr>
            <p:ph type="title"/>
          </p:nvPr>
        </p:nvSpPr>
        <p:spPr/>
        <p:txBody>
          <a:bodyPr/>
          <a:lstStyle/>
          <a:p>
            <a:r>
              <a:rPr lang="en-US"/>
              <a:t>LinkedIn Updates | VCC - Social</a:t>
            </a:r>
          </a:p>
        </p:txBody>
      </p:sp>
      <p:graphicFrame>
        <p:nvGraphicFramePr>
          <p:cNvPr id="6" name="Chart Placeholder 5">
            <a:extLst>
              <a:ext uri="{FF2B5EF4-FFF2-40B4-BE49-F238E27FC236}">
                <a16:creationId xmlns:a16="http://schemas.microsoft.com/office/drawing/2014/main" id="{135E7DC5-E11F-4A80-8E76-D55D9E9253CB}"/>
              </a:ext>
            </a:extLst>
          </p:cNvPr>
          <p:cNvGraphicFramePr>
            <a:graphicFrameLocks noGrp="1"/>
          </p:cNvGraphicFramePr>
          <p:nvPr>
            <p:ph type="chart" sz="quarter" idx="13"/>
            <p:extLst>
              <p:ext uri="{D42A27DB-BD31-4B8C-83A1-F6EECF244321}">
                <p14:modId xmlns:p14="http://schemas.microsoft.com/office/powerpoint/2010/main" val="725520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F7AB1D-538C-4BF0-AD20-572B3667FEEB}"/>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D4D9198C-9247-4B1B-937F-23EB300B7B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03459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F53E5-3CD5-429F-90B7-6B63D3CBFF90}"/>
              </a:ext>
            </a:extLst>
          </p:cNvPr>
          <p:cNvSpPr>
            <a:spLocks noGrp="1"/>
          </p:cNvSpPr>
          <p:nvPr>
            <p:ph type="title"/>
          </p:nvPr>
        </p:nvSpPr>
        <p:spPr/>
        <p:txBody>
          <a:bodyPr/>
          <a:lstStyle/>
          <a:p>
            <a:r>
              <a:rPr lang="en-US"/>
              <a:t>Youtube Videos Table | VCC - Social - 1 of 4</a:t>
            </a:r>
          </a:p>
        </p:txBody>
      </p:sp>
      <p:graphicFrame>
        <p:nvGraphicFramePr>
          <p:cNvPr id="5" name="Table Placeholder 4">
            <a:extLst>
              <a:ext uri="{FF2B5EF4-FFF2-40B4-BE49-F238E27FC236}">
                <a16:creationId xmlns:a16="http://schemas.microsoft.com/office/drawing/2014/main" id="{A18EB56A-D240-438E-8685-7ED760D20B9D}"/>
              </a:ext>
            </a:extLst>
          </p:cNvPr>
          <p:cNvGraphicFramePr>
            <a:graphicFrameLocks noGrp="1"/>
          </p:cNvGraphicFramePr>
          <p:nvPr>
            <p:ph type="tbl" sz="quarter" idx="13"/>
            <p:extLst>
              <p:ext uri="{D42A27DB-BD31-4B8C-83A1-F6EECF244321}">
                <p14:modId xmlns:p14="http://schemas.microsoft.com/office/powerpoint/2010/main" val="403014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9042820"/>
                    </a:ext>
                  </a:extLst>
                </a:gridCol>
                <a:gridCol w="822960">
                  <a:extLst>
                    <a:ext uri="{9D8B030D-6E8A-4147-A177-3AD203B41FA5}">
                      <a16:colId xmlns:a16="http://schemas.microsoft.com/office/drawing/2014/main" val="4061193366"/>
                    </a:ext>
                  </a:extLst>
                </a:gridCol>
                <a:gridCol w="822960">
                  <a:extLst>
                    <a:ext uri="{9D8B030D-6E8A-4147-A177-3AD203B41FA5}">
                      <a16:colId xmlns:a16="http://schemas.microsoft.com/office/drawing/2014/main" val="547648734"/>
                    </a:ext>
                  </a:extLst>
                </a:gridCol>
                <a:gridCol w="822960">
                  <a:extLst>
                    <a:ext uri="{9D8B030D-6E8A-4147-A177-3AD203B41FA5}">
                      <a16:colId xmlns:a16="http://schemas.microsoft.com/office/drawing/2014/main" val="124288111"/>
                    </a:ext>
                  </a:extLst>
                </a:gridCol>
                <a:gridCol w="822960">
                  <a:extLst>
                    <a:ext uri="{9D8B030D-6E8A-4147-A177-3AD203B41FA5}">
                      <a16:colId xmlns:a16="http://schemas.microsoft.com/office/drawing/2014/main" val="3216784552"/>
                    </a:ext>
                  </a:extLst>
                </a:gridCol>
                <a:gridCol w="822960">
                  <a:extLst>
                    <a:ext uri="{9D8B030D-6E8A-4147-A177-3AD203B41FA5}">
                      <a16:colId xmlns:a16="http://schemas.microsoft.com/office/drawing/2014/main" val="4291568286"/>
                    </a:ext>
                  </a:extLst>
                </a:gridCol>
                <a:gridCol w="822960">
                  <a:extLst>
                    <a:ext uri="{9D8B030D-6E8A-4147-A177-3AD203B41FA5}">
                      <a16:colId xmlns:a16="http://schemas.microsoft.com/office/drawing/2014/main" val="132557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55600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- 2019-03-30 00:17:49 </a:t>
                      </a:r>
                      <a:r>
                        <a:rPr kumimoji="0" lang="en-US" sz="1000" b="0" i="0" u="none" strike="noStrike" kern="1200" cap="none" spc="0" normalizeH="0" baseline="0" noProof="0">
                          <a:ln>
                            <a:noFill/>
                          </a:ln>
                          <a:solidFill>
                            <a:prstClr val="black"/>
                          </a:solidFill>
                          <a:effectLst/>
                          <a:uLnTx/>
                          <a:uFillTx/>
                          <a:latin typeface="+mn-lt"/>
                          <a:ea typeface="+mn-ea"/>
                          <a:cs typeface="+mn-cs"/>
                        </a:rPr>
                        <a:t>
 BCIT Digital Design and Development program (D3)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776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- 2019-03-20 19:40:33 </a:t>
                      </a:r>
                      <a:r>
                        <a:rPr kumimoji="0" lang="en-US" sz="1000" b="0" i="0" u="none" strike="noStrike" kern="1200" cap="none" spc="0" normalizeH="0" baseline="0" noProof="0">
                          <a:ln>
                            <a:noFill/>
                          </a:ln>
                          <a:solidFill>
                            <a:prstClr val="black"/>
                          </a:solidFill>
                          <a:effectLst/>
                          <a:uLnTx/>
                          <a:uFillTx/>
                          <a:latin typeface="+mn-lt"/>
                          <a:ea typeface="+mn-ea"/>
                          <a:cs typeface="+mn-cs"/>
                        </a:rPr>
                        <a:t>
 See What It's Like at Convocation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519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21:46:14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Curtis Krahn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156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21:43:48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Kyoung Yong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791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21:41:18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Jeremy Inglett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10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21:38:14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Alan Matheson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641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17:54:01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Lindsay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294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17:53:58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86565956"/>
                  </a:ext>
                </a:extLst>
              </a:tr>
            </a:tbl>
          </a:graphicData>
        </a:graphic>
      </p:graphicFrame>
      <p:sp>
        <p:nvSpPr>
          <p:cNvPr id="4" name="Text Placeholder 3">
            <a:extLst>
              <a:ext uri="{FF2B5EF4-FFF2-40B4-BE49-F238E27FC236}">
                <a16:creationId xmlns:a16="http://schemas.microsoft.com/office/drawing/2014/main" id="{3C03850B-0A6E-4E53-BD94-C3B30D393F1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60702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ABD35-E49A-4D3F-ADA8-12372C0C554A}"/>
              </a:ext>
            </a:extLst>
          </p:cNvPr>
          <p:cNvSpPr>
            <a:spLocks noGrp="1"/>
          </p:cNvSpPr>
          <p:nvPr>
            <p:ph type="title"/>
          </p:nvPr>
        </p:nvSpPr>
        <p:spPr/>
        <p:txBody>
          <a:bodyPr/>
          <a:lstStyle/>
          <a:p>
            <a:r>
              <a:rPr lang="en-US"/>
              <a:t>Youtube Videos Table | VCC - Social - 2 of 4</a:t>
            </a:r>
          </a:p>
        </p:txBody>
      </p:sp>
      <p:graphicFrame>
        <p:nvGraphicFramePr>
          <p:cNvPr id="5" name="Table Placeholder 4">
            <a:extLst>
              <a:ext uri="{FF2B5EF4-FFF2-40B4-BE49-F238E27FC236}">
                <a16:creationId xmlns:a16="http://schemas.microsoft.com/office/drawing/2014/main" id="{75381331-7DA4-4457-B565-4680D54D2156}"/>
              </a:ext>
            </a:extLst>
          </p:cNvPr>
          <p:cNvGraphicFramePr>
            <a:graphicFrameLocks noGrp="1"/>
          </p:cNvGraphicFramePr>
          <p:nvPr>
            <p:ph type="tbl" sz="quarter" idx="13"/>
            <p:extLst>
              <p:ext uri="{D42A27DB-BD31-4B8C-83A1-F6EECF244321}">
                <p14:modId xmlns:p14="http://schemas.microsoft.com/office/powerpoint/2010/main" val="4134533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9397795"/>
                    </a:ext>
                  </a:extLst>
                </a:gridCol>
                <a:gridCol w="822960">
                  <a:extLst>
                    <a:ext uri="{9D8B030D-6E8A-4147-A177-3AD203B41FA5}">
                      <a16:colId xmlns:a16="http://schemas.microsoft.com/office/drawing/2014/main" val="3376410511"/>
                    </a:ext>
                  </a:extLst>
                </a:gridCol>
                <a:gridCol w="822960">
                  <a:extLst>
                    <a:ext uri="{9D8B030D-6E8A-4147-A177-3AD203B41FA5}">
                      <a16:colId xmlns:a16="http://schemas.microsoft.com/office/drawing/2014/main" val="351514455"/>
                    </a:ext>
                  </a:extLst>
                </a:gridCol>
                <a:gridCol w="822960">
                  <a:extLst>
                    <a:ext uri="{9D8B030D-6E8A-4147-A177-3AD203B41FA5}">
                      <a16:colId xmlns:a16="http://schemas.microsoft.com/office/drawing/2014/main" val="2235855693"/>
                    </a:ext>
                  </a:extLst>
                </a:gridCol>
                <a:gridCol w="822960">
                  <a:extLst>
                    <a:ext uri="{9D8B030D-6E8A-4147-A177-3AD203B41FA5}">
                      <a16:colId xmlns:a16="http://schemas.microsoft.com/office/drawing/2014/main" val="3175220052"/>
                    </a:ext>
                  </a:extLst>
                </a:gridCol>
                <a:gridCol w="822960">
                  <a:extLst>
                    <a:ext uri="{9D8B030D-6E8A-4147-A177-3AD203B41FA5}">
                      <a16:colId xmlns:a16="http://schemas.microsoft.com/office/drawing/2014/main" val="2744729574"/>
                    </a:ext>
                  </a:extLst>
                </a:gridCol>
                <a:gridCol w="822960">
                  <a:extLst>
                    <a:ext uri="{9D8B030D-6E8A-4147-A177-3AD203B41FA5}">
                      <a16:colId xmlns:a16="http://schemas.microsoft.com/office/drawing/2014/main" val="924040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77268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- 2019-03-15 17:51:28 </a:t>
                      </a:r>
                      <a:r>
                        <a:rPr kumimoji="0" lang="en-US" sz="1000" b="0" i="0" u="none" strike="noStrike" kern="1200" cap="none" spc="0" normalizeH="0" baseline="0" noProof="0">
                          <a:ln>
                            <a:noFill/>
                          </a:ln>
                          <a:solidFill>
                            <a:prstClr val="black"/>
                          </a:solidFill>
                          <a:effectLst/>
                          <a:uLnTx/>
                          <a:uFillTx/>
                          <a:latin typeface="+mn-lt"/>
                          <a:ea typeface="+mn-ea"/>
                          <a:cs typeface="+mn-cs"/>
                        </a:rPr>
                        <a:t>
 Electrical and Computer Engineering Technology, Automation and Instrumentation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281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18:33:41 </a:t>
                      </a:r>
                      <a:r>
                        <a:rPr kumimoji="0" lang="en-US" sz="1000" b="0" i="0" u="none" strike="noStrike" kern="1200" cap="none" spc="0" normalizeH="0" baseline="0" noProof="0">
                          <a:ln>
                            <a:noFill/>
                          </a:ln>
                          <a:solidFill>
                            <a:prstClr val="black"/>
                          </a:solidFill>
                          <a:effectLst/>
                          <a:uLnTx/>
                          <a:uFillTx/>
                          <a:latin typeface="+mn-lt"/>
                          <a:ea typeface="+mn-ea"/>
                          <a:cs typeface="+mn-cs"/>
                        </a:rPr>
                        <a:t>
 Telecommunications Systems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003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18:28:06 </a:t>
                      </a:r>
                      <a:r>
                        <a:rPr kumimoji="0" lang="en-US" sz="1000" b="0" i="0" u="none" strike="noStrike" kern="1200" cap="none" spc="0" normalizeH="0" baseline="0" noProof="0">
                          <a:ln>
                            <a:noFill/>
                          </a:ln>
                          <a:solidFill>
                            <a:prstClr val="black"/>
                          </a:solidFill>
                          <a:effectLst/>
                          <a:uLnTx/>
                          <a:uFillTx/>
                          <a:latin typeface="+mn-lt"/>
                          <a:ea typeface="+mn-ea"/>
                          <a:cs typeface="+mn-cs"/>
                        </a:rPr>
                        <a:t>
 Industrial Instrumentation and Process Control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749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DouglasCollegeVideo - 2019-03-07 19:59:19 </a:t>
                      </a:r>
                      <a:r>
                        <a:rPr kumimoji="0" lang="en-US" sz="1000" b="0" i="0" u="none" strike="noStrike" kern="1200" cap="none" spc="0" normalizeH="0" baseline="0" noProof="0">
                          <a:ln>
                            <a:noFill/>
                          </a:ln>
                          <a:solidFill>
                            <a:prstClr val="black"/>
                          </a:solidFill>
                          <a:effectLst/>
                          <a:uLnTx/>
                          <a:uFillTx/>
                          <a:latin typeface="+mn-lt"/>
                          <a:ea typeface="+mn-ea"/>
                          <a:cs typeface="+mn-cs"/>
                        </a:rPr>
                        <a:t>
 Douglas College Foundation - Anoop Virk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653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23:25:13 </a:t>
                      </a:r>
                      <a:r>
                        <a:rPr kumimoji="0" lang="en-US" sz="1000" b="0" i="0" u="none" strike="noStrike" kern="1200" cap="none" spc="0" normalizeH="0" baseline="0" noProof="0">
                          <a:ln>
                            <a:noFill/>
                          </a:ln>
                          <a:solidFill>
                            <a:prstClr val="black"/>
                          </a:solidFill>
                          <a:effectLst/>
                          <a:uLnTx/>
                          <a:uFillTx/>
                          <a:latin typeface="+mn-lt"/>
                          <a:ea typeface="+mn-ea"/>
                          <a:cs typeface="+mn-cs"/>
                        </a:rPr>
                        <a:t>
 Inside BCIT: Meet Amy Fell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8619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22:25:21 </a:t>
                      </a:r>
                      <a:r>
                        <a:rPr kumimoji="0" lang="en-US" sz="1000" b="0" i="0" u="none" strike="noStrike" kern="1200" cap="none" spc="0" normalizeH="0" baseline="0" noProof="0">
                          <a:ln>
                            <a:noFill/>
                          </a:ln>
                          <a:solidFill>
                            <a:prstClr val="black"/>
                          </a:solidFill>
                          <a:effectLst/>
                          <a:uLnTx/>
                          <a:uFillTx/>
                          <a:latin typeface="+mn-lt"/>
                          <a:ea typeface="+mn-ea"/>
                          <a:cs typeface="+mn-cs"/>
                        </a:rPr>
                        <a:t>
 First Day of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950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22:10:53 </a:t>
                      </a:r>
                      <a:r>
                        <a:rPr kumimoji="0" lang="en-US" sz="1000" b="0" i="0" u="none" strike="noStrike" kern="1200" cap="none" spc="0" normalizeH="0" baseline="0" noProof="0">
                          <a:ln>
                            <a:noFill/>
                          </a:ln>
                          <a:solidFill>
                            <a:prstClr val="black"/>
                          </a:solidFill>
                          <a:effectLst/>
                          <a:uLnTx/>
                          <a:uFillTx/>
                          <a:latin typeface="+mn-lt"/>
                          <a:ea typeface="+mn-ea"/>
                          <a:cs typeface="+mn-cs"/>
                        </a:rPr>
                        <a:t>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8405207"/>
                  </a:ext>
                </a:extLst>
              </a:tr>
            </a:tbl>
          </a:graphicData>
        </a:graphic>
      </p:graphicFrame>
      <p:sp>
        <p:nvSpPr>
          <p:cNvPr id="4" name="Text Placeholder 3">
            <a:extLst>
              <a:ext uri="{FF2B5EF4-FFF2-40B4-BE49-F238E27FC236}">
                <a16:creationId xmlns:a16="http://schemas.microsoft.com/office/drawing/2014/main" id="{4A9FE0EB-F0AA-4B08-B97E-A0197D471F9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1027446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5F3A-3153-43CB-88CE-C55542FD29F9}"/>
              </a:ext>
            </a:extLst>
          </p:cNvPr>
          <p:cNvSpPr>
            <a:spLocks noGrp="1"/>
          </p:cNvSpPr>
          <p:nvPr>
            <p:ph type="title"/>
          </p:nvPr>
        </p:nvSpPr>
        <p:spPr/>
        <p:txBody>
          <a:bodyPr/>
          <a:lstStyle/>
          <a:p>
            <a:r>
              <a:rPr lang="en-US"/>
              <a:t>Youtube Videos Table | VCC - Social - 3 of 4</a:t>
            </a:r>
          </a:p>
        </p:txBody>
      </p:sp>
      <p:graphicFrame>
        <p:nvGraphicFramePr>
          <p:cNvPr id="5" name="Table Placeholder 4">
            <a:extLst>
              <a:ext uri="{FF2B5EF4-FFF2-40B4-BE49-F238E27FC236}">
                <a16:creationId xmlns:a16="http://schemas.microsoft.com/office/drawing/2014/main" id="{4D7BD0B4-52B7-4181-9BF8-579783D4A77B}"/>
              </a:ext>
            </a:extLst>
          </p:cNvPr>
          <p:cNvGraphicFramePr>
            <a:graphicFrameLocks noGrp="1"/>
          </p:cNvGraphicFramePr>
          <p:nvPr>
            <p:ph type="tbl" sz="quarter" idx="13"/>
            <p:extLst>
              <p:ext uri="{D42A27DB-BD31-4B8C-83A1-F6EECF244321}">
                <p14:modId xmlns:p14="http://schemas.microsoft.com/office/powerpoint/2010/main" val="2976821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7982261"/>
                    </a:ext>
                  </a:extLst>
                </a:gridCol>
                <a:gridCol w="822960">
                  <a:extLst>
                    <a:ext uri="{9D8B030D-6E8A-4147-A177-3AD203B41FA5}">
                      <a16:colId xmlns:a16="http://schemas.microsoft.com/office/drawing/2014/main" val="2444062482"/>
                    </a:ext>
                  </a:extLst>
                </a:gridCol>
                <a:gridCol w="822960">
                  <a:extLst>
                    <a:ext uri="{9D8B030D-6E8A-4147-A177-3AD203B41FA5}">
                      <a16:colId xmlns:a16="http://schemas.microsoft.com/office/drawing/2014/main" val="2928593247"/>
                    </a:ext>
                  </a:extLst>
                </a:gridCol>
                <a:gridCol w="822960">
                  <a:extLst>
                    <a:ext uri="{9D8B030D-6E8A-4147-A177-3AD203B41FA5}">
                      <a16:colId xmlns:a16="http://schemas.microsoft.com/office/drawing/2014/main" val="2943969554"/>
                    </a:ext>
                  </a:extLst>
                </a:gridCol>
                <a:gridCol w="822960">
                  <a:extLst>
                    <a:ext uri="{9D8B030D-6E8A-4147-A177-3AD203B41FA5}">
                      <a16:colId xmlns:a16="http://schemas.microsoft.com/office/drawing/2014/main" val="2991568926"/>
                    </a:ext>
                  </a:extLst>
                </a:gridCol>
                <a:gridCol w="822960">
                  <a:extLst>
                    <a:ext uri="{9D8B030D-6E8A-4147-A177-3AD203B41FA5}">
                      <a16:colId xmlns:a16="http://schemas.microsoft.com/office/drawing/2014/main" val="3922530029"/>
                    </a:ext>
                  </a:extLst>
                </a:gridCol>
                <a:gridCol w="822960">
                  <a:extLst>
                    <a:ext uri="{9D8B030D-6E8A-4147-A177-3AD203B41FA5}">
                      <a16:colId xmlns:a16="http://schemas.microsoft.com/office/drawing/2014/main" val="534220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96667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21:54:37 </a:t>
                      </a:r>
                      <a:r>
                        <a:rPr kumimoji="0" lang="en-US" sz="1000" b="0" i="0" u="none" strike="noStrike" kern="1200" cap="none" spc="0" normalizeH="0" baseline="0" noProof="0">
                          <a:ln>
                            <a:noFill/>
                          </a:ln>
                          <a:solidFill>
                            <a:prstClr val="black"/>
                          </a:solidFill>
                          <a:effectLst/>
                          <a:uLnTx/>
                          <a:uFillTx/>
                          <a:latin typeface="+mn-lt"/>
                          <a:ea typeface="+mn-ea"/>
                          <a:cs typeface="+mn-cs"/>
                        </a:rPr>
                        <a:t>
 Room Tour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246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21:38:20 </a:t>
                      </a:r>
                      <a:r>
                        <a:rPr kumimoji="0" lang="en-US" sz="1000" b="0" i="0" u="none" strike="noStrike" kern="1200" cap="none" spc="0" normalizeH="0" baseline="0" noProof="0">
                          <a:ln>
                            <a:noFill/>
                          </a:ln>
                          <a:solidFill>
                            <a:prstClr val="black"/>
                          </a:solidFill>
                          <a:effectLst/>
                          <a:uLnTx/>
                          <a:uFillTx/>
                          <a:latin typeface="+mn-lt"/>
                          <a:ea typeface="+mn-ea"/>
                          <a:cs typeface="+mn-cs"/>
                        </a:rPr>
                        <a:t>
 Moving to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783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- 2019-03-05 19:24:32 </a:t>
                      </a:r>
                      <a:r>
                        <a:rPr kumimoji="0" lang="en-US" sz="1000" b="0" i="0" u="none" strike="noStrike" kern="1200" cap="none" spc="0" normalizeH="0" baseline="0" noProof="0">
                          <a:ln>
                            <a:noFill/>
                          </a:ln>
                          <a:solidFill>
                            <a:prstClr val="black"/>
                          </a:solidFill>
                          <a:effectLst/>
                          <a:uLnTx/>
                          <a:uFillTx/>
                          <a:latin typeface="+mn-lt"/>
                          <a:ea typeface="+mn-ea"/>
                          <a:cs typeface="+mn-cs"/>
                        </a:rPr>
                        <a:t>
 Think Global and Move Ahead in Your Career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767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- 2019-03-04 18:13:28 </a:t>
                      </a:r>
                      <a:r>
                        <a:rPr kumimoji="0" lang="en-US" sz="1000" b="0" i="0" u="none" strike="noStrike" kern="1200" cap="none" spc="0" normalizeH="0" baseline="0" noProof="0">
                          <a:ln>
                            <a:noFill/>
                          </a:ln>
                          <a:solidFill>
                            <a:prstClr val="black"/>
                          </a:solidFill>
                          <a:effectLst/>
                          <a:uLnTx/>
                          <a:uFillTx/>
                          <a:latin typeface="+mn-lt"/>
                          <a:ea typeface="+mn-ea"/>
                          <a:cs typeface="+mn-cs"/>
                        </a:rPr>
                        <a:t>
 Women Transitioning into Trades and Employment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601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- 2019-03-01 19:29:59 </a:t>
                      </a:r>
                      <a:r>
                        <a:rPr kumimoji="0" lang="en-US" sz="1000" b="0" i="0" u="none" strike="noStrike" kern="1200" cap="none" spc="0" normalizeH="0" baseline="0" noProof="0">
                          <a:ln>
                            <a:noFill/>
                          </a:ln>
                          <a:solidFill>
                            <a:prstClr val="black"/>
                          </a:solidFill>
                          <a:effectLst/>
                          <a:uLnTx/>
                          <a:uFillTx/>
                          <a:latin typeface="+mn-lt"/>
                          <a:ea typeface="+mn-ea"/>
                          <a:cs typeface="+mn-cs"/>
                        </a:rPr>
                        <a:t>
 This is Experiential Education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813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- 2019-02-28 20:45:53 </a:t>
                      </a:r>
                      <a:r>
                        <a:rPr kumimoji="0" lang="en-US" sz="1000" b="0" i="0" u="none" strike="noStrike" kern="1200" cap="none" spc="0" normalizeH="0" baseline="0" noProof="0">
                          <a:ln>
                            <a:noFill/>
                          </a:ln>
                          <a:solidFill>
                            <a:prstClr val="black"/>
                          </a:solidFill>
                          <a:effectLst/>
                          <a:uLnTx/>
                          <a:uFillTx/>
                          <a:latin typeface="+mn-lt"/>
                          <a:ea typeface="+mn-ea"/>
                          <a:cs typeface="+mn-cs"/>
                        </a:rPr>
                        <a:t>
 American Sign Language - English Interpreter Alumnus’ Story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1924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- 2019-02-28 00:47:13 </a:t>
                      </a:r>
                      <a:r>
                        <a:rPr kumimoji="0" lang="en-US" sz="1000" b="0" i="0" u="none" strike="noStrike" kern="1200" cap="none" spc="0" normalizeH="0" baseline="0" noProof="0">
                          <a:ln>
                            <a:noFill/>
                          </a:ln>
                          <a:solidFill>
                            <a:prstClr val="black"/>
                          </a:solidFill>
                          <a:effectLst/>
                          <a:uLnTx/>
                          <a:uFillTx/>
                          <a:latin typeface="+mn-lt"/>
                          <a:ea typeface="+mn-ea"/>
                          <a:cs typeface="+mn-cs"/>
                        </a:rPr>
                        <a:t>
 Employee Giving: The Power of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7832808"/>
                  </a:ext>
                </a:extLst>
              </a:tr>
            </a:tbl>
          </a:graphicData>
        </a:graphic>
      </p:graphicFrame>
      <p:sp>
        <p:nvSpPr>
          <p:cNvPr id="4" name="Text Placeholder 3">
            <a:extLst>
              <a:ext uri="{FF2B5EF4-FFF2-40B4-BE49-F238E27FC236}">
                <a16:creationId xmlns:a16="http://schemas.microsoft.com/office/drawing/2014/main" id="{BC06A7A8-612B-4717-A96D-C96EEE8B531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8892904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BFED-E03F-437C-AE26-B4C35BE7A697}"/>
              </a:ext>
            </a:extLst>
          </p:cNvPr>
          <p:cNvSpPr>
            <a:spLocks noGrp="1"/>
          </p:cNvSpPr>
          <p:nvPr>
            <p:ph type="title"/>
          </p:nvPr>
        </p:nvSpPr>
        <p:spPr/>
        <p:txBody>
          <a:bodyPr/>
          <a:lstStyle/>
          <a:p>
            <a:r>
              <a:rPr lang="en-US"/>
              <a:t>Youtube Videos Table | VCC - Social - 4 of 4</a:t>
            </a:r>
          </a:p>
        </p:txBody>
      </p:sp>
      <p:graphicFrame>
        <p:nvGraphicFramePr>
          <p:cNvPr id="5" name="Table Placeholder 4">
            <a:extLst>
              <a:ext uri="{FF2B5EF4-FFF2-40B4-BE49-F238E27FC236}">
                <a16:creationId xmlns:a16="http://schemas.microsoft.com/office/drawing/2014/main" id="{A5A25BE4-BDC4-4320-B75C-0A73764F7905}"/>
              </a:ext>
            </a:extLst>
          </p:cNvPr>
          <p:cNvGraphicFramePr>
            <a:graphicFrameLocks noGrp="1"/>
          </p:cNvGraphicFramePr>
          <p:nvPr>
            <p:ph type="tbl" sz="quarter" idx="13"/>
            <p:extLst>
              <p:ext uri="{D42A27DB-BD31-4B8C-83A1-F6EECF244321}">
                <p14:modId xmlns:p14="http://schemas.microsoft.com/office/powerpoint/2010/main" val="733317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4829879"/>
                    </a:ext>
                  </a:extLst>
                </a:gridCol>
                <a:gridCol w="822960">
                  <a:extLst>
                    <a:ext uri="{9D8B030D-6E8A-4147-A177-3AD203B41FA5}">
                      <a16:colId xmlns:a16="http://schemas.microsoft.com/office/drawing/2014/main" val="616321019"/>
                    </a:ext>
                  </a:extLst>
                </a:gridCol>
                <a:gridCol w="822960">
                  <a:extLst>
                    <a:ext uri="{9D8B030D-6E8A-4147-A177-3AD203B41FA5}">
                      <a16:colId xmlns:a16="http://schemas.microsoft.com/office/drawing/2014/main" val="2512932551"/>
                    </a:ext>
                  </a:extLst>
                </a:gridCol>
                <a:gridCol w="822960">
                  <a:extLst>
                    <a:ext uri="{9D8B030D-6E8A-4147-A177-3AD203B41FA5}">
                      <a16:colId xmlns:a16="http://schemas.microsoft.com/office/drawing/2014/main" val="3617843376"/>
                    </a:ext>
                  </a:extLst>
                </a:gridCol>
                <a:gridCol w="822960">
                  <a:extLst>
                    <a:ext uri="{9D8B030D-6E8A-4147-A177-3AD203B41FA5}">
                      <a16:colId xmlns:a16="http://schemas.microsoft.com/office/drawing/2014/main" val="4184438636"/>
                    </a:ext>
                  </a:extLst>
                </a:gridCol>
                <a:gridCol w="822960">
                  <a:extLst>
                    <a:ext uri="{9D8B030D-6E8A-4147-A177-3AD203B41FA5}">
                      <a16:colId xmlns:a16="http://schemas.microsoft.com/office/drawing/2014/main" val="3914475930"/>
                    </a:ext>
                  </a:extLst>
                </a:gridCol>
                <a:gridCol w="822960">
                  <a:extLst>
                    <a:ext uri="{9D8B030D-6E8A-4147-A177-3AD203B41FA5}">
                      <a16:colId xmlns:a16="http://schemas.microsoft.com/office/drawing/2014/main" val="175546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95232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23:47:44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3331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23:30:38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 - Keynote Charmaine Crooks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05:16:51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543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23:26:51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 - Keynote Catherine Roome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6624129"/>
                  </a:ext>
                </a:extLst>
              </a:tr>
            </a:tbl>
          </a:graphicData>
        </a:graphic>
      </p:graphicFrame>
      <p:sp>
        <p:nvSpPr>
          <p:cNvPr id="4" name="Text Placeholder 3">
            <a:extLst>
              <a:ext uri="{FF2B5EF4-FFF2-40B4-BE49-F238E27FC236}">
                <a16:creationId xmlns:a16="http://schemas.microsoft.com/office/drawing/2014/main" id="{B8DF13B3-6F42-478A-8FB7-9F4A55D0DFC1}"/>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3653485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710C8-C36F-45CA-A81C-C64E61C0C649}"/>
              </a:ext>
            </a:extLst>
          </p:cNvPr>
          <p:cNvSpPr>
            <a:spLocks noGrp="1"/>
          </p:cNvSpPr>
          <p:nvPr>
            <p:ph type="title"/>
          </p:nvPr>
        </p:nvSpPr>
        <p:spPr/>
        <p:txBody>
          <a:bodyPr/>
          <a:lstStyle/>
          <a:p>
            <a:r>
              <a:rPr lang="en-US"/>
              <a:t>LinkedIn Hashtag Detection | VCC - Social - 1 of 3</a:t>
            </a:r>
          </a:p>
        </p:txBody>
      </p:sp>
      <p:graphicFrame>
        <p:nvGraphicFramePr>
          <p:cNvPr id="5" name="Table Placeholder 4">
            <a:extLst>
              <a:ext uri="{FF2B5EF4-FFF2-40B4-BE49-F238E27FC236}">
                <a16:creationId xmlns:a16="http://schemas.microsoft.com/office/drawing/2014/main" id="{F711CA9E-B4B5-40C2-91A4-B19319523A8E}"/>
              </a:ext>
            </a:extLst>
          </p:cNvPr>
          <p:cNvGraphicFramePr>
            <a:graphicFrameLocks noGrp="1"/>
          </p:cNvGraphicFramePr>
          <p:nvPr>
            <p:ph type="tbl" sz="quarter" idx="13"/>
            <p:extLst>
              <p:ext uri="{D42A27DB-BD31-4B8C-83A1-F6EECF244321}">
                <p14:modId xmlns:p14="http://schemas.microsoft.com/office/powerpoint/2010/main" val="222922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2898011"/>
                    </a:ext>
                  </a:extLst>
                </a:gridCol>
                <a:gridCol w="1481328">
                  <a:extLst>
                    <a:ext uri="{9D8B030D-6E8A-4147-A177-3AD203B41FA5}">
                      <a16:colId xmlns:a16="http://schemas.microsoft.com/office/drawing/2014/main" val="2360894495"/>
                    </a:ext>
                  </a:extLst>
                </a:gridCol>
                <a:gridCol w="1481328">
                  <a:extLst>
                    <a:ext uri="{9D8B030D-6E8A-4147-A177-3AD203B41FA5}">
                      <a16:colId xmlns:a16="http://schemas.microsoft.com/office/drawing/2014/main" val="959930643"/>
                    </a:ext>
                  </a:extLst>
                </a:gridCol>
                <a:gridCol w="1481328">
                  <a:extLst>
                    <a:ext uri="{9D8B030D-6E8A-4147-A177-3AD203B41FA5}">
                      <a16:colId xmlns:a16="http://schemas.microsoft.com/office/drawing/2014/main" val="45659963"/>
                    </a:ext>
                  </a:extLst>
                </a:gridCol>
                <a:gridCol w="1481328">
                  <a:extLst>
                    <a:ext uri="{9D8B030D-6E8A-4147-A177-3AD203B41FA5}">
                      <a16:colId xmlns:a16="http://schemas.microsoft.com/office/drawing/2014/main" val="467953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426298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7996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86071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139409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109085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#KnowHumanTrafficking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8269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#humantrafficking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11331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#YWCAWODA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409142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extLst>
                  <a:ext uri="{0D108BD9-81ED-4DB2-BD59-A6C34878D82A}">
                    <a16:rowId xmlns:a16="http://schemas.microsoft.com/office/drawing/2014/main" val="123019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89820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#MyGBC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1445246136"/>
                  </a:ext>
                </a:extLst>
              </a:tr>
            </a:tbl>
          </a:graphicData>
        </a:graphic>
      </p:graphicFrame>
      <p:sp>
        <p:nvSpPr>
          <p:cNvPr id="4" name="Text Placeholder 3">
            <a:extLst>
              <a:ext uri="{FF2B5EF4-FFF2-40B4-BE49-F238E27FC236}">
                <a16:creationId xmlns:a16="http://schemas.microsoft.com/office/drawing/2014/main" id="{076DE159-F273-4B14-B325-4322AD4CCC0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8516470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4BB40-16EF-4C5F-94FE-741C98C0AD4F}"/>
              </a:ext>
            </a:extLst>
          </p:cNvPr>
          <p:cNvSpPr>
            <a:spLocks noGrp="1"/>
          </p:cNvSpPr>
          <p:nvPr>
            <p:ph type="title"/>
          </p:nvPr>
        </p:nvSpPr>
        <p:spPr/>
        <p:txBody>
          <a:bodyPr/>
          <a:lstStyle/>
          <a:p>
            <a:r>
              <a:rPr lang="en-US"/>
              <a:t>LinkedIn Hashtag Detection | VCC - Social - 2 of 3</a:t>
            </a:r>
          </a:p>
        </p:txBody>
      </p:sp>
      <p:graphicFrame>
        <p:nvGraphicFramePr>
          <p:cNvPr id="5" name="Table Placeholder 4">
            <a:extLst>
              <a:ext uri="{FF2B5EF4-FFF2-40B4-BE49-F238E27FC236}">
                <a16:creationId xmlns:a16="http://schemas.microsoft.com/office/drawing/2014/main" id="{76BA52B5-8595-4B36-92ED-06352620F526}"/>
              </a:ext>
            </a:extLst>
          </p:cNvPr>
          <p:cNvGraphicFramePr>
            <a:graphicFrameLocks noGrp="1"/>
          </p:cNvGraphicFramePr>
          <p:nvPr>
            <p:ph type="tbl" sz="quarter" idx="13"/>
            <p:extLst>
              <p:ext uri="{D42A27DB-BD31-4B8C-83A1-F6EECF244321}">
                <p14:modId xmlns:p14="http://schemas.microsoft.com/office/powerpoint/2010/main" val="276037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7964501"/>
                    </a:ext>
                  </a:extLst>
                </a:gridCol>
                <a:gridCol w="1481328">
                  <a:extLst>
                    <a:ext uri="{9D8B030D-6E8A-4147-A177-3AD203B41FA5}">
                      <a16:colId xmlns:a16="http://schemas.microsoft.com/office/drawing/2014/main" val="1728424881"/>
                    </a:ext>
                  </a:extLst>
                </a:gridCol>
                <a:gridCol w="1481328">
                  <a:extLst>
                    <a:ext uri="{9D8B030D-6E8A-4147-A177-3AD203B41FA5}">
                      <a16:colId xmlns:a16="http://schemas.microsoft.com/office/drawing/2014/main" val="2251816218"/>
                    </a:ext>
                  </a:extLst>
                </a:gridCol>
                <a:gridCol w="1481328">
                  <a:extLst>
                    <a:ext uri="{9D8B030D-6E8A-4147-A177-3AD203B41FA5}">
                      <a16:colId xmlns:a16="http://schemas.microsoft.com/office/drawing/2014/main" val="1721749198"/>
                    </a:ext>
                  </a:extLst>
                </a:gridCol>
                <a:gridCol w="1481328">
                  <a:extLst>
                    <a:ext uri="{9D8B030D-6E8A-4147-A177-3AD203B41FA5}">
                      <a16:colId xmlns:a16="http://schemas.microsoft.com/office/drawing/2014/main" val="378950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194997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#FeatureFriday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43002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#GBCAlumni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08537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#EarthHour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394883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extLst>
                  <a:ext uri="{0D108BD9-81ED-4DB2-BD59-A6C34878D82A}">
                    <a16:rowId xmlns:a16="http://schemas.microsoft.com/office/drawing/2014/main" val="200526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#libraryjobs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44907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91112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94375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397996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4018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#accountingjobs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732851380"/>
                  </a:ext>
                </a:extLst>
              </a:tr>
            </a:tbl>
          </a:graphicData>
        </a:graphic>
      </p:graphicFrame>
      <p:sp>
        <p:nvSpPr>
          <p:cNvPr id="4" name="Text Placeholder 3">
            <a:extLst>
              <a:ext uri="{FF2B5EF4-FFF2-40B4-BE49-F238E27FC236}">
                <a16:creationId xmlns:a16="http://schemas.microsoft.com/office/drawing/2014/main" id="{B5E5DD7C-03C0-4673-952C-1ED8D3582EF2}"/>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925597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0386-6B81-46AD-9292-D106FC85BAF0}"/>
              </a:ext>
            </a:extLst>
          </p:cNvPr>
          <p:cNvSpPr>
            <a:spLocks noGrp="1"/>
          </p:cNvSpPr>
          <p:nvPr>
            <p:ph type="title"/>
          </p:nvPr>
        </p:nvSpPr>
        <p:spPr/>
        <p:txBody>
          <a:bodyPr/>
          <a:lstStyle/>
          <a:p>
            <a:r>
              <a:rPr lang="en-US"/>
              <a:t>LinkedIn Hashtag Detection | VCC - Social - 3 of 3</a:t>
            </a:r>
          </a:p>
        </p:txBody>
      </p:sp>
      <p:graphicFrame>
        <p:nvGraphicFramePr>
          <p:cNvPr id="5" name="Table Placeholder 4">
            <a:extLst>
              <a:ext uri="{FF2B5EF4-FFF2-40B4-BE49-F238E27FC236}">
                <a16:creationId xmlns:a16="http://schemas.microsoft.com/office/drawing/2014/main" id="{8EAACAF5-3692-4BCF-AF8B-8FE1C4949230}"/>
              </a:ext>
            </a:extLst>
          </p:cNvPr>
          <p:cNvGraphicFramePr>
            <a:graphicFrameLocks noGrp="1"/>
          </p:cNvGraphicFramePr>
          <p:nvPr>
            <p:ph type="tbl" sz="quarter" idx="13"/>
            <p:extLst>
              <p:ext uri="{D42A27DB-BD31-4B8C-83A1-F6EECF244321}">
                <p14:modId xmlns:p14="http://schemas.microsoft.com/office/powerpoint/2010/main" val="324666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58008563"/>
                    </a:ext>
                  </a:extLst>
                </a:gridCol>
                <a:gridCol w="1481328">
                  <a:extLst>
                    <a:ext uri="{9D8B030D-6E8A-4147-A177-3AD203B41FA5}">
                      <a16:colId xmlns:a16="http://schemas.microsoft.com/office/drawing/2014/main" val="855425091"/>
                    </a:ext>
                  </a:extLst>
                </a:gridCol>
                <a:gridCol w="1481328">
                  <a:extLst>
                    <a:ext uri="{9D8B030D-6E8A-4147-A177-3AD203B41FA5}">
                      <a16:colId xmlns:a16="http://schemas.microsoft.com/office/drawing/2014/main" val="3203128926"/>
                    </a:ext>
                  </a:extLst>
                </a:gridCol>
                <a:gridCol w="1481328">
                  <a:extLst>
                    <a:ext uri="{9D8B030D-6E8A-4147-A177-3AD203B41FA5}">
                      <a16:colId xmlns:a16="http://schemas.microsoft.com/office/drawing/2014/main" val="3085391645"/>
                    </a:ext>
                  </a:extLst>
                </a:gridCol>
                <a:gridCol w="1481328">
                  <a:extLst>
                    <a:ext uri="{9D8B030D-6E8A-4147-A177-3AD203B41FA5}">
                      <a16:colId xmlns:a16="http://schemas.microsoft.com/office/drawing/2014/main" val="90683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Update</a:t>
                      </a:r>
                    </a:p>
                  </a:txBody>
                  <a:tcPr/>
                </a:tc>
                <a:extLst>
                  <a:ext uri="{0D108BD9-81ED-4DB2-BD59-A6C34878D82A}">
                    <a16:rowId xmlns:a16="http://schemas.microsoft.com/office/drawing/2014/main" val="280788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#payroll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09960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#topemployer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52.333333333333</a:t>
                      </a:r>
                    </a:p>
                  </a:txBody>
                  <a:tcPr/>
                </a:tc>
                <a:extLst>
                  <a:ext uri="{0D108BD9-81ED-4DB2-BD59-A6C34878D82A}">
                    <a16:rowId xmlns:a16="http://schemas.microsoft.com/office/drawing/2014/main" val="165496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#pinkitforward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66718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02864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#bekind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2074899621"/>
                  </a:ext>
                </a:extLst>
              </a:tr>
            </a:tbl>
          </a:graphicData>
        </a:graphic>
      </p:graphicFrame>
      <p:sp>
        <p:nvSpPr>
          <p:cNvPr id="4" name="Text Placeholder 3">
            <a:extLst>
              <a:ext uri="{FF2B5EF4-FFF2-40B4-BE49-F238E27FC236}">
                <a16:creationId xmlns:a16="http://schemas.microsoft.com/office/drawing/2014/main" id="{22C2304D-3B76-4987-9206-A844E8C618D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8310872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4D5E4-B58C-471D-A02E-2F3FCB9216F2}"/>
              </a:ext>
            </a:extLst>
          </p:cNvPr>
          <p:cNvSpPr>
            <a:spLocks noGrp="1"/>
          </p:cNvSpPr>
          <p:nvPr>
            <p:ph type="title"/>
          </p:nvPr>
        </p:nvSpPr>
        <p:spPr/>
        <p:txBody>
          <a:bodyPr/>
          <a:lstStyle/>
          <a:p>
            <a:r>
              <a:rPr lang="en-US"/>
              <a:t>Facebook Fans Total | VCC - Social</a:t>
            </a:r>
          </a:p>
        </p:txBody>
      </p:sp>
      <p:graphicFrame>
        <p:nvGraphicFramePr>
          <p:cNvPr id="6" name="Chart Placeholder 5">
            <a:extLst>
              <a:ext uri="{FF2B5EF4-FFF2-40B4-BE49-F238E27FC236}">
                <a16:creationId xmlns:a16="http://schemas.microsoft.com/office/drawing/2014/main" id="{211ADF2D-C500-4737-8077-4DEF310C4983}"/>
              </a:ext>
            </a:extLst>
          </p:cNvPr>
          <p:cNvGraphicFramePr>
            <a:graphicFrameLocks noGrp="1"/>
          </p:cNvGraphicFramePr>
          <p:nvPr>
            <p:ph type="chart" sz="quarter" idx="13"/>
            <p:extLst>
              <p:ext uri="{D42A27DB-BD31-4B8C-83A1-F6EECF244321}">
                <p14:modId xmlns:p14="http://schemas.microsoft.com/office/powerpoint/2010/main" val="3842544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D5AC7-FCBC-4AFB-837F-37C07006CA85}"/>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0FE1D56A-E422-4D54-A334-C3D4C76346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2861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F1FFA-A26F-44B9-9469-FEAD37167708}"/>
              </a:ext>
            </a:extLst>
          </p:cNvPr>
          <p:cNvSpPr>
            <a:spLocks noGrp="1"/>
          </p:cNvSpPr>
          <p:nvPr>
            <p:ph type="title"/>
          </p:nvPr>
        </p:nvSpPr>
        <p:spPr/>
        <p:txBody>
          <a:bodyPr/>
          <a:lstStyle/>
          <a:p>
            <a:r>
              <a:rPr lang="en-US"/>
              <a:t>Overall Network Key Metrics Table | VCC - Social</a:t>
            </a:r>
          </a:p>
        </p:txBody>
      </p:sp>
      <p:graphicFrame>
        <p:nvGraphicFramePr>
          <p:cNvPr id="5" name="Table Placeholder 4">
            <a:extLst>
              <a:ext uri="{FF2B5EF4-FFF2-40B4-BE49-F238E27FC236}">
                <a16:creationId xmlns:a16="http://schemas.microsoft.com/office/drawing/2014/main" id="{D8DB663F-B045-4AF5-A005-80E00A571C99}"/>
              </a:ext>
            </a:extLst>
          </p:cNvPr>
          <p:cNvGraphicFramePr>
            <a:graphicFrameLocks noGrp="1"/>
          </p:cNvGraphicFramePr>
          <p:nvPr>
            <p:ph type="tbl" sz="quarter" idx="13"/>
            <p:extLst>
              <p:ext uri="{D42A27DB-BD31-4B8C-83A1-F6EECF244321}">
                <p14:modId xmlns:p14="http://schemas.microsoft.com/office/powerpoint/2010/main" val="4235495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7325100"/>
                    </a:ext>
                  </a:extLst>
                </a:gridCol>
                <a:gridCol w="822960">
                  <a:extLst>
                    <a:ext uri="{9D8B030D-6E8A-4147-A177-3AD203B41FA5}">
                      <a16:colId xmlns:a16="http://schemas.microsoft.com/office/drawing/2014/main" val="3320816262"/>
                    </a:ext>
                  </a:extLst>
                </a:gridCol>
                <a:gridCol w="822960">
                  <a:extLst>
                    <a:ext uri="{9D8B030D-6E8A-4147-A177-3AD203B41FA5}">
                      <a16:colId xmlns:a16="http://schemas.microsoft.com/office/drawing/2014/main" val="2419748729"/>
                    </a:ext>
                  </a:extLst>
                </a:gridCol>
                <a:gridCol w="822960">
                  <a:extLst>
                    <a:ext uri="{9D8B030D-6E8A-4147-A177-3AD203B41FA5}">
                      <a16:colId xmlns:a16="http://schemas.microsoft.com/office/drawing/2014/main" val="3198418674"/>
                    </a:ext>
                  </a:extLst>
                </a:gridCol>
                <a:gridCol w="822960">
                  <a:extLst>
                    <a:ext uri="{9D8B030D-6E8A-4147-A177-3AD203B41FA5}">
                      <a16:colId xmlns:a16="http://schemas.microsoft.com/office/drawing/2014/main" val="2693966390"/>
                    </a:ext>
                  </a:extLst>
                </a:gridCol>
                <a:gridCol w="822960">
                  <a:extLst>
                    <a:ext uri="{9D8B030D-6E8A-4147-A177-3AD203B41FA5}">
                      <a16:colId xmlns:a16="http://schemas.microsoft.com/office/drawing/2014/main" val="3145861812"/>
                    </a:ext>
                  </a:extLst>
                </a:gridCol>
                <a:gridCol w="822960">
                  <a:extLst>
                    <a:ext uri="{9D8B030D-6E8A-4147-A177-3AD203B41FA5}">
                      <a16:colId xmlns:a16="http://schemas.microsoft.com/office/drawing/2014/main" val="1469400495"/>
                    </a:ext>
                  </a:extLst>
                </a:gridCol>
                <a:gridCol w="822960">
                  <a:extLst>
                    <a:ext uri="{9D8B030D-6E8A-4147-A177-3AD203B41FA5}">
                      <a16:colId xmlns:a16="http://schemas.microsoft.com/office/drawing/2014/main" val="3031008384"/>
                    </a:ext>
                  </a:extLst>
                </a:gridCol>
                <a:gridCol w="822960">
                  <a:extLst>
                    <a:ext uri="{9D8B030D-6E8A-4147-A177-3AD203B41FA5}">
                      <a16:colId xmlns:a16="http://schemas.microsoft.com/office/drawing/2014/main" val="3607609207"/>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2840988700"/>
                  </a:ext>
                </a:extLst>
              </a:tr>
              <a:tr h="370840">
                <a:tc>
                  <a:txBody>
                    <a:bodyPr/>
                    <a:lstStyle/>
                    <a:p>
                      <a:r>
                        <a:rPr lang="en-US" sz="1000"/>
                        <a:t>Facebook</a:t>
                      </a:r>
                    </a:p>
                  </a:txBody>
                  <a:tcPr/>
                </a:tc>
                <a:tc>
                  <a:txBody>
                    <a:bodyPr/>
                    <a:lstStyle/>
                    <a:p>
                      <a:r>
                        <a:rPr lang="en-US" sz="1000"/>
                        <a:t>878</a:t>
                      </a:r>
                    </a:p>
                  </a:txBody>
                  <a:tcPr/>
                </a:tc>
                <a:tc>
                  <a:txBody>
                    <a:bodyPr/>
                    <a:lstStyle/>
                    <a:p>
                      <a:r>
                        <a:rPr lang="en-US" sz="1000"/>
                        <a:t>878</a:t>
                      </a:r>
                    </a:p>
                  </a:txBody>
                  <a:tcPr/>
                </a:tc>
                <a:tc>
                  <a:txBody>
                    <a:bodyPr/>
                    <a:lstStyle/>
                    <a:p>
                      <a:r>
                        <a:rPr lang="en-US" sz="1000"/>
                        <a:t>75</a:t>
                      </a:r>
                    </a:p>
                  </a:txBody>
                  <a:tcPr/>
                </a:tc>
                <a:tc>
                  <a:txBody>
                    <a:bodyPr/>
                    <a:lstStyle/>
                    <a:p>
                      <a:r>
                        <a:rPr lang="en-US" sz="1000"/>
                        <a:t>375</a:t>
                      </a:r>
                    </a:p>
                  </a:txBody>
                  <a:tcPr/>
                </a:tc>
                <a:tc>
                  <a:txBody>
                    <a:bodyPr/>
                    <a:lstStyle/>
                    <a:p>
                      <a:r>
                        <a:rPr lang="en-US" sz="1000"/>
                        <a:t>1902</a:t>
                      </a:r>
                    </a:p>
                  </a:txBody>
                  <a:tcPr/>
                </a:tc>
                <a:tc>
                  <a:txBody>
                    <a:bodyPr/>
                    <a:lstStyle/>
                    <a:p>
                      <a:r>
                        <a:rPr lang="en-US" sz="1000"/>
                        <a:t>9510</a:t>
                      </a:r>
                    </a:p>
                  </a:txBody>
                  <a:tcPr/>
                </a:tc>
                <a:tc>
                  <a:txBody>
                    <a:bodyPr/>
                    <a:lstStyle/>
                    <a:p>
                      <a:r>
                        <a:rPr lang="en-US" sz="1000"/>
                        <a:t>26</a:t>
                      </a:r>
                    </a:p>
                  </a:txBody>
                  <a:tcPr/>
                </a:tc>
                <a:tc>
                  <a:txBody>
                    <a:bodyPr/>
                    <a:lstStyle/>
                    <a:p>
                      <a:r>
                        <a:rPr lang="en-US" sz="1000"/>
                        <a:t>0.0665 %</a:t>
                      </a:r>
                    </a:p>
                  </a:txBody>
                  <a:tcPr/>
                </a:tc>
                <a:extLst>
                  <a:ext uri="{0D108BD9-81ED-4DB2-BD59-A6C34878D82A}">
                    <a16:rowId xmlns:a16="http://schemas.microsoft.com/office/drawing/2014/main" val="3245858511"/>
                  </a:ext>
                </a:extLst>
              </a:tr>
              <a:tr h="370840">
                <a:tc>
                  <a:txBody>
                    <a:bodyPr/>
                    <a:lstStyle/>
                    <a:p>
                      <a:r>
                        <a:rPr lang="en-US" sz="1000"/>
                        <a:t>Instagram</a:t>
                      </a:r>
                    </a:p>
                  </a:txBody>
                  <a:tcPr/>
                </a:tc>
                <a:tc>
                  <a:txBody>
                    <a:bodyPr/>
                    <a:lstStyle/>
                    <a:p>
                      <a:r>
                        <a:rPr lang="en-US" sz="1000"/>
                        <a:t>960</a:t>
                      </a:r>
                    </a:p>
                  </a:txBody>
                  <a:tcPr/>
                </a:tc>
                <a:tc>
                  <a:txBody>
                    <a:bodyPr/>
                    <a:lstStyle/>
                    <a:p>
                      <a:r>
                        <a:rPr lang="en-US" sz="1000"/>
                        <a:t>1919</a:t>
                      </a:r>
                    </a:p>
                  </a:txBody>
                  <a:tcPr/>
                </a:tc>
                <a:tc>
                  <a:txBody>
                    <a:bodyPr/>
                    <a:lstStyle/>
                    <a:p>
                      <a:r>
                        <a:rPr lang="en-US" sz="1000"/>
                        <a:t>21</a:t>
                      </a:r>
                    </a:p>
                  </a:txBody>
                  <a:tcPr/>
                </a:tc>
                <a:tc>
                  <a:txBody>
                    <a:bodyPr/>
                    <a:lstStyle/>
                    <a:p>
                      <a:r>
                        <a:rPr lang="en-US" sz="1000"/>
                        <a:t>107</a:t>
                      </a:r>
                    </a:p>
                  </a:txBody>
                  <a:tcPr/>
                </a:tc>
                <a:tc>
                  <a:txBody>
                    <a:bodyPr/>
                    <a:lstStyle/>
                    <a:p>
                      <a:r>
                        <a:rPr lang="en-US" sz="1000"/>
                        <a:t>7330</a:t>
                      </a:r>
                    </a:p>
                  </a:txBody>
                  <a:tcPr/>
                </a:tc>
                <a:tc>
                  <a:txBody>
                    <a:bodyPr/>
                    <a:lstStyle/>
                    <a:p>
                      <a:r>
                        <a:rPr lang="en-US" sz="1000"/>
                        <a:t>31206</a:t>
                      </a:r>
                    </a:p>
                  </a:txBody>
                  <a:tcPr/>
                </a:tc>
                <a:tc>
                  <a:txBody>
                    <a:bodyPr/>
                    <a:lstStyle/>
                    <a:p>
                      <a:r>
                        <a:rPr lang="en-US" sz="1000"/>
                        <a:t>293</a:t>
                      </a:r>
                    </a:p>
                  </a:txBody>
                  <a:tcPr/>
                </a:tc>
                <a:tc>
                  <a:txBody>
                    <a:bodyPr/>
                    <a:lstStyle/>
                    <a:p>
                      <a:r>
                        <a:rPr lang="en-US" sz="1000"/>
                        <a:t>3.2877 %</a:t>
                      </a:r>
                    </a:p>
                  </a:txBody>
                  <a:tcPr/>
                </a:tc>
                <a:extLst>
                  <a:ext uri="{0D108BD9-81ED-4DB2-BD59-A6C34878D82A}">
                    <a16:rowId xmlns:a16="http://schemas.microsoft.com/office/drawing/2014/main" val="4038596372"/>
                  </a:ext>
                </a:extLst>
              </a:tr>
              <a:tr h="370840">
                <a:tc>
                  <a:txBody>
                    <a:bodyPr/>
                    <a:lstStyle/>
                    <a:p>
                      <a:r>
                        <a:rPr lang="en-US" sz="1000"/>
                        <a:t>LinkedIn</a:t>
                      </a:r>
                    </a:p>
                  </a:txBody>
                  <a:tcPr/>
                </a:tc>
                <a:tc>
                  <a:txBody>
                    <a:bodyPr/>
                    <a:lstStyle/>
                    <a:p>
                      <a:r>
                        <a:rPr lang="en-US" sz="1000"/>
                        <a:t>n/a</a:t>
                      </a:r>
                    </a:p>
                  </a:txBody>
                  <a:tcPr/>
                </a:tc>
                <a:tc>
                  <a:txBody>
                    <a:bodyPr/>
                    <a:lstStyle/>
                    <a:p>
                      <a:r>
                        <a:rPr lang="en-US" sz="1000"/>
                        <a:t>n/a</a:t>
                      </a:r>
                    </a:p>
                  </a:txBody>
                  <a:tcPr/>
                </a:tc>
                <a:tc>
                  <a:txBody>
                    <a:bodyPr/>
                    <a:lstStyle/>
                    <a:p>
                      <a:r>
                        <a:rPr lang="en-US" sz="1000"/>
                        <a:t>24</a:t>
                      </a:r>
                    </a:p>
                  </a:txBody>
                  <a:tcPr/>
                </a:tc>
                <a:tc>
                  <a:txBody>
                    <a:bodyPr/>
                    <a:lstStyle/>
                    <a:p>
                      <a:r>
                        <a:rPr lang="en-US" sz="1000"/>
                        <a:t>122</a:t>
                      </a:r>
                    </a:p>
                  </a:txBody>
                  <a:tcPr/>
                </a:tc>
                <a:tc>
                  <a:txBody>
                    <a:bodyPr/>
                    <a:lstStyle/>
                    <a:p>
                      <a:r>
                        <a:rPr lang="en-US" sz="1000"/>
                        <a:t>846</a:t>
                      </a:r>
                    </a:p>
                  </a:txBody>
                  <a:tcPr/>
                </a:tc>
                <a:tc>
                  <a:txBody>
                    <a:bodyPr/>
                    <a:lstStyle/>
                    <a:p>
                      <a:r>
                        <a:rPr lang="en-US" sz="1000"/>
                        <a:t>4232</a:t>
                      </a:r>
                    </a:p>
                  </a:txBody>
                  <a:tcPr/>
                </a:tc>
                <a:tc>
                  <a:txBody>
                    <a:bodyPr/>
                    <a:lstStyle/>
                    <a:p>
                      <a:r>
                        <a:rPr lang="en-US" sz="1000"/>
                        <a:t>42</a:t>
                      </a:r>
                    </a:p>
                  </a:txBody>
                  <a:tcPr/>
                </a:tc>
                <a:tc>
                  <a:txBody>
                    <a:bodyPr/>
                    <a:lstStyle/>
                    <a:p>
                      <a:r>
                        <a:rPr lang="en-US" sz="1000"/>
                        <a:t>n/a</a:t>
                      </a:r>
                    </a:p>
                  </a:txBody>
                  <a:tcPr/>
                </a:tc>
                <a:extLst>
                  <a:ext uri="{0D108BD9-81ED-4DB2-BD59-A6C34878D82A}">
                    <a16:rowId xmlns:a16="http://schemas.microsoft.com/office/drawing/2014/main" val="4284934534"/>
                  </a:ext>
                </a:extLst>
              </a:tr>
              <a:tr h="370840">
                <a:tc>
                  <a:txBody>
                    <a:bodyPr/>
                    <a:lstStyle/>
                    <a:p>
                      <a:r>
                        <a:rPr lang="en-US" sz="1000"/>
                        <a:t>Twitter</a:t>
                      </a:r>
                    </a:p>
                  </a:txBody>
                  <a:tcPr/>
                </a:tc>
                <a:tc>
                  <a:txBody>
                    <a:bodyPr/>
                    <a:lstStyle/>
                    <a:p>
                      <a:r>
                        <a:rPr lang="en-US" sz="1000"/>
                        <a:t>466</a:t>
                      </a:r>
                    </a:p>
                  </a:txBody>
                  <a:tcPr/>
                </a:tc>
                <a:tc>
                  <a:txBody>
                    <a:bodyPr/>
                    <a:lstStyle/>
                    <a:p>
                      <a:r>
                        <a:rPr lang="en-US" sz="1000"/>
                        <a:t>932</a:t>
                      </a:r>
                    </a:p>
                  </a:txBody>
                  <a:tcPr/>
                </a:tc>
                <a:tc>
                  <a:txBody>
                    <a:bodyPr/>
                    <a:lstStyle/>
                    <a:p>
                      <a:r>
                        <a:rPr lang="en-US" sz="1000"/>
                        <a:t>115</a:t>
                      </a:r>
                    </a:p>
                  </a:txBody>
                  <a:tcPr/>
                </a:tc>
                <a:tc>
                  <a:txBody>
                    <a:bodyPr/>
                    <a:lstStyle/>
                    <a:p>
                      <a:r>
                        <a:rPr lang="en-US" sz="1000"/>
                        <a:t>574</a:t>
                      </a:r>
                    </a:p>
                  </a:txBody>
                  <a:tcPr/>
                </a:tc>
                <a:tc>
                  <a:txBody>
                    <a:bodyPr/>
                    <a:lstStyle/>
                    <a:p>
                      <a:r>
                        <a:rPr lang="en-US" sz="1000"/>
                        <a:t>765</a:t>
                      </a:r>
                    </a:p>
                  </a:txBody>
                  <a:tcPr/>
                </a:tc>
                <a:tc>
                  <a:txBody>
                    <a:bodyPr/>
                    <a:lstStyle/>
                    <a:p>
                      <a:r>
                        <a:rPr lang="en-US" sz="1000"/>
                        <a:t>3824</a:t>
                      </a:r>
                    </a:p>
                  </a:txBody>
                  <a:tcPr/>
                </a:tc>
                <a:tc>
                  <a:txBody>
                    <a:bodyPr/>
                    <a:lstStyle/>
                    <a:p>
                      <a:r>
                        <a:rPr lang="en-US" sz="1000"/>
                        <a:t>8</a:t>
                      </a:r>
                    </a:p>
                  </a:txBody>
                  <a:tcPr/>
                </a:tc>
                <a:tc>
                  <a:txBody>
                    <a:bodyPr/>
                    <a:lstStyle/>
                    <a:p>
                      <a:r>
                        <a:rPr lang="en-US" sz="1000"/>
                        <a:t>0.0903 %</a:t>
                      </a:r>
                    </a:p>
                  </a:txBody>
                  <a:tcPr/>
                </a:tc>
                <a:extLst>
                  <a:ext uri="{0D108BD9-81ED-4DB2-BD59-A6C34878D82A}">
                    <a16:rowId xmlns:a16="http://schemas.microsoft.com/office/drawing/2014/main" val="3334694479"/>
                  </a:ext>
                </a:extLst>
              </a:tr>
              <a:tr h="370840">
                <a:tc>
                  <a:txBody>
                    <a:bodyPr/>
                    <a:lstStyle/>
                    <a:p>
                      <a:r>
                        <a:rPr lang="en-US" sz="1000"/>
                        <a:t>YouTube</a:t>
                      </a:r>
                    </a:p>
                  </a:txBody>
                  <a:tcPr/>
                </a:tc>
                <a:tc>
                  <a:txBody>
                    <a:bodyPr/>
                    <a:lstStyle/>
                    <a:p>
                      <a:r>
                        <a:rPr lang="en-US" sz="1000"/>
                        <a:t>230</a:t>
                      </a:r>
                    </a:p>
                  </a:txBody>
                  <a:tcPr/>
                </a:tc>
                <a:tc>
                  <a:txBody>
                    <a:bodyPr/>
                    <a:lstStyle/>
                    <a:p>
                      <a:r>
                        <a:rPr lang="en-US" sz="1000"/>
                        <a:t>230</a:t>
                      </a:r>
                    </a:p>
                  </a:txBody>
                  <a:tcPr/>
                </a:tc>
                <a:tc>
                  <a:txBody>
                    <a:bodyPr/>
                    <a:lstStyle/>
                    <a:p>
                      <a:r>
                        <a:rPr lang="en-US" sz="1000"/>
                        <a:t>7</a:t>
                      </a:r>
                    </a:p>
                  </a:txBody>
                  <a:tcPr/>
                </a:tc>
                <a:tc>
                  <a:txBody>
                    <a:bodyPr/>
                    <a:lstStyle/>
                    <a:p>
                      <a:r>
                        <a:rPr lang="en-US" sz="1000"/>
                        <a:t>7</a:t>
                      </a:r>
                    </a:p>
                  </a:txBody>
                  <a:tcPr/>
                </a:tc>
                <a:tc>
                  <a:txBody>
                    <a:bodyPr/>
                    <a:lstStyle/>
                    <a:p>
                      <a:r>
                        <a:rPr lang="en-US" sz="1000"/>
                        <a:t>309</a:t>
                      </a:r>
                    </a:p>
                  </a:txBody>
                  <a:tcPr/>
                </a:tc>
                <a:tc>
                  <a:txBody>
                    <a:bodyPr/>
                    <a:lstStyle/>
                    <a:p>
                      <a:r>
                        <a:rPr lang="en-US" sz="1000"/>
                        <a:t>309</a:t>
                      </a:r>
                    </a:p>
                  </a:txBody>
                  <a:tcPr/>
                </a:tc>
                <a:tc>
                  <a:txBody>
                    <a:bodyPr/>
                    <a:lstStyle/>
                    <a:p>
                      <a:r>
                        <a:rPr lang="en-US" sz="1000"/>
                        <a:t>44</a:t>
                      </a:r>
                    </a:p>
                  </a:txBody>
                  <a:tcPr/>
                </a:tc>
                <a:tc>
                  <a:txBody>
                    <a:bodyPr/>
                    <a:lstStyle/>
                    <a:p>
                      <a:r>
                        <a:rPr lang="en-US" sz="1000"/>
                        <a:t>6.2792 %</a:t>
                      </a:r>
                    </a:p>
                  </a:txBody>
                  <a:tcPr/>
                </a:tc>
                <a:extLst>
                  <a:ext uri="{0D108BD9-81ED-4DB2-BD59-A6C34878D82A}">
                    <a16:rowId xmlns:a16="http://schemas.microsoft.com/office/drawing/2014/main" val="1701532759"/>
                  </a:ext>
                </a:extLst>
              </a:tr>
            </a:tbl>
          </a:graphicData>
        </a:graphic>
      </p:graphicFrame>
      <p:sp>
        <p:nvSpPr>
          <p:cNvPr id="4" name="Text Placeholder 3">
            <a:extLst>
              <a:ext uri="{FF2B5EF4-FFF2-40B4-BE49-F238E27FC236}">
                <a16:creationId xmlns:a16="http://schemas.microsoft.com/office/drawing/2014/main" id="{D6C63E7D-430A-45D6-8E9F-88C208D9465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9254853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558C2-E983-45FC-96AB-55CFE7B94456}"/>
              </a:ext>
            </a:extLst>
          </p:cNvPr>
          <p:cNvSpPr>
            <a:spLocks noGrp="1"/>
          </p:cNvSpPr>
          <p:nvPr>
            <p:ph type="title"/>
          </p:nvPr>
        </p:nvSpPr>
        <p:spPr/>
        <p:txBody>
          <a:bodyPr/>
          <a:lstStyle/>
          <a:p>
            <a:r>
              <a:rPr lang="en-US"/>
              <a:t>Overall Overall Top Pages | VCC - Social - 1 of 3</a:t>
            </a:r>
          </a:p>
        </p:txBody>
      </p:sp>
      <p:graphicFrame>
        <p:nvGraphicFramePr>
          <p:cNvPr id="5" name="Table Placeholder 4">
            <a:extLst>
              <a:ext uri="{FF2B5EF4-FFF2-40B4-BE49-F238E27FC236}">
                <a16:creationId xmlns:a16="http://schemas.microsoft.com/office/drawing/2014/main" id="{7C587A45-7B3E-452A-B360-2E4841905097}"/>
              </a:ext>
            </a:extLst>
          </p:cNvPr>
          <p:cNvGraphicFramePr>
            <a:graphicFrameLocks noGrp="1"/>
          </p:cNvGraphicFramePr>
          <p:nvPr>
            <p:ph type="tbl" sz="quarter" idx="13"/>
            <p:extLst>
              <p:ext uri="{D42A27DB-BD31-4B8C-83A1-F6EECF244321}">
                <p14:modId xmlns:p14="http://schemas.microsoft.com/office/powerpoint/2010/main" val="149076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547187882"/>
                    </a:ext>
                  </a:extLst>
                </a:gridCol>
                <a:gridCol w="1357884">
                  <a:extLst>
                    <a:ext uri="{9D8B030D-6E8A-4147-A177-3AD203B41FA5}">
                      <a16:colId xmlns:a16="http://schemas.microsoft.com/office/drawing/2014/main" val="2534705662"/>
                    </a:ext>
                  </a:extLst>
                </a:gridCol>
                <a:gridCol w="1357884">
                  <a:extLst>
                    <a:ext uri="{9D8B030D-6E8A-4147-A177-3AD203B41FA5}">
                      <a16:colId xmlns:a16="http://schemas.microsoft.com/office/drawing/2014/main" val="1172983368"/>
                    </a:ext>
                  </a:extLst>
                </a:gridCol>
                <a:gridCol w="1357884">
                  <a:extLst>
                    <a:ext uri="{9D8B030D-6E8A-4147-A177-3AD203B41FA5}">
                      <a16:colId xmlns:a16="http://schemas.microsoft.com/office/drawing/2014/main" val="231669752"/>
                    </a:ext>
                  </a:extLst>
                </a:gridCol>
                <a:gridCol w="1357884">
                  <a:extLst>
                    <a:ext uri="{9D8B030D-6E8A-4147-A177-3AD203B41FA5}">
                      <a16:colId xmlns:a16="http://schemas.microsoft.com/office/drawing/2014/main" val="3819913201"/>
                    </a:ext>
                  </a:extLst>
                </a:gridCol>
                <a:gridCol w="1357884">
                  <a:extLst>
                    <a:ext uri="{9D8B030D-6E8A-4147-A177-3AD203B41FA5}">
                      <a16:colId xmlns:a16="http://schemas.microsoft.com/office/drawing/2014/main" val="608209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63774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2901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98536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741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19013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09499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60109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14225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7148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057748486"/>
                  </a:ext>
                </a:extLst>
              </a:tr>
            </a:tbl>
          </a:graphicData>
        </a:graphic>
      </p:graphicFrame>
      <p:sp>
        <p:nvSpPr>
          <p:cNvPr id="4" name="Text Placeholder 3">
            <a:extLst>
              <a:ext uri="{FF2B5EF4-FFF2-40B4-BE49-F238E27FC236}">
                <a16:creationId xmlns:a16="http://schemas.microsoft.com/office/drawing/2014/main" id="{CE03ADAA-FE88-4ED2-98DE-CD85F679090E}"/>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1658269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1CAB-1DF6-4100-8EA1-ED902FF6EB3C}"/>
              </a:ext>
            </a:extLst>
          </p:cNvPr>
          <p:cNvSpPr>
            <a:spLocks noGrp="1"/>
          </p:cNvSpPr>
          <p:nvPr>
            <p:ph type="title"/>
          </p:nvPr>
        </p:nvSpPr>
        <p:spPr/>
        <p:txBody>
          <a:bodyPr/>
          <a:lstStyle/>
          <a:p>
            <a:r>
              <a:rPr lang="en-US"/>
              <a:t>Overall Overall Top Pages | VCC - Social - 2 of 3</a:t>
            </a:r>
          </a:p>
        </p:txBody>
      </p:sp>
      <p:graphicFrame>
        <p:nvGraphicFramePr>
          <p:cNvPr id="5" name="Table Placeholder 4">
            <a:extLst>
              <a:ext uri="{FF2B5EF4-FFF2-40B4-BE49-F238E27FC236}">
                <a16:creationId xmlns:a16="http://schemas.microsoft.com/office/drawing/2014/main" id="{8F3A2995-B8E7-4170-A7CD-C54E68E42234}"/>
              </a:ext>
            </a:extLst>
          </p:cNvPr>
          <p:cNvGraphicFramePr>
            <a:graphicFrameLocks noGrp="1"/>
          </p:cNvGraphicFramePr>
          <p:nvPr>
            <p:ph type="tbl" sz="quarter" idx="13"/>
            <p:extLst>
              <p:ext uri="{D42A27DB-BD31-4B8C-83A1-F6EECF244321}">
                <p14:modId xmlns:p14="http://schemas.microsoft.com/office/powerpoint/2010/main" val="115817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466190764"/>
                    </a:ext>
                  </a:extLst>
                </a:gridCol>
                <a:gridCol w="1357884">
                  <a:extLst>
                    <a:ext uri="{9D8B030D-6E8A-4147-A177-3AD203B41FA5}">
                      <a16:colId xmlns:a16="http://schemas.microsoft.com/office/drawing/2014/main" val="1092603539"/>
                    </a:ext>
                  </a:extLst>
                </a:gridCol>
                <a:gridCol w="1357884">
                  <a:extLst>
                    <a:ext uri="{9D8B030D-6E8A-4147-A177-3AD203B41FA5}">
                      <a16:colId xmlns:a16="http://schemas.microsoft.com/office/drawing/2014/main" val="724717493"/>
                    </a:ext>
                  </a:extLst>
                </a:gridCol>
                <a:gridCol w="1357884">
                  <a:extLst>
                    <a:ext uri="{9D8B030D-6E8A-4147-A177-3AD203B41FA5}">
                      <a16:colId xmlns:a16="http://schemas.microsoft.com/office/drawing/2014/main" val="277662884"/>
                    </a:ext>
                  </a:extLst>
                </a:gridCol>
                <a:gridCol w="1357884">
                  <a:extLst>
                    <a:ext uri="{9D8B030D-6E8A-4147-A177-3AD203B41FA5}">
                      <a16:colId xmlns:a16="http://schemas.microsoft.com/office/drawing/2014/main" val="4193211278"/>
                    </a:ext>
                  </a:extLst>
                </a:gridCol>
                <a:gridCol w="1357884">
                  <a:extLst>
                    <a:ext uri="{9D8B030D-6E8A-4147-A177-3AD203B41FA5}">
                      <a16:colId xmlns:a16="http://schemas.microsoft.com/office/drawing/2014/main" val="689343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84637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44841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281842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33482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91336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7994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236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17438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1928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6657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2124235"/>
                  </a:ext>
                </a:extLst>
              </a:tr>
            </a:tbl>
          </a:graphicData>
        </a:graphic>
      </p:graphicFrame>
      <p:sp>
        <p:nvSpPr>
          <p:cNvPr id="4" name="Text Placeholder 3">
            <a:extLst>
              <a:ext uri="{FF2B5EF4-FFF2-40B4-BE49-F238E27FC236}">
                <a16:creationId xmlns:a16="http://schemas.microsoft.com/office/drawing/2014/main" id="{79AF63D2-375D-4911-A75E-CD75978003D2}"/>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4453732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93251-6ACB-4499-8D84-FD7882376CD4}"/>
              </a:ext>
            </a:extLst>
          </p:cNvPr>
          <p:cNvSpPr>
            <a:spLocks noGrp="1"/>
          </p:cNvSpPr>
          <p:nvPr>
            <p:ph type="title"/>
          </p:nvPr>
        </p:nvSpPr>
        <p:spPr/>
        <p:txBody>
          <a:bodyPr/>
          <a:lstStyle/>
          <a:p>
            <a:r>
              <a:rPr lang="en-US"/>
              <a:t>Overall Overall Top Pages | VCC - Social - 3 of 3</a:t>
            </a:r>
          </a:p>
        </p:txBody>
      </p:sp>
      <p:graphicFrame>
        <p:nvGraphicFramePr>
          <p:cNvPr id="5" name="Table Placeholder 4">
            <a:extLst>
              <a:ext uri="{FF2B5EF4-FFF2-40B4-BE49-F238E27FC236}">
                <a16:creationId xmlns:a16="http://schemas.microsoft.com/office/drawing/2014/main" id="{20D1C4F3-8B80-40EA-A1B2-1C6C0B266EAE}"/>
              </a:ext>
            </a:extLst>
          </p:cNvPr>
          <p:cNvGraphicFramePr>
            <a:graphicFrameLocks noGrp="1"/>
          </p:cNvGraphicFramePr>
          <p:nvPr>
            <p:ph type="tbl" sz="quarter" idx="13"/>
            <p:extLst>
              <p:ext uri="{D42A27DB-BD31-4B8C-83A1-F6EECF244321}">
                <p14:modId xmlns:p14="http://schemas.microsoft.com/office/powerpoint/2010/main" val="74881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202157867"/>
                    </a:ext>
                  </a:extLst>
                </a:gridCol>
                <a:gridCol w="1357884">
                  <a:extLst>
                    <a:ext uri="{9D8B030D-6E8A-4147-A177-3AD203B41FA5}">
                      <a16:colId xmlns:a16="http://schemas.microsoft.com/office/drawing/2014/main" val="292852429"/>
                    </a:ext>
                  </a:extLst>
                </a:gridCol>
                <a:gridCol w="1357884">
                  <a:extLst>
                    <a:ext uri="{9D8B030D-6E8A-4147-A177-3AD203B41FA5}">
                      <a16:colId xmlns:a16="http://schemas.microsoft.com/office/drawing/2014/main" val="2523391710"/>
                    </a:ext>
                  </a:extLst>
                </a:gridCol>
                <a:gridCol w="1357884">
                  <a:extLst>
                    <a:ext uri="{9D8B030D-6E8A-4147-A177-3AD203B41FA5}">
                      <a16:colId xmlns:a16="http://schemas.microsoft.com/office/drawing/2014/main" val="1961312983"/>
                    </a:ext>
                  </a:extLst>
                </a:gridCol>
                <a:gridCol w="1357884">
                  <a:extLst>
                    <a:ext uri="{9D8B030D-6E8A-4147-A177-3AD203B41FA5}">
                      <a16:colId xmlns:a16="http://schemas.microsoft.com/office/drawing/2014/main" val="2601479975"/>
                    </a:ext>
                  </a:extLst>
                </a:gridCol>
                <a:gridCol w="1357884">
                  <a:extLst>
                    <a:ext uri="{9D8B030D-6E8A-4147-A177-3AD203B41FA5}">
                      <a16:colId xmlns:a16="http://schemas.microsoft.com/office/drawing/2014/main" val="399766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331493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07746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extLst>
                  <a:ext uri="{0D108BD9-81ED-4DB2-BD59-A6C34878D82A}">
                    <a16:rowId xmlns:a16="http://schemas.microsoft.com/office/drawing/2014/main" val="134438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extLst>
                  <a:ext uri="{0D108BD9-81ED-4DB2-BD59-A6C34878D82A}">
                    <a16:rowId xmlns:a16="http://schemas.microsoft.com/office/drawing/2014/main" val="39064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extLst>
                  <a:ext uri="{0D108BD9-81ED-4DB2-BD59-A6C34878D82A}">
                    <a16:rowId xmlns:a16="http://schemas.microsoft.com/office/drawing/2014/main" val="97273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420762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128370357"/>
                  </a:ext>
                </a:extLst>
              </a:tr>
            </a:tbl>
          </a:graphicData>
        </a:graphic>
      </p:graphicFrame>
      <p:sp>
        <p:nvSpPr>
          <p:cNvPr id="4" name="Text Placeholder 3">
            <a:extLst>
              <a:ext uri="{FF2B5EF4-FFF2-40B4-BE49-F238E27FC236}">
                <a16:creationId xmlns:a16="http://schemas.microsoft.com/office/drawing/2014/main" id="{31A24264-EEFC-4770-AD55-EF1CFF51754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8626404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428A-9ADA-4B5C-9BE9-78D9F63F03EB}"/>
              </a:ext>
            </a:extLst>
          </p:cNvPr>
          <p:cNvSpPr>
            <a:spLocks noGrp="1"/>
          </p:cNvSpPr>
          <p:nvPr>
            <p:ph type="title"/>
          </p:nvPr>
        </p:nvSpPr>
        <p:spPr/>
        <p:txBody>
          <a:bodyPr/>
          <a:lstStyle/>
          <a:p>
            <a:r>
              <a:rPr lang="en-US"/>
              <a:t>Instagram Key Metrics Table | VCC - Social</a:t>
            </a:r>
          </a:p>
        </p:txBody>
      </p:sp>
      <p:graphicFrame>
        <p:nvGraphicFramePr>
          <p:cNvPr id="5" name="Table Placeholder 4">
            <a:extLst>
              <a:ext uri="{FF2B5EF4-FFF2-40B4-BE49-F238E27FC236}">
                <a16:creationId xmlns:a16="http://schemas.microsoft.com/office/drawing/2014/main" id="{B4265E62-DB19-4DCD-8A9E-85BB0A79CD67}"/>
              </a:ext>
            </a:extLst>
          </p:cNvPr>
          <p:cNvGraphicFramePr>
            <a:graphicFrameLocks noGrp="1"/>
          </p:cNvGraphicFramePr>
          <p:nvPr>
            <p:ph type="tbl" sz="quarter" idx="13"/>
            <p:extLst>
              <p:ext uri="{D42A27DB-BD31-4B8C-83A1-F6EECF244321}">
                <p14:modId xmlns:p14="http://schemas.microsoft.com/office/powerpoint/2010/main" val="416860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7907613"/>
                    </a:ext>
                  </a:extLst>
                </a:gridCol>
                <a:gridCol w="699516">
                  <a:extLst>
                    <a:ext uri="{9D8B030D-6E8A-4147-A177-3AD203B41FA5}">
                      <a16:colId xmlns:a16="http://schemas.microsoft.com/office/drawing/2014/main" val="3571309808"/>
                    </a:ext>
                  </a:extLst>
                </a:gridCol>
                <a:gridCol w="699516">
                  <a:extLst>
                    <a:ext uri="{9D8B030D-6E8A-4147-A177-3AD203B41FA5}">
                      <a16:colId xmlns:a16="http://schemas.microsoft.com/office/drawing/2014/main" val="2569726613"/>
                    </a:ext>
                  </a:extLst>
                </a:gridCol>
                <a:gridCol w="658368">
                  <a:extLst>
                    <a:ext uri="{9D8B030D-6E8A-4147-A177-3AD203B41FA5}">
                      <a16:colId xmlns:a16="http://schemas.microsoft.com/office/drawing/2014/main" val="1661405223"/>
                    </a:ext>
                  </a:extLst>
                </a:gridCol>
                <a:gridCol w="658368">
                  <a:extLst>
                    <a:ext uri="{9D8B030D-6E8A-4147-A177-3AD203B41FA5}">
                      <a16:colId xmlns:a16="http://schemas.microsoft.com/office/drawing/2014/main" val="341570468"/>
                    </a:ext>
                  </a:extLst>
                </a:gridCol>
                <a:gridCol w="658368">
                  <a:extLst>
                    <a:ext uri="{9D8B030D-6E8A-4147-A177-3AD203B41FA5}">
                      <a16:colId xmlns:a16="http://schemas.microsoft.com/office/drawing/2014/main" val="1632772908"/>
                    </a:ext>
                  </a:extLst>
                </a:gridCol>
                <a:gridCol w="699516">
                  <a:extLst>
                    <a:ext uri="{9D8B030D-6E8A-4147-A177-3AD203B41FA5}">
                      <a16:colId xmlns:a16="http://schemas.microsoft.com/office/drawing/2014/main" val="2079823484"/>
                    </a:ext>
                  </a:extLst>
                </a:gridCol>
                <a:gridCol w="699516">
                  <a:extLst>
                    <a:ext uri="{9D8B030D-6E8A-4147-A177-3AD203B41FA5}">
                      <a16:colId xmlns:a16="http://schemas.microsoft.com/office/drawing/2014/main" val="506899709"/>
                    </a:ext>
                  </a:extLst>
                </a:gridCol>
                <a:gridCol w="699516">
                  <a:extLst>
                    <a:ext uri="{9D8B030D-6E8A-4147-A177-3AD203B41FA5}">
                      <a16:colId xmlns:a16="http://schemas.microsoft.com/office/drawing/2014/main" val="1392408762"/>
                    </a:ext>
                  </a:extLst>
                </a:gridCol>
                <a:gridCol w="658368">
                  <a:extLst>
                    <a:ext uri="{9D8B030D-6E8A-4147-A177-3AD203B41FA5}">
                      <a16:colId xmlns:a16="http://schemas.microsoft.com/office/drawing/2014/main" val="13402085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85645845"/>
                  </a:ext>
                </a:extLst>
              </a:tr>
              <a:tr h="370840">
                <a:tc>
                  <a:txBody>
                    <a:bodyPr/>
                    <a:lstStyle/>
                    <a:p>
                      <a:r>
                        <a:rPr lang="en-US" sz="1000"/>
                        <a:t>langaracollege</a:t>
                      </a:r>
                    </a:p>
                  </a:txBody>
                  <a:tcPr/>
                </a:tc>
                <a:tc>
                  <a:txBody>
                    <a:bodyPr/>
                    <a:lstStyle/>
                    <a:p>
                      <a:r>
                        <a:rPr lang="en-US" sz="1000"/>
                        <a:t>8912</a:t>
                      </a:r>
                    </a:p>
                  </a:txBody>
                  <a:tcPr/>
                </a:tc>
                <a:tc>
                  <a:txBody>
                    <a:bodyPr/>
                    <a:lstStyle/>
                    <a:p>
                      <a:r>
                        <a:rPr lang="en-US" sz="1000"/>
                        <a:t>477</a:t>
                      </a:r>
                    </a:p>
                  </a:txBody>
                  <a:tcPr/>
                </a:tc>
                <a:tc>
                  <a:txBody>
                    <a:bodyPr/>
                    <a:lstStyle/>
                    <a:p>
                      <a:r>
                        <a:rPr lang="en-US" sz="1000"/>
                        <a:t>43</a:t>
                      </a:r>
                    </a:p>
                  </a:txBody>
                  <a:tcPr/>
                </a:tc>
                <a:tc>
                  <a:txBody>
                    <a:bodyPr/>
                    <a:lstStyle/>
                    <a:p>
                      <a:r>
                        <a:rPr lang="en-US" sz="1000"/>
                        <a:t>3</a:t>
                      </a:r>
                    </a:p>
                  </a:txBody>
                  <a:tcPr/>
                </a:tc>
                <a:tc>
                  <a:txBody>
                    <a:bodyPr/>
                    <a:lstStyle/>
                    <a:p>
                      <a:r>
                        <a:rPr lang="en-US" sz="1000"/>
                        <a:t>0</a:t>
                      </a:r>
                    </a:p>
                  </a:txBody>
                  <a:tcPr/>
                </a:tc>
                <a:tc>
                  <a:txBody>
                    <a:bodyPr/>
                    <a:lstStyle/>
                    <a:p>
                      <a:r>
                        <a:rPr lang="en-US" sz="1000"/>
                        <a:t>46</a:t>
                      </a:r>
                    </a:p>
                  </a:txBody>
                  <a:tcPr/>
                </a:tc>
                <a:tc>
                  <a:txBody>
                    <a:bodyPr/>
                    <a:lstStyle/>
                    <a:p>
                      <a:r>
                        <a:rPr lang="en-US" sz="1000"/>
                        <a:t>14354</a:t>
                      </a:r>
                    </a:p>
                  </a:txBody>
                  <a:tcPr/>
                </a:tc>
                <a:tc>
                  <a:txBody>
                    <a:bodyPr/>
                    <a:lstStyle/>
                    <a:p>
                      <a:r>
                        <a:rPr lang="en-US" sz="1000"/>
                        <a:t>258</a:t>
                      </a:r>
                    </a:p>
                  </a:txBody>
                  <a:tcPr/>
                </a:tc>
                <a:tc>
                  <a:txBody>
                    <a:bodyPr/>
                    <a:lstStyle/>
                    <a:p>
                      <a:r>
                        <a:rPr lang="en-US" sz="1000"/>
                        <a:t>3.6625 %</a:t>
                      </a:r>
                    </a:p>
                  </a:txBody>
                  <a:tcPr/>
                </a:tc>
                <a:extLst>
                  <a:ext uri="{0D108BD9-81ED-4DB2-BD59-A6C34878D82A}">
                    <a16:rowId xmlns:a16="http://schemas.microsoft.com/office/drawing/2014/main" val="2238165976"/>
                  </a:ext>
                </a:extLst>
              </a:tr>
              <a:tr h="370840">
                <a:tc>
                  <a:txBody>
                    <a:bodyPr/>
                    <a:lstStyle/>
                    <a:p>
                      <a:r>
                        <a:rPr lang="en-US" sz="1000"/>
                        <a:t>gbcollege</a:t>
                      </a:r>
                    </a:p>
                  </a:txBody>
                  <a:tcPr/>
                </a:tc>
                <a:tc>
                  <a:txBody>
                    <a:bodyPr/>
                    <a:lstStyle/>
                    <a:p>
                      <a:r>
                        <a:rPr lang="en-US" sz="1000"/>
                        <a:t>17092</a:t>
                      </a:r>
                    </a:p>
                  </a:txBody>
                  <a:tcPr/>
                </a:tc>
                <a:tc>
                  <a:txBody>
                    <a:bodyPr/>
                    <a:lstStyle/>
                    <a:p>
                      <a:r>
                        <a:rPr lang="en-US" sz="1000"/>
                        <a:t>1442</a:t>
                      </a:r>
                    </a:p>
                  </a:txBody>
                  <a:tcPr/>
                </a:tc>
                <a:tc>
                  <a:txBody>
                    <a:bodyPr/>
                    <a:lstStyle/>
                    <a:p>
                      <a:r>
                        <a:rPr lang="en-US" sz="1000"/>
                        <a:t>15</a:t>
                      </a:r>
                    </a:p>
                  </a:txBody>
                  <a:tcPr/>
                </a:tc>
                <a:tc>
                  <a:txBody>
                    <a:bodyPr/>
                    <a:lstStyle/>
                    <a:p>
                      <a:r>
                        <a:rPr lang="en-US" sz="1000"/>
                        <a:t>4</a:t>
                      </a:r>
                    </a:p>
                  </a:txBody>
                  <a:tcPr/>
                </a:tc>
                <a:tc>
                  <a:txBody>
                    <a:bodyPr/>
                    <a:lstStyle/>
                    <a:p>
                      <a:r>
                        <a:rPr lang="en-US" sz="1000"/>
                        <a:t>1</a:t>
                      </a:r>
                    </a:p>
                  </a:txBody>
                  <a:tcPr/>
                </a:tc>
                <a:tc>
                  <a:txBody>
                    <a:bodyPr/>
                    <a:lstStyle/>
                    <a:p>
                      <a:r>
                        <a:rPr lang="en-US" sz="1000"/>
                        <a:t>20</a:t>
                      </a:r>
                    </a:p>
                  </a:txBody>
                  <a:tcPr/>
                </a:tc>
                <a:tc>
                  <a:txBody>
                    <a:bodyPr/>
                    <a:lstStyle/>
                    <a:p>
                      <a:r>
                        <a:rPr lang="en-US" sz="1000"/>
                        <a:t>8832</a:t>
                      </a:r>
                    </a:p>
                  </a:txBody>
                  <a:tcPr/>
                </a:tc>
                <a:tc>
                  <a:txBody>
                    <a:bodyPr/>
                    <a:lstStyle/>
                    <a:p>
                      <a:r>
                        <a:rPr lang="en-US" sz="1000"/>
                        <a:t>215</a:t>
                      </a:r>
                    </a:p>
                  </a:txBody>
                  <a:tcPr/>
                </a:tc>
                <a:tc>
                  <a:txBody>
                    <a:bodyPr/>
                    <a:lstStyle/>
                    <a:p>
                      <a:r>
                        <a:rPr lang="en-US" sz="1000"/>
                        <a:t>2.7631 %</a:t>
                      </a:r>
                    </a:p>
                  </a:txBody>
                  <a:tcPr/>
                </a:tc>
                <a:extLst>
                  <a:ext uri="{0D108BD9-81ED-4DB2-BD59-A6C34878D82A}">
                    <a16:rowId xmlns:a16="http://schemas.microsoft.com/office/drawing/2014/main" val="3646494432"/>
                  </a:ext>
                </a:extLst>
              </a:tr>
              <a:tr h="370840">
                <a:tc>
                  <a:txBody>
                    <a:bodyPr/>
                    <a:lstStyle/>
                    <a:p>
                      <a:r>
                        <a:rPr lang="en-US" sz="1000"/>
                        <a:t>douglascollege</a:t>
                      </a:r>
                    </a:p>
                  </a:txBody>
                  <a:tcPr/>
                </a:tc>
                <a:tc>
                  <a:txBody>
                    <a:bodyPr/>
                    <a:lstStyle/>
                    <a:p>
                      <a:r>
                        <a:rPr lang="en-US" sz="1000"/>
                        <a:t>6791</a:t>
                      </a:r>
                    </a:p>
                  </a:txBody>
                  <a:tcPr/>
                </a:tc>
                <a:tc>
                  <a:txBody>
                    <a:bodyPr/>
                    <a:lstStyle/>
                    <a:p>
                      <a:r>
                        <a:rPr lang="en-US" sz="1000"/>
                        <a:t>n/a</a:t>
                      </a:r>
                    </a:p>
                  </a:txBody>
                  <a:tcPr/>
                </a:tc>
                <a:tc>
                  <a:txBody>
                    <a:bodyPr/>
                    <a:lstStyle/>
                    <a:p>
                      <a:r>
                        <a:rPr lang="en-US" sz="1000"/>
                        <a:t>11</a:t>
                      </a:r>
                    </a:p>
                  </a:txBody>
                  <a:tcPr/>
                </a:tc>
                <a:tc>
                  <a:txBody>
                    <a:bodyPr/>
                    <a:lstStyle/>
                    <a:p>
                      <a:r>
                        <a:rPr lang="en-US" sz="1000"/>
                        <a:t>2</a:t>
                      </a:r>
                    </a:p>
                  </a:txBody>
                  <a:tcPr/>
                </a:tc>
                <a:tc>
                  <a:txBody>
                    <a:bodyPr/>
                    <a:lstStyle/>
                    <a:p>
                      <a:r>
                        <a:rPr lang="en-US" sz="1000"/>
                        <a:t>1</a:t>
                      </a:r>
                    </a:p>
                  </a:txBody>
                  <a:tcPr/>
                </a:tc>
                <a:tc>
                  <a:txBody>
                    <a:bodyPr/>
                    <a:lstStyle/>
                    <a:p>
                      <a:r>
                        <a:rPr lang="en-US" sz="1000"/>
                        <a:t>14</a:t>
                      </a:r>
                    </a:p>
                  </a:txBody>
                  <a:tcPr/>
                </a:tc>
                <a:tc>
                  <a:txBody>
                    <a:bodyPr/>
                    <a:lstStyle/>
                    <a:p>
                      <a:r>
                        <a:rPr lang="en-US" sz="1000"/>
                        <a:t>5356</a:t>
                      </a:r>
                    </a:p>
                  </a:txBody>
                  <a:tcPr/>
                </a:tc>
                <a:tc>
                  <a:txBody>
                    <a:bodyPr/>
                    <a:lstStyle/>
                    <a:p>
                      <a:r>
                        <a:rPr lang="en-US" sz="1000"/>
                        <a:t>70</a:t>
                      </a:r>
                    </a:p>
                  </a:txBody>
                  <a:tcPr/>
                </a:tc>
                <a:tc>
                  <a:txBody>
                    <a:bodyPr/>
                    <a:lstStyle/>
                    <a:p>
                      <a:r>
                        <a:rPr lang="en-US" sz="1000"/>
                        <a:t>n/a</a:t>
                      </a:r>
                    </a:p>
                  </a:txBody>
                  <a:tcPr/>
                </a:tc>
                <a:extLst>
                  <a:ext uri="{0D108BD9-81ED-4DB2-BD59-A6C34878D82A}">
                    <a16:rowId xmlns:a16="http://schemas.microsoft.com/office/drawing/2014/main" val="966629783"/>
                  </a:ext>
                </a:extLst>
              </a:tr>
              <a:tr h="370840">
                <a:tc>
                  <a:txBody>
                    <a:bodyPr/>
                    <a:lstStyle/>
                    <a:p>
                      <a:r>
                        <a:rPr lang="en-US" sz="1000"/>
                        <a:t>lifeatbcit</a:t>
                      </a:r>
                    </a:p>
                  </a:txBody>
                  <a:tcPr/>
                </a:tc>
                <a:tc>
                  <a:txBody>
                    <a:bodyPr/>
                    <a:lstStyle/>
                    <a:p>
                      <a:r>
                        <a:rPr lang="en-US" sz="1000"/>
                        <a:t>6063</a:t>
                      </a:r>
                    </a:p>
                  </a:txBody>
                  <a:tcPr/>
                </a:tc>
                <a:tc>
                  <a:txBody>
                    <a:bodyPr/>
                    <a:lstStyle/>
                    <a:p>
                      <a:r>
                        <a:rPr lang="en-US" sz="1000"/>
                        <a:t>n/a</a:t>
                      </a:r>
                    </a:p>
                  </a:txBody>
                  <a:tcPr/>
                </a:tc>
                <a:tc>
                  <a:txBody>
                    <a:bodyPr/>
                    <a:lstStyle/>
                    <a:p>
                      <a:r>
                        <a:rPr lang="en-US" sz="1000"/>
                        <a:t>29</a:t>
                      </a:r>
                    </a:p>
                  </a:txBody>
                  <a:tcPr/>
                </a:tc>
                <a:tc>
                  <a:txBody>
                    <a:bodyPr/>
                    <a:lstStyle/>
                    <a:p>
                      <a:r>
                        <a:rPr lang="en-US" sz="1000"/>
                        <a:t>7</a:t>
                      </a:r>
                    </a:p>
                  </a:txBody>
                  <a:tcPr/>
                </a:tc>
                <a:tc>
                  <a:txBody>
                    <a:bodyPr/>
                    <a:lstStyle/>
                    <a:p>
                      <a:r>
                        <a:rPr lang="en-US" sz="1000"/>
                        <a:t>2</a:t>
                      </a:r>
                    </a:p>
                  </a:txBody>
                  <a:tcPr/>
                </a:tc>
                <a:tc>
                  <a:txBody>
                    <a:bodyPr/>
                    <a:lstStyle/>
                    <a:p>
                      <a:r>
                        <a:rPr lang="en-US" sz="1000"/>
                        <a:t>38</a:t>
                      </a:r>
                    </a:p>
                  </a:txBody>
                  <a:tcPr/>
                </a:tc>
                <a:tc>
                  <a:txBody>
                    <a:bodyPr/>
                    <a:lstStyle/>
                    <a:p>
                      <a:r>
                        <a:rPr lang="en-US" sz="1000"/>
                        <a:t>5366</a:t>
                      </a:r>
                    </a:p>
                  </a:txBody>
                  <a:tcPr/>
                </a:tc>
                <a:tc>
                  <a:txBody>
                    <a:bodyPr/>
                    <a:lstStyle/>
                    <a:p>
                      <a:r>
                        <a:rPr lang="en-US" sz="1000"/>
                        <a:t>116</a:t>
                      </a:r>
                    </a:p>
                  </a:txBody>
                  <a:tcPr/>
                </a:tc>
                <a:tc>
                  <a:txBody>
                    <a:bodyPr/>
                    <a:lstStyle/>
                    <a:p>
                      <a:r>
                        <a:rPr lang="en-US" sz="1000"/>
                        <a:t>n/a</a:t>
                      </a:r>
                    </a:p>
                  </a:txBody>
                  <a:tcPr/>
                </a:tc>
                <a:extLst>
                  <a:ext uri="{0D108BD9-81ED-4DB2-BD59-A6C34878D82A}">
                    <a16:rowId xmlns:a16="http://schemas.microsoft.com/office/drawing/2014/main" val="466395481"/>
                  </a:ext>
                </a:extLst>
              </a:tr>
              <a:tr h="370840">
                <a:tc>
                  <a:txBody>
                    <a:bodyPr/>
                    <a:lstStyle/>
                    <a:p>
                      <a:r>
                        <a:rPr lang="en-US" sz="1000"/>
                        <a:t>myvcc</a:t>
                      </a:r>
                    </a:p>
                  </a:txBody>
                  <a:tcPr/>
                </a:tc>
                <a:tc>
                  <a:txBody>
                    <a:bodyPr/>
                    <a:lstStyle/>
                    <a:p>
                      <a:r>
                        <a:rPr lang="en-US" sz="1000"/>
                        <a:t>2521</a:t>
                      </a:r>
                    </a:p>
                  </a:txBody>
                  <a:tcPr/>
                </a:tc>
                <a:tc>
                  <a:txBody>
                    <a:bodyPr/>
                    <a:lstStyle/>
                    <a:p>
                      <a:r>
                        <a:rPr lang="en-US" sz="1000"/>
                        <a:t>n/a</a:t>
                      </a:r>
                    </a:p>
                  </a:txBody>
                  <a:tcPr/>
                </a:tc>
                <a:tc>
                  <a:txBody>
                    <a:bodyPr/>
                    <a:lstStyle/>
                    <a:p>
                      <a:r>
                        <a:rPr lang="en-US" sz="1000"/>
                        <a:t>5</a:t>
                      </a:r>
                    </a:p>
                  </a:txBody>
                  <a:tcPr/>
                </a:tc>
                <a:tc>
                  <a:txBody>
                    <a:bodyPr/>
                    <a:lstStyle/>
                    <a:p>
                      <a:r>
                        <a:rPr lang="en-US" sz="1000"/>
                        <a:t>12</a:t>
                      </a:r>
                    </a:p>
                  </a:txBody>
                  <a:tcPr/>
                </a:tc>
                <a:tc>
                  <a:txBody>
                    <a:bodyPr/>
                    <a:lstStyle/>
                    <a:p>
                      <a:r>
                        <a:rPr lang="en-US" sz="1000"/>
                        <a:t>0</a:t>
                      </a:r>
                    </a:p>
                  </a:txBody>
                  <a:tcPr/>
                </a:tc>
                <a:tc>
                  <a:txBody>
                    <a:bodyPr/>
                    <a:lstStyle/>
                    <a:p>
                      <a:r>
                        <a:rPr lang="en-US" sz="1000"/>
                        <a:t>17</a:t>
                      </a:r>
                    </a:p>
                  </a:txBody>
                  <a:tcPr/>
                </a:tc>
                <a:tc>
                  <a:txBody>
                    <a:bodyPr/>
                    <a:lstStyle/>
                    <a:p>
                      <a:r>
                        <a:rPr lang="en-US" sz="1000"/>
                        <a:t>2027</a:t>
                      </a:r>
                    </a:p>
                  </a:txBody>
                  <a:tcPr/>
                </a:tc>
                <a:tc>
                  <a:txBody>
                    <a:bodyPr/>
                    <a:lstStyle/>
                    <a:p>
                      <a:r>
                        <a:rPr lang="en-US" sz="1000"/>
                        <a:t>54</a:t>
                      </a:r>
                    </a:p>
                  </a:txBody>
                  <a:tcPr/>
                </a:tc>
                <a:tc>
                  <a:txBody>
                    <a:bodyPr/>
                    <a:lstStyle/>
                    <a:p>
                      <a:r>
                        <a:rPr lang="en-US" sz="1000"/>
                        <a:t>n/a</a:t>
                      </a:r>
                    </a:p>
                  </a:txBody>
                  <a:tcPr/>
                </a:tc>
                <a:extLst>
                  <a:ext uri="{0D108BD9-81ED-4DB2-BD59-A6C34878D82A}">
                    <a16:rowId xmlns:a16="http://schemas.microsoft.com/office/drawing/2014/main" val="3945226141"/>
                  </a:ext>
                </a:extLst>
              </a:tr>
            </a:tbl>
          </a:graphicData>
        </a:graphic>
      </p:graphicFrame>
      <p:sp>
        <p:nvSpPr>
          <p:cNvPr id="4" name="Text Placeholder 3">
            <a:extLst>
              <a:ext uri="{FF2B5EF4-FFF2-40B4-BE49-F238E27FC236}">
                <a16:creationId xmlns:a16="http://schemas.microsoft.com/office/drawing/2014/main" id="{034FACF5-6F63-41F0-A9A3-0F4D5BED2BB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4550472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6B7E7-97BD-4663-A731-E73D1B1863E6}"/>
              </a:ext>
            </a:extLst>
          </p:cNvPr>
          <p:cNvSpPr>
            <a:spLocks noGrp="1"/>
          </p:cNvSpPr>
          <p:nvPr>
            <p:ph type="title"/>
          </p:nvPr>
        </p:nvSpPr>
        <p:spPr/>
        <p:txBody>
          <a:bodyPr/>
          <a:lstStyle/>
          <a:p>
            <a:r>
              <a:rPr lang="en-US"/>
              <a:t>Twitter Key Metrics Table | VCC - Social</a:t>
            </a:r>
          </a:p>
        </p:txBody>
      </p:sp>
      <p:graphicFrame>
        <p:nvGraphicFramePr>
          <p:cNvPr id="5" name="Table Placeholder 4">
            <a:extLst>
              <a:ext uri="{FF2B5EF4-FFF2-40B4-BE49-F238E27FC236}">
                <a16:creationId xmlns:a16="http://schemas.microsoft.com/office/drawing/2014/main" id="{B2D57E6E-735E-4A56-974E-8809D5B85999}"/>
              </a:ext>
            </a:extLst>
          </p:cNvPr>
          <p:cNvGraphicFramePr>
            <a:graphicFrameLocks noGrp="1"/>
          </p:cNvGraphicFramePr>
          <p:nvPr>
            <p:ph type="tbl" sz="quarter" idx="13"/>
            <p:extLst>
              <p:ext uri="{D42A27DB-BD31-4B8C-83A1-F6EECF244321}">
                <p14:modId xmlns:p14="http://schemas.microsoft.com/office/powerpoint/2010/main" val="88935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33988723"/>
                    </a:ext>
                  </a:extLst>
                </a:gridCol>
                <a:gridCol w="493776">
                  <a:extLst>
                    <a:ext uri="{9D8B030D-6E8A-4147-A177-3AD203B41FA5}">
                      <a16:colId xmlns:a16="http://schemas.microsoft.com/office/drawing/2014/main" val="3198871125"/>
                    </a:ext>
                  </a:extLst>
                </a:gridCol>
                <a:gridCol w="493776">
                  <a:extLst>
                    <a:ext uri="{9D8B030D-6E8A-4147-A177-3AD203B41FA5}">
                      <a16:colId xmlns:a16="http://schemas.microsoft.com/office/drawing/2014/main" val="2508156565"/>
                    </a:ext>
                  </a:extLst>
                </a:gridCol>
                <a:gridCol w="493776">
                  <a:extLst>
                    <a:ext uri="{9D8B030D-6E8A-4147-A177-3AD203B41FA5}">
                      <a16:colId xmlns:a16="http://schemas.microsoft.com/office/drawing/2014/main" val="2216720347"/>
                    </a:ext>
                  </a:extLst>
                </a:gridCol>
                <a:gridCol w="493776">
                  <a:extLst>
                    <a:ext uri="{9D8B030D-6E8A-4147-A177-3AD203B41FA5}">
                      <a16:colId xmlns:a16="http://schemas.microsoft.com/office/drawing/2014/main" val="3473703970"/>
                    </a:ext>
                  </a:extLst>
                </a:gridCol>
                <a:gridCol w="493776">
                  <a:extLst>
                    <a:ext uri="{9D8B030D-6E8A-4147-A177-3AD203B41FA5}">
                      <a16:colId xmlns:a16="http://schemas.microsoft.com/office/drawing/2014/main" val="2976539618"/>
                    </a:ext>
                  </a:extLst>
                </a:gridCol>
                <a:gridCol w="493776">
                  <a:extLst>
                    <a:ext uri="{9D8B030D-6E8A-4147-A177-3AD203B41FA5}">
                      <a16:colId xmlns:a16="http://schemas.microsoft.com/office/drawing/2014/main" val="2978218262"/>
                    </a:ext>
                  </a:extLst>
                </a:gridCol>
                <a:gridCol w="493776">
                  <a:extLst>
                    <a:ext uri="{9D8B030D-6E8A-4147-A177-3AD203B41FA5}">
                      <a16:colId xmlns:a16="http://schemas.microsoft.com/office/drawing/2014/main" val="3326716154"/>
                    </a:ext>
                  </a:extLst>
                </a:gridCol>
                <a:gridCol w="493776">
                  <a:extLst>
                    <a:ext uri="{9D8B030D-6E8A-4147-A177-3AD203B41FA5}">
                      <a16:colId xmlns:a16="http://schemas.microsoft.com/office/drawing/2014/main" val="3936213727"/>
                    </a:ext>
                  </a:extLst>
                </a:gridCol>
                <a:gridCol w="493776">
                  <a:extLst>
                    <a:ext uri="{9D8B030D-6E8A-4147-A177-3AD203B41FA5}">
                      <a16:colId xmlns:a16="http://schemas.microsoft.com/office/drawing/2014/main" val="4283270688"/>
                    </a:ext>
                  </a:extLst>
                </a:gridCol>
                <a:gridCol w="493776">
                  <a:extLst>
                    <a:ext uri="{9D8B030D-6E8A-4147-A177-3AD203B41FA5}">
                      <a16:colId xmlns:a16="http://schemas.microsoft.com/office/drawing/2014/main" val="1367512204"/>
                    </a:ext>
                  </a:extLst>
                </a:gridCol>
                <a:gridCol w="493776">
                  <a:extLst>
                    <a:ext uri="{9D8B030D-6E8A-4147-A177-3AD203B41FA5}">
                      <a16:colId xmlns:a16="http://schemas.microsoft.com/office/drawing/2014/main" val="3516872240"/>
                    </a:ext>
                  </a:extLst>
                </a:gridCol>
                <a:gridCol w="493776">
                  <a:extLst>
                    <a:ext uri="{9D8B030D-6E8A-4147-A177-3AD203B41FA5}">
                      <a16:colId xmlns:a16="http://schemas.microsoft.com/office/drawing/2014/main" val="2076790714"/>
                    </a:ext>
                  </a:extLst>
                </a:gridCol>
                <a:gridCol w="493776">
                  <a:extLst>
                    <a:ext uri="{9D8B030D-6E8A-4147-A177-3AD203B41FA5}">
                      <a16:colId xmlns:a16="http://schemas.microsoft.com/office/drawing/2014/main" val="27301530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64803943"/>
                  </a:ext>
                </a:extLst>
              </a:tr>
              <a:tr h="370840">
                <a:tc>
                  <a:txBody>
                    <a:bodyPr/>
                    <a:lstStyle/>
                    <a:p>
                      <a:r>
                        <a:rPr lang="en-US" sz="1000"/>
                        <a:t>@bcit</a:t>
                      </a:r>
                    </a:p>
                  </a:txBody>
                  <a:tcPr/>
                </a:tc>
                <a:tc>
                  <a:txBody>
                    <a:bodyPr/>
                    <a:lstStyle/>
                    <a:p>
                      <a:r>
                        <a:rPr lang="en-US" sz="1000"/>
                        <a:t>15579</a:t>
                      </a:r>
                    </a:p>
                  </a:txBody>
                  <a:tcPr/>
                </a:tc>
                <a:tc>
                  <a:txBody>
                    <a:bodyPr/>
                    <a:lstStyle/>
                    <a:p>
                      <a:r>
                        <a:rPr lang="en-US" sz="1000"/>
                        <a:t>n/a</a:t>
                      </a:r>
                    </a:p>
                  </a:txBody>
                  <a:tcPr/>
                </a:tc>
                <a:tc>
                  <a:txBody>
                    <a:bodyPr/>
                    <a:lstStyle/>
                    <a:p>
                      <a:r>
                        <a:rPr lang="en-US" sz="1000"/>
                        <a:t>317</a:t>
                      </a:r>
                    </a:p>
                  </a:txBody>
                  <a:tcPr/>
                </a:tc>
                <a:tc>
                  <a:txBody>
                    <a:bodyPr/>
                    <a:lstStyle/>
                    <a:p>
                      <a:r>
                        <a:rPr lang="en-US" sz="1000"/>
                        <a:t>170</a:t>
                      </a:r>
                    </a:p>
                  </a:txBody>
                  <a:tcPr/>
                </a:tc>
                <a:tc>
                  <a:txBody>
                    <a:bodyPr/>
                    <a:lstStyle/>
                    <a:p>
                      <a:r>
                        <a:rPr lang="en-US" sz="1000"/>
                        <a:t>115</a:t>
                      </a:r>
                    </a:p>
                  </a:txBody>
                  <a:tcPr/>
                </a:tc>
                <a:tc>
                  <a:txBody>
                    <a:bodyPr/>
                    <a:lstStyle/>
                    <a:p>
                      <a:r>
                        <a:rPr lang="en-US" sz="1000"/>
                        <a:t>32</a:t>
                      </a:r>
                    </a:p>
                  </a:txBody>
                  <a:tcPr/>
                </a:tc>
                <a:tc>
                  <a:txBody>
                    <a:bodyPr/>
                    <a:lstStyle/>
                    <a:p>
                      <a:r>
                        <a:rPr lang="en-US" sz="1000"/>
                        <a:t>208</a:t>
                      </a:r>
                    </a:p>
                  </a:txBody>
                  <a:tcPr/>
                </a:tc>
                <a:tc>
                  <a:txBody>
                    <a:bodyPr/>
                    <a:lstStyle/>
                    <a:p>
                      <a:r>
                        <a:rPr lang="en-US" sz="1000"/>
                        <a:t>197</a:t>
                      </a:r>
                    </a:p>
                  </a:txBody>
                  <a:tcPr/>
                </a:tc>
                <a:tc>
                  <a:txBody>
                    <a:bodyPr/>
                    <a:lstStyle/>
                    <a:p>
                      <a:r>
                        <a:rPr lang="en-US" sz="1000"/>
                        <a:t>522</a:t>
                      </a:r>
                    </a:p>
                  </a:txBody>
                  <a:tcPr/>
                </a:tc>
                <a:tc>
                  <a:txBody>
                    <a:bodyPr/>
                    <a:lstStyle/>
                    <a:p>
                      <a:r>
                        <a:rPr lang="en-US" sz="1000"/>
                        <a:t>2</a:t>
                      </a:r>
                    </a:p>
                  </a:txBody>
                  <a:tcPr/>
                </a:tc>
                <a:tc>
                  <a:txBody>
                    <a:bodyPr/>
                    <a:lstStyle/>
                    <a:p>
                      <a:r>
                        <a:rPr lang="en-US" sz="1000"/>
                        <a:t>93</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860877584"/>
                  </a:ext>
                </a:extLst>
              </a:tr>
              <a:tr h="370840">
                <a:tc>
                  <a:txBody>
                    <a:bodyPr/>
                    <a:lstStyle/>
                    <a:p>
                      <a:r>
                        <a:rPr lang="en-US" sz="1000"/>
                        <a:t>@langaracollege</a:t>
                      </a:r>
                    </a:p>
                  </a:txBody>
                  <a:tcPr/>
                </a:tc>
                <a:tc>
                  <a:txBody>
                    <a:bodyPr/>
                    <a:lstStyle/>
                    <a:p>
                      <a:r>
                        <a:rPr lang="en-US" sz="1000"/>
                        <a:t>9309</a:t>
                      </a:r>
                    </a:p>
                  </a:txBody>
                  <a:tcPr/>
                </a:tc>
                <a:tc>
                  <a:txBody>
                    <a:bodyPr/>
                    <a:lstStyle/>
                    <a:p>
                      <a:r>
                        <a:rPr lang="en-US" sz="1000"/>
                        <a:t>273</a:t>
                      </a:r>
                    </a:p>
                  </a:txBody>
                  <a:tcPr/>
                </a:tc>
                <a:tc>
                  <a:txBody>
                    <a:bodyPr/>
                    <a:lstStyle/>
                    <a:p>
                      <a:r>
                        <a:rPr lang="en-US" sz="1000"/>
                        <a:t>212</a:t>
                      </a:r>
                    </a:p>
                  </a:txBody>
                  <a:tcPr/>
                </a:tc>
                <a:tc>
                  <a:txBody>
                    <a:bodyPr/>
                    <a:lstStyle/>
                    <a:p>
                      <a:r>
                        <a:rPr lang="en-US" sz="1000"/>
                        <a:t>151</a:t>
                      </a:r>
                    </a:p>
                  </a:txBody>
                  <a:tcPr/>
                </a:tc>
                <a:tc>
                  <a:txBody>
                    <a:bodyPr/>
                    <a:lstStyle/>
                    <a:p>
                      <a:r>
                        <a:rPr lang="en-US" sz="1000"/>
                        <a:t>15</a:t>
                      </a:r>
                    </a:p>
                  </a:txBody>
                  <a:tcPr/>
                </a:tc>
                <a:tc>
                  <a:txBody>
                    <a:bodyPr/>
                    <a:lstStyle/>
                    <a:p>
                      <a:r>
                        <a:rPr lang="en-US" sz="1000"/>
                        <a:t>46</a:t>
                      </a:r>
                    </a:p>
                  </a:txBody>
                  <a:tcPr/>
                </a:tc>
                <a:tc>
                  <a:txBody>
                    <a:bodyPr/>
                    <a:lstStyle/>
                    <a:p>
                      <a:r>
                        <a:rPr lang="en-US" sz="1000"/>
                        <a:t>265</a:t>
                      </a:r>
                    </a:p>
                  </a:txBody>
                  <a:tcPr/>
                </a:tc>
                <a:tc>
                  <a:txBody>
                    <a:bodyPr/>
                    <a:lstStyle/>
                    <a:p>
                      <a:r>
                        <a:rPr lang="en-US" sz="1000"/>
                        <a:t>260</a:t>
                      </a:r>
                    </a:p>
                  </a:txBody>
                  <a:tcPr/>
                </a:tc>
                <a:tc>
                  <a:txBody>
                    <a:bodyPr/>
                    <a:lstStyle/>
                    <a:p>
                      <a:r>
                        <a:rPr lang="en-US" sz="1000"/>
                        <a:t>457</a:t>
                      </a:r>
                    </a:p>
                  </a:txBody>
                  <a:tcPr/>
                </a:tc>
                <a:tc>
                  <a:txBody>
                    <a:bodyPr/>
                    <a:lstStyle/>
                    <a:p>
                      <a:r>
                        <a:rPr lang="en-US" sz="1000"/>
                        <a:t>51</a:t>
                      </a:r>
                    </a:p>
                  </a:txBody>
                  <a:tcPr/>
                </a:tc>
                <a:tc>
                  <a:txBody>
                    <a:bodyPr/>
                    <a:lstStyle/>
                    <a:p>
                      <a:r>
                        <a:rPr lang="en-US" sz="1000"/>
                        <a:t>387</a:t>
                      </a:r>
                    </a:p>
                  </a:txBody>
                  <a:tcPr/>
                </a:tc>
                <a:tc>
                  <a:txBody>
                    <a:bodyPr/>
                    <a:lstStyle/>
                    <a:p>
                      <a:r>
                        <a:rPr lang="en-US" sz="1000"/>
                        <a:t>0.0555 %</a:t>
                      </a:r>
                    </a:p>
                  </a:txBody>
                  <a:tcPr/>
                </a:tc>
                <a:tc>
                  <a:txBody>
                    <a:bodyPr/>
                    <a:lstStyle/>
                    <a:p>
                      <a:r>
                        <a:rPr lang="en-US" sz="1000"/>
                        <a:t>57.5 %</a:t>
                      </a:r>
                    </a:p>
                  </a:txBody>
                  <a:tcPr/>
                </a:tc>
                <a:extLst>
                  <a:ext uri="{0D108BD9-81ED-4DB2-BD59-A6C34878D82A}">
                    <a16:rowId xmlns:a16="http://schemas.microsoft.com/office/drawing/2014/main" val="1309071359"/>
                  </a:ext>
                </a:extLst>
              </a:tr>
              <a:tr h="370840">
                <a:tc>
                  <a:txBody>
                    <a:bodyPr/>
                    <a:lstStyle/>
                    <a:p>
                      <a:r>
                        <a:rPr lang="en-US" sz="1000"/>
                        <a:t>@douglascollege</a:t>
                      </a:r>
                    </a:p>
                  </a:txBody>
                  <a:tcPr/>
                </a:tc>
                <a:tc>
                  <a:txBody>
                    <a:bodyPr/>
                    <a:lstStyle/>
                    <a:p>
                      <a:r>
                        <a:rPr lang="en-US" sz="1000"/>
                        <a:t>8047</a:t>
                      </a:r>
                    </a:p>
                  </a:txBody>
                  <a:tcPr/>
                </a:tc>
                <a:tc>
                  <a:txBody>
                    <a:bodyPr/>
                    <a:lstStyle/>
                    <a:p>
                      <a:r>
                        <a:rPr lang="en-US" sz="1000"/>
                        <a:t>n/a</a:t>
                      </a:r>
                    </a:p>
                  </a:txBody>
                  <a:tcPr/>
                </a:tc>
                <a:tc>
                  <a:txBody>
                    <a:bodyPr/>
                    <a:lstStyle/>
                    <a:p>
                      <a:r>
                        <a:rPr lang="en-US" sz="1000"/>
                        <a:t>128</a:t>
                      </a:r>
                    </a:p>
                  </a:txBody>
                  <a:tcPr/>
                </a:tc>
                <a:tc>
                  <a:txBody>
                    <a:bodyPr/>
                    <a:lstStyle/>
                    <a:p>
                      <a:r>
                        <a:rPr lang="en-US" sz="1000"/>
                        <a:t>77</a:t>
                      </a:r>
                    </a:p>
                  </a:txBody>
                  <a:tcPr/>
                </a:tc>
                <a:tc>
                  <a:txBody>
                    <a:bodyPr/>
                    <a:lstStyle/>
                    <a:p>
                      <a:r>
                        <a:rPr lang="en-US" sz="1000"/>
                        <a:t>33</a:t>
                      </a:r>
                    </a:p>
                  </a:txBody>
                  <a:tcPr/>
                </a:tc>
                <a:tc>
                  <a:txBody>
                    <a:bodyPr/>
                    <a:lstStyle/>
                    <a:p>
                      <a:r>
                        <a:rPr lang="en-US" sz="1000"/>
                        <a:t>18</a:t>
                      </a:r>
                    </a:p>
                  </a:txBody>
                  <a:tcPr/>
                </a:tc>
                <a:tc>
                  <a:txBody>
                    <a:bodyPr/>
                    <a:lstStyle/>
                    <a:p>
                      <a:r>
                        <a:rPr lang="en-US" sz="1000"/>
                        <a:t>129</a:t>
                      </a:r>
                    </a:p>
                  </a:txBody>
                  <a:tcPr/>
                </a:tc>
                <a:tc>
                  <a:txBody>
                    <a:bodyPr/>
                    <a:lstStyle/>
                    <a:p>
                      <a:r>
                        <a:rPr lang="en-US" sz="1000"/>
                        <a:t>128</a:t>
                      </a:r>
                    </a:p>
                  </a:txBody>
                  <a:tcPr/>
                </a:tc>
                <a:tc>
                  <a:txBody>
                    <a:bodyPr/>
                    <a:lstStyle/>
                    <a:p>
                      <a:r>
                        <a:rPr lang="en-US" sz="1000"/>
                        <a:t>229</a:t>
                      </a:r>
                    </a:p>
                  </a:txBody>
                  <a:tcPr/>
                </a:tc>
                <a:tc>
                  <a:txBody>
                    <a:bodyPr/>
                    <a:lstStyle/>
                    <a:p>
                      <a:r>
                        <a:rPr lang="en-US" sz="1000"/>
                        <a:t>2</a:t>
                      </a:r>
                    </a:p>
                  </a:txBody>
                  <a:tcPr/>
                </a:tc>
                <a:tc>
                  <a:txBody>
                    <a:bodyPr/>
                    <a:lstStyle/>
                    <a:p>
                      <a:r>
                        <a:rPr lang="en-US" sz="1000"/>
                        <a:t>26</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557069439"/>
                  </a:ext>
                </a:extLst>
              </a:tr>
              <a:tr h="370840">
                <a:tc>
                  <a:txBody>
                    <a:bodyPr/>
                    <a:lstStyle/>
                    <a:p>
                      <a:r>
                        <a:rPr lang="en-US" sz="1000"/>
                        <a:t>@GBCollege</a:t>
                      </a:r>
                    </a:p>
                  </a:txBody>
                  <a:tcPr/>
                </a:tc>
                <a:tc>
                  <a:txBody>
                    <a:bodyPr/>
                    <a:lstStyle/>
                    <a:p>
                      <a:r>
                        <a:rPr lang="en-US" sz="1000"/>
                        <a:t>18848</a:t>
                      </a:r>
                    </a:p>
                  </a:txBody>
                  <a:tcPr/>
                </a:tc>
                <a:tc>
                  <a:txBody>
                    <a:bodyPr/>
                    <a:lstStyle/>
                    <a:p>
                      <a:r>
                        <a:rPr lang="en-US" sz="1000"/>
                        <a:t>659</a:t>
                      </a:r>
                    </a:p>
                  </a:txBody>
                  <a:tcPr/>
                </a:tc>
                <a:tc>
                  <a:txBody>
                    <a:bodyPr/>
                    <a:lstStyle/>
                    <a:p>
                      <a:r>
                        <a:rPr lang="en-US" sz="1000"/>
                        <a:t>218</a:t>
                      </a:r>
                    </a:p>
                  </a:txBody>
                  <a:tcPr/>
                </a:tc>
                <a:tc>
                  <a:txBody>
                    <a:bodyPr/>
                    <a:lstStyle/>
                    <a:p>
                      <a:r>
                        <a:rPr lang="en-US" sz="1000"/>
                        <a:t>71</a:t>
                      </a:r>
                    </a:p>
                  </a:txBody>
                  <a:tcPr/>
                </a:tc>
                <a:tc>
                  <a:txBody>
                    <a:bodyPr/>
                    <a:lstStyle/>
                    <a:p>
                      <a:r>
                        <a:rPr lang="en-US" sz="1000"/>
                        <a:t>92</a:t>
                      </a:r>
                    </a:p>
                  </a:txBody>
                  <a:tcPr/>
                </a:tc>
                <a:tc>
                  <a:txBody>
                    <a:bodyPr/>
                    <a:lstStyle/>
                    <a:p>
                      <a:r>
                        <a:rPr lang="en-US" sz="1000"/>
                        <a:t>55</a:t>
                      </a:r>
                    </a:p>
                  </a:txBody>
                  <a:tcPr/>
                </a:tc>
                <a:tc>
                  <a:txBody>
                    <a:bodyPr/>
                    <a:lstStyle/>
                    <a:p>
                      <a:r>
                        <a:rPr lang="en-US" sz="1000"/>
                        <a:t>429</a:t>
                      </a:r>
                    </a:p>
                  </a:txBody>
                  <a:tcPr/>
                </a:tc>
                <a:tc>
                  <a:txBody>
                    <a:bodyPr/>
                    <a:lstStyle/>
                    <a:p>
                      <a:r>
                        <a:rPr lang="en-US" sz="1000"/>
                        <a:t>425</a:t>
                      </a:r>
                    </a:p>
                  </a:txBody>
                  <a:tcPr/>
                </a:tc>
                <a:tc>
                  <a:txBody>
                    <a:bodyPr/>
                    <a:lstStyle/>
                    <a:p>
                      <a:r>
                        <a:rPr lang="en-US" sz="1000"/>
                        <a:t>1048</a:t>
                      </a:r>
                    </a:p>
                  </a:txBody>
                  <a:tcPr/>
                </a:tc>
                <a:tc>
                  <a:txBody>
                    <a:bodyPr/>
                    <a:lstStyle/>
                    <a:p>
                      <a:r>
                        <a:rPr lang="en-US" sz="1000"/>
                        <a:t>173</a:t>
                      </a:r>
                    </a:p>
                  </a:txBody>
                  <a:tcPr/>
                </a:tc>
                <a:tc>
                  <a:txBody>
                    <a:bodyPr/>
                    <a:lstStyle/>
                    <a:p>
                      <a:r>
                        <a:rPr lang="en-US" sz="1000"/>
                        <a:t>858</a:t>
                      </a:r>
                    </a:p>
                  </a:txBody>
                  <a:tcPr/>
                </a:tc>
                <a:tc>
                  <a:txBody>
                    <a:bodyPr/>
                    <a:lstStyle/>
                    <a:p>
                      <a:r>
                        <a:rPr lang="en-US" sz="1000"/>
                        <a:t>0.1252 %</a:t>
                      </a:r>
                    </a:p>
                  </a:txBody>
                  <a:tcPr/>
                </a:tc>
                <a:tc>
                  <a:txBody>
                    <a:bodyPr/>
                    <a:lstStyle/>
                    <a:p>
                      <a:r>
                        <a:rPr lang="en-US" sz="1000"/>
                        <a:t>21.4 %</a:t>
                      </a:r>
                    </a:p>
                  </a:txBody>
                  <a:tcPr/>
                </a:tc>
                <a:extLst>
                  <a:ext uri="{0D108BD9-81ED-4DB2-BD59-A6C34878D82A}">
                    <a16:rowId xmlns:a16="http://schemas.microsoft.com/office/drawing/2014/main" val="2163572914"/>
                  </a:ext>
                </a:extLst>
              </a:tr>
              <a:tr h="370840">
                <a:tc>
                  <a:txBody>
                    <a:bodyPr/>
                    <a:lstStyle/>
                    <a:p>
                      <a:r>
                        <a:rPr lang="en-US" sz="1000"/>
                        <a:t>@myVCC</a:t>
                      </a:r>
                    </a:p>
                  </a:txBody>
                  <a:tcPr/>
                </a:tc>
                <a:tc>
                  <a:txBody>
                    <a:bodyPr/>
                    <a:lstStyle/>
                    <a:p>
                      <a:r>
                        <a:rPr lang="en-US" sz="1000"/>
                        <a:t>4620</a:t>
                      </a:r>
                    </a:p>
                  </a:txBody>
                  <a:tcPr/>
                </a:tc>
                <a:tc>
                  <a:txBody>
                    <a:bodyPr/>
                    <a:lstStyle/>
                    <a:p>
                      <a:r>
                        <a:rPr lang="en-US" sz="1000"/>
                        <a:t>n/a</a:t>
                      </a:r>
                    </a:p>
                  </a:txBody>
                  <a:tcPr/>
                </a:tc>
                <a:tc>
                  <a:txBody>
                    <a:bodyPr/>
                    <a:lstStyle/>
                    <a:p>
                      <a:r>
                        <a:rPr lang="en-US" sz="1000"/>
                        <a:t>149</a:t>
                      </a:r>
                    </a:p>
                  </a:txBody>
                  <a:tcPr/>
                </a:tc>
                <a:tc>
                  <a:txBody>
                    <a:bodyPr/>
                    <a:lstStyle/>
                    <a:p>
                      <a:r>
                        <a:rPr lang="en-US" sz="1000"/>
                        <a:t>105</a:t>
                      </a:r>
                    </a:p>
                  </a:txBody>
                  <a:tcPr/>
                </a:tc>
                <a:tc>
                  <a:txBody>
                    <a:bodyPr/>
                    <a:lstStyle/>
                    <a:p>
                      <a:r>
                        <a:rPr lang="en-US" sz="1000"/>
                        <a:t>25</a:t>
                      </a:r>
                    </a:p>
                  </a:txBody>
                  <a:tcPr/>
                </a:tc>
                <a:tc>
                  <a:txBody>
                    <a:bodyPr/>
                    <a:lstStyle/>
                    <a:p>
                      <a:r>
                        <a:rPr lang="en-US" sz="1000"/>
                        <a:t>19</a:t>
                      </a:r>
                    </a:p>
                  </a:txBody>
                  <a:tcPr/>
                </a:tc>
                <a:tc>
                  <a:txBody>
                    <a:bodyPr/>
                    <a:lstStyle/>
                    <a:p>
                      <a:r>
                        <a:rPr lang="en-US" sz="1000"/>
                        <a:t>119</a:t>
                      </a:r>
                    </a:p>
                  </a:txBody>
                  <a:tcPr/>
                </a:tc>
                <a:tc>
                  <a:txBody>
                    <a:bodyPr/>
                    <a:lstStyle/>
                    <a:p>
                      <a:r>
                        <a:rPr lang="en-US" sz="1000"/>
                        <a:t>119</a:t>
                      </a:r>
                    </a:p>
                  </a:txBody>
                  <a:tcPr/>
                </a:tc>
                <a:tc>
                  <a:txBody>
                    <a:bodyPr/>
                    <a:lstStyle/>
                    <a:p>
                      <a:r>
                        <a:rPr lang="en-US" sz="1000"/>
                        <a:t>209</a:t>
                      </a:r>
                    </a:p>
                  </a:txBody>
                  <a:tcPr/>
                </a:tc>
                <a:tc>
                  <a:txBody>
                    <a:bodyPr/>
                    <a:lstStyle/>
                    <a:p>
                      <a:r>
                        <a:rPr lang="en-US" sz="1000"/>
                        <a:t>2</a:t>
                      </a:r>
                    </a:p>
                  </a:txBody>
                  <a:tcPr/>
                </a:tc>
                <a:tc>
                  <a:txBody>
                    <a:bodyPr/>
                    <a:lstStyle/>
                    <a:p>
                      <a:r>
                        <a:rPr lang="en-US" sz="1000"/>
                        <a:t>45</a:t>
                      </a:r>
                    </a:p>
                  </a:txBody>
                  <a:tcPr/>
                </a:tc>
                <a:tc>
                  <a:txBody>
                    <a:bodyPr/>
                    <a:lstStyle/>
                    <a:p>
                      <a:r>
                        <a:rPr lang="en-US" sz="1000"/>
                        <a:t>n/a</a:t>
                      </a:r>
                    </a:p>
                  </a:txBody>
                  <a:tcPr/>
                </a:tc>
                <a:tc>
                  <a:txBody>
                    <a:bodyPr/>
                    <a:lstStyle/>
                    <a:p>
                      <a:r>
                        <a:rPr lang="en-US" sz="1000"/>
                        <a:t>100.0 %</a:t>
                      </a:r>
                    </a:p>
                  </a:txBody>
                  <a:tcPr/>
                </a:tc>
                <a:extLst>
                  <a:ext uri="{0D108BD9-81ED-4DB2-BD59-A6C34878D82A}">
                    <a16:rowId xmlns:a16="http://schemas.microsoft.com/office/drawing/2014/main" val="1276236573"/>
                  </a:ext>
                </a:extLst>
              </a:tr>
            </a:tbl>
          </a:graphicData>
        </a:graphic>
      </p:graphicFrame>
      <p:sp>
        <p:nvSpPr>
          <p:cNvPr id="4" name="Text Placeholder 3">
            <a:extLst>
              <a:ext uri="{FF2B5EF4-FFF2-40B4-BE49-F238E27FC236}">
                <a16:creationId xmlns:a16="http://schemas.microsoft.com/office/drawing/2014/main" id="{E3F69B6A-A75A-4479-92D4-62C65B87B4F3}"/>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987892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DF1B-42F1-4C49-A2B5-D741450F0377}"/>
              </a:ext>
            </a:extLst>
          </p:cNvPr>
          <p:cNvSpPr>
            <a:spLocks noGrp="1"/>
          </p:cNvSpPr>
          <p:nvPr>
            <p:ph type="title"/>
          </p:nvPr>
        </p:nvSpPr>
        <p:spPr/>
        <p:txBody>
          <a:bodyPr/>
          <a:lstStyle/>
          <a:p>
            <a:r>
              <a:rPr lang="en-US"/>
              <a:t>Overall Network Key Metrics Table | VCC - Social</a:t>
            </a:r>
          </a:p>
        </p:txBody>
      </p:sp>
      <p:graphicFrame>
        <p:nvGraphicFramePr>
          <p:cNvPr id="5" name="Table Placeholder 4">
            <a:extLst>
              <a:ext uri="{FF2B5EF4-FFF2-40B4-BE49-F238E27FC236}">
                <a16:creationId xmlns:a16="http://schemas.microsoft.com/office/drawing/2014/main" id="{3753333E-37C1-4C41-9347-EADEF26CCD73}"/>
              </a:ext>
            </a:extLst>
          </p:cNvPr>
          <p:cNvGraphicFramePr>
            <a:graphicFrameLocks noGrp="1"/>
          </p:cNvGraphicFramePr>
          <p:nvPr>
            <p:ph type="tbl" sz="quarter" idx="13"/>
            <p:extLst>
              <p:ext uri="{D42A27DB-BD31-4B8C-83A1-F6EECF244321}">
                <p14:modId xmlns:p14="http://schemas.microsoft.com/office/powerpoint/2010/main" val="1414401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9926714"/>
                    </a:ext>
                  </a:extLst>
                </a:gridCol>
                <a:gridCol w="822960">
                  <a:extLst>
                    <a:ext uri="{9D8B030D-6E8A-4147-A177-3AD203B41FA5}">
                      <a16:colId xmlns:a16="http://schemas.microsoft.com/office/drawing/2014/main" val="2502874895"/>
                    </a:ext>
                  </a:extLst>
                </a:gridCol>
                <a:gridCol w="822960">
                  <a:extLst>
                    <a:ext uri="{9D8B030D-6E8A-4147-A177-3AD203B41FA5}">
                      <a16:colId xmlns:a16="http://schemas.microsoft.com/office/drawing/2014/main" val="981020977"/>
                    </a:ext>
                  </a:extLst>
                </a:gridCol>
                <a:gridCol w="822960">
                  <a:extLst>
                    <a:ext uri="{9D8B030D-6E8A-4147-A177-3AD203B41FA5}">
                      <a16:colId xmlns:a16="http://schemas.microsoft.com/office/drawing/2014/main" val="1161427760"/>
                    </a:ext>
                  </a:extLst>
                </a:gridCol>
                <a:gridCol w="822960">
                  <a:extLst>
                    <a:ext uri="{9D8B030D-6E8A-4147-A177-3AD203B41FA5}">
                      <a16:colId xmlns:a16="http://schemas.microsoft.com/office/drawing/2014/main" val="3229930403"/>
                    </a:ext>
                  </a:extLst>
                </a:gridCol>
                <a:gridCol w="822960">
                  <a:extLst>
                    <a:ext uri="{9D8B030D-6E8A-4147-A177-3AD203B41FA5}">
                      <a16:colId xmlns:a16="http://schemas.microsoft.com/office/drawing/2014/main" val="677437748"/>
                    </a:ext>
                  </a:extLst>
                </a:gridCol>
                <a:gridCol w="822960">
                  <a:extLst>
                    <a:ext uri="{9D8B030D-6E8A-4147-A177-3AD203B41FA5}">
                      <a16:colId xmlns:a16="http://schemas.microsoft.com/office/drawing/2014/main" val="3808415783"/>
                    </a:ext>
                  </a:extLst>
                </a:gridCol>
                <a:gridCol w="822960">
                  <a:extLst>
                    <a:ext uri="{9D8B030D-6E8A-4147-A177-3AD203B41FA5}">
                      <a16:colId xmlns:a16="http://schemas.microsoft.com/office/drawing/2014/main" val="3434301625"/>
                    </a:ext>
                  </a:extLst>
                </a:gridCol>
                <a:gridCol w="822960">
                  <a:extLst>
                    <a:ext uri="{9D8B030D-6E8A-4147-A177-3AD203B41FA5}">
                      <a16:colId xmlns:a16="http://schemas.microsoft.com/office/drawing/2014/main" val="531392576"/>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232648442"/>
                  </a:ext>
                </a:extLst>
              </a:tr>
              <a:tr h="370840">
                <a:tc>
                  <a:txBody>
                    <a:bodyPr/>
                    <a:lstStyle/>
                    <a:p>
                      <a:r>
                        <a:rPr lang="en-US" sz="1000"/>
                        <a:t>Facebook</a:t>
                      </a:r>
                    </a:p>
                  </a:txBody>
                  <a:tcPr/>
                </a:tc>
                <a:tc>
                  <a:txBody>
                    <a:bodyPr/>
                    <a:lstStyle/>
                    <a:p>
                      <a:r>
                        <a:rPr lang="en-US" sz="1000"/>
                        <a:t>878</a:t>
                      </a:r>
                    </a:p>
                  </a:txBody>
                  <a:tcPr/>
                </a:tc>
                <a:tc>
                  <a:txBody>
                    <a:bodyPr/>
                    <a:lstStyle/>
                    <a:p>
                      <a:r>
                        <a:rPr lang="en-US" sz="1000"/>
                        <a:t>878</a:t>
                      </a:r>
                    </a:p>
                  </a:txBody>
                  <a:tcPr/>
                </a:tc>
                <a:tc>
                  <a:txBody>
                    <a:bodyPr/>
                    <a:lstStyle/>
                    <a:p>
                      <a:r>
                        <a:rPr lang="en-US" sz="1000"/>
                        <a:t>75</a:t>
                      </a:r>
                    </a:p>
                  </a:txBody>
                  <a:tcPr/>
                </a:tc>
                <a:tc>
                  <a:txBody>
                    <a:bodyPr/>
                    <a:lstStyle/>
                    <a:p>
                      <a:r>
                        <a:rPr lang="en-US" sz="1000"/>
                        <a:t>375</a:t>
                      </a:r>
                    </a:p>
                  </a:txBody>
                  <a:tcPr/>
                </a:tc>
                <a:tc>
                  <a:txBody>
                    <a:bodyPr/>
                    <a:lstStyle/>
                    <a:p>
                      <a:r>
                        <a:rPr lang="en-US" sz="1000"/>
                        <a:t>1902</a:t>
                      </a:r>
                    </a:p>
                  </a:txBody>
                  <a:tcPr/>
                </a:tc>
                <a:tc>
                  <a:txBody>
                    <a:bodyPr/>
                    <a:lstStyle/>
                    <a:p>
                      <a:r>
                        <a:rPr lang="en-US" sz="1000"/>
                        <a:t>9510</a:t>
                      </a:r>
                    </a:p>
                  </a:txBody>
                  <a:tcPr/>
                </a:tc>
                <a:tc>
                  <a:txBody>
                    <a:bodyPr/>
                    <a:lstStyle/>
                    <a:p>
                      <a:r>
                        <a:rPr lang="en-US" sz="1000"/>
                        <a:t>26</a:t>
                      </a:r>
                    </a:p>
                  </a:txBody>
                  <a:tcPr/>
                </a:tc>
                <a:tc>
                  <a:txBody>
                    <a:bodyPr/>
                    <a:lstStyle/>
                    <a:p>
                      <a:r>
                        <a:rPr lang="en-US" sz="1000"/>
                        <a:t>0.0665 %</a:t>
                      </a:r>
                    </a:p>
                  </a:txBody>
                  <a:tcPr/>
                </a:tc>
                <a:extLst>
                  <a:ext uri="{0D108BD9-81ED-4DB2-BD59-A6C34878D82A}">
                    <a16:rowId xmlns:a16="http://schemas.microsoft.com/office/drawing/2014/main" val="1426022547"/>
                  </a:ext>
                </a:extLst>
              </a:tr>
              <a:tr h="370840">
                <a:tc>
                  <a:txBody>
                    <a:bodyPr/>
                    <a:lstStyle/>
                    <a:p>
                      <a:r>
                        <a:rPr lang="en-US" sz="1000"/>
                        <a:t>Instagram</a:t>
                      </a:r>
                    </a:p>
                  </a:txBody>
                  <a:tcPr/>
                </a:tc>
                <a:tc>
                  <a:txBody>
                    <a:bodyPr/>
                    <a:lstStyle/>
                    <a:p>
                      <a:r>
                        <a:rPr lang="en-US" sz="1000"/>
                        <a:t>960</a:t>
                      </a:r>
                    </a:p>
                  </a:txBody>
                  <a:tcPr/>
                </a:tc>
                <a:tc>
                  <a:txBody>
                    <a:bodyPr/>
                    <a:lstStyle/>
                    <a:p>
                      <a:r>
                        <a:rPr lang="en-US" sz="1000"/>
                        <a:t>1919</a:t>
                      </a:r>
                    </a:p>
                  </a:txBody>
                  <a:tcPr/>
                </a:tc>
                <a:tc>
                  <a:txBody>
                    <a:bodyPr/>
                    <a:lstStyle/>
                    <a:p>
                      <a:r>
                        <a:rPr lang="en-US" sz="1000"/>
                        <a:t>21</a:t>
                      </a:r>
                    </a:p>
                  </a:txBody>
                  <a:tcPr/>
                </a:tc>
                <a:tc>
                  <a:txBody>
                    <a:bodyPr/>
                    <a:lstStyle/>
                    <a:p>
                      <a:r>
                        <a:rPr lang="en-US" sz="1000"/>
                        <a:t>107</a:t>
                      </a:r>
                    </a:p>
                  </a:txBody>
                  <a:tcPr/>
                </a:tc>
                <a:tc>
                  <a:txBody>
                    <a:bodyPr/>
                    <a:lstStyle/>
                    <a:p>
                      <a:r>
                        <a:rPr lang="en-US" sz="1000"/>
                        <a:t>7330</a:t>
                      </a:r>
                    </a:p>
                  </a:txBody>
                  <a:tcPr/>
                </a:tc>
                <a:tc>
                  <a:txBody>
                    <a:bodyPr/>
                    <a:lstStyle/>
                    <a:p>
                      <a:r>
                        <a:rPr lang="en-US" sz="1000"/>
                        <a:t>31206</a:t>
                      </a:r>
                    </a:p>
                  </a:txBody>
                  <a:tcPr/>
                </a:tc>
                <a:tc>
                  <a:txBody>
                    <a:bodyPr/>
                    <a:lstStyle/>
                    <a:p>
                      <a:r>
                        <a:rPr lang="en-US" sz="1000"/>
                        <a:t>293</a:t>
                      </a:r>
                    </a:p>
                  </a:txBody>
                  <a:tcPr/>
                </a:tc>
                <a:tc>
                  <a:txBody>
                    <a:bodyPr/>
                    <a:lstStyle/>
                    <a:p>
                      <a:r>
                        <a:rPr lang="en-US" sz="1000"/>
                        <a:t>3.2877 %</a:t>
                      </a:r>
                    </a:p>
                  </a:txBody>
                  <a:tcPr/>
                </a:tc>
                <a:extLst>
                  <a:ext uri="{0D108BD9-81ED-4DB2-BD59-A6C34878D82A}">
                    <a16:rowId xmlns:a16="http://schemas.microsoft.com/office/drawing/2014/main" val="3641202707"/>
                  </a:ext>
                </a:extLst>
              </a:tr>
              <a:tr h="370840">
                <a:tc>
                  <a:txBody>
                    <a:bodyPr/>
                    <a:lstStyle/>
                    <a:p>
                      <a:r>
                        <a:rPr lang="en-US" sz="1000"/>
                        <a:t>LinkedIn</a:t>
                      </a:r>
                    </a:p>
                  </a:txBody>
                  <a:tcPr/>
                </a:tc>
                <a:tc>
                  <a:txBody>
                    <a:bodyPr/>
                    <a:lstStyle/>
                    <a:p>
                      <a:r>
                        <a:rPr lang="en-US" sz="1000"/>
                        <a:t>n/a</a:t>
                      </a:r>
                    </a:p>
                  </a:txBody>
                  <a:tcPr/>
                </a:tc>
                <a:tc>
                  <a:txBody>
                    <a:bodyPr/>
                    <a:lstStyle/>
                    <a:p>
                      <a:r>
                        <a:rPr lang="en-US" sz="1000"/>
                        <a:t>n/a</a:t>
                      </a:r>
                    </a:p>
                  </a:txBody>
                  <a:tcPr/>
                </a:tc>
                <a:tc>
                  <a:txBody>
                    <a:bodyPr/>
                    <a:lstStyle/>
                    <a:p>
                      <a:r>
                        <a:rPr lang="en-US" sz="1000"/>
                        <a:t>24</a:t>
                      </a:r>
                    </a:p>
                  </a:txBody>
                  <a:tcPr/>
                </a:tc>
                <a:tc>
                  <a:txBody>
                    <a:bodyPr/>
                    <a:lstStyle/>
                    <a:p>
                      <a:r>
                        <a:rPr lang="en-US" sz="1000"/>
                        <a:t>122</a:t>
                      </a:r>
                    </a:p>
                  </a:txBody>
                  <a:tcPr/>
                </a:tc>
                <a:tc>
                  <a:txBody>
                    <a:bodyPr/>
                    <a:lstStyle/>
                    <a:p>
                      <a:r>
                        <a:rPr lang="en-US" sz="1000"/>
                        <a:t>846</a:t>
                      </a:r>
                    </a:p>
                  </a:txBody>
                  <a:tcPr/>
                </a:tc>
                <a:tc>
                  <a:txBody>
                    <a:bodyPr/>
                    <a:lstStyle/>
                    <a:p>
                      <a:r>
                        <a:rPr lang="en-US" sz="1000"/>
                        <a:t>4232</a:t>
                      </a:r>
                    </a:p>
                  </a:txBody>
                  <a:tcPr/>
                </a:tc>
                <a:tc>
                  <a:txBody>
                    <a:bodyPr/>
                    <a:lstStyle/>
                    <a:p>
                      <a:r>
                        <a:rPr lang="en-US" sz="1000"/>
                        <a:t>42</a:t>
                      </a:r>
                    </a:p>
                  </a:txBody>
                  <a:tcPr/>
                </a:tc>
                <a:tc>
                  <a:txBody>
                    <a:bodyPr/>
                    <a:lstStyle/>
                    <a:p>
                      <a:r>
                        <a:rPr lang="en-US" sz="1000"/>
                        <a:t>n/a</a:t>
                      </a:r>
                    </a:p>
                  </a:txBody>
                  <a:tcPr/>
                </a:tc>
                <a:extLst>
                  <a:ext uri="{0D108BD9-81ED-4DB2-BD59-A6C34878D82A}">
                    <a16:rowId xmlns:a16="http://schemas.microsoft.com/office/drawing/2014/main" val="1875189561"/>
                  </a:ext>
                </a:extLst>
              </a:tr>
              <a:tr h="370840">
                <a:tc>
                  <a:txBody>
                    <a:bodyPr/>
                    <a:lstStyle/>
                    <a:p>
                      <a:r>
                        <a:rPr lang="en-US" sz="1000"/>
                        <a:t>Twitter</a:t>
                      </a:r>
                    </a:p>
                  </a:txBody>
                  <a:tcPr/>
                </a:tc>
                <a:tc>
                  <a:txBody>
                    <a:bodyPr/>
                    <a:lstStyle/>
                    <a:p>
                      <a:r>
                        <a:rPr lang="en-US" sz="1000"/>
                        <a:t>466</a:t>
                      </a:r>
                    </a:p>
                  </a:txBody>
                  <a:tcPr/>
                </a:tc>
                <a:tc>
                  <a:txBody>
                    <a:bodyPr/>
                    <a:lstStyle/>
                    <a:p>
                      <a:r>
                        <a:rPr lang="en-US" sz="1000"/>
                        <a:t>932</a:t>
                      </a:r>
                    </a:p>
                  </a:txBody>
                  <a:tcPr/>
                </a:tc>
                <a:tc>
                  <a:txBody>
                    <a:bodyPr/>
                    <a:lstStyle/>
                    <a:p>
                      <a:r>
                        <a:rPr lang="en-US" sz="1000"/>
                        <a:t>115</a:t>
                      </a:r>
                    </a:p>
                  </a:txBody>
                  <a:tcPr/>
                </a:tc>
                <a:tc>
                  <a:txBody>
                    <a:bodyPr/>
                    <a:lstStyle/>
                    <a:p>
                      <a:r>
                        <a:rPr lang="en-US" sz="1000"/>
                        <a:t>574</a:t>
                      </a:r>
                    </a:p>
                  </a:txBody>
                  <a:tcPr/>
                </a:tc>
                <a:tc>
                  <a:txBody>
                    <a:bodyPr/>
                    <a:lstStyle/>
                    <a:p>
                      <a:r>
                        <a:rPr lang="en-US" sz="1000"/>
                        <a:t>765</a:t>
                      </a:r>
                    </a:p>
                  </a:txBody>
                  <a:tcPr/>
                </a:tc>
                <a:tc>
                  <a:txBody>
                    <a:bodyPr/>
                    <a:lstStyle/>
                    <a:p>
                      <a:r>
                        <a:rPr lang="en-US" sz="1000"/>
                        <a:t>3824</a:t>
                      </a:r>
                    </a:p>
                  </a:txBody>
                  <a:tcPr/>
                </a:tc>
                <a:tc>
                  <a:txBody>
                    <a:bodyPr/>
                    <a:lstStyle/>
                    <a:p>
                      <a:r>
                        <a:rPr lang="en-US" sz="1000"/>
                        <a:t>8</a:t>
                      </a:r>
                    </a:p>
                  </a:txBody>
                  <a:tcPr/>
                </a:tc>
                <a:tc>
                  <a:txBody>
                    <a:bodyPr/>
                    <a:lstStyle/>
                    <a:p>
                      <a:r>
                        <a:rPr lang="en-US" sz="1000"/>
                        <a:t>0.0903 %</a:t>
                      </a:r>
                    </a:p>
                  </a:txBody>
                  <a:tcPr/>
                </a:tc>
                <a:extLst>
                  <a:ext uri="{0D108BD9-81ED-4DB2-BD59-A6C34878D82A}">
                    <a16:rowId xmlns:a16="http://schemas.microsoft.com/office/drawing/2014/main" val="3361474367"/>
                  </a:ext>
                </a:extLst>
              </a:tr>
              <a:tr h="370840">
                <a:tc>
                  <a:txBody>
                    <a:bodyPr/>
                    <a:lstStyle/>
                    <a:p>
                      <a:r>
                        <a:rPr lang="en-US" sz="1000"/>
                        <a:t>YouTube</a:t>
                      </a:r>
                    </a:p>
                  </a:txBody>
                  <a:tcPr/>
                </a:tc>
                <a:tc>
                  <a:txBody>
                    <a:bodyPr/>
                    <a:lstStyle/>
                    <a:p>
                      <a:r>
                        <a:rPr lang="en-US" sz="1000"/>
                        <a:t>230</a:t>
                      </a:r>
                    </a:p>
                  </a:txBody>
                  <a:tcPr/>
                </a:tc>
                <a:tc>
                  <a:txBody>
                    <a:bodyPr/>
                    <a:lstStyle/>
                    <a:p>
                      <a:r>
                        <a:rPr lang="en-US" sz="1000"/>
                        <a:t>230</a:t>
                      </a:r>
                    </a:p>
                  </a:txBody>
                  <a:tcPr/>
                </a:tc>
                <a:tc>
                  <a:txBody>
                    <a:bodyPr/>
                    <a:lstStyle/>
                    <a:p>
                      <a:r>
                        <a:rPr lang="en-US" sz="1000"/>
                        <a:t>7</a:t>
                      </a:r>
                    </a:p>
                  </a:txBody>
                  <a:tcPr/>
                </a:tc>
                <a:tc>
                  <a:txBody>
                    <a:bodyPr/>
                    <a:lstStyle/>
                    <a:p>
                      <a:r>
                        <a:rPr lang="en-US" sz="1000"/>
                        <a:t>7</a:t>
                      </a:r>
                    </a:p>
                  </a:txBody>
                  <a:tcPr/>
                </a:tc>
                <a:tc>
                  <a:txBody>
                    <a:bodyPr/>
                    <a:lstStyle/>
                    <a:p>
                      <a:r>
                        <a:rPr lang="en-US" sz="1000"/>
                        <a:t>309</a:t>
                      </a:r>
                    </a:p>
                  </a:txBody>
                  <a:tcPr/>
                </a:tc>
                <a:tc>
                  <a:txBody>
                    <a:bodyPr/>
                    <a:lstStyle/>
                    <a:p>
                      <a:r>
                        <a:rPr lang="en-US" sz="1000"/>
                        <a:t>309</a:t>
                      </a:r>
                    </a:p>
                  </a:txBody>
                  <a:tcPr/>
                </a:tc>
                <a:tc>
                  <a:txBody>
                    <a:bodyPr/>
                    <a:lstStyle/>
                    <a:p>
                      <a:r>
                        <a:rPr lang="en-US" sz="1000"/>
                        <a:t>44</a:t>
                      </a:r>
                    </a:p>
                  </a:txBody>
                  <a:tcPr/>
                </a:tc>
                <a:tc>
                  <a:txBody>
                    <a:bodyPr/>
                    <a:lstStyle/>
                    <a:p>
                      <a:r>
                        <a:rPr lang="en-US" sz="1000"/>
                        <a:t>6.2792 %</a:t>
                      </a:r>
                    </a:p>
                  </a:txBody>
                  <a:tcPr/>
                </a:tc>
                <a:extLst>
                  <a:ext uri="{0D108BD9-81ED-4DB2-BD59-A6C34878D82A}">
                    <a16:rowId xmlns:a16="http://schemas.microsoft.com/office/drawing/2014/main" val="1711227575"/>
                  </a:ext>
                </a:extLst>
              </a:tr>
            </a:tbl>
          </a:graphicData>
        </a:graphic>
      </p:graphicFrame>
      <p:sp>
        <p:nvSpPr>
          <p:cNvPr id="4" name="Text Placeholder 3">
            <a:extLst>
              <a:ext uri="{FF2B5EF4-FFF2-40B4-BE49-F238E27FC236}">
                <a16:creationId xmlns:a16="http://schemas.microsoft.com/office/drawing/2014/main" id="{B5E75869-6840-4E83-BFBC-34AA3A43E2B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0334111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3D7AE-B3FD-4F57-BDA7-69B9EE860DD7}"/>
              </a:ext>
            </a:extLst>
          </p:cNvPr>
          <p:cNvSpPr>
            <a:spLocks noGrp="1"/>
          </p:cNvSpPr>
          <p:nvPr>
            <p:ph type="title"/>
          </p:nvPr>
        </p:nvSpPr>
        <p:spPr/>
        <p:txBody>
          <a:bodyPr/>
          <a:lstStyle/>
          <a:p>
            <a:r>
              <a:rPr lang="en-US"/>
              <a:t>Facebook Key Metrics Table | VCC - Social - 1 of 2</a:t>
            </a:r>
          </a:p>
        </p:txBody>
      </p:sp>
      <p:graphicFrame>
        <p:nvGraphicFramePr>
          <p:cNvPr id="5" name="Table Placeholder 4">
            <a:extLst>
              <a:ext uri="{FF2B5EF4-FFF2-40B4-BE49-F238E27FC236}">
                <a16:creationId xmlns:a16="http://schemas.microsoft.com/office/drawing/2014/main" id="{9BE4A389-02A3-4E61-A2AA-CCBE755AA2D2}"/>
              </a:ext>
            </a:extLst>
          </p:cNvPr>
          <p:cNvGraphicFramePr>
            <a:graphicFrameLocks noGrp="1"/>
          </p:cNvGraphicFramePr>
          <p:nvPr>
            <p:ph type="tbl" sz="quarter" idx="13"/>
            <p:extLst>
              <p:ext uri="{D42A27DB-BD31-4B8C-83A1-F6EECF244321}">
                <p14:modId xmlns:p14="http://schemas.microsoft.com/office/powerpoint/2010/main" val="2882085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092197940"/>
                    </a:ext>
                  </a:extLst>
                </a:gridCol>
                <a:gridCol w="411480">
                  <a:extLst>
                    <a:ext uri="{9D8B030D-6E8A-4147-A177-3AD203B41FA5}">
                      <a16:colId xmlns:a16="http://schemas.microsoft.com/office/drawing/2014/main" val="3374640402"/>
                    </a:ext>
                  </a:extLst>
                </a:gridCol>
                <a:gridCol w="304495">
                  <a:extLst>
                    <a:ext uri="{9D8B030D-6E8A-4147-A177-3AD203B41FA5}">
                      <a16:colId xmlns:a16="http://schemas.microsoft.com/office/drawing/2014/main" val="621723024"/>
                    </a:ext>
                  </a:extLst>
                </a:gridCol>
                <a:gridCol w="304495">
                  <a:extLst>
                    <a:ext uri="{9D8B030D-6E8A-4147-A177-3AD203B41FA5}">
                      <a16:colId xmlns:a16="http://schemas.microsoft.com/office/drawing/2014/main" val="2558580115"/>
                    </a:ext>
                  </a:extLst>
                </a:gridCol>
                <a:gridCol w="304495">
                  <a:extLst>
                    <a:ext uri="{9D8B030D-6E8A-4147-A177-3AD203B41FA5}">
                      <a16:colId xmlns:a16="http://schemas.microsoft.com/office/drawing/2014/main" val="3893823070"/>
                    </a:ext>
                  </a:extLst>
                </a:gridCol>
                <a:gridCol w="304495">
                  <a:extLst>
                    <a:ext uri="{9D8B030D-6E8A-4147-A177-3AD203B41FA5}">
                      <a16:colId xmlns:a16="http://schemas.microsoft.com/office/drawing/2014/main" val="4206474067"/>
                    </a:ext>
                  </a:extLst>
                </a:gridCol>
                <a:gridCol w="304495">
                  <a:extLst>
                    <a:ext uri="{9D8B030D-6E8A-4147-A177-3AD203B41FA5}">
                      <a16:colId xmlns:a16="http://schemas.microsoft.com/office/drawing/2014/main" val="1160302349"/>
                    </a:ext>
                  </a:extLst>
                </a:gridCol>
                <a:gridCol w="304495">
                  <a:extLst>
                    <a:ext uri="{9D8B030D-6E8A-4147-A177-3AD203B41FA5}">
                      <a16:colId xmlns:a16="http://schemas.microsoft.com/office/drawing/2014/main" val="2922865315"/>
                    </a:ext>
                  </a:extLst>
                </a:gridCol>
                <a:gridCol w="304495">
                  <a:extLst>
                    <a:ext uri="{9D8B030D-6E8A-4147-A177-3AD203B41FA5}">
                      <a16:colId xmlns:a16="http://schemas.microsoft.com/office/drawing/2014/main" val="2897325526"/>
                    </a:ext>
                  </a:extLst>
                </a:gridCol>
                <a:gridCol w="304495">
                  <a:extLst>
                    <a:ext uri="{9D8B030D-6E8A-4147-A177-3AD203B41FA5}">
                      <a16:colId xmlns:a16="http://schemas.microsoft.com/office/drawing/2014/main" val="4163629557"/>
                    </a:ext>
                  </a:extLst>
                </a:gridCol>
                <a:gridCol w="304495">
                  <a:extLst>
                    <a:ext uri="{9D8B030D-6E8A-4147-A177-3AD203B41FA5}">
                      <a16:colId xmlns:a16="http://schemas.microsoft.com/office/drawing/2014/main" val="2662842587"/>
                    </a:ext>
                  </a:extLst>
                </a:gridCol>
                <a:gridCol w="304495">
                  <a:extLst>
                    <a:ext uri="{9D8B030D-6E8A-4147-A177-3AD203B41FA5}">
                      <a16:colId xmlns:a16="http://schemas.microsoft.com/office/drawing/2014/main" val="4016044417"/>
                    </a:ext>
                  </a:extLst>
                </a:gridCol>
                <a:gridCol w="304495">
                  <a:extLst>
                    <a:ext uri="{9D8B030D-6E8A-4147-A177-3AD203B41FA5}">
                      <a16:colId xmlns:a16="http://schemas.microsoft.com/office/drawing/2014/main" val="908558233"/>
                    </a:ext>
                  </a:extLst>
                </a:gridCol>
                <a:gridCol w="304495">
                  <a:extLst>
                    <a:ext uri="{9D8B030D-6E8A-4147-A177-3AD203B41FA5}">
                      <a16:colId xmlns:a16="http://schemas.microsoft.com/office/drawing/2014/main" val="3674941551"/>
                    </a:ext>
                  </a:extLst>
                </a:gridCol>
                <a:gridCol w="304495">
                  <a:extLst>
                    <a:ext uri="{9D8B030D-6E8A-4147-A177-3AD203B41FA5}">
                      <a16:colId xmlns:a16="http://schemas.microsoft.com/office/drawing/2014/main" val="1271860726"/>
                    </a:ext>
                  </a:extLst>
                </a:gridCol>
                <a:gridCol w="304495">
                  <a:extLst>
                    <a:ext uri="{9D8B030D-6E8A-4147-A177-3AD203B41FA5}">
                      <a16:colId xmlns:a16="http://schemas.microsoft.com/office/drawing/2014/main" val="1914296104"/>
                    </a:ext>
                  </a:extLst>
                </a:gridCol>
                <a:gridCol w="304495">
                  <a:extLst>
                    <a:ext uri="{9D8B030D-6E8A-4147-A177-3AD203B41FA5}">
                      <a16:colId xmlns:a16="http://schemas.microsoft.com/office/drawing/2014/main" val="3907087898"/>
                    </a:ext>
                  </a:extLst>
                </a:gridCol>
                <a:gridCol w="304495">
                  <a:extLst>
                    <a:ext uri="{9D8B030D-6E8A-4147-A177-3AD203B41FA5}">
                      <a16:colId xmlns:a16="http://schemas.microsoft.com/office/drawing/2014/main" val="2280817790"/>
                    </a:ext>
                  </a:extLst>
                </a:gridCol>
                <a:gridCol w="304495">
                  <a:extLst>
                    <a:ext uri="{9D8B030D-6E8A-4147-A177-3AD203B41FA5}">
                      <a16:colId xmlns:a16="http://schemas.microsoft.com/office/drawing/2014/main" val="1624583936"/>
                    </a:ext>
                  </a:extLst>
                </a:gridCol>
                <a:gridCol w="304495">
                  <a:extLst>
                    <a:ext uri="{9D8B030D-6E8A-4147-A177-3AD203B41FA5}">
                      <a16:colId xmlns:a16="http://schemas.microsoft.com/office/drawing/2014/main" val="589634734"/>
                    </a:ext>
                  </a:extLst>
                </a:gridCol>
                <a:gridCol w="304495">
                  <a:extLst>
                    <a:ext uri="{9D8B030D-6E8A-4147-A177-3AD203B41FA5}">
                      <a16:colId xmlns:a16="http://schemas.microsoft.com/office/drawing/2014/main" val="2331827756"/>
                    </a:ext>
                  </a:extLst>
                </a:gridCol>
                <a:gridCol w="304495">
                  <a:extLst>
                    <a:ext uri="{9D8B030D-6E8A-4147-A177-3AD203B41FA5}">
                      <a16:colId xmlns:a16="http://schemas.microsoft.com/office/drawing/2014/main" val="1618077632"/>
                    </a:ext>
                  </a:extLst>
                </a:gridCol>
                <a:gridCol w="304495">
                  <a:extLst>
                    <a:ext uri="{9D8B030D-6E8A-4147-A177-3AD203B41FA5}">
                      <a16:colId xmlns:a16="http://schemas.microsoft.com/office/drawing/2014/main" val="2090589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23745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8872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184271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extLst>
                  <a:ext uri="{0D108BD9-81ED-4DB2-BD59-A6C34878D82A}">
                    <a16:rowId xmlns:a16="http://schemas.microsoft.com/office/drawing/2014/main" val="3058688169"/>
                  </a:ext>
                </a:extLst>
              </a:tr>
            </a:tbl>
          </a:graphicData>
        </a:graphic>
      </p:graphicFrame>
      <p:sp>
        <p:nvSpPr>
          <p:cNvPr id="4" name="Text Placeholder 3">
            <a:extLst>
              <a:ext uri="{FF2B5EF4-FFF2-40B4-BE49-F238E27FC236}">
                <a16:creationId xmlns:a16="http://schemas.microsoft.com/office/drawing/2014/main" id="{82FBE616-EF6A-42CD-802D-F67B3FF0E85C}"/>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1959966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42D3-F0E8-4F8C-B0FA-68BD96BA1849}"/>
              </a:ext>
            </a:extLst>
          </p:cNvPr>
          <p:cNvSpPr>
            <a:spLocks noGrp="1"/>
          </p:cNvSpPr>
          <p:nvPr>
            <p:ph type="title"/>
          </p:nvPr>
        </p:nvSpPr>
        <p:spPr/>
        <p:txBody>
          <a:bodyPr/>
          <a:lstStyle/>
          <a:p>
            <a:r>
              <a:rPr lang="en-US"/>
              <a:t>Facebook Key Metrics Table | VCC - Social - 2 of 2</a:t>
            </a:r>
          </a:p>
        </p:txBody>
      </p:sp>
      <p:graphicFrame>
        <p:nvGraphicFramePr>
          <p:cNvPr id="5" name="Table Placeholder 4">
            <a:extLst>
              <a:ext uri="{FF2B5EF4-FFF2-40B4-BE49-F238E27FC236}">
                <a16:creationId xmlns:a16="http://schemas.microsoft.com/office/drawing/2014/main" id="{02F69624-151D-475D-B21C-906824734213}"/>
              </a:ext>
            </a:extLst>
          </p:cNvPr>
          <p:cNvGraphicFramePr>
            <a:graphicFrameLocks noGrp="1"/>
          </p:cNvGraphicFramePr>
          <p:nvPr>
            <p:ph type="tbl" sz="quarter" idx="13"/>
            <p:extLst>
              <p:ext uri="{D42A27DB-BD31-4B8C-83A1-F6EECF244321}">
                <p14:modId xmlns:p14="http://schemas.microsoft.com/office/powerpoint/2010/main" val="113380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60138963"/>
                    </a:ext>
                  </a:extLst>
                </a:gridCol>
                <a:gridCol w="411480">
                  <a:extLst>
                    <a:ext uri="{9D8B030D-6E8A-4147-A177-3AD203B41FA5}">
                      <a16:colId xmlns:a16="http://schemas.microsoft.com/office/drawing/2014/main" val="4204159443"/>
                    </a:ext>
                  </a:extLst>
                </a:gridCol>
                <a:gridCol w="304495">
                  <a:extLst>
                    <a:ext uri="{9D8B030D-6E8A-4147-A177-3AD203B41FA5}">
                      <a16:colId xmlns:a16="http://schemas.microsoft.com/office/drawing/2014/main" val="3003952985"/>
                    </a:ext>
                  </a:extLst>
                </a:gridCol>
                <a:gridCol w="304495">
                  <a:extLst>
                    <a:ext uri="{9D8B030D-6E8A-4147-A177-3AD203B41FA5}">
                      <a16:colId xmlns:a16="http://schemas.microsoft.com/office/drawing/2014/main" val="534488719"/>
                    </a:ext>
                  </a:extLst>
                </a:gridCol>
                <a:gridCol w="304495">
                  <a:extLst>
                    <a:ext uri="{9D8B030D-6E8A-4147-A177-3AD203B41FA5}">
                      <a16:colId xmlns:a16="http://schemas.microsoft.com/office/drawing/2014/main" val="3712638101"/>
                    </a:ext>
                  </a:extLst>
                </a:gridCol>
                <a:gridCol w="304495">
                  <a:extLst>
                    <a:ext uri="{9D8B030D-6E8A-4147-A177-3AD203B41FA5}">
                      <a16:colId xmlns:a16="http://schemas.microsoft.com/office/drawing/2014/main" val="265932471"/>
                    </a:ext>
                  </a:extLst>
                </a:gridCol>
                <a:gridCol w="304495">
                  <a:extLst>
                    <a:ext uri="{9D8B030D-6E8A-4147-A177-3AD203B41FA5}">
                      <a16:colId xmlns:a16="http://schemas.microsoft.com/office/drawing/2014/main" val="2420807626"/>
                    </a:ext>
                  </a:extLst>
                </a:gridCol>
                <a:gridCol w="304495">
                  <a:extLst>
                    <a:ext uri="{9D8B030D-6E8A-4147-A177-3AD203B41FA5}">
                      <a16:colId xmlns:a16="http://schemas.microsoft.com/office/drawing/2014/main" val="1001447016"/>
                    </a:ext>
                  </a:extLst>
                </a:gridCol>
                <a:gridCol w="304495">
                  <a:extLst>
                    <a:ext uri="{9D8B030D-6E8A-4147-A177-3AD203B41FA5}">
                      <a16:colId xmlns:a16="http://schemas.microsoft.com/office/drawing/2014/main" val="480058150"/>
                    </a:ext>
                  </a:extLst>
                </a:gridCol>
                <a:gridCol w="304495">
                  <a:extLst>
                    <a:ext uri="{9D8B030D-6E8A-4147-A177-3AD203B41FA5}">
                      <a16:colId xmlns:a16="http://schemas.microsoft.com/office/drawing/2014/main" val="2028532784"/>
                    </a:ext>
                  </a:extLst>
                </a:gridCol>
                <a:gridCol w="304495">
                  <a:extLst>
                    <a:ext uri="{9D8B030D-6E8A-4147-A177-3AD203B41FA5}">
                      <a16:colId xmlns:a16="http://schemas.microsoft.com/office/drawing/2014/main" val="68579799"/>
                    </a:ext>
                  </a:extLst>
                </a:gridCol>
                <a:gridCol w="304495">
                  <a:extLst>
                    <a:ext uri="{9D8B030D-6E8A-4147-A177-3AD203B41FA5}">
                      <a16:colId xmlns:a16="http://schemas.microsoft.com/office/drawing/2014/main" val="2941474605"/>
                    </a:ext>
                  </a:extLst>
                </a:gridCol>
                <a:gridCol w="304495">
                  <a:extLst>
                    <a:ext uri="{9D8B030D-6E8A-4147-A177-3AD203B41FA5}">
                      <a16:colId xmlns:a16="http://schemas.microsoft.com/office/drawing/2014/main" val="3583715710"/>
                    </a:ext>
                  </a:extLst>
                </a:gridCol>
                <a:gridCol w="304495">
                  <a:extLst>
                    <a:ext uri="{9D8B030D-6E8A-4147-A177-3AD203B41FA5}">
                      <a16:colId xmlns:a16="http://schemas.microsoft.com/office/drawing/2014/main" val="1533755320"/>
                    </a:ext>
                  </a:extLst>
                </a:gridCol>
                <a:gridCol w="304495">
                  <a:extLst>
                    <a:ext uri="{9D8B030D-6E8A-4147-A177-3AD203B41FA5}">
                      <a16:colId xmlns:a16="http://schemas.microsoft.com/office/drawing/2014/main" val="3775194041"/>
                    </a:ext>
                  </a:extLst>
                </a:gridCol>
                <a:gridCol w="304495">
                  <a:extLst>
                    <a:ext uri="{9D8B030D-6E8A-4147-A177-3AD203B41FA5}">
                      <a16:colId xmlns:a16="http://schemas.microsoft.com/office/drawing/2014/main" val="3562379248"/>
                    </a:ext>
                  </a:extLst>
                </a:gridCol>
                <a:gridCol w="304495">
                  <a:extLst>
                    <a:ext uri="{9D8B030D-6E8A-4147-A177-3AD203B41FA5}">
                      <a16:colId xmlns:a16="http://schemas.microsoft.com/office/drawing/2014/main" val="2235545127"/>
                    </a:ext>
                  </a:extLst>
                </a:gridCol>
                <a:gridCol w="304495">
                  <a:extLst>
                    <a:ext uri="{9D8B030D-6E8A-4147-A177-3AD203B41FA5}">
                      <a16:colId xmlns:a16="http://schemas.microsoft.com/office/drawing/2014/main" val="79362960"/>
                    </a:ext>
                  </a:extLst>
                </a:gridCol>
                <a:gridCol w="304495">
                  <a:extLst>
                    <a:ext uri="{9D8B030D-6E8A-4147-A177-3AD203B41FA5}">
                      <a16:colId xmlns:a16="http://schemas.microsoft.com/office/drawing/2014/main" val="2656673653"/>
                    </a:ext>
                  </a:extLst>
                </a:gridCol>
                <a:gridCol w="304495">
                  <a:extLst>
                    <a:ext uri="{9D8B030D-6E8A-4147-A177-3AD203B41FA5}">
                      <a16:colId xmlns:a16="http://schemas.microsoft.com/office/drawing/2014/main" val="2437547558"/>
                    </a:ext>
                  </a:extLst>
                </a:gridCol>
                <a:gridCol w="304495">
                  <a:extLst>
                    <a:ext uri="{9D8B030D-6E8A-4147-A177-3AD203B41FA5}">
                      <a16:colId xmlns:a16="http://schemas.microsoft.com/office/drawing/2014/main" val="2880001284"/>
                    </a:ext>
                  </a:extLst>
                </a:gridCol>
                <a:gridCol w="304495">
                  <a:extLst>
                    <a:ext uri="{9D8B030D-6E8A-4147-A177-3AD203B41FA5}">
                      <a16:colId xmlns:a16="http://schemas.microsoft.com/office/drawing/2014/main" val="1332660264"/>
                    </a:ext>
                  </a:extLst>
                </a:gridCol>
                <a:gridCol w="304495">
                  <a:extLst>
                    <a:ext uri="{9D8B030D-6E8A-4147-A177-3AD203B41FA5}">
                      <a16:colId xmlns:a16="http://schemas.microsoft.com/office/drawing/2014/main" val="4271300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8722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265673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1491632486"/>
                  </a:ext>
                </a:extLst>
              </a:tr>
            </a:tbl>
          </a:graphicData>
        </a:graphic>
      </p:graphicFrame>
      <p:sp>
        <p:nvSpPr>
          <p:cNvPr id="4" name="Text Placeholder 3">
            <a:extLst>
              <a:ext uri="{FF2B5EF4-FFF2-40B4-BE49-F238E27FC236}">
                <a16:creationId xmlns:a16="http://schemas.microsoft.com/office/drawing/2014/main" id="{39C36B80-02E7-49AB-89E3-E24EEB18193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894238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6A9B-74EE-4751-ADF3-038B8DFDF2CA}"/>
              </a:ext>
            </a:extLst>
          </p:cNvPr>
          <p:cNvSpPr>
            <a:spLocks noGrp="1"/>
          </p:cNvSpPr>
          <p:nvPr>
            <p:ph type="title"/>
          </p:nvPr>
        </p:nvSpPr>
        <p:spPr/>
        <p:txBody>
          <a:bodyPr/>
          <a:lstStyle/>
          <a:p>
            <a:r>
              <a:rPr lang="en-US"/>
              <a:t>LinkedIn Key Metrics Table | VCC - Social</a:t>
            </a:r>
          </a:p>
        </p:txBody>
      </p:sp>
      <p:graphicFrame>
        <p:nvGraphicFramePr>
          <p:cNvPr id="5" name="Table Placeholder 4">
            <a:extLst>
              <a:ext uri="{FF2B5EF4-FFF2-40B4-BE49-F238E27FC236}">
                <a16:creationId xmlns:a16="http://schemas.microsoft.com/office/drawing/2014/main" id="{1298C0E0-A7A0-4B42-B1DA-79AE653B06CF}"/>
              </a:ext>
            </a:extLst>
          </p:cNvPr>
          <p:cNvGraphicFramePr>
            <a:graphicFrameLocks noGrp="1"/>
          </p:cNvGraphicFramePr>
          <p:nvPr>
            <p:ph type="tbl" sz="quarter" idx="13"/>
            <p:extLst>
              <p:ext uri="{D42A27DB-BD31-4B8C-83A1-F6EECF244321}">
                <p14:modId xmlns:p14="http://schemas.microsoft.com/office/powerpoint/2010/main" val="16023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23820505"/>
                    </a:ext>
                  </a:extLst>
                </a:gridCol>
                <a:gridCol w="1069848">
                  <a:extLst>
                    <a:ext uri="{9D8B030D-6E8A-4147-A177-3AD203B41FA5}">
                      <a16:colId xmlns:a16="http://schemas.microsoft.com/office/drawing/2014/main" val="3653019209"/>
                    </a:ext>
                  </a:extLst>
                </a:gridCol>
                <a:gridCol w="1069848">
                  <a:extLst>
                    <a:ext uri="{9D8B030D-6E8A-4147-A177-3AD203B41FA5}">
                      <a16:colId xmlns:a16="http://schemas.microsoft.com/office/drawing/2014/main" val="2662078430"/>
                    </a:ext>
                  </a:extLst>
                </a:gridCol>
                <a:gridCol w="1069848">
                  <a:extLst>
                    <a:ext uri="{9D8B030D-6E8A-4147-A177-3AD203B41FA5}">
                      <a16:colId xmlns:a16="http://schemas.microsoft.com/office/drawing/2014/main" val="2066138757"/>
                    </a:ext>
                  </a:extLst>
                </a:gridCol>
                <a:gridCol w="1069848">
                  <a:extLst>
                    <a:ext uri="{9D8B030D-6E8A-4147-A177-3AD203B41FA5}">
                      <a16:colId xmlns:a16="http://schemas.microsoft.com/office/drawing/2014/main" val="582131970"/>
                    </a:ext>
                  </a:extLst>
                </a:gridCol>
                <a:gridCol w="1069848">
                  <a:extLst>
                    <a:ext uri="{9D8B030D-6E8A-4147-A177-3AD203B41FA5}">
                      <a16:colId xmlns:a16="http://schemas.microsoft.com/office/drawing/2014/main" val="2843977449"/>
                    </a:ext>
                  </a:extLst>
                </a:gridCol>
                <a:gridCol w="1069848">
                  <a:extLst>
                    <a:ext uri="{9D8B030D-6E8A-4147-A177-3AD203B41FA5}">
                      <a16:colId xmlns:a16="http://schemas.microsoft.com/office/drawing/2014/main" val="9903843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28710996"/>
                  </a:ext>
                </a:extLst>
              </a:tr>
              <a:tr h="370840">
                <a:tc>
                  <a:txBody>
                    <a:bodyPr/>
                    <a:lstStyle/>
                    <a:p>
                      <a:r>
                        <a:rPr lang="en-US" sz="1000"/>
                        <a:t>Douglas College</a:t>
                      </a:r>
                    </a:p>
                  </a:txBody>
                  <a:tcPr/>
                </a:tc>
                <a:tc>
                  <a:txBody>
                    <a:bodyPr/>
                    <a:lstStyle/>
                    <a:p>
                      <a:r>
                        <a:rPr lang="en-US" sz="1000"/>
                        <a:t>n/a</a:t>
                      </a:r>
                    </a:p>
                  </a:txBody>
                  <a:tcPr/>
                </a:tc>
                <a:tc>
                  <a:txBody>
                    <a:bodyPr/>
                    <a:lstStyle/>
                    <a:p>
                      <a:r>
                        <a:rPr lang="en-US" sz="1000"/>
                        <a:t>n/a</a:t>
                      </a:r>
                    </a:p>
                  </a:txBody>
                  <a:tcPr/>
                </a:tc>
                <a:tc>
                  <a:txBody>
                    <a:bodyPr/>
                    <a:lstStyle/>
                    <a:p>
                      <a:r>
                        <a:rPr lang="en-US" sz="1000"/>
                        <a:t>28</a:t>
                      </a:r>
                    </a:p>
                  </a:txBody>
                  <a:tcPr/>
                </a:tc>
                <a:tc>
                  <a:txBody>
                    <a:bodyPr/>
                    <a:lstStyle/>
                    <a:p>
                      <a:r>
                        <a:rPr lang="en-US" sz="1000"/>
                        <a:t>1010</a:t>
                      </a:r>
                    </a:p>
                  </a:txBody>
                  <a:tcPr/>
                </a:tc>
                <a:tc>
                  <a:txBody>
                    <a:bodyPr/>
                    <a:lstStyle/>
                    <a:p>
                      <a:r>
                        <a:rPr lang="en-US" sz="1000"/>
                        <a:t>29</a:t>
                      </a:r>
                    </a:p>
                  </a:txBody>
                  <a:tcPr/>
                </a:tc>
                <a:tc>
                  <a:txBody>
                    <a:bodyPr/>
                    <a:lstStyle/>
                    <a:p>
                      <a:r>
                        <a:rPr lang="en-US" sz="1000"/>
                        <a:t>n/a</a:t>
                      </a:r>
                    </a:p>
                  </a:txBody>
                  <a:tcPr/>
                </a:tc>
                <a:extLst>
                  <a:ext uri="{0D108BD9-81ED-4DB2-BD59-A6C34878D82A}">
                    <a16:rowId xmlns:a16="http://schemas.microsoft.com/office/drawing/2014/main" val="779326355"/>
                  </a:ext>
                </a:extLst>
              </a:tr>
              <a:tr h="370840">
                <a:tc>
                  <a:txBody>
                    <a:bodyPr/>
                    <a:lstStyle/>
                    <a:p>
                      <a:r>
                        <a:rPr lang="en-US" sz="1000"/>
                        <a:t>George Brown College</a:t>
                      </a:r>
                    </a:p>
                  </a:txBody>
                  <a:tcPr/>
                </a:tc>
                <a:tc>
                  <a:txBody>
                    <a:bodyPr/>
                    <a:lstStyle/>
                    <a:p>
                      <a:r>
                        <a:rPr lang="en-US" sz="1000"/>
                        <a:t>n/a</a:t>
                      </a:r>
                    </a:p>
                  </a:txBody>
                  <a:tcPr/>
                </a:tc>
                <a:tc>
                  <a:txBody>
                    <a:bodyPr/>
                    <a:lstStyle/>
                    <a:p>
                      <a:r>
                        <a:rPr lang="en-US" sz="1000"/>
                        <a:t>n/a</a:t>
                      </a:r>
                    </a:p>
                  </a:txBody>
                  <a:tcPr/>
                </a:tc>
                <a:tc>
                  <a:txBody>
                    <a:bodyPr/>
                    <a:lstStyle/>
                    <a:p>
                      <a:r>
                        <a:rPr lang="en-US" sz="1000"/>
                        <a:t>9</a:t>
                      </a:r>
                    </a:p>
                  </a:txBody>
                  <a:tcPr/>
                </a:tc>
                <a:tc>
                  <a:txBody>
                    <a:bodyPr/>
                    <a:lstStyle/>
                    <a:p>
                      <a:r>
                        <a:rPr lang="en-US" sz="1000"/>
                        <a:t>828</a:t>
                      </a:r>
                    </a:p>
                  </a:txBody>
                  <a:tcPr/>
                </a:tc>
                <a:tc>
                  <a:txBody>
                    <a:bodyPr/>
                    <a:lstStyle/>
                    <a:p>
                      <a:r>
                        <a:rPr lang="en-US" sz="1000"/>
                        <a:t>14</a:t>
                      </a:r>
                    </a:p>
                  </a:txBody>
                  <a:tcPr/>
                </a:tc>
                <a:tc>
                  <a:txBody>
                    <a:bodyPr/>
                    <a:lstStyle/>
                    <a:p>
                      <a:r>
                        <a:rPr lang="en-US" sz="1000"/>
                        <a:t>n/a</a:t>
                      </a:r>
                    </a:p>
                  </a:txBody>
                  <a:tcPr/>
                </a:tc>
                <a:extLst>
                  <a:ext uri="{0D108BD9-81ED-4DB2-BD59-A6C34878D82A}">
                    <a16:rowId xmlns:a16="http://schemas.microsoft.com/office/drawing/2014/main" val="63839210"/>
                  </a:ext>
                </a:extLst>
              </a:tr>
              <a:tr h="370840">
                <a:tc>
                  <a:txBody>
                    <a:bodyPr/>
                    <a:lstStyle/>
                    <a:p>
                      <a:r>
                        <a:rPr lang="en-US" sz="1000"/>
                        <a:t>Langara College</a:t>
                      </a:r>
                    </a:p>
                  </a:txBody>
                  <a:tcPr/>
                </a:tc>
                <a:tc>
                  <a:txBody>
                    <a:bodyPr/>
                    <a:lstStyle/>
                    <a:p>
                      <a:r>
                        <a:rPr lang="en-US" sz="1000"/>
                        <a:t>n/a</a:t>
                      </a:r>
                    </a:p>
                  </a:txBody>
                  <a:tcPr/>
                </a:tc>
                <a:tc>
                  <a:txBody>
                    <a:bodyPr/>
                    <a:lstStyle/>
                    <a:p>
                      <a:r>
                        <a:rPr lang="en-US" sz="1000"/>
                        <a:t>n/a</a:t>
                      </a:r>
                    </a:p>
                  </a:txBody>
                  <a:tcPr/>
                </a:tc>
                <a:tc>
                  <a:txBody>
                    <a:bodyPr/>
                    <a:lstStyle/>
                    <a:p>
                      <a:r>
                        <a:rPr lang="en-US" sz="1000"/>
                        <a:t>34</a:t>
                      </a:r>
                    </a:p>
                  </a:txBody>
                  <a:tcPr/>
                </a:tc>
                <a:tc>
                  <a:txBody>
                    <a:bodyPr/>
                    <a:lstStyle/>
                    <a:p>
                      <a:r>
                        <a:rPr lang="en-US" sz="1000"/>
                        <a:t>674</a:t>
                      </a:r>
                    </a:p>
                  </a:txBody>
                  <a:tcPr/>
                </a:tc>
                <a:tc>
                  <a:txBody>
                    <a:bodyPr/>
                    <a:lstStyle/>
                    <a:p>
                      <a:r>
                        <a:rPr lang="en-US" sz="1000"/>
                        <a:t>15</a:t>
                      </a:r>
                    </a:p>
                  </a:txBody>
                  <a:tcPr/>
                </a:tc>
                <a:tc>
                  <a:txBody>
                    <a:bodyPr/>
                    <a:lstStyle/>
                    <a:p>
                      <a:r>
                        <a:rPr lang="en-US" sz="1000"/>
                        <a:t>n/a</a:t>
                      </a:r>
                    </a:p>
                  </a:txBody>
                  <a:tcPr/>
                </a:tc>
                <a:extLst>
                  <a:ext uri="{0D108BD9-81ED-4DB2-BD59-A6C34878D82A}">
                    <a16:rowId xmlns:a16="http://schemas.microsoft.com/office/drawing/2014/main" val="1055644560"/>
                  </a:ext>
                </a:extLst>
              </a:tr>
              <a:tr h="370840">
                <a:tc>
                  <a:txBody>
                    <a:bodyPr/>
                    <a:lstStyle/>
                    <a:p>
                      <a:r>
                        <a:rPr lang="en-US" sz="1000"/>
                        <a:t>British Columbia Institute of Technology</a:t>
                      </a:r>
                    </a:p>
                  </a:txBody>
                  <a:tcPr/>
                </a:tc>
                <a:tc>
                  <a:txBody>
                    <a:bodyPr/>
                    <a:lstStyle/>
                    <a:p>
                      <a:r>
                        <a:rPr lang="en-US" sz="1000"/>
                        <a:t>126998</a:t>
                      </a:r>
                    </a:p>
                  </a:txBody>
                  <a:tcPr/>
                </a:tc>
                <a:tc>
                  <a:txBody>
                    <a:bodyPr/>
                    <a:lstStyle/>
                    <a:p>
                      <a:r>
                        <a:rPr lang="en-US" sz="1000"/>
                        <a:t>n/a</a:t>
                      </a:r>
                    </a:p>
                  </a:txBody>
                  <a:tcPr/>
                </a:tc>
                <a:tc>
                  <a:txBody>
                    <a:bodyPr/>
                    <a:lstStyle/>
                    <a:p>
                      <a:r>
                        <a:rPr lang="en-US" sz="1000"/>
                        <a:t>44</a:t>
                      </a:r>
                    </a:p>
                  </a:txBody>
                  <a:tcPr/>
                </a:tc>
                <a:tc>
                  <a:txBody>
                    <a:bodyPr/>
                    <a:lstStyle/>
                    <a:p>
                      <a:r>
                        <a:rPr lang="en-US" sz="1000"/>
                        <a:t>1424</a:t>
                      </a:r>
                    </a:p>
                  </a:txBody>
                  <a:tcPr/>
                </a:tc>
                <a:tc>
                  <a:txBody>
                    <a:bodyPr/>
                    <a:lstStyle/>
                    <a:p>
                      <a:r>
                        <a:rPr lang="en-US" sz="1000"/>
                        <a:t>41</a:t>
                      </a:r>
                    </a:p>
                  </a:txBody>
                  <a:tcPr/>
                </a:tc>
                <a:tc>
                  <a:txBody>
                    <a:bodyPr/>
                    <a:lstStyle/>
                    <a:p>
                      <a:r>
                        <a:rPr lang="en-US" sz="1000"/>
                        <a:t>n/a</a:t>
                      </a:r>
                    </a:p>
                  </a:txBody>
                  <a:tcPr/>
                </a:tc>
                <a:extLst>
                  <a:ext uri="{0D108BD9-81ED-4DB2-BD59-A6C34878D82A}">
                    <a16:rowId xmlns:a16="http://schemas.microsoft.com/office/drawing/2014/main" val="138897829"/>
                  </a:ext>
                </a:extLst>
              </a:tr>
              <a:tr h="370840">
                <a:tc>
                  <a:txBody>
                    <a:bodyPr/>
                    <a:lstStyle/>
                    <a:p>
                      <a:r>
                        <a:rPr lang="en-US" sz="1000"/>
                        <a:t>Vancouver Community College (VCC)</a:t>
                      </a:r>
                    </a:p>
                  </a:txBody>
                  <a:tcPr/>
                </a:tc>
                <a:tc>
                  <a:txBody>
                    <a:bodyPr/>
                    <a:lstStyle/>
                    <a:p>
                      <a:r>
                        <a:rPr lang="en-US" sz="1000"/>
                        <a:t>26327</a:t>
                      </a:r>
                    </a:p>
                  </a:txBody>
                  <a:tcPr/>
                </a:tc>
                <a:tc>
                  <a:txBody>
                    <a:bodyPr/>
                    <a:lstStyle/>
                    <a:p>
                      <a:r>
                        <a:rPr lang="en-US" sz="1000"/>
                        <a:t>n/a</a:t>
                      </a:r>
                    </a:p>
                  </a:txBody>
                  <a:tcPr/>
                </a:tc>
                <a:tc>
                  <a:txBody>
                    <a:bodyPr/>
                    <a:lstStyle/>
                    <a:p>
                      <a:r>
                        <a:rPr lang="en-US" sz="1000"/>
                        <a:t>7</a:t>
                      </a:r>
                    </a:p>
                  </a:txBody>
                  <a:tcPr/>
                </a:tc>
                <a:tc>
                  <a:txBody>
                    <a:bodyPr/>
                    <a:lstStyle/>
                    <a:p>
                      <a:r>
                        <a:rPr lang="en-US" sz="1000"/>
                        <a:t>193</a:t>
                      </a:r>
                    </a:p>
                  </a:txBody>
                  <a:tcPr/>
                </a:tc>
                <a:tc>
                  <a:txBody>
                    <a:bodyPr/>
                    <a:lstStyle/>
                    <a:p>
                      <a:r>
                        <a:rPr lang="en-US" sz="1000"/>
                        <a:t>4</a:t>
                      </a:r>
                    </a:p>
                  </a:txBody>
                  <a:tcPr/>
                </a:tc>
                <a:tc>
                  <a:txBody>
                    <a:bodyPr/>
                    <a:lstStyle/>
                    <a:p>
                      <a:r>
                        <a:rPr lang="en-US" sz="1000"/>
                        <a:t>n/a</a:t>
                      </a:r>
                    </a:p>
                  </a:txBody>
                  <a:tcPr/>
                </a:tc>
                <a:extLst>
                  <a:ext uri="{0D108BD9-81ED-4DB2-BD59-A6C34878D82A}">
                    <a16:rowId xmlns:a16="http://schemas.microsoft.com/office/drawing/2014/main" val="2315342654"/>
                  </a:ext>
                </a:extLst>
              </a:tr>
            </a:tbl>
          </a:graphicData>
        </a:graphic>
      </p:graphicFrame>
      <p:sp>
        <p:nvSpPr>
          <p:cNvPr id="4" name="Text Placeholder 3">
            <a:extLst>
              <a:ext uri="{FF2B5EF4-FFF2-40B4-BE49-F238E27FC236}">
                <a16:creationId xmlns:a16="http://schemas.microsoft.com/office/drawing/2014/main" id="{5F1A1EAA-931C-4E29-A6C9-A3EC83CC4B3F}"/>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1146080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12E9E-91F3-436B-BB41-B6902345D953}"/>
              </a:ext>
            </a:extLst>
          </p:cNvPr>
          <p:cNvSpPr>
            <a:spLocks noGrp="1"/>
          </p:cNvSpPr>
          <p:nvPr>
            <p:ph type="title"/>
          </p:nvPr>
        </p:nvSpPr>
        <p:spPr/>
        <p:txBody>
          <a:bodyPr/>
          <a:lstStyle/>
          <a:p>
            <a:r>
              <a:rPr lang="en-US"/>
              <a:t>Facebook Sponsored Posts Distribution | VCC - Social</a:t>
            </a:r>
          </a:p>
        </p:txBody>
      </p:sp>
      <p:graphicFrame>
        <p:nvGraphicFramePr>
          <p:cNvPr id="6" name="Chart Placeholder 5">
            <a:extLst>
              <a:ext uri="{FF2B5EF4-FFF2-40B4-BE49-F238E27FC236}">
                <a16:creationId xmlns:a16="http://schemas.microsoft.com/office/drawing/2014/main" id="{03F6E193-AF52-468F-950B-84B62F0C6492}"/>
              </a:ext>
            </a:extLst>
          </p:cNvPr>
          <p:cNvGraphicFramePr>
            <a:graphicFrameLocks noGrp="1"/>
          </p:cNvGraphicFramePr>
          <p:nvPr>
            <p:ph type="chart" sz="quarter" idx="13"/>
            <p:extLst>
              <p:ext uri="{D42A27DB-BD31-4B8C-83A1-F6EECF244321}">
                <p14:modId xmlns:p14="http://schemas.microsoft.com/office/powerpoint/2010/main" val="2664806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CC4B9-87C2-4612-BD6B-B6C1C073BB2A}"/>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1BE421B5-C040-4540-B904-B43CCC5BD3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68586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A9EF5-8DF1-4F7B-A7C1-9B993724DFC1}"/>
              </a:ext>
            </a:extLst>
          </p:cNvPr>
          <p:cNvSpPr>
            <a:spLocks noGrp="1"/>
          </p:cNvSpPr>
          <p:nvPr>
            <p:ph type="title"/>
          </p:nvPr>
        </p:nvSpPr>
        <p:spPr/>
        <p:txBody>
          <a:bodyPr/>
          <a:lstStyle/>
          <a:p>
            <a:r>
              <a:rPr lang="en-US"/>
              <a:t>Instagram Follower Distribution | VCC - Social</a:t>
            </a:r>
          </a:p>
        </p:txBody>
      </p:sp>
      <p:graphicFrame>
        <p:nvGraphicFramePr>
          <p:cNvPr id="6" name="Chart Placeholder 5">
            <a:extLst>
              <a:ext uri="{FF2B5EF4-FFF2-40B4-BE49-F238E27FC236}">
                <a16:creationId xmlns:a16="http://schemas.microsoft.com/office/drawing/2014/main" id="{F515761E-AC0C-4A6C-9AC4-0C162E47CF2B}"/>
              </a:ext>
            </a:extLst>
          </p:cNvPr>
          <p:cNvGraphicFramePr>
            <a:graphicFrameLocks noGrp="1"/>
          </p:cNvGraphicFramePr>
          <p:nvPr>
            <p:ph type="chart" sz="quarter" idx="13"/>
            <p:extLst>
              <p:ext uri="{D42A27DB-BD31-4B8C-83A1-F6EECF244321}">
                <p14:modId xmlns:p14="http://schemas.microsoft.com/office/powerpoint/2010/main" val="1904322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0EA6C-0D01-466B-8DEE-8E976D6BB16E}"/>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45198490-F663-43A7-AECF-E9A5D9683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2593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CB5D0-E180-4C52-A515-1D5B05BC1B13}"/>
              </a:ext>
            </a:extLst>
          </p:cNvPr>
          <p:cNvSpPr>
            <a:spLocks noGrp="1"/>
          </p:cNvSpPr>
          <p:nvPr>
            <p:ph type="title"/>
          </p:nvPr>
        </p:nvSpPr>
        <p:spPr/>
        <p:txBody>
          <a:bodyPr/>
          <a:lstStyle/>
          <a:p>
            <a:r>
              <a:rPr lang="en-US"/>
              <a:t>Twitter Total Interactions | VCC - Social</a:t>
            </a:r>
          </a:p>
        </p:txBody>
      </p:sp>
      <p:graphicFrame>
        <p:nvGraphicFramePr>
          <p:cNvPr id="6" name="Chart Placeholder 5">
            <a:extLst>
              <a:ext uri="{FF2B5EF4-FFF2-40B4-BE49-F238E27FC236}">
                <a16:creationId xmlns:a16="http://schemas.microsoft.com/office/drawing/2014/main" id="{DF5EE313-8817-4674-9F38-6332F194DCCC}"/>
              </a:ext>
            </a:extLst>
          </p:cNvPr>
          <p:cNvGraphicFramePr>
            <a:graphicFrameLocks noGrp="1"/>
          </p:cNvGraphicFramePr>
          <p:nvPr>
            <p:ph type="chart" sz="quarter" idx="13"/>
            <p:extLst>
              <p:ext uri="{D42A27DB-BD31-4B8C-83A1-F6EECF244321}">
                <p14:modId xmlns:p14="http://schemas.microsoft.com/office/powerpoint/2010/main" val="2274597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552182-D434-4D5F-B5EB-A2213C7C9E1A}"/>
              </a:ext>
            </a:extLst>
          </p:cNvPr>
          <p:cNvSpPr>
            <a:spLocks noGrp="1"/>
          </p:cNvSpPr>
          <p:nvPr>
            <p:ph type="body" sz="quarter" idx="14"/>
          </p:nvPr>
        </p:nvSpPr>
        <p:spPr/>
        <p:txBody>
          <a:bodyPr/>
          <a:lstStyle/>
          <a:p>
            <a:r>
              <a:rPr lang="en-US"/>
              <a:t>02/11/2019 - 04/01/2019</a:t>
            </a:r>
          </a:p>
        </p:txBody>
      </p:sp>
      <p:sp>
        <p:nvSpPr>
          <p:cNvPr id="5" name="Footer Placeholder 4">
            <a:extLst>
              <a:ext uri="{FF2B5EF4-FFF2-40B4-BE49-F238E27FC236}">
                <a16:creationId xmlns:a16="http://schemas.microsoft.com/office/drawing/2014/main" id="{5E6C4483-2AE5-4067-ABDA-3AD041F80C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5650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DE11D-F946-494D-8C2C-DBCBBB2CCFDD}"/>
              </a:ext>
            </a:extLst>
          </p:cNvPr>
          <p:cNvSpPr>
            <a:spLocks noGrp="1"/>
          </p:cNvSpPr>
          <p:nvPr>
            <p:ph type="title"/>
          </p:nvPr>
        </p:nvSpPr>
        <p:spPr/>
        <p:txBody>
          <a:bodyPr/>
          <a:lstStyle/>
          <a:p>
            <a:r>
              <a:rPr lang="en-US"/>
              <a:t>Youtube Videos Table | VCC - Social - 1 of 4</a:t>
            </a:r>
          </a:p>
        </p:txBody>
      </p:sp>
      <p:graphicFrame>
        <p:nvGraphicFramePr>
          <p:cNvPr id="5" name="Table Placeholder 4">
            <a:extLst>
              <a:ext uri="{FF2B5EF4-FFF2-40B4-BE49-F238E27FC236}">
                <a16:creationId xmlns:a16="http://schemas.microsoft.com/office/drawing/2014/main" id="{D8D9C128-B956-48F3-B9C7-3F71C2330B2B}"/>
              </a:ext>
            </a:extLst>
          </p:cNvPr>
          <p:cNvGraphicFramePr>
            <a:graphicFrameLocks noGrp="1"/>
          </p:cNvGraphicFramePr>
          <p:nvPr>
            <p:ph type="tbl" sz="quarter" idx="13"/>
            <p:extLst>
              <p:ext uri="{D42A27DB-BD31-4B8C-83A1-F6EECF244321}">
                <p14:modId xmlns:p14="http://schemas.microsoft.com/office/powerpoint/2010/main" val="1749051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8505531"/>
                    </a:ext>
                  </a:extLst>
                </a:gridCol>
                <a:gridCol w="822960">
                  <a:extLst>
                    <a:ext uri="{9D8B030D-6E8A-4147-A177-3AD203B41FA5}">
                      <a16:colId xmlns:a16="http://schemas.microsoft.com/office/drawing/2014/main" val="4141225833"/>
                    </a:ext>
                  </a:extLst>
                </a:gridCol>
                <a:gridCol w="822960">
                  <a:extLst>
                    <a:ext uri="{9D8B030D-6E8A-4147-A177-3AD203B41FA5}">
                      <a16:colId xmlns:a16="http://schemas.microsoft.com/office/drawing/2014/main" val="2448149078"/>
                    </a:ext>
                  </a:extLst>
                </a:gridCol>
                <a:gridCol w="822960">
                  <a:extLst>
                    <a:ext uri="{9D8B030D-6E8A-4147-A177-3AD203B41FA5}">
                      <a16:colId xmlns:a16="http://schemas.microsoft.com/office/drawing/2014/main" val="1218527172"/>
                    </a:ext>
                  </a:extLst>
                </a:gridCol>
                <a:gridCol w="822960">
                  <a:extLst>
                    <a:ext uri="{9D8B030D-6E8A-4147-A177-3AD203B41FA5}">
                      <a16:colId xmlns:a16="http://schemas.microsoft.com/office/drawing/2014/main" val="1652010084"/>
                    </a:ext>
                  </a:extLst>
                </a:gridCol>
                <a:gridCol w="822960">
                  <a:extLst>
                    <a:ext uri="{9D8B030D-6E8A-4147-A177-3AD203B41FA5}">
                      <a16:colId xmlns:a16="http://schemas.microsoft.com/office/drawing/2014/main" val="1269991567"/>
                    </a:ext>
                  </a:extLst>
                </a:gridCol>
                <a:gridCol w="822960">
                  <a:extLst>
                    <a:ext uri="{9D8B030D-6E8A-4147-A177-3AD203B41FA5}">
                      <a16:colId xmlns:a16="http://schemas.microsoft.com/office/drawing/2014/main" val="1670197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83643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- 2019-03-30 00:17:49 </a:t>
                      </a:r>
                      <a:r>
                        <a:rPr kumimoji="0" lang="en-US" sz="1000" b="0" i="0" u="none" strike="noStrike" kern="1200" cap="none" spc="0" normalizeH="0" baseline="0" noProof="0">
                          <a:ln>
                            <a:noFill/>
                          </a:ln>
                          <a:solidFill>
                            <a:prstClr val="black"/>
                          </a:solidFill>
                          <a:effectLst/>
                          <a:uLnTx/>
                          <a:uFillTx/>
                          <a:latin typeface="+mn-lt"/>
                          <a:ea typeface="+mn-ea"/>
                          <a:cs typeface="+mn-cs"/>
                        </a:rPr>
                        <a:t>
 BCIT Digital Design and Development program (D3)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706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- 2019-03-20 19:40:33 </a:t>
                      </a:r>
                      <a:r>
                        <a:rPr kumimoji="0" lang="en-US" sz="1000" b="0" i="0" u="none" strike="noStrike" kern="1200" cap="none" spc="0" normalizeH="0" baseline="0" noProof="0">
                          <a:ln>
                            <a:noFill/>
                          </a:ln>
                          <a:solidFill>
                            <a:prstClr val="black"/>
                          </a:solidFill>
                          <a:effectLst/>
                          <a:uLnTx/>
                          <a:uFillTx/>
                          <a:latin typeface="+mn-lt"/>
                          <a:ea typeface="+mn-ea"/>
                          <a:cs typeface="+mn-cs"/>
                        </a:rPr>
                        <a:t>
 See What It's Like at Convocation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13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21:46:14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Curtis Krahn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443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21:43:48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Kyoung Yong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3153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21:41:18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Jeremy Inglett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636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21:38:14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Alan Matheson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266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17:54:01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Lindsay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924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17:53:58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56741273"/>
                  </a:ext>
                </a:extLst>
              </a:tr>
            </a:tbl>
          </a:graphicData>
        </a:graphic>
      </p:graphicFrame>
      <p:sp>
        <p:nvSpPr>
          <p:cNvPr id="4" name="Text Placeholder 3">
            <a:extLst>
              <a:ext uri="{FF2B5EF4-FFF2-40B4-BE49-F238E27FC236}">
                <a16:creationId xmlns:a16="http://schemas.microsoft.com/office/drawing/2014/main" id="{E4B33AB3-BE53-4E47-9760-3170EAD14C33}"/>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7121837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7D77F-6A7F-466F-98D8-525D3AC90DDC}"/>
              </a:ext>
            </a:extLst>
          </p:cNvPr>
          <p:cNvSpPr>
            <a:spLocks noGrp="1"/>
          </p:cNvSpPr>
          <p:nvPr>
            <p:ph type="title"/>
          </p:nvPr>
        </p:nvSpPr>
        <p:spPr/>
        <p:txBody>
          <a:bodyPr/>
          <a:lstStyle/>
          <a:p>
            <a:r>
              <a:rPr lang="en-US"/>
              <a:t>Youtube Videos Table | VCC - Social - 2 of 4</a:t>
            </a:r>
          </a:p>
        </p:txBody>
      </p:sp>
      <p:graphicFrame>
        <p:nvGraphicFramePr>
          <p:cNvPr id="5" name="Table Placeholder 4">
            <a:extLst>
              <a:ext uri="{FF2B5EF4-FFF2-40B4-BE49-F238E27FC236}">
                <a16:creationId xmlns:a16="http://schemas.microsoft.com/office/drawing/2014/main" id="{4EBCE996-348F-45E8-928B-45A05FDF8649}"/>
              </a:ext>
            </a:extLst>
          </p:cNvPr>
          <p:cNvGraphicFramePr>
            <a:graphicFrameLocks noGrp="1"/>
          </p:cNvGraphicFramePr>
          <p:nvPr>
            <p:ph type="tbl" sz="quarter" idx="13"/>
            <p:extLst>
              <p:ext uri="{D42A27DB-BD31-4B8C-83A1-F6EECF244321}">
                <p14:modId xmlns:p14="http://schemas.microsoft.com/office/powerpoint/2010/main" val="53791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17360421"/>
                    </a:ext>
                  </a:extLst>
                </a:gridCol>
                <a:gridCol w="822960">
                  <a:extLst>
                    <a:ext uri="{9D8B030D-6E8A-4147-A177-3AD203B41FA5}">
                      <a16:colId xmlns:a16="http://schemas.microsoft.com/office/drawing/2014/main" val="3097431584"/>
                    </a:ext>
                  </a:extLst>
                </a:gridCol>
                <a:gridCol w="822960">
                  <a:extLst>
                    <a:ext uri="{9D8B030D-6E8A-4147-A177-3AD203B41FA5}">
                      <a16:colId xmlns:a16="http://schemas.microsoft.com/office/drawing/2014/main" val="2390691323"/>
                    </a:ext>
                  </a:extLst>
                </a:gridCol>
                <a:gridCol w="822960">
                  <a:extLst>
                    <a:ext uri="{9D8B030D-6E8A-4147-A177-3AD203B41FA5}">
                      <a16:colId xmlns:a16="http://schemas.microsoft.com/office/drawing/2014/main" val="1948133490"/>
                    </a:ext>
                  </a:extLst>
                </a:gridCol>
                <a:gridCol w="822960">
                  <a:extLst>
                    <a:ext uri="{9D8B030D-6E8A-4147-A177-3AD203B41FA5}">
                      <a16:colId xmlns:a16="http://schemas.microsoft.com/office/drawing/2014/main" val="3177323903"/>
                    </a:ext>
                  </a:extLst>
                </a:gridCol>
                <a:gridCol w="822960">
                  <a:extLst>
                    <a:ext uri="{9D8B030D-6E8A-4147-A177-3AD203B41FA5}">
                      <a16:colId xmlns:a16="http://schemas.microsoft.com/office/drawing/2014/main" val="1014283995"/>
                    </a:ext>
                  </a:extLst>
                </a:gridCol>
                <a:gridCol w="822960">
                  <a:extLst>
                    <a:ext uri="{9D8B030D-6E8A-4147-A177-3AD203B41FA5}">
                      <a16:colId xmlns:a16="http://schemas.microsoft.com/office/drawing/2014/main" val="3476935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21408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- 2019-03-15 17:51:28 </a:t>
                      </a:r>
                      <a:r>
                        <a:rPr kumimoji="0" lang="en-US" sz="1000" b="0" i="0" u="none" strike="noStrike" kern="1200" cap="none" spc="0" normalizeH="0" baseline="0" noProof="0">
                          <a:ln>
                            <a:noFill/>
                          </a:ln>
                          <a:solidFill>
                            <a:prstClr val="black"/>
                          </a:solidFill>
                          <a:effectLst/>
                          <a:uLnTx/>
                          <a:uFillTx/>
                          <a:latin typeface="+mn-lt"/>
                          <a:ea typeface="+mn-ea"/>
                          <a:cs typeface="+mn-cs"/>
                        </a:rPr>
                        <a:t>
 Electrical and Computer Engineering Technology, Automation and Instrumentation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225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18:33:41 </a:t>
                      </a:r>
                      <a:r>
                        <a:rPr kumimoji="0" lang="en-US" sz="1000" b="0" i="0" u="none" strike="noStrike" kern="1200" cap="none" spc="0" normalizeH="0" baseline="0" noProof="0">
                          <a:ln>
                            <a:noFill/>
                          </a:ln>
                          <a:solidFill>
                            <a:prstClr val="black"/>
                          </a:solidFill>
                          <a:effectLst/>
                          <a:uLnTx/>
                          <a:uFillTx/>
                          <a:latin typeface="+mn-lt"/>
                          <a:ea typeface="+mn-ea"/>
                          <a:cs typeface="+mn-cs"/>
                        </a:rPr>
                        <a:t>
 Telecommunications Systems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046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18:28:06 </a:t>
                      </a:r>
                      <a:r>
                        <a:rPr kumimoji="0" lang="en-US" sz="1000" b="0" i="0" u="none" strike="noStrike" kern="1200" cap="none" spc="0" normalizeH="0" baseline="0" noProof="0">
                          <a:ln>
                            <a:noFill/>
                          </a:ln>
                          <a:solidFill>
                            <a:prstClr val="black"/>
                          </a:solidFill>
                          <a:effectLst/>
                          <a:uLnTx/>
                          <a:uFillTx/>
                          <a:latin typeface="+mn-lt"/>
                          <a:ea typeface="+mn-ea"/>
                          <a:cs typeface="+mn-cs"/>
                        </a:rPr>
                        <a:t>
 Industrial Instrumentation and Process Control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7024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DouglasCollegeVideo - 2019-03-07 19:59:19 </a:t>
                      </a:r>
                      <a:r>
                        <a:rPr kumimoji="0" lang="en-US" sz="1000" b="0" i="0" u="none" strike="noStrike" kern="1200" cap="none" spc="0" normalizeH="0" baseline="0" noProof="0">
                          <a:ln>
                            <a:noFill/>
                          </a:ln>
                          <a:solidFill>
                            <a:prstClr val="black"/>
                          </a:solidFill>
                          <a:effectLst/>
                          <a:uLnTx/>
                          <a:uFillTx/>
                          <a:latin typeface="+mn-lt"/>
                          <a:ea typeface="+mn-ea"/>
                          <a:cs typeface="+mn-cs"/>
                        </a:rPr>
                        <a:t>
 Douglas College Foundation - Anoop Virk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01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23:25:13 </a:t>
                      </a:r>
                      <a:r>
                        <a:rPr kumimoji="0" lang="en-US" sz="1000" b="0" i="0" u="none" strike="noStrike" kern="1200" cap="none" spc="0" normalizeH="0" baseline="0" noProof="0">
                          <a:ln>
                            <a:noFill/>
                          </a:ln>
                          <a:solidFill>
                            <a:prstClr val="black"/>
                          </a:solidFill>
                          <a:effectLst/>
                          <a:uLnTx/>
                          <a:uFillTx/>
                          <a:latin typeface="+mn-lt"/>
                          <a:ea typeface="+mn-ea"/>
                          <a:cs typeface="+mn-cs"/>
                        </a:rPr>
                        <a:t>
 Inside BCIT: Meet Amy Fell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2751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22:25:21 </a:t>
                      </a:r>
                      <a:r>
                        <a:rPr kumimoji="0" lang="en-US" sz="1000" b="0" i="0" u="none" strike="noStrike" kern="1200" cap="none" spc="0" normalizeH="0" baseline="0" noProof="0">
                          <a:ln>
                            <a:noFill/>
                          </a:ln>
                          <a:solidFill>
                            <a:prstClr val="black"/>
                          </a:solidFill>
                          <a:effectLst/>
                          <a:uLnTx/>
                          <a:uFillTx/>
                          <a:latin typeface="+mn-lt"/>
                          <a:ea typeface="+mn-ea"/>
                          <a:cs typeface="+mn-cs"/>
                        </a:rPr>
                        <a:t>
 First Day of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758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22:10:53 </a:t>
                      </a:r>
                      <a:r>
                        <a:rPr kumimoji="0" lang="en-US" sz="1000" b="0" i="0" u="none" strike="noStrike" kern="1200" cap="none" spc="0" normalizeH="0" baseline="0" noProof="0">
                          <a:ln>
                            <a:noFill/>
                          </a:ln>
                          <a:solidFill>
                            <a:prstClr val="black"/>
                          </a:solidFill>
                          <a:effectLst/>
                          <a:uLnTx/>
                          <a:uFillTx/>
                          <a:latin typeface="+mn-lt"/>
                          <a:ea typeface="+mn-ea"/>
                          <a:cs typeface="+mn-cs"/>
                        </a:rPr>
                        <a:t>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6214568"/>
                  </a:ext>
                </a:extLst>
              </a:tr>
            </a:tbl>
          </a:graphicData>
        </a:graphic>
      </p:graphicFrame>
      <p:sp>
        <p:nvSpPr>
          <p:cNvPr id="4" name="Text Placeholder 3">
            <a:extLst>
              <a:ext uri="{FF2B5EF4-FFF2-40B4-BE49-F238E27FC236}">
                <a16:creationId xmlns:a16="http://schemas.microsoft.com/office/drawing/2014/main" id="{562459C7-C3DC-48E4-AB18-1CE92A8A995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6514736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2714F-FF28-47BF-BE95-BD981AFDC7E4}"/>
              </a:ext>
            </a:extLst>
          </p:cNvPr>
          <p:cNvSpPr>
            <a:spLocks noGrp="1"/>
          </p:cNvSpPr>
          <p:nvPr>
            <p:ph type="title"/>
          </p:nvPr>
        </p:nvSpPr>
        <p:spPr/>
        <p:txBody>
          <a:bodyPr/>
          <a:lstStyle/>
          <a:p>
            <a:r>
              <a:rPr lang="en-US"/>
              <a:t>Youtube Videos Table | VCC - Social - 3 of 4</a:t>
            </a:r>
          </a:p>
        </p:txBody>
      </p:sp>
      <p:graphicFrame>
        <p:nvGraphicFramePr>
          <p:cNvPr id="5" name="Table Placeholder 4">
            <a:extLst>
              <a:ext uri="{FF2B5EF4-FFF2-40B4-BE49-F238E27FC236}">
                <a16:creationId xmlns:a16="http://schemas.microsoft.com/office/drawing/2014/main" id="{EF298D19-510A-4FA0-A011-FFBE5375918C}"/>
              </a:ext>
            </a:extLst>
          </p:cNvPr>
          <p:cNvGraphicFramePr>
            <a:graphicFrameLocks noGrp="1"/>
          </p:cNvGraphicFramePr>
          <p:nvPr>
            <p:ph type="tbl" sz="quarter" idx="13"/>
            <p:extLst>
              <p:ext uri="{D42A27DB-BD31-4B8C-83A1-F6EECF244321}">
                <p14:modId xmlns:p14="http://schemas.microsoft.com/office/powerpoint/2010/main" val="4188314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2164857"/>
                    </a:ext>
                  </a:extLst>
                </a:gridCol>
                <a:gridCol w="822960">
                  <a:extLst>
                    <a:ext uri="{9D8B030D-6E8A-4147-A177-3AD203B41FA5}">
                      <a16:colId xmlns:a16="http://schemas.microsoft.com/office/drawing/2014/main" val="284312911"/>
                    </a:ext>
                  </a:extLst>
                </a:gridCol>
                <a:gridCol w="822960">
                  <a:extLst>
                    <a:ext uri="{9D8B030D-6E8A-4147-A177-3AD203B41FA5}">
                      <a16:colId xmlns:a16="http://schemas.microsoft.com/office/drawing/2014/main" val="3881799673"/>
                    </a:ext>
                  </a:extLst>
                </a:gridCol>
                <a:gridCol w="822960">
                  <a:extLst>
                    <a:ext uri="{9D8B030D-6E8A-4147-A177-3AD203B41FA5}">
                      <a16:colId xmlns:a16="http://schemas.microsoft.com/office/drawing/2014/main" val="428025242"/>
                    </a:ext>
                  </a:extLst>
                </a:gridCol>
                <a:gridCol w="822960">
                  <a:extLst>
                    <a:ext uri="{9D8B030D-6E8A-4147-A177-3AD203B41FA5}">
                      <a16:colId xmlns:a16="http://schemas.microsoft.com/office/drawing/2014/main" val="2186945766"/>
                    </a:ext>
                  </a:extLst>
                </a:gridCol>
                <a:gridCol w="822960">
                  <a:extLst>
                    <a:ext uri="{9D8B030D-6E8A-4147-A177-3AD203B41FA5}">
                      <a16:colId xmlns:a16="http://schemas.microsoft.com/office/drawing/2014/main" val="2794730041"/>
                    </a:ext>
                  </a:extLst>
                </a:gridCol>
                <a:gridCol w="822960">
                  <a:extLst>
                    <a:ext uri="{9D8B030D-6E8A-4147-A177-3AD203B41FA5}">
                      <a16:colId xmlns:a16="http://schemas.microsoft.com/office/drawing/2014/main" val="1457721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62680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21:54:37 </a:t>
                      </a:r>
                      <a:r>
                        <a:rPr kumimoji="0" lang="en-US" sz="1000" b="0" i="0" u="none" strike="noStrike" kern="1200" cap="none" spc="0" normalizeH="0" baseline="0" noProof="0">
                          <a:ln>
                            <a:noFill/>
                          </a:ln>
                          <a:solidFill>
                            <a:prstClr val="black"/>
                          </a:solidFill>
                          <a:effectLst/>
                          <a:uLnTx/>
                          <a:uFillTx/>
                          <a:latin typeface="+mn-lt"/>
                          <a:ea typeface="+mn-ea"/>
                          <a:cs typeface="+mn-cs"/>
                        </a:rPr>
                        <a:t>
 Room Tour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123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21:38:20 </a:t>
                      </a:r>
                      <a:r>
                        <a:rPr kumimoji="0" lang="en-US" sz="1000" b="0" i="0" u="none" strike="noStrike" kern="1200" cap="none" spc="0" normalizeH="0" baseline="0" noProof="0">
                          <a:ln>
                            <a:noFill/>
                          </a:ln>
                          <a:solidFill>
                            <a:prstClr val="black"/>
                          </a:solidFill>
                          <a:effectLst/>
                          <a:uLnTx/>
                          <a:uFillTx/>
                          <a:latin typeface="+mn-lt"/>
                          <a:ea typeface="+mn-ea"/>
                          <a:cs typeface="+mn-cs"/>
                        </a:rPr>
                        <a:t>
 Moving to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561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- 2019-03-05 19:24:32 </a:t>
                      </a:r>
                      <a:r>
                        <a:rPr kumimoji="0" lang="en-US" sz="1000" b="0" i="0" u="none" strike="noStrike" kern="1200" cap="none" spc="0" normalizeH="0" baseline="0" noProof="0">
                          <a:ln>
                            <a:noFill/>
                          </a:ln>
                          <a:solidFill>
                            <a:prstClr val="black"/>
                          </a:solidFill>
                          <a:effectLst/>
                          <a:uLnTx/>
                          <a:uFillTx/>
                          <a:latin typeface="+mn-lt"/>
                          <a:ea typeface="+mn-ea"/>
                          <a:cs typeface="+mn-cs"/>
                        </a:rPr>
                        <a:t>
 Think Global and Move Ahead in Your Career -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51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- 2019-03-04 18:13:28 </a:t>
                      </a:r>
                      <a:r>
                        <a:rPr kumimoji="0" lang="en-US" sz="1000" b="0" i="0" u="none" strike="noStrike" kern="1200" cap="none" spc="0" normalizeH="0" baseline="0" noProof="0">
                          <a:ln>
                            <a:noFill/>
                          </a:ln>
                          <a:solidFill>
                            <a:prstClr val="black"/>
                          </a:solidFill>
                          <a:effectLst/>
                          <a:uLnTx/>
                          <a:uFillTx/>
                          <a:latin typeface="+mn-lt"/>
                          <a:ea typeface="+mn-ea"/>
                          <a:cs typeface="+mn-cs"/>
                        </a:rPr>
                        <a:t>
 Women Transitioning into Trades and Employment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589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- 2019-03-01 19:29:59 </a:t>
                      </a:r>
                      <a:r>
                        <a:rPr kumimoji="0" lang="en-US" sz="1000" b="0" i="0" u="none" strike="noStrike" kern="1200" cap="none" spc="0" normalizeH="0" baseline="0" noProof="0">
                          <a:ln>
                            <a:noFill/>
                          </a:ln>
                          <a:solidFill>
                            <a:prstClr val="black"/>
                          </a:solidFill>
                          <a:effectLst/>
                          <a:uLnTx/>
                          <a:uFillTx/>
                          <a:latin typeface="+mn-lt"/>
                          <a:ea typeface="+mn-ea"/>
                          <a:cs typeface="+mn-cs"/>
                        </a:rPr>
                        <a:t>
 This is Experiential Education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762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George Brown College - 2019-02-28 20:45:53 </a:t>
                      </a:r>
                      <a:r>
                        <a:rPr kumimoji="0" lang="en-US" sz="1000" b="0" i="0" u="none" strike="noStrike" kern="1200" cap="none" spc="0" normalizeH="0" baseline="0" noProof="0">
                          <a:ln>
                            <a:noFill/>
                          </a:ln>
                          <a:solidFill>
                            <a:prstClr val="black"/>
                          </a:solidFill>
                          <a:effectLst/>
                          <a:uLnTx/>
                          <a:uFillTx/>
                          <a:latin typeface="+mn-lt"/>
                          <a:ea typeface="+mn-ea"/>
                          <a:cs typeface="+mn-cs"/>
                        </a:rPr>
                        <a:t>
 American Sign Language - English Interpreter Alumnus’ Story at 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6594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- 2019-02-28 00:47:13 </a:t>
                      </a:r>
                      <a:r>
                        <a:rPr kumimoji="0" lang="en-US" sz="1000" b="0" i="0" u="none" strike="noStrike" kern="1200" cap="none" spc="0" normalizeH="0" baseline="0" noProof="0">
                          <a:ln>
                            <a:noFill/>
                          </a:ln>
                          <a:solidFill>
                            <a:prstClr val="black"/>
                          </a:solidFill>
                          <a:effectLst/>
                          <a:uLnTx/>
                          <a:uFillTx/>
                          <a:latin typeface="+mn-lt"/>
                          <a:ea typeface="+mn-ea"/>
                          <a:cs typeface="+mn-cs"/>
                        </a:rPr>
                        <a:t>
 Employee Giving: The Power of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05:17:25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91911904"/>
                  </a:ext>
                </a:extLst>
              </a:tr>
            </a:tbl>
          </a:graphicData>
        </a:graphic>
      </p:graphicFrame>
      <p:sp>
        <p:nvSpPr>
          <p:cNvPr id="4" name="Text Placeholder 3">
            <a:extLst>
              <a:ext uri="{FF2B5EF4-FFF2-40B4-BE49-F238E27FC236}">
                <a16:creationId xmlns:a16="http://schemas.microsoft.com/office/drawing/2014/main" id="{90B64547-9C3D-4DEF-B1C9-04B49C5949B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8025533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63AA9-BF25-474F-BDE5-D615FB7EA07B}"/>
              </a:ext>
            </a:extLst>
          </p:cNvPr>
          <p:cNvSpPr>
            <a:spLocks noGrp="1"/>
          </p:cNvSpPr>
          <p:nvPr>
            <p:ph type="title"/>
          </p:nvPr>
        </p:nvSpPr>
        <p:spPr/>
        <p:txBody>
          <a:bodyPr/>
          <a:lstStyle/>
          <a:p>
            <a:r>
              <a:rPr lang="en-US"/>
              <a:t>Youtube Videos Table | VCC - Social - 4 of 4</a:t>
            </a:r>
          </a:p>
        </p:txBody>
      </p:sp>
      <p:graphicFrame>
        <p:nvGraphicFramePr>
          <p:cNvPr id="5" name="Table Placeholder 4">
            <a:extLst>
              <a:ext uri="{FF2B5EF4-FFF2-40B4-BE49-F238E27FC236}">
                <a16:creationId xmlns:a16="http://schemas.microsoft.com/office/drawing/2014/main" id="{B6AD7442-881B-4949-958C-6A36709DC3CB}"/>
              </a:ext>
            </a:extLst>
          </p:cNvPr>
          <p:cNvGraphicFramePr>
            <a:graphicFrameLocks noGrp="1"/>
          </p:cNvGraphicFramePr>
          <p:nvPr>
            <p:ph type="tbl" sz="quarter" idx="13"/>
            <p:extLst>
              <p:ext uri="{D42A27DB-BD31-4B8C-83A1-F6EECF244321}">
                <p14:modId xmlns:p14="http://schemas.microsoft.com/office/powerpoint/2010/main" val="41318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5020606"/>
                    </a:ext>
                  </a:extLst>
                </a:gridCol>
                <a:gridCol w="822960">
                  <a:extLst>
                    <a:ext uri="{9D8B030D-6E8A-4147-A177-3AD203B41FA5}">
                      <a16:colId xmlns:a16="http://schemas.microsoft.com/office/drawing/2014/main" val="2726170337"/>
                    </a:ext>
                  </a:extLst>
                </a:gridCol>
                <a:gridCol w="822960">
                  <a:extLst>
                    <a:ext uri="{9D8B030D-6E8A-4147-A177-3AD203B41FA5}">
                      <a16:colId xmlns:a16="http://schemas.microsoft.com/office/drawing/2014/main" val="3184329195"/>
                    </a:ext>
                  </a:extLst>
                </a:gridCol>
                <a:gridCol w="822960">
                  <a:extLst>
                    <a:ext uri="{9D8B030D-6E8A-4147-A177-3AD203B41FA5}">
                      <a16:colId xmlns:a16="http://schemas.microsoft.com/office/drawing/2014/main" val="1757285878"/>
                    </a:ext>
                  </a:extLst>
                </a:gridCol>
                <a:gridCol w="822960">
                  <a:extLst>
                    <a:ext uri="{9D8B030D-6E8A-4147-A177-3AD203B41FA5}">
                      <a16:colId xmlns:a16="http://schemas.microsoft.com/office/drawing/2014/main" val="4041339472"/>
                    </a:ext>
                  </a:extLst>
                </a:gridCol>
                <a:gridCol w="822960">
                  <a:extLst>
                    <a:ext uri="{9D8B030D-6E8A-4147-A177-3AD203B41FA5}">
                      <a16:colId xmlns:a16="http://schemas.microsoft.com/office/drawing/2014/main" val="4157191165"/>
                    </a:ext>
                  </a:extLst>
                </a:gridCol>
                <a:gridCol w="822960">
                  <a:extLst>
                    <a:ext uri="{9D8B030D-6E8A-4147-A177-3AD203B41FA5}">
                      <a16:colId xmlns:a16="http://schemas.microsoft.com/office/drawing/2014/main" val="1302556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75369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23:47:44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05:17:48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1459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23:30:38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 - Keynote Charmaine Crooks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05:16:51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775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23:26:51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 - Keynote Catherine Roome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3328231"/>
                  </a:ext>
                </a:extLst>
              </a:tr>
            </a:tbl>
          </a:graphicData>
        </a:graphic>
      </p:graphicFrame>
      <p:sp>
        <p:nvSpPr>
          <p:cNvPr id="4" name="Text Placeholder 3">
            <a:extLst>
              <a:ext uri="{FF2B5EF4-FFF2-40B4-BE49-F238E27FC236}">
                <a16:creationId xmlns:a16="http://schemas.microsoft.com/office/drawing/2014/main" id="{04BA3FF3-9295-4382-9822-9DFA6AF1F015}"/>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0618807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F3A0E-983C-4A10-9076-0E99B71210BE}"/>
              </a:ext>
            </a:extLst>
          </p:cNvPr>
          <p:cNvSpPr>
            <a:spLocks noGrp="1"/>
          </p:cNvSpPr>
          <p:nvPr>
            <p:ph type="title"/>
          </p:nvPr>
        </p:nvSpPr>
        <p:spPr/>
        <p:txBody>
          <a:bodyPr/>
          <a:lstStyle/>
          <a:p>
            <a:r>
              <a:rPr lang="en-US"/>
              <a:t>Overall All Posts Table | VCC - Social - 1 of 12</a:t>
            </a:r>
          </a:p>
        </p:txBody>
      </p:sp>
      <p:graphicFrame>
        <p:nvGraphicFramePr>
          <p:cNvPr id="5" name="Table Placeholder 4">
            <a:extLst>
              <a:ext uri="{FF2B5EF4-FFF2-40B4-BE49-F238E27FC236}">
                <a16:creationId xmlns:a16="http://schemas.microsoft.com/office/drawing/2014/main" id="{34B8C443-97D3-4EBE-8AA2-D2DDEE00859D}"/>
              </a:ext>
            </a:extLst>
          </p:cNvPr>
          <p:cNvGraphicFramePr>
            <a:graphicFrameLocks noGrp="1"/>
          </p:cNvGraphicFramePr>
          <p:nvPr>
            <p:ph type="tbl" sz="quarter" idx="13"/>
            <p:extLst>
              <p:ext uri="{D42A27DB-BD31-4B8C-83A1-F6EECF244321}">
                <p14:modId xmlns:p14="http://schemas.microsoft.com/office/powerpoint/2010/main" val="4198876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20585211"/>
                    </a:ext>
                  </a:extLst>
                </a:gridCol>
                <a:gridCol w="658368">
                  <a:extLst>
                    <a:ext uri="{9D8B030D-6E8A-4147-A177-3AD203B41FA5}">
                      <a16:colId xmlns:a16="http://schemas.microsoft.com/office/drawing/2014/main" val="2390533951"/>
                    </a:ext>
                  </a:extLst>
                </a:gridCol>
                <a:gridCol w="658368">
                  <a:extLst>
                    <a:ext uri="{9D8B030D-6E8A-4147-A177-3AD203B41FA5}">
                      <a16:colId xmlns:a16="http://schemas.microsoft.com/office/drawing/2014/main" val="451606636"/>
                    </a:ext>
                  </a:extLst>
                </a:gridCol>
                <a:gridCol w="658368">
                  <a:extLst>
                    <a:ext uri="{9D8B030D-6E8A-4147-A177-3AD203B41FA5}">
                      <a16:colId xmlns:a16="http://schemas.microsoft.com/office/drawing/2014/main" val="1197708067"/>
                    </a:ext>
                  </a:extLst>
                </a:gridCol>
                <a:gridCol w="1481327">
                  <a:extLst>
                    <a:ext uri="{9D8B030D-6E8A-4147-A177-3AD203B41FA5}">
                      <a16:colId xmlns:a16="http://schemas.microsoft.com/office/drawing/2014/main" val="747557030"/>
                    </a:ext>
                  </a:extLst>
                </a:gridCol>
                <a:gridCol w="822960">
                  <a:extLst>
                    <a:ext uri="{9D8B030D-6E8A-4147-A177-3AD203B41FA5}">
                      <a16:colId xmlns:a16="http://schemas.microsoft.com/office/drawing/2014/main" val="3781014435"/>
                    </a:ext>
                  </a:extLst>
                </a:gridCol>
                <a:gridCol w="658368">
                  <a:extLst>
                    <a:ext uri="{9D8B030D-6E8A-4147-A177-3AD203B41FA5}">
                      <a16:colId xmlns:a16="http://schemas.microsoft.com/office/drawing/2014/main" val="3426395243"/>
                    </a:ext>
                  </a:extLst>
                </a:gridCol>
                <a:gridCol w="658368">
                  <a:extLst>
                    <a:ext uri="{9D8B030D-6E8A-4147-A177-3AD203B41FA5}">
                      <a16:colId xmlns:a16="http://schemas.microsoft.com/office/drawing/2014/main" val="864533722"/>
                    </a:ext>
                  </a:extLst>
                </a:gridCol>
                <a:gridCol w="658368">
                  <a:extLst>
                    <a:ext uri="{9D8B030D-6E8A-4147-A177-3AD203B41FA5}">
                      <a16:colId xmlns:a16="http://schemas.microsoft.com/office/drawing/2014/main" val="2242428012"/>
                    </a:ext>
                  </a:extLst>
                </a:gridCol>
                <a:gridCol w="658368">
                  <a:extLst>
                    <a:ext uri="{9D8B030D-6E8A-4147-A177-3AD203B41FA5}">
                      <a16:colId xmlns:a16="http://schemas.microsoft.com/office/drawing/2014/main" val="1221433336"/>
                    </a:ext>
                  </a:extLst>
                </a:gridCol>
                <a:gridCol w="658368">
                  <a:extLst>
                    <a:ext uri="{9D8B030D-6E8A-4147-A177-3AD203B41FA5}">
                      <a16:colId xmlns:a16="http://schemas.microsoft.com/office/drawing/2014/main" val="4011824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64006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23:31:25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06:21:13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@BCTradeInvest: British Columbia’s growing labour pool includes over 2.3 million highly educated, multilingual and motivated workers. 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https://twitter.com/bcit/status/1112829848840495110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432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23:28:50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 pm - Please note that all Continuing Studies classes are also cancelled today. Our campus at 601 West Broadway will also close, effective 3:30pm today. For the latest updates, please check our website: http://ow.ly/AU0730ohzak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http://www.facebook.com/permalink.php?story_fbid=10156959419185822&amp;id=17076135821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0.0572 %</a:t>
                      </a:r>
                    </a:p>
                  </a:txBody>
                  <a:tcPr/>
                </a:tc>
                <a:extLst>
                  <a:ext uri="{0D108BD9-81ED-4DB2-BD59-A6C34878D82A}">
                    <a16:rowId xmlns:a16="http://schemas.microsoft.com/office/drawing/2014/main" val="2057765581"/>
                  </a:ext>
                </a:extLst>
              </a:tr>
            </a:tbl>
          </a:graphicData>
        </a:graphic>
      </p:graphicFrame>
      <p:sp>
        <p:nvSpPr>
          <p:cNvPr id="4" name="Text Placeholder 3">
            <a:extLst>
              <a:ext uri="{FF2B5EF4-FFF2-40B4-BE49-F238E27FC236}">
                <a16:creationId xmlns:a16="http://schemas.microsoft.com/office/drawing/2014/main" id="{7094DBC4-4B84-4E14-8947-92559F3B519D}"/>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722541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DE35-C844-4E8B-9648-A3487F776ABA}"/>
              </a:ext>
            </a:extLst>
          </p:cNvPr>
          <p:cNvSpPr>
            <a:spLocks noGrp="1"/>
          </p:cNvSpPr>
          <p:nvPr>
            <p:ph type="title"/>
          </p:nvPr>
        </p:nvSpPr>
        <p:spPr/>
        <p:txBody>
          <a:bodyPr/>
          <a:lstStyle/>
          <a:p>
            <a:r>
              <a:rPr lang="en-US"/>
              <a:t>Overall All Posts Table | VCC - Social - 2 of 12</a:t>
            </a:r>
          </a:p>
        </p:txBody>
      </p:sp>
      <p:graphicFrame>
        <p:nvGraphicFramePr>
          <p:cNvPr id="5" name="Table Placeholder 4">
            <a:extLst>
              <a:ext uri="{FF2B5EF4-FFF2-40B4-BE49-F238E27FC236}">
                <a16:creationId xmlns:a16="http://schemas.microsoft.com/office/drawing/2014/main" id="{77C96376-AF9F-44D7-93E4-769CA0770EFC}"/>
              </a:ext>
            </a:extLst>
          </p:cNvPr>
          <p:cNvGraphicFramePr>
            <a:graphicFrameLocks noGrp="1"/>
          </p:cNvGraphicFramePr>
          <p:nvPr>
            <p:ph type="tbl" sz="quarter" idx="13"/>
            <p:extLst>
              <p:ext uri="{D42A27DB-BD31-4B8C-83A1-F6EECF244321}">
                <p14:modId xmlns:p14="http://schemas.microsoft.com/office/powerpoint/2010/main" val="182468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84130292"/>
                    </a:ext>
                  </a:extLst>
                </a:gridCol>
                <a:gridCol w="658368">
                  <a:extLst>
                    <a:ext uri="{9D8B030D-6E8A-4147-A177-3AD203B41FA5}">
                      <a16:colId xmlns:a16="http://schemas.microsoft.com/office/drawing/2014/main" val="142676467"/>
                    </a:ext>
                  </a:extLst>
                </a:gridCol>
                <a:gridCol w="658368">
                  <a:extLst>
                    <a:ext uri="{9D8B030D-6E8A-4147-A177-3AD203B41FA5}">
                      <a16:colId xmlns:a16="http://schemas.microsoft.com/office/drawing/2014/main" val="1618673408"/>
                    </a:ext>
                  </a:extLst>
                </a:gridCol>
                <a:gridCol w="658368">
                  <a:extLst>
                    <a:ext uri="{9D8B030D-6E8A-4147-A177-3AD203B41FA5}">
                      <a16:colId xmlns:a16="http://schemas.microsoft.com/office/drawing/2014/main" val="3754459525"/>
                    </a:ext>
                  </a:extLst>
                </a:gridCol>
                <a:gridCol w="1481327">
                  <a:extLst>
                    <a:ext uri="{9D8B030D-6E8A-4147-A177-3AD203B41FA5}">
                      <a16:colId xmlns:a16="http://schemas.microsoft.com/office/drawing/2014/main" val="1063061532"/>
                    </a:ext>
                  </a:extLst>
                </a:gridCol>
                <a:gridCol w="822960">
                  <a:extLst>
                    <a:ext uri="{9D8B030D-6E8A-4147-A177-3AD203B41FA5}">
                      <a16:colId xmlns:a16="http://schemas.microsoft.com/office/drawing/2014/main" val="2015396494"/>
                    </a:ext>
                  </a:extLst>
                </a:gridCol>
                <a:gridCol w="658368">
                  <a:extLst>
                    <a:ext uri="{9D8B030D-6E8A-4147-A177-3AD203B41FA5}">
                      <a16:colId xmlns:a16="http://schemas.microsoft.com/office/drawing/2014/main" val="1503246841"/>
                    </a:ext>
                  </a:extLst>
                </a:gridCol>
                <a:gridCol w="658368">
                  <a:extLst>
                    <a:ext uri="{9D8B030D-6E8A-4147-A177-3AD203B41FA5}">
                      <a16:colId xmlns:a16="http://schemas.microsoft.com/office/drawing/2014/main" val="2351676539"/>
                    </a:ext>
                  </a:extLst>
                </a:gridCol>
                <a:gridCol w="658368">
                  <a:extLst>
                    <a:ext uri="{9D8B030D-6E8A-4147-A177-3AD203B41FA5}">
                      <a16:colId xmlns:a16="http://schemas.microsoft.com/office/drawing/2014/main" val="910319397"/>
                    </a:ext>
                  </a:extLst>
                </a:gridCol>
                <a:gridCol w="658368">
                  <a:extLst>
                    <a:ext uri="{9D8B030D-6E8A-4147-A177-3AD203B41FA5}">
                      <a16:colId xmlns:a16="http://schemas.microsoft.com/office/drawing/2014/main" val="58263198"/>
                    </a:ext>
                  </a:extLst>
                </a:gridCol>
                <a:gridCol w="658368">
                  <a:extLst>
                    <a:ext uri="{9D8B030D-6E8A-4147-A177-3AD203B41FA5}">
                      <a16:colId xmlns:a16="http://schemas.microsoft.com/office/drawing/2014/main" val="397651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65619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23:27:49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18:21:19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Please note that all Continuing Studies classes are also cancelled today. Our campus at 601 West Broadway will also close, effective 3:30pm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https://twitter.com/langaracollege/status/1112828938743513088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0.0967 %</a:t>
                      </a:r>
                    </a:p>
                  </a:txBody>
                  <a:tcPr/>
                </a:tc>
                <a:extLst>
                  <a:ext uri="{0D108BD9-81ED-4DB2-BD59-A6C34878D82A}">
                    <a16:rowId xmlns:a16="http://schemas.microsoft.com/office/drawing/2014/main" val="355433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18:21:47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@VancouverPD: Our officers are currently on scene at Langara College dealing with a fire. We’re assisting @VanFireRescue with evacuating…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https://twitter.com/langaracollege/status/1112820416282746881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869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also posting campus updates on our website: https://t.co/zmG3QfYo2R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https://twitter.com/langaracollege/status/1112819553552064512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0.0430 %</a:t>
                      </a:r>
                    </a:p>
                  </a:txBody>
                  <a:tcPr/>
                </a:tc>
                <a:extLst>
                  <a:ext uri="{0D108BD9-81ED-4DB2-BD59-A6C34878D82A}">
                    <a16:rowId xmlns:a16="http://schemas.microsoft.com/office/drawing/2014/main" val="297296088"/>
                  </a:ext>
                </a:extLst>
              </a:tr>
            </a:tbl>
          </a:graphicData>
        </a:graphic>
      </p:graphicFrame>
      <p:sp>
        <p:nvSpPr>
          <p:cNvPr id="4" name="Text Placeholder 3">
            <a:extLst>
              <a:ext uri="{FF2B5EF4-FFF2-40B4-BE49-F238E27FC236}">
                <a16:creationId xmlns:a16="http://schemas.microsoft.com/office/drawing/2014/main" id="{8CB3689D-4059-4EDF-922C-E56F28D7798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696259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5224-0ACE-42A3-B115-EF6E5BDEF017}"/>
              </a:ext>
            </a:extLst>
          </p:cNvPr>
          <p:cNvSpPr>
            <a:spLocks noGrp="1"/>
          </p:cNvSpPr>
          <p:nvPr>
            <p:ph type="title"/>
          </p:nvPr>
        </p:nvSpPr>
        <p:spPr/>
        <p:txBody>
          <a:bodyPr/>
          <a:lstStyle/>
          <a:p>
            <a:r>
              <a:rPr lang="en-US"/>
              <a:t>Overall All Posts Table | VCC - Social - 3 of 12</a:t>
            </a:r>
          </a:p>
        </p:txBody>
      </p:sp>
      <p:graphicFrame>
        <p:nvGraphicFramePr>
          <p:cNvPr id="5" name="Table Placeholder 4">
            <a:extLst>
              <a:ext uri="{FF2B5EF4-FFF2-40B4-BE49-F238E27FC236}">
                <a16:creationId xmlns:a16="http://schemas.microsoft.com/office/drawing/2014/main" id="{CE44DA22-9CD2-438B-9F5D-521EF9670D05}"/>
              </a:ext>
            </a:extLst>
          </p:cNvPr>
          <p:cNvGraphicFramePr>
            <a:graphicFrameLocks noGrp="1"/>
          </p:cNvGraphicFramePr>
          <p:nvPr>
            <p:ph type="tbl" sz="quarter" idx="13"/>
            <p:extLst>
              <p:ext uri="{D42A27DB-BD31-4B8C-83A1-F6EECF244321}">
                <p14:modId xmlns:p14="http://schemas.microsoft.com/office/powerpoint/2010/main" val="1776317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41510621"/>
                    </a:ext>
                  </a:extLst>
                </a:gridCol>
                <a:gridCol w="658368">
                  <a:extLst>
                    <a:ext uri="{9D8B030D-6E8A-4147-A177-3AD203B41FA5}">
                      <a16:colId xmlns:a16="http://schemas.microsoft.com/office/drawing/2014/main" val="838743370"/>
                    </a:ext>
                  </a:extLst>
                </a:gridCol>
                <a:gridCol w="658368">
                  <a:extLst>
                    <a:ext uri="{9D8B030D-6E8A-4147-A177-3AD203B41FA5}">
                      <a16:colId xmlns:a16="http://schemas.microsoft.com/office/drawing/2014/main" val="3512805490"/>
                    </a:ext>
                  </a:extLst>
                </a:gridCol>
                <a:gridCol w="658368">
                  <a:extLst>
                    <a:ext uri="{9D8B030D-6E8A-4147-A177-3AD203B41FA5}">
                      <a16:colId xmlns:a16="http://schemas.microsoft.com/office/drawing/2014/main" val="1782787871"/>
                    </a:ext>
                  </a:extLst>
                </a:gridCol>
                <a:gridCol w="1481327">
                  <a:extLst>
                    <a:ext uri="{9D8B030D-6E8A-4147-A177-3AD203B41FA5}">
                      <a16:colId xmlns:a16="http://schemas.microsoft.com/office/drawing/2014/main" val="115734655"/>
                    </a:ext>
                  </a:extLst>
                </a:gridCol>
                <a:gridCol w="822960">
                  <a:extLst>
                    <a:ext uri="{9D8B030D-6E8A-4147-A177-3AD203B41FA5}">
                      <a16:colId xmlns:a16="http://schemas.microsoft.com/office/drawing/2014/main" val="941559906"/>
                    </a:ext>
                  </a:extLst>
                </a:gridCol>
                <a:gridCol w="658368">
                  <a:extLst>
                    <a:ext uri="{9D8B030D-6E8A-4147-A177-3AD203B41FA5}">
                      <a16:colId xmlns:a16="http://schemas.microsoft.com/office/drawing/2014/main" val="2630443491"/>
                    </a:ext>
                  </a:extLst>
                </a:gridCol>
                <a:gridCol w="658368">
                  <a:extLst>
                    <a:ext uri="{9D8B030D-6E8A-4147-A177-3AD203B41FA5}">
                      <a16:colId xmlns:a16="http://schemas.microsoft.com/office/drawing/2014/main" val="1623904687"/>
                    </a:ext>
                  </a:extLst>
                </a:gridCol>
                <a:gridCol w="658368">
                  <a:extLst>
                    <a:ext uri="{9D8B030D-6E8A-4147-A177-3AD203B41FA5}">
                      <a16:colId xmlns:a16="http://schemas.microsoft.com/office/drawing/2014/main" val="3958135560"/>
                    </a:ext>
                  </a:extLst>
                </a:gridCol>
                <a:gridCol w="658368">
                  <a:extLst>
                    <a:ext uri="{9D8B030D-6E8A-4147-A177-3AD203B41FA5}">
                      <a16:colId xmlns:a16="http://schemas.microsoft.com/office/drawing/2014/main" val="1537759337"/>
                    </a:ext>
                  </a:extLst>
                </a:gridCol>
                <a:gridCol w="658368">
                  <a:extLst>
                    <a:ext uri="{9D8B030D-6E8A-4147-A177-3AD203B41FA5}">
                      <a16:colId xmlns:a16="http://schemas.microsoft.com/office/drawing/2014/main" val="183900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78538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18:21:19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 those who are heading to the skytrain, please note that the blocks between Ontario to Columbia along 49th Avenue are taped off (people are being redirected to 48th 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https://twitter.com/langaracollege/status/1112815574550163456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0.0645 %</a:t>
                      </a:r>
                    </a:p>
                  </a:txBody>
                  <a:tcPr/>
                </a:tc>
                <a:extLst>
                  <a:ext uri="{0D108BD9-81ED-4DB2-BD59-A6C34878D82A}">
                    <a16:rowId xmlns:a16="http://schemas.microsoft.com/office/drawing/2014/main" val="137166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06:04:46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Students, staff, and faculty should vacate the campus for the rest of the day. Classes and exams are cancelled. We will provide further updates on our website and on social media as we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https://www.instagram.com/p/BvueA1hhrII/media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https://www.instagram.com/p/BvueA1hhrII/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10.4241 %</a:t>
                      </a:r>
                    </a:p>
                  </a:txBody>
                  <a:tcPr/>
                </a:tc>
                <a:extLst>
                  <a:ext uri="{0D108BD9-81ED-4DB2-BD59-A6C34878D82A}">
                    <a16:rowId xmlns:a16="http://schemas.microsoft.com/office/drawing/2014/main" val="252771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@bcit_indigenous: Indigenous Career Fair employers showing up. Join us in SE2 council chambers. Great Hall. https://t.co/17h87elPSg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https://twitter.com/bcit/status/1112811526455521281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5069126"/>
                  </a:ext>
                </a:extLst>
              </a:tr>
            </a:tbl>
          </a:graphicData>
        </a:graphic>
      </p:graphicFrame>
      <p:sp>
        <p:nvSpPr>
          <p:cNvPr id="4" name="Text Placeholder 3">
            <a:extLst>
              <a:ext uri="{FF2B5EF4-FFF2-40B4-BE49-F238E27FC236}">
                <a16:creationId xmlns:a16="http://schemas.microsoft.com/office/drawing/2014/main" id="{8597FDF6-8DC2-4BE8-A4D6-3A1EFB62CC7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2144200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3C82D-9DBE-4FA1-8E05-2DAB7247D228}"/>
              </a:ext>
            </a:extLst>
          </p:cNvPr>
          <p:cNvSpPr>
            <a:spLocks noGrp="1"/>
          </p:cNvSpPr>
          <p:nvPr>
            <p:ph type="title"/>
          </p:nvPr>
        </p:nvSpPr>
        <p:spPr/>
        <p:txBody>
          <a:bodyPr/>
          <a:lstStyle/>
          <a:p>
            <a:r>
              <a:rPr lang="en-US"/>
              <a:t>Overall All Posts Table | VCC - Social - 4 of 12</a:t>
            </a:r>
          </a:p>
        </p:txBody>
      </p:sp>
      <p:graphicFrame>
        <p:nvGraphicFramePr>
          <p:cNvPr id="5" name="Table Placeholder 4">
            <a:extLst>
              <a:ext uri="{FF2B5EF4-FFF2-40B4-BE49-F238E27FC236}">
                <a16:creationId xmlns:a16="http://schemas.microsoft.com/office/drawing/2014/main" id="{5A2A4862-CB31-420C-9019-28D761A216F4}"/>
              </a:ext>
            </a:extLst>
          </p:cNvPr>
          <p:cNvGraphicFramePr>
            <a:graphicFrameLocks noGrp="1"/>
          </p:cNvGraphicFramePr>
          <p:nvPr>
            <p:ph type="tbl" sz="quarter" idx="13"/>
            <p:extLst>
              <p:ext uri="{D42A27DB-BD31-4B8C-83A1-F6EECF244321}">
                <p14:modId xmlns:p14="http://schemas.microsoft.com/office/powerpoint/2010/main" val="616273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31835224"/>
                    </a:ext>
                  </a:extLst>
                </a:gridCol>
                <a:gridCol w="658368">
                  <a:extLst>
                    <a:ext uri="{9D8B030D-6E8A-4147-A177-3AD203B41FA5}">
                      <a16:colId xmlns:a16="http://schemas.microsoft.com/office/drawing/2014/main" val="2942214816"/>
                    </a:ext>
                  </a:extLst>
                </a:gridCol>
                <a:gridCol w="658368">
                  <a:extLst>
                    <a:ext uri="{9D8B030D-6E8A-4147-A177-3AD203B41FA5}">
                      <a16:colId xmlns:a16="http://schemas.microsoft.com/office/drawing/2014/main" val="4143095631"/>
                    </a:ext>
                  </a:extLst>
                </a:gridCol>
                <a:gridCol w="658368">
                  <a:extLst>
                    <a:ext uri="{9D8B030D-6E8A-4147-A177-3AD203B41FA5}">
                      <a16:colId xmlns:a16="http://schemas.microsoft.com/office/drawing/2014/main" val="2456454610"/>
                    </a:ext>
                  </a:extLst>
                </a:gridCol>
                <a:gridCol w="1481327">
                  <a:extLst>
                    <a:ext uri="{9D8B030D-6E8A-4147-A177-3AD203B41FA5}">
                      <a16:colId xmlns:a16="http://schemas.microsoft.com/office/drawing/2014/main" val="1605460375"/>
                    </a:ext>
                  </a:extLst>
                </a:gridCol>
                <a:gridCol w="822960">
                  <a:extLst>
                    <a:ext uri="{9D8B030D-6E8A-4147-A177-3AD203B41FA5}">
                      <a16:colId xmlns:a16="http://schemas.microsoft.com/office/drawing/2014/main" val="2336233584"/>
                    </a:ext>
                  </a:extLst>
                </a:gridCol>
                <a:gridCol w="658368">
                  <a:extLst>
                    <a:ext uri="{9D8B030D-6E8A-4147-A177-3AD203B41FA5}">
                      <a16:colId xmlns:a16="http://schemas.microsoft.com/office/drawing/2014/main" val="2992955273"/>
                    </a:ext>
                  </a:extLst>
                </a:gridCol>
                <a:gridCol w="658368">
                  <a:extLst>
                    <a:ext uri="{9D8B030D-6E8A-4147-A177-3AD203B41FA5}">
                      <a16:colId xmlns:a16="http://schemas.microsoft.com/office/drawing/2014/main" val="2056870144"/>
                    </a:ext>
                  </a:extLst>
                </a:gridCol>
                <a:gridCol w="658368">
                  <a:extLst>
                    <a:ext uri="{9D8B030D-6E8A-4147-A177-3AD203B41FA5}">
                      <a16:colId xmlns:a16="http://schemas.microsoft.com/office/drawing/2014/main" val="943256708"/>
                    </a:ext>
                  </a:extLst>
                </a:gridCol>
                <a:gridCol w="658368">
                  <a:extLst>
                    <a:ext uri="{9D8B030D-6E8A-4147-A177-3AD203B41FA5}">
                      <a16:colId xmlns:a16="http://schemas.microsoft.com/office/drawing/2014/main" val="3923365381"/>
                    </a:ext>
                  </a:extLst>
                </a:gridCol>
                <a:gridCol w="658368">
                  <a:extLst>
                    <a:ext uri="{9D8B030D-6E8A-4147-A177-3AD203B41FA5}">
                      <a16:colId xmlns:a16="http://schemas.microsoft.com/office/drawing/2014/main" val="325505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78808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pm - Students, staff, and faculty should vacate the campus for the rest of the day. Classes and exams are cancelled. We will provide further updates as we learn more: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http://www.facebook.com/permalink.php?story_fbid=10156959294760822&amp;id=17076135821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0.3129 %</a:t>
                      </a:r>
                    </a:p>
                  </a:txBody>
                  <a:tcPr/>
                </a:tc>
                <a:extLst>
                  <a:ext uri="{0D108BD9-81ED-4DB2-BD59-A6C34878D82A}">
                    <a16:rowId xmlns:a16="http://schemas.microsoft.com/office/drawing/2014/main" val="405487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Students, staff, and faculty should vacate the campus for the rest of the day. Classes and exams are cancelled. We will provide further updates as we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https://twitter.com/langaracollege/status/1112811005938024448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1.2246 %</a:t>
                      </a:r>
                    </a:p>
                  </a:txBody>
                  <a:tcPr/>
                </a:tc>
                <a:extLst>
                  <a:ext uri="{0D108BD9-81ED-4DB2-BD59-A6C34878D82A}">
                    <a16:rowId xmlns:a16="http://schemas.microsoft.com/office/drawing/2014/main" val="1942863959"/>
                  </a:ext>
                </a:extLst>
              </a:tr>
            </a:tbl>
          </a:graphicData>
        </a:graphic>
      </p:graphicFrame>
      <p:sp>
        <p:nvSpPr>
          <p:cNvPr id="4" name="Text Placeholder 3">
            <a:extLst>
              <a:ext uri="{FF2B5EF4-FFF2-40B4-BE49-F238E27FC236}">
                <a16:creationId xmlns:a16="http://schemas.microsoft.com/office/drawing/2014/main" id="{300436E0-C8C7-498E-841E-1828F42A9F1B}"/>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8382896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26F0-AF4A-4751-89B4-DE19AC2A49D8}"/>
              </a:ext>
            </a:extLst>
          </p:cNvPr>
          <p:cNvSpPr>
            <a:spLocks noGrp="1"/>
          </p:cNvSpPr>
          <p:nvPr>
            <p:ph type="title"/>
          </p:nvPr>
        </p:nvSpPr>
        <p:spPr/>
        <p:txBody>
          <a:bodyPr/>
          <a:lstStyle/>
          <a:p>
            <a:r>
              <a:rPr lang="en-US"/>
              <a:t>Overall All Posts Table | VCC - Social - 5 of 12</a:t>
            </a:r>
          </a:p>
        </p:txBody>
      </p:sp>
      <p:graphicFrame>
        <p:nvGraphicFramePr>
          <p:cNvPr id="5" name="Table Placeholder 4">
            <a:extLst>
              <a:ext uri="{FF2B5EF4-FFF2-40B4-BE49-F238E27FC236}">
                <a16:creationId xmlns:a16="http://schemas.microsoft.com/office/drawing/2014/main" id="{A853F2A2-C79E-4841-998F-31454FA08AF0}"/>
              </a:ext>
            </a:extLst>
          </p:cNvPr>
          <p:cNvGraphicFramePr>
            <a:graphicFrameLocks noGrp="1"/>
          </p:cNvGraphicFramePr>
          <p:nvPr>
            <p:ph type="tbl" sz="quarter" idx="13"/>
            <p:extLst>
              <p:ext uri="{D42A27DB-BD31-4B8C-83A1-F6EECF244321}">
                <p14:modId xmlns:p14="http://schemas.microsoft.com/office/powerpoint/2010/main" val="113962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12030940"/>
                    </a:ext>
                  </a:extLst>
                </a:gridCol>
                <a:gridCol w="658368">
                  <a:extLst>
                    <a:ext uri="{9D8B030D-6E8A-4147-A177-3AD203B41FA5}">
                      <a16:colId xmlns:a16="http://schemas.microsoft.com/office/drawing/2014/main" val="1375143639"/>
                    </a:ext>
                  </a:extLst>
                </a:gridCol>
                <a:gridCol w="658368">
                  <a:extLst>
                    <a:ext uri="{9D8B030D-6E8A-4147-A177-3AD203B41FA5}">
                      <a16:colId xmlns:a16="http://schemas.microsoft.com/office/drawing/2014/main" val="4004789976"/>
                    </a:ext>
                  </a:extLst>
                </a:gridCol>
                <a:gridCol w="658368">
                  <a:extLst>
                    <a:ext uri="{9D8B030D-6E8A-4147-A177-3AD203B41FA5}">
                      <a16:colId xmlns:a16="http://schemas.microsoft.com/office/drawing/2014/main" val="3672733493"/>
                    </a:ext>
                  </a:extLst>
                </a:gridCol>
                <a:gridCol w="1481327">
                  <a:extLst>
                    <a:ext uri="{9D8B030D-6E8A-4147-A177-3AD203B41FA5}">
                      <a16:colId xmlns:a16="http://schemas.microsoft.com/office/drawing/2014/main" val="2449002841"/>
                    </a:ext>
                  </a:extLst>
                </a:gridCol>
                <a:gridCol w="822960">
                  <a:extLst>
                    <a:ext uri="{9D8B030D-6E8A-4147-A177-3AD203B41FA5}">
                      <a16:colId xmlns:a16="http://schemas.microsoft.com/office/drawing/2014/main" val="808601900"/>
                    </a:ext>
                  </a:extLst>
                </a:gridCol>
                <a:gridCol w="658368">
                  <a:extLst>
                    <a:ext uri="{9D8B030D-6E8A-4147-A177-3AD203B41FA5}">
                      <a16:colId xmlns:a16="http://schemas.microsoft.com/office/drawing/2014/main" val="4043410930"/>
                    </a:ext>
                  </a:extLst>
                </a:gridCol>
                <a:gridCol w="658368">
                  <a:extLst>
                    <a:ext uri="{9D8B030D-6E8A-4147-A177-3AD203B41FA5}">
                      <a16:colId xmlns:a16="http://schemas.microsoft.com/office/drawing/2014/main" val="3713679923"/>
                    </a:ext>
                  </a:extLst>
                </a:gridCol>
                <a:gridCol w="658368">
                  <a:extLst>
                    <a:ext uri="{9D8B030D-6E8A-4147-A177-3AD203B41FA5}">
                      <a16:colId xmlns:a16="http://schemas.microsoft.com/office/drawing/2014/main" val="2197702914"/>
                    </a:ext>
                  </a:extLst>
                </a:gridCol>
                <a:gridCol w="658368">
                  <a:extLst>
                    <a:ext uri="{9D8B030D-6E8A-4147-A177-3AD203B41FA5}">
                      <a16:colId xmlns:a16="http://schemas.microsoft.com/office/drawing/2014/main" val="2827828394"/>
                    </a:ext>
                  </a:extLst>
                </a:gridCol>
                <a:gridCol w="658368">
                  <a:extLst>
                    <a:ext uri="{9D8B030D-6E8A-4147-A177-3AD203B41FA5}">
                      <a16:colId xmlns:a16="http://schemas.microsoft.com/office/drawing/2014/main" val="299564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03340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07:07:13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really a very original prank, but still managed to trick some people in the HR Office at the New Westminster Campus today! 
HAPPY APRIL FOOL'S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https://image-store.slidesharecdn.com/b8cf001d-2d43-40d6-b2b7-9e0fcca682b5-large.jpeg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https://www.linkedin.com/feed/update/urn:li:activity:6518573928590512129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979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22:04:25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Please stay clear of the yellow taped areas on 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https://twitter.com/langaracollege/status/1112807951486443520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0.0537 %</a:t>
                      </a:r>
                    </a:p>
                  </a:txBody>
                  <a:tcPr/>
                </a:tc>
                <a:extLst>
                  <a:ext uri="{0D108BD9-81ED-4DB2-BD59-A6C34878D82A}">
                    <a16:rowId xmlns:a16="http://schemas.microsoft.com/office/drawing/2014/main" val="1970263657"/>
                  </a:ext>
                </a:extLst>
              </a:tr>
            </a:tbl>
          </a:graphicData>
        </a:graphic>
      </p:graphicFrame>
      <p:sp>
        <p:nvSpPr>
          <p:cNvPr id="4" name="Text Placeholder 3">
            <a:extLst>
              <a:ext uri="{FF2B5EF4-FFF2-40B4-BE49-F238E27FC236}">
                <a16:creationId xmlns:a16="http://schemas.microsoft.com/office/drawing/2014/main" id="{CCBEFE48-87E2-4721-A024-F844A029232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31739477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948B-4F6D-4559-9B66-05F8CB203255}"/>
              </a:ext>
            </a:extLst>
          </p:cNvPr>
          <p:cNvSpPr>
            <a:spLocks noGrp="1"/>
          </p:cNvSpPr>
          <p:nvPr>
            <p:ph type="title"/>
          </p:nvPr>
        </p:nvSpPr>
        <p:spPr/>
        <p:txBody>
          <a:bodyPr/>
          <a:lstStyle/>
          <a:p>
            <a:r>
              <a:rPr lang="en-US"/>
              <a:t>Overall All Posts Table | VCC - Social - 6 of 12</a:t>
            </a:r>
          </a:p>
        </p:txBody>
      </p:sp>
      <p:graphicFrame>
        <p:nvGraphicFramePr>
          <p:cNvPr id="5" name="Table Placeholder 4">
            <a:extLst>
              <a:ext uri="{FF2B5EF4-FFF2-40B4-BE49-F238E27FC236}">
                <a16:creationId xmlns:a16="http://schemas.microsoft.com/office/drawing/2014/main" id="{DC4C9039-0102-4DEB-A932-0D07E4A02CCD}"/>
              </a:ext>
            </a:extLst>
          </p:cNvPr>
          <p:cNvGraphicFramePr>
            <a:graphicFrameLocks noGrp="1"/>
          </p:cNvGraphicFramePr>
          <p:nvPr>
            <p:ph type="tbl" sz="quarter" idx="13"/>
            <p:extLst>
              <p:ext uri="{D42A27DB-BD31-4B8C-83A1-F6EECF244321}">
                <p14:modId xmlns:p14="http://schemas.microsoft.com/office/powerpoint/2010/main" val="2869034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90441756"/>
                    </a:ext>
                  </a:extLst>
                </a:gridCol>
                <a:gridCol w="658368">
                  <a:extLst>
                    <a:ext uri="{9D8B030D-6E8A-4147-A177-3AD203B41FA5}">
                      <a16:colId xmlns:a16="http://schemas.microsoft.com/office/drawing/2014/main" val="248025509"/>
                    </a:ext>
                  </a:extLst>
                </a:gridCol>
                <a:gridCol w="658368">
                  <a:extLst>
                    <a:ext uri="{9D8B030D-6E8A-4147-A177-3AD203B41FA5}">
                      <a16:colId xmlns:a16="http://schemas.microsoft.com/office/drawing/2014/main" val="3115963793"/>
                    </a:ext>
                  </a:extLst>
                </a:gridCol>
                <a:gridCol w="658368">
                  <a:extLst>
                    <a:ext uri="{9D8B030D-6E8A-4147-A177-3AD203B41FA5}">
                      <a16:colId xmlns:a16="http://schemas.microsoft.com/office/drawing/2014/main" val="1091454225"/>
                    </a:ext>
                  </a:extLst>
                </a:gridCol>
                <a:gridCol w="1481327">
                  <a:extLst>
                    <a:ext uri="{9D8B030D-6E8A-4147-A177-3AD203B41FA5}">
                      <a16:colId xmlns:a16="http://schemas.microsoft.com/office/drawing/2014/main" val="239581717"/>
                    </a:ext>
                  </a:extLst>
                </a:gridCol>
                <a:gridCol w="822960">
                  <a:extLst>
                    <a:ext uri="{9D8B030D-6E8A-4147-A177-3AD203B41FA5}">
                      <a16:colId xmlns:a16="http://schemas.microsoft.com/office/drawing/2014/main" val="3414130205"/>
                    </a:ext>
                  </a:extLst>
                </a:gridCol>
                <a:gridCol w="658368">
                  <a:extLst>
                    <a:ext uri="{9D8B030D-6E8A-4147-A177-3AD203B41FA5}">
                      <a16:colId xmlns:a16="http://schemas.microsoft.com/office/drawing/2014/main" val="3797903155"/>
                    </a:ext>
                  </a:extLst>
                </a:gridCol>
                <a:gridCol w="658368">
                  <a:extLst>
                    <a:ext uri="{9D8B030D-6E8A-4147-A177-3AD203B41FA5}">
                      <a16:colId xmlns:a16="http://schemas.microsoft.com/office/drawing/2014/main" val="3762303502"/>
                    </a:ext>
                  </a:extLst>
                </a:gridCol>
                <a:gridCol w="658368">
                  <a:extLst>
                    <a:ext uri="{9D8B030D-6E8A-4147-A177-3AD203B41FA5}">
                      <a16:colId xmlns:a16="http://schemas.microsoft.com/office/drawing/2014/main" val="3433908647"/>
                    </a:ext>
                  </a:extLst>
                </a:gridCol>
                <a:gridCol w="658368">
                  <a:extLst>
                    <a:ext uri="{9D8B030D-6E8A-4147-A177-3AD203B41FA5}">
                      <a16:colId xmlns:a16="http://schemas.microsoft.com/office/drawing/2014/main" val="1822396882"/>
                    </a:ext>
                  </a:extLst>
                </a:gridCol>
                <a:gridCol w="658368">
                  <a:extLst>
                    <a:ext uri="{9D8B030D-6E8A-4147-A177-3AD203B41FA5}">
                      <a16:colId xmlns:a16="http://schemas.microsoft.com/office/drawing/2014/main" val="924283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47520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pm - ‪We are continuing to investigate the incident on campus. Please vacate immediately and watch for updates: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http://www.facebook.com/permalink.php?story_fbid=10156959263560822&amp;id=17076135821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0.1908 %</a:t>
                      </a:r>
                    </a:p>
                  </a:txBody>
                  <a:tcPr/>
                </a:tc>
                <a:extLst>
                  <a:ext uri="{0D108BD9-81ED-4DB2-BD59-A6C34878D82A}">
                    <a16:rowId xmlns:a16="http://schemas.microsoft.com/office/drawing/2014/main" val="196790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continuing to investigate the incident on campus. Please vacate immediately and watch for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https://twitter.com/langaracollege/status/1112806157830086656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0.2793 %</a:t>
                      </a:r>
                    </a:p>
                  </a:txBody>
                  <a:tcPr/>
                </a:tc>
                <a:extLst>
                  <a:ext uri="{0D108BD9-81ED-4DB2-BD59-A6C34878D82A}">
                    <a16:rowId xmlns:a16="http://schemas.microsoft.com/office/drawing/2014/main" val="4206675097"/>
                  </a:ext>
                </a:extLst>
              </a:tr>
            </a:tbl>
          </a:graphicData>
        </a:graphic>
      </p:graphicFrame>
      <p:sp>
        <p:nvSpPr>
          <p:cNvPr id="4" name="Text Placeholder 3">
            <a:extLst>
              <a:ext uri="{FF2B5EF4-FFF2-40B4-BE49-F238E27FC236}">
                <a16:creationId xmlns:a16="http://schemas.microsoft.com/office/drawing/2014/main" id="{FDEBB92E-60B8-4EBF-B374-3CF7482430F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2729235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7AB3A-98A9-4286-A8A4-21467488385F}"/>
              </a:ext>
            </a:extLst>
          </p:cNvPr>
          <p:cNvSpPr>
            <a:spLocks noGrp="1"/>
          </p:cNvSpPr>
          <p:nvPr>
            <p:ph type="title"/>
          </p:nvPr>
        </p:nvSpPr>
        <p:spPr/>
        <p:txBody>
          <a:bodyPr/>
          <a:lstStyle/>
          <a:p>
            <a:r>
              <a:rPr lang="en-US"/>
              <a:t>Overall All Posts Table | VCC - Social - 7 of 12</a:t>
            </a:r>
          </a:p>
        </p:txBody>
      </p:sp>
      <p:graphicFrame>
        <p:nvGraphicFramePr>
          <p:cNvPr id="5" name="Table Placeholder 4">
            <a:extLst>
              <a:ext uri="{FF2B5EF4-FFF2-40B4-BE49-F238E27FC236}">
                <a16:creationId xmlns:a16="http://schemas.microsoft.com/office/drawing/2014/main" id="{2944A265-8C73-48A7-A35F-C0C9DF8EF988}"/>
              </a:ext>
            </a:extLst>
          </p:cNvPr>
          <p:cNvGraphicFramePr>
            <a:graphicFrameLocks noGrp="1"/>
          </p:cNvGraphicFramePr>
          <p:nvPr>
            <p:ph type="tbl" sz="quarter" idx="13"/>
            <p:extLst>
              <p:ext uri="{D42A27DB-BD31-4B8C-83A1-F6EECF244321}">
                <p14:modId xmlns:p14="http://schemas.microsoft.com/office/powerpoint/2010/main" val="4264524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0240906"/>
                    </a:ext>
                  </a:extLst>
                </a:gridCol>
                <a:gridCol w="658368">
                  <a:extLst>
                    <a:ext uri="{9D8B030D-6E8A-4147-A177-3AD203B41FA5}">
                      <a16:colId xmlns:a16="http://schemas.microsoft.com/office/drawing/2014/main" val="4005936516"/>
                    </a:ext>
                  </a:extLst>
                </a:gridCol>
                <a:gridCol w="658368">
                  <a:extLst>
                    <a:ext uri="{9D8B030D-6E8A-4147-A177-3AD203B41FA5}">
                      <a16:colId xmlns:a16="http://schemas.microsoft.com/office/drawing/2014/main" val="2175223304"/>
                    </a:ext>
                  </a:extLst>
                </a:gridCol>
                <a:gridCol w="658368">
                  <a:extLst>
                    <a:ext uri="{9D8B030D-6E8A-4147-A177-3AD203B41FA5}">
                      <a16:colId xmlns:a16="http://schemas.microsoft.com/office/drawing/2014/main" val="1796544292"/>
                    </a:ext>
                  </a:extLst>
                </a:gridCol>
                <a:gridCol w="1481327">
                  <a:extLst>
                    <a:ext uri="{9D8B030D-6E8A-4147-A177-3AD203B41FA5}">
                      <a16:colId xmlns:a16="http://schemas.microsoft.com/office/drawing/2014/main" val="38708414"/>
                    </a:ext>
                  </a:extLst>
                </a:gridCol>
                <a:gridCol w="822960">
                  <a:extLst>
                    <a:ext uri="{9D8B030D-6E8A-4147-A177-3AD203B41FA5}">
                      <a16:colId xmlns:a16="http://schemas.microsoft.com/office/drawing/2014/main" val="481837801"/>
                    </a:ext>
                  </a:extLst>
                </a:gridCol>
                <a:gridCol w="658368">
                  <a:extLst>
                    <a:ext uri="{9D8B030D-6E8A-4147-A177-3AD203B41FA5}">
                      <a16:colId xmlns:a16="http://schemas.microsoft.com/office/drawing/2014/main" val="2509223943"/>
                    </a:ext>
                  </a:extLst>
                </a:gridCol>
                <a:gridCol w="658368">
                  <a:extLst>
                    <a:ext uri="{9D8B030D-6E8A-4147-A177-3AD203B41FA5}">
                      <a16:colId xmlns:a16="http://schemas.microsoft.com/office/drawing/2014/main" val="2533674485"/>
                    </a:ext>
                  </a:extLst>
                </a:gridCol>
                <a:gridCol w="658368">
                  <a:extLst>
                    <a:ext uri="{9D8B030D-6E8A-4147-A177-3AD203B41FA5}">
                      <a16:colId xmlns:a16="http://schemas.microsoft.com/office/drawing/2014/main" val="1871730164"/>
                    </a:ext>
                  </a:extLst>
                </a:gridCol>
                <a:gridCol w="658368">
                  <a:extLst>
                    <a:ext uri="{9D8B030D-6E8A-4147-A177-3AD203B41FA5}">
                      <a16:colId xmlns:a16="http://schemas.microsoft.com/office/drawing/2014/main" val="401308109"/>
                    </a:ext>
                  </a:extLst>
                </a:gridCol>
                <a:gridCol w="658368">
                  <a:extLst>
                    <a:ext uri="{9D8B030D-6E8A-4147-A177-3AD203B41FA5}">
                      <a16:colId xmlns:a16="http://schemas.microsoft.com/office/drawing/2014/main" val="357030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58697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@DouglasArts: Tonight! #Zappostrophe' - Music by #FrankZappa feat. @douglascollege #MusicTechologyDiploma​ faculty &amp;amp; friends. Directed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https://twitter.com/douglascollege/status/1112803476898279424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896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 pm - Please note that the only classes that are cancelled today are the ones in T Building. All other classes on campus are running as scheduled. Updates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http://www.facebook.com/permalink.php?story_fbid=10156959218915822&amp;id=17076135821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extLst>
                  <a:ext uri="{0D108BD9-81ED-4DB2-BD59-A6C34878D82A}">
                    <a16:rowId xmlns:a16="http://schemas.microsoft.com/office/drawing/2014/main" val="1160599145"/>
                  </a:ext>
                </a:extLst>
              </a:tr>
            </a:tbl>
          </a:graphicData>
        </a:graphic>
      </p:graphicFrame>
      <p:sp>
        <p:nvSpPr>
          <p:cNvPr id="4" name="Text Placeholder 3">
            <a:extLst>
              <a:ext uri="{FF2B5EF4-FFF2-40B4-BE49-F238E27FC236}">
                <a16:creationId xmlns:a16="http://schemas.microsoft.com/office/drawing/2014/main" id="{EC2130A1-2368-41CD-90E9-92D3EFCDAC79}"/>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8470041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AA816-CBB8-4A9A-989D-54CB722CE427}"/>
              </a:ext>
            </a:extLst>
          </p:cNvPr>
          <p:cNvSpPr>
            <a:spLocks noGrp="1"/>
          </p:cNvSpPr>
          <p:nvPr>
            <p:ph type="title"/>
          </p:nvPr>
        </p:nvSpPr>
        <p:spPr/>
        <p:txBody>
          <a:bodyPr/>
          <a:lstStyle/>
          <a:p>
            <a:r>
              <a:rPr lang="en-US"/>
              <a:t>Overall All Posts Table | VCC - Social - 8 of 12</a:t>
            </a:r>
          </a:p>
        </p:txBody>
      </p:sp>
      <p:graphicFrame>
        <p:nvGraphicFramePr>
          <p:cNvPr id="5" name="Table Placeholder 4">
            <a:extLst>
              <a:ext uri="{FF2B5EF4-FFF2-40B4-BE49-F238E27FC236}">
                <a16:creationId xmlns:a16="http://schemas.microsoft.com/office/drawing/2014/main" id="{3136837B-8964-4667-9AC6-0F3ECB25F1F1}"/>
              </a:ext>
            </a:extLst>
          </p:cNvPr>
          <p:cNvGraphicFramePr>
            <a:graphicFrameLocks noGrp="1"/>
          </p:cNvGraphicFramePr>
          <p:nvPr>
            <p:ph type="tbl" sz="quarter" idx="13"/>
            <p:extLst>
              <p:ext uri="{D42A27DB-BD31-4B8C-83A1-F6EECF244321}">
                <p14:modId xmlns:p14="http://schemas.microsoft.com/office/powerpoint/2010/main" val="53787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89608058"/>
                    </a:ext>
                  </a:extLst>
                </a:gridCol>
                <a:gridCol w="658368">
                  <a:extLst>
                    <a:ext uri="{9D8B030D-6E8A-4147-A177-3AD203B41FA5}">
                      <a16:colId xmlns:a16="http://schemas.microsoft.com/office/drawing/2014/main" val="978039307"/>
                    </a:ext>
                  </a:extLst>
                </a:gridCol>
                <a:gridCol w="658368">
                  <a:extLst>
                    <a:ext uri="{9D8B030D-6E8A-4147-A177-3AD203B41FA5}">
                      <a16:colId xmlns:a16="http://schemas.microsoft.com/office/drawing/2014/main" val="3195061445"/>
                    </a:ext>
                  </a:extLst>
                </a:gridCol>
                <a:gridCol w="658368">
                  <a:extLst>
                    <a:ext uri="{9D8B030D-6E8A-4147-A177-3AD203B41FA5}">
                      <a16:colId xmlns:a16="http://schemas.microsoft.com/office/drawing/2014/main" val="3119991715"/>
                    </a:ext>
                  </a:extLst>
                </a:gridCol>
                <a:gridCol w="1481327">
                  <a:extLst>
                    <a:ext uri="{9D8B030D-6E8A-4147-A177-3AD203B41FA5}">
                      <a16:colId xmlns:a16="http://schemas.microsoft.com/office/drawing/2014/main" val="499257678"/>
                    </a:ext>
                  </a:extLst>
                </a:gridCol>
                <a:gridCol w="822960">
                  <a:extLst>
                    <a:ext uri="{9D8B030D-6E8A-4147-A177-3AD203B41FA5}">
                      <a16:colId xmlns:a16="http://schemas.microsoft.com/office/drawing/2014/main" val="2191747519"/>
                    </a:ext>
                  </a:extLst>
                </a:gridCol>
                <a:gridCol w="658368">
                  <a:extLst>
                    <a:ext uri="{9D8B030D-6E8A-4147-A177-3AD203B41FA5}">
                      <a16:colId xmlns:a16="http://schemas.microsoft.com/office/drawing/2014/main" val="4172629892"/>
                    </a:ext>
                  </a:extLst>
                </a:gridCol>
                <a:gridCol w="658368">
                  <a:extLst>
                    <a:ext uri="{9D8B030D-6E8A-4147-A177-3AD203B41FA5}">
                      <a16:colId xmlns:a16="http://schemas.microsoft.com/office/drawing/2014/main" val="282414448"/>
                    </a:ext>
                  </a:extLst>
                </a:gridCol>
                <a:gridCol w="658368">
                  <a:extLst>
                    <a:ext uri="{9D8B030D-6E8A-4147-A177-3AD203B41FA5}">
                      <a16:colId xmlns:a16="http://schemas.microsoft.com/office/drawing/2014/main" val="992167194"/>
                    </a:ext>
                  </a:extLst>
                </a:gridCol>
                <a:gridCol w="658368">
                  <a:extLst>
                    <a:ext uri="{9D8B030D-6E8A-4147-A177-3AD203B41FA5}">
                      <a16:colId xmlns:a16="http://schemas.microsoft.com/office/drawing/2014/main" val="4185980207"/>
                    </a:ext>
                  </a:extLst>
                </a:gridCol>
                <a:gridCol w="658368">
                  <a:extLst>
                    <a:ext uri="{9D8B030D-6E8A-4147-A177-3AD203B41FA5}">
                      <a16:colId xmlns:a16="http://schemas.microsoft.com/office/drawing/2014/main" val="213565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00137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Please note that the only classes that are cancelled today are the ones in T Building. All other classes on campus are running as scheduled.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https://twitter.com/langaracollege/status/1112801110148804608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72360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 pm - The Library is clear now and back open. T-Building remains closed.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http://www.facebook.com/permalink.php?story_fbid=10156959190620822&amp;id=17076135821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0.0572 %</a:t>
                      </a:r>
                    </a:p>
                  </a:txBody>
                  <a:tcPr/>
                </a:tc>
                <a:extLst>
                  <a:ext uri="{0D108BD9-81ED-4DB2-BD59-A6C34878D82A}">
                    <a16:rowId xmlns:a16="http://schemas.microsoft.com/office/drawing/2014/main" val="3294554463"/>
                  </a:ext>
                </a:extLst>
              </a:tr>
            </a:tbl>
          </a:graphicData>
        </a:graphic>
      </p:graphicFrame>
      <p:sp>
        <p:nvSpPr>
          <p:cNvPr id="4" name="Text Placeholder 3">
            <a:extLst>
              <a:ext uri="{FF2B5EF4-FFF2-40B4-BE49-F238E27FC236}">
                <a16:creationId xmlns:a16="http://schemas.microsoft.com/office/drawing/2014/main" id="{2B2BAEE4-0B93-4C8C-A268-381ABCA0C927}"/>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9239371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B65EF-C171-4828-9347-A2344AFDB33B}"/>
              </a:ext>
            </a:extLst>
          </p:cNvPr>
          <p:cNvSpPr>
            <a:spLocks noGrp="1"/>
          </p:cNvSpPr>
          <p:nvPr>
            <p:ph type="title"/>
          </p:nvPr>
        </p:nvSpPr>
        <p:spPr/>
        <p:txBody>
          <a:bodyPr/>
          <a:lstStyle/>
          <a:p>
            <a:r>
              <a:rPr lang="en-US"/>
              <a:t>Overall All Posts Table | VCC - Social - 9 of 12</a:t>
            </a:r>
          </a:p>
        </p:txBody>
      </p:sp>
      <p:graphicFrame>
        <p:nvGraphicFramePr>
          <p:cNvPr id="5" name="Table Placeholder 4">
            <a:extLst>
              <a:ext uri="{FF2B5EF4-FFF2-40B4-BE49-F238E27FC236}">
                <a16:creationId xmlns:a16="http://schemas.microsoft.com/office/drawing/2014/main" id="{13ED6E5C-C4BF-49F6-B448-39258F739323}"/>
              </a:ext>
            </a:extLst>
          </p:cNvPr>
          <p:cNvGraphicFramePr>
            <a:graphicFrameLocks noGrp="1"/>
          </p:cNvGraphicFramePr>
          <p:nvPr>
            <p:ph type="tbl" sz="quarter" idx="13"/>
            <p:extLst>
              <p:ext uri="{D42A27DB-BD31-4B8C-83A1-F6EECF244321}">
                <p14:modId xmlns:p14="http://schemas.microsoft.com/office/powerpoint/2010/main" val="2885460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51785259"/>
                    </a:ext>
                  </a:extLst>
                </a:gridCol>
                <a:gridCol w="658368">
                  <a:extLst>
                    <a:ext uri="{9D8B030D-6E8A-4147-A177-3AD203B41FA5}">
                      <a16:colId xmlns:a16="http://schemas.microsoft.com/office/drawing/2014/main" val="3954587298"/>
                    </a:ext>
                  </a:extLst>
                </a:gridCol>
                <a:gridCol w="658368">
                  <a:extLst>
                    <a:ext uri="{9D8B030D-6E8A-4147-A177-3AD203B41FA5}">
                      <a16:colId xmlns:a16="http://schemas.microsoft.com/office/drawing/2014/main" val="4149885881"/>
                    </a:ext>
                  </a:extLst>
                </a:gridCol>
                <a:gridCol w="658368">
                  <a:extLst>
                    <a:ext uri="{9D8B030D-6E8A-4147-A177-3AD203B41FA5}">
                      <a16:colId xmlns:a16="http://schemas.microsoft.com/office/drawing/2014/main" val="916254676"/>
                    </a:ext>
                  </a:extLst>
                </a:gridCol>
                <a:gridCol w="1481327">
                  <a:extLst>
                    <a:ext uri="{9D8B030D-6E8A-4147-A177-3AD203B41FA5}">
                      <a16:colId xmlns:a16="http://schemas.microsoft.com/office/drawing/2014/main" val="2819607534"/>
                    </a:ext>
                  </a:extLst>
                </a:gridCol>
                <a:gridCol w="822960">
                  <a:extLst>
                    <a:ext uri="{9D8B030D-6E8A-4147-A177-3AD203B41FA5}">
                      <a16:colId xmlns:a16="http://schemas.microsoft.com/office/drawing/2014/main" val="3851828205"/>
                    </a:ext>
                  </a:extLst>
                </a:gridCol>
                <a:gridCol w="658368">
                  <a:extLst>
                    <a:ext uri="{9D8B030D-6E8A-4147-A177-3AD203B41FA5}">
                      <a16:colId xmlns:a16="http://schemas.microsoft.com/office/drawing/2014/main" val="2222288372"/>
                    </a:ext>
                  </a:extLst>
                </a:gridCol>
                <a:gridCol w="658368">
                  <a:extLst>
                    <a:ext uri="{9D8B030D-6E8A-4147-A177-3AD203B41FA5}">
                      <a16:colId xmlns:a16="http://schemas.microsoft.com/office/drawing/2014/main" val="395482194"/>
                    </a:ext>
                  </a:extLst>
                </a:gridCol>
                <a:gridCol w="658368">
                  <a:extLst>
                    <a:ext uri="{9D8B030D-6E8A-4147-A177-3AD203B41FA5}">
                      <a16:colId xmlns:a16="http://schemas.microsoft.com/office/drawing/2014/main" val="1677193736"/>
                    </a:ext>
                  </a:extLst>
                </a:gridCol>
                <a:gridCol w="658368">
                  <a:extLst>
                    <a:ext uri="{9D8B030D-6E8A-4147-A177-3AD203B41FA5}">
                      <a16:colId xmlns:a16="http://schemas.microsoft.com/office/drawing/2014/main" val="2657716009"/>
                    </a:ext>
                  </a:extLst>
                </a:gridCol>
                <a:gridCol w="658368">
                  <a:extLst>
                    <a:ext uri="{9D8B030D-6E8A-4147-A177-3AD203B41FA5}">
                      <a16:colId xmlns:a16="http://schemas.microsoft.com/office/drawing/2014/main" val="1313399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23757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 pm - The Vancouver Fire Department is attending to an incident in T building this morning, April 1, 2019. All classes scheduled in T building are cancelled for the remainder of the day. Please stay clear of the area and watch for further updates: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http://www.facebook.com/permalink.php?story_fbid=10156959151280822&amp;id=17076135821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0.3053 %</a:t>
                      </a:r>
                    </a:p>
                  </a:txBody>
                  <a:tcPr/>
                </a:tc>
                <a:extLst>
                  <a:ext uri="{0D108BD9-81ED-4DB2-BD59-A6C34878D82A}">
                    <a16:rowId xmlns:a16="http://schemas.microsoft.com/office/drawing/2014/main" val="355274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21:00:35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18:20:59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Need a Monday night boost? Check out #JazzNight at @VPL! https://t.co/Top1jpf0ZP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https://twitter.com/myVCC/status/1112791887088377856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0.0649 %</a:t>
                      </a:r>
                    </a:p>
                  </a:txBody>
                  <a:tcPr/>
                </a:tc>
                <a:extLst>
                  <a:ext uri="{0D108BD9-81ED-4DB2-BD59-A6C34878D82A}">
                    <a16:rowId xmlns:a16="http://schemas.microsoft.com/office/drawing/2014/main" val="2212731545"/>
                  </a:ext>
                </a:extLst>
              </a:tr>
            </a:tbl>
          </a:graphicData>
        </a:graphic>
      </p:graphicFrame>
      <p:sp>
        <p:nvSpPr>
          <p:cNvPr id="4" name="Text Placeholder 3">
            <a:extLst>
              <a:ext uri="{FF2B5EF4-FFF2-40B4-BE49-F238E27FC236}">
                <a16:creationId xmlns:a16="http://schemas.microsoft.com/office/drawing/2014/main" id="{302076A2-B36C-4C70-B5AD-4CCA77B94CBA}"/>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7641764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59869-8C4D-4C50-8BC3-32E9C8E58332}"/>
              </a:ext>
            </a:extLst>
          </p:cNvPr>
          <p:cNvSpPr>
            <a:spLocks noGrp="1"/>
          </p:cNvSpPr>
          <p:nvPr>
            <p:ph type="title"/>
          </p:nvPr>
        </p:nvSpPr>
        <p:spPr/>
        <p:txBody>
          <a:bodyPr/>
          <a:lstStyle/>
          <a:p>
            <a:r>
              <a:rPr lang="en-US"/>
              <a:t>Overall All Posts Table | VCC - Social - 10 of 12</a:t>
            </a:r>
          </a:p>
        </p:txBody>
      </p:sp>
      <p:graphicFrame>
        <p:nvGraphicFramePr>
          <p:cNvPr id="5" name="Table Placeholder 4">
            <a:extLst>
              <a:ext uri="{FF2B5EF4-FFF2-40B4-BE49-F238E27FC236}">
                <a16:creationId xmlns:a16="http://schemas.microsoft.com/office/drawing/2014/main" id="{7447CAF2-E9C6-4AF8-9AA0-B028714D1BD0}"/>
              </a:ext>
            </a:extLst>
          </p:cNvPr>
          <p:cNvGraphicFramePr>
            <a:graphicFrameLocks noGrp="1"/>
          </p:cNvGraphicFramePr>
          <p:nvPr>
            <p:ph type="tbl" sz="quarter" idx="13"/>
            <p:extLst>
              <p:ext uri="{D42A27DB-BD31-4B8C-83A1-F6EECF244321}">
                <p14:modId xmlns:p14="http://schemas.microsoft.com/office/powerpoint/2010/main" val="151841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24017193"/>
                    </a:ext>
                  </a:extLst>
                </a:gridCol>
                <a:gridCol w="658368">
                  <a:extLst>
                    <a:ext uri="{9D8B030D-6E8A-4147-A177-3AD203B41FA5}">
                      <a16:colId xmlns:a16="http://schemas.microsoft.com/office/drawing/2014/main" val="3654654708"/>
                    </a:ext>
                  </a:extLst>
                </a:gridCol>
                <a:gridCol w="658368">
                  <a:extLst>
                    <a:ext uri="{9D8B030D-6E8A-4147-A177-3AD203B41FA5}">
                      <a16:colId xmlns:a16="http://schemas.microsoft.com/office/drawing/2014/main" val="2875232309"/>
                    </a:ext>
                  </a:extLst>
                </a:gridCol>
                <a:gridCol w="658368">
                  <a:extLst>
                    <a:ext uri="{9D8B030D-6E8A-4147-A177-3AD203B41FA5}">
                      <a16:colId xmlns:a16="http://schemas.microsoft.com/office/drawing/2014/main" val="834039171"/>
                    </a:ext>
                  </a:extLst>
                </a:gridCol>
                <a:gridCol w="1481327">
                  <a:extLst>
                    <a:ext uri="{9D8B030D-6E8A-4147-A177-3AD203B41FA5}">
                      <a16:colId xmlns:a16="http://schemas.microsoft.com/office/drawing/2014/main" val="2414173044"/>
                    </a:ext>
                  </a:extLst>
                </a:gridCol>
                <a:gridCol w="822960">
                  <a:extLst>
                    <a:ext uri="{9D8B030D-6E8A-4147-A177-3AD203B41FA5}">
                      <a16:colId xmlns:a16="http://schemas.microsoft.com/office/drawing/2014/main" val="2639849091"/>
                    </a:ext>
                  </a:extLst>
                </a:gridCol>
                <a:gridCol w="658368">
                  <a:extLst>
                    <a:ext uri="{9D8B030D-6E8A-4147-A177-3AD203B41FA5}">
                      <a16:colId xmlns:a16="http://schemas.microsoft.com/office/drawing/2014/main" val="957184500"/>
                    </a:ext>
                  </a:extLst>
                </a:gridCol>
                <a:gridCol w="658368">
                  <a:extLst>
                    <a:ext uri="{9D8B030D-6E8A-4147-A177-3AD203B41FA5}">
                      <a16:colId xmlns:a16="http://schemas.microsoft.com/office/drawing/2014/main" val="2225905274"/>
                    </a:ext>
                  </a:extLst>
                </a:gridCol>
                <a:gridCol w="658368">
                  <a:extLst>
                    <a:ext uri="{9D8B030D-6E8A-4147-A177-3AD203B41FA5}">
                      <a16:colId xmlns:a16="http://schemas.microsoft.com/office/drawing/2014/main" val="2799612541"/>
                    </a:ext>
                  </a:extLst>
                </a:gridCol>
                <a:gridCol w="658368">
                  <a:extLst>
                    <a:ext uri="{9D8B030D-6E8A-4147-A177-3AD203B41FA5}">
                      <a16:colId xmlns:a16="http://schemas.microsoft.com/office/drawing/2014/main" val="3167233884"/>
                    </a:ext>
                  </a:extLst>
                </a:gridCol>
                <a:gridCol w="658368">
                  <a:extLst>
                    <a:ext uri="{9D8B030D-6E8A-4147-A177-3AD203B41FA5}">
                      <a16:colId xmlns:a16="http://schemas.microsoft.com/office/drawing/2014/main" val="294254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24494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20:58:38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Library is also closed until further notice.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https://twitter.com/langaracollege/status/1112791398544076807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0.0430 %</a:t>
                      </a:r>
                    </a:p>
                  </a:txBody>
                  <a:tcPr/>
                </a:tc>
                <a:extLst>
                  <a:ext uri="{0D108BD9-81ED-4DB2-BD59-A6C34878D82A}">
                    <a16:rowId xmlns:a16="http://schemas.microsoft.com/office/drawing/2014/main" val="117164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06:21:16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 classes scheduled in T building are cancelled for the remainder of the day. Please stay clear of the building and watch for further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https://twitter.com/langaracollege/status/1112790909400150020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0.1934 %</a:t>
                      </a:r>
                    </a:p>
                  </a:txBody>
                  <a:tcPr/>
                </a:tc>
                <a:extLst>
                  <a:ext uri="{0D108BD9-81ED-4DB2-BD59-A6C34878D82A}">
                    <a16:rowId xmlns:a16="http://schemas.microsoft.com/office/drawing/2014/main" val="6434134"/>
                  </a:ext>
                </a:extLst>
              </a:tr>
            </a:tbl>
          </a:graphicData>
        </a:graphic>
      </p:graphicFrame>
      <p:sp>
        <p:nvSpPr>
          <p:cNvPr id="4" name="Text Placeholder 3">
            <a:extLst>
              <a:ext uri="{FF2B5EF4-FFF2-40B4-BE49-F238E27FC236}">
                <a16:creationId xmlns:a16="http://schemas.microsoft.com/office/drawing/2014/main" id="{058F7998-4844-4206-8CD9-8005EB3F9F50}"/>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16528122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405AC-09D3-4A3F-817D-CB8A574F0BB9}"/>
              </a:ext>
            </a:extLst>
          </p:cNvPr>
          <p:cNvSpPr>
            <a:spLocks noGrp="1"/>
          </p:cNvSpPr>
          <p:nvPr>
            <p:ph type="title"/>
          </p:nvPr>
        </p:nvSpPr>
        <p:spPr/>
        <p:txBody>
          <a:bodyPr/>
          <a:lstStyle/>
          <a:p>
            <a:r>
              <a:rPr lang="en-US"/>
              <a:t>Overall All Posts Table | VCC - Social - 11 of 12</a:t>
            </a:r>
          </a:p>
        </p:txBody>
      </p:sp>
      <p:graphicFrame>
        <p:nvGraphicFramePr>
          <p:cNvPr id="5" name="Table Placeholder 4">
            <a:extLst>
              <a:ext uri="{FF2B5EF4-FFF2-40B4-BE49-F238E27FC236}">
                <a16:creationId xmlns:a16="http://schemas.microsoft.com/office/drawing/2014/main" id="{7A1546C4-58D8-48D4-9647-9F2F2689705F}"/>
              </a:ext>
            </a:extLst>
          </p:cNvPr>
          <p:cNvGraphicFramePr>
            <a:graphicFrameLocks noGrp="1"/>
          </p:cNvGraphicFramePr>
          <p:nvPr>
            <p:ph type="tbl" sz="quarter" idx="13"/>
            <p:extLst>
              <p:ext uri="{D42A27DB-BD31-4B8C-83A1-F6EECF244321}">
                <p14:modId xmlns:p14="http://schemas.microsoft.com/office/powerpoint/2010/main" val="68956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88838847"/>
                    </a:ext>
                  </a:extLst>
                </a:gridCol>
                <a:gridCol w="658368">
                  <a:extLst>
                    <a:ext uri="{9D8B030D-6E8A-4147-A177-3AD203B41FA5}">
                      <a16:colId xmlns:a16="http://schemas.microsoft.com/office/drawing/2014/main" val="1945131131"/>
                    </a:ext>
                  </a:extLst>
                </a:gridCol>
                <a:gridCol w="658368">
                  <a:extLst>
                    <a:ext uri="{9D8B030D-6E8A-4147-A177-3AD203B41FA5}">
                      <a16:colId xmlns:a16="http://schemas.microsoft.com/office/drawing/2014/main" val="1726213436"/>
                    </a:ext>
                  </a:extLst>
                </a:gridCol>
                <a:gridCol w="658368">
                  <a:extLst>
                    <a:ext uri="{9D8B030D-6E8A-4147-A177-3AD203B41FA5}">
                      <a16:colId xmlns:a16="http://schemas.microsoft.com/office/drawing/2014/main" val="2082389798"/>
                    </a:ext>
                  </a:extLst>
                </a:gridCol>
                <a:gridCol w="1481327">
                  <a:extLst>
                    <a:ext uri="{9D8B030D-6E8A-4147-A177-3AD203B41FA5}">
                      <a16:colId xmlns:a16="http://schemas.microsoft.com/office/drawing/2014/main" val="207530722"/>
                    </a:ext>
                  </a:extLst>
                </a:gridCol>
                <a:gridCol w="822960">
                  <a:extLst>
                    <a:ext uri="{9D8B030D-6E8A-4147-A177-3AD203B41FA5}">
                      <a16:colId xmlns:a16="http://schemas.microsoft.com/office/drawing/2014/main" val="1745914892"/>
                    </a:ext>
                  </a:extLst>
                </a:gridCol>
                <a:gridCol w="658368">
                  <a:extLst>
                    <a:ext uri="{9D8B030D-6E8A-4147-A177-3AD203B41FA5}">
                      <a16:colId xmlns:a16="http://schemas.microsoft.com/office/drawing/2014/main" val="924788099"/>
                    </a:ext>
                  </a:extLst>
                </a:gridCol>
                <a:gridCol w="658368">
                  <a:extLst>
                    <a:ext uri="{9D8B030D-6E8A-4147-A177-3AD203B41FA5}">
                      <a16:colId xmlns:a16="http://schemas.microsoft.com/office/drawing/2014/main" val="1638686607"/>
                    </a:ext>
                  </a:extLst>
                </a:gridCol>
                <a:gridCol w="658368">
                  <a:extLst>
                    <a:ext uri="{9D8B030D-6E8A-4147-A177-3AD203B41FA5}">
                      <a16:colId xmlns:a16="http://schemas.microsoft.com/office/drawing/2014/main" val="4074152376"/>
                    </a:ext>
                  </a:extLst>
                </a:gridCol>
                <a:gridCol w="658368">
                  <a:extLst>
                    <a:ext uri="{9D8B030D-6E8A-4147-A177-3AD203B41FA5}">
                      <a16:colId xmlns:a16="http://schemas.microsoft.com/office/drawing/2014/main" val="3571495714"/>
                    </a:ext>
                  </a:extLst>
                </a:gridCol>
                <a:gridCol w="658368">
                  <a:extLst>
                    <a:ext uri="{9D8B030D-6E8A-4147-A177-3AD203B41FA5}">
                      <a16:colId xmlns:a16="http://schemas.microsoft.com/office/drawing/2014/main" val="4128681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46084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20:39:09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 am - The fire department is currently attending an incident in T building. Please stay clear of the area until further notice. ow.ly/AU0730ohzak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http://www.facebook.com/permalink.php?story_fbid=10156959109310822&amp;id=17076135821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0.1259 %</a:t>
                      </a:r>
                    </a:p>
                  </a:txBody>
                  <a:tcPr/>
                </a:tc>
                <a:extLst>
                  <a:ext uri="{0D108BD9-81ED-4DB2-BD59-A6C34878D82A}">
                    <a16:rowId xmlns:a16="http://schemas.microsoft.com/office/drawing/2014/main" val="27568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20:38:22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06:22:07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fire department is currently attending an incident in T building. Please stay clear of the area until further notice.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https://twitter.com/langaracollege/status/1112786299147022343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0.1289 %</a:t>
                      </a:r>
                    </a:p>
                  </a:txBody>
                  <a:tcPr/>
                </a:tc>
                <a:extLst>
                  <a:ext uri="{0D108BD9-81ED-4DB2-BD59-A6C34878D82A}">
                    <a16:rowId xmlns:a16="http://schemas.microsoft.com/office/drawing/2014/main" val="3492957393"/>
                  </a:ext>
                </a:extLst>
              </a:tr>
            </a:tbl>
          </a:graphicData>
        </a:graphic>
      </p:graphicFrame>
      <p:sp>
        <p:nvSpPr>
          <p:cNvPr id="4" name="Text Placeholder 3">
            <a:extLst>
              <a:ext uri="{FF2B5EF4-FFF2-40B4-BE49-F238E27FC236}">
                <a16:creationId xmlns:a16="http://schemas.microsoft.com/office/drawing/2014/main" id="{252D1CEB-1F70-4C12-896F-BDF4C8FB4AD8}"/>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4958801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78B20-AFF9-4957-B036-F3E1FC824325}"/>
              </a:ext>
            </a:extLst>
          </p:cNvPr>
          <p:cNvSpPr>
            <a:spLocks noGrp="1"/>
          </p:cNvSpPr>
          <p:nvPr>
            <p:ph type="title"/>
          </p:nvPr>
        </p:nvSpPr>
        <p:spPr/>
        <p:txBody>
          <a:bodyPr/>
          <a:lstStyle/>
          <a:p>
            <a:r>
              <a:rPr lang="en-US"/>
              <a:t>Overall All Posts Table | VCC - Social - 12 of 12</a:t>
            </a:r>
          </a:p>
        </p:txBody>
      </p:sp>
      <p:graphicFrame>
        <p:nvGraphicFramePr>
          <p:cNvPr id="5" name="Table Placeholder 4">
            <a:extLst>
              <a:ext uri="{FF2B5EF4-FFF2-40B4-BE49-F238E27FC236}">
                <a16:creationId xmlns:a16="http://schemas.microsoft.com/office/drawing/2014/main" id="{889EF1D7-25C4-42AA-B535-B8C44D0F1373}"/>
              </a:ext>
            </a:extLst>
          </p:cNvPr>
          <p:cNvGraphicFramePr>
            <a:graphicFrameLocks noGrp="1"/>
          </p:cNvGraphicFramePr>
          <p:nvPr>
            <p:ph type="tbl" sz="quarter" idx="13"/>
            <p:extLst>
              <p:ext uri="{D42A27DB-BD31-4B8C-83A1-F6EECF244321}">
                <p14:modId xmlns:p14="http://schemas.microsoft.com/office/powerpoint/2010/main" val="3707718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58013785"/>
                    </a:ext>
                  </a:extLst>
                </a:gridCol>
                <a:gridCol w="658368">
                  <a:extLst>
                    <a:ext uri="{9D8B030D-6E8A-4147-A177-3AD203B41FA5}">
                      <a16:colId xmlns:a16="http://schemas.microsoft.com/office/drawing/2014/main" val="1642040979"/>
                    </a:ext>
                  </a:extLst>
                </a:gridCol>
                <a:gridCol w="658368">
                  <a:extLst>
                    <a:ext uri="{9D8B030D-6E8A-4147-A177-3AD203B41FA5}">
                      <a16:colId xmlns:a16="http://schemas.microsoft.com/office/drawing/2014/main" val="714475890"/>
                    </a:ext>
                  </a:extLst>
                </a:gridCol>
                <a:gridCol w="658368">
                  <a:extLst>
                    <a:ext uri="{9D8B030D-6E8A-4147-A177-3AD203B41FA5}">
                      <a16:colId xmlns:a16="http://schemas.microsoft.com/office/drawing/2014/main" val="4189649589"/>
                    </a:ext>
                  </a:extLst>
                </a:gridCol>
                <a:gridCol w="1481327">
                  <a:extLst>
                    <a:ext uri="{9D8B030D-6E8A-4147-A177-3AD203B41FA5}">
                      <a16:colId xmlns:a16="http://schemas.microsoft.com/office/drawing/2014/main" val="2651767723"/>
                    </a:ext>
                  </a:extLst>
                </a:gridCol>
                <a:gridCol w="822960">
                  <a:extLst>
                    <a:ext uri="{9D8B030D-6E8A-4147-A177-3AD203B41FA5}">
                      <a16:colId xmlns:a16="http://schemas.microsoft.com/office/drawing/2014/main" val="1275459853"/>
                    </a:ext>
                  </a:extLst>
                </a:gridCol>
                <a:gridCol w="658368">
                  <a:extLst>
                    <a:ext uri="{9D8B030D-6E8A-4147-A177-3AD203B41FA5}">
                      <a16:colId xmlns:a16="http://schemas.microsoft.com/office/drawing/2014/main" val="2056863011"/>
                    </a:ext>
                  </a:extLst>
                </a:gridCol>
                <a:gridCol w="658368">
                  <a:extLst>
                    <a:ext uri="{9D8B030D-6E8A-4147-A177-3AD203B41FA5}">
                      <a16:colId xmlns:a16="http://schemas.microsoft.com/office/drawing/2014/main" val="842067485"/>
                    </a:ext>
                  </a:extLst>
                </a:gridCol>
                <a:gridCol w="658368">
                  <a:extLst>
                    <a:ext uri="{9D8B030D-6E8A-4147-A177-3AD203B41FA5}">
                      <a16:colId xmlns:a16="http://schemas.microsoft.com/office/drawing/2014/main" val="3261153714"/>
                    </a:ext>
                  </a:extLst>
                </a:gridCol>
                <a:gridCol w="658368">
                  <a:extLst>
                    <a:ext uri="{9D8B030D-6E8A-4147-A177-3AD203B41FA5}">
                      <a16:colId xmlns:a16="http://schemas.microsoft.com/office/drawing/2014/main" val="3461038103"/>
                    </a:ext>
                  </a:extLst>
                </a:gridCol>
                <a:gridCol w="658368">
                  <a:extLst>
                    <a:ext uri="{9D8B030D-6E8A-4147-A177-3AD203B41FA5}">
                      <a16:colId xmlns:a16="http://schemas.microsoft.com/office/drawing/2014/main" val="175584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75231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19:45:07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04/04/2019 10:58:08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Don’t miss out – here’s what’s happening around campus this week! http://ow.ly/AKr050oLjgj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https://scontent.xx.fbcdn.net/v/t1.0-9/s720x720/56332532_10158377546449408_7423677849594232832_o.jpg?_nc_cat=108&amp;_nc_ht=scontent.xx&amp;oh=4ec32ab3c149de63955c2228f6f9fb0a&amp;oe=5D08FA0E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http://www.facebook.com/permalink.php?story_fbid=10158377546444408&amp;id=82766014407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0.2136 %</a:t>
                      </a:r>
                    </a:p>
                  </a:txBody>
                  <a:tcPr/>
                </a:tc>
                <a:extLst>
                  <a:ext uri="{0D108BD9-81ED-4DB2-BD59-A6C34878D82A}">
                    <a16:rowId xmlns:a16="http://schemas.microsoft.com/office/drawing/2014/main" val="141003342"/>
                  </a:ext>
                </a:extLst>
              </a:tr>
            </a:tbl>
          </a:graphicData>
        </a:graphic>
      </p:graphicFrame>
      <p:sp>
        <p:nvSpPr>
          <p:cNvPr id="4" name="Text Placeholder 3">
            <a:extLst>
              <a:ext uri="{FF2B5EF4-FFF2-40B4-BE49-F238E27FC236}">
                <a16:creationId xmlns:a16="http://schemas.microsoft.com/office/drawing/2014/main" id="{FCF03525-112B-482F-868F-5B5B3B990173}"/>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40486601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AE8F-98E8-42A6-B455-6FF8DC6AD91F}"/>
              </a:ext>
            </a:extLst>
          </p:cNvPr>
          <p:cNvSpPr>
            <a:spLocks noGrp="1"/>
          </p:cNvSpPr>
          <p:nvPr>
            <p:ph type="title"/>
          </p:nvPr>
        </p:nvSpPr>
        <p:spPr/>
        <p:txBody>
          <a:bodyPr/>
          <a:lstStyle/>
          <a:p>
            <a:r>
              <a:rPr lang="en-US"/>
              <a:t>Overall Average Comments Per Post | VCC - Social - 1 of 2</a:t>
            </a:r>
          </a:p>
        </p:txBody>
      </p:sp>
      <p:graphicFrame>
        <p:nvGraphicFramePr>
          <p:cNvPr id="5" name="Table Placeholder 4">
            <a:extLst>
              <a:ext uri="{FF2B5EF4-FFF2-40B4-BE49-F238E27FC236}">
                <a16:creationId xmlns:a16="http://schemas.microsoft.com/office/drawing/2014/main" id="{C8BDB2BC-0663-4D23-B513-E3DE51C4A87B}"/>
              </a:ext>
            </a:extLst>
          </p:cNvPr>
          <p:cNvGraphicFramePr>
            <a:graphicFrameLocks noGrp="1"/>
          </p:cNvGraphicFramePr>
          <p:nvPr>
            <p:ph type="tbl" sz="quarter" idx="13"/>
            <p:extLst>
              <p:ext uri="{D42A27DB-BD31-4B8C-83A1-F6EECF244321}">
                <p14:modId xmlns:p14="http://schemas.microsoft.com/office/powerpoint/2010/main" val="98906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86332412"/>
                    </a:ext>
                  </a:extLst>
                </a:gridCol>
                <a:gridCol w="2468880">
                  <a:extLst>
                    <a:ext uri="{9D8B030D-6E8A-4147-A177-3AD203B41FA5}">
                      <a16:colId xmlns:a16="http://schemas.microsoft.com/office/drawing/2014/main" val="3865098336"/>
                    </a:ext>
                  </a:extLst>
                </a:gridCol>
                <a:gridCol w="3291840">
                  <a:extLst>
                    <a:ext uri="{9D8B030D-6E8A-4147-A177-3AD203B41FA5}">
                      <a16:colId xmlns:a16="http://schemas.microsoft.com/office/drawing/2014/main" val="407754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extLst>
                  <a:ext uri="{0D108BD9-81ED-4DB2-BD59-A6C34878D82A}">
                    <a16:rowId xmlns:a16="http://schemas.microsoft.com/office/drawing/2014/main" val="247589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272390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69744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08023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11564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 - 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55430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52522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3602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17217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153124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2678431276"/>
                  </a:ext>
                </a:extLst>
              </a:tr>
            </a:tbl>
          </a:graphicData>
        </a:graphic>
      </p:graphicFrame>
      <p:sp>
        <p:nvSpPr>
          <p:cNvPr id="4" name="Text Placeholder 3">
            <a:extLst>
              <a:ext uri="{FF2B5EF4-FFF2-40B4-BE49-F238E27FC236}">
                <a16:creationId xmlns:a16="http://schemas.microsoft.com/office/drawing/2014/main" id="{7572029D-AEA3-4D0C-8852-8898C85757B9}"/>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9580491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5DEB5-87F7-480D-88F1-1DB4A8305CF6}"/>
              </a:ext>
            </a:extLst>
          </p:cNvPr>
          <p:cNvSpPr>
            <a:spLocks noGrp="1"/>
          </p:cNvSpPr>
          <p:nvPr>
            <p:ph type="title"/>
          </p:nvPr>
        </p:nvSpPr>
        <p:spPr/>
        <p:txBody>
          <a:bodyPr/>
          <a:lstStyle/>
          <a:p>
            <a:r>
              <a:rPr lang="en-US"/>
              <a:t>Overall Average Comments Per Post | VCC - Social - 2 of 2</a:t>
            </a:r>
          </a:p>
        </p:txBody>
      </p:sp>
      <p:graphicFrame>
        <p:nvGraphicFramePr>
          <p:cNvPr id="5" name="Table Placeholder 4">
            <a:extLst>
              <a:ext uri="{FF2B5EF4-FFF2-40B4-BE49-F238E27FC236}">
                <a16:creationId xmlns:a16="http://schemas.microsoft.com/office/drawing/2014/main" id="{95A9D456-50F8-47AB-8317-C6CF7D95B8E6}"/>
              </a:ext>
            </a:extLst>
          </p:cNvPr>
          <p:cNvGraphicFramePr>
            <a:graphicFrameLocks noGrp="1"/>
          </p:cNvGraphicFramePr>
          <p:nvPr>
            <p:ph type="tbl" sz="quarter" idx="13"/>
            <p:extLst>
              <p:ext uri="{D42A27DB-BD31-4B8C-83A1-F6EECF244321}">
                <p14:modId xmlns:p14="http://schemas.microsoft.com/office/powerpoint/2010/main" val="214563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9026825"/>
                    </a:ext>
                  </a:extLst>
                </a:gridCol>
                <a:gridCol w="2468880">
                  <a:extLst>
                    <a:ext uri="{9D8B030D-6E8A-4147-A177-3AD203B41FA5}">
                      <a16:colId xmlns:a16="http://schemas.microsoft.com/office/drawing/2014/main" val="2783994728"/>
                    </a:ext>
                  </a:extLst>
                </a:gridCol>
                <a:gridCol w="3291840">
                  <a:extLst>
                    <a:ext uri="{9D8B030D-6E8A-4147-A177-3AD203B41FA5}">
                      <a16:colId xmlns:a16="http://schemas.microsoft.com/office/drawing/2014/main" val="31297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extLst>
                  <a:ext uri="{0D108BD9-81ED-4DB2-BD59-A6C34878D82A}">
                    <a16:rowId xmlns:a16="http://schemas.microsoft.com/office/drawing/2014/main" val="87090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199871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29718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01463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64751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218933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@GBCollege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01362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43614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43495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32029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247308765"/>
                  </a:ext>
                </a:extLst>
              </a:tr>
            </a:tbl>
          </a:graphicData>
        </a:graphic>
      </p:graphicFrame>
      <p:sp>
        <p:nvSpPr>
          <p:cNvPr id="4" name="Text Placeholder 3">
            <a:extLst>
              <a:ext uri="{FF2B5EF4-FFF2-40B4-BE49-F238E27FC236}">
                <a16:creationId xmlns:a16="http://schemas.microsoft.com/office/drawing/2014/main" id="{D5E7FAF3-CDD0-4865-BA29-8FD2ECD21C86}"/>
              </a:ext>
            </a:extLst>
          </p:cNvPr>
          <p:cNvSpPr>
            <a:spLocks noGrp="1"/>
          </p:cNvSpPr>
          <p:nvPr>
            <p:ph type="body" sz="quarter" idx="14"/>
          </p:nvPr>
        </p:nvSpPr>
        <p:spPr/>
        <p:txBody>
          <a:bodyPr/>
          <a:lstStyle/>
          <a:p>
            <a:r>
              <a:rPr lang="en-US"/>
              <a:t>02/11/2019 - 04/01/2019</a:t>
            </a:r>
          </a:p>
        </p:txBody>
      </p:sp>
    </p:spTree>
    <p:extLst>
      <p:ext uri="{BB962C8B-B14F-4D97-AF65-F5344CB8AC3E}">
        <p14:creationId xmlns:p14="http://schemas.microsoft.com/office/powerpoint/2010/main" val="2079178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7922</Words>
  <Application>Microsoft Office PowerPoint</Application>
  <PresentationFormat>On-screen Show (4:3)</PresentationFormat>
  <Paragraphs>3149</Paragraphs>
  <Slides>92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92</vt:i4>
      </vt:variant>
    </vt:vector>
  </HeadingPairs>
  <TitlesOfParts>
    <vt:vector size="95" baseType="lpstr">
      <vt:lpstr>Arial</vt:lpstr>
      <vt:lpstr>Calibri</vt:lpstr>
      <vt:lpstr>quintly_template</vt:lpstr>
      <vt:lpstr>Content Optimization Benchmark</vt:lpstr>
      <vt:lpstr>LinkedIn Updates Type Distribution | VCC - Social</vt:lpstr>
      <vt:lpstr>LinkedIn Updates Table | VCC - Social - 1 of 14</vt:lpstr>
      <vt:lpstr>LinkedIn Updates Table | VCC - Social - 2 of 14</vt:lpstr>
      <vt:lpstr>LinkedIn Updates Table | VCC - Social - 3 of 14</vt:lpstr>
      <vt:lpstr>LinkedIn Updates Table | VCC - Social - 4 of 14</vt:lpstr>
      <vt:lpstr>LinkedIn Updates Table | VCC - Social - 5 of 14</vt:lpstr>
      <vt:lpstr>LinkedIn Updates Table | VCC - Social - 6 of 14</vt:lpstr>
      <vt:lpstr>LinkedIn Updates Table | VCC - Social - 7 of 14</vt:lpstr>
      <vt:lpstr>LinkedIn Updates Table | VCC - Social - 8 of 14</vt:lpstr>
      <vt:lpstr>LinkedIn Updates Table | VCC - Social - 9 of 14</vt:lpstr>
      <vt:lpstr>LinkedIn Updates Table | VCC - Social - 10 of 14</vt:lpstr>
      <vt:lpstr>LinkedIn Updates Table | VCC - Social - 11 of 14</vt:lpstr>
      <vt:lpstr>LinkedIn Updates Table | VCC - Social - 12 of 14</vt:lpstr>
      <vt:lpstr>LinkedIn Updates Table | VCC - Social - 13 of 14</vt:lpstr>
      <vt:lpstr>LinkedIn Updates Table | VCC - Social - 14 of 14</vt:lpstr>
      <vt:lpstr>Overall Overall Top Pages | VCC - Social - 1 of 3</vt:lpstr>
      <vt:lpstr>Overall Overall Top Pages | VCC - Social - 2 of 3</vt:lpstr>
      <vt:lpstr>Overall Overall Top Pages | VCC - Social - 3 of 3</vt:lpstr>
      <vt:lpstr>Instagram Posts | VCC - Social</vt:lpstr>
      <vt:lpstr>Instagram Hashtag Detection | VCC - Social - 1 of 3</vt:lpstr>
      <vt:lpstr>Instagram Hashtag Detection | VCC - Social - 2 of 3</vt:lpstr>
      <vt:lpstr>Instagram Hashtag Detection | VCC - Social - 3 of 3</vt:lpstr>
      <vt:lpstr>Instagram Post Type Distribution Per Profile | VCC - Social</vt:lpstr>
      <vt:lpstr>LinkedIn Updates Table | VCC - Social - 1 of 14</vt:lpstr>
      <vt:lpstr>LinkedIn Updates Table | VCC - Social - 2 of 14</vt:lpstr>
      <vt:lpstr>LinkedIn Updates Table | VCC - Social - 3 of 14</vt:lpstr>
      <vt:lpstr>LinkedIn Updates Table | VCC - Social - 4 of 14</vt:lpstr>
      <vt:lpstr>LinkedIn Updates Table | VCC - Social - 5 of 14</vt:lpstr>
      <vt:lpstr>LinkedIn Updates Table | VCC - Social - 6 of 14</vt:lpstr>
      <vt:lpstr>LinkedIn Updates Table | VCC - Social - 7 of 14</vt:lpstr>
      <vt:lpstr>LinkedIn Updates Table | VCC - Social - 8 of 14</vt:lpstr>
      <vt:lpstr>LinkedIn Updates Table | VCC - Social - 9 of 14</vt:lpstr>
      <vt:lpstr>LinkedIn Updates Table | VCC - Social - 10 of 14</vt:lpstr>
      <vt:lpstr>LinkedIn Updates Table | VCC - Social - 11 of 14</vt:lpstr>
      <vt:lpstr>LinkedIn Updates Table | VCC - Social - 12 of 14</vt:lpstr>
      <vt:lpstr>LinkedIn Updates Table | VCC - Social - 13 of 14</vt:lpstr>
      <vt:lpstr>LinkedIn Updates Table | VCC - Social - 14 of 14</vt:lpstr>
      <vt:lpstr>Overall Overall Posted Content | VCC - Social</vt:lpstr>
      <vt:lpstr>LinkedIn Hashtag Detection | VCC - Social - 1 of 3</vt:lpstr>
      <vt:lpstr>LinkedIn Hashtag Detection | VCC - Social - 2 of 3</vt:lpstr>
      <vt:lpstr>LinkedIn Hashtag Detection | VCC - Social - 3 of 3</vt:lpstr>
      <vt:lpstr>Overall Total Interactions by Weekday | VCC - Social</vt:lpstr>
      <vt:lpstr>Overall Overall Top Pages | VCC - Social - 1 of 3</vt:lpstr>
      <vt:lpstr>Overall Overall Top Pages | VCC - Social - 2 of 3</vt:lpstr>
      <vt:lpstr>Overall Overall Top Pages | VCC - Social - 3 of 3</vt:lpstr>
      <vt:lpstr>Instagram Hashtag Detection | VCC - Social - 1 of 3</vt:lpstr>
      <vt:lpstr>Instagram Hashtag Detection | VCC - Social - 2 of 3</vt:lpstr>
      <vt:lpstr>Instagram Hashtag Detection | VCC - Social - 3 of 3</vt:lpstr>
      <vt:lpstr>Instagram Post Type Distribution Per Profile | VCC - Social</vt:lpstr>
      <vt:lpstr>Facebook Sponsored Posts Distribution | VCC - Social</vt:lpstr>
      <vt:lpstr>Overall Overall Posted Content | VCC - Social</vt:lpstr>
      <vt:lpstr>LinkedIn Updates | VCC - Social</vt:lpstr>
      <vt:lpstr>Youtube Videos Table | VCC - Social - 1 of 4</vt:lpstr>
      <vt:lpstr>Youtube Videos Table | VCC - Social - 2 of 4</vt:lpstr>
      <vt:lpstr>Youtube Videos Table | VCC - Social - 3 of 4</vt:lpstr>
      <vt:lpstr>Youtube Videos Table | VCC - Social - 4 of 4</vt:lpstr>
      <vt:lpstr>LinkedIn Hashtag Detection | VCC - Social - 1 of 3</vt:lpstr>
      <vt:lpstr>LinkedIn Hashtag Detection | VCC - Social - 2 of 3</vt:lpstr>
      <vt:lpstr>LinkedIn Hashtag Detection | VCC - Social - 3 of 3</vt:lpstr>
      <vt:lpstr>Facebook Fans Total | VCC - Social</vt:lpstr>
      <vt:lpstr>Overall Network Key Metrics Table | VCC - Social</vt:lpstr>
      <vt:lpstr>Overall Overall Top Pages | VCC - Social - 1 of 3</vt:lpstr>
      <vt:lpstr>Overall Overall Top Pages | VCC - Social - 2 of 3</vt:lpstr>
      <vt:lpstr>Overall Overall Top Pages | VCC - Social - 3 of 3</vt:lpstr>
      <vt:lpstr>Instagram Key Metrics Table | VCC - Social</vt:lpstr>
      <vt:lpstr>Twitter Key Metrics Table | VCC - Social</vt:lpstr>
      <vt:lpstr>Overall Network Key Metrics Table | VCC - Social</vt:lpstr>
      <vt:lpstr>Facebook Key Metrics Table | VCC - Social - 1 of 2</vt:lpstr>
      <vt:lpstr>Facebook Key Metrics Table | VCC - Social - 2 of 2</vt:lpstr>
      <vt:lpstr>LinkedIn Key Metrics Table | VCC - Social</vt:lpstr>
      <vt:lpstr>Facebook Sponsored Posts Distribution | VCC - Social</vt:lpstr>
      <vt:lpstr>Instagram Follower Distribution | VCC - Social</vt:lpstr>
      <vt:lpstr>Twitter Total Interactions | VCC - Social</vt:lpstr>
      <vt:lpstr>Youtube Videos Table | VCC - Social - 1 of 4</vt:lpstr>
      <vt:lpstr>Youtube Videos Table | VCC - Social - 2 of 4</vt:lpstr>
      <vt:lpstr>Youtube Videos Table | VCC - Social - 3 of 4</vt:lpstr>
      <vt:lpstr>Youtube Videos Table | VCC - Social - 4 of 4</vt:lpstr>
      <vt:lpstr>Overall All Posts Table | VCC - Social - 1 of 12</vt:lpstr>
      <vt:lpstr>Overall All Posts Table | VCC - Social - 2 of 12</vt:lpstr>
      <vt:lpstr>Overall All Posts Table | VCC - Social - 3 of 12</vt:lpstr>
      <vt:lpstr>Overall All Posts Table | VCC - Social - 4 of 12</vt:lpstr>
      <vt:lpstr>Overall All Posts Table | VCC - Social - 5 of 12</vt:lpstr>
      <vt:lpstr>Overall All Posts Table | VCC - Social - 6 of 12</vt:lpstr>
      <vt:lpstr>Overall All Posts Table | VCC - Social - 7 of 12</vt:lpstr>
      <vt:lpstr>Overall All Posts Table | VCC - Social - 8 of 12</vt:lpstr>
      <vt:lpstr>Overall All Posts Table | VCC - Social - 9 of 12</vt:lpstr>
      <vt:lpstr>Overall All Posts Table | VCC - Social - 10 of 12</vt:lpstr>
      <vt:lpstr>Overall All Posts Table | VCC - Social - 11 of 12</vt:lpstr>
      <vt:lpstr>Overall All Posts Table | VCC - Social - 12 of 12</vt:lpstr>
      <vt:lpstr>Overall Average Comments Per Post | VCC - Social - 1 of 2</vt:lpstr>
      <vt:lpstr>Overall Average Comments Per Post | VCC - Social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2019-04-04T11:40:23Z</dcterms:created>
  <dcterms:modified xsi:type="dcterms:W3CDTF">2019-04-04T11:47:05Z</dcterms:modified>
</cp:coreProperties>
</file>