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2"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8" r:id="rId49"/>
    <p:sldId id="309" r:id="rId50"/>
    <p:sldId id="311" r:id="rId51"/>
    <p:sldId id="312" r:id="rId52"/>
    <p:sldId id="313" r:id="rId53"/>
    <p:sldId id="314" r:id="rId54"/>
    <p:sldId id="315" r:id="rId55"/>
    <p:sldId id="316" r:id="rId56"/>
    <p:sldId id="317" r:id="rId57"/>
    <p:sldId id="319" r:id="rId58"/>
    <p:sldId id="320" r:id="rId59"/>
    <p:sldId id="321" r:id="rId60"/>
    <p:sldId id="322" r:id="rId61"/>
    <p:sldId id="323" r:id="rId62"/>
  </p:sldIdLst>
  <p:sldSz cx="9144000" cy="6858000" type="screen4x3"/>
  <p:notesSz cx="6858000" cy="9144000"/>
  <p:embeddedFontLst>
    <p:embeddedFont>
      <p:font typeface="Calibri" panose="020F0502020204030204" pitchFamily="34" charset="0"/>
      <p:regular r:id="rId63"/>
      <p:bold r:id="rId64"/>
      <p:italic r:id="rId65"/>
      <p:bold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Vancouver Community College (VCC)</c:v>
                </c:pt>
                <c:pt idx="1">
                  <c:v>British Columbia Institute of Technology</c:v>
                </c:pt>
              </c:strCache>
            </c:strRef>
          </c:cat>
          <c:val>
            <c:numRef>
              <c:f>Sheet1!$B$2:$B$3</c:f>
              <c:numCache>
                <c:formatCode>General</c:formatCode>
                <c:ptCount val="2"/>
                <c:pt idx="0">
                  <c:v>7</c:v>
                </c:pt>
                <c:pt idx="1">
                  <c:v>38</c:v>
                </c:pt>
              </c:numCache>
            </c:numRef>
          </c:val>
          <c:extLst>
            <c:ext xmlns:c16="http://schemas.microsoft.com/office/drawing/2014/chart" uri="{C3380CC4-5D6E-409C-BE32-E72D297353CC}">
              <c16:uniqueId val="{00000000-A31E-4200-A0E7-170CA7A675BA}"/>
            </c:ext>
          </c:extLst>
        </c:ser>
        <c:ser>
          <c:idx val="1"/>
          <c:order val="1"/>
          <c:tx>
            <c:strRef>
              <c:f>Sheet1!$C$1</c:f>
              <c:strCache>
                <c:ptCount val="1"/>
                <c:pt idx="0">
                  <c:v>Misc</c:v>
                </c:pt>
              </c:strCache>
            </c:strRef>
          </c:tx>
          <c:spPr>
            <a:solidFill>
              <a:schemeClr val="accent2"/>
            </a:solidFill>
            <a:ln>
              <a:noFill/>
            </a:ln>
            <a:effectLst/>
          </c:spPr>
          <c:invertIfNegative val="0"/>
          <c:cat>
            <c:strRef>
              <c:f>Sheet1!$A$2:$A$3</c:f>
              <c:strCache>
                <c:ptCount val="2"/>
                <c:pt idx="0">
                  <c:v>Vancouver Community College (VCC)</c:v>
                </c:pt>
                <c:pt idx="1">
                  <c:v>British Columbia Institute of Technology</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A31E-4200-A0E7-170CA7A675BA}"/>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Vancouver Community College (VCC)</c:v>
                </c:pt>
                <c:pt idx="1">
                  <c:v>British Columbia Institute of Technology</c:v>
                </c:pt>
              </c:strCache>
            </c:strRef>
          </c:cat>
          <c:val>
            <c:numRef>
              <c:f>Sheet1!$D$2:$D$3</c:f>
              <c:numCache>
                <c:formatCode>General</c:formatCode>
                <c:ptCount val="2"/>
                <c:pt idx="0">
                  <c:v>0</c:v>
                </c:pt>
                <c:pt idx="1">
                  <c:v>5</c:v>
                </c:pt>
              </c:numCache>
            </c:numRef>
          </c:val>
          <c:extLst>
            <c:ext xmlns:c16="http://schemas.microsoft.com/office/drawing/2014/chart" uri="{C3380CC4-5D6E-409C-BE32-E72D297353CC}">
              <c16:uniqueId val="{00000002-A31E-4200-A0E7-170CA7A675BA}"/>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Vancouver Community College (VCC)</c:v>
                </c:pt>
                <c:pt idx="1">
                  <c:v>British Columbia Institute of Technology</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A31E-4200-A0E7-170CA7A675BA}"/>
            </c:ext>
          </c:extLst>
        </c:ser>
        <c:dLbls>
          <c:showLegendKey val="0"/>
          <c:showVal val="0"/>
          <c:showCatName val="0"/>
          <c:showSerName val="0"/>
          <c:showPercent val="0"/>
          <c:showBubbleSize val="0"/>
        </c:dLbls>
        <c:gapWidth val="150"/>
        <c:overlap val="100"/>
        <c:axId val="458486376"/>
        <c:axId val="458487032"/>
      </c:barChart>
      <c:catAx>
        <c:axId val="45848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87032"/>
        <c:crosses val="autoZero"/>
        <c:auto val="1"/>
        <c:lblAlgn val="ctr"/>
        <c:lblOffset val="100"/>
        <c:noMultiLvlLbl val="0"/>
      </c:catAx>
      <c:valAx>
        <c:axId val="458487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48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George Brown 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3</c:v>
                </c:pt>
                <c:pt idx="1">
                  <c:v>1</c:v>
                </c:pt>
                <c:pt idx="2">
                  <c:v>5</c:v>
                </c:pt>
                <c:pt idx="3">
                  <c:v>1</c:v>
                </c:pt>
                <c:pt idx="4">
                  <c:v>2</c:v>
                </c:pt>
                <c:pt idx="5">
                  <c:v>0</c:v>
                </c:pt>
                <c:pt idx="6">
                  <c:v>0</c:v>
                </c:pt>
                <c:pt idx="7">
                  <c:v>0</c:v>
                </c:pt>
                <c:pt idx="8">
                  <c:v>2</c:v>
                </c:pt>
                <c:pt idx="9">
                  <c:v>4</c:v>
                </c:pt>
                <c:pt idx="10">
                  <c:v>1</c:v>
                </c:pt>
                <c:pt idx="11">
                  <c:v>4</c:v>
                </c:pt>
                <c:pt idx="12">
                  <c:v>0</c:v>
                </c:pt>
                <c:pt idx="13">
                  <c:v>0</c:v>
                </c:pt>
                <c:pt idx="14">
                  <c:v>0</c:v>
                </c:pt>
                <c:pt idx="15">
                  <c:v>2</c:v>
                </c:pt>
                <c:pt idx="16">
                  <c:v>3</c:v>
                </c:pt>
                <c:pt idx="17">
                  <c:v>1</c:v>
                </c:pt>
                <c:pt idx="18">
                  <c:v>1</c:v>
                </c:pt>
                <c:pt idx="19">
                  <c:v>0</c:v>
                </c:pt>
                <c:pt idx="20">
                  <c:v>0</c:v>
                </c:pt>
                <c:pt idx="21">
                  <c:v>1</c:v>
                </c:pt>
                <c:pt idx="22">
                  <c:v>1</c:v>
                </c:pt>
                <c:pt idx="23">
                  <c:v>1</c:v>
                </c:pt>
                <c:pt idx="24">
                  <c:v>3</c:v>
                </c:pt>
                <c:pt idx="25">
                  <c:v>2</c:v>
                </c:pt>
                <c:pt idx="26">
                  <c:v>0</c:v>
                </c:pt>
                <c:pt idx="27">
                  <c:v>0</c:v>
                </c:pt>
                <c:pt idx="28">
                  <c:v>3</c:v>
                </c:pt>
                <c:pt idx="29">
                  <c:v>2</c:v>
                </c:pt>
                <c:pt idx="30">
                  <c:v>2</c:v>
                </c:pt>
                <c:pt idx="31">
                  <c:v>0</c:v>
                </c:pt>
                <c:pt idx="32">
                  <c:v>0</c:v>
                </c:pt>
                <c:pt idx="33">
                  <c:v>0</c:v>
                </c:pt>
                <c:pt idx="34">
                  <c:v>0</c:v>
                </c:pt>
                <c:pt idx="35">
                  <c:v>1</c:v>
                </c:pt>
                <c:pt idx="36">
                  <c:v>2</c:v>
                </c:pt>
                <c:pt idx="37">
                  <c:v>2</c:v>
                </c:pt>
                <c:pt idx="38">
                  <c:v>0</c:v>
                </c:pt>
                <c:pt idx="39">
                  <c:v>1</c:v>
                </c:pt>
                <c:pt idx="40">
                  <c:v>0</c:v>
                </c:pt>
                <c:pt idx="41">
                  <c:v>0</c:v>
                </c:pt>
                <c:pt idx="42">
                  <c:v>4</c:v>
                </c:pt>
                <c:pt idx="43">
                  <c:v>0</c:v>
                </c:pt>
                <c:pt idx="44">
                  <c:v>1</c:v>
                </c:pt>
                <c:pt idx="45">
                  <c:v>1</c:v>
                </c:pt>
              </c:numCache>
            </c:numRef>
          </c:val>
          <c:smooth val="0"/>
          <c:extLst>
            <c:ext xmlns:c16="http://schemas.microsoft.com/office/drawing/2014/chart" uri="{C3380CC4-5D6E-409C-BE32-E72D297353CC}">
              <c16:uniqueId val="{00000000-EC6B-47B3-8B1C-2C4D2A02F95C}"/>
            </c:ext>
          </c:extLst>
        </c:ser>
        <c:ser>
          <c:idx val="1"/>
          <c:order val="1"/>
          <c:tx>
            <c:strRef>
              <c:f>Sheet1!$C$1</c:f>
              <c:strCache>
                <c:ptCount val="1"/>
                <c:pt idx="0">
                  <c:v>BCIT: 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4</c:v>
                </c:pt>
                <c:pt idx="1">
                  <c:v>3</c:v>
                </c:pt>
                <c:pt idx="2">
                  <c:v>2</c:v>
                </c:pt>
                <c:pt idx="3">
                  <c:v>3</c:v>
                </c:pt>
                <c:pt idx="4">
                  <c:v>5</c:v>
                </c:pt>
                <c:pt idx="5">
                  <c:v>2</c:v>
                </c:pt>
                <c:pt idx="6">
                  <c:v>1</c:v>
                </c:pt>
                <c:pt idx="7">
                  <c:v>1</c:v>
                </c:pt>
                <c:pt idx="8">
                  <c:v>5</c:v>
                </c:pt>
                <c:pt idx="9">
                  <c:v>4</c:v>
                </c:pt>
                <c:pt idx="10">
                  <c:v>3</c:v>
                </c:pt>
                <c:pt idx="11">
                  <c:v>8</c:v>
                </c:pt>
                <c:pt idx="12">
                  <c:v>3</c:v>
                </c:pt>
                <c:pt idx="13">
                  <c:v>2</c:v>
                </c:pt>
                <c:pt idx="14">
                  <c:v>1</c:v>
                </c:pt>
                <c:pt idx="15">
                  <c:v>2</c:v>
                </c:pt>
                <c:pt idx="16">
                  <c:v>2</c:v>
                </c:pt>
                <c:pt idx="17">
                  <c:v>3</c:v>
                </c:pt>
                <c:pt idx="18">
                  <c:v>1</c:v>
                </c:pt>
                <c:pt idx="19">
                  <c:v>1</c:v>
                </c:pt>
                <c:pt idx="20">
                  <c:v>0</c:v>
                </c:pt>
                <c:pt idx="21">
                  <c:v>1</c:v>
                </c:pt>
                <c:pt idx="22">
                  <c:v>2</c:v>
                </c:pt>
                <c:pt idx="23">
                  <c:v>1</c:v>
                </c:pt>
                <c:pt idx="24">
                  <c:v>2</c:v>
                </c:pt>
                <c:pt idx="25">
                  <c:v>4</c:v>
                </c:pt>
                <c:pt idx="26">
                  <c:v>5</c:v>
                </c:pt>
                <c:pt idx="27">
                  <c:v>1</c:v>
                </c:pt>
                <c:pt idx="28">
                  <c:v>3</c:v>
                </c:pt>
                <c:pt idx="29">
                  <c:v>3</c:v>
                </c:pt>
                <c:pt idx="30">
                  <c:v>0</c:v>
                </c:pt>
                <c:pt idx="31">
                  <c:v>0</c:v>
                </c:pt>
                <c:pt idx="32">
                  <c:v>1</c:v>
                </c:pt>
                <c:pt idx="33">
                  <c:v>0</c:v>
                </c:pt>
                <c:pt idx="34">
                  <c:v>0</c:v>
                </c:pt>
                <c:pt idx="35">
                  <c:v>1</c:v>
                </c:pt>
                <c:pt idx="36">
                  <c:v>1</c:v>
                </c:pt>
                <c:pt idx="37">
                  <c:v>1</c:v>
                </c:pt>
                <c:pt idx="38">
                  <c:v>1</c:v>
                </c:pt>
                <c:pt idx="39">
                  <c:v>1</c:v>
                </c:pt>
                <c:pt idx="40">
                  <c:v>1</c:v>
                </c:pt>
                <c:pt idx="41">
                  <c:v>0</c:v>
                </c:pt>
                <c:pt idx="42">
                  <c:v>1</c:v>
                </c:pt>
                <c:pt idx="43">
                  <c:v>1</c:v>
                </c:pt>
                <c:pt idx="44">
                  <c:v>3</c:v>
                </c:pt>
                <c:pt idx="45">
                  <c:v>1</c:v>
                </c:pt>
              </c:numCache>
            </c:numRef>
          </c:val>
          <c:smooth val="0"/>
          <c:extLst>
            <c:ext xmlns:c16="http://schemas.microsoft.com/office/drawing/2014/chart" uri="{C3380CC4-5D6E-409C-BE32-E72D297353CC}">
              <c16:uniqueId val="{00000001-EC6B-47B3-8B1C-2C4D2A02F95C}"/>
            </c:ext>
          </c:extLst>
        </c:ser>
        <c:ser>
          <c:idx val="2"/>
          <c:order val="2"/>
          <c:tx>
            <c:strRef>
              <c:f>Sheet1!$D$1</c:f>
              <c:strCache>
                <c:ptCount val="1"/>
                <c:pt idx="0">
                  <c:v>Langara College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4</c:v>
                </c:pt>
                <c:pt idx="1">
                  <c:v>5</c:v>
                </c:pt>
                <c:pt idx="2">
                  <c:v>4</c:v>
                </c:pt>
                <c:pt idx="3">
                  <c:v>4</c:v>
                </c:pt>
                <c:pt idx="4">
                  <c:v>4</c:v>
                </c:pt>
                <c:pt idx="5">
                  <c:v>1</c:v>
                </c:pt>
                <c:pt idx="6">
                  <c:v>0</c:v>
                </c:pt>
                <c:pt idx="7">
                  <c:v>0</c:v>
                </c:pt>
                <c:pt idx="8">
                  <c:v>2</c:v>
                </c:pt>
                <c:pt idx="9">
                  <c:v>1</c:v>
                </c:pt>
                <c:pt idx="10">
                  <c:v>0</c:v>
                </c:pt>
                <c:pt idx="11">
                  <c:v>1</c:v>
                </c:pt>
                <c:pt idx="12">
                  <c:v>1</c:v>
                </c:pt>
                <c:pt idx="13">
                  <c:v>0</c:v>
                </c:pt>
                <c:pt idx="14">
                  <c:v>1</c:v>
                </c:pt>
                <c:pt idx="15">
                  <c:v>4</c:v>
                </c:pt>
                <c:pt idx="16">
                  <c:v>6</c:v>
                </c:pt>
                <c:pt idx="17">
                  <c:v>6</c:v>
                </c:pt>
                <c:pt idx="18">
                  <c:v>2</c:v>
                </c:pt>
                <c:pt idx="19">
                  <c:v>0</c:v>
                </c:pt>
                <c:pt idx="20">
                  <c:v>0</c:v>
                </c:pt>
                <c:pt idx="21">
                  <c:v>0</c:v>
                </c:pt>
                <c:pt idx="22">
                  <c:v>0</c:v>
                </c:pt>
                <c:pt idx="23">
                  <c:v>4</c:v>
                </c:pt>
                <c:pt idx="24">
                  <c:v>8</c:v>
                </c:pt>
                <c:pt idx="25">
                  <c:v>2</c:v>
                </c:pt>
                <c:pt idx="26">
                  <c:v>2</c:v>
                </c:pt>
                <c:pt idx="27">
                  <c:v>0</c:v>
                </c:pt>
                <c:pt idx="28">
                  <c:v>3</c:v>
                </c:pt>
                <c:pt idx="29">
                  <c:v>1</c:v>
                </c:pt>
                <c:pt idx="30">
                  <c:v>2</c:v>
                </c:pt>
                <c:pt idx="31">
                  <c:v>7</c:v>
                </c:pt>
                <c:pt idx="32">
                  <c:v>2</c:v>
                </c:pt>
                <c:pt idx="33">
                  <c:v>0</c:v>
                </c:pt>
                <c:pt idx="34">
                  <c:v>0</c:v>
                </c:pt>
                <c:pt idx="35">
                  <c:v>2</c:v>
                </c:pt>
                <c:pt idx="36">
                  <c:v>3</c:v>
                </c:pt>
                <c:pt idx="37">
                  <c:v>4</c:v>
                </c:pt>
                <c:pt idx="38">
                  <c:v>4</c:v>
                </c:pt>
                <c:pt idx="39">
                  <c:v>3</c:v>
                </c:pt>
                <c:pt idx="40">
                  <c:v>0</c:v>
                </c:pt>
                <c:pt idx="41">
                  <c:v>0</c:v>
                </c:pt>
                <c:pt idx="42">
                  <c:v>3</c:v>
                </c:pt>
                <c:pt idx="43">
                  <c:v>2</c:v>
                </c:pt>
                <c:pt idx="44">
                  <c:v>5</c:v>
                </c:pt>
                <c:pt idx="45">
                  <c:v>3</c:v>
                </c:pt>
              </c:numCache>
            </c:numRef>
          </c:val>
          <c:smooth val="0"/>
          <c:extLst>
            <c:ext xmlns:c16="http://schemas.microsoft.com/office/drawing/2014/chart" uri="{C3380CC4-5D6E-409C-BE32-E72D297353CC}">
              <c16:uniqueId val="{00000002-EC6B-47B3-8B1C-2C4D2A02F95C}"/>
            </c:ext>
          </c:extLst>
        </c:ser>
        <c:ser>
          <c:idx val="3"/>
          <c:order val="3"/>
          <c:tx>
            <c:strRef>
              <c:f>Sheet1!$E$1</c:f>
              <c:strCache>
                <c:ptCount val="1"/>
                <c:pt idx="0">
                  <c:v>Douglas 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1</c:v>
                </c:pt>
                <c:pt idx="1">
                  <c:v>0</c:v>
                </c:pt>
                <c:pt idx="2">
                  <c:v>3</c:v>
                </c:pt>
                <c:pt idx="3">
                  <c:v>3</c:v>
                </c:pt>
                <c:pt idx="4">
                  <c:v>1</c:v>
                </c:pt>
                <c:pt idx="5">
                  <c:v>2</c:v>
                </c:pt>
                <c:pt idx="6">
                  <c:v>0</c:v>
                </c:pt>
                <c:pt idx="7">
                  <c:v>0</c:v>
                </c:pt>
                <c:pt idx="8">
                  <c:v>2</c:v>
                </c:pt>
                <c:pt idx="9">
                  <c:v>1</c:v>
                </c:pt>
                <c:pt idx="10">
                  <c:v>1</c:v>
                </c:pt>
                <c:pt idx="11">
                  <c:v>3</c:v>
                </c:pt>
                <c:pt idx="12">
                  <c:v>0</c:v>
                </c:pt>
                <c:pt idx="13">
                  <c:v>0</c:v>
                </c:pt>
                <c:pt idx="14">
                  <c:v>4</c:v>
                </c:pt>
                <c:pt idx="15">
                  <c:v>2</c:v>
                </c:pt>
                <c:pt idx="16">
                  <c:v>2</c:v>
                </c:pt>
                <c:pt idx="17">
                  <c:v>4</c:v>
                </c:pt>
                <c:pt idx="18">
                  <c:v>1</c:v>
                </c:pt>
                <c:pt idx="19">
                  <c:v>1</c:v>
                </c:pt>
                <c:pt idx="20">
                  <c:v>0</c:v>
                </c:pt>
                <c:pt idx="21">
                  <c:v>2</c:v>
                </c:pt>
                <c:pt idx="22">
                  <c:v>2</c:v>
                </c:pt>
                <c:pt idx="23">
                  <c:v>2</c:v>
                </c:pt>
                <c:pt idx="24">
                  <c:v>2</c:v>
                </c:pt>
                <c:pt idx="25">
                  <c:v>2</c:v>
                </c:pt>
                <c:pt idx="26">
                  <c:v>1</c:v>
                </c:pt>
                <c:pt idx="27">
                  <c:v>0</c:v>
                </c:pt>
                <c:pt idx="28">
                  <c:v>2</c:v>
                </c:pt>
                <c:pt idx="29">
                  <c:v>2</c:v>
                </c:pt>
                <c:pt idx="30">
                  <c:v>0</c:v>
                </c:pt>
                <c:pt idx="31">
                  <c:v>0</c:v>
                </c:pt>
                <c:pt idx="32">
                  <c:v>1</c:v>
                </c:pt>
                <c:pt idx="33">
                  <c:v>1</c:v>
                </c:pt>
                <c:pt idx="34">
                  <c:v>0</c:v>
                </c:pt>
                <c:pt idx="35">
                  <c:v>2</c:v>
                </c:pt>
                <c:pt idx="36">
                  <c:v>2</c:v>
                </c:pt>
                <c:pt idx="37">
                  <c:v>1</c:v>
                </c:pt>
                <c:pt idx="38">
                  <c:v>3</c:v>
                </c:pt>
                <c:pt idx="39">
                  <c:v>1</c:v>
                </c:pt>
                <c:pt idx="40">
                  <c:v>0</c:v>
                </c:pt>
                <c:pt idx="41">
                  <c:v>0</c:v>
                </c:pt>
                <c:pt idx="42">
                  <c:v>2</c:v>
                </c:pt>
                <c:pt idx="43">
                  <c:v>1</c:v>
                </c:pt>
                <c:pt idx="44">
                  <c:v>1</c:v>
                </c:pt>
                <c:pt idx="45">
                  <c:v>2</c:v>
                </c:pt>
              </c:numCache>
            </c:numRef>
          </c:val>
          <c:smooth val="0"/>
          <c:extLst>
            <c:ext xmlns:c16="http://schemas.microsoft.com/office/drawing/2014/chart" uri="{C3380CC4-5D6E-409C-BE32-E72D297353CC}">
              <c16:uniqueId val="{00000003-EC6B-47B3-8B1C-2C4D2A02F95C}"/>
            </c:ext>
          </c:extLst>
        </c:ser>
        <c:dLbls>
          <c:showLegendKey val="0"/>
          <c:showVal val="0"/>
          <c:showCatName val="0"/>
          <c:showSerName val="0"/>
          <c:showPercent val="0"/>
          <c:showBubbleSize val="0"/>
        </c:dLbls>
        <c:smooth val="0"/>
        <c:axId val="451162056"/>
        <c:axId val="451158448"/>
      </c:lineChart>
      <c:dateAx>
        <c:axId val="45116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58448"/>
        <c:crosses val="autoZero"/>
        <c:auto val="1"/>
        <c:lblOffset val="100"/>
        <c:baseTimeUnit val="days"/>
      </c:dateAx>
      <c:valAx>
        <c:axId val="45115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16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Sheet1!$B$2:$B$5</c:f>
              <c:numCache>
                <c:formatCode>General</c:formatCode>
                <c:ptCount val="4"/>
                <c:pt idx="0">
                  <c:v>18</c:v>
                </c:pt>
                <c:pt idx="1">
                  <c:v>40</c:v>
                </c:pt>
                <c:pt idx="2">
                  <c:v>26</c:v>
                </c:pt>
                <c:pt idx="3">
                  <c:v>6</c:v>
                </c:pt>
              </c:numCache>
            </c:numRef>
          </c:val>
          <c:extLst>
            <c:ext xmlns:c16="http://schemas.microsoft.com/office/drawing/2014/chart" uri="{C3380CC4-5D6E-409C-BE32-E72D297353CC}">
              <c16:uniqueId val="{00000000-55B4-438A-8631-6DB8441EEC30}"/>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Sheet1!$C$2:$C$5</c:f>
              <c:numCache>
                <c:formatCode>General</c:formatCode>
                <c:ptCount val="4"/>
                <c:pt idx="0">
                  <c:v>28</c:v>
                </c:pt>
                <c:pt idx="1">
                  <c:v>32</c:v>
                </c:pt>
                <c:pt idx="2">
                  <c:v>70</c:v>
                </c:pt>
                <c:pt idx="3">
                  <c:v>49</c:v>
                </c:pt>
              </c:numCache>
            </c:numRef>
          </c:val>
          <c:extLst>
            <c:ext xmlns:c16="http://schemas.microsoft.com/office/drawing/2014/chart" uri="{C3380CC4-5D6E-409C-BE32-E72D297353CC}">
              <c16:uniqueId val="{00000001-55B4-438A-8631-6DB8441EEC30}"/>
            </c:ext>
          </c:extLst>
        </c:ser>
        <c:ser>
          <c:idx val="2"/>
          <c:order val="2"/>
          <c:tx>
            <c:strRef>
              <c:f>Sheet1!$D$1</c:f>
              <c:strCache>
                <c:ptCount val="1"/>
                <c:pt idx="0">
                  <c:v>Status</c:v>
                </c:pt>
              </c:strCache>
            </c:strRef>
          </c:tx>
          <c:spPr>
            <a:solidFill>
              <a:schemeClr val="accent3"/>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Sheet1!$D$2:$D$5</c:f>
              <c:numCache>
                <c:formatCode>General</c:formatCode>
                <c:ptCount val="4"/>
                <c:pt idx="0">
                  <c:v>10</c:v>
                </c:pt>
                <c:pt idx="1">
                  <c:v>8</c:v>
                </c:pt>
                <c:pt idx="2">
                  <c:v>7</c:v>
                </c:pt>
                <c:pt idx="3">
                  <c:v>6</c:v>
                </c:pt>
              </c:numCache>
            </c:numRef>
          </c:val>
          <c:extLst>
            <c:ext xmlns:c16="http://schemas.microsoft.com/office/drawing/2014/chart" uri="{C3380CC4-5D6E-409C-BE32-E72D297353CC}">
              <c16:uniqueId val="{00000002-55B4-438A-8631-6DB8441EEC30}"/>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Sheet1!$E$2:$E$5</c:f>
              <c:numCache>
                <c:formatCode>General</c:formatCode>
                <c:ptCount val="4"/>
                <c:pt idx="0">
                  <c:v>1</c:v>
                </c:pt>
                <c:pt idx="1">
                  <c:v>11</c:v>
                </c:pt>
                <c:pt idx="2">
                  <c:v>1</c:v>
                </c:pt>
                <c:pt idx="3">
                  <c:v>2</c:v>
                </c:pt>
              </c:numCache>
            </c:numRef>
          </c:val>
          <c:extLst>
            <c:ext xmlns:c16="http://schemas.microsoft.com/office/drawing/2014/chart" uri="{C3380CC4-5D6E-409C-BE32-E72D297353CC}">
              <c16:uniqueId val="{00000003-55B4-438A-8631-6DB8441EEC30}"/>
            </c:ext>
          </c:extLst>
        </c:ser>
        <c:ser>
          <c:idx val="4"/>
          <c:order val="4"/>
          <c:tx>
            <c:strRef>
              <c:f>Sheet1!$F$1</c:f>
              <c:strCache>
                <c:ptCount val="1"/>
                <c:pt idx="0">
                  <c:v>YouTube Video</c:v>
                </c:pt>
              </c:strCache>
            </c:strRef>
          </c:tx>
          <c:spPr>
            <a:solidFill>
              <a:schemeClr val="accent5"/>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Sheet1!$F$2:$F$5</c:f>
              <c:numCache>
                <c:formatCode>General</c:formatCode>
                <c:ptCount val="4"/>
                <c:pt idx="0">
                  <c:v>0</c:v>
                </c:pt>
                <c:pt idx="1">
                  <c:v>0</c:v>
                </c:pt>
                <c:pt idx="2">
                  <c:v>2</c:v>
                </c:pt>
                <c:pt idx="3">
                  <c:v>0</c:v>
                </c:pt>
              </c:numCache>
            </c:numRef>
          </c:val>
          <c:extLst>
            <c:ext xmlns:c16="http://schemas.microsoft.com/office/drawing/2014/chart" uri="{C3380CC4-5D6E-409C-BE32-E72D297353CC}">
              <c16:uniqueId val="{00000004-55B4-438A-8631-6DB8441EEC30}"/>
            </c:ext>
          </c:extLst>
        </c:ser>
        <c:dLbls>
          <c:showLegendKey val="0"/>
          <c:showVal val="0"/>
          <c:showCatName val="0"/>
          <c:showSerName val="0"/>
          <c:showPercent val="0"/>
          <c:showBubbleSize val="0"/>
        </c:dLbls>
        <c:gapWidth val="150"/>
        <c:overlap val="100"/>
        <c:axId val="447283816"/>
        <c:axId val="447285456"/>
      </c:barChart>
      <c:catAx>
        <c:axId val="44728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285456"/>
        <c:crosses val="autoZero"/>
        <c:auto val="1"/>
        <c:lblAlgn val="ctr"/>
        <c:lblOffset val="100"/>
        <c:noMultiLvlLbl val="0"/>
      </c:catAx>
      <c:valAx>
        <c:axId val="447285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28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langaracollege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2</c:v>
                </c:pt>
                <c:pt idx="1">
                  <c:v>2</c:v>
                </c:pt>
                <c:pt idx="2">
                  <c:v>2</c:v>
                </c:pt>
                <c:pt idx="3">
                  <c:v>3</c:v>
                </c:pt>
                <c:pt idx="4">
                  <c:v>2</c:v>
                </c:pt>
                <c:pt idx="5">
                  <c:v>1</c:v>
                </c:pt>
                <c:pt idx="6">
                  <c:v>0</c:v>
                </c:pt>
                <c:pt idx="7">
                  <c:v>0</c:v>
                </c:pt>
                <c:pt idx="8">
                  <c:v>1</c:v>
                </c:pt>
                <c:pt idx="9">
                  <c:v>0</c:v>
                </c:pt>
                <c:pt idx="10">
                  <c:v>0</c:v>
                </c:pt>
                <c:pt idx="11">
                  <c:v>0</c:v>
                </c:pt>
                <c:pt idx="12">
                  <c:v>2</c:v>
                </c:pt>
                <c:pt idx="13">
                  <c:v>0</c:v>
                </c:pt>
                <c:pt idx="14">
                  <c:v>0</c:v>
                </c:pt>
                <c:pt idx="15">
                  <c:v>2</c:v>
                </c:pt>
                <c:pt idx="16">
                  <c:v>0</c:v>
                </c:pt>
                <c:pt idx="17">
                  <c:v>0</c:v>
                </c:pt>
                <c:pt idx="18">
                  <c:v>0</c:v>
                </c:pt>
                <c:pt idx="19">
                  <c:v>0</c:v>
                </c:pt>
                <c:pt idx="20">
                  <c:v>0</c:v>
                </c:pt>
                <c:pt idx="21">
                  <c:v>0</c:v>
                </c:pt>
                <c:pt idx="22">
                  <c:v>0</c:v>
                </c:pt>
                <c:pt idx="23">
                  <c:v>0</c:v>
                </c:pt>
                <c:pt idx="24">
                  <c:v>1</c:v>
                </c:pt>
                <c:pt idx="25">
                  <c:v>0</c:v>
                </c:pt>
                <c:pt idx="26">
                  <c:v>0</c:v>
                </c:pt>
                <c:pt idx="27">
                  <c:v>0</c:v>
                </c:pt>
                <c:pt idx="28">
                  <c:v>1</c:v>
                </c:pt>
                <c:pt idx="29">
                  <c:v>1</c:v>
                </c:pt>
                <c:pt idx="30">
                  <c:v>1</c:v>
                </c:pt>
                <c:pt idx="31">
                  <c:v>2</c:v>
                </c:pt>
                <c:pt idx="32">
                  <c:v>2</c:v>
                </c:pt>
                <c:pt idx="33">
                  <c:v>1</c:v>
                </c:pt>
                <c:pt idx="34">
                  <c:v>0</c:v>
                </c:pt>
                <c:pt idx="35">
                  <c:v>0</c:v>
                </c:pt>
                <c:pt idx="36">
                  <c:v>2</c:v>
                </c:pt>
                <c:pt idx="37">
                  <c:v>1</c:v>
                </c:pt>
                <c:pt idx="38">
                  <c:v>3</c:v>
                </c:pt>
                <c:pt idx="39">
                  <c:v>2</c:v>
                </c:pt>
                <c:pt idx="40">
                  <c:v>1</c:v>
                </c:pt>
                <c:pt idx="41">
                  <c:v>0</c:v>
                </c:pt>
                <c:pt idx="42">
                  <c:v>1</c:v>
                </c:pt>
                <c:pt idx="43">
                  <c:v>1</c:v>
                </c:pt>
                <c:pt idx="44">
                  <c:v>3</c:v>
                </c:pt>
                <c:pt idx="45">
                  <c:v>2</c:v>
                </c:pt>
              </c:numCache>
            </c:numRef>
          </c:val>
          <c:smooth val="0"/>
          <c:extLst>
            <c:ext xmlns:c16="http://schemas.microsoft.com/office/drawing/2014/chart" uri="{C3380CC4-5D6E-409C-BE32-E72D297353CC}">
              <c16:uniqueId val="{00000000-6A96-4F35-84B2-72A399984ED9}"/>
            </c:ext>
          </c:extLst>
        </c:ser>
        <c:ser>
          <c:idx val="1"/>
          <c:order val="1"/>
          <c:tx>
            <c:strRef>
              <c:f>Sheet1!$C$1</c:f>
              <c:strCache>
                <c:ptCount val="1"/>
                <c:pt idx="0">
                  <c:v>myvcc</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1</c:v>
                </c:pt>
                <c:pt idx="3">
                  <c:v>0</c:v>
                </c:pt>
                <c:pt idx="4">
                  <c:v>1</c:v>
                </c:pt>
                <c:pt idx="5">
                  <c:v>0</c:v>
                </c:pt>
                <c:pt idx="6">
                  <c:v>0</c:v>
                </c:pt>
                <c:pt idx="7">
                  <c:v>0</c:v>
                </c:pt>
                <c:pt idx="8">
                  <c:v>0</c:v>
                </c:pt>
                <c:pt idx="9">
                  <c:v>0</c:v>
                </c:pt>
                <c:pt idx="10">
                  <c:v>0</c:v>
                </c:pt>
                <c:pt idx="11">
                  <c:v>0</c:v>
                </c:pt>
                <c:pt idx="12">
                  <c:v>1</c:v>
                </c:pt>
                <c:pt idx="13">
                  <c:v>0</c:v>
                </c:pt>
                <c:pt idx="14">
                  <c:v>0</c:v>
                </c:pt>
                <c:pt idx="15">
                  <c:v>0</c:v>
                </c:pt>
                <c:pt idx="16">
                  <c:v>1</c:v>
                </c:pt>
                <c:pt idx="17">
                  <c:v>0</c:v>
                </c:pt>
                <c:pt idx="18">
                  <c:v>1</c:v>
                </c:pt>
                <c:pt idx="19">
                  <c:v>0</c:v>
                </c:pt>
                <c:pt idx="20">
                  <c:v>0</c:v>
                </c:pt>
                <c:pt idx="21">
                  <c:v>0</c:v>
                </c:pt>
                <c:pt idx="22">
                  <c:v>1</c:v>
                </c:pt>
                <c:pt idx="23">
                  <c:v>0</c:v>
                </c:pt>
                <c:pt idx="24">
                  <c:v>0</c:v>
                </c:pt>
                <c:pt idx="25">
                  <c:v>1</c:v>
                </c:pt>
                <c:pt idx="26">
                  <c:v>0</c:v>
                </c:pt>
                <c:pt idx="27">
                  <c:v>0</c:v>
                </c:pt>
                <c:pt idx="28">
                  <c:v>0</c:v>
                </c:pt>
                <c:pt idx="29">
                  <c:v>1</c:v>
                </c:pt>
                <c:pt idx="30">
                  <c:v>0</c:v>
                </c:pt>
                <c:pt idx="31">
                  <c:v>3</c:v>
                </c:pt>
                <c:pt idx="32">
                  <c:v>0</c:v>
                </c:pt>
                <c:pt idx="33">
                  <c:v>0</c:v>
                </c:pt>
                <c:pt idx="34">
                  <c:v>0</c:v>
                </c:pt>
                <c:pt idx="35">
                  <c:v>0</c:v>
                </c:pt>
                <c:pt idx="36">
                  <c:v>0</c:v>
                </c:pt>
                <c:pt idx="37">
                  <c:v>2</c:v>
                </c:pt>
                <c:pt idx="38">
                  <c:v>1</c:v>
                </c:pt>
                <c:pt idx="39">
                  <c:v>1</c:v>
                </c:pt>
                <c:pt idx="40">
                  <c:v>0</c:v>
                </c:pt>
                <c:pt idx="41">
                  <c:v>0</c:v>
                </c:pt>
                <c:pt idx="42">
                  <c:v>0</c:v>
                </c:pt>
                <c:pt idx="43">
                  <c:v>0</c:v>
                </c:pt>
                <c:pt idx="44">
                  <c:v>0</c:v>
                </c:pt>
                <c:pt idx="45">
                  <c:v>1</c:v>
                </c:pt>
              </c:numCache>
            </c:numRef>
          </c:val>
          <c:smooth val="0"/>
          <c:extLst>
            <c:ext xmlns:c16="http://schemas.microsoft.com/office/drawing/2014/chart" uri="{C3380CC4-5D6E-409C-BE32-E72D297353CC}">
              <c16:uniqueId val="{00000001-6A96-4F35-84B2-72A399984ED9}"/>
            </c:ext>
          </c:extLst>
        </c:ser>
        <c:ser>
          <c:idx val="2"/>
          <c:order val="2"/>
          <c:tx>
            <c:strRef>
              <c:f>Sheet1!$D$1</c:f>
              <c:strCache>
                <c:ptCount val="1"/>
                <c:pt idx="0">
                  <c:v>lifeatbcit</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0</c:v>
                </c:pt>
                <c:pt idx="1">
                  <c:v>2</c:v>
                </c:pt>
                <c:pt idx="2">
                  <c:v>3</c:v>
                </c:pt>
                <c:pt idx="3">
                  <c:v>1</c:v>
                </c:pt>
                <c:pt idx="4">
                  <c:v>3</c:v>
                </c:pt>
                <c:pt idx="5">
                  <c:v>1</c:v>
                </c:pt>
                <c:pt idx="6">
                  <c:v>0</c:v>
                </c:pt>
                <c:pt idx="7">
                  <c:v>0</c:v>
                </c:pt>
                <c:pt idx="8">
                  <c:v>3</c:v>
                </c:pt>
                <c:pt idx="9">
                  <c:v>3</c:v>
                </c:pt>
                <c:pt idx="10">
                  <c:v>1</c:v>
                </c:pt>
                <c:pt idx="11">
                  <c:v>3</c:v>
                </c:pt>
                <c:pt idx="12">
                  <c:v>0</c:v>
                </c:pt>
                <c:pt idx="13">
                  <c:v>0</c:v>
                </c:pt>
                <c:pt idx="14">
                  <c:v>0</c:v>
                </c:pt>
                <c:pt idx="15">
                  <c:v>2</c:v>
                </c:pt>
                <c:pt idx="16">
                  <c:v>1</c:v>
                </c:pt>
                <c:pt idx="17">
                  <c:v>0</c:v>
                </c:pt>
                <c:pt idx="18">
                  <c:v>1</c:v>
                </c:pt>
                <c:pt idx="19">
                  <c:v>0</c:v>
                </c:pt>
                <c:pt idx="20">
                  <c:v>0</c:v>
                </c:pt>
                <c:pt idx="21">
                  <c:v>0</c:v>
                </c:pt>
                <c:pt idx="22">
                  <c:v>0</c:v>
                </c:pt>
                <c:pt idx="23">
                  <c:v>0</c:v>
                </c:pt>
                <c:pt idx="24">
                  <c:v>2</c:v>
                </c:pt>
                <c:pt idx="25">
                  <c:v>3</c:v>
                </c:pt>
                <c:pt idx="26">
                  <c:v>0</c:v>
                </c:pt>
                <c:pt idx="27">
                  <c:v>0</c:v>
                </c:pt>
                <c:pt idx="28">
                  <c:v>2</c:v>
                </c:pt>
                <c:pt idx="29">
                  <c:v>0</c:v>
                </c:pt>
                <c:pt idx="30">
                  <c:v>1</c:v>
                </c:pt>
                <c:pt idx="31">
                  <c:v>0</c:v>
                </c:pt>
                <c:pt idx="32">
                  <c:v>0</c:v>
                </c:pt>
                <c:pt idx="33">
                  <c:v>0</c:v>
                </c:pt>
                <c:pt idx="34">
                  <c:v>0</c:v>
                </c:pt>
                <c:pt idx="35">
                  <c:v>1</c:v>
                </c:pt>
                <c:pt idx="36">
                  <c:v>1</c:v>
                </c:pt>
                <c:pt idx="37">
                  <c:v>1</c:v>
                </c:pt>
                <c:pt idx="38">
                  <c:v>0</c:v>
                </c:pt>
                <c:pt idx="39">
                  <c:v>1</c:v>
                </c:pt>
                <c:pt idx="40">
                  <c:v>0</c:v>
                </c:pt>
                <c:pt idx="41">
                  <c:v>0</c:v>
                </c:pt>
                <c:pt idx="42">
                  <c:v>1</c:v>
                </c:pt>
                <c:pt idx="43">
                  <c:v>1</c:v>
                </c:pt>
                <c:pt idx="44">
                  <c:v>0</c:v>
                </c:pt>
                <c:pt idx="45">
                  <c:v>0</c:v>
                </c:pt>
              </c:numCache>
            </c:numRef>
          </c:val>
          <c:smooth val="0"/>
          <c:extLst>
            <c:ext xmlns:c16="http://schemas.microsoft.com/office/drawing/2014/chart" uri="{C3380CC4-5D6E-409C-BE32-E72D297353CC}">
              <c16:uniqueId val="{00000002-6A96-4F35-84B2-72A399984ED9}"/>
            </c:ext>
          </c:extLst>
        </c:ser>
        <c:ser>
          <c:idx val="3"/>
          <c:order val="3"/>
          <c:tx>
            <c:strRef>
              <c:f>Sheet1!$E$1</c:f>
              <c:strCache>
                <c:ptCount val="1"/>
                <c:pt idx="0">
                  <c:v>douglascollege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1</c:v>
                </c:pt>
                <c:pt idx="1">
                  <c:v>0</c:v>
                </c:pt>
                <c:pt idx="2">
                  <c:v>0</c:v>
                </c:pt>
                <c:pt idx="3">
                  <c:v>1</c:v>
                </c:pt>
                <c:pt idx="4">
                  <c:v>0</c:v>
                </c:pt>
                <c:pt idx="5">
                  <c:v>0</c:v>
                </c:pt>
                <c:pt idx="6">
                  <c:v>0</c:v>
                </c:pt>
                <c:pt idx="7">
                  <c:v>0</c:v>
                </c:pt>
                <c:pt idx="8">
                  <c:v>0</c:v>
                </c:pt>
                <c:pt idx="9">
                  <c:v>1</c:v>
                </c:pt>
                <c:pt idx="10">
                  <c:v>0</c:v>
                </c:pt>
                <c:pt idx="11">
                  <c:v>0</c:v>
                </c:pt>
                <c:pt idx="12">
                  <c:v>0</c:v>
                </c:pt>
                <c:pt idx="13">
                  <c:v>0</c:v>
                </c:pt>
                <c:pt idx="14">
                  <c:v>1</c:v>
                </c:pt>
                <c:pt idx="15">
                  <c:v>0</c:v>
                </c:pt>
                <c:pt idx="16">
                  <c:v>0</c:v>
                </c:pt>
                <c:pt idx="17">
                  <c:v>1</c:v>
                </c:pt>
                <c:pt idx="18">
                  <c:v>0</c:v>
                </c:pt>
                <c:pt idx="19">
                  <c:v>0</c:v>
                </c:pt>
                <c:pt idx="20">
                  <c:v>0</c:v>
                </c:pt>
                <c:pt idx="21">
                  <c:v>1</c:v>
                </c:pt>
                <c:pt idx="22">
                  <c:v>0</c:v>
                </c:pt>
                <c:pt idx="23">
                  <c:v>0</c:v>
                </c:pt>
                <c:pt idx="24">
                  <c:v>1</c:v>
                </c:pt>
                <c:pt idx="25">
                  <c:v>0</c:v>
                </c:pt>
                <c:pt idx="26">
                  <c:v>0</c:v>
                </c:pt>
                <c:pt idx="27">
                  <c:v>0</c:v>
                </c:pt>
                <c:pt idx="28">
                  <c:v>1</c:v>
                </c:pt>
                <c:pt idx="29">
                  <c:v>1</c:v>
                </c:pt>
                <c:pt idx="30">
                  <c:v>0</c:v>
                </c:pt>
                <c:pt idx="31">
                  <c:v>0</c:v>
                </c:pt>
                <c:pt idx="32">
                  <c:v>0</c:v>
                </c:pt>
                <c:pt idx="33">
                  <c:v>0</c:v>
                </c:pt>
                <c:pt idx="34">
                  <c:v>0</c:v>
                </c:pt>
                <c:pt idx="35">
                  <c:v>0</c:v>
                </c:pt>
                <c:pt idx="36">
                  <c:v>1</c:v>
                </c:pt>
                <c:pt idx="37">
                  <c:v>0</c:v>
                </c:pt>
                <c:pt idx="38">
                  <c:v>1</c:v>
                </c:pt>
                <c:pt idx="39">
                  <c:v>0</c:v>
                </c:pt>
                <c:pt idx="40">
                  <c:v>0</c:v>
                </c:pt>
                <c:pt idx="41">
                  <c:v>0</c:v>
                </c:pt>
                <c:pt idx="42">
                  <c:v>1</c:v>
                </c:pt>
                <c:pt idx="43">
                  <c:v>0</c:v>
                </c:pt>
                <c:pt idx="44">
                  <c:v>0</c:v>
                </c:pt>
                <c:pt idx="45">
                  <c:v>0</c:v>
                </c:pt>
              </c:numCache>
            </c:numRef>
          </c:val>
          <c:smooth val="0"/>
          <c:extLst>
            <c:ext xmlns:c16="http://schemas.microsoft.com/office/drawing/2014/chart" uri="{C3380CC4-5D6E-409C-BE32-E72D297353CC}">
              <c16:uniqueId val="{00000003-6A96-4F35-84B2-72A399984ED9}"/>
            </c:ext>
          </c:extLst>
        </c:ser>
        <c:dLbls>
          <c:showLegendKey val="0"/>
          <c:showVal val="0"/>
          <c:showCatName val="0"/>
          <c:showSerName val="0"/>
          <c:showPercent val="0"/>
          <c:showBubbleSize val="0"/>
        </c:dLbls>
        <c:smooth val="0"/>
        <c:axId val="447286440"/>
        <c:axId val="447288736"/>
      </c:lineChart>
      <c:dateAx>
        <c:axId val="44728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288736"/>
        <c:crosses val="autoZero"/>
        <c:auto val="1"/>
        <c:lblOffset val="100"/>
        <c:baseTimeUnit val="days"/>
      </c:dateAx>
      <c:valAx>
        <c:axId val="44728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28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langaracollege</c:v>
                </c:pt>
                <c:pt idx="1">
                  <c:v>myvcc</c:v>
                </c:pt>
                <c:pt idx="2">
                  <c:v>lifeatbcit</c:v>
                </c:pt>
                <c:pt idx="3">
                  <c:v>douglascollege</c:v>
                </c:pt>
              </c:strCache>
            </c:strRef>
          </c:cat>
          <c:val>
            <c:numRef>
              <c:f>Sheet1!$B$2:$B$5</c:f>
              <c:numCache>
                <c:formatCode>General</c:formatCode>
                <c:ptCount val="4"/>
                <c:pt idx="0">
                  <c:v>3</c:v>
                </c:pt>
                <c:pt idx="1">
                  <c:v>11</c:v>
                </c:pt>
                <c:pt idx="2">
                  <c:v>7</c:v>
                </c:pt>
                <c:pt idx="3">
                  <c:v>2</c:v>
                </c:pt>
              </c:numCache>
            </c:numRef>
          </c:val>
          <c:extLst>
            <c:ext xmlns:c16="http://schemas.microsoft.com/office/drawing/2014/chart" uri="{C3380CC4-5D6E-409C-BE32-E72D297353CC}">
              <c16:uniqueId val="{00000000-D981-49B3-BEA1-9CBF6B89B8F9}"/>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langaracollege</c:v>
                </c:pt>
                <c:pt idx="1">
                  <c:v>myvcc</c:v>
                </c:pt>
                <c:pt idx="2">
                  <c:v>lifeatbcit</c:v>
                </c:pt>
                <c:pt idx="3">
                  <c:v>douglascollege</c:v>
                </c:pt>
              </c:strCache>
            </c:strRef>
          </c:cat>
          <c:val>
            <c:numRef>
              <c:f>Sheet1!$C$2:$C$5</c:f>
              <c:numCache>
                <c:formatCode>General</c:formatCode>
                <c:ptCount val="4"/>
                <c:pt idx="0">
                  <c:v>39</c:v>
                </c:pt>
                <c:pt idx="1">
                  <c:v>5</c:v>
                </c:pt>
                <c:pt idx="2">
                  <c:v>29</c:v>
                </c:pt>
                <c:pt idx="3">
                  <c:v>9</c:v>
                </c:pt>
              </c:numCache>
            </c:numRef>
          </c:val>
          <c:extLst>
            <c:ext xmlns:c16="http://schemas.microsoft.com/office/drawing/2014/chart" uri="{C3380CC4-5D6E-409C-BE32-E72D297353CC}">
              <c16:uniqueId val="{00000001-D981-49B3-BEA1-9CBF6B89B8F9}"/>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langaracollege</c:v>
                </c:pt>
                <c:pt idx="1">
                  <c:v>myvcc</c:v>
                </c:pt>
                <c:pt idx="2">
                  <c:v>lifeatbcit</c:v>
                </c:pt>
                <c:pt idx="3">
                  <c:v>douglascollege</c:v>
                </c:pt>
              </c:strCache>
            </c:strRef>
          </c:cat>
          <c:val>
            <c:numRef>
              <c:f>Sheet1!$D$2:$D$5</c:f>
              <c:numCache>
                <c:formatCode>General</c:formatCode>
                <c:ptCount val="4"/>
                <c:pt idx="0">
                  <c:v>0</c:v>
                </c:pt>
                <c:pt idx="1">
                  <c:v>0</c:v>
                </c:pt>
                <c:pt idx="2">
                  <c:v>2</c:v>
                </c:pt>
                <c:pt idx="3">
                  <c:v>1</c:v>
                </c:pt>
              </c:numCache>
            </c:numRef>
          </c:val>
          <c:extLst>
            <c:ext xmlns:c16="http://schemas.microsoft.com/office/drawing/2014/chart" uri="{C3380CC4-5D6E-409C-BE32-E72D297353CC}">
              <c16:uniqueId val="{00000002-D981-49B3-BEA1-9CBF6B89B8F9}"/>
            </c:ext>
          </c:extLst>
        </c:ser>
        <c:dLbls>
          <c:showLegendKey val="0"/>
          <c:showVal val="0"/>
          <c:showCatName val="0"/>
          <c:showSerName val="0"/>
          <c:showPercent val="0"/>
          <c:showBubbleSize val="0"/>
        </c:dLbls>
        <c:gapWidth val="150"/>
        <c:overlap val="100"/>
        <c:axId val="360139608"/>
        <c:axId val="360144200"/>
      </c:barChart>
      <c:catAx>
        <c:axId val="36013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44200"/>
        <c:crosses val="autoZero"/>
        <c:auto val="1"/>
        <c:lblAlgn val="ctr"/>
        <c:lblOffset val="100"/>
        <c:noMultiLvlLbl val="0"/>
      </c:catAx>
      <c:valAx>
        <c:axId val="360144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3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12</c:v>
                </c:pt>
                <c:pt idx="1">
                  <c:v>9</c:v>
                </c:pt>
                <c:pt idx="2">
                  <c:v>14</c:v>
                </c:pt>
                <c:pt idx="3">
                  <c:v>11</c:v>
                </c:pt>
                <c:pt idx="4">
                  <c:v>12</c:v>
                </c:pt>
                <c:pt idx="5">
                  <c:v>5</c:v>
                </c:pt>
                <c:pt idx="6">
                  <c:v>1</c:v>
                </c:pt>
                <c:pt idx="7">
                  <c:v>1</c:v>
                </c:pt>
                <c:pt idx="8">
                  <c:v>11</c:v>
                </c:pt>
                <c:pt idx="9">
                  <c:v>10</c:v>
                </c:pt>
                <c:pt idx="10">
                  <c:v>5</c:v>
                </c:pt>
                <c:pt idx="11">
                  <c:v>16</c:v>
                </c:pt>
                <c:pt idx="12">
                  <c:v>4</c:v>
                </c:pt>
                <c:pt idx="13">
                  <c:v>2</c:v>
                </c:pt>
                <c:pt idx="14">
                  <c:v>6</c:v>
                </c:pt>
                <c:pt idx="15">
                  <c:v>10</c:v>
                </c:pt>
                <c:pt idx="16">
                  <c:v>13</c:v>
                </c:pt>
                <c:pt idx="17">
                  <c:v>14</c:v>
                </c:pt>
                <c:pt idx="18">
                  <c:v>5</c:v>
                </c:pt>
                <c:pt idx="19">
                  <c:v>2</c:v>
                </c:pt>
                <c:pt idx="20">
                  <c:v>0</c:v>
                </c:pt>
                <c:pt idx="21">
                  <c:v>4</c:v>
                </c:pt>
                <c:pt idx="22">
                  <c:v>5</c:v>
                </c:pt>
                <c:pt idx="23">
                  <c:v>8</c:v>
                </c:pt>
                <c:pt idx="24">
                  <c:v>15</c:v>
                </c:pt>
                <c:pt idx="25">
                  <c:v>10</c:v>
                </c:pt>
                <c:pt idx="26">
                  <c:v>8</c:v>
                </c:pt>
                <c:pt idx="27">
                  <c:v>1</c:v>
                </c:pt>
                <c:pt idx="28">
                  <c:v>11</c:v>
                </c:pt>
                <c:pt idx="29">
                  <c:v>8</c:v>
                </c:pt>
                <c:pt idx="30">
                  <c:v>4</c:v>
                </c:pt>
                <c:pt idx="31">
                  <c:v>7</c:v>
                </c:pt>
                <c:pt idx="32">
                  <c:v>4</c:v>
                </c:pt>
                <c:pt idx="33">
                  <c:v>1</c:v>
                </c:pt>
                <c:pt idx="34">
                  <c:v>0</c:v>
                </c:pt>
                <c:pt idx="35">
                  <c:v>6</c:v>
                </c:pt>
                <c:pt idx="36">
                  <c:v>8</c:v>
                </c:pt>
                <c:pt idx="37">
                  <c:v>8</c:v>
                </c:pt>
                <c:pt idx="38">
                  <c:v>8</c:v>
                </c:pt>
                <c:pt idx="39">
                  <c:v>6</c:v>
                </c:pt>
                <c:pt idx="40">
                  <c:v>1</c:v>
                </c:pt>
                <c:pt idx="41">
                  <c:v>0</c:v>
                </c:pt>
                <c:pt idx="42">
                  <c:v>10</c:v>
                </c:pt>
                <c:pt idx="43">
                  <c:v>4</c:v>
                </c:pt>
                <c:pt idx="44">
                  <c:v>10</c:v>
                </c:pt>
                <c:pt idx="45">
                  <c:v>7</c:v>
                </c:pt>
              </c:numCache>
            </c:numRef>
          </c:val>
          <c:smooth val="0"/>
          <c:extLst>
            <c:ext xmlns:c16="http://schemas.microsoft.com/office/drawing/2014/chart" uri="{C3380CC4-5D6E-409C-BE32-E72D297353CC}">
              <c16:uniqueId val="{00000000-AC7D-45DC-8E3B-F21DC8938157}"/>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17</c:v>
                </c:pt>
                <c:pt idx="1">
                  <c:v>13</c:v>
                </c:pt>
                <c:pt idx="2">
                  <c:v>18</c:v>
                </c:pt>
                <c:pt idx="3">
                  <c:v>16</c:v>
                </c:pt>
                <c:pt idx="4">
                  <c:v>22</c:v>
                </c:pt>
                <c:pt idx="5">
                  <c:v>4</c:v>
                </c:pt>
                <c:pt idx="6">
                  <c:v>1</c:v>
                </c:pt>
                <c:pt idx="7">
                  <c:v>3</c:v>
                </c:pt>
                <c:pt idx="8">
                  <c:v>12</c:v>
                </c:pt>
                <c:pt idx="9">
                  <c:v>14</c:v>
                </c:pt>
                <c:pt idx="10">
                  <c:v>9</c:v>
                </c:pt>
                <c:pt idx="11">
                  <c:v>24</c:v>
                </c:pt>
                <c:pt idx="12">
                  <c:v>4</c:v>
                </c:pt>
                <c:pt idx="13">
                  <c:v>5</c:v>
                </c:pt>
                <c:pt idx="14">
                  <c:v>8</c:v>
                </c:pt>
                <c:pt idx="15">
                  <c:v>21</c:v>
                </c:pt>
                <c:pt idx="16">
                  <c:v>39</c:v>
                </c:pt>
                <c:pt idx="17">
                  <c:v>17</c:v>
                </c:pt>
                <c:pt idx="18">
                  <c:v>8</c:v>
                </c:pt>
                <c:pt idx="19">
                  <c:v>6</c:v>
                </c:pt>
                <c:pt idx="20">
                  <c:v>8</c:v>
                </c:pt>
                <c:pt idx="21">
                  <c:v>5</c:v>
                </c:pt>
                <c:pt idx="22">
                  <c:v>11</c:v>
                </c:pt>
                <c:pt idx="23">
                  <c:v>14</c:v>
                </c:pt>
                <c:pt idx="24">
                  <c:v>19</c:v>
                </c:pt>
                <c:pt idx="25">
                  <c:v>23</c:v>
                </c:pt>
                <c:pt idx="26">
                  <c:v>7</c:v>
                </c:pt>
                <c:pt idx="27">
                  <c:v>3</c:v>
                </c:pt>
                <c:pt idx="28">
                  <c:v>10</c:v>
                </c:pt>
                <c:pt idx="29">
                  <c:v>24</c:v>
                </c:pt>
                <c:pt idx="30">
                  <c:v>20</c:v>
                </c:pt>
                <c:pt idx="31">
                  <c:v>17</c:v>
                </c:pt>
                <c:pt idx="32">
                  <c:v>8</c:v>
                </c:pt>
                <c:pt idx="33">
                  <c:v>1</c:v>
                </c:pt>
                <c:pt idx="34">
                  <c:v>1</c:v>
                </c:pt>
                <c:pt idx="35">
                  <c:v>8</c:v>
                </c:pt>
                <c:pt idx="36">
                  <c:v>11</c:v>
                </c:pt>
                <c:pt idx="37">
                  <c:v>15</c:v>
                </c:pt>
                <c:pt idx="38">
                  <c:v>12</c:v>
                </c:pt>
                <c:pt idx="39">
                  <c:v>12</c:v>
                </c:pt>
                <c:pt idx="40">
                  <c:v>1</c:v>
                </c:pt>
                <c:pt idx="41">
                  <c:v>0</c:v>
                </c:pt>
                <c:pt idx="42">
                  <c:v>11</c:v>
                </c:pt>
                <c:pt idx="43">
                  <c:v>12</c:v>
                </c:pt>
                <c:pt idx="44">
                  <c:v>13</c:v>
                </c:pt>
                <c:pt idx="45">
                  <c:v>12</c:v>
                </c:pt>
              </c:numCache>
            </c:numRef>
          </c:val>
          <c:smooth val="0"/>
          <c:extLst>
            <c:ext xmlns:c16="http://schemas.microsoft.com/office/drawing/2014/chart" uri="{C3380CC4-5D6E-409C-BE32-E72D297353CC}">
              <c16:uniqueId val="{00000001-AC7D-45DC-8E3B-F21DC893815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36">
                  <c:v>4</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AC7D-45DC-8E3B-F21DC893815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0</c:v>
                </c:pt>
                <c:pt idx="1">
                  <c:v>0</c:v>
                </c:pt>
                <c:pt idx="2">
                  <c:v>0</c:v>
                </c:pt>
                <c:pt idx="3">
                  <c:v>0</c:v>
                </c:pt>
                <c:pt idx="4">
                  <c:v>0</c:v>
                </c:pt>
                <c:pt idx="5">
                  <c:v>0</c:v>
                </c:pt>
                <c:pt idx="6">
                  <c:v>0</c:v>
                </c:pt>
                <c:pt idx="7">
                  <c:v>0</c:v>
                </c:pt>
                <c:pt idx="8">
                  <c:v>3</c:v>
                </c:pt>
                <c:pt idx="9">
                  <c:v>1</c:v>
                </c:pt>
                <c:pt idx="10">
                  <c:v>2</c:v>
                </c:pt>
                <c:pt idx="11">
                  <c:v>2</c:v>
                </c:pt>
                <c:pt idx="12">
                  <c:v>0</c:v>
                </c:pt>
                <c:pt idx="13">
                  <c:v>0</c:v>
                </c:pt>
                <c:pt idx="14">
                  <c:v>0</c:v>
                </c:pt>
                <c:pt idx="15">
                  <c:v>0</c:v>
                </c:pt>
                <c:pt idx="16">
                  <c:v>0</c:v>
                </c:pt>
                <c:pt idx="17">
                  <c:v>0</c:v>
                </c:pt>
                <c:pt idx="18">
                  <c:v>1</c:v>
                </c:pt>
                <c:pt idx="19">
                  <c:v>0</c:v>
                </c:pt>
                <c:pt idx="20">
                  <c:v>0</c:v>
                </c:pt>
                <c:pt idx="21">
                  <c:v>0</c:v>
                </c:pt>
                <c:pt idx="22">
                  <c:v>0</c:v>
                </c:pt>
                <c:pt idx="23">
                  <c:v>2</c:v>
                </c:pt>
                <c:pt idx="24">
                  <c:v>0</c:v>
                </c:pt>
                <c:pt idx="25">
                  <c:v>1</c:v>
                </c:pt>
                <c:pt idx="26">
                  <c:v>2</c:v>
                </c:pt>
                <c:pt idx="27">
                  <c:v>0</c:v>
                </c:pt>
                <c:pt idx="28">
                  <c:v>1</c:v>
                </c:pt>
                <c:pt idx="29">
                  <c:v>1</c:v>
                </c:pt>
                <c:pt idx="30">
                  <c:v>0</c:v>
                </c:pt>
                <c:pt idx="31">
                  <c:v>0</c:v>
                </c:pt>
                <c:pt idx="32">
                  <c:v>4</c:v>
                </c:pt>
                <c:pt idx="33">
                  <c:v>0</c:v>
                </c:pt>
                <c:pt idx="34">
                  <c:v>0</c:v>
                </c:pt>
                <c:pt idx="35">
                  <c:v>2</c:v>
                </c:pt>
                <c:pt idx="36">
                  <c:v>6</c:v>
                </c:pt>
                <c:pt idx="37">
                  <c:v>1</c:v>
                </c:pt>
                <c:pt idx="38">
                  <c:v>1</c:v>
                </c:pt>
                <c:pt idx="39">
                  <c:v>15</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3-AC7D-45DC-8E3B-F21DC893815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Sheet1!$F$2:$F$47</c:f>
              <c:numCache>
                <c:formatCode>General</c:formatCode>
                <c:ptCount val="46"/>
                <c:pt idx="0">
                  <c:v>3</c:v>
                </c:pt>
                <c:pt idx="1">
                  <c:v>4</c:v>
                </c:pt>
                <c:pt idx="2">
                  <c:v>6</c:v>
                </c:pt>
                <c:pt idx="3">
                  <c:v>5</c:v>
                </c:pt>
                <c:pt idx="4">
                  <c:v>6</c:v>
                </c:pt>
                <c:pt idx="5">
                  <c:v>2</c:v>
                </c:pt>
                <c:pt idx="6">
                  <c:v>0</c:v>
                </c:pt>
                <c:pt idx="7">
                  <c:v>0</c:v>
                </c:pt>
                <c:pt idx="8">
                  <c:v>4</c:v>
                </c:pt>
                <c:pt idx="9">
                  <c:v>4</c:v>
                </c:pt>
                <c:pt idx="10">
                  <c:v>1</c:v>
                </c:pt>
                <c:pt idx="11">
                  <c:v>3</c:v>
                </c:pt>
                <c:pt idx="12">
                  <c:v>3</c:v>
                </c:pt>
                <c:pt idx="13">
                  <c:v>0</c:v>
                </c:pt>
                <c:pt idx="14">
                  <c:v>1</c:v>
                </c:pt>
                <c:pt idx="15">
                  <c:v>4</c:v>
                </c:pt>
                <c:pt idx="16">
                  <c:v>2</c:v>
                </c:pt>
                <c:pt idx="17">
                  <c:v>1</c:v>
                </c:pt>
                <c:pt idx="18">
                  <c:v>2</c:v>
                </c:pt>
                <c:pt idx="19">
                  <c:v>0</c:v>
                </c:pt>
                <c:pt idx="20">
                  <c:v>0</c:v>
                </c:pt>
                <c:pt idx="21">
                  <c:v>1</c:v>
                </c:pt>
                <c:pt idx="22">
                  <c:v>1</c:v>
                </c:pt>
                <c:pt idx="23">
                  <c:v>0</c:v>
                </c:pt>
                <c:pt idx="24">
                  <c:v>4</c:v>
                </c:pt>
                <c:pt idx="25">
                  <c:v>4</c:v>
                </c:pt>
                <c:pt idx="26">
                  <c:v>0</c:v>
                </c:pt>
                <c:pt idx="27">
                  <c:v>0</c:v>
                </c:pt>
                <c:pt idx="28">
                  <c:v>4</c:v>
                </c:pt>
                <c:pt idx="29">
                  <c:v>3</c:v>
                </c:pt>
                <c:pt idx="30">
                  <c:v>2</c:v>
                </c:pt>
                <c:pt idx="31">
                  <c:v>5</c:v>
                </c:pt>
                <c:pt idx="32">
                  <c:v>2</c:v>
                </c:pt>
                <c:pt idx="33">
                  <c:v>1</c:v>
                </c:pt>
                <c:pt idx="34">
                  <c:v>0</c:v>
                </c:pt>
                <c:pt idx="35">
                  <c:v>1</c:v>
                </c:pt>
                <c:pt idx="36">
                  <c:v>4</c:v>
                </c:pt>
                <c:pt idx="37">
                  <c:v>4</c:v>
                </c:pt>
                <c:pt idx="38">
                  <c:v>5</c:v>
                </c:pt>
                <c:pt idx="39">
                  <c:v>4</c:v>
                </c:pt>
                <c:pt idx="40">
                  <c:v>1</c:v>
                </c:pt>
                <c:pt idx="41">
                  <c:v>0</c:v>
                </c:pt>
                <c:pt idx="42">
                  <c:v>3</c:v>
                </c:pt>
                <c:pt idx="43">
                  <c:v>2</c:v>
                </c:pt>
                <c:pt idx="44">
                  <c:v>3</c:v>
                </c:pt>
                <c:pt idx="45">
                  <c:v>3</c:v>
                </c:pt>
              </c:numCache>
            </c:numRef>
          </c:val>
          <c:smooth val="0"/>
          <c:extLst>
            <c:ext xmlns:c16="http://schemas.microsoft.com/office/drawing/2014/chart" uri="{C3380CC4-5D6E-409C-BE32-E72D297353CC}">
              <c16:uniqueId val="{00000004-AC7D-45DC-8E3B-F21DC8938157}"/>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Sheet1!$G$2:$G$47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5-AC7D-45DC-8E3B-F21DC8938157}"/>
            </c:ext>
          </c:extLst>
        </c:ser>
        <c:dLbls>
          <c:showLegendKey val="0"/>
          <c:showVal val="0"/>
          <c:showCatName val="0"/>
          <c:showSerName val="0"/>
          <c:showPercent val="0"/>
          <c:showBubbleSize val="0"/>
        </c:dLbls>
        <c:smooth val="0"/>
        <c:axId val="588879104"/>
        <c:axId val="588880744"/>
      </c:lineChart>
      <c:dateAx>
        <c:axId val="58887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8880744"/>
        <c:crosses val="autoZero"/>
        <c:auto val="1"/>
        <c:lblOffset val="100"/>
        <c:baseTimeUnit val="days"/>
      </c:dateAx>
      <c:valAx>
        <c:axId val="58888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887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George Brown College</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36B3-4E70-A803-198BC5477AE7}"/>
            </c:ext>
          </c:extLst>
        </c:ser>
        <c:ser>
          <c:idx val="1"/>
          <c:order val="1"/>
          <c:tx>
            <c:strRef>
              <c:f>Sheet1!$C$1</c:f>
              <c:strCache>
                <c:ptCount val="1"/>
                <c:pt idx="0">
                  <c:v>BCIT: 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1</c:v>
                </c:pt>
                <c:pt idx="1">
                  <c:v>1</c:v>
                </c:pt>
                <c:pt idx="2">
                  <c:v>0</c:v>
                </c:pt>
                <c:pt idx="3">
                  <c:v>0</c:v>
                </c:pt>
                <c:pt idx="4">
                  <c:v>0</c:v>
                </c:pt>
                <c:pt idx="5">
                  <c:v>0</c:v>
                </c:pt>
                <c:pt idx="6">
                  <c:v>0</c:v>
                </c:pt>
                <c:pt idx="7">
                  <c:v>0</c:v>
                </c:pt>
                <c:pt idx="8">
                  <c:v>1</c:v>
                </c:pt>
                <c:pt idx="9">
                  <c:v>0</c:v>
                </c:pt>
                <c:pt idx="10">
                  <c:v>0</c:v>
                </c:pt>
                <c:pt idx="11">
                  <c:v>1</c:v>
                </c:pt>
                <c:pt idx="12">
                  <c:v>1</c:v>
                </c:pt>
                <c:pt idx="13">
                  <c:v>0</c:v>
                </c:pt>
                <c:pt idx="14">
                  <c:v>0</c:v>
                </c:pt>
                <c:pt idx="15">
                  <c:v>0</c:v>
                </c:pt>
                <c:pt idx="16">
                  <c:v>1</c:v>
                </c:pt>
                <c:pt idx="17">
                  <c:v>0</c:v>
                </c:pt>
                <c:pt idx="18">
                  <c:v>0</c:v>
                </c:pt>
                <c:pt idx="19">
                  <c:v>0</c:v>
                </c:pt>
                <c:pt idx="20">
                  <c:v>0</c:v>
                </c:pt>
                <c:pt idx="21">
                  <c:v>0</c:v>
                </c:pt>
                <c:pt idx="22">
                  <c:v>1</c:v>
                </c:pt>
                <c:pt idx="23">
                  <c:v>0</c:v>
                </c:pt>
                <c:pt idx="24">
                  <c:v>0</c:v>
                </c:pt>
                <c:pt idx="25">
                  <c:v>1</c:v>
                </c:pt>
                <c:pt idx="26">
                  <c:v>0</c:v>
                </c:pt>
                <c:pt idx="27">
                  <c:v>0</c:v>
                </c:pt>
                <c:pt idx="28">
                  <c:v>1</c:v>
                </c:pt>
                <c:pt idx="29">
                  <c:v>0</c:v>
                </c:pt>
                <c:pt idx="30">
                  <c:v>0</c:v>
                </c:pt>
                <c:pt idx="31">
                  <c:v>0</c:v>
                </c:pt>
                <c:pt idx="32">
                  <c:v>0</c:v>
                </c:pt>
                <c:pt idx="33">
                  <c:v>0</c:v>
                </c:pt>
                <c:pt idx="34">
                  <c:v>0</c:v>
                </c:pt>
                <c:pt idx="35">
                  <c:v>0</c:v>
                </c:pt>
                <c:pt idx="36">
                  <c:v>0</c:v>
                </c:pt>
                <c:pt idx="37">
                  <c:v>1</c:v>
                </c:pt>
                <c:pt idx="38">
                  <c:v>0</c:v>
                </c:pt>
                <c:pt idx="39">
                  <c:v>0</c:v>
                </c:pt>
                <c:pt idx="40">
                  <c:v>0</c:v>
                </c:pt>
                <c:pt idx="41">
                  <c:v>0</c:v>
                </c:pt>
                <c:pt idx="42">
                  <c:v>0</c:v>
                </c:pt>
                <c:pt idx="43">
                  <c:v>0</c:v>
                </c:pt>
                <c:pt idx="44">
                  <c:v>0</c:v>
                </c:pt>
                <c:pt idx="45">
                  <c:v>1</c:v>
                </c:pt>
              </c:numCache>
            </c:numRef>
          </c:val>
          <c:smooth val="0"/>
          <c:extLst>
            <c:ext xmlns:c16="http://schemas.microsoft.com/office/drawing/2014/chart" uri="{C3380CC4-5D6E-409C-BE32-E72D297353CC}">
              <c16:uniqueId val="{00000001-36B3-4E70-A803-198BC5477AE7}"/>
            </c:ext>
          </c:extLst>
        </c:ser>
        <c:ser>
          <c:idx val="2"/>
          <c:order val="2"/>
          <c:tx>
            <c:strRef>
              <c:f>Sheet1!$D$1</c:f>
              <c:strCache>
                <c:ptCount val="1"/>
                <c:pt idx="0">
                  <c:v>Langara College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1</c:v>
                </c:pt>
                <c:pt idx="19">
                  <c:v>0</c:v>
                </c:pt>
                <c:pt idx="20">
                  <c:v>0</c:v>
                </c:pt>
                <c:pt idx="21">
                  <c:v>0</c:v>
                </c:pt>
                <c:pt idx="22">
                  <c:v>0</c:v>
                </c:pt>
                <c:pt idx="23">
                  <c:v>0</c:v>
                </c:pt>
                <c:pt idx="24">
                  <c:v>0</c:v>
                </c:pt>
                <c:pt idx="25">
                  <c:v>0</c:v>
                </c:pt>
                <c:pt idx="26">
                  <c:v>0</c:v>
                </c:pt>
                <c:pt idx="27">
                  <c:v>0</c:v>
                </c:pt>
                <c:pt idx="28">
                  <c:v>1</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36B3-4E70-A803-198BC5477AE7}"/>
            </c:ext>
          </c:extLst>
        </c:ser>
        <c:ser>
          <c:idx val="3"/>
          <c:order val="3"/>
          <c:tx>
            <c:strRef>
              <c:f>Sheet1!$E$1</c:f>
              <c:strCache>
                <c:ptCount val="1"/>
                <c:pt idx="0">
                  <c:v>Douglas College</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1</c:v>
                </c:pt>
                <c:pt idx="43">
                  <c:v>0</c:v>
                </c:pt>
                <c:pt idx="44">
                  <c:v>0</c:v>
                </c:pt>
                <c:pt idx="45">
                  <c:v>0</c:v>
                </c:pt>
              </c:numCache>
            </c:numRef>
          </c:val>
          <c:smooth val="0"/>
          <c:extLst>
            <c:ext xmlns:c16="http://schemas.microsoft.com/office/drawing/2014/chart" uri="{C3380CC4-5D6E-409C-BE32-E72D297353CC}">
              <c16:uniqueId val="{00000003-36B3-4E70-A803-198BC5477AE7}"/>
            </c:ext>
          </c:extLst>
        </c:ser>
        <c:dLbls>
          <c:showLegendKey val="0"/>
          <c:showVal val="0"/>
          <c:showCatName val="0"/>
          <c:showSerName val="0"/>
          <c:showPercent val="0"/>
          <c:showBubbleSize val="0"/>
        </c:dLbls>
        <c:smooth val="0"/>
        <c:axId val="588888616"/>
        <c:axId val="588883368"/>
      </c:lineChart>
      <c:dateAx>
        <c:axId val="588888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8883368"/>
        <c:crosses val="autoZero"/>
        <c:auto val="1"/>
        <c:lblOffset val="100"/>
        <c:baseTimeUnit val="days"/>
      </c:dateAx>
      <c:valAx>
        <c:axId val="58888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888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BCIT: British Columbia Institute of Technology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180</c:v>
                </c:pt>
                <c:pt idx="1">
                  <c:v>399</c:v>
                </c:pt>
                <c:pt idx="2">
                  <c:v>146</c:v>
                </c:pt>
                <c:pt idx="3">
                  <c:v>191</c:v>
                </c:pt>
                <c:pt idx="4">
                  <c:v>184</c:v>
                </c:pt>
                <c:pt idx="5">
                  <c:v>145</c:v>
                </c:pt>
                <c:pt idx="6">
                  <c:v>32</c:v>
                </c:pt>
              </c:numCache>
            </c:numRef>
          </c:val>
          <c:extLst>
            <c:ext xmlns:c16="http://schemas.microsoft.com/office/drawing/2014/chart" uri="{C3380CC4-5D6E-409C-BE32-E72D297353CC}">
              <c16:uniqueId val="{00000000-2C5F-4DA2-B884-BB40774070F2}"/>
            </c:ext>
          </c:extLst>
        </c:ser>
        <c:ser>
          <c:idx val="1"/>
          <c:order val="1"/>
          <c:tx>
            <c:strRef>
              <c:f>Sheet1!$C$1</c:f>
              <c:strCache>
                <c:ptCount val="1"/>
                <c:pt idx="0">
                  <c:v>FB Douglas College</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160</c:v>
                </c:pt>
                <c:pt idx="1">
                  <c:v>268</c:v>
                </c:pt>
                <c:pt idx="2">
                  <c:v>427</c:v>
                </c:pt>
                <c:pt idx="3">
                  <c:v>290</c:v>
                </c:pt>
                <c:pt idx="4">
                  <c:v>137</c:v>
                </c:pt>
                <c:pt idx="5">
                  <c:v>73</c:v>
                </c:pt>
                <c:pt idx="6">
                  <c:v>0</c:v>
                </c:pt>
              </c:numCache>
            </c:numRef>
          </c:val>
          <c:extLst>
            <c:ext xmlns:c16="http://schemas.microsoft.com/office/drawing/2014/chart" uri="{C3380CC4-5D6E-409C-BE32-E72D297353CC}">
              <c16:uniqueId val="{00000001-2C5F-4DA2-B884-BB40774070F2}"/>
            </c:ext>
          </c:extLst>
        </c:ser>
        <c:ser>
          <c:idx val="2"/>
          <c:order val="2"/>
          <c:tx>
            <c:strRef>
              <c:f>Sheet1!$D$1</c:f>
              <c:strCache>
                <c:ptCount val="1"/>
                <c:pt idx="0">
                  <c:v>FB George Brown College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422</c:v>
                </c:pt>
                <c:pt idx="1">
                  <c:v>919</c:v>
                </c:pt>
                <c:pt idx="2">
                  <c:v>923</c:v>
                </c:pt>
                <c:pt idx="3">
                  <c:v>179</c:v>
                </c:pt>
                <c:pt idx="4">
                  <c:v>359</c:v>
                </c:pt>
                <c:pt idx="5">
                  <c:v>0</c:v>
                </c:pt>
                <c:pt idx="6">
                  <c:v>0</c:v>
                </c:pt>
              </c:numCache>
            </c:numRef>
          </c:val>
          <c:extLst>
            <c:ext xmlns:c16="http://schemas.microsoft.com/office/drawing/2014/chart" uri="{C3380CC4-5D6E-409C-BE32-E72D297353CC}">
              <c16:uniqueId val="{00000002-2C5F-4DA2-B884-BB40774070F2}"/>
            </c:ext>
          </c:extLst>
        </c:ser>
        <c:ser>
          <c:idx val="3"/>
          <c:order val="3"/>
          <c:tx>
            <c:strRef>
              <c:f>Sheet1!$E$1</c:f>
              <c:strCache>
                <c:ptCount val="1"/>
                <c:pt idx="0">
                  <c:v>FB Langara College</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459</c:v>
                </c:pt>
                <c:pt idx="1">
                  <c:v>640</c:v>
                </c:pt>
                <c:pt idx="2">
                  <c:v>351</c:v>
                </c:pt>
                <c:pt idx="3">
                  <c:v>415</c:v>
                </c:pt>
                <c:pt idx="4">
                  <c:v>243</c:v>
                </c:pt>
                <c:pt idx="5">
                  <c:v>359</c:v>
                </c:pt>
                <c:pt idx="6">
                  <c:v>0</c:v>
                </c:pt>
              </c:numCache>
            </c:numRef>
          </c:val>
          <c:extLst>
            <c:ext xmlns:c16="http://schemas.microsoft.com/office/drawing/2014/chart" uri="{C3380CC4-5D6E-409C-BE32-E72D297353CC}">
              <c16:uniqueId val="{00000003-2C5F-4DA2-B884-BB40774070F2}"/>
            </c:ext>
          </c:extLst>
        </c:ser>
        <c:ser>
          <c:idx val="4"/>
          <c:order val="4"/>
          <c:tx>
            <c:strRef>
              <c:f>Sheet1!$F$1</c:f>
              <c:strCache>
                <c:ptCount val="1"/>
                <c:pt idx="0">
                  <c:v>IG douglascollege</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1937</c:v>
                </c:pt>
                <c:pt idx="1">
                  <c:v>669</c:v>
                </c:pt>
                <c:pt idx="2">
                  <c:v>203</c:v>
                </c:pt>
                <c:pt idx="3">
                  <c:v>1888</c:v>
                </c:pt>
                <c:pt idx="4">
                  <c:v>0</c:v>
                </c:pt>
                <c:pt idx="5">
                  <c:v>0</c:v>
                </c:pt>
                <c:pt idx="6">
                  <c:v>0</c:v>
                </c:pt>
              </c:numCache>
            </c:numRef>
          </c:val>
          <c:extLst>
            <c:ext xmlns:c16="http://schemas.microsoft.com/office/drawing/2014/chart" uri="{C3380CC4-5D6E-409C-BE32-E72D297353CC}">
              <c16:uniqueId val="{00000004-2C5F-4DA2-B884-BB40774070F2}"/>
            </c:ext>
          </c:extLst>
        </c:ser>
        <c:ser>
          <c:idx val="5"/>
          <c:order val="5"/>
          <c:tx>
            <c:strRef>
              <c:f>Sheet1!$G$1</c:f>
              <c:strCache>
                <c:ptCount val="1"/>
                <c:pt idx="0">
                  <c:v>IG langaracollege</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1886</c:v>
                </c:pt>
                <c:pt idx="1">
                  <c:v>3030</c:v>
                </c:pt>
                <c:pt idx="2">
                  <c:v>1988</c:v>
                </c:pt>
                <c:pt idx="3">
                  <c:v>2523</c:v>
                </c:pt>
                <c:pt idx="4">
                  <c:v>1476</c:v>
                </c:pt>
                <c:pt idx="5">
                  <c:v>1910</c:v>
                </c:pt>
                <c:pt idx="6">
                  <c:v>0</c:v>
                </c:pt>
              </c:numCache>
            </c:numRef>
          </c:val>
          <c:extLst>
            <c:ext xmlns:c16="http://schemas.microsoft.com/office/drawing/2014/chart" uri="{C3380CC4-5D6E-409C-BE32-E72D297353CC}">
              <c16:uniqueId val="{00000005-2C5F-4DA2-B884-BB40774070F2}"/>
            </c:ext>
          </c:extLst>
        </c:ser>
        <c:ser>
          <c:idx val="6"/>
          <c:order val="6"/>
          <c:tx>
            <c:strRef>
              <c:f>Sheet1!$H$1</c:f>
              <c:strCache>
                <c:ptCount val="1"/>
                <c:pt idx="0">
                  <c:v>IG lifeatbcit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276</c:v>
                </c:pt>
                <c:pt idx="1">
                  <c:v>1420</c:v>
                </c:pt>
                <c:pt idx="2">
                  <c:v>1578</c:v>
                </c:pt>
                <c:pt idx="3">
                  <c:v>624</c:v>
                </c:pt>
                <c:pt idx="4">
                  <c:v>1463</c:v>
                </c:pt>
                <c:pt idx="5">
                  <c:v>109</c:v>
                </c:pt>
                <c:pt idx="6">
                  <c:v>0</c:v>
                </c:pt>
              </c:numCache>
            </c:numRef>
          </c:val>
          <c:extLst>
            <c:ext xmlns:c16="http://schemas.microsoft.com/office/drawing/2014/chart" uri="{C3380CC4-5D6E-409C-BE32-E72D297353CC}">
              <c16:uniqueId val="{00000006-2C5F-4DA2-B884-BB40774070F2}"/>
            </c:ext>
          </c:extLst>
        </c:ser>
        <c:ser>
          <c:idx val="7"/>
          <c:order val="7"/>
          <c:tx>
            <c:strRef>
              <c:f>Sheet1!$I$1</c:f>
              <c:strCache>
                <c:ptCount val="1"/>
                <c:pt idx="0">
                  <c:v>IG myvcc</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283</c:v>
                </c:pt>
                <c:pt idx="2">
                  <c:v>377</c:v>
                </c:pt>
                <c:pt idx="3">
                  <c:v>579</c:v>
                </c:pt>
                <c:pt idx="4">
                  <c:v>577</c:v>
                </c:pt>
                <c:pt idx="5">
                  <c:v>92</c:v>
                </c:pt>
                <c:pt idx="6">
                  <c:v>0</c:v>
                </c:pt>
              </c:numCache>
            </c:numRef>
          </c:val>
          <c:extLst>
            <c:ext xmlns:c16="http://schemas.microsoft.com/office/drawing/2014/chart" uri="{C3380CC4-5D6E-409C-BE32-E72D297353CC}">
              <c16:uniqueId val="{00000007-2C5F-4DA2-B884-BB40774070F2}"/>
            </c:ext>
          </c:extLst>
        </c:ser>
        <c:ser>
          <c:idx val="8"/>
          <c:order val="8"/>
          <c:tx>
            <c:strRef>
              <c:f>Sheet1!$J$1</c:f>
              <c:strCache>
                <c:ptCount val="1"/>
                <c:pt idx="0">
                  <c:v>TW BCIT</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86</c:v>
                </c:pt>
                <c:pt idx="1">
                  <c:v>198</c:v>
                </c:pt>
                <c:pt idx="2">
                  <c:v>185</c:v>
                </c:pt>
                <c:pt idx="3">
                  <c:v>91</c:v>
                </c:pt>
                <c:pt idx="4">
                  <c:v>74</c:v>
                </c:pt>
                <c:pt idx="5">
                  <c:v>65</c:v>
                </c:pt>
                <c:pt idx="6">
                  <c:v>9</c:v>
                </c:pt>
              </c:numCache>
            </c:numRef>
          </c:val>
          <c:extLst>
            <c:ext xmlns:c16="http://schemas.microsoft.com/office/drawing/2014/chart" uri="{C3380CC4-5D6E-409C-BE32-E72D297353CC}">
              <c16:uniqueId val="{00000008-2C5F-4DA2-B884-BB40774070F2}"/>
            </c:ext>
          </c:extLst>
        </c:ser>
        <c:ser>
          <c:idx val="9"/>
          <c:order val="9"/>
          <c:tx>
            <c:strRef>
              <c:f>Sheet1!$K$1</c:f>
              <c:strCache>
                <c:ptCount val="1"/>
                <c:pt idx="0">
                  <c:v>TW Douglas College</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45</c:v>
                </c:pt>
                <c:pt idx="1">
                  <c:v>113</c:v>
                </c:pt>
                <c:pt idx="2">
                  <c:v>40</c:v>
                </c:pt>
                <c:pt idx="3">
                  <c:v>56</c:v>
                </c:pt>
                <c:pt idx="4">
                  <c:v>44</c:v>
                </c:pt>
                <c:pt idx="5">
                  <c:v>25</c:v>
                </c:pt>
                <c:pt idx="6">
                  <c:v>14</c:v>
                </c:pt>
              </c:numCache>
            </c:numRef>
          </c:val>
          <c:extLst>
            <c:ext xmlns:c16="http://schemas.microsoft.com/office/drawing/2014/chart" uri="{C3380CC4-5D6E-409C-BE32-E72D297353CC}">
              <c16:uniqueId val="{00000009-2C5F-4DA2-B884-BB40774070F2}"/>
            </c:ext>
          </c:extLst>
        </c:ser>
        <c:ser>
          <c:idx val="10"/>
          <c:order val="10"/>
          <c:tx>
            <c:strRef>
              <c:f>Sheet1!$L$1</c:f>
              <c:strCache>
                <c:ptCount val="1"/>
                <c:pt idx="0">
                  <c:v>TW George Brown College</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269</c:v>
                </c:pt>
                <c:pt idx="1">
                  <c:v>768</c:v>
                </c:pt>
                <c:pt idx="2">
                  <c:v>311</c:v>
                </c:pt>
                <c:pt idx="3">
                  <c:v>94</c:v>
                </c:pt>
                <c:pt idx="4">
                  <c:v>151</c:v>
                </c:pt>
                <c:pt idx="5">
                  <c:v>0</c:v>
                </c:pt>
                <c:pt idx="6">
                  <c:v>0</c:v>
                </c:pt>
              </c:numCache>
            </c:numRef>
          </c:val>
          <c:extLst>
            <c:ext xmlns:c16="http://schemas.microsoft.com/office/drawing/2014/chart" uri="{C3380CC4-5D6E-409C-BE32-E72D297353CC}">
              <c16:uniqueId val="{0000000A-2C5F-4DA2-B884-BB40774070F2}"/>
            </c:ext>
          </c:extLst>
        </c:ser>
        <c:ser>
          <c:idx val="11"/>
          <c:order val="11"/>
          <c:tx>
            <c:strRef>
              <c:f>Sheet1!$M$1</c:f>
              <c:strCache>
                <c:ptCount val="1"/>
                <c:pt idx="0">
                  <c:v>TW Langara College</c:v>
                </c:pt>
              </c:strCache>
            </c:strRef>
          </c:tx>
          <c:spPr>
            <a:solidFill>
              <a:schemeClr val="accent6">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Sheet1!$M$2:$M$8</c:f>
              <c:numCache>
                <c:formatCode>General</c:formatCode>
                <c:ptCount val="7"/>
                <c:pt idx="0">
                  <c:v>41</c:v>
                </c:pt>
                <c:pt idx="1">
                  <c:v>133</c:v>
                </c:pt>
                <c:pt idx="2">
                  <c:v>130</c:v>
                </c:pt>
                <c:pt idx="3">
                  <c:v>53</c:v>
                </c:pt>
                <c:pt idx="4">
                  <c:v>154</c:v>
                </c:pt>
                <c:pt idx="5">
                  <c:v>19</c:v>
                </c:pt>
                <c:pt idx="6">
                  <c:v>14</c:v>
                </c:pt>
              </c:numCache>
            </c:numRef>
          </c:val>
          <c:extLst>
            <c:ext xmlns:c16="http://schemas.microsoft.com/office/drawing/2014/chart" uri="{C3380CC4-5D6E-409C-BE32-E72D297353CC}">
              <c16:uniqueId val="{0000000B-2C5F-4DA2-B884-BB40774070F2}"/>
            </c:ext>
          </c:extLst>
        </c:ser>
        <c:ser>
          <c:idx val="12"/>
          <c:order val="12"/>
          <c:tx>
            <c:strRef>
              <c:f>Sheet1!$N$1</c:f>
              <c:strCache>
                <c:ptCount val="1"/>
                <c:pt idx="0">
                  <c:v>TW VCC</c:v>
                </c:pt>
              </c:strCache>
            </c:strRef>
          </c:tx>
          <c:spPr>
            <a:solidFill>
              <a:schemeClr val="accent1">
                <a:lumMod val="80000"/>
                <a:lumOff val="2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Sheet1!$N$2:$N$8</c:f>
              <c:numCache>
                <c:formatCode>General</c:formatCode>
                <c:ptCount val="7"/>
                <c:pt idx="0">
                  <c:v>45</c:v>
                </c:pt>
                <c:pt idx="1">
                  <c:v>62</c:v>
                </c:pt>
                <c:pt idx="2">
                  <c:v>98</c:v>
                </c:pt>
                <c:pt idx="3">
                  <c:v>61</c:v>
                </c:pt>
                <c:pt idx="4">
                  <c:v>39</c:v>
                </c:pt>
                <c:pt idx="5">
                  <c:v>4</c:v>
                </c:pt>
                <c:pt idx="6">
                  <c:v>0</c:v>
                </c:pt>
              </c:numCache>
            </c:numRef>
          </c:val>
          <c:extLst>
            <c:ext xmlns:c16="http://schemas.microsoft.com/office/drawing/2014/chart" uri="{C3380CC4-5D6E-409C-BE32-E72D297353CC}">
              <c16:uniqueId val="{0000000C-2C5F-4DA2-B884-BB40774070F2}"/>
            </c:ext>
          </c:extLst>
        </c:ser>
        <c:dLbls>
          <c:showLegendKey val="0"/>
          <c:showVal val="0"/>
          <c:showCatName val="0"/>
          <c:showSerName val="0"/>
          <c:showPercent val="0"/>
          <c:showBubbleSize val="0"/>
        </c:dLbls>
        <c:gapWidth val="219"/>
        <c:overlap val="-27"/>
        <c:axId val="588912888"/>
        <c:axId val="588911576"/>
      </c:barChart>
      <c:catAx>
        <c:axId val="58891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8911576"/>
        <c:crosses val="autoZero"/>
        <c:auto val="1"/>
        <c:lblAlgn val="ctr"/>
        <c:lblOffset val="100"/>
        <c:noMultiLvlLbl val="0"/>
      </c:catAx>
      <c:valAx>
        <c:axId val="58891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891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langaracollege</c:v>
                </c:pt>
                <c:pt idx="1">
                  <c:v>myvcc</c:v>
                </c:pt>
                <c:pt idx="2">
                  <c:v>lifeatbcit</c:v>
                </c:pt>
                <c:pt idx="3">
                  <c:v>douglascollege</c:v>
                </c:pt>
              </c:strCache>
            </c:strRef>
          </c:cat>
          <c:val>
            <c:numRef>
              <c:f>Sheet1!$B$2:$B$5</c:f>
              <c:numCache>
                <c:formatCode>General</c:formatCode>
                <c:ptCount val="4"/>
                <c:pt idx="0">
                  <c:v>3</c:v>
                </c:pt>
                <c:pt idx="1">
                  <c:v>11</c:v>
                </c:pt>
                <c:pt idx="2">
                  <c:v>7</c:v>
                </c:pt>
                <c:pt idx="3">
                  <c:v>2</c:v>
                </c:pt>
              </c:numCache>
            </c:numRef>
          </c:val>
          <c:extLst>
            <c:ext xmlns:c16="http://schemas.microsoft.com/office/drawing/2014/chart" uri="{C3380CC4-5D6E-409C-BE32-E72D297353CC}">
              <c16:uniqueId val="{00000000-FCB3-4C31-BDFE-03DCED7DE93C}"/>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langaracollege</c:v>
                </c:pt>
                <c:pt idx="1">
                  <c:v>myvcc</c:v>
                </c:pt>
                <c:pt idx="2">
                  <c:v>lifeatbcit</c:v>
                </c:pt>
                <c:pt idx="3">
                  <c:v>douglascollege</c:v>
                </c:pt>
              </c:strCache>
            </c:strRef>
          </c:cat>
          <c:val>
            <c:numRef>
              <c:f>Sheet1!$C$2:$C$5</c:f>
              <c:numCache>
                <c:formatCode>General</c:formatCode>
                <c:ptCount val="4"/>
                <c:pt idx="0">
                  <c:v>39</c:v>
                </c:pt>
                <c:pt idx="1">
                  <c:v>5</c:v>
                </c:pt>
                <c:pt idx="2">
                  <c:v>29</c:v>
                </c:pt>
                <c:pt idx="3">
                  <c:v>9</c:v>
                </c:pt>
              </c:numCache>
            </c:numRef>
          </c:val>
          <c:extLst>
            <c:ext xmlns:c16="http://schemas.microsoft.com/office/drawing/2014/chart" uri="{C3380CC4-5D6E-409C-BE32-E72D297353CC}">
              <c16:uniqueId val="{00000001-FCB3-4C31-BDFE-03DCED7DE93C}"/>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langaracollege</c:v>
                </c:pt>
                <c:pt idx="1">
                  <c:v>myvcc</c:v>
                </c:pt>
                <c:pt idx="2">
                  <c:v>lifeatbcit</c:v>
                </c:pt>
                <c:pt idx="3">
                  <c:v>douglascollege</c:v>
                </c:pt>
              </c:strCache>
            </c:strRef>
          </c:cat>
          <c:val>
            <c:numRef>
              <c:f>Sheet1!$D$2:$D$5</c:f>
              <c:numCache>
                <c:formatCode>General</c:formatCode>
                <c:ptCount val="4"/>
                <c:pt idx="0">
                  <c:v>0</c:v>
                </c:pt>
                <c:pt idx="1">
                  <c:v>0</c:v>
                </c:pt>
                <c:pt idx="2">
                  <c:v>2</c:v>
                </c:pt>
                <c:pt idx="3">
                  <c:v>1</c:v>
                </c:pt>
              </c:numCache>
            </c:numRef>
          </c:val>
          <c:extLst>
            <c:ext xmlns:c16="http://schemas.microsoft.com/office/drawing/2014/chart" uri="{C3380CC4-5D6E-409C-BE32-E72D297353CC}">
              <c16:uniqueId val="{00000002-FCB3-4C31-BDFE-03DCED7DE93C}"/>
            </c:ext>
          </c:extLst>
        </c:ser>
        <c:dLbls>
          <c:showLegendKey val="0"/>
          <c:showVal val="0"/>
          <c:showCatName val="0"/>
          <c:showSerName val="0"/>
          <c:showPercent val="0"/>
          <c:showBubbleSize val="0"/>
        </c:dLbls>
        <c:gapWidth val="150"/>
        <c:overlap val="100"/>
        <c:axId val="601503616"/>
        <c:axId val="601510832"/>
      </c:barChart>
      <c:catAx>
        <c:axId val="60150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510832"/>
        <c:crosses val="autoZero"/>
        <c:auto val="1"/>
        <c:lblAlgn val="ctr"/>
        <c:lblOffset val="100"/>
        <c:noMultiLvlLbl val="0"/>
      </c:catAx>
      <c:valAx>
        <c:axId val="601510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50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Sheet1!$B$2:$B$5</c:f>
              <c:numCache>
                <c:formatCode>General</c:formatCode>
                <c:ptCount val="4"/>
                <c:pt idx="0">
                  <c:v>0</c:v>
                </c:pt>
                <c:pt idx="1">
                  <c:v>91</c:v>
                </c:pt>
                <c:pt idx="2">
                  <c:v>100</c:v>
                </c:pt>
                <c:pt idx="3">
                  <c:v>63</c:v>
                </c:pt>
              </c:numCache>
            </c:numRef>
          </c:val>
          <c:extLst>
            <c:ext xmlns:c16="http://schemas.microsoft.com/office/drawing/2014/chart" uri="{C3380CC4-5D6E-409C-BE32-E72D297353CC}">
              <c16:uniqueId val="{00000000-1152-4C46-A5D9-EB2607B94414}"/>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1152-4C46-A5D9-EB2607B94414}"/>
            </c:ext>
          </c:extLst>
        </c:ser>
        <c:ser>
          <c:idx val="2"/>
          <c:order val="2"/>
          <c:tx>
            <c:strRef>
              <c:f>Sheet1!$D$1</c:f>
              <c:strCache>
                <c:ptCount val="1"/>
                <c:pt idx="0">
                  <c:v>Not yet tagged</c:v>
                </c:pt>
              </c:strCache>
            </c:strRef>
          </c:tx>
          <c:spPr>
            <a:solidFill>
              <a:schemeClr val="accent3"/>
            </a:solidFill>
            <a:ln>
              <a:noFill/>
            </a:ln>
            <a:effectLst/>
          </c:spPr>
          <c:invertIfNegative val="0"/>
          <c:cat>
            <c:strRef>
              <c:f>Sheet1!$A$2:$A$5</c:f>
              <c:strCache>
                <c:ptCount val="4"/>
                <c:pt idx="0">
                  <c:v>George Brown College</c:v>
                </c:pt>
                <c:pt idx="1">
                  <c:v>BCIT: British Columbia Institute of Technology</c:v>
                </c:pt>
                <c:pt idx="2">
                  <c:v>Langara College</c:v>
                </c:pt>
                <c:pt idx="3">
                  <c:v>Douglas College</c:v>
                </c:pt>
              </c:strCache>
            </c:strRef>
          </c:cat>
          <c:val>
            <c:numRef>
              <c:f>Sheet1!$D$2:$D$5</c:f>
              <c:numCache>
                <c:formatCode>General</c:formatCode>
                <c:ptCount val="4"/>
                <c:pt idx="0">
                  <c:v>57</c:v>
                </c:pt>
                <c:pt idx="1">
                  <c:v>0</c:v>
                </c:pt>
                <c:pt idx="2">
                  <c:v>6</c:v>
                </c:pt>
                <c:pt idx="3">
                  <c:v>0</c:v>
                </c:pt>
              </c:numCache>
            </c:numRef>
          </c:val>
          <c:extLst>
            <c:ext xmlns:c16="http://schemas.microsoft.com/office/drawing/2014/chart" uri="{C3380CC4-5D6E-409C-BE32-E72D297353CC}">
              <c16:uniqueId val="{00000002-1152-4C46-A5D9-EB2607B94414}"/>
            </c:ext>
          </c:extLst>
        </c:ser>
        <c:dLbls>
          <c:showLegendKey val="0"/>
          <c:showVal val="0"/>
          <c:showCatName val="0"/>
          <c:showSerName val="0"/>
          <c:showPercent val="0"/>
          <c:showBubbleSize val="0"/>
        </c:dLbls>
        <c:gapWidth val="150"/>
        <c:overlap val="100"/>
        <c:axId val="601508864"/>
        <c:axId val="601510504"/>
      </c:barChart>
      <c:catAx>
        <c:axId val="60150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510504"/>
        <c:crosses val="autoZero"/>
        <c:auto val="1"/>
        <c:lblAlgn val="ctr"/>
        <c:lblOffset val="100"/>
        <c:noMultiLvlLbl val="0"/>
      </c:catAx>
      <c:valAx>
        <c:axId val="601510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50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12</c:v>
                </c:pt>
                <c:pt idx="1">
                  <c:v>9</c:v>
                </c:pt>
                <c:pt idx="2">
                  <c:v>14</c:v>
                </c:pt>
                <c:pt idx="3">
                  <c:v>11</c:v>
                </c:pt>
                <c:pt idx="4">
                  <c:v>12</c:v>
                </c:pt>
                <c:pt idx="5">
                  <c:v>5</c:v>
                </c:pt>
                <c:pt idx="6">
                  <c:v>1</c:v>
                </c:pt>
                <c:pt idx="7">
                  <c:v>1</c:v>
                </c:pt>
                <c:pt idx="8">
                  <c:v>11</c:v>
                </c:pt>
                <c:pt idx="9">
                  <c:v>10</c:v>
                </c:pt>
                <c:pt idx="10">
                  <c:v>5</c:v>
                </c:pt>
                <c:pt idx="11">
                  <c:v>16</c:v>
                </c:pt>
                <c:pt idx="12">
                  <c:v>4</c:v>
                </c:pt>
                <c:pt idx="13">
                  <c:v>2</c:v>
                </c:pt>
                <c:pt idx="14">
                  <c:v>6</c:v>
                </c:pt>
                <c:pt idx="15">
                  <c:v>10</c:v>
                </c:pt>
                <c:pt idx="16">
                  <c:v>13</c:v>
                </c:pt>
                <c:pt idx="17">
                  <c:v>14</c:v>
                </c:pt>
                <c:pt idx="18">
                  <c:v>5</c:v>
                </c:pt>
                <c:pt idx="19">
                  <c:v>2</c:v>
                </c:pt>
                <c:pt idx="20">
                  <c:v>0</c:v>
                </c:pt>
                <c:pt idx="21">
                  <c:v>4</c:v>
                </c:pt>
                <c:pt idx="22">
                  <c:v>5</c:v>
                </c:pt>
                <c:pt idx="23">
                  <c:v>8</c:v>
                </c:pt>
                <c:pt idx="24">
                  <c:v>15</c:v>
                </c:pt>
                <c:pt idx="25">
                  <c:v>10</c:v>
                </c:pt>
                <c:pt idx="26">
                  <c:v>8</c:v>
                </c:pt>
                <c:pt idx="27">
                  <c:v>1</c:v>
                </c:pt>
                <c:pt idx="28">
                  <c:v>11</c:v>
                </c:pt>
                <c:pt idx="29">
                  <c:v>8</c:v>
                </c:pt>
                <c:pt idx="30">
                  <c:v>4</c:v>
                </c:pt>
                <c:pt idx="31">
                  <c:v>7</c:v>
                </c:pt>
                <c:pt idx="32">
                  <c:v>4</c:v>
                </c:pt>
                <c:pt idx="33">
                  <c:v>1</c:v>
                </c:pt>
                <c:pt idx="34">
                  <c:v>0</c:v>
                </c:pt>
                <c:pt idx="35">
                  <c:v>6</c:v>
                </c:pt>
                <c:pt idx="36">
                  <c:v>8</c:v>
                </c:pt>
                <c:pt idx="37">
                  <c:v>8</c:v>
                </c:pt>
                <c:pt idx="38">
                  <c:v>8</c:v>
                </c:pt>
                <c:pt idx="39">
                  <c:v>6</c:v>
                </c:pt>
                <c:pt idx="40">
                  <c:v>1</c:v>
                </c:pt>
                <c:pt idx="41">
                  <c:v>0</c:v>
                </c:pt>
                <c:pt idx="42">
                  <c:v>10</c:v>
                </c:pt>
                <c:pt idx="43">
                  <c:v>4</c:v>
                </c:pt>
                <c:pt idx="44">
                  <c:v>10</c:v>
                </c:pt>
                <c:pt idx="45">
                  <c:v>7</c:v>
                </c:pt>
              </c:numCache>
            </c:numRef>
          </c:val>
          <c:smooth val="0"/>
          <c:extLst>
            <c:ext xmlns:c16="http://schemas.microsoft.com/office/drawing/2014/chart" uri="{C3380CC4-5D6E-409C-BE32-E72D297353CC}">
              <c16:uniqueId val="{00000000-6A27-4F7C-B154-55F6EEA3E541}"/>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17</c:v>
                </c:pt>
                <c:pt idx="1">
                  <c:v>13</c:v>
                </c:pt>
                <c:pt idx="2">
                  <c:v>18</c:v>
                </c:pt>
                <c:pt idx="3">
                  <c:v>16</c:v>
                </c:pt>
                <c:pt idx="4">
                  <c:v>22</c:v>
                </c:pt>
                <c:pt idx="5">
                  <c:v>4</c:v>
                </c:pt>
                <c:pt idx="6">
                  <c:v>1</c:v>
                </c:pt>
                <c:pt idx="7">
                  <c:v>3</c:v>
                </c:pt>
                <c:pt idx="8">
                  <c:v>12</c:v>
                </c:pt>
                <c:pt idx="9">
                  <c:v>14</c:v>
                </c:pt>
                <c:pt idx="10">
                  <c:v>9</c:v>
                </c:pt>
                <c:pt idx="11">
                  <c:v>24</c:v>
                </c:pt>
                <c:pt idx="12">
                  <c:v>4</c:v>
                </c:pt>
                <c:pt idx="13">
                  <c:v>5</c:v>
                </c:pt>
                <c:pt idx="14">
                  <c:v>8</c:v>
                </c:pt>
                <c:pt idx="15">
                  <c:v>21</c:v>
                </c:pt>
                <c:pt idx="16">
                  <c:v>39</c:v>
                </c:pt>
                <c:pt idx="17">
                  <c:v>17</c:v>
                </c:pt>
                <c:pt idx="18">
                  <c:v>8</c:v>
                </c:pt>
                <c:pt idx="19">
                  <c:v>6</c:v>
                </c:pt>
                <c:pt idx="20">
                  <c:v>8</c:v>
                </c:pt>
                <c:pt idx="21">
                  <c:v>5</c:v>
                </c:pt>
                <c:pt idx="22">
                  <c:v>11</c:v>
                </c:pt>
                <c:pt idx="23">
                  <c:v>14</c:v>
                </c:pt>
                <c:pt idx="24">
                  <c:v>19</c:v>
                </c:pt>
                <c:pt idx="25">
                  <c:v>23</c:v>
                </c:pt>
                <c:pt idx="26">
                  <c:v>7</c:v>
                </c:pt>
                <c:pt idx="27">
                  <c:v>3</c:v>
                </c:pt>
                <c:pt idx="28">
                  <c:v>10</c:v>
                </c:pt>
                <c:pt idx="29">
                  <c:v>24</c:v>
                </c:pt>
                <c:pt idx="30">
                  <c:v>20</c:v>
                </c:pt>
                <c:pt idx="31">
                  <c:v>17</c:v>
                </c:pt>
                <c:pt idx="32">
                  <c:v>8</c:v>
                </c:pt>
                <c:pt idx="33">
                  <c:v>1</c:v>
                </c:pt>
                <c:pt idx="34">
                  <c:v>1</c:v>
                </c:pt>
                <c:pt idx="35">
                  <c:v>8</c:v>
                </c:pt>
                <c:pt idx="36">
                  <c:v>11</c:v>
                </c:pt>
                <c:pt idx="37">
                  <c:v>15</c:v>
                </c:pt>
                <c:pt idx="38">
                  <c:v>12</c:v>
                </c:pt>
                <c:pt idx="39">
                  <c:v>12</c:v>
                </c:pt>
                <c:pt idx="40">
                  <c:v>1</c:v>
                </c:pt>
                <c:pt idx="41">
                  <c:v>0</c:v>
                </c:pt>
                <c:pt idx="42">
                  <c:v>11</c:v>
                </c:pt>
                <c:pt idx="43">
                  <c:v>12</c:v>
                </c:pt>
                <c:pt idx="44">
                  <c:v>13</c:v>
                </c:pt>
                <c:pt idx="45">
                  <c:v>12</c:v>
                </c:pt>
              </c:numCache>
            </c:numRef>
          </c:val>
          <c:smooth val="0"/>
          <c:extLst>
            <c:ext xmlns:c16="http://schemas.microsoft.com/office/drawing/2014/chart" uri="{C3380CC4-5D6E-409C-BE32-E72D297353CC}">
              <c16:uniqueId val="{00000001-6A27-4F7C-B154-55F6EEA3E54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Sheet1!$D$2:$D$47</c:f>
              <c:numCache>
                <c:formatCode>General</c:formatCode>
                <c:ptCount val="46"/>
                <c:pt idx="36">
                  <c:v>4</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6A27-4F7C-B154-55F6EEA3E541}"/>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Sheet1!$E$2:$E$47</c:f>
              <c:numCache>
                <c:formatCode>General</c:formatCode>
                <c:ptCount val="46"/>
                <c:pt idx="0">
                  <c:v>0</c:v>
                </c:pt>
                <c:pt idx="1">
                  <c:v>0</c:v>
                </c:pt>
                <c:pt idx="2">
                  <c:v>0</c:v>
                </c:pt>
                <c:pt idx="3">
                  <c:v>0</c:v>
                </c:pt>
                <c:pt idx="4">
                  <c:v>0</c:v>
                </c:pt>
                <c:pt idx="5">
                  <c:v>0</c:v>
                </c:pt>
                <c:pt idx="6">
                  <c:v>0</c:v>
                </c:pt>
                <c:pt idx="7">
                  <c:v>0</c:v>
                </c:pt>
                <c:pt idx="8">
                  <c:v>3</c:v>
                </c:pt>
                <c:pt idx="9">
                  <c:v>1</c:v>
                </c:pt>
                <c:pt idx="10">
                  <c:v>2</c:v>
                </c:pt>
                <c:pt idx="11">
                  <c:v>2</c:v>
                </c:pt>
                <c:pt idx="12">
                  <c:v>0</c:v>
                </c:pt>
                <c:pt idx="13">
                  <c:v>0</c:v>
                </c:pt>
                <c:pt idx="14">
                  <c:v>0</c:v>
                </c:pt>
                <c:pt idx="15">
                  <c:v>0</c:v>
                </c:pt>
                <c:pt idx="16">
                  <c:v>0</c:v>
                </c:pt>
                <c:pt idx="17">
                  <c:v>0</c:v>
                </c:pt>
                <c:pt idx="18">
                  <c:v>1</c:v>
                </c:pt>
                <c:pt idx="19">
                  <c:v>0</c:v>
                </c:pt>
                <c:pt idx="20">
                  <c:v>0</c:v>
                </c:pt>
                <c:pt idx="21">
                  <c:v>0</c:v>
                </c:pt>
                <c:pt idx="22">
                  <c:v>0</c:v>
                </c:pt>
                <c:pt idx="23">
                  <c:v>2</c:v>
                </c:pt>
                <c:pt idx="24">
                  <c:v>0</c:v>
                </c:pt>
                <c:pt idx="25">
                  <c:v>1</c:v>
                </c:pt>
                <c:pt idx="26">
                  <c:v>2</c:v>
                </c:pt>
                <c:pt idx="27">
                  <c:v>0</c:v>
                </c:pt>
                <c:pt idx="28">
                  <c:v>1</c:v>
                </c:pt>
                <c:pt idx="29">
                  <c:v>1</c:v>
                </c:pt>
                <c:pt idx="30">
                  <c:v>0</c:v>
                </c:pt>
                <c:pt idx="31">
                  <c:v>0</c:v>
                </c:pt>
                <c:pt idx="32">
                  <c:v>4</c:v>
                </c:pt>
                <c:pt idx="33">
                  <c:v>0</c:v>
                </c:pt>
                <c:pt idx="34">
                  <c:v>0</c:v>
                </c:pt>
                <c:pt idx="35">
                  <c:v>2</c:v>
                </c:pt>
                <c:pt idx="36">
                  <c:v>6</c:v>
                </c:pt>
                <c:pt idx="37">
                  <c:v>1</c:v>
                </c:pt>
                <c:pt idx="38">
                  <c:v>1</c:v>
                </c:pt>
                <c:pt idx="39">
                  <c:v>15</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3-6A27-4F7C-B154-55F6EEA3E541}"/>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Sheet1!$F$2:$F$47</c:f>
              <c:numCache>
                <c:formatCode>General</c:formatCode>
                <c:ptCount val="46"/>
                <c:pt idx="0">
                  <c:v>3</c:v>
                </c:pt>
                <c:pt idx="1">
                  <c:v>4</c:v>
                </c:pt>
                <c:pt idx="2">
                  <c:v>6</c:v>
                </c:pt>
                <c:pt idx="3">
                  <c:v>5</c:v>
                </c:pt>
                <c:pt idx="4">
                  <c:v>6</c:v>
                </c:pt>
                <c:pt idx="5">
                  <c:v>2</c:v>
                </c:pt>
                <c:pt idx="6">
                  <c:v>0</c:v>
                </c:pt>
                <c:pt idx="7">
                  <c:v>0</c:v>
                </c:pt>
                <c:pt idx="8">
                  <c:v>4</c:v>
                </c:pt>
                <c:pt idx="9">
                  <c:v>4</c:v>
                </c:pt>
                <c:pt idx="10">
                  <c:v>1</c:v>
                </c:pt>
                <c:pt idx="11">
                  <c:v>3</c:v>
                </c:pt>
                <c:pt idx="12">
                  <c:v>3</c:v>
                </c:pt>
                <c:pt idx="13">
                  <c:v>0</c:v>
                </c:pt>
                <c:pt idx="14">
                  <c:v>1</c:v>
                </c:pt>
                <c:pt idx="15">
                  <c:v>4</c:v>
                </c:pt>
                <c:pt idx="16">
                  <c:v>2</c:v>
                </c:pt>
                <c:pt idx="17">
                  <c:v>1</c:v>
                </c:pt>
                <c:pt idx="18">
                  <c:v>2</c:v>
                </c:pt>
                <c:pt idx="19">
                  <c:v>0</c:v>
                </c:pt>
                <c:pt idx="20">
                  <c:v>0</c:v>
                </c:pt>
                <c:pt idx="21">
                  <c:v>1</c:v>
                </c:pt>
                <c:pt idx="22">
                  <c:v>1</c:v>
                </c:pt>
                <c:pt idx="23">
                  <c:v>0</c:v>
                </c:pt>
                <c:pt idx="24">
                  <c:v>4</c:v>
                </c:pt>
                <c:pt idx="25">
                  <c:v>4</c:v>
                </c:pt>
                <c:pt idx="26">
                  <c:v>0</c:v>
                </c:pt>
                <c:pt idx="27">
                  <c:v>0</c:v>
                </c:pt>
                <c:pt idx="28">
                  <c:v>4</c:v>
                </c:pt>
                <c:pt idx="29">
                  <c:v>3</c:v>
                </c:pt>
                <c:pt idx="30">
                  <c:v>2</c:v>
                </c:pt>
                <c:pt idx="31">
                  <c:v>5</c:v>
                </c:pt>
                <c:pt idx="32">
                  <c:v>2</c:v>
                </c:pt>
                <c:pt idx="33">
                  <c:v>1</c:v>
                </c:pt>
                <c:pt idx="34">
                  <c:v>0</c:v>
                </c:pt>
                <c:pt idx="35">
                  <c:v>1</c:v>
                </c:pt>
                <c:pt idx="36">
                  <c:v>4</c:v>
                </c:pt>
                <c:pt idx="37">
                  <c:v>4</c:v>
                </c:pt>
                <c:pt idx="38">
                  <c:v>5</c:v>
                </c:pt>
                <c:pt idx="39">
                  <c:v>4</c:v>
                </c:pt>
                <c:pt idx="40">
                  <c:v>1</c:v>
                </c:pt>
                <c:pt idx="41">
                  <c:v>0</c:v>
                </c:pt>
                <c:pt idx="42">
                  <c:v>3</c:v>
                </c:pt>
                <c:pt idx="43">
                  <c:v>2</c:v>
                </c:pt>
                <c:pt idx="44">
                  <c:v>3</c:v>
                </c:pt>
                <c:pt idx="45">
                  <c:v>3</c:v>
                </c:pt>
              </c:numCache>
            </c:numRef>
          </c:val>
          <c:smooth val="0"/>
          <c:extLst>
            <c:ext xmlns:c16="http://schemas.microsoft.com/office/drawing/2014/chart" uri="{C3380CC4-5D6E-409C-BE32-E72D297353CC}">
              <c16:uniqueId val="{00000004-6A27-4F7C-B154-55F6EEA3E541}"/>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Sheet1!$G$2:$G$47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5-6A27-4F7C-B154-55F6EEA3E541}"/>
            </c:ext>
          </c:extLst>
        </c:ser>
        <c:dLbls>
          <c:showLegendKey val="0"/>
          <c:showVal val="0"/>
          <c:showCatName val="0"/>
          <c:showSerName val="0"/>
          <c:showPercent val="0"/>
          <c:showBubbleSize val="0"/>
        </c:dLbls>
        <c:smooth val="0"/>
        <c:axId val="601508536"/>
        <c:axId val="601506896"/>
      </c:lineChart>
      <c:dateAx>
        <c:axId val="60150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506896"/>
        <c:crosses val="autoZero"/>
        <c:auto val="1"/>
        <c:lblOffset val="100"/>
        <c:baseTimeUnit val="days"/>
      </c:dateAx>
      <c:valAx>
        <c:axId val="60150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50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Vancouver Community College (VCC)</c:v>
                </c:pt>
              </c:strCache>
            </c:strRef>
          </c:tx>
          <c:spPr>
            <a:ln w="28575" cap="rnd">
              <a:solidFill>
                <a:schemeClr val="accent1"/>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Sheet1!$B$2:$B$47</c:f>
              <c:numCache>
                <c:formatCode>General</c:formatCode>
                <c:ptCount val="46"/>
                <c:pt idx="0">
                  <c:v>0</c:v>
                </c:pt>
                <c:pt idx="1">
                  <c:v>0</c:v>
                </c:pt>
                <c:pt idx="2">
                  <c:v>0</c:v>
                </c:pt>
                <c:pt idx="3">
                  <c:v>0</c:v>
                </c:pt>
                <c:pt idx="4">
                  <c:v>0</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pt idx="35">
                  <c:v>1</c:v>
                </c:pt>
                <c:pt idx="36">
                  <c:v>0</c:v>
                </c:pt>
                <c:pt idx="37">
                  <c:v>1</c:v>
                </c:pt>
                <c:pt idx="38">
                  <c:v>0</c:v>
                </c:pt>
                <c:pt idx="39">
                  <c:v>2</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0-97CF-4BF4-8DDF-8BB1858EE44A}"/>
            </c:ext>
          </c:extLst>
        </c:ser>
        <c:ser>
          <c:idx val="1"/>
          <c:order val="1"/>
          <c:tx>
            <c:strRef>
              <c:f>Sheet1!$C$1</c:f>
              <c:strCache>
                <c:ptCount val="1"/>
                <c:pt idx="0">
                  <c:v>British Columbia Institute of Technology</c:v>
                </c:pt>
              </c:strCache>
            </c:strRef>
          </c:tx>
          <c:spPr>
            <a:ln w="28575" cap="rnd">
              <a:solidFill>
                <a:schemeClr val="accent2"/>
              </a:solidFill>
              <a:round/>
            </a:ln>
            <a:effectLst/>
          </c:spPr>
          <c:marker>
            <c:symbol val="none"/>
          </c:marker>
          <c:cat>
            <c:numRef>
              <c:f>Sheet1!$A$2:$A$47</c:f>
              <c:numCache>
                <c:formatCode>m/d/yyyy</c:formatCode>
                <c:ptCount val="46"/>
                <c:pt idx="0">
                  <c:v>43507</c:v>
                </c:pt>
                <c:pt idx="1">
                  <c:v>43508</c:v>
                </c:pt>
                <c:pt idx="2">
                  <c:v>43509</c:v>
                </c:pt>
                <c:pt idx="3">
                  <c:v>43510</c:v>
                </c:pt>
                <c:pt idx="4">
                  <c:v>43511</c:v>
                </c:pt>
                <c:pt idx="5">
                  <c:v>43512</c:v>
                </c:pt>
                <c:pt idx="6">
                  <c:v>43513</c:v>
                </c:pt>
                <c:pt idx="7">
                  <c:v>43514</c:v>
                </c:pt>
                <c:pt idx="8">
                  <c:v>43515</c:v>
                </c:pt>
                <c:pt idx="9">
                  <c:v>43516</c:v>
                </c:pt>
                <c:pt idx="10">
                  <c:v>43517</c:v>
                </c:pt>
                <c:pt idx="11">
                  <c:v>43518</c:v>
                </c:pt>
                <c:pt idx="12">
                  <c:v>43519</c:v>
                </c:pt>
                <c:pt idx="13">
                  <c:v>43520</c:v>
                </c:pt>
                <c:pt idx="14">
                  <c:v>43521</c:v>
                </c:pt>
                <c:pt idx="15">
                  <c:v>43522</c:v>
                </c:pt>
                <c:pt idx="16">
                  <c:v>43523</c:v>
                </c:pt>
                <c:pt idx="17">
                  <c:v>43524</c:v>
                </c:pt>
                <c:pt idx="18">
                  <c:v>43525</c:v>
                </c:pt>
                <c:pt idx="19">
                  <c:v>43526</c:v>
                </c:pt>
                <c:pt idx="20">
                  <c:v>43527</c:v>
                </c:pt>
                <c:pt idx="21">
                  <c:v>43528</c:v>
                </c:pt>
                <c:pt idx="22">
                  <c:v>43529</c:v>
                </c:pt>
                <c:pt idx="23">
                  <c:v>43530</c:v>
                </c:pt>
                <c:pt idx="24">
                  <c:v>43531</c:v>
                </c:pt>
                <c:pt idx="25">
                  <c:v>43532</c:v>
                </c:pt>
                <c:pt idx="26">
                  <c:v>43533</c:v>
                </c:pt>
                <c:pt idx="27">
                  <c:v>43534</c:v>
                </c:pt>
                <c:pt idx="28">
                  <c:v>43535</c:v>
                </c:pt>
                <c:pt idx="29">
                  <c:v>43536</c:v>
                </c:pt>
                <c:pt idx="30">
                  <c:v>43537</c:v>
                </c:pt>
                <c:pt idx="31">
                  <c:v>43538</c:v>
                </c:pt>
                <c:pt idx="32">
                  <c:v>43539</c:v>
                </c:pt>
                <c:pt idx="33">
                  <c:v>43540</c:v>
                </c:pt>
                <c:pt idx="34">
                  <c:v>43541</c:v>
                </c:pt>
                <c:pt idx="35">
                  <c:v>43542</c:v>
                </c:pt>
                <c:pt idx="36">
                  <c:v>43543</c:v>
                </c:pt>
                <c:pt idx="37">
                  <c:v>43544</c:v>
                </c:pt>
                <c:pt idx="38">
                  <c:v>43545</c:v>
                </c:pt>
                <c:pt idx="39">
                  <c:v>43546</c:v>
                </c:pt>
                <c:pt idx="40">
                  <c:v>43547</c:v>
                </c:pt>
                <c:pt idx="41">
                  <c:v>43548</c:v>
                </c:pt>
                <c:pt idx="42">
                  <c:v>43549</c:v>
                </c:pt>
                <c:pt idx="43">
                  <c:v>43550</c:v>
                </c:pt>
                <c:pt idx="44">
                  <c:v>43551</c:v>
                </c:pt>
                <c:pt idx="45">
                  <c:v>43552</c:v>
                </c:pt>
              </c:numCache>
            </c:numRef>
          </c:cat>
          <c:val>
            <c:numRef>
              <c:f>Sheet1!$C$2:$C$47</c:f>
              <c:numCache>
                <c:formatCode>General</c:formatCode>
                <c:ptCount val="46"/>
                <c:pt idx="0">
                  <c:v>0</c:v>
                </c:pt>
                <c:pt idx="1">
                  <c:v>0</c:v>
                </c:pt>
                <c:pt idx="2">
                  <c:v>0</c:v>
                </c:pt>
                <c:pt idx="3">
                  <c:v>0</c:v>
                </c:pt>
                <c:pt idx="4">
                  <c:v>0</c:v>
                </c:pt>
                <c:pt idx="5">
                  <c:v>0</c:v>
                </c:pt>
                <c:pt idx="6">
                  <c:v>0</c:v>
                </c:pt>
                <c:pt idx="7">
                  <c:v>0</c:v>
                </c:pt>
                <c:pt idx="8">
                  <c:v>2</c:v>
                </c:pt>
                <c:pt idx="9">
                  <c:v>1</c:v>
                </c:pt>
                <c:pt idx="10">
                  <c:v>1</c:v>
                </c:pt>
                <c:pt idx="11">
                  <c:v>2</c:v>
                </c:pt>
                <c:pt idx="12">
                  <c:v>0</c:v>
                </c:pt>
                <c:pt idx="13">
                  <c:v>0</c:v>
                </c:pt>
                <c:pt idx="14">
                  <c:v>0</c:v>
                </c:pt>
                <c:pt idx="15">
                  <c:v>0</c:v>
                </c:pt>
                <c:pt idx="16">
                  <c:v>0</c:v>
                </c:pt>
                <c:pt idx="17">
                  <c:v>0</c:v>
                </c:pt>
                <c:pt idx="18">
                  <c:v>1</c:v>
                </c:pt>
                <c:pt idx="19">
                  <c:v>0</c:v>
                </c:pt>
                <c:pt idx="20">
                  <c:v>0</c:v>
                </c:pt>
                <c:pt idx="21">
                  <c:v>0</c:v>
                </c:pt>
                <c:pt idx="22">
                  <c:v>0</c:v>
                </c:pt>
                <c:pt idx="23">
                  <c:v>1</c:v>
                </c:pt>
                <c:pt idx="24">
                  <c:v>0</c:v>
                </c:pt>
                <c:pt idx="25">
                  <c:v>1</c:v>
                </c:pt>
                <c:pt idx="26">
                  <c:v>2</c:v>
                </c:pt>
                <c:pt idx="27">
                  <c:v>0</c:v>
                </c:pt>
                <c:pt idx="28">
                  <c:v>1</c:v>
                </c:pt>
                <c:pt idx="29">
                  <c:v>1</c:v>
                </c:pt>
                <c:pt idx="30">
                  <c:v>0</c:v>
                </c:pt>
                <c:pt idx="31">
                  <c:v>0</c:v>
                </c:pt>
                <c:pt idx="32">
                  <c:v>4</c:v>
                </c:pt>
                <c:pt idx="33">
                  <c:v>0</c:v>
                </c:pt>
                <c:pt idx="34">
                  <c:v>0</c:v>
                </c:pt>
                <c:pt idx="35">
                  <c:v>1</c:v>
                </c:pt>
                <c:pt idx="36">
                  <c:v>6</c:v>
                </c:pt>
                <c:pt idx="37">
                  <c:v>0</c:v>
                </c:pt>
                <c:pt idx="38">
                  <c:v>1</c:v>
                </c:pt>
                <c:pt idx="39">
                  <c:v>13</c:v>
                </c:pt>
                <c:pt idx="40">
                  <c:v>4</c:v>
                </c:pt>
                <c:pt idx="41">
                  <c:v>0</c:v>
                </c:pt>
                <c:pt idx="42">
                  <c:v>0</c:v>
                </c:pt>
                <c:pt idx="43">
                  <c:v>1</c:v>
                </c:pt>
                <c:pt idx="44">
                  <c:v>0</c:v>
                </c:pt>
                <c:pt idx="45">
                  <c:v>0</c:v>
                </c:pt>
              </c:numCache>
            </c:numRef>
          </c:val>
          <c:smooth val="0"/>
          <c:extLst>
            <c:ext xmlns:c16="http://schemas.microsoft.com/office/drawing/2014/chart" uri="{C3380CC4-5D6E-409C-BE32-E72D297353CC}">
              <c16:uniqueId val="{00000001-97CF-4BF4-8DDF-8BB1858EE44A}"/>
            </c:ext>
          </c:extLst>
        </c:ser>
        <c:dLbls>
          <c:showLegendKey val="0"/>
          <c:showVal val="0"/>
          <c:showCatName val="0"/>
          <c:showSerName val="0"/>
          <c:showPercent val="0"/>
          <c:showBubbleSize val="0"/>
        </c:dLbls>
        <c:smooth val="0"/>
        <c:axId val="601537728"/>
        <c:axId val="601541664"/>
      </c:lineChart>
      <c:dateAx>
        <c:axId val="601537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541664"/>
        <c:crosses val="autoZero"/>
        <c:auto val="1"/>
        <c:lblOffset val="100"/>
        <c:baseTimeUnit val="days"/>
      </c:dateAx>
      <c:valAx>
        <c:axId val="60154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153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6BB98-479F-45D7-9662-86B1C7B6A479}"/>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0F1C7E44-A82A-4F9F-8902-37E7439600A9}"/>
              </a:ext>
            </a:extLst>
          </p:cNvPr>
          <p:cNvSpPr>
            <a:spLocks noGrp="1"/>
          </p:cNvSpPr>
          <p:nvPr>
            <p:ph type="subTitle" idx="1"/>
          </p:nvPr>
        </p:nvSpPr>
        <p:spPr/>
        <p:txBody>
          <a:bodyPr/>
          <a:lstStyle/>
          <a:p>
            <a:r>
              <a:rPr lang="en-US"/>
              <a:t>Academica Group</a:t>
            </a:r>
          </a:p>
        </p:txBody>
      </p:sp>
    </p:spTree>
    <p:extLst>
      <p:ext uri="{BB962C8B-B14F-4D97-AF65-F5344CB8AC3E}">
        <p14:creationId xmlns:p14="http://schemas.microsoft.com/office/powerpoint/2010/main" val="1214702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855A2-5882-4FCB-B8CE-1F381C203DCB}"/>
              </a:ext>
            </a:extLst>
          </p:cNvPr>
          <p:cNvSpPr>
            <a:spLocks noGrp="1"/>
          </p:cNvSpPr>
          <p:nvPr>
            <p:ph type="title"/>
          </p:nvPr>
        </p:nvSpPr>
        <p:spPr/>
        <p:txBody>
          <a:bodyPr/>
          <a:lstStyle/>
          <a:p>
            <a:r>
              <a:rPr lang="en-US"/>
              <a:t>LinkedIn Updates Type Distribution | All Pages</a:t>
            </a:r>
          </a:p>
        </p:txBody>
      </p:sp>
      <p:graphicFrame>
        <p:nvGraphicFramePr>
          <p:cNvPr id="6" name="Chart Placeholder 5">
            <a:extLst>
              <a:ext uri="{FF2B5EF4-FFF2-40B4-BE49-F238E27FC236}">
                <a16:creationId xmlns:a16="http://schemas.microsoft.com/office/drawing/2014/main" id="{57C5987D-8DC4-442D-9B18-87745AEC5714}"/>
              </a:ext>
            </a:extLst>
          </p:cNvPr>
          <p:cNvGraphicFramePr>
            <a:graphicFrameLocks noGrp="1"/>
          </p:cNvGraphicFramePr>
          <p:nvPr>
            <p:ph type="chart" sz="quarter" idx="13"/>
            <p:extLst>
              <p:ext uri="{D42A27DB-BD31-4B8C-83A1-F6EECF244321}">
                <p14:modId xmlns:p14="http://schemas.microsoft.com/office/powerpoint/2010/main" val="2381792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5548FE-6821-4176-A90B-6E00914A9CD2}"/>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6F1D8848-83AA-45BF-B464-633D31139A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1825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69C06-D714-45C0-804E-F6230979906C}"/>
              </a:ext>
            </a:extLst>
          </p:cNvPr>
          <p:cNvSpPr>
            <a:spLocks noGrp="1"/>
          </p:cNvSpPr>
          <p:nvPr>
            <p:ph type="title"/>
          </p:nvPr>
        </p:nvSpPr>
        <p:spPr/>
        <p:txBody>
          <a:bodyPr/>
          <a:lstStyle/>
          <a:p>
            <a:r>
              <a:rPr lang="en-US"/>
              <a:t>LinkedIn Updates Table | All Pages - 1 of 16</a:t>
            </a:r>
          </a:p>
        </p:txBody>
      </p:sp>
      <p:graphicFrame>
        <p:nvGraphicFramePr>
          <p:cNvPr id="5" name="Table Placeholder 4">
            <a:extLst>
              <a:ext uri="{FF2B5EF4-FFF2-40B4-BE49-F238E27FC236}">
                <a16:creationId xmlns:a16="http://schemas.microsoft.com/office/drawing/2014/main" id="{54A914A7-0FC2-4341-B398-695459060707}"/>
              </a:ext>
            </a:extLst>
          </p:cNvPr>
          <p:cNvGraphicFramePr>
            <a:graphicFrameLocks noGrp="1"/>
          </p:cNvGraphicFramePr>
          <p:nvPr>
            <p:ph type="tbl" sz="quarter" idx="13"/>
            <p:extLst>
              <p:ext uri="{D42A27DB-BD31-4B8C-83A1-F6EECF244321}">
                <p14:modId xmlns:p14="http://schemas.microsoft.com/office/powerpoint/2010/main" val="2901960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43574673"/>
                    </a:ext>
                  </a:extLst>
                </a:gridCol>
                <a:gridCol w="905256">
                  <a:extLst>
                    <a:ext uri="{9D8B030D-6E8A-4147-A177-3AD203B41FA5}">
                      <a16:colId xmlns:a16="http://schemas.microsoft.com/office/drawing/2014/main" val="308847480"/>
                    </a:ext>
                  </a:extLst>
                </a:gridCol>
                <a:gridCol w="822960">
                  <a:extLst>
                    <a:ext uri="{9D8B030D-6E8A-4147-A177-3AD203B41FA5}">
                      <a16:colId xmlns:a16="http://schemas.microsoft.com/office/drawing/2014/main" val="3575362630"/>
                    </a:ext>
                  </a:extLst>
                </a:gridCol>
                <a:gridCol w="987552">
                  <a:extLst>
                    <a:ext uri="{9D8B030D-6E8A-4147-A177-3AD203B41FA5}">
                      <a16:colId xmlns:a16="http://schemas.microsoft.com/office/drawing/2014/main" val="3172422627"/>
                    </a:ext>
                  </a:extLst>
                </a:gridCol>
                <a:gridCol w="987552">
                  <a:extLst>
                    <a:ext uri="{9D8B030D-6E8A-4147-A177-3AD203B41FA5}">
                      <a16:colId xmlns:a16="http://schemas.microsoft.com/office/drawing/2014/main" val="3404916217"/>
                    </a:ext>
                  </a:extLst>
                </a:gridCol>
                <a:gridCol w="987552">
                  <a:extLst>
                    <a:ext uri="{9D8B030D-6E8A-4147-A177-3AD203B41FA5}">
                      <a16:colId xmlns:a16="http://schemas.microsoft.com/office/drawing/2014/main" val="2939692834"/>
                    </a:ext>
                  </a:extLst>
                </a:gridCol>
                <a:gridCol w="987552">
                  <a:extLst>
                    <a:ext uri="{9D8B030D-6E8A-4147-A177-3AD203B41FA5}">
                      <a16:colId xmlns:a16="http://schemas.microsoft.com/office/drawing/2014/main" val="563402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978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82908473"/>
                  </a:ext>
                </a:extLst>
              </a:tr>
            </a:tbl>
          </a:graphicData>
        </a:graphic>
      </p:graphicFrame>
      <p:sp>
        <p:nvSpPr>
          <p:cNvPr id="4" name="Text Placeholder 3">
            <a:extLst>
              <a:ext uri="{FF2B5EF4-FFF2-40B4-BE49-F238E27FC236}">
                <a16:creationId xmlns:a16="http://schemas.microsoft.com/office/drawing/2014/main" id="{A8138D16-07F5-4973-9868-88310A92258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956246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1D8EF-9DA0-47F7-94CA-7F04645CFE12}"/>
              </a:ext>
            </a:extLst>
          </p:cNvPr>
          <p:cNvSpPr>
            <a:spLocks noGrp="1"/>
          </p:cNvSpPr>
          <p:nvPr>
            <p:ph type="title"/>
          </p:nvPr>
        </p:nvSpPr>
        <p:spPr/>
        <p:txBody>
          <a:bodyPr/>
          <a:lstStyle/>
          <a:p>
            <a:r>
              <a:rPr lang="en-US"/>
              <a:t>LinkedIn Updates Table | All Pages - 2 of 16</a:t>
            </a:r>
          </a:p>
        </p:txBody>
      </p:sp>
      <p:graphicFrame>
        <p:nvGraphicFramePr>
          <p:cNvPr id="5" name="Table Placeholder 4">
            <a:extLst>
              <a:ext uri="{FF2B5EF4-FFF2-40B4-BE49-F238E27FC236}">
                <a16:creationId xmlns:a16="http://schemas.microsoft.com/office/drawing/2014/main" id="{38672908-294E-4CF2-AA3E-D620D175F2D5}"/>
              </a:ext>
            </a:extLst>
          </p:cNvPr>
          <p:cNvGraphicFramePr>
            <a:graphicFrameLocks noGrp="1"/>
          </p:cNvGraphicFramePr>
          <p:nvPr>
            <p:ph type="tbl" sz="quarter" idx="13"/>
            <p:extLst>
              <p:ext uri="{D42A27DB-BD31-4B8C-83A1-F6EECF244321}">
                <p14:modId xmlns:p14="http://schemas.microsoft.com/office/powerpoint/2010/main" val="3952198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03495170"/>
                    </a:ext>
                  </a:extLst>
                </a:gridCol>
                <a:gridCol w="905256">
                  <a:extLst>
                    <a:ext uri="{9D8B030D-6E8A-4147-A177-3AD203B41FA5}">
                      <a16:colId xmlns:a16="http://schemas.microsoft.com/office/drawing/2014/main" val="550009899"/>
                    </a:ext>
                  </a:extLst>
                </a:gridCol>
                <a:gridCol w="822960">
                  <a:extLst>
                    <a:ext uri="{9D8B030D-6E8A-4147-A177-3AD203B41FA5}">
                      <a16:colId xmlns:a16="http://schemas.microsoft.com/office/drawing/2014/main" val="1902634845"/>
                    </a:ext>
                  </a:extLst>
                </a:gridCol>
                <a:gridCol w="987552">
                  <a:extLst>
                    <a:ext uri="{9D8B030D-6E8A-4147-A177-3AD203B41FA5}">
                      <a16:colId xmlns:a16="http://schemas.microsoft.com/office/drawing/2014/main" val="4054304184"/>
                    </a:ext>
                  </a:extLst>
                </a:gridCol>
                <a:gridCol w="987552">
                  <a:extLst>
                    <a:ext uri="{9D8B030D-6E8A-4147-A177-3AD203B41FA5}">
                      <a16:colId xmlns:a16="http://schemas.microsoft.com/office/drawing/2014/main" val="2899287197"/>
                    </a:ext>
                  </a:extLst>
                </a:gridCol>
                <a:gridCol w="987552">
                  <a:extLst>
                    <a:ext uri="{9D8B030D-6E8A-4147-A177-3AD203B41FA5}">
                      <a16:colId xmlns:a16="http://schemas.microsoft.com/office/drawing/2014/main" val="3553466927"/>
                    </a:ext>
                  </a:extLst>
                </a:gridCol>
                <a:gridCol w="987552">
                  <a:extLst>
                    <a:ext uri="{9D8B030D-6E8A-4147-A177-3AD203B41FA5}">
                      <a16:colId xmlns:a16="http://schemas.microsoft.com/office/drawing/2014/main" val="3845642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093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8847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33587287"/>
                  </a:ext>
                </a:extLst>
              </a:tr>
            </a:tbl>
          </a:graphicData>
        </a:graphic>
      </p:graphicFrame>
      <p:sp>
        <p:nvSpPr>
          <p:cNvPr id="4" name="Text Placeholder 3">
            <a:extLst>
              <a:ext uri="{FF2B5EF4-FFF2-40B4-BE49-F238E27FC236}">
                <a16:creationId xmlns:a16="http://schemas.microsoft.com/office/drawing/2014/main" id="{10CAFB61-105F-4642-BACF-078511B1F1D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642075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D4F4F-C8CE-47B3-98A2-64F7BC152EC8}"/>
              </a:ext>
            </a:extLst>
          </p:cNvPr>
          <p:cNvSpPr>
            <a:spLocks noGrp="1"/>
          </p:cNvSpPr>
          <p:nvPr>
            <p:ph type="title"/>
          </p:nvPr>
        </p:nvSpPr>
        <p:spPr/>
        <p:txBody>
          <a:bodyPr/>
          <a:lstStyle/>
          <a:p>
            <a:r>
              <a:rPr lang="en-US"/>
              <a:t>LinkedIn Updates Table | All Pages - 3 of 16</a:t>
            </a:r>
          </a:p>
        </p:txBody>
      </p:sp>
      <p:graphicFrame>
        <p:nvGraphicFramePr>
          <p:cNvPr id="5" name="Table Placeholder 4">
            <a:extLst>
              <a:ext uri="{FF2B5EF4-FFF2-40B4-BE49-F238E27FC236}">
                <a16:creationId xmlns:a16="http://schemas.microsoft.com/office/drawing/2014/main" id="{4E9CCDA4-580C-44AC-B9AE-E7A5EC59DE67}"/>
              </a:ext>
            </a:extLst>
          </p:cNvPr>
          <p:cNvGraphicFramePr>
            <a:graphicFrameLocks noGrp="1"/>
          </p:cNvGraphicFramePr>
          <p:nvPr>
            <p:ph type="tbl" sz="quarter" idx="13"/>
            <p:extLst>
              <p:ext uri="{D42A27DB-BD31-4B8C-83A1-F6EECF244321}">
                <p14:modId xmlns:p14="http://schemas.microsoft.com/office/powerpoint/2010/main" val="402688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46796325"/>
                    </a:ext>
                  </a:extLst>
                </a:gridCol>
                <a:gridCol w="905256">
                  <a:extLst>
                    <a:ext uri="{9D8B030D-6E8A-4147-A177-3AD203B41FA5}">
                      <a16:colId xmlns:a16="http://schemas.microsoft.com/office/drawing/2014/main" val="3233407356"/>
                    </a:ext>
                  </a:extLst>
                </a:gridCol>
                <a:gridCol w="822960">
                  <a:extLst>
                    <a:ext uri="{9D8B030D-6E8A-4147-A177-3AD203B41FA5}">
                      <a16:colId xmlns:a16="http://schemas.microsoft.com/office/drawing/2014/main" val="831664010"/>
                    </a:ext>
                  </a:extLst>
                </a:gridCol>
                <a:gridCol w="987552">
                  <a:extLst>
                    <a:ext uri="{9D8B030D-6E8A-4147-A177-3AD203B41FA5}">
                      <a16:colId xmlns:a16="http://schemas.microsoft.com/office/drawing/2014/main" val="4144272040"/>
                    </a:ext>
                  </a:extLst>
                </a:gridCol>
                <a:gridCol w="987552">
                  <a:extLst>
                    <a:ext uri="{9D8B030D-6E8A-4147-A177-3AD203B41FA5}">
                      <a16:colId xmlns:a16="http://schemas.microsoft.com/office/drawing/2014/main" val="1245573947"/>
                    </a:ext>
                  </a:extLst>
                </a:gridCol>
                <a:gridCol w="987552">
                  <a:extLst>
                    <a:ext uri="{9D8B030D-6E8A-4147-A177-3AD203B41FA5}">
                      <a16:colId xmlns:a16="http://schemas.microsoft.com/office/drawing/2014/main" val="633687951"/>
                    </a:ext>
                  </a:extLst>
                </a:gridCol>
                <a:gridCol w="987552">
                  <a:extLst>
                    <a:ext uri="{9D8B030D-6E8A-4147-A177-3AD203B41FA5}">
                      <a16:colId xmlns:a16="http://schemas.microsoft.com/office/drawing/2014/main" val="298460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492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4774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69663749"/>
                  </a:ext>
                </a:extLst>
              </a:tr>
            </a:tbl>
          </a:graphicData>
        </a:graphic>
      </p:graphicFrame>
      <p:sp>
        <p:nvSpPr>
          <p:cNvPr id="4" name="Text Placeholder 3">
            <a:extLst>
              <a:ext uri="{FF2B5EF4-FFF2-40B4-BE49-F238E27FC236}">
                <a16:creationId xmlns:a16="http://schemas.microsoft.com/office/drawing/2014/main" id="{DFAC1D93-1B23-4792-8E0F-77D276DDEE1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958881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AE262-2A69-4C95-9DA7-C6D10365E89D}"/>
              </a:ext>
            </a:extLst>
          </p:cNvPr>
          <p:cNvSpPr>
            <a:spLocks noGrp="1"/>
          </p:cNvSpPr>
          <p:nvPr>
            <p:ph type="title"/>
          </p:nvPr>
        </p:nvSpPr>
        <p:spPr/>
        <p:txBody>
          <a:bodyPr/>
          <a:lstStyle/>
          <a:p>
            <a:r>
              <a:rPr lang="en-US"/>
              <a:t>LinkedIn Updates Table | All Pages - 4 of 16</a:t>
            </a:r>
          </a:p>
        </p:txBody>
      </p:sp>
      <p:graphicFrame>
        <p:nvGraphicFramePr>
          <p:cNvPr id="5" name="Table Placeholder 4">
            <a:extLst>
              <a:ext uri="{FF2B5EF4-FFF2-40B4-BE49-F238E27FC236}">
                <a16:creationId xmlns:a16="http://schemas.microsoft.com/office/drawing/2014/main" id="{25C1670A-2168-4C65-AAA1-3749E2284CB6}"/>
              </a:ext>
            </a:extLst>
          </p:cNvPr>
          <p:cNvGraphicFramePr>
            <a:graphicFrameLocks noGrp="1"/>
          </p:cNvGraphicFramePr>
          <p:nvPr>
            <p:ph type="tbl" sz="quarter" idx="13"/>
            <p:extLst>
              <p:ext uri="{D42A27DB-BD31-4B8C-83A1-F6EECF244321}">
                <p14:modId xmlns:p14="http://schemas.microsoft.com/office/powerpoint/2010/main" val="4052441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683172791"/>
                    </a:ext>
                  </a:extLst>
                </a:gridCol>
                <a:gridCol w="905256">
                  <a:extLst>
                    <a:ext uri="{9D8B030D-6E8A-4147-A177-3AD203B41FA5}">
                      <a16:colId xmlns:a16="http://schemas.microsoft.com/office/drawing/2014/main" val="3005378574"/>
                    </a:ext>
                  </a:extLst>
                </a:gridCol>
                <a:gridCol w="822960">
                  <a:extLst>
                    <a:ext uri="{9D8B030D-6E8A-4147-A177-3AD203B41FA5}">
                      <a16:colId xmlns:a16="http://schemas.microsoft.com/office/drawing/2014/main" val="2482718031"/>
                    </a:ext>
                  </a:extLst>
                </a:gridCol>
                <a:gridCol w="987552">
                  <a:extLst>
                    <a:ext uri="{9D8B030D-6E8A-4147-A177-3AD203B41FA5}">
                      <a16:colId xmlns:a16="http://schemas.microsoft.com/office/drawing/2014/main" val="4024357783"/>
                    </a:ext>
                  </a:extLst>
                </a:gridCol>
                <a:gridCol w="987552">
                  <a:extLst>
                    <a:ext uri="{9D8B030D-6E8A-4147-A177-3AD203B41FA5}">
                      <a16:colId xmlns:a16="http://schemas.microsoft.com/office/drawing/2014/main" val="801471054"/>
                    </a:ext>
                  </a:extLst>
                </a:gridCol>
                <a:gridCol w="987552">
                  <a:extLst>
                    <a:ext uri="{9D8B030D-6E8A-4147-A177-3AD203B41FA5}">
                      <a16:colId xmlns:a16="http://schemas.microsoft.com/office/drawing/2014/main" val="1780954947"/>
                    </a:ext>
                  </a:extLst>
                </a:gridCol>
                <a:gridCol w="987552">
                  <a:extLst>
                    <a:ext uri="{9D8B030D-6E8A-4147-A177-3AD203B41FA5}">
                      <a16:colId xmlns:a16="http://schemas.microsoft.com/office/drawing/2014/main" val="2182992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871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2642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01766535"/>
                  </a:ext>
                </a:extLst>
              </a:tr>
            </a:tbl>
          </a:graphicData>
        </a:graphic>
      </p:graphicFrame>
      <p:sp>
        <p:nvSpPr>
          <p:cNvPr id="4" name="Text Placeholder 3">
            <a:extLst>
              <a:ext uri="{FF2B5EF4-FFF2-40B4-BE49-F238E27FC236}">
                <a16:creationId xmlns:a16="http://schemas.microsoft.com/office/drawing/2014/main" id="{41B583A8-273D-43E3-AE03-04854ED25B8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761109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4F80B-F2F1-4A7E-98EC-1B0639E87EA7}"/>
              </a:ext>
            </a:extLst>
          </p:cNvPr>
          <p:cNvSpPr>
            <a:spLocks noGrp="1"/>
          </p:cNvSpPr>
          <p:nvPr>
            <p:ph type="title"/>
          </p:nvPr>
        </p:nvSpPr>
        <p:spPr/>
        <p:txBody>
          <a:bodyPr/>
          <a:lstStyle/>
          <a:p>
            <a:r>
              <a:rPr lang="en-US"/>
              <a:t>LinkedIn Updates Table | All Pages - 5 of 16</a:t>
            </a:r>
          </a:p>
        </p:txBody>
      </p:sp>
      <p:graphicFrame>
        <p:nvGraphicFramePr>
          <p:cNvPr id="5" name="Table Placeholder 4">
            <a:extLst>
              <a:ext uri="{FF2B5EF4-FFF2-40B4-BE49-F238E27FC236}">
                <a16:creationId xmlns:a16="http://schemas.microsoft.com/office/drawing/2014/main" id="{6E722510-621F-4B08-B0DD-418E6C2E21A6}"/>
              </a:ext>
            </a:extLst>
          </p:cNvPr>
          <p:cNvGraphicFramePr>
            <a:graphicFrameLocks noGrp="1"/>
          </p:cNvGraphicFramePr>
          <p:nvPr>
            <p:ph type="tbl" sz="quarter" idx="13"/>
            <p:extLst>
              <p:ext uri="{D42A27DB-BD31-4B8C-83A1-F6EECF244321}">
                <p14:modId xmlns:p14="http://schemas.microsoft.com/office/powerpoint/2010/main" val="750480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86136615"/>
                    </a:ext>
                  </a:extLst>
                </a:gridCol>
                <a:gridCol w="905256">
                  <a:extLst>
                    <a:ext uri="{9D8B030D-6E8A-4147-A177-3AD203B41FA5}">
                      <a16:colId xmlns:a16="http://schemas.microsoft.com/office/drawing/2014/main" val="4096698687"/>
                    </a:ext>
                  </a:extLst>
                </a:gridCol>
                <a:gridCol w="822960">
                  <a:extLst>
                    <a:ext uri="{9D8B030D-6E8A-4147-A177-3AD203B41FA5}">
                      <a16:colId xmlns:a16="http://schemas.microsoft.com/office/drawing/2014/main" val="3898471932"/>
                    </a:ext>
                  </a:extLst>
                </a:gridCol>
                <a:gridCol w="987552">
                  <a:extLst>
                    <a:ext uri="{9D8B030D-6E8A-4147-A177-3AD203B41FA5}">
                      <a16:colId xmlns:a16="http://schemas.microsoft.com/office/drawing/2014/main" val="1498848425"/>
                    </a:ext>
                  </a:extLst>
                </a:gridCol>
                <a:gridCol w="987552">
                  <a:extLst>
                    <a:ext uri="{9D8B030D-6E8A-4147-A177-3AD203B41FA5}">
                      <a16:colId xmlns:a16="http://schemas.microsoft.com/office/drawing/2014/main" val="2258929715"/>
                    </a:ext>
                  </a:extLst>
                </a:gridCol>
                <a:gridCol w="987552">
                  <a:extLst>
                    <a:ext uri="{9D8B030D-6E8A-4147-A177-3AD203B41FA5}">
                      <a16:colId xmlns:a16="http://schemas.microsoft.com/office/drawing/2014/main" val="731940252"/>
                    </a:ext>
                  </a:extLst>
                </a:gridCol>
                <a:gridCol w="987552">
                  <a:extLst>
                    <a:ext uri="{9D8B030D-6E8A-4147-A177-3AD203B41FA5}">
                      <a16:colId xmlns:a16="http://schemas.microsoft.com/office/drawing/2014/main" val="505460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902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71066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21:02:20 </a:t>
                      </a:r>
                      <a:r>
                        <a:rPr kumimoji="0" lang="en-US" sz="1000" b="0" i="0" u="none" strike="noStrike" kern="1200" cap="none" spc="0" normalizeH="0" baseline="0" noProof="0">
                          <a:ln>
                            <a:noFill/>
                          </a:ln>
                          <a:solidFill>
                            <a:prstClr val="black"/>
                          </a:solidFill>
                          <a:effectLst/>
                          <a:uLnTx/>
                          <a:uFillTx/>
                          <a:latin typeface="+mn-lt"/>
                          <a:ea typeface="+mn-ea"/>
                          <a:cs typeface="+mn-cs"/>
                        </a:rPr>
                        <a:t>
  BCIT Business students learn from industry-experienced professionals and apply their knowledge through internships and business consulting projects.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https://image-store.slidesharecdn.com/e4d9fabd-586a-4bba-9d77-a7c1ca567184-large.jpeg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04872313"/>
                  </a:ext>
                </a:extLst>
              </a:tr>
            </a:tbl>
          </a:graphicData>
        </a:graphic>
      </p:graphicFrame>
      <p:sp>
        <p:nvSpPr>
          <p:cNvPr id="4" name="Text Placeholder 3">
            <a:extLst>
              <a:ext uri="{FF2B5EF4-FFF2-40B4-BE49-F238E27FC236}">
                <a16:creationId xmlns:a16="http://schemas.microsoft.com/office/drawing/2014/main" id="{4969AC15-0C1D-43C4-ACD9-0BFF5E40BFCD}"/>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916478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B35A4-B60A-44BB-82BE-566B9E335514}"/>
              </a:ext>
            </a:extLst>
          </p:cNvPr>
          <p:cNvSpPr>
            <a:spLocks noGrp="1"/>
          </p:cNvSpPr>
          <p:nvPr>
            <p:ph type="title"/>
          </p:nvPr>
        </p:nvSpPr>
        <p:spPr/>
        <p:txBody>
          <a:bodyPr/>
          <a:lstStyle/>
          <a:p>
            <a:r>
              <a:rPr lang="en-US"/>
              <a:t>LinkedIn Updates Table | All Pages - 6 of 16</a:t>
            </a:r>
          </a:p>
        </p:txBody>
      </p:sp>
      <p:graphicFrame>
        <p:nvGraphicFramePr>
          <p:cNvPr id="5" name="Table Placeholder 4">
            <a:extLst>
              <a:ext uri="{FF2B5EF4-FFF2-40B4-BE49-F238E27FC236}">
                <a16:creationId xmlns:a16="http://schemas.microsoft.com/office/drawing/2014/main" id="{92E10449-DD60-44FE-80EA-658C71B61C98}"/>
              </a:ext>
            </a:extLst>
          </p:cNvPr>
          <p:cNvGraphicFramePr>
            <a:graphicFrameLocks noGrp="1"/>
          </p:cNvGraphicFramePr>
          <p:nvPr>
            <p:ph type="tbl" sz="quarter" idx="13"/>
            <p:extLst>
              <p:ext uri="{D42A27DB-BD31-4B8C-83A1-F6EECF244321}">
                <p14:modId xmlns:p14="http://schemas.microsoft.com/office/powerpoint/2010/main" val="1898530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8177879"/>
                    </a:ext>
                  </a:extLst>
                </a:gridCol>
                <a:gridCol w="905256">
                  <a:extLst>
                    <a:ext uri="{9D8B030D-6E8A-4147-A177-3AD203B41FA5}">
                      <a16:colId xmlns:a16="http://schemas.microsoft.com/office/drawing/2014/main" val="3315656788"/>
                    </a:ext>
                  </a:extLst>
                </a:gridCol>
                <a:gridCol w="822960">
                  <a:extLst>
                    <a:ext uri="{9D8B030D-6E8A-4147-A177-3AD203B41FA5}">
                      <a16:colId xmlns:a16="http://schemas.microsoft.com/office/drawing/2014/main" val="1985968749"/>
                    </a:ext>
                  </a:extLst>
                </a:gridCol>
                <a:gridCol w="987552">
                  <a:extLst>
                    <a:ext uri="{9D8B030D-6E8A-4147-A177-3AD203B41FA5}">
                      <a16:colId xmlns:a16="http://schemas.microsoft.com/office/drawing/2014/main" val="3824306914"/>
                    </a:ext>
                  </a:extLst>
                </a:gridCol>
                <a:gridCol w="987552">
                  <a:extLst>
                    <a:ext uri="{9D8B030D-6E8A-4147-A177-3AD203B41FA5}">
                      <a16:colId xmlns:a16="http://schemas.microsoft.com/office/drawing/2014/main" val="3095715297"/>
                    </a:ext>
                  </a:extLst>
                </a:gridCol>
                <a:gridCol w="987552">
                  <a:extLst>
                    <a:ext uri="{9D8B030D-6E8A-4147-A177-3AD203B41FA5}">
                      <a16:colId xmlns:a16="http://schemas.microsoft.com/office/drawing/2014/main" val="1961329713"/>
                    </a:ext>
                  </a:extLst>
                </a:gridCol>
                <a:gridCol w="987552">
                  <a:extLst>
                    <a:ext uri="{9D8B030D-6E8A-4147-A177-3AD203B41FA5}">
                      <a16:colId xmlns:a16="http://schemas.microsoft.com/office/drawing/2014/main" val="3824757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72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20:15:26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https://image-store.slidesharecdn.com/7bcc2dc7-3470-4f71-b990-5affaacaf8c5-large.jpeg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89053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20:12:42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https://image-store.slidesharecdn.com/c4638051-2891-42b8-a01f-8ad8aaecfb12-large.jpeg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19803662"/>
                  </a:ext>
                </a:extLst>
              </a:tr>
            </a:tbl>
          </a:graphicData>
        </a:graphic>
      </p:graphicFrame>
      <p:sp>
        <p:nvSpPr>
          <p:cNvPr id="4" name="Text Placeholder 3">
            <a:extLst>
              <a:ext uri="{FF2B5EF4-FFF2-40B4-BE49-F238E27FC236}">
                <a16:creationId xmlns:a16="http://schemas.microsoft.com/office/drawing/2014/main" id="{C721F90E-8E94-4A7C-BBBB-F9F844AA553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478622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A0C0E-F38C-4475-B9F9-3D57393C1368}"/>
              </a:ext>
            </a:extLst>
          </p:cNvPr>
          <p:cNvSpPr>
            <a:spLocks noGrp="1"/>
          </p:cNvSpPr>
          <p:nvPr>
            <p:ph type="title"/>
          </p:nvPr>
        </p:nvSpPr>
        <p:spPr/>
        <p:txBody>
          <a:bodyPr/>
          <a:lstStyle/>
          <a:p>
            <a:r>
              <a:rPr lang="en-US"/>
              <a:t>LinkedIn Updates Table | All Pages - 7 of 16</a:t>
            </a:r>
          </a:p>
        </p:txBody>
      </p:sp>
      <p:graphicFrame>
        <p:nvGraphicFramePr>
          <p:cNvPr id="5" name="Table Placeholder 4">
            <a:extLst>
              <a:ext uri="{FF2B5EF4-FFF2-40B4-BE49-F238E27FC236}">
                <a16:creationId xmlns:a16="http://schemas.microsoft.com/office/drawing/2014/main" id="{DCA3A4EA-D5AA-45E0-959B-DFCA4D27332E}"/>
              </a:ext>
            </a:extLst>
          </p:cNvPr>
          <p:cNvGraphicFramePr>
            <a:graphicFrameLocks noGrp="1"/>
          </p:cNvGraphicFramePr>
          <p:nvPr>
            <p:ph type="tbl" sz="quarter" idx="13"/>
            <p:extLst>
              <p:ext uri="{D42A27DB-BD31-4B8C-83A1-F6EECF244321}">
                <p14:modId xmlns:p14="http://schemas.microsoft.com/office/powerpoint/2010/main" val="3184219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78319017"/>
                    </a:ext>
                  </a:extLst>
                </a:gridCol>
                <a:gridCol w="905256">
                  <a:extLst>
                    <a:ext uri="{9D8B030D-6E8A-4147-A177-3AD203B41FA5}">
                      <a16:colId xmlns:a16="http://schemas.microsoft.com/office/drawing/2014/main" val="3841078889"/>
                    </a:ext>
                  </a:extLst>
                </a:gridCol>
                <a:gridCol w="822960">
                  <a:extLst>
                    <a:ext uri="{9D8B030D-6E8A-4147-A177-3AD203B41FA5}">
                      <a16:colId xmlns:a16="http://schemas.microsoft.com/office/drawing/2014/main" val="995783825"/>
                    </a:ext>
                  </a:extLst>
                </a:gridCol>
                <a:gridCol w="987552">
                  <a:extLst>
                    <a:ext uri="{9D8B030D-6E8A-4147-A177-3AD203B41FA5}">
                      <a16:colId xmlns:a16="http://schemas.microsoft.com/office/drawing/2014/main" val="4264053841"/>
                    </a:ext>
                  </a:extLst>
                </a:gridCol>
                <a:gridCol w="987552">
                  <a:extLst>
                    <a:ext uri="{9D8B030D-6E8A-4147-A177-3AD203B41FA5}">
                      <a16:colId xmlns:a16="http://schemas.microsoft.com/office/drawing/2014/main" val="45221441"/>
                    </a:ext>
                  </a:extLst>
                </a:gridCol>
                <a:gridCol w="987552">
                  <a:extLst>
                    <a:ext uri="{9D8B030D-6E8A-4147-A177-3AD203B41FA5}">
                      <a16:colId xmlns:a16="http://schemas.microsoft.com/office/drawing/2014/main" val="2591773285"/>
                    </a:ext>
                  </a:extLst>
                </a:gridCol>
                <a:gridCol w="987552">
                  <a:extLst>
                    <a:ext uri="{9D8B030D-6E8A-4147-A177-3AD203B41FA5}">
                      <a16:colId xmlns:a16="http://schemas.microsoft.com/office/drawing/2014/main" val="2104718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6964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20:10:10 </a:t>
                      </a:r>
                      <a:r>
                        <a:rPr kumimoji="0" lang="en-US" sz="1000" b="0" i="0" u="none" strike="noStrike" kern="1200" cap="none" spc="0" normalizeH="0" baseline="0" noProof="0">
                          <a:ln>
                            <a:noFill/>
                          </a:ln>
                          <a:solidFill>
                            <a:prstClr val="black"/>
                          </a:solidFill>
                          <a:effectLst/>
                          <a:uLnTx/>
                          <a:uFillTx/>
                          <a:latin typeface="+mn-lt"/>
                          <a:ea typeface="+mn-ea"/>
                          <a:cs typeface="+mn-cs"/>
                        </a:rPr>
                        <a:t>
  “It’s more than bricks and mortar, we give students the skills to become leaders in the industry.” - Deb Parliament, Faculty, Construction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https://image-store.slidesharecdn.com/cd24165f-9d19-4708-a527-ee6069dcea81-large.jpeg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1457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20:09:08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https://image-store.slidesharecdn.com/cb014513-ac59-40f3-88ae-0e5e056606f0-large.jpeg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80582344"/>
                  </a:ext>
                </a:extLst>
              </a:tr>
            </a:tbl>
          </a:graphicData>
        </a:graphic>
      </p:graphicFrame>
      <p:sp>
        <p:nvSpPr>
          <p:cNvPr id="4" name="Text Placeholder 3">
            <a:extLst>
              <a:ext uri="{FF2B5EF4-FFF2-40B4-BE49-F238E27FC236}">
                <a16:creationId xmlns:a16="http://schemas.microsoft.com/office/drawing/2014/main" id="{6C4628C2-CDAF-477B-A58E-6A2C1746164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55036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E2794-8CAB-4A22-9538-0DF01C92CAE6}"/>
              </a:ext>
            </a:extLst>
          </p:cNvPr>
          <p:cNvSpPr>
            <a:spLocks noGrp="1"/>
          </p:cNvSpPr>
          <p:nvPr>
            <p:ph type="title"/>
          </p:nvPr>
        </p:nvSpPr>
        <p:spPr/>
        <p:txBody>
          <a:bodyPr/>
          <a:lstStyle/>
          <a:p>
            <a:r>
              <a:rPr lang="en-US"/>
              <a:t>LinkedIn Updates Table | All Pages - 8 of 16</a:t>
            </a:r>
          </a:p>
        </p:txBody>
      </p:sp>
      <p:graphicFrame>
        <p:nvGraphicFramePr>
          <p:cNvPr id="5" name="Table Placeholder 4">
            <a:extLst>
              <a:ext uri="{FF2B5EF4-FFF2-40B4-BE49-F238E27FC236}">
                <a16:creationId xmlns:a16="http://schemas.microsoft.com/office/drawing/2014/main" id="{4CAD2A38-AD3C-4601-801B-DFAE90886ED6}"/>
              </a:ext>
            </a:extLst>
          </p:cNvPr>
          <p:cNvGraphicFramePr>
            <a:graphicFrameLocks noGrp="1"/>
          </p:cNvGraphicFramePr>
          <p:nvPr>
            <p:ph type="tbl" sz="quarter" idx="13"/>
            <p:extLst>
              <p:ext uri="{D42A27DB-BD31-4B8C-83A1-F6EECF244321}">
                <p14:modId xmlns:p14="http://schemas.microsoft.com/office/powerpoint/2010/main" val="3911712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43614774"/>
                    </a:ext>
                  </a:extLst>
                </a:gridCol>
                <a:gridCol w="905256">
                  <a:extLst>
                    <a:ext uri="{9D8B030D-6E8A-4147-A177-3AD203B41FA5}">
                      <a16:colId xmlns:a16="http://schemas.microsoft.com/office/drawing/2014/main" val="995634145"/>
                    </a:ext>
                  </a:extLst>
                </a:gridCol>
                <a:gridCol w="822960">
                  <a:extLst>
                    <a:ext uri="{9D8B030D-6E8A-4147-A177-3AD203B41FA5}">
                      <a16:colId xmlns:a16="http://schemas.microsoft.com/office/drawing/2014/main" val="3006112299"/>
                    </a:ext>
                  </a:extLst>
                </a:gridCol>
                <a:gridCol w="987552">
                  <a:extLst>
                    <a:ext uri="{9D8B030D-6E8A-4147-A177-3AD203B41FA5}">
                      <a16:colId xmlns:a16="http://schemas.microsoft.com/office/drawing/2014/main" val="3420666218"/>
                    </a:ext>
                  </a:extLst>
                </a:gridCol>
                <a:gridCol w="987552">
                  <a:extLst>
                    <a:ext uri="{9D8B030D-6E8A-4147-A177-3AD203B41FA5}">
                      <a16:colId xmlns:a16="http://schemas.microsoft.com/office/drawing/2014/main" val="3580961250"/>
                    </a:ext>
                  </a:extLst>
                </a:gridCol>
                <a:gridCol w="987552">
                  <a:extLst>
                    <a:ext uri="{9D8B030D-6E8A-4147-A177-3AD203B41FA5}">
                      <a16:colId xmlns:a16="http://schemas.microsoft.com/office/drawing/2014/main" val="463153847"/>
                    </a:ext>
                  </a:extLst>
                </a:gridCol>
                <a:gridCol w="987552">
                  <a:extLst>
                    <a:ext uri="{9D8B030D-6E8A-4147-A177-3AD203B41FA5}">
                      <a16:colId xmlns:a16="http://schemas.microsoft.com/office/drawing/2014/main" val="713329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317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20:05:02 </a:t>
                      </a:r>
                      <a:r>
                        <a:rPr kumimoji="0" lang="en-US" sz="1000" b="0" i="0" u="none" strike="noStrike" kern="1200" cap="none" spc="0" normalizeH="0" baseline="0" noProof="0">
                          <a:ln>
                            <a:noFill/>
                          </a:ln>
                          <a:solidFill>
                            <a:prstClr val="black"/>
                          </a:solidFill>
                          <a:effectLst/>
                          <a:uLnTx/>
                          <a:uFillTx/>
                          <a:latin typeface="+mn-lt"/>
                          <a:ea typeface="+mn-ea"/>
                          <a:cs typeface="+mn-cs"/>
                        </a:rPr>
                        <a:t>
  “Working with organizations in the industry gives my students a great advantage in the classroom.” - Dr. Bill Klug, Instructor, Cloud Computing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https://image-store.slidesharecdn.com/e90ed728-8bce-4f09-9cf7-b9e0ed157056-large.jpeg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46963506"/>
                  </a:ext>
                </a:extLst>
              </a:tr>
            </a:tbl>
          </a:graphicData>
        </a:graphic>
      </p:graphicFrame>
      <p:sp>
        <p:nvSpPr>
          <p:cNvPr id="4" name="Text Placeholder 3">
            <a:extLst>
              <a:ext uri="{FF2B5EF4-FFF2-40B4-BE49-F238E27FC236}">
                <a16:creationId xmlns:a16="http://schemas.microsoft.com/office/drawing/2014/main" id="{DD22430C-7D54-4276-8EC8-5A687817C12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672745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7DCCD-ADF0-4A21-8AE6-84D0D8C064E9}"/>
              </a:ext>
            </a:extLst>
          </p:cNvPr>
          <p:cNvSpPr>
            <a:spLocks noGrp="1"/>
          </p:cNvSpPr>
          <p:nvPr>
            <p:ph type="title"/>
          </p:nvPr>
        </p:nvSpPr>
        <p:spPr/>
        <p:txBody>
          <a:bodyPr/>
          <a:lstStyle/>
          <a:p>
            <a:r>
              <a:rPr lang="en-US"/>
              <a:t>LinkedIn Updates Table | All Pages - 9 of 16</a:t>
            </a:r>
          </a:p>
        </p:txBody>
      </p:sp>
      <p:graphicFrame>
        <p:nvGraphicFramePr>
          <p:cNvPr id="5" name="Table Placeholder 4">
            <a:extLst>
              <a:ext uri="{FF2B5EF4-FFF2-40B4-BE49-F238E27FC236}">
                <a16:creationId xmlns:a16="http://schemas.microsoft.com/office/drawing/2014/main" id="{2467F132-13DC-470E-B445-9672D09C6F72}"/>
              </a:ext>
            </a:extLst>
          </p:cNvPr>
          <p:cNvGraphicFramePr>
            <a:graphicFrameLocks noGrp="1"/>
          </p:cNvGraphicFramePr>
          <p:nvPr>
            <p:ph type="tbl" sz="quarter" idx="13"/>
            <p:extLst>
              <p:ext uri="{D42A27DB-BD31-4B8C-83A1-F6EECF244321}">
                <p14:modId xmlns:p14="http://schemas.microsoft.com/office/powerpoint/2010/main" val="1849401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8717366"/>
                    </a:ext>
                  </a:extLst>
                </a:gridCol>
                <a:gridCol w="905256">
                  <a:extLst>
                    <a:ext uri="{9D8B030D-6E8A-4147-A177-3AD203B41FA5}">
                      <a16:colId xmlns:a16="http://schemas.microsoft.com/office/drawing/2014/main" val="4157267000"/>
                    </a:ext>
                  </a:extLst>
                </a:gridCol>
                <a:gridCol w="822960">
                  <a:extLst>
                    <a:ext uri="{9D8B030D-6E8A-4147-A177-3AD203B41FA5}">
                      <a16:colId xmlns:a16="http://schemas.microsoft.com/office/drawing/2014/main" val="4131572098"/>
                    </a:ext>
                  </a:extLst>
                </a:gridCol>
                <a:gridCol w="987552">
                  <a:extLst>
                    <a:ext uri="{9D8B030D-6E8A-4147-A177-3AD203B41FA5}">
                      <a16:colId xmlns:a16="http://schemas.microsoft.com/office/drawing/2014/main" val="3117154813"/>
                    </a:ext>
                  </a:extLst>
                </a:gridCol>
                <a:gridCol w="987552">
                  <a:extLst>
                    <a:ext uri="{9D8B030D-6E8A-4147-A177-3AD203B41FA5}">
                      <a16:colId xmlns:a16="http://schemas.microsoft.com/office/drawing/2014/main" val="1651944427"/>
                    </a:ext>
                  </a:extLst>
                </a:gridCol>
                <a:gridCol w="987552">
                  <a:extLst>
                    <a:ext uri="{9D8B030D-6E8A-4147-A177-3AD203B41FA5}">
                      <a16:colId xmlns:a16="http://schemas.microsoft.com/office/drawing/2014/main" val="388792464"/>
                    </a:ext>
                  </a:extLst>
                </a:gridCol>
                <a:gridCol w="987552">
                  <a:extLst>
                    <a:ext uri="{9D8B030D-6E8A-4147-A177-3AD203B41FA5}">
                      <a16:colId xmlns:a16="http://schemas.microsoft.com/office/drawing/2014/main" val="2501339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090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18:53:12 </a:t>
                      </a:r>
                      <a:r>
                        <a:rPr kumimoji="0" lang="en-US" sz="1000" b="0" i="0" u="none" strike="noStrike" kern="1200" cap="none" spc="0" normalizeH="0" baseline="0" noProof="0">
                          <a:ln>
                            <a:noFill/>
                          </a:ln>
                          <a:solidFill>
                            <a:prstClr val="black"/>
                          </a:solidFill>
                          <a:effectLst/>
                          <a:uLnTx/>
                          <a:uFillTx/>
                          <a:latin typeface="+mn-lt"/>
                          <a:ea typeface="+mn-ea"/>
                          <a:cs typeface="+mn-cs"/>
                        </a:rPr>
                        <a:t>
  Access to clean and safe water is a basic human right, not a privilege, and 2.1 billion people live without safe water at home. Around 4 billion people — nearly two-thirds of the world's population — experience severe water scarcity during at least one month of the year and 700 million people worldwide could be displaced by intense water scarcity by 2030.
While today is #WorldWaterDay, every day is World Water Day for BCIT alumnus Nigel Bennett who is committed to protecting the world's most precious resource, water, and to raise awareness for the importance of clean and safe water 💧
In 1992 Nigel formed a company called Aqua-Guard Spill Response Inc., a tool that could skim oil off the water's surface. For more than 25 years, the company has designed, fabricated, and supplied marine oil spill-response equipment, and provided related services to 3,000+ clients worldwide. Aqua-Guard's patented oil skimming technology has been used to clean up spills from Alaska to the Gulf of Mexico,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801&amp;h=600&amp;f=n&amp;hash=eF0eXufe%2BUFwGahcI9N3%2Fi4ThI8%3D&amp;ora=1%2CaFBCTXdkRmpGL2lvQUFBPQ%2CxAVta5g-0R6pnBYXzRIyrqyCpFv-50YIS4fLES_3Ann_ucqCYHbhZsfWZrOpuV0eZS4IjXBDfe-pSC2OfZe4Ko3yA4Um3sv4UcS9cjhXO0xmlXEC6YBubUl25sL_UrmlOXoA2P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78015877"/>
                  </a:ext>
                </a:extLst>
              </a:tr>
            </a:tbl>
          </a:graphicData>
        </a:graphic>
      </p:graphicFrame>
      <p:sp>
        <p:nvSpPr>
          <p:cNvPr id="4" name="Text Placeholder 3">
            <a:extLst>
              <a:ext uri="{FF2B5EF4-FFF2-40B4-BE49-F238E27FC236}">
                <a16:creationId xmlns:a16="http://schemas.microsoft.com/office/drawing/2014/main" id="{93DD409D-5F2F-4AF5-A079-725875F6391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840439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25EF-3E6C-4E3A-8229-154177E09097}"/>
              </a:ext>
            </a:extLst>
          </p:cNvPr>
          <p:cNvSpPr>
            <a:spLocks noGrp="1"/>
          </p:cNvSpPr>
          <p:nvPr>
            <p:ph type="title"/>
          </p:nvPr>
        </p:nvSpPr>
        <p:spPr/>
        <p:txBody>
          <a:bodyPr/>
          <a:lstStyle/>
          <a:p>
            <a:r>
              <a:rPr lang="en-US"/>
              <a:t>LinkedIn Updates Table | All Pages - 10 of 16</a:t>
            </a:r>
          </a:p>
        </p:txBody>
      </p:sp>
      <p:graphicFrame>
        <p:nvGraphicFramePr>
          <p:cNvPr id="5" name="Table Placeholder 4">
            <a:extLst>
              <a:ext uri="{FF2B5EF4-FFF2-40B4-BE49-F238E27FC236}">
                <a16:creationId xmlns:a16="http://schemas.microsoft.com/office/drawing/2014/main" id="{3CF68C1C-DF7A-4657-954B-B5DC09EC3DF0}"/>
              </a:ext>
            </a:extLst>
          </p:cNvPr>
          <p:cNvGraphicFramePr>
            <a:graphicFrameLocks noGrp="1"/>
          </p:cNvGraphicFramePr>
          <p:nvPr>
            <p:ph type="tbl" sz="quarter" idx="13"/>
            <p:extLst>
              <p:ext uri="{D42A27DB-BD31-4B8C-83A1-F6EECF244321}">
                <p14:modId xmlns:p14="http://schemas.microsoft.com/office/powerpoint/2010/main" val="1757683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11368391"/>
                    </a:ext>
                  </a:extLst>
                </a:gridCol>
                <a:gridCol w="905256">
                  <a:extLst>
                    <a:ext uri="{9D8B030D-6E8A-4147-A177-3AD203B41FA5}">
                      <a16:colId xmlns:a16="http://schemas.microsoft.com/office/drawing/2014/main" val="3249305427"/>
                    </a:ext>
                  </a:extLst>
                </a:gridCol>
                <a:gridCol w="822960">
                  <a:extLst>
                    <a:ext uri="{9D8B030D-6E8A-4147-A177-3AD203B41FA5}">
                      <a16:colId xmlns:a16="http://schemas.microsoft.com/office/drawing/2014/main" val="2547300961"/>
                    </a:ext>
                  </a:extLst>
                </a:gridCol>
                <a:gridCol w="987552">
                  <a:extLst>
                    <a:ext uri="{9D8B030D-6E8A-4147-A177-3AD203B41FA5}">
                      <a16:colId xmlns:a16="http://schemas.microsoft.com/office/drawing/2014/main" val="2387926378"/>
                    </a:ext>
                  </a:extLst>
                </a:gridCol>
                <a:gridCol w="987552">
                  <a:extLst>
                    <a:ext uri="{9D8B030D-6E8A-4147-A177-3AD203B41FA5}">
                      <a16:colId xmlns:a16="http://schemas.microsoft.com/office/drawing/2014/main" val="2326928697"/>
                    </a:ext>
                  </a:extLst>
                </a:gridCol>
                <a:gridCol w="987552">
                  <a:extLst>
                    <a:ext uri="{9D8B030D-6E8A-4147-A177-3AD203B41FA5}">
                      <a16:colId xmlns:a16="http://schemas.microsoft.com/office/drawing/2014/main" val="1048873502"/>
                    </a:ext>
                  </a:extLst>
                </a:gridCol>
                <a:gridCol w="987552">
                  <a:extLst>
                    <a:ext uri="{9D8B030D-6E8A-4147-A177-3AD203B41FA5}">
                      <a16:colId xmlns:a16="http://schemas.microsoft.com/office/drawing/2014/main" val="2078213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243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00:58:46 </a:t>
                      </a:r>
                      <a:r>
                        <a:rPr kumimoji="0" lang="en-US" sz="1000" b="0" i="0" u="none" strike="noStrike" kern="1200" cap="none" spc="0" normalizeH="0" baseline="0" noProof="0">
                          <a:ln>
                            <a:noFill/>
                          </a:ln>
                          <a:solidFill>
                            <a:prstClr val="black"/>
                          </a:solidFill>
                          <a:effectLst/>
                          <a:uLnTx/>
                          <a:uFillTx/>
                          <a:latin typeface="+mn-lt"/>
                          <a:ea typeface="+mn-ea"/>
                          <a:cs typeface="+mn-cs"/>
                        </a:rPr>
                        <a:t>
  Bring your industry experience and passion for technology to the classroom. Full- or part-time positions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https://image-store.slidesharecdn.com/f4ddeeb5-e4c7-40d4-8484-a966a7242916-large.jpeg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63750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00:52:09 </a:t>
                      </a:r>
                      <a:r>
                        <a:rPr kumimoji="0" lang="en-US" sz="1000" b="0" i="0" u="none" strike="noStrike" kern="1200" cap="none" spc="0" normalizeH="0" baseline="0" noProof="0">
                          <a:ln>
                            <a:noFill/>
                          </a:ln>
                          <a:solidFill>
                            <a:prstClr val="black"/>
                          </a:solidFill>
                          <a:effectLst/>
                          <a:uLnTx/>
                          <a:uFillTx/>
                          <a:latin typeface="+mn-lt"/>
                          <a:ea typeface="+mn-ea"/>
                          <a:cs typeface="+mn-cs"/>
                        </a:rPr>
                        <a:t>
  Become a hairstylist apprentice at VCC. Get started or grow your skills in the artistic field of hairstyling! Level 2 for working stylists starts in April, and Level 1 starts in May.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https://image-store.slidesharecdn.com/b1e1cdd2-8c65-44c4-ad07-79c4f9be550d-large.png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99411408"/>
                  </a:ext>
                </a:extLst>
              </a:tr>
            </a:tbl>
          </a:graphicData>
        </a:graphic>
      </p:graphicFrame>
      <p:sp>
        <p:nvSpPr>
          <p:cNvPr id="4" name="Text Placeholder 3">
            <a:extLst>
              <a:ext uri="{FF2B5EF4-FFF2-40B4-BE49-F238E27FC236}">
                <a16:creationId xmlns:a16="http://schemas.microsoft.com/office/drawing/2014/main" id="{7571661B-587C-4096-9BAC-FEBA5439F20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39401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82AC9-82C2-4950-9362-8FC444DB6E97}"/>
              </a:ext>
            </a:extLst>
          </p:cNvPr>
          <p:cNvSpPr>
            <a:spLocks noGrp="1"/>
          </p:cNvSpPr>
          <p:nvPr>
            <p:ph type="title"/>
          </p:nvPr>
        </p:nvSpPr>
        <p:spPr/>
        <p:txBody>
          <a:bodyPr/>
          <a:lstStyle/>
          <a:p>
            <a:r>
              <a:rPr lang="en-US"/>
              <a:t>LinkedIn Updates Table | All Pages - 11 of 16</a:t>
            </a:r>
          </a:p>
        </p:txBody>
      </p:sp>
      <p:graphicFrame>
        <p:nvGraphicFramePr>
          <p:cNvPr id="5" name="Table Placeholder 4">
            <a:extLst>
              <a:ext uri="{FF2B5EF4-FFF2-40B4-BE49-F238E27FC236}">
                <a16:creationId xmlns:a16="http://schemas.microsoft.com/office/drawing/2014/main" id="{BAB778FD-295F-4E46-B651-7B7F463ABE8A}"/>
              </a:ext>
            </a:extLst>
          </p:cNvPr>
          <p:cNvGraphicFramePr>
            <a:graphicFrameLocks noGrp="1"/>
          </p:cNvGraphicFramePr>
          <p:nvPr>
            <p:ph type="tbl" sz="quarter" idx="13"/>
            <p:extLst>
              <p:ext uri="{D42A27DB-BD31-4B8C-83A1-F6EECF244321}">
                <p14:modId xmlns:p14="http://schemas.microsoft.com/office/powerpoint/2010/main" val="2754978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41266690"/>
                    </a:ext>
                  </a:extLst>
                </a:gridCol>
                <a:gridCol w="905256">
                  <a:extLst>
                    <a:ext uri="{9D8B030D-6E8A-4147-A177-3AD203B41FA5}">
                      <a16:colId xmlns:a16="http://schemas.microsoft.com/office/drawing/2014/main" val="2530067641"/>
                    </a:ext>
                  </a:extLst>
                </a:gridCol>
                <a:gridCol w="822960">
                  <a:extLst>
                    <a:ext uri="{9D8B030D-6E8A-4147-A177-3AD203B41FA5}">
                      <a16:colId xmlns:a16="http://schemas.microsoft.com/office/drawing/2014/main" val="1032102148"/>
                    </a:ext>
                  </a:extLst>
                </a:gridCol>
                <a:gridCol w="987552">
                  <a:extLst>
                    <a:ext uri="{9D8B030D-6E8A-4147-A177-3AD203B41FA5}">
                      <a16:colId xmlns:a16="http://schemas.microsoft.com/office/drawing/2014/main" val="3947718972"/>
                    </a:ext>
                  </a:extLst>
                </a:gridCol>
                <a:gridCol w="987552">
                  <a:extLst>
                    <a:ext uri="{9D8B030D-6E8A-4147-A177-3AD203B41FA5}">
                      <a16:colId xmlns:a16="http://schemas.microsoft.com/office/drawing/2014/main" val="2235187705"/>
                    </a:ext>
                  </a:extLst>
                </a:gridCol>
                <a:gridCol w="987552">
                  <a:extLst>
                    <a:ext uri="{9D8B030D-6E8A-4147-A177-3AD203B41FA5}">
                      <a16:colId xmlns:a16="http://schemas.microsoft.com/office/drawing/2014/main" val="334483177"/>
                    </a:ext>
                  </a:extLst>
                </a:gridCol>
                <a:gridCol w="987552">
                  <a:extLst>
                    <a:ext uri="{9D8B030D-6E8A-4147-A177-3AD203B41FA5}">
                      <a16:colId xmlns:a16="http://schemas.microsoft.com/office/drawing/2014/main" val="2964325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199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00:21:13 </a:t>
                      </a:r>
                      <a:r>
                        <a:rPr kumimoji="0" lang="en-US" sz="1000" b="0" i="0" u="none" strike="noStrike" kern="1200" cap="none" spc="0" normalizeH="0" baseline="0" noProof="0">
                          <a:ln>
                            <a:noFill/>
                          </a:ln>
                          <a:solidFill>
                            <a:prstClr val="black"/>
                          </a:solidFill>
                          <a:effectLst/>
                          <a:uLnTx/>
                          <a:uFillTx/>
                          <a:latin typeface="+mn-lt"/>
                          <a:ea typeface="+mn-ea"/>
                          <a:cs typeface="+mn-cs"/>
                        </a:rPr>
                        <a:t>
  Through interdisciplinary research and projects, BCIT Building Science Masters students apply what they have learned to real-world situations.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https://image-store.slidesharecdn.com/847c056f-8fa6-4879-8b42-f820c2ab371d-large.jpeg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48252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00:15:35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https://image-store.slidesharecdn.com/f6234e8e-41c7-485e-b62e-f5e344d9b67c-large.jpeg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53107739"/>
                  </a:ext>
                </a:extLst>
              </a:tr>
            </a:tbl>
          </a:graphicData>
        </a:graphic>
      </p:graphicFrame>
      <p:sp>
        <p:nvSpPr>
          <p:cNvPr id="4" name="Text Placeholder 3">
            <a:extLst>
              <a:ext uri="{FF2B5EF4-FFF2-40B4-BE49-F238E27FC236}">
                <a16:creationId xmlns:a16="http://schemas.microsoft.com/office/drawing/2014/main" id="{9A11EE46-1637-4733-86A0-8AF08A068F2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526730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D2E6E-630C-4739-9904-D037060AD917}"/>
              </a:ext>
            </a:extLst>
          </p:cNvPr>
          <p:cNvSpPr>
            <a:spLocks noGrp="1"/>
          </p:cNvSpPr>
          <p:nvPr>
            <p:ph type="title"/>
          </p:nvPr>
        </p:nvSpPr>
        <p:spPr/>
        <p:txBody>
          <a:bodyPr/>
          <a:lstStyle/>
          <a:p>
            <a:r>
              <a:rPr lang="en-US"/>
              <a:t>LinkedIn Updates Table | All Pages - 12 of 16</a:t>
            </a:r>
          </a:p>
        </p:txBody>
      </p:sp>
      <p:graphicFrame>
        <p:nvGraphicFramePr>
          <p:cNvPr id="5" name="Table Placeholder 4">
            <a:extLst>
              <a:ext uri="{FF2B5EF4-FFF2-40B4-BE49-F238E27FC236}">
                <a16:creationId xmlns:a16="http://schemas.microsoft.com/office/drawing/2014/main" id="{5F12A97E-A25D-4F6A-9098-E8F35F4B9B34}"/>
              </a:ext>
            </a:extLst>
          </p:cNvPr>
          <p:cNvGraphicFramePr>
            <a:graphicFrameLocks noGrp="1"/>
          </p:cNvGraphicFramePr>
          <p:nvPr>
            <p:ph type="tbl" sz="quarter" idx="13"/>
            <p:extLst>
              <p:ext uri="{D42A27DB-BD31-4B8C-83A1-F6EECF244321}">
                <p14:modId xmlns:p14="http://schemas.microsoft.com/office/powerpoint/2010/main" val="2638079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19904595"/>
                    </a:ext>
                  </a:extLst>
                </a:gridCol>
                <a:gridCol w="905256">
                  <a:extLst>
                    <a:ext uri="{9D8B030D-6E8A-4147-A177-3AD203B41FA5}">
                      <a16:colId xmlns:a16="http://schemas.microsoft.com/office/drawing/2014/main" val="3864760693"/>
                    </a:ext>
                  </a:extLst>
                </a:gridCol>
                <a:gridCol w="822960">
                  <a:extLst>
                    <a:ext uri="{9D8B030D-6E8A-4147-A177-3AD203B41FA5}">
                      <a16:colId xmlns:a16="http://schemas.microsoft.com/office/drawing/2014/main" val="4192447261"/>
                    </a:ext>
                  </a:extLst>
                </a:gridCol>
                <a:gridCol w="987552">
                  <a:extLst>
                    <a:ext uri="{9D8B030D-6E8A-4147-A177-3AD203B41FA5}">
                      <a16:colId xmlns:a16="http://schemas.microsoft.com/office/drawing/2014/main" val="234667835"/>
                    </a:ext>
                  </a:extLst>
                </a:gridCol>
                <a:gridCol w="987552">
                  <a:extLst>
                    <a:ext uri="{9D8B030D-6E8A-4147-A177-3AD203B41FA5}">
                      <a16:colId xmlns:a16="http://schemas.microsoft.com/office/drawing/2014/main" val="1128170665"/>
                    </a:ext>
                  </a:extLst>
                </a:gridCol>
                <a:gridCol w="987552">
                  <a:extLst>
                    <a:ext uri="{9D8B030D-6E8A-4147-A177-3AD203B41FA5}">
                      <a16:colId xmlns:a16="http://schemas.microsoft.com/office/drawing/2014/main" val="678216738"/>
                    </a:ext>
                  </a:extLst>
                </a:gridCol>
                <a:gridCol w="987552">
                  <a:extLst>
                    <a:ext uri="{9D8B030D-6E8A-4147-A177-3AD203B41FA5}">
                      <a16:colId xmlns:a16="http://schemas.microsoft.com/office/drawing/2014/main" val="2594565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101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00:08:55 </a:t>
                      </a:r>
                      <a:r>
                        <a:rPr kumimoji="0" lang="en-US" sz="1000" b="0" i="0" u="none" strike="noStrike" kern="1200" cap="none" spc="0" normalizeH="0" baseline="0" noProof="0">
                          <a:ln>
                            <a:noFill/>
                          </a:ln>
                          <a:solidFill>
                            <a:prstClr val="black"/>
                          </a:solidFill>
                          <a:effectLst/>
                          <a:uLnTx/>
                          <a:uFillTx/>
                          <a:latin typeface="+mn-lt"/>
                          <a:ea typeface="+mn-ea"/>
                          <a:cs typeface="+mn-cs"/>
                        </a:rPr>
                        <a:t>
  Thanks again to all the VCC alumni, guests and sponsors for supporting us at our signature, green-tie Flourish Gala fundraiser. Special shoutout to our VCC Culinary Arts instructors and students for volunteering their time for such a great cause. Get caught up on the story here: https://lnkd.in/gfufQsd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https://media.licdn.com/media-proxy/ext?w=800&amp;h=447&amp;f=n&amp;hash=0%2F9pZn6%2F%2BxvVtQV1uTUANHPQzxw%3D&amp;ora=1%2CaFBCTXdkRmpGL2lvQUFBPQ%2CxAVta5g-0R69hAxU1B8irq2A4kK14E5GCqzZFXO8LXn1v5fZIy_0e8fecK-ppF0IOHJW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25913137"/>
                  </a:ext>
                </a:extLst>
              </a:tr>
            </a:tbl>
          </a:graphicData>
        </a:graphic>
      </p:graphicFrame>
      <p:sp>
        <p:nvSpPr>
          <p:cNvPr id="4" name="Text Placeholder 3">
            <a:extLst>
              <a:ext uri="{FF2B5EF4-FFF2-40B4-BE49-F238E27FC236}">
                <a16:creationId xmlns:a16="http://schemas.microsoft.com/office/drawing/2014/main" id="{863C1CC0-F048-4542-B339-11EB7962DD6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916086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EE6D8-E8B3-4EE9-B903-AACF17D820F2}"/>
              </a:ext>
            </a:extLst>
          </p:cNvPr>
          <p:cNvSpPr>
            <a:spLocks noGrp="1"/>
          </p:cNvSpPr>
          <p:nvPr>
            <p:ph type="title"/>
          </p:nvPr>
        </p:nvSpPr>
        <p:spPr/>
        <p:txBody>
          <a:bodyPr/>
          <a:lstStyle/>
          <a:p>
            <a:r>
              <a:rPr lang="en-US"/>
              <a:t>LinkedIn Updates Table | All Pages - 13 of 16</a:t>
            </a:r>
          </a:p>
        </p:txBody>
      </p:sp>
      <p:graphicFrame>
        <p:nvGraphicFramePr>
          <p:cNvPr id="5" name="Table Placeholder 4">
            <a:extLst>
              <a:ext uri="{FF2B5EF4-FFF2-40B4-BE49-F238E27FC236}">
                <a16:creationId xmlns:a16="http://schemas.microsoft.com/office/drawing/2014/main" id="{1A50E3DD-D2E1-452F-9008-8C9E07CA937C}"/>
              </a:ext>
            </a:extLst>
          </p:cNvPr>
          <p:cNvGraphicFramePr>
            <a:graphicFrameLocks noGrp="1"/>
          </p:cNvGraphicFramePr>
          <p:nvPr>
            <p:ph type="tbl" sz="quarter" idx="13"/>
            <p:extLst>
              <p:ext uri="{D42A27DB-BD31-4B8C-83A1-F6EECF244321}">
                <p14:modId xmlns:p14="http://schemas.microsoft.com/office/powerpoint/2010/main" val="3222566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65757642"/>
                    </a:ext>
                  </a:extLst>
                </a:gridCol>
                <a:gridCol w="905256">
                  <a:extLst>
                    <a:ext uri="{9D8B030D-6E8A-4147-A177-3AD203B41FA5}">
                      <a16:colId xmlns:a16="http://schemas.microsoft.com/office/drawing/2014/main" val="2434461338"/>
                    </a:ext>
                  </a:extLst>
                </a:gridCol>
                <a:gridCol w="822960">
                  <a:extLst>
                    <a:ext uri="{9D8B030D-6E8A-4147-A177-3AD203B41FA5}">
                      <a16:colId xmlns:a16="http://schemas.microsoft.com/office/drawing/2014/main" val="3675135265"/>
                    </a:ext>
                  </a:extLst>
                </a:gridCol>
                <a:gridCol w="987552">
                  <a:extLst>
                    <a:ext uri="{9D8B030D-6E8A-4147-A177-3AD203B41FA5}">
                      <a16:colId xmlns:a16="http://schemas.microsoft.com/office/drawing/2014/main" val="1365854328"/>
                    </a:ext>
                  </a:extLst>
                </a:gridCol>
                <a:gridCol w="987552">
                  <a:extLst>
                    <a:ext uri="{9D8B030D-6E8A-4147-A177-3AD203B41FA5}">
                      <a16:colId xmlns:a16="http://schemas.microsoft.com/office/drawing/2014/main" val="2049688350"/>
                    </a:ext>
                  </a:extLst>
                </a:gridCol>
                <a:gridCol w="987552">
                  <a:extLst>
                    <a:ext uri="{9D8B030D-6E8A-4147-A177-3AD203B41FA5}">
                      <a16:colId xmlns:a16="http://schemas.microsoft.com/office/drawing/2014/main" val="492960206"/>
                    </a:ext>
                  </a:extLst>
                </a:gridCol>
                <a:gridCol w="987552">
                  <a:extLst>
                    <a:ext uri="{9D8B030D-6E8A-4147-A177-3AD203B41FA5}">
                      <a16:colId xmlns:a16="http://schemas.microsoft.com/office/drawing/2014/main" val="246019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9472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- 2019-03-21 01:22:55 </a:t>
                      </a:r>
                      <a:r>
                        <a:rPr kumimoji="0" lang="en-US" sz="1000" b="0" i="0" u="none" strike="noStrike" kern="1200" cap="none" spc="0" normalizeH="0" baseline="0" noProof="0">
                          <a:ln>
                            <a:noFill/>
                          </a:ln>
                          <a:solidFill>
                            <a:prstClr val="black"/>
                          </a:solidFill>
                          <a:effectLst/>
                          <a:uLnTx/>
                          <a:uFillTx/>
                          <a:latin typeface="+mn-lt"/>
                          <a:ea typeface="+mn-ea"/>
                          <a:cs typeface="+mn-cs"/>
                        </a:rPr>
                        <a:t>
  BCIT Mining programs equip students with hands-on and specialized training to start their in-demand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https://image-store.slidesharecdn.com/52d92ece-8ebd-4f06-8fc0-9ad5b8074ac7-large.jpeg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12526372"/>
                  </a:ext>
                </a:extLst>
              </a:tr>
            </a:tbl>
          </a:graphicData>
        </a:graphic>
      </p:graphicFrame>
      <p:sp>
        <p:nvSpPr>
          <p:cNvPr id="4" name="Text Placeholder 3">
            <a:extLst>
              <a:ext uri="{FF2B5EF4-FFF2-40B4-BE49-F238E27FC236}">
                <a16:creationId xmlns:a16="http://schemas.microsoft.com/office/drawing/2014/main" id="{5F465501-6048-4C62-AB50-2500E624DF87}"/>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925713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C475B-8D13-4E89-A4CC-7B169E95DB7D}"/>
              </a:ext>
            </a:extLst>
          </p:cNvPr>
          <p:cNvSpPr>
            <a:spLocks noGrp="1"/>
          </p:cNvSpPr>
          <p:nvPr>
            <p:ph type="title"/>
          </p:nvPr>
        </p:nvSpPr>
        <p:spPr/>
        <p:txBody>
          <a:bodyPr/>
          <a:lstStyle/>
          <a:p>
            <a:r>
              <a:rPr lang="en-US"/>
              <a:t>LinkedIn Updates Table | All Pages - 14 of 16</a:t>
            </a:r>
          </a:p>
        </p:txBody>
      </p:sp>
      <p:graphicFrame>
        <p:nvGraphicFramePr>
          <p:cNvPr id="5" name="Table Placeholder 4">
            <a:extLst>
              <a:ext uri="{FF2B5EF4-FFF2-40B4-BE49-F238E27FC236}">
                <a16:creationId xmlns:a16="http://schemas.microsoft.com/office/drawing/2014/main" id="{9819066A-A0AB-4E86-BF60-F1F6D2B878C0}"/>
              </a:ext>
            </a:extLst>
          </p:cNvPr>
          <p:cNvGraphicFramePr>
            <a:graphicFrameLocks noGrp="1"/>
          </p:cNvGraphicFramePr>
          <p:nvPr>
            <p:ph type="tbl" sz="quarter" idx="13"/>
            <p:extLst>
              <p:ext uri="{D42A27DB-BD31-4B8C-83A1-F6EECF244321}">
                <p14:modId xmlns:p14="http://schemas.microsoft.com/office/powerpoint/2010/main" val="323148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06151853"/>
                    </a:ext>
                  </a:extLst>
                </a:gridCol>
                <a:gridCol w="905256">
                  <a:extLst>
                    <a:ext uri="{9D8B030D-6E8A-4147-A177-3AD203B41FA5}">
                      <a16:colId xmlns:a16="http://schemas.microsoft.com/office/drawing/2014/main" val="990666272"/>
                    </a:ext>
                  </a:extLst>
                </a:gridCol>
                <a:gridCol w="822960">
                  <a:extLst>
                    <a:ext uri="{9D8B030D-6E8A-4147-A177-3AD203B41FA5}">
                      <a16:colId xmlns:a16="http://schemas.microsoft.com/office/drawing/2014/main" val="2744265201"/>
                    </a:ext>
                  </a:extLst>
                </a:gridCol>
                <a:gridCol w="987552">
                  <a:extLst>
                    <a:ext uri="{9D8B030D-6E8A-4147-A177-3AD203B41FA5}">
                      <a16:colId xmlns:a16="http://schemas.microsoft.com/office/drawing/2014/main" val="795374213"/>
                    </a:ext>
                  </a:extLst>
                </a:gridCol>
                <a:gridCol w="987552">
                  <a:extLst>
                    <a:ext uri="{9D8B030D-6E8A-4147-A177-3AD203B41FA5}">
                      <a16:colId xmlns:a16="http://schemas.microsoft.com/office/drawing/2014/main" val="1526840932"/>
                    </a:ext>
                  </a:extLst>
                </a:gridCol>
                <a:gridCol w="987552">
                  <a:extLst>
                    <a:ext uri="{9D8B030D-6E8A-4147-A177-3AD203B41FA5}">
                      <a16:colId xmlns:a16="http://schemas.microsoft.com/office/drawing/2014/main" val="2401797942"/>
                    </a:ext>
                  </a:extLst>
                </a:gridCol>
                <a:gridCol w="987552">
                  <a:extLst>
                    <a:ext uri="{9D8B030D-6E8A-4147-A177-3AD203B41FA5}">
                      <a16:colId xmlns:a16="http://schemas.microsoft.com/office/drawing/2014/main" val="443570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7810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- 2019-03-20 21:52:48 </a:t>
                      </a:r>
                      <a:r>
                        <a:rPr kumimoji="0" lang="en-US" sz="1000" b="0" i="0" u="none" strike="noStrike" kern="1200" cap="none" spc="0" normalizeH="0" baseline="0" noProof="0">
                          <a:ln>
                            <a:noFill/>
                          </a:ln>
                          <a:solidFill>
                            <a:prstClr val="black"/>
                          </a:solidFill>
                          <a:effectLst/>
                          <a:uLnTx/>
                          <a:uFillTx/>
                          <a:latin typeface="+mn-lt"/>
                          <a:ea typeface="+mn-ea"/>
                          <a:cs typeface="+mn-cs"/>
                        </a:rPr>
                        <a:t>
  Well done to all six VCC baking and pastry arts students who competed in the first national Nespresso Cafe Gourmand semi-final competition hosted in Vancouver. Read more what it was like behind the scenes and find out who our winner is and what's next for her: https://lnkd.in/eXa2qt8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https://media.licdn.com/media-proxy/ext?w=800&amp;h=448&amp;f=n&amp;hash=gmCdhAgFlaYlUjKjAq6CYYThdFA%3D&amp;ora=1%2CaFBCTXdkRmpGL2lvQUFBPQ%2CxAVta5g-0R69hAxU1B8irq2A4kK14E5GCqzZFXO8Knv9r4nRfQm8OoedLPHi-0AeeCwf0Fpl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47379414"/>
                  </a:ext>
                </a:extLst>
              </a:tr>
            </a:tbl>
          </a:graphicData>
        </a:graphic>
      </p:graphicFrame>
      <p:sp>
        <p:nvSpPr>
          <p:cNvPr id="4" name="Text Placeholder 3">
            <a:extLst>
              <a:ext uri="{FF2B5EF4-FFF2-40B4-BE49-F238E27FC236}">
                <a16:creationId xmlns:a16="http://schemas.microsoft.com/office/drawing/2014/main" id="{40595E68-9A27-4AD7-9D4A-D50BE14A15E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29684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8F31-6752-4F24-84A2-0ED104C8314B}"/>
              </a:ext>
            </a:extLst>
          </p:cNvPr>
          <p:cNvSpPr>
            <a:spLocks noGrp="1"/>
          </p:cNvSpPr>
          <p:nvPr>
            <p:ph type="title"/>
          </p:nvPr>
        </p:nvSpPr>
        <p:spPr/>
        <p:txBody>
          <a:bodyPr/>
          <a:lstStyle/>
          <a:p>
            <a:r>
              <a:rPr lang="en-US"/>
              <a:t>LinkedIn Updates Table | All Pages - 15 of 16</a:t>
            </a:r>
          </a:p>
        </p:txBody>
      </p:sp>
      <p:graphicFrame>
        <p:nvGraphicFramePr>
          <p:cNvPr id="5" name="Table Placeholder 4">
            <a:extLst>
              <a:ext uri="{FF2B5EF4-FFF2-40B4-BE49-F238E27FC236}">
                <a16:creationId xmlns:a16="http://schemas.microsoft.com/office/drawing/2014/main" id="{DA904D88-5E05-4286-A4D6-09017075A4DB}"/>
              </a:ext>
            </a:extLst>
          </p:cNvPr>
          <p:cNvGraphicFramePr>
            <a:graphicFrameLocks noGrp="1"/>
          </p:cNvGraphicFramePr>
          <p:nvPr>
            <p:ph type="tbl" sz="quarter" idx="13"/>
            <p:extLst>
              <p:ext uri="{D42A27DB-BD31-4B8C-83A1-F6EECF244321}">
                <p14:modId xmlns:p14="http://schemas.microsoft.com/office/powerpoint/2010/main" val="3329865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8597211"/>
                    </a:ext>
                  </a:extLst>
                </a:gridCol>
                <a:gridCol w="905256">
                  <a:extLst>
                    <a:ext uri="{9D8B030D-6E8A-4147-A177-3AD203B41FA5}">
                      <a16:colId xmlns:a16="http://schemas.microsoft.com/office/drawing/2014/main" val="513141244"/>
                    </a:ext>
                  </a:extLst>
                </a:gridCol>
                <a:gridCol w="822960">
                  <a:extLst>
                    <a:ext uri="{9D8B030D-6E8A-4147-A177-3AD203B41FA5}">
                      <a16:colId xmlns:a16="http://schemas.microsoft.com/office/drawing/2014/main" val="500576919"/>
                    </a:ext>
                  </a:extLst>
                </a:gridCol>
                <a:gridCol w="987552">
                  <a:extLst>
                    <a:ext uri="{9D8B030D-6E8A-4147-A177-3AD203B41FA5}">
                      <a16:colId xmlns:a16="http://schemas.microsoft.com/office/drawing/2014/main" val="2411287492"/>
                    </a:ext>
                  </a:extLst>
                </a:gridCol>
                <a:gridCol w="987552">
                  <a:extLst>
                    <a:ext uri="{9D8B030D-6E8A-4147-A177-3AD203B41FA5}">
                      <a16:colId xmlns:a16="http://schemas.microsoft.com/office/drawing/2014/main" val="1070781028"/>
                    </a:ext>
                  </a:extLst>
                </a:gridCol>
                <a:gridCol w="987552">
                  <a:extLst>
                    <a:ext uri="{9D8B030D-6E8A-4147-A177-3AD203B41FA5}">
                      <a16:colId xmlns:a16="http://schemas.microsoft.com/office/drawing/2014/main" val="2226299164"/>
                    </a:ext>
                  </a:extLst>
                </a:gridCol>
                <a:gridCol w="987552">
                  <a:extLst>
                    <a:ext uri="{9D8B030D-6E8A-4147-A177-3AD203B41FA5}">
                      <a16:colId xmlns:a16="http://schemas.microsoft.com/office/drawing/2014/main" val="2326283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78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22:57:41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https://image-store.slidesharecdn.com/6f6a0a3e-cdd9-4ab5-9409-ad5a523cd4bf-large.jpeg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4711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22:56:33 </a:t>
                      </a:r>
                      <a:r>
                        <a:rPr kumimoji="0" lang="en-US" sz="1000" b="0" i="0" u="none" strike="noStrike" kern="1200" cap="none" spc="0" normalizeH="0" baseline="0" noProof="0">
                          <a:ln>
                            <a:noFill/>
                          </a:ln>
                          <a:solidFill>
                            <a:prstClr val="black"/>
                          </a:solidFill>
                          <a:effectLst/>
                          <a:uLnTx/>
                          <a:uFillTx/>
                          <a:latin typeface="+mn-lt"/>
                          <a:ea typeface="+mn-ea"/>
                          <a:cs typeface="+mn-cs"/>
                        </a:rPr>
                        <a:t>
  “My students don't just learn through theory but also through my industry experience.” - Angela Bains, Instructor, Part-time Studies, Graphic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https://image-store.slidesharecdn.com/64561b88-11ec-42d1-b629-2f7b5dbd52dc-large.jpeg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5920303"/>
                  </a:ext>
                </a:extLst>
              </a:tr>
            </a:tbl>
          </a:graphicData>
        </a:graphic>
      </p:graphicFrame>
      <p:sp>
        <p:nvSpPr>
          <p:cNvPr id="4" name="Text Placeholder 3">
            <a:extLst>
              <a:ext uri="{FF2B5EF4-FFF2-40B4-BE49-F238E27FC236}">
                <a16:creationId xmlns:a16="http://schemas.microsoft.com/office/drawing/2014/main" id="{0739A2F4-DE5D-4FE9-859A-DF04D567E5B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62175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163DC-69F4-42EF-83F3-F77EC9C170BB}"/>
              </a:ext>
            </a:extLst>
          </p:cNvPr>
          <p:cNvSpPr>
            <a:spLocks noGrp="1"/>
          </p:cNvSpPr>
          <p:nvPr>
            <p:ph type="title"/>
          </p:nvPr>
        </p:nvSpPr>
        <p:spPr/>
        <p:txBody>
          <a:bodyPr/>
          <a:lstStyle/>
          <a:p>
            <a:r>
              <a:rPr lang="en-US"/>
              <a:t>LinkedIn Updates Table | All Pages - 16 of 16</a:t>
            </a:r>
          </a:p>
        </p:txBody>
      </p:sp>
      <p:graphicFrame>
        <p:nvGraphicFramePr>
          <p:cNvPr id="5" name="Table Placeholder 4">
            <a:extLst>
              <a:ext uri="{FF2B5EF4-FFF2-40B4-BE49-F238E27FC236}">
                <a16:creationId xmlns:a16="http://schemas.microsoft.com/office/drawing/2014/main" id="{F3BD77FD-9211-4AAC-9FDA-40EE97D11DFB}"/>
              </a:ext>
            </a:extLst>
          </p:cNvPr>
          <p:cNvGraphicFramePr>
            <a:graphicFrameLocks noGrp="1"/>
          </p:cNvGraphicFramePr>
          <p:nvPr>
            <p:ph type="tbl" sz="quarter" idx="13"/>
            <p:extLst>
              <p:ext uri="{D42A27DB-BD31-4B8C-83A1-F6EECF244321}">
                <p14:modId xmlns:p14="http://schemas.microsoft.com/office/powerpoint/2010/main" val="330733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19921309"/>
                    </a:ext>
                  </a:extLst>
                </a:gridCol>
                <a:gridCol w="905256">
                  <a:extLst>
                    <a:ext uri="{9D8B030D-6E8A-4147-A177-3AD203B41FA5}">
                      <a16:colId xmlns:a16="http://schemas.microsoft.com/office/drawing/2014/main" val="2264410434"/>
                    </a:ext>
                  </a:extLst>
                </a:gridCol>
                <a:gridCol w="822960">
                  <a:extLst>
                    <a:ext uri="{9D8B030D-6E8A-4147-A177-3AD203B41FA5}">
                      <a16:colId xmlns:a16="http://schemas.microsoft.com/office/drawing/2014/main" val="1995604695"/>
                    </a:ext>
                  </a:extLst>
                </a:gridCol>
                <a:gridCol w="987552">
                  <a:extLst>
                    <a:ext uri="{9D8B030D-6E8A-4147-A177-3AD203B41FA5}">
                      <a16:colId xmlns:a16="http://schemas.microsoft.com/office/drawing/2014/main" val="3563679119"/>
                    </a:ext>
                  </a:extLst>
                </a:gridCol>
                <a:gridCol w="987552">
                  <a:extLst>
                    <a:ext uri="{9D8B030D-6E8A-4147-A177-3AD203B41FA5}">
                      <a16:colId xmlns:a16="http://schemas.microsoft.com/office/drawing/2014/main" val="2593232267"/>
                    </a:ext>
                  </a:extLst>
                </a:gridCol>
                <a:gridCol w="987552">
                  <a:extLst>
                    <a:ext uri="{9D8B030D-6E8A-4147-A177-3AD203B41FA5}">
                      <a16:colId xmlns:a16="http://schemas.microsoft.com/office/drawing/2014/main" val="2030761917"/>
                    </a:ext>
                  </a:extLst>
                </a:gridCol>
                <a:gridCol w="987552">
                  <a:extLst>
                    <a:ext uri="{9D8B030D-6E8A-4147-A177-3AD203B41FA5}">
                      <a16:colId xmlns:a16="http://schemas.microsoft.com/office/drawing/2014/main" val="3992693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630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22:02:11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https://image-store.slidesharecdn.com/0c22edde-9085-4d6d-90ad-1e7086b348ba-large.jpeg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6962690"/>
                  </a:ext>
                </a:extLst>
              </a:tr>
            </a:tbl>
          </a:graphicData>
        </a:graphic>
      </p:graphicFrame>
      <p:sp>
        <p:nvSpPr>
          <p:cNvPr id="4" name="Text Placeholder 3">
            <a:extLst>
              <a:ext uri="{FF2B5EF4-FFF2-40B4-BE49-F238E27FC236}">
                <a16:creationId xmlns:a16="http://schemas.microsoft.com/office/drawing/2014/main" id="{1EEEF6A2-09E1-44F9-A4DB-605C086BC42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710645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D73DC-A127-47B9-8D6B-692CB30382DC}"/>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EF30A78A-2AFA-4C71-AA96-B669284CF360}"/>
              </a:ext>
            </a:extLst>
          </p:cNvPr>
          <p:cNvGraphicFramePr>
            <a:graphicFrameLocks noGrp="1"/>
          </p:cNvGraphicFramePr>
          <p:nvPr>
            <p:ph type="chart" sz="quarter" idx="13"/>
            <p:extLst>
              <p:ext uri="{D42A27DB-BD31-4B8C-83A1-F6EECF244321}">
                <p14:modId xmlns:p14="http://schemas.microsoft.com/office/powerpoint/2010/main" val="596436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3A3F8C-6685-4629-9C3B-267DC85C9466}"/>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38635843-B7FE-470E-8D1B-ABC067241F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0777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1A770-0640-419D-AAC3-DD0857CE363A}"/>
              </a:ext>
            </a:extLst>
          </p:cNvPr>
          <p:cNvSpPr>
            <a:spLocks noGrp="1"/>
          </p:cNvSpPr>
          <p:nvPr>
            <p:ph type="title"/>
          </p:nvPr>
        </p:nvSpPr>
        <p:spPr/>
        <p:txBody>
          <a:bodyPr/>
          <a:lstStyle/>
          <a:p>
            <a:r>
              <a:rPr lang="en-US"/>
              <a:t>Overall Overall Top Pages | All Pages - 1 of 2</a:t>
            </a:r>
          </a:p>
        </p:txBody>
      </p:sp>
      <p:graphicFrame>
        <p:nvGraphicFramePr>
          <p:cNvPr id="5" name="Table Placeholder 4">
            <a:extLst>
              <a:ext uri="{FF2B5EF4-FFF2-40B4-BE49-F238E27FC236}">
                <a16:creationId xmlns:a16="http://schemas.microsoft.com/office/drawing/2014/main" id="{96A13A6F-AAF2-4CDD-B859-5D2108C17405}"/>
              </a:ext>
            </a:extLst>
          </p:cNvPr>
          <p:cNvGraphicFramePr>
            <a:graphicFrameLocks noGrp="1"/>
          </p:cNvGraphicFramePr>
          <p:nvPr>
            <p:ph type="tbl" sz="quarter" idx="13"/>
            <p:extLst>
              <p:ext uri="{D42A27DB-BD31-4B8C-83A1-F6EECF244321}">
                <p14:modId xmlns:p14="http://schemas.microsoft.com/office/powerpoint/2010/main" val="1741790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565913904"/>
                    </a:ext>
                  </a:extLst>
                </a:gridCol>
                <a:gridCol w="1357884">
                  <a:extLst>
                    <a:ext uri="{9D8B030D-6E8A-4147-A177-3AD203B41FA5}">
                      <a16:colId xmlns:a16="http://schemas.microsoft.com/office/drawing/2014/main" val="1538433672"/>
                    </a:ext>
                  </a:extLst>
                </a:gridCol>
                <a:gridCol w="1357884">
                  <a:extLst>
                    <a:ext uri="{9D8B030D-6E8A-4147-A177-3AD203B41FA5}">
                      <a16:colId xmlns:a16="http://schemas.microsoft.com/office/drawing/2014/main" val="1029327311"/>
                    </a:ext>
                  </a:extLst>
                </a:gridCol>
                <a:gridCol w="1357884">
                  <a:extLst>
                    <a:ext uri="{9D8B030D-6E8A-4147-A177-3AD203B41FA5}">
                      <a16:colId xmlns:a16="http://schemas.microsoft.com/office/drawing/2014/main" val="1920708733"/>
                    </a:ext>
                  </a:extLst>
                </a:gridCol>
                <a:gridCol w="1357884">
                  <a:extLst>
                    <a:ext uri="{9D8B030D-6E8A-4147-A177-3AD203B41FA5}">
                      <a16:colId xmlns:a16="http://schemas.microsoft.com/office/drawing/2014/main" val="3728283573"/>
                    </a:ext>
                  </a:extLst>
                </a:gridCol>
                <a:gridCol w="1357884">
                  <a:extLst>
                    <a:ext uri="{9D8B030D-6E8A-4147-A177-3AD203B41FA5}">
                      <a16:colId xmlns:a16="http://schemas.microsoft.com/office/drawing/2014/main" val="855455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233813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0321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802604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275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65564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30389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1606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111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07704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64492165"/>
                  </a:ext>
                </a:extLst>
              </a:tr>
            </a:tbl>
          </a:graphicData>
        </a:graphic>
      </p:graphicFrame>
      <p:sp>
        <p:nvSpPr>
          <p:cNvPr id="4" name="Text Placeholder 3">
            <a:extLst>
              <a:ext uri="{FF2B5EF4-FFF2-40B4-BE49-F238E27FC236}">
                <a16:creationId xmlns:a16="http://schemas.microsoft.com/office/drawing/2014/main" id="{4B973F08-8EFC-4DA9-AE79-A986F8DC958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923576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80E14-D496-457D-A46E-D62FB5100069}"/>
              </a:ext>
            </a:extLst>
          </p:cNvPr>
          <p:cNvSpPr>
            <a:spLocks noGrp="1"/>
          </p:cNvSpPr>
          <p:nvPr>
            <p:ph type="title"/>
          </p:nvPr>
        </p:nvSpPr>
        <p:spPr/>
        <p:txBody>
          <a:bodyPr/>
          <a:lstStyle/>
          <a:p>
            <a:r>
              <a:rPr lang="en-US"/>
              <a:t>Overall Overall Top Pages | All Pages - 2 of 2</a:t>
            </a:r>
          </a:p>
        </p:txBody>
      </p:sp>
      <p:graphicFrame>
        <p:nvGraphicFramePr>
          <p:cNvPr id="5" name="Table Placeholder 4">
            <a:extLst>
              <a:ext uri="{FF2B5EF4-FFF2-40B4-BE49-F238E27FC236}">
                <a16:creationId xmlns:a16="http://schemas.microsoft.com/office/drawing/2014/main" id="{F1A0E275-EDF2-4805-A306-7F4894B73CDB}"/>
              </a:ext>
            </a:extLst>
          </p:cNvPr>
          <p:cNvGraphicFramePr>
            <a:graphicFrameLocks noGrp="1"/>
          </p:cNvGraphicFramePr>
          <p:nvPr>
            <p:ph type="tbl" sz="quarter" idx="13"/>
            <p:extLst>
              <p:ext uri="{D42A27DB-BD31-4B8C-83A1-F6EECF244321}">
                <p14:modId xmlns:p14="http://schemas.microsoft.com/office/powerpoint/2010/main" val="2080555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3087557459"/>
                    </a:ext>
                  </a:extLst>
                </a:gridCol>
                <a:gridCol w="1357884">
                  <a:extLst>
                    <a:ext uri="{9D8B030D-6E8A-4147-A177-3AD203B41FA5}">
                      <a16:colId xmlns:a16="http://schemas.microsoft.com/office/drawing/2014/main" val="3242977876"/>
                    </a:ext>
                  </a:extLst>
                </a:gridCol>
                <a:gridCol w="1357884">
                  <a:extLst>
                    <a:ext uri="{9D8B030D-6E8A-4147-A177-3AD203B41FA5}">
                      <a16:colId xmlns:a16="http://schemas.microsoft.com/office/drawing/2014/main" val="3621324938"/>
                    </a:ext>
                  </a:extLst>
                </a:gridCol>
                <a:gridCol w="1357884">
                  <a:extLst>
                    <a:ext uri="{9D8B030D-6E8A-4147-A177-3AD203B41FA5}">
                      <a16:colId xmlns:a16="http://schemas.microsoft.com/office/drawing/2014/main" val="2378528953"/>
                    </a:ext>
                  </a:extLst>
                </a:gridCol>
                <a:gridCol w="1357884">
                  <a:extLst>
                    <a:ext uri="{9D8B030D-6E8A-4147-A177-3AD203B41FA5}">
                      <a16:colId xmlns:a16="http://schemas.microsoft.com/office/drawing/2014/main" val="3591628796"/>
                    </a:ext>
                  </a:extLst>
                </a:gridCol>
                <a:gridCol w="1357884">
                  <a:extLst>
                    <a:ext uri="{9D8B030D-6E8A-4147-A177-3AD203B41FA5}">
                      <a16:colId xmlns:a16="http://schemas.microsoft.com/office/drawing/2014/main" val="2563603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417600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68003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76325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5451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8696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8229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88669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417880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606818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387327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355122534"/>
                  </a:ext>
                </a:extLst>
              </a:tr>
            </a:tbl>
          </a:graphicData>
        </a:graphic>
      </p:graphicFrame>
      <p:sp>
        <p:nvSpPr>
          <p:cNvPr id="4" name="Text Placeholder 3">
            <a:extLst>
              <a:ext uri="{FF2B5EF4-FFF2-40B4-BE49-F238E27FC236}">
                <a16:creationId xmlns:a16="http://schemas.microsoft.com/office/drawing/2014/main" id="{C1D6BE2E-9740-45A4-934C-9549597749D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066988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783AA-8033-4CE6-B73A-DBF893922BA7}"/>
              </a:ext>
            </a:extLst>
          </p:cNvPr>
          <p:cNvSpPr>
            <a:spLocks noGrp="1"/>
          </p:cNvSpPr>
          <p:nvPr>
            <p:ph type="title"/>
          </p:nvPr>
        </p:nvSpPr>
        <p:spPr/>
        <p:txBody>
          <a:bodyPr/>
          <a:lstStyle/>
          <a:p>
            <a:r>
              <a:rPr lang="en-US"/>
              <a:t>Facebook Post Type Distribution Per Profile | All Pages</a:t>
            </a:r>
          </a:p>
        </p:txBody>
      </p:sp>
      <p:graphicFrame>
        <p:nvGraphicFramePr>
          <p:cNvPr id="6" name="Chart Placeholder 5">
            <a:extLst>
              <a:ext uri="{FF2B5EF4-FFF2-40B4-BE49-F238E27FC236}">
                <a16:creationId xmlns:a16="http://schemas.microsoft.com/office/drawing/2014/main" id="{435F1B67-189E-4544-98B0-177AACD285EB}"/>
              </a:ext>
            </a:extLst>
          </p:cNvPr>
          <p:cNvGraphicFramePr>
            <a:graphicFrameLocks noGrp="1"/>
          </p:cNvGraphicFramePr>
          <p:nvPr>
            <p:ph type="chart" sz="quarter" idx="13"/>
            <p:extLst>
              <p:ext uri="{D42A27DB-BD31-4B8C-83A1-F6EECF244321}">
                <p14:modId xmlns:p14="http://schemas.microsoft.com/office/powerpoint/2010/main" val="1531488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CA86D1-453F-4FDF-8017-CD347DDEBB5F}"/>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C715B041-13FB-4276-85C0-952B8E4A6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1168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C86AE-6749-4738-906F-49D899B46BBC}"/>
              </a:ext>
            </a:extLst>
          </p:cNvPr>
          <p:cNvSpPr>
            <a:spLocks noGrp="1"/>
          </p:cNvSpPr>
          <p:nvPr>
            <p:ph type="title"/>
          </p:nvPr>
        </p:nvSpPr>
        <p:spPr/>
        <p:txBody>
          <a:bodyPr/>
          <a:lstStyle/>
          <a:p>
            <a:r>
              <a:rPr lang="en-US"/>
              <a:t>Instagram Posts | All Pages</a:t>
            </a:r>
          </a:p>
        </p:txBody>
      </p:sp>
      <p:graphicFrame>
        <p:nvGraphicFramePr>
          <p:cNvPr id="6" name="Chart Placeholder 5">
            <a:extLst>
              <a:ext uri="{FF2B5EF4-FFF2-40B4-BE49-F238E27FC236}">
                <a16:creationId xmlns:a16="http://schemas.microsoft.com/office/drawing/2014/main" id="{11DE96E8-498B-4161-92A0-521A7E236A4F}"/>
              </a:ext>
            </a:extLst>
          </p:cNvPr>
          <p:cNvGraphicFramePr>
            <a:graphicFrameLocks noGrp="1"/>
          </p:cNvGraphicFramePr>
          <p:nvPr>
            <p:ph type="chart" sz="quarter" idx="13"/>
            <p:extLst>
              <p:ext uri="{D42A27DB-BD31-4B8C-83A1-F6EECF244321}">
                <p14:modId xmlns:p14="http://schemas.microsoft.com/office/powerpoint/2010/main" val="1082243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F827B0-8B6F-4B0F-A656-35A92E945A22}"/>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DB91CD3E-0BE9-4724-ADAC-9ACD0B4B48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4602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4F9B-12EC-497C-8774-06F39496C1F4}"/>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0B90B903-7692-485C-8151-096D5046A8B5}"/>
              </a:ext>
            </a:extLst>
          </p:cNvPr>
          <p:cNvGraphicFramePr>
            <a:graphicFrameLocks noGrp="1"/>
          </p:cNvGraphicFramePr>
          <p:nvPr>
            <p:ph type="tbl" sz="quarter" idx="13"/>
            <p:extLst>
              <p:ext uri="{D42A27DB-BD31-4B8C-83A1-F6EECF244321}">
                <p14:modId xmlns:p14="http://schemas.microsoft.com/office/powerpoint/2010/main" val="864193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43097085"/>
                    </a:ext>
                  </a:extLst>
                </a:gridCol>
                <a:gridCol w="1481328">
                  <a:extLst>
                    <a:ext uri="{9D8B030D-6E8A-4147-A177-3AD203B41FA5}">
                      <a16:colId xmlns:a16="http://schemas.microsoft.com/office/drawing/2014/main" val="1194132262"/>
                    </a:ext>
                  </a:extLst>
                </a:gridCol>
                <a:gridCol w="1481328">
                  <a:extLst>
                    <a:ext uri="{9D8B030D-6E8A-4147-A177-3AD203B41FA5}">
                      <a16:colId xmlns:a16="http://schemas.microsoft.com/office/drawing/2014/main" val="2909310735"/>
                    </a:ext>
                  </a:extLst>
                </a:gridCol>
                <a:gridCol w="1481328">
                  <a:extLst>
                    <a:ext uri="{9D8B030D-6E8A-4147-A177-3AD203B41FA5}">
                      <a16:colId xmlns:a16="http://schemas.microsoft.com/office/drawing/2014/main" val="2925063778"/>
                    </a:ext>
                  </a:extLst>
                </a:gridCol>
                <a:gridCol w="1481328">
                  <a:extLst>
                    <a:ext uri="{9D8B030D-6E8A-4147-A177-3AD203B41FA5}">
                      <a16:colId xmlns:a16="http://schemas.microsoft.com/office/drawing/2014/main" val="2368096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1761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238390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#PeriodPromise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723779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4127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341156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105900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#burnaby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1324154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#winterwonderland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3323355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380893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015203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#ecocity2019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664284336"/>
                  </a:ext>
                </a:extLst>
              </a:tr>
            </a:tbl>
          </a:graphicData>
        </a:graphic>
      </p:graphicFrame>
      <p:sp>
        <p:nvSpPr>
          <p:cNvPr id="4" name="Text Placeholder 3">
            <a:extLst>
              <a:ext uri="{FF2B5EF4-FFF2-40B4-BE49-F238E27FC236}">
                <a16:creationId xmlns:a16="http://schemas.microsoft.com/office/drawing/2014/main" id="{E45A79F0-2293-4504-9B3A-0346493D5761}"/>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629814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864C-1B08-4B23-95D4-B601CEE40B91}"/>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8A442F29-909B-4B80-9B97-0984D901FE60}"/>
              </a:ext>
            </a:extLst>
          </p:cNvPr>
          <p:cNvGraphicFramePr>
            <a:graphicFrameLocks noGrp="1"/>
          </p:cNvGraphicFramePr>
          <p:nvPr>
            <p:ph type="tbl" sz="quarter" idx="13"/>
            <p:extLst>
              <p:ext uri="{D42A27DB-BD31-4B8C-83A1-F6EECF244321}">
                <p14:modId xmlns:p14="http://schemas.microsoft.com/office/powerpoint/2010/main" val="619602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6196565"/>
                    </a:ext>
                  </a:extLst>
                </a:gridCol>
                <a:gridCol w="1481328">
                  <a:extLst>
                    <a:ext uri="{9D8B030D-6E8A-4147-A177-3AD203B41FA5}">
                      <a16:colId xmlns:a16="http://schemas.microsoft.com/office/drawing/2014/main" val="3919513265"/>
                    </a:ext>
                  </a:extLst>
                </a:gridCol>
                <a:gridCol w="1481328">
                  <a:extLst>
                    <a:ext uri="{9D8B030D-6E8A-4147-A177-3AD203B41FA5}">
                      <a16:colId xmlns:a16="http://schemas.microsoft.com/office/drawing/2014/main" val="2666955456"/>
                    </a:ext>
                  </a:extLst>
                </a:gridCol>
                <a:gridCol w="1481328">
                  <a:extLst>
                    <a:ext uri="{9D8B030D-6E8A-4147-A177-3AD203B41FA5}">
                      <a16:colId xmlns:a16="http://schemas.microsoft.com/office/drawing/2014/main" val="3249783761"/>
                    </a:ext>
                  </a:extLst>
                </a:gridCol>
                <a:gridCol w="1481328">
                  <a:extLst>
                    <a:ext uri="{9D8B030D-6E8A-4147-A177-3AD203B41FA5}">
                      <a16:colId xmlns:a16="http://schemas.microsoft.com/office/drawing/2014/main" val="796933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44909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44189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70281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074874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#BCITgrad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601275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#graduation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67289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20681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1788169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100891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253324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#antibullying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42227433"/>
                  </a:ext>
                </a:extLst>
              </a:tr>
            </a:tbl>
          </a:graphicData>
        </a:graphic>
      </p:graphicFrame>
      <p:sp>
        <p:nvSpPr>
          <p:cNvPr id="4" name="Text Placeholder 3">
            <a:extLst>
              <a:ext uri="{FF2B5EF4-FFF2-40B4-BE49-F238E27FC236}">
                <a16:creationId xmlns:a16="http://schemas.microsoft.com/office/drawing/2014/main" id="{B0A85240-835A-43EE-9C56-AD1C81866C5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602919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3BBE-A2AD-461C-8E51-F3977C21A33B}"/>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F145FEDF-831E-463C-9FC3-9F61F147960E}"/>
              </a:ext>
            </a:extLst>
          </p:cNvPr>
          <p:cNvGraphicFramePr>
            <a:graphicFrameLocks noGrp="1"/>
          </p:cNvGraphicFramePr>
          <p:nvPr>
            <p:ph type="tbl" sz="quarter" idx="13"/>
            <p:extLst>
              <p:ext uri="{D42A27DB-BD31-4B8C-83A1-F6EECF244321}">
                <p14:modId xmlns:p14="http://schemas.microsoft.com/office/powerpoint/2010/main" val="390051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2107015"/>
                    </a:ext>
                  </a:extLst>
                </a:gridCol>
                <a:gridCol w="1481328">
                  <a:extLst>
                    <a:ext uri="{9D8B030D-6E8A-4147-A177-3AD203B41FA5}">
                      <a16:colId xmlns:a16="http://schemas.microsoft.com/office/drawing/2014/main" val="3423920920"/>
                    </a:ext>
                  </a:extLst>
                </a:gridCol>
                <a:gridCol w="1481328">
                  <a:extLst>
                    <a:ext uri="{9D8B030D-6E8A-4147-A177-3AD203B41FA5}">
                      <a16:colId xmlns:a16="http://schemas.microsoft.com/office/drawing/2014/main" val="1389424148"/>
                    </a:ext>
                  </a:extLst>
                </a:gridCol>
                <a:gridCol w="1481328">
                  <a:extLst>
                    <a:ext uri="{9D8B030D-6E8A-4147-A177-3AD203B41FA5}">
                      <a16:colId xmlns:a16="http://schemas.microsoft.com/office/drawing/2014/main" val="1036993612"/>
                    </a:ext>
                  </a:extLst>
                </a:gridCol>
                <a:gridCol w="1481328">
                  <a:extLst>
                    <a:ext uri="{9D8B030D-6E8A-4147-A177-3AD203B41FA5}">
                      <a16:colId xmlns:a16="http://schemas.microsoft.com/office/drawing/2014/main" val="92342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3383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165274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#ObamainVancouver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3415347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#GVBOT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157112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912218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#WomeninEngineering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469895966"/>
                  </a:ext>
                </a:extLst>
              </a:tr>
            </a:tbl>
          </a:graphicData>
        </a:graphic>
      </p:graphicFrame>
      <p:sp>
        <p:nvSpPr>
          <p:cNvPr id="4" name="Text Placeholder 3">
            <a:extLst>
              <a:ext uri="{FF2B5EF4-FFF2-40B4-BE49-F238E27FC236}">
                <a16:creationId xmlns:a16="http://schemas.microsoft.com/office/drawing/2014/main" id="{B582FFA3-09B8-4D19-8ABE-228EFD44A7B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02725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BC926-AF94-44D8-BFAE-97AA09BBE664}"/>
              </a:ext>
            </a:extLst>
          </p:cNvPr>
          <p:cNvSpPr>
            <a:spLocks noGrp="1"/>
          </p:cNvSpPr>
          <p:nvPr>
            <p:ph type="title"/>
          </p:nvPr>
        </p:nvSpPr>
        <p:spPr/>
        <p:txBody>
          <a:bodyPr/>
          <a:lstStyle/>
          <a:p>
            <a:r>
              <a:rPr lang="en-US"/>
              <a:t>Instagram Post Type Distribution Per Profile | All Pages</a:t>
            </a:r>
          </a:p>
        </p:txBody>
      </p:sp>
      <p:graphicFrame>
        <p:nvGraphicFramePr>
          <p:cNvPr id="6" name="Chart Placeholder 5">
            <a:extLst>
              <a:ext uri="{FF2B5EF4-FFF2-40B4-BE49-F238E27FC236}">
                <a16:creationId xmlns:a16="http://schemas.microsoft.com/office/drawing/2014/main" id="{469F421D-42EE-48F3-96DE-10A87B5AE4B5}"/>
              </a:ext>
            </a:extLst>
          </p:cNvPr>
          <p:cNvGraphicFramePr>
            <a:graphicFrameLocks noGrp="1"/>
          </p:cNvGraphicFramePr>
          <p:nvPr>
            <p:ph type="chart" sz="quarter" idx="13"/>
            <p:extLst>
              <p:ext uri="{D42A27DB-BD31-4B8C-83A1-F6EECF244321}">
                <p14:modId xmlns:p14="http://schemas.microsoft.com/office/powerpoint/2010/main" val="2362476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3B1F71-6790-4C60-A28A-349CA1229F3F}"/>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6A81B567-D8A2-48EF-9467-D0B89797B5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8413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651F4-B0D5-4E56-B50A-B273CBB8DE77}"/>
              </a:ext>
            </a:extLst>
          </p:cNvPr>
          <p:cNvSpPr>
            <a:spLocks noGrp="1"/>
          </p:cNvSpPr>
          <p:nvPr>
            <p:ph type="title"/>
          </p:nvPr>
        </p:nvSpPr>
        <p:spPr/>
        <p:txBody>
          <a:bodyPr/>
          <a:lstStyle/>
          <a:p>
            <a:r>
              <a:rPr lang="en-US"/>
              <a:t>LinkedIn Updates Table | All Pages - 1 of 16</a:t>
            </a:r>
          </a:p>
        </p:txBody>
      </p:sp>
      <p:graphicFrame>
        <p:nvGraphicFramePr>
          <p:cNvPr id="5" name="Table Placeholder 4">
            <a:extLst>
              <a:ext uri="{FF2B5EF4-FFF2-40B4-BE49-F238E27FC236}">
                <a16:creationId xmlns:a16="http://schemas.microsoft.com/office/drawing/2014/main" id="{DE165126-4496-4734-B9F4-F87CA43114AA}"/>
              </a:ext>
            </a:extLst>
          </p:cNvPr>
          <p:cNvGraphicFramePr>
            <a:graphicFrameLocks noGrp="1"/>
          </p:cNvGraphicFramePr>
          <p:nvPr>
            <p:ph type="tbl" sz="quarter" idx="13"/>
            <p:extLst>
              <p:ext uri="{D42A27DB-BD31-4B8C-83A1-F6EECF244321}">
                <p14:modId xmlns:p14="http://schemas.microsoft.com/office/powerpoint/2010/main" val="4292794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97760183"/>
                    </a:ext>
                  </a:extLst>
                </a:gridCol>
                <a:gridCol w="905256">
                  <a:extLst>
                    <a:ext uri="{9D8B030D-6E8A-4147-A177-3AD203B41FA5}">
                      <a16:colId xmlns:a16="http://schemas.microsoft.com/office/drawing/2014/main" val="3339417019"/>
                    </a:ext>
                  </a:extLst>
                </a:gridCol>
                <a:gridCol w="822960">
                  <a:extLst>
                    <a:ext uri="{9D8B030D-6E8A-4147-A177-3AD203B41FA5}">
                      <a16:colId xmlns:a16="http://schemas.microsoft.com/office/drawing/2014/main" val="3218712482"/>
                    </a:ext>
                  </a:extLst>
                </a:gridCol>
                <a:gridCol w="987552">
                  <a:extLst>
                    <a:ext uri="{9D8B030D-6E8A-4147-A177-3AD203B41FA5}">
                      <a16:colId xmlns:a16="http://schemas.microsoft.com/office/drawing/2014/main" val="2067767222"/>
                    </a:ext>
                  </a:extLst>
                </a:gridCol>
                <a:gridCol w="987552">
                  <a:extLst>
                    <a:ext uri="{9D8B030D-6E8A-4147-A177-3AD203B41FA5}">
                      <a16:colId xmlns:a16="http://schemas.microsoft.com/office/drawing/2014/main" val="521665950"/>
                    </a:ext>
                  </a:extLst>
                </a:gridCol>
                <a:gridCol w="987552">
                  <a:extLst>
                    <a:ext uri="{9D8B030D-6E8A-4147-A177-3AD203B41FA5}">
                      <a16:colId xmlns:a16="http://schemas.microsoft.com/office/drawing/2014/main" val="1565531161"/>
                    </a:ext>
                  </a:extLst>
                </a:gridCol>
                <a:gridCol w="987552">
                  <a:extLst>
                    <a:ext uri="{9D8B030D-6E8A-4147-A177-3AD203B41FA5}">
                      <a16:colId xmlns:a16="http://schemas.microsoft.com/office/drawing/2014/main" val="4276100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835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- 2019-03-26 01:08:25 </a:t>
                      </a:r>
                      <a:r>
                        <a:rPr kumimoji="0" lang="en-US" sz="1000" b="0" i="0" u="none" strike="noStrike" kern="1200" cap="none" spc="0" normalizeH="0" baseline="0" noProof="0">
                          <a:ln>
                            <a:noFill/>
                          </a:ln>
                          <a:solidFill>
                            <a:prstClr val="black"/>
                          </a:solidFill>
                          <a:effectLst/>
                          <a:uLnTx/>
                          <a:uFillTx/>
                          <a:latin typeface="+mn-lt"/>
                          <a:ea typeface="+mn-ea"/>
                          <a:cs typeface="+mn-cs"/>
                        </a:rPr>
                        <a:t>
  Many thanks to Wesgroup Equipment for their generous ,000 donation (matched by BCIT Women in Trades and Technology), spurring even more support for women in trades. The donation will go toward bursaries and scholarships for students in programs such as the Heavy Mechanical Trades Foundation and Professional Sales.
“Wesgroup’s generous donation and continued support speaks to the company’s commitment to cultivating British Columbia’s next generation of leaders,” says Jackie Jacob, executive director, BCIT Foundation. “And BCIT’s Women in Technology Fund’s additional contribution is a great example of how the Institute works closely with our industry partners to support the recruitment of women pursuing a career in trades.”
Full details on BCIT News https://bit.ly/2CHsVTV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https://media.licdn.com/media-proxy/ext?w=1200&amp;h=599&amp;f=n&amp;hash=tTQeQjss5MU9kVeKBMnUNMvIYYo%3D&amp;ora=1%2CaFBCTXdkRmpGL2lvQUFBPQ%2CxAVta5g-0R6pnBYXzRIyrqyCpFv-50YIS4fLES_3Ann_ucqCYHbgZsfcZrOmpF8feisHlQw1EO_6RzbmEZDpftiAJbNwiZflZNj6bBcB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93828996"/>
                  </a:ext>
                </a:extLst>
              </a:tr>
            </a:tbl>
          </a:graphicData>
        </a:graphic>
      </p:graphicFrame>
      <p:sp>
        <p:nvSpPr>
          <p:cNvPr id="4" name="Text Placeholder 3">
            <a:extLst>
              <a:ext uri="{FF2B5EF4-FFF2-40B4-BE49-F238E27FC236}">
                <a16:creationId xmlns:a16="http://schemas.microsoft.com/office/drawing/2014/main" id="{5A65F4F1-D6D8-4D51-8874-2A4B8C1CB59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7600121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21FA-6A00-4594-ACB3-8398FED89857}"/>
              </a:ext>
            </a:extLst>
          </p:cNvPr>
          <p:cNvSpPr>
            <a:spLocks noGrp="1"/>
          </p:cNvSpPr>
          <p:nvPr>
            <p:ph type="title"/>
          </p:nvPr>
        </p:nvSpPr>
        <p:spPr/>
        <p:txBody>
          <a:bodyPr/>
          <a:lstStyle/>
          <a:p>
            <a:r>
              <a:rPr lang="en-US"/>
              <a:t>LinkedIn Updates Table | All Pages - 2 of 16</a:t>
            </a:r>
          </a:p>
        </p:txBody>
      </p:sp>
      <p:graphicFrame>
        <p:nvGraphicFramePr>
          <p:cNvPr id="5" name="Table Placeholder 4">
            <a:extLst>
              <a:ext uri="{FF2B5EF4-FFF2-40B4-BE49-F238E27FC236}">
                <a16:creationId xmlns:a16="http://schemas.microsoft.com/office/drawing/2014/main" id="{D7A92342-EA53-43A1-AAE4-8638E552118C}"/>
              </a:ext>
            </a:extLst>
          </p:cNvPr>
          <p:cNvGraphicFramePr>
            <a:graphicFrameLocks noGrp="1"/>
          </p:cNvGraphicFramePr>
          <p:nvPr>
            <p:ph type="tbl" sz="quarter" idx="13"/>
            <p:extLst>
              <p:ext uri="{D42A27DB-BD31-4B8C-83A1-F6EECF244321}">
                <p14:modId xmlns:p14="http://schemas.microsoft.com/office/powerpoint/2010/main" val="3510507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75142875"/>
                    </a:ext>
                  </a:extLst>
                </a:gridCol>
                <a:gridCol w="905256">
                  <a:extLst>
                    <a:ext uri="{9D8B030D-6E8A-4147-A177-3AD203B41FA5}">
                      <a16:colId xmlns:a16="http://schemas.microsoft.com/office/drawing/2014/main" val="3066646627"/>
                    </a:ext>
                  </a:extLst>
                </a:gridCol>
                <a:gridCol w="822960">
                  <a:extLst>
                    <a:ext uri="{9D8B030D-6E8A-4147-A177-3AD203B41FA5}">
                      <a16:colId xmlns:a16="http://schemas.microsoft.com/office/drawing/2014/main" val="3543962637"/>
                    </a:ext>
                  </a:extLst>
                </a:gridCol>
                <a:gridCol w="987552">
                  <a:extLst>
                    <a:ext uri="{9D8B030D-6E8A-4147-A177-3AD203B41FA5}">
                      <a16:colId xmlns:a16="http://schemas.microsoft.com/office/drawing/2014/main" val="187348878"/>
                    </a:ext>
                  </a:extLst>
                </a:gridCol>
                <a:gridCol w="987552">
                  <a:extLst>
                    <a:ext uri="{9D8B030D-6E8A-4147-A177-3AD203B41FA5}">
                      <a16:colId xmlns:a16="http://schemas.microsoft.com/office/drawing/2014/main" val="2843091786"/>
                    </a:ext>
                  </a:extLst>
                </a:gridCol>
                <a:gridCol w="987552">
                  <a:extLst>
                    <a:ext uri="{9D8B030D-6E8A-4147-A177-3AD203B41FA5}">
                      <a16:colId xmlns:a16="http://schemas.microsoft.com/office/drawing/2014/main" val="583901943"/>
                    </a:ext>
                  </a:extLst>
                </a:gridCol>
                <a:gridCol w="987552">
                  <a:extLst>
                    <a:ext uri="{9D8B030D-6E8A-4147-A177-3AD203B41FA5}">
                      <a16:colId xmlns:a16="http://schemas.microsoft.com/office/drawing/2014/main" val="821974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551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00:03:47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https://image-store.slidesharecdn.com/21a28a5d-7a2f-4236-bdf0-a95839b6d9d9-large.jpeg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0703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00:02:34 </a:t>
                      </a:r>
                      <a:r>
                        <a:rPr kumimoji="0" lang="en-US" sz="1000" b="0" i="0" u="none" strike="noStrike" kern="1200" cap="none" spc="0" normalizeH="0" baseline="0" noProof="0">
                          <a:ln>
                            <a:noFill/>
                          </a:ln>
                          <a:solidFill>
                            <a:prstClr val="black"/>
                          </a:solidFill>
                          <a:effectLst/>
                          <a:uLnTx/>
                          <a:uFillTx/>
                          <a:latin typeface="+mn-lt"/>
                          <a:ea typeface="+mn-ea"/>
                          <a:cs typeface="+mn-cs"/>
                        </a:rPr>
                        <a:t>
  “Our spaces provide students with hands-on experiences that will take them anywhere they want to go.” - Captain Alex McElroy, Instructor, Seamanship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https://image-store.slidesharecdn.com/27716591-0483-4add-a489-4334cdc5bd75-large.jpeg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39002161"/>
                  </a:ext>
                </a:extLst>
              </a:tr>
            </a:tbl>
          </a:graphicData>
        </a:graphic>
      </p:graphicFrame>
      <p:sp>
        <p:nvSpPr>
          <p:cNvPr id="4" name="Text Placeholder 3">
            <a:extLst>
              <a:ext uri="{FF2B5EF4-FFF2-40B4-BE49-F238E27FC236}">
                <a16:creationId xmlns:a16="http://schemas.microsoft.com/office/drawing/2014/main" id="{64997860-F38C-4924-8703-8E70784E928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421551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C9172-CAA5-48EC-A122-86AF4B4CF3F3}"/>
              </a:ext>
            </a:extLst>
          </p:cNvPr>
          <p:cNvSpPr>
            <a:spLocks noGrp="1"/>
          </p:cNvSpPr>
          <p:nvPr>
            <p:ph type="title"/>
          </p:nvPr>
        </p:nvSpPr>
        <p:spPr/>
        <p:txBody>
          <a:bodyPr/>
          <a:lstStyle/>
          <a:p>
            <a:r>
              <a:rPr lang="en-US"/>
              <a:t>LinkedIn Updates Table | All Pages - 3 of 16</a:t>
            </a:r>
          </a:p>
        </p:txBody>
      </p:sp>
      <p:graphicFrame>
        <p:nvGraphicFramePr>
          <p:cNvPr id="5" name="Table Placeholder 4">
            <a:extLst>
              <a:ext uri="{FF2B5EF4-FFF2-40B4-BE49-F238E27FC236}">
                <a16:creationId xmlns:a16="http://schemas.microsoft.com/office/drawing/2014/main" id="{81A3C48F-4E84-4E76-899F-1F8D6BF348FB}"/>
              </a:ext>
            </a:extLst>
          </p:cNvPr>
          <p:cNvGraphicFramePr>
            <a:graphicFrameLocks noGrp="1"/>
          </p:cNvGraphicFramePr>
          <p:nvPr>
            <p:ph type="tbl" sz="quarter" idx="13"/>
            <p:extLst>
              <p:ext uri="{D42A27DB-BD31-4B8C-83A1-F6EECF244321}">
                <p14:modId xmlns:p14="http://schemas.microsoft.com/office/powerpoint/2010/main" val="2278002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01999818"/>
                    </a:ext>
                  </a:extLst>
                </a:gridCol>
                <a:gridCol w="905256">
                  <a:extLst>
                    <a:ext uri="{9D8B030D-6E8A-4147-A177-3AD203B41FA5}">
                      <a16:colId xmlns:a16="http://schemas.microsoft.com/office/drawing/2014/main" val="3541750936"/>
                    </a:ext>
                  </a:extLst>
                </a:gridCol>
                <a:gridCol w="822960">
                  <a:extLst>
                    <a:ext uri="{9D8B030D-6E8A-4147-A177-3AD203B41FA5}">
                      <a16:colId xmlns:a16="http://schemas.microsoft.com/office/drawing/2014/main" val="1015257935"/>
                    </a:ext>
                  </a:extLst>
                </a:gridCol>
                <a:gridCol w="987552">
                  <a:extLst>
                    <a:ext uri="{9D8B030D-6E8A-4147-A177-3AD203B41FA5}">
                      <a16:colId xmlns:a16="http://schemas.microsoft.com/office/drawing/2014/main" val="3626257937"/>
                    </a:ext>
                  </a:extLst>
                </a:gridCol>
                <a:gridCol w="987552">
                  <a:extLst>
                    <a:ext uri="{9D8B030D-6E8A-4147-A177-3AD203B41FA5}">
                      <a16:colId xmlns:a16="http://schemas.microsoft.com/office/drawing/2014/main" val="3436176832"/>
                    </a:ext>
                  </a:extLst>
                </a:gridCol>
                <a:gridCol w="987552">
                  <a:extLst>
                    <a:ext uri="{9D8B030D-6E8A-4147-A177-3AD203B41FA5}">
                      <a16:colId xmlns:a16="http://schemas.microsoft.com/office/drawing/2014/main" val="1851421176"/>
                    </a:ext>
                  </a:extLst>
                </a:gridCol>
                <a:gridCol w="987552">
                  <a:extLst>
                    <a:ext uri="{9D8B030D-6E8A-4147-A177-3AD203B41FA5}">
                      <a16:colId xmlns:a16="http://schemas.microsoft.com/office/drawing/2014/main" val="2643637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923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00:01:49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https://image-store.slidesharecdn.com/ae305324-8025-4dae-85d6-6b378433a8cd-large.jpeg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4832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- 2019-03-23 00:00:28 </a:t>
                      </a:r>
                      <a:r>
                        <a:rPr kumimoji="0" lang="en-US" sz="1000" b="0" i="0" u="none" strike="noStrike" kern="1200" cap="none" spc="0" normalizeH="0" baseline="0" noProof="0">
                          <a:ln>
                            <a:noFill/>
                          </a:ln>
                          <a:solidFill>
                            <a:prstClr val="black"/>
                          </a:solidFill>
                          <a:effectLst/>
                          <a:uLnTx/>
                          <a:uFillTx/>
                          <a:latin typeface="+mn-lt"/>
                          <a:ea typeface="+mn-ea"/>
                          <a:cs typeface="+mn-cs"/>
                        </a:rPr>
                        <a:t>
  “Our graduates possess skills that adapt to current industry needs and future advances.” - Louise Rimanic, Program Head, Nuclear Medicine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https://image-store.slidesharecdn.com/f8766948-bd10-47b6-a596-ec6dc211307f-large.jpeg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14758943"/>
                  </a:ext>
                </a:extLst>
              </a:tr>
            </a:tbl>
          </a:graphicData>
        </a:graphic>
      </p:graphicFrame>
      <p:sp>
        <p:nvSpPr>
          <p:cNvPr id="4" name="Text Placeholder 3">
            <a:extLst>
              <a:ext uri="{FF2B5EF4-FFF2-40B4-BE49-F238E27FC236}">
                <a16:creationId xmlns:a16="http://schemas.microsoft.com/office/drawing/2014/main" id="{9DEBE765-0051-43D2-88E1-93BB0B402223}"/>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726781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95780-27FF-44B6-BB91-36BF0B901093}"/>
              </a:ext>
            </a:extLst>
          </p:cNvPr>
          <p:cNvSpPr>
            <a:spLocks noGrp="1"/>
          </p:cNvSpPr>
          <p:nvPr>
            <p:ph type="title"/>
          </p:nvPr>
        </p:nvSpPr>
        <p:spPr/>
        <p:txBody>
          <a:bodyPr/>
          <a:lstStyle/>
          <a:p>
            <a:r>
              <a:rPr lang="en-US"/>
              <a:t>LinkedIn Updates Table | All Pages - 4 of 16</a:t>
            </a:r>
          </a:p>
        </p:txBody>
      </p:sp>
      <p:graphicFrame>
        <p:nvGraphicFramePr>
          <p:cNvPr id="5" name="Table Placeholder 4">
            <a:extLst>
              <a:ext uri="{FF2B5EF4-FFF2-40B4-BE49-F238E27FC236}">
                <a16:creationId xmlns:a16="http://schemas.microsoft.com/office/drawing/2014/main" id="{DBC66FBB-620D-4E59-B11B-46A985AFC7FE}"/>
              </a:ext>
            </a:extLst>
          </p:cNvPr>
          <p:cNvGraphicFramePr>
            <a:graphicFrameLocks noGrp="1"/>
          </p:cNvGraphicFramePr>
          <p:nvPr>
            <p:ph type="tbl" sz="quarter" idx="13"/>
            <p:extLst>
              <p:ext uri="{D42A27DB-BD31-4B8C-83A1-F6EECF244321}">
                <p14:modId xmlns:p14="http://schemas.microsoft.com/office/powerpoint/2010/main" val="2167923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77192902"/>
                    </a:ext>
                  </a:extLst>
                </a:gridCol>
                <a:gridCol w="905256">
                  <a:extLst>
                    <a:ext uri="{9D8B030D-6E8A-4147-A177-3AD203B41FA5}">
                      <a16:colId xmlns:a16="http://schemas.microsoft.com/office/drawing/2014/main" val="3663965380"/>
                    </a:ext>
                  </a:extLst>
                </a:gridCol>
                <a:gridCol w="822960">
                  <a:extLst>
                    <a:ext uri="{9D8B030D-6E8A-4147-A177-3AD203B41FA5}">
                      <a16:colId xmlns:a16="http://schemas.microsoft.com/office/drawing/2014/main" val="1672306374"/>
                    </a:ext>
                  </a:extLst>
                </a:gridCol>
                <a:gridCol w="987552">
                  <a:extLst>
                    <a:ext uri="{9D8B030D-6E8A-4147-A177-3AD203B41FA5}">
                      <a16:colId xmlns:a16="http://schemas.microsoft.com/office/drawing/2014/main" val="4091431268"/>
                    </a:ext>
                  </a:extLst>
                </a:gridCol>
                <a:gridCol w="987552">
                  <a:extLst>
                    <a:ext uri="{9D8B030D-6E8A-4147-A177-3AD203B41FA5}">
                      <a16:colId xmlns:a16="http://schemas.microsoft.com/office/drawing/2014/main" val="3498742626"/>
                    </a:ext>
                  </a:extLst>
                </a:gridCol>
                <a:gridCol w="987552">
                  <a:extLst>
                    <a:ext uri="{9D8B030D-6E8A-4147-A177-3AD203B41FA5}">
                      <a16:colId xmlns:a16="http://schemas.microsoft.com/office/drawing/2014/main" val="2139053435"/>
                    </a:ext>
                  </a:extLst>
                </a:gridCol>
                <a:gridCol w="987552">
                  <a:extLst>
                    <a:ext uri="{9D8B030D-6E8A-4147-A177-3AD203B41FA5}">
                      <a16:colId xmlns:a16="http://schemas.microsoft.com/office/drawing/2014/main" val="557291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21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21:07:10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Marketing Management programs including Marketing Communications, Professional Sales, Tourism Management, and 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https://image-store.slidesharecdn.com/f004726f-3acf-4fd1-a0a5-4847daca081e-large.jpeg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677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21:04:35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Broadcast and Online Journalism, Graphic Communications Technology, and Communication Design 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https://image-store.slidesharecdn.com/50e1ecef-5927-406f-91b0-ee00176e5ed5-large.jpeg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3818434"/>
                  </a:ext>
                </a:extLst>
              </a:tr>
            </a:tbl>
          </a:graphicData>
        </a:graphic>
      </p:graphicFrame>
      <p:sp>
        <p:nvSpPr>
          <p:cNvPr id="4" name="Text Placeholder 3">
            <a:extLst>
              <a:ext uri="{FF2B5EF4-FFF2-40B4-BE49-F238E27FC236}">
                <a16:creationId xmlns:a16="http://schemas.microsoft.com/office/drawing/2014/main" id="{A1BF83F0-2178-44CC-8A3F-1F9BB0335EC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009229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A6946-E46E-4CC9-B28E-E23F9863CDC9}"/>
              </a:ext>
            </a:extLst>
          </p:cNvPr>
          <p:cNvSpPr>
            <a:spLocks noGrp="1"/>
          </p:cNvSpPr>
          <p:nvPr>
            <p:ph type="title"/>
          </p:nvPr>
        </p:nvSpPr>
        <p:spPr/>
        <p:txBody>
          <a:bodyPr/>
          <a:lstStyle/>
          <a:p>
            <a:r>
              <a:rPr lang="en-US"/>
              <a:t>LinkedIn Updates Table | All Pages - 5 of 16</a:t>
            </a:r>
          </a:p>
        </p:txBody>
      </p:sp>
      <p:graphicFrame>
        <p:nvGraphicFramePr>
          <p:cNvPr id="5" name="Table Placeholder 4">
            <a:extLst>
              <a:ext uri="{FF2B5EF4-FFF2-40B4-BE49-F238E27FC236}">
                <a16:creationId xmlns:a16="http://schemas.microsoft.com/office/drawing/2014/main" id="{2AA3B8CB-AD54-4291-9397-B7F0C6BDB437}"/>
              </a:ext>
            </a:extLst>
          </p:cNvPr>
          <p:cNvGraphicFramePr>
            <a:graphicFrameLocks noGrp="1"/>
          </p:cNvGraphicFramePr>
          <p:nvPr>
            <p:ph type="tbl" sz="quarter" idx="13"/>
            <p:extLst>
              <p:ext uri="{D42A27DB-BD31-4B8C-83A1-F6EECF244321}">
                <p14:modId xmlns:p14="http://schemas.microsoft.com/office/powerpoint/2010/main" val="3753902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244552668"/>
                    </a:ext>
                  </a:extLst>
                </a:gridCol>
                <a:gridCol w="905256">
                  <a:extLst>
                    <a:ext uri="{9D8B030D-6E8A-4147-A177-3AD203B41FA5}">
                      <a16:colId xmlns:a16="http://schemas.microsoft.com/office/drawing/2014/main" val="3959678252"/>
                    </a:ext>
                  </a:extLst>
                </a:gridCol>
                <a:gridCol w="822960">
                  <a:extLst>
                    <a:ext uri="{9D8B030D-6E8A-4147-A177-3AD203B41FA5}">
                      <a16:colId xmlns:a16="http://schemas.microsoft.com/office/drawing/2014/main" val="3190995142"/>
                    </a:ext>
                  </a:extLst>
                </a:gridCol>
                <a:gridCol w="987552">
                  <a:extLst>
                    <a:ext uri="{9D8B030D-6E8A-4147-A177-3AD203B41FA5}">
                      <a16:colId xmlns:a16="http://schemas.microsoft.com/office/drawing/2014/main" val="269614582"/>
                    </a:ext>
                  </a:extLst>
                </a:gridCol>
                <a:gridCol w="987552">
                  <a:extLst>
                    <a:ext uri="{9D8B030D-6E8A-4147-A177-3AD203B41FA5}">
                      <a16:colId xmlns:a16="http://schemas.microsoft.com/office/drawing/2014/main" val="1770774386"/>
                    </a:ext>
                  </a:extLst>
                </a:gridCol>
                <a:gridCol w="987552">
                  <a:extLst>
                    <a:ext uri="{9D8B030D-6E8A-4147-A177-3AD203B41FA5}">
                      <a16:colId xmlns:a16="http://schemas.microsoft.com/office/drawing/2014/main" val="1330723814"/>
                    </a:ext>
                  </a:extLst>
                </a:gridCol>
                <a:gridCol w="987552">
                  <a:extLst>
                    <a:ext uri="{9D8B030D-6E8A-4147-A177-3AD203B41FA5}">
                      <a16:colId xmlns:a16="http://schemas.microsoft.com/office/drawing/2014/main" val="724668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973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21:03:11 </a:t>
                      </a:r>
                      <a:r>
                        <a:rPr kumimoji="0" lang="en-US" sz="1000" b="0" i="0" u="none" strike="noStrike" kern="1200" cap="none" spc="0" normalizeH="0" baseline="0" noProof="0">
                          <a:ln>
                            <a:noFill/>
                          </a:ln>
                          <a:solidFill>
                            <a:prstClr val="black"/>
                          </a:solidFill>
                          <a:effectLst/>
                          <a:uLnTx/>
                          <a:uFillTx/>
                          <a:latin typeface="+mn-lt"/>
                          <a:ea typeface="+mn-ea"/>
                          <a:cs typeface="+mn-cs"/>
                        </a:rPr>
                        <a:t>
  Discover BCIT Business programs including Accounting, Business Operations Management, International Business Management, and Business Analytics.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https://image-store.slidesharecdn.com/874cb12e-352e-4a7f-b163-ce92fa1df5a8-large.jpeg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7830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21:02:20 </a:t>
                      </a:r>
                      <a:r>
                        <a:rPr kumimoji="0" lang="en-US" sz="1000" b="0" i="0" u="none" strike="noStrike" kern="1200" cap="none" spc="0" normalizeH="0" baseline="0" noProof="0">
                          <a:ln>
                            <a:noFill/>
                          </a:ln>
                          <a:solidFill>
                            <a:prstClr val="black"/>
                          </a:solidFill>
                          <a:effectLst/>
                          <a:uLnTx/>
                          <a:uFillTx/>
                          <a:latin typeface="+mn-lt"/>
                          <a:ea typeface="+mn-ea"/>
                          <a:cs typeface="+mn-cs"/>
                        </a:rPr>
                        <a:t>
  BCIT Business students learn from industry-experienced professionals and apply their knowledge through internships and business consulting projects.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https://image-store.slidesharecdn.com/e4d9fabd-586a-4bba-9d77-a7c1ca567184-large.jpeg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14113952"/>
                  </a:ext>
                </a:extLst>
              </a:tr>
            </a:tbl>
          </a:graphicData>
        </a:graphic>
      </p:graphicFrame>
      <p:sp>
        <p:nvSpPr>
          <p:cNvPr id="4" name="Text Placeholder 3">
            <a:extLst>
              <a:ext uri="{FF2B5EF4-FFF2-40B4-BE49-F238E27FC236}">
                <a16:creationId xmlns:a16="http://schemas.microsoft.com/office/drawing/2014/main" id="{4F573FBF-F94B-4E12-81BB-ACCADC92A18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7322676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28EA6-E5EC-4788-B67A-31B6EB28FCC7}"/>
              </a:ext>
            </a:extLst>
          </p:cNvPr>
          <p:cNvSpPr>
            <a:spLocks noGrp="1"/>
          </p:cNvSpPr>
          <p:nvPr>
            <p:ph type="title"/>
          </p:nvPr>
        </p:nvSpPr>
        <p:spPr/>
        <p:txBody>
          <a:bodyPr/>
          <a:lstStyle/>
          <a:p>
            <a:r>
              <a:rPr lang="en-US"/>
              <a:t>LinkedIn Updates Table | All Pages - 6 of 16</a:t>
            </a:r>
          </a:p>
        </p:txBody>
      </p:sp>
      <p:graphicFrame>
        <p:nvGraphicFramePr>
          <p:cNvPr id="5" name="Table Placeholder 4">
            <a:extLst>
              <a:ext uri="{FF2B5EF4-FFF2-40B4-BE49-F238E27FC236}">
                <a16:creationId xmlns:a16="http://schemas.microsoft.com/office/drawing/2014/main" id="{29037F2A-2691-42FB-89CF-EF21E8D6C596}"/>
              </a:ext>
            </a:extLst>
          </p:cNvPr>
          <p:cNvGraphicFramePr>
            <a:graphicFrameLocks noGrp="1"/>
          </p:cNvGraphicFramePr>
          <p:nvPr>
            <p:ph type="tbl" sz="quarter" idx="13"/>
            <p:extLst>
              <p:ext uri="{D42A27DB-BD31-4B8C-83A1-F6EECF244321}">
                <p14:modId xmlns:p14="http://schemas.microsoft.com/office/powerpoint/2010/main" val="166488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57833317"/>
                    </a:ext>
                  </a:extLst>
                </a:gridCol>
                <a:gridCol w="905256">
                  <a:extLst>
                    <a:ext uri="{9D8B030D-6E8A-4147-A177-3AD203B41FA5}">
                      <a16:colId xmlns:a16="http://schemas.microsoft.com/office/drawing/2014/main" val="1453674961"/>
                    </a:ext>
                  </a:extLst>
                </a:gridCol>
                <a:gridCol w="822960">
                  <a:extLst>
                    <a:ext uri="{9D8B030D-6E8A-4147-A177-3AD203B41FA5}">
                      <a16:colId xmlns:a16="http://schemas.microsoft.com/office/drawing/2014/main" val="1390918982"/>
                    </a:ext>
                  </a:extLst>
                </a:gridCol>
                <a:gridCol w="987552">
                  <a:extLst>
                    <a:ext uri="{9D8B030D-6E8A-4147-A177-3AD203B41FA5}">
                      <a16:colId xmlns:a16="http://schemas.microsoft.com/office/drawing/2014/main" val="2423305193"/>
                    </a:ext>
                  </a:extLst>
                </a:gridCol>
                <a:gridCol w="987552">
                  <a:extLst>
                    <a:ext uri="{9D8B030D-6E8A-4147-A177-3AD203B41FA5}">
                      <a16:colId xmlns:a16="http://schemas.microsoft.com/office/drawing/2014/main" val="3958290428"/>
                    </a:ext>
                  </a:extLst>
                </a:gridCol>
                <a:gridCol w="987552">
                  <a:extLst>
                    <a:ext uri="{9D8B030D-6E8A-4147-A177-3AD203B41FA5}">
                      <a16:colId xmlns:a16="http://schemas.microsoft.com/office/drawing/2014/main" val="3819101722"/>
                    </a:ext>
                  </a:extLst>
                </a:gridCol>
                <a:gridCol w="987552">
                  <a:extLst>
                    <a:ext uri="{9D8B030D-6E8A-4147-A177-3AD203B41FA5}">
                      <a16:colId xmlns:a16="http://schemas.microsoft.com/office/drawing/2014/main" val="1578813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983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20:15:26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https://image-store.slidesharecdn.com/7bcc2dc7-3470-4f71-b990-5affaacaf8c5-large.jpeg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4535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20:12:42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https://image-store.slidesharecdn.com/c4638051-2891-42b8-a01f-8ad8aaecfb12-large.jpeg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95903164"/>
                  </a:ext>
                </a:extLst>
              </a:tr>
            </a:tbl>
          </a:graphicData>
        </a:graphic>
      </p:graphicFrame>
      <p:sp>
        <p:nvSpPr>
          <p:cNvPr id="4" name="Text Placeholder 3">
            <a:extLst>
              <a:ext uri="{FF2B5EF4-FFF2-40B4-BE49-F238E27FC236}">
                <a16:creationId xmlns:a16="http://schemas.microsoft.com/office/drawing/2014/main" id="{9566CF29-38F3-4D1D-A62A-2020CBC0A84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558496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AC9E9-970B-418C-B053-C6CFB4D04F3B}"/>
              </a:ext>
            </a:extLst>
          </p:cNvPr>
          <p:cNvSpPr>
            <a:spLocks noGrp="1"/>
          </p:cNvSpPr>
          <p:nvPr>
            <p:ph type="title"/>
          </p:nvPr>
        </p:nvSpPr>
        <p:spPr/>
        <p:txBody>
          <a:bodyPr/>
          <a:lstStyle/>
          <a:p>
            <a:r>
              <a:rPr lang="en-US"/>
              <a:t>LinkedIn Updates Table | All Pages - 7 of 16</a:t>
            </a:r>
          </a:p>
        </p:txBody>
      </p:sp>
      <p:graphicFrame>
        <p:nvGraphicFramePr>
          <p:cNvPr id="5" name="Table Placeholder 4">
            <a:extLst>
              <a:ext uri="{FF2B5EF4-FFF2-40B4-BE49-F238E27FC236}">
                <a16:creationId xmlns:a16="http://schemas.microsoft.com/office/drawing/2014/main" id="{7024CE6F-5BAC-4780-B1F8-B5DF31C399FD}"/>
              </a:ext>
            </a:extLst>
          </p:cNvPr>
          <p:cNvGraphicFramePr>
            <a:graphicFrameLocks noGrp="1"/>
          </p:cNvGraphicFramePr>
          <p:nvPr>
            <p:ph type="tbl" sz="quarter" idx="13"/>
            <p:extLst>
              <p:ext uri="{D42A27DB-BD31-4B8C-83A1-F6EECF244321}">
                <p14:modId xmlns:p14="http://schemas.microsoft.com/office/powerpoint/2010/main" val="1694277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12731406"/>
                    </a:ext>
                  </a:extLst>
                </a:gridCol>
                <a:gridCol w="905256">
                  <a:extLst>
                    <a:ext uri="{9D8B030D-6E8A-4147-A177-3AD203B41FA5}">
                      <a16:colId xmlns:a16="http://schemas.microsoft.com/office/drawing/2014/main" val="820823446"/>
                    </a:ext>
                  </a:extLst>
                </a:gridCol>
                <a:gridCol w="822960">
                  <a:extLst>
                    <a:ext uri="{9D8B030D-6E8A-4147-A177-3AD203B41FA5}">
                      <a16:colId xmlns:a16="http://schemas.microsoft.com/office/drawing/2014/main" val="2385132796"/>
                    </a:ext>
                  </a:extLst>
                </a:gridCol>
                <a:gridCol w="987552">
                  <a:extLst>
                    <a:ext uri="{9D8B030D-6E8A-4147-A177-3AD203B41FA5}">
                      <a16:colId xmlns:a16="http://schemas.microsoft.com/office/drawing/2014/main" val="2201728340"/>
                    </a:ext>
                  </a:extLst>
                </a:gridCol>
                <a:gridCol w="987552">
                  <a:extLst>
                    <a:ext uri="{9D8B030D-6E8A-4147-A177-3AD203B41FA5}">
                      <a16:colId xmlns:a16="http://schemas.microsoft.com/office/drawing/2014/main" val="2460915063"/>
                    </a:ext>
                  </a:extLst>
                </a:gridCol>
                <a:gridCol w="987552">
                  <a:extLst>
                    <a:ext uri="{9D8B030D-6E8A-4147-A177-3AD203B41FA5}">
                      <a16:colId xmlns:a16="http://schemas.microsoft.com/office/drawing/2014/main" val="1115114220"/>
                    </a:ext>
                  </a:extLst>
                </a:gridCol>
                <a:gridCol w="987552">
                  <a:extLst>
                    <a:ext uri="{9D8B030D-6E8A-4147-A177-3AD203B41FA5}">
                      <a16:colId xmlns:a16="http://schemas.microsoft.com/office/drawing/2014/main" val="1839144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536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20:10:10 </a:t>
                      </a:r>
                      <a:r>
                        <a:rPr kumimoji="0" lang="en-US" sz="1000" b="0" i="0" u="none" strike="noStrike" kern="1200" cap="none" spc="0" normalizeH="0" baseline="0" noProof="0">
                          <a:ln>
                            <a:noFill/>
                          </a:ln>
                          <a:solidFill>
                            <a:prstClr val="black"/>
                          </a:solidFill>
                          <a:effectLst/>
                          <a:uLnTx/>
                          <a:uFillTx/>
                          <a:latin typeface="+mn-lt"/>
                          <a:ea typeface="+mn-ea"/>
                          <a:cs typeface="+mn-cs"/>
                        </a:rPr>
                        <a:t>
  “It’s more than bricks and mortar, we give students the skills to become leaders in the industry.” - Deb Parliament, Faculty, Construction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https://image-store.slidesharecdn.com/cd24165f-9d19-4708-a527-ee6069dcea81-large.jpeg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1138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20:09:08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https://image-store.slidesharecdn.com/cb014513-ac59-40f3-88ae-0e5e056606f0-large.jpeg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73818795"/>
                  </a:ext>
                </a:extLst>
              </a:tr>
            </a:tbl>
          </a:graphicData>
        </a:graphic>
      </p:graphicFrame>
      <p:sp>
        <p:nvSpPr>
          <p:cNvPr id="4" name="Text Placeholder 3">
            <a:extLst>
              <a:ext uri="{FF2B5EF4-FFF2-40B4-BE49-F238E27FC236}">
                <a16:creationId xmlns:a16="http://schemas.microsoft.com/office/drawing/2014/main" id="{1B3B02A3-B0C1-4EE6-AEBA-2F87279C70D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407363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701DE-AAFD-45A6-8149-F367F075774F}"/>
              </a:ext>
            </a:extLst>
          </p:cNvPr>
          <p:cNvSpPr>
            <a:spLocks noGrp="1"/>
          </p:cNvSpPr>
          <p:nvPr>
            <p:ph type="title"/>
          </p:nvPr>
        </p:nvSpPr>
        <p:spPr/>
        <p:txBody>
          <a:bodyPr/>
          <a:lstStyle/>
          <a:p>
            <a:r>
              <a:rPr lang="en-US"/>
              <a:t>LinkedIn Updates Table | All Pages - 8 of 16</a:t>
            </a:r>
          </a:p>
        </p:txBody>
      </p:sp>
      <p:graphicFrame>
        <p:nvGraphicFramePr>
          <p:cNvPr id="5" name="Table Placeholder 4">
            <a:extLst>
              <a:ext uri="{FF2B5EF4-FFF2-40B4-BE49-F238E27FC236}">
                <a16:creationId xmlns:a16="http://schemas.microsoft.com/office/drawing/2014/main" id="{5BA7F4EE-A4A4-4A0D-851B-12854737E461}"/>
              </a:ext>
            </a:extLst>
          </p:cNvPr>
          <p:cNvGraphicFramePr>
            <a:graphicFrameLocks noGrp="1"/>
          </p:cNvGraphicFramePr>
          <p:nvPr>
            <p:ph type="tbl" sz="quarter" idx="13"/>
            <p:extLst>
              <p:ext uri="{D42A27DB-BD31-4B8C-83A1-F6EECF244321}">
                <p14:modId xmlns:p14="http://schemas.microsoft.com/office/powerpoint/2010/main" val="2043135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95393314"/>
                    </a:ext>
                  </a:extLst>
                </a:gridCol>
                <a:gridCol w="905256">
                  <a:extLst>
                    <a:ext uri="{9D8B030D-6E8A-4147-A177-3AD203B41FA5}">
                      <a16:colId xmlns:a16="http://schemas.microsoft.com/office/drawing/2014/main" val="2686969552"/>
                    </a:ext>
                  </a:extLst>
                </a:gridCol>
                <a:gridCol w="822960">
                  <a:extLst>
                    <a:ext uri="{9D8B030D-6E8A-4147-A177-3AD203B41FA5}">
                      <a16:colId xmlns:a16="http://schemas.microsoft.com/office/drawing/2014/main" val="1491579408"/>
                    </a:ext>
                  </a:extLst>
                </a:gridCol>
                <a:gridCol w="987552">
                  <a:extLst>
                    <a:ext uri="{9D8B030D-6E8A-4147-A177-3AD203B41FA5}">
                      <a16:colId xmlns:a16="http://schemas.microsoft.com/office/drawing/2014/main" val="3987203707"/>
                    </a:ext>
                  </a:extLst>
                </a:gridCol>
                <a:gridCol w="987552">
                  <a:extLst>
                    <a:ext uri="{9D8B030D-6E8A-4147-A177-3AD203B41FA5}">
                      <a16:colId xmlns:a16="http://schemas.microsoft.com/office/drawing/2014/main" val="3637031905"/>
                    </a:ext>
                  </a:extLst>
                </a:gridCol>
                <a:gridCol w="987552">
                  <a:extLst>
                    <a:ext uri="{9D8B030D-6E8A-4147-A177-3AD203B41FA5}">
                      <a16:colId xmlns:a16="http://schemas.microsoft.com/office/drawing/2014/main" val="883572921"/>
                    </a:ext>
                  </a:extLst>
                </a:gridCol>
                <a:gridCol w="987552">
                  <a:extLst>
                    <a:ext uri="{9D8B030D-6E8A-4147-A177-3AD203B41FA5}">
                      <a16:colId xmlns:a16="http://schemas.microsoft.com/office/drawing/2014/main" val="2622955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380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20:05:02 </a:t>
                      </a:r>
                      <a:r>
                        <a:rPr kumimoji="0" lang="en-US" sz="1000" b="0" i="0" u="none" strike="noStrike" kern="1200" cap="none" spc="0" normalizeH="0" baseline="0" noProof="0">
                          <a:ln>
                            <a:noFill/>
                          </a:ln>
                          <a:solidFill>
                            <a:prstClr val="black"/>
                          </a:solidFill>
                          <a:effectLst/>
                          <a:uLnTx/>
                          <a:uFillTx/>
                          <a:latin typeface="+mn-lt"/>
                          <a:ea typeface="+mn-ea"/>
                          <a:cs typeface="+mn-cs"/>
                        </a:rPr>
                        <a:t>
  “Working with organizations in the industry gives my students a great advantage in the classroom.” - Dr. Bill Klug, Instructor, Cloud Computing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https://image-store.slidesharecdn.com/e90ed728-8bce-4f09-9cf7-b9e0ed157056-large.jpeg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82416301"/>
                  </a:ext>
                </a:extLst>
              </a:tr>
            </a:tbl>
          </a:graphicData>
        </a:graphic>
      </p:graphicFrame>
      <p:sp>
        <p:nvSpPr>
          <p:cNvPr id="4" name="Text Placeholder 3">
            <a:extLst>
              <a:ext uri="{FF2B5EF4-FFF2-40B4-BE49-F238E27FC236}">
                <a16:creationId xmlns:a16="http://schemas.microsoft.com/office/drawing/2014/main" id="{AA843ACF-DCD6-4D12-B14E-14647153555B}"/>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3367643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F48ED-634F-4F24-9A53-38A74BAB64DE}"/>
              </a:ext>
            </a:extLst>
          </p:cNvPr>
          <p:cNvSpPr>
            <a:spLocks noGrp="1"/>
          </p:cNvSpPr>
          <p:nvPr>
            <p:ph type="title"/>
          </p:nvPr>
        </p:nvSpPr>
        <p:spPr/>
        <p:txBody>
          <a:bodyPr/>
          <a:lstStyle/>
          <a:p>
            <a:r>
              <a:rPr lang="en-US"/>
              <a:t>LinkedIn Updates Table | All Pages - 9 of 16</a:t>
            </a:r>
          </a:p>
        </p:txBody>
      </p:sp>
      <p:graphicFrame>
        <p:nvGraphicFramePr>
          <p:cNvPr id="5" name="Table Placeholder 4">
            <a:extLst>
              <a:ext uri="{FF2B5EF4-FFF2-40B4-BE49-F238E27FC236}">
                <a16:creationId xmlns:a16="http://schemas.microsoft.com/office/drawing/2014/main" id="{9BD21922-0407-4624-A5F8-E7311D6A8B15}"/>
              </a:ext>
            </a:extLst>
          </p:cNvPr>
          <p:cNvGraphicFramePr>
            <a:graphicFrameLocks noGrp="1"/>
          </p:cNvGraphicFramePr>
          <p:nvPr>
            <p:ph type="tbl" sz="quarter" idx="13"/>
            <p:extLst>
              <p:ext uri="{D42A27DB-BD31-4B8C-83A1-F6EECF244321}">
                <p14:modId xmlns:p14="http://schemas.microsoft.com/office/powerpoint/2010/main" val="181242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88142099"/>
                    </a:ext>
                  </a:extLst>
                </a:gridCol>
                <a:gridCol w="905256">
                  <a:extLst>
                    <a:ext uri="{9D8B030D-6E8A-4147-A177-3AD203B41FA5}">
                      <a16:colId xmlns:a16="http://schemas.microsoft.com/office/drawing/2014/main" val="809131546"/>
                    </a:ext>
                  </a:extLst>
                </a:gridCol>
                <a:gridCol w="822960">
                  <a:extLst>
                    <a:ext uri="{9D8B030D-6E8A-4147-A177-3AD203B41FA5}">
                      <a16:colId xmlns:a16="http://schemas.microsoft.com/office/drawing/2014/main" val="1844237495"/>
                    </a:ext>
                  </a:extLst>
                </a:gridCol>
                <a:gridCol w="987552">
                  <a:extLst>
                    <a:ext uri="{9D8B030D-6E8A-4147-A177-3AD203B41FA5}">
                      <a16:colId xmlns:a16="http://schemas.microsoft.com/office/drawing/2014/main" val="1983862839"/>
                    </a:ext>
                  </a:extLst>
                </a:gridCol>
                <a:gridCol w="987552">
                  <a:extLst>
                    <a:ext uri="{9D8B030D-6E8A-4147-A177-3AD203B41FA5}">
                      <a16:colId xmlns:a16="http://schemas.microsoft.com/office/drawing/2014/main" val="3502876368"/>
                    </a:ext>
                  </a:extLst>
                </a:gridCol>
                <a:gridCol w="987552">
                  <a:extLst>
                    <a:ext uri="{9D8B030D-6E8A-4147-A177-3AD203B41FA5}">
                      <a16:colId xmlns:a16="http://schemas.microsoft.com/office/drawing/2014/main" val="246525889"/>
                    </a:ext>
                  </a:extLst>
                </a:gridCol>
                <a:gridCol w="987552">
                  <a:extLst>
                    <a:ext uri="{9D8B030D-6E8A-4147-A177-3AD203B41FA5}">
                      <a16:colId xmlns:a16="http://schemas.microsoft.com/office/drawing/2014/main" val="2832246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730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18:53:12 </a:t>
                      </a:r>
                      <a:r>
                        <a:rPr kumimoji="0" lang="en-US" sz="1000" b="0" i="0" u="none" strike="noStrike" kern="1200" cap="none" spc="0" normalizeH="0" baseline="0" noProof="0">
                          <a:ln>
                            <a:noFill/>
                          </a:ln>
                          <a:solidFill>
                            <a:prstClr val="black"/>
                          </a:solidFill>
                          <a:effectLst/>
                          <a:uLnTx/>
                          <a:uFillTx/>
                          <a:latin typeface="+mn-lt"/>
                          <a:ea typeface="+mn-ea"/>
                          <a:cs typeface="+mn-cs"/>
                        </a:rPr>
                        <a:t>
  Access to clean and safe water is a basic human right, not a privilege, and 2.1 billion people live without safe water at home. Around 4 billion people — nearly two-thirds of the world's population — experience severe water scarcity during at least one month of the year and 700 million people worldwide could be displaced by intense water scarcity by 2030.
While today is #WorldWaterDay, every day is World Water Day for BCIT alumnus Nigel Bennett who is committed to protecting the world's most precious resource, water, and to raise awareness for the importance of clean and safe water 💧
In 1992 Nigel formed a company called Aqua-Guard Spill Response Inc., a tool that could skim oil off the water's surface. For more than 25 years, the company has designed, fabricated, and supplied marine oil spill-response equipment, and provided related services to 3,000+ clients worldwide. Aqua-Guard's patented oil skimming technology has been used to clean up spills from Alaska to the Gulf of Mexico,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801&amp;h=600&amp;f=n&amp;hash=eF0eXufe%2BUFwGahcI9N3%2Fi4ThI8%3D&amp;ora=1%2CaFBCTXdkRmpGL2lvQUFBPQ%2CxAVta5g-0R6pnBYXzRIyrqyCpFv-50YIS4fLES_3Ann_ucqCYHbhZsfWZrOpuV0eZS4IjXBDfe-pSC2OfZe4Ko3yA4Um3sv4UcS9cjhXO0xmlXEC6YBubUl25sL_UrmlOXoA2P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34251726"/>
                  </a:ext>
                </a:extLst>
              </a:tr>
            </a:tbl>
          </a:graphicData>
        </a:graphic>
      </p:graphicFrame>
      <p:sp>
        <p:nvSpPr>
          <p:cNvPr id="4" name="Text Placeholder 3">
            <a:extLst>
              <a:ext uri="{FF2B5EF4-FFF2-40B4-BE49-F238E27FC236}">
                <a16:creationId xmlns:a16="http://schemas.microsoft.com/office/drawing/2014/main" id="{1C9942E9-AA68-4156-B507-5D56B428665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291850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03541-1ADA-45A7-829B-158A84591C3C}"/>
              </a:ext>
            </a:extLst>
          </p:cNvPr>
          <p:cNvSpPr>
            <a:spLocks noGrp="1"/>
          </p:cNvSpPr>
          <p:nvPr>
            <p:ph type="title"/>
          </p:nvPr>
        </p:nvSpPr>
        <p:spPr/>
        <p:txBody>
          <a:bodyPr/>
          <a:lstStyle/>
          <a:p>
            <a:r>
              <a:rPr lang="en-US"/>
              <a:t>LinkedIn Updates Table | All Pages - 10 of 16</a:t>
            </a:r>
          </a:p>
        </p:txBody>
      </p:sp>
      <p:graphicFrame>
        <p:nvGraphicFramePr>
          <p:cNvPr id="5" name="Table Placeholder 4">
            <a:extLst>
              <a:ext uri="{FF2B5EF4-FFF2-40B4-BE49-F238E27FC236}">
                <a16:creationId xmlns:a16="http://schemas.microsoft.com/office/drawing/2014/main" id="{E28A0AD3-FCD7-4A65-ABF9-6C83A53F0E0F}"/>
              </a:ext>
            </a:extLst>
          </p:cNvPr>
          <p:cNvGraphicFramePr>
            <a:graphicFrameLocks noGrp="1"/>
          </p:cNvGraphicFramePr>
          <p:nvPr>
            <p:ph type="tbl" sz="quarter" idx="13"/>
            <p:extLst>
              <p:ext uri="{D42A27DB-BD31-4B8C-83A1-F6EECF244321}">
                <p14:modId xmlns:p14="http://schemas.microsoft.com/office/powerpoint/2010/main" val="506516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74053215"/>
                    </a:ext>
                  </a:extLst>
                </a:gridCol>
                <a:gridCol w="905256">
                  <a:extLst>
                    <a:ext uri="{9D8B030D-6E8A-4147-A177-3AD203B41FA5}">
                      <a16:colId xmlns:a16="http://schemas.microsoft.com/office/drawing/2014/main" val="1071101021"/>
                    </a:ext>
                  </a:extLst>
                </a:gridCol>
                <a:gridCol w="822960">
                  <a:extLst>
                    <a:ext uri="{9D8B030D-6E8A-4147-A177-3AD203B41FA5}">
                      <a16:colId xmlns:a16="http://schemas.microsoft.com/office/drawing/2014/main" val="1209644889"/>
                    </a:ext>
                  </a:extLst>
                </a:gridCol>
                <a:gridCol w="987552">
                  <a:extLst>
                    <a:ext uri="{9D8B030D-6E8A-4147-A177-3AD203B41FA5}">
                      <a16:colId xmlns:a16="http://schemas.microsoft.com/office/drawing/2014/main" val="282840076"/>
                    </a:ext>
                  </a:extLst>
                </a:gridCol>
                <a:gridCol w="987552">
                  <a:extLst>
                    <a:ext uri="{9D8B030D-6E8A-4147-A177-3AD203B41FA5}">
                      <a16:colId xmlns:a16="http://schemas.microsoft.com/office/drawing/2014/main" val="2416762795"/>
                    </a:ext>
                  </a:extLst>
                </a:gridCol>
                <a:gridCol w="987552">
                  <a:extLst>
                    <a:ext uri="{9D8B030D-6E8A-4147-A177-3AD203B41FA5}">
                      <a16:colId xmlns:a16="http://schemas.microsoft.com/office/drawing/2014/main" val="1089700393"/>
                    </a:ext>
                  </a:extLst>
                </a:gridCol>
                <a:gridCol w="987552">
                  <a:extLst>
                    <a:ext uri="{9D8B030D-6E8A-4147-A177-3AD203B41FA5}">
                      <a16:colId xmlns:a16="http://schemas.microsoft.com/office/drawing/2014/main" val="4220763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813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00:58:46 </a:t>
                      </a:r>
                      <a:r>
                        <a:rPr kumimoji="0" lang="en-US" sz="1000" b="0" i="0" u="none" strike="noStrike" kern="1200" cap="none" spc="0" normalizeH="0" baseline="0" noProof="0">
                          <a:ln>
                            <a:noFill/>
                          </a:ln>
                          <a:solidFill>
                            <a:prstClr val="black"/>
                          </a:solidFill>
                          <a:effectLst/>
                          <a:uLnTx/>
                          <a:uFillTx/>
                          <a:latin typeface="+mn-lt"/>
                          <a:ea typeface="+mn-ea"/>
                          <a:cs typeface="+mn-cs"/>
                        </a:rPr>
                        <a:t>
  Bring your industry experience and passion for technology to the classroom. Full- or part-time positions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https://image-store.slidesharecdn.com/f4ddeeb5-e4c7-40d4-8484-a966a7242916-large.jpeg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2462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00:52:09 </a:t>
                      </a:r>
                      <a:r>
                        <a:rPr kumimoji="0" lang="en-US" sz="1000" b="0" i="0" u="none" strike="noStrike" kern="1200" cap="none" spc="0" normalizeH="0" baseline="0" noProof="0">
                          <a:ln>
                            <a:noFill/>
                          </a:ln>
                          <a:solidFill>
                            <a:prstClr val="black"/>
                          </a:solidFill>
                          <a:effectLst/>
                          <a:uLnTx/>
                          <a:uFillTx/>
                          <a:latin typeface="+mn-lt"/>
                          <a:ea typeface="+mn-ea"/>
                          <a:cs typeface="+mn-cs"/>
                        </a:rPr>
                        <a:t>
  Become a hairstylist apprentice at VCC. Get started or grow your skills in the artistic field of hairstyling! Level 2 for working stylists starts in April, and Level 1 starts in May.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https://image-store.slidesharecdn.com/b1e1cdd2-8c65-44c4-ad07-79c4f9be550d-large.png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1431571"/>
                  </a:ext>
                </a:extLst>
              </a:tr>
            </a:tbl>
          </a:graphicData>
        </a:graphic>
      </p:graphicFrame>
      <p:sp>
        <p:nvSpPr>
          <p:cNvPr id="4" name="Text Placeholder 3">
            <a:extLst>
              <a:ext uri="{FF2B5EF4-FFF2-40B4-BE49-F238E27FC236}">
                <a16:creationId xmlns:a16="http://schemas.microsoft.com/office/drawing/2014/main" id="{E84712EC-4C0D-4905-AA77-7F57B881BEC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286463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A8A0D-8280-4A65-A120-D35342FACEA5}"/>
              </a:ext>
            </a:extLst>
          </p:cNvPr>
          <p:cNvSpPr>
            <a:spLocks noGrp="1"/>
          </p:cNvSpPr>
          <p:nvPr>
            <p:ph type="title"/>
          </p:nvPr>
        </p:nvSpPr>
        <p:spPr/>
        <p:txBody>
          <a:bodyPr/>
          <a:lstStyle/>
          <a:p>
            <a:r>
              <a:rPr lang="en-US"/>
              <a:t>LinkedIn Updates Table | All Pages - 11 of 16</a:t>
            </a:r>
          </a:p>
        </p:txBody>
      </p:sp>
      <p:graphicFrame>
        <p:nvGraphicFramePr>
          <p:cNvPr id="5" name="Table Placeholder 4">
            <a:extLst>
              <a:ext uri="{FF2B5EF4-FFF2-40B4-BE49-F238E27FC236}">
                <a16:creationId xmlns:a16="http://schemas.microsoft.com/office/drawing/2014/main" id="{7F0C7E2A-C2E1-4450-8293-D33E0C433105}"/>
              </a:ext>
            </a:extLst>
          </p:cNvPr>
          <p:cNvGraphicFramePr>
            <a:graphicFrameLocks noGrp="1"/>
          </p:cNvGraphicFramePr>
          <p:nvPr>
            <p:ph type="tbl" sz="quarter" idx="13"/>
            <p:extLst>
              <p:ext uri="{D42A27DB-BD31-4B8C-83A1-F6EECF244321}">
                <p14:modId xmlns:p14="http://schemas.microsoft.com/office/powerpoint/2010/main" val="1085857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07234985"/>
                    </a:ext>
                  </a:extLst>
                </a:gridCol>
                <a:gridCol w="905256">
                  <a:extLst>
                    <a:ext uri="{9D8B030D-6E8A-4147-A177-3AD203B41FA5}">
                      <a16:colId xmlns:a16="http://schemas.microsoft.com/office/drawing/2014/main" val="2830104926"/>
                    </a:ext>
                  </a:extLst>
                </a:gridCol>
                <a:gridCol w="822960">
                  <a:extLst>
                    <a:ext uri="{9D8B030D-6E8A-4147-A177-3AD203B41FA5}">
                      <a16:colId xmlns:a16="http://schemas.microsoft.com/office/drawing/2014/main" val="2807841577"/>
                    </a:ext>
                  </a:extLst>
                </a:gridCol>
                <a:gridCol w="987552">
                  <a:extLst>
                    <a:ext uri="{9D8B030D-6E8A-4147-A177-3AD203B41FA5}">
                      <a16:colId xmlns:a16="http://schemas.microsoft.com/office/drawing/2014/main" val="2125257422"/>
                    </a:ext>
                  </a:extLst>
                </a:gridCol>
                <a:gridCol w="987552">
                  <a:extLst>
                    <a:ext uri="{9D8B030D-6E8A-4147-A177-3AD203B41FA5}">
                      <a16:colId xmlns:a16="http://schemas.microsoft.com/office/drawing/2014/main" val="1411332165"/>
                    </a:ext>
                  </a:extLst>
                </a:gridCol>
                <a:gridCol w="987552">
                  <a:extLst>
                    <a:ext uri="{9D8B030D-6E8A-4147-A177-3AD203B41FA5}">
                      <a16:colId xmlns:a16="http://schemas.microsoft.com/office/drawing/2014/main" val="3243038028"/>
                    </a:ext>
                  </a:extLst>
                </a:gridCol>
                <a:gridCol w="987552">
                  <a:extLst>
                    <a:ext uri="{9D8B030D-6E8A-4147-A177-3AD203B41FA5}">
                      <a16:colId xmlns:a16="http://schemas.microsoft.com/office/drawing/2014/main" val="3190520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527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00:21:13 </a:t>
                      </a:r>
                      <a:r>
                        <a:rPr kumimoji="0" lang="en-US" sz="1000" b="0" i="0" u="none" strike="noStrike" kern="1200" cap="none" spc="0" normalizeH="0" baseline="0" noProof="0">
                          <a:ln>
                            <a:noFill/>
                          </a:ln>
                          <a:solidFill>
                            <a:prstClr val="black"/>
                          </a:solidFill>
                          <a:effectLst/>
                          <a:uLnTx/>
                          <a:uFillTx/>
                          <a:latin typeface="+mn-lt"/>
                          <a:ea typeface="+mn-ea"/>
                          <a:cs typeface="+mn-cs"/>
                        </a:rPr>
                        <a:t>
  Through interdisciplinary research and projects, BCIT Building Science Masters students apply what they have learned to real-world situations.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https://image-store.slidesharecdn.com/847c056f-8fa6-4879-8b42-f820c2ab371d-large.jpeg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253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- 2019-03-22 00:15:35 </a:t>
                      </a:r>
                      <a:r>
                        <a:rPr kumimoji="0" lang="en-US" sz="1000" b="0" i="0" u="none" strike="noStrike" kern="1200" cap="none" spc="0" normalizeH="0" baseline="0" noProof="0">
                          <a:ln>
                            <a:noFill/>
                          </a:ln>
                          <a:solidFill>
                            <a:prstClr val="black"/>
                          </a:solidFill>
                          <a:effectLst/>
                          <a:uLnTx/>
                          <a:uFillTx/>
                          <a:latin typeface="+mn-lt"/>
                          <a:ea typeface="+mn-ea"/>
                          <a:cs typeface="+mn-cs"/>
                        </a:rPr>
                        <a:t>
  BCIT Geomatics programs equip students with hands-on and specialized training in drones and field survey equipment to launch their in-demand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https://image-store.slidesharecdn.com/f6234e8e-41c7-485e-b62e-f5e344d9b67c-large.jpeg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41147909"/>
                  </a:ext>
                </a:extLst>
              </a:tr>
            </a:tbl>
          </a:graphicData>
        </a:graphic>
      </p:graphicFrame>
      <p:sp>
        <p:nvSpPr>
          <p:cNvPr id="4" name="Text Placeholder 3">
            <a:extLst>
              <a:ext uri="{FF2B5EF4-FFF2-40B4-BE49-F238E27FC236}">
                <a16:creationId xmlns:a16="http://schemas.microsoft.com/office/drawing/2014/main" id="{052C0A3A-50BE-472A-AE76-ADD70F99F04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8153904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9A51-396C-4F6A-BCE5-CD6FFE067B68}"/>
              </a:ext>
            </a:extLst>
          </p:cNvPr>
          <p:cNvSpPr>
            <a:spLocks noGrp="1"/>
          </p:cNvSpPr>
          <p:nvPr>
            <p:ph type="title"/>
          </p:nvPr>
        </p:nvSpPr>
        <p:spPr/>
        <p:txBody>
          <a:bodyPr/>
          <a:lstStyle/>
          <a:p>
            <a:r>
              <a:rPr lang="en-US"/>
              <a:t>LinkedIn Updates Table | All Pages - 12 of 16</a:t>
            </a:r>
          </a:p>
        </p:txBody>
      </p:sp>
      <p:graphicFrame>
        <p:nvGraphicFramePr>
          <p:cNvPr id="5" name="Table Placeholder 4">
            <a:extLst>
              <a:ext uri="{FF2B5EF4-FFF2-40B4-BE49-F238E27FC236}">
                <a16:creationId xmlns:a16="http://schemas.microsoft.com/office/drawing/2014/main" id="{96121901-1F23-4A48-8C18-63A5AA5A7EB7}"/>
              </a:ext>
            </a:extLst>
          </p:cNvPr>
          <p:cNvGraphicFramePr>
            <a:graphicFrameLocks noGrp="1"/>
          </p:cNvGraphicFramePr>
          <p:nvPr>
            <p:ph type="tbl" sz="quarter" idx="13"/>
            <p:extLst>
              <p:ext uri="{D42A27DB-BD31-4B8C-83A1-F6EECF244321}">
                <p14:modId xmlns:p14="http://schemas.microsoft.com/office/powerpoint/2010/main" val="4246923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01251157"/>
                    </a:ext>
                  </a:extLst>
                </a:gridCol>
                <a:gridCol w="905256">
                  <a:extLst>
                    <a:ext uri="{9D8B030D-6E8A-4147-A177-3AD203B41FA5}">
                      <a16:colId xmlns:a16="http://schemas.microsoft.com/office/drawing/2014/main" val="4216762113"/>
                    </a:ext>
                  </a:extLst>
                </a:gridCol>
                <a:gridCol w="822960">
                  <a:extLst>
                    <a:ext uri="{9D8B030D-6E8A-4147-A177-3AD203B41FA5}">
                      <a16:colId xmlns:a16="http://schemas.microsoft.com/office/drawing/2014/main" val="1562135975"/>
                    </a:ext>
                  </a:extLst>
                </a:gridCol>
                <a:gridCol w="987552">
                  <a:extLst>
                    <a:ext uri="{9D8B030D-6E8A-4147-A177-3AD203B41FA5}">
                      <a16:colId xmlns:a16="http://schemas.microsoft.com/office/drawing/2014/main" val="1073871048"/>
                    </a:ext>
                  </a:extLst>
                </a:gridCol>
                <a:gridCol w="987552">
                  <a:extLst>
                    <a:ext uri="{9D8B030D-6E8A-4147-A177-3AD203B41FA5}">
                      <a16:colId xmlns:a16="http://schemas.microsoft.com/office/drawing/2014/main" val="490341494"/>
                    </a:ext>
                  </a:extLst>
                </a:gridCol>
                <a:gridCol w="987552">
                  <a:extLst>
                    <a:ext uri="{9D8B030D-6E8A-4147-A177-3AD203B41FA5}">
                      <a16:colId xmlns:a16="http://schemas.microsoft.com/office/drawing/2014/main" val="774897547"/>
                    </a:ext>
                  </a:extLst>
                </a:gridCol>
                <a:gridCol w="987552">
                  <a:extLst>
                    <a:ext uri="{9D8B030D-6E8A-4147-A177-3AD203B41FA5}">
                      <a16:colId xmlns:a16="http://schemas.microsoft.com/office/drawing/2014/main" val="4221441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7671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- 2019-03-22 00:08:55 </a:t>
                      </a:r>
                      <a:r>
                        <a:rPr kumimoji="0" lang="en-US" sz="1000" b="0" i="0" u="none" strike="noStrike" kern="1200" cap="none" spc="0" normalizeH="0" baseline="0" noProof="0">
                          <a:ln>
                            <a:noFill/>
                          </a:ln>
                          <a:solidFill>
                            <a:prstClr val="black"/>
                          </a:solidFill>
                          <a:effectLst/>
                          <a:uLnTx/>
                          <a:uFillTx/>
                          <a:latin typeface="+mn-lt"/>
                          <a:ea typeface="+mn-ea"/>
                          <a:cs typeface="+mn-cs"/>
                        </a:rPr>
                        <a:t>
  Thanks again to all the VCC alumni, guests and sponsors for supporting us at our signature, green-tie Flourish Gala fundraiser. Special shoutout to our VCC Culinary Arts instructors and students for volunteering their time for such a great cause. Get caught up on the story here: https://lnkd.in/gfufQsd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https://media.licdn.com/media-proxy/ext?w=800&amp;h=447&amp;f=n&amp;hash=0%2F9pZn6%2F%2BxvVtQV1uTUANHPQzxw%3D&amp;ora=1%2CaFBCTXdkRmpGL2lvQUFBPQ%2CxAVta5g-0R69hAxU1B8irq2A4kK14E5GCqzZFXO8LXn1v5fZIy_0e8fecK-ppF0IOHJW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05:28:58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40395583"/>
                  </a:ext>
                </a:extLst>
              </a:tr>
            </a:tbl>
          </a:graphicData>
        </a:graphic>
      </p:graphicFrame>
      <p:sp>
        <p:nvSpPr>
          <p:cNvPr id="4" name="Text Placeholder 3">
            <a:extLst>
              <a:ext uri="{FF2B5EF4-FFF2-40B4-BE49-F238E27FC236}">
                <a16:creationId xmlns:a16="http://schemas.microsoft.com/office/drawing/2014/main" id="{297DC8E5-E84C-4EE1-9345-8BC6A8D4F67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359022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1901A-717E-4DE5-A558-D6DBCD9A23C8}"/>
              </a:ext>
            </a:extLst>
          </p:cNvPr>
          <p:cNvSpPr>
            <a:spLocks noGrp="1"/>
          </p:cNvSpPr>
          <p:nvPr>
            <p:ph type="title"/>
          </p:nvPr>
        </p:nvSpPr>
        <p:spPr/>
        <p:txBody>
          <a:bodyPr/>
          <a:lstStyle/>
          <a:p>
            <a:r>
              <a:rPr lang="en-US"/>
              <a:t>LinkedIn Updates Table | All Pages - 13 of 16</a:t>
            </a:r>
          </a:p>
        </p:txBody>
      </p:sp>
      <p:graphicFrame>
        <p:nvGraphicFramePr>
          <p:cNvPr id="5" name="Table Placeholder 4">
            <a:extLst>
              <a:ext uri="{FF2B5EF4-FFF2-40B4-BE49-F238E27FC236}">
                <a16:creationId xmlns:a16="http://schemas.microsoft.com/office/drawing/2014/main" id="{A0CAE109-2649-4588-9CF7-B90AB70E0E04}"/>
              </a:ext>
            </a:extLst>
          </p:cNvPr>
          <p:cNvGraphicFramePr>
            <a:graphicFrameLocks noGrp="1"/>
          </p:cNvGraphicFramePr>
          <p:nvPr>
            <p:ph type="tbl" sz="quarter" idx="13"/>
            <p:extLst>
              <p:ext uri="{D42A27DB-BD31-4B8C-83A1-F6EECF244321}">
                <p14:modId xmlns:p14="http://schemas.microsoft.com/office/powerpoint/2010/main" val="2325988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35975563"/>
                    </a:ext>
                  </a:extLst>
                </a:gridCol>
                <a:gridCol w="905256">
                  <a:extLst>
                    <a:ext uri="{9D8B030D-6E8A-4147-A177-3AD203B41FA5}">
                      <a16:colId xmlns:a16="http://schemas.microsoft.com/office/drawing/2014/main" val="1970170777"/>
                    </a:ext>
                  </a:extLst>
                </a:gridCol>
                <a:gridCol w="822960">
                  <a:extLst>
                    <a:ext uri="{9D8B030D-6E8A-4147-A177-3AD203B41FA5}">
                      <a16:colId xmlns:a16="http://schemas.microsoft.com/office/drawing/2014/main" val="2727705702"/>
                    </a:ext>
                  </a:extLst>
                </a:gridCol>
                <a:gridCol w="987552">
                  <a:extLst>
                    <a:ext uri="{9D8B030D-6E8A-4147-A177-3AD203B41FA5}">
                      <a16:colId xmlns:a16="http://schemas.microsoft.com/office/drawing/2014/main" val="3837319041"/>
                    </a:ext>
                  </a:extLst>
                </a:gridCol>
                <a:gridCol w="987552">
                  <a:extLst>
                    <a:ext uri="{9D8B030D-6E8A-4147-A177-3AD203B41FA5}">
                      <a16:colId xmlns:a16="http://schemas.microsoft.com/office/drawing/2014/main" val="3426382925"/>
                    </a:ext>
                  </a:extLst>
                </a:gridCol>
                <a:gridCol w="987552">
                  <a:extLst>
                    <a:ext uri="{9D8B030D-6E8A-4147-A177-3AD203B41FA5}">
                      <a16:colId xmlns:a16="http://schemas.microsoft.com/office/drawing/2014/main" val="1514105119"/>
                    </a:ext>
                  </a:extLst>
                </a:gridCol>
                <a:gridCol w="987552">
                  <a:extLst>
                    <a:ext uri="{9D8B030D-6E8A-4147-A177-3AD203B41FA5}">
                      <a16:colId xmlns:a16="http://schemas.microsoft.com/office/drawing/2014/main" val="2275215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021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- 2019-03-21 01:22:55 </a:t>
                      </a:r>
                      <a:r>
                        <a:rPr kumimoji="0" lang="en-US" sz="1000" b="0" i="0" u="none" strike="noStrike" kern="1200" cap="none" spc="0" normalizeH="0" baseline="0" noProof="0">
                          <a:ln>
                            <a:noFill/>
                          </a:ln>
                          <a:solidFill>
                            <a:prstClr val="black"/>
                          </a:solidFill>
                          <a:effectLst/>
                          <a:uLnTx/>
                          <a:uFillTx/>
                          <a:latin typeface="+mn-lt"/>
                          <a:ea typeface="+mn-ea"/>
                          <a:cs typeface="+mn-cs"/>
                        </a:rPr>
                        <a:t>
  BCIT Mining programs equip students with hands-on and specialized training to start their in-demand 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https://image-store.slidesharecdn.com/52d92ece-8ebd-4f06-8fc0-9ad5b8074ac7-large.jpeg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89499721"/>
                  </a:ext>
                </a:extLst>
              </a:tr>
            </a:tbl>
          </a:graphicData>
        </a:graphic>
      </p:graphicFrame>
      <p:sp>
        <p:nvSpPr>
          <p:cNvPr id="4" name="Text Placeholder 3">
            <a:extLst>
              <a:ext uri="{FF2B5EF4-FFF2-40B4-BE49-F238E27FC236}">
                <a16:creationId xmlns:a16="http://schemas.microsoft.com/office/drawing/2014/main" id="{540AB48D-80BB-4DCE-8ED8-5BCE8A18F1C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01728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93F14-7AE4-407D-8E4E-1A8BEB08D169}"/>
              </a:ext>
            </a:extLst>
          </p:cNvPr>
          <p:cNvSpPr>
            <a:spLocks noGrp="1"/>
          </p:cNvSpPr>
          <p:nvPr>
            <p:ph type="title"/>
          </p:nvPr>
        </p:nvSpPr>
        <p:spPr/>
        <p:txBody>
          <a:bodyPr/>
          <a:lstStyle/>
          <a:p>
            <a:r>
              <a:rPr lang="en-US"/>
              <a:t>LinkedIn Updates Table | All Pages - 14 of 16</a:t>
            </a:r>
          </a:p>
        </p:txBody>
      </p:sp>
      <p:graphicFrame>
        <p:nvGraphicFramePr>
          <p:cNvPr id="5" name="Table Placeholder 4">
            <a:extLst>
              <a:ext uri="{FF2B5EF4-FFF2-40B4-BE49-F238E27FC236}">
                <a16:creationId xmlns:a16="http://schemas.microsoft.com/office/drawing/2014/main" id="{3C5652D5-38FF-4778-BFAC-6C65BF6E6B38}"/>
              </a:ext>
            </a:extLst>
          </p:cNvPr>
          <p:cNvGraphicFramePr>
            <a:graphicFrameLocks noGrp="1"/>
          </p:cNvGraphicFramePr>
          <p:nvPr>
            <p:ph type="tbl" sz="quarter" idx="13"/>
            <p:extLst>
              <p:ext uri="{D42A27DB-BD31-4B8C-83A1-F6EECF244321}">
                <p14:modId xmlns:p14="http://schemas.microsoft.com/office/powerpoint/2010/main" val="26995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66205289"/>
                    </a:ext>
                  </a:extLst>
                </a:gridCol>
                <a:gridCol w="905256">
                  <a:extLst>
                    <a:ext uri="{9D8B030D-6E8A-4147-A177-3AD203B41FA5}">
                      <a16:colId xmlns:a16="http://schemas.microsoft.com/office/drawing/2014/main" val="2646876938"/>
                    </a:ext>
                  </a:extLst>
                </a:gridCol>
                <a:gridCol w="822960">
                  <a:extLst>
                    <a:ext uri="{9D8B030D-6E8A-4147-A177-3AD203B41FA5}">
                      <a16:colId xmlns:a16="http://schemas.microsoft.com/office/drawing/2014/main" val="2094110634"/>
                    </a:ext>
                  </a:extLst>
                </a:gridCol>
                <a:gridCol w="987552">
                  <a:extLst>
                    <a:ext uri="{9D8B030D-6E8A-4147-A177-3AD203B41FA5}">
                      <a16:colId xmlns:a16="http://schemas.microsoft.com/office/drawing/2014/main" val="604322884"/>
                    </a:ext>
                  </a:extLst>
                </a:gridCol>
                <a:gridCol w="987552">
                  <a:extLst>
                    <a:ext uri="{9D8B030D-6E8A-4147-A177-3AD203B41FA5}">
                      <a16:colId xmlns:a16="http://schemas.microsoft.com/office/drawing/2014/main" val="1353318983"/>
                    </a:ext>
                  </a:extLst>
                </a:gridCol>
                <a:gridCol w="987552">
                  <a:extLst>
                    <a:ext uri="{9D8B030D-6E8A-4147-A177-3AD203B41FA5}">
                      <a16:colId xmlns:a16="http://schemas.microsoft.com/office/drawing/2014/main" val="1466032781"/>
                    </a:ext>
                  </a:extLst>
                </a:gridCol>
                <a:gridCol w="987552">
                  <a:extLst>
                    <a:ext uri="{9D8B030D-6E8A-4147-A177-3AD203B41FA5}">
                      <a16:colId xmlns:a16="http://schemas.microsoft.com/office/drawing/2014/main" val="1002536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5725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(VCC) - 2019-03-20 21:52:48 </a:t>
                      </a:r>
                      <a:r>
                        <a:rPr kumimoji="0" lang="en-US" sz="1000" b="0" i="0" u="none" strike="noStrike" kern="1200" cap="none" spc="0" normalizeH="0" baseline="0" noProof="0">
                          <a:ln>
                            <a:noFill/>
                          </a:ln>
                          <a:solidFill>
                            <a:prstClr val="black"/>
                          </a:solidFill>
                          <a:effectLst/>
                          <a:uLnTx/>
                          <a:uFillTx/>
                          <a:latin typeface="+mn-lt"/>
                          <a:ea typeface="+mn-ea"/>
                          <a:cs typeface="+mn-cs"/>
                        </a:rPr>
                        <a:t>
  Well done to all six VCC baking and pastry arts students who competed in the first national Nespresso Cafe Gourmand semi-final competition hosted in Vancouver. Read more what it was like behind the scenes and find out who our winner is and what's next for her: https://lnkd.in/eXa2qt8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https://media.licdn.com/media-proxy/ext?w=800&amp;h=448&amp;f=n&amp;hash=gmCdhAgFlaYlUjKjAq6CYYThdFA%3D&amp;ora=1%2CaFBCTXdkRmpGL2lvQUFBPQ%2CxAVta5g-0R69hAxU1B8irq2A4kK14E5GCqzZFXO8Knv9r4nRfQm8OoedLPHi-0AeeCwf0Fpl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66858467"/>
                  </a:ext>
                </a:extLst>
              </a:tr>
            </a:tbl>
          </a:graphicData>
        </a:graphic>
      </p:graphicFrame>
      <p:sp>
        <p:nvSpPr>
          <p:cNvPr id="4" name="Text Placeholder 3">
            <a:extLst>
              <a:ext uri="{FF2B5EF4-FFF2-40B4-BE49-F238E27FC236}">
                <a16:creationId xmlns:a16="http://schemas.microsoft.com/office/drawing/2014/main" id="{18D2EDA4-0489-430E-8CF6-6511686008A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8232917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BA9C-6F2D-4B30-B7DF-8D7D0C96D686}"/>
              </a:ext>
            </a:extLst>
          </p:cNvPr>
          <p:cNvSpPr>
            <a:spLocks noGrp="1"/>
          </p:cNvSpPr>
          <p:nvPr>
            <p:ph type="title"/>
          </p:nvPr>
        </p:nvSpPr>
        <p:spPr/>
        <p:txBody>
          <a:bodyPr/>
          <a:lstStyle/>
          <a:p>
            <a:r>
              <a:rPr lang="en-US"/>
              <a:t>LinkedIn Updates Table | All Pages - 15 of 16</a:t>
            </a:r>
          </a:p>
        </p:txBody>
      </p:sp>
      <p:graphicFrame>
        <p:nvGraphicFramePr>
          <p:cNvPr id="5" name="Table Placeholder 4">
            <a:extLst>
              <a:ext uri="{FF2B5EF4-FFF2-40B4-BE49-F238E27FC236}">
                <a16:creationId xmlns:a16="http://schemas.microsoft.com/office/drawing/2014/main" id="{3DEE00F4-FC15-441D-B1E8-85E6BE131626}"/>
              </a:ext>
            </a:extLst>
          </p:cNvPr>
          <p:cNvGraphicFramePr>
            <a:graphicFrameLocks noGrp="1"/>
          </p:cNvGraphicFramePr>
          <p:nvPr>
            <p:ph type="tbl" sz="quarter" idx="13"/>
            <p:extLst>
              <p:ext uri="{D42A27DB-BD31-4B8C-83A1-F6EECF244321}">
                <p14:modId xmlns:p14="http://schemas.microsoft.com/office/powerpoint/2010/main" val="770314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96624721"/>
                    </a:ext>
                  </a:extLst>
                </a:gridCol>
                <a:gridCol w="905256">
                  <a:extLst>
                    <a:ext uri="{9D8B030D-6E8A-4147-A177-3AD203B41FA5}">
                      <a16:colId xmlns:a16="http://schemas.microsoft.com/office/drawing/2014/main" val="2128479899"/>
                    </a:ext>
                  </a:extLst>
                </a:gridCol>
                <a:gridCol w="822960">
                  <a:extLst>
                    <a:ext uri="{9D8B030D-6E8A-4147-A177-3AD203B41FA5}">
                      <a16:colId xmlns:a16="http://schemas.microsoft.com/office/drawing/2014/main" val="2517400634"/>
                    </a:ext>
                  </a:extLst>
                </a:gridCol>
                <a:gridCol w="987552">
                  <a:extLst>
                    <a:ext uri="{9D8B030D-6E8A-4147-A177-3AD203B41FA5}">
                      <a16:colId xmlns:a16="http://schemas.microsoft.com/office/drawing/2014/main" val="624839015"/>
                    </a:ext>
                  </a:extLst>
                </a:gridCol>
                <a:gridCol w="987552">
                  <a:extLst>
                    <a:ext uri="{9D8B030D-6E8A-4147-A177-3AD203B41FA5}">
                      <a16:colId xmlns:a16="http://schemas.microsoft.com/office/drawing/2014/main" val="4242456047"/>
                    </a:ext>
                  </a:extLst>
                </a:gridCol>
                <a:gridCol w="987552">
                  <a:extLst>
                    <a:ext uri="{9D8B030D-6E8A-4147-A177-3AD203B41FA5}">
                      <a16:colId xmlns:a16="http://schemas.microsoft.com/office/drawing/2014/main" val="3825505736"/>
                    </a:ext>
                  </a:extLst>
                </a:gridCol>
                <a:gridCol w="987552">
                  <a:extLst>
                    <a:ext uri="{9D8B030D-6E8A-4147-A177-3AD203B41FA5}">
                      <a16:colId xmlns:a16="http://schemas.microsoft.com/office/drawing/2014/main" val="1696286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747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22:57:41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https://image-store.slidesharecdn.com/6f6a0a3e-cdd9-4ab5-9409-ad5a523cd4bf-large.jpeg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7556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22:56:33 </a:t>
                      </a:r>
                      <a:r>
                        <a:rPr kumimoji="0" lang="en-US" sz="1000" b="0" i="0" u="none" strike="noStrike" kern="1200" cap="none" spc="0" normalizeH="0" baseline="0" noProof="0">
                          <a:ln>
                            <a:noFill/>
                          </a:ln>
                          <a:solidFill>
                            <a:prstClr val="black"/>
                          </a:solidFill>
                          <a:effectLst/>
                          <a:uLnTx/>
                          <a:uFillTx/>
                          <a:latin typeface="+mn-lt"/>
                          <a:ea typeface="+mn-ea"/>
                          <a:cs typeface="+mn-cs"/>
                        </a:rPr>
                        <a:t>
  “My students don't just learn through theory but also through my industry experience.” - Angela Bains, Instructor, Part-time Studies, Graphic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https://image-store.slidesharecdn.com/64561b88-11ec-42d1-b629-2f7b5dbd52dc-large.jpeg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31538890"/>
                  </a:ext>
                </a:extLst>
              </a:tr>
            </a:tbl>
          </a:graphicData>
        </a:graphic>
      </p:graphicFrame>
      <p:sp>
        <p:nvSpPr>
          <p:cNvPr id="4" name="Text Placeholder 3">
            <a:extLst>
              <a:ext uri="{FF2B5EF4-FFF2-40B4-BE49-F238E27FC236}">
                <a16:creationId xmlns:a16="http://schemas.microsoft.com/office/drawing/2014/main" id="{CEB05444-EFA1-4B19-B2C6-E2122F827F2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167007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9D92C-47B9-4F29-9D9E-9D2CAA89B268}"/>
              </a:ext>
            </a:extLst>
          </p:cNvPr>
          <p:cNvSpPr>
            <a:spLocks noGrp="1"/>
          </p:cNvSpPr>
          <p:nvPr>
            <p:ph type="title"/>
          </p:nvPr>
        </p:nvSpPr>
        <p:spPr/>
        <p:txBody>
          <a:bodyPr/>
          <a:lstStyle/>
          <a:p>
            <a:r>
              <a:rPr lang="en-US"/>
              <a:t>LinkedIn Updates Table | All Pages - 16 of 16</a:t>
            </a:r>
          </a:p>
        </p:txBody>
      </p:sp>
      <p:graphicFrame>
        <p:nvGraphicFramePr>
          <p:cNvPr id="5" name="Table Placeholder 4">
            <a:extLst>
              <a:ext uri="{FF2B5EF4-FFF2-40B4-BE49-F238E27FC236}">
                <a16:creationId xmlns:a16="http://schemas.microsoft.com/office/drawing/2014/main" id="{FA53D834-032A-4BD1-BD5B-623E22A32F91}"/>
              </a:ext>
            </a:extLst>
          </p:cNvPr>
          <p:cNvGraphicFramePr>
            <a:graphicFrameLocks noGrp="1"/>
          </p:cNvGraphicFramePr>
          <p:nvPr>
            <p:ph type="tbl" sz="quarter" idx="13"/>
            <p:extLst>
              <p:ext uri="{D42A27DB-BD31-4B8C-83A1-F6EECF244321}">
                <p14:modId xmlns:p14="http://schemas.microsoft.com/office/powerpoint/2010/main" val="4220807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23706902"/>
                    </a:ext>
                  </a:extLst>
                </a:gridCol>
                <a:gridCol w="905256">
                  <a:extLst>
                    <a:ext uri="{9D8B030D-6E8A-4147-A177-3AD203B41FA5}">
                      <a16:colId xmlns:a16="http://schemas.microsoft.com/office/drawing/2014/main" val="562168467"/>
                    </a:ext>
                  </a:extLst>
                </a:gridCol>
                <a:gridCol w="822960">
                  <a:extLst>
                    <a:ext uri="{9D8B030D-6E8A-4147-A177-3AD203B41FA5}">
                      <a16:colId xmlns:a16="http://schemas.microsoft.com/office/drawing/2014/main" val="2800432807"/>
                    </a:ext>
                  </a:extLst>
                </a:gridCol>
                <a:gridCol w="987552">
                  <a:extLst>
                    <a:ext uri="{9D8B030D-6E8A-4147-A177-3AD203B41FA5}">
                      <a16:colId xmlns:a16="http://schemas.microsoft.com/office/drawing/2014/main" val="1235178247"/>
                    </a:ext>
                  </a:extLst>
                </a:gridCol>
                <a:gridCol w="987552">
                  <a:extLst>
                    <a:ext uri="{9D8B030D-6E8A-4147-A177-3AD203B41FA5}">
                      <a16:colId xmlns:a16="http://schemas.microsoft.com/office/drawing/2014/main" val="2610223706"/>
                    </a:ext>
                  </a:extLst>
                </a:gridCol>
                <a:gridCol w="987552">
                  <a:extLst>
                    <a:ext uri="{9D8B030D-6E8A-4147-A177-3AD203B41FA5}">
                      <a16:colId xmlns:a16="http://schemas.microsoft.com/office/drawing/2014/main" val="843473915"/>
                    </a:ext>
                  </a:extLst>
                </a:gridCol>
                <a:gridCol w="987552">
                  <a:extLst>
                    <a:ext uri="{9D8B030D-6E8A-4147-A177-3AD203B41FA5}">
                      <a16:colId xmlns:a16="http://schemas.microsoft.com/office/drawing/2014/main" val="1013174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2980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- 2019-03-19 22:02:11 </a:t>
                      </a:r>
                      <a:r>
                        <a:rPr kumimoji="0" lang="en-US" sz="1000" b="0" i="0" u="none" strike="noStrike" kern="1200" cap="none" spc="0" normalizeH="0" baseline="0" noProof="0">
                          <a:ln>
                            <a:noFill/>
                          </a:ln>
                          <a:solidFill>
                            <a:prstClr val="black"/>
                          </a:solidFill>
                          <a:effectLst/>
                          <a:uLnTx/>
                          <a:uFillTx/>
                          <a:latin typeface="+mn-lt"/>
                          <a:ea typeface="+mn-ea"/>
                          <a:cs typeface="+mn-cs"/>
                        </a:rPr>
                        <a:t>
  See how BCIT's passionate instructors help students gain the technical skills and hands-on experience necessary to get hired and succeed.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https://image-store.slidesharecdn.com/0c22edde-9085-4d6d-90ad-1e7086b348ba-large.jpeg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10726384"/>
                  </a:ext>
                </a:extLst>
              </a:tr>
            </a:tbl>
          </a:graphicData>
        </a:graphic>
      </p:graphicFrame>
      <p:sp>
        <p:nvSpPr>
          <p:cNvPr id="4" name="Text Placeholder 3">
            <a:extLst>
              <a:ext uri="{FF2B5EF4-FFF2-40B4-BE49-F238E27FC236}">
                <a16:creationId xmlns:a16="http://schemas.microsoft.com/office/drawing/2014/main" id="{B6FBA38C-BF2C-48EB-A3C7-0D417723949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2208808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17349-EB4A-4A40-8B6D-98D5598C25B8}"/>
              </a:ext>
            </a:extLst>
          </p:cNvPr>
          <p:cNvSpPr>
            <a:spLocks noGrp="1"/>
          </p:cNvSpPr>
          <p:nvPr>
            <p:ph type="title"/>
          </p:nvPr>
        </p:nvSpPr>
        <p:spPr/>
        <p:txBody>
          <a:bodyPr/>
          <a:lstStyle/>
          <a:p>
            <a:r>
              <a:rPr lang="en-US"/>
              <a:t>Overall Overall Posted Content | All Pages</a:t>
            </a:r>
          </a:p>
        </p:txBody>
      </p:sp>
      <p:graphicFrame>
        <p:nvGraphicFramePr>
          <p:cNvPr id="6" name="Chart Placeholder 5">
            <a:extLst>
              <a:ext uri="{FF2B5EF4-FFF2-40B4-BE49-F238E27FC236}">
                <a16:creationId xmlns:a16="http://schemas.microsoft.com/office/drawing/2014/main" id="{A2054762-8943-4E3B-B0DA-F856A7FB2DBE}"/>
              </a:ext>
            </a:extLst>
          </p:cNvPr>
          <p:cNvGraphicFramePr>
            <a:graphicFrameLocks noGrp="1"/>
          </p:cNvGraphicFramePr>
          <p:nvPr>
            <p:ph type="chart" sz="quarter" idx="13"/>
            <p:extLst>
              <p:ext uri="{D42A27DB-BD31-4B8C-83A1-F6EECF244321}">
                <p14:modId xmlns:p14="http://schemas.microsoft.com/office/powerpoint/2010/main" val="480102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A0D484-5F53-4929-8D7E-6F65E306DB93}"/>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362A78DF-D5FA-44E4-8F2F-8FA85539F5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69710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EDDDC-B8BF-44E1-B284-BD3831DE9B72}"/>
              </a:ext>
            </a:extLst>
          </p:cNvPr>
          <p:cNvSpPr>
            <a:spLocks noGrp="1"/>
          </p:cNvSpPr>
          <p:nvPr>
            <p:ph type="title"/>
          </p:nvPr>
        </p:nvSpPr>
        <p:spPr/>
        <p:txBody>
          <a:bodyPr/>
          <a:lstStyle/>
          <a:p>
            <a:r>
              <a:rPr lang="en-US"/>
              <a:t>Facebook Own Video Posts | All Pages</a:t>
            </a:r>
          </a:p>
        </p:txBody>
      </p:sp>
      <p:graphicFrame>
        <p:nvGraphicFramePr>
          <p:cNvPr id="6" name="Chart Placeholder 5">
            <a:extLst>
              <a:ext uri="{FF2B5EF4-FFF2-40B4-BE49-F238E27FC236}">
                <a16:creationId xmlns:a16="http://schemas.microsoft.com/office/drawing/2014/main" id="{46127438-806B-4DD3-9A4D-EF4A752BDE3E}"/>
              </a:ext>
            </a:extLst>
          </p:cNvPr>
          <p:cNvGraphicFramePr>
            <a:graphicFrameLocks noGrp="1"/>
          </p:cNvGraphicFramePr>
          <p:nvPr>
            <p:ph type="chart" sz="quarter" idx="13"/>
            <p:extLst>
              <p:ext uri="{D42A27DB-BD31-4B8C-83A1-F6EECF244321}">
                <p14:modId xmlns:p14="http://schemas.microsoft.com/office/powerpoint/2010/main" val="2502400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A671FA-2C17-49A1-ABCD-7A51E4DC6C4A}"/>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A9BA0125-DC90-446D-A3AE-7A38C3664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320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61D3-8A6A-4D14-906A-80C411900909}"/>
              </a:ext>
            </a:extLst>
          </p:cNvPr>
          <p:cNvSpPr>
            <a:spLocks noGrp="1"/>
          </p:cNvSpPr>
          <p:nvPr>
            <p:ph type="title"/>
          </p:nvPr>
        </p:nvSpPr>
        <p:spPr/>
        <p:txBody>
          <a:bodyPr/>
          <a:lstStyle/>
          <a:p>
            <a:r>
              <a:rPr lang="en-US"/>
              <a:t>LinkedIn Hashtag Detection | All Pages</a:t>
            </a:r>
          </a:p>
        </p:txBody>
      </p:sp>
      <p:graphicFrame>
        <p:nvGraphicFramePr>
          <p:cNvPr id="5" name="Table Placeholder 4">
            <a:extLst>
              <a:ext uri="{FF2B5EF4-FFF2-40B4-BE49-F238E27FC236}">
                <a16:creationId xmlns:a16="http://schemas.microsoft.com/office/drawing/2014/main" id="{9E6C6DCA-A4A5-4978-94B0-176E69AFE552}"/>
              </a:ext>
            </a:extLst>
          </p:cNvPr>
          <p:cNvGraphicFramePr>
            <a:graphicFrameLocks noGrp="1"/>
          </p:cNvGraphicFramePr>
          <p:nvPr>
            <p:ph type="tbl" sz="quarter" idx="13"/>
            <p:extLst>
              <p:ext uri="{D42A27DB-BD31-4B8C-83A1-F6EECF244321}">
                <p14:modId xmlns:p14="http://schemas.microsoft.com/office/powerpoint/2010/main" val="78874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5523773"/>
                    </a:ext>
                  </a:extLst>
                </a:gridCol>
                <a:gridCol w="1481328">
                  <a:extLst>
                    <a:ext uri="{9D8B030D-6E8A-4147-A177-3AD203B41FA5}">
                      <a16:colId xmlns:a16="http://schemas.microsoft.com/office/drawing/2014/main" val="2884852586"/>
                    </a:ext>
                  </a:extLst>
                </a:gridCol>
                <a:gridCol w="1481328">
                  <a:extLst>
                    <a:ext uri="{9D8B030D-6E8A-4147-A177-3AD203B41FA5}">
                      <a16:colId xmlns:a16="http://schemas.microsoft.com/office/drawing/2014/main" val="3753079202"/>
                    </a:ext>
                  </a:extLst>
                </a:gridCol>
                <a:gridCol w="1481328">
                  <a:extLst>
                    <a:ext uri="{9D8B030D-6E8A-4147-A177-3AD203B41FA5}">
                      <a16:colId xmlns:a16="http://schemas.microsoft.com/office/drawing/2014/main" val="3595130621"/>
                    </a:ext>
                  </a:extLst>
                </a:gridCol>
                <a:gridCol w="1481328">
                  <a:extLst>
                    <a:ext uri="{9D8B030D-6E8A-4147-A177-3AD203B41FA5}">
                      <a16:colId xmlns:a16="http://schemas.microsoft.com/office/drawing/2014/main" val="3910104729"/>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Avg. Likes per Update</a:t>
                      </a:r>
                    </a:p>
                  </a:txBody>
                  <a:tcPr/>
                </a:tc>
                <a:tc>
                  <a:txBody>
                    <a:bodyPr/>
                    <a:lstStyle/>
                    <a:p>
                      <a:r>
                        <a:rPr lang="en-US" sz="1000"/>
                        <a:t>Avg. Comments per Update</a:t>
                      </a:r>
                    </a:p>
                  </a:txBody>
                  <a:tcPr/>
                </a:tc>
                <a:tc>
                  <a:txBody>
                    <a:bodyPr/>
                    <a:lstStyle/>
                    <a:p>
                      <a:r>
                        <a:rPr lang="en-US" sz="1000"/>
                        <a:t>Avg. Interactions per Update</a:t>
                      </a:r>
                    </a:p>
                  </a:txBody>
                  <a:tcPr/>
                </a:tc>
                <a:extLst>
                  <a:ext uri="{0D108BD9-81ED-4DB2-BD59-A6C34878D82A}">
                    <a16:rowId xmlns:a16="http://schemas.microsoft.com/office/drawing/2014/main" val="4021109582"/>
                  </a:ext>
                </a:extLst>
              </a:tr>
              <a:tr h="370840">
                <a:tc>
                  <a:txBody>
                    <a:bodyPr/>
                    <a:lstStyle/>
                    <a:p>
                      <a:r>
                        <a:rPr lang="en-US" sz="1000"/>
                        <a:t>#myVCC</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2999247945"/>
                  </a:ext>
                </a:extLst>
              </a:tr>
              <a:tr h="370840">
                <a:tc>
                  <a:txBody>
                    <a:bodyPr/>
                    <a:lstStyle/>
                    <a:p>
                      <a:r>
                        <a:rPr lang="en-US" sz="1000"/>
                        <a:t>#OceansCampus</a:t>
                      </a:r>
                    </a:p>
                  </a:txBody>
                  <a:tcPr/>
                </a:tc>
                <a:tc>
                  <a:txBody>
                    <a:bodyPr/>
                    <a:lstStyle/>
                    <a:p>
                      <a:r>
                        <a:rPr lang="en-US" sz="1000"/>
                        <a:t>1</a:t>
                      </a:r>
                    </a:p>
                  </a:txBody>
                  <a:tcPr/>
                </a:tc>
                <a:tc>
                  <a:txBody>
                    <a:bodyPr/>
                    <a:lstStyle/>
                    <a:p>
                      <a:r>
                        <a:rPr lang="en-US" sz="1000"/>
                        <a:t>40</a:t>
                      </a:r>
                    </a:p>
                  </a:txBody>
                  <a:tcPr/>
                </a:tc>
                <a:tc>
                  <a:txBody>
                    <a:bodyPr/>
                    <a:lstStyle/>
                    <a:p>
                      <a:r>
                        <a:rPr lang="en-US" sz="1000"/>
                        <a:t>2</a:t>
                      </a:r>
                    </a:p>
                  </a:txBody>
                  <a:tcPr/>
                </a:tc>
                <a:tc>
                  <a:txBody>
                    <a:bodyPr/>
                    <a:lstStyle/>
                    <a:p>
                      <a:r>
                        <a:rPr lang="en-US" sz="1000"/>
                        <a:t>42</a:t>
                      </a:r>
                    </a:p>
                  </a:txBody>
                  <a:tcPr/>
                </a:tc>
                <a:extLst>
                  <a:ext uri="{0D108BD9-81ED-4DB2-BD59-A6C34878D82A}">
                    <a16:rowId xmlns:a16="http://schemas.microsoft.com/office/drawing/2014/main" val="7185706"/>
                  </a:ext>
                </a:extLst>
              </a:tr>
              <a:tr h="370840">
                <a:tc>
                  <a:txBody>
                    <a:bodyPr/>
                    <a:lstStyle/>
                    <a:p>
                      <a:r>
                        <a:rPr lang="en-US" sz="1000"/>
                        <a:t>#BlackHistoryMonth</a:t>
                      </a:r>
                    </a:p>
                  </a:txBody>
                  <a:tcPr/>
                </a:tc>
                <a:tc>
                  <a:txBody>
                    <a:bodyPr/>
                    <a:lstStyle/>
                    <a:p>
                      <a:r>
                        <a:rPr lang="en-US" sz="1000"/>
                        <a:t>1</a:t>
                      </a:r>
                    </a:p>
                  </a:txBody>
                  <a:tcPr/>
                </a:tc>
                <a:tc>
                  <a:txBody>
                    <a:bodyPr/>
                    <a:lstStyle/>
                    <a:p>
                      <a:r>
                        <a:rPr lang="en-US" sz="1000"/>
                        <a:t>92</a:t>
                      </a:r>
                    </a:p>
                  </a:txBody>
                  <a:tcPr/>
                </a:tc>
                <a:tc>
                  <a:txBody>
                    <a:bodyPr/>
                    <a:lstStyle/>
                    <a:p>
                      <a:r>
                        <a:rPr lang="en-US" sz="1000"/>
                        <a:t>5</a:t>
                      </a:r>
                    </a:p>
                  </a:txBody>
                  <a:tcPr/>
                </a:tc>
                <a:tc>
                  <a:txBody>
                    <a:bodyPr/>
                    <a:lstStyle/>
                    <a:p>
                      <a:r>
                        <a:rPr lang="en-US" sz="1000"/>
                        <a:t>97</a:t>
                      </a:r>
                    </a:p>
                  </a:txBody>
                  <a:tcPr/>
                </a:tc>
                <a:extLst>
                  <a:ext uri="{0D108BD9-81ED-4DB2-BD59-A6C34878D82A}">
                    <a16:rowId xmlns:a16="http://schemas.microsoft.com/office/drawing/2014/main" val="2831018095"/>
                  </a:ext>
                </a:extLst>
              </a:tr>
              <a:tr h="370840">
                <a:tc>
                  <a:txBody>
                    <a:bodyPr/>
                    <a:lstStyle/>
                    <a:p>
                      <a:r>
                        <a:rPr lang="en-US" sz="1000"/>
                        <a:t>#BCTopEmployers</a:t>
                      </a:r>
                    </a:p>
                  </a:txBody>
                  <a:tcPr/>
                </a:tc>
                <a:tc>
                  <a:txBody>
                    <a:bodyPr/>
                    <a:lstStyle/>
                    <a:p>
                      <a:r>
                        <a:rPr lang="en-US" sz="1000"/>
                        <a:t>1</a:t>
                      </a:r>
                    </a:p>
                  </a:txBody>
                  <a:tcPr/>
                </a:tc>
                <a:tc>
                  <a:txBody>
                    <a:bodyPr/>
                    <a:lstStyle/>
                    <a:p>
                      <a:r>
                        <a:rPr lang="en-US" sz="1000"/>
                        <a:t>193</a:t>
                      </a:r>
                    </a:p>
                  </a:txBody>
                  <a:tcPr/>
                </a:tc>
                <a:tc>
                  <a:txBody>
                    <a:bodyPr/>
                    <a:lstStyle/>
                    <a:p>
                      <a:r>
                        <a:rPr lang="en-US" sz="1000"/>
                        <a:t>7</a:t>
                      </a:r>
                    </a:p>
                  </a:txBody>
                  <a:tcPr/>
                </a:tc>
                <a:tc>
                  <a:txBody>
                    <a:bodyPr/>
                    <a:lstStyle/>
                    <a:p>
                      <a:r>
                        <a:rPr lang="en-US" sz="1000"/>
                        <a:t>200</a:t>
                      </a:r>
                    </a:p>
                  </a:txBody>
                  <a:tcPr/>
                </a:tc>
                <a:extLst>
                  <a:ext uri="{0D108BD9-81ED-4DB2-BD59-A6C34878D82A}">
                    <a16:rowId xmlns:a16="http://schemas.microsoft.com/office/drawing/2014/main" val="3123420929"/>
                  </a:ext>
                </a:extLst>
              </a:tr>
              <a:tr h="370840">
                <a:tc>
                  <a:txBody>
                    <a:bodyPr/>
                    <a:lstStyle/>
                    <a:p>
                      <a:r>
                        <a:rPr lang="en-US" sz="1000"/>
                        <a:t>#KnowHumanTrafficking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901451449"/>
                  </a:ext>
                </a:extLst>
              </a:tr>
              <a:tr h="370840">
                <a:tc>
                  <a:txBody>
                    <a:bodyPr/>
                    <a:lstStyle/>
                    <a:p>
                      <a:r>
                        <a:rPr lang="en-US" sz="1000"/>
                        <a:t>#humantrafficking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2818575926"/>
                  </a:ext>
                </a:extLst>
              </a:tr>
              <a:tr h="370840">
                <a:tc>
                  <a:txBody>
                    <a:bodyPr/>
                    <a:lstStyle/>
                    <a:p>
                      <a:r>
                        <a:rPr lang="en-US" sz="1000"/>
                        <a:t>#YWCAWODA</a:t>
                      </a:r>
                    </a:p>
                  </a:txBody>
                  <a:tcPr/>
                </a:tc>
                <a:tc>
                  <a:txBody>
                    <a:bodyPr/>
                    <a:lstStyle/>
                    <a:p>
                      <a:r>
                        <a:rPr lang="en-US" sz="1000"/>
                        <a:t>1</a:t>
                      </a:r>
                    </a:p>
                  </a:txBody>
                  <a:tcPr/>
                </a:tc>
                <a:tc>
                  <a:txBody>
                    <a:bodyPr/>
                    <a:lstStyle/>
                    <a:p>
                      <a:r>
                        <a:rPr lang="en-US" sz="1000"/>
                        <a:t>66</a:t>
                      </a:r>
                    </a:p>
                  </a:txBody>
                  <a:tcPr/>
                </a:tc>
                <a:tc>
                  <a:txBody>
                    <a:bodyPr/>
                    <a:lstStyle/>
                    <a:p>
                      <a:r>
                        <a:rPr lang="en-US" sz="1000"/>
                        <a:t>3</a:t>
                      </a:r>
                    </a:p>
                  </a:txBody>
                  <a:tcPr/>
                </a:tc>
                <a:tc>
                  <a:txBody>
                    <a:bodyPr/>
                    <a:lstStyle/>
                    <a:p>
                      <a:r>
                        <a:rPr lang="en-US" sz="1000"/>
                        <a:t>69</a:t>
                      </a:r>
                    </a:p>
                  </a:txBody>
                  <a:tcPr/>
                </a:tc>
                <a:extLst>
                  <a:ext uri="{0D108BD9-81ED-4DB2-BD59-A6C34878D82A}">
                    <a16:rowId xmlns:a16="http://schemas.microsoft.com/office/drawing/2014/main" val="2259188043"/>
                  </a:ext>
                </a:extLst>
              </a:tr>
              <a:tr h="370840">
                <a:tc>
                  <a:txBody>
                    <a:bodyPr/>
                    <a:lstStyle/>
                    <a:p>
                      <a:r>
                        <a:rPr lang="en-US" sz="1000"/>
                        <a:t>#BCTECHSummit</a:t>
                      </a:r>
                    </a:p>
                  </a:txBody>
                  <a:tcPr/>
                </a:tc>
                <a:tc>
                  <a:txBody>
                    <a:bodyPr/>
                    <a:lstStyle/>
                    <a:p>
                      <a:r>
                        <a:rPr lang="en-US" sz="1000"/>
                        <a:t>2</a:t>
                      </a:r>
                    </a:p>
                  </a:txBody>
                  <a:tcPr/>
                </a:tc>
                <a:tc>
                  <a:txBody>
                    <a:bodyPr/>
                    <a:lstStyle/>
                    <a:p>
                      <a:r>
                        <a:rPr lang="en-US" sz="1000"/>
                        <a:t>94</a:t>
                      </a:r>
                    </a:p>
                  </a:txBody>
                  <a:tcPr/>
                </a:tc>
                <a:tc>
                  <a:txBody>
                    <a:bodyPr/>
                    <a:lstStyle/>
                    <a:p>
                      <a:r>
                        <a:rPr lang="en-US" sz="1000"/>
                        <a:t>2</a:t>
                      </a:r>
                    </a:p>
                  </a:txBody>
                  <a:tcPr/>
                </a:tc>
                <a:tc>
                  <a:txBody>
                    <a:bodyPr/>
                    <a:lstStyle/>
                    <a:p>
                      <a:r>
                        <a:rPr lang="en-US" sz="1000"/>
                        <a:t>96</a:t>
                      </a:r>
                    </a:p>
                  </a:txBody>
                  <a:tcPr/>
                </a:tc>
                <a:extLst>
                  <a:ext uri="{0D108BD9-81ED-4DB2-BD59-A6C34878D82A}">
                    <a16:rowId xmlns:a16="http://schemas.microsoft.com/office/drawing/2014/main" val="663326309"/>
                  </a:ext>
                </a:extLst>
              </a:tr>
              <a:tr h="370840">
                <a:tc>
                  <a:txBody>
                    <a:bodyPr/>
                    <a:lstStyle/>
                    <a:p>
                      <a:r>
                        <a:rPr lang="en-US" sz="1000"/>
                        <a:t>#WorldWaterDay</a:t>
                      </a:r>
                    </a:p>
                  </a:txBody>
                  <a:tcPr/>
                </a:tc>
                <a:tc>
                  <a:txBody>
                    <a:bodyPr/>
                    <a:lstStyle/>
                    <a:p>
                      <a:r>
                        <a:rPr lang="en-US" sz="1000"/>
                        <a:t>1</a:t>
                      </a:r>
                    </a:p>
                  </a:txBody>
                  <a:tcPr/>
                </a:tc>
                <a:tc>
                  <a:txBody>
                    <a:bodyPr/>
                    <a:lstStyle/>
                    <a:p>
                      <a:r>
                        <a:rPr lang="en-US" sz="1000"/>
                        <a:t>53</a:t>
                      </a:r>
                    </a:p>
                  </a:txBody>
                  <a:tcPr/>
                </a:tc>
                <a:tc>
                  <a:txBody>
                    <a:bodyPr/>
                    <a:lstStyle/>
                    <a:p>
                      <a:r>
                        <a:rPr lang="en-US" sz="1000"/>
                        <a:t>1</a:t>
                      </a:r>
                    </a:p>
                  </a:txBody>
                  <a:tcPr/>
                </a:tc>
                <a:tc>
                  <a:txBody>
                    <a:bodyPr/>
                    <a:lstStyle/>
                    <a:p>
                      <a:r>
                        <a:rPr lang="en-US" sz="1000"/>
                        <a:t>54</a:t>
                      </a:r>
                    </a:p>
                  </a:txBody>
                  <a:tcPr/>
                </a:tc>
                <a:extLst>
                  <a:ext uri="{0D108BD9-81ED-4DB2-BD59-A6C34878D82A}">
                    <a16:rowId xmlns:a16="http://schemas.microsoft.com/office/drawing/2014/main" val="118316417"/>
                  </a:ext>
                </a:extLst>
              </a:tr>
            </a:tbl>
          </a:graphicData>
        </a:graphic>
      </p:graphicFrame>
      <p:sp>
        <p:nvSpPr>
          <p:cNvPr id="4" name="Text Placeholder 3">
            <a:extLst>
              <a:ext uri="{FF2B5EF4-FFF2-40B4-BE49-F238E27FC236}">
                <a16:creationId xmlns:a16="http://schemas.microsoft.com/office/drawing/2014/main" id="{B99418F0-6DF2-4498-A8F0-B47886CBA746}"/>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9646519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61D81-ED4F-4076-863D-EC2B4DF1774B}"/>
              </a:ext>
            </a:extLst>
          </p:cNvPr>
          <p:cNvSpPr>
            <a:spLocks noGrp="1"/>
          </p:cNvSpPr>
          <p:nvPr>
            <p:ph type="title"/>
          </p:nvPr>
        </p:nvSpPr>
        <p:spPr/>
        <p:txBody>
          <a:bodyPr/>
          <a:lstStyle/>
          <a:p>
            <a:r>
              <a:rPr lang="en-US"/>
              <a:t>Overall Total Interactions by Weekday | All Pages</a:t>
            </a:r>
          </a:p>
        </p:txBody>
      </p:sp>
      <p:graphicFrame>
        <p:nvGraphicFramePr>
          <p:cNvPr id="6" name="Chart Placeholder 5">
            <a:extLst>
              <a:ext uri="{FF2B5EF4-FFF2-40B4-BE49-F238E27FC236}">
                <a16:creationId xmlns:a16="http://schemas.microsoft.com/office/drawing/2014/main" id="{6360D068-957E-4387-B224-5FE31A76B934}"/>
              </a:ext>
            </a:extLst>
          </p:cNvPr>
          <p:cNvGraphicFramePr>
            <a:graphicFrameLocks noGrp="1"/>
          </p:cNvGraphicFramePr>
          <p:nvPr>
            <p:ph type="chart" sz="quarter" idx="13"/>
            <p:extLst>
              <p:ext uri="{D42A27DB-BD31-4B8C-83A1-F6EECF244321}">
                <p14:modId xmlns:p14="http://schemas.microsoft.com/office/powerpoint/2010/main" val="2471287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D94F86-2113-40A7-AAC0-68D93C1DFD69}"/>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44D9CE05-A534-43FD-BBBF-2DB262453A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7544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DED3D-C253-41EA-95A4-33A19E6AAF46}"/>
              </a:ext>
            </a:extLst>
          </p:cNvPr>
          <p:cNvSpPr>
            <a:spLocks noGrp="1"/>
          </p:cNvSpPr>
          <p:nvPr>
            <p:ph type="title"/>
          </p:nvPr>
        </p:nvSpPr>
        <p:spPr/>
        <p:txBody>
          <a:bodyPr/>
          <a:lstStyle/>
          <a:p>
            <a:r>
              <a:rPr lang="en-US"/>
              <a:t>Overall Overall Top Pages | All Pages - 1 of 2</a:t>
            </a:r>
          </a:p>
        </p:txBody>
      </p:sp>
      <p:graphicFrame>
        <p:nvGraphicFramePr>
          <p:cNvPr id="5" name="Table Placeholder 4">
            <a:extLst>
              <a:ext uri="{FF2B5EF4-FFF2-40B4-BE49-F238E27FC236}">
                <a16:creationId xmlns:a16="http://schemas.microsoft.com/office/drawing/2014/main" id="{681E6DE8-49DD-4E4B-B845-CF8DCB273E5C}"/>
              </a:ext>
            </a:extLst>
          </p:cNvPr>
          <p:cNvGraphicFramePr>
            <a:graphicFrameLocks noGrp="1"/>
          </p:cNvGraphicFramePr>
          <p:nvPr>
            <p:ph type="tbl" sz="quarter" idx="13"/>
            <p:extLst>
              <p:ext uri="{D42A27DB-BD31-4B8C-83A1-F6EECF244321}">
                <p14:modId xmlns:p14="http://schemas.microsoft.com/office/powerpoint/2010/main" val="820250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1508484921"/>
                    </a:ext>
                  </a:extLst>
                </a:gridCol>
                <a:gridCol w="1357884">
                  <a:extLst>
                    <a:ext uri="{9D8B030D-6E8A-4147-A177-3AD203B41FA5}">
                      <a16:colId xmlns:a16="http://schemas.microsoft.com/office/drawing/2014/main" val="949106409"/>
                    </a:ext>
                  </a:extLst>
                </a:gridCol>
                <a:gridCol w="1357884">
                  <a:extLst>
                    <a:ext uri="{9D8B030D-6E8A-4147-A177-3AD203B41FA5}">
                      <a16:colId xmlns:a16="http://schemas.microsoft.com/office/drawing/2014/main" val="3708180194"/>
                    </a:ext>
                  </a:extLst>
                </a:gridCol>
                <a:gridCol w="1357884">
                  <a:extLst>
                    <a:ext uri="{9D8B030D-6E8A-4147-A177-3AD203B41FA5}">
                      <a16:colId xmlns:a16="http://schemas.microsoft.com/office/drawing/2014/main" val="3120912191"/>
                    </a:ext>
                  </a:extLst>
                </a:gridCol>
                <a:gridCol w="1357884">
                  <a:extLst>
                    <a:ext uri="{9D8B030D-6E8A-4147-A177-3AD203B41FA5}">
                      <a16:colId xmlns:a16="http://schemas.microsoft.com/office/drawing/2014/main" val="2724415437"/>
                    </a:ext>
                  </a:extLst>
                </a:gridCol>
                <a:gridCol w="1357884">
                  <a:extLst>
                    <a:ext uri="{9D8B030D-6E8A-4147-A177-3AD203B41FA5}">
                      <a16:colId xmlns:a16="http://schemas.microsoft.com/office/drawing/2014/main" val="1472710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2552170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00353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 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49527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123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British Columbia Institute of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012596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61131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129432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317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326129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Brown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600019514"/>
                  </a:ext>
                </a:extLst>
              </a:tr>
            </a:tbl>
          </a:graphicData>
        </a:graphic>
      </p:graphicFrame>
      <p:sp>
        <p:nvSpPr>
          <p:cNvPr id="4" name="Text Placeholder 3">
            <a:extLst>
              <a:ext uri="{FF2B5EF4-FFF2-40B4-BE49-F238E27FC236}">
                <a16:creationId xmlns:a16="http://schemas.microsoft.com/office/drawing/2014/main" id="{964C882E-8213-48F5-9FE9-3B8BE5BE98F9}"/>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067262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64F84-77ED-477D-B188-52D6A31E7817}"/>
              </a:ext>
            </a:extLst>
          </p:cNvPr>
          <p:cNvSpPr>
            <a:spLocks noGrp="1"/>
          </p:cNvSpPr>
          <p:nvPr>
            <p:ph type="title"/>
          </p:nvPr>
        </p:nvSpPr>
        <p:spPr/>
        <p:txBody>
          <a:bodyPr/>
          <a:lstStyle/>
          <a:p>
            <a:r>
              <a:rPr lang="en-US"/>
              <a:t>Overall Overall Top Pages | All Pages - 2 of 2</a:t>
            </a:r>
          </a:p>
        </p:txBody>
      </p:sp>
      <p:graphicFrame>
        <p:nvGraphicFramePr>
          <p:cNvPr id="5" name="Table Placeholder 4">
            <a:extLst>
              <a:ext uri="{FF2B5EF4-FFF2-40B4-BE49-F238E27FC236}">
                <a16:creationId xmlns:a16="http://schemas.microsoft.com/office/drawing/2014/main" id="{F7316773-A9E8-422F-8A23-A29F6482F766}"/>
              </a:ext>
            </a:extLst>
          </p:cNvPr>
          <p:cNvGraphicFramePr>
            <a:graphicFrameLocks noGrp="1"/>
          </p:cNvGraphicFramePr>
          <p:nvPr>
            <p:ph type="tbl" sz="quarter" idx="13"/>
            <p:extLst>
              <p:ext uri="{D42A27DB-BD31-4B8C-83A1-F6EECF244321}">
                <p14:modId xmlns:p14="http://schemas.microsoft.com/office/powerpoint/2010/main" val="3783694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020545987"/>
                    </a:ext>
                  </a:extLst>
                </a:gridCol>
                <a:gridCol w="1357884">
                  <a:extLst>
                    <a:ext uri="{9D8B030D-6E8A-4147-A177-3AD203B41FA5}">
                      <a16:colId xmlns:a16="http://schemas.microsoft.com/office/drawing/2014/main" val="2492149353"/>
                    </a:ext>
                  </a:extLst>
                </a:gridCol>
                <a:gridCol w="1357884">
                  <a:extLst>
                    <a:ext uri="{9D8B030D-6E8A-4147-A177-3AD203B41FA5}">
                      <a16:colId xmlns:a16="http://schemas.microsoft.com/office/drawing/2014/main" val="2846232886"/>
                    </a:ext>
                  </a:extLst>
                </a:gridCol>
                <a:gridCol w="1357884">
                  <a:extLst>
                    <a:ext uri="{9D8B030D-6E8A-4147-A177-3AD203B41FA5}">
                      <a16:colId xmlns:a16="http://schemas.microsoft.com/office/drawing/2014/main" val="3441414671"/>
                    </a:ext>
                  </a:extLst>
                </a:gridCol>
                <a:gridCol w="1357884">
                  <a:extLst>
                    <a:ext uri="{9D8B030D-6E8A-4147-A177-3AD203B41FA5}">
                      <a16:colId xmlns:a16="http://schemas.microsoft.com/office/drawing/2014/main" val="3770700267"/>
                    </a:ext>
                  </a:extLst>
                </a:gridCol>
                <a:gridCol w="1357884">
                  <a:extLst>
                    <a:ext uri="{9D8B030D-6E8A-4147-A177-3AD203B41FA5}">
                      <a16:colId xmlns:a16="http://schemas.microsoft.com/office/drawing/2014/main" val="3421661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Interactions/posted Content</a:t>
                      </a:r>
                    </a:p>
                  </a:txBody>
                  <a:tcPr/>
                </a:tc>
                <a:extLst>
                  <a:ext uri="{0D108BD9-81ED-4DB2-BD59-A6C34878D82A}">
                    <a16:rowId xmlns:a16="http://schemas.microsoft.com/office/drawing/2014/main" val="175862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474472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4662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342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2587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81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 Community College (VCC)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8847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douglascollege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3937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langaracollege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42901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49226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myvcc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2954647895"/>
                  </a:ext>
                </a:extLst>
              </a:tr>
            </a:tbl>
          </a:graphicData>
        </a:graphic>
      </p:graphicFrame>
      <p:sp>
        <p:nvSpPr>
          <p:cNvPr id="4" name="Text Placeholder 3">
            <a:extLst>
              <a:ext uri="{FF2B5EF4-FFF2-40B4-BE49-F238E27FC236}">
                <a16:creationId xmlns:a16="http://schemas.microsoft.com/office/drawing/2014/main" id="{81B9AF97-50C2-4952-852F-D78E7D9C73D4}"/>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7249828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DFD86-4421-4D63-A4A7-C8AA98FD44A4}"/>
              </a:ext>
            </a:extLst>
          </p:cNvPr>
          <p:cNvSpPr>
            <a:spLocks noGrp="1"/>
          </p:cNvSpPr>
          <p:nvPr>
            <p:ph type="title"/>
          </p:nvPr>
        </p:nvSpPr>
        <p:spPr/>
        <p:txBody>
          <a:bodyPr/>
          <a:lstStyle/>
          <a:p>
            <a:r>
              <a:rPr lang="en-US"/>
              <a:t>Instagram Hashtag Detection | All Pages - 1 of 3</a:t>
            </a:r>
          </a:p>
        </p:txBody>
      </p:sp>
      <p:graphicFrame>
        <p:nvGraphicFramePr>
          <p:cNvPr id="5" name="Table Placeholder 4">
            <a:extLst>
              <a:ext uri="{FF2B5EF4-FFF2-40B4-BE49-F238E27FC236}">
                <a16:creationId xmlns:a16="http://schemas.microsoft.com/office/drawing/2014/main" id="{1B1AB33B-0D1E-4076-969A-A73FF702C904}"/>
              </a:ext>
            </a:extLst>
          </p:cNvPr>
          <p:cNvGraphicFramePr>
            <a:graphicFrameLocks noGrp="1"/>
          </p:cNvGraphicFramePr>
          <p:nvPr>
            <p:ph type="tbl" sz="quarter" idx="13"/>
            <p:extLst>
              <p:ext uri="{D42A27DB-BD31-4B8C-83A1-F6EECF244321}">
                <p14:modId xmlns:p14="http://schemas.microsoft.com/office/powerpoint/2010/main" val="3388605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59879951"/>
                    </a:ext>
                  </a:extLst>
                </a:gridCol>
                <a:gridCol w="1481328">
                  <a:extLst>
                    <a:ext uri="{9D8B030D-6E8A-4147-A177-3AD203B41FA5}">
                      <a16:colId xmlns:a16="http://schemas.microsoft.com/office/drawing/2014/main" val="266381870"/>
                    </a:ext>
                  </a:extLst>
                </a:gridCol>
                <a:gridCol w="1481328">
                  <a:extLst>
                    <a:ext uri="{9D8B030D-6E8A-4147-A177-3AD203B41FA5}">
                      <a16:colId xmlns:a16="http://schemas.microsoft.com/office/drawing/2014/main" val="3898754415"/>
                    </a:ext>
                  </a:extLst>
                </a:gridCol>
                <a:gridCol w="1481328">
                  <a:extLst>
                    <a:ext uri="{9D8B030D-6E8A-4147-A177-3AD203B41FA5}">
                      <a16:colId xmlns:a16="http://schemas.microsoft.com/office/drawing/2014/main" val="2459951782"/>
                    </a:ext>
                  </a:extLst>
                </a:gridCol>
                <a:gridCol w="1481328">
                  <a:extLst>
                    <a:ext uri="{9D8B030D-6E8A-4147-A177-3AD203B41FA5}">
                      <a16:colId xmlns:a16="http://schemas.microsoft.com/office/drawing/2014/main" val="2224584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745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#BCTECHSummit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2156073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#PeriodPromise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816036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#WorldWaterDay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48061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584259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a:t>
                      </a:r>
                    </a:p>
                  </a:txBody>
                  <a:tcPr/>
                </a:tc>
                <a:extLst>
                  <a:ext uri="{0D108BD9-81ED-4DB2-BD59-A6C34878D82A}">
                    <a16:rowId xmlns:a16="http://schemas.microsoft.com/office/drawing/2014/main" val="1489893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#burnaby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112466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#winterwonderland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extLst>
                  <a:ext uri="{0D108BD9-81ED-4DB2-BD59-A6C34878D82A}">
                    <a16:rowId xmlns:a16="http://schemas.microsoft.com/office/drawing/2014/main" val="358245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#oceanscampustour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00529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2070759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#ecocity2019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188389039"/>
                  </a:ext>
                </a:extLst>
              </a:tr>
            </a:tbl>
          </a:graphicData>
        </a:graphic>
      </p:graphicFrame>
      <p:sp>
        <p:nvSpPr>
          <p:cNvPr id="4" name="Text Placeholder 3">
            <a:extLst>
              <a:ext uri="{FF2B5EF4-FFF2-40B4-BE49-F238E27FC236}">
                <a16:creationId xmlns:a16="http://schemas.microsoft.com/office/drawing/2014/main" id="{2DF1BFB4-8CBE-40EF-A97B-4614746A619F}"/>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1796623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E853E-68D7-4E84-B3BA-CD6FB1E6157C}"/>
              </a:ext>
            </a:extLst>
          </p:cNvPr>
          <p:cNvSpPr>
            <a:spLocks noGrp="1"/>
          </p:cNvSpPr>
          <p:nvPr>
            <p:ph type="title"/>
          </p:nvPr>
        </p:nvSpPr>
        <p:spPr/>
        <p:txBody>
          <a:bodyPr/>
          <a:lstStyle/>
          <a:p>
            <a:r>
              <a:rPr lang="en-US"/>
              <a:t>Instagram Hashtag Detection | All Pages - 2 of 3</a:t>
            </a:r>
          </a:p>
        </p:txBody>
      </p:sp>
      <p:graphicFrame>
        <p:nvGraphicFramePr>
          <p:cNvPr id="5" name="Table Placeholder 4">
            <a:extLst>
              <a:ext uri="{FF2B5EF4-FFF2-40B4-BE49-F238E27FC236}">
                <a16:creationId xmlns:a16="http://schemas.microsoft.com/office/drawing/2014/main" id="{DE9C8EAC-2DE2-4207-92E7-5BDEC9658F51}"/>
              </a:ext>
            </a:extLst>
          </p:cNvPr>
          <p:cNvGraphicFramePr>
            <a:graphicFrameLocks noGrp="1"/>
          </p:cNvGraphicFramePr>
          <p:nvPr>
            <p:ph type="tbl" sz="quarter" idx="13"/>
            <p:extLst>
              <p:ext uri="{D42A27DB-BD31-4B8C-83A1-F6EECF244321}">
                <p14:modId xmlns:p14="http://schemas.microsoft.com/office/powerpoint/2010/main" val="2242662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9789629"/>
                    </a:ext>
                  </a:extLst>
                </a:gridCol>
                <a:gridCol w="1481328">
                  <a:extLst>
                    <a:ext uri="{9D8B030D-6E8A-4147-A177-3AD203B41FA5}">
                      <a16:colId xmlns:a16="http://schemas.microsoft.com/office/drawing/2014/main" val="1064722812"/>
                    </a:ext>
                  </a:extLst>
                </a:gridCol>
                <a:gridCol w="1481328">
                  <a:extLst>
                    <a:ext uri="{9D8B030D-6E8A-4147-A177-3AD203B41FA5}">
                      <a16:colId xmlns:a16="http://schemas.microsoft.com/office/drawing/2014/main" val="2774721078"/>
                    </a:ext>
                  </a:extLst>
                </a:gridCol>
                <a:gridCol w="1481328">
                  <a:extLst>
                    <a:ext uri="{9D8B030D-6E8A-4147-A177-3AD203B41FA5}">
                      <a16:colId xmlns:a16="http://schemas.microsoft.com/office/drawing/2014/main" val="1659109070"/>
                    </a:ext>
                  </a:extLst>
                </a:gridCol>
                <a:gridCol w="1481328">
                  <a:extLst>
                    <a:ext uri="{9D8B030D-6E8A-4147-A177-3AD203B41FA5}">
                      <a16:colId xmlns:a16="http://schemas.microsoft.com/office/drawing/2014/main" val="3106234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85363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#BCTopEmployers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12252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64982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30049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#BCITgrad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29527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#graduation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8350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168253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#bcitpinkshirtday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128345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2927258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#pinkshirtday2019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5353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#antibullying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3367416573"/>
                  </a:ext>
                </a:extLst>
              </a:tr>
            </a:tbl>
          </a:graphicData>
        </a:graphic>
      </p:graphicFrame>
      <p:sp>
        <p:nvSpPr>
          <p:cNvPr id="4" name="Text Placeholder 3">
            <a:extLst>
              <a:ext uri="{FF2B5EF4-FFF2-40B4-BE49-F238E27FC236}">
                <a16:creationId xmlns:a16="http://schemas.microsoft.com/office/drawing/2014/main" id="{BCEB9D4D-CB2A-4879-8D4F-09F820C2415A}"/>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9655343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CD9A9-4302-42C9-82E2-757BCEC7882A}"/>
              </a:ext>
            </a:extLst>
          </p:cNvPr>
          <p:cNvSpPr>
            <a:spLocks noGrp="1"/>
          </p:cNvSpPr>
          <p:nvPr>
            <p:ph type="title"/>
          </p:nvPr>
        </p:nvSpPr>
        <p:spPr/>
        <p:txBody>
          <a:bodyPr/>
          <a:lstStyle/>
          <a:p>
            <a:r>
              <a:rPr lang="en-US"/>
              <a:t>Instagram Hashtag Detection | All Pages - 3 of 3</a:t>
            </a:r>
          </a:p>
        </p:txBody>
      </p:sp>
      <p:graphicFrame>
        <p:nvGraphicFramePr>
          <p:cNvPr id="5" name="Table Placeholder 4">
            <a:extLst>
              <a:ext uri="{FF2B5EF4-FFF2-40B4-BE49-F238E27FC236}">
                <a16:creationId xmlns:a16="http://schemas.microsoft.com/office/drawing/2014/main" id="{E14553B4-E6FD-4FE5-B7A5-CBBE1C2A441E}"/>
              </a:ext>
            </a:extLst>
          </p:cNvPr>
          <p:cNvGraphicFramePr>
            <a:graphicFrameLocks noGrp="1"/>
          </p:cNvGraphicFramePr>
          <p:nvPr>
            <p:ph type="tbl" sz="quarter" idx="13"/>
            <p:extLst>
              <p:ext uri="{D42A27DB-BD31-4B8C-83A1-F6EECF244321}">
                <p14:modId xmlns:p14="http://schemas.microsoft.com/office/powerpoint/2010/main" val="3952049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4565147"/>
                    </a:ext>
                  </a:extLst>
                </a:gridCol>
                <a:gridCol w="1481328">
                  <a:extLst>
                    <a:ext uri="{9D8B030D-6E8A-4147-A177-3AD203B41FA5}">
                      <a16:colId xmlns:a16="http://schemas.microsoft.com/office/drawing/2014/main" val="1814900103"/>
                    </a:ext>
                  </a:extLst>
                </a:gridCol>
                <a:gridCol w="1481328">
                  <a:extLst>
                    <a:ext uri="{9D8B030D-6E8A-4147-A177-3AD203B41FA5}">
                      <a16:colId xmlns:a16="http://schemas.microsoft.com/office/drawing/2014/main" val="928007841"/>
                    </a:ext>
                  </a:extLst>
                </a:gridCol>
                <a:gridCol w="1481328">
                  <a:extLst>
                    <a:ext uri="{9D8B030D-6E8A-4147-A177-3AD203B41FA5}">
                      <a16:colId xmlns:a16="http://schemas.microsoft.com/office/drawing/2014/main" val="3180725281"/>
                    </a:ext>
                  </a:extLst>
                </a:gridCol>
                <a:gridCol w="1481328">
                  <a:extLst>
                    <a:ext uri="{9D8B030D-6E8A-4147-A177-3AD203B41FA5}">
                      <a16:colId xmlns:a16="http://schemas.microsoft.com/office/drawing/2014/main" val="1305609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31321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#lifeatbcit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160856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#ObamainVancouver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23883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#GVBOT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1095411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4006125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#WomeninEngineering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742659945"/>
                  </a:ext>
                </a:extLst>
              </a:tr>
            </a:tbl>
          </a:graphicData>
        </a:graphic>
      </p:graphicFrame>
      <p:sp>
        <p:nvSpPr>
          <p:cNvPr id="4" name="Text Placeholder 3">
            <a:extLst>
              <a:ext uri="{FF2B5EF4-FFF2-40B4-BE49-F238E27FC236}">
                <a16:creationId xmlns:a16="http://schemas.microsoft.com/office/drawing/2014/main" id="{3C8377E0-104B-4FB0-AA24-9CACD6040302}"/>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7642753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D5F3-7CE2-4622-B15D-CE6F46F65065}"/>
              </a:ext>
            </a:extLst>
          </p:cNvPr>
          <p:cNvSpPr>
            <a:spLocks noGrp="1"/>
          </p:cNvSpPr>
          <p:nvPr>
            <p:ph type="title"/>
          </p:nvPr>
        </p:nvSpPr>
        <p:spPr/>
        <p:txBody>
          <a:bodyPr/>
          <a:lstStyle/>
          <a:p>
            <a:r>
              <a:rPr lang="en-US"/>
              <a:t>Instagram Post Type Distribution Per Profile | All Pages</a:t>
            </a:r>
          </a:p>
        </p:txBody>
      </p:sp>
      <p:graphicFrame>
        <p:nvGraphicFramePr>
          <p:cNvPr id="6" name="Chart Placeholder 5">
            <a:extLst>
              <a:ext uri="{FF2B5EF4-FFF2-40B4-BE49-F238E27FC236}">
                <a16:creationId xmlns:a16="http://schemas.microsoft.com/office/drawing/2014/main" id="{81FF3EDD-DB94-43A9-8362-01F53E0842F2}"/>
              </a:ext>
            </a:extLst>
          </p:cNvPr>
          <p:cNvGraphicFramePr>
            <a:graphicFrameLocks noGrp="1"/>
          </p:cNvGraphicFramePr>
          <p:nvPr>
            <p:ph type="chart" sz="quarter" idx="13"/>
            <p:extLst>
              <p:ext uri="{D42A27DB-BD31-4B8C-83A1-F6EECF244321}">
                <p14:modId xmlns:p14="http://schemas.microsoft.com/office/powerpoint/2010/main" val="3605647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8C993F-077B-4979-B977-A15E15400C6C}"/>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606C76B2-DF74-4F6E-8BF4-47CA3D9BAA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08664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F7B4-2BCB-4282-8D49-ECA2896F4F93}"/>
              </a:ext>
            </a:extLst>
          </p:cNvPr>
          <p:cNvSpPr>
            <a:spLocks noGrp="1"/>
          </p:cNvSpPr>
          <p:nvPr>
            <p:ph type="title"/>
          </p:nvPr>
        </p:nvSpPr>
        <p:spPr/>
        <p:txBody>
          <a:bodyPr/>
          <a:lstStyle/>
          <a:p>
            <a:r>
              <a:rPr lang="en-US"/>
              <a:t>Facebook Sponsored Posts Distribution | All Pages</a:t>
            </a:r>
          </a:p>
        </p:txBody>
      </p:sp>
      <p:graphicFrame>
        <p:nvGraphicFramePr>
          <p:cNvPr id="6" name="Chart Placeholder 5">
            <a:extLst>
              <a:ext uri="{FF2B5EF4-FFF2-40B4-BE49-F238E27FC236}">
                <a16:creationId xmlns:a16="http://schemas.microsoft.com/office/drawing/2014/main" id="{B6ABE625-AEEA-48B7-91AF-332180ADF9F9}"/>
              </a:ext>
            </a:extLst>
          </p:cNvPr>
          <p:cNvGraphicFramePr>
            <a:graphicFrameLocks noGrp="1"/>
          </p:cNvGraphicFramePr>
          <p:nvPr>
            <p:ph type="chart" sz="quarter" idx="13"/>
            <p:extLst>
              <p:ext uri="{D42A27DB-BD31-4B8C-83A1-F6EECF244321}">
                <p14:modId xmlns:p14="http://schemas.microsoft.com/office/powerpoint/2010/main" val="599734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468C0-5525-48DB-AC7C-62830AF01EBA}"/>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29BE5B20-E5E7-4019-909C-4CC2703AB4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73258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32E33-EF1D-4D38-8C3D-D619B4501242}"/>
              </a:ext>
            </a:extLst>
          </p:cNvPr>
          <p:cNvSpPr>
            <a:spLocks noGrp="1"/>
          </p:cNvSpPr>
          <p:nvPr>
            <p:ph type="title"/>
          </p:nvPr>
        </p:nvSpPr>
        <p:spPr/>
        <p:txBody>
          <a:bodyPr/>
          <a:lstStyle/>
          <a:p>
            <a:r>
              <a:rPr lang="en-US"/>
              <a:t>Overall Overall Posted Content | All Pages</a:t>
            </a:r>
          </a:p>
        </p:txBody>
      </p:sp>
      <p:graphicFrame>
        <p:nvGraphicFramePr>
          <p:cNvPr id="6" name="Chart Placeholder 5">
            <a:extLst>
              <a:ext uri="{FF2B5EF4-FFF2-40B4-BE49-F238E27FC236}">
                <a16:creationId xmlns:a16="http://schemas.microsoft.com/office/drawing/2014/main" id="{C9A751A9-B502-4F5E-A0A8-99DF010B821E}"/>
              </a:ext>
            </a:extLst>
          </p:cNvPr>
          <p:cNvGraphicFramePr>
            <a:graphicFrameLocks noGrp="1"/>
          </p:cNvGraphicFramePr>
          <p:nvPr>
            <p:ph type="chart" sz="quarter" idx="13"/>
            <p:extLst>
              <p:ext uri="{D42A27DB-BD31-4B8C-83A1-F6EECF244321}">
                <p14:modId xmlns:p14="http://schemas.microsoft.com/office/powerpoint/2010/main" val="1978442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FFDB1C-BD17-4062-9AFF-CDE82ECFFEF6}"/>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79D0E404-7590-4209-AD6C-9B32FDB29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69953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7B70F-29DD-44D0-A8FB-0EE5A3C73396}"/>
              </a:ext>
            </a:extLst>
          </p:cNvPr>
          <p:cNvSpPr>
            <a:spLocks noGrp="1"/>
          </p:cNvSpPr>
          <p:nvPr>
            <p:ph type="title"/>
          </p:nvPr>
        </p:nvSpPr>
        <p:spPr/>
        <p:txBody>
          <a:bodyPr/>
          <a:lstStyle/>
          <a:p>
            <a:r>
              <a:rPr lang="en-US"/>
              <a:t>LinkedIn Updates | All Pages</a:t>
            </a:r>
          </a:p>
        </p:txBody>
      </p:sp>
      <p:graphicFrame>
        <p:nvGraphicFramePr>
          <p:cNvPr id="6" name="Chart Placeholder 5">
            <a:extLst>
              <a:ext uri="{FF2B5EF4-FFF2-40B4-BE49-F238E27FC236}">
                <a16:creationId xmlns:a16="http://schemas.microsoft.com/office/drawing/2014/main" id="{F2924107-42B6-498F-85DB-6C7A0B587867}"/>
              </a:ext>
            </a:extLst>
          </p:cNvPr>
          <p:cNvGraphicFramePr>
            <a:graphicFrameLocks noGrp="1"/>
          </p:cNvGraphicFramePr>
          <p:nvPr>
            <p:ph type="chart" sz="quarter" idx="13"/>
            <p:extLst>
              <p:ext uri="{D42A27DB-BD31-4B8C-83A1-F6EECF244321}">
                <p14:modId xmlns:p14="http://schemas.microsoft.com/office/powerpoint/2010/main" val="1664232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9DEE7C-1AC7-47EA-8F03-7202EA025FEE}"/>
              </a:ext>
            </a:extLst>
          </p:cNvPr>
          <p:cNvSpPr>
            <a:spLocks noGrp="1"/>
          </p:cNvSpPr>
          <p:nvPr>
            <p:ph type="body" sz="quarter" idx="14"/>
          </p:nvPr>
        </p:nvSpPr>
        <p:spPr/>
        <p:txBody>
          <a:bodyPr/>
          <a:lstStyle/>
          <a:p>
            <a:r>
              <a:rPr lang="en-US"/>
              <a:t>02/11/2019 - 03/28/2019</a:t>
            </a:r>
          </a:p>
        </p:txBody>
      </p:sp>
      <p:sp>
        <p:nvSpPr>
          <p:cNvPr id="5" name="Footer Placeholder 4">
            <a:extLst>
              <a:ext uri="{FF2B5EF4-FFF2-40B4-BE49-F238E27FC236}">
                <a16:creationId xmlns:a16="http://schemas.microsoft.com/office/drawing/2014/main" id="{5D6F9B42-FD15-44C4-AFC0-7FDC8319B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38386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51A57-05A3-4AA2-B2D7-26EA653356CD}"/>
              </a:ext>
            </a:extLst>
          </p:cNvPr>
          <p:cNvSpPr>
            <a:spLocks noGrp="1"/>
          </p:cNvSpPr>
          <p:nvPr>
            <p:ph type="title"/>
          </p:nvPr>
        </p:nvSpPr>
        <p:spPr/>
        <p:txBody>
          <a:bodyPr/>
          <a:lstStyle/>
          <a:p>
            <a:r>
              <a:rPr lang="en-US"/>
              <a:t>Youtube Videos Table | All Pages - 1 of 4</a:t>
            </a:r>
          </a:p>
        </p:txBody>
      </p:sp>
      <p:graphicFrame>
        <p:nvGraphicFramePr>
          <p:cNvPr id="5" name="Table Placeholder 4">
            <a:extLst>
              <a:ext uri="{FF2B5EF4-FFF2-40B4-BE49-F238E27FC236}">
                <a16:creationId xmlns:a16="http://schemas.microsoft.com/office/drawing/2014/main" id="{A5C98E02-156E-4FCC-A82E-C11A0702F4C0}"/>
              </a:ext>
            </a:extLst>
          </p:cNvPr>
          <p:cNvGraphicFramePr>
            <a:graphicFrameLocks noGrp="1"/>
          </p:cNvGraphicFramePr>
          <p:nvPr>
            <p:ph type="tbl" sz="quarter" idx="13"/>
            <p:extLst>
              <p:ext uri="{D42A27DB-BD31-4B8C-83A1-F6EECF244321}">
                <p14:modId xmlns:p14="http://schemas.microsoft.com/office/powerpoint/2010/main" val="3159725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5980636"/>
                    </a:ext>
                  </a:extLst>
                </a:gridCol>
                <a:gridCol w="822960">
                  <a:extLst>
                    <a:ext uri="{9D8B030D-6E8A-4147-A177-3AD203B41FA5}">
                      <a16:colId xmlns:a16="http://schemas.microsoft.com/office/drawing/2014/main" val="562983098"/>
                    </a:ext>
                  </a:extLst>
                </a:gridCol>
                <a:gridCol w="822960">
                  <a:extLst>
                    <a:ext uri="{9D8B030D-6E8A-4147-A177-3AD203B41FA5}">
                      <a16:colId xmlns:a16="http://schemas.microsoft.com/office/drawing/2014/main" val="1623038016"/>
                    </a:ext>
                  </a:extLst>
                </a:gridCol>
                <a:gridCol w="822960">
                  <a:extLst>
                    <a:ext uri="{9D8B030D-6E8A-4147-A177-3AD203B41FA5}">
                      <a16:colId xmlns:a16="http://schemas.microsoft.com/office/drawing/2014/main" val="35428712"/>
                    </a:ext>
                  </a:extLst>
                </a:gridCol>
                <a:gridCol w="822960">
                  <a:extLst>
                    <a:ext uri="{9D8B030D-6E8A-4147-A177-3AD203B41FA5}">
                      <a16:colId xmlns:a16="http://schemas.microsoft.com/office/drawing/2014/main" val="2838129227"/>
                    </a:ext>
                  </a:extLst>
                </a:gridCol>
                <a:gridCol w="822960">
                  <a:extLst>
                    <a:ext uri="{9D8B030D-6E8A-4147-A177-3AD203B41FA5}">
                      <a16:colId xmlns:a16="http://schemas.microsoft.com/office/drawing/2014/main" val="3391515777"/>
                    </a:ext>
                  </a:extLst>
                </a:gridCol>
                <a:gridCol w="822960">
                  <a:extLst>
                    <a:ext uri="{9D8B030D-6E8A-4147-A177-3AD203B41FA5}">
                      <a16:colId xmlns:a16="http://schemas.microsoft.com/office/drawing/2014/main" val="4270042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98115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21:46:14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Curtis Krahn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9240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21:43:48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Kyoung Yong 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8039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21:41:18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Jeremy Inglett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4488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Vancouver Community College - 2019-03-18 21:38:14 </a:t>
                      </a:r>
                      <a:r>
                        <a:rPr kumimoji="0" lang="en-US" sz="1000" b="0" i="0" u="none" strike="noStrike" kern="1200" cap="none" spc="0" normalizeH="0" baseline="0" noProof="0">
                          <a:ln>
                            <a:noFill/>
                          </a:ln>
                          <a:solidFill>
                            <a:prstClr val="black"/>
                          </a:solidFill>
                          <a:effectLst/>
                          <a:uLnTx/>
                          <a:uFillTx/>
                          <a:latin typeface="+mn-lt"/>
                          <a:ea typeface="+mn-ea"/>
                          <a:cs typeface="+mn-cs"/>
                        </a:rPr>
                        <a:t>
 2018 VCC Outstanding Alumni Award winner, Alan Matheson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04:14:57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229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17:54:01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Lindsay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65492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- 2019-03-18 17:53:58 </a:t>
                      </a:r>
                      <a:r>
                        <a:rPr kumimoji="0" lang="en-US" sz="1000" b="0" i="0" u="none" strike="noStrike" kern="1200" cap="none" spc="0" normalizeH="0" baseline="0" noProof="0">
                          <a:ln>
                            <a:noFill/>
                          </a:ln>
                          <a:solidFill>
                            <a:prstClr val="black"/>
                          </a:solidFill>
                          <a:effectLst/>
                          <a:uLnTx/>
                          <a:uFillTx/>
                          <a:latin typeface="+mn-lt"/>
                          <a:ea typeface="+mn-ea"/>
                          <a:cs typeface="+mn-cs"/>
                        </a:rPr>
                        <a:t>
 B49 - Scholarships and Bursaries - Ashley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8435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- 2019-03-15 17:51:28 </a:t>
                      </a:r>
                      <a:r>
                        <a:rPr kumimoji="0" lang="en-US" sz="1000" b="0" i="0" u="none" strike="noStrike" kern="1200" cap="none" spc="0" normalizeH="0" baseline="0" noProof="0">
                          <a:ln>
                            <a:noFill/>
                          </a:ln>
                          <a:solidFill>
                            <a:prstClr val="black"/>
                          </a:solidFill>
                          <a:effectLst/>
                          <a:uLnTx/>
                          <a:uFillTx/>
                          <a:latin typeface="+mn-lt"/>
                          <a:ea typeface="+mn-ea"/>
                          <a:cs typeface="+mn-cs"/>
                        </a:rPr>
                        <a:t>
 Electrical and Computer Engineering Technology, Automation and Instrumentation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7691404"/>
                  </a:ext>
                </a:extLst>
              </a:tr>
            </a:tbl>
          </a:graphicData>
        </a:graphic>
      </p:graphicFrame>
      <p:sp>
        <p:nvSpPr>
          <p:cNvPr id="4" name="Text Placeholder 3">
            <a:extLst>
              <a:ext uri="{FF2B5EF4-FFF2-40B4-BE49-F238E27FC236}">
                <a16:creationId xmlns:a16="http://schemas.microsoft.com/office/drawing/2014/main" id="{ED70468D-6F8A-422A-B2EE-C0F2FC78F64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11116334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E8E78-50F3-4EE7-87DD-8A2B167E94A8}"/>
              </a:ext>
            </a:extLst>
          </p:cNvPr>
          <p:cNvSpPr>
            <a:spLocks noGrp="1"/>
          </p:cNvSpPr>
          <p:nvPr>
            <p:ph type="title"/>
          </p:nvPr>
        </p:nvSpPr>
        <p:spPr/>
        <p:txBody>
          <a:bodyPr/>
          <a:lstStyle/>
          <a:p>
            <a:r>
              <a:rPr lang="en-US"/>
              <a:t>Youtube Videos Table | All Pages - 2 of 4</a:t>
            </a:r>
          </a:p>
        </p:txBody>
      </p:sp>
      <p:graphicFrame>
        <p:nvGraphicFramePr>
          <p:cNvPr id="5" name="Table Placeholder 4">
            <a:extLst>
              <a:ext uri="{FF2B5EF4-FFF2-40B4-BE49-F238E27FC236}">
                <a16:creationId xmlns:a16="http://schemas.microsoft.com/office/drawing/2014/main" id="{52F578DB-2F42-45D5-A552-AD97BAF1FEA2}"/>
              </a:ext>
            </a:extLst>
          </p:cNvPr>
          <p:cNvGraphicFramePr>
            <a:graphicFrameLocks noGrp="1"/>
          </p:cNvGraphicFramePr>
          <p:nvPr>
            <p:ph type="tbl" sz="quarter" idx="13"/>
            <p:extLst>
              <p:ext uri="{D42A27DB-BD31-4B8C-83A1-F6EECF244321}">
                <p14:modId xmlns:p14="http://schemas.microsoft.com/office/powerpoint/2010/main" val="3535099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7501942"/>
                    </a:ext>
                  </a:extLst>
                </a:gridCol>
                <a:gridCol w="822960">
                  <a:extLst>
                    <a:ext uri="{9D8B030D-6E8A-4147-A177-3AD203B41FA5}">
                      <a16:colId xmlns:a16="http://schemas.microsoft.com/office/drawing/2014/main" val="343755802"/>
                    </a:ext>
                  </a:extLst>
                </a:gridCol>
                <a:gridCol w="822960">
                  <a:extLst>
                    <a:ext uri="{9D8B030D-6E8A-4147-A177-3AD203B41FA5}">
                      <a16:colId xmlns:a16="http://schemas.microsoft.com/office/drawing/2014/main" val="71217965"/>
                    </a:ext>
                  </a:extLst>
                </a:gridCol>
                <a:gridCol w="822960">
                  <a:extLst>
                    <a:ext uri="{9D8B030D-6E8A-4147-A177-3AD203B41FA5}">
                      <a16:colId xmlns:a16="http://schemas.microsoft.com/office/drawing/2014/main" val="206658132"/>
                    </a:ext>
                  </a:extLst>
                </a:gridCol>
                <a:gridCol w="822960">
                  <a:extLst>
                    <a:ext uri="{9D8B030D-6E8A-4147-A177-3AD203B41FA5}">
                      <a16:colId xmlns:a16="http://schemas.microsoft.com/office/drawing/2014/main" val="1896653759"/>
                    </a:ext>
                  </a:extLst>
                </a:gridCol>
                <a:gridCol w="822960">
                  <a:extLst>
                    <a:ext uri="{9D8B030D-6E8A-4147-A177-3AD203B41FA5}">
                      <a16:colId xmlns:a16="http://schemas.microsoft.com/office/drawing/2014/main" val="2410024198"/>
                    </a:ext>
                  </a:extLst>
                </a:gridCol>
                <a:gridCol w="822960">
                  <a:extLst>
                    <a:ext uri="{9D8B030D-6E8A-4147-A177-3AD203B41FA5}">
                      <a16:colId xmlns:a16="http://schemas.microsoft.com/office/drawing/2014/main" val="64255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40523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18:33:41 </a:t>
                      </a:r>
                      <a:r>
                        <a:rPr kumimoji="0" lang="en-US" sz="1000" b="0" i="0" u="none" strike="noStrike" kern="1200" cap="none" spc="0" normalizeH="0" baseline="0" noProof="0">
                          <a:ln>
                            <a:noFill/>
                          </a:ln>
                          <a:solidFill>
                            <a:prstClr val="black"/>
                          </a:solidFill>
                          <a:effectLst/>
                          <a:uLnTx/>
                          <a:uFillTx/>
                          <a:latin typeface="+mn-lt"/>
                          <a:ea typeface="+mn-ea"/>
                          <a:cs typeface="+mn-cs"/>
                        </a:rPr>
                        <a:t>
 Telecommunications Systems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9975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- 2019-03-11 18:28:06 </a:t>
                      </a:r>
                      <a:r>
                        <a:rPr kumimoji="0" lang="en-US" sz="1000" b="0" i="0" u="none" strike="noStrike" kern="1200" cap="none" spc="0" normalizeH="0" baseline="0" noProof="0">
                          <a:ln>
                            <a:noFill/>
                          </a:ln>
                          <a:solidFill>
                            <a:prstClr val="black"/>
                          </a:solidFill>
                          <a:effectLst/>
                          <a:uLnTx/>
                          <a:uFillTx/>
                          <a:latin typeface="+mn-lt"/>
                          <a:ea typeface="+mn-ea"/>
                          <a:cs typeface="+mn-cs"/>
                        </a:rPr>
                        <a:t>
 Industrial Instrumentation and Process Control Technician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998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DouglasCollegeVideo - 2019-03-07 19:59:19 </a:t>
                      </a:r>
                      <a:r>
                        <a:rPr kumimoji="0" lang="en-US" sz="1000" b="0" i="0" u="none" strike="noStrike" kern="1200" cap="none" spc="0" normalizeH="0" baseline="0" noProof="0">
                          <a:ln>
                            <a:noFill/>
                          </a:ln>
                          <a:solidFill>
                            <a:prstClr val="black"/>
                          </a:solidFill>
                          <a:effectLst/>
                          <a:uLnTx/>
                          <a:uFillTx/>
                          <a:latin typeface="+mn-lt"/>
                          <a:ea typeface="+mn-ea"/>
                          <a:cs typeface="+mn-cs"/>
                        </a:rPr>
                        <a:t>
 Douglas College Foundation - Anoop Virk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930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23:25:13 </a:t>
                      </a:r>
                      <a:r>
                        <a:rPr kumimoji="0" lang="en-US" sz="1000" b="0" i="0" u="none" strike="noStrike" kern="1200" cap="none" spc="0" normalizeH="0" baseline="0" noProof="0">
                          <a:ln>
                            <a:noFill/>
                          </a:ln>
                          <a:solidFill>
                            <a:prstClr val="black"/>
                          </a:solidFill>
                          <a:effectLst/>
                          <a:uLnTx/>
                          <a:uFillTx/>
                          <a:latin typeface="+mn-lt"/>
                          <a:ea typeface="+mn-ea"/>
                          <a:cs typeface="+mn-cs"/>
                        </a:rPr>
                        <a:t>
 Inside BCIT: Meet Amy Fell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9822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22:25:21 </a:t>
                      </a:r>
                      <a:r>
                        <a:rPr kumimoji="0" lang="en-US" sz="1000" b="0" i="0" u="none" strike="noStrike" kern="1200" cap="none" spc="0" normalizeH="0" baseline="0" noProof="0">
                          <a:ln>
                            <a:noFill/>
                          </a:ln>
                          <a:solidFill>
                            <a:prstClr val="black"/>
                          </a:solidFill>
                          <a:effectLst/>
                          <a:uLnTx/>
                          <a:uFillTx/>
                          <a:latin typeface="+mn-lt"/>
                          <a:ea typeface="+mn-ea"/>
                          <a:cs typeface="+mn-cs"/>
                        </a:rPr>
                        <a:t>
 First Day of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077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22:10:53 </a:t>
                      </a:r>
                      <a:r>
                        <a:rPr kumimoji="0" lang="en-US" sz="1000" b="0" i="0" u="none" strike="noStrike" kern="1200" cap="none" spc="0" normalizeH="0" baseline="0" noProof="0">
                          <a:ln>
                            <a:noFill/>
                          </a:ln>
                          <a:solidFill>
                            <a:prstClr val="black"/>
                          </a:solidFill>
                          <a:effectLst/>
                          <a:uLnTx/>
                          <a:uFillTx/>
                          <a:latin typeface="+mn-lt"/>
                          <a:ea typeface="+mn-ea"/>
                          <a:cs typeface="+mn-cs"/>
                        </a:rPr>
                        <a:t>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83586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21:54:37 </a:t>
                      </a:r>
                      <a:r>
                        <a:rPr kumimoji="0" lang="en-US" sz="1000" b="0" i="0" u="none" strike="noStrike" kern="1200" cap="none" spc="0" normalizeH="0" baseline="0" noProof="0">
                          <a:ln>
                            <a:noFill/>
                          </a:ln>
                          <a:solidFill>
                            <a:prstClr val="black"/>
                          </a:solidFill>
                          <a:effectLst/>
                          <a:uLnTx/>
                          <a:uFillTx/>
                          <a:latin typeface="+mn-lt"/>
                          <a:ea typeface="+mn-ea"/>
                          <a:cs typeface="+mn-cs"/>
                        </a:rPr>
                        <a:t>
 Room Tour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01350383"/>
                  </a:ext>
                </a:extLst>
              </a:tr>
            </a:tbl>
          </a:graphicData>
        </a:graphic>
      </p:graphicFrame>
      <p:sp>
        <p:nvSpPr>
          <p:cNvPr id="4" name="Text Placeholder 3">
            <a:extLst>
              <a:ext uri="{FF2B5EF4-FFF2-40B4-BE49-F238E27FC236}">
                <a16:creationId xmlns:a16="http://schemas.microsoft.com/office/drawing/2014/main" id="{C1D6C879-64D8-424D-8CDB-B4FA3BCCE3CC}"/>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2721577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F709F-526A-4A8C-A9EF-2D86B72DF49B}"/>
              </a:ext>
            </a:extLst>
          </p:cNvPr>
          <p:cNvSpPr>
            <a:spLocks noGrp="1"/>
          </p:cNvSpPr>
          <p:nvPr>
            <p:ph type="title"/>
          </p:nvPr>
        </p:nvSpPr>
        <p:spPr/>
        <p:txBody>
          <a:bodyPr/>
          <a:lstStyle/>
          <a:p>
            <a:r>
              <a:rPr lang="en-US"/>
              <a:t>Youtube Videos Table | All Pages - 3 of 4</a:t>
            </a:r>
          </a:p>
        </p:txBody>
      </p:sp>
      <p:graphicFrame>
        <p:nvGraphicFramePr>
          <p:cNvPr id="5" name="Table Placeholder 4">
            <a:extLst>
              <a:ext uri="{FF2B5EF4-FFF2-40B4-BE49-F238E27FC236}">
                <a16:creationId xmlns:a16="http://schemas.microsoft.com/office/drawing/2014/main" id="{C19CBD99-4B42-4DD1-8380-0D2EE85BFB55}"/>
              </a:ext>
            </a:extLst>
          </p:cNvPr>
          <p:cNvGraphicFramePr>
            <a:graphicFrameLocks noGrp="1"/>
          </p:cNvGraphicFramePr>
          <p:nvPr>
            <p:ph type="tbl" sz="quarter" idx="13"/>
            <p:extLst>
              <p:ext uri="{D42A27DB-BD31-4B8C-83A1-F6EECF244321}">
                <p14:modId xmlns:p14="http://schemas.microsoft.com/office/powerpoint/2010/main" val="220829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20232409"/>
                    </a:ext>
                  </a:extLst>
                </a:gridCol>
                <a:gridCol w="822960">
                  <a:extLst>
                    <a:ext uri="{9D8B030D-6E8A-4147-A177-3AD203B41FA5}">
                      <a16:colId xmlns:a16="http://schemas.microsoft.com/office/drawing/2014/main" val="3291483443"/>
                    </a:ext>
                  </a:extLst>
                </a:gridCol>
                <a:gridCol w="822960">
                  <a:extLst>
                    <a:ext uri="{9D8B030D-6E8A-4147-A177-3AD203B41FA5}">
                      <a16:colId xmlns:a16="http://schemas.microsoft.com/office/drawing/2014/main" val="1647067003"/>
                    </a:ext>
                  </a:extLst>
                </a:gridCol>
                <a:gridCol w="822960">
                  <a:extLst>
                    <a:ext uri="{9D8B030D-6E8A-4147-A177-3AD203B41FA5}">
                      <a16:colId xmlns:a16="http://schemas.microsoft.com/office/drawing/2014/main" val="130826041"/>
                    </a:ext>
                  </a:extLst>
                </a:gridCol>
                <a:gridCol w="822960">
                  <a:extLst>
                    <a:ext uri="{9D8B030D-6E8A-4147-A177-3AD203B41FA5}">
                      <a16:colId xmlns:a16="http://schemas.microsoft.com/office/drawing/2014/main" val="54329399"/>
                    </a:ext>
                  </a:extLst>
                </a:gridCol>
                <a:gridCol w="822960">
                  <a:extLst>
                    <a:ext uri="{9D8B030D-6E8A-4147-A177-3AD203B41FA5}">
                      <a16:colId xmlns:a16="http://schemas.microsoft.com/office/drawing/2014/main" val="2446832449"/>
                    </a:ext>
                  </a:extLst>
                </a:gridCol>
                <a:gridCol w="822960">
                  <a:extLst>
                    <a:ext uri="{9D8B030D-6E8A-4147-A177-3AD203B41FA5}">
                      <a16:colId xmlns:a16="http://schemas.microsoft.com/office/drawing/2014/main" val="2191108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387286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- 2019-03-05 21:38:20 </a:t>
                      </a:r>
                      <a:r>
                        <a:rPr kumimoji="0" lang="en-US" sz="1000" b="0" i="0" u="none" strike="noStrike" kern="1200" cap="none" spc="0" normalizeH="0" baseline="0" noProof="0">
                          <a:ln>
                            <a:noFill/>
                          </a:ln>
                          <a:solidFill>
                            <a:prstClr val="black"/>
                          </a:solidFill>
                          <a:effectLst/>
                          <a:uLnTx/>
                          <a:uFillTx/>
                          <a:latin typeface="+mn-lt"/>
                          <a:ea typeface="+mn-ea"/>
                          <a:cs typeface="+mn-cs"/>
                        </a:rPr>
                        <a:t>
 Moving to Vienna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267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Langara College - 2019-02-28 00:47:13 </a:t>
                      </a:r>
                      <a:r>
                        <a:rPr kumimoji="0" lang="en-US" sz="1000" b="0" i="0" u="none" strike="noStrike" kern="1200" cap="none" spc="0" normalizeH="0" baseline="0" noProof="0">
                          <a:ln>
                            <a:noFill/>
                          </a:ln>
                          <a:solidFill>
                            <a:prstClr val="black"/>
                          </a:solidFill>
                          <a:effectLst/>
                          <a:uLnTx/>
                          <a:uFillTx/>
                          <a:latin typeface="+mn-lt"/>
                          <a:ea typeface="+mn-ea"/>
                          <a:cs typeface="+mn-cs"/>
                        </a:rPr>
                        <a:t>
 Employee Giving: The Power of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8454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23:47:44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4816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23:30:38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(1:30pm) - Keynote Charmaine Crooks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528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23:26:51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 - Keynote Catherine Roome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32307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23:00:02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26, 2019 (6:30pm)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322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22:03:00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27, 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46071447"/>
                  </a:ext>
                </a:extLst>
              </a:tr>
            </a:tbl>
          </a:graphicData>
        </a:graphic>
      </p:graphicFrame>
      <p:sp>
        <p:nvSpPr>
          <p:cNvPr id="4" name="Text Placeholder 3">
            <a:extLst>
              <a:ext uri="{FF2B5EF4-FFF2-40B4-BE49-F238E27FC236}">
                <a16:creationId xmlns:a16="http://schemas.microsoft.com/office/drawing/2014/main" id="{A9ECCB51-85BE-4507-BEFB-AF633AA14D8F}"/>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35054947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57AF0-BC67-4190-95A4-DC6AFEE89FDD}"/>
              </a:ext>
            </a:extLst>
          </p:cNvPr>
          <p:cNvSpPr>
            <a:spLocks noGrp="1"/>
          </p:cNvSpPr>
          <p:nvPr>
            <p:ph type="title"/>
          </p:nvPr>
        </p:nvSpPr>
        <p:spPr/>
        <p:txBody>
          <a:bodyPr/>
          <a:lstStyle/>
          <a:p>
            <a:r>
              <a:rPr lang="en-US"/>
              <a:t>Youtube Videos Table | All Pages - 4 of 4</a:t>
            </a:r>
          </a:p>
        </p:txBody>
      </p:sp>
      <p:graphicFrame>
        <p:nvGraphicFramePr>
          <p:cNvPr id="5" name="Table Placeholder 4">
            <a:extLst>
              <a:ext uri="{FF2B5EF4-FFF2-40B4-BE49-F238E27FC236}">
                <a16:creationId xmlns:a16="http://schemas.microsoft.com/office/drawing/2014/main" id="{7AA62E66-6880-4BE1-A5C9-948166AE98E7}"/>
              </a:ext>
            </a:extLst>
          </p:cNvPr>
          <p:cNvGraphicFramePr>
            <a:graphicFrameLocks noGrp="1"/>
          </p:cNvGraphicFramePr>
          <p:nvPr>
            <p:ph type="tbl" sz="quarter" idx="13"/>
            <p:extLst>
              <p:ext uri="{D42A27DB-BD31-4B8C-83A1-F6EECF244321}">
                <p14:modId xmlns:p14="http://schemas.microsoft.com/office/powerpoint/2010/main" val="24282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7131401"/>
                    </a:ext>
                  </a:extLst>
                </a:gridCol>
                <a:gridCol w="822960">
                  <a:extLst>
                    <a:ext uri="{9D8B030D-6E8A-4147-A177-3AD203B41FA5}">
                      <a16:colId xmlns:a16="http://schemas.microsoft.com/office/drawing/2014/main" val="898446524"/>
                    </a:ext>
                  </a:extLst>
                </a:gridCol>
                <a:gridCol w="822960">
                  <a:extLst>
                    <a:ext uri="{9D8B030D-6E8A-4147-A177-3AD203B41FA5}">
                      <a16:colId xmlns:a16="http://schemas.microsoft.com/office/drawing/2014/main" val="2142198438"/>
                    </a:ext>
                  </a:extLst>
                </a:gridCol>
                <a:gridCol w="822960">
                  <a:extLst>
                    <a:ext uri="{9D8B030D-6E8A-4147-A177-3AD203B41FA5}">
                      <a16:colId xmlns:a16="http://schemas.microsoft.com/office/drawing/2014/main" val="1877947301"/>
                    </a:ext>
                  </a:extLst>
                </a:gridCol>
                <a:gridCol w="822960">
                  <a:extLst>
                    <a:ext uri="{9D8B030D-6E8A-4147-A177-3AD203B41FA5}">
                      <a16:colId xmlns:a16="http://schemas.microsoft.com/office/drawing/2014/main" val="658869534"/>
                    </a:ext>
                  </a:extLst>
                </a:gridCol>
                <a:gridCol w="822960">
                  <a:extLst>
                    <a:ext uri="{9D8B030D-6E8A-4147-A177-3AD203B41FA5}">
                      <a16:colId xmlns:a16="http://schemas.microsoft.com/office/drawing/2014/main" val="635489681"/>
                    </a:ext>
                  </a:extLst>
                </a:gridCol>
                <a:gridCol w="822960">
                  <a:extLst>
                    <a:ext uri="{9D8B030D-6E8A-4147-A177-3AD203B41FA5}">
                      <a16:colId xmlns:a16="http://schemas.microsoft.com/office/drawing/2014/main" val="37231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557154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- 2019-02-27 20:59:24 </a:t>
                      </a:r>
                      <a:r>
                        <a:rPr kumimoji="0" lang="en-US" sz="1000" b="0" i="0" u="none" strike="noStrike" kern="1200" cap="none" spc="0" normalizeH="0" baseline="0" noProof="0">
                          <a:ln>
                            <a:noFill/>
                          </a:ln>
                          <a:solidFill>
                            <a:prstClr val="black"/>
                          </a:solidFill>
                          <a:effectLst/>
                          <a:uLnTx/>
                          <a:uFillTx/>
                          <a:latin typeface="+mn-lt"/>
                          <a:ea typeface="+mn-ea"/>
                          <a:cs typeface="+mn-cs"/>
                        </a:rPr>
                        <a:t>
 BCIT Convocation February 27, 2019 - Keynote Donna Wilson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3902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British Columbia Institute of Technology - 2019-02-22 20:44:59 </a:t>
                      </a:r>
                      <a:r>
                        <a:rPr kumimoji="0" lang="en-US" sz="1000" b="0" i="0" u="none" strike="noStrike" kern="1200" cap="none" spc="0" normalizeH="0" baseline="0" noProof="0">
                          <a:ln>
                            <a:noFill/>
                          </a:ln>
                          <a:solidFill>
                            <a:prstClr val="black"/>
                          </a:solidFill>
                          <a:effectLst/>
                          <a:uLnTx/>
                          <a:uFillTx/>
                          <a:latin typeface="+mn-lt"/>
                          <a:ea typeface="+mn-ea"/>
                          <a:cs typeface="+mn-cs"/>
                        </a:rPr>
                        <a:t>
 Education for a Complex World - BCIT School of Construction and the Environment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03/30/2019 17:08:04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7254638"/>
                  </a:ext>
                </a:extLst>
              </a:tr>
            </a:tbl>
          </a:graphicData>
        </a:graphic>
      </p:graphicFrame>
      <p:sp>
        <p:nvSpPr>
          <p:cNvPr id="4" name="Text Placeholder 3">
            <a:extLst>
              <a:ext uri="{FF2B5EF4-FFF2-40B4-BE49-F238E27FC236}">
                <a16:creationId xmlns:a16="http://schemas.microsoft.com/office/drawing/2014/main" id="{1F00A8C5-9DDE-4EB2-9585-1F791377190E}"/>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2418743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4B697-0109-419E-B27C-DFAE70A35E50}"/>
              </a:ext>
            </a:extLst>
          </p:cNvPr>
          <p:cNvSpPr>
            <a:spLocks noGrp="1"/>
          </p:cNvSpPr>
          <p:nvPr>
            <p:ph type="title"/>
          </p:nvPr>
        </p:nvSpPr>
        <p:spPr/>
        <p:txBody>
          <a:bodyPr/>
          <a:lstStyle/>
          <a:p>
            <a:r>
              <a:rPr lang="en-US"/>
              <a:t>LinkedIn Hashtag Detection | All Pages</a:t>
            </a:r>
          </a:p>
        </p:txBody>
      </p:sp>
      <p:graphicFrame>
        <p:nvGraphicFramePr>
          <p:cNvPr id="5" name="Table Placeholder 4">
            <a:extLst>
              <a:ext uri="{FF2B5EF4-FFF2-40B4-BE49-F238E27FC236}">
                <a16:creationId xmlns:a16="http://schemas.microsoft.com/office/drawing/2014/main" id="{B6F6A0BA-876F-4612-B25F-64AB807D29E8}"/>
              </a:ext>
            </a:extLst>
          </p:cNvPr>
          <p:cNvGraphicFramePr>
            <a:graphicFrameLocks noGrp="1"/>
          </p:cNvGraphicFramePr>
          <p:nvPr>
            <p:ph type="tbl" sz="quarter" idx="13"/>
            <p:extLst>
              <p:ext uri="{D42A27DB-BD31-4B8C-83A1-F6EECF244321}">
                <p14:modId xmlns:p14="http://schemas.microsoft.com/office/powerpoint/2010/main" val="1843530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48835678"/>
                    </a:ext>
                  </a:extLst>
                </a:gridCol>
                <a:gridCol w="1481328">
                  <a:extLst>
                    <a:ext uri="{9D8B030D-6E8A-4147-A177-3AD203B41FA5}">
                      <a16:colId xmlns:a16="http://schemas.microsoft.com/office/drawing/2014/main" val="443697997"/>
                    </a:ext>
                  </a:extLst>
                </a:gridCol>
                <a:gridCol w="1481328">
                  <a:extLst>
                    <a:ext uri="{9D8B030D-6E8A-4147-A177-3AD203B41FA5}">
                      <a16:colId xmlns:a16="http://schemas.microsoft.com/office/drawing/2014/main" val="1332011799"/>
                    </a:ext>
                  </a:extLst>
                </a:gridCol>
                <a:gridCol w="1481328">
                  <a:extLst>
                    <a:ext uri="{9D8B030D-6E8A-4147-A177-3AD203B41FA5}">
                      <a16:colId xmlns:a16="http://schemas.microsoft.com/office/drawing/2014/main" val="1233121249"/>
                    </a:ext>
                  </a:extLst>
                </a:gridCol>
                <a:gridCol w="1481328">
                  <a:extLst>
                    <a:ext uri="{9D8B030D-6E8A-4147-A177-3AD203B41FA5}">
                      <a16:colId xmlns:a16="http://schemas.microsoft.com/office/drawing/2014/main" val="2708861167"/>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Avg. Likes per Update</a:t>
                      </a:r>
                    </a:p>
                  </a:txBody>
                  <a:tcPr/>
                </a:tc>
                <a:tc>
                  <a:txBody>
                    <a:bodyPr/>
                    <a:lstStyle/>
                    <a:p>
                      <a:r>
                        <a:rPr lang="en-US" sz="1000"/>
                        <a:t>Avg. Comments per Update</a:t>
                      </a:r>
                    </a:p>
                  </a:txBody>
                  <a:tcPr/>
                </a:tc>
                <a:tc>
                  <a:txBody>
                    <a:bodyPr/>
                    <a:lstStyle/>
                    <a:p>
                      <a:r>
                        <a:rPr lang="en-US" sz="1000"/>
                        <a:t>Avg. Interactions per Update</a:t>
                      </a:r>
                    </a:p>
                  </a:txBody>
                  <a:tcPr/>
                </a:tc>
                <a:extLst>
                  <a:ext uri="{0D108BD9-81ED-4DB2-BD59-A6C34878D82A}">
                    <a16:rowId xmlns:a16="http://schemas.microsoft.com/office/drawing/2014/main" val="3283429218"/>
                  </a:ext>
                </a:extLst>
              </a:tr>
              <a:tr h="370840">
                <a:tc>
                  <a:txBody>
                    <a:bodyPr/>
                    <a:lstStyle/>
                    <a:p>
                      <a:r>
                        <a:rPr lang="en-US" sz="1000"/>
                        <a:t>#myVCC</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419220384"/>
                  </a:ext>
                </a:extLst>
              </a:tr>
              <a:tr h="370840">
                <a:tc>
                  <a:txBody>
                    <a:bodyPr/>
                    <a:lstStyle/>
                    <a:p>
                      <a:r>
                        <a:rPr lang="en-US" sz="1000"/>
                        <a:t>#OceansCampus</a:t>
                      </a:r>
                    </a:p>
                  </a:txBody>
                  <a:tcPr/>
                </a:tc>
                <a:tc>
                  <a:txBody>
                    <a:bodyPr/>
                    <a:lstStyle/>
                    <a:p>
                      <a:r>
                        <a:rPr lang="en-US" sz="1000"/>
                        <a:t>1</a:t>
                      </a:r>
                    </a:p>
                  </a:txBody>
                  <a:tcPr/>
                </a:tc>
                <a:tc>
                  <a:txBody>
                    <a:bodyPr/>
                    <a:lstStyle/>
                    <a:p>
                      <a:r>
                        <a:rPr lang="en-US" sz="1000"/>
                        <a:t>40</a:t>
                      </a:r>
                    </a:p>
                  </a:txBody>
                  <a:tcPr/>
                </a:tc>
                <a:tc>
                  <a:txBody>
                    <a:bodyPr/>
                    <a:lstStyle/>
                    <a:p>
                      <a:r>
                        <a:rPr lang="en-US" sz="1000"/>
                        <a:t>2</a:t>
                      </a:r>
                    </a:p>
                  </a:txBody>
                  <a:tcPr/>
                </a:tc>
                <a:tc>
                  <a:txBody>
                    <a:bodyPr/>
                    <a:lstStyle/>
                    <a:p>
                      <a:r>
                        <a:rPr lang="en-US" sz="1000"/>
                        <a:t>42</a:t>
                      </a:r>
                    </a:p>
                  </a:txBody>
                  <a:tcPr/>
                </a:tc>
                <a:extLst>
                  <a:ext uri="{0D108BD9-81ED-4DB2-BD59-A6C34878D82A}">
                    <a16:rowId xmlns:a16="http://schemas.microsoft.com/office/drawing/2014/main" val="3639243012"/>
                  </a:ext>
                </a:extLst>
              </a:tr>
              <a:tr h="370840">
                <a:tc>
                  <a:txBody>
                    <a:bodyPr/>
                    <a:lstStyle/>
                    <a:p>
                      <a:r>
                        <a:rPr lang="en-US" sz="1000"/>
                        <a:t>#BlackHistoryMonth</a:t>
                      </a:r>
                    </a:p>
                  </a:txBody>
                  <a:tcPr/>
                </a:tc>
                <a:tc>
                  <a:txBody>
                    <a:bodyPr/>
                    <a:lstStyle/>
                    <a:p>
                      <a:r>
                        <a:rPr lang="en-US" sz="1000"/>
                        <a:t>1</a:t>
                      </a:r>
                    </a:p>
                  </a:txBody>
                  <a:tcPr/>
                </a:tc>
                <a:tc>
                  <a:txBody>
                    <a:bodyPr/>
                    <a:lstStyle/>
                    <a:p>
                      <a:r>
                        <a:rPr lang="en-US" sz="1000"/>
                        <a:t>92</a:t>
                      </a:r>
                    </a:p>
                  </a:txBody>
                  <a:tcPr/>
                </a:tc>
                <a:tc>
                  <a:txBody>
                    <a:bodyPr/>
                    <a:lstStyle/>
                    <a:p>
                      <a:r>
                        <a:rPr lang="en-US" sz="1000"/>
                        <a:t>5</a:t>
                      </a:r>
                    </a:p>
                  </a:txBody>
                  <a:tcPr/>
                </a:tc>
                <a:tc>
                  <a:txBody>
                    <a:bodyPr/>
                    <a:lstStyle/>
                    <a:p>
                      <a:r>
                        <a:rPr lang="en-US" sz="1000"/>
                        <a:t>97</a:t>
                      </a:r>
                    </a:p>
                  </a:txBody>
                  <a:tcPr/>
                </a:tc>
                <a:extLst>
                  <a:ext uri="{0D108BD9-81ED-4DB2-BD59-A6C34878D82A}">
                    <a16:rowId xmlns:a16="http://schemas.microsoft.com/office/drawing/2014/main" val="2610099381"/>
                  </a:ext>
                </a:extLst>
              </a:tr>
              <a:tr h="370840">
                <a:tc>
                  <a:txBody>
                    <a:bodyPr/>
                    <a:lstStyle/>
                    <a:p>
                      <a:r>
                        <a:rPr lang="en-US" sz="1000"/>
                        <a:t>#BCTopEmployers</a:t>
                      </a:r>
                    </a:p>
                  </a:txBody>
                  <a:tcPr/>
                </a:tc>
                <a:tc>
                  <a:txBody>
                    <a:bodyPr/>
                    <a:lstStyle/>
                    <a:p>
                      <a:r>
                        <a:rPr lang="en-US" sz="1000"/>
                        <a:t>1</a:t>
                      </a:r>
                    </a:p>
                  </a:txBody>
                  <a:tcPr/>
                </a:tc>
                <a:tc>
                  <a:txBody>
                    <a:bodyPr/>
                    <a:lstStyle/>
                    <a:p>
                      <a:r>
                        <a:rPr lang="en-US" sz="1000"/>
                        <a:t>193</a:t>
                      </a:r>
                    </a:p>
                  </a:txBody>
                  <a:tcPr/>
                </a:tc>
                <a:tc>
                  <a:txBody>
                    <a:bodyPr/>
                    <a:lstStyle/>
                    <a:p>
                      <a:r>
                        <a:rPr lang="en-US" sz="1000"/>
                        <a:t>7</a:t>
                      </a:r>
                    </a:p>
                  </a:txBody>
                  <a:tcPr/>
                </a:tc>
                <a:tc>
                  <a:txBody>
                    <a:bodyPr/>
                    <a:lstStyle/>
                    <a:p>
                      <a:r>
                        <a:rPr lang="en-US" sz="1000"/>
                        <a:t>200</a:t>
                      </a:r>
                    </a:p>
                  </a:txBody>
                  <a:tcPr/>
                </a:tc>
                <a:extLst>
                  <a:ext uri="{0D108BD9-81ED-4DB2-BD59-A6C34878D82A}">
                    <a16:rowId xmlns:a16="http://schemas.microsoft.com/office/drawing/2014/main" val="3439868528"/>
                  </a:ext>
                </a:extLst>
              </a:tr>
              <a:tr h="370840">
                <a:tc>
                  <a:txBody>
                    <a:bodyPr/>
                    <a:lstStyle/>
                    <a:p>
                      <a:r>
                        <a:rPr lang="en-US" sz="1000"/>
                        <a:t>#KnowHumanTrafficking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2249125331"/>
                  </a:ext>
                </a:extLst>
              </a:tr>
              <a:tr h="370840">
                <a:tc>
                  <a:txBody>
                    <a:bodyPr/>
                    <a:lstStyle/>
                    <a:p>
                      <a:r>
                        <a:rPr lang="en-US" sz="1000"/>
                        <a:t>#humantrafficking</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32</a:t>
                      </a:r>
                    </a:p>
                  </a:txBody>
                  <a:tcPr/>
                </a:tc>
                <a:extLst>
                  <a:ext uri="{0D108BD9-81ED-4DB2-BD59-A6C34878D82A}">
                    <a16:rowId xmlns:a16="http://schemas.microsoft.com/office/drawing/2014/main" val="2698134259"/>
                  </a:ext>
                </a:extLst>
              </a:tr>
              <a:tr h="370840">
                <a:tc>
                  <a:txBody>
                    <a:bodyPr/>
                    <a:lstStyle/>
                    <a:p>
                      <a:r>
                        <a:rPr lang="en-US" sz="1000"/>
                        <a:t>#YWCAWODA</a:t>
                      </a:r>
                    </a:p>
                  </a:txBody>
                  <a:tcPr/>
                </a:tc>
                <a:tc>
                  <a:txBody>
                    <a:bodyPr/>
                    <a:lstStyle/>
                    <a:p>
                      <a:r>
                        <a:rPr lang="en-US" sz="1000"/>
                        <a:t>1</a:t>
                      </a:r>
                    </a:p>
                  </a:txBody>
                  <a:tcPr/>
                </a:tc>
                <a:tc>
                  <a:txBody>
                    <a:bodyPr/>
                    <a:lstStyle/>
                    <a:p>
                      <a:r>
                        <a:rPr lang="en-US" sz="1000"/>
                        <a:t>66</a:t>
                      </a:r>
                    </a:p>
                  </a:txBody>
                  <a:tcPr/>
                </a:tc>
                <a:tc>
                  <a:txBody>
                    <a:bodyPr/>
                    <a:lstStyle/>
                    <a:p>
                      <a:r>
                        <a:rPr lang="en-US" sz="1000"/>
                        <a:t>3</a:t>
                      </a:r>
                    </a:p>
                  </a:txBody>
                  <a:tcPr/>
                </a:tc>
                <a:tc>
                  <a:txBody>
                    <a:bodyPr/>
                    <a:lstStyle/>
                    <a:p>
                      <a:r>
                        <a:rPr lang="en-US" sz="1000"/>
                        <a:t>69</a:t>
                      </a:r>
                    </a:p>
                  </a:txBody>
                  <a:tcPr/>
                </a:tc>
                <a:extLst>
                  <a:ext uri="{0D108BD9-81ED-4DB2-BD59-A6C34878D82A}">
                    <a16:rowId xmlns:a16="http://schemas.microsoft.com/office/drawing/2014/main" val="1229218772"/>
                  </a:ext>
                </a:extLst>
              </a:tr>
              <a:tr h="370840">
                <a:tc>
                  <a:txBody>
                    <a:bodyPr/>
                    <a:lstStyle/>
                    <a:p>
                      <a:r>
                        <a:rPr lang="en-US" sz="1000"/>
                        <a:t>#BCTECHSummit</a:t>
                      </a:r>
                    </a:p>
                  </a:txBody>
                  <a:tcPr/>
                </a:tc>
                <a:tc>
                  <a:txBody>
                    <a:bodyPr/>
                    <a:lstStyle/>
                    <a:p>
                      <a:r>
                        <a:rPr lang="en-US" sz="1000"/>
                        <a:t>2</a:t>
                      </a:r>
                    </a:p>
                  </a:txBody>
                  <a:tcPr/>
                </a:tc>
                <a:tc>
                  <a:txBody>
                    <a:bodyPr/>
                    <a:lstStyle/>
                    <a:p>
                      <a:r>
                        <a:rPr lang="en-US" sz="1000"/>
                        <a:t>94</a:t>
                      </a:r>
                    </a:p>
                  </a:txBody>
                  <a:tcPr/>
                </a:tc>
                <a:tc>
                  <a:txBody>
                    <a:bodyPr/>
                    <a:lstStyle/>
                    <a:p>
                      <a:r>
                        <a:rPr lang="en-US" sz="1000"/>
                        <a:t>2</a:t>
                      </a:r>
                    </a:p>
                  </a:txBody>
                  <a:tcPr/>
                </a:tc>
                <a:tc>
                  <a:txBody>
                    <a:bodyPr/>
                    <a:lstStyle/>
                    <a:p>
                      <a:r>
                        <a:rPr lang="en-US" sz="1000"/>
                        <a:t>96</a:t>
                      </a:r>
                    </a:p>
                  </a:txBody>
                  <a:tcPr/>
                </a:tc>
                <a:extLst>
                  <a:ext uri="{0D108BD9-81ED-4DB2-BD59-A6C34878D82A}">
                    <a16:rowId xmlns:a16="http://schemas.microsoft.com/office/drawing/2014/main" val="2651898943"/>
                  </a:ext>
                </a:extLst>
              </a:tr>
              <a:tr h="370840">
                <a:tc>
                  <a:txBody>
                    <a:bodyPr/>
                    <a:lstStyle/>
                    <a:p>
                      <a:r>
                        <a:rPr lang="en-US" sz="1000"/>
                        <a:t>#WorldWaterDay</a:t>
                      </a:r>
                    </a:p>
                  </a:txBody>
                  <a:tcPr/>
                </a:tc>
                <a:tc>
                  <a:txBody>
                    <a:bodyPr/>
                    <a:lstStyle/>
                    <a:p>
                      <a:r>
                        <a:rPr lang="en-US" sz="1000"/>
                        <a:t>1</a:t>
                      </a:r>
                    </a:p>
                  </a:txBody>
                  <a:tcPr/>
                </a:tc>
                <a:tc>
                  <a:txBody>
                    <a:bodyPr/>
                    <a:lstStyle/>
                    <a:p>
                      <a:r>
                        <a:rPr lang="en-US" sz="1000"/>
                        <a:t>53</a:t>
                      </a:r>
                    </a:p>
                  </a:txBody>
                  <a:tcPr/>
                </a:tc>
                <a:tc>
                  <a:txBody>
                    <a:bodyPr/>
                    <a:lstStyle/>
                    <a:p>
                      <a:r>
                        <a:rPr lang="en-US" sz="1000"/>
                        <a:t>1</a:t>
                      </a:r>
                    </a:p>
                  </a:txBody>
                  <a:tcPr/>
                </a:tc>
                <a:tc>
                  <a:txBody>
                    <a:bodyPr/>
                    <a:lstStyle/>
                    <a:p>
                      <a:r>
                        <a:rPr lang="en-US" sz="1000"/>
                        <a:t>54</a:t>
                      </a:r>
                    </a:p>
                  </a:txBody>
                  <a:tcPr/>
                </a:tc>
                <a:extLst>
                  <a:ext uri="{0D108BD9-81ED-4DB2-BD59-A6C34878D82A}">
                    <a16:rowId xmlns:a16="http://schemas.microsoft.com/office/drawing/2014/main" val="2602621484"/>
                  </a:ext>
                </a:extLst>
              </a:tr>
            </a:tbl>
          </a:graphicData>
        </a:graphic>
      </p:graphicFrame>
      <p:sp>
        <p:nvSpPr>
          <p:cNvPr id="4" name="Text Placeholder 3">
            <a:extLst>
              <a:ext uri="{FF2B5EF4-FFF2-40B4-BE49-F238E27FC236}">
                <a16:creationId xmlns:a16="http://schemas.microsoft.com/office/drawing/2014/main" id="{9BA20D63-92DF-4D17-82A9-0BF0468D9E28}"/>
              </a:ext>
            </a:extLst>
          </p:cNvPr>
          <p:cNvSpPr>
            <a:spLocks noGrp="1"/>
          </p:cNvSpPr>
          <p:nvPr>
            <p:ph type="body" sz="quarter" idx="14"/>
          </p:nvPr>
        </p:nvSpPr>
        <p:spPr/>
        <p:txBody>
          <a:bodyPr/>
          <a:lstStyle/>
          <a:p>
            <a:r>
              <a:rPr lang="en-US"/>
              <a:t>02/11/2019 - 03/28/2019</a:t>
            </a:r>
          </a:p>
        </p:txBody>
      </p:sp>
    </p:spTree>
    <p:extLst>
      <p:ext uri="{BB962C8B-B14F-4D97-AF65-F5344CB8AC3E}">
        <p14:creationId xmlns:p14="http://schemas.microsoft.com/office/powerpoint/2010/main" val="42837968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4084</Words>
  <Application>Microsoft Office PowerPoint</Application>
  <PresentationFormat>On-screen Show (4:3)</PresentationFormat>
  <Paragraphs>1529</Paragraphs>
  <Slides>61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Arial</vt:lpstr>
      <vt:lpstr>Calibri</vt:lpstr>
      <vt:lpstr>quintly_template</vt:lpstr>
      <vt:lpstr>Content Optimization Benchmark</vt:lpstr>
      <vt:lpstr>LinkedIn Updates Type Distribution | All Pages</vt:lpstr>
      <vt:lpstr>LinkedIn Updates Table | All Pages - 1 of 16</vt:lpstr>
      <vt:lpstr>LinkedIn Updates Table | All Pages - 2 of 16</vt:lpstr>
      <vt:lpstr>LinkedIn Updates Table | All Pages - 3 of 16</vt:lpstr>
      <vt:lpstr>LinkedIn Updates Table | All Pages - 4 of 16</vt:lpstr>
      <vt:lpstr>LinkedIn Updates Table | All Pages - 5 of 16</vt:lpstr>
      <vt:lpstr>LinkedIn Updates Table | All Pages - 6 of 16</vt:lpstr>
      <vt:lpstr>LinkedIn Updates Table | All Pages - 7 of 16</vt:lpstr>
      <vt:lpstr>LinkedIn Updates Table | All Pages - 8 of 16</vt:lpstr>
      <vt:lpstr>LinkedIn Updates Table | All Pages - 9 of 16</vt:lpstr>
      <vt:lpstr>LinkedIn Updates Table | All Pages - 10 of 16</vt:lpstr>
      <vt:lpstr>LinkedIn Updates Table | All Pages - 11 of 16</vt:lpstr>
      <vt:lpstr>LinkedIn Updates Table | All Pages - 12 of 16</vt:lpstr>
      <vt:lpstr>LinkedIn Updates Table | All Pages - 13 of 16</vt:lpstr>
      <vt:lpstr>LinkedIn Updates Table | All Pages - 14 of 16</vt:lpstr>
      <vt:lpstr>LinkedIn Updates Table | All Pages - 15 of 16</vt:lpstr>
      <vt:lpstr>LinkedIn Updates Table | All Pages - 16 of 16</vt:lpstr>
      <vt:lpstr>Facebook Own Posts | All Pages</vt:lpstr>
      <vt:lpstr>Overall Overall Top Pages | All Pages - 1 of 2</vt:lpstr>
      <vt:lpstr>Overall Overall Top Pages | All Pages - 2 of 2</vt:lpstr>
      <vt:lpstr>Facebook Post Type Distribution Per Profile | All Pages</vt:lpstr>
      <vt:lpstr>Instagram Posts | All Pages</vt:lpstr>
      <vt:lpstr>Instagram Hashtag Detection | All Pages - 1 of 3</vt:lpstr>
      <vt:lpstr>Instagram Hashtag Detection | All Pages - 2 of 3</vt:lpstr>
      <vt:lpstr>Instagram Hashtag Detection | All Pages - 3 of 3</vt:lpstr>
      <vt:lpstr>Instagram Post Type Distribution Per Profile | All Pages</vt:lpstr>
      <vt:lpstr>LinkedIn Updates Table | All Pages - 1 of 16</vt:lpstr>
      <vt:lpstr>LinkedIn Updates Table | All Pages - 2 of 16</vt:lpstr>
      <vt:lpstr>LinkedIn Updates Table | All Pages - 3 of 16</vt:lpstr>
      <vt:lpstr>LinkedIn Updates Table | All Pages - 4 of 16</vt:lpstr>
      <vt:lpstr>LinkedIn Updates Table | All Pages - 5 of 16</vt:lpstr>
      <vt:lpstr>LinkedIn Updates Table | All Pages - 6 of 16</vt:lpstr>
      <vt:lpstr>LinkedIn Updates Table | All Pages - 7 of 16</vt:lpstr>
      <vt:lpstr>LinkedIn Updates Table | All Pages - 8 of 16</vt:lpstr>
      <vt:lpstr>LinkedIn Updates Table | All Pages - 9 of 16</vt:lpstr>
      <vt:lpstr>LinkedIn Updates Table | All Pages - 10 of 16</vt:lpstr>
      <vt:lpstr>LinkedIn Updates Table | All Pages - 11 of 16</vt:lpstr>
      <vt:lpstr>LinkedIn Updates Table | All Pages - 12 of 16</vt:lpstr>
      <vt:lpstr>LinkedIn Updates Table | All Pages - 13 of 16</vt:lpstr>
      <vt:lpstr>LinkedIn Updates Table | All Pages - 14 of 16</vt:lpstr>
      <vt:lpstr>LinkedIn Updates Table | All Pages - 15 of 16</vt:lpstr>
      <vt:lpstr>LinkedIn Updates Table | All Pages - 16 of 16</vt:lpstr>
      <vt:lpstr>Overall Overall Posted Content | All Pages</vt:lpstr>
      <vt:lpstr>Facebook Own Video Posts | All Pages</vt:lpstr>
      <vt:lpstr>LinkedIn Hashtag Detection | All Pages</vt:lpstr>
      <vt:lpstr>Overall Total Interactions by Weekday | All Pages</vt:lpstr>
      <vt:lpstr>Overall Overall Top Pages | All Pages - 1 of 2</vt:lpstr>
      <vt:lpstr>Overall Overall Top Pages | All Pages - 2 of 2</vt:lpstr>
      <vt:lpstr>Instagram Hashtag Detection | All Pages - 1 of 3</vt:lpstr>
      <vt:lpstr>Instagram Hashtag Detection | All Pages - 2 of 3</vt:lpstr>
      <vt:lpstr>Instagram Hashtag Detection | All Pages - 3 of 3</vt:lpstr>
      <vt:lpstr>Instagram Post Type Distribution Per Profile | All Pages</vt:lpstr>
      <vt:lpstr>Facebook Sponsored Posts Distribution | All Pages</vt:lpstr>
      <vt:lpstr>Overall Overall Posted Content | All Pages</vt:lpstr>
      <vt:lpstr>LinkedIn Updates | All Pages</vt:lpstr>
      <vt:lpstr>Youtube Videos Table | All Pages - 1 of 4</vt:lpstr>
      <vt:lpstr>Youtube Videos Table | All Pages - 2 of 4</vt:lpstr>
      <vt:lpstr>Youtube Videos Table | All Pages - 3 of 4</vt:lpstr>
      <vt:lpstr>Youtube Videos Table | All Pages - 4 of 4</vt:lpstr>
      <vt:lpstr>LinkedIn Hashtag Detection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2019-03-30T18:06:12Z</dcterms:created>
  <dcterms:modified xsi:type="dcterms:W3CDTF">2019-03-30T18:08:24Z</dcterms:modified>
</cp:coreProperties>
</file>