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2</c:v>
                </c:pt>
                <c:pt idx="1">
                  <c:v>2</c:v>
                </c:pt>
                <c:pt idx="2">
                  <c:v>2</c:v>
                </c:pt>
                <c:pt idx="3">
                  <c:v>3</c:v>
                </c:pt>
                <c:pt idx="4">
                  <c:v>2</c:v>
                </c:pt>
                <c:pt idx="5">
                  <c:v>1</c:v>
                </c:pt>
                <c:pt idx="6">
                  <c:v>0</c:v>
                </c:pt>
                <c:pt idx="7">
                  <c:v>0</c:v>
                </c:pt>
                <c:pt idx="8">
                  <c:v>1</c:v>
                </c:pt>
                <c:pt idx="9">
                  <c:v>0</c:v>
                </c:pt>
                <c:pt idx="10">
                  <c:v>0</c:v>
                </c:pt>
                <c:pt idx="11">
                  <c:v>0</c:v>
                </c:pt>
                <c:pt idx="12">
                  <c:v>2</c:v>
                </c:pt>
                <c:pt idx="13">
                  <c:v>0</c:v>
                </c:pt>
                <c:pt idx="14">
                  <c:v>0</c:v>
                </c:pt>
                <c:pt idx="15">
                  <c:v>2</c:v>
                </c:pt>
                <c:pt idx="16">
                  <c:v>0</c:v>
                </c:pt>
                <c:pt idx="17">
                  <c:v>0</c:v>
                </c:pt>
                <c:pt idx="18">
                  <c:v>0</c:v>
                </c:pt>
                <c:pt idx="19">
                  <c:v>0</c:v>
                </c:pt>
                <c:pt idx="20">
                  <c:v>0</c:v>
                </c:pt>
                <c:pt idx="21">
                  <c:v>0</c:v>
                </c:pt>
                <c:pt idx="22">
                  <c:v>0</c:v>
                </c:pt>
                <c:pt idx="23">
                  <c:v>0</c:v>
                </c:pt>
                <c:pt idx="24">
                  <c:v>1</c:v>
                </c:pt>
                <c:pt idx="25">
                  <c:v>0</c:v>
                </c:pt>
                <c:pt idx="26">
                  <c:v>0</c:v>
                </c:pt>
                <c:pt idx="27">
                  <c:v>0</c:v>
                </c:pt>
                <c:pt idx="28">
                  <c:v>1</c:v>
                </c:pt>
                <c:pt idx="29">
                  <c:v>1</c:v>
                </c:pt>
                <c:pt idx="30">
                  <c:v>1</c:v>
                </c:pt>
                <c:pt idx="31">
                  <c:v>2</c:v>
                </c:pt>
                <c:pt idx="32">
                  <c:v>2</c:v>
                </c:pt>
                <c:pt idx="33">
                  <c:v>1</c:v>
                </c:pt>
                <c:pt idx="34">
                  <c:v>0</c:v>
                </c:pt>
                <c:pt idx="35">
                  <c:v>0</c:v>
                </c:pt>
                <c:pt idx="36">
                  <c:v>2</c:v>
                </c:pt>
                <c:pt idx="37">
                  <c:v>1</c:v>
                </c:pt>
                <c:pt idx="38">
                  <c:v>3</c:v>
                </c:pt>
                <c:pt idx="39">
                  <c:v>2</c:v>
                </c:pt>
                <c:pt idx="40">
                  <c:v>1</c:v>
                </c:pt>
                <c:pt idx="41">
                  <c:v>0</c:v>
                </c:pt>
                <c:pt idx="42">
                  <c:v>1</c:v>
                </c:pt>
                <c:pt idx="43">
                  <c:v>1</c:v>
                </c:pt>
                <c:pt idx="44">
                  <c:v>3</c:v>
                </c:pt>
                <c:pt idx="45">
                  <c:v>2</c:v>
                </c:pt>
              </c:numCache>
            </c:numRef>
          </c:val>
          <c:smooth val="0"/>
          <c:extLst>
            <c:ext xmlns:c16="http://schemas.microsoft.com/office/drawing/2014/chart" uri="{C3380CC4-5D6E-409C-BE32-E72D297353CC}">
              <c16:uniqueId val="{00000000-7DEC-4F99-893B-BE7CA6819112}"/>
            </c:ext>
          </c:extLst>
        </c:ser>
        <c:ser>
          <c:idx val="1"/>
          <c:order val="1"/>
          <c:tx>
            <c:strRef>
              <c:f>Sheet1!$C$1</c:f>
              <c:strCache>
                <c:ptCount val="1"/>
                <c:pt idx="0">
                  <c:v>myvcc</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1</c:v>
                </c:pt>
                <c:pt idx="3">
                  <c:v>0</c:v>
                </c:pt>
                <c:pt idx="4">
                  <c:v>1</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0</c:v>
                </c:pt>
                <c:pt idx="21">
                  <c:v>0</c:v>
                </c:pt>
                <c:pt idx="22">
                  <c:v>1</c:v>
                </c:pt>
                <c:pt idx="23">
                  <c:v>0</c:v>
                </c:pt>
                <c:pt idx="24">
                  <c:v>0</c:v>
                </c:pt>
                <c:pt idx="25">
                  <c:v>1</c:v>
                </c:pt>
                <c:pt idx="26">
                  <c:v>0</c:v>
                </c:pt>
                <c:pt idx="27">
                  <c:v>0</c:v>
                </c:pt>
                <c:pt idx="28">
                  <c:v>0</c:v>
                </c:pt>
                <c:pt idx="29">
                  <c:v>1</c:v>
                </c:pt>
                <c:pt idx="30">
                  <c:v>0</c:v>
                </c:pt>
                <c:pt idx="31">
                  <c:v>3</c:v>
                </c:pt>
                <c:pt idx="32">
                  <c:v>0</c:v>
                </c:pt>
                <c:pt idx="33">
                  <c:v>0</c:v>
                </c:pt>
                <c:pt idx="34">
                  <c:v>0</c:v>
                </c:pt>
                <c:pt idx="35">
                  <c:v>0</c:v>
                </c:pt>
                <c:pt idx="36">
                  <c:v>0</c:v>
                </c:pt>
                <c:pt idx="37">
                  <c:v>2</c:v>
                </c:pt>
                <c:pt idx="38">
                  <c:v>1</c:v>
                </c:pt>
                <c:pt idx="39">
                  <c:v>1</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7DEC-4F99-893B-BE7CA6819112}"/>
            </c:ext>
          </c:extLst>
        </c:ser>
        <c:ser>
          <c:idx val="2"/>
          <c:order val="2"/>
          <c:tx>
            <c:strRef>
              <c:f>Sheet1!$D$1</c:f>
              <c:strCache>
                <c:ptCount val="1"/>
                <c:pt idx="0">
                  <c:v>lifeatbcit</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2</c:v>
                </c:pt>
                <c:pt idx="2">
                  <c:v>3</c:v>
                </c:pt>
                <c:pt idx="3">
                  <c:v>1</c:v>
                </c:pt>
                <c:pt idx="4">
                  <c:v>3</c:v>
                </c:pt>
                <c:pt idx="5">
                  <c:v>1</c:v>
                </c:pt>
                <c:pt idx="6">
                  <c:v>0</c:v>
                </c:pt>
                <c:pt idx="7">
                  <c:v>0</c:v>
                </c:pt>
                <c:pt idx="8">
                  <c:v>3</c:v>
                </c:pt>
                <c:pt idx="9">
                  <c:v>3</c:v>
                </c:pt>
                <c:pt idx="10">
                  <c:v>1</c:v>
                </c:pt>
                <c:pt idx="11">
                  <c:v>3</c:v>
                </c:pt>
                <c:pt idx="12">
                  <c:v>0</c:v>
                </c:pt>
                <c:pt idx="13">
                  <c:v>0</c:v>
                </c:pt>
                <c:pt idx="14">
                  <c:v>0</c:v>
                </c:pt>
                <c:pt idx="15">
                  <c:v>2</c:v>
                </c:pt>
                <c:pt idx="16">
                  <c:v>1</c:v>
                </c:pt>
                <c:pt idx="17">
                  <c:v>0</c:v>
                </c:pt>
                <c:pt idx="18">
                  <c:v>1</c:v>
                </c:pt>
                <c:pt idx="19">
                  <c:v>0</c:v>
                </c:pt>
                <c:pt idx="20">
                  <c:v>0</c:v>
                </c:pt>
                <c:pt idx="21">
                  <c:v>0</c:v>
                </c:pt>
                <c:pt idx="22">
                  <c:v>0</c:v>
                </c:pt>
                <c:pt idx="23">
                  <c:v>0</c:v>
                </c:pt>
                <c:pt idx="24">
                  <c:v>2</c:v>
                </c:pt>
                <c:pt idx="25">
                  <c:v>3</c:v>
                </c:pt>
                <c:pt idx="26">
                  <c:v>0</c:v>
                </c:pt>
                <c:pt idx="27">
                  <c:v>0</c:v>
                </c:pt>
                <c:pt idx="28">
                  <c:v>2</c:v>
                </c:pt>
                <c:pt idx="29">
                  <c:v>0</c:v>
                </c:pt>
                <c:pt idx="30">
                  <c:v>1</c:v>
                </c:pt>
                <c:pt idx="31">
                  <c:v>0</c:v>
                </c:pt>
                <c:pt idx="32">
                  <c:v>0</c:v>
                </c:pt>
                <c:pt idx="33">
                  <c:v>0</c:v>
                </c:pt>
                <c:pt idx="34">
                  <c:v>0</c:v>
                </c:pt>
                <c:pt idx="35">
                  <c:v>1</c:v>
                </c:pt>
                <c:pt idx="36">
                  <c:v>1</c:v>
                </c:pt>
                <c:pt idx="37">
                  <c:v>1</c:v>
                </c:pt>
                <c:pt idx="38">
                  <c:v>0</c:v>
                </c:pt>
                <c:pt idx="39">
                  <c:v>1</c:v>
                </c:pt>
                <c:pt idx="40">
                  <c:v>0</c:v>
                </c:pt>
                <c:pt idx="41">
                  <c:v>0</c:v>
                </c:pt>
                <c:pt idx="42">
                  <c:v>1</c:v>
                </c:pt>
                <c:pt idx="43">
                  <c:v>1</c:v>
                </c:pt>
                <c:pt idx="44">
                  <c:v>0</c:v>
                </c:pt>
                <c:pt idx="45">
                  <c:v>0</c:v>
                </c:pt>
              </c:numCache>
            </c:numRef>
          </c:val>
          <c:smooth val="0"/>
          <c:extLst>
            <c:ext xmlns:c16="http://schemas.microsoft.com/office/drawing/2014/chart" uri="{C3380CC4-5D6E-409C-BE32-E72D297353CC}">
              <c16:uniqueId val="{00000002-7DEC-4F99-893B-BE7CA6819112}"/>
            </c:ext>
          </c:extLst>
        </c:ser>
        <c:ser>
          <c:idx val="3"/>
          <c:order val="3"/>
          <c:tx>
            <c:strRef>
              <c:f>Sheet1!$E$1</c:f>
              <c:strCache>
                <c:ptCount val="1"/>
                <c:pt idx="0">
                  <c:v>douglascollege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0</c:v>
                </c:pt>
                <c:pt idx="3">
                  <c:v>1</c:v>
                </c:pt>
                <c:pt idx="4">
                  <c:v>0</c:v>
                </c:pt>
                <c:pt idx="5">
                  <c:v>0</c:v>
                </c:pt>
                <c:pt idx="6">
                  <c:v>0</c:v>
                </c:pt>
                <c:pt idx="7">
                  <c:v>0</c:v>
                </c:pt>
                <c:pt idx="8">
                  <c:v>0</c:v>
                </c:pt>
                <c:pt idx="9">
                  <c:v>1</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1</c:v>
                </c:pt>
                <c:pt idx="25">
                  <c:v>0</c:v>
                </c:pt>
                <c:pt idx="26">
                  <c:v>0</c:v>
                </c:pt>
                <c:pt idx="27">
                  <c:v>0</c:v>
                </c:pt>
                <c:pt idx="28">
                  <c:v>1</c:v>
                </c:pt>
                <c:pt idx="29">
                  <c:v>1</c:v>
                </c:pt>
                <c:pt idx="30">
                  <c:v>0</c:v>
                </c:pt>
                <c:pt idx="31">
                  <c:v>0</c:v>
                </c:pt>
                <c:pt idx="32">
                  <c:v>0</c:v>
                </c:pt>
                <c:pt idx="33">
                  <c:v>0</c:v>
                </c:pt>
                <c:pt idx="34">
                  <c:v>0</c:v>
                </c:pt>
                <c:pt idx="35">
                  <c:v>0</c:v>
                </c:pt>
                <c:pt idx="36">
                  <c:v>1</c:v>
                </c:pt>
                <c:pt idx="37">
                  <c:v>0</c:v>
                </c:pt>
                <c:pt idx="38">
                  <c:v>1</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7DEC-4F99-893B-BE7CA6819112}"/>
            </c:ext>
          </c:extLst>
        </c:ser>
        <c:dLbls>
          <c:showLegendKey val="0"/>
          <c:showVal val="0"/>
          <c:showCatName val="0"/>
          <c:showSerName val="0"/>
          <c:showPercent val="0"/>
          <c:showBubbleSize val="0"/>
        </c:dLbls>
        <c:smooth val="0"/>
        <c:axId val="553107064"/>
        <c:axId val="553107720"/>
      </c:lineChart>
      <c:dateAx>
        <c:axId val="55310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107720"/>
        <c:crosses val="autoZero"/>
        <c:auto val="1"/>
        <c:lblOffset val="100"/>
        <c:baseTimeUnit val="days"/>
      </c:dateAx>
      <c:valAx>
        <c:axId val="55310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10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langaracollege</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3.1138094111291301</c:v>
                </c:pt>
                <c:pt idx="1">
                  <c:v>3.5523833736974102</c:v>
                </c:pt>
                <c:pt idx="2">
                  <c:v>0</c:v>
                </c:pt>
              </c:numCache>
            </c:numRef>
          </c:val>
          <c:extLst>
            <c:ext xmlns:c16="http://schemas.microsoft.com/office/drawing/2014/chart" uri="{C3380CC4-5D6E-409C-BE32-E72D297353CC}">
              <c16:uniqueId val="{00000000-2890-45CA-BC25-5BC7352A4870}"/>
            </c:ext>
          </c:extLst>
        </c:ser>
        <c:ser>
          <c:idx val="1"/>
          <c:order val="1"/>
          <c:tx>
            <c:strRef>
              <c:f>Sheet1!$C$1</c:f>
              <c:strCache>
                <c:ptCount val="1"/>
                <c:pt idx="0">
                  <c:v>myvcc</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4.5381558920838998</c:v>
                </c:pt>
                <c:pt idx="1">
                  <c:v>3.4824466410144002</c:v>
                </c:pt>
                <c:pt idx="2">
                  <c:v>0</c:v>
                </c:pt>
              </c:numCache>
            </c:numRef>
          </c:val>
          <c:extLst>
            <c:ext xmlns:c16="http://schemas.microsoft.com/office/drawing/2014/chart" uri="{C3380CC4-5D6E-409C-BE32-E72D297353CC}">
              <c16:uniqueId val="{00000001-2890-45CA-BC25-5BC7352A4870}"/>
            </c:ext>
          </c:extLst>
        </c:ser>
        <c:ser>
          <c:idx val="2"/>
          <c:order val="2"/>
          <c:tx>
            <c:strRef>
              <c:f>Sheet1!$D$1</c:f>
              <c:strCache>
                <c:ptCount val="1"/>
                <c:pt idx="0">
                  <c:v>lifeatbcit</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numCache>
            </c:numRef>
          </c:val>
          <c:extLst>
            <c:ext xmlns:c16="http://schemas.microsoft.com/office/drawing/2014/chart" uri="{C3380CC4-5D6E-409C-BE32-E72D297353CC}">
              <c16:uniqueId val="{00000002-2890-45CA-BC25-5BC7352A4870}"/>
            </c:ext>
          </c:extLst>
        </c:ser>
        <c:ser>
          <c:idx val="3"/>
          <c:order val="3"/>
          <c:tx>
            <c:strRef>
              <c:f>Sheet1!$E$1</c:f>
              <c:strCache>
                <c:ptCount val="1"/>
                <c:pt idx="0">
                  <c:v>douglascollege</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numCache>
            </c:numRef>
          </c:val>
          <c:extLst>
            <c:ext xmlns:c16="http://schemas.microsoft.com/office/drawing/2014/chart" uri="{C3380CC4-5D6E-409C-BE32-E72D297353CC}">
              <c16:uniqueId val="{00000003-2890-45CA-BC25-5BC7352A4870}"/>
            </c:ext>
          </c:extLst>
        </c:ser>
        <c:dLbls>
          <c:showLegendKey val="0"/>
          <c:showVal val="0"/>
          <c:showCatName val="0"/>
          <c:showSerName val="0"/>
          <c:showPercent val="0"/>
          <c:showBubbleSize val="0"/>
        </c:dLbls>
        <c:gapWidth val="219"/>
        <c:overlap val="-27"/>
        <c:axId val="451192888"/>
        <c:axId val="451187312"/>
      </c:barChart>
      <c:catAx>
        <c:axId val="45119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87312"/>
        <c:crosses val="autoZero"/>
        <c:auto val="1"/>
        <c:lblAlgn val="ctr"/>
        <c:lblOffset val="100"/>
        <c:noMultiLvlLbl val="0"/>
      </c:catAx>
      <c:valAx>
        <c:axId val="45118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9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A23B-4A47-8C0F-588EAA254587}"/>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A23B-4A47-8C0F-588EAA254587}"/>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A23B-4A47-8C0F-588EAA254587}"/>
            </c:ext>
          </c:extLst>
        </c:ser>
        <c:dLbls>
          <c:showLegendKey val="0"/>
          <c:showVal val="0"/>
          <c:showCatName val="0"/>
          <c:showSerName val="0"/>
          <c:showPercent val="0"/>
          <c:showBubbleSize val="0"/>
        </c:dLbls>
        <c:gapWidth val="150"/>
        <c:overlap val="100"/>
        <c:axId val="451189936"/>
        <c:axId val="451194856"/>
      </c:barChart>
      <c:catAx>
        <c:axId val="45118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94856"/>
        <c:crosses val="autoZero"/>
        <c:auto val="1"/>
        <c:lblAlgn val="ctr"/>
        <c:lblOffset val="100"/>
        <c:noMultiLvlLbl val="0"/>
      </c:catAx>
      <c:valAx>
        <c:axId val="451194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8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4BDD-CC35-466B-A82D-3F6901E0F1B1}"/>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195B189D-7A03-46BA-80F9-4FBED538A025}"/>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755085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40C0-C909-49E7-8A40-D632F8495DE9}"/>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4C01B456-6B5E-4593-9DF3-3082D2986211}"/>
              </a:ext>
            </a:extLst>
          </p:cNvPr>
          <p:cNvGraphicFramePr>
            <a:graphicFrameLocks noGrp="1"/>
          </p:cNvGraphicFramePr>
          <p:nvPr>
            <p:ph type="chart" sz="quarter" idx="13"/>
            <p:extLst>
              <p:ext uri="{D42A27DB-BD31-4B8C-83A1-F6EECF244321}">
                <p14:modId xmlns:p14="http://schemas.microsoft.com/office/powerpoint/2010/main" val="373152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0C696-30A0-49CB-96E7-CCDD85A1A25B}"/>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E63DAD99-815D-4132-B324-8076CC139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7955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49A0-B422-4441-AD05-7C04E172E169}"/>
              </a:ext>
            </a:extLst>
          </p:cNvPr>
          <p:cNvSpPr>
            <a:spLocks noGrp="1"/>
          </p:cNvSpPr>
          <p:nvPr>
            <p:ph type="title"/>
          </p:nvPr>
        </p:nvSpPr>
        <p:spPr/>
        <p:txBody>
          <a:bodyPr/>
          <a:lstStyle/>
          <a:p>
            <a:r>
              <a:rPr lang="en-US"/>
              <a:t>Instagram Posts Table | All Pages - 1 of 15</a:t>
            </a:r>
          </a:p>
        </p:txBody>
      </p:sp>
      <p:graphicFrame>
        <p:nvGraphicFramePr>
          <p:cNvPr id="5" name="Table Placeholder 4">
            <a:extLst>
              <a:ext uri="{FF2B5EF4-FFF2-40B4-BE49-F238E27FC236}">
                <a16:creationId xmlns:a16="http://schemas.microsoft.com/office/drawing/2014/main" id="{2034A76C-26D3-488C-B8FC-6D859ECF10D9}"/>
              </a:ext>
            </a:extLst>
          </p:cNvPr>
          <p:cNvGraphicFramePr>
            <a:graphicFrameLocks noGrp="1"/>
          </p:cNvGraphicFramePr>
          <p:nvPr>
            <p:ph type="tbl" sz="quarter" idx="13"/>
            <p:extLst>
              <p:ext uri="{D42A27DB-BD31-4B8C-83A1-F6EECF244321}">
                <p14:modId xmlns:p14="http://schemas.microsoft.com/office/powerpoint/2010/main" val="133600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2445500"/>
                    </a:ext>
                  </a:extLst>
                </a:gridCol>
                <a:gridCol w="987552">
                  <a:extLst>
                    <a:ext uri="{9D8B030D-6E8A-4147-A177-3AD203B41FA5}">
                      <a16:colId xmlns:a16="http://schemas.microsoft.com/office/drawing/2014/main" val="4169821072"/>
                    </a:ext>
                  </a:extLst>
                </a:gridCol>
                <a:gridCol w="987552">
                  <a:extLst>
                    <a:ext uri="{9D8B030D-6E8A-4147-A177-3AD203B41FA5}">
                      <a16:colId xmlns:a16="http://schemas.microsoft.com/office/drawing/2014/main" val="4070482306"/>
                    </a:ext>
                  </a:extLst>
                </a:gridCol>
                <a:gridCol w="987552">
                  <a:extLst>
                    <a:ext uri="{9D8B030D-6E8A-4147-A177-3AD203B41FA5}">
                      <a16:colId xmlns:a16="http://schemas.microsoft.com/office/drawing/2014/main" val="158448741"/>
                    </a:ext>
                  </a:extLst>
                </a:gridCol>
                <a:gridCol w="987552">
                  <a:extLst>
                    <a:ext uri="{9D8B030D-6E8A-4147-A177-3AD203B41FA5}">
                      <a16:colId xmlns:a16="http://schemas.microsoft.com/office/drawing/2014/main" val="1079462049"/>
                    </a:ext>
                  </a:extLst>
                </a:gridCol>
                <a:gridCol w="987552">
                  <a:extLst>
                    <a:ext uri="{9D8B030D-6E8A-4147-A177-3AD203B41FA5}">
                      <a16:colId xmlns:a16="http://schemas.microsoft.com/office/drawing/2014/main" val="80348302"/>
                    </a:ext>
                  </a:extLst>
                </a:gridCol>
                <a:gridCol w="987552">
                  <a:extLst>
                    <a:ext uri="{9D8B030D-6E8A-4147-A177-3AD203B41FA5}">
                      <a16:colId xmlns:a16="http://schemas.microsoft.com/office/drawing/2014/main" val="1177443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025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myvcc - 2019-03-28 22:18:57 </a:t>
                      </a:r>
                      <a:r>
                        <a:rPr kumimoji="0" lang="en-US" sz="1000" b="0" i="0" u="none" strike="noStrike" kern="1200" cap="none" spc="0" normalizeH="0" baseline="0" noProof="0">
                          <a:ln>
                            <a:noFill/>
                          </a:ln>
                          <a:solidFill>
                            <a:prstClr val="black"/>
                          </a:solidFill>
                          <a:effectLst/>
                          <a:uLnTx/>
                          <a:uFillTx/>
                          <a:latin typeface="+mn-lt"/>
                          <a:ea typeface="+mn-ea"/>
                          <a:cs typeface="+mn-cs"/>
                        </a:rPr>
                        <a:t>
 ✧ Red Garnet studs perfect for everyday wear ✧👌
.
.
“These unassuming little earrings caused more tears and stress than you can imagine. Learned so much about patience and managing my frustrations with this project.”
.
.
Photo and creation by 📸: oliviasenez #vccjad
.
.
#vccjewellery #jewelry #jewelrymaking #jewelrydesign #jewellerydesign #jewelleryschool #studentlife #campuslife #designproject #jewelrygram #garnetearrings #yvrjewelry #jewellerystudent #gemstones #jewelryart #tradeschool #repost #jewelaccessories #handmadejewellery #metalwork #handcrafted #jewelrygoals #earrings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https://www.instagram.com/p/BvkRrubh_Bj/media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2946596"/>
                  </a:ext>
                </a:extLst>
              </a:tr>
            </a:tbl>
          </a:graphicData>
        </a:graphic>
      </p:graphicFrame>
      <p:sp>
        <p:nvSpPr>
          <p:cNvPr id="4" name="Text Placeholder 3">
            <a:extLst>
              <a:ext uri="{FF2B5EF4-FFF2-40B4-BE49-F238E27FC236}">
                <a16:creationId xmlns:a16="http://schemas.microsoft.com/office/drawing/2014/main" id="{636999E3-69F7-45B8-8DC7-0F147DCC560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45376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8CE19-9F79-41EA-B192-D7BF43C1D587}"/>
              </a:ext>
            </a:extLst>
          </p:cNvPr>
          <p:cNvSpPr>
            <a:spLocks noGrp="1"/>
          </p:cNvSpPr>
          <p:nvPr>
            <p:ph type="title"/>
          </p:nvPr>
        </p:nvSpPr>
        <p:spPr/>
        <p:txBody>
          <a:bodyPr/>
          <a:lstStyle/>
          <a:p>
            <a:r>
              <a:rPr lang="en-US"/>
              <a:t>Instagram Posts Table | All Pages - 2 of 15</a:t>
            </a:r>
          </a:p>
        </p:txBody>
      </p:sp>
      <p:graphicFrame>
        <p:nvGraphicFramePr>
          <p:cNvPr id="5" name="Table Placeholder 4">
            <a:extLst>
              <a:ext uri="{FF2B5EF4-FFF2-40B4-BE49-F238E27FC236}">
                <a16:creationId xmlns:a16="http://schemas.microsoft.com/office/drawing/2014/main" id="{EE706137-2786-4F70-9FD6-CFBC3D43280C}"/>
              </a:ext>
            </a:extLst>
          </p:cNvPr>
          <p:cNvGraphicFramePr>
            <a:graphicFrameLocks noGrp="1"/>
          </p:cNvGraphicFramePr>
          <p:nvPr>
            <p:ph type="tbl" sz="quarter" idx="13"/>
            <p:extLst>
              <p:ext uri="{D42A27DB-BD31-4B8C-83A1-F6EECF244321}">
                <p14:modId xmlns:p14="http://schemas.microsoft.com/office/powerpoint/2010/main" val="2917035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27270389"/>
                    </a:ext>
                  </a:extLst>
                </a:gridCol>
                <a:gridCol w="987552">
                  <a:extLst>
                    <a:ext uri="{9D8B030D-6E8A-4147-A177-3AD203B41FA5}">
                      <a16:colId xmlns:a16="http://schemas.microsoft.com/office/drawing/2014/main" val="3497006662"/>
                    </a:ext>
                  </a:extLst>
                </a:gridCol>
                <a:gridCol w="987552">
                  <a:extLst>
                    <a:ext uri="{9D8B030D-6E8A-4147-A177-3AD203B41FA5}">
                      <a16:colId xmlns:a16="http://schemas.microsoft.com/office/drawing/2014/main" val="4267290071"/>
                    </a:ext>
                  </a:extLst>
                </a:gridCol>
                <a:gridCol w="987552">
                  <a:extLst>
                    <a:ext uri="{9D8B030D-6E8A-4147-A177-3AD203B41FA5}">
                      <a16:colId xmlns:a16="http://schemas.microsoft.com/office/drawing/2014/main" val="2445600280"/>
                    </a:ext>
                  </a:extLst>
                </a:gridCol>
                <a:gridCol w="987552">
                  <a:extLst>
                    <a:ext uri="{9D8B030D-6E8A-4147-A177-3AD203B41FA5}">
                      <a16:colId xmlns:a16="http://schemas.microsoft.com/office/drawing/2014/main" val="2613409400"/>
                    </a:ext>
                  </a:extLst>
                </a:gridCol>
                <a:gridCol w="987552">
                  <a:extLst>
                    <a:ext uri="{9D8B030D-6E8A-4147-A177-3AD203B41FA5}">
                      <a16:colId xmlns:a16="http://schemas.microsoft.com/office/drawing/2014/main" val="3061494758"/>
                    </a:ext>
                  </a:extLst>
                </a:gridCol>
                <a:gridCol w="987552">
                  <a:extLst>
                    <a:ext uri="{9D8B030D-6E8A-4147-A177-3AD203B41FA5}">
                      <a16:colId xmlns:a16="http://schemas.microsoft.com/office/drawing/2014/main" val="3383488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661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- 2019-03-28 22:07:01 </a:t>
                      </a:r>
                      <a:r>
                        <a:rPr kumimoji="0" lang="en-US" sz="1000" b="0" i="0" u="none" strike="noStrike" kern="1200" cap="none" spc="0" normalizeH="0" baseline="0" noProof="0">
                          <a:ln>
                            <a:noFill/>
                          </a:ln>
                          <a:solidFill>
                            <a:prstClr val="black"/>
                          </a:solidFill>
                          <a:effectLst/>
                          <a:uLnTx/>
                          <a:uFillTx/>
                          <a:latin typeface="+mn-lt"/>
                          <a:ea typeface="+mn-ea"/>
                          <a:cs typeface="+mn-cs"/>
                        </a:rPr>
                        <a:t>
 Today is Applied Research Day! Did you know that Langara supports research that directly impacts our community? Learn more about how Langara is supporting BC's craft beer industry through research and collaboration and stop by the T Building Gallery from 11:30 am–2:30 pm.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https://www.instagram.com/p/BvkQUVEgTHZ/media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128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- 2019-03-28 20:00:23 </a:t>
                      </a:r>
                      <a:r>
                        <a:rPr kumimoji="0" lang="en-US" sz="1000" b="0" i="0" u="none" strike="noStrike" kern="1200" cap="none" spc="0" normalizeH="0" baseline="0" noProof="0">
                          <a:ln>
                            <a:noFill/>
                          </a:ln>
                          <a:solidFill>
                            <a:prstClr val="black"/>
                          </a:solidFill>
                          <a:effectLst/>
                          <a:uLnTx/>
                          <a:uFillTx/>
                          <a:latin typeface="+mn-lt"/>
                          <a:ea typeface="+mn-ea"/>
                          <a:cs typeface="+mn-cs"/>
                        </a:rPr>
                        <a:t>
 Try out a virtual reality training scenario for nurses at Applied Research Day! Happening until 2:30pm in the T Gallery. #AppliedResearchDay2019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https://www.instagram.com/p/BvkB00GhiAL/media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959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- 2019-03-27 20:40:03 </a:t>
                      </a:r>
                      <a:r>
                        <a:rPr kumimoji="0" lang="en-US" sz="1000" b="0" i="0" u="none" strike="noStrike" kern="1200" cap="none" spc="0" normalizeH="0" baseline="0" noProof="0">
                          <a:ln>
                            <a:noFill/>
                          </a:ln>
                          <a:solidFill>
                            <a:prstClr val="black"/>
                          </a:solidFill>
                          <a:effectLst/>
                          <a:uLnTx/>
                          <a:uFillTx/>
                          <a:latin typeface="+mn-lt"/>
                          <a:ea typeface="+mn-ea"/>
                          <a:cs typeface="+mn-cs"/>
                        </a:rPr>
                        <a:t>
 Info session for the Diploma in Gerontology: March 27  6:00 pm Room B008
Join us tonight to learn how you can have a meaningful career in the social services providing services for our community's older adults who wish to age in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https://www.instagram.com/p/BvhhkdqhwF7/media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9434580"/>
                  </a:ext>
                </a:extLst>
              </a:tr>
            </a:tbl>
          </a:graphicData>
        </a:graphic>
      </p:graphicFrame>
      <p:sp>
        <p:nvSpPr>
          <p:cNvPr id="4" name="Text Placeholder 3">
            <a:extLst>
              <a:ext uri="{FF2B5EF4-FFF2-40B4-BE49-F238E27FC236}">
                <a16:creationId xmlns:a16="http://schemas.microsoft.com/office/drawing/2014/main" id="{C3BC1C1C-4CF0-4842-B086-89AB9789856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19207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EAA3-0F1C-4932-9ADB-916B62362920}"/>
              </a:ext>
            </a:extLst>
          </p:cNvPr>
          <p:cNvSpPr>
            <a:spLocks noGrp="1"/>
          </p:cNvSpPr>
          <p:nvPr>
            <p:ph type="title"/>
          </p:nvPr>
        </p:nvSpPr>
        <p:spPr/>
        <p:txBody>
          <a:bodyPr/>
          <a:lstStyle/>
          <a:p>
            <a:r>
              <a:rPr lang="en-US"/>
              <a:t>Instagram Posts Table | All Pages - 3 of 15</a:t>
            </a:r>
          </a:p>
        </p:txBody>
      </p:sp>
      <p:graphicFrame>
        <p:nvGraphicFramePr>
          <p:cNvPr id="5" name="Table Placeholder 4">
            <a:extLst>
              <a:ext uri="{FF2B5EF4-FFF2-40B4-BE49-F238E27FC236}">
                <a16:creationId xmlns:a16="http://schemas.microsoft.com/office/drawing/2014/main" id="{D1C505C2-7D71-4AE4-B845-0C66F15219E4}"/>
              </a:ext>
            </a:extLst>
          </p:cNvPr>
          <p:cNvGraphicFramePr>
            <a:graphicFrameLocks noGrp="1"/>
          </p:cNvGraphicFramePr>
          <p:nvPr>
            <p:ph type="tbl" sz="quarter" idx="13"/>
            <p:extLst>
              <p:ext uri="{D42A27DB-BD31-4B8C-83A1-F6EECF244321}">
                <p14:modId xmlns:p14="http://schemas.microsoft.com/office/powerpoint/2010/main" val="1861219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4227583"/>
                    </a:ext>
                  </a:extLst>
                </a:gridCol>
                <a:gridCol w="987552">
                  <a:extLst>
                    <a:ext uri="{9D8B030D-6E8A-4147-A177-3AD203B41FA5}">
                      <a16:colId xmlns:a16="http://schemas.microsoft.com/office/drawing/2014/main" val="1085041434"/>
                    </a:ext>
                  </a:extLst>
                </a:gridCol>
                <a:gridCol w="987552">
                  <a:extLst>
                    <a:ext uri="{9D8B030D-6E8A-4147-A177-3AD203B41FA5}">
                      <a16:colId xmlns:a16="http://schemas.microsoft.com/office/drawing/2014/main" val="1529895473"/>
                    </a:ext>
                  </a:extLst>
                </a:gridCol>
                <a:gridCol w="987552">
                  <a:extLst>
                    <a:ext uri="{9D8B030D-6E8A-4147-A177-3AD203B41FA5}">
                      <a16:colId xmlns:a16="http://schemas.microsoft.com/office/drawing/2014/main" val="3964762321"/>
                    </a:ext>
                  </a:extLst>
                </a:gridCol>
                <a:gridCol w="987552">
                  <a:extLst>
                    <a:ext uri="{9D8B030D-6E8A-4147-A177-3AD203B41FA5}">
                      <a16:colId xmlns:a16="http://schemas.microsoft.com/office/drawing/2014/main" val="2325263351"/>
                    </a:ext>
                  </a:extLst>
                </a:gridCol>
                <a:gridCol w="987552">
                  <a:extLst>
                    <a:ext uri="{9D8B030D-6E8A-4147-A177-3AD203B41FA5}">
                      <a16:colId xmlns:a16="http://schemas.microsoft.com/office/drawing/2014/main" val="1708875859"/>
                    </a:ext>
                  </a:extLst>
                </a:gridCol>
                <a:gridCol w="987552">
                  <a:extLst>
                    <a:ext uri="{9D8B030D-6E8A-4147-A177-3AD203B41FA5}">
                      <a16:colId xmlns:a16="http://schemas.microsoft.com/office/drawing/2014/main" val="3867018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84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- 2019-03-27 20:07:03 </a:t>
                      </a:r>
                      <a:r>
                        <a:rPr kumimoji="0" lang="en-US" sz="1000" b="0" i="0" u="none" strike="noStrike" kern="1200" cap="none" spc="0" normalizeH="0" baseline="0" noProof="0">
                          <a:ln>
                            <a:noFill/>
                          </a:ln>
                          <a:solidFill>
                            <a:prstClr val="black"/>
                          </a:solidFill>
                          <a:effectLst/>
                          <a:uLnTx/>
                          <a:uFillTx/>
                          <a:latin typeface="+mn-lt"/>
                          <a:ea typeface="+mn-ea"/>
                          <a:cs typeface="+mn-cs"/>
                        </a:rPr>
                        <a:t>
 Join us for a month-long celebration of photography excellence at Langara College. Come check out the exhibitions showcasing the work from our recent graduates and alumni. You can also register for lectures from world renowned photographers. Get ready to be inspired by Langara Photography Month in April. Link in the bio. Photo by sharon_tenenbaum_photography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https://www.instagram.com/p/Bvhdy12lGpK/media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838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- 2019-03-27 19:53:01 </a:t>
                      </a:r>
                      <a:r>
                        <a:rPr kumimoji="0" lang="en-US" sz="1000" b="0" i="0" u="none" strike="noStrike" kern="1200" cap="none" spc="0" normalizeH="0" baseline="0" noProof="0">
                          <a:ln>
                            <a:noFill/>
                          </a:ln>
                          <a:solidFill>
                            <a:prstClr val="black"/>
                          </a:solidFill>
                          <a:effectLst/>
                          <a:uLnTx/>
                          <a:uFillTx/>
                          <a:latin typeface="+mn-lt"/>
                          <a:ea typeface="+mn-ea"/>
                          <a:cs typeface="+mn-cs"/>
                        </a:rPr>
                        <a:t>
 Learn about the new Diploma program in Applied Social Sciences and Humanities at an Info Session tomorrow night - Mar 28 at 5:30 in C408. 
Gain the practical ability to apply social sciences and humanities knowledge
to your career.  https://bit.ly/2UY60uD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https://www.instagram.com/p/BvhcMEkluUy/media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9056609"/>
                  </a:ext>
                </a:extLst>
              </a:tr>
            </a:tbl>
          </a:graphicData>
        </a:graphic>
      </p:graphicFrame>
      <p:sp>
        <p:nvSpPr>
          <p:cNvPr id="4" name="Text Placeholder 3">
            <a:extLst>
              <a:ext uri="{FF2B5EF4-FFF2-40B4-BE49-F238E27FC236}">
                <a16:creationId xmlns:a16="http://schemas.microsoft.com/office/drawing/2014/main" id="{2D47866C-2881-4805-9DA2-2240EB5F8E8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543696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9F4EF-60C7-48DE-B911-06EF278A28C9}"/>
              </a:ext>
            </a:extLst>
          </p:cNvPr>
          <p:cNvSpPr>
            <a:spLocks noGrp="1"/>
          </p:cNvSpPr>
          <p:nvPr>
            <p:ph type="title"/>
          </p:nvPr>
        </p:nvSpPr>
        <p:spPr/>
        <p:txBody>
          <a:bodyPr/>
          <a:lstStyle/>
          <a:p>
            <a:r>
              <a:rPr lang="en-US"/>
              <a:t>Instagram Posts Table | All Pages - 4 of 15</a:t>
            </a:r>
          </a:p>
        </p:txBody>
      </p:sp>
      <p:graphicFrame>
        <p:nvGraphicFramePr>
          <p:cNvPr id="5" name="Table Placeholder 4">
            <a:extLst>
              <a:ext uri="{FF2B5EF4-FFF2-40B4-BE49-F238E27FC236}">
                <a16:creationId xmlns:a16="http://schemas.microsoft.com/office/drawing/2014/main" id="{4229AC27-ADCB-4D4F-950E-5E191CABF800}"/>
              </a:ext>
            </a:extLst>
          </p:cNvPr>
          <p:cNvGraphicFramePr>
            <a:graphicFrameLocks noGrp="1"/>
          </p:cNvGraphicFramePr>
          <p:nvPr>
            <p:ph type="tbl" sz="quarter" idx="13"/>
            <p:extLst>
              <p:ext uri="{D42A27DB-BD31-4B8C-83A1-F6EECF244321}">
                <p14:modId xmlns:p14="http://schemas.microsoft.com/office/powerpoint/2010/main" val="2467662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9297781"/>
                    </a:ext>
                  </a:extLst>
                </a:gridCol>
                <a:gridCol w="987552">
                  <a:extLst>
                    <a:ext uri="{9D8B030D-6E8A-4147-A177-3AD203B41FA5}">
                      <a16:colId xmlns:a16="http://schemas.microsoft.com/office/drawing/2014/main" val="3340120743"/>
                    </a:ext>
                  </a:extLst>
                </a:gridCol>
                <a:gridCol w="987552">
                  <a:extLst>
                    <a:ext uri="{9D8B030D-6E8A-4147-A177-3AD203B41FA5}">
                      <a16:colId xmlns:a16="http://schemas.microsoft.com/office/drawing/2014/main" val="1735943875"/>
                    </a:ext>
                  </a:extLst>
                </a:gridCol>
                <a:gridCol w="987552">
                  <a:extLst>
                    <a:ext uri="{9D8B030D-6E8A-4147-A177-3AD203B41FA5}">
                      <a16:colId xmlns:a16="http://schemas.microsoft.com/office/drawing/2014/main" val="817294914"/>
                    </a:ext>
                  </a:extLst>
                </a:gridCol>
                <a:gridCol w="987552">
                  <a:extLst>
                    <a:ext uri="{9D8B030D-6E8A-4147-A177-3AD203B41FA5}">
                      <a16:colId xmlns:a16="http://schemas.microsoft.com/office/drawing/2014/main" val="3087397675"/>
                    </a:ext>
                  </a:extLst>
                </a:gridCol>
                <a:gridCol w="987552">
                  <a:extLst>
                    <a:ext uri="{9D8B030D-6E8A-4147-A177-3AD203B41FA5}">
                      <a16:colId xmlns:a16="http://schemas.microsoft.com/office/drawing/2014/main" val="2402508688"/>
                    </a:ext>
                  </a:extLst>
                </a:gridCol>
                <a:gridCol w="987552">
                  <a:extLst>
                    <a:ext uri="{9D8B030D-6E8A-4147-A177-3AD203B41FA5}">
                      <a16:colId xmlns:a16="http://schemas.microsoft.com/office/drawing/2014/main" val="188530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714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- 2019-03-26 17:30:03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a meaningful career in the social services? The Diploma in Gerontology is for you. Come to an Info Session on March 27  6:00 pm Room B008 to learn how you can provide services for our community's older adults who wish to age in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https://www.instagram.com/p/BvenCCtFqVR/media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044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lifeatbcit - 2019-03-26 17:11:23 </a:t>
                      </a:r>
                      <a:r>
                        <a:rPr kumimoji="0" lang="en-US" sz="1000" b="0" i="0" u="none" strike="noStrike" kern="1200" cap="none" spc="0" normalizeH="0" baseline="0" noProof="0">
                          <a:ln>
                            <a:noFill/>
                          </a:ln>
                          <a:solidFill>
                            <a:prstClr val="black"/>
                          </a:solidFill>
                          <a:effectLst/>
                          <a:uLnTx/>
                          <a:uFillTx/>
                          <a:latin typeface="+mn-lt"/>
                          <a:ea typeface="+mn-ea"/>
                          <a:cs typeface="+mn-cs"/>
                        </a:rPr>
                        <a:t>
 Today, for an early celebration of the International Transgender Day of Visibility, come to our Burnaby Campus and join BCIT Pride and bcitsa for a special event. 
There will be the QMUNITY and WAVAW Rape Crisis Centre, treats, and a panel discussion from 11:45am – 12:30pm with 6 folks speaking from experience about why it’s important to celebrate this day, and what it’s like being trans, Two-Spirit, and non-binary.
All are welcome! Event kicks off at 10:30am.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https://www.instagram.com/p/Bvek5TBBKp1/media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3435417"/>
                  </a:ext>
                </a:extLst>
              </a:tr>
            </a:tbl>
          </a:graphicData>
        </a:graphic>
      </p:graphicFrame>
      <p:sp>
        <p:nvSpPr>
          <p:cNvPr id="4" name="Text Placeholder 3">
            <a:extLst>
              <a:ext uri="{FF2B5EF4-FFF2-40B4-BE49-F238E27FC236}">
                <a16:creationId xmlns:a16="http://schemas.microsoft.com/office/drawing/2014/main" id="{EC01501A-6EB9-4798-A948-98D22C4E9BB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72480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E060-C3C7-40C3-869D-CB2BC3321DCC}"/>
              </a:ext>
            </a:extLst>
          </p:cNvPr>
          <p:cNvSpPr>
            <a:spLocks noGrp="1"/>
          </p:cNvSpPr>
          <p:nvPr>
            <p:ph type="title"/>
          </p:nvPr>
        </p:nvSpPr>
        <p:spPr/>
        <p:txBody>
          <a:bodyPr/>
          <a:lstStyle/>
          <a:p>
            <a:r>
              <a:rPr lang="en-US"/>
              <a:t>Instagram Posts Table | All Pages - 5 of 15</a:t>
            </a:r>
          </a:p>
        </p:txBody>
      </p:sp>
      <p:graphicFrame>
        <p:nvGraphicFramePr>
          <p:cNvPr id="5" name="Table Placeholder 4">
            <a:extLst>
              <a:ext uri="{FF2B5EF4-FFF2-40B4-BE49-F238E27FC236}">
                <a16:creationId xmlns:a16="http://schemas.microsoft.com/office/drawing/2014/main" id="{51948126-7AD2-4DED-B1CB-E60FBA534A51}"/>
              </a:ext>
            </a:extLst>
          </p:cNvPr>
          <p:cNvGraphicFramePr>
            <a:graphicFrameLocks noGrp="1"/>
          </p:cNvGraphicFramePr>
          <p:nvPr>
            <p:ph type="tbl" sz="quarter" idx="13"/>
            <p:extLst>
              <p:ext uri="{D42A27DB-BD31-4B8C-83A1-F6EECF244321}">
                <p14:modId xmlns:p14="http://schemas.microsoft.com/office/powerpoint/2010/main" val="8198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8841059"/>
                    </a:ext>
                  </a:extLst>
                </a:gridCol>
                <a:gridCol w="987552">
                  <a:extLst>
                    <a:ext uri="{9D8B030D-6E8A-4147-A177-3AD203B41FA5}">
                      <a16:colId xmlns:a16="http://schemas.microsoft.com/office/drawing/2014/main" val="3193374581"/>
                    </a:ext>
                  </a:extLst>
                </a:gridCol>
                <a:gridCol w="987552">
                  <a:extLst>
                    <a:ext uri="{9D8B030D-6E8A-4147-A177-3AD203B41FA5}">
                      <a16:colId xmlns:a16="http://schemas.microsoft.com/office/drawing/2014/main" val="510717475"/>
                    </a:ext>
                  </a:extLst>
                </a:gridCol>
                <a:gridCol w="987552">
                  <a:extLst>
                    <a:ext uri="{9D8B030D-6E8A-4147-A177-3AD203B41FA5}">
                      <a16:colId xmlns:a16="http://schemas.microsoft.com/office/drawing/2014/main" val="1128661603"/>
                    </a:ext>
                  </a:extLst>
                </a:gridCol>
                <a:gridCol w="987552">
                  <a:extLst>
                    <a:ext uri="{9D8B030D-6E8A-4147-A177-3AD203B41FA5}">
                      <a16:colId xmlns:a16="http://schemas.microsoft.com/office/drawing/2014/main" val="2923534486"/>
                    </a:ext>
                  </a:extLst>
                </a:gridCol>
                <a:gridCol w="987552">
                  <a:extLst>
                    <a:ext uri="{9D8B030D-6E8A-4147-A177-3AD203B41FA5}">
                      <a16:colId xmlns:a16="http://schemas.microsoft.com/office/drawing/2014/main" val="541354678"/>
                    </a:ext>
                  </a:extLst>
                </a:gridCol>
                <a:gridCol w="987552">
                  <a:extLst>
                    <a:ext uri="{9D8B030D-6E8A-4147-A177-3AD203B41FA5}">
                      <a16:colId xmlns:a16="http://schemas.microsoft.com/office/drawing/2014/main" val="11571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264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lifeatbcit - 2019-03-25 20:45:54 </a:t>
                      </a:r>
                      <a:r>
                        <a:rPr kumimoji="0" lang="en-US" sz="1000" b="0" i="0" u="none" strike="noStrike" kern="1200" cap="none" spc="0" normalizeH="0" baseline="0" noProof="0">
                          <a:ln>
                            <a:noFill/>
                          </a:ln>
                          <a:solidFill>
                            <a:prstClr val="black"/>
                          </a:solidFill>
                          <a:effectLst/>
                          <a:uLnTx/>
                          <a:uFillTx/>
                          <a:latin typeface="+mn-lt"/>
                          <a:ea typeface="+mn-ea"/>
                          <a:cs typeface="+mn-cs"/>
                        </a:rPr>
                        <a:t>
 Students! This Friday night, come meet new friends, play some board games, and enjoy free pizza at the BCIT Game Night 🎲🍕 Check the link in our bio for details. #LifeatBCIT #BCIT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https://www.instagram.com/p/BvcYpn5BHDB/media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371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douglascollege - 2019-03-25 18:20:26 </a:t>
                      </a:r>
                      <a:r>
                        <a:rPr kumimoji="0" lang="en-US" sz="1000" b="0" i="0" u="none" strike="noStrike" kern="1200" cap="none" spc="0" normalizeH="0" baseline="0" noProof="0">
                          <a:ln>
                            <a:noFill/>
                          </a:ln>
                          <a:solidFill>
                            <a:prstClr val="black"/>
                          </a:solidFill>
                          <a:effectLst/>
                          <a:uLnTx/>
                          <a:uFillTx/>
                          <a:latin typeface="+mn-lt"/>
                          <a:ea typeface="+mn-ea"/>
                          <a:cs typeface="+mn-cs"/>
                        </a:rPr>
                        <a:t>
 Spring, you pretty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https://www.instagram.com/p/BvcH3mJBjFN/media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867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- 2019-03-25 16:42:01 </a:t>
                      </a:r>
                      <a:r>
                        <a:rPr kumimoji="0" lang="en-US" sz="1000" b="0" i="0" u="none" strike="noStrike" kern="1200" cap="none" spc="0" normalizeH="0" baseline="0" noProof="0">
                          <a:ln>
                            <a:noFill/>
                          </a:ln>
                          <a:solidFill>
                            <a:prstClr val="black"/>
                          </a:solidFill>
                          <a:effectLst/>
                          <a:uLnTx/>
                          <a:uFillTx/>
                          <a:latin typeface="+mn-lt"/>
                          <a:ea typeface="+mn-ea"/>
                          <a:cs typeface="+mn-cs"/>
                        </a:rPr>
                        <a:t>
 Nominations for our special anniversary award, 49 Langarans close this Sunday, March 31. Help us recognize former students, employees, and those who have made an impact on Langara and our community. Let's celebrate their moment in time. Nominate now. Link in the bio.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https://www.instagram.com/p/Bvb8vWxllix/media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6191740"/>
                  </a:ext>
                </a:extLst>
              </a:tr>
            </a:tbl>
          </a:graphicData>
        </a:graphic>
      </p:graphicFrame>
      <p:sp>
        <p:nvSpPr>
          <p:cNvPr id="4" name="Text Placeholder 3">
            <a:extLst>
              <a:ext uri="{FF2B5EF4-FFF2-40B4-BE49-F238E27FC236}">
                <a16:creationId xmlns:a16="http://schemas.microsoft.com/office/drawing/2014/main" id="{1020E6AE-53CE-4173-AA8B-ACBF6F7591F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49425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F961-7679-4E90-B227-7BBBB77CC42B}"/>
              </a:ext>
            </a:extLst>
          </p:cNvPr>
          <p:cNvSpPr>
            <a:spLocks noGrp="1"/>
          </p:cNvSpPr>
          <p:nvPr>
            <p:ph type="title"/>
          </p:nvPr>
        </p:nvSpPr>
        <p:spPr/>
        <p:txBody>
          <a:bodyPr/>
          <a:lstStyle/>
          <a:p>
            <a:r>
              <a:rPr lang="en-US"/>
              <a:t>Instagram Posts Table | All Pages - 6 of 15</a:t>
            </a:r>
          </a:p>
        </p:txBody>
      </p:sp>
      <p:graphicFrame>
        <p:nvGraphicFramePr>
          <p:cNvPr id="5" name="Table Placeholder 4">
            <a:extLst>
              <a:ext uri="{FF2B5EF4-FFF2-40B4-BE49-F238E27FC236}">
                <a16:creationId xmlns:a16="http://schemas.microsoft.com/office/drawing/2014/main" id="{62320D36-1349-46E1-8AAA-790BB5D4C7A4}"/>
              </a:ext>
            </a:extLst>
          </p:cNvPr>
          <p:cNvGraphicFramePr>
            <a:graphicFrameLocks noGrp="1"/>
          </p:cNvGraphicFramePr>
          <p:nvPr>
            <p:ph type="tbl" sz="quarter" idx="13"/>
            <p:extLst>
              <p:ext uri="{D42A27DB-BD31-4B8C-83A1-F6EECF244321}">
                <p14:modId xmlns:p14="http://schemas.microsoft.com/office/powerpoint/2010/main" val="886292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4709888"/>
                    </a:ext>
                  </a:extLst>
                </a:gridCol>
                <a:gridCol w="987552">
                  <a:extLst>
                    <a:ext uri="{9D8B030D-6E8A-4147-A177-3AD203B41FA5}">
                      <a16:colId xmlns:a16="http://schemas.microsoft.com/office/drawing/2014/main" val="445471108"/>
                    </a:ext>
                  </a:extLst>
                </a:gridCol>
                <a:gridCol w="987552">
                  <a:extLst>
                    <a:ext uri="{9D8B030D-6E8A-4147-A177-3AD203B41FA5}">
                      <a16:colId xmlns:a16="http://schemas.microsoft.com/office/drawing/2014/main" val="1430732056"/>
                    </a:ext>
                  </a:extLst>
                </a:gridCol>
                <a:gridCol w="987552">
                  <a:extLst>
                    <a:ext uri="{9D8B030D-6E8A-4147-A177-3AD203B41FA5}">
                      <a16:colId xmlns:a16="http://schemas.microsoft.com/office/drawing/2014/main" val="2943208876"/>
                    </a:ext>
                  </a:extLst>
                </a:gridCol>
                <a:gridCol w="987552">
                  <a:extLst>
                    <a:ext uri="{9D8B030D-6E8A-4147-A177-3AD203B41FA5}">
                      <a16:colId xmlns:a16="http://schemas.microsoft.com/office/drawing/2014/main" val="2498422965"/>
                    </a:ext>
                  </a:extLst>
                </a:gridCol>
                <a:gridCol w="987552">
                  <a:extLst>
                    <a:ext uri="{9D8B030D-6E8A-4147-A177-3AD203B41FA5}">
                      <a16:colId xmlns:a16="http://schemas.microsoft.com/office/drawing/2014/main" val="819379622"/>
                    </a:ext>
                  </a:extLst>
                </a:gridCol>
                <a:gridCol w="987552">
                  <a:extLst>
                    <a:ext uri="{9D8B030D-6E8A-4147-A177-3AD203B41FA5}">
                      <a16:colId xmlns:a16="http://schemas.microsoft.com/office/drawing/2014/main" val="197000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799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- 2019-03-23 00:33:01 </a:t>
                      </a:r>
                      <a:r>
                        <a:rPr kumimoji="0" lang="en-US" sz="1000" b="0" i="0" u="none" strike="noStrike" kern="1200" cap="none" spc="0" normalizeH="0" baseline="0" noProof="0">
                          <a:ln>
                            <a:noFill/>
                          </a:ln>
                          <a:solidFill>
                            <a:prstClr val="black"/>
                          </a:solidFill>
                          <a:effectLst/>
                          <a:uLnTx/>
                          <a:uFillTx/>
                          <a:latin typeface="+mn-lt"/>
                          <a:ea typeface="+mn-ea"/>
                          <a:cs typeface="+mn-cs"/>
                        </a:rPr>
                        <a:t>
 We can't celebrate an anniversary without a party and you are invited! We're planning the largest celebration in Langara's 49-year history and you won't want to miss it. Join us on Saturday, June 15 for Community Day presented by rbc Royal Bank. Live music, entertainment, food trucks, games, prizes, and so much more. Sign up online for exclusive event updates. Link in the bio.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https://www.instagram.com/p/BvVEQfMFqZa/media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281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- 2019-03-22 23:57:01 </a:t>
                      </a:r>
                      <a:r>
                        <a:rPr kumimoji="0" lang="en-US" sz="1000" b="0" i="0" u="none" strike="noStrike" kern="1200" cap="none" spc="0" normalizeH="0" baseline="0" noProof="0">
                          <a:ln>
                            <a:noFill/>
                          </a:ln>
                          <a:solidFill>
                            <a:prstClr val="black"/>
                          </a:solidFill>
                          <a:effectLst/>
                          <a:uLnTx/>
                          <a:uFillTx/>
                          <a:latin typeface="+mn-lt"/>
                          <a:ea typeface="+mn-ea"/>
                          <a:cs typeface="+mn-cs"/>
                        </a:rPr>
                        <a:t>
 It's #NationalPuppyDay! We can't wait to get snuggles in with therapy dogs at Pets and Friends during De-stress Fest. Take a break from your studies and check out the activities happening on campus from April 1 to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https://www.instagram.com/p/BvVAIuwlhsc/media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8235618"/>
                  </a:ext>
                </a:extLst>
              </a:tr>
            </a:tbl>
          </a:graphicData>
        </a:graphic>
      </p:graphicFrame>
      <p:sp>
        <p:nvSpPr>
          <p:cNvPr id="4" name="Text Placeholder 3">
            <a:extLst>
              <a:ext uri="{FF2B5EF4-FFF2-40B4-BE49-F238E27FC236}">
                <a16:creationId xmlns:a16="http://schemas.microsoft.com/office/drawing/2014/main" id="{BEEB3FE9-BA26-46A6-98CD-B2A55AB8557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79614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4F4C3-A640-4DA6-9225-B7099B72423D}"/>
              </a:ext>
            </a:extLst>
          </p:cNvPr>
          <p:cNvSpPr>
            <a:spLocks noGrp="1"/>
          </p:cNvSpPr>
          <p:nvPr>
            <p:ph type="title"/>
          </p:nvPr>
        </p:nvSpPr>
        <p:spPr/>
        <p:txBody>
          <a:bodyPr/>
          <a:lstStyle/>
          <a:p>
            <a:r>
              <a:rPr lang="en-US"/>
              <a:t>Instagram Posts Table | All Pages - 7 of 15</a:t>
            </a:r>
          </a:p>
        </p:txBody>
      </p:sp>
      <p:graphicFrame>
        <p:nvGraphicFramePr>
          <p:cNvPr id="5" name="Table Placeholder 4">
            <a:extLst>
              <a:ext uri="{FF2B5EF4-FFF2-40B4-BE49-F238E27FC236}">
                <a16:creationId xmlns:a16="http://schemas.microsoft.com/office/drawing/2014/main" id="{2DF9449B-61E4-478A-A0D3-8606DA49F448}"/>
              </a:ext>
            </a:extLst>
          </p:cNvPr>
          <p:cNvGraphicFramePr>
            <a:graphicFrameLocks noGrp="1"/>
          </p:cNvGraphicFramePr>
          <p:nvPr>
            <p:ph type="tbl" sz="quarter" idx="13"/>
            <p:extLst>
              <p:ext uri="{D42A27DB-BD31-4B8C-83A1-F6EECF244321}">
                <p14:modId xmlns:p14="http://schemas.microsoft.com/office/powerpoint/2010/main" val="77882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9303985"/>
                    </a:ext>
                  </a:extLst>
                </a:gridCol>
                <a:gridCol w="987552">
                  <a:extLst>
                    <a:ext uri="{9D8B030D-6E8A-4147-A177-3AD203B41FA5}">
                      <a16:colId xmlns:a16="http://schemas.microsoft.com/office/drawing/2014/main" val="4157593878"/>
                    </a:ext>
                  </a:extLst>
                </a:gridCol>
                <a:gridCol w="987552">
                  <a:extLst>
                    <a:ext uri="{9D8B030D-6E8A-4147-A177-3AD203B41FA5}">
                      <a16:colId xmlns:a16="http://schemas.microsoft.com/office/drawing/2014/main" val="2818061859"/>
                    </a:ext>
                  </a:extLst>
                </a:gridCol>
                <a:gridCol w="987552">
                  <a:extLst>
                    <a:ext uri="{9D8B030D-6E8A-4147-A177-3AD203B41FA5}">
                      <a16:colId xmlns:a16="http://schemas.microsoft.com/office/drawing/2014/main" val="1553625282"/>
                    </a:ext>
                  </a:extLst>
                </a:gridCol>
                <a:gridCol w="987552">
                  <a:extLst>
                    <a:ext uri="{9D8B030D-6E8A-4147-A177-3AD203B41FA5}">
                      <a16:colId xmlns:a16="http://schemas.microsoft.com/office/drawing/2014/main" val="2547311214"/>
                    </a:ext>
                  </a:extLst>
                </a:gridCol>
                <a:gridCol w="987552">
                  <a:extLst>
                    <a:ext uri="{9D8B030D-6E8A-4147-A177-3AD203B41FA5}">
                      <a16:colId xmlns:a16="http://schemas.microsoft.com/office/drawing/2014/main" val="1992913150"/>
                    </a:ext>
                  </a:extLst>
                </a:gridCol>
                <a:gridCol w="987552">
                  <a:extLst>
                    <a:ext uri="{9D8B030D-6E8A-4147-A177-3AD203B41FA5}">
                      <a16:colId xmlns:a16="http://schemas.microsoft.com/office/drawing/2014/main" val="2590768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732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lifeatbcit - 2019-03-22 18:36:25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https://www.instagram.com/p/BvUbck9B-ck/media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1106226"/>
                  </a:ext>
                </a:extLst>
              </a:tr>
            </a:tbl>
          </a:graphicData>
        </a:graphic>
      </p:graphicFrame>
      <p:sp>
        <p:nvSpPr>
          <p:cNvPr id="4" name="Text Placeholder 3">
            <a:extLst>
              <a:ext uri="{FF2B5EF4-FFF2-40B4-BE49-F238E27FC236}">
                <a16:creationId xmlns:a16="http://schemas.microsoft.com/office/drawing/2014/main" id="{1669FF8A-FD54-4D7B-B2F1-1D8BAE0E1185}"/>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980770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F393E-99B3-4A59-B3A6-B4F6CD229FC4}"/>
              </a:ext>
            </a:extLst>
          </p:cNvPr>
          <p:cNvSpPr>
            <a:spLocks noGrp="1"/>
          </p:cNvSpPr>
          <p:nvPr>
            <p:ph type="title"/>
          </p:nvPr>
        </p:nvSpPr>
        <p:spPr/>
        <p:txBody>
          <a:bodyPr/>
          <a:lstStyle/>
          <a:p>
            <a:r>
              <a:rPr lang="en-US"/>
              <a:t>Instagram Posts Table | All Pages - 8 of 15</a:t>
            </a:r>
          </a:p>
        </p:txBody>
      </p:sp>
      <p:graphicFrame>
        <p:nvGraphicFramePr>
          <p:cNvPr id="5" name="Table Placeholder 4">
            <a:extLst>
              <a:ext uri="{FF2B5EF4-FFF2-40B4-BE49-F238E27FC236}">
                <a16:creationId xmlns:a16="http://schemas.microsoft.com/office/drawing/2014/main" id="{D45A5272-4ADE-48E4-9A71-F401943A8DD6}"/>
              </a:ext>
            </a:extLst>
          </p:cNvPr>
          <p:cNvGraphicFramePr>
            <a:graphicFrameLocks noGrp="1"/>
          </p:cNvGraphicFramePr>
          <p:nvPr>
            <p:ph type="tbl" sz="quarter" idx="13"/>
            <p:extLst>
              <p:ext uri="{D42A27DB-BD31-4B8C-83A1-F6EECF244321}">
                <p14:modId xmlns:p14="http://schemas.microsoft.com/office/powerpoint/2010/main" val="216482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72243769"/>
                    </a:ext>
                  </a:extLst>
                </a:gridCol>
                <a:gridCol w="987552">
                  <a:extLst>
                    <a:ext uri="{9D8B030D-6E8A-4147-A177-3AD203B41FA5}">
                      <a16:colId xmlns:a16="http://schemas.microsoft.com/office/drawing/2014/main" val="3932365837"/>
                    </a:ext>
                  </a:extLst>
                </a:gridCol>
                <a:gridCol w="987552">
                  <a:extLst>
                    <a:ext uri="{9D8B030D-6E8A-4147-A177-3AD203B41FA5}">
                      <a16:colId xmlns:a16="http://schemas.microsoft.com/office/drawing/2014/main" val="4121405509"/>
                    </a:ext>
                  </a:extLst>
                </a:gridCol>
                <a:gridCol w="987552">
                  <a:extLst>
                    <a:ext uri="{9D8B030D-6E8A-4147-A177-3AD203B41FA5}">
                      <a16:colId xmlns:a16="http://schemas.microsoft.com/office/drawing/2014/main" val="4022134081"/>
                    </a:ext>
                  </a:extLst>
                </a:gridCol>
                <a:gridCol w="987552">
                  <a:extLst>
                    <a:ext uri="{9D8B030D-6E8A-4147-A177-3AD203B41FA5}">
                      <a16:colId xmlns:a16="http://schemas.microsoft.com/office/drawing/2014/main" val="3433635259"/>
                    </a:ext>
                  </a:extLst>
                </a:gridCol>
                <a:gridCol w="987552">
                  <a:extLst>
                    <a:ext uri="{9D8B030D-6E8A-4147-A177-3AD203B41FA5}">
                      <a16:colId xmlns:a16="http://schemas.microsoft.com/office/drawing/2014/main" val="543002647"/>
                    </a:ext>
                  </a:extLst>
                </a:gridCol>
                <a:gridCol w="987552">
                  <a:extLst>
                    <a:ext uri="{9D8B030D-6E8A-4147-A177-3AD203B41FA5}">
                      <a16:colId xmlns:a16="http://schemas.microsoft.com/office/drawing/2014/main" val="130765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593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myvcc - 2019-03-22 01:38:02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vccculinaryarts team who competed in the #HealthyChefBC competition last night 👏 We took home the Best Dessert Award with this Rhubarb bar 👉 swipe to view 🎉 🍾 Well done team 😊
.
.
.
#bcpma19 #BCHC19 #vccculinaryarts #culinaryschool #bakingschool #studentlife #collegelife #healthychef #vancityfoodie #bestdessert #healthydessert #desserts #theartofplating #yvrfoodie #vancityhype #culinaryarts #chefslife #gourmetfood #rhubarb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https://www.instagram.com/p/BvSm5t7hvIL/media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774585"/>
                  </a:ext>
                </a:extLst>
              </a:tr>
            </a:tbl>
          </a:graphicData>
        </a:graphic>
      </p:graphicFrame>
      <p:sp>
        <p:nvSpPr>
          <p:cNvPr id="4" name="Text Placeholder 3">
            <a:extLst>
              <a:ext uri="{FF2B5EF4-FFF2-40B4-BE49-F238E27FC236}">
                <a16:creationId xmlns:a16="http://schemas.microsoft.com/office/drawing/2014/main" id="{C2EC37AF-B0DB-4354-8B0B-B49B7DCC3FA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03508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CEB01-9073-4D8F-B4D2-63B4DFD38793}"/>
              </a:ext>
            </a:extLst>
          </p:cNvPr>
          <p:cNvSpPr>
            <a:spLocks noGrp="1"/>
          </p:cNvSpPr>
          <p:nvPr>
            <p:ph type="title"/>
          </p:nvPr>
        </p:nvSpPr>
        <p:spPr/>
        <p:txBody>
          <a:bodyPr/>
          <a:lstStyle/>
          <a:p>
            <a:r>
              <a:rPr lang="en-US"/>
              <a:t>Instagram Posts Table | All Pages - 9 of 15</a:t>
            </a:r>
          </a:p>
        </p:txBody>
      </p:sp>
      <p:graphicFrame>
        <p:nvGraphicFramePr>
          <p:cNvPr id="5" name="Table Placeholder 4">
            <a:extLst>
              <a:ext uri="{FF2B5EF4-FFF2-40B4-BE49-F238E27FC236}">
                <a16:creationId xmlns:a16="http://schemas.microsoft.com/office/drawing/2014/main" id="{26CF2BA0-1935-4402-83AA-F8ECE9F4CEE0}"/>
              </a:ext>
            </a:extLst>
          </p:cNvPr>
          <p:cNvGraphicFramePr>
            <a:graphicFrameLocks noGrp="1"/>
          </p:cNvGraphicFramePr>
          <p:nvPr>
            <p:ph type="tbl" sz="quarter" idx="13"/>
            <p:extLst>
              <p:ext uri="{D42A27DB-BD31-4B8C-83A1-F6EECF244321}">
                <p14:modId xmlns:p14="http://schemas.microsoft.com/office/powerpoint/2010/main" val="261517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01539337"/>
                    </a:ext>
                  </a:extLst>
                </a:gridCol>
                <a:gridCol w="987552">
                  <a:extLst>
                    <a:ext uri="{9D8B030D-6E8A-4147-A177-3AD203B41FA5}">
                      <a16:colId xmlns:a16="http://schemas.microsoft.com/office/drawing/2014/main" val="958424743"/>
                    </a:ext>
                  </a:extLst>
                </a:gridCol>
                <a:gridCol w="987552">
                  <a:extLst>
                    <a:ext uri="{9D8B030D-6E8A-4147-A177-3AD203B41FA5}">
                      <a16:colId xmlns:a16="http://schemas.microsoft.com/office/drawing/2014/main" val="2298008294"/>
                    </a:ext>
                  </a:extLst>
                </a:gridCol>
                <a:gridCol w="987552">
                  <a:extLst>
                    <a:ext uri="{9D8B030D-6E8A-4147-A177-3AD203B41FA5}">
                      <a16:colId xmlns:a16="http://schemas.microsoft.com/office/drawing/2014/main" val="2900473059"/>
                    </a:ext>
                  </a:extLst>
                </a:gridCol>
                <a:gridCol w="987552">
                  <a:extLst>
                    <a:ext uri="{9D8B030D-6E8A-4147-A177-3AD203B41FA5}">
                      <a16:colId xmlns:a16="http://schemas.microsoft.com/office/drawing/2014/main" val="3128035909"/>
                    </a:ext>
                  </a:extLst>
                </a:gridCol>
                <a:gridCol w="987552">
                  <a:extLst>
                    <a:ext uri="{9D8B030D-6E8A-4147-A177-3AD203B41FA5}">
                      <a16:colId xmlns:a16="http://schemas.microsoft.com/office/drawing/2014/main" val="2865522478"/>
                    </a:ext>
                  </a:extLst>
                </a:gridCol>
                <a:gridCol w="987552">
                  <a:extLst>
                    <a:ext uri="{9D8B030D-6E8A-4147-A177-3AD203B41FA5}">
                      <a16:colId xmlns:a16="http://schemas.microsoft.com/office/drawing/2014/main" val="234379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715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- 2019-03-22 00:30:05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a meaningful career in the social services? The Diploma in Gerontology is for you. Come to an Info Session on March 27  6:00 pm Room B008 to learn how you can provide services for our community's older adults who wish to age in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https://www.instagram.com/p/BvSfIECgMlv/media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03/25/2019 05:33:31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589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- 2019-03-21 23:00:22 </a:t>
                      </a:r>
                      <a:r>
                        <a:rPr kumimoji="0" lang="en-US" sz="1000" b="0" i="0" u="none" strike="noStrike" kern="1200" cap="none" spc="0" normalizeH="0" baseline="0" noProof="0">
                          <a:ln>
                            <a:noFill/>
                          </a:ln>
                          <a:solidFill>
                            <a:prstClr val="black"/>
                          </a:solidFill>
                          <a:effectLst/>
                          <a:uLnTx/>
                          <a:uFillTx/>
                          <a:latin typeface="+mn-lt"/>
                          <a:ea typeface="+mn-ea"/>
                          <a:cs typeface="+mn-cs"/>
                        </a:rPr>
                        <a:t>
 Today is the last day of Co-op and Career week on campus. We’re proud to see so many students taking this opportunity to enhance their skills and be job-ready. Did you know that Langara has the longest running college co-operative education program in BC? It’s been providing practical experience to help students launch their careers since 1981. #tbt #beyond49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https://www.instagram.com/p/BvSU28eg4Ut/media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0888621"/>
                  </a:ext>
                </a:extLst>
              </a:tr>
            </a:tbl>
          </a:graphicData>
        </a:graphic>
      </p:graphicFrame>
      <p:sp>
        <p:nvSpPr>
          <p:cNvPr id="4" name="Text Placeholder 3">
            <a:extLst>
              <a:ext uri="{FF2B5EF4-FFF2-40B4-BE49-F238E27FC236}">
                <a16:creationId xmlns:a16="http://schemas.microsoft.com/office/drawing/2014/main" id="{225C25F1-4B7B-4761-965C-167F716A7720}"/>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65509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BFEF-E66E-437C-8C38-3E77D2712E1B}"/>
              </a:ext>
            </a:extLst>
          </p:cNvPr>
          <p:cNvSpPr>
            <a:spLocks noGrp="1"/>
          </p:cNvSpPr>
          <p:nvPr>
            <p:ph type="title"/>
          </p:nvPr>
        </p:nvSpPr>
        <p:spPr/>
        <p:txBody>
          <a:bodyPr/>
          <a:lstStyle/>
          <a:p>
            <a:r>
              <a:rPr lang="en-US"/>
              <a:t>Instagram Posts Table | All Pages - 10 of 15</a:t>
            </a:r>
          </a:p>
        </p:txBody>
      </p:sp>
      <p:graphicFrame>
        <p:nvGraphicFramePr>
          <p:cNvPr id="5" name="Table Placeholder 4">
            <a:extLst>
              <a:ext uri="{FF2B5EF4-FFF2-40B4-BE49-F238E27FC236}">
                <a16:creationId xmlns:a16="http://schemas.microsoft.com/office/drawing/2014/main" id="{55507E7A-1E74-4E06-8EAB-B279390E6566}"/>
              </a:ext>
            </a:extLst>
          </p:cNvPr>
          <p:cNvGraphicFramePr>
            <a:graphicFrameLocks noGrp="1"/>
          </p:cNvGraphicFramePr>
          <p:nvPr>
            <p:ph type="tbl" sz="quarter" idx="13"/>
            <p:extLst>
              <p:ext uri="{D42A27DB-BD31-4B8C-83A1-F6EECF244321}">
                <p14:modId xmlns:p14="http://schemas.microsoft.com/office/powerpoint/2010/main" val="1977962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5430701"/>
                    </a:ext>
                  </a:extLst>
                </a:gridCol>
                <a:gridCol w="987552">
                  <a:extLst>
                    <a:ext uri="{9D8B030D-6E8A-4147-A177-3AD203B41FA5}">
                      <a16:colId xmlns:a16="http://schemas.microsoft.com/office/drawing/2014/main" val="1669241468"/>
                    </a:ext>
                  </a:extLst>
                </a:gridCol>
                <a:gridCol w="987552">
                  <a:extLst>
                    <a:ext uri="{9D8B030D-6E8A-4147-A177-3AD203B41FA5}">
                      <a16:colId xmlns:a16="http://schemas.microsoft.com/office/drawing/2014/main" val="928600148"/>
                    </a:ext>
                  </a:extLst>
                </a:gridCol>
                <a:gridCol w="987552">
                  <a:extLst>
                    <a:ext uri="{9D8B030D-6E8A-4147-A177-3AD203B41FA5}">
                      <a16:colId xmlns:a16="http://schemas.microsoft.com/office/drawing/2014/main" val="4021957077"/>
                    </a:ext>
                  </a:extLst>
                </a:gridCol>
                <a:gridCol w="987552">
                  <a:extLst>
                    <a:ext uri="{9D8B030D-6E8A-4147-A177-3AD203B41FA5}">
                      <a16:colId xmlns:a16="http://schemas.microsoft.com/office/drawing/2014/main" val="579138972"/>
                    </a:ext>
                  </a:extLst>
                </a:gridCol>
                <a:gridCol w="987552">
                  <a:extLst>
                    <a:ext uri="{9D8B030D-6E8A-4147-A177-3AD203B41FA5}">
                      <a16:colId xmlns:a16="http://schemas.microsoft.com/office/drawing/2014/main" val="4038654965"/>
                    </a:ext>
                  </a:extLst>
                </a:gridCol>
                <a:gridCol w="987552">
                  <a:extLst>
                    <a:ext uri="{9D8B030D-6E8A-4147-A177-3AD203B41FA5}">
                      <a16:colId xmlns:a16="http://schemas.microsoft.com/office/drawing/2014/main" val="4191859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411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- 2019-03-21 22:17:36 </a:t>
                      </a:r>
                      <a:r>
                        <a:rPr kumimoji="0" lang="en-US" sz="1000" b="0" i="0" u="none" strike="noStrike" kern="1200" cap="none" spc="0" normalizeH="0" baseline="0" noProof="0">
                          <a:ln>
                            <a:noFill/>
                          </a:ln>
                          <a:solidFill>
                            <a:prstClr val="black"/>
                          </a:solidFill>
                          <a:effectLst/>
                          <a:uLnTx/>
                          <a:uFillTx/>
                          <a:latin typeface="+mn-lt"/>
                          <a:ea typeface="+mn-ea"/>
                          <a:cs typeface="+mn-cs"/>
                        </a:rPr>
                        <a:t>
 Tonight Langara holds its 15th “Stop Racism” event at 6:30 pm as part of the United Nations’ International Day for the Elimination of Racial Discrimination. Organized by the Department of Sociology and Anthropology, Langara College, and Asian Pulse TV. https://bit.ly/2VUKKG0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https://www.instagram.com/p/BvSP9t_lnJD/media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03/27/2019 05:31:52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837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douglascollege - 2019-03-21 19:11:31 </a:t>
                      </a:r>
                      <a:r>
                        <a:rPr kumimoji="0" lang="en-US" sz="1000" b="0" i="0" u="none" strike="noStrike" kern="1200" cap="none" spc="0" normalizeH="0" baseline="0" noProof="0">
                          <a:ln>
                            <a:noFill/>
                          </a:ln>
                          <a:solidFill>
                            <a:prstClr val="black"/>
                          </a:solidFill>
                          <a:effectLst/>
                          <a:uLnTx/>
                          <a:uFillTx/>
                          <a:latin typeface="+mn-lt"/>
                          <a:ea typeface="+mn-ea"/>
                          <a:cs typeface="+mn-cs"/>
                        </a:rPr>
                        <a:t>
 #tbt to this face! One of the gorgeous therapy dogs that paid us a visit last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https://www.instagram.com/p/BvR6qyBBwnS/media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4056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- 2019-03-21 17:17:02 </a:t>
                      </a:r>
                      <a:r>
                        <a:rPr kumimoji="0" lang="en-US" sz="1000" b="0" i="0" u="none" strike="noStrike" kern="1200" cap="none" spc="0" normalizeH="0" baseline="0" noProof="0">
                          <a:ln>
                            <a:noFill/>
                          </a:ln>
                          <a:solidFill>
                            <a:prstClr val="black"/>
                          </a:solidFill>
                          <a:effectLst/>
                          <a:uLnTx/>
                          <a:uFillTx/>
                          <a:latin typeface="+mn-lt"/>
                          <a:ea typeface="+mn-ea"/>
                          <a:cs typeface="+mn-cs"/>
                        </a:rPr>
                        <a:t>
 March 21 is the International Day for the Elimination of Racial Discrimination working towards the elimination of all forms of racism and inequalities. All are welcome to attend Langara's free event “Stop Racism” tonight at 6:30 pm in room A130.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https://www.instagram.com/p/BvRtkSCg8db/media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03/27/2019 05:31:52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9864907"/>
                  </a:ext>
                </a:extLst>
              </a:tr>
            </a:tbl>
          </a:graphicData>
        </a:graphic>
      </p:graphicFrame>
      <p:sp>
        <p:nvSpPr>
          <p:cNvPr id="4" name="Text Placeholder 3">
            <a:extLst>
              <a:ext uri="{FF2B5EF4-FFF2-40B4-BE49-F238E27FC236}">
                <a16:creationId xmlns:a16="http://schemas.microsoft.com/office/drawing/2014/main" id="{83F3CFAB-283C-4FF0-8128-9E2D8B7CCF0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19634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7AC66-77C5-48CD-A501-B85552BCF4F2}"/>
              </a:ext>
            </a:extLst>
          </p:cNvPr>
          <p:cNvSpPr>
            <a:spLocks noGrp="1"/>
          </p:cNvSpPr>
          <p:nvPr>
            <p:ph type="title"/>
          </p:nvPr>
        </p:nvSpPr>
        <p:spPr/>
        <p:txBody>
          <a:bodyPr/>
          <a:lstStyle/>
          <a:p>
            <a:r>
              <a:rPr lang="en-US"/>
              <a:t>Instagram Posts Table | All Pages - 11 of 15</a:t>
            </a:r>
          </a:p>
        </p:txBody>
      </p:sp>
      <p:graphicFrame>
        <p:nvGraphicFramePr>
          <p:cNvPr id="5" name="Table Placeholder 4">
            <a:extLst>
              <a:ext uri="{FF2B5EF4-FFF2-40B4-BE49-F238E27FC236}">
                <a16:creationId xmlns:a16="http://schemas.microsoft.com/office/drawing/2014/main" id="{CA358AC2-9AAF-45EF-B4D0-CC54FC73C045}"/>
              </a:ext>
            </a:extLst>
          </p:cNvPr>
          <p:cNvGraphicFramePr>
            <a:graphicFrameLocks noGrp="1"/>
          </p:cNvGraphicFramePr>
          <p:nvPr>
            <p:ph type="tbl" sz="quarter" idx="13"/>
            <p:extLst>
              <p:ext uri="{D42A27DB-BD31-4B8C-83A1-F6EECF244321}">
                <p14:modId xmlns:p14="http://schemas.microsoft.com/office/powerpoint/2010/main" val="113849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4191974"/>
                    </a:ext>
                  </a:extLst>
                </a:gridCol>
                <a:gridCol w="987552">
                  <a:extLst>
                    <a:ext uri="{9D8B030D-6E8A-4147-A177-3AD203B41FA5}">
                      <a16:colId xmlns:a16="http://schemas.microsoft.com/office/drawing/2014/main" val="3514572084"/>
                    </a:ext>
                  </a:extLst>
                </a:gridCol>
                <a:gridCol w="987552">
                  <a:extLst>
                    <a:ext uri="{9D8B030D-6E8A-4147-A177-3AD203B41FA5}">
                      <a16:colId xmlns:a16="http://schemas.microsoft.com/office/drawing/2014/main" val="1927640823"/>
                    </a:ext>
                  </a:extLst>
                </a:gridCol>
                <a:gridCol w="987552">
                  <a:extLst>
                    <a:ext uri="{9D8B030D-6E8A-4147-A177-3AD203B41FA5}">
                      <a16:colId xmlns:a16="http://schemas.microsoft.com/office/drawing/2014/main" val="2961121707"/>
                    </a:ext>
                  </a:extLst>
                </a:gridCol>
                <a:gridCol w="987552">
                  <a:extLst>
                    <a:ext uri="{9D8B030D-6E8A-4147-A177-3AD203B41FA5}">
                      <a16:colId xmlns:a16="http://schemas.microsoft.com/office/drawing/2014/main" val="3988734596"/>
                    </a:ext>
                  </a:extLst>
                </a:gridCol>
                <a:gridCol w="987552">
                  <a:extLst>
                    <a:ext uri="{9D8B030D-6E8A-4147-A177-3AD203B41FA5}">
                      <a16:colId xmlns:a16="http://schemas.microsoft.com/office/drawing/2014/main" val="3607917917"/>
                    </a:ext>
                  </a:extLst>
                </a:gridCol>
                <a:gridCol w="987552">
                  <a:extLst>
                    <a:ext uri="{9D8B030D-6E8A-4147-A177-3AD203B41FA5}">
                      <a16:colId xmlns:a16="http://schemas.microsoft.com/office/drawing/2014/main" val="356308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99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myvcc - 2019-03-21 02:17:14 </a:t>
                      </a:r>
                      <a:r>
                        <a:rPr kumimoji="0" lang="en-US" sz="1000" b="0" i="0" u="none" strike="noStrike" kern="1200" cap="none" spc="0" normalizeH="0" baseline="0" noProof="0">
                          <a:ln>
                            <a:noFill/>
                          </a:ln>
                          <a:solidFill>
                            <a:prstClr val="black"/>
                          </a:solidFill>
                          <a:effectLst/>
                          <a:uLnTx/>
                          <a:uFillTx/>
                          <a:latin typeface="+mn-lt"/>
                          <a:ea typeface="+mn-ea"/>
                          <a:cs typeface="+mn-cs"/>
                        </a:rPr>
                        <a:t>
 Well done to our eight #vccfashion students who presented their creative designs vanfashionweek #vfwfw19 💥 Inspiring work 👏 Check out vccfashion Story for more
.
.
.
#fashion #gradshow #fashionschool #fashionshow #vfwfw19 #studentlife #studentproject #creativedesign #fashiondesign #fashiondesigners #runway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https://www.instagram.com/p/BvQGmCghprn/media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6074279"/>
                  </a:ext>
                </a:extLst>
              </a:tr>
            </a:tbl>
          </a:graphicData>
        </a:graphic>
      </p:graphicFrame>
      <p:sp>
        <p:nvSpPr>
          <p:cNvPr id="4" name="Text Placeholder 3">
            <a:extLst>
              <a:ext uri="{FF2B5EF4-FFF2-40B4-BE49-F238E27FC236}">
                <a16:creationId xmlns:a16="http://schemas.microsoft.com/office/drawing/2014/main" id="{94E8305F-2D44-4BAD-8DBC-DB8415B207D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896417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5B71F-5EB9-4745-9EF6-97E38ADF66FF}"/>
              </a:ext>
            </a:extLst>
          </p:cNvPr>
          <p:cNvSpPr>
            <a:spLocks noGrp="1"/>
          </p:cNvSpPr>
          <p:nvPr>
            <p:ph type="title"/>
          </p:nvPr>
        </p:nvSpPr>
        <p:spPr/>
        <p:txBody>
          <a:bodyPr/>
          <a:lstStyle/>
          <a:p>
            <a:r>
              <a:rPr lang="en-US"/>
              <a:t>Instagram Posts Table | All Pages - 12 of 15</a:t>
            </a:r>
          </a:p>
        </p:txBody>
      </p:sp>
      <p:graphicFrame>
        <p:nvGraphicFramePr>
          <p:cNvPr id="5" name="Table Placeholder 4">
            <a:extLst>
              <a:ext uri="{FF2B5EF4-FFF2-40B4-BE49-F238E27FC236}">
                <a16:creationId xmlns:a16="http://schemas.microsoft.com/office/drawing/2014/main" id="{E79F223A-F4D9-4DDE-83B8-99295DF9098D}"/>
              </a:ext>
            </a:extLst>
          </p:cNvPr>
          <p:cNvGraphicFramePr>
            <a:graphicFrameLocks noGrp="1"/>
          </p:cNvGraphicFramePr>
          <p:nvPr>
            <p:ph type="tbl" sz="quarter" idx="13"/>
            <p:extLst>
              <p:ext uri="{D42A27DB-BD31-4B8C-83A1-F6EECF244321}">
                <p14:modId xmlns:p14="http://schemas.microsoft.com/office/powerpoint/2010/main" val="1957817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4211960"/>
                    </a:ext>
                  </a:extLst>
                </a:gridCol>
                <a:gridCol w="987552">
                  <a:extLst>
                    <a:ext uri="{9D8B030D-6E8A-4147-A177-3AD203B41FA5}">
                      <a16:colId xmlns:a16="http://schemas.microsoft.com/office/drawing/2014/main" val="3535825099"/>
                    </a:ext>
                  </a:extLst>
                </a:gridCol>
                <a:gridCol w="987552">
                  <a:extLst>
                    <a:ext uri="{9D8B030D-6E8A-4147-A177-3AD203B41FA5}">
                      <a16:colId xmlns:a16="http://schemas.microsoft.com/office/drawing/2014/main" val="2230535531"/>
                    </a:ext>
                  </a:extLst>
                </a:gridCol>
                <a:gridCol w="987552">
                  <a:extLst>
                    <a:ext uri="{9D8B030D-6E8A-4147-A177-3AD203B41FA5}">
                      <a16:colId xmlns:a16="http://schemas.microsoft.com/office/drawing/2014/main" val="526056852"/>
                    </a:ext>
                  </a:extLst>
                </a:gridCol>
                <a:gridCol w="987552">
                  <a:extLst>
                    <a:ext uri="{9D8B030D-6E8A-4147-A177-3AD203B41FA5}">
                      <a16:colId xmlns:a16="http://schemas.microsoft.com/office/drawing/2014/main" val="2091923613"/>
                    </a:ext>
                  </a:extLst>
                </a:gridCol>
                <a:gridCol w="987552">
                  <a:extLst>
                    <a:ext uri="{9D8B030D-6E8A-4147-A177-3AD203B41FA5}">
                      <a16:colId xmlns:a16="http://schemas.microsoft.com/office/drawing/2014/main" val="1964455789"/>
                    </a:ext>
                  </a:extLst>
                </a:gridCol>
                <a:gridCol w="987552">
                  <a:extLst>
                    <a:ext uri="{9D8B030D-6E8A-4147-A177-3AD203B41FA5}">
                      <a16:colId xmlns:a16="http://schemas.microsoft.com/office/drawing/2014/main" val="128096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395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myvcc - 2019-03-20 22:48:37 </a:t>
                      </a:r>
                      <a:r>
                        <a:rPr kumimoji="0" lang="en-US" sz="1000" b="0" i="0" u="none" strike="noStrike" kern="1200" cap="none" spc="0" normalizeH="0" baseline="0" noProof="0">
                          <a:ln>
                            <a:noFill/>
                          </a:ln>
                          <a:solidFill>
                            <a:prstClr val="black"/>
                          </a:solidFill>
                          <a:effectLst/>
                          <a:uLnTx/>
                          <a:uFillTx/>
                          <a:latin typeface="+mn-lt"/>
                          <a:ea typeface="+mn-ea"/>
                          <a:cs typeface="+mn-cs"/>
                        </a:rPr>
                        <a:t>
 We hope you had a great time cuddling these pups over the past two days 🐶 Thanks bcandalbertaguidedogs for the dog therapy &amp; suvcc for hosting 😊
.
.
.
#dogtherapy #therapydog #guidedogs #studybreak #collegelife #studentlife #myVCC #doglove #blacklab #labradorretriever #supportdog #labrador #dogsofinstagram #dogwithajob #pettherapy #dogstagram #stressrelief #talesofalab #stressbuster #guidedogintraining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https://www.instagram.com/p/BvPuuAjB96s/media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03/26/2019 05:03:08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7937404"/>
                  </a:ext>
                </a:extLst>
              </a:tr>
            </a:tbl>
          </a:graphicData>
        </a:graphic>
      </p:graphicFrame>
      <p:sp>
        <p:nvSpPr>
          <p:cNvPr id="4" name="Text Placeholder 3">
            <a:extLst>
              <a:ext uri="{FF2B5EF4-FFF2-40B4-BE49-F238E27FC236}">
                <a16:creationId xmlns:a16="http://schemas.microsoft.com/office/drawing/2014/main" id="{C276EB8A-C395-4F33-BFDC-649F57243C3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480402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661C2-B5C5-49C6-8E21-89DE5C29DA45}"/>
              </a:ext>
            </a:extLst>
          </p:cNvPr>
          <p:cNvSpPr>
            <a:spLocks noGrp="1"/>
          </p:cNvSpPr>
          <p:nvPr>
            <p:ph type="title"/>
          </p:nvPr>
        </p:nvSpPr>
        <p:spPr/>
        <p:txBody>
          <a:bodyPr/>
          <a:lstStyle/>
          <a:p>
            <a:r>
              <a:rPr lang="en-US"/>
              <a:t>Instagram Posts Table | All Pages - 13 of 15</a:t>
            </a:r>
          </a:p>
        </p:txBody>
      </p:sp>
      <p:graphicFrame>
        <p:nvGraphicFramePr>
          <p:cNvPr id="5" name="Table Placeholder 4">
            <a:extLst>
              <a:ext uri="{FF2B5EF4-FFF2-40B4-BE49-F238E27FC236}">
                <a16:creationId xmlns:a16="http://schemas.microsoft.com/office/drawing/2014/main" id="{36E3EE05-4C47-457B-B2BB-CBD5B945939C}"/>
              </a:ext>
            </a:extLst>
          </p:cNvPr>
          <p:cNvGraphicFramePr>
            <a:graphicFrameLocks noGrp="1"/>
          </p:cNvGraphicFramePr>
          <p:nvPr>
            <p:ph type="tbl" sz="quarter" idx="13"/>
            <p:extLst>
              <p:ext uri="{D42A27DB-BD31-4B8C-83A1-F6EECF244321}">
                <p14:modId xmlns:p14="http://schemas.microsoft.com/office/powerpoint/2010/main" val="10270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9302762"/>
                    </a:ext>
                  </a:extLst>
                </a:gridCol>
                <a:gridCol w="987552">
                  <a:extLst>
                    <a:ext uri="{9D8B030D-6E8A-4147-A177-3AD203B41FA5}">
                      <a16:colId xmlns:a16="http://schemas.microsoft.com/office/drawing/2014/main" val="1840368536"/>
                    </a:ext>
                  </a:extLst>
                </a:gridCol>
                <a:gridCol w="987552">
                  <a:extLst>
                    <a:ext uri="{9D8B030D-6E8A-4147-A177-3AD203B41FA5}">
                      <a16:colId xmlns:a16="http://schemas.microsoft.com/office/drawing/2014/main" val="1657610769"/>
                    </a:ext>
                  </a:extLst>
                </a:gridCol>
                <a:gridCol w="987552">
                  <a:extLst>
                    <a:ext uri="{9D8B030D-6E8A-4147-A177-3AD203B41FA5}">
                      <a16:colId xmlns:a16="http://schemas.microsoft.com/office/drawing/2014/main" val="2063471554"/>
                    </a:ext>
                  </a:extLst>
                </a:gridCol>
                <a:gridCol w="987552">
                  <a:extLst>
                    <a:ext uri="{9D8B030D-6E8A-4147-A177-3AD203B41FA5}">
                      <a16:colId xmlns:a16="http://schemas.microsoft.com/office/drawing/2014/main" val="1685252943"/>
                    </a:ext>
                  </a:extLst>
                </a:gridCol>
                <a:gridCol w="987552">
                  <a:extLst>
                    <a:ext uri="{9D8B030D-6E8A-4147-A177-3AD203B41FA5}">
                      <a16:colId xmlns:a16="http://schemas.microsoft.com/office/drawing/2014/main" val="1182449377"/>
                    </a:ext>
                  </a:extLst>
                </a:gridCol>
                <a:gridCol w="987552">
                  <a:extLst>
                    <a:ext uri="{9D8B030D-6E8A-4147-A177-3AD203B41FA5}">
                      <a16:colId xmlns:a16="http://schemas.microsoft.com/office/drawing/2014/main" val="155120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98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lifeatbcit - 2019-03-20 19:09:07 </a:t>
                      </a:r>
                      <a:r>
                        <a:rPr kumimoji="0" lang="en-US" sz="1000" b="0" i="0" u="none" strike="noStrike" kern="1200" cap="none" spc="0" normalizeH="0" baseline="0" noProof="0">
                          <a:ln>
                            <a:noFill/>
                          </a:ln>
                          <a:solidFill>
                            <a:prstClr val="black"/>
                          </a:solidFill>
                          <a:effectLst/>
                          <a:uLnTx/>
                          <a:uFillTx/>
                          <a:latin typeface="+mn-lt"/>
                          <a:ea typeface="+mn-ea"/>
                          <a:cs typeface="+mn-cs"/>
                        </a:rPr>
                        <a:t>
 During the month of March, BCIT is supporting the unitedwaylowermainland campaign, #PeriodPromise. By collecting menstruation products for the most vulnerable people in our community, we can help women and girls who may miss school due to inadequate access to safe and clean period products. Product donations can be made from now until Monday, April 1. Details below🤗 ——
bcitrec : Nobody should have to choose between feeding their family and being able to afford basic hygiene products. 1 in 4 Canadians struggle to buy hygiene products. This is why BCIT is joining the United Way Period Promise.
Product donations can be made until April 1st at the following locations.
Burnaby:
➡️SE16 by the bcitrec front desk
➡️SE02 by the bcitsa front desk
➡️ATC: ATC01 main office
➡️BMC: 3rd floor main foyer
➡️DTC: DTC-01 790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https://www.instagram.com/p/BvPVmUGBPGb/media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1610348"/>
                  </a:ext>
                </a:extLst>
              </a:tr>
            </a:tbl>
          </a:graphicData>
        </a:graphic>
      </p:graphicFrame>
      <p:sp>
        <p:nvSpPr>
          <p:cNvPr id="4" name="Text Placeholder 3">
            <a:extLst>
              <a:ext uri="{FF2B5EF4-FFF2-40B4-BE49-F238E27FC236}">
                <a16:creationId xmlns:a16="http://schemas.microsoft.com/office/drawing/2014/main" id="{3B15C60A-21EA-4A10-889E-D1F0349FDB9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171142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3313-F952-49CC-BED2-0A094B85D2EE}"/>
              </a:ext>
            </a:extLst>
          </p:cNvPr>
          <p:cNvSpPr>
            <a:spLocks noGrp="1"/>
          </p:cNvSpPr>
          <p:nvPr>
            <p:ph type="title"/>
          </p:nvPr>
        </p:nvSpPr>
        <p:spPr/>
        <p:txBody>
          <a:bodyPr/>
          <a:lstStyle/>
          <a:p>
            <a:r>
              <a:rPr lang="en-US"/>
              <a:t>Instagram Posts Table | All Pages - 14 of 15</a:t>
            </a:r>
          </a:p>
        </p:txBody>
      </p:sp>
      <p:graphicFrame>
        <p:nvGraphicFramePr>
          <p:cNvPr id="5" name="Table Placeholder 4">
            <a:extLst>
              <a:ext uri="{FF2B5EF4-FFF2-40B4-BE49-F238E27FC236}">
                <a16:creationId xmlns:a16="http://schemas.microsoft.com/office/drawing/2014/main" id="{6ECA0269-523D-415F-A78B-974FAB7DC586}"/>
              </a:ext>
            </a:extLst>
          </p:cNvPr>
          <p:cNvGraphicFramePr>
            <a:graphicFrameLocks noGrp="1"/>
          </p:cNvGraphicFramePr>
          <p:nvPr>
            <p:ph type="tbl" sz="quarter" idx="13"/>
            <p:extLst>
              <p:ext uri="{D42A27DB-BD31-4B8C-83A1-F6EECF244321}">
                <p14:modId xmlns:p14="http://schemas.microsoft.com/office/powerpoint/2010/main" val="320412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8088344"/>
                    </a:ext>
                  </a:extLst>
                </a:gridCol>
                <a:gridCol w="987552">
                  <a:extLst>
                    <a:ext uri="{9D8B030D-6E8A-4147-A177-3AD203B41FA5}">
                      <a16:colId xmlns:a16="http://schemas.microsoft.com/office/drawing/2014/main" val="3572029327"/>
                    </a:ext>
                  </a:extLst>
                </a:gridCol>
                <a:gridCol w="987552">
                  <a:extLst>
                    <a:ext uri="{9D8B030D-6E8A-4147-A177-3AD203B41FA5}">
                      <a16:colId xmlns:a16="http://schemas.microsoft.com/office/drawing/2014/main" val="971154480"/>
                    </a:ext>
                  </a:extLst>
                </a:gridCol>
                <a:gridCol w="987552">
                  <a:extLst>
                    <a:ext uri="{9D8B030D-6E8A-4147-A177-3AD203B41FA5}">
                      <a16:colId xmlns:a16="http://schemas.microsoft.com/office/drawing/2014/main" val="2156053911"/>
                    </a:ext>
                  </a:extLst>
                </a:gridCol>
                <a:gridCol w="987552">
                  <a:extLst>
                    <a:ext uri="{9D8B030D-6E8A-4147-A177-3AD203B41FA5}">
                      <a16:colId xmlns:a16="http://schemas.microsoft.com/office/drawing/2014/main" val="2938769368"/>
                    </a:ext>
                  </a:extLst>
                </a:gridCol>
                <a:gridCol w="987552">
                  <a:extLst>
                    <a:ext uri="{9D8B030D-6E8A-4147-A177-3AD203B41FA5}">
                      <a16:colId xmlns:a16="http://schemas.microsoft.com/office/drawing/2014/main" val="309409503"/>
                    </a:ext>
                  </a:extLst>
                </a:gridCol>
                <a:gridCol w="987552">
                  <a:extLst>
                    <a:ext uri="{9D8B030D-6E8A-4147-A177-3AD203B41FA5}">
                      <a16:colId xmlns:a16="http://schemas.microsoft.com/office/drawing/2014/main" val="1718031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00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langaracollege - 2019-03-20 18:40:05 </a:t>
                      </a:r>
                      <a:r>
                        <a:rPr kumimoji="0" lang="en-US" sz="1000" b="0" i="0" u="none" strike="noStrike" kern="1200" cap="none" spc="0" normalizeH="0" baseline="0" noProof="0">
                          <a:ln>
                            <a:noFill/>
                          </a:ln>
                          <a:solidFill>
                            <a:prstClr val="black"/>
                          </a:solidFill>
                          <a:effectLst/>
                          <a:uLnTx/>
                          <a:uFillTx/>
                          <a:latin typeface="+mn-lt"/>
                          <a:ea typeface="+mn-ea"/>
                          <a:cs typeface="+mn-cs"/>
                        </a:rPr>
                        <a:t>
 Registration for our Continuing Studies Summer 2019 courses and programs is now open. On the cover of our new CS Guidebook is Tracey Draper, Alumna from the Digital Film Production program – hear her success story,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https://www.instagram.com/p/BvPSRv6A5nn/media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03/27/2019 05:31:52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5757328"/>
                  </a:ext>
                </a:extLst>
              </a:tr>
            </a:tbl>
          </a:graphicData>
        </a:graphic>
      </p:graphicFrame>
      <p:sp>
        <p:nvSpPr>
          <p:cNvPr id="4" name="Text Placeholder 3">
            <a:extLst>
              <a:ext uri="{FF2B5EF4-FFF2-40B4-BE49-F238E27FC236}">
                <a16:creationId xmlns:a16="http://schemas.microsoft.com/office/drawing/2014/main" id="{C69C42CC-18C9-490E-8F88-D6B5BCCC9AA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99653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EEFD5-CFDD-4CF0-95BD-0A17F8EEFA74}"/>
              </a:ext>
            </a:extLst>
          </p:cNvPr>
          <p:cNvSpPr>
            <a:spLocks noGrp="1"/>
          </p:cNvSpPr>
          <p:nvPr>
            <p:ph type="title"/>
          </p:nvPr>
        </p:nvSpPr>
        <p:spPr/>
        <p:txBody>
          <a:bodyPr/>
          <a:lstStyle/>
          <a:p>
            <a:r>
              <a:rPr lang="en-US"/>
              <a:t>Instagram Posts Table | All Pages - 15 of 15</a:t>
            </a:r>
          </a:p>
        </p:txBody>
      </p:sp>
      <p:graphicFrame>
        <p:nvGraphicFramePr>
          <p:cNvPr id="5" name="Table Placeholder 4">
            <a:extLst>
              <a:ext uri="{FF2B5EF4-FFF2-40B4-BE49-F238E27FC236}">
                <a16:creationId xmlns:a16="http://schemas.microsoft.com/office/drawing/2014/main" id="{AD9574F3-408B-459C-BCD1-797CE6D57F0B}"/>
              </a:ext>
            </a:extLst>
          </p:cNvPr>
          <p:cNvGraphicFramePr>
            <a:graphicFrameLocks noGrp="1"/>
          </p:cNvGraphicFramePr>
          <p:nvPr>
            <p:ph type="tbl" sz="quarter" idx="13"/>
            <p:extLst>
              <p:ext uri="{D42A27DB-BD31-4B8C-83A1-F6EECF244321}">
                <p14:modId xmlns:p14="http://schemas.microsoft.com/office/powerpoint/2010/main" val="246128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1699652"/>
                    </a:ext>
                  </a:extLst>
                </a:gridCol>
                <a:gridCol w="987552">
                  <a:extLst>
                    <a:ext uri="{9D8B030D-6E8A-4147-A177-3AD203B41FA5}">
                      <a16:colId xmlns:a16="http://schemas.microsoft.com/office/drawing/2014/main" val="4057792482"/>
                    </a:ext>
                  </a:extLst>
                </a:gridCol>
                <a:gridCol w="987552">
                  <a:extLst>
                    <a:ext uri="{9D8B030D-6E8A-4147-A177-3AD203B41FA5}">
                      <a16:colId xmlns:a16="http://schemas.microsoft.com/office/drawing/2014/main" val="3639404936"/>
                    </a:ext>
                  </a:extLst>
                </a:gridCol>
                <a:gridCol w="987552">
                  <a:extLst>
                    <a:ext uri="{9D8B030D-6E8A-4147-A177-3AD203B41FA5}">
                      <a16:colId xmlns:a16="http://schemas.microsoft.com/office/drawing/2014/main" val="2117314347"/>
                    </a:ext>
                  </a:extLst>
                </a:gridCol>
                <a:gridCol w="987552">
                  <a:extLst>
                    <a:ext uri="{9D8B030D-6E8A-4147-A177-3AD203B41FA5}">
                      <a16:colId xmlns:a16="http://schemas.microsoft.com/office/drawing/2014/main" val="426360940"/>
                    </a:ext>
                  </a:extLst>
                </a:gridCol>
                <a:gridCol w="987552">
                  <a:extLst>
                    <a:ext uri="{9D8B030D-6E8A-4147-A177-3AD203B41FA5}">
                      <a16:colId xmlns:a16="http://schemas.microsoft.com/office/drawing/2014/main" val="557206659"/>
                    </a:ext>
                  </a:extLst>
                </a:gridCol>
                <a:gridCol w="987552">
                  <a:extLst>
                    <a:ext uri="{9D8B030D-6E8A-4147-A177-3AD203B41FA5}">
                      <a16:colId xmlns:a16="http://schemas.microsoft.com/office/drawing/2014/main" val="267859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10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myvcc - 2019-03-20 01:25:05 </a:t>
                      </a:r>
                      <a:r>
                        <a:rPr kumimoji="0" lang="en-US" sz="1000" b="0" i="0" u="none" strike="noStrike" kern="1200" cap="none" spc="0" normalizeH="0" baseline="0" noProof="0">
                          <a:ln>
                            <a:noFill/>
                          </a:ln>
                          <a:solidFill>
                            <a:prstClr val="black"/>
                          </a:solidFill>
                          <a:effectLst/>
                          <a:uLnTx/>
                          <a:uFillTx/>
                          <a:latin typeface="+mn-lt"/>
                          <a:ea typeface="+mn-ea"/>
                          <a:cs typeface="+mn-cs"/>
                        </a:rPr>
                        <a:t>
 #FlourishGala photos are now online! Check out the #myVCC FlickR page for the full gallery 👉 https://flic.kr/s/aHskPMNj4D .
.
.
Here’s a review of some of the mouth-watering dishes our fantastic #vccalumni, vccculinary students and chefs put together that night 😍 Shoutout to our many sponsors👌
.
.
.
#culinaryschool #smallplates #tastingplates #gourmetfood #fundraiser #tastingplatesyvr #theartofplating #localdelights #givingback #vancouvereats #foodphotography #vancouverfoodie #yvrfoodie #foodart #foodpics #vancityhype #culinaryarts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https://www.instagram.com/p/BvNb1NthzhF/media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9627444"/>
                  </a:ext>
                </a:extLst>
              </a:tr>
            </a:tbl>
          </a:graphicData>
        </a:graphic>
      </p:graphicFrame>
      <p:sp>
        <p:nvSpPr>
          <p:cNvPr id="4" name="Text Placeholder 3">
            <a:extLst>
              <a:ext uri="{FF2B5EF4-FFF2-40B4-BE49-F238E27FC236}">
                <a16:creationId xmlns:a16="http://schemas.microsoft.com/office/drawing/2014/main" id="{48EA8E75-E7ED-4076-A474-9B56288F91A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85994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3B15-6F79-41AC-9561-A79FEBFD64CE}"/>
              </a:ext>
            </a:extLst>
          </p:cNvPr>
          <p:cNvSpPr>
            <a:spLocks noGrp="1"/>
          </p:cNvSpPr>
          <p:nvPr>
            <p:ph type="title"/>
          </p:nvPr>
        </p:nvSpPr>
        <p:spPr/>
        <p:txBody>
          <a:bodyPr/>
          <a:lstStyle/>
          <a:p>
            <a:r>
              <a:rPr lang="en-US"/>
              <a:t>Instagram Interaction Rate By Post Type | All Pages</a:t>
            </a:r>
          </a:p>
        </p:txBody>
      </p:sp>
      <p:graphicFrame>
        <p:nvGraphicFramePr>
          <p:cNvPr id="6" name="Chart Placeholder 5">
            <a:extLst>
              <a:ext uri="{FF2B5EF4-FFF2-40B4-BE49-F238E27FC236}">
                <a16:creationId xmlns:a16="http://schemas.microsoft.com/office/drawing/2014/main" id="{2046DBB2-DF52-47E3-B80C-50A7FDC5B631}"/>
              </a:ext>
            </a:extLst>
          </p:cNvPr>
          <p:cNvGraphicFramePr>
            <a:graphicFrameLocks noGrp="1"/>
          </p:cNvGraphicFramePr>
          <p:nvPr>
            <p:ph type="chart" sz="quarter" idx="13"/>
            <p:extLst>
              <p:ext uri="{D42A27DB-BD31-4B8C-83A1-F6EECF244321}">
                <p14:modId xmlns:p14="http://schemas.microsoft.com/office/powerpoint/2010/main" val="2309600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1CBBDB-82C3-45FF-9F22-4F1BFD7371F8}"/>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285A34E-602C-4EBF-98C9-565DAC5D30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859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E0B2-0652-4C94-A101-327753E54D72}"/>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A3770F9D-3D35-465D-A1C9-6129B5CC2EF7}"/>
              </a:ext>
            </a:extLst>
          </p:cNvPr>
          <p:cNvGraphicFramePr>
            <a:graphicFrameLocks noGrp="1"/>
          </p:cNvGraphicFramePr>
          <p:nvPr>
            <p:ph type="chart" sz="quarter" idx="13"/>
            <p:extLst>
              <p:ext uri="{D42A27DB-BD31-4B8C-83A1-F6EECF244321}">
                <p14:modId xmlns:p14="http://schemas.microsoft.com/office/powerpoint/2010/main" val="251629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350251-77E8-4D39-9A04-68746ABA695C}"/>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9D0221EC-EF6E-4325-9345-6C6B3AAC97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79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C9A9-D695-49E4-8ACE-0182D8B3CD93}"/>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FDB1C40F-1EB5-4E00-AB9D-F94109448B05}"/>
              </a:ext>
            </a:extLst>
          </p:cNvPr>
          <p:cNvGraphicFramePr>
            <a:graphicFrameLocks noGrp="1"/>
          </p:cNvGraphicFramePr>
          <p:nvPr>
            <p:ph type="tbl" sz="quarter" idx="13"/>
            <p:extLst>
              <p:ext uri="{D42A27DB-BD31-4B8C-83A1-F6EECF244321}">
                <p14:modId xmlns:p14="http://schemas.microsoft.com/office/powerpoint/2010/main" val="323295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9685388"/>
                    </a:ext>
                  </a:extLst>
                </a:gridCol>
                <a:gridCol w="1481328">
                  <a:extLst>
                    <a:ext uri="{9D8B030D-6E8A-4147-A177-3AD203B41FA5}">
                      <a16:colId xmlns:a16="http://schemas.microsoft.com/office/drawing/2014/main" val="2032943466"/>
                    </a:ext>
                  </a:extLst>
                </a:gridCol>
                <a:gridCol w="1481328">
                  <a:extLst>
                    <a:ext uri="{9D8B030D-6E8A-4147-A177-3AD203B41FA5}">
                      <a16:colId xmlns:a16="http://schemas.microsoft.com/office/drawing/2014/main" val="226131190"/>
                    </a:ext>
                  </a:extLst>
                </a:gridCol>
                <a:gridCol w="1481328">
                  <a:extLst>
                    <a:ext uri="{9D8B030D-6E8A-4147-A177-3AD203B41FA5}">
                      <a16:colId xmlns:a16="http://schemas.microsoft.com/office/drawing/2014/main" val="4208275710"/>
                    </a:ext>
                  </a:extLst>
                </a:gridCol>
                <a:gridCol w="1481328">
                  <a:extLst>
                    <a:ext uri="{9D8B030D-6E8A-4147-A177-3AD203B41FA5}">
                      <a16:colId xmlns:a16="http://schemas.microsoft.com/office/drawing/2014/main" val="314527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6822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108207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81228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63150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230932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132665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01047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15004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53497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410221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172479931"/>
                  </a:ext>
                </a:extLst>
              </a:tr>
            </a:tbl>
          </a:graphicData>
        </a:graphic>
      </p:graphicFrame>
      <p:sp>
        <p:nvSpPr>
          <p:cNvPr id="4" name="Text Placeholder 3">
            <a:extLst>
              <a:ext uri="{FF2B5EF4-FFF2-40B4-BE49-F238E27FC236}">
                <a16:creationId xmlns:a16="http://schemas.microsoft.com/office/drawing/2014/main" id="{FBC566D9-EFA6-4A5C-BA9B-F032B8C592E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36541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7D1F6-6153-416A-BCDD-7AD05F42918A}"/>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83784669-9AAD-497F-9F71-CFB199C808A5}"/>
              </a:ext>
            </a:extLst>
          </p:cNvPr>
          <p:cNvGraphicFramePr>
            <a:graphicFrameLocks noGrp="1"/>
          </p:cNvGraphicFramePr>
          <p:nvPr>
            <p:ph type="tbl" sz="quarter" idx="13"/>
            <p:extLst>
              <p:ext uri="{D42A27DB-BD31-4B8C-83A1-F6EECF244321}">
                <p14:modId xmlns:p14="http://schemas.microsoft.com/office/powerpoint/2010/main" val="377888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0786296"/>
                    </a:ext>
                  </a:extLst>
                </a:gridCol>
                <a:gridCol w="1481328">
                  <a:extLst>
                    <a:ext uri="{9D8B030D-6E8A-4147-A177-3AD203B41FA5}">
                      <a16:colId xmlns:a16="http://schemas.microsoft.com/office/drawing/2014/main" val="767723475"/>
                    </a:ext>
                  </a:extLst>
                </a:gridCol>
                <a:gridCol w="1481328">
                  <a:extLst>
                    <a:ext uri="{9D8B030D-6E8A-4147-A177-3AD203B41FA5}">
                      <a16:colId xmlns:a16="http://schemas.microsoft.com/office/drawing/2014/main" val="3163730435"/>
                    </a:ext>
                  </a:extLst>
                </a:gridCol>
                <a:gridCol w="1481328">
                  <a:extLst>
                    <a:ext uri="{9D8B030D-6E8A-4147-A177-3AD203B41FA5}">
                      <a16:colId xmlns:a16="http://schemas.microsoft.com/office/drawing/2014/main" val="3447036225"/>
                    </a:ext>
                  </a:extLst>
                </a:gridCol>
                <a:gridCol w="1481328">
                  <a:extLst>
                    <a:ext uri="{9D8B030D-6E8A-4147-A177-3AD203B41FA5}">
                      <a16:colId xmlns:a16="http://schemas.microsoft.com/office/drawing/2014/main" val="230817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4898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91440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82403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99554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0482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7373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78610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54126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50550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29820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412205355"/>
                  </a:ext>
                </a:extLst>
              </a:tr>
            </a:tbl>
          </a:graphicData>
        </a:graphic>
      </p:graphicFrame>
      <p:sp>
        <p:nvSpPr>
          <p:cNvPr id="4" name="Text Placeholder 3">
            <a:extLst>
              <a:ext uri="{FF2B5EF4-FFF2-40B4-BE49-F238E27FC236}">
                <a16:creationId xmlns:a16="http://schemas.microsoft.com/office/drawing/2014/main" id="{C2008C1B-FF31-483E-BAC3-853055A12BD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08784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D949-F0E1-4D61-9EE9-E2B4E2AB097B}"/>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6FA801E5-35D4-4486-91F1-A218DB4C5BFD}"/>
              </a:ext>
            </a:extLst>
          </p:cNvPr>
          <p:cNvGraphicFramePr>
            <a:graphicFrameLocks noGrp="1"/>
          </p:cNvGraphicFramePr>
          <p:nvPr>
            <p:ph type="tbl" sz="quarter" idx="13"/>
            <p:extLst>
              <p:ext uri="{D42A27DB-BD31-4B8C-83A1-F6EECF244321}">
                <p14:modId xmlns:p14="http://schemas.microsoft.com/office/powerpoint/2010/main" val="2470432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52827014"/>
                    </a:ext>
                  </a:extLst>
                </a:gridCol>
                <a:gridCol w="1481328">
                  <a:extLst>
                    <a:ext uri="{9D8B030D-6E8A-4147-A177-3AD203B41FA5}">
                      <a16:colId xmlns:a16="http://schemas.microsoft.com/office/drawing/2014/main" val="1677241684"/>
                    </a:ext>
                  </a:extLst>
                </a:gridCol>
                <a:gridCol w="1481328">
                  <a:extLst>
                    <a:ext uri="{9D8B030D-6E8A-4147-A177-3AD203B41FA5}">
                      <a16:colId xmlns:a16="http://schemas.microsoft.com/office/drawing/2014/main" val="715289702"/>
                    </a:ext>
                  </a:extLst>
                </a:gridCol>
                <a:gridCol w="1481328">
                  <a:extLst>
                    <a:ext uri="{9D8B030D-6E8A-4147-A177-3AD203B41FA5}">
                      <a16:colId xmlns:a16="http://schemas.microsoft.com/office/drawing/2014/main" val="3164030746"/>
                    </a:ext>
                  </a:extLst>
                </a:gridCol>
                <a:gridCol w="1481328">
                  <a:extLst>
                    <a:ext uri="{9D8B030D-6E8A-4147-A177-3AD203B41FA5}">
                      <a16:colId xmlns:a16="http://schemas.microsoft.com/office/drawing/2014/main" val="2667794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2314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96215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382621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37383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45451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732795638"/>
                  </a:ext>
                </a:extLst>
              </a:tr>
            </a:tbl>
          </a:graphicData>
        </a:graphic>
      </p:graphicFrame>
      <p:sp>
        <p:nvSpPr>
          <p:cNvPr id="4" name="Text Placeholder 3">
            <a:extLst>
              <a:ext uri="{FF2B5EF4-FFF2-40B4-BE49-F238E27FC236}">
                <a16:creationId xmlns:a16="http://schemas.microsoft.com/office/drawing/2014/main" id="{0581E371-C4EA-44CD-A1B2-B1F4AFAFF76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978416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1211</Words>
  <Application>Microsoft Office PowerPoint</Application>
  <PresentationFormat>On-screen Show (4:3)</PresentationFormat>
  <Paragraphs>467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Content Optimization Benchmark</vt:lpstr>
      <vt:lpstr>Instagram Posts | All Pages</vt:lpstr>
      <vt:lpstr>Instagram Posts Table | All Pages - 1 of 15</vt:lpstr>
      <vt:lpstr>Instagram Posts Table | All Pages - 2 of 15</vt:lpstr>
      <vt:lpstr>Instagram Posts Table | All Pages - 3 of 15</vt:lpstr>
      <vt:lpstr>Instagram Posts Table | All Pages - 4 of 15</vt:lpstr>
      <vt:lpstr>Instagram Posts Table | All Pages - 5 of 15</vt:lpstr>
      <vt:lpstr>Instagram Posts Table | All Pages - 6 of 15</vt:lpstr>
      <vt:lpstr>Instagram Posts Table | All Pages - 7 of 15</vt:lpstr>
      <vt:lpstr>Instagram Posts Table | All Pages - 8 of 15</vt:lpstr>
      <vt:lpstr>Instagram Posts Table | All Pages - 9 of 15</vt:lpstr>
      <vt:lpstr>Instagram Posts Table | All Pages - 10 of 15</vt:lpstr>
      <vt:lpstr>Instagram Posts Table | All Pages - 11 of 15</vt:lpstr>
      <vt:lpstr>Instagram Posts Table | All Pages - 12 of 15</vt:lpstr>
      <vt:lpstr>Instagram Posts Table | All Pages - 13 of 15</vt:lpstr>
      <vt:lpstr>Instagram Posts Table | All Pages - 14 of 15</vt:lpstr>
      <vt:lpstr>Instagram Posts Table | All Pages - 15 of 15</vt:lpstr>
      <vt:lpstr>Instagram Interaction Rate By Post Type | All Pages</vt:lpstr>
      <vt:lpstr>Instagram Post Type Distribution Per Profile | All Pages</vt:lpstr>
      <vt:lpstr>Instagram Hashtag Detection | All Pages - 1 of 3</vt:lpstr>
      <vt:lpstr>Instagram Hashtag Detection | All Pages - 2 of 3</vt:lpstr>
      <vt:lpstr>Instagram Hashtag Detection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2019-03-30T18:03:06Z</dcterms:created>
  <dcterms:modified xsi:type="dcterms:W3CDTF">2019-03-30T18:03:42Z</dcterms:modified>
</cp:coreProperties>
</file>