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9" r:id="rId13"/>
    <p:sldId id="270" r:id="rId14"/>
    <p:sldId id="271"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@langaracollege</c:v>
                </c:pt>
              </c:strCache>
            </c:strRef>
          </c:tx>
          <c:spPr>
            <a:ln w="28575" cap="rnd">
              <a:solidFill>
                <a:schemeClr val="accent1"/>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Sheet1!$B$2:$B$47</c:f>
              <c:numCache>
                <c:formatCode>General</c:formatCode>
                <c:ptCount val="46"/>
                <c:pt idx="0">
                  <c:v>4</c:v>
                </c:pt>
                <c:pt idx="1">
                  <c:v>3</c:v>
                </c:pt>
                <c:pt idx="2">
                  <c:v>4</c:v>
                </c:pt>
                <c:pt idx="3">
                  <c:v>5</c:v>
                </c:pt>
                <c:pt idx="4">
                  <c:v>8</c:v>
                </c:pt>
                <c:pt idx="5">
                  <c:v>1</c:v>
                </c:pt>
                <c:pt idx="6">
                  <c:v>0</c:v>
                </c:pt>
                <c:pt idx="7">
                  <c:v>1</c:v>
                </c:pt>
                <c:pt idx="8">
                  <c:v>1</c:v>
                </c:pt>
                <c:pt idx="9">
                  <c:v>3</c:v>
                </c:pt>
                <c:pt idx="10">
                  <c:v>0</c:v>
                </c:pt>
                <c:pt idx="11">
                  <c:v>3</c:v>
                </c:pt>
                <c:pt idx="12">
                  <c:v>1</c:v>
                </c:pt>
                <c:pt idx="13">
                  <c:v>0</c:v>
                </c:pt>
                <c:pt idx="14">
                  <c:v>2</c:v>
                </c:pt>
                <c:pt idx="15">
                  <c:v>5</c:v>
                </c:pt>
                <c:pt idx="16">
                  <c:v>7</c:v>
                </c:pt>
                <c:pt idx="17">
                  <c:v>6</c:v>
                </c:pt>
                <c:pt idx="18">
                  <c:v>3</c:v>
                </c:pt>
                <c:pt idx="19">
                  <c:v>0</c:v>
                </c:pt>
                <c:pt idx="20">
                  <c:v>0</c:v>
                </c:pt>
                <c:pt idx="21">
                  <c:v>0</c:v>
                </c:pt>
                <c:pt idx="22">
                  <c:v>0</c:v>
                </c:pt>
                <c:pt idx="23">
                  <c:v>4</c:v>
                </c:pt>
                <c:pt idx="24">
                  <c:v>5</c:v>
                </c:pt>
                <c:pt idx="25">
                  <c:v>5</c:v>
                </c:pt>
                <c:pt idx="26">
                  <c:v>1</c:v>
                </c:pt>
                <c:pt idx="27">
                  <c:v>1</c:v>
                </c:pt>
                <c:pt idx="28">
                  <c:v>2</c:v>
                </c:pt>
                <c:pt idx="29">
                  <c:v>5</c:v>
                </c:pt>
                <c:pt idx="30">
                  <c:v>7</c:v>
                </c:pt>
                <c:pt idx="31">
                  <c:v>8</c:v>
                </c:pt>
                <c:pt idx="32">
                  <c:v>5</c:v>
                </c:pt>
                <c:pt idx="33">
                  <c:v>0</c:v>
                </c:pt>
                <c:pt idx="34">
                  <c:v>0</c:v>
                </c:pt>
                <c:pt idx="35">
                  <c:v>2</c:v>
                </c:pt>
                <c:pt idx="36">
                  <c:v>3</c:v>
                </c:pt>
                <c:pt idx="37">
                  <c:v>8</c:v>
                </c:pt>
                <c:pt idx="38">
                  <c:v>4</c:v>
                </c:pt>
                <c:pt idx="39">
                  <c:v>3</c:v>
                </c:pt>
                <c:pt idx="40">
                  <c:v>0</c:v>
                </c:pt>
                <c:pt idx="41">
                  <c:v>0</c:v>
                </c:pt>
                <c:pt idx="42">
                  <c:v>2</c:v>
                </c:pt>
                <c:pt idx="43">
                  <c:v>4</c:v>
                </c:pt>
                <c:pt idx="44">
                  <c:v>4</c:v>
                </c:pt>
                <c:pt idx="45">
                  <c:v>4</c:v>
                </c:pt>
              </c:numCache>
            </c:numRef>
          </c:val>
          <c:smooth val="0"/>
          <c:extLst>
            <c:ext xmlns:c16="http://schemas.microsoft.com/office/drawing/2014/chart" uri="{C3380CC4-5D6E-409C-BE32-E72D297353CC}">
              <c16:uniqueId val="{00000000-D880-44C7-93CF-C444414A095B}"/>
            </c:ext>
          </c:extLst>
        </c:ser>
        <c:ser>
          <c:idx val="1"/>
          <c:order val="1"/>
          <c:tx>
            <c:strRef>
              <c:f>Sheet1!$C$1</c:f>
              <c:strCache>
                <c:ptCount val="1"/>
                <c:pt idx="0">
                  <c:v>@GBCollege</c:v>
                </c:pt>
              </c:strCache>
            </c:strRef>
          </c:tx>
          <c:spPr>
            <a:ln w="28575" cap="rnd">
              <a:solidFill>
                <a:schemeClr val="accent2"/>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Sheet1!$C$2:$C$47</c:f>
              <c:numCache>
                <c:formatCode>General</c:formatCode>
                <c:ptCount val="46"/>
                <c:pt idx="0">
                  <c:v>4</c:v>
                </c:pt>
                <c:pt idx="1">
                  <c:v>1</c:v>
                </c:pt>
                <c:pt idx="2">
                  <c:v>5</c:v>
                </c:pt>
                <c:pt idx="3">
                  <c:v>4</c:v>
                </c:pt>
                <c:pt idx="4">
                  <c:v>2</c:v>
                </c:pt>
                <c:pt idx="5">
                  <c:v>0</c:v>
                </c:pt>
                <c:pt idx="6">
                  <c:v>0</c:v>
                </c:pt>
                <c:pt idx="7">
                  <c:v>1</c:v>
                </c:pt>
                <c:pt idx="8">
                  <c:v>1</c:v>
                </c:pt>
                <c:pt idx="9">
                  <c:v>2</c:v>
                </c:pt>
                <c:pt idx="10">
                  <c:v>2</c:v>
                </c:pt>
                <c:pt idx="11">
                  <c:v>4</c:v>
                </c:pt>
                <c:pt idx="12">
                  <c:v>0</c:v>
                </c:pt>
                <c:pt idx="13">
                  <c:v>0</c:v>
                </c:pt>
                <c:pt idx="14">
                  <c:v>1</c:v>
                </c:pt>
                <c:pt idx="15">
                  <c:v>3</c:v>
                </c:pt>
                <c:pt idx="16">
                  <c:v>1</c:v>
                </c:pt>
                <c:pt idx="17">
                  <c:v>2</c:v>
                </c:pt>
                <c:pt idx="18">
                  <c:v>1</c:v>
                </c:pt>
                <c:pt idx="19">
                  <c:v>0</c:v>
                </c:pt>
                <c:pt idx="20">
                  <c:v>0</c:v>
                </c:pt>
                <c:pt idx="21">
                  <c:v>0</c:v>
                </c:pt>
                <c:pt idx="22">
                  <c:v>2</c:v>
                </c:pt>
                <c:pt idx="23">
                  <c:v>2</c:v>
                </c:pt>
                <c:pt idx="24">
                  <c:v>2</c:v>
                </c:pt>
                <c:pt idx="25">
                  <c:v>2</c:v>
                </c:pt>
                <c:pt idx="26">
                  <c:v>0</c:v>
                </c:pt>
                <c:pt idx="27">
                  <c:v>0</c:v>
                </c:pt>
                <c:pt idx="28">
                  <c:v>1</c:v>
                </c:pt>
                <c:pt idx="29">
                  <c:v>1</c:v>
                </c:pt>
                <c:pt idx="30">
                  <c:v>1</c:v>
                </c:pt>
                <c:pt idx="31">
                  <c:v>2</c:v>
                </c:pt>
                <c:pt idx="32">
                  <c:v>0</c:v>
                </c:pt>
                <c:pt idx="33">
                  <c:v>0</c:v>
                </c:pt>
                <c:pt idx="34">
                  <c:v>0</c:v>
                </c:pt>
                <c:pt idx="35">
                  <c:v>2</c:v>
                </c:pt>
                <c:pt idx="36">
                  <c:v>1</c:v>
                </c:pt>
                <c:pt idx="37">
                  <c:v>2</c:v>
                </c:pt>
                <c:pt idx="38">
                  <c:v>2</c:v>
                </c:pt>
                <c:pt idx="39">
                  <c:v>3</c:v>
                </c:pt>
                <c:pt idx="40">
                  <c:v>0</c:v>
                </c:pt>
                <c:pt idx="41">
                  <c:v>0</c:v>
                </c:pt>
                <c:pt idx="42">
                  <c:v>4</c:v>
                </c:pt>
                <c:pt idx="43">
                  <c:v>4</c:v>
                </c:pt>
                <c:pt idx="44">
                  <c:v>2</c:v>
                </c:pt>
                <c:pt idx="45">
                  <c:v>1</c:v>
                </c:pt>
              </c:numCache>
            </c:numRef>
          </c:val>
          <c:smooth val="0"/>
          <c:extLst>
            <c:ext xmlns:c16="http://schemas.microsoft.com/office/drawing/2014/chart" uri="{C3380CC4-5D6E-409C-BE32-E72D297353CC}">
              <c16:uniqueId val="{00000001-D880-44C7-93CF-C444414A095B}"/>
            </c:ext>
          </c:extLst>
        </c:ser>
        <c:ser>
          <c:idx val="2"/>
          <c:order val="2"/>
          <c:tx>
            <c:strRef>
              <c:f>Sheet1!$D$1</c:f>
              <c:strCache>
                <c:ptCount val="1"/>
                <c:pt idx="0">
                  <c:v>@myVCC</c:v>
                </c:pt>
              </c:strCache>
            </c:strRef>
          </c:tx>
          <c:spPr>
            <a:ln w="28575" cap="rnd">
              <a:solidFill>
                <a:schemeClr val="accent3"/>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Sheet1!$D$2:$D$47</c:f>
              <c:numCache>
                <c:formatCode>General</c:formatCode>
                <c:ptCount val="46"/>
                <c:pt idx="0">
                  <c:v>3</c:v>
                </c:pt>
                <c:pt idx="1">
                  <c:v>2</c:v>
                </c:pt>
                <c:pt idx="2">
                  <c:v>2</c:v>
                </c:pt>
                <c:pt idx="3">
                  <c:v>3</c:v>
                </c:pt>
                <c:pt idx="4">
                  <c:v>2</c:v>
                </c:pt>
                <c:pt idx="5">
                  <c:v>0</c:v>
                </c:pt>
                <c:pt idx="6">
                  <c:v>0</c:v>
                </c:pt>
                <c:pt idx="7">
                  <c:v>0</c:v>
                </c:pt>
                <c:pt idx="8">
                  <c:v>1</c:v>
                </c:pt>
                <c:pt idx="9">
                  <c:v>1</c:v>
                </c:pt>
                <c:pt idx="10">
                  <c:v>2</c:v>
                </c:pt>
                <c:pt idx="11">
                  <c:v>0</c:v>
                </c:pt>
                <c:pt idx="12">
                  <c:v>0</c:v>
                </c:pt>
                <c:pt idx="13">
                  <c:v>0</c:v>
                </c:pt>
                <c:pt idx="14">
                  <c:v>1</c:v>
                </c:pt>
                <c:pt idx="15">
                  <c:v>3</c:v>
                </c:pt>
                <c:pt idx="16">
                  <c:v>7</c:v>
                </c:pt>
                <c:pt idx="17">
                  <c:v>3</c:v>
                </c:pt>
                <c:pt idx="18">
                  <c:v>3</c:v>
                </c:pt>
                <c:pt idx="19">
                  <c:v>2</c:v>
                </c:pt>
                <c:pt idx="20">
                  <c:v>0</c:v>
                </c:pt>
                <c:pt idx="21">
                  <c:v>3</c:v>
                </c:pt>
                <c:pt idx="22">
                  <c:v>4</c:v>
                </c:pt>
                <c:pt idx="23">
                  <c:v>4</c:v>
                </c:pt>
                <c:pt idx="24">
                  <c:v>3</c:v>
                </c:pt>
                <c:pt idx="25">
                  <c:v>3</c:v>
                </c:pt>
                <c:pt idx="26">
                  <c:v>0</c:v>
                </c:pt>
                <c:pt idx="27">
                  <c:v>0</c:v>
                </c:pt>
                <c:pt idx="28">
                  <c:v>3</c:v>
                </c:pt>
                <c:pt idx="29">
                  <c:v>1</c:v>
                </c:pt>
                <c:pt idx="30">
                  <c:v>4</c:v>
                </c:pt>
                <c:pt idx="31">
                  <c:v>5</c:v>
                </c:pt>
                <c:pt idx="32">
                  <c:v>2</c:v>
                </c:pt>
                <c:pt idx="33">
                  <c:v>0</c:v>
                </c:pt>
                <c:pt idx="34">
                  <c:v>0</c:v>
                </c:pt>
                <c:pt idx="35">
                  <c:v>3</c:v>
                </c:pt>
                <c:pt idx="36">
                  <c:v>4</c:v>
                </c:pt>
                <c:pt idx="37">
                  <c:v>4</c:v>
                </c:pt>
                <c:pt idx="38">
                  <c:v>5</c:v>
                </c:pt>
                <c:pt idx="39">
                  <c:v>4</c:v>
                </c:pt>
                <c:pt idx="40">
                  <c:v>0</c:v>
                </c:pt>
                <c:pt idx="41">
                  <c:v>0</c:v>
                </c:pt>
                <c:pt idx="42">
                  <c:v>3</c:v>
                </c:pt>
                <c:pt idx="43">
                  <c:v>1</c:v>
                </c:pt>
                <c:pt idx="44">
                  <c:v>2</c:v>
                </c:pt>
                <c:pt idx="45">
                  <c:v>3</c:v>
                </c:pt>
              </c:numCache>
            </c:numRef>
          </c:val>
          <c:smooth val="0"/>
          <c:extLst>
            <c:ext xmlns:c16="http://schemas.microsoft.com/office/drawing/2014/chart" uri="{C3380CC4-5D6E-409C-BE32-E72D297353CC}">
              <c16:uniqueId val="{00000002-D880-44C7-93CF-C444414A095B}"/>
            </c:ext>
          </c:extLst>
        </c:ser>
        <c:ser>
          <c:idx val="3"/>
          <c:order val="3"/>
          <c:tx>
            <c:strRef>
              <c:f>Sheet1!$E$1</c:f>
              <c:strCache>
                <c:ptCount val="1"/>
                <c:pt idx="0">
                  <c:v>@bcit</c:v>
                </c:pt>
              </c:strCache>
            </c:strRef>
          </c:tx>
          <c:spPr>
            <a:ln w="28575" cap="rnd">
              <a:solidFill>
                <a:schemeClr val="accent4"/>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Sheet1!$E$2:$E$47</c:f>
              <c:numCache>
                <c:formatCode>General</c:formatCode>
                <c:ptCount val="46"/>
                <c:pt idx="0">
                  <c:v>4</c:v>
                </c:pt>
                <c:pt idx="1">
                  <c:v>6</c:v>
                </c:pt>
                <c:pt idx="2">
                  <c:v>6</c:v>
                </c:pt>
                <c:pt idx="3">
                  <c:v>3</c:v>
                </c:pt>
                <c:pt idx="4">
                  <c:v>8</c:v>
                </c:pt>
                <c:pt idx="5">
                  <c:v>2</c:v>
                </c:pt>
                <c:pt idx="6">
                  <c:v>1</c:v>
                </c:pt>
                <c:pt idx="7">
                  <c:v>1</c:v>
                </c:pt>
                <c:pt idx="8">
                  <c:v>7</c:v>
                </c:pt>
                <c:pt idx="9">
                  <c:v>7</c:v>
                </c:pt>
                <c:pt idx="10">
                  <c:v>5</c:v>
                </c:pt>
                <c:pt idx="11">
                  <c:v>12</c:v>
                </c:pt>
                <c:pt idx="12">
                  <c:v>3</c:v>
                </c:pt>
                <c:pt idx="13">
                  <c:v>5</c:v>
                </c:pt>
                <c:pt idx="14">
                  <c:v>2</c:v>
                </c:pt>
                <c:pt idx="15">
                  <c:v>10</c:v>
                </c:pt>
                <c:pt idx="16">
                  <c:v>24</c:v>
                </c:pt>
                <c:pt idx="17">
                  <c:v>3</c:v>
                </c:pt>
                <c:pt idx="18">
                  <c:v>1</c:v>
                </c:pt>
                <c:pt idx="19">
                  <c:v>1</c:v>
                </c:pt>
                <c:pt idx="20">
                  <c:v>0</c:v>
                </c:pt>
                <c:pt idx="21">
                  <c:v>1</c:v>
                </c:pt>
                <c:pt idx="22">
                  <c:v>1</c:v>
                </c:pt>
                <c:pt idx="23">
                  <c:v>2</c:v>
                </c:pt>
                <c:pt idx="24">
                  <c:v>6</c:v>
                </c:pt>
                <c:pt idx="25">
                  <c:v>7</c:v>
                </c:pt>
                <c:pt idx="26">
                  <c:v>5</c:v>
                </c:pt>
                <c:pt idx="27">
                  <c:v>2</c:v>
                </c:pt>
                <c:pt idx="28">
                  <c:v>2</c:v>
                </c:pt>
                <c:pt idx="29">
                  <c:v>10</c:v>
                </c:pt>
                <c:pt idx="30">
                  <c:v>5</c:v>
                </c:pt>
                <c:pt idx="31">
                  <c:v>0</c:v>
                </c:pt>
                <c:pt idx="32">
                  <c:v>0</c:v>
                </c:pt>
                <c:pt idx="33">
                  <c:v>1</c:v>
                </c:pt>
                <c:pt idx="34">
                  <c:v>1</c:v>
                </c:pt>
                <c:pt idx="35">
                  <c:v>1</c:v>
                </c:pt>
                <c:pt idx="36">
                  <c:v>1</c:v>
                </c:pt>
                <c:pt idx="37">
                  <c:v>1</c:v>
                </c:pt>
                <c:pt idx="38">
                  <c:v>1</c:v>
                </c:pt>
                <c:pt idx="39">
                  <c:v>1</c:v>
                </c:pt>
                <c:pt idx="40">
                  <c:v>1</c:v>
                </c:pt>
                <c:pt idx="41">
                  <c:v>0</c:v>
                </c:pt>
                <c:pt idx="42">
                  <c:v>1</c:v>
                </c:pt>
                <c:pt idx="43">
                  <c:v>2</c:v>
                </c:pt>
                <c:pt idx="44">
                  <c:v>3</c:v>
                </c:pt>
                <c:pt idx="45">
                  <c:v>1</c:v>
                </c:pt>
              </c:numCache>
            </c:numRef>
          </c:val>
          <c:smooth val="0"/>
          <c:extLst>
            <c:ext xmlns:c16="http://schemas.microsoft.com/office/drawing/2014/chart" uri="{C3380CC4-5D6E-409C-BE32-E72D297353CC}">
              <c16:uniqueId val="{00000003-D880-44C7-93CF-C444414A095B}"/>
            </c:ext>
          </c:extLst>
        </c:ser>
        <c:ser>
          <c:idx val="4"/>
          <c:order val="4"/>
          <c:tx>
            <c:strRef>
              <c:f>Sheet1!$F$1</c:f>
              <c:strCache>
                <c:ptCount val="1"/>
                <c:pt idx="0">
                  <c:v>@douglascollege</c:v>
                </c:pt>
              </c:strCache>
            </c:strRef>
          </c:tx>
          <c:spPr>
            <a:ln w="28575" cap="rnd">
              <a:solidFill>
                <a:schemeClr val="accent5"/>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Sheet1!$F$2:$F$47</c:f>
              <c:numCache>
                <c:formatCode>General</c:formatCode>
                <c:ptCount val="46"/>
                <c:pt idx="0">
                  <c:v>2</c:v>
                </c:pt>
                <c:pt idx="1">
                  <c:v>1</c:v>
                </c:pt>
                <c:pt idx="2">
                  <c:v>1</c:v>
                </c:pt>
                <c:pt idx="3">
                  <c:v>1</c:v>
                </c:pt>
                <c:pt idx="4">
                  <c:v>2</c:v>
                </c:pt>
                <c:pt idx="5">
                  <c:v>1</c:v>
                </c:pt>
                <c:pt idx="6">
                  <c:v>0</c:v>
                </c:pt>
                <c:pt idx="7">
                  <c:v>0</c:v>
                </c:pt>
                <c:pt idx="8">
                  <c:v>2</c:v>
                </c:pt>
                <c:pt idx="9">
                  <c:v>1</c:v>
                </c:pt>
                <c:pt idx="10">
                  <c:v>0</c:v>
                </c:pt>
                <c:pt idx="11">
                  <c:v>5</c:v>
                </c:pt>
                <c:pt idx="12">
                  <c:v>0</c:v>
                </c:pt>
                <c:pt idx="13">
                  <c:v>0</c:v>
                </c:pt>
                <c:pt idx="14">
                  <c:v>2</c:v>
                </c:pt>
                <c:pt idx="15">
                  <c:v>0</c:v>
                </c:pt>
                <c:pt idx="16">
                  <c:v>0</c:v>
                </c:pt>
                <c:pt idx="17">
                  <c:v>3</c:v>
                </c:pt>
                <c:pt idx="18">
                  <c:v>0</c:v>
                </c:pt>
                <c:pt idx="19">
                  <c:v>3</c:v>
                </c:pt>
                <c:pt idx="20">
                  <c:v>8</c:v>
                </c:pt>
                <c:pt idx="21">
                  <c:v>1</c:v>
                </c:pt>
                <c:pt idx="22">
                  <c:v>4</c:v>
                </c:pt>
                <c:pt idx="23">
                  <c:v>2</c:v>
                </c:pt>
                <c:pt idx="24">
                  <c:v>3</c:v>
                </c:pt>
                <c:pt idx="25">
                  <c:v>6</c:v>
                </c:pt>
                <c:pt idx="26">
                  <c:v>1</c:v>
                </c:pt>
                <c:pt idx="27">
                  <c:v>0</c:v>
                </c:pt>
                <c:pt idx="28">
                  <c:v>2</c:v>
                </c:pt>
                <c:pt idx="29">
                  <c:v>7</c:v>
                </c:pt>
                <c:pt idx="30">
                  <c:v>3</c:v>
                </c:pt>
                <c:pt idx="31">
                  <c:v>2</c:v>
                </c:pt>
                <c:pt idx="32">
                  <c:v>1</c:v>
                </c:pt>
                <c:pt idx="33">
                  <c:v>0</c:v>
                </c:pt>
                <c:pt idx="34">
                  <c:v>0</c:v>
                </c:pt>
                <c:pt idx="35">
                  <c:v>0</c:v>
                </c:pt>
                <c:pt idx="36">
                  <c:v>2</c:v>
                </c:pt>
                <c:pt idx="37">
                  <c:v>0</c:v>
                </c:pt>
                <c:pt idx="38">
                  <c:v>0</c:v>
                </c:pt>
                <c:pt idx="39">
                  <c:v>1</c:v>
                </c:pt>
                <c:pt idx="40">
                  <c:v>0</c:v>
                </c:pt>
                <c:pt idx="41">
                  <c:v>0</c:v>
                </c:pt>
                <c:pt idx="42">
                  <c:v>1</c:v>
                </c:pt>
                <c:pt idx="43">
                  <c:v>1</c:v>
                </c:pt>
                <c:pt idx="44">
                  <c:v>2</c:v>
                </c:pt>
                <c:pt idx="45">
                  <c:v>3</c:v>
                </c:pt>
              </c:numCache>
            </c:numRef>
          </c:val>
          <c:smooth val="0"/>
          <c:extLst>
            <c:ext xmlns:c16="http://schemas.microsoft.com/office/drawing/2014/chart" uri="{C3380CC4-5D6E-409C-BE32-E72D297353CC}">
              <c16:uniqueId val="{00000004-D880-44C7-93CF-C444414A095B}"/>
            </c:ext>
          </c:extLst>
        </c:ser>
        <c:dLbls>
          <c:showLegendKey val="0"/>
          <c:showVal val="0"/>
          <c:showCatName val="0"/>
          <c:showSerName val="0"/>
          <c:showPercent val="0"/>
          <c:showBubbleSize val="0"/>
        </c:dLbls>
        <c:smooth val="0"/>
        <c:axId val="553089352"/>
        <c:axId val="553089680"/>
      </c:lineChart>
      <c:dateAx>
        <c:axId val="553089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3089680"/>
        <c:crosses val="autoZero"/>
        <c:auto val="1"/>
        <c:lblOffset val="100"/>
        <c:baseTimeUnit val="days"/>
      </c:dateAx>
      <c:valAx>
        <c:axId val="553089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3089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8433B-E316-446F-83D8-1280C3156E54}"/>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70C1D8DF-ED38-4687-9D03-FF9BF1CEB0E8}"/>
              </a:ext>
            </a:extLst>
          </p:cNvPr>
          <p:cNvSpPr>
            <a:spLocks noGrp="1"/>
          </p:cNvSpPr>
          <p:nvPr>
            <p:ph type="subTitle" idx="1"/>
          </p:nvPr>
        </p:nvSpPr>
        <p:spPr/>
        <p:txBody>
          <a:bodyPr/>
          <a:lstStyle/>
          <a:p>
            <a:r>
              <a:rPr lang="en-US"/>
              <a:t>Academica Group</a:t>
            </a:r>
          </a:p>
        </p:txBody>
      </p:sp>
    </p:spTree>
    <p:extLst>
      <p:ext uri="{BB962C8B-B14F-4D97-AF65-F5344CB8AC3E}">
        <p14:creationId xmlns:p14="http://schemas.microsoft.com/office/powerpoint/2010/main" val="1398035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091B8-77C2-490A-B014-D0F2268DF403}"/>
              </a:ext>
            </a:extLst>
          </p:cNvPr>
          <p:cNvSpPr>
            <a:spLocks noGrp="1"/>
          </p:cNvSpPr>
          <p:nvPr>
            <p:ph type="title"/>
          </p:nvPr>
        </p:nvSpPr>
        <p:spPr/>
        <p:txBody>
          <a:bodyPr/>
          <a:lstStyle/>
          <a:p>
            <a:r>
              <a:rPr lang="en-US"/>
              <a:t>Twitter Own Tweets | All Pages</a:t>
            </a:r>
          </a:p>
        </p:txBody>
      </p:sp>
      <p:graphicFrame>
        <p:nvGraphicFramePr>
          <p:cNvPr id="6" name="Chart Placeholder 5">
            <a:extLst>
              <a:ext uri="{FF2B5EF4-FFF2-40B4-BE49-F238E27FC236}">
                <a16:creationId xmlns:a16="http://schemas.microsoft.com/office/drawing/2014/main" id="{FB5F5C0D-A685-4B7F-9CF2-C9097340D2BA}"/>
              </a:ext>
            </a:extLst>
          </p:cNvPr>
          <p:cNvGraphicFramePr>
            <a:graphicFrameLocks noGrp="1"/>
          </p:cNvGraphicFramePr>
          <p:nvPr>
            <p:ph type="chart" sz="quarter" idx="13"/>
            <p:extLst>
              <p:ext uri="{D42A27DB-BD31-4B8C-83A1-F6EECF244321}">
                <p14:modId xmlns:p14="http://schemas.microsoft.com/office/powerpoint/2010/main" val="18166107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95E121-12E3-4EB7-A6E6-9B9B59EEF8D6}"/>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C1E55A16-41AC-4345-BA53-739B75FAC4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23704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0313D-6D04-40BE-BE7B-A8558E7E4667}"/>
              </a:ext>
            </a:extLst>
          </p:cNvPr>
          <p:cNvSpPr>
            <a:spLocks noGrp="1"/>
          </p:cNvSpPr>
          <p:nvPr>
            <p:ph type="title"/>
          </p:nvPr>
        </p:nvSpPr>
        <p:spPr/>
        <p:txBody>
          <a:bodyPr/>
          <a:lstStyle/>
          <a:p>
            <a:r>
              <a:rPr lang="en-US"/>
              <a:t>Twitter Own and Retweeted Tweets Table | All Pages - 1 of 9</a:t>
            </a:r>
          </a:p>
        </p:txBody>
      </p:sp>
      <p:graphicFrame>
        <p:nvGraphicFramePr>
          <p:cNvPr id="5" name="Table Placeholder 4">
            <a:extLst>
              <a:ext uri="{FF2B5EF4-FFF2-40B4-BE49-F238E27FC236}">
                <a16:creationId xmlns:a16="http://schemas.microsoft.com/office/drawing/2014/main" id="{140BF405-3475-4D5F-85E1-CE14186ADB4A}"/>
              </a:ext>
            </a:extLst>
          </p:cNvPr>
          <p:cNvGraphicFramePr>
            <a:graphicFrameLocks noGrp="1"/>
          </p:cNvGraphicFramePr>
          <p:nvPr>
            <p:ph type="tbl" sz="quarter" idx="13"/>
            <p:extLst>
              <p:ext uri="{D42A27DB-BD31-4B8C-83A1-F6EECF244321}">
                <p14:modId xmlns:p14="http://schemas.microsoft.com/office/powerpoint/2010/main" val="3450102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376625429"/>
                    </a:ext>
                  </a:extLst>
                </a:gridCol>
                <a:gridCol w="411480">
                  <a:extLst>
                    <a:ext uri="{9D8B030D-6E8A-4147-A177-3AD203B41FA5}">
                      <a16:colId xmlns:a16="http://schemas.microsoft.com/office/drawing/2014/main" val="773891199"/>
                    </a:ext>
                  </a:extLst>
                </a:gridCol>
                <a:gridCol w="822960">
                  <a:extLst>
                    <a:ext uri="{9D8B030D-6E8A-4147-A177-3AD203B41FA5}">
                      <a16:colId xmlns:a16="http://schemas.microsoft.com/office/drawing/2014/main" val="144291147"/>
                    </a:ext>
                  </a:extLst>
                </a:gridCol>
                <a:gridCol w="822960">
                  <a:extLst>
                    <a:ext uri="{9D8B030D-6E8A-4147-A177-3AD203B41FA5}">
                      <a16:colId xmlns:a16="http://schemas.microsoft.com/office/drawing/2014/main" val="2268309277"/>
                    </a:ext>
                  </a:extLst>
                </a:gridCol>
                <a:gridCol w="822960">
                  <a:extLst>
                    <a:ext uri="{9D8B030D-6E8A-4147-A177-3AD203B41FA5}">
                      <a16:colId xmlns:a16="http://schemas.microsoft.com/office/drawing/2014/main" val="847456312"/>
                    </a:ext>
                  </a:extLst>
                </a:gridCol>
                <a:gridCol w="822960">
                  <a:extLst>
                    <a:ext uri="{9D8B030D-6E8A-4147-A177-3AD203B41FA5}">
                      <a16:colId xmlns:a16="http://schemas.microsoft.com/office/drawing/2014/main" val="441489998"/>
                    </a:ext>
                  </a:extLst>
                </a:gridCol>
                <a:gridCol w="822960">
                  <a:extLst>
                    <a:ext uri="{9D8B030D-6E8A-4147-A177-3AD203B41FA5}">
                      <a16:colId xmlns:a16="http://schemas.microsoft.com/office/drawing/2014/main" val="834726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871622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@bcit - 2019-03-28 23:15:53 </a:t>
                      </a:r>
                      <a:r>
                        <a:rPr kumimoji="0" lang="en-US" sz="1000" b="0" i="0" u="none" strike="noStrike" kern="1200" cap="none" spc="0" normalizeH="0" baseline="0" noProof="0">
                          <a:ln>
                            <a:noFill/>
                          </a:ln>
                          <a:solidFill>
                            <a:prstClr val="black"/>
                          </a:solidFill>
                          <a:effectLst/>
                          <a:uLnTx/>
                          <a:uFillTx/>
                          <a:latin typeface="+mn-lt"/>
                          <a:ea typeface="+mn-ea"/>
                          <a:cs typeface="+mn-cs"/>
                        </a:rPr>
                        <a:t>
  RT @BCITArchives: Ill-lit set of a horror flick or @bcit Hotel Motel program in 1964? #tbt BCITArchives no.C23-a005642 @bcitlib https://t.c…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16:05:06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66882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@douglascollege - 2019-03-28 22:01:29 </a:t>
                      </a:r>
                      <a:r>
                        <a:rPr kumimoji="0" lang="en-US" sz="1000" b="0" i="0" u="none" strike="noStrike" kern="1200" cap="none" spc="0" normalizeH="0" baseline="0" noProof="0">
                          <a:ln>
                            <a:noFill/>
                          </a:ln>
                          <a:solidFill>
                            <a:prstClr val="black"/>
                          </a:solidFill>
                          <a:effectLst/>
                          <a:uLnTx/>
                          <a:uFillTx/>
                          <a:latin typeface="+mn-lt"/>
                          <a:ea typeface="+mn-ea"/>
                          <a:cs typeface="+mn-cs"/>
                        </a:rPr>
                        <a:t>
  Monday, April 1, check out Zappostrophe! An evening of Frank Zappa’s music at Douglas College.
7:30pm, Laura C. Muir Performing Arts Theatre
New West Campus, 4th floor
FREE to all students, -10 for the public, tickets at the door.
https://t.co/FaNZMJoKdW https://t.co/HCScYF25S2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16:12:34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61674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@langaracollege - 2019-03-28 21:47:05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Langara supports research that directly impacts our community?Stop by the T Building Gallery from 11:30 am–2:30 pm to learn more about how we are supporting BC's craft beer industry through research and collaboration. Read more: https://t.co/GXOJ0dLEzC #Beyond49 https://t.co/38keHFbkbY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06:21:15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0.0215 %</a:t>
                      </a:r>
                    </a:p>
                  </a:txBody>
                  <a:tcPr/>
                </a:tc>
                <a:extLst>
                  <a:ext uri="{0D108BD9-81ED-4DB2-BD59-A6C34878D82A}">
                    <a16:rowId xmlns:a16="http://schemas.microsoft.com/office/drawing/2014/main" val="3519712606"/>
                  </a:ext>
                </a:extLst>
              </a:tr>
            </a:tbl>
          </a:graphicData>
        </a:graphic>
      </p:graphicFrame>
      <p:sp>
        <p:nvSpPr>
          <p:cNvPr id="4" name="Text Placeholder 3">
            <a:extLst>
              <a:ext uri="{FF2B5EF4-FFF2-40B4-BE49-F238E27FC236}">
                <a16:creationId xmlns:a16="http://schemas.microsoft.com/office/drawing/2014/main" id="{B3EA7EB1-8242-4B61-BF85-148578D14ABE}"/>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5461313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6E832-A9D7-4E55-85BE-26D2B6FDD791}"/>
              </a:ext>
            </a:extLst>
          </p:cNvPr>
          <p:cNvSpPr>
            <a:spLocks noGrp="1"/>
          </p:cNvSpPr>
          <p:nvPr>
            <p:ph type="title"/>
          </p:nvPr>
        </p:nvSpPr>
        <p:spPr/>
        <p:txBody>
          <a:bodyPr/>
          <a:lstStyle/>
          <a:p>
            <a:r>
              <a:rPr lang="en-US"/>
              <a:t>Twitter Own and Retweeted Tweets Table | All Pages - 2 of 9</a:t>
            </a:r>
          </a:p>
        </p:txBody>
      </p:sp>
      <p:graphicFrame>
        <p:nvGraphicFramePr>
          <p:cNvPr id="5" name="Table Placeholder 4">
            <a:extLst>
              <a:ext uri="{FF2B5EF4-FFF2-40B4-BE49-F238E27FC236}">
                <a16:creationId xmlns:a16="http://schemas.microsoft.com/office/drawing/2014/main" id="{128519AE-EE5F-425B-964C-3163A8A9B9A3}"/>
              </a:ext>
            </a:extLst>
          </p:cNvPr>
          <p:cNvGraphicFramePr>
            <a:graphicFrameLocks noGrp="1"/>
          </p:cNvGraphicFramePr>
          <p:nvPr>
            <p:ph type="tbl" sz="quarter" idx="13"/>
            <p:extLst>
              <p:ext uri="{D42A27DB-BD31-4B8C-83A1-F6EECF244321}">
                <p14:modId xmlns:p14="http://schemas.microsoft.com/office/powerpoint/2010/main" val="2718673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005406931"/>
                    </a:ext>
                  </a:extLst>
                </a:gridCol>
                <a:gridCol w="411480">
                  <a:extLst>
                    <a:ext uri="{9D8B030D-6E8A-4147-A177-3AD203B41FA5}">
                      <a16:colId xmlns:a16="http://schemas.microsoft.com/office/drawing/2014/main" val="2880812216"/>
                    </a:ext>
                  </a:extLst>
                </a:gridCol>
                <a:gridCol w="822960">
                  <a:extLst>
                    <a:ext uri="{9D8B030D-6E8A-4147-A177-3AD203B41FA5}">
                      <a16:colId xmlns:a16="http://schemas.microsoft.com/office/drawing/2014/main" val="2849492934"/>
                    </a:ext>
                  </a:extLst>
                </a:gridCol>
                <a:gridCol w="822960">
                  <a:extLst>
                    <a:ext uri="{9D8B030D-6E8A-4147-A177-3AD203B41FA5}">
                      <a16:colId xmlns:a16="http://schemas.microsoft.com/office/drawing/2014/main" val="3867019028"/>
                    </a:ext>
                  </a:extLst>
                </a:gridCol>
                <a:gridCol w="822960">
                  <a:extLst>
                    <a:ext uri="{9D8B030D-6E8A-4147-A177-3AD203B41FA5}">
                      <a16:colId xmlns:a16="http://schemas.microsoft.com/office/drawing/2014/main" val="2697549315"/>
                    </a:ext>
                  </a:extLst>
                </a:gridCol>
                <a:gridCol w="822960">
                  <a:extLst>
                    <a:ext uri="{9D8B030D-6E8A-4147-A177-3AD203B41FA5}">
                      <a16:colId xmlns:a16="http://schemas.microsoft.com/office/drawing/2014/main" val="4220276266"/>
                    </a:ext>
                  </a:extLst>
                </a:gridCol>
                <a:gridCol w="822960">
                  <a:extLst>
                    <a:ext uri="{9D8B030D-6E8A-4147-A177-3AD203B41FA5}">
                      <a16:colId xmlns:a16="http://schemas.microsoft.com/office/drawing/2014/main" val="494842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53062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@langaracollege - 2019-03-28 20:03:21 </a:t>
                      </a:r>
                      <a:r>
                        <a:rPr kumimoji="0" lang="en-US" sz="1000" b="0" i="0" u="none" strike="noStrike" kern="1200" cap="none" spc="0" normalizeH="0" baseline="0" noProof="0">
                          <a:ln>
                            <a:noFill/>
                          </a:ln>
                          <a:solidFill>
                            <a:prstClr val="black"/>
                          </a:solidFill>
                          <a:effectLst/>
                          <a:uLnTx/>
                          <a:uFillTx/>
                          <a:latin typeface="+mn-lt"/>
                          <a:ea typeface="+mn-ea"/>
                          <a:cs typeface="+mn-cs"/>
                        </a:rPr>
                        <a:t>
  Learn about the new Diploma program in Applied Social Sciences and Humanities at an Info Session tonight - Mar 28 at 5:30 in C408. 
Gain the practical ability to apply social sciences and humanities knowledge
to your career.  https://t.co/2Cy1cyeBW7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3044213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@myVCC - 2019-03-28 19:45:18 </a:t>
                      </a:r>
                      <a:r>
                        <a:rPr kumimoji="0" lang="en-US" sz="1000" b="0" i="0" u="none" strike="noStrike" kern="1200" cap="none" spc="0" normalizeH="0" baseline="0" noProof="0">
                          <a:ln>
                            <a:noFill/>
                          </a:ln>
                          <a:solidFill>
                            <a:prstClr val="black"/>
                          </a:solidFill>
                          <a:effectLst/>
                          <a:uLnTx/>
                          <a:uFillTx/>
                          <a:latin typeface="+mn-lt"/>
                          <a:ea typeface="+mn-ea"/>
                          <a:cs typeface="+mn-cs"/>
                        </a:rPr>
                        <a:t>
  “Made for a good time, handmade to last a lifetime.” Read about this inspirational Q&amp;amp;A with @vccfashion grad Cassandra Bailey, visionary behind her one-craftswoman local #lifestylebrand https://t.co/9kr6qT7OIn | @scoutmagazine #localfashion #yvrfashion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06:19:32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1852465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@langaracollege - 2019-03-28 19:45:04 </a:t>
                      </a:r>
                      <a:r>
                        <a:rPr kumimoji="0" lang="en-US" sz="1000" b="0" i="0" u="none" strike="noStrike" kern="1200" cap="none" spc="0" normalizeH="0" baseline="0" noProof="0">
                          <a:ln>
                            <a:noFill/>
                          </a:ln>
                          <a:solidFill>
                            <a:prstClr val="black"/>
                          </a:solidFill>
                          <a:effectLst/>
                          <a:uLnTx/>
                          <a:uFillTx/>
                          <a:latin typeface="+mn-lt"/>
                          <a:ea typeface="+mn-ea"/>
                          <a:cs typeface="+mn-cs"/>
                        </a:rPr>
                        <a:t>
  Origami-based solar panels, a restored 1930s vending machine, a showcase of Makerspace projects and the chance to win an iPad Mini! Come to the T Gallery and see the research happening at Langara. https://t.co/CAFZoHJJjA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06:21:16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0.0107 %</a:t>
                      </a:r>
                    </a:p>
                  </a:txBody>
                  <a:tcPr/>
                </a:tc>
                <a:extLst>
                  <a:ext uri="{0D108BD9-81ED-4DB2-BD59-A6C34878D82A}">
                    <a16:rowId xmlns:a16="http://schemas.microsoft.com/office/drawing/2014/main" val="2285441632"/>
                  </a:ext>
                </a:extLst>
              </a:tr>
            </a:tbl>
          </a:graphicData>
        </a:graphic>
      </p:graphicFrame>
      <p:sp>
        <p:nvSpPr>
          <p:cNvPr id="4" name="Text Placeholder 3">
            <a:extLst>
              <a:ext uri="{FF2B5EF4-FFF2-40B4-BE49-F238E27FC236}">
                <a16:creationId xmlns:a16="http://schemas.microsoft.com/office/drawing/2014/main" id="{09E63B9D-F2F7-4B4E-AE17-9BD949EABCCC}"/>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164506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058EC-A23D-46FA-BCA7-58EF81A5A066}"/>
              </a:ext>
            </a:extLst>
          </p:cNvPr>
          <p:cNvSpPr>
            <a:spLocks noGrp="1"/>
          </p:cNvSpPr>
          <p:nvPr>
            <p:ph type="title"/>
          </p:nvPr>
        </p:nvSpPr>
        <p:spPr/>
        <p:txBody>
          <a:bodyPr/>
          <a:lstStyle/>
          <a:p>
            <a:r>
              <a:rPr lang="en-US"/>
              <a:t>Twitter Own and Retweeted Tweets Table | All Pages - 3 of 9</a:t>
            </a:r>
          </a:p>
        </p:txBody>
      </p:sp>
      <p:graphicFrame>
        <p:nvGraphicFramePr>
          <p:cNvPr id="5" name="Table Placeholder 4">
            <a:extLst>
              <a:ext uri="{FF2B5EF4-FFF2-40B4-BE49-F238E27FC236}">
                <a16:creationId xmlns:a16="http://schemas.microsoft.com/office/drawing/2014/main" id="{1223B676-BD6A-449D-AB03-A527872CC243}"/>
              </a:ext>
            </a:extLst>
          </p:cNvPr>
          <p:cNvGraphicFramePr>
            <a:graphicFrameLocks noGrp="1"/>
          </p:cNvGraphicFramePr>
          <p:nvPr>
            <p:ph type="tbl" sz="quarter" idx="13"/>
            <p:extLst>
              <p:ext uri="{D42A27DB-BD31-4B8C-83A1-F6EECF244321}">
                <p14:modId xmlns:p14="http://schemas.microsoft.com/office/powerpoint/2010/main" val="3105318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807742480"/>
                    </a:ext>
                  </a:extLst>
                </a:gridCol>
                <a:gridCol w="411480">
                  <a:extLst>
                    <a:ext uri="{9D8B030D-6E8A-4147-A177-3AD203B41FA5}">
                      <a16:colId xmlns:a16="http://schemas.microsoft.com/office/drawing/2014/main" val="2060627466"/>
                    </a:ext>
                  </a:extLst>
                </a:gridCol>
                <a:gridCol w="822960">
                  <a:extLst>
                    <a:ext uri="{9D8B030D-6E8A-4147-A177-3AD203B41FA5}">
                      <a16:colId xmlns:a16="http://schemas.microsoft.com/office/drawing/2014/main" val="2907960137"/>
                    </a:ext>
                  </a:extLst>
                </a:gridCol>
                <a:gridCol w="822960">
                  <a:extLst>
                    <a:ext uri="{9D8B030D-6E8A-4147-A177-3AD203B41FA5}">
                      <a16:colId xmlns:a16="http://schemas.microsoft.com/office/drawing/2014/main" val="2443511833"/>
                    </a:ext>
                  </a:extLst>
                </a:gridCol>
                <a:gridCol w="822960">
                  <a:extLst>
                    <a:ext uri="{9D8B030D-6E8A-4147-A177-3AD203B41FA5}">
                      <a16:colId xmlns:a16="http://schemas.microsoft.com/office/drawing/2014/main" val="472902164"/>
                    </a:ext>
                  </a:extLst>
                </a:gridCol>
                <a:gridCol w="822960">
                  <a:extLst>
                    <a:ext uri="{9D8B030D-6E8A-4147-A177-3AD203B41FA5}">
                      <a16:colId xmlns:a16="http://schemas.microsoft.com/office/drawing/2014/main" val="4116679393"/>
                    </a:ext>
                  </a:extLst>
                </a:gridCol>
                <a:gridCol w="822960">
                  <a:extLst>
                    <a:ext uri="{9D8B030D-6E8A-4147-A177-3AD203B41FA5}">
                      <a16:colId xmlns:a16="http://schemas.microsoft.com/office/drawing/2014/main" val="2370039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973026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@langaracollege - 2019-03-28 18:58:00 </a:t>
                      </a:r>
                      <a:r>
                        <a:rPr kumimoji="0" lang="en-US" sz="1000" b="0" i="0" u="none" strike="noStrike" kern="1200" cap="none" spc="0" normalizeH="0" baseline="0" noProof="0">
                          <a:ln>
                            <a:noFill/>
                          </a:ln>
                          <a:solidFill>
                            <a:prstClr val="black"/>
                          </a:solidFill>
                          <a:effectLst/>
                          <a:uLnTx/>
                          <a:uFillTx/>
                          <a:latin typeface="+mn-lt"/>
                          <a:ea typeface="+mn-ea"/>
                          <a:cs typeface="+mn-cs"/>
                        </a:rPr>
                        <a:t>
  It's Applied Research Day! Join us in the T Building Gallery from 11:30 am – 2:30 pm and explore the research being done by your classmates and instructors at Langara. Students have the chance to enter to win an iPad mini! https://t.co/9LHFMDltt8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18:21:20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2021526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@myVCC - 2019-03-28 18:30:46 </a:t>
                      </a:r>
                      <a:r>
                        <a:rPr kumimoji="0" lang="en-US" sz="1000" b="0" i="0" u="none" strike="noStrike" kern="1200" cap="none" spc="0" normalizeH="0" baseline="0" noProof="0">
                          <a:ln>
                            <a:noFill/>
                          </a:ln>
                          <a:solidFill>
                            <a:prstClr val="black"/>
                          </a:solidFill>
                          <a:effectLst/>
                          <a:uLnTx/>
                          <a:uFillTx/>
                          <a:latin typeface="+mn-lt"/>
                          <a:ea typeface="+mn-ea"/>
                          <a:cs typeface="+mn-cs"/>
                        </a:rPr>
                        <a:t>
  Did you know computer-aided #drafting or #CAD is a highly sought-after skill in the #architectural design industry? 🏢 At #myVCC, you’ll learn to build your own portfolio to present to companies in the future: https://t.co/bmuHC4NDOf https://t.co/izrTNUE30t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18:20:30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3851791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@GBCollege - 2019-03-28 18:29:06 </a:t>
                      </a:r>
                      <a:r>
                        <a:rPr kumimoji="0" lang="en-US" sz="1000" b="0" i="0" u="none" strike="noStrike" kern="1200" cap="none" spc="0" normalizeH="0" baseline="0" noProof="0">
                          <a:ln>
                            <a:noFill/>
                          </a:ln>
                          <a:solidFill>
                            <a:prstClr val="black"/>
                          </a:solidFill>
                          <a:effectLst/>
                          <a:uLnTx/>
                          <a:uFillTx/>
                          <a:latin typeface="+mn-lt"/>
                          <a:ea typeface="+mn-ea"/>
                          <a:cs typeface="+mn-cs"/>
                        </a:rPr>
                        <a:t>
  RT @CCETgeorgebrown: Our Robotics Competition has a bit of a Sergio Leone feel to it. 😃 https://t.co/G4SpPNz3e1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06:23:38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87986145"/>
                  </a:ext>
                </a:extLst>
              </a:tr>
            </a:tbl>
          </a:graphicData>
        </a:graphic>
      </p:graphicFrame>
      <p:sp>
        <p:nvSpPr>
          <p:cNvPr id="4" name="Text Placeholder 3">
            <a:extLst>
              <a:ext uri="{FF2B5EF4-FFF2-40B4-BE49-F238E27FC236}">
                <a16:creationId xmlns:a16="http://schemas.microsoft.com/office/drawing/2014/main" id="{0F70B4F8-4FC5-4238-86BE-DE24589FB62C}"/>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5399215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C0B7C-5EB6-4012-8A3D-625BC1E5C469}"/>
              </a:ext>
            </a:extLst>
          </p:cNvPr>
          <p:cNvSpPr>
            <a:spLocks noGrp="1"/>
          </p:cNvSpPr>
          <p:nvPr>
            <p:ph type="title"/>
          </p:nvPr>
        </p:nvSpPr>
        <p:spPr/>
        <p:txBody>
          <a:bodyPr/>
          <a:lstStyle/>
          <a:p>
            <a:r>
              <a:rPr lang="en-US"/>
              <a:t>Twitter Own and Retweeted Tweets Table | All Pages - 4 of 9</a:t>
            </a:r>
          </a:p>
        </p:txBody>
      </p:sp>
      <p:graphicFrame>
        <p:nvGraphicFramePr>
          <p:cNvPr id="5" name="Table Placeholder 4">
            <a:extLst>
              <a:ext uri="{FF2B5EF4-FFF2-40B4-BE49-F238E27FC236}">
                <a16:creationId xmlns:a16="http://schemas.microsoft.com/office/drawing/2014/main" id="{1C3A0BF6-DFBC-4AE9-9C9D-2F89E24649B3}"/>
              </a:ext>
            </a:extLst>
          </p:cNvPr>
          <p:cNvGraphicFramePr>
            <a:graphicFrameLocks noGrp="1"/>
          </p:cNvGraphicFramePr>
          <p:nvPr>
            <p:ph type="tbl" sz="quarter" idx="13"/>
            <p:extLst>
              <p:ext uri="{D42A27DB-BD31-4B8C-83A1-F6EECF244321}">
                <p14:modId xmlns:p14="http://schemas.microsoft.com/office/powerpoint/2010/main" val="941548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529112165"/>
                    </a:ext>
                  </a:extLst>
                </a:gridCol>
                <a:gridCol w="411480">
                  <a:extLst>
                    <a:ext uri="{9D8B030D-6E8A-4147-A177-3AD203B41FA5}">
                      <a16:colId xmlns:a16="http://schemas.microsoft.com/office/drawing/2014/main" val="1401178935"/>
                    </a:ext>
                  </a:extLst>
                </a:gridCol>
                <a:gridCol w="822960">
                  <a:extLst>
                    <a:ext uri="{9D8B030D-6E8A-4147-A177-3AD203B41FA5}">
                      <a16:colId xmlns:a16="http://schemas.microsoft.com/office/drawing/2014/main" val="2622167090"/>
                    </a:ext>
                  </a:extLst>
                </a:gridCol>
                <a:gridCol w="822960">
                  <a:extLst>
                    <a:ext uri="{9D8B030D-6E8A-4147-A177-3AD203B41FA5}">
                      <a16:colId xmlns:a16="http://schemas.microsoft.com/office/drawing/2014/main" val="3953800595"/>
                    </a:ext>
                  </a:extLst>
                </a:gridCol>
                <a:gridCol w="822960">
                  <a:extLst>
                    <a:ext uri="{9D8B030D-6E8A-4147-A177-3AD203B41FA5}">
                      <a16:colId xmlns:a16="http://schemas.microsoft.com/office/drawing/2014/main" val="1619770127"/>
                    </a:ext>
                  </a:extLst>
                </a:gridCol>
                <a:gridCol w="822960">
                  <a:extLst>
                    <a:ext uri="{9D8B030D-6E8A-4147-A177-3AD203B41FA5}">
                      <a16:colId xmlns:a16="http://schemas.microsoft.com/office/drawing/2014/main" val="1554906245"/>
                    </a:ext>
                  </a:extLst>
                </a:gridCol>
                <a:gridCol w="822960">
                  <a:extLst>
                    <a:ext uri="{9D8B030D-6E8A-4147-A177-3AD203B41FA5}">
                      <a16:colId xmlns:a16="http://schemas.microsoft.com/office/drawing/2014/main" val="1329901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30344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@douglascollege - 2019-03-28 17:35:58 </a:t>
                      </a:r>
                      <a:r>
                        <a:rPr kumimoji="0" lang="en-US" sz="1000" b="0" i="0" u="none" strike="noStrike" kern="1200" cap="none" spc="0" normalizeH="0" baseline="0" noProof="0">
                          <a:ln>
                            <a:noFill/>
                          </a:ln>
                          <a:solidFill>
                            <a:prstClr val="black"/>
                          </a:solidFill>
                          <a:effectLst/>
                          <a:uLnTx/>
                          <a:uFillTx/>
                          <a:latin typeface="+mn-lt"/>
                          <a:ea typeface="+mn-ea"/>
                          <a:cs typeface="+mn-cs"/>
                        </a:rPr>
                        <a:t>
  It's almost your last chance to take in an amazing free concert today at 1pm in the Laura C. Muir Performing Arts Theatre at the NW Campus! https://t.co/28A4BSBkLy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16:12:35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09300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@GBCollege - 2019-03-28 15:40:21 </a:t>
                      </a:r>
                      <a:r>
                        <a:rPr kumimoji="0" lang="en-US" sz="1000" b="0" i="0" u="none" strike="noStrike" kern="1200" cap="none" spc="0" normalizeH="0" baseline="0" noProof="0">
                          <a:ln>
                            <a:noFill/>
                          </a:ln>
                          <a:solidFill>
                            <a:prstClr val="black"/>
                          </a:solidFill>
                          <a:effectLst/>
                          <a:uLnTx/>
                          <a:uFillTx/>
                          <a:latin typeface="+mn-lt"/>
                          <a:ea typeface="+mn-ea"/>
                          <a:cs typeface="+mn-cs"/>
                        </a:rPr>
                        <a:t>
  RT @SchlegelVillage: Sylvia and Carol are @GBCollege sharing #ElderWisdom today till 2pm. 4th floor outside the School of Social and Commun…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06:23:38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29664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@myVCC - 2019-03-28 15:30:43 </a:t>
                      </a:r>
                      <a:r>
                        <a:rPr kumimoji="0" lang="en-US" sz="1000" b="0" i="0" u="none" strike="noStrike" kern="1200" cap="none" spc="0" normalizeH="0" baseline="0" noProof="0">
                          <a:ln>
                            <a:noFill/>
                          </a:ln>
                          <a:solidFill>
                            <a:prstClr val="black"/>
                          </a:solidFill>
                          <a:effectLst/>
                          <a:uLnTx/>
                          <a:uFillTx/>
                          <a:latin typeface="+mn-lt"/>
                          <a:ea typeface="+mn-ea"/>
                          <a:cs typeface="+mn-cs"/>
                        </a:rPr>
                        <a:t>
  Please note we’ll be conducting server upgrades on Sunday, March 31 from 10 am to 3 pm. Our website will remain online but with limited functionality in the following areas: https://t.co/zwu3owHZ5A We apologize for any inconvenience. https://t.co/cybX33ZQqv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18:20:30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4037767696"/>
                  </a:ext>
                </a:extLst>
              </a:tr>
            </a:tbl>
          </a:graphicData>
        </a:graphic>
      </p:graphicFrame>
      <p:sp>
        <p:nvSpPr>
          <p:cNvPr id="4" name="Text Placeholder 3">
            <a:extLst>
              <a:ext uri="{FF2B5EF4-FFF2-40B4-BE49-F238E27FC236}">
                <a16:creationId xmlns:a16="http://schemas.microsoft.com/office/drawing/2014/main" id="{F567F08D-61D3-44CE-AF0B-732455139239}"/>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2410325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FA8CD-634D-4B49-8BFD-543204485B83}"/>
              </a:ext>
            </a:extLst>
          </p:cNvPr>
          <p:cNvSpPr>
            <a:spLocks noGrp="1"/>
          </p:cNvSpPr>
          <p:nvPr>
            <p:ph type="title"/>
          </p:nvPr>
        </p:nvSpPr>
        <p:spPr/>
        <p:txBody>
          <a:bodyPr/>
          <a:lstStyle/>
          <a:p>
            <a:r>
              <a:rPr lang="en-US"/>
              <a:t>Twitter Own and Retweeted Tweets Table | All Pages - 5 of 9</a:t>
            </a:r>
          </a:p>
        </p:txBody>
      </p:sp>
      <p:graphicFrame>
        <p:nvGraphicFramePr>
          <p:cNvPr id="5" name="Table Placeholder 4">
            <a:extLst>
              <a:ext uri="{FF2B5EF4-FFF2-40B4-BE49-F238E27FC236}">
                <a16:creationId xmlns:a16="http://schemas.microsoft.com/office/drawing/2014/main" id="{C3BA4DD0-1E9D-4260-9065-6C5219A19839}"/>
              </a:ext>
            </a:extLst>
          </p:cNvPr>
          <p:cNvGraphicFramePr>
            <a:graphicFrameLocks noGrp="1"/>
          </p:cNvGraphicFramePr>
          <p:nvPr>
            <p:ph type="tbl" sz="quarter" idx="13"/>
            <p:extLst>
              <p:ext uri="{D42A27DB-BD31-4B8C-83A1-F6EECF244321}">
                <p14:modId xmlns:p14="http://schemas.microsoft.com/office/powerpoint/2010/main" val="3773388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319282061"/>
                    </a:ext>
                  </a:extLst>
                </a:gridCol>
                <a:gridCol w="411480">
                  <a:extLst>
                    <a:ext uri="{9D8B030D-6E8A-4147-A177-3AD203B41FA5}">
                      <a16:colId xmlns:a16="http://schemas.microsoft.com/office/drawing/2014/main" val="1546607375"/>
                    </a:ext>
                  </a:extLst>
                </a:gridCol>
                <a:gridCol w="822960">
                  <a:extLst>
                    <a:ext uri="{9D8B030D-6E8A-4147-A177-3AD203B41FA5}">
                      <a16:colId xmlns:a16="http://schemas.microsoft.com/office/drawing/2014/main" val="688054290"/>
                    </a:ext>
                  </a:extLst>
                </a:gridCol>
                <a:gridCol w="822960">
                  <a:extLst>
                    <a:ext uri="{9D8B030D-6E8A-4147-A177-3AD203B41FA5}">
                      <a16:colId xmlns:a16="http://schemas.microsoft.com/office/drawing/2014/main" val="797144968"/>
                    </a:ext>
                  </a:extLst>
                </a:gridCol>
                <a:gridCol w="822960">
                  <a:extLst>
                    <a:ext uri="{9D8B030D-6E8A-4147-A177-3AD203B41FA5}">
                      <a16:colId xmlns:a16="http://schemas.microsoft.com/office/drawing/2014/main" val="2929106032"/>
                    </a:ext>
                  </a:extLst>
                </a:gridCol>
                <a:gridCol w="822960">
                  <a:extLst>
                    <a:ext uri="{9D8B030D-6E8A-4147-A177-3AD203B41FA5}">
                      <a16:colId xmlns:a16="http://schemas.microsoft.com/office/drawing/2014/main" val="3649455379"/>
                    </a:ext>
                  </a:extLst>
                </a:gridCol>
                <a:gridCol w="822960">
                  <a:extLst>
                    <a:ext uri="{9D8B030D-6E8A-4147-A177-3AD203B41FA5}">
                      <a16:colId xmlns:a16="http://schemas.microsoft.com/office/drawing/2014/main" val="2401833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024768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@GBCollege - 2019-03-28 15:01:30 </a:t>
                      </a:r>
                      <a:r>
                        <a:rPr kumimoji="0" lang="en-US" sz="1000" b="0" i="0" u="none" strike="noStrike" kern="1200" cap="none" spc="0" normalizeH="0" baseline="0" noProof="0">
                          <a:ln>
                            <a:noFill/>
                          </a:ln>
                          <a:solidFill>
                            <a:prstClr val="black"/>
                          </a:solidFill>
                          <a:effectLst/>
                          <a:uLnTx/>
                          <a:uFillTx/>
                          <a:latin typeface="+mn-lt"/>
                          <a:ea typeface="+mn-ea"/>
                          <a:cs typeface="+mn-cs"/>
                        </a:rPr>
                        <a:t>
  RT @startGBC: Want to learn how to pitch your business in 3 minutes or less? Come to The Fundamentals:The Pitch workshop to get a hands 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18:23:24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60133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@GBCollege - 2019-03-28 14:59:04 </a:t>
                      </a:r>
                      <a:r>
                        <a:rPr kumimoji="0" lang="en-US" sz="1000" b="0" i="0" u="none" strike="noStrike" kern="1200" cap="none" spc="0" normalizeH="0" baseline="0" noProof="0">
                          <a:ln>
                            <a:noFill/>
                          </a:ln>
                          <a:solidFill>
                            <a:prstClr val="black"/>
                          </a:solidFill>
                          <a:effectLst/>
                          <a:uLnTx/>
                          <a:uFillTx/>
                          <a:latin typeface="+mn-lt"/>
                          <a:ea typeface="+mn-ea"/>
                          <a:cs typeface="+mn-cs"/>
                        </a:rPr>
                        <a:t>
  RT @CCETgeorgebrown: Gearing up for today’s Robotics Competition as part of @NEMOntario and @OACETT National Engineering Month @GBCollege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06:23:38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64371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@GBCollege - 2019-03-28 14:07:13 </a:t>
                      </a:r>
                      <a:r>
                        <a:rPr kumimoji="0" lang="en-US" sz="1000" b="0" i="0" u="none" strike="noStrike" kern="1200" cap="none" spc="0" normalizeH="0" baseline="0" noProof="0">
                          <a:ln>
                            <a:noFill/>
                          </a:ln>
                          <a:solidFill>
                            <a:prstClr val="black"/>
                          </a:solidFill>
                          <a:effectLst/>
                          <a:uLnTx/>
                          <a:uFillTx/>
                          <a:latin typeface="+mn-lt"/>
                          <a:ea typeface="+mn-ea"/>
                          <a:cs typeface="+mn-cs"/>
                        </a:rPr>
                        <a:t>
  Students, visit the #ElderWisdom bench at St. James Campus, building A, on the 4th floor outside the Community Services offices TODAY between 10am and 2pm and have a great conversation with a senior. @FairviewLTC https://t.co/1gBbqkri7K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06:22:33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0.0212 %</a:t>
                      </a:r>
                    </a:p>
                  </a:txBody>
                  <a:tcPr/>
                </a:tc>
                <a:extLst>
                  <a:ext uri="{0D108BD9-81ED-4DB2-BD59-A6C34878D82A}">
                    <a16:rowId xmlns:a16="http://schemas.microsoft.com/office/drawing/2014/main" val="611938814"/>
                  </a:ext>
                </a:extLst>
              </a:tr>
            </a:tbl>
          </a:graphicData>
        </a:graphic>
      </p:graphicFrame>
      <p:sp>
        <p:nvSpPr>
          <p:cNvPr id="4" name="Text Placeholder 3">
            <a:extLst>
              <a:ext uri="{FF2B5EF4-FFF2-40B4-BE49-F238E27FC236}">
                <a16:creationId xmlns:a16="http://schemas.microsoft.com/office/drawing/2014/main" id="{2EA871F0-8F22-4644-A0EF-E3F176B0E8D6}"/>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728457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9BB57-7830-443F-81E8-1DA9477C5332}"/>
              </a:ext>
            </a:extLst>
          </p:cNvPr>
          <p:cNvSpPr>
            <a:spLocks noGrp="1"/>
          </p:cNvSpPr>
          <p:nvPr>
            <p:ph type="title"/>
          </p:nvPr>
        </p:nvSpPr>
        <p:spPr/>
        <p:txBody>
          <a:bodyPr/>
          <a:lstStyle/>
          <a:p>
            <a:r>
              <a:rPr lang="en-US"/>
              <a:t>Twitter Own and Retweeted Tweets Table | All Pages - 6 of 9</a:t>
            </a:r>
          </a:p>
        </p:txBody>
      </p:sp>
      <p:graphicFrame>
        <p:nvGraphicFramePr>
          <p:cNvPr id="5" name="Table Placeholder 4">
            <a:extLst>
              <a:ext uri="{FF2B5EF4-FFF2-40B4-BE49-F238E27FC236}">
                <a16:creationId xmlns:a16="http://schemas.microsoft.com/office/drawing/2014/main" id="{BF90068D-3342-42D4-8042-AB52561BDCC3}"/>
              </a:ext>
            </a:extLst>
          </p:cNvPr>
          <p:cNvGraphicFramePr>
            <a:graphicFrameLocks noGrp="1"/>
          </p:cNvGraphicFramePr>
          <p:nvPr>
            <p:ph type="tbl" sz="quarter" idx="13"/>
            <p:extLst>
              <p:ext uri="{D42A27DB-BD31-4B8C-83A1-F6EECF244321}">
                <p14:modId xmlns:p14="http://schemas.microsoft.com/office/powerpoint/2010/main" val="3027691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163976334"/>
                    </a:ext>
                  </a:extLst>
                </a:gridCol>
                <a:gridCol w="411480">
                  <a:extLst>
                    <a:ext uri="{9D8B030D-6E8A-4147-A177-3AD203B41FA5}">
                      <a16:colId xmlns:a16="http://schemas.microsoft.com/office/drawing/2014/main" val="3732214828"/>
                    </a:ext>
                  </a:extLst>
                </a:gridCol>
                <a:gridCol w="822960">
                  <a:extLst>
                    <a:ext uri="{9D8B030D-6E8A-4147-A177-3AD203B41FA5}">
                      <a16:colId xmlns:a16="http://schemas.microsoft.com/office/drawing/2014/main" val="3698618341"/>
                    </a:ext>
                  </a:extLst>
                </a:gridCol>
                <a:gridCol w="822960">
                  <a:extLst>
                    <a:ext uri="{9D8B030D-6E8A-4147-A177-3AD203B41FA5}">
                      <a16:colId xmlns:a16="http://schemas.microsoft.com/office/drawing/2014/main" val="653790529"/>
                    </a:ext>
                  </a:extLst>
                </a:gridCol>
                <a:gridCol w="822960">
                  <a:extLst>
                    <a:ext uri="{9D8B030D-6E8A-4147-A177-3AD203B41FA5}">
                      <a16:colId xmlns:a16="http://schemas.microsoft.com/office/drawing/2014/main" val="1822090503"/>
                    </a:ext>
                  </a:extLst>
                </a:gridCol>
                <a:gridCol w="822960">
                  <a:extLst>
                    <a:ext uri="{9D8B030D-6E8A-4147-A177-3AD203B41FA5}">
                      <a16:colId xmlns:a16="http://schemas.microsoft.com/office/drawing/2014/main" val="2660080225"/>
                    </a:ext>
                  </a:extLst>
                </a:gridCol>
                <a:gridCol w="822960">
                  <a:extLst>
                    <a:ext uri="{9D8B030D-6E8A-4147-A177-3AD203B41FA5}">
                      <a16:colId xmlns:a16="http://schemas.microsoft.com/office/drawing/2014/main" val="3131133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92706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@douglascollege - 2019-03-28 00:57:04 </a:t>
                      </a:r>
                      <a:r>
                        <a:rPr kumimoji="0" lang="en-US" sz="1000" b="0" i="0" u="none" strike="noStrike" kern="1200" cap="none" spc="0" normalizeH="0" baseline="0" noProof="0">
                          <a:ln>
                            <a:noFill/>
                          </a:ln>
                          <a:solidFill>
                            <a:prstClr val="black"/>
                          </a:solidFill>
                          <a:effectLst/>
                          <a:uLnTx/>
                          <a:uFillTx/>
                          <a:latin typeface="+mn-lt"/>
                          <a:ea typeface="+mn-ea"/>
                          <a:cs typeface="+mn-cs"/>
                        </a:rPr>
                        <a:t>
  Super exciting! @EA is here at the Music Technology Portfolio Show. #newwest https://t.co/78wiFb8ajr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16:12:35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57233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@bcit - 2019-03-28 00:01:14 </a:t>
                      </a:r>
                      <a:r>
                        <a:rPr kumimoji="0" lang="en-US" sz="1000" b="0" i="0" u="none" strike="noStrike" kern="1200" cap="none" spc="0" normalizeH="0" baseline="0" noProof="0">
                          <a:ln>
                            <a:noFill/>
                          </a:ln>
                          <a:solidFill>
                            <a:prstClr val="black"/>
                          </a:solidFill>
                          <a:effectLst/>
                          <a:uLnTx/>
                          <a:uFillTx/>
                          <a:latin typeface="+mn-lt"/>
                          <a:ea typeface="+mn-ea"/>
                          <a:cs typeface="+mn-cs"/>
                        </a:rPr>
                        <a:t>
  That moment BCIT's Energy Manager, Colin Chan, read his article in the @globeandmail today 🗞️
Subscribe online or grab a copy at the Burnaby Campus library to learn more about the role of an energy manager. Thank you for the story @Globe_Careers! #LifeatBCIT @BCITfixit https://t.co/2wVopSWKn4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16:05:06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46528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@douglascollege - 2019-03-27 23:55:47 </a:t>
                      </a:r>
                      <a:r>
                        <a:rPr kumimoji="0" lang="en-US" sz="1000" b="0" i="0" u="none" strike="noStrike" kern="1200" cap="none" spc="0" normalizeH="0" baseline="0" noProof="0">
                          <a:ln>
                            <a:noFill/>
                          </a:ln>
                          <a:solidFill>
                            <a:prstClr val="black"/>
                          </a:solidFill>
                          <a:effectLst/>
                          <a:uLnTx/>
                          <a:uFillTx/>
                          <a:latin typeface="+mn-lt"/>
                          <a:ea typeface="+mn-ea"/>
                          <a:cs typeface="+mn-cs"/>
                        </a:rPr>
                        <a:t>
  “Students have put on some great presentations,” says Vince Renaud, freelance recording engineer and judge at Music Tech Portfolio Show #newwest https://t.co/PCBT8XLkhv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16:12:35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4800599"/>
                  </a:ext>
                </a:extLst>
              </a:tr>
            </a:tbl>
          </a:graphicData>
        </a:graphic>
      </p:graphicFrame>
      <p:sp>
        <p:nvSpPr>
          <p:cNvPr id="4" name="Text Placeholder 3">
            <a:extLst>
              <a:ext uri="{FF2B5EF4-FFF2-40B4-BE49-F238E27FC236}">
                <a16:creationId xmlns:a16="http://schemas.microsoft.com/office/drawing/2014/main" id="{CD0E9A0A-1BE5-4934-85CC-EB4BE84280BA}"/>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667999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FCA09-2EB6-4E5E-BCA7-0D7763B3A7FE}"/>
              </a:ext>
            </a:extLst>
          </p:cNvPr>
          <p:cNvSpPr>
            <a:spLocks noGrp="1"/>
          </p:cNvSpPr>
          <p:nvPr>
            <p:ph type="title"/>
          </p:nvPr>
        </p:nvSpPr>
        <p:spPr/>
        <p:txBody>
          <a:bodyPr/>
          <a:lstStyle/>
          <a:p>
            <a:r>
              <a:rPr lang="en-US"/>
              <a:t>Twitter Own and Retweeted Tweets Table | All Pages - 7 of 9</a:t>
            </a:r>
          </a:p>
        </p:txBody>
      </p:sp>
      <p:graphicFrame>
        <p:nvGraphicFramePr>
          <p:cNvPr id="5" name="Table Placeholder 4">
            <a:extLst>
              <a:ext uri="{FF2B5EF4-FFF2-40B4-BE49-F238E27FC236}">
                <a16:creationId xmlns:a16="http://schemas.microsoft.com/office/drawing/2014/main" id="{A7FCD8D9-98C9-42AF-BE03-DC8DBB68CA3C}"/>
              </a:ext>
            </a:extLst>
          </p:cNvPr>
          <p:cNvGraphicFramePr>
            <a:graphicFrameLocks noGrp="1"/>
          </p:cNvGraphicFramePr>
          <p:nvPr>
            <p:ph type="tbl" sz="quarter" idx="13"/>
            <p:extLst>
              <p:ext uri="{D42A27DB-BD31-4B8C-83A1-F6EECF244321}">
                <p14:modId xmlns:p14="http://schemas.microsoft.com/office/powerpoint/2010/main" val="1072844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827660787"/>
                    </a:ext>
                  </a:extLst>
                </a:gridCol>
                <a:gridCol w="411480">
                  <a:extLst>
                    <a:ext uri="{9D8B030D-6E8A-4147-A177-3AD203B41FA5}">
                      <a16:colId xmlns:a16="http://schemas.microsoft.com/office/drawing/2014/main" val="252407658"/>
                    </a:ext>
                  </a:extLst>
                </a:gridCol>
                <a:gridCol w="822960">
                  <a:extLst>
                    <a:ext uri="{9D8B030D-6E8A-4147-A177-3AD203B41FA5}">
                      <a16:colId xmlns:a16="http://schemas.microsoft.com/office/drawing/2014/main" val="223311841"/>
                    </a:ext>
                  </a:extLst>
                </a:gridCol>
                <a:gridCol w="822960">
                  <a:extLst>
                    <a:ext uri="{9D8B030D-6E8A-4147-A177-3AD203B41FA5}">
                      <a16:colId xmlns:a16="http://schemas.microsoft.com/office/drawing/2014/main" val="2819237288"/>
                    </a:ext>
                  </a:extLst>
                </a:gridCol>
                <a:gridCol w="822960">
                  <a:extLst>
                    <a:ext uri="{9D8B030D-6E8A-4147-A177-3AD203B41FA5}">
                      <a16:colId xmlns:a16="http://schemas.microsoft.com/office/drawing/2014/main" val="3402077259"/>
                    </a:ext>
                  </a:extLst>
                </a:gridCol>
                <a:gridCol w="822960">
                  <a:extLst>
                    <a:ext uri="{9D8B030D-6E8A-4147-A177-3AD203B41FA5}">
                      <a16:colId xmlns:a16="http://schemas.microsoft.com/office/drawing/2014/main" val="2785020110"/>
                    </a:ext>
                  </a:extLst>
                </a:gridCol>
                <a:gridCol w="822960">
                  <a:extLst>
                    <a:ext uri="{9D8B030D-6E8A-4147-A177-3AD203B41FA5}">
                      <a16:colId xmlns:a16="http://schemas.microsoft.com/office/drawing/2014/main" val="853298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725710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@douglascollege - 2019-03-27 23:21:11 </a:t>
                      </a:r>
                      <a:r>
                        <a:rPr kumimoji="0" lang="en-US" sz="1000" b="0" i="0" u="none" strike="noStrike" kern="1200" cap="none" spc="0" normalizeH="0" baseline="0" noProof="0">
                          <a:ln>
                            <a:noFill/>
                          </a:ln>
                          <a:solidFill>
                            <a:prstClr val="black"/>
                          </a:solidFill>
                          <a:effectLst/>
                          <a:uLnTx/>
                          <a:uFillTx/>
                          <a:latin typeface="+mn-lt"/>
                          <a:ea typeface="+mn-ea"/>
                          <a:cs typeface="+mn-cs"/>
                        </a:rPr>
                        <a:t>
  We are a force to reckon with! @ Monstercat is here at the Music Tech Portfolio Show. #newwest https://t.co/Ac3DwMi3LV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16:12:35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77155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@langaracollege - 2019-03-27 21:41:01 </a:t>
                      </a:r>
                      <a:r>
                        <a:rPr kumimoji="0" lang="en-US" sz="1000" b="0" i="0" u="none" strike="noStrike" kern="1200" cap="none" spc="0" normalizeH="0" baseline="0" noProof="0">
                          <a:ln>
                            <a:noFill/>
                          </a:ln>
                          <a:solidFill>
                            <a:prstClr val="black"/>
                          </a:solidFill>
                          <a:effectLst/>
                          <a:uLnTx/>
                          <a:uFillTx/>
                          <a:latin typeface="+mn-lt"/>
                          <a:ea typeface="+mn-ea"/>
                          <a:cs typeface="+mn-cs"/>
                        </a:rPr>
                        <a:t>
  Info session for the Diploma in Gerontology: March 27 @ 6:00 pm Room B008. Join us tonight to learn how you can have a meaningful career in the social services providing services for our community's older adults who wish to age in place.   https://t.co/IyRNXneMA4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06:21:51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0.0215 %</a:t>
                      </a:r>
                    </a:p>
                  </a:txBody>
                  <a:tcPr/>
                </a:tc>
                <a:extLst>
                  <a:ext uri="{0D108BD9-81ED-4DB2-BD59-A6C34878D82A}">
                    <a16:rowId xmlns:a16="http://schemas.microsoft.com/office/drawing/2014/main" val="4018935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@langaracollege - 2019-03-27 20:57:01 </a:t>
                      </a:r>
                      <a:r>
                        <a:rPr kumimoji="0" lang="en-US" sz="1000" b="0" i="0" u="none" strike="noStrike" kern="1200" cap="none" spc="0" normalizeH="0" baseline="0" noProof="0">
                          <a:ln>
                            <a:noFill/>
                          </a:ln>
                          <a:solidFill>
                            <a:prstClr val="black"/>
                          </a:solidFill>
                          <a:effectLst/>
                          <a:uLnTx/>
                          <a:uFillTx/>
                          <a:latin typeface="+mn-lt"/>
                          <a:ea typeface="+mn-ea"/>
                          <a:cs typeface="+mn-cs"/>
                        </a:rPr>
                        <a:t>
  Join us for a month-long celebration of photography excellence at Langara College. Come check out the exhibitions showcasing the work from recent graduates and alumni. You can register for lectures from renowned photographers. https://t.co/t1RAMAmkjG Photo by Sharon Tenenbaum. https://t.co/GSHqnZh0ak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06:21:51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0.0322 %</a:t>
                      </a:r>
                    </a:p>
                  </a:txBody>
                  <a:tcPr/>
                </a:tc>
                <a:extLst>
                  <a:ext uri="{0D108BD9-81ED-4DB2-BD59-A6C34878D82A}">
                    <a16:rowId xmlns:a16="http://schemas.microsoft.com/office/drawing/2014/main" val="1892499255"/>
                  </a:ext>
                </a:extLst>
              </a:tr>
            </a:tbl>
          </a:graphicData>
        </a:graphic>
      </p:graphicFrame>
      <p:sp>
        <p:nvSpPr>
          <p:cNvPr id="4" name="Text Placeholder 3">
            <a:extLst>
              <a:ext uri="{FF2B5EF4-FFF2-40B4-BE49-F238E27FC236}">
                <a16:creationId xmlns:a16="http://schemas.microsoft.com/office/drawing/2014/main" id="{A5F6E15B-7284-4BD3-BCD5-0D4D2713BEF7}"/>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706188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26DB9-EC55-47D0-AFB0-C55154B77282}"/>
              </a:ext>
            </a:extLst>
          </p:cNvPr>
          <p:cNvSpPr>
            <a:spLocks noGrp="1"/>
          </p:cNvSpPr>
          <p:nvPr>
            <p:ph type="title"/>
          </p:nvPr>
        </p:nvSpPr>
        <p:spPr/>
        <p:txBody>
          <a:bodyPr/>
          <a:lstStyle/>
          <a:p>
            <a:r>
              <a:rPr lang="en-US"/>
              <a:t>Twitter Own and Retweeted Tweets Table | All Pages - 8 of 9</a:t>
            </a:r>
          </a:p>
        </p:txBody>
      </p:sp>
      <p:graphicFrame>
        <p:nvGraphicFramePr>
          <p:cNvPr id="5" name="Table Placeholder 4">
            <a:extLst>
              <a:ext uri="{FF2B5EF4-FFF2-40B4-BE49-F238E27FC236}">
                <a16:creationId xmlns:a16="http://schemas.microsoft.com/office/drawing/2014/main" id="{EF0EFA74-98A6-4263-8F38-CB14511097F8}"/>
              </a:ext>
            </a:extLst>
          </p:cNvPr>
          <p:cNvGraphicFramePr>
            <a:graphicFrameLocks noGrp="1"/>
          </p:cNvGraphicFramePr>
          <p:nvPr>
            <p:ph type="tbl" sz="quarter" idx="13"/>
            <p:extLst>
              <p:ext uri="{D42A27DB-BD31-4B8C-83A1-F6EECF244321}">
                <p14:modId xmlns:p14="http://schemas.microsoft.com/office/powerpoint/2010/main" val="2901201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4017127985"/>
                    </a:ext>
                  </a:extLst>
                </a:gridCol>
                <a:gridCol w="411480">
                  <a:extLst>
                    <a:ext uri="{9D8B030D-6E8A-4147-A177-3AD203B41FA5}">
                      <a16:colId xmlns:a16="http://schemas.microsoft.com/office/drawing/2014/main" val="2885481570"/>
                    </a:ext>
                  </a:extLst>
                </a:gridCol>
                <a:gridCol w="822960">
                  <a:extLst>
                    <a:ext uri="{9D8B030D-6E8A-4147-A177-3AD203B41FA5}">
                      <a16:colId xmlns:a16="http://schemas.microsoft.com/office/drawing/2014/main" val="3020307977"/>
                    </a:ext>
                  </a:extLst>
                </a:gridCol>
                <a:gridCol w="822960">
                  <a:extLst>
                    <a:ext uri="{9D8B030D-6E8A-4147-A177-3AD203B41FA5}">
                      <a16:colId xmlns:a16="http://schemas.microsoft.com/office/drawing/2014/main" val="877121541"/>
                    </a:ext>
                  </a:extLst>
                </a:gridCol>
                <a:gridCol w="822960">
                  <a:extLst>
                    <a:ext uri="{9D8B030D-6E8A-4147-A177-3AD203B41FA5}">
                      <a16:colId xmlns:a16="http://schemas.microsoft.com/office/drawing/2014/main" val="2189219799"/>
                    </a:ext>
                  </a:extLst>
                </a:gridCol>
                <a:gridCol w="822960">
                  <a:extLst>
                    <a:ext uri="{9D8B030D-6E8A-4147-A177-3AD203B41FA5}">
                      <a16:colId xmlns:a16="http://schemas.microsoft.com/office/drawing/2014/main" val="888615644"/>
                    </a:ext>
                  </a:extLst>
                </a:gridCol>
                <a:gridCol w="822960">
                  <a:extLst>
                    <a:ext uri="{9D8B030D-6E8A-4147-A177-3AD203B41FA5}">
                      <a16:colId xmlns:a16="http://schemas.microsoft.com/office/drawing/2014/main" val="2896227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348521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@myVCC - 2019-03-27 20:15:13 </a:t>
                      </a:r>
                      <a:r>
                        <a:rPr kumimoji="0" lang="en-US" sz="1000" b="0" i="0" u="none" strike="noStrike" kern="1200" cap="none" spc="0" normalizeH="0" baseline="0" noProof="0">
                          <a:ln>
                            <a:noFill/>
                          </a:ln>
                          <a:solidFill>
                            <a:prstClr val="black"/>
                          </a:solidFill>
                          <a:effectLst/>
                          <a:uLnTx/>
                          <a:uFillTx/>
                          <a:latin typeface="+mn-lt"/>
                          <a:ea typeface="+mn-ea"/>
                          <a:cs typeface="+mn-cs"/>
                        </a:rPr>
                        <a:t>
  Missed the #FlourishGala this month? Enjoy a #gourmet @VCCCulinaryArts lunch buffet for only  at JJ’s Restaurant located in the Downtown campus. Reserve a table here: https://t.co/qdTBtG4Znj #lunchbuffet https://t.co/duKelLLhQO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06:21:05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0.0217 %</a:t>
                      </a:r>
                    </a:p>
                  </a:txBody>
                  <a:tcPr/>
                </a:tc>
                <a:extLst>
                  <a:ext uri="{0D108BD9-81ED-4DB2-BD59-A6C34878D82A}">
                    <a16:rowId xmlns:a16="http://schemas.microsoft.com/office/drawing/2014/main" val="3451743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@bcit - 2019-03-27 19:56:52 </a:t>
                      </a:r>
                      <a:r>
                        <a:rPr kumimoji="0" lang="en-US" sz="1000" b="0" i="0" u="none" strike="noStrike" kern="1200" cap="none" spc="0" normalizeH="0" baseline="0" noProof="0">
                          <a:ln>
                            <a:noFill/>
                          </a:ln>
                          <a:solidFill>
                            <a:prstClr val="black"/>
                          </a:solidFill>
                          <a:effectLst/>
                          <a:uLnTx/>
                          <a:uFillTx/>
                          <a:latin typeface="+mn-lt"/>
                          <a:ea typeface="+mn-ea"/>
                          <a:cs typeface="+mn-cs"/>
                        </a:rPr>
                        <a:t>
  RT @BCITfixit: Did you know you can phone in a work request 24/7/365 at 604-432-8777? https://t.co/MPVyXVm0Hg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16:05:06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2859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@GBCollege - 2019-03-27 19:52:02 </a:t>
                      </a:r>
                      <a:r>
                        <a:rPr kumimoji="0" lang="en-US" sz="1000" b="0" i="0" u="none" strike="noStrike" kern="1200" cap="none" spc="0" normalizeH="0" baseline="0" noProof="0">
                          <a:ln>
                            <a:noFill/>
                          </a:ln>
                          <a:solidFill>
                            <a:prstClr val="black"/>
                          </a:solidFill>
                          <a:effectLst/>
                          <a:uLnTx/>
                          <a:uFillTx/>
                          <a:latin typeface="+mn-lt"/>
                          <a:ea typeface="+mn-ea"/>
                          <a:cs typeface="+mn-cs"/>
                        </a:rPr>
                        <a:t>
  Are you new to Canada and finding it hard to get work in your chosen profession? Our Entry Advising team can help you find other career paths that match your skills. Register for our upcoming Alternative Careers workshop April 11 ➡️ https://t.co/6hqMSoDwie https://t.co/Kz9oTTR05t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18:23:44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0.0106 %</a:t>
                      </a:r>
                    </a:p>
                  </a:txBody>
                  <a:tcPr/>
                </a:tc>
                <a:extLst>
                  <a:ext uri="{0D108BD9-81ED-4DB2-BD59-A6C34878D82A}">
                    <a16:rowId xmlns:a16="http://schemas.microsoft.com/office/drawing/2014/main" val="3202914402"/>
                  </a:ext>
                </a:extLst>
              </a:tr>
            </a:tbl>
          </a:graphicData>
        </a:graphic>
      </p:graphicFrame>
      <p:sp>
        <p:nvSpPr>
          <p:cNvPr id="4" name="Text Placeholder 3">
            <a:extLst>
              <a:ext uri="{FF2B5EF4-FFF2-40B4-BE49-F238E27FC236}">
                <a16:creationId xmlns:a16="http://schemas.microsoft.com/office/drawing/2014/main" id="{69EDFC67-3055-446D-9507-B1BFA4C4D2A2}"/>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40181018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40B3C-4818-4FBE-BEA8-F232D2A66DB5}"/>
              </a:ext>
            </a:extLst>
          </p:cNvPr>
          <p:cNvSpPr>
            <a:spLocks noGrp="1"/>
          </p:cNvSpPr>
          <p:nvPr>
            <p:ph type="title"/>
          </p:nvPr>
        </p:nvSpPr>
        <p:spPr/>
        <p:txBody>
          <a:bodyPr/>
          <a:lstStyle/>
          <a:p>
            <a:r>
              <a:rPr lang="en-US"/>
              <a:t>Twitter Own and Retweeted Tweets Table | All Pages - 9 of 9</a:t>
            </a:r>
          </a:p>
        </p:txBody>
      </p:sp>
      <p:graphicFrame>
        <p:nvGraphicFramePr>
          <p:cNvPr id="5" name="Table Placeholder 4">
            <a:extLst>
              <a:ext uri="{FF2B5EF4-FFF2-40B4-BE49-F238E27FC236}">
                <a16:creationId xmlns:a16="http://schemas.microsoft.com/office/drawing/2014/main" id="{FB1EE3FE-F244-414A-B874-753D0221A3AD}"/>
              </a:ext>
            </a:extLst>
          </p:cNvPr>
          <p:cNvGraphicFramePr>
            <a:graphicFrameLocks noGrp="1"/>
          </p:cNvGraphicFramePr>
          <p:nvPr>
            <p:ph type="tbl" sz="quarter" idx="13"/>
            <p:extLst>
              <p:ext uri="{D42A27DB-BD31-4B8C-83A1-F6EECF244321}">
                <p14:modId xmlns:p14="http://schemas.microsoft.com/office/powerpoint/2010/main" val="3070742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4094489345"/>
                    </a:ext>
                  </a:extLst>
                </a:gridCol>
                <a:gridCol w="411480">
                  <a:extLst>
                    <a:ext uri="{9D8B030D-6E8A-4147-A177-3AD203B41FA5}">
                      <a16:colId xmlns:a16="http://schemas.microsoft.com/office/drawing/2014/main" val="1710868997"/>
                    </a:ext>
                  </a:extLst>
                </a:gridCol>
                <a:gridCol w="822960">
                  <a:extLst>
                    <a:ext uri="{9D8B030D-6E8A-4147-A177-3AD203B41FA5}">
                      <a16:colId xmlns:a16="http://schemas.microsoft.com/office/drawing/2014/main" val="1481438895"/>
                    </a:ext>
                  </a:extLst>
                </a:gridCol>
                <a:gridCol w="822960">
                  <a:extLst>
                    <a:ext uri="{9D8B030D-6E8A-4147-A177-3AD203B41FA5}">
                      <a16:colId xmlns:a16="http://schemas.microsoft.com/office/drawing/2014/main" val="2848248132"/>
                    </a:ext>
                  </a:extLst>
                </a:gridCol>
                <a:gridCol w="822960">
                  <a:extLst>
                    <a:ext uri="{9D8B030D-6E8A-4147-A177-3AD203B41FA5}">
                      <a16:colId xmlns:a16="http://schemas.microsoft.com/office/drawing/2014/main" val="3634625390"/>
                    </a:ext>
                  </a:extLst>
                </a:gridCol>
                <a:gridCol w="822960">
                  <a:extLst>
                    <a:ext uri="{9D8B030D-6E8A-4147-A177-3AD203B41FA5}">
                      <a16:colId xmlns:a16="http://schemas.microsoft.com/office/drawing/2014/main" val="2367804951"/>
                    </a:ext>
                  </a:extLst>
                </a:gridCol>
                <a:gridCol w="822960">
                  <a:extLst>
                    <a:ext uri="{9D8B030D-6E8A-4147-A177-3AD203B41FA5}">
                      <a16:colId xmlns:a16="http://schemas.microsoft.com/office/drawing/2014/main" val="3029435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521172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@langaracollege - 2019-03-27 19:52:00 </a:t>
                      </a:r>
                      <a:r>
                        <a:rPr kumimoji="0" lang="en-US" sz="1000" b="0" i="0" u="none" strike="noStrike" kern="1200" cap="none" spc="0" normalizeH="0" baseline="0" noProof="0">
                          <a:ln>
                            <a:noFill/>
                          </a:ln>
                          <a:solidFill>
                            <a:prstClr val="black"/>
                          </a:solidFill>
                          <a:effectLst/>
                          <a:uLnTx/>
                          <a:uFillTx/>
                          <a:latin typeface="+mn-lt"/>
                          <a:ea typeface="+mn-ea"/>
                          <a:cs typeface="+mn-cs"/>
                        </a:rPr>
                        <a:t>
  Learn about the new Diploma program in Applied Social Sciences and Humanities at an Info Session tomorrow night - Mar 28 at 5:30 in C408. 
Gain the practical ability to apply social sciences and humanities knowledge
to your career.  https://t.co/2Cy1cyeBW7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06:21:52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3913473947"/>
                  </a:ext>
                </a:extLst>
              </a:tr>
            </a:tbl>
          </a:graphicData>
        </a:graphic>
      </p:graphicFrame>
      <p:sp>
        <p:nvSpPr>
          <p:cNvPr id="4" name="Text Placeholder 3">
            <a:extLst>
              <a:ext uri="{FF2B5EF4-FFF2-40B4-BE49-F238E27FC236}">
                <a16:creationId xmlns:a16="http://schemas.microsoft.com/office/drawing/2014/main" id="{AFDD2C23-ACA9-4C79-AC04-165B3F585FEA}"/>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959581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DDE92-FCB4-4ED6-9B5A-AC759A8C29A7}"/>
              </a:ext>
            </a:extLst>
          </p:cNvPr>
          <p:cNvSpPr>
            <a:spLocks noGrp="1"/>
          </p:cNvSpPr>
          <p:nvPr>
            <p:ph type="title"/>
          </p:nvPr>
        </p:nvSpPr>
        <p:spPr/>
        <p:txBody>
          <a:bodyPr/>
          <a:lstStyle/>
          <a:p>
            <a:r>
              <a:rPr lang="en-US"/>
              <a:t>Twitter Hashtag Detection | All Pages - 1 of 3</a:t>
            </a:r>
          </a:p>
        </p:txBody>
      </p:sp>
      <p:graphicFrame>
        <p:nvGraphicFramePr>
          <p:cNvPr id="5" name="Table Placeholder 4">
            <a:extLst>
              <a:ext uri="{FF2B5EF4-FFF2-40B4-BE49-F238E27FC236}">
                <a16:creationId xmlns:a16="http://schemas.microsoft.com/office/drawing/2014/main" id="{0FFD1F5C-E933-487B-9059-E8BC9E903D28}"/>
              </a:ext>
            </a:extLst>
          </p:cNvPr>
          <p:cNvGraphicFramePr>
            <a:graphicFrameLocks noGrp="1"/>
          </p:cNvGraphicFramePr>
          <p:nvPr>
            <p:ph type="tbl" sz="quarter" idx="13"/>
            <p:extLst>
              <p:ext uri="{D42A27DB-BD31-4B8C-83A1-F6EECF244321}">
                <p14:modId xmlns:p14="http://schemas.microsoft.com/office/powerpoint/2010/main" val="3711444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67623887"/>
                    </a:ext>
                  </a:extLst>
                </a:gridCol>
                <a:gridCol w="1234440">
                  <a:extLst>
                    <a:ext uri="{9D8B030D-6E8A-4147-A177-3AD203B41FA5}">
                      <a16:colId xmlns:a16="http://schemas.microsoft.com/office/drawing/2014/main" val="3293188583"/>
                    </a:ext>
                  </a:extLst>
                </a:gridCol>
                <a:gridCol w="1234440">
                  <a:extLst>
                    <a:ext uri="{9D8B030D-6E8A-4147-A177-3AD203B41FA5}">
                      <a16:colId xmlns:a16="http://schemas.microsoft.com/office/drawing/2014/main" val="3902596500"/>
                    </a:ext>
                  </a:extLst>
                </a:gridCol>
                <a:gridCol w="1234440">
                  <a:extLst>
                    <a:ext uri="{9D8B030D-6E8A-4147-A177-3AD203B41FA5}">
                      <a16:colId xmlns:a16="http://schemas.microsoft.com/office/drawing/2014/main" val="168137858"/>
                    </a:ext>
                  </a:extLst>
                </a:gridCol>
                <a:gridCol w="1234440">
                  <a:extLst>
                    <a:ext uri="{9D8B030D-6E8A-4147-A177-3AD203B41FA5}">
                      <a16:colId xmlns:a16="http://schemas.microsoft.com/office/drawing/2014/main" val="277142244"/>
                    </a:ext>
                  </a:extLst>
                </a:gridCol>
                <a:gridCol w="1234440">
                  <a:extLst>
                    <a:ext uri="{9D8B030D-6E8A-4147-A177-3AD203B41FA5}">
                      <a16:colId xmlns:a16="http://schemas.microsoft.com/office/drawing/2014/main" val="1720408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Tweet</a:t>
                      </a:r>
                    </a:p>
                  </a:txBody>
                  <a:tcPr/>
                </a:tc>
                <a:extLst>
                  <a:ext uri="{0D108BD9-81ED-4DB2-BD59-A6C34878D82A}">
                    <a16:rowId xmlns:a16="http://schemas.microsoft.com/office/drawing/2014/main" val="3679352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#WomenInScience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283877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#beyond49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802787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#Beyond49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extLst>
                  <a:ext uri="{0D108BD9-81ED-4DB2-BD59-A6C34878D82A}">
                    <a16:rowId xmlns:a16="http://schemas.microsoft.com/office/drawing/2014/main" val="4234361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#actsoflocallove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651972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#locallove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80908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717213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#BCCollegesDay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extLst>
                  <a:ext uri="{0D108BD9-81ED-4DB2-BD59-A6C34878D82A}">
                    <a16:rowId xmlns:a16="http://schemas.microsoft.com/office/drawing/2014/main" val="3080557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#filmseries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a:t>
                      </a:r>
                    </a:p>
                  </a:txBody>
                  <a:tcPr/>
                </a:tc>
                <a:extLst>
                  <a:ext uri="{0D108BD9-81ED-4DB2-BD59-A6C34878D82A}">
                    <a16:rowId xmlns:a16="http://schemas.microsoft.com/office/drawing/2014/main" val="1060607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#langaraenglish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a:t>
                      </a:r>
                    </a:p>
                  </a:txBody>
                  <a:tcPr/>
                </a:tc>
                <a:extLst>
                  <a:ext uri="{0D108BD9-81ED-4DB2-BD59-A6C34878D82A}">
                    <a16:rowId xmlns:a16="http://schemas.microsoft.com/office/drawing/2014/main" val="3127926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#pinkshirtday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793674394"/>
                  </a:ext>
                </a:extLst>
              </a:tr>
            </a:tbl>
          </a:graphicData>
        </a:graphic>
      </p:graphicFrame>
      <p:sp>
        <p:nvSpPr>
          <p:cNvPr id="4" name="Text Placeholder 3">
            <a:extLst>
              <a:ext uri="{FF2B5EF4-FFF2-40B4-BE49-F238E27FC236}">
                <a16:creationId xmlns:a16="http://schemas.microsoft.com/office/drawing/2014/main" id="{99583565-F404-4516-84CF-C9779313C030}"/>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020057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FDD9C-70C9-4F63-B195-8A4CFD35E57A}"/>
              </a:ext>
            </a:extLst>
          </p:cNvPr>
          <p:cNvSpPr>
            <a:spLocks noGrp="1"/>
          </p:cNvSpPr>
          <p:nvPr>
            <p:ph type="title"/>
          </p:nvPr>
        </p:nvSpPr>
        <p:spPr/>
        <p:txBody>
          <a:bodyPr/>
          <a:lstStyle/>
          <a:p>
            <a:r>
              <a:rPr lang="en-US"/>
              <a:t>Twitter Hashtag Detection | All Pages - 2 of 3</a:t>
            </a:r>
          </a:p>
        </p:txBody>
      </p:sp>
      <p:graphicFrame>
        <p:nvGraphicFramePr>
          <p:cNvPr id="5" name="Table Placeholder 4">
            <a:extLst>
              <a:ext uri="{FF2B5EF4-FFF2-40B4-BE49-F238E27FC236}">
                <a16:creationId xmlns:a16="http://schemas.microsoft.com/office/drawing/2014/main" id="{D74B024B-5AD9-4B56-84D4-B49477467450}"/>
              </a:ext>
            </a:extLst>
          </p:cNvPr>
          <p:cNvGraphicFramePr>
            <a:graphicFrameLocks noGrp="1"/>
          </p:cNvGraphicFramePr>
          <p:nvPr>
            <p:ph type="tbl" sz="quarter" idx="13"/>
            <p:extLst>
              <p:ext uri="{D42A27DB-BD31-4B8C-83A1-F6EECF244321}">
                <p14:modId xmlns:p14="http://schemas.microsoft.com/office/powerpoint/2010/main" val="1579619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85495312"/>
                    </a:ext>
                  </a:extLst>
                </a:gridCol>
                <a:gridCol w="1234440">
                  <a:extLst>
                    <a:ext uri="{9D8B030D-6E8A-4147-A177-3AD203B41FA5}">
                      <a16:colId xmlns:a16="http://schemas.microsoft.com/office/drawing/2014/main" val="4085948259"/>
                    </a:ext>
                  </a:extLst>
                </a:gridCol>
                <a:gridCol w="1234440">
                  <a:extLst>
                    <a:ext uri="{9D8B030D-6E8A-4147-A177-3AD203B41FA5}">
                      <a16:colId xmlns:a16="http://schemas.microsoft.com/office/drawing/2014/main" val="4084702773"/>
                    </a:ext>
                  </a:extLst>
                </a:gridCol>
                <a:gridCol w="1234440">
                  <a:extLst>
                    <a:ext uri="{9D8B030D-6E8A-4147-A177-3AD203B41FA5}">
                      <a16:colId xmlns:a16="http://schemas.microsoft.com/office/drawing/2014/main" val="1012905406"/>
                    </a:ext>
                  </a:extLst>
                </a:gridCol>
                <a:gridCol w="1234440">
                  <a:extLst>
                    <a:ext uri="{9D8B030D-6E8A-4147-A177-3AD203B41FA5}">
                      <a16:colId xmlns:a16="http://schemas.microsoft.com/office/drawing/2014/main" val="360887085"/>
                    </a:ext>
                  </a:extLst>
                </a:gridCol>
                <a:gridCol w="1234440">
                  <a:extLst>
                    <a:ext uri="{9D8B030D-6E8A-4147-A177-3AD203B41FA5}">
                      <a16:colId xmlns:a16="http://schemas.microsoft.com/office/drawing/2014/main" val="2545400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Tweet</a:t>
                      </a:r>
                    </a:p>
                  </a:txBody>
                  <a:tcPr/>
                </a:tc>
                <a:extLst>
                  <a:ext uri="{0D108BD9-81ED-4DB2-BD59-A6C34878D82A}">
                    <a16:rowId xmlns:a16="http://schemas.microsoft.com/office/drawing/2014/main" val="1406820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#LangaraPSD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624309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#thisislangara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844742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#vsb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274382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#SD39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806089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#CCAAmbb2019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4132711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#CanadasLifeline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87416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#animation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716931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#BCTECHSummit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6.3333333333333</a:t>
                      </a:r>
                    </a:p>
                  </a:txBody>
                  <a:tcPr/>
                </a:tc>
                <a:extLst>
                  <a:ext uri="{0D108BD9-81ED-4DB2-BD59-A6C34878D82A}">
                    <a16:rowId xmlns:a16="http://schemas.microsoft.com/office/drawing/2014/main" val="2269028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#IWD2019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151692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#BCTechSummit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4.6666666666667</a:t>
                      </a:r>
                    </a:p>
                  </a:txBody>
                  <a:tcPr/>
                </a:tc>
                <a:extLst>
                  <a:ext uri="{0D108BD9-81ED-4DB2-BD59-A6C34878D82A}">
                    <a16:rowId xmlns:a16="http://schemas.microsoft.com/office/drawing/2014/main" val="2881759487"/>
                  </a:ext>
                </a:extLst>
              </a:tr>
            </a:tbl>
          </a:graphicData>
        </a:graphic>
      </p:graphicFrame>
      <p:sp>
        <p:nvSpPr>
          <p:cNvPr id="4" name="Text Placeholder 3">
            <a:extLst>
              <a:ext uri="{FF2B5EF4-FFF2-40B4-BE49-F238E27FC236}">
                <a16:creationId xmlns:a16="http://schemas.microsoft.com/office/drawing/2014/main" id="{76E79D85-3FC5-4842-826D-9FA134BB4D4D}"/>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7713008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30C56-C826-4886-A2FA-B4B4DFDB4527}"/>
              </a:ext>
            </a:extLst>
          </p:cNvPr>
          <p:cNvSpPr>
            <a:spLocks noGrp="1"/>
          </p:cNvSpPr>
          <p:nvPr>
            <p:ph type="title"/>
          </p:nvPr>
        </p:nvSpPr>
        <p:spPr/>
        <p:txBody>
          <a:bodyPr/>
          <a:lstStyle/>
          <a:p>
            <a:r>
              <a:rPr lang="en-US"/>
              <a:t>Twitter Hashtag Detection | All Pages - 3 of 3</a:t>
            </a:r>
          </a:p>
        </p:txBody>
      </p:sp>
      <p:graphicFrame>
        <p:nvGraphicFramePr>
          <p:cNvPr id="5" name="Table Placeholder 4">
            <a:extLst>
              <a:ext uri="{FF2B5EF4-FFF2-40B4-BE49-F238E27FC236}">
                <a16:creationId xmlns:a16="http://schemas.microsoft.com/office/drawing/2014/main" id="{1B3BACB9-7D48-4F7C-A4A6-44B7FE286678}"/>
              </a:ext>
            </a:extLst>
          </p:cNvPr>
          <p:cNvGraphicFramePr>
            <a:graphicFrameLocks noGrp="1"/>
          </p:cNvGraphicFramePr>
          <p:nvPr>
            <p:ph type="tbl" sz="quarter" idx="13"/>
            <p:extLst>
              <p:ext uri="{D42A27DB-BD31-4B8C-83A1-F6EECF244321}">
                <p14:modId xmlns:p14="http://schemas.microsoft.com/office/powerpoint/2010/main" val="3275235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13963913"/>
                    </a:ext>
                  </a:extLst>
                </a:gridCol>
                <a:gridCol w="1234440">
                  <a:extLst>
                    <a:ext uri="{9D8B030D-6E8A-4147-A177-3AD203B41FA5}">
                      <a16:colId xmlns:a16="http://schemas.microsoft.com/office/drawing/2014/main" val="1548970488"/>
                    </a:ext>
                  </a:extLst>
                </a:gridCol>
                <a:gridCol w="1234440">
                  <a:extLst>
                    <a:ext uri="{9D8B030D-6E8A-4147-A177-3AD203B41FA5}">
                      <a16:colId xmlns:a16="http://schemas.microsoft.com/office/drawing/2014/main" val="2844253756"/>
                    </a:ext>
                  </a:extLst>
                </a:gridCol>
                <a:gridCol w="1234440">
                  <a:extLst>
                    <a:ext uri="{9D8B030D-6E8A-4147-A177-3AD203B41FA5}">
                      <a16:colId xmlns:a16="http://schemas.microsoft.com/office/drawing/2014/main" val="3473050608"/>
                    </a:ext>
                  </a:extLst>
                </a:gridCol>
                <a:gridCol w="1234440">
                  <a:extLst>
                    <a:ext uri="{9D8B030D-6E8A-4147-A177-3AD203B41FA5}">
                      <a16:colId xmlns:a16="http://schemas.microsoft.com/office/drawing/2014/main" val="3936077201"/>
                    </a:ext>
                  </a:extLst>
                </a:gridCol>
                <a:gridCol w="1234440">
                  <a:extLst>
                    <a:ext uri="{9D8B030D-6E8A-4147-A177-3AD203B41FA5}">
                      <a16:colId xmlns:a16="http://schemas.microsoft.com/office/drawing/2014/main" val="562216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Tweet</a:t>
                      </a:r>
                    </a:p>
                  </a:txBody>
                  <a:tcPr/>
                </a:tc>
                <a:extLst>
                  <a:ext uri="{0D108BD9-81ED-4DB2-BD59-A6C34878D82A}">
                    <a16:rowId xmlns:a16="http://schemas.microsoft.com/office/drawing/2014/main" val="1810792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614600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#innovationbc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890548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#thisisLangara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extLst>
                  <a:ext uri="{0D108BD9-81ED-4DB2-BD59-A6C34878D82A}">
                    <a16:rowId xmlns:a16="http://schemas.microsoft.com/office/drawing/2014/main" val="1339713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09970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#cannabis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628701026"/>
                  </a:ext>
                </a:extLst>
              </a:tr>
            </a:tbl>
          </a:graphicData>
        </a:graphic>
      </p:graphicFrame>
      <p:sp>
        <p:nvSpPr>
          <p:cNvPr id="4" name="Text Placeholder 3">
            <a:extLst>
              <a:ext uri="{FF2B5EF4-FFF2-40B4-BE49-F238E27FC236}">
                <a16:creationId xmlns:a16="http://schemas.microsoft.com/office/drawing/2014/main" id="{ECF7B14E-83F1-42EF-A6AA-ACAFD5F7E967}"/>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9078880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872</Words>
  <Application>Microsoft Office PowerPoint</Application>
  <PresentationFormat>On-screen Show (4:3)</PresentationFormat>
  <Paragraphs>435</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quintly_template</vt:lpstr>
      <vt:lpstr>Content Optimization Benchmark</vt:lpstr>
      <vt:lpstr>Twitter Own Tweets | All Pages</vt:lpstr>
      <vt:lpstr>Twitter Own and Retweeted Tweets Table | All Pages - 1 of 9</vt:lpstr>
      <vt:lpstr>Twitter Own and Retweeted Tweets Table | All Pages - 2 of 9</vt:lpstr>
      <vt:lpstr>Twitter Own and Retweeted Tweets Table | All Pages - 3 of 9</vt:lpstr>
      <vt:lpstr>Twitter Own and Retweeted Tweets Table | All Pages - 4 of 9</vt:lpstr>
      <vt:lpstr>Twitter Own and Retweeted Tweets Table | All Pages - 5 of 9</vt:lpstr>
      <vt:lpstr>Twitter Own and Retweeted Tweets Table | All Pages - 6 of 9</vt:lpstr>
      <vt:lpstr>Twitter Own and Retweeted Tweets Table | All Pages - 7 of 9</vt:lpstr>
      <vt:lpstr>Twitter Own and Retweeted Tweets Table | All Pages - 8 of 9</vt:lpstr>
      <vt:lpstr>Twitter Own and Retweeted Tweets Table | All Pages - 9 of 9</vt:lpstr>
      <vt:lpstr>Twitter Hashtag Detection | All Pages - 1 of 3</vt:lpstr>
      <vt:lpstr>Twitter Hashtag Detection | All Pages - 2 of 3</vt:lpstr>
      <vt:lpstr>Twitter Hashtag Detection | All Pages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Frederik Peiniger</dc:creator>
  <cp:lastModifiedBy>Frederik Peiniger</cp:lastModifiedBy>
  <cp:revision>1</cp:revision>
  <dcterms:created xsi:type="dcterms:W3CDTF">2019-03-30T18:02:09Z</dcterms:created>
  <dcterms:modified xsi:type="dcterms:W3CDTF">2019-03-30T18:03:05Z</dcterms:modified>
</cp:coreProperties>
</file>