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George Brown College</c:v>
                </c:pt>
              </c:strCache>
            </c:strRef>
          </c:tx>
          <c:spPr>
            <a:ln w="28575" cap="rnd">
              <a:solidFill>
                <a:schemeClr val="accent1"/>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Sheet1!$B$2:$B$47</c:f>
              <c:numCache>
                <c:formatCode>General</c:formatCode>
                <c:ptCount val="46"/>
                <c:pt idx="0">
                  <c:v>3</c:v>
                </c:pt>
                <c:pt idx="1">
                  <c:v>1</c:v>
                </c:pt>
                <c:pt idx="2">
                  <c:v>5</c:v>
                </c:pt>
                <c:pt idx="3">
                  <c:v>1</c:v>
                </c:pt>
                <c:pt idx="4">
                  <c:v>2</c:v>
                </c:pt>
                <c:pt idx="5">
                  <c:v>0</c:v>
                </c:pt>
                <c:pt idx="6">
                  <c:v>0</c:v>
                </c:pt>
                <c:pt idx="7">
                  <c:v>0</c:v>
                </c:pt>
                <c:pt idx="8">
                  <c:v>2</c:v>
                </c:pt>
                <c:pt idx="9">
                  <c:v>4</c:v>
                </c:pt>
                <c:pt idx="10">
                  <c:v>1</c:v>
                </c:pt>
                <c:pt idx="11">
                  <c:v>4</c:v>
                </c:pt>
                <c:pt idx="12">
                  <c:v>0</c:v>
                </c:pt>
                <c:pt idx="13">
                  <c:v>0</c:v>
                </c:pt>
                <c:pt idx="14">
                  <c:v>0</c:v>
                </c:pt>
                <c:pt idx="15">
                  <c:v>2</c:v>
                </c:pt>
                <c:pt idx="16">
                  <c:v>3</c:v>
                </c:pt>
                <c:pt idx="17">
                  <c:v>1</c:v>
                </c:pt>
                <c:pt idx="18">
                  <c:v>1</c:v>
                </c:pt>
                <c:pt idx="19">
                  <c:v>0</c:v>
                </c:pt>
                <c:pt idx="20">
                  <c:v>0</c:v>
                </c:pt>
                <c:pt idx="21">
                  <c:v>1</c:v>
                </c:pt>
                <c:pt idx="22">
                  <c:v>1</c:v>
                </c:pt>
                <c:pt idx="23">
                  <c:v>1</c:v>
                </c:pt>
                <c:pt idx="24">
                  <c:v>3</c:v>
                </c:pt>
                <c:pt idx="25">
                  <c:v>2</c:v>
                </c:pt>
                <c:pt idx="26">
                  <c:v>0</c:v>
                </c:pt>
                <c:pt idx="27">
                  <c:v>0</c:v>
                </c:pt>
                <c:pt idx="28">
                  <c:v>3</c:v>
                </c:pt>
                <c:pt idx="29">
                  <c:v>2</c:v>
                </c:pt>
                <c:pt idx="30">
                  <c:v>2</c:v>
                </c:pt>
                <c:pt idx="31">
                  <c:v>0</c:v>
                </c:pt>
                <c:pt idx="32">
                  <c:v>0</c:v>
                </c:pt>
                <c:pt idx="33">
                  <c:v>0</c:v>
                </c:pt>
                <c:pt idx="34">
                  <c:v>0</c:v>
                </c:pt>
                <c:pt idx="35">
                  <c:v>1</c:v>
                </c:pt>
                <c:pt idx="36">
                  <c:v>2</c:v>
                </c:pt>
                <c:pt idx="37">
                  <c:v>2</c:v>
                </c:pt>
                <c:pt idx="38">
                  <c:v>0</c:v>
                </c:pt>
                <c:pt idx="39">
                  <c:v>1</c:v>
                </c:pt>
                <c:pt idx="40">
                  <c:v>0</c:v>
                </c:pt>
                <c:pt idx="41">
                  <c:v>0</c:v>
                </c:pt>
                <c:pt idx="42">
                  <c:v>4</c:v>
                </c:pt>
                <c:pt idx="43">
                  <c:v>0</c:v>
                </c:pt>
                <c:pt idx="44">
                  <c:v>1</c:v>
                </c:pt>
                <c:pt idx="45">
                  <c:v>1</c:v>
                </c:pt>
              </c:numCache>
            </c:numRef>
          </c:val>
          <c:smooth val="0"/>
          <c:extLst>
            <c:ext xmlns:c16="http://schemas.microsoft.com/office/drawing/2014/chart" uri="{C3380CC4-5D6E-409C-BE32-E72D297353CC}">
              <c16:uniqueId val="{00000000-2F4A-41CA-9A99-ADC64F1FA9BB}"/>
            </c:ext>
          </c:extLst>
        </c:ser>
        <c:ser>
          <c:idx val="1"/>
          <c:order val="1"/>
          <c:tx>
            <c:strRef>
              <c:f>Sheet1!$C$1</c:f>
              <c:strCache>
                <c:ptCount val="1"/>
                <c:pt idx="0">
                  <c:v>BCIT: British Columbia Institute of Technology</c:v>
                </c:pt>
              </c:strCache>
            </c:strRef>
          </c:tx>
          <c:spPr>
            <a:ln w="28575" cap="rnd">
              <a:solidFill>
                <a:schemeClr val="accent2"/>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Sheet1!$C$2:$C$47</c:f>
              <c:numCache>
                <c:formatCode>General</c:formatCode>
                <c:ptCount val="46"/>
                <c:pt idx="0">
                  <c:v>4</c:v>
                </c:pt>
                <c:pt idx="1">
                  <c:v>3</c:v>
                </c:pt>
                <c:pt idx="2">
                  <c:v>2</c:v>
                </c:pt>
                <c:pt idx="3">
                  <c:v>3</c:v>
                </c:pt>
                <c:pt idx="4">
                  <c:v>5</c:v>
                </c:pt>
                <c:pt idx="5">
                  <c:v>2</c:v>
                </c:pt>
                <c:pt idx="6">
                  <c:v>1</c:v>
                </c:pt>
                <c:pt idx="7">
                  <c:v>1</c:v>
                </c:pt>
                <c:pt idx="8">
                  <c:v>5</c:v>
                </c:pt>
                <c:pt idx="9">
                  <c:v>4</c:v>
                </c:pt>
                <c:pt idx="10">
                  <c:v>3</c:v>
                </c:pt>
                <c:pt idx="11">
                  <c:v>8</c:v>
                </c:pt>
                <c:pt idx="12">
                  <c:v>3</c:v>
                </c:pt>
                <c:pt idx="13">
                  <c:v>2</c:v>
                </c:pt>
                <c:pt idx="14">
                  <c:v>1</c:v>
                </c:pt>
                <c:pt idx="15">
                  <c:v>2</c:v>
                </c:pt>
                <c:pt idx="16">
                  <c:v>2</c:v>
                </c:pt>
                <c:pt idx="17">
                  <c:v>3</c:v>
                </c:pt>
                <c:pt idx="18">
                  <c:v>1</c:v>
                </c:pt>
                <c:pt idx="19">
                  <c:v>1</c:v>
                </c:pt>
                <c:pt idx="20">
                  <c:v>0</c:v>
                </c:pt>
                <c:pt idx="21">
                  <c:v>1</c:v>
                </c:pt>
                <c:pt idx="22">
                  <c:v>2</c:v>
                </c:pt>
                <c:pt idx="23">
                  <c:v>1</c:v>
                </c:pt>
                <c:pt idx="24">
                  <c:v>2</c:v>
                </c:pt>
                <c:pt idx="25">
                  <c:v>4</c:v>
                </c:pt>
                <c:pt idx="26">
                  <c:v>5</c:v>
                </c:pt>
                <c:pt idx="27">
                  <c:v>1</c:v>
                </c:pt>
                <c:pt idx="28">
                  <c:v>3</c:v>
                </c:pt>
                <c:pt idx="29">
                  <c:v>3</c:v>
                </c:pt>
                <c:pt idx="30">
                  <c:v>0</c:v>
                </c:pt>
                <c:pt idx="31">
                  <c:v>0</c:v>
                </c:pt>
                <c:pt idx="32">
                  <c:v>1</c:v>
                </c:pt>
                <c:pt idx="33">
                  <c:v>0</c:v>
                </c:pt>
                <c:pt idx="34">
                  <c:v>0</c:v>
                </c:pt>
                <c:pt idx="35">
                  <c:v>1</c:v>
                </c:pt>
                <c:pt idx="36">
                  <c:v>1</c:v>
                </c:pt>
                <c:pt idx="37">
                  <c:v>1</c:v>
                </c:pt>
                <c:pt idx="38">
                  <c:v>1</c:v>
                </c:pt>
                <c:pt idx="39">
                  <c:v>1</c:v>
                </c:pt>
                <c:pt idx="40">
                  <c:v>1</c:v>
                </c:pt>
                <c:pt idx="41">
                  <c:v>0</c:v>
                </c:pt>
                <c:pt idx="42">
                  <c:v>1</c:v>
                </c:pt>
                <c:pt idx="43">
                  <c:v>1</c:v>
                </c:pt>
                <c:pt idx="44">
                  <c:v>3</c:v>
                </c:pt>
                <c:pt idx="45">
                  <c:v>1</c:v>
                </c:pt>
              </c:numCache>
            </c:numRef>
          </c:val>
          <c:smooth val="0"/>
          <c:extLst>
            <c:ext xmlns:c16="http://schemas.microsoft.com/office/drawing/2014/chart" uri="{C3380CC4-5D6E-409C-BE32-E72D297353CC}">
              <c16:uniqueId val="{00000001-2F4A-41CA-9A99-ADC64F1FA9BB}"/>
            </c:ext>
          </c:extLst>
        </c:ser>
        <c:ser>
          <c:idx val="2"/>
          <c:order val="2"/>
          <c:tx>
            <c:strRef>
              <c:f>Sheet1!$D$1</c:f>
              <c:strCache>
                <c:ptCount val="1"/>
                <c:pt idx="0">
                  <c:v>Langara College</c:v>
                </c:pt>
              </c:strCache>
            </c:strRef>
          </c:tx>
          <c:spPr>
            <a:ln w="28575" cap="rnd">
              <a:solidFill>
                <a:schemeClr val="accent3"/>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Sheet1!$D$2:$D$47</c:f>
              <c:numCache>
                <c:formatCode>General</c:formatCode>
                <c:ptCount val="46"/>
                <c:pt idx="0">
                  <c:v>4</c:v>
                </c:pt>
                <c:pt idx="1">
                  <c:v>5</c:v>
                </c:pt>
                <c:pt idx="2">
                  <c:v>4</c:v>
                </c:pt>
                <c:pt idx="3">
                  <c:v>4</c:v>
                </c:pt>
                <c:pt idx="4">
                  <c:v>4</c:v>
                </c:pt>
                <c:pt idx="5">
                  <c:v>1</c:v>
                </c:pt>
                <c:pt idx="6">
                  <c:v>0</c:v>
                </c:pt>
                <c:pt idx="7">
                  <c:v>0</c:v>
                </c:pt>
                <c:pt idx="8">
                  <c:v>2</c:v>
                </c:pt>
                <c:pt idx="9">
                  <c:v>1</c:v>
                </c:pt>
                <c:pt idx="10">
                  <c:v>0</c:v>
                </c:pt>
                <c:pt idx="11">
                  <c:v>1</c:v>
                </c:pt>
                <c:pt idx="12">
                  <c:v>1</c:v>
                </c:pt>
                <c:pt idx="13">
                  <c:v>0</c:v>
                </c:pt>
                <c:pt idx="14">
                  <c:v>1</c:v>
                </c:pt>
                <c:pt idx="15">
                  <c:v>4</c:v>
                </c:pt>
                <c:pt idx="16">
                  <c:v>6</c:v>
                </c:pt>
                <c:pt idx="17">
                  <c:v>6</c:v>
                </c:pt>
                <c:pt idx="18">
                  <c:v>2</c:v>
                </c:pt>
                <c:pt idx="19">
                  <c:v>0</c:v>
                </c:pt>
                <c:pt idx="20">
                  <c:v>0</c:v>
                </c:pt>
                <c:pt idx="21">
                  <c:v>0</c:v>
                </c:pt>
                <c:pt idx="22">
                  <c:v>0</c:v>
                </c:pt>
                <c:pt idx="23">
                  <c:v>4</c:v>
                </c:pt>
                <c:pt idx="24">
                  <c:v>8</c:v>
                </c:pt>
                <c:pt idx="25">
                  <c:v>2</c:v>
                </c:pt>
                <c:pt idx="26">
                  <c:v>2</c:v>
                </c:pt>
                <c:pt idx="27">
                  <c:v>0</c:v>
                </c:pt>
                <c:pt idx="28">
                  <c:v>3</c:v>
                </c:pt>
                <c:pt idx="29">
                  <c:v>1</c:v>
                </c:pt>
                <c:pt idx="30">
                  <c:v>2</c:v>
                </c:pt>
                <c:pt idx="31">
                  <c:v>7</c:v>
                </c:pt>
                <c:pt idx="32">
                  <c:v>2</c:v>
                </c:pt>
                <c:pt idx="33">
                  <c:v>0</c:v>
                </c:pt>
                <c:pt idx="34">
                  <c:v>0</c:v>
                </c:pt>
                <c:pt idx="35">
                  <c:v>2</c:v>
                </c:pt>
                <c:pt idx="36">
                  <c:v>3</c:v>
                </c:pt>
                <c:pt idx="37">
                  <c:v>4</c:v>
                </c:pt>
                <c:pt idx="38">
                  <c:v>4</c:v>
                </c:pt>
                <c:pt idx="39">
                  <c:v>3</c:v>
                </c:pt>
                <c:pt idx="40">
                  <c:v>0</c:v>
                </c:pt>
                <c:pt idx="41">
                  <c:v>0</c:v>
                </c:pt>
                <c:pt idx="42">
                  <c:v>3</c:v>
                </c:pt>
                <c:pt idx="43">
                  <c:v>2</c:v>
                </c:pt>
                <c:pt idx="44">
                  <c:v>5</c:v>
                </c:pt>
                <c:pt idx="45">
                  <c:v>3</c:v>
                </c:pt>
              </c:numCache>
            </c:numRef>
          </c:val>
          <c:smooth val="0"/>
          <c:extLst>
            <c:ext xmlns:c16="http://schemas.microsoft.com/office/drawing/2014/chart" uri="{C3380CC4-5D6E-409C-BE32-E72D297353CC}">
              <c16:uniqueId val="{00000002-2F4A-41CA-9A99-ADC64F1FA9BB}"/>
            </c:ext>
          </c:extLst>
        </c:ser>
        <c:ser>
          <c:idx val="3"/>
          <c:order val="3"/>
          <c:tx>
            <c:strRef>
              <c:f>Sheet1!$E$1</c:f>
              <c:strCache>
                <c:ptCount val="1"/>
                <c:pt idx="0">
                  <c:v>Douglas College</c:v>
                </c:pt>
              </c:strCache>
            </c:strRef>
          </c:tx>
          <c:spPr>
            <a:ln w="28575" cap="rnd">
              <a:solidFill>
                <a:schemeClr val="accent4"/>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Sheet1!$E$2:$E$47</c:f>
              <c:numCache>
                <c:formatCode>General</c:formatCode>
                <c:ptCount val="46"/>
                <c:pt idx="0">
                  <c:v>1</c:v>
                </c:pt>
                <c:pt idx="1">
                  <c:v>0</c:v>
                </c:pt>
                <c:pt idx="2">
                  <c:v>3</c:v>
                </c:pt>
                <c:pt idx="3">
                  <c:v>3</c:v>
                </c:pt>
                <c:pt idx="4">
                  <c:v>1</c:v>
                </c:pt>
                <c:pt idx="5">
                  <c:v>2</c:v>
                </c:pt>
                <c:pt idx="6">
                  <c:v>0</c:v>
                </c:pt>
                <c:pt idx="7">
                  <c:v>0</c:v>
                </c:pt>
                <c:pt idx="8">
                  <c:v>2</c:v>
                </c:pt>
                <c:pt idx="9">
                  <c:v>1</c:v>
                </c:pt>
                <c:pt idx="10">
                  <c:v>1</c:v>
                </c:pt>
                <c:pt idx="11">
                  <c:v>3</c:v>
                </c:pt>
                <c:pt idx="12">
                  <c:v>0</c:v>
                </c:pt>
                <c:pt idx="13">
                  <c:v>0</c:v>
                </c:pt>
                <c:pt idx="14">
                  <c:v>4</c:v>
                </c:pt>
                <c:pt idx="15">
                  <c:v>2</c:v>
                </c:pt>
                <c:pt idx="16">
                  <c:v>2</c:v>
                </c:pt>
                <c:pt idx="17">
                  <c:v>4</c:v>
                </c:pt>
                <c:pt idx="18">
                  <c:v>1</c:v>
                </c:pt>
                <c:pt idx="19">
                  <c:v>1</c:v>
                </c:pt>
                <c:pt idx="20">
                  <c:v>0</c:v>
                </c:pt>
                <c:pt idx="21">
                  <c:v>2</c:v>
                </c:pt>
                <c:pt idx="22">
                  <c:v>2</c:v>
                </c:pt>
                <c:pt idx="23">
                  <c:v>2</c:v>
                </c:pt>
                <c:pt idx="24">
                  <c:v>2</c:v>
                </c:pt>
                <c:pt idx="25">
                  <c:v>2</c:v>
                </c:pt>
                <c:pt idx="26">
                  <c:v>1</c:v>
                </c:pt>
                <c:pt idx="27">
                  <c:v>0</c:v>
                </c:pt>
                <c:pt idx="28">
                  <c:v>2</c:v>
                </c:pt>
                <c:pt idx="29">
                  <c:v>2</c:v>
                </c:pt>
                <c:pt idx="30">
                  <c:v>0</c:v>
                </c:pt>
                <c:pt idx="31">
                  <c:v>0</c:v>
                </c:pt>
                <c:pt idx="32">
                  <c:v>1</c:v>
                </c:pt>
                <c:pt idx="33">
                  <c:v>1</c:v>
                </c:pt>
                <c:pt idx="34">
                  <c:v>0</c:v>
                </c:pt>
                <c:pt idx="35">
                  <c:v>2</c:v>
                </c:pt>
                <c:pt idx="36">
                  <c:v>2</c:v>
                </c:pt>
                <c:pt idx="37">
                  <c:v>1</c:v>
                </c:pt>
                <c:pt idx="38">
                  <c:v>3</c:v>
                </c:pt>
                <c:pt idx="39">
                  <c:v>1</c:v>
                </c:pt>
                <c:pt idx="40">
                  <c:v>0</c:v>
                </c:pt>
                <c:pt idx="41">
                  <c:v>0</c:v>
                </c:pt>
                <c:pt idx="42">
                  <c:v>2</c:v>
                </c:pt>
                <c:pt idx="43">
                  <c:v>1</c:v>
                </c:pt>
                <c:pt idx="44">
                  <c:v>1</c:v>
                </c:pt>
                <c:pt idx="45">
                  <c:v>2</c:v>
                </c:pt>
              </c:numCache>
            </c:numRef>
          </c:val>
          <c:smooth val="0"/>
          <c:extLst>
            <c:ext xmlns:c16="http://schemas.microsoft.com/office/drawing/2014/chart" uri="{C3380CC4-5D6E-409C-BE32-E72D297353CC}">
              <c16:uniqueId val="{00000003-2F4A-41CA-9A99-ADC64F1FA9BB}"/>
            </c:ext>
          </c:extLst>
        </c:ser>
        <c:dLbls>
          <c:showLegendKey val="0"/>
          <c:showVal val="0"/>
          <c:showCatName val="0"/>
          <c:showSerName val="0"/>
          <c:showPercent val="0"/>
          <c:showBubbleSize val="0"/>
        </c:dLbls>
        <c:smooth val="0"/>
        <c:axId val="451188952"/>
        <c:axId val="451192888"/>
      </c:lineChart>
      <c:dateAx>
        <c:axId val="451188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192888"/>
        <c:crosses val="autoZero"/>
        <c:auto val="1"/>
        <c:lblOffset val="100"/>
        <c:baseTimeUnit val="days"/>
      </c:dateAx>
      <c:valAx>
        <c:axId val="451192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18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George Brown College</c:v>
                </c:pt>
              </c:strCache>
            </c:strRef>
          </c:tx>
          <c:spPr>
            <a:solidFill>
              <a:schemeClr val="accent1"/>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Sheet1!$B$2:$B$6</c:f>
              <c:numCache>
                <c:formatCode>General</c:formatCode>
                <c:ptCount val="5"/>
                <c:pt idx="0">
                  <c:v>4.6886309633810602E-2</c:v>
                </c:pt>
                <c:pt idx="1">
                  <c:v>3.2653819038807499E-2</c:v>
                </c:pt>
                <c:pt idx="2">
                  <c:v>0.20036456927698201</c:v>
                </c:pt>
                <c:pt idx="3">
                  <c:v>0.12369013536426</c:v>
                </c:pt>
                <c:pt idx="4">
                  <c:v>0</c:v>
                </c:pt>
              </c:numCache>
            </c:numRef>
          </c:val>
          <c:extLst>
            <c:ext xmlns:c16="http://schemas.microsoft.com/office/drawing/2014/chart" uri="{C3380CC4-5D6E-409C-BE32-E72D297353CC}">
              <c16:uniqueId val="{00000000-B5FE-4505-A36A-4B244343BD8C}"/>
            </c:ext>
          </c:extLst>
        </c:ser>
        <c:ser>
          <c:idx val="1"/>
          <c:order val="1"/>
          <c:tx>
            <c:strRef>
              <c:f>Sheet1!$C$1</c:f>
              <c:strCache>
                <c:ptCount val="1"/>
                <c:pt idx="0">
                  <c:v>BCIT: British Columbia Institute of Technology</c:v>
                </c:pt>
              </c:strCache>
            </c:strRef>
          </c:tx>
          <c:spPr>
            <a:solidFill>
              <a:schemeClr val="accent2"/>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Sheet1!$C$2:$C$6</c:f>
              <c:numCache>
                <c:formatCode>General</c:formatCode>
                <c:ptCount val="5"/>
                <c:pt idx="4">
                  <c:v>0</c:v>
                </c:pt>
              </c:numCache>
            </c:numRef>
          </c:val>
          <c:extLst>
            <c:ext xmlns:c16="http://schemas.microsoft.com/office/drawing/2014/chart" uri="{C3380CC4-5D6E-409C-BE32-E72D297353CC}">
              <c16:uniqueId val="{00000001-B5FE-4505-A36A-4B244343BD8C}"/>
            </c:ext>
          </c:extLst>
        </c:ser>
        <c:ser>
          <c:idx val="2"/>
          <c:order val="2"/>
          <c:tx>
            <c:strRef>
              <c:f>Sheet1!$D$1</c:f>
              <c:strCache>
                <c:ptCount val="1"/>
                <c:pt idx="0">
                  <c:v>Langara College</c:v>
                </c:pt>
              </c:strCache>
            </c:strRef>
          </c:tx>
          <c:spPr>
            <a:solidFill>
              <a:schemeClr val="accent3"/>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Sheet1!$D$2:$D$6</c:f>
              <c:numCache>
                <c:formatCode>General</c:formatCode>
                <c:ptCount val="5"/>
              </c:numCache>
            </c:numRef>
          </c:val>
          <c:extLst>
            <c:ext xmlns:c16="http://schemas.microsoft.com/office/drawing/2014/chart" uri="{C3380CC4-5D6E-409C-BE32-E72D297353CC}">
              <c16:uniqueId val="{00000002-B5FE-4505-A36A-4B244343BD8C}"/>
            </c:ext>
          </c:extLst>
        </c:ser>
        <c:ser>
          <c:idx val="3"/>
          <c:order val="3"/>
          <c:tx>
            <c:strRef>
              <c:f>Sheet1!$E$1</c:f>
              <c:strCache>
                <c:ptCount val="1"/>
                <c:pt idx="0">
                  <c:v>Douglas College</c:v>
                </c:pt>
              </c:strCache>
            </c:strRef>
          </c:tx>
          <c:spPr>
            <a:solidFill>
              <a:schemeClr val="accent4"/>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Sheet1!$E$2:$E$6</c:f>
              <c:numCache>
                <c:formatCode>General</c:formatCode>
                <c:ptCount val="5"/>
                <c:pt idx="4">
                  <c:v>0</c:v>
                </c:pt>
              </c:numCache>
            </c:numRef>
          </c:val>
          <c:extLst>
            <c:ext xmlns:c16="http://schemas.microsoft.com/office/drawing/2014/chart" uri="{C3380CC4-5D6E-409C-BE32-E72D297353CC}">
              <c16:uniqueId val="{00000003-B5FE-4505-A36A-4B244343BD8C}"/>
            </c:ext>
          </c:extLst>
        </c:ser>
        <c:dLbls>
          <c:showLegendKey val="0"/>
          <c:showVal val="0"/>
          <c:showCatName val="0"/>
          <c:showSerName val="0"/>
          <c:showPercent val="0"/>
          <c:showBubbleSize val="0"/>
        </c:dLbls>
        <c:gapWidth val="219"/>
        <c:overlap val="-27"/>
        <c:axId val="451196824"/>
        <c:axId val="451141392"/>
      </c:barChart>
      <c:catAx>
        <c:axId val="45119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141392"/>
        <c:crosses val="autoZero"/>
        <c:auto val="1"/>
        <c:lblAlgn val="ctr"/>
        <c:lblOffset val="100"/>
        <c:noMultiLvlLbl val="0"/>
      </c:catAx>
      <c:valAx>
        <c:axId val="451141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19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Sheet1!$A$2:$A$5</c:f>
              <c:strCache>
                <c:ptCount val="4"/>
                <c:pt idx="0">
                  <c:v>George Brown College</c:v>
                </c:pt>
                <c:pt idx="1">
                  <c:v>BCIT: British Columbia Institute of Technology</c:v>
                </c:pt>
                <c:pt idx="2">
                  <c:v>Langara College</c:v>
                </c:pt>
                <c:pt idx="3">
                  <c:v>Douglas College</c:v>
                </c:pt>
              </c:strCache>
            </c:strRef>
          </c:cat>
          <c:val>
            <c:numRef>
              <c:f>Sheet1!$B$2:$B$5</c:f>
              <c:numCache>
                <c:formatCode>General</c:formatCode>
                <c:ptCount val="4"/>
                <c:pt idx="0">
                  <c:v>57</c:v>
                </c:pt>
                <c:pt idx="1">
                  <c:v>91</c:v>
                </c:pt>
                <c:pt idx="2">
                  <c:v>106</c:v>
                </c:pt>
                <c:pt idx="3">
                  <c:v>63</c:v>
                </c:pt>
              </c:numCache>
            </c:numRef>
          </c:val>
          <c:extLst>
            <c:ext xmlns:c16="http://schemas.microsoft.com/office/drawing/2014/chart" uri="{C3380CC4-5D6E-409C-BE32-E72D297353CC}">
              <c16:uniqueId val="{00000000-C217-433E-BC26-D8225C5A004D}"/>
            </c:ext>
          </c:extLst>
        </c:ser>
        <c:dLbls>
          <c:showLegendKey val="0"/>
          <c:showVal val="0"/>
          <c:showCatName val="0"/>
          <c:showSerName val="0"/>
          <c:showPercent val="0"/>
          <c:showBubbleSize val="0"/>
        </c:dLbls>
        <c:gapWidth val="150"/>
        <c:overlap val="100"/>
        <c:axId val="553092960"/>
        <c:axId val="553096896"/>
      </c:barChart>
      <c:catAx>
        <c:axId val="553092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3096896"/>
        <c:crosses val="autoZero"/>
        <c:auto val="1"/>
        <c:lblAlgn val="ctr"/>
        <c:lblOffset val="100"/>
        <c:noMultiLvlLbl val="0"/>
      </c:catAx>
      <c:valAx>
        <c:axId val="553096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3092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A221E-E395-4BE0-8A03-D37778AAE734}"/>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B3702375-0941-48E6-B55E-84BF4F01FAD1}"/>
              </a:ext>
            </a:extLst>
          </p:cNvPr>
          <p:cNvSpPr>
            <a:spLocks noGrp="1"/>
          </p:cNvSpPr>
          <p:nvPr>
            <p:ph type="subTitle" idx="1"/>
          </p:nvPr>
        </p:nvSpPr>
        <p:spPr/>
        <p:txBody>
          <a:bodyPr/>
          <a:lstStyle/>
          <a:p>
            <a:r>
              <a:rPr lang="en-US"/>
              <a:t>Academica Group</a:t>
            </a:r>
          </a:p>
        </p:txBody>
      </p:sp>
    </p:spTree>
    <p:extLst>
      <p:ext uri="{BB962C8B-B14F-4D97-AF65-F5344CB8AC3E}">
        <p14:creationId xmlns:p14="http://schemas.microsoft.com/office/powerpoint/2010/main" val="1498290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2077C-000A-4D1B-BE31-3C8561192331}"/>
              </a:ext>
            </a:extLst>
          </p:cNvPr>
          <p:cNvSpPr>
            <a:spLocks noGrp="1"/>
          </p:cNvSpPr>
          <p:nvPr>
            <p:ph type="title"/>
          </p:nvPr>
        </p:nvSpPr>
        <p:spPr/>
        <p:txBody>
          <a:bodyPr/>
          <a:lstStyle/>
          <a:p>
            <a:r>
              <a:rPr lang="en-US"/>
              <a:t>Facebook Own Posts | All Pages</a:t>
            </a:r>
          </a:p>
        </p:txBody>
      </p:sp>
      <p:graphicFrame>
        <p:nvGraphicFramePr>
          <p:cNvPr id="6" name="Chart Placeholder 5">
            <a:extLst>
              <a:ext uri="{FF2B5EF4-FFF2-40B4-BE49-F238E27FC236}">
                <a16:creationId xmlns:a16="http://schemas.microsoft.com/office/drawing/2014/main" id="{9523DD51-9E5C-4616-9B12-A23E3D191B54}"/>
              </a:ext>
            </a:extLst>
          </p:cNvPr>
          <p:cNvGraphicFramePr>
            <a:graphicFrameLocks noGrp="1"/>
          </p:cNvGraphicFramePr>
          <p:nvPr>
            <p:ph type="chart" sz="quarter" idx="13"/>
            <p:extLst>
              <p:ext uri="{D42A27DB-BD31-4B8C-83A1-F6EECF244321}">
                <p14:modId xmlns:p14="http://schemas.microsoft.com/office/powerpoint/2010/main" val="31889607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B40FB8-1913-4AE3-9AA1-C8C3EE347C4C}"/>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08303B6F-5C4E-44B7-9AAB-9E9EE4C75B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3297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51D20-F9F9-4E38-896D-12D81BE9FD22}"/>
              </a:ext>
            </a:extLst>
          </p:cNvPr>
          <p:cNvSpPr>
            <a:spLocks noGrp="1"/>
          </p:cNvSpPr>
          <p:nvPr>
            <p:ph type="title"/>
          </p:nvPr>
        </p:nvSpPr>
        <p:spPr/>
        <p:txBody>
          <a:bodyPr/>
          <a:lstStyle/>
          <a:p>
            <a:r>
              <a:rPr lang="en-US"/>
              <a:t>Facebook Interaction Rate By Post Type | All Pages</a:t>
            </a:r>
          </a:p>
        </p:txBody>
      </p:sp>
      <p:graphicFrame>
        <p:nvGraphicFramePr>
          <p:cNvPr id="6" name="Chart Placeholder 5">
            <a:extLst>
              <a:ext uri="{FF2B5EF4-FFF2-40B4-BE49-F238E27FC236}">
                <a16:creationId xmlns:a16="http://schemas.microsoft.com/office/drawing/2014/main" id="{DA9408C3-2A6F-49CE-9C72-F5DE1348DB89}"/>
              </a:ext>
            </a:extLst>
          </p:cNvPr>
          <p:cNvGraphicFramePr>
            <a:graphicFrameLocks noGrp="1"/>
          </p:cNvGraphicFramePr>
          <p:nvPr>
            <p:ph type="chart" sz="quarter" idx="13"/>
            <p:extLst>
              <p:ext uri="{D42A27DB-BD31-4B8C-83A1-F6EECF244321}">
                <p14:modId xmlns:p14="http://schemas.microsoft.com/office/powerpoint/2010/main" val="709173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FE49C9-A709-4DAF-9168-36CCB67A4357}"/>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D8AF4ADE-D22D-4601-B9BE-FAE8D7E747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6886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B66E7-B579-40C6-9FFE-F8AD8B4979A6}"/>
              </a:ext>
            </a:extLst>
          </p:cNvPr>
          <p:cNvSpPr>
            <a:spLocks noGrp="1"/>
          </p:cNvSpPr>
          <p:nvPr>
            <p:ph type="title"/>
          </p:nvPr>
        </p:nvSpPr>
        <p:spPr/>
        <p:txBody>
          <a:bodyPr/>
          <a:lstStyle/>
          <a:p>
            <a:r>
              <a:rPr lang="en-US"/>
              <a:t>Facebook Own Posts Table | All Pages - 1 of 25</a:t>
            </a:r>
          </a:p>
        </p:txBody>
      </p:sp>
      <p:graphicFrame>
        <p:nvGraphicFramePr>
          <p:cNvPr id="5" name="Table Placeholder 4">
            <a:extLst>
              <a:ext uri="{FF2B5EF4-FFF2-40B4-BE49-F238E27FC236}">
                <a16:creationId xmlns:a16="http://schemas.microsoft.com/office/drawing/2014/main" id="{FA6DE126-4895-44D4-8083-F09CF426D754}"/>
              </a:ext>
            </a:extLst>
          </p:cNvPr>
          <p:cNvGraphicFramePr>
            <a:graphicFrameLocks noGrp="1"/>
          </p:cNvGraphicFramePr>
          <p:nvPr>
            <p:ph type="tbl" sz="quarter" idx="13"/>
            <p:extLst>
              <p:ext uri="{D42A27DB-BD31-4B8C-83A1-F6EECF244321}">
                <p14:modId xmlns:p14="http://schemas.microsoft.com/office/powerpoint/2010/main" val="3319818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58648193"/>
                    </a:ext>
                  </a:extLst>
                </a:gridCol>
                <a:gridCol w="905256">
                  <a:extLst>
                    <a:ext uri="{9D8B030D-6E8A-4147-A177-3AD203B41FA5}">
                      <a16:colId xmlns:a16="http://schemas.microsoft.com/office/drawing/2014/main" val="2717249818"/>
                    </a:ext>
                  </a:extLst>
                </a:gridCol>
                <a:gridCol w="658368">
                  <a:extLst>
                    <a:ext uri="{9D8B030D-6E8A-4147-A177-3AD203B41FA5}">
                      <a16:colId xmlns:a16="http://schemas.microsoft.com/office/drawing/2014/main" val="3484712259"/>
                    </a:ext>
                  </a:extLst>
                </a:gridCol>
                <a:gridCol w="329184">
                  <a:extLst>
                    <a:ext uri="{9D8B030D-6E8A-4147-A177-3AD203B41FA5}">
                      <a16:colId xmlns:a16="http://schemas.microsoft.com/office/drawing/2014/main" val="3572876382"/>
                    </a:ext>
                  </a:extLst>
                </a:gridCol>
                <a:gridCol w="329184">
                  <a:extLst>
                    <a:ext uri="{9D8B030D-6E8A-4147-A177-3AD203B41FA5}">
                      <a16:colId xmlns:a16="http://schemas.microsoft.com/office/drawing/2014/main" val="3096026098"/>
                    </a:ext>
                  </a:extLst>
                </a:gridCol>
                <a:gridCol w="329184">
                  <a:extLst>
                    <a:ext uri="{9D8B030D-6E8A-4147-A177-3AD203B41FA5}">
                      <a16:colId xmlns:a16="http://schemas.microsoft.com/office/drawing/2014/main" val="3123364734"/>
                    </a:ext>
                  </a:extLst>
                </a:gridCol>
                <a:gridCol w="329184">
                  <a:extLst>
                    <a:ext uri="{9D8B030D-6E8A-4147-A177-3AD203B41FA5}">
                      <a16:colId xmlns:a16="http://schemas.microsoft.com/office/drawing/2014/main" val="2353473619"/>
                    </a:ext>
                  </a:extLst>
                </a:gridCol>
                <a:gridCol w="329184">
                  <a:extLst>
                    <a:ext uri="{9D8B030D-6E8A-4147-A177-3AD203B41FA5}">
                      <a16:colId xmlns:a16="http://schemas.microsoft.com/office/drawing/2014/main" val="2545820296"/>
                    </a:ext>
                  </a:extLst>
                </a:gridCol>
                <a:gridCol w="329184">
                  <a:extLst>
                    <a:ext uri="{9D8B030D-6E8A-4147-A177-3AD203B41FA5}">
                      <a16:colId xmlns:a16="http://schemas.microsoft.com/office/drawing/2014/main" val="1624589001"/>
                    </a:ext>
                  </a:extLst>
                </a:gridCol>
                <a:gridCol w="329184">
                  <a:extLst>
                    <a:ext uri="{9D8B030D-6E8A-4147-A177-3AD203B41FA5}">
                      <a16:colId xmlns:a16="http://schemas.microsoft.com/office/drawing/2014/main" val="2713181208"/>
                    </a:ext>
                  </a:extLst>
                </a:gridCol>
                <a:gridCol w="329184">
                  <a:extLst>
                    <a:ext uri="{9D8B030D-6E8A-4147-A177-3AD203B41FA5}">
                      <a16:colId xmlns:a16="http://schemas.microsoft.com/office/drawing/2014/main" val="2258652111"/>
                    </a:ext>
                  </a:extLst>
                </a:gridCol>
                <a:gridCol w="329184">
                  <a:extLst>
                    <a:ext uri="{9D8B030D-6E8A-4147-A177-3AD203B41FA5}">
                      <a16:colId xmlns:a16="http://schemas.microsoft.com/office/drawing/2014/main" val="1381976104"/>
                    </a:ext>
                  </a:extLst>
                </a:gridCol>
                <a:gridCol w="329184">
                  <a:extLst>
                    <a:ext uri="{9D8B030D-6E8A-4147-A177-3AD203B41FA5}">
                      <a16:colId xmlns:a16="http://schemas.microsoft.com/office/drawing/2014/main" val="581411123"/>
                    </a:ext>
                  </a:extLst>
                </a:gridCol>
                <a:gridCol w="329184">
                  <a:extLst>
                    <a:ext uri="{9D8B030D-6E8A-4147-A177-3AD203B41FA5}">
                      <a16:colId xmlns:a16="http://schemas.microsoft.com/office/drawing/2014/main" val="1016855317"/>
                    </a:ext>
                  </a:extLst>
                </a:gridCol>
                <a:gridCol w="329184">
                  <a:extLst>
                    <a:ext uri="{9D8B030D-6E8A-4147-A177-3AD203B41FA5}">
                      <a16:colId xmlns:a16="http://schemas.microsoft.com/office/drawing/2014/main" val="435552170"/>
                    </a:ext>
                  </a:extLst>
                </a:gridCol>
                <a:gridCol w="329184">
                  <a:extLst>
                    <a:ext uri="{9D8B030D-6E8A-4147-A177-3AD203B41FA5}">
                      <a16:colId xmlns:a16="http://schemas.microsoft.com/office/drawing/2014/main" val="2040016484"/>
                    </a:ext>
                  </a:extLst>
                </a:gridCol>
                <a:gridCol w="329184">
                  <a:extLst>
                    <a:ext uri="{9D8B030D-6E8A-4147-A177-3AD203B41FA5}">
                      <a16:colId xmlns:a16="http://schemas.microsoft.com/office/drawing/2014/main" val="2189535410"/>
                    </a:ext>
                  </a:extLst>
                </a:gridCol>
                <a:gridCol w="329184">
                  <a:extLst>
                    <a:ext uri="{9D8B030D-6E8A-4147-A177-3AD203B41FA5}">
                      <a16:colId xmlns:a16="http://schemas.microsoft.com/office/drawing/2014/main" val="1759875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03680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 College - 2019-03-28 22:01:29 </a:t>
                      </a:r>
                      <a:r>
                        <a:rPr kumimoji="0" lang="en-US" sz="1000" b="0" i="0" u="none" strike="noStrike" kern="1200" cap="none" spc="0" normalizeH="0" baseline="0" noProof="0">
                          <a:ln>
                            <a:noFill/>
                          </a:ln>
                          <a:solidFill>
                            <a:prstClr val="black"/>
                          </a:solidFill>
                          <a:effectLst/>
                          <a:uLnTx/>
                          <a:uFillTx/>
                          <a:latin typeface="+mn-lt"/>
                          <a:ea typeface="+mn-ea"/>
                          <a:cs typeface="+mn-cs"/>
                        </a:rPr>
                        <a:t> 
 Monday, April 1, check out Zappostrophe! An evening of Frank Zappa’s music at Douglas College.
7:30pm, Laura C. Muir Performing Arts Theatre
New West Campus, 4th floor
FREE for students, -10 for the public, tickets at the door.
https://www.douglascollege.ca/programs-courses/faculties/language-literature-performing-arts/arts-events/music/concert-series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https://scontent.xx.fbcdn.net/v/t1.0-9/55510747_10158366583704408_4409791734830071808_n.png?_nc_cat=106&amp;_nc_ht=scontent.xx&amp;oh=8ae7a3ef672535e911990d34546a1df2&amp;oe=5D0E5E38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16430879"/>
                  </a:ext>
                </a:extLst>
              </a:tr>
            </a:tbl>
          </a:graphicData>
        </a:graphic>
      </p:graphicFrame>
      <p:sp>
        <p:nvSpPr>
          <p:cNvPr id="4" name="Text Placeholder 3">
            <a:extLst>
              <a:ext uri="{FF2B5EF4-FFF2-40B4-BE49-F238E27FC236}">
                <a16:creationId xmlns:a16="http://schemas.microsoft.com/office/drawing/2014/main" id="{418EB3C5-7145-49E6-9F62-0CF2E54EA37A}"/>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710152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8F867-35A9-4E30-B525-64D36245E1BA}"/>
              </a:ext>
            </a:extLst>
          </p:cNvPr>
          <p:cNvSpPr>
            <a:spLocks noGrp="1"/>
          </p:cNvSpPr>
          <p:nvPr>
            <p:ph type="title"/>
          </p:nvPr>
        </p:nvSpPr>
        <p:spPr/>
        <p:txBody>
          <a:bodyPr/>
          <a:lstStyle/>
          <a:p>
            <a:r>
              <a:rPr lang="en-US"/>
              <a:t>Facebook Own Posts Table | All Pages - 2 of 25</a:t>
            </a:r>
          </a:p>
        </p:txBody>
      </p:sp>
      <p:graphicFrame>
        <p:nvGraphicFramePr>
          <p:cNvPr id="5" name="Table Placeholder 4">
            <a:extLst>
              <a:ext uri="{FF2B5EF4-FFF2-40B4-BE49-F238E27FC236}">
                <a16:creationId xmlns:a16="http://schemas.microsoft.com/office/drawing/2014/main" id="{07DFF6CC-643D-4C50-A1AA-4AAC7BE15E4E}"/>
              </a:ext>
            </a:extLst>
          </p:cNvPr>
          <p:cNvGraphicFramePr>
            <a:graphicFrameLocks noGrp="1"/>
          </p:cNvGraphicFramePr>
          <p:nvPr>
            <p:ph type="tbl" sz="quarter" idx="13"/>
            <p:extLst>
              <p:ext uri="{D42A27DB-BD31-4B8C-83A1-F6EECF244321}">
                <p14:modId xmlns:p14="http://schemas.microsoft.com/office/powerpoint/2010/main" val="1498091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05847039"/>
                    </a:ext>
                  </a:extLst>
                </a:gridCol>
                <a:gridCol w="905256">
                  <a:extLst>
                    <a:ext uri="{9D8B030D-6E8A-4147-A177-3AD203B41FA5}">
                      <a16:colId xmlns:a16="http://schemas.microsoft.com/office/drawing/2014/main" val="3823668313"/>
                    </a:ext>
                  </a:extLst>
                </a:gridCol>
                <a:gridCol w="658368">
                  <a:extLst>
                    <a:ext uri="{9D8B030D-6E8A-4147-A177-3AD203B41FA5}">
                      <a16:colId xmlns:a16="http://schemas.microsoft.com/office/drawing/2014/main" val="2941158566"/>
                    </a:ext>
                  </a:extLst>
                </a:gridCol>
                <a:gridCol w="329184">
                  <a:extLst>
                    <a:ext uri="{9D8B030D-6E8A-4147-A177-3AD203B41FA5}">
                      <a16:colId xmlns:a16="http://schemas.microsoft.com/office/drawing/2014/main" val="1448286782"/>
                    </a:ext>
                  </a:extLst>
                </a:gridCol>
                <a:gridCol w="329184">
                  <a:extLst>
                    <a:ext uri="{9D8B030D-6E8A-4147-A177-3AD203B41FA5}">
                      <a16:colId xmlns:a16="http://schemas.microsoft.com/office/drawing/2014/main" val="3555702400"/>
                    </a:ext>
                  </a:extLst>
                </a:gridCol>
                <a:gridCol w="329184">
                  <a:extLst>
                    <a:ext uri="{9D8B030D-6E8A-4147-A177-3AD203B41FA5}">
                      <a16:colId xmlns:a16="http://schemas.microsoft.com/office/drawing/2014/main" val="582299794"/>
                    </a:ext>
                  </a:extLst>
                </a:gridCol>
                <a:gridCol w="329184">
                  <a:extLst>
                    <a:ext uri="{9D8B030D-6E8A-4147-A177-3AD203B41FA5}">
                      <a16:colId xmlns:a16="http://schemas.microsoft.com/office/drawing/2014/main" val="542686813"/>
                    </a:ext>
                  </a:extLst>
                </a:gridCol>
                <a:gridCol w="329184">
                  <a:extLst>
                    <a:ext uri="{9D8B030D-6E8A-4147-A177-3AD203B41FA5}">
                      <a16:colId xmlns:a16="http://schemas.microsoft.com/office/drawing/2014/main" val="186260913"/>
                    </a:ext>
                  </a:extLst>
                </a:gridCol>
                <a:gridCol w="329184">
                  <a:extLst>
                    <a:ext uri="{9D8B030D-6E8A-4147-A177-3AD203B41FA5}">
                      <a16:colId xmlns:a16="http://schemas.microsoft.com/office/drawing/2014/main" val="455842594"/>
                    </a:ext>
                  </a:extLst>
                </a:gridCol>
                <a:gridCol w="329184">
                  <a:extLst>
                    <a:ext uri="{9D8B030D-6E8A-4147-A177-3AD203B41FA5}">
                      <a16:colId xmlns:a16="http://schemas.microsoft.com/office/drawing/2014/main" val="27577978"/>
                    </a:ext>
                  </a:extLst>
                </a:gridCol>
                <a:gridCol w="329184">
                  <a:extLst>
                    <a:ext uri="{9D8B030D-6E8A-4147-A177-3AD203B41FA5}">
                      <a16:colId xmlns:a16="http://schemas.microsoft.com/office/drawing/2014/main" val="2787432243"/>
                    </a:ext>
                  </a:extLst>
                </a:gridCol>
                <a:gridCol w="329184">
                  <a:extLst>
                    <a:ext uri="{9D8B030D-6E8A-4147-A177-3AD203B41FA5}">
                      <a16:colId xmlns:a16="http://schemas.microsoft.com/office/drawing/2014/main" val="1418776020"/>
                    </a:ext>
                  </a:extLst>
                </a:gridCol>
                <a:gridCol w="329184">
                  <a:extLst>
                    <a:ext uri="{9D8B030D-6E8A-4147-A177-3AD203B41FA5}">
                      <a16:colId xmlns:a16="http://schemas.microsoft.com/office/drawing/2014/main" val="2821919186"/>
                    </a:ext>
                  </a:extLst>
                </a:gridCol>
                <a:gridCol w="329184">
                  <a:extLst>
                    <a:ext uri="{9D8B030D-6E8A-4147-A177-3AD203B41FA5}">
                      <a16:colId xmlns:a16="http://schemas.microsoft.com/office/drawing/2014/main" val="883978580"/>
                    </a:ext>
                  </a:extLst>
                </a:gridCol>
                <a:gridCol w="329184">
                  <a:extLst>
                    <a:ext uri="{9D8B030D-6E8A-4147-A177-3AD203B41FA5}">
                      <a16:colId xmlns:a16="http://schemas.microsoft.com/office/drawing/2014/main" val="2276896526"/>
                    </a:ext>
                  </a:extLst>
                </a:gridCol>
                <a:gridCol w="329184">
                  <a:extLst>
                    <a:ext uri="{9D8B030D-6E8A-4147-A177-3AD203B41FA5}">
                      <a16:colId xmlns:a16="http://schemas.microsoft.com/office/drawing/2014/main" val="3541766685"/>
                    </a:ext>
                  </a:extLst>
                </a:gridCol>
                <a:gridCol w="329184">
                  <a:extLst>
                    <a:ext uri="{9D8B030D-6E8A-4147-A177-3AD203B41FA5}">
                      <a16:colId xmlns:a16="http://schemas.microsoft.com/office/drawing/2014/main" val="3420830423"/>
                    </a:ext>
                  </a:extLst>
                </a:gridCol>
                <a:gridCol w="329184">
                  <a:extLst>
                    <a:ext uri="{9D8B030D-6E8A-4147-A177-3AD203B41FA5}">
                      <a16:colId xmlns:a16="http://schemas.microsoft.com/office/drawing/2014/main" val="795013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84737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- 2019-03-28 21:47:02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Langara supports research that directly impacts our community?Stop by the T Building Gallery from 11:30 am–2:30 pm to learn more about how we are supporting BC's craft beer industry through research and collaboration. Read more: https://bit.ly/2OkTPFG #Beyond49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https://scontent.xx.fbcdn.net/v/t1.0-9/55786329_10156949802100822_148546731036901376_n.png?_nc_cat=103&amp;_nc_ht=scontent.xx&amp;oh=a8d2d825284ea1d2f429ddf60c57353d&amp;oe=5D082A1F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263510635"/>
                  </a:ext>
                </a:extLst>
              </a:tr>
            </a:tbl>
          </a:graphicData>
        </a:graphic>
      </p:graphicFrame>
      <p:sp>
        <p:nvSpPr>
          <p:cNvPr id="4" name="Text Placeholder 3">
            <a:extLst>
              <a:ext uri="{FF2B5EF4-FFF2-40B4-BE49-F238E27FC236}">
                <a16:creationId xmlns:a16="http://schemas.microsoft.com/office/drawing/2014/main" id="{011435BA-AF4D-453D-8A3B-2878D1E0E16B}"/>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471688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C7C16-4564-4E11-86A1-64BD6F986288}"/>
              </a:ext>
            </a:extLst>
          </p:cNvPr>
          <p:cNvSpPr>
            <a:spLocks noGrp="1"/>
          </p:cNvSpPr>
          <p:nvPr>
            <p:ph type="title"/>
          </p:nvPr>
        </p:nvSpPr>
        <p:spPr/>
        <p:txBody>
          <a:bodyPr/>
          <a:lstStyle/>
          <a:p>
            <a:r>
              <a:rPr lang="en-US"/>
              <a:t>Facebook Own Posts Table | All Pages - 3 of 25</a:t>
            </a:r>
          </a:p>
        </p:txBody>
      </p:sp>
      <p:graphicFrame>
        <p:nvGraphicFramePr>
          <p:cNvPr id="5" name="Table Placeholder 4">
            <a:extLst>
              <a:ext uri="{FF2B5EF4-FFF2-40B4-BE49-F238E27FC236}">
                <a16:creationId xmlns:a16="http://schemas.microsoft.com/office/drawing/2014/main" id="{F7083480-DB66-42E0-A79D-4AC1F4CE887A}"/>
              </a:ext>
            </a:extLst>
          </p:cNvPr>
          <p:cNvGraphicFramePr>
            <a:graphicFrameLocks noGrp="1"/>
          </p:cNvGraphicFramePr>
          <p:nvPr>
            <p:ph type="tbl" sz="quarter" idx="13"/>
            <p:extLst>
              <p:ext uri="{D42A27DB-BD31-4B8C-83A1-F6EECF244321}">
                <p14:modId xmlns:p14="http://schemas.microsoft.com/office/powerpoint/2010/main" val="765756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05858284"/>
                    </a:ext>
                  </a:extLst>
                </a:gridCol>
                <a:gridCol w="905256">
                  <a:extLst>
                    <a:ext uri="{9D8B030D-6E8A-4147-A177-3AD203B41FA5}">
                      <a16:colId xmlns:a16="http://schemas.microsoft.com/office/drawing/2014/main" val="3061229845"/>
                    </a:ext>
                  </a:extLst>
                </a:gridCol>
                <a:gridCol w="658368">
                  <a:extLst>
                    <a:ext uri="{9D8B030D-6E8A-4147-A177-3AD203B41FA5}">
                      <a16:colId xmlns:a16="http://schemas.microsoft.com/office/drawing/2014/main" val="2533083957"/>
                    </a:ext>
                  </a:extLst>
                </a:gridCol>
                <a:gridCol w="329184">
                  <a:extLst>
                    <a:ext uri="{9D8B030D-6E8A-4147-A177-3AD203B41FA5}">
                      <a16:colId xmlns:a16="http://schemas.microsoft.com/office/drawing/2014/main" val="894582966"/>
                    </a:ext>
                  </a:extLst>
                </a:gridCol>
                <a:gridCol w="329184">
                  <a:extLst>
                    <a:ext uri="{9D8B030D-6E8A-4147-A177-3AD203B41FA5}">
                      <a16:colId xmlns:a16="http://schemas.microsoft.com/office/drawing/2014/main" val="783819782"/>
                    </a:ext>
                  </a:extLst>
                </a:gridCol>
                <a:gridCol w="329184">
                  <a:extLst>
                    <a:ext uri="{9D8B030D-6E8A-4147-A177-3AD203B41FA5}">
                      <a16:colId xmlns:a16="http://schemas.microsoft.com/office/drawing/2014/main" val="1986859412"/>
                    </a:ext>
                  </a:extLst>
                </a:gridCol>
                <a:gridCol w="329184">
                  <a:extLst>
                    <a:ext uri="{9D8B030D-6E8A-4147-A177-3AD203B41FA5}">
                      <a16:colId xmlns:a16="http://schemas.microsoft.com/office/drawing/2014/main" val="1447826048"/>
                    </a:ext>
                  </a:extLst>
                </a:gridCol>
                <a:gridCol w="329184">
                  <a:extLst>
                    <a:ext uri="{9D8B030D-6E8A-4147-A177-3AD203B41FA5}">
                      <a16:colId xmlns:a16="http://schemas.microsoft.com/office/drawing/2014/main" val="1491986814"/>
                    </a:ext>
                  </a:extLst>
                </a:gridCol>
                <a:gridCol w="329184">
                  <a:extLst>
                    <a:ext uri="{9D8B030D-6E8A-4147-A177-3AD203B41FA5}">
                      <a16:colId xmlns:a16="http://schemas.microsoft.com/office/drawing/2014/main" val="4151585506"/>
                    </a:ext>
                  </a:extLst>
                </a:gridCol>
                <a:gridCol w="329184">
                  <a:extLst>
                    <a:ext uri="{9D8B030D-6E8A-4147-A177-3AD203B41FA5}">
                      <a16:colId xmlns:a16="http://schemas.microsoft.com/office/drawing/2014/main" val="1676590879"/>
                    </a:ext>
                  </a:extLst>
                </a:gridCol>
                <a:gridCol w="329184">
                  <a:extLst>
                    <a:ext uri="{9D8B030D-6E8A-4147-A177-3AD203B41FA5}">
                      <a16:colId xmlns:a16="http://schemas.microsoft.com/office/drawing/2014/main" val="2477802277"/>
                    </a:ext>
                  </a:extLst>
                </a:gridCol>
                <a:gridCol w="329184">
                  <a:extLst>
                    <a:ext uri="{9D8B030D-6E8A-4147-A177-3AD203B41FA5}">
                      <a16:colId xmlns:a16="http://schemas.microsoft.com/office/drawing/2014/main" val="3301504830"/>
                    </a:ext>
                  </a:extLst>
                </a:gridCol>
                <a:gridCol w="329184">
                  <a:extLst>
                    <a:ext uri="{9D8B030D-6E8A-4147-A177-3AD203B41FA5}">
                      <a16:colId xmlns:a16="http://schemas.microsoft.com/office/drawing/2014/main" val="3383780494"/>
                    </a:ext>
                  </a:extLst>
                </a:gridCol>
                <a:gridCol w="329184">
                  <a:extLst>
                    <a:ext uri="{9D8B030D-6E8A-4147-A177-3AD203B41FA5}">
                      <a16:colId xmlns:a16="http://schemas.microsoft.com/office/drawing/2014/main" val="1114593795"/>
                    </a:ext>
                  </a:extLst>
                </a:gridCol>
                <a:gridCol w="329184">
                  <a:extLst>
                    <a:ext uri="{9D8B030D-6E8A-4147-A177-3AD203B41FA5}">
                      <a16:colId xmlns:a16="http://schemas.microsoft.com/office/drawing/2014/main" val="2062085525"/>
                    </a:ext>
                  </a:extLst>
                </a:gridCol>
                <a:gridCol w="329184">
                  <a:extLst>
                    <a:ext uri="{9D8B030D-6E8A-4147-A177-3AD203B41FA5}">
                      <a16:colId xmlns:a16="http://schemas.microsoft.com/office/drawing/2014/main" val="2826985175"/>
                    </a:ext>
                  </a:extLst>
                </a:gridCol>
                <a:gridCol w="329184">
                  <a:extLst>
                    <a:ext uri="{9D8B030D-6E8A-4147-A177-3AD203B41FA5}">
                      <a16:colId xmlns:a16="http://schemas.microsoft.com/office/drawing/2014/main" val="3675382291"/>
                    </a:ext>
                  </a:extLst>
                </a:gridCol>
                <a:gridCol w="329184">
                  <a:extLst>
                    <a:ext uri="{9D8B030D-6E8A-4147-A177-3AD203B41FA5}">
                      <a16:colId xmlns:a16="http://schemas.microsoft.com/office/drawing/2014/main" val="915853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06175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- 2019-03-28 19:57:01 </a:t>
                      </a:r>
                      <a:r>
                        <a:rPr kumimoji="0" lang="en-US" sz="1000" b="0" i="0" u="none" strike="noStrike" kern="1200" cap="none" spc="0" normalizeH="0" baseline="0" noProof="0">
                          <a:ln>
                            <a:noFill/>
                          </a:ln>
                          <a:solidFill>
                            <a:prstClr val="black"/>
                          </a:solidFill>
                          <a:effectLst/>
                          <a:uLnTx/>
                          <a:uFillTx/>
                          <a:latin typeface="+mn-lt"/>
                          <a:ea typeface="+mn-ea"/>
                          <a:cs typeface="+mn-cs"/>
                        </a:rPr>
                        <a:t> 
 It's Applied Research Day! Join us in the T Building Gallery from 11:30 am–2:30 pm and explore the research being done by your classmates and instructors at Langara. Students have the chance to enter to win an iPad mini! https://bit.ly/2TQ7cPQ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68677575"/>
                  </a:ext>
                </a:extLst>
              </a:tr>
            </a:tbl>
          </a:graphicData>
        </a:graphic>
      </p:graphicFrame>
      <p:sp>
        <p:nvSpPr>
          <p:cNvPr id="4" name="Text Placeholder 3">
            <a:extLst>
              <a:ext uri="{FF2B5EF4-FFF2-40B4-BE49-F238E27FC236}">
                <a16:creationId xmlns:a16="http://schemas.microsoft.com/office/drawing/2014/main" id="{E972F560-FA87-4D6A-8DA0-F60164AA34D1}"/>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40599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1A515-596E-4EAE-9449-C8D516532111}"/>
              </a:ext>
            </a:extLst>
          </p:cNvPr>
          <p:cNvSpPr>
            <a:spLocks noGrp="1"/>
          </p:cNvSpPr>
          <p:nvPr>
            <p:ph type="title"/>
          </p:nvPr>
        </p:nvSpPr>
        <p:spPr/>
        <p:txBody>
          <a:bodyPr/>
          <a:lstStyle/>
          <a:p>
            <a:r>
              <a:rPr lang="en-US"/>
              <a:t>Facebook Own Posts Table | All Pages - 4 of 25</a:t>
            </a:r>
          </a:p>
        </p:txBody>
      </p:sp>
      <p:graphicFrame>
        <p:nvGraphicFramePr>
          <p:cNvPr id="5" name="Table Placeholder 4">
            <a:extLst>
              <a:ext uri="{FF2B5EF4-FFF2-40B4-BE49-F238E27FC236}">
                <a16:creationId xmlns:a16="http://schemas.microsoft.com/office/drawing/2014/main" id="{5409CF6E-3B2C-4204-B9AC-FD7CB5E88F7C}"/>
              </a:ext>
            </a:extLst>
          </p:cNvPr>
          <p:cNvGraphicFramePr>
            <a:graphicFrameLocks noGrp="1"/>
          </p:cNvGraphicFramePr>
          <p:nvPr>
            <p:ph type="tbl" sz="quarter" idx="13"/>
            <p:extLst>
              <p:ext uri="{D42A27DB-BD31-4B8C-83A1-F6EECF244321}">
                <p14:modId xmlns:p14="http://schemas.microsoft.com/office/powerpoint/2010/main" val="1852376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5007210"/>
                    </a:ext>
                  </a:extLst>
                </a:gridCol>
                <a:gridCol w="905256">
                  <a:extLst>
                    <a:ext uri="{9D8B030D-6E8A-4147-A177-3AD203B41FA5}">
                      <a16:colId xmlns:a16="http://schemas.microsoft.com/office/drawing/2014/main" val="3979388300"/>
                    </a:ext>
                  </a:extLst>
                </a:gridCol>
                <a:gridCol w="658368">
                  <a:extLst>
                    <a:ext uri="{9D8B030D-6E8A-4147-A177-3AD203B41FA5}">
                      <a16:colId xmlns:a16="http://schemas.microsoft.com/office/drawing/2014/main" val="2271513092"/>
                    </a:ext>
                  </a:extLst>
                </a:gridCol>
                <a:gridCol w="329184">
                  <a:extLst>
                    <a:ext uri="{9D8B030D-6E8A-4147-A177-3AD203B41FA5}">
                      <a16:colId xmlns:a16="http://schemas.microsoft.com/office/drawing/2014/main" val="2785987923"/>
                    </a:ext>
                  </a:extLst>
                </a:gridCol>
                <a:gridCol w="329184">
                  <a:extLst>
                    <a:ext uri="{9D8B030D-6E8A-4147-A177-3AD203B41FA5}">
                      <a16:colId xmlns:a16="http://schemas.microsoft.com/office/drawing/2014/main" val="1023332881"/>
                    </a:ext>
                  </a:extLst>
                </a:gridCol>
                <a:gridCol w="329184">
                  <a:extLst>
                    <a:ext uri="{9D8B030D-6E8A-4147-A177-3AD203B41FA5}">
                      <a16:colId xmlns:a16="http://schemas.microsoft.com/office/drawing/2014/main" val="2362717733"/>
                    </a:ext>
                  </a:extLst>
                </a:gridCol>
                <a:gridCol w="329184">
                  <a:extLst>
                    <a:ext uri="{9D8B030D-6E8A-4147-A177-3AD203B41FA5}">
                      <a16:colId xmlns:a16="http://schemas.microsoft.com/office/drawing/2014/main" val="3471668256"/>
                    </a:ext>
                  </a:extLst>
                </a:gridCol>
                <a:gridCol w="329184">
                  <a:extLst>
                    <a:ext uri="{9D8B030D-6E8A-4147-A177-3AD203B41FA5}">
                      <a16:colId xmlns:a16="http://schemas.microsoft.com/office/drawing/2014/main" val="709160711"/>
                    </a:ext>
                  </a:extLst>
                </a:gridCol>
                <a:gridCol w="329184">
                  <a:extLst>
                    <a:ext uri="{9D8B030D-6E8A-4147-A177-3AD203B41FA5}">
                      <a16:colId xmlns:a16="http://schemas.microsoft.com/office/drawing/2014/main" val="1296438756"/>
                    </a:ext>
                  </a:extLst>
                </a:gridCol>
                <a:gridCol w="329184">
                  <a:extLst>
                    <a:ext uri="{9D8B030D-6E8A-4147-A177-3AD203B41FA5}">
                      <a16:colId xmlns:a16="http://schemas.microsoft.com/office/drawing/2014/main" val="1437320243"/>
                    </a:ext>
                  </a:extLst>
                </a:gridCol>
                <a:gridCol w="329184">
                  <a:extLst>
                    <a:ext uri="{9D8B030D-6E8A-4147-A177-3AD203B41FA5}">
                      <a16:colId xmlns:a16="http://schemas.microsoft.com/office/drawing/2014/main" val="1795335925"/>
                    </a:ext>
                  </a:extLst>
                </a:gridCol>
                <a:gridCol w="329184">
                  <a:extLst>
                    <a:ext uri="{9D8B030D-6E8A-4147-A177-3AD203B41FA5}">
                      <a16:colId xmlns:a16="http://schemas.microsoft.com/office/drawing/2014/main" val="4194080209"/>
                    </a:ext>
                  </a:extLst>
                </a:gridCol>
                <a:gridCol w="329184">
                  <a:extLst>
                    <a:ext uri="{9D8B030D-6E8A-4147-A177-3AD203B41FA5}">
                      <a16:colId xmlns:a16="http://schemas.microsoft.com/office/drawing/2014/main" val="1707863424"/>
                    </a:ext>
                  </a:extLst>
                </a:gridCol>
                <a:gridCol w="329184">
                  <a:extLst>
                    <a:ext uri="{9D8B030D-6E8A-4147-A177-3AD203B41FA5}">
                      <a16:colId xmlns:a16="http://schemas.microsoft.com/office/drawing/2014/main" val="1844224396"/>
                    </a:ext>
                  </a:extLst>
                </a:gridCol>
                <a:gridCol w="329184">
                  <a:extLst>
                    <a:ext uri="{9D8B030D-6E8A-4147-A177-3AD203B41FA5}">
                      <a16:colId xmlns:a16="http://schemas.microsoft.com/office/drawing/2014/main" val="916896294"/>
                    </a:ext>
                  </a:extLst>
                </a:gridCol>
                <a:gridCol w="329184">
                  <a:extLst>
                    <a:ext uri="{9D8B030D-6E8A-4147-A177-3AD203B41FA5}">
                      <a16:colId xmlns:a16="http://schemas.microsoft.com/office/drawing/2014/main" val="2619228047"/>
                    </a:ext>
                  </a:extLst>
                </a:gridCol>
                <a:gridCol w="329184">
                  <a:extLst>
                    <a:ext uri="{9D8B030D-6E8A-4147-A177-3AD203B41FA5}">
                      <a16:colId xmlns:a16="http://schemas.microsoft.com/office/drawing/2014/main" val="155088525"/>
                    </a:ext>
                  </a:extLst>
                </a:gridCol>
                <a:gridCol w="329184">
                  <a:extLst>
                    <a:ext uri="{9D8B030D-6E8A-4147-A177-3AD203B41FA5}">
                      <a16:colId xmlns:a16="http://schemas.microsoft.com/office/drawing/2014/main" val="1376661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84872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- 2019-03-28 19:53:03 </a:t>
                      </a:r>
                      <a:r>
                        <a:rPr kumimoji="0" lang="en-US" sz="1000" b="0" i="0" u="none" strike="noStrike" kern="1200" cap="none" spc="0" normalizeH="0" baseline="0" noProof="0">
                          <a:ln>
                            <a:noFill/>
                          </a:ln>
                          <a:solidFill>
                            <a:prstClr val="black"/>
                          </a:solidFill>
                          <a:effectLst/>
                          <a:uLnTx/>
                          <a:uFillTx/>
                          <a:latin typeface="+mn-lt"/>
                          <a:ea typeface="+mn-ea"/>
                          <a:cs typeface="+mn-cs"/>
                        </a:rPr>
                        <a:t> 
 Are you new to Canada and finding it hard to get work in your chosen profession? Our Entry Advising team can help you find other career paths that match your skills. Register for our upcoming Alternative Careers workshop April 11 ➡️ https://t.co/6hqMSoDwie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https://scontent.xx.fbcdn.net/v/t1.0-9/s720x720/55597520_10156608939161284_1453747864491524096_o.jpg?_nc_cat=105&amp;_nc_ht=scontent.xx&amp;oh=50cd151a06d68a4c43c198e5dcc9e837&amp;oe=5D4EAF86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10:40:20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810294180"/>
                  </a:ext>
                </a:extLst>
              </a:tr>
            </a:tbl>
          </a:graphicData>
        </a:graphic>
      </p:graphicFrame>
      <p:sp>
        <p:nvSpPr>
          <p:cNvPr id="4" name="Text Placeholder 3">
            <a:extLst>
              <a:ext uri="{FF2B5EF4-FFF2-40B4-BE49-F238E27FC236}">
                <a16:creationId xmlns:a16="http://schemas.microsoft.com/office/drawing/2014/main" id="{F52AF3D9-5DF0-4BD0-8BEC-04427E8F05C3}"/>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449600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05BAA-B9B8-407A-8B5E-1EB96814E088}"/>
              </a:ext>
            </a:extLst>
          </p:cNvPr>
          <p:cNvSpPr>
            <a:spLocks noGrp="1"/>
          </p:cNvSpPr>
          <p:nvPr>
            <p:ph type="title"/>
          </p:nvPr>
        </p:nvSpPr>
        <p:spPr/>
        <p:txBody>
          <a:bodyPr/>
          <a:lstStyle/>
          <a:p>
            <a:r>
              <a:rPr lang="en-US"/>
              <a:t>Facebook Own Posts Table | All Pages - 5 of 25</a:t>
            </a:r>
          </a:p>
        </p:txBody>
      </p:sp>
      <p:graphicFrame>
        <p:nvGraphicFramePr>
          <p:cNvPr id="5" name="Table Placeholder 4">
            <a:extLst>
              <a:ext uri="{FF2B5EF4-FFF2-40B4-BE49-F238E27FC236}">
                <a16:creationId xmlns:a16="http://schemas.microsoft.com/office/drawing/2014/main" id="{680D2DBC-AFD6-4E8A-B8F1-0F6D3DE639B7}"/>
              </a:ext>
            </a:extLst>
          </p:cNvPr>
          <p:cNvGraphicFramePr>
            <a:graphicFrameLocks noGrp="1"/>
          </p:cNvGraphicFramePr>
          <p:nvPr>
            <p:ph type="tbl" sz="quarter" idx="13"/>
            <p:extLst>
              <p:ext uri="{D42A27DB-BD31-4B8C-83A1-F6EECF244321}">
                <p14:modId xmlns:p14="http://schemas.microsoft.com/office/powerpoint/2010/main" val="1379468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71346463"/>
                    </a:ext>
                  </a:extLst>
                </a:gridCol>
                <a:gridCol w="905256">
                  <a:extLst>
                    <a:ext uri="{9D8B030D-6E8A-4147-A177-3AD203B41FA5}">
                      <a16:colId xmlns:a16="http://schemas.microsoft.com/office/drawing/2014/main" val="4101402164"/>
                    </a:ext>
                  </a:extLst>
                </a:gridCol>
                <a:gridCol w="658368">
                  <a:extLst>
                    <a:ext uri="{9D8B030D-6E8A-4147-A177-3AD203B41FA5}">
                      <a16:colId xmlns:a16="http://schemas.microsoft.com/office/drawing/2014/main" val="2964872032"/>
                    </a:ext>
                  </a:extLst>
                </a:gridCol>
                <a:gridCol w="329184">
                  <a:extLst>
                    <a:ext uri="{9D8B030D-6E8A-4147-A177-3AD203B41FA5}">
                      <a16:colId xmlns:a16="http://schemas.microsoft.com/office/drawing/2014/main" val="1522435876"/>
                    </a:ext>
                  </a:extLst>
                </a:gridCol>
                <a:gridCol w="329184">
                  <a:extLst>
                    <a:ext uri="{9D8B030D-6E8A-4147-A177-3AD203B41FA5}">
                      <a16:colId xmlns:a16="http://schemas.microsoft.com/office/drawing/2014/main" val="670058653"/>
                    </a:ext>
                  </a:extLst>
                </a:gridCol>
                <a:gridCol w="329184">
                  <a:extLst>
                    <a:ext uri="{9D8B030D-6E8A-4147-A177-3AD203B41FA5}">
                      <a16:colId xmlns:a16="http://schemas.microsoft.com/office/drawing/2014/main" val="448201190"/>
                    </a:ext>
                  </a:extLst>
                </a:gridCol>
                <a:gridCol w="329184">
                  <a:extLst>
                    <a:ext uri="{9D8B030D-6E8A-4147-A177-3AD203B41FA5}">
                      <a16:colId xmlns:a16="http://schemas.microsoft.com/office/drawing/2014/main" val="2743786382"/>
                    </a:ext>
                  </a:extLst>
                </a:gridCol>
                <a:gridCol w="329184">
                  <a:extLst>
                    <a:ext uri="{9D8B030D-6E8A-4147-A177-3AD203B41FA5}">
                      <a16:colId xmlns:a16="http://schemas.microsoft.com/office/drawing/2014/main" val="1513531812"/>
                    </a:ext>
                  </a:extLst>
                </a:gridCol>
                <a:gridCol w="329184">
                  <a:extLst>
                    <a:ext uri="{9D8B030D-6E8A-4147-A177-3AD203B41FA5}">
                      <a16:colId xmlns:a16="http://schemas.microsoft.com/office/drawing/2014/main" val="3498807026"/>
                    </a:ext>
                  </a:extLst>
                </a:gridCol>
                <a:gridCol w="329184">
                  <a:extLst>
                    <a:ext uri="{9D8B030D-6E8A-4147-A177-3AD203B41FA5}">
                      <a16:colId xmlns:a16="http://schemas.microsoft.com/office/drawing/2014/main" val="2061927585"/>
                    </a:ext>
                  </a:extLst>
                </a:gridCol>
                <a:gridCol w="329184">
                  <a:extLst>
                    <a:ext uri="{9D8B030D-6E8A-4147-A177-3AD203B41FA5}">
                      <a16:colId xmlns:a16="http://schemas.microsoft.com/office/drawing/2014/main" val="1301704088"/>
                    </a:ext>
                  </a:extLst>
                </a:gridCol>
                <a:gridCol w="329184">
                  <a:extLst>
                    <a:ext uri="{9D8B030D-6E8A-4147-A177-3AD203B41FA5}">
                      <a16:colId xmlns:a16="http://schemas.microsoft.com/office/drawing/2014/main" val="100443569"/>
                    </a:ext>
                  </a:extLst>
                </a:gridCol>
                <a:gridCol w="329184">
                  <a:extLst>
                    <a:ext uri="{9D8B030D-6E8A-4147-A177-3AD203B41FA5}">
                      <a16:colId xmlns:a16="http://schemas.microsoft.com/office/drawing/2014/main" val="3728603163"/>
                    </a:ext>
                  </a:extLst>
                </a:gridCol>
                <a:gridCol w="329184">
                  <a:extLst>
                    <a:ext uri="{9D8B030D-6E8A-4147-A177-3AD203B41FA5}">
                      <a16:colId xmlns:a16="http://schemas.microsoft.com/office/drawing/2014/main" val="566219755"/>
                    </a:ext>
                  </a:extLst>
                </a:gridCol>
                <a:gridCol w="329184">
                  <a:extLst>
                    <a:ext uri="{9D8B030D-6E8A-4147-A177-3AD203B41FA5}">
                      <a16:colId xmlns:a16="http://schemas.microsoft.com/office/drawing/2014/main" val="2155239661"/>
                    </a:ext>
                  </a:extLst>
                </a:gridCol>
                <a:gridCol w="329184">
                  <a:extLst>
                    <a:ext uri="{9D8B030D-6E8A-4147-A177-3AD203B41FA5}">
                      <a16:colId xmlns:a16="http://schemas.microsoft.com/office/drawing/2014/main" val="2490415545"/>
                    </a:ext>
                  </a:extLst>
                </a:gridCol>
                <a:gridCol w="329184">
                  <a:extLst>
                    <a:ext uri="{9D8B030D-6E8A-4147-A177-3AD203B41FA5}">
                      <a16:colId xmlns:a16="http://schemas.microsoft.com/office/drawing/2014/main" val="1067136001"/>
                    </a:ext>
                  </a:extLst>
                </a:gridCol>
                <a:gridCol w="329184">
                  <a:extLst>
                    <a:ext uri="{9D8B030D-6E8A-4147-A177-3AD203B41FA5}">
                      <a16:colId xmlns:a16="http://schemas.microsoft.com/office/drawing/2014/main" val="545357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3941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- 2019-03-28 18:03:19 </a:t>
                      </a:r>
                      <a:r>
                        <a:rPr kumimoji="0" lang="en-US" sz="1000" b="0" i="0" u="none" strike="noStrike" kern="1200" cap="none" spc="0" normalizeH="0" baseline="0" noProof="0">
                          <a:ln>
                            <a:noFill/>
                          </a:ln>
                          <a:solidFill>
                            <a:prstClr val="black"/>
                          </a:solidFill>
                          <a:effectLst/>
                          <a:uLnTx/>
                          <a:uFillTx/>
                          <a:latin typeface="+mn-lt"/>
                          <a:ea typeface="+mn-ea"/>
                          <a:cs typeface="+mn-cs"/>
                        </a:rPr>
                        <a:t> 
 Learn about the new Diploma program in Applied Social Sciences and Humanities at an Info Session tonight - Mar 28 at 5:30 in C408. 
Gain the practical ability to apply social sciences and humanities knowledge
to your career.  https://bit.ly/2UY60uD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01999071"/>
                  </a:ext>
                </a:extLst>
              </a:tr>
            </a:tbl>
          </a:graphicData>
        </a:graphic>
      </p:graphicFrame>
      <p:sp>
        <p:nvSpPr>
          <p:cNvPr id="4" name="Text Placeholder 3">
            <a:extLst>
              <a:ext uri="{FF2B5EF4-FFF2-40B4-BE49-F238E27FC236}">
                <a16:creationId xmlns:a16="http://schemas.microsoft.com/office/drawing/2014/main" id="{244806D1-C6D4-4624-AD5A-521159A41A0E}"/>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761982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68A95-A9B5-474C-904D-A61DF7E7FAE9}"/>
              </a:ext>
            </a:extLst>
          </p:cNvPr>
          <p:cNvSpPr>
            <a:spLocks noGrp="1"/>
          </p:cNvSpPr>
          <p:nvPr>
            <p:ph type="title"/>
          </p:nvPr>
        </p:nvSpPr>
        <p:spPr/>
        <p:txBody>
          <a:bodyPr/>
          <a:lstStyle/>
          <a:p>
            <a:r>
              <a:rPr lang="en-US"/>
              <a:t>Facebook Own Posts Table | All Pages - 6 of 25</a:t>
            </a:r>
          </a:p>
        </p:txBody>
      </p:sp>
      <p:graphicFrame>
        <p:nvGraphicFramePr>
          <p:cNvPr id="5" name="Table Placeholder 4">
            <a:extLst>
              <a:ext uri="{FF2B5EF4-FFF2-40B4-BE49-F238E27FC236}">
                <a16:creationId xmlns:a16="http://schemas.microsoft.com/office/drawing/2014/main" id="{9C941194-1C93-4FD1-89AC-2256EF24662A}"/>
              </a:ext>
            </a:extLst>
          </p:cNvPr>
          <p:cNvGraphicFramePr>
            <a:graphicFrameLocks noGrp="1"/>
          </p:cNvGraphicFramePr>
          <p:nvPr>
            <p:ph type="tbl" sz="quarter" idx="13"/>
            <p:extLst>
              <p:ext uri="{D42A27DB-BD31-4B8C-83A1-F6EECF244321}">
                <p14:modId xmlns:p14="http://schemas.microsoft.com/office/powerpoint/2010/main" val="2409119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36640749"/>
                    </a:ext>
                  </a:extLst>
                </a:gridCol>
                <a:gridCol w="905256">
                  <a:extLst>
                    <a:ext uri="{9D8B030D-6E8A-4147-A177-3AD203B41FA5}">
                      <a16:colId xmlns:a16="http://schemas.microsoft.com/office/drawing/2014/main" val="768737568"/>
                    </a:ext>
                  </a:extLst>
                </a:gridCol>
                <a:gridCol w="658368">
                  <a:extLst>
                    <a:ext uri="{9D8B030D-6E8A-4147-A177-3AD203B41FA5}">
                      <a16:colId xmlns:a16="http://schemas.microsoft.com/office/drawing/2014/main" val="3198699604"/>
                    </a:ext>
                  </a:extLst>
                </a:gridCol>
                <a:gridCol w="329184">
                  <a:extLst>
                    <a:ext uri="{9D8B030D-6E8A-4147-A177-3AD203B41FA5}">
                      <a16:colId xmlns:a16="http://schemas.microsoft.com/office/drawing/2014/main" val="3590882154"/>
                    </a:ext>
                  </a:extLst>
                </a:gridCol>
                <a:gridCol w="329184">
                  <a:extLst>
                    <a:ext uri="{9D8B030D-6E8A-4147-A177-3AD203B41FA5}">
                      <a16:colId xmlns:a16="http://schemas.microsoft.com/office/drawing/2014/main" val="595736703"/>
                    </a:ext>
                  </a:extLst>
                </a:gridCol>
                <a:gridCol w="329184">
                  <a:extLst>
                    <a:ext uri="{9D8B030D-6E8A-4147-A177-3AD203B41FA5}">
                      <a16:colId xmlns:a16="http://schemas.microsoft.com/office/drawing/2014/main" val="1559914147"/>
                    </a:ext>
                  </a:extLst>
                </a:gridCol>
                <a:gridCol w="329184">
                  <a:extLst>
                    <a:ext uri="{9D8B030D-6E8A-4147-A177-3AD203B41FA5}">
                      <a16:colId xmlns:a16="http://schemas.microsoft.com/office/drawing/2014/main" val="974798864"/>
                    </a:ext>
                  </a:extLst>
                </a:gridCol>
                <a:gridCol w="329184">
                  <a:extLst>
                    <a:ext uri="{9D8B030D-6E8A-4147-A177-3AD203B41FA5}">
                      <a16:colId xmlns:a16="http://schemas.microsoft.com/office/drawing/2014/main" val="3203964875"/>
                    </a:ext>
                  </a:extLst>
                </a:gridCol>
                <a:gridCol w="329184">
                  <a:extLst>
                    <a:ext uri="{9D8B030D-6E8A-4147-A177-3AD203B41FA5}">
                      <a16:colId xmlns:a16="http://schemas.microsoft.com/office/drawing/2014/main" val="2556871748"/>
                    </a:ext>
                  </a:extLst>
                </a:gridCol>
                <a:gridCol w="329184">
                  <a:extLst>
                    <a:ext uri="{9D8B030D-6E8A-4147-A177-3AD203B41FA5}">
                      <a16:colId xmlns:a16="http://schemas.microsoft.com/office/drawing/2014/main" val="1016482044"/>
                    </a:ext>
                  </a:extLst>
                </a:gridCol>
                <a:gridCol w="329184">
                  <a:extLst>
                    <a:ext uri="{9D8B030D-6E8A-4147-A177-3AD203B41FA5}">
                      <a16:colId xmlns:a16="http://schemas.microsoft.com/office/drawing/2014/main" val="3051830531"/>
                    </a:ext>
                  </a:extLst>
                </a:gridCol>
                <a:gridCol w="329184">
                  <a:extLst>
                    <a:ext uri="{9D8B030D-6E8A-4147-A177-3AD203B41FA5}">
                      <a16:colId xmlns:a16="http://schemas.microsoft.com/office/drawing/2014/main" val="1177708445"/>
                    </a:ext>
                  </a:extLst>
                </a:gridCol>
                <a:gridCol w="329184">
                  <a:extLst>
                    <a:ext uri="{9D8B030D-6E8A-4147-A177-3AD203B41FA5}">
                      <a16:colId xmlns:a16="http://schemas.microsoft.com/office/drawing/2014/main" val="2818601297"/>
                    </a:ext>
                  </a:extLst>
                </a:gridCol>
                <a:gridCol w="329184">
                  <a:extLst>
                    <a:ext uri="{9D8B030D-6E8A-4147-A177-3AD203B41FA5}">
                      <a16:colId xmlns:a16="http://schemas.microsoft.com/office/drawing/2014/main" val="2708125353"/>
                    </a:ext>
                  </a:extLst>
                </a:gridCol>
                <a:gridCol w="329184">
                  <a:extLst>
                    <a:ext uri="{9D8B030D-6E8A-4147-A177-3AD203B41FA5}">
                      <a16:colId xmlns:a16="http://schemas.microsoft.com/office/drawing/2014/main" val="462265958"/>
                    </a:ext>
                  </a:extLst>
                </a:gridCol>
                <a:gridCol w="329184">
                  <a:extLst>
                    <a:ext uri="{9D8B030D-6E8A-4147-A177-3AD203B41FA5}">
                      <a16:colId xmlns:a16="http://schemas.microsoft.com/office/drawing/2014/main" val="3054242770"/>
                    </a:ext>
                  </a:extLst>
                </a:gridCol>
                <a:gridCol w="329184">
                  <a:extLst>
                    <a:ext uri="{9D8B030D-6E8A-4147-A177-3AD203B41FA5}">
                      <a16:colId xmlns:a16="http://schemas.microsoft.com/office/drawing/2014/main" val="3802867846"/>
                    </a:ext>
                  </a:extLst>
                </a:gridCol>
                <a:gridCol w="329184">
                  <a:extLst>
                    <a:ext uri="{9D8B030D-6E8A-4147-A177-3AD203B41FA5}">
                      <a16:colId xmlns:a16="http://schemas.microsoft.com/office/drawing/2014/main" val="2696029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20120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BCIT: British Columbia Institute of Technology - 2019-03-28 00:03:55 </a:t>
                      </a:r>
                      <a:r>
                        <a:rPr kumimoji="0" lang="en-US" sz="1000" b="0" i="0" u="none" strike="noStrike" kern="1200" cap="none" spc="0" normalizeH="0" baseline="0" noProof="0">
                          <a:ln>
                            <a:noFill/>
                          </a:ln>
                          <a:solidFill>
                            <a:prstClr val="black"/>
                          </a:solidFill>
                          <a:effectLst/>
                          <a:uLnTx/>
                          <a:uFillTx/>
                          <a:latin typeface="+mn-lt"/>
                          <a:ea typeface="+mn-ea"/>
                          <a:cs typeface="+mn-cs"/>
                        </a:rPr>
                        <a:t> 
 That moment BCIT's Energy Manager, Colin Chan, read his article in the The Globe and Mail today 🗞️
Subscribe online or grab a copy at the Burnaby Campus library to learn more about the role of an energy manager. 
Thank you for the story, The Globe and Mail! For the online article, visit https://tgam.ca/2CHo3Oh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https://scontent.xx.fbcdn.net/v/t15.5256-10/s720x720/54492050_266126244274759_866139120844406784_n.jpg?_nc_cat=110&amp;_nc_ht=scontent.xx&amp;oh=2589045d9334a0e7a47a25821c461b90&amp;oe=5D0F4FB0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18299714"/>
                  </a:ext>
                </a:extLst>
              </a:tr>
            </a:tbl>
          </a:graphicData>
        </a:graphic>
      </p:graphicFrame>
      <p:sp>
        <p:nvSpPr>
          <p:cNvPr id="4" name="Text Placeholder 3">
            <a:extLst>
              <a:ext uri="{FF2B5EF4-FFF2-40B4-BE49-F238E27FC236}">
                <a16:creationId xmlns:a16="http://schemas.microsoft.com/office/drawing/2014/main" id="{F7DF17E2-847A-4017-96F4-F3C6040EE17E}"/>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245535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FEB4C-4CCC-4C6F-9C73-5D4833B6A1DF}"/>
              </a:ext>
            </a:extLst>
          </p:cNvPr>
          <p:cNvSpPr>
            <a:spLocks noGrp="1"/>
          </p:cNvSpPr>
          <p:nvPr>
            <p:ph type="title"/>
          </p:nvPr>
        </p:nvSpPr>
        <p:spPr/>
        <p:txBody>
          <a:bodyPr/>
          <a:lstStyle/>
          <a:p>
            <a:r>
              <a:rPr lang="en-US"/>
              <a:t>Facebook Own Posts Table | All Pages - 7 of 25</a:t>
            </a:r>
          </a:p>
        </p:txBody>
      </p:sp>
      <p:graphicFrame>
        <p:nvGraphicFramePr>
          <p:cNvPr id="5" name="Table Placeholder 4">
            <a:extLst>
              <a:ext uri="{FF2B5EF4-FFF2-40B4-BE49-F238E27FC236}">
                <a16:creationId xmlns:a16="http://schemas.microsoft.com/office/drawing/2014/main" id="{15DE2014-8628-49A9-8C09-AE1F134364C0}"/>
              </a:ext>
            </a:extLst>
          </p:cNvPr>
          <p:cNvGraphicFramePr>
            <a:graphicFrameLocks noGrp="1"/>
          </p:cNvGraphicFramePr>
          <p:nvPr>
            <p:ph type="tbl" sz="quarter" idx="13"/>
            <p:extLst>
              <p:ext uri="{D42A27DB-BD31-4B8C-83A1-F6EECF244321}">
                <p14:modId xmlns:p14="http://schemas.microsoft.com/office/powerpoint/2010/main" val="935633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485442196"/>
                    </a:ext>
                  </a:extLst>
                </a:gridCol>
                <a:gridCol w="905256">
                  <a:extLst>
                    <a:ext uri="{9D8B030D-6E8A-4147-A177-3AD203B41FA5}">
                      <a16:colId xmlns:a16="http://schemas.microsoft.com/office/drawing/2014/main" val="597004065"/>
                    </a:ext>
                  </a:extLst>
                </a:gridCol>
                <a:gridCol w="658368">
                  <a:extLst>
                    <a:ext uri="{9D8B030D-6E8A-4147-A177-3AD203B41FA5}">
                      <a16:colId xmlns:a16="http://schemas.microsoft.com/office/drawing/2014/main" val="3214468429"/>
                    </a:ext>
                  </a:extLst>
                </a:gridCol>
                <a:gridCol w="329184">
                  <a:extLst>
                    <a:ext uri="{9D8B030D-6E8A-4147-A177-3AD203B41FA5}">
                      <a16:colId xmlns:a16="http://schemas.microsoft.com/office/drawing/2014/main" val="3076722563"/>
                    </a:ext>
                  </a:extLst>
                </a:gridCol>
                <a:gridCol w="329184">
                  <a:extLst>
                    <a:ext uri="{9D8B030D-6E8A-4147-A177-3AD203B41FA5}">
                      <a16:colId xmlns:a16="http://schemas.microsoft.com/office/drawing/2014/main" val="3027265580"/>
                    </a:ext>
                  </a:extLst>
                </a:gridCol>
                <a:gridCol w="329184">
                  <a:extLst>
                    <a:ext uri="{9D8B030D-6E8A-4147-A177-3AD203B41FA5}">
                      <a16:colId xmlns:a16="http://schemas.microsoft.com/office/drawing/2014/main" val="2003204762"/>
                    </a:ext>
                  </a:extLst>
                </a:gridCol>
                <a:gridCol w="329184">
                  <a:extLst>
                    <a:ext uri="{9D8B030D-6E8A-4147-A177-3AD203B41FA5}">
                      <a16:colId xmlns:a16="http://schemas.microsoft.com/office/drawing/2014/main" val="2475686419"/>
                    </a:ext>
                  </a:extLst>
                </a:gridCol>
                <a:gridCol w="329184">
                  <a:extLst>
                    <a:ext uri="{9D8B030D-6E8A-4147-A177-3AD203B41FA5}">
                      <a16:colId xmlns:a16="http://schemas.microsoft.com/office/drawing/2014/main" val="1671434392"/>
                    </a:ext>
                  </a:extLst>
                </a:gridCol>
                <a:gridCol w="329184">
                  <a:extLst>
                    <a:ext uri="{9D8B030D-6E8A-4147-A177-3AD203B41FA5}">
                      <a16:colId xmlns:a16="http://schemas.microsoft.com/office/drawing/2014/main" val="2398184154"/>
                    </a:ext>
                  </a:extLst>
                </a:gridCol>
                <a:gridCol w="329184">
                  <a:extLst>
                    <a:ext uri="{9D8B030D-6E8A-4147-A177-3AD203B41FA5}">
                      <a16:colId xmlns:a16="http://schemas.microsoft.com/office/drawing/2014/main" val="3622722493"/>
                    </a:ext>
                  </a:extLst>
                </a:gridCol>
                <a:gridCol w="329184">
                  <a:extLst>
                    <a:ext uri="{9D8B030D-6E8A-4147-A177-3AD203B41FA5}">
                      <a16:colId xmlns:a16="http://schemas.microsoft.com/office/drawing/2014/main" val="1946311685"/>
                    </a:ext>
                  </a:extLst>
                </a:gridCol>
                <a:gridCol w="329184">
                  <a:extLst>
                    <a:ext uri="{9D8B030D-6E8A-4147-A177-3AD203B41FA5}">
                      <a16:colId xmlns:a16="http://schemas.microsoft.com/office/drawing/2014/main" val="3342375300"/>
                    </a:ext>
                  </a:extLst>
                </a:gridCol>
                <a:gridCol w="329184">
                  <a:extLst>
                    <a:ext uri="{9D8B030D-6E8A-4147-A177-3AD203B41FA5}">
                      <a16:colId xmlns:a16="http://schemas.microsoft.com/office/drawing/2014/main" val="3643732948"/>
                    </a:ext>
                  </a:extLst>
                </a:gridCol>
                <a:gridCol w="329184">
                  <a:extLst>
                    <a:ext uri="{9D8B030D-6E8A-4147-A177-3AD203B41FA5}">
                      <a16:colId xmlns:a16="http://schemas.microsoft.com/office/drawing/2014/main" val="3416221923"/>
                    </a:ext>
                  </a:extLst>
                </a:gridCol>
                <a:gridCol w="329184">
                  <a:extLst>
                    <a:ext uri="{9D8B030D-6E8A-4147-A177-3AD203B41FA5}">
                      <a16:colId xmlns:a16="http://schemas.microsoft.com/office/drawing/2014/main" val="239610277"/>
                    </a:ext>
                  </a:extLst>
                </a:gridCol>
                <a:gridCol w="329184">
                  <a:extLst>
                    <a:ext uri="{9D8B030D-6E8A-4147-A177-3AD203B41FA5}">
                      <a16:colId xmlns:a16="http://schemas.microsoft.com/office/drawing/2014/main" val="1041754631"/>
                    </a:ext>
                  </a:extLst>
                </a:gridCol>
                <a:gridCol w="329184">
                  <a:extLst>
                    <a:ext uri="{9D8B030D-6E8A-4147-A177-3AD203B41FA5}">
                      <a16:colId xmlns:a16="http://schemas.microsoft.com/office/drawing/2014/main" val="1196055008"/>
                    </a:ext>
                  </a:extLst>
                </a:gridCol>
                <a:gridCol w="329184">
                  <a:extLst>
                    <a:ext uri="{9D8B030D-6E8A-4147-A177-3AD203B41FA5}">
                      <a16:colId xmlns:a16="http://schemas.microsoft.com/office/drawing/2014/main" val="3758747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0083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 College - 2019-03-28 00:00:53 </a:t>
                      </a:r>
                      <a:r>
                        <a:rPr kumimoji="0" lang="en-US" sz="1000" b="0" i="0" u="none" strike="noStrike" kern="1200" cap="none" spc="0" normalizeH="0" baseline="0" noProof="0">
                          <a:ln>
                            <a:noFill/>
                          </a:ln>
                          <a:solidFill>
                            <a:prstClr val="black"/>
                          </a:solidFill>
                          <a:effectLst/>
                          <a:uLnTx/>
                          <a:uFillTx/>
                          <a:latin typeface="+mn-lt"/>
                          <a:ea typeface="+mn-ea"/>
                          <a:cs typeface="+mn-cs"/>
                        </a:rPr>
                        <a:t> 
 New West is bursting with colour. Don't forget to soak in the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https://scontent.xx.fbcdn.net/v/t1.0-9/s720x720/56119950_10158364250689408_4779080182650634240_o.jpg?_nc_cat=100&amp;_nc_ht=scontent.xx&amp;oh=f04b680394cf00d7ac00bff951e97759&amp;oe=5D4C5058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3089297"/>
                  </a:ext>
                </a:extLst>
              </a:tr>
            </a:tbl>
          </a:graphicData>
        </a:graphic>
      </p:graphicFrame>
      <p:sp>
        <p:nvSpPr>
          <p:cNvPr id="4" name="Text Placeholder 3">
            <a:extLst>
              <a:ext uri="{FF2B5EF4-FFF2-40B4-BE49-F238E27FC236}">
                <a16:creationId xmlns:a16="http://schemas.microsoft.com/office/drawing/2014/main" id="{3BF4F0C4-088A-495C-A2D2-B2339CB0ED56}"/>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955436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1988F-7EB0-4844-BAAB-DB83303FE569}"/>
              </a:ext>
            </a:extLst>
          </p:cNvPr>
          <p:cNvSpPr>
            <a:spLocks noGrp="1"/>
          </p:cNvSpPr>
          <p:nvPr>
            <p:ph type="title"/>
          </p:nvPr>
        </p:nvSpPr>
        <p:spPr/>
        <p:txBody>
          <a:bodyPr/>
          <a:lstStyle/>
          <a:p>
            <a:r>
              <a:rPr lang="en-US"/>
              <a:t>Facebook Own Posts Table | All Pages - 8 of 25</a:t>
            </a:r>
          </a:p>
        </p:txBody>
      </p:sp>
      <p:graphicFrame>
        <p:nvGraphicFramePr>
          <p:cNvPr id="5" name="Table Placeholder 4">
            <a:extLst>
              <a:ext uri="{FF2B5EF4-FFF2-40B4-BE49-F238E27FC236}">
                <a16:creationId xmlns:a16="http://schemas.microsoft.com/office/drawing/2014/main" id="{F8F48BE4-EC8A-4760-971F-C7D99C5064DF}"/>
              </a:ext>
            </a:extLst>
          </p:cNvPr>
          <p:cNvGraphicFramePr>
            <a:graphicFrameLocks noGrp="1"/>
          </p:cNvGraphicFramePr>
          <p:nvPr>
            <p:ph type="tbl" sz="quarter" idx="13"/>
            <p:extLst>
              <p:ext uri="{D42A27DB-BD31-4B8C-83A1-F6EECF244321}">
                <p14:modId xmlns:p14="http://schemas.microsoft.com/office/powerpoint/2010/main" val="3517103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81236417"/>
                    </a:ext>
                  </a:extLst>
                </a:gridCol>
                <a:gridCol w="905256">
                  <a:extLst>
                    <a:ext uri="{9D8B030D-6E8A-4147-A177-3AD203B41FA5}">
                      <a16:colId xmlns:a16="http://schemas.microsoft.com/office/drawing/2014/main" val="392498366"/>
                    </a:ext>
                  </a:extLst>
                </a:gridCol>
                <a:gridCol w="658368">
                  <a:extLst>
                    <a:ext uri="{9D8B030D-6E8A-4147-A177-3AD203B41FA5}">
                      <a16:colId xmlns:a16="http://schemas.microsoft.com/office/drawing/2014/main" val="3236481112"/>
                    </a:ext>
                  </a:extLst>
                </a:gridCol>
                <a:gridCol w="329184">
                  <a:extLst>
                    <a:ext uri="{9D8B030D-6E8A-4147-A177-3AD203B41FA5}">
                      <a16:colId xmlns:a16="http://schemas.microsoft.com/office/drawing/2014/main" val="2406332809"/>
                    </a:ext>
                  </a:extLst>
                </a:gridCol>
                <a:gridCol w="329184">
                  <a:extLst>
                    <a:ext uri="{9D8B030D-6E8A-4147-A177-3AD203B41FA5}">
                      <a16:colId xmlns:a16="http://schemas.microsoft.com/office/drawing/2014/main" val="245434012"/>
                    </a:ext>
                  </a:extLst>
                </a:gridCol>
                <a:gridCol w="329184">
                  <a:extLst>
                    <a:ext uri="{9D8B030D-6E8A-4147-A177-3AD203B41FA5}">
                      <a16:colId xmlns:a16="http://schemas.microsoft.com/office/drawing/2014/main" val="3585566596"/>
                    </a:ext>
                  </a:extLst>
                </a:gridCol>
                <a:gridCol w="329184">
                  <a:extLst>
                    <a:ext uri="{9D8B030D-6E8A-4147-A177-3AD203B41FA5}">
                      <a16:colId xmlns:a16="http://schemas.microsoft.com/office/drawing/2014/main" val="3060902464"/>
                    </a:ext>
                  </a:extLst>
                </a:gridCol>
                <a:gridCol w="329184">
                  <a:extLst>
                    <a:ext uri="{9D8B030D-6E8A-4147-A177-3AD203B41FA5}">
                      <a16:colId xmlns:a16="http://schemas.microsoft.com/office/drawing/2014/main" val="2872638036"/>
                    </a:ext>
                  </a:extLst>
                </a:gridCol>
                <a:gridCol w="329184">
                  <a:extLst>
                    <a:ext uri="{9D8B030D-6E8A-4147-A177-3AD203B41FA5}">
                      <a16:colId xmlns:a16="http://schemas.microsoft.com/office/drawing/2014/main" val="3279142899"/>
                    </a:ext>
                  </a:extLst>
                </a:gridCol>
                <a:gridCol w="329184">
                  <a:extLst>
                    <a:ext uri="{9D8B030D-6E8A-4147-A177-3AD203B41FA5}">
                      <a16:colId xmlns:a16="http://schemas.microsoft.com/office/drawing/2014/main" val="4255734126"/>
                    </a:ext>
                  </a:extLst>
                </a:gridCol>
                <a:gridCol w="329184">
                  <a:extLst>
                    <a:ext uri="{9D8B030D-6E8A-4147-A177-3AD203B41FA5}">
                      <a16:colId xmlns:a16="http://schemas.microsoft.com/office/drawing/2014/main" val="3050451843"/>
                    </a:ext>
                  </a:extLst>
                </a:gridCol>
                <a:gridCol w="329184">
                  <a:extLst>
                    <a:ext uri="{9D8B030D-6E8A-4147-A177-3AD203B41FA5}">
                      <a16:colId xmlns:a16="http://schemas.microsoft.com/office/drawing/2014/main" val="1810734637"/>
                    </a:ext>
                  </a:extLst>
                </a:gridCol>
                <a:gridCol w="329184">
                  <a:extLst>
                    <a:ext uri="{9D8B030D-6E8A-4147-A177-3AD203B41FA5}">
                      <a16:colId xmlns:a16="http://schemas.microsoft.com/office/drawing/2014/main" val="175006855"/>
                    </a:ext>
                  </a:extLst>
                </a:gridCol>
                <a:gridCol w="329184">
                  <a:extLst>
                    <a:ext uri="{9D8B030D-6E8A-4147-A177-3AD203B41FA5}">
                      <a16:colId xmlns:a16="http://schemas.microsoft.com/office/drawing/2014/main" val="3837364671"/>
                    </a:ext>
                  </a:extLst>
                </a:gridCol>
                <a:gridCol w="329184">
                  <a:extLst>
                    <a:ext uri="{9D8B030D-6E8A-4147-A177-3AD203B41FA5}">
                      <a16:colId xmlns:a16="http://schemas.microsoft.com/office/drawing/2014/main" val="908761173"/>
                    </a:ext>
                  </a:extLst>
                </a:gridCol>
                <a:gridCol w="329184">
                  <a:extLst>
                    <a:ext uri="{9D8B030D-6E8A-4147-A177-3AD203B41FA5}">
                      <a16:colId xmlns:a16="http://schemas.microsoft.com/office/drawing/2014/main" val="3674176578"/>
                    </a:ext>
                  </a:extLst>
                </a:gridCol>
                <a:gridCol w="329184">
                  <a:extLst>
                    <a:ext uri="{9D8B030D-6E8A-4147-A177-3AD203B41FA5}">
                      <a16:colId xmlns:a16="http://schemas.microsoft.com/office/drawing/2014/main" val="287751969"/>
                    </a:ext>
                  </a:extLst>
                </a:gridCol>
                <a:gridCol w="329184">
                  <a:extLst>
                    <a:ext uri="{9D8B030D-6E8A-4147-A177-3AD203B41FA5}">
                      <a16:colId xmlns:a16="http://schemas.microsoft.com/office/drawing/2014/main" val="1976588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7603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- 2019-03-27 20:57:02 </a:t>
                      </a:r>
                      <a:r>
                        <a:rPr kumimoji="0" lang="en-US" sz="1000" b="0" i="0" u="none" strike="noStrike" kern="1200" cap="none" spc="0" normalizeH="0" baseline="0" noProof="0">
                          <a:ln>
                            <a:noFill/>
                          </a:ln>
                          <a:solidFill>
                            <a:prstClr val="black"/>
                          </a:solidFill>
                          <a:effectLst/>
                          <a:uLnTx/>
                          <a:uFillTx/>
                          <a:latin typeface="+mn-lt"/>
                          <a:ea typeface="+mn-ea"/>
                          <a:cs typeface="+mn-cs"/>
                        </a:rPr>
                        <a:t> 
 Join us for a month-long celebration of photography excellence at Langara College. Come check out the exhibitions showcasing the work from our recent graduates and alumni. You can also register for lectures from world renowned photographers. Get ready to be inspired by Langara Photography Month in April. Learn more: https://bit.ly/2HYF5ej Photo by Sharon Tenenbaum.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https://scontent.xx.fbcdn.net/v/t1.0-9/s720x720/55535183_10156947709665822_1166812386619817984_o.jpg?_nc_cat=111&amp;_nc_ht=scontent.xx&amp;oh=2818c7e8254ac032a80b3b7010402880&amp;oe=5D0BF740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967553629"/>
                  </a:ext>
                </a:extLst>
              </a:tr>
            </a:tbl>
          </a:graphicData>
        </a:graphic>
      </p:graphicFrame>
      <p:sp>
        <p:nvSpPr>
          <p:cNvPr id="4" name="Text Placeholder 3">
            <a:extLst>
              <a:ext uri="{FF2B5EF4-FFF2-40B4-BE49-F238E27FC236}">
                <a16:creationId xmlns:a16="http://schemas.microsoft.com/office/drawing/2014/main" id="{0AABDA26-7FF5-41F4-B995-9DFCEFB6CB27}"/>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194829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76778-2511-41F9-A873-D70628C7C9E5}"/>
              </a:ext>
            </a:extLst>
          </p:cNvPr>
          <p:cNvSpPr>
            <a:spLocks noGrp="1"/>
          </p:cNvSpPr>
          <p:nvPr>
            <p:ph type="title"/>
          </p:nvPr>
        </p:nvSpPr>
        <p:spPr/>
        <p:txBody>
          <a:bodyPr/>
          <a:lstStyle/>
          <a:p>
            <a:r>
              <a:rPr lang="en-US"/>
              <a:t>Facebook Own Posts Table | All Pages - 9 of 25</a:t>
            </a:r>
          </a:p>
        </p:txBody>
      </p:sp>
      <p:graphicFrame>
        <p:nvGraphicFramePr>
          <p:cNvPr id="5" name="Table Placeholder 4">
            <a:extLst>
              <a:ext uri="{FF2B5EF4-FFF2-40B4-BE49-F238E27FC236}">
                <a16:creationId xmlns:a16="http://schemas.microsoft.com/office/drawing/2014/main" id="{39C83BA9-B92B-4A86-986E-0BF21FFC68DF}"/>
              </a:ext>
            </a:extLst>
          </p:cNvPr>
          <p:cNvGraphicFramePr>
            <a:graphicFrameLocks noGrp="1"/>
          </p:cNvGraphicFramePr>
          <p:nvPr>
            <p:ph type="tbl" sz="quarter" idx="13"/>
            <p:extLst>
              <p:ext uri="{D42A27DB-BD31-4B8C-83A1-F6EECF244321}">
                <p14:modId xmlns:p14="http://schemas.microsoft.com/office/powerpoint/2010/main" val="3267462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683397013"/>
                    </a:ext>
                  </a:extLst>
                </a:gridCol>
                <a:gridCol w="905256">
                  <a:extLst>
                    <a:ext uri="{9D8B030D-6E8A-4147-A177-3AD203B41FA5}">
                      <a16:colId xmlns:a16="http://schemas.microsoft.com/office/drawing/2014/main" val="2588440785"/>
                    </a:ext>
                  </a:extLst>
                </a:gridCol>
                <a:gridCol w="658368">
                  <a:extLst>
                    <a:ext uri="{9D8B030D-6E8A-4147-A177-3AD203B41FA5}">
                      <a16:colId xmlns:a16="http://schemas.microsoft.com/office/drawing/2014/main" val="117960730"/>
                    </a:ext>
                  </a:extLst>
                </a:gridCol>
                <a:gridCol w="329184">
                  <a:extLst>
                    <a:ext uri="{9D8B030D-6E8A-4147-A177-3AD203B41FA5}">
                      <a16:colId xmlns:a16="http://schemas.microsoft.com/office/drawing/2014/main" val="2473665651"/>
                    </a:ext>
                  </a:extLst>
                </a:gridCol>
                <a:gridCol w="329184">
                  <a:extLst>
                    <a:ext uri="{9D8B030D-6E8A-4147-A177-3AD203B41FA5}">
                      <a16:colId xmlns:a16="http://schemas.microsoft.com/office/drawing/2014/main" val="1869851400"/>
                    </a:ext>
                  </a:extLst>
                </a:gridCol>
                <a:gridCol w="329184">
                  <a:extLst>
                    <a:ext uri="{9D8B030D-6E8A-4147-A177-3AD203B41FA5}">
                      <a16:colId xmlns:a16="http://schemas.microsoft.com/office/drawing/2014/main" val="3389185659"/>
                    </a:ext>
                  </a:extLst>
                </a:gridCol>
                <a:gridCol w="329184">
                  <a:extLst>
                    <a:ext uri="{9D8B030D-6E8A-4147-A177-3AD203B41FA5}">
                      <a16:colId xmlns:a16="http://schemas.microsoft.com/office/drawing/2014/main" val="1442160357"/>
                    </a:ext>
                  </a:extLst>
                </a:gridCol>
                <a:gridCol w="329184">
                  <a:extLst>
                    <a:ext uri="{9D8B030D-6E8A-4147-A177-3AD203B41FA5}">
                      <a16:colId xmlns:a16="http://schemas.microsoft.com/office/drawing/2014/main" val="2382578581"/>
                    </a:ext>
                  </a:extLst>
                </a:gridCol>
                <a:gridCol w="329184">
                  <a:extLst>
                    <a:ext uri="{9D8B030D-6E8A-4147-A177-3AD203B41FA5}">
                      <a16:colId xmlns:a16="http://schemas.microsoft.com/office/drawing/2014/main" val="2895925508"/>
                    </a:ext>
                  </a:extLst>
                </a:gridCol>
                <a:gridCol w="329184">
                  <a:extLst>
                    <a:ext uri="{9D8B030D-6E8A-4147-A177-3AD203B41FA5}">
                      <a16:colId xmlns:a16="http://schemas.microsoft.com/office/drawing/2014/main" val="3955540002"/>
                    </a:ext>
                  </a:extLst>
                </a:gridCol>
                <a:gridCol w="329184">
                  <a:extLst>
                    <a:ext uri="{9D8B030D-6E8A-4147-A177-3AD203B41FA5}">
                      <a16:colId xmlns:a16="http://schemas.microsoft.com/office/drawing/2014/main" val="2125625415"/>
                    </a:ext>
                  </a:extLst>
                </a:gridCol>
                <a:gridCol w="329184">
                  <a:extLst>
                    <a:ext uri="{9D8B030D-6E8A-4147-A177-3AD203B41FA5}">
                      <a16:colId xmlns:a16="http://schemas.microsoft.com/office/drawing/2014/main" val="3649106325"/>
                    </a:ext>
                  </a:extLst>
                </a:gridCol>
                <a:gridCol w="329184">
                  <a:extLst>
                    <a:ext uri="{9D8B030D-6E8A-4147-A177-3AD203B41FA5}">
                      <a16:colId xmlns:a16="http://schemas.microsoft.com/office/drawing/2014/main" val="82988398"/>
                    </a:ext>
                  </a:extLst>
                </a:gridCol>
                <a:gridCol w="329184">
                  <a:extLst>
                    <a:ext uri="{9D8B030D-6E8A-4147-A177-3AD203B41FA5}">
                      <a16:colId xmlns:a16="http://schemas.microsoft.com/office/drawing/2014/main" val="3606685743"/>
                    </a:ext>
                  </a:extLst>
                </a:gridCol>
                <a:gridCol w="329184">
                  <a:extLst>
                    <a:ext uri="{9D8B030D-6E8A-4147-A177-3AD203B41FA5}">
                      <a16:colId xmlns:a16="http://schemas.microsoft.com/office/drawing/2014/main" val="3629516766"/>
                    </a:ext>
                  </a:extLst>
                </a:gridCol>
                <a:gridCol w="329184">
                  <a:extLst>
                    <a:ext uri="{9D8B030D-6E8A-4147-A177-3AD203B41FA5}">
                      <a16:colId xmlns:a16="http://schemas.microsoft.com/office/drawing/2014/main" val="566656737"/>
                    </a:ext>
                  </a:extLst>
                </a:gridCol>
                <a:gridCol w="329184">
                  <a:extLst>
                    <a:ext uri="{9D8B030D-6E8A-4147-A177-3AD203B41FA5}">
                      <a16:colId xmlns:a16="http://schemas.microsoft.com/office/drawing/2014/main" val="2987031110"/>
                    </a:ext>
                  </a:extLst>
                </a:gridCol>
                <a:gridCol w="329184">
                  <a:extLst>
                    <a:ext uri="{9D8B030D-6E8A-4147-A177-3AD203B41FA5}">
                      <a16:colId xmlns:a16="http://schemas.microsoft.com/office/drawing/2014/main" val="1391756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0535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- 2019-03-27 19:51:19 </a:t>
                      </a:r>
                      <a:r>
                        <a:rPr kumimoji="0" lang="en-US" sz="1000" b="0" i="0" u="none" strike="noStrike" kern="1200" cap="none" spc="0" normalizeH="0" baseline="0" noProof="0">
                          <a:ln>
                            <a:noFill/>
                          </a:ln>
                          <a:solidFill>
                            <a:prstClr val="black"/>
                          </a:solidFill>
                          <a:effectLst/>
                          <a:uLnTx/>
                          <a:uFillTx/>
                          <a:latin typeface="+mn-lt"/>
                          <a:ea typeface="+mn-ea"/>
                          <a:cs typeface="+mn-cs"/>
                        </a:rPr>
                        <a:t> 
 Learn about the new Diploma program in Applied Social Sciences and Humanities at the Info Session tomorrow night - Mar 28 at 5:30 in C408. 
Gain the practical ability to apply social sciences and humanities knowledge
to your career.  https://bit.ly/2UY60uD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351144174"/>
                  </a:ext>
                </a:extLst>
              </a:tr>
            </a:tbl>
          </a:graphicData>
        </a:graphic>
      </p:graphicFrame>
      <p:sp>
        <p:nvSpPr>
          <p:cNvPr id="4" name="Text Placeholder 3">
            <a:extLst>
              <a:ext uri="{FF2B5EF4-FFF2-40B4-BE49-F238E27FC236}">
                <a16:creationId xmlns:a16="http://schemas.microsoft.com/office/drawing/2014/main" id="{5D26CC91-966E-401D-8BA1-F6DE90956857}"/>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3931829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3BDE3-D1BF-44ED-B68D-AA99833CED24}"/>
              </a:ext>
            </a:extLst>
          </p:cNvPr>
          <p:cNvSpPr>
            <a:spLocks noGrp="1"/>
          </p:cNvSpPr>
          <p:nvPr>
            <p:ph type="title"/>
          </p:nvPr>
        </p:nvSpPr>
        <p:spPr/>
        <p:txBody>
          <a:bodyPr/>
          <a:lstStyle/>
          <a:p>
            <a:r>
              <a:rPr lang="en-US"/>
              <a:t>Facebook Own Posts Table | All Pages - 10 of 25</a:t>
            </a:r>
          </a:p>
        </p:txBody>
      </p:sp>
      <p:graphicFrame>
        <p:nvGraphicFramePr>
          <p:cNvPr id="5" name="Table Placeholder 4">
            <a:extLst>
              <a:ext uri="{FF2B5EF4-FFF2-40B4-BE49-F238E27FC236}">
                <a16:creationId xmlns:a16="http://schemas.microsoft.com/office/drawing/2014/main" id="{7667AE5E-CF48-4003-A7CF-EDC952AF5A65}"/>
              </a:ext>
            </a:extLst>
          </p:cNvPr>
          <p:cNvGraphicFramePr>
            <a:graphicFrameLocks noGrp="1"/>
          </p:cNvGraphicFramePr>
          <p:nvPr>
            <p:ph type="tbl" sz="quarter" idx="13"/>
            <p:extLst>
              <p:ext uri="{D42A27DB-BD31-4B8C-83A1-F6EECF244321}">
                <p14:modId xmlns:p14="http://schemas.microsoft.com/office/powerpoint/2010/main" val="4280050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29587853"/>
                    </a:ext>
                  </a:extLst>
                </a:gridCol>
                <a:gridCol w="905256">
                  <a:extLst>
                    <a:ext uri="{9D8B030D-6E8A-4147-A177-3AD203B41FA5}">
                      <a16:colId xmlns:a16="http://schemas.microsoft.com/office/drawing/2014/main" val="1289933075"/>
                    </a:ext>
                  </a:extLst>
                </a:gridCol>
                <a:gridCol w="658368">
                  <a:extLst>
                    <a:ext uri="{9D8B030D-6E8A-4147-A177-3AD203B41FA5}">
                      <a16:colId xmlns:a16="http://schemas.microsoft.com/office/drawing/2014/main" val="3670105027"/>
                    </a:ext>
                  </a:extLst>
                </a:gridCol>
                <a:gridCol w="329184">
                  <a:extLst>
                    <a:ext uri="{9D8B030D-6E8A-4147-A177-3AD203B41FA5}">
                      <a16:colId xmlns:a16="http://schemas.microsoft.com/office/drawing/2014/main" val="2846982093"/>
                    </a:ext>
                  </a:extLst>
                </a:gridCol>
                <a:gridCol w="329184">
                  <a:extLst>
                    <a:ext uri="{9D8B030D-6E8A-4147-A177-3AD203B41FA5}">
                      <a16:colId xmlns:a16="http://schemas.microsoft.com/office/drawing/2014/main" val="2919900780"/>
                    </a:ext>
                  </a:extLst>
                </a:gridCol>
                <a:gridCol w="329184">
                  <a:extLst>
                    <a:ext uri="{9D8B030D-6E8A-4147-A177-3AD203B41FA5}">
                      <a16:colId xmlns:a16="http://schemas.microsoft.com/office/drawing/2014/main" val="83085492"/>
                    </a:ext>
                  </a:extLst>
                </a:gridCol>
                <a:gridCol w="329184">
                  <a:extLst>
                    <a:ext uri="{9D8B030D-6E8A-4147-A177-3AD203B41FA5}">
                      <a16:colId xmlns:a16="http://schemas.microsoft.com/office/drawing/2014/main" val="245937320"/>
                    </a:ext>
                  </a:extLst>
                </a:gridCol>
                <a:gridCol w="329184">
                  <a:extLst>
                    <a:ext uri="{9D8B030D-6E8A-4147-A177-3AD203B41FA5}">
                      <a16:colId xmlns:a16="http://schemas.microsoft.com/office/drawing/2014/main" val="3810771719"/>
                    </a:ext>
                  </a:extLst>
                </a:gridCol>
                <a:gridCol w="329184">
                  <a:extLst>
                    <a:ext uri="{9D8B030D-6E8A-4147-A177-3AD203B41FA5}">
                      <a16:colId xmlns:a16="http://schemas.microsoft.com/office/drawing/2014/main" val="3888895909"/>
                    </a:ext>
                  </a:extLst>
                </a:gridCol>
                <a:gridCol w="329184">
                  <a:extLst>
                    <a:ext uri="{9D8B030D-6E8A-4147-A177-3AD203B41FA5}">
                      <a16:colId xmlns:a16="http://schemas.microsoft.com/office/drawing/2014/main" val="1337836108"/>
                    </a:ext>
                  </a:extLst>
                </a:gridCol>
                <a:gridCol w="329184">
                  <a:extLst>
                    <a:ext uri="{9D8B030D-6E8A-4147-A177-3AD203B41FA5}">
                      <a16:colId xmlns:a16="http://schemas.microsoft.com/office/drawing/2014/main" val="481579057"/>
                    </a:ext>
                  </a:extLst>
                </a:gridCol>
                <a:gridCol w="329184">
                  <a:extLst>
                    <a:ext uri="{9D8B030D-6E8A-4147-A177-3AD203B41FA5}">
                      <a16:colId xmlns:a16="http://schemas.microsoft.com/office/drawing/2014/main" val="1136355707"/>
                    </a:ext>
                  </a:extLst>
                </a:gridCol>
                <a:gridCol w="329184">
                  <a:extLst>
                    <a:ext uri="{9D8B030D-6E8A-4147-A177-3AD203B41FA5}">
                      <a16:colId xmlns:a16="http://schemas.microsoft.com/office/drawing/2014/main" val="1869818440"/>
                    </a:ext>
                  </a:extLst>
                </a:gridCol>
                <a:gridCol w="329184">
                  <a:extLst>
                    <a:ext uri="{9D8B030D-6E8A-4147-A177-3AD203B41FA5}">
                      <a16:colId xmlns:a16="http://schemas.microsoft.com/office/drawing/2014/main" val="3259388229"/>
                    </a:ext>
                  </a:extLst>
                </a:gridCol>
                <a:gridCol w="329184">
                  <a:extLst>
                    <a:ext uri="{9D8B030D-6E8A-4147-A177-3AD203B41FA5}">
                      <a16:colId xmlns:a16="http://schemas.microsoft.com/office/drawing/2014/main" val="817821434"/>
                    </a:ext>
                  </a:extLst>
                </a:gridCol>
                <a:gridCol w="329184">
                  <a:extLst>
                    <a:ext uri="{9D8B030D-6E8A-4147-A177-3AD203B41FA5}">
                      <a16:colId xmlns:a16="http://schemas.microsoft.com/office/drawing/2014/main" val="197993026"/>
                    </a:ext>
                  </a:extLst>
                </a:gridCol>
                <a:gridCol w="329184">
                  <a:extLst>
                    <a:ext uri="{9D8B030D-6E8A-4147-A177-3AD203B41FA5}">
                      <a16:colId xmlns:a16="http://schemas.microsoft.com/office/drawing/2014/main" val="984682484"/>
                    </a:ext>
                  </a:extLst>
                </a:gridCol>
                <a:gridCol w="329184">
                  <a:extLst>
                    <a:ext uri="{9D8B030D-6E8A-4147-A177-3AD203B41FA5}">
                      <a16:colId xmlns:a16="http://schemas.microsoft.com/office/drawing/2014/main" val="3423236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15149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- 2019-03-27 19:39:02 </a:t>
                      </a:r>
                      <a:r>
                        <a:rPr kumimoji="0" lang="en-US" sz="1000" b="0" i="0" u="none" strike="noStrike" kern="1200" cap="none" spc="0" normalizeH="0" baseline="0" noProof="0">
                          <a:ln>
                            <a:noFill/>
                          </a:ln>
                          <a:solidFill>
                            <a:prstClr val="black"/>
                          </a:solidFill>
                          <a:effectLst/>
                          <a:uLnTx/>
                          <a:uFillTx/>
                          <a:latin typeface="+mn-lt"/>
                          <a:ea typeface="+mn-ea"/>
                          <a:cs typeface="+mn-cs"/>
                        </a:rPr>
                        <a:t> 
 Join us tonight to learn how you can have a meaningful career in the social services providing services for our community's older adults who wish to age in place. Info session for the Diploma in Gerontology: March 27 @ 6:00 pm Room B008  https://bit.ly/2O1nfse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76583365"/>
                  </a:ext>
                </a:extLst>
              </a:tr>
            </a:tbl>
          </a:graphicData>
        </a:graphic>
      </p:graphicFrame>
      <p:sp>
        <p:nvSpPr>
          <p:cNvPr id="4" name="Text Placeholder 3">
            <a:extLst>
              <a:ext uri="{FF2B5EF4-FFF2-40B4-BE49-F238E27FC236}">
                <a16:creationId xmlns:a16="http://schemas.microsoft.com/office/drawing/2014/main" id="{FF14F959-10A2-4B82-A8F4-868C294F0983}"/>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4239482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7FC3C-E5D1-469B-A3E3-98C76378776F}"/>
              </a:ext>
            </a:extLst>
          </p:cNvPr>
          <p:cNvSpPr>
            <a:spLocks noGrp="1"/>
          </p:cNvSpPr>
          <p:nvPr>
            <p:ph type="title"/>
          </p:nvPr>
        </p:nvSpPr>
        <p:spPr/>
        <p:txBody>
          <a:bodyPr/>
          <a:lstStyle/>
          <a:p>
            <a:r>
              <a:rPr lang="en-US"/>
              <a:t>Facebook Own Posts Table | All Pages - 11 of 25</a:t>
            </a:r>
          </a:p>
        </p:txBody>
      </p:sp>
      <p:graphicFrame>
        <p:nvGraphicFramePr>
          <p:cNvPr id="5" name="Table Placeholder 4">
            <a:extLst>
              <a:ext uri="{FF2B5EF4-FFF2-40B4-BE49-F238E27FC236}">
                <a16:creationId xmlns:a16="http://schemas.microsoft.com/office/drawing/2014/main" id="{D0A31BB1-8CD1-4585-898B-7359CA00CFAE}"/>
              </a:ext>
            </a:extLst>
          </p:cNvPr>
          <p:cNvGraphicFramePr>
            <a:graphicFrameLocks noGrp="1"/>
          </p:cNvGraphicFramePr>
          <p:nvPr>
            <p:ph type="tbl" sz="quarter" idx="13"/>
            <p:extLst>
              <p:ext uri="{D42A27DB-BD31-4B8C-83A1-F6EECF244321}">
                <p14:modId xmlns:p14="http://schemas.microsoft.com/office/powerpoint/2010/main" val="1574492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61481939"/>
                    </a:ext>
                  </a:extLst>
                </a:gridCol>
                <a:gridCol w="905256">
                  <a:extLst>
                    <a:ext uri="{9D8B030D-6E8A-4147-A177-3AD203B41FA5}">
                      <a16:colId xmlns:a16="http://schemas.microsoft.com/office/drawing/2014/main" val="1856585106"/>
                    </a:ext>
                  </a:extLst>
                </a:gridCol>
                <a:gridCol w="658368">
                  <a:extLst>
                    <a:ext uri="{9D8B030D-6E8A-4147-A177-3AD203B41FA5}">
                      <a16:colId xmlns:a16="http://schemas.microsoft.com/office/drawing/2014/main" val="421199234"/>
                    </a:ext>
                  </a:extLst>
                </a:gridCol>
                <a:gridCol w="329184">
                  <a:extLst>
                    <a:ext uri="{9D8B030D-6E8A-4147-A177-3AD203B41FA5}">
                      <a16:colId xmlns:a16="http://schemas.microsoft.com/office/drawing/2014/main" val="3815841234"/>
                    </a:ext>
                  </a:extLst>
                </a:gridCol>
                <a:gridCol w="329184">
                  <a:extLst>
                    <a:ext uri="{9D8B030D-6E8A-4147-A177-3AD203B41FA5}">
                      <a16:colId xmlns:a16="http://schemas.microsoft.com/office/drawing/2014/main" val="800190381"/>
                    </a:ext>
                  </a:extLst>
                </a:gridCol>
                <a:gridCol w="329184">
                  <a:extLst>
                    <a:ext uri="{9D8B030D-6E8A-4147-A177-3AD203B41FA5}">
                      <a16:colId xmlns:a16="http://schemas.microsoft.com/office/drawing/2014/main" val="2879726754"/>
                    </a:ext>
                  </a:extLst>
                </a:gridCol>
                <a:gridCol w="329184">
                  <a:extLst>
                    <a:ext uri="{9D8B030D-6E8A-4147-A177-3AD203B41FA5}">
                      <a16:colId xmlns:a16="http://schemas.microsoft.com/office/drawing/2014/main" val="1812865232"/>
                    </a:ext>
                  </a:extLst>
                </a:gridCol>
                <a:gridCol w="329184">
                  <a:extLst>
                    <a:ext uri="{9D8B030D-6E8A-4147-A177-3AD203B41FA5}">
                      <a16:colId xmlns:a16="http://schemas.microsoft.com/office/drawing/2014/main" val="4283581668"/>
                    </a:ext>
                  </a:extLst>
                </a:gridCol>
                <a:gridCol w="329184">
                  <a:extLst>
                    <a:ext uri="{9D8B030D-6E8A-4147-A177-3AD203B41FA5}">
                      <a16:colId xmlns:a16="http://schemas.microsoft.com/office/drawing/2014/main" val="2812804360"/>
                    </a:ext>
                  </a:extLst>
                </a:gridCol>
                <a:gridCol w="329184">
                  <a:extLst>
                    <a:ext uri="{9D8B030D-6E8A-4147-A177-3AD203B41FA5}">
                      <a16:colId xmlns:a16="http://schemas.microsoft.com/office/drawing/2014/main" val="1022584013"/>
                    </a:ext>
                  </a:extLst>
                </a:gridCol>
                <a:gridCol w="329184">
                  <a:extLst>
                    <a:ext uri="{9D8B030D-6E8A-4147-A177-3AD203B41FA5}">
                      <a16:colId xmlns:a16="http://schemas.microsoft.com/office/drawing/2014/main" val="626086508"/>
                    </a:ext>
                  </a:extLst>
                </a:gridCol>
                <a:gridCol w="329184">
                  <a:extLst>
                    <a:ext uri="{9D8B030D-6E8A-4147-A177-3AD203B41FA5}">
                      <a16:colId xmlns:a16="http://schemas.microsoft.com/office/drawing/2014/main" val="968037741"/>
                    </a:ext>
                  </a:extLst>
                </a:gridCol>
                <a:gridCol w="329184">
                  <a:extLst>
                    <a:ext uri="{9D8B030D-6E8A-4147-A177-3AD203B41FA5}">
                      <a16:colId xmlns:a16="http://schemas.microsoft.com/office/drawing/2014/main" val="3613059364"/>
                    </a:ext>
                  </a:extLst>
                </a:gridCol>
                <a:gridCol w="329184">
                  <a:extLst>
                    <a:ext uri="{9D8B030D-6E8A-4147-A177-3AD203B41FA5}">
                      <a16:colId xmlns:a16="http://schemas.microsoft.com/office/drawing/2014/main" val="1139655998"/>
                    </a:ext>
                  </a:extLst>
                </a:gridCol>
                <a:gridCol w="329184">
                  <a:extLst>
                    <a:ext uri="{9D8B030D-6E8A-4147-A177-3AD203B41FA5}">
                      <a16:colId xmlns:a16="http://schemas.microsoft.com/office/drawing/2014/main" val="851287764"/>
                    </a:ext>
                  </a:extLst>
                </a:gridCol>
                <a:gridCol w="329184">
                  <a:extLst>
                    <a:ext uri="{9D8B030D-6E8A-4147-A177-3AD203B41FA5}">
                      <a16:colId xmlns:a16="http://schemas.microsoft.com/office/drawing/2014/main" val="3729338226"/>
                    </a:ext>
                  </a:extLst>
                </a:gridCol>
                <a:gridCol w="329184">
                  <a:extLst>
                    <a:ext uri="{9D8B030D-6E8A-4147-A177-3AD203B41FA5}">
                      <a16:colId xmlns:a16="http://schemas.microsoft.com/office/drawing/2014/main" val="811254140"/>
                    </a:ext>
                  </a:extLst>
                </a:gridCol>
                <a:gridCol w="329184">
                  <a:extLst>
                    <a:ext uri="{9D8B030D-6E8A-4147-A177-3AD203B41FA5}">
                      <a16:colId xmlns:a16="http://schemas.microsoft.com/office/drawing/2014/main" val="3070744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0776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- 2019-03-27 19:30:06 </a:t>
                      </a:r>
                      <a:r>
                        <a:rPr kumimoji="0" lang="en-US" sz="1000" b="0" i="0" u="none" strike="noStrike" kern="1200" cap="none" spc="0" normalizeH="0" baseline="0" noProof="0">
                          <a:ln>
                            <a:noFill/>
                          </a:ln>
                          <a:solidFill>
                            <a:prstClr val="black"/>
                          </a:solidFill>
                          <a:effectLst/>
                          <a:uLnTx/>
                          <a:uFillTx/>
                          <a:latin typeface="+mn-lt"/>
                          <a:ea typeface="+mn-ea"/>
                          <a:cs typeface="+mn-cs"/>
                        </a:rPr>
                        <a:t> 
 Interested in improving and promoting health through food and nutrition? Looking for a career that combines business with food? Come to the Nutrition Programs info session at 4:30pm in room C408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https://scontent.xx.fbcdn.net/v/t1.0-9/s720x720/55798160_10156947581310822_5776352978688540672_o.png?_nc_cat=103&amp;_nc_ht=scontent.xx&amp;oh=b9bbd2430231fe31e9b969cdb278419b&amp;oe=5D105F39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5254778"/>
                  </a:ext>
                </a:extLst>
              </a:tr>
            </a:tbl>
          </a:graphicData>
        </a:graphic>
      </p:graphicFrame>
      <p:sp>
        <p:nvSpPr>
          <p:cNvPr id="4" name="Text Placeholder 3">
            <a:extLst>
              <a:ext uri="{FF2B5EF4-FFF2-40B4-BE49-F238E27FC236}">
                <a16:creationId xmlns:a16="http://schemas.microsoft.com/office/drawing/2014/main" id="{E6C98317-5B93-4549-8C9E-E3025BDC5539}"/>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537009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B8937-9603-4327-9D29-5FF5DD6B0A5E}"/>
              </a:ext>
            </a:extLst>
          </p:cNvPr>
          <p:cNvSpPr>
            <a:spLocks noGrp="1"/>
          </p:cNvSpPr>
          <p:nvPr>
            <p:ph type="title"/>
          </p:nvPr>
        </p:nvSpPr>
        <p:spPr/>
        <p:txBody>
          <a:bodyPr/>
          <a:lstStyle/>
          <a:p>
            <a:r>
              <a:rPr lang="en-US"/>
              <a:t>Facebook Own Posts Table | All Pages - 12 of 25</a:t>
            </a:r>
          </a:p>
        </p:txBody>
      </p:sp>
      <p:graphicFrame>
        <p:nvGraphicFramePr>
          <p:cNvPr id="5" name="Table Placeholder 4">
            <a:extLst>
              <a:ext uri="{FF2B5EF4-FFF2-40B4-BE49-F238E27FC236}">
                <a16:creationId xmlns:a16="http://schemas.microsoft.com/office/drawing/2014/main" id="{746E92E8-BC5D-48EB-B05F-A6E370CD6B59}"/>
              </a:ext>
            </a:extLst>
          </p:cNvPr>
          <p:cNvGraphicFramePr>
            <a:graphicFrameLocks noGrp="1"/>
          </p:cNvGraphicFramePr>
          <p:nvPr>
            <p:ph type="tbl" sz="quarter" idx="13"/>
            <p:extLst>
              <p:ext uri="{D42A27DB-BD31-4B8C-83A1-F6EECF244321}">
                <p14:modId xmlns:p14="http://schemas.microsoft.com/office/powerpoint/2010/main" val="3920797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47167775"/>
                    </a:ext>
                  </a:extLst>
                </a:gridCol>
                <a:gridCol w="905256">
                  <a:extLst>
                    <a:ext uri="{9D8B030D-6E8A-4147-A177-3AD203B41FA5}">
                      <a16:colId xmlns:a16="http://schemas.microsoft.com/office/drawing/2014/main" val="758140497"/>
                    </a:ext>
                  </a:extLst>
                </a:gridCol>
                <a:gridCol w="658368">
                  <a:extLst>
                    <a:ext uri="{9D8B030D-6E8A-4147-A177-3AD203B41FA5}">
                      <a16:colId xmlns:a16="http://schemas.microsoft.com/office/drawing/2014/main" val="3620633596"/>
                    </a:ext>
                  </a:extLst>
                </a:gridCol>
                <a:gridCol w="329184">
                  <a:extLst>
                    <a:ext uri="{9D8B030D-6E8A-4147-A177-3AD203B41FA5}">
                      <a16:colId xmlns:a16="http://schemas.microsoft.com/office/drawing/2014/main" val="165752372"/>
                    </a:ext>
                  </a:extLst>
                </a:gridCol>
                <a:gridCol w="329184">
                  <a:extLst>
                    <a:ext uri="{9D8B030D-6E8A-4147-A177-3AD203B41FA5}">
                      <a16:colId xmlns:a16="http://schemas.microsoft.com/office/drawing/2014/main" val="3777861551"/>
                    </a:ext>
                  </a:extLst>
                </a:gridCol>
                <a:gridCol w="329184">
                  <a:extLst>
                    <a:ext uri="{9D8B030D-6E8A-4147-A177-3AD203B41FA5}">
                      <a16:colId xmlns:a16="http://schemas.microsoft.com/office/drawing/2014/main" val="2838394262"/>
                    </a:ext>
                  </a:extLst>
                </a:gridCol>
                <a:gridCol w="329184">
                  <a:extLst>
                    <a:ext uri="{9D8B030D-6E8A-4147-A177-3AD203B41FA5}">
                      <a16:colId xmlns:a16="http://schemas.microsoft.com/office/drawing/2014/main" val="696542868"/>
                    </a:ext>
                  </a:extLst>
                </a:gridCol>
                <a:gridCol w="329184">
                  <a:extLst>
                    <a:ext uri="{9D8B030D-6E8A-4147-A177-3AD203B41FA5}">
                      <a16:colId xmlns:a16="http://schemas.microsoft.com/office/drawing/2014/main" val="3895945247"/>
                    </a:ext>
                  </a:extLst>
                </a:gridCol>
                <a:gridCol w="329184">
                  <a:extLst>
                    <a:ext uri="{9D8B030D-6E8A-4147-A177-3AD203B41FA5}">
                      <a16:colId xmlns:a16="http://schemas.microsoft.com/office/drawing/2014/main" val="2927161364"/>
                    </a:ext>
                  </a:extLst>
                </a:gridCol>
                <a:gridCol w="329184">
                  <a:extLst>
                    <a:ext uri="{9D8B030D-6E8A-4147-A177-3AD203B41FA5}">
                      <a16:colId xmlns:a16="http://schemas.microsoft.com/office/drawing/2014/main" val="3226180989"/>
                    </a:ext>
                  </a:extLst>
                </a:gridCol>
                <a:gridCol w="329184">
                  <a:extLst>
                    <a:ext uri="{9D8B030D-6E8A-4147-A177-3AD203B41FA5}">
                      <a16:colId xmlns:a16="http://schemas.microsoft.com/office/drawing/2014/main" val="953708828"/>
                    </a:ext>
                  </a:extLst>
                </a:gridCol>
                <a:gridCol w="329184">
                  <a:extLst>
                    <a:ext uri="{9D8B030D-6E8A-4147-A177-3AD203B41FA5}">
                      <a16:colId xmlns:a16="http://schemas.microsoft.com/office/drawing/2014/main" val="1537908748"/>
                    </a:ext>
                  </a:extLst>
                </a:gridCol>
                <a:gridCol w="329184">
                  <a:extLst>
                    <a:ext uri="{9D8B030D-6E8A-4147-A177-3AD203B41FA5}">
                      <a16:colId xmlns:a16="http://schemas.microsoft.com/office/drawing/2014/main" val="61851047"/>
                    </a:ext>
                  </a:extLst>
                </a:gridCol>
                <a:gridCol w="329184">
                  <a:extLst>
                    <a:ext uri="{9D8B030D-6E8A-4147-A177-3AD203B41FA5}">
                      <a16:colId xmlns:a16="http://schemas.microsoft.com/office/drawing/2014/main" val="2273596285"/>
                    </a:ext>
                  </a:extLst>
                </a:gridCol>
                <a:gridCol w="329184">
                  <a:extLst>
                    <a:ext uri="{9D8B030D-6E8A-4147-A177-3AD203B41FA5}">
                      <a16:colId xmlns:a16="http://schemas.microsoft.com/office/drawing/2014/main" val="319960444"/>
                    </a:ext>
                  </a:extLst>
                </a:gridCol>
                <a:gridCol w="329184">
                  <a:extLst>
                    <a:ext uri="{9D8B030D-6E8A-4147-A177-3AD203B41FA5}">
                      <a16:colId xmlns:a16="http://schemas.microsoft.com/office/drawing/2014/main" val="3431211994"/>
                    </a:ext>
                  </a:extLst>
                </a:gridCol>
                <a:gridCol w="329184">
                  <a:extLst>
                    <a:ext uri="{9D8B030D-6E8A-4147-A177-3AD203B41FA5}">
                      <a16:colId xmlns:a16="http://schemas.microsoft.com/office/drawing/2014/main" val="2604714759"/>
                    </a:ext>
                  </a:extLst>
                </a:gridCol>
                <a:gridCol w="329184">
                  <a:extLst>
                    <a:ext uri="{9D8B030D-6E8A-4147-A177-3AD203B41FA5}">
                      <a16:colId xmlns:a16="http://schemas.microsoft.com/office/drawing/2014/main" val="1478261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55996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 College - 2019-03-27 19:07:21 </a:t>
                      </a:r>
                      <a:r>
                        <a:rPr kumimoji="0" lang="en-US" sz="1000" b="0" i="0" u="none" strike="noStrike" kern="1200" cap="none" spc="0" normalizeH="0" baseline="0" noProof="0">
                          <a:ln>
                            <a:noFill/>
                          </a:ln>
                          <a:solidFill>
                            <a:prstClr val="black"/>
                          </a:solidFill>
                          <a:effectLst/>
                          <a:uLnTx/>
                          <a:uFillTx/>
                          <a:latin typeface="+mn-lt"/>
                          <a:ea typeface="+mn-ea"/>
                          <a:cs typeface="+mn-cs"/>
                        </a:rPr>
                        <a:t> 
 Do you know how your posture affects your life or how well you run? Are you looking to achieve your full physical potential? Learn about your physique at the Movement Analysis Lab on National Biomechanics Day, April 2. Event is free and open to all. Register here: http://ow.ly/QWgS50nur5N @spscstudentcouncil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https://scontent.xx.fbcdn.net/v/t1.0-9/q87/s720x720/55910074_10158363599234408_3311366729484992512_o.jpg?_nc_cat=103&amp;_nc_ht=scontent.xx&amp;oh=2a045d16dcb01065cd7f5ce79016b77d&amp;oe=5D05688C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39963206"/>
                  </a:ext>
                </a:extLst>
              </a:tr>
            </a:tbl>
          </a:graphicData>
        </a:graphic>
      </p:graphicFrame>
      <p:sp>
        <p:nvSpPr>
          <p:cNvPr id="4" name="Text Placeholder 3">
            <a:extLst>
              <a:ext uri="{FF2B5EF4-FFF2-40B4-BE49-F238E27FC236}">
                <a16:creationId xmlns:a16="http://schemas.microsoft.com/office/drawing/2014/main" id="{7F47201F-5764-4050-816D-4AB6DA744D0C}"/>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372516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DE0EB-B6AD-4492-8501-274EEAF49701}"/>
              </a:ext>
            </a:extLst>
          </p:cNvPr>
          <p:cNvSpPr>
            <a:spLocks noGrp="1"/>
          </p:cNvSpPr>
          <p:nvPr>
            <p:ph type="title"/>
          </p:nvPr>
        </p:nvSpPr>
        <p:spPr/>
        <p:txBody>
          <a:bodyPr/>
          <a:lstStyle/>
          <a:p>
            <a:r>
              <a:rPr lang="en-US"/>
              <a:t>Facebook Own Posts Table | All Pages - 13 of 25</a:t>
            </a:r>
          </a:p>
        </p:txBody>
      </p:sp>
      <p:graphicFrame>
        <p:nvGraphicFramePr>
          <p:cNvPr id="5" name="Table Placeholder 4">
            <a:extLst>
              <a:ext uri="{FF2B5EF4-FFF2-40B4-BE49-F238E27FC236}">
                <a16:creationId xmlns:a16="http://schemas.microsoft.com/office/drawing/2014/main" id="{0FCF0978-9714-47B7-96E0-752AC9F19DBE}"/>
              </a:ext>
            </a:extLst>
          </p:cNvPr>
          <p:cNvGraphicFramePr>
            <a:graphicFrameLocks noGrp="1"/>
          </p:cNvGraphicFramePr>
          <p:nvPr>
            <p:ph type="tbl" sz="quarter" idx="13"/>
            <p:extLst>
              <p:ext uri="{D42A27DB-BD31-4B8C-83A1-F6EECF244321}">
                <p14:modId xmlns:p14="http://schemas.microsoft.com/office/powerpoint/2010/main" val="4099565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56695151"/>
                    </a:ext>
                  </a:extLst>
                </a:gridCol>
                <a:gridCol w="905256">
                  <a:extLst>
                    <a:ext uri="{9D8B030D-6E8A-4147-A177-3AD203B41FA5}">
                      <a16:colId xmlns:a16="http://schemas.microsoft.com/office/drawing/2014/main" val="1043812071"/>
                    </a:ext>
                  </a:extLst>
                </a:gridCol>
                <a:gridCol w="658368">
                  <a:extLst>
                    <a:ext uri="{9D8B030D-6E8A-4147-A177-3AD203B41FA5}">
                      <a16:colId xmlns:a16="http://schemas.microsoft.com/office/drawing/2014/main" val="2175990189"/>
                    </a:ext>
                  </a:extLst>
                </a:gridCol>
                <a:gridCol w="329184">
                  <a:extLst>
                    <a:ext uri="{9D8B030D-6E8A-4147-A177-3AD203B41FA5}">
                      <a16:colId xmlns:a16="http://schemas.microsoft.com/office/drawing/2014/main" val="844629602"/>
                    </a:ext>
                  </a:extLst>
                </a:gridCol>
                <a:gridCol w="329184">
                  <a:extLst>
                    <a:ext uri="{9D8B030D-6E8A-4147-A177-3AD203B41FA5}">
                      <a16:colId xmlns:a16="http://schemas.microsoft.com/office/drawing/2014/main" val="308728142"/>
                    </a:ext>
                  </a:extLst>
                </a:gridCol>
                <a:gridCol w="329184">
                  <a:extLst>
                    <a:ext uri="{9D8B030D-6E8A-4147-A177-3AD203B41FA5}">
                      <a16:colId xmlns:a16="http://schemas.microsoft.com/office/drawing/2014/main" val="3734143548"/>
                    </a:ext>
                  </a:extLst>
                </a:gridCol>
                <a:gridCol w="329184">
                  <a:extLst>
                    <a:ext uri="{9D8B030D-6E8A-4147-A177-3AD203B41FA5}">
                      <a16:colId xmlns:a16="http://schemas.microsoft.com/office/drawing/2014/main" val="915302258"/>
                    </a:ext>
                  </a:extLst>
                </a:gridCol>
                <a:gridCol w="329184">
                  <a:extLst>
                    <a:ext uri="{9D8B030D-6E8A-4147-A177-3AD203B41FA5}">
                      <a16:colId xmlns:a16="http://schemas.microsoft.com/office/drawing/2014/main" val="379188745"/>
                    </a:ext>
                  </a:extLst>
                </a:gridCol>
                <a:gridCol w="329184">
                  <a:extLst>
                    <a:ext uri="{9D8B030D-6E8A-4147-A177-3AD203B41FA5}">
                      <a16:colId xmlns:a16="http://schemas.microsoft.com/office/drawing/2014/main" val="29860668"/>
                    </a:ext>
                  </a:extLst>
                </a:gridCol>
                <a:gridCol w="329184">
                  <a:extLst>
                    <a:ext uri="{9D8B030D-6E8A-4147-A177-3AD203B41FA5}">
                      <a16:colId xmlns:a16="http://schemas.microsoft.com/office/drawing/2014/main" val="878866045"/>
                    </a:ext>
                  </a:extLst>
                </a:gridCol>
                <a:gridCol w="329184">
                  <a:extLst>
                    <a:ext uri="{9D8B030D-6E8A-4147-A177-3AD203B41FA5}">
                      <a16:colId xmlns:a16="http://schemas.microsoft.com/office/drawing/2014/main" val="3123965153"/>
                    </a:ext>
                  </a:extLst>
                </a:gridCol>
                <a:gridCol w="329184">
                  <a:extLst>
                    <a:ext uri="{9D8B030D-6E8A-4147-A177-3AD203B41FA5}">
                      <a16:colId xmlns:a16="http://schemas.microsoft.com/office/drawing/2014/main" val="4134018375"/>
                    </a:ext>
                  </a:extLst>
                </a:gridCol>
                <a:gridCol w="329184">
                  <a:extLst>
                    <a:ext uri="{9D8B030D-6E8A-4147-A177-3AD203B41FA5}">
                      <a16:colId xmlns:a16="http://schemas.microsoft.com/office/drawing/2014/main" val="2150141045"/>
                    </a:ext>
                  </a:extLst>
                </a:gridCol>
                <a:gridCol w="329184">
                  <a:extLst>
                    <a:ext uri="{9D8B030D-6E8A-4147-A177-3AD203B41FA5}">
                      <a16:colId xmlns:a16="http://schemas.microsoft.com/office/drawing/2014/main" val="2132665348"/>
                    </a:ext>
                  </a:extLst>
                </a:gridCol>
                <a:gridCol w="329184">
                  <a:extLst>
                    <a:ext uri="{9D8B030D-6E8A-4147-A177-3AD203B41FA5}">
                      <a16:colId xmlns:a16="http://schemas.microsoft.com/office/drawing/2014/main" val="1191394894"/>
                    </a:ext>
                  </a:extLst>
                </a:gridCol>
                <a:gridCol w="329184">
                  <a:extLst>
                    <a:ext uri="{9D8B030D-6E8A-4147-A177-3AD203B41FA5}">
                      <a16:colId xmlns:a16="http://schemas.microsoft.com/office/drawing/2014/main" val="3883204941"/>
                    </a:ext>
                  </a:extLst>
                </a:gridCol>
                <a:gridCol w="329184">
                  <a:extLst>
                    <a:ext uri="{9D8B030D-6E8A-4147-A177-3AD203B41FA5}">
                      <a16:colId xmlns:a16="http://schemas.microsoft.com/office/drawing/2014/main" val="2023896290"/>
                    </a:ext>
                  </a:extLst>
                </a:gridCol>
                <a:gridCol w="329184">
                  <a:extLst>
                    <a:ext uri="{9D8B030D-6E8A-4147-A177-3AD203B41FA5}">
                      <a16:colId xmlns:a16="http://schemas.microsoft.com/office/drawing/2014/main" val="1220451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02515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BCIT: British Columbia Institute of Technology - 2019-03-27 18:50:00 </a:t>
                      </a:r>
                      <a:r>
                        <a:rPr kumimoji="0" lang="en-US" sz="1000" b="0" i="0" u="none" strike="noStrike" kern="1200" cap="none" spc="0" normalizeH="0" baseline="0" noProof="0">
                          <a:ln>
                            <a:noFill/>
                          </a:ln>
                          <a:solidFill>
                            <a:prstClr val="black"/>
                          </a:solidFill>
                          <a:effectLst/>
                          <a:uLnTx/>
                          <a:uFillTx/>
                          <a:latin typeface="+mn-lt"/>
                          <a:ea typeface="+mn-ea"/>
                          <a:cs typeface="+mn-cs"/>
                        </a:rPr>
                        <a:t> 
 Join our team!
BCIT's School of Transportation is seeking a regular, full-time Operations Manager. This position manages the non-academic aspects of the School's activities. The role is responsible for planning and managing the financial, human resource management, enrolment and communications, maintenance services, and other non academic aspects. As a member of the School's Management Team (SMT), this function is integrated and involved with all other aspects outside of the specialized teaching areas and is the key operational liaison of the Dean's Office and the School. This position provides functional direction to administrative and support staff at off-site and across School of Transportation campuses. 
Closing date: April 14, 2019
Come work for one of BC's Top 100 Employers! https://bit.ly/2HJEQog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https://scontent.xx.fbcdn.net/v/t39.2147-6/c327.0.720.720a/p720x720/56379927_274631383429664_6027310726702432256_n.jpg?_nc_cat=110&amp;_nc_ht=scontent.xx&amp;oh=33a1a06df6904f5978fcae8ec5579287&amp;oe=5D0DC9BA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9827671"/>
                  </a:ext>
                </a:extLst>
              </a:tr>
            </a:tbl>
          </a:graphicData>
        </a:graphic>
      </p:graphicFrame>
      <p:sp>
        <p:nvSpPr>
          <p:cNvPr id="4" name="Text Placeholder 3">
            <a:extLst>
              <a:ext uri="{FF2B5EF4-FFF2-40B4-BE49-F238E27FC236}">
                <a16:creationId xmlns:a16="http://schemas.microsoft.com/office/drawing/2014/main" id="{D8355ADB-CF9C-49E8-8419-027BB19B605C}"/>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2274499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01F2E-E0FC-4158-945C-BD53B01EDF61}"/>
              </a:ext>
            </a:extLst>
          </p:cNvPr>
          <p:cNvSpPr>
            <a:spLocks noGrp="1"/>
          </p:cNvSpPr>
          <p:nvPr>
            <p:ph type="title"/>
          </p:nvPr>
        </p:nvSpPr>
        <p:spPr/>
        <p:txBody>
          <a:bodyPr/>
          <a:lstStyle/>
          <a:p>
            <a:r>
              <a:rPr lang="en-US"/>
              <a:t>Facebook Own Posts Table | All Pages - 14 of 25</a:t>
            </a:r>
          </a:p>
        </p:txBody>
      </p:sp>
      <p:graphicFrame>
        <p:nvGraphicFramePr>
          <p:cNvPr id="5" name="Table Placeholder 4">
            <a:extLst>
              <a:ext uri="{FF2B5EF4-FFF2-40B4-BE49-F238E27FC236}">
                <a16:creationId xmlns:a16="http://schemas.microsoft.com/office/drawing/2014/main" id="{376FD6D9-362D-421C-9ECC-EF6A07C981EC}"/>
              </a:ext>
            </a:extLst>
          </p:cNvPr>
          <p:cNvGraphicFramePr>
            <a:graphicFrameLocks noGrp="1"/>
          </p:cNvGraphicFramePr>
          <p:nvPr>
            <p:ph type="tbl" sz="quarter" idx="13"/>
            <p:extLst>
              <p:ext uri="{D42A27DB-BD31-4B8C-83A1-F6EECF244321}">
                <p14:modId xmlns:p14="http://schemas.microsoft.com/office/powerpoint/2010/main" val="4097048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52011017"/>
                    </a:ext>
                  </a:extLst>
                </a:gridCol>
                <a:gridCol w="905256">
                  <a:extLst>
                    <a:ext uri="{9D8B030D-6E8A-4147-A177-3AD203B41FA5}">
                      <a16:colId xmlns:a16="http://schemas.microsoft.com/office/drawing/2014/main" val="1746463944"/>
                    </a:ext>
                  </a:extLst>
                </a:gridCol>
                <a:gridCol w="658368">
                  <a:extLst>
                    <a:ext uri="{9D8B030D-6E8A-4147-A177-3AD203B41FA5}">
                      <a16:colId xmlns:a16="http://schemas.microsoft.com/office/drawing/2014/main" val="388646915"/>
                    </a:ext>
                  </a:extLst>
                </a:gridCol>
                <a:gridCol w="329184">
                  <a:extLst>
                    <a:ext uri="{9D8B030D-6E8A-4147-A177-3AD203B41FA5}">
                      <a16:colId xmlns:a16="http://schemas.microsoft.com/office/drawing/2014/main" val="4272794637"/>
                    </a:ext>
                  </a:extLst>
                </a:gridCol>
                <a:gridCol w="329184">
                  <a:extLst>
                    <a:ext uri="{9D8B030D-6E8A-4147-A177-3AD203B41FA5}">
                      <a16:colId xmlns:a16="http://schemas.microsoft.com/office/drawing/2014/main" val="4148512638"/>
                    </a:ext>
                  </a:extLst>
                </a:gridCol>
                <a:gridCol w="329184">
                  <a:extLst>
                    <a:ext uri="{9D8B030D-6E8A-4147-A177-3AD203B41FA5}">
                      <a16:colId xmlns:a16="http://schemas.microsoft.com/office/drawing/2014/main" val="3180045230"/>
                    </a:ext>
                  </a:extLst>
                </a:gridCol>
                <a:gridCol w="329184">
                  <a:extLst>
                    <a:ext uri="{9D8B030D-6E8A-4147-A177-3AD203B41FA5}">
                      <a16:colId xmlns:a16="http://schemas.microsoft.com/office/drawing/2014/main" val="2173839930"/>
                    </a:ext>
                  </a:extLst>
                </a:gridCol>
                <a:gridCol w="329184">
                  <a:extLst>
                    <a:ext uri="{9D8B030D-6E8A-4147-A177-3AD203B41FA5}">
                      <a16:colId xmlns:a16="http://schemas.microsoft.com/office/drawing/2014/main" val="1447296132"/>
                    </a:ext>
                  </a:extLst>
                </a:gridCol>
                <a:gridCol w="329184">
                  <a:extLst>
                    <a:ext uri="{9D8B030D-6E8A-4147-A177-3AD203B41FA5}">
                      <a16:colId xmlns:a16="http://schemas.microsoft.com/office/drawing/2014/main" val="1537696616"/>
                    </a:ext>
                  </a:extLst>
                </a:gridCol>
                <a:gridCol w="329184">
                  <a:extLst>
                    <a:ext uri="{9D8B030D-6E8A-4147-A177-3AD203B41FA5}">
                      <a16:colId xmlns:a16="http://schemas.microsoft.com/office/drawing/2014/main" val="3969779916"/>
                    </a:ext>
                  </a:extLst>
                </a:gridCol>
                <a:gridCol w="329184">
                  <a:extLst>
                    <a:ext uri="{9D8B030D-6E8A-4147-A177-3AD203B41FA5}">
                      <a16:colId xmlns:a16="http://schemas.microsoft.com/office/drawing/2014/main" val="224204842"/>
                    </a:ext>
                  </a:extLst>
                </a:gridCol>
                <a:gridCol w="329184">
                  <a:extLst>
                    <a:ext uri="{9D8B030D-6E8A-4147-A177-3AD203B41FA5}">
                      <a16:colId xmlns:a16="http://schemas.microsoft.com/office/drawing/2014/main" val="482771979"/>
                    </a:ext>
                  </a:extLst>
                </a:gridCol>
                <a:gridCol w="329184">
                  <a:extLst>
                    <a:ext uri="{9D8B030D-6E8A-4147-A177-3AD203B41FA5}">
                      <a16:colId xmlns:a16="http://schemas.microsoft.com/office/drawing/2014/main" val="950167119"/>
                    </a:ext>
                  </a:extLst>
                </a:gridCol>
                <a:gridCol w="329184">
                  <a:extLst>
                    <a:ext uri="{9D8B030D-6E8A-4147-A177-3AD203B41FA5}">
                      <a16:colId xmlns:a16="http://schemas.microsoft.com/office/drawing/2014/main" val="1063801803"/>
                    </a:ext>
                  </a:extLst>
                </a:gridCol>
                <a:gridCol w="329184">
                  <a:extLst>
                    <a:ext uri="{9D8B030D-6E8A-4147-A177-3AD203B41FA5}">
                      <a16:colId xmlns:a16="http://schemas.microsoft.com/office/drawing/2014/main" val="2977299899"/>
                    </a:ext>
                  </a:extLst>
                </a:gridCol>
                <a:gridCol w="329184">
                  <a:extLst>
                    <a:ext uri="{9D8B030D-6E8A-4147-A177-3AD203B41FA5}">
                      <a16:colId xmlns:a16="http://schemas.microsoft.com/office/drawing/2014/main" val="2661980047"/>
                    </a:ext>
                  </a:extLst>
                </a:gridCol>
                <a:gridCol w="329184">
                  <a:extLst>
                    <a:ext uri="{9D8B030D-6E8A-4147-A177-3AD203B41FA5}">
                      <a16:colId xmlns:a16="http://schemas.microsoft.com/office/drawing/2014/main" val="3816525977"/>
                    </a:ext>
                  </a:extLst>
                </a:gridCol>
                <a:gridCol w="329184">
                  <a:extLst>
                    <a:ext uri="{9D8B030D-6E8A-4147-A177-3AD203B41FA5}">
                      <a16:colId xmlns:a16="http://schemas.microsoft.com/office/drawing/2014/main" val="3681237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14052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- 2019-03-27 18:00:00 </a:t>
                      </a:r>
                      <a:r>
                        <a:rPr kumimoji="0" lang="en-US" sz="1000" b="0" i="0" u="none" strike="noStrike" kern="1200" cap="none" spc="0" normalizeH="0" baseline="0" noProof="0">
                          <a:ln>
                            <a:noFill/>
                          </a:ln>
                          <a:solidFill>
                            <a:prstClr val="black"/>
                          </a:solidFill>
                          <a:effectLst/>
                          <a:uLnTx/>
                          <a:uFillTx/>
                          <a:latin typeface="+mn-lt"/>
                          <a:ea typeface="+mn-ea"/>
                          <a:cs typeface="+mn-cs"/>
                        </a:rPr>
                        <a:t> 
 Join us tomorrow night for the final instalment of the Interdisciplinary Studies lecture series at Dunbar Community Centre Association! Open to everyone, a discounted entry is offered to Langara students. This year's topic is "Location, Location, Location." Visit http://ow.ly/zQWP30nV91O to see the full schedule.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https://scontent.xx.fbcdn.net/v/t1.0-9/s720x720/53456035_10156898265705822_5690139481680642048_o.jpg?_nc_cat=102&amp;_nc_ht=scontent.xx&amp;oh=12d51c41651070450c42adc59cb29a1f&amp;oe=5D3C1885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9740559"/>
                  </a:ext>
                </a:extLst>
              </a:tr>
            </a:tbl>
          </a:graphicData>
        </a:graphic>
      </p:graphicFrame>
      <p:sp>
        <p:nvSpPr>
          <p:cNvPr id="4" name="Text Placeholder 3">
            <a:extLst>
              <a:ext uri="{FF2B5EF4-FFF2-40B4-BE49-F238E27FC236}">
                <a16:creationId xmlns:a16="http://schemas.microsoft.com/office/drawing/2014/main" id="{F9E641CC-B4C1-44F1-B9BC-8FA5C494378E}"/>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5079789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92081-ED72-4FEC-86F2-520D3C0692C2}"/>
              </a:ext>
            </a:extLst>
          </p:cNvPr>
          <p:cNvSpPr>
            <a:spLocks noGrp="1"/>
          </p:cNvSpPr>
          <p:nvPr>
            <p:ph type="title"/>
          </p:nvPr>
        </p:nvSpPr>
        <p:spPr/>
        <p:txBody>
          <a:bodyPr/>
          <a:lstStyle/>
          <a:p>
            <a:r>
              <a:rPr lang="en-US"/>
              <a:t>Facebook Own Posts Table | All Pages - 15 of 25</a:t>
            </a:r>
          </a:p>
        </p:txBody>
      </p:sp>
      <p:graphicFrame>
        <p:nvGraphicFramePr>
          <p:cNvPr id="5" name="Table Placeholder 4">
            <a:extLst>
              <a:ext uri="{FF2B5EF4-FFF2-40B4-BE49-F238E27FC236}">
                <a16:creationId xmlns:a16="http://schemas.microsoft.com/office/drawing/2014/main" id="{174B877E-22D1-456C-BCB1-44A063125496}"/>
              </a:ext>
            </a:extLst>
          </p:cNvPr>
          <p:cNvGraphicFramePr>
            <a:graphicFrameLocks noGrp="1"/>
          </p:cNvGraphicFramePr>
          <p:nvPr>
            <p:ph type="tbl" sz="quarter" idx="13"/>
            <p:extLst>
              <p:ext uri="{D42A27DB-BD31-4B8C-83A1-F6EECF244321}">
                <p14:modId xmlns:p14="http://schemas.microsoft.com/office/powerpoint/2010/main" val="1962888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8625380"/>
                    </a:ext>
                  </a:extLst>
                </a:gridCol>
                <a:gridCol w="905256">
                  <a:extLst>
                    <a:ext uri="{9D8B030D-6E8A-4147-A177-3AD203B41FA5}">
                      <a16:colId xmlns:a16="http://schemas.microsoft.com/office/drawing/2014/main" val="2309561770"/>
                    </a:ext>
                  </a:extLst>
                </a:gridCol>
                <a:gridCol w="658368">
                  <a:extLst>
                    <a:ext uri="{9D8B030D-6E8A-4147-A177-3AD203B41FA5}">
                      <a16:colId xmlns:a16="http://schemas.microsoft.com/office/drawing/2014/main" val="1702999313"/>
                    </a:ext>
                  </a:extLst>
                </a:gridCol>
                <a:gridCol w="329184">
                  <a:extLst>
                    <a:ext uri="{9D8B030D-6E8A-4147-A177-3AD203B41FA5}">
                      <a16:colId xmlns:a16="http://schemas.microsoft.com/office/drawing/2014/main" val="3428495190"/>
                    </a:ext>
                  </a:extLst>
                </a:gridCol>
                <a:gridCol w="329184">
                  <a:extLst>
                    <a:ext uri="{9D8B030D-6E8A-4147-A177-3AD203B41FA5}">
                      <a16:colId xmlns:a16="http://schemas.microsoft.com/office/drawing/2014/main" val="1094033487"/>
                    </a:ext>
                  </a:extLst>
                </a:gridCol>
                <a:gridCol w="329184">
                  <a:extLst>
                    <a:ext uri="{9D8B030D-6E8A-4147-A177-3AD203B41FA5}">
                      <a16:colId xmlns:a16="http://schemas.microsoft.com/office/drawing/2014/main" val="2447798708"/>
                    </a:ext>
                  </a:extLst>
                </a:gridCol>
                <a:gridCol w="329184">
                  <a:extLst>
                    <a:ext uri="{9D8B030D-6E8A-4147-A177-3AD203B41FA5}">
                      <a16:colId xmlns:a16="http://schemas.microsoft.com/office/drawing/2014/main" val="1117729349"/>
                    </a:ext>
                  </a:extLst>
                </a:gridCol>
                <a:gridCol w="329184">
                  <a:extLst>
                    <a:ext uri="{9D8B030D-6E8A-4147-A177-3AD203B41FA5}">
                      <a16:colId xmlns:a16="http://schemas.microsoft.com/office/drawing/2014/main" val="3040740705"/>
                    </a:ext>
                  </a:extLst>
                </a:gridCol>
                <a:gridCol w="329184">
                  <a:extLst>
                    <a:ext uri="{9D8B030D-6E8A-4147-A177-3AD203B41FA5}">
                      <a16:colId xmlns:a16="http://schemas.microsoft.com/office/drawing/2014/main" val="949631824"/>
                    </a:ext>
                  </a:extLst>
                </a:gridCol>
                <a:gridCol w="329184">
                  <a:extLst>
                    <a:ext uri="{9D8B030D-6E8A-4147-A177-3AD203B41FA5}">
                      <a16:colId xmlns:a16="http://schemas.microsoft.com/office/drawing/2014/main" val="1334435844"/>
                    </a:ext>
                  </a:extLst>
                </a:gridCol>
                <a:gridCol w="329184">
                  <a:extLst>
                    <a:ext uri="{9D8B030D-6E8A-4147-A177-3AD203B41FA5}">
                      <a16:colId xmlns:a16="http://schemas.microsoft.com/office/drawing/2014/main" val="3578735635"/>
                    </a:ext>
                  </a:extLst>
                </a:gridCol>
                <a:gridCol w="329184">
                  <a:extLst>
                    <a:ext uri="{9D8B030D-6E8A-4147-A177-3AD203B41FA5}">
                      <a16:colId xmlns:a16="http://schemas.microsoft.com/office/drawing/2014/main" val="3125866232"/>
                    </a:ext>
                  </a:extLst>
                </a:gridCol>
                <a:gridCol w="329184">
                  <a:extLst>
                    <a:ext uri="{9D8B030D-6E8A-4147-A177-3AD203B41FA5}">
                      <a16:colId xmlns:a16="http://schemas.microsoft.com/office/drawing/2014/main" val="2820466012"/>
                    </a:ext>
                  </a:extLst>
                </a:gridCol>
                <a:gridCol w="329184">
                  <a:extLst>
                    <a:ext uri="{9D8B030D-6E8A-4147-A177-3AD203B41FA5}">
                      <a16:colId xmlns:a16="http://schemas.microsoft.com/office/drawing/2014/main" val="3751532848"/>
                    </a:ext>
                  </a:extLst>
                </a:gridCol>
                <a:gridCol w="329184">
                  <a:extLst>
                    <a:ext uri="{9D8B030D-6E8A-4147-A177-3AD203B41FA5}">
                      <a16:colId xmlns:a16="http://schemas.microsoft.com/office/drawing/2014/main" val="766234729"/>
                    </a:ext>
                  </a:extLst>
                </a:gridCol>
                <a:gridCol w="329184">
                  <a:extLst>
                    <a:ext uri="{9D8B030D-6E8A-4147-A177-3AD203B41FA5}">
                      <a16:colId xmlns:a16="http://schemas.microsoft.com/office/drawing/2014/main" val="203399379"/>
                    </a:ext>
                  </a:extLst>
                </a:gridCol>
                <a:gridCol w="329184">
                  <a:extLst>
                    <a:ext uri="{9D8B030D-6E8A-4147-A177-3AD203B41FA5}">
                      <a16:colId xmlns:a16="http://schemas.microsoft.com/office/drawing/2014/main" val="3748793250"/>
                    </a:ext>
                  </a:extLst>
                </a:gridCol>
                <a:gridCol w="329184">
                  <a:extLst>
                    <a:ext uri="{9D8B030D-6E8A-4147-A177-3AD203B41FA5}">
                      <a16:colId xmlns:a16="http://schemas.microsoft.com/office/drawing/2014/main" val="3794925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053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- 2019-03-27 17:50:14 </a:t>
                      </a:r>
                      <a:r>
                        <a:rPr kumimoji="0" lang="en-US" sz="1000" b="0" i="0" u="none" strike="noStrike" kern="1200" cap="none" spc="0" normalizeH="0" baseline="0" noProof="0">
                          <a:ln>
                            <a:noFill/>
                          </a:ln>
                          <a:solidFill>
                            <a:prstClr val="black"/>
                          </a:solidFill>
                          <a:effectLst/>
                          <a:uLnTx/>
                          <a:uFillTx/>
                          <a:latin typeface="+mn-lt"/>
                          <a:ea typeface="+mn-ea"/>
                          <a:cs typeface="+mn-cs"/>
                        </a:rPr>
                        <a:t> 
 No home internet? No problem! Students can now borrow a portable Wi-Fi device for up to 3 days from the Casa Loma, St. James or Waterfront Campus libraries. 📶 💻 📱 https://bit.ly/2OiuiNl #MyGBC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https://scontent.xx.fbcdn.net/v/t1.0-9/s720x720/53410206_10156606389516284_2990381549754515456_o.jpg?_nc_cat=108&amp;_nc_ht=scontent.xx&amp;oh=56506eb90567f0edba83e0109fd2ea3c&amp;oe=5D121547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10:40:20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35538237"/>
                  </a:ext>
                </a:extLst>
              </a:tr>
            </a:tbl>
          </a:graphicData>
        </a:graphic>
      </p:graphicFrame>
      <p:sp>
        <p:nvSpPr>
          <p:cNvPr id="4" name="Text Placeholder 3">
            <a:extLst>
              <a:ext uri="{FF2B5EF4-FFF2-40B4-BE49-F238E27FC236}">
                <a16:creationId xmlns:a16="http://schemas.microsoft.com/office/drawing/2014/main" id="{7953B729-BD36-4689-B32A-EFA57C0694D2}"/>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7036885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FCD7F-89D9-4EE7-A475-6E9FE703AC15}"/>
              </a:ext>
            </a:extLst>
          </p:cNvPr>
          <p:cNvSpPr>
            <a:spLocks noGrp="1"/>
          </p:cNvSpPr>
          <p:nvPr>
            <p:ph type="title"/>
          </p:nvPr>
        </p:nvSpPr>
        <p:spPr/>
        <p:txBody>
          <a:bodyPr/>
          <a:lstStyle/>
          <a:p>
            <a:r>
              <a:rPr lang="en-US"/>
              <a:t>Facebook Own Posts Table | All Pages - 16 of 25</a:t>
            </a:r>
          </a:p>
        </p:txBody>
      </p:sp>
      <p:graphicFrame>
        <p:nvGraphicFramePr>
          <p:cNvPr id="5" name="Table Placeholder 4">
            <a:extLst>
              <a:ext uri="{FF2B5EF4-FFF2-40B4-BE49-F238E27FC236}">
                <a16:creationId xmlns:a16="http://schemas.microsoft.com/office/drawing/2014/main" id="{ED12EA58-A6D0-4501-B189-A981ED685BAC}"/>
              </a:ext>
            </a:extLst>
          </p:cNvPr>
          <p:cNvGraphicFramePr>
            <a:graphicFrameLocks noGrp="1"/>
          </p:cNvGraphicFramePr>
          <p:nvPr>
            <p:ph type="tbl" sz="quarter" idx="13"/>
            <p:extLst>
              <p:ext uri="{D42A27DB-BD31-4B8C-83A1-F6EECF244321}">
                <p14:modId xmlns:p14="http://schemas.microsoft.com/office/powerpoint/2010/main" val="3632384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73324000"/>
                    </a:ext>
                  </a:extLst>
                </a:gridCol>
                <a:gridCol w="905256">
                  <a:extLst>
                    <a:ext uri="{9D8B030D-6E8A-4147-A177-3AD203B41FA5}">
                      <a16:colId xmlns:a16="http://schemas.microsoft.com/office/drawing/2014/main" val="1658049697"/>
                    </a:ext>
                  </a:extLst>
                </a:gridCol>
                <a:gridCol w="658368">
                  <a:extLst>
                    <a:ext uri="{9D8B030D-6E8A-4147-A177-3AD203B41FA5}">
                      <a16:colId xmlns:a16="http://schemas.microsoft.com/office/drawing/2014/main" val="3409695971"/>
                    </a:ext>
                  </a:extLst>
                </a:gridCol>
                <a:gridCol w="329184">
                  <a:extLst>
                    <a:ext uri="{9D8B030D-6E8A-4147-A177-3AD203B41FA5}">
                      <a16:colId xmlns:a16="http://schemas.microsoft.com/office/drawing/2014/main" val="3150328080"/>
                    </a:ext>
                  </a:extLst>
                </a:gridCol>
                <a:gridCol w="329184">
                  <a:extLst>
                    <a:ext uri="{9D8B030D-6E8A-4147-A177-3AD203B41FA5}">
                      <a16:colId xmlns:a16="http://schemas.microsoft.com/office/drawing/2014/main" val="4155853943"/>
                    </a:ext>
                  </a:extLst>
                </a:gridCol>
                <a:gridCol w="329184">
                  <a:extLst>
                    <a:ext uri="{9D8B030D-6E8A-4147-A177-3AD203B41FA5}">
                      <a16:colId xmlns:a16="http://schemas.microsoft.com/office/drawing/2014/main" val="3295077285"/>
                    </a:ext>
                  </a:extLst>
                </a:gridCol>
                <a:gridCol w="329184">
                  <a:extLst>
                    <a:ext uri="{9D8B030D-6E8A-4147-A177-3AD203B41FA5}">
                      <a16:colId xmlns:a16="http://schemas.microsoft.com/office/drawing/2014/main" val="2282661452"/>
                    </a:ext>
                  </a:extLst>
                </a:gridCol>
                <a:gridCol w="329184">
                  <a:extLst>
                    <a:ext uri="{9D8B030D-6E8A-4147-A177-3AD203B41FA5}">
                      <a16:colId xmlns:a16="http://schemas.microsoft.com/office/drawing/2014/main" val="3635782491"/>
                    </a:ext>
                  </a:extLst>
                </a:gridCol>
                <a:gridCol w="329184">
                  <a:extLst>
                    <a:ext uri="{9D8B030D-6E8A-4147-A177-3AD203B41FA5}">
                      <a16:colId xmlns:a16="http://schemas.microsoft.com/office/drawing/2014/main" val="4133703844"/>
                    </a:ext>
                  </a:extLst>
                </a:gridCol>
                <a:gridCol w="329184">
                  <a:extLst>
                    <a:ext uri="{9D8B030D-6E8A-4147-A177-3AD203B41FA5}">
                      <a16:colId xmlns:a16="http://schemas.microsoft.com/office/drawing/2014/main" val="955775294"/>
                    </a:ext>
                  </a:extLst>
                </a:gridCol>
                <a:gridCol w="329184">
                  <a:extLst>
                    <a:ext uri="{9D8B030D-6E8A-4147-A177-3AD203B41FA5}">
                      <a16:colId xmlns:a16="http://schemas.microsoft.com/office/drawing/2014/main" val="927667840"/>
                    </a:ext>
                  </a:extLst>
                </a:gridCol>
                <a:gridCol w="329184">
                  <a:extLst>
                    <a:ext uri="{9D8B030D-6E8A-4147-A177-3AD203B41FA5}">
                      <a16:colId xmlns:a16="http://schemas.microsoft.com/office/drawing/2014/main" val="1886403922"/>
                    </a:ext>
                  </a:extLst>
                </a:gridCol>
                <a:gridCol w="329184">
                  <a:extLst>
                    <a:ext uri="{9D8B030D-6E8A-4147-A177-3AD203B41FA5}">
                      <a16:colId xmlns:a16="http://schemas.microsoft.com/office/drawing/2014/main" val="453316537"/>
                    </a:ext>
                  </a:extLst>
                </a:gridCol>
                <a:gridCol w="329184">
                  <a:extLst>
                    <a:ext uri="{9D8B030D-6E8A-4147-A177-3AD203B41FA5}">
                      <a16:colId xmlns:a16="http://schemas.microsoft.com/office/drawing/2014/main" val="341283361"/>
                    </a:ext>
                  </a:extLst>
                </a:gridCol>
                <a:gridCol w="329184">
                  <a:extLst>
                    <a:ext uri="{9D8B030D-6E8A-4147-A177-3AD203B41FA5}">
                      <a16:colId xmlns:a16="http://schemas.microsoft.com/office/drawing/2014/main" val="3503029853"/>
                    </a:ext>
                  </a:extLst>
                </a:gridCol>
                <a:gridCol w="329184">
                  <a:extLst>
                    <a:ext uri="{9D8B030D-6E8A-4147-A177-3AD203B41FA5}">
                      <a16:colId xmlns:a16="http://schemas.microsoft.com/office/drawing/2014/main" val="817253567"/>
                    </a:ext>
                  </a:extLst>
                </a:gridCol>
                <a:gridCol w="329184">
                  <a:extLst>
                    <a:ext uri="{9D8B030D-6E8A-4147-A177-3AD203B41FA5}">
                      <a16:colId xmlns:a16="http://schemas.microsoft.com/office/drawing/2014/main" val="2041279640"/>
                    </a:ext>
                  </a:extLst>
                </a:gridCol>
                <a:gridCol w="329184">
                  <a:extLst>
                    <a:ext uri="{9D8B030D-6E8A-4147-A177-3AD203B41FA5}">
                      <a16:colId xmlns:a16="http://schemas.microsoft.com/office/drawing/2014/main" val="3492635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23448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BCIT: British Columbia Institute of Technology - 2019-03-27 17:19:28 </a:t>
                      </a:r>
                      <a:r>
                        <a:rPr kumimoji="0" lang="en-US" sz="1000" b="0" i="0" u="none" strike="noStrike" kern="1200" cap="none" spc="0" normalizeH="0" baseline="0" noProof="0">
                          <a:ln>
                            <a:noFill/>
                          </a:ln>
                          <a:solidFill>
                            <a:prstClr val="black"/>
                          </a:solidFill>
                          <a:effectLst/>
                          <a:uLnTx/>
                          <a:uFillTx/>
                          <a:latin typeface="+mn-lt"/>
                          <a:ea typeface="+mn-ea"/>
                          <a:cs typeface="+mn-cs"/>
                        </a:rPr>
                        <a:t> 
 Students &amp; staff! 
If you are thinking about submitting an abstract for Ecocity World Summit 2019 and would like someone to review your draft or answer questions before pressing the “submit” button, then bring your laptop to the library TODAY between 12:00-4:00pm and we'll help you get it done 😇. 
This is a free drop-in session for students and staff.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https://scontent.xx.fbcdn.net/v/t1.0-9/q81/s720x720/55487314_2277926045824222_6845562920701526016_o.jpg?_nc_cat=106&amp;_nc_ht=scontent.xx&amp;oh=69f9698765af77f775c9a363b379946c&amp;oe=5D4CF8D7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7043293"/>
                  </a:ext>
                </a:extLst>
              </a:tr>
            </a:tbl>
          </a:graphicData>
        </a:graphic>
      </p:graphicFrame>
      <p:sp>
        <p:nvSpPr>
          <p:cNvPr id="4" name="Text Placeholder 3">
            <a:extLst>
              <a:ext uri="{FF2B5EF4-FFF2-40B4-BE49-F238E27FC236}">
                <a16:creationId xmlns:a16="http://schemas.microsoft.com/office/drawing/2014/main" id="{0E96FBA1-FDDD-4E1B-93F4-EDA752BA64E0}"/>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9046225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77A06-516B-4237-8C31-218853EF03BE}"/>
              </a:ext>
            </a:extLst>
          </p:cNvPr>
          <p:cNvSpPr>
            <a:spLocks noGrp="1"/>
          </p:cNvSpPr>
          <p:nvPr>
            <p:ph type="title"/>
          </p:nvPr>
        </p:nvSpPr>
        <p:spPr/>
        <p:txBody>
          <a:bodyPr/>
          <a:lstStyle/>
          <a:p>
            <a:r>
              <a:rPr lang="en-US"/>
              <a:t>Facebook Own Posts Table | All Pages - 17 of 25</a:t>
            </a:r>
          </a:p>
        </p:txBody>
      </p:sp>
      <p:graphicFrame>
        <p:nvGraphicFramePr>
          <p:cNvPr id="5" name="Table Placeholder 4">
            <a:extLst>
              <a:ext uri="{FF2B5EF4-FFF2-40B4-BE49-F238E27FC236}">
                <a16:creationId xmlns:a16="http://schemas.microsoft.com/office/drawing/2014/main" id="{99F875B1-A71B-4C88-BE4E-2173F3DCF30A}"/>
              </a:ext>
            </a:extLst>
          </p:cNvPr>
          <p:cNvGraphicFramePr>
            <a:graphicFrameLocks noGrp="1"/>
          </p:cNvGraphicFramePr>
          <p:nvPr>
            <p:ph type="tbl" sz="quarter" idx="13"/>
            <p:extLst>
              <p:ext uri="{D42A27DB-BD31-4B8C-83A1-F6EECF244321}">
                <p14:modId xmlns:p14="http://schemas.microsoft.com/office/powerpoint/2010/main" val="2860253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42250829"/>
                    </a:ext>
                  </a:extLst>
                </a:gridCol>
                <a:gridCol w="905256">
                  <a:extLst>
                    <a:ext uri="{9D8B030D-6E8A-4147-A177-3AD203B41FA5}">
                      <a16:colId xmlns:a16="http://schemas.microsoft.com/office/drawing/2014/main" val="3147497476"/>
                    </a:ext>
                  </a:extLst>
                </a:gridCol>
                <a:gridCol w="658368">
                  <a:extLst>
                    <a:ext uri="{9D8B030D-6E8A-4147-A177-3AD203B41FA5}">
                      <a16:colId xmlns:a16="http://schemas.microsoft.com/office/drawing/2014/main" val="1835829623"/>
                    </a:ext>
                  </a:extLst>
                </a:gridCol>
                <a:gridCol w="329184">
                  <a:extLst>
                    <a:ext uri="{9D8B030D-6E8A-4147-A177-3AD203B41FA5}">
                      <a16:colId xmlns:a16="http://schemas.microsoft.com/office/drawing/2014/main" val="3608200993"/>
                    </a:ext>
                  </a:extLst>
                </a:gridCol>
                <a:gridCol w="329184">
                  <a:extLst>
                    <a:ext uri="{9D8B030D-6E8A-4147-A177-3AD203B41FA5}">
                      <a16:colId xmlns:a16="http://schemas.microsoft.com/office/drawing/2014/main" val="2407966292"/>
                    </a:ext>
                  </a:extLst>
                </a:gridCol>
                <a:gridCol w="329184">
                  <a:extLst>
                    <a:ext uri="{9D8B030D-6E8A-4147-A177-3AD203B41FA5}">
                      <a16:colId xmlns:a16="http://schemas.microsoft.com/office/drawing/2014/main" val="2890517846"/>
                    </a:ext>
                  </a:extLst>
                </a:gridCol>
                <a:gridCol w="329184">
                  <a:extLst>
                    <a:ext uri="{9D8B030D-6E8A-4147-A177-3AD203B41FA5}">
                      <a16:colId xmlns:a16="http://schemas.microsoft.com/office/drawing/2014/main" val="3430330949"/>
                    </a:ext>
                  </a:extLst>
                </a:gridCol>
                <a:gridCol w="329184">
                  <a:extLst>
                    <a:ext uri="{9D8B030D-6E8A-4147-A177-3AD203B41FA5}">
                      <a16:colId xmlns:a16="http://schemas.microsoft.com/office/drawing/2014/main" val="581693691"/>
                    </a:ext>
                  </a:extLst>
                </a:gridCol>
                <a:gridCol w="329184">
                  <a:extLst>
                    <a:ext uri="{9D8B030D-6E8A-4147-A177-3AD203B41FA5}">
                      <a16:colId xmlns:a16="http://schemas.microsoft.com/office/drawing/2014/main" val="705460760"/>
                    </a:ext>
                  </a:extLst>
                </a:gridCol>
                <a:gridCol w="329184">
                  <a:extLst>
                    <a:ext uri="{9D8B030D-6E8A-4147-A177-3AD203B41FA5}">
                      <a16:colId xmlns:a16="http://schemas.microsoft.com/office/drawing/2014/main" val="1014481767"/>
                    </a:ext>
                  </a:extLst>
                </a:gridCol>
                <a:gridCol w="329184">
                  <a:extLst>
                    <a:ext uri="{9D8B030D-6E8A-4147-A177-3AD203B41FA5}">
                      <a16:colId xmlns:a16="http://schemas.microsoft.com/office/drawing/2014/main" val="90147410"/>
                    </a:ext>
                  </a:extLst>
                </a:gridCol>
                <a:gridCol w="329184">
                  <a:extLst>
                    <a:ext uri="{9D8B030D-6E8A-4147-A177-3AD203B41FA5}">
                      <a16:colId xmlns:a16="http://schemas.microsoft.com/office/drawing/2014/main" val="1606136996"/>
                    </a:ext>
                  </a:extLst>
                </a:gridCol>
                <a:gridCol w="329184">
                  <a:extLst>
                    <a:ext uri="{9D8B030D-6E8A-4147-A177-3AD203B41FA5}">
                      <a16:colId xmlns:a16="http://schemas.microsoft.com/office/drawing/2014/main" val="2536268067"/>
                    </a:ext>
                  </a:extLst>
                </a:gridCol>
                <a:gridCol w="329184">
                  <a:extLst>
                    <a:ext uri="{9D8B030D-6E8A-4147-A177-3AD203B41FA5}">
                      <a16:colId xmlns:a16="http://schemas.microsoft.com/office/drawing/2014/main" val="3964650485"/>
                    </a:ext>
                  </a:extLst>
                </a:gridCol>
                <a:gridCol w="329184">
                  <a:extLst>
                    <a:ext uri="{9D8B030D-6E8A-4147-A177-3AD203B41FA5}">
                      <a16:colId xmlns:a16="http://schemas.microsoft.com/office/drawing/2014/main" val="1898408257"/>
                    </a:ext>
                  </a:extLst>
                </a:gridCol>
                <a:gridCol w="329184">
                  <a:extLst>
                    <a:ext uri="{9D8B030D-6E8A-4147-A177-3AD203B41FA5}">
                      <a16:colId xmlns:a16="http://schemas.microsoft.com/office/drawing/2014/main" val="1732978569"/>
                    </a:ext>
                  </a:extLst>
                </a:gridCol>
                <a:gridCol w="329184">
                  <a:extLst>
                    <a:ext uri="{9D8B030D-6E8A-4147-A177-3AD203B41FA5}">
                      <a16:colId xmlns:a16="http://schemas.microsoft.com/office/drawing/2014/main" val="2468505685"/>
                    </a:ext>
                  </a:extLst>
                </a:gridCol>
                <a:gridCol w="329184">
                  <a:extLst>
                    <a:ext uri="{9D8B030D-6E8A-4147-A177-3AD203B41FA5}">
                      <a16:colId xmlns:a16="http://schemas.microsoft.com/office/drawing/2014/main" val="3969938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36452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BCIT: British Columbia Institute of Technology - 2019-03-27 00:51:14 </a:t>
                      </a:r>
                      <a:r>
                        <a:rPr kumimoji="0" lang="en-US" sz="1000" b="0" i="0" u="none" strike="noStrike" kern="1200" cap="none" spc="0" normalizeH="0" baseline="0" noProof="0">
                          <a:ln>
                            <a:noFill/>
                          </a:ln>
                          <a:solidFill>
                            <a:prstClr val="black"/>
                          </a:solidFill>
                          <a:effectLst/>
                          <a:uLnTx/>
                          <a:uFillTx/>
                          <a:latin typeface="+mn-lt"/>
                          <a:ea typeface="+mn-ea"/>
                          <a:cs typeface="+mn-cs"/>
                        </a:rPr>
                        <a:t> 
 Come work with us!
BCIT's School of Business is seeking an Associate Dean, Business Administration. Reporting to the Dean of Business, and working with Associate Deans, Managers, faculty and staff, the Associate Dean, Business Administration will be an inspirational leader, accountable for providing administrative and educational leadership to designated full-time, part-time, and industry training programs and courses, in accordance with BCIT and industry standards. A major portion of the responsibilities will be to provide support to faculty, staff, and students. The Associate Dean maintains internal relationships across programs, departments and schools, as well as external relations with industry, professional associations and other educational institutions.
Closing date: April 22
Come work for one of BC's Top 100 Employers! https://bit.ly/2Ws9wgZ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https://scontent.xx.fbcdn.net/v/t1.0-9/s720x720/55523419_10157506201604410_4449011945953034240_n.jpg?_nc_cat=100&amp;_nc_ht=scontent.xx&amp;oh=5065121c0d3647d03009904139586891&amp;oe=5D03A573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9947652"/>
                  </a:ext>
                </a:extLst>
              </a:tr>
            </a:tbl>
          </a:graphicData>
        </a:graphic>
      </p:graphicFrame>
      <p:sp>
        <p:nvSpPr>
          <p:cNvPr id="4" name="Text Placeholder 3">
            <a:extLst>
              <a:ext uri="{FF2B5EF4-FFF2-40B4-BE49-F238E27FC236}">
                <a16:creationId xmlns:a16="http://schemas.microsoft.com/office/drawing/2014/main" id="{4F47D2E3-290C-4FB9-8331-7980B8085A88}"/>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42723319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2CBB5-C7BB-4DB3-81B8-16F6D4BA55FB}"/>
              </a:ext>
            </a:extLst>
          </p:cNvPr>
          <p:cNvSpPr>
            <a:spLocks noGrp="1"/>
          </p:cNvSpPr>
          <p:nvPr>
            <p:ph type="title"/>
          </p:nvPr>
        </p:nvSpPr>
        <p:spPr/>
        <p:txBody>
          <a:bodyPr/>
          <a:lstStyle/>
          <a:p>
            <a:r>
              <a:rPr lang="en-US"/>
              <a:t>Facebook Own Posts Table | All Pages - 18 of 25</a:t>
            </a:r>
          </a:p>
        </p:txBody>
      </p:sp>
      <p:graphicFrame>
        <p:nvGraphicFramePr>
          <p:cNvPr id="5" name="Table Placeholder 4">
            <a:extLst>
              <a:ext uri="{FF2B5EF4-FFF2-40B4-BE49-F238E27FC236}">
                <a16:creationId xmlns:a16="http://schemas.microsoft.com/office/drawing/2014/main" id="{D7110B9E-C357-4561-BA94-78AE43078B00}"/>
              </a:ext>
            </a:extLst>
          </p:cNvPr>
          <p:cNvGraphicFramePr>
            <a:graphicFrameLocks noGrp="1"/>
          </p:cNvGraphicFramePr>
          <p:nvPr>
            <p:ph type="tbl" sz="quarter" idx="13"/>
            <p:extLst>
              <p:ext uri="{D42A27DB-BD31-4B8C-83A1-F6EECF244321}">
                <p14:modId xmlns:p14="http://schemas.microsoft.com/office/powerpoint/2010/main" val="2554720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38772131"/>
                    </a:ext>
                  </a:extLst>
                </a:gridCol>
                <a:gridCol w="905256">
                  <a:extLst>
                    <a:ext uri="{9D8B030D-6E8A-4147-A177-3AD203B41FA5}">
                      <a16:colId xmlns:a16="http://schemas.microsoft.com/office/drawing/2014/main" val="3327614891"/>
                    </a:ext>
                  </a:extLst>
                </a:gridCol>
                <a:gridCol w="658368">
                  <a:extLst>
                    <a:ext uri="{9D8B030D-6E8A-4147-A177-3AD203B41FA5}">
                      <a16:colId xmlns:a16="http://schemas.microsoft.com/office/drawing/2014/main" val="2646742663"/>
                    </a:ext>
                  </a:extLst>
                </a:gridCol>
                <a:gridCol w="329184">
                  <a:extLst>
                    <a:ext uri="{9D8B030D-6E8A-4147-A177-3AD203B41FA5}">
                      <a16:colId xmlns:a16="http://schemas.microsoft.com/office/drawing/2014/main" val="1887066669"/>
                    </a:ext>
                  </a:extLst>
                </a:gridCol>
                <a:gridCol w="329184">
                  <a:extLst>
                    <a:ext uri="{9D8B030D-6E8A-4147-A177-3AD203B41FA5}">
                      <a16:colId xmlns:a16="http://schemas.microsoft.com/office/drawing/2014/main" val="725639514"/>
                    </a:ext>
                  </a:extLst>
                </a:gridCol>
                <a:gridCol w="329184">
                  <a:extLst>
                    <a:ext uri="{9D8B030D-6E8A-4147-A177-3AD203B41FA5}">
                      <a16:colId xmlns:a16="http://schemas.microsoft.com/office/drawing/2014/main" val="2270769687"/>
                    </a:ext>
                  </a:extLst>
                </a:gridCol>
                <a:gridCol w="329184">
                  <a:extLst>
                    <a:ext uri="{9D8B030D-6E8A-4147-A177-3AD203B41FA5}">
                      <a16:colId xmlns:a16="http://schemas.microsoft.com/office/drawing/2014/main" val="2541888890"/>
                    </a:ext>
                  </a:extLst>
                </a:gridCol>
                <a:gridCol w="329184">
                  <a:extLst>
                    <a:ext uri="{9D8B030D-6E8A-4147-A177-3AD203B41FA5}">
                      <a16:colId xmlns:a16="http://schemas.microsoft.com/office/drawing/2014/main" val="1494438623"/>
                    </a:ext>
                  </a:extLst>
                </a:gridCol>
                <a:gridCol w="329184">
                  <a:extLst>
                    <a:ext uri="{9D8B030D-6E8A-4147-A177-3AD203B41FA5}">
                      <a16:colId xmlns:a16="http://schemas.microsoft.com/office/drawing/2014/main" val="1320196184"/>
                    </a:ext>
                  </a:extLst>
                </a:gridCol>
                <a:gridCol w="329184">
                  <a:extLst>
                    <a:ext uri="{9D8B030D-6E8A-4147-A177-3AD203B41FA5}">
                      <a16:colId xmlns:a16="http://schemas.microsoft.com/office/drawing/2014/main" val="1171346402"/>
                    </a:ext>
                  </a:extLst>
                </a:gridCol>
                <a:gridCol w="329184">
                  <a:extLst>
                    <a:ext uri="{9D8B030D-6E8A-4147-A177-3AD203B41FA5}">
                      <a16:colId xmlns:a16="http://schemas.microsoft.com/office/drawing/2014/main" val="1521497081"/>
                    </a:ext>
                  </a:extLst>
                </a:gridCol>
                <a:gridCol w="329184">
                  <a:extLst>
                    <a:ext uri="{9D8B030D-6E8A-4147-A177-3AD203B41FA5}">
                      <a16:colId xmlns:a16="http://schemas.microsoft.com/office/drawing/2014/main" val="1228532125"/>
                    </a:ext>
                  </a:extLst>
                </a:gridCol>
                <a:gridCol w="329184">
                  <a:extLst>
                    <a:ext uri="{9D8B030D-6E8A-4147-A177-3AD203B41FA5}">
                      <a16:colId xmlns:a16="http://schemas.microsoft.com/office/drawing/2014/main" val="504195091"/>
                    </a:ext>
                  </a:extLst>
                </a:gridCol>
                <a:gridCol w="329184">
                  <a:extLst>
                    <a:ext uri="{9D8B030D-6E8A-4147-A177-3AD203B41FA5}">
                      <a16:colId xmlns:a16="http://schemas.microsoft.com/office/drawing/2014/main" val="1445332001"/>
                    </a:ext>
                  </a:extLst>
                </a:gridCol>
                <a:gridCol w="329184">
                  <a:extLst>
                    <a:ext uri="{9D8B030D-6E8A-4147-A177-3AD203B41FA5}">
                      <a16:colId xmlns:a16="http://schemas.microsoft.com/office/drawing/2014/main" val="629029834"/>
                    </a:ext>
                  </a:extLst>
                </a:gridCol>
                <a:gridCol w="329184">
                  <a:extLst>
                    <a:ext uri="{9D8B030D-6E8A-4147-A177-3AD203B41FA5}">
                      <a16:colId xmlns:a16="http://schemas.microsoft.com/office/drawing/2014/main" val="303509735"/>
                    </a:ext>
                  </a:extLst>
                </a:gridCol>
                <a:gridCol w="329184">
                  <a:extLst>
                    <a:ext uri="{9D8B030D-6E8A-4147-A177-3AD203B41FA5}">
                      <a16:colId xmlns:a16="http://schemas.microsoft.com/office/drawing/2014/main" val="2964036458"/>
                    </a:ext>
                  </a:extLst>
                </a:gridCol>
                <a:gridCol w="329184">
                  <a:extLst>
                    <a:ext uri="{9D8B030D-6E8A-4147-A177-3AD203B41FA5}">
                      <a16:colId xmlns:a16="http://schemas.microsoft.com/office/drawing/2014/main" val="2046361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14574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 College - 2019-03-26 22:00:38 </a:t>
                      </a:r>
                      <a:r>
                        <a:rPr kumimoji="0" lang="en-US" sz="1000" b="0" i="0" u="none" strike="noStrike" kern="1200" cap="none" spc="0" normalizeH="0" baseline="0" noProof="0">
                          <a:ln>
                            <a:noFill/>
                          </a:ln>
                          <a:solidFill>
                            <a:prstClr val="black"/>
                          </a:solidFill>
                          <a:effectLst/>
                          <a:uLnTx/>
                          <a:uFillTx/>
                          <a:latin typeface="+mn-lt"/>
                          <a:ea typeface="+mn-ea"/>
                          <a:cs typeface="+mn-cs"/>
                        </a:rPr>
                        <a:t> 
 This Friday, enjoy music from the Douglas College Choirs &amp; Concert Band + help support the DC Award Fund for Music Students. 
March 29, 7:30pm, Laura C. Muir Theatre
New West Campus, 4th floor
FREE to all students, -10 for the public, tix at the door.
http://ow.ly/rZ9350o8K74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https://scontent.xx.fbcdn.net/v/t1.0-9/s720x720/55551963_10158361326124408_541707521916665856_o.jpg?_nc_cat=101&amp;_nc_ht=scontent.xx&amp;oh=08ab0df181d393950cda64c85922da5d&amp;oe=5D13B1B7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88622797"/>
                  </a:ext>
                </a:extLst>
              </a:tr>
            </a:tbl>
          </a:graphicData>
        </a:graphic>
      </p:graphicFrame>
      <p:sp>
        <p:nvSpPr>
          <p:cNvPr id="4" name="Text Placeholder 3">
            <a:extLst>
              <a:ext uri="{FF2B5EF4-FFF2-40B4-BE49-F238E27FC236}">
                <a16:creationId xmlns:a16="http://schemas.microsoft.com/office/drawing/2014/main" id="{CE31216F-42EA-4445-A9FC-92A2E65547D0}"/>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1166858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DE86B-64C6-408A-B515-B8926C86E5D3}"/>
              </a:ext>
            </a:extLst>
          </p:cNvPr>
          <p:cNvSpPr>
            <a:spLocks noGrp="1"/>
          </p:cNvSpPr>
          <p:nvPr>
            <p:ph type="title"/>
          </p:nvPr>
        </p:nvSpPr>
        <p:spPr/>
        <p:txBody>
          <a:bodyPr/>
          <a:lstStyle/>
          <a:p>
            <a:r>
              <a:rPr lang="en-US"/>
              <a:t>Facebook Own Posts Table | All Pages - 19 of 25</a:t>
            </a:r>
          </a:p>
        </p:txBody>
      </p:sp>
      <p:graphicFrame>
        <p:nvGraphicFramePr>
          <p:cNvPr id="5" name="Table Placeholder 4">
            <a:extLst>
              <a:ext uri="{FF2B5EF4-FFF2-40B4-BE49-F238E27FC236}">
                <a16:creationId xmlns:a16="http://schemas.microsoft.com/office/drawing/2014/main" id="{87D9EA3C-002B-43E5-9804-97806B13F1D2}"/>
              </a:ext>
            </a:extLst>
          </p:cNvPr>
          <p:cNvGraphicFramePr>
            <a:graphicFrameLocks noGrp="1"/>
          </p:cNvGraphicFramePr>
          <p:nvPr>
            <p:ph type="tbl" sz="quarter" idx="13"/>
            <p:extLst>
              <p:ext uri="{D42A27DB-BD31-4B8C-83A1-F6EECF244321}">
                <p14:modId xmlns:p14="http://schemas.microsoft.com/office/powerpoint/2010/main" val="3890419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52419212"/>
                    </a:ext>
                  </a:extLst>
                </a:gridCol>
                <a:gridCol w="905256">
                  <a:extLst>
                    <a:ext uri="{9D8B030D-6E8A-4147-A177-3AD203B41FA5}">
                      <a16:colId xmlns:a16="http://schemas.microsoft.com/office/drawing/2014/main" val="4016150556"/>
                    </a:ext>
                  </a:extLst>
                </a:gridCol>
                <a:gridCol w="658368">
                  <a:extLst>
                    <a:ext uri="{9D8B030D-6E8A-4147-A177-3AD203B41FA5}">
                      <a16:colId xmlns:a16="http://schemas.microsoft.com/office/drawing/2014/main" val="493118774"/>
                    </a:ext>
                  </a:extLst>
                </a:gridCol>
                <a:gridCol w="329184">
                  <a:extLst>
                    <a:ext uri="{9D8B030D-6E8A-4147-A177-3AD203B41FA5}">
                      <a16:colId xmlns:a16="http://schemas.microsoft.com/office/drawing/2014/main" val="2131023185"/>
                    </a:ext>
                  </a:extLst>
                </a:gridCol>
                <a:gridCol w="329184">
                  <a:extLst>
                    <a:ext uri="{9D8B030D-6E8A-4147-A177-3AD203B41FA5}">
                      <a16:colId xmlns:a16="http://schemas.microsoft.com/office/drawing/2014/main" val="2797487480"/>
                    </a:ext>
                  </a:extLst>
                </a:gridCol>
                <a:gridCol w="329184">
                  <a:extLst>
                    <a:ext uri="{9D8B030D-6E8A-4147-A177-3AD203B41FA5}">
                      <a16:colId xmlns:a16="http://schemas.microsoft.com/office/drawing/2014/main" val="2103227210"/>
                    </a:ext>
                  </a:extLst>
                </a:gridCol>
                <a:gridCol w="329184">
                  <a:extLst>
                    <a:ext uri="{9D8B030D-6E8A-4147-A177-3AD203B41FA5}">
                      <a16:colId xmlns:a16="http://schemas.microsoft.com/office/drawing/2014/main" val="2108593687"/>
                    </a:ext>
                  </a:extLst>
                </a:gridCol>
                <a:gridCol w="329184">
                  <a:extLst>
                    <a:ext uri="{9D8B030D-6E8A-4147-A177-3AD203B41FA5}">
                      <a16:colId xmlns:a16="http://schemas.microsoft.com/office/drawing/2014/main" val="3633829989"/>
                    </a:ext>
                  </a:extLst>
                </a:gridCol>
                <a:gridCol w="329184">
                  <a:extLst>
                    <a:ext uri="{9D8B030D-6E8A-4147-A177-3AD203B41FA5}">
                      <a16:colId xmlns:a16="http://schemas.microsoft.com/office/drawing/2014/main" val="3153022624"/>
                    </a:ext>
                  </a:extLst>
                </a:gridCol>
                <a:gridCol w="329184">
                  <a:extLst>
                    <a:ext uri="{9D8B030D-6E8A-4147-A177-3AD203B41FA5}">
                      <a16:colId xmlns:a16="http://schemas.microsoft.com/office/drawing/2014/main" val="1673951467"/>
                    </a:ext>
                  </a:extLst>
                </a:gridCol>
                <a:gridCol w="329184">
                  <a:extLst>
                    <a:ext uri="{9D8B030D-6E8A-4147-A177-3AD203B41FA5}">
                      <a16:colId xmlns:a16="http://schemas.microsoft.com/office/drawing/2014/main" val="3802019436"/>
                    </a:ext>
                  </a:extLst>
                </a:gridCol>
                <a:gridCol w="329184">
                  <a:extLst>
                    <a:ext uri="{9D8B030D-6E8A-4147-A177-3AD203B41FA5}">
                      <a16:colId xmlns:a16="http://schemas.microsoft.com/office/drawing/2014/main" val="2090409788"/>
                    </a:ext>
                  </a:extLst>
                </a:gridCol>
                <a:gridCol w="329184">
                  <a:extLst>
                    <a:ext uri="{9D8B030D-6E8A-4147-A177-3AD203B41FA5}">
                      <a16:colId xmlns:a16="http://schemas.microsoft.com/office/drawing/2014/main" val="1773707162"/>
                    </a:ext>
                  </a:extLst>
                </a:gridCol>
                <a:gridCol w="329184">
                  <a:extLst>
                    <a:ext uri="{9D8B030D-6E8A-4147-A177-3AD203B41FA5}">
                      <a16:colId xmlns:a16="http://schemas.microsoft.com/office/drawing/2014/main" val="1773356286"/>
                    </a:ext>
                  </a:extLst>
                </a:gridCol>
                <a:gridCol w="329184">
                  <a:extLst>
                    <a:ext uri="{9D8B030D-6E8A-4147-A177-3AD203B41FA5}">
                      <a16:colId xmlns:a16="http://schemas.microsoft.com/office/drawing/2014/main" val="3244874864"/>
                    </a:ext>
                  </a:extLst>
                </a:gridCol>
                <a:gridCol w="329184">
                  <a:extLst>
                    <a:ext uri="{9D8B030D-6E8A-4147-A177-3AD203B41FA5}">
                      <a16:colId xmlns:a16="http://schemas.microsoft.com/office/drawing/2014/main" val="2277663999"/>
                    </a:ext>
                  </a:extLst>
                </a:gridCol>
                <a:gridCol w="329184">
                  <a:extLst>
                    <a:ext uri="{9D8B030D-6E8A-4147-A177-3AD203B41FA5}">
                      <a16:colId xmlns:a16="http://schemas.microsoft.com/office/drawing/2014/main" val="1629464269"/>
                    </a:ext>
                  </a:extLst>
                </a:gridCol>
                <a:gridCol w="329184">
                  <a:extLst>
                    <a:ext uri="{9D8B030D-6E8A-4147-A177-3AD203B41FA5}">
                      <a16:colId xmlns:a16="http://schemas.microsoft.com/office/drawing/2014/main" val="4064374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0655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- 2019-03-26 17:41:00 </a:t>
                      </a:r>
                      <a:r>
                        <a:rPr kumimoji="0" lang="en-US" sz="1000" b="0" i="0" u="none" strike="noStrike" kern="1200" cap="none" spc="0" normalizeH="0" baseline="0" noProof="0">
                          <a:ln>
                            <a:noFill/>
                          </a:ln>
                          <a:solidFill>
                            <a:prstClr val="black"/>
                          </a:solidFill>
                          <a:effectLst/>
                          <a:uLnTx/>
                          <a:uFillTx/>
                          <a:latin typeface="+mn-lt"/>
                          <a:ea typeface="+mn-ea"/>
                          <a:cs typeface="+mn-cs"/>
                        </a:rPr>
                        <a:t> 
 Interested in seeing what kind of research is being done by your instructors and fellow students at Langara? Join us for Applied Research Day on Thursday at 11:30 am in the T Building Gallery. Students can enter for a chance to win an iPad mini! https://langara.ca/news-and-events/events-calendar/190328-applied-research-day.html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https://scontent.xx.fbcdn.net/v/t1.0-9/s720x720/56161738_10156945216165822_225373113162924032_n.jpg?_nc_cat=102&amp;_nc_ht=scontent.xx&amp;oh=710ba72b6c2debec9385d166519b8dbf&amp;oe=5D4C860B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1103843"/>
                  </a:ext>
                </a:extLst>
              </a:tr>
            </a:tbl>
          </a:graphicData>
        </a:graphic>
      </p:graphicFrame>
      <p:sp>
        <p:nvSpPr>
          <p:cNvPr id="4" name="Text Placeholder 3">
            <a:extLst>
              <a:ext uri="{FF2B5EF4-FFF2-40B4-BE49-F238E27FC236}">
                <a16:creationId xmlns:a16="http://schemas.microsoft.com/office/drawing/2014/main" id="{4F128247-E9F0-4FF8-B34C-2882DEA85D61}"/>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9263254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0DCD6-AAFE-46B9-82C6-674E448176C4}"/>
              </a:ext>
            </a:extLst>
          </p:cNvPr>
          <p:cNvSpPr>
            <a:spLocks noGrp="1"/>
          </p:cNvSpPr>
          <p:nvPr>
            <p:ph type="title"/>
          </p:nvPr>
        </p:nvSpPr>
        <p:spPr/>
        <p:txBody>
          <a:bodyPr/>
          <a:lstStyle/>
          <a:p>
            <a:r>
              <a:rPr lang="en-US"/>
              <a:t>Facebook Own Posts Table | All Pages - 20 of 25</a:t>
            </a:r>
          </a:p>
        </p:txBody>
      </p:sp>
      <p:graphicFrame>
        <p:nvGraphicFramePr>
          <p:cNvPr id="5" name="Table Placeholder 4">
            <a:extLst>
              <a:ext uri="{FF2B5EF4-FFF2-40B4-BE49-F238E27FC236}">
                <a16:creationId xmlns:a16="http://schemas.microsoft.com/office/drawing/2014/main" id="{7122C3A3-3ECF-47F5-A4B5-901926B67183}"/>
              </a:ext>
            </a:extLst>
          </p:cNvPr>
          <p:cNvGraphicFramePr>
            <a:graphicFrameLocks noGrp="1"/>
          </p:cNvGraphicFramePr>
          <p:nvPr>
            <p:ph type="tbl" sz="quarter" idx="13"/>
            <p:extLst>
              <p:ext uri="{D42A27DB-BD31-4B8C-83A1-F6EECF244321}">
                <p14:modId xmlns:p14="http://schemas.microsoft.com/office/powerpoint/2010/main" val="1601694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05176025"/>
                    </a:ext>
                  </a:extLst>
                </a:gridCol>
                <a:gridCol w="905256">
                  <a:extLst>
                    <a:ext uri="{9D8B030D-6E8A-4147-A177-3AD203B41FA5}">
                      <a16:colId xmlns:a16="http://schemas.microsoft.com/office/drawing/2014/main" val="3197731315"/>
                    </a:ext>
                  </a:extLst>
                </a:gridCol>
                <a:gridCol w="658368">
                  <a:extLst>
                    <a:ext uri="{9D8B030D-6E8A-4147-A177-3AD203B41FA5}">
                      <a16:colId xmlns:a16="http://schemas.microsoft.com/office/drawing/2014/main" val="3817291221"/>
                    </a:ext>
                  </a:extLst>
                </a:gridCol>
                <a:gridCol w="329184">
                  <a:extLst>
                    <a:ext uri="{9D8B030D-6E8A-4147-A177-3AD203B41FA5}">
                      <a16:colId xmlns:a16="http://schemas.microsoft.com/office/drawing/2014/main" val="4078895890"/>
                    </a:ext>
                  </a:extLst>
                </a:gridCol>
                <a:gridCol w="329184">
                  <a:extLst>
                    <a:ext uri="{9D8B030D-6E8A-4147-A177-3AD203B41FA5}">
                      <a16:colId xmlns:a16="http://schemas.microsoft.com/office/drawing/2014/main" val="3799862413"/>
                    </a:ext>
                  </a:extLst>
                </a:gridCol>
                <a:gridCol w="329184">
                  <a:extLst>
                    <a:ext uri="{9D8B030D-6E8A-4147-A177-3AD203B41FA5}">
                      <a16:colId xmlns:a16="http://schemas.microsoft.com/office/drawing/2014/main" val="1391419976"/>
                    </a:ext>
                  </a:extLst>
                </a:gridCol>
                <a:gridCol w="329184">
                  <a:extLst>
                    <a:ext uri="{9D8B030D-6E8A-4147-A177-3AD203B41FA5}">
                      <a16:colId xmlns:a16="http://schemas.microsoft.com/office/drawing/2014/main" val="4177211312"/>
                    </a:ext>
                  </a:extLst>
                </a:gridCol>
                <a:gridCol w="329184">
                  <a:extLst>
                    <a:ext uri="{9D8B030D-6E8A-4147-A177-3AD203B41FA5}">
                      <a16:colId xmlns:a16="http://schemas.microsoft.com/office/drawing/2014/main" val="121771566"/>
                    </a:ext>
                  </a:extLst>
                </a:gridCol>
                <a:gridCol w="329184">
                  <a:extLst>
                    <a:ext uri="{9D8B030D-6E8A-4147-A177-3AD203B41FA5}">
                      <a16:colId xmlns:a16="http://schemas.microsoft.com/office/drawing/2014/main" val="898106243"/>
                    </a:ext>
                  </a:extLst>
                </a:gridCol>
                <a:gridCol w="329184">
                  <a:extLst>
                    <a:ext uri="{9D8B030D-6E8A-4147-A177-3AD203B41FA5}">
                      <a16:colId xmlns:a16="http://schemas.microsoft.com/office/drawing/2014/main" val="3232914084"/>
                    </a:ext>
                  </a:extLst>
                </a:gridCol>
                <a:gridCol w="329184">
                  <a:extLst>
                    <a:ext uri="{9D8B030D-6E8A-4147-A177-3AD203B41FA5}">
                      <a16:colId xmlns:a16="http://schemas.microsoft.com/office/drawing/2014/main" val="1515357746"/>
                    </a:ext>
                  </a:extLst>
                </a:gridCol>
                <a:gridCol w="329184">
                  <a:extLst>
                    <a:ext uri="{9D8B030D-6E8A-4147-A177-3AD203B41FA5}">
                      <a16:colId xmlns:a16="http://schemas.microsoft.com/office/drawing/2014/main" val="4179634784"/>
                    </a:ext>
                  </a:extLst>
                </a:gridCol>
                <a:gridCol w="329184">
                  <a:extLst>
                    <a:ext uri="{9D8B030D-6E8A-4147-A177-3AD203B41FA5}">
                      <a16:colId xmlns:a16="http://schemas.microsoft.com/office/drawing/2014/main" val="1409819695"/>
                    </a:ext>
                  </a:extLst>
                </a:gridCol>
                <a:gridCol w="329184">
                  <a:extLst>
                    <a:ext uri="{9D8B030D-6E8A-4147-A177-3AD203B41FA5}">
                      <a16:colId xmlns:a16="http://schemas.microsoft.com/office/drawing/2014/main" val="1385222852"/>
                    </a:ext>
                  </a:extLst>
                </a:gridCol>
                <a:gridCol w="329184">
                  <a:extLst>
                    <a:ext uri="{9D8B030D-6E8A-4147-A177-3AD203B41FA5}">
                      <a16:colId xmlns:a16="http://schemas.microsoft.com/office/drawing/2014/main" val="232433008"/>
                    </a:ext>
                  </a:extLst>
                </a:gridCol>
                <a:gridCol w="329184">
                  <a:extLst>
                    <a:ext uri="{9D8B030D-6E8A-4147-A177-3AD203B41FA5}">
                      <a16:colId xmlns:a16="http://schemas.microsoft.com/office/drawing/2014/main" val="354048824"/>
                    </a:ext>
                  </a:extLst>
                </a:gridCol>
                <a:gridCol w="329184">
                  <a:extLst>
                    <a:ext uri="{9D8B030D-6E8A-4147-A177-3AD203B41FA5}">
                      <a16:colId xmlns:a16="http://schemas.microsoft.com/office/drawing/2014/main" val="775762364"/>
                    </a:ext>
                  </a:extLst>
                </a:gridCol>
                <a:gridCol w="329184">
                  <a:extLst>
                    <a:ext uri="{9D8B030D-6E8A-4147-A177-3AD203B41FA5}">
                      <a16:colId xmlns:a16="http://schemas.microsoft.com/office/drawing/2014/main" val="2837901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445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- 2019-03-26 17:30:06 </a:t>
                      </a:r>
                      <a:r>
                        <a:rPr kumimoji="0" lang="en-US" sz="1000" b="0" i="0" u="none" strike="noStrike" kern="1200" cap="none" spc="0" normalizeH="0" baseline="0" noProof="0">
                          <a:ln>
                            <a:noFill/>
                          </a:ln>
                          <a:solidFill>
                            <a:prstClr val="black"/>
                          </a:solidFill>
                          <a:effectLst/>
                          <a:uLnTx/>
                          <a:uFillTx/>
                          <a:latin typeface="+mn-lt"/>
                          <a:ea typeface="+mn-ea"/>
                          <a:cs typeface="+mn-cs"/>
                        </a:rPr>
                        <a:t> 
 Interested in a meaningful career in the social services? The Diploma in Gerontology is for you. Come to an Info Session on March 27 @ 6:00 pm Room B008 to learn how you can provide services for our community's older adults who wish to age in place. https://bit.ly/2O1nfse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49255864"/>
                  </a:ext>
                </a:extLst>
              </a:tr>
            </a:tbl>
          </a:graphicData>
        </a:graphic>
      </p:graphicFrame>
      <p:sp>
        <p:nvSpPr>
          <p:cNvPr id="4" name="Text Placeholder 3">
            <a:extLst>
              <a:ext uri="{FF2B5EF4-FFF2-40B4-BE49-F238E27FC236}">
                <a16:creationId xmlns:a16="http://schemas.microsoft.com/office/drawing/2014/main" id="{AB67AD5A-F9AC-4147-A2D5-0D9F5B6E2C52}"/>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9039113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7BFE0-2CA8-4D82-BA5C-FDF0318B122B}"/>
              </a:ext>
            </a:extLst>
          </p:cNvPr>
          <p:cNvSpPr>
            <a:spLocks noGrp="1"/>
          </p:cNvSpPr>
          <p:nvPr>
            <p:ph type="title"/>
          </p:nvPr>
        </p:nvSpPr>
        <p:spPr/>
        <p:txBody>
          <a:bodyPr/>
          <a:lstStyle/>
          <a:p>
            <a:r>
              <a:rPr lang="en-US"/>
              <a:t>Facebook Own Posts Table | All Pages - 21 of 25</a:t>
            </a:r>
          </a:p>
        </p:txBody>
      </p:sp>
      <p:graphicFrame>
        <p:nvGraphicFramePr>
          <p:cNvPr id="5" name="Table Placeholder 4">
            <a:extLst>
              <a:ext uri="{FF2B5EF4-FFF2-40B4-BE49-F238E27FC236}">
                <a16:creationId xmlns:a16="http://schemas.microsoft.com/office/drawing/2014/main" id="{FA103127-5993-4272-A0C7-D3343AC94A2F}"/>
              </a:ext>
            </a:extLst>
          </p:cNvPr>
          <p:cNvGraphicFramePr>
            <a:graphicFrameLocks noGrp="1"/>
          </p:cNvGraphicFramePr>
          <p:nvPr>
            <p:ph type="tbl" sz="quarter" idx="13"/>
            <p:extLst>
              <p:ext uri="{D42A27DB-BD31-4B8C-83A1-F6EECF244321}">
                <p14:modId xmlns:p14="http://schemas.microsoft.com/office/powerpoint/2010/main" val="2896100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34976594"/>
                    </a:ext>
                  </a:extLst>
                </a:gridCol>
                <a:gridCol w="905256">
                  <a:extLst>
                    <a:ext uri="{9D8B030D-6E8A-4147-A177-3AD203B41FA5}">
                      <a16:colId xmlns:a16="http://schemas.microsoft.com/office/drawing/2014/main" val="3202867867"/>
                    </a:ext>
                  </a:extLst>
                </a:gridCol>
                <a:gridCol w="658368">
                  <a:extLst>
                    <a:ext uri="{9D8B030D-6E8A-4147-A177-3AD203B41FA5}">
                      <a16:colId xmlns:a16="http://schemas.microsoft.com/office/drawing/2014/main" val="4224882267"/>
                    </a:ext>
                  </a:extLst>
                </a:gridCol>
                <a:gridCol w="329184">
                  <a:extLst>
                    <a:ext uri="{9D8B030D-6E8A-4147-A177-3AD203B41FA5}">
                      <a16:colId xmlns:a16="http://schemas.microsoft.com/office/drawing/2014/main" val="3871800254"/>
                    </a:ext>
                  </a:extLst>
                </a:gridCol>
                <a:gridCol w="329184">
                  <a:extLst>
                    <a:ext uri="{9D8B030D-6E8A-4147-A177-3AD203B41FA5}">
                      <a16:colId xmlns:a16="http://schemas.microsoft.com/office/drawing/2014/main" val="1009440378"/>
                    </a:ext>
                  </a:extLst>
                </a:gridCol>
                <a:gridCol w="329184">
                  <a:extLst>
                    <a:ext uri="{9D8B030D-6E8A-4147-A177-3AD203B41FA5}">
                      <a16:colId xmlns:a16="http://schemas.microsoft.com/office/drawing/2014/main" val="3880457774"/>
                    </a:ext>
                  </a:extLst>
                </a:gridCol>
                <a:gridCol w="329184">
                  <a:extLst>
                    <a:ext uri="{9D8B030D-6E8A-4147-A177-3AD203B41FA5}">
                      <a16:colId xmlns:a16="http://schemas.microsoft.com/office/drawing/2014/main" val="3764069129"/>
                    </a:ext>
                  </a:extLst>
                </a:gridCol>
                <a:gridCol w="329184">
                  <a:extLst>
                    <a:ext uri="{9D8B030D-6E8A-4147-A177-3AD203B41FA5}">
                      <a16:colId xmlns:a16="http://schemas.microsoft.com/office/drawing/2014/main" val="1645465627"/>
                    </a:ext>
                  </a:extLst>
                </a:gridCol>
                <a:gridCol w="329184">
                  <a:extLst>
                    <a:ext uri="{9D8B030D-6E8A-4147-A177-3AD203B41FA5}">
                      <a16:colId xmlns:a16="http://schemas.microsoft.com/office/drawing/2014/main" val="1737980636"/>
                    </a:ext>
                  </a:extLst>
                </a:gridCol>
                <a:gridCol w="329184">
                  <a:extLst>
                    <a:ext uri="{9D8B030D-6E8A-4147-A177-3AD203B41FA5}">
                      <a16:colId xmlns:a16="http://schemas.microsoft.com/office/drawing/2014/main" val="890147251"/>
                    </a:ext>
                  </a:extLst>
                </a:gridCol>
                <a:gridCol w="329184">
                  <a:extLst>
                    <a:ext uri="{9D8B030D-6E8A-4147-A177-3AD203B41FA5}">
                      <a16:colId xmlns:a16="http://schemas.microsoft.com/office/drawing/2014/main" val="3800017338"/>
                    </a:ext>
                  </a:extLst>
                </a:gridCol>
                <a:gridCol w="329184">
                  <a:extLst>
                    <a:ext uri="{9D8B030D-6E8A-4147-A177-3AD203B41FA5}">
                      <a16:colId xmlns:a16="http://schemas.microsoft.com/office/drawing/2014/main" val="2704973513"/>
                    </a:ext>
                  </a:extLst>
                </a:gridCol>
                <a:gridCol w="329184">
                  <a:extLst>
                    <a:ext uri="{9D8B030D-6E8A-4147-A177-3AD203B41FA5}">
                      <a16:colId xmlns:a16="http://schemas.microsoft.com/office/drawing/2014/main" val="583723084"/>
                    </a:ext>
                  </a:extLst>
                </a:gridCol>
                <a:gridCol w="329184">
                  <a:extLst>
                    <a:ext uri="{9D8B030D-6E8A-4147-A177-3AD203B41FA5}">
                      <a16:colId xmlns:a16="http://schemas.microsoft.com/office/drawing/2014/main" val="2398109592"/>
                    </a:ext>
                  </a:extLst>
                </a:gridCol>
                <a:gridCol w="329184">
                  <a:extLst>
                    <a:ext uri="{9D8B030D-6E8A-4147-A177-3AD203B41FA5}">
                      <a16:colId xmlns:a16="http://schemas.microsoft.com/office/drawing/2014/main" val="2001376051"/>
                    </a:ext>
                  </a:extLst>
                </a:gridCol>
                <a:gridCol w="329184">
                  <a:extLst>
                    <a:ext uri="{9D8B030D-6E8A-4147-A177-3AD203B41FA5}">
                      <a16:colId xmlns:a16="http://schemas.microsoft.com/office/drawing/2014/main" val="165444622"/>
                    </a:ext>
                  </a:extLst>
                </a:gridCol>
                <a:gridCol w="329184">
                  <a:extLst>
                    <a:ext uri="{9D8B030D-6E8A-4147-A177-3AD203B41FA5}">
                      <a16:colId xmlns:a16="http://schemas.microsoft.com/office/drawing/2014/main" val="359048572"/>
                    </a:ext>
                  </a:extLst>
                </a:gridCol>
                <a:gridCol w="329184">
                  <a:extLst>
                    <a:ext uri="{9D8B030D-6E8A-4147-A177-3AD203B41FA5}">
                      <a16:colId xmlns:a16="http://schemas.microsoft.com/office/drawing/2014/main" val="2408703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41412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BCIT: British Columbia Institute of Technology - 2019-03-26 01:05:34 </a:t>
                      </a:r>
                      <a:r>
                        <a:rPr kumimoji="0" lang="en-US" sz="1000" b="0" i="0" u="none" strike="noStrike" kern="1200" cap="none" spc="0" normalizeH="0" baseline="0" noProof="0">
                          <a:ln>
                            <a:noFill/>
                          </a:ln>
                          <a:solidFill>
                            <a:prstClr val="black"/>
                          </a:solidFill>
                          <a:effectLst/>
                          <a:uLnTx/>
                          <a:uFillTx/>
                          <a:latin typeface="+mn-lt"/>
                          <a:ea typeface="+mn-ea"/>
                          <a:cs typeface="+mn-cs"/>
                        </a:rPr>
                        <a:t> 
 Many thanks to Wesgroup Equipment for their generous ,000 donation (matched by BCIT Women in Trades and Technology), spurring even more support for women in trades. The donation will go toward bursaries and scholarships for students in programs such as the Heavy Mechanical Trades Foundation and Professional Sales. 
“Wesgroup’s generous donation and continued support speaks to the company’s commitment to cultivating British Columbia’s next generation of leaders,” says Jackie Jacob, executive director, BCIT Foundation. “And BCIT’s Women in Technology Fund’s additional contribution is a great example of how the Institute works closely with our industry partners to support the recruitment of women pursuing a career in trades.”
Full details on BCIT News https://bit.ly/2CHsVTV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https://external.xx.fbcdn.net/safe_image.php?d=AQCM3y17kLIkf_81&amp;w=599&amp;h=599&amp;url=https%3A%2F%2Fcommons.bcit.ca%2Fnews%2Ffiles%2F2019%2F03%2F17029276587_0b76733eeb_h_1200px.jpg&amp;cfs=1&amp;sx=301&amp;sy=0&amp;sw=599&amp;sh=599&amp;_nc_hash=AQC-d4ycNMnrVrQH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4851491"/>
                  </a:ext>
                </a:extLst>
              </a:tr>
            </a:tbl>
          </a:graphicData>
        </a:graphic>
      </p:graphicFrame>
      <p:sp>
        <p:nvSpPr>
          <p:cNvPr id="4" name="Text Placeholder 3">
            <a:extLst>
              <a:ext uri="{FF2B5EF4-FFF2-40B4-BE49-F238E27FC236}">
                <a16:creationId xmlns:a16="http://schemas.microsoft.com/office/drawing/2014/main" id="{A7DA8CB9-1B6F-44B9-AEEC-54D1247C05EB}"/>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4842715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E6DE8-8D5F-42BB-B460-20D975D32E05}"/>
              </a:ext>
            </a:extLst>
          </p:cNvPr>
          <p:cNvSpPr>
            <a:spLocks noGrp="1"/>
          </p:cNvSpPr>
          <p:nvPr>
            <p:ph type="title"/>
          </p:nvPr>
        </p:nvSpPr>
        <p:spPr/>
        <p:txBody>
          <a:bodyPr/>
          <a:lstStyle/>
          <a:p>
            <a:r>
              <a:rPr lang="en-US"/>
              <a:t>Facebook Own Posts Table | All Pages - 22 of 25</a:t>
            </a:r>
          </a:p>
        </p:txBody>
      </p:sp>
      <p:graphicFrame>
        <p:nvGraphicFramePr>
          <p:cNvPr id="5" name="Table Placeholder 4">
            <a:extLst>
              <a:ext uri="{FF2B5EF4-FFF2-40B4-BE49-F238E27FC236}">
                <a16:creationId xmlns:a16="http://schemas.microsoft.com/office/drawing/2014/main" id="{A7C48854-6CD8-4685-A3DD-13ADF643383D}"/>
              </a:ext>
            </a:extLst>
          </p:cNvPr>
          <p:cNvGraphicFramePr>
            <a:graphicFrameLocks noGrp="1"/>
          </p:cNvGraphicFramePr>
          <p:nvPr>
            <p:ph type="tbl" sz="quarter" idx="13"/>
            <p:extLst>
              <p:ext uri="{D42A27DB-BD31-4B8C-83A1-F6EECF244321}">
                <p14:modId xmlns:p14="http://schemas.microsoft.com/office/powerpoint/2010/main" val="689994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11192182"/>
                    </a:ext>
                  </a:extLst>
                </a:gridCol>
                <a:gridCol w="905256">
                  <a:extLst>
                    <a:ext uri="{9D8B030D-6E8A-4147-A177-3AD203B41FA5}">
                      <a16:colId xmlns:a16="http://schemas.microsoft.com/office/drawing/2014/main" val="455429349"/>
                    </a:ext>
                  </a:extLst>
                </a:gridCol>
                <a:gridCol w="658368">
                  <a:extLst>
                    <a:ext uri="{9D8B030D-6E8A-4147-A177-3AD203B41FA5}">
                      <a16:colId xmlns:a16="http://schemas.microsoft.com/office/drawing/2014/main" val="2183312660"/>
                    </a:ext>
                  </a:extLst>
                </a:gridCol>
                <a:gridCol w="329184">
                  <a:extLst>
                    <a:ext uri="{9D8B030D-6E8A-4147-A177-3AD203B41FA5}">
                      <a16:colId xmlns:a16="http://schemas.microsoft.com/office/drawing/2014/main" val="2486479021"/>
                    </a:ext>
                  </a:extLst>
                </a:gridCol>
                <a:gridCol w="329184">
                  <a:extLst>
                    <a:ext uri="{9D8B030D-6E8A-4147-A177-3AD203B41FA5}">
                      <a16:colId xmlns:a16="http://schemas.microsoft.com/office/drawing/2014/main" val="1661160669"/>
                    </a:ext>
                  </a:extLst>
                </a:gridCol>
                <a:gridCol w="329184">
                  <a:extLst>
                    <a:ext uri="{9D8B030D-6E8A-4147-A177-3AD203B41FA5}">
                      <a16:colId xmlns:a16="http://schemas.microsoft.com/office/drawing/2014/main" val="2834664357"/>
                    </a:ext>
                  </a:extLst>
                </a:gridCol>
                <a:gridCol w="329184">
                  <a:extLst>
                    <a:ext uri="{9D8B030D-6E8A-4147-A177-3AD203B41FA5}">
                      <a16:colId xmlns:a16="http://schemas.microsoft.com/office/drawing/2014/main" val="1595273305"/>
                    </a:ext>
                  </a:extLst>
                </a:gridCol>
                <a:gridCol w="329184">
                  <a:extLst>
                    <a:ext uri="{9D8B030D-6E8A-4147-A177-3AD203B41FA5}">
                      <a16:colId xmlns:a16="http://schemas.microsoft.com/office/drawing/2014/main" val="1839038211"/>
                    </a:ext>
                  </a:extLst>
                </a:gridCol>
                <a:gridCol w="329184">
                  <a:extLst>
                    <a:ext uri="{9D8B030D-6E8A-4147-A177-3AD203B41FA5}">
                      <a16:colId xmlns:a16="http://schemas.microsoft.com/office/drawing/2014/main" val="1282621986"/>
                    </a:ext>
                  </a:extLst>
                </a:gridCol>
                <a:gridCol w="329184">
                  <a:extLst>
                    <a:ext uri="{9D8B030D-6E8A-4147-A177-3AD203B41FA5}">
                      <a16:colId xmlns:a16="http://schemas.microsoft.com/office/drawing/2014/main" val="1997764787"/>
                    </a:ext>
                  </a:extLst>
                </a:gridCol>
                <a:gridCol w="329184">
                  <a:extLst>
                    <a:ext uri="{9D8B030D-6E8A-4147-A177-3AD203B41FA5}">
                      <a16:colId xmlns:a16="http://schemas.microsoft.com/office/drawing/2014/main" val="3515900193"/>
                    </a:ext>
                  </a:extLst>
                </a:gridCol>
                <a:gridCol w="329184">
                  <a:extLst>
                    <a:ext uri="{9D8B030D-6E8A-4147-A177-3AD203B41FA5}">
                      <a16:colId xmlns:a16="http://schemas.microsoft.com/office/drawing/2014/main" val="4176031655"/>
                    </a:ext>
                  </a:extLst>
                </a:gridCol>
                <a:gridCol w="329184">
                  <a:extLst>
                    <a:ext uri="{9D8B030D-6E8A-4147-A177-3AD203B41FA5}">
                      <a16:colId xmlns:a16="http://schemas.microsoft.com/office/drawing/2014/main" val="974345659"/>
                    </a:ext>
                  </a:extLst>
                </a:gridCol>
                <a:gridCol w="329184">
                  <a:extLst>
                    <a:ext uri="{9D8B030D-6E8A-4147-A177-3AD203B41FA5}">
                      <a16:colId xmlns:a16="http://schemas.microsoft.com/office/drawing/2014/main" val="2969474054"/>
                    </a:ext>
                  </a:extLst>
                </a:gridCol>
                <a:gridCol w="329184">
                  <a:extLst>
                    <a:ext uri="{9D8B030D-6E8A-4147-A177-3AD203B41FA5}">
                      <a16:colId xmlns:a16="http://schemas.microsoft.com/office/drawing/2014/main" val="1981607498"/>
                    </a:ext>
                  </a:extLst>
                </a:gridCol>
                <a:gridCol w="329184">
                  <a:extLst>
                    <a:ext uri="{9D8B030D-6E8A-4147-A177-3AD203B41FA5}">
                      <a16:colId xmlns:a16="http://schemas.microsoft.com/office/drawing/2014/main" val="1251227133"/>
                    </a:ext>
                  </a:extLst>
                </a:gridCol>
                <a:gridCol w="329184">
                  <a:extLst>
                    <a:ext uri="{9D8B030D-6E8A-4147-A177-3AD203B41FA5}">
                      <a16:colId xmlns:a16="http://schemas.microsoft.com/office/drawing/2014/main" val="1273558326"/>
                    </a:ext>
                  </a:extLst>
                </a:gridCol>
                <a:gridCol w="329184">
                  <a:extLst>
                    <a:ext uri="{9D8B030D-6E8A-4147-A177-3AD203B41FA5}">
                      <a16:colId xmlns:a16="http://schemas.microsoft.com/office/drawing/2014/main" val="3894768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79393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BCIT: British Columbia Institute of Technology - 2019-03-25 20:32:11 </a:t>
                      </a:r>
                      <a:r>
                        <a:rPr kumimoji="0" lang="en-US" sz="1000" b="0" i="0" u="none" strike="noStrike" kern="1200" cap="none" spc="0" normalizeH="0" baseline="0" noProof="0">
                          <a:ln>
                            <a:noFill/>
                          </a:ln>
                          <a:solidFill>
                            <a:prstClr val="black"/>
                          </a:solidFill>
                          <a:effectLst/>
                          <a:uLnTx/>
                          <a:uFillTx/>
                          <a:latin typeface="+mn-lt"/>
                          <a:ea typeface="+mn-ea"/>
                          <a:cs typeface="+mn-cs"/>
                        </a:rPr>
                        <a:t> 
 Students! This Friday night, come meet new friends, play some board games, and enjoy free pizza at the BCIT Game Night 🎲🍕 
Check it out: https://bit.ly/2CzxkIg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https://scontent.xx.fbcdn.net/v/t1.0-9/s720x720/55551830_10157503067844410_5755331832488919040_o.png?_nc_cat=105&amp;_nc_ht=scontent.xx&amp;oh=76fb326acdf87f9f27a5fd2764a66dc2&amp;oe=5D07A5F9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3467509"/>
                  </a:ext>
                </a:extLst>
              </a:tr>
            </a:tbl>
          </a:graphicData>
        </a:graphic>
      </p:graphicFrame>
      <p:sp>
        <p:nvSpPr>
          <p:cNvPr id="4" name="Text Placeholder 3">
            <a:extLst>
              <a:ext uri="{FF2B5EF4-FFF2-40B4-BE49-F238E27FC236}">
                <a16:creationId xmlns:a16="http://schemas.microsoft.com/office/drawing/2014/main" id="{00EBCA54-BC21-42C3-80AB-9E7C96CC428A}"/>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8247434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BE124-FF94-4B89-B077-F8F13E027BA9}"/>
              </a:ext>
            </a:extLst>
          </p:cNvPr>
          <p:cNvSpPr>
            <a:spLocks noGrp="1"/>
          </p:cNvSpPr>
          <p:nvPr>
            <p:ph type="title"/>
          </p:nvPr>
        </p:nvSpPr>
        <p:spPr/>
        <p:txBody>
          <a:bodyPr/>
          <a:lstStyle/>
          <a:p>
            <a:r>
              <a:rPr lang="en-US"/>
              <a:t>Facebook Own Posts Table | All Pages - 23 of 25</a:t>
            </a:r>
          </a:p>
        </p:txBody>
      </p:sp>
      <p:graphicFrame>
        <p:nvGraphicFramePr>
          <p:cNvPr id="5" name="Table Placeholder 4">
            <a:extLst>
              <a:ext uri="{FF2B5EF4-FFF2-40B4-BE49-F238E27FC236}">
                <a16:creationId xmlns:a16="http://schemas.microsoft.com/office/drawing/2014/main" id="{875FCA0F-3912-4E91-A430-29DA01352B6E}"/>
              </a:ext>
            </a:extLst>
          </p:cNvPr>
          <p:cNvGraphicFramePr>
            <a:graphicFrameLocks noGrp="1"/>
          </p:cNvGraphicFramePr>
          <p:nvPr>
            <p:ph type="tbl" sz="quarter" idx="13"/>
            <p:extLst>
              <p:ext uri="{D42A27DB-BD31-4B8C-83A1-F6EECF244321}">
                <p14:modId xmlns:p14="http://schemas.microsoft.com/office/powerpoint/2010/main" val="3740957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82751530"/>
                    </a:ext>
                  </a:extLst>
                </a:gridCol>
                <a:gridCol w="905256">
                  <a:extLst>
                    <a:ext uri="{9D8B030D-6E8A-4147-A177-3AD203B41FA5}">
                      <a16:colId xmlns:a16="http://schemas.microsoft.com/office/drawing/2014/main" val="2615327719"/>
                    </a:ext>
                  </a:extLst>
                </a:gridCol>
                <a:gridCol w="658368">
                  <a:extLst>
                    <a:ext uri="{9D8B030D-6E8A-4147-A177-3AD203B41FA5}">
                      <a16:colId xmlns:a16="http://schemas.microsoft.com/office/drawing/2014/main" val="2173264620"/>
                    </a:ext>
                  </a:extLst>
                </a:gridCol>
                <a:gridCol w="329184">
                  <a:extLst>
                    <a:ext uri="{9D8B030D-6E8A-4147-A177-3AD203B41FA5}">
                      <a16:colId xmlns:a16="http://schemas.microsoft.com/office/drawing/2014/main" val="1259704068"/>
                    </a:ext>
                  </a:extLst>
                </a:gridCol>
                <a:gridCol w="329184">
                  <a:extLst>
                    <a:ext uri="{9D8B030D-6E8A-4147-A177-3AD203B41FA5}">
                      <a16:colId xmlns:a16="http://schemas.microsoft.com/office/drawing/2014/main" val="2679296495"/>
                    </a:ext>
                  </a:extLst>
                </a:gridCol>
                <a:gridCol w="329184">
                  <a:extLst>
                    <a:ext uri="{9D8B030D-6E8A-4147-A177-3AD203B41FA5}">
                      <a16:colId xmlns:a16="http://schemas.microsoft.com/office/drawing/2014/main" val="962958222"/>
                    </a:ext>
                  </a:extLst>
                </a:gridCol>
                <a:gridCol w="329184">
                  <a:extLst>
                    <a:ext uri="{9D8B030D-6E8A-4147-A177-3AD203B41FA5}">
                      <a16:colId xmlns:a16="http://schemas.microsoft.com/office/drawing/2014/main" val="3814255557"/>
                    </a:ext>
                  </a:extLst>
                </a:gridCol>
                <a:gridCol w="329184">
                  <a:extLst>
                    <a:ext uri="{9D8B030D-6E8A-4147-A177-3AD203B41FA5}">
                      <a16:colId xmlns:a16="http://schemas.microsoft.com/office/drawing/2014/main" val="3700672649"/>
                    </a:ext>
                  </a:extLst>
                </a:gridCol>
                <a:gridCol w="329184">
                  <a:extLst>
                    <a:ext uri="{9D8B030D-6E8A-4147-A177-3AD203B41FA5}">
                      <a16:colId xmlns:a16="http://schemas.microsoft.com/office/drawing/2014/main" val="325788390"/>
                    </a:ext>
                  </a:extLst>
                </a:gridCol>
                <a:gridCol w="329184">
                  <a:extLst>
                    <a:ext uri="{9D8B030D-6E8A-4147-A177-3AD203B41FA5}">
                      <a16:colId xmlns:a16="http://schemas.microsoft.com/office/drawing/2014/main" val="2216649942"/>
                    </a:ext>
                  </a:extLst>
                </a:gridCol>
                <a:gridCol w="329184">
                  <a:extLst>
                    <a:ext uri="{9D8B030D-6E8A-4147-A177-3AD203B41FA5}">
                      <a16:colId xmlns:a16="http://schemas.microsoft.com/office/drawing/2014/main" val="1258912839"/>
                    </a:ext>
                  </a:extLst>
                </a:gridCol>
                <a:gridCol w="329184">
                  <a:extLst>
                    <a:ext uri="{9D8B030D-6E8A-4147-A177-3AD203B41FA5}">
                      <a16:colId xmlns:a16="http://schemas.microsoft.com/office/drawing/2014/main" val="822546333"/>
                    </a:ext>
                  </a:extLst>
                </a:gridCol>
                <a:gridCol w="329184">
                  <a:extLst>
                    <a:ext uri="{9D8B030D-6E8A-4147-A177-3AD203B41FA5}">
                      <a16:colId xmlns:a16="http://schemas.microsoft.com/office/drawing/2014/main" val="1071589792"/>
                    </a:ext>
                  </a:extLst>
                </a:gridCol>
                <a:gridCol w="329184">
                  <a:extLst>
                    <a:ext uri="{9D8B030D-6E8A-4147-A177-3AD203B41FA5}">
                      <a16:colId xmlns:a16="http://schemas.microsoft.com/office/drawing/2014/main" val="2160848813"/>
                    </a:ext>
                  </a:extLst>
                </a:gridCol>
                <a:gridCol w="329184">
                  <a:extLst>
                    <a:ext uri="{9D8B030D-6E8A-4147-A177-3AD203B41FA5}">
                      <a16:colId xmlns:a16="http://schemas.microsoft.com/office/drawing/2014/main" val="3577741462"/>
                    </a:ext>
                  </a:extLst>
                </a:gridCol>
                <a:gridCol w="329184">
                  <a:extLst>
                    <a:ext uri="{9D8B030D-6E8A-4147-A177-3AD203B41FA5}">
                      <a16:colId xmlns:a16="http://schemas.microsoft.com/office/drawing/2014/main" val="4028715436"/>
                    </a:ext>
                  </a:extLst>
                </a:gridCol>
                <a:gridCol w="329184">
                  <a:extLst>
                    <a:ext uri="{9D8B030D-6E8A-4147-A177-3AD203B41FA5}">
                      <a16:colId xmlns:a16="http://schemas.microsoft.com/office/drawing/2014/main" val="3402839654"/>
                    </a:ext>
                  </a:extLst>
                </a:gridCol>
                <a:gridCol w="329184">
                  <a:extLst>
                    <a:ext uri="{9D8B030D-6E8A-4147-A177-3AD203B41FA5}">
                      <a16:colId xmlns:a16="http://schemas.microsoft.com/office/drawing/2014/main" val="445793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80300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- 2019-03-25 19:59:00 </a:t>
                      </a:r>
                      <a:r>
                        <a:rPr kumimoji="0" lang="en-US" sz="1000" b="0" i="0" u="none" strike="noStrike" kern="1200" cap="none" spc="0" normalizeH="0" baseline="0" noProof="0">
                          <a:ln>
                            <a:noFill/>
                          </a:ln>
                          <a:solidFill>
                            <a:prstClr val="black"/>
                          </a:solidFill>
                          <a:effectLst/>
                          <a:uLnTx/>
                          <a:uFillTx/>
                          <a:latin typeface="+mn-lt"/>
                          <a:ea typeface="+mn-ea"/>
                          <a:cs typeface="+mn-cs"/>
                        </a:rPr>
                        <a:t> 
 Learn more about Latin American Studies and attend a guest speaker series tomorrow at 10:30 am in A346. Sindy will be sharing her personal stories and experiences from all across Colombia, Brazil, and Canada. https://bit.ly/2CmfJU3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https://scontent.xx.fbcdn.net/v/t1.0-9/s720x720/55470274_10156943210685822_7847029297037443072_o.jpg?_nc_cat=106&amp;_nc_ht=scontent.xx&amp;oh=7209fc73128773739421b09cccbf13e3&amp;oe=5D4AAD58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7669413"/>
                  </a:ext>
                </a:extLst>
              </a:tr>
            </a:tbl>
          </a:graphicData>
        </a:graphic>
      </p:graphicFrame>
      <p:sp>
        <p:nvSpPr>
          <p:cNvPr id="4" name="Text Placeholder 3">
            <a:extLst>
              <a:ext uri="{FF2B5EF4-FFF2-40B4-BE49-F238E27FC236}">
                <a16:creationId xmlns:a16="http://schemas.microsoft.com/office/drawing/2014/main" id="{5FDEE217-0E7D-4F79-9A21-6F9E4A09B098}"/>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8769991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44868-0AA7-4208-B3DF-FDBA4F044B59}"/>
              </a:ext>
            </a:extLst>
          </p:cNvPr>
          <p:cNvSpPr>
            <a:spLocks noGrp="1"/>
          </p:cNvSpPr>
          <p:nvPr>
            <p:ph type="title"/>
          </p:nvPr>
        </p:nvSpPr>
        <p:spPr/>
        <p:txBody>
          <a:bodyPr/>
          <a:lstStyle/>
          <a:p>
            <a:r>
              <a:rPr lang="en-US"/>
              <a:t>Facebook Own Posts Table | All Pages - 24 of 25</a:t>
            </a:r>
          </a:p>
        </p:txBody>
      </p:sp>
      <p:graphicFrame>
        <p:nvGraphicFramePr>
          <p:cNvPr id="5" name="Table Placeholder 4">
            <a:extLst>
              <a:ext uri="{FF2B5EF4-FFF2-40B4-BE49-F238E27FC236}">
                <a16:creationId xmlns:a16="http://schemas.microsoft.com/office/drawing/2014/main" id="{B316A79C-CA57-4C3F-9C93-486B0BCE87B2}"/>
              </a:ext>
            </a:extLst>
          </p:cNvPr>
          <p:cNvGraphicFramePr>
            <a:graphicFrameLocks noGrp="1"/>
          </p:cNvGraphicFramePr>
          <p:nvPr>
            <p:ph type="tbl" sz="quarter" idx="13"/>
            <p:extLst>
              <p:ext uri="{D42A27DB-BD31-4B8C-83A1-F6EECF244321}">
                <p14:modId xmlns:p14="http://schemas.microsoft.com/office/powerpoint/2010/main" val="317908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13503886"/>
                    </a:ext>
                  </a:extLst>
                </a:gridCol>
                <a:gridCol w="905256">
                  <a:extLst>
                    <a:ext uri="{9D8B030D-6E8A-4147-A177-3AD203B41FA5}">
                      <a16:colId xmlns:a16="http://schemas.microsoft.com/office/drawing/2014/main" val="642529570"/>
                    </a:ext>
                  </a:extLst>
                </a:gridCol>
                <a:gridCol w="658368">
                  <a:extLst>
                    <a:ext uri="{9D8B030D-6E8A-4147-A177-3AD203B41FA5}">
                      <a16:colId xmlns:a16="http://schemas.microsoft.com/office/drawing/2014/main" val="4131990229"/>
                    </a:ext>
                  </a:extLst>
                </a:gridCol>
                <a:gridCol w="329184">
                  <a:extLst>
                    <a:ext uri="{9D8B030D-6E8A-4147-A177-3AD203B41FA5}">
                      <a16:colId xmlns:a16="http://schemas.microsoft.com/office/drawing/2014/main" val="1953549474"/>
                    </a:ext>
                  </a:extLst>
                </a:gridCol>
                <a:gridCol w="329184">
                  <a:extLst>
                    <a:ext uri="{9D8B030D-6E8A-4147-A177-3AD203B41FA5}">
                      <a16:colId xmlns:a16="http://schemas.microsoft.com/office/drawing/2014/main" val="3652147167"/>
                    </a:ext>
                  </a:extLst>
                </a:gridCol>
                <a:gridCol w="329184">
                  <a:extLst>
                    <a:ext uri="{9D8B030D-6E8A-4147-A177-3AD203B41FA5}">
                      <a16:colId xmlns:a16="http://schemas.microsoft.com/office/drawing/2014/main" val="2195618636"/>
                    </a:ext>
                  </a:extLst>
                </a:gridCol>
                <a:gridCol w="329184">
                  <a:extLst>
                    <a:ext uri="{9D8B030D-6E8A-4147-A177-3AD203B41FA5}">
                      <a16:colId xmlns:a16="http://schemas.microsoft.com/office/drawing/2014/main" val="2272885084"/>
                    </a:ext>
                  </a:extLst>
                </a:gridCol>
                <a:gridCol w="329184">
                  <a:extLst>
                    <a:ext uri="{9D8B030D-6E8A-4147-A177-3AD203B41FA5}">
                      <a16:colId xmlns:a16="http://schemas.microsoft.com/office/drawing/2014/main" val="3309559719"/>
                    </a:ext>
                  </a:extLst>
                </a:gridCol>
                <a:gridCol w="329184">
                  <a:extLst>
                    <a:ext uri="{9D8B030D-6E8A-4147-A177-3AD203B41FA5}">
                      <a16:colId xmlns:a16="http://schemas.microsoft.com/office/drawing/2014/main" val="2363929391"/>
                    </a:ext>
                  </a:extLst>
                </a:gridCol>
                <a:gridCol w="329184">
                  <a:extLst>
                    <a:ext uri="{9D8B030D-6E8A-4147-A177-3AD203B41FA5}">
                      <a16:colId xmlns:a16="http://schemas.microsoft.com/office/drawing/2014/main" val="2306078562"/>
                    </a:ext>
                  </a:extLst>
                </a:gridCol>
                <a:gridCol w="329184">
                  <a:extLst>
                    <a:ext uri="{9D8B030D-6E8A-4147-A177-3AD203B41FA5}">
                      <a16:colId xmlns:a16="http://schemas.microsoft.com/office/drawing/2014/main" val="2950191568"/>
                    </a:ext>
                  </a:extLst>
                </a:gridCol>
                <a:gridCol w="329184">
                  <a:extLst>
                    <a:ext uri="{9D8B030D-6E8A-4147-A177-3AD203B41FA5}">
                      <a16:colId xmlns:a16="http://schemas.microsoft.com/office/drawing/2014/main" val="3482900283"/>
                    </a:ext>
                  </a:extLst>
                </a:gridCol>
                <a:gridCol w="329184">
                  <a:extLst>
                    <a:ext uri="{9D8B030D-6E8A-4147-A177-3AD203B41FA5}">
                      <a16:colId xmlns:a16="http://schemas.microsoft.com/office/drawing/2014/main" val="1968689381"/>
                    </a:ext>
                  </a:extLst>
                </a:gridCol>
                <a:gridCol w="329184">
                  <a:extLst>
                    <a:ext uri="{9D8B030D-6E8A-4147-A177-3AD203B41FA5}">
                      <a16:colId xmlns:a16="http://schemas.microsoft.com/office/drawing/2014/main" val="1442124083"/>
                    </a:ext>
                  </a:extLst>
                </a:gridCol>
                <a:gridCol w="329184">
                  <a:extLst>
                    <a:ext uri="{9D8B030D-6E8A-4147-A177-3AD203B41FA5}">
                      <a16:colId xmlns:a16="http://schemas.microsoft.com/office/drawing/2014/main" val="2658035053"/>
                    </a:ext>
                  </a:extLst>
                </a:gridCol>
                <a:gridCol w="329184">
                  <a:extLst>
                    <a:ext uri="{9D8B030D-6E8A-4147-A177-3AD203B41FA5}">
                      <a16:colId xmlns:a16="http://schemas.microsoft.com/office/drawing/2014/main" val="2432373946"/>
                    </a:ext>
                  </a:extLst>
                </a:gridCol>
                <a:gridCol w="329184">
                  <a:extLst>
                    <a:ext uri="{9D8B030D-6E8A-4147-A177-3AD203B41FA5}">
                      <a16:colId xmlns:a16="http://schemas.microsoft.com/office/drawing/2014/main" val="2346997637"/>
                    </a:ext>
                  </a:extLst>
                </a:gridCol>
                <a:gridCol w="329184">
                  <a:extLst>
                    <a:ext uri="{9D8B030D-6E8A-4147-A177-3AD203B41FA5}">
                      <a16:colId xmlns:a16="http://schemas.microsoft.com/office/drawing/2014/main" val="2358592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77486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 College - 2019-03-25 19:56:42 </a:t>
                      </a:r>
                      <a:r>
                        <a:rPr kumimoji="0" lang="en-US" sz="1000" b="0" i="0" u="none" strike="noStrike" kern="1200" cap="none" spc="0" normalizeH="0" baseline="0" noProof="0">
                          <a:ln>
                            <a:noFill/>
                          </a:ln>
                          <a:solidFill>
                            <a:prstClr val="black"/>
                          </a:solidFill>
                          <a:effectLst/>
                          <a:uLnTx/>
                          <a:uFillTx/>
                          <a:latin typeface="+mn-lt"/>
                          <a:ea typeface="+mn-ea"/>
                          <a:cs typeface="+mn-cs"/>
                        </a:rPr>
                        <a:t> 
 Get into the groove on March 27 at the Music Tech Portfolio Show. Check out a sneak peak of an 8-track album produced by Douglas College Music Technology students. Listen to this and more at the show happening in the NW concourse, 2-7pm. http://ow.ly/Sa1z50o7A0k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https://scontent.xx.fbcdn.net/v/t15.5256-10/s720x720/54455243_354299668521880_8594541597259988992_n.jpg?_nc_cat=111&amp;_nc_ht=scontent.xx&amp;oh=f1c7a8d946ec985854b8fbf353b7f1c9&amp;oe=5D0ACC02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0184087"/>
                  </a:ext>
                </a:extLst>
              </a:tr>
            </a:tbl>
          </a:graphicData>
        </a:graphic>
      </p:graphicFrame>
      <p:sp>
        <p:nvSpPr>
          <p:cNvPr id="4" name="Text Placeholder 3">
            <a:extLst>
              <a:ext uri="{FF2B5EF4-FFF2-40B4-BE49-F238E27FC236}">
                <a16:creationId xmlns:a16="http://schemas.microsoft.com/office/drawing/2014/main" id="{C50738E5-02EC-4453-93F5-187AC84755DD}"/>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0503822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DC173-E87D-4E2E-9730-65FA70AB33E3}"/>
              </a:ext>
            </a:extLst>
          </p:cNvPr>
          <p:cNvSpPr>
            <a:spLocks noGrp="1"/>
          </p:cNvSpPr>
          <p:nvPr>
            <p:ph type="title"/>
          </p:nvPr>
        </p:nvSpPr>
        <p:spPr/>
        <p:txBody>
          <a:bodyPr/>
          <a:lstStyle/>
          <a:p>
            <a:r>
              <a:rPr lang="en-US"/>
              <a:t>Facebook Own Posts Table | All Pages - 25 of 25</a:t>
            </a:r>
          </a:p>
        </p:txBody>
      </p:sp>
      <p:graphicFrame>
        <p:nvGraphicFramePr>
          <p:cNvPr id="5" name="Table Placeholder 4">
            <a:extLst>
              <a:ext uri="{FF2B5EF4-FFF2-40B4-BE49-F238E27FC236}">
                <a16:creationId xmlns:a16="http://schemas.microsoft.com/office/drawing/2014/main" id="{E40B06D8-2347-478D-A329-F5507479070C}"/>
              </a:ext>
            </a:extLst>
          </p:cNvPr>
          <p:cNvGraphicFramePr>
            <a:graphicFrameLocks noGrp="1"/>
          </p:cNvGraphicFramePr>
          <p:nvPr>
            <p:ph type="tbl" sz="quarter" idx="13"/>
            <p:extLst>
              <p:ext uri="{D42A27DB-BD31-4B8C-83A1-F6EECF244321}">
                <p14:modId xmlns:p14="http://schemas.microsoft.com/office/powerpoint/2010/main" val="3724124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97748930"/>
                    </a:ext>
                  </a:extLst>
                </a:gridCol>
                <a:gridCol w="905256">
                  <a:extLst>
                    <a:ext uri="{9D8B030D-6E8A-4147-A177-3AD203B41FA5}">
                      <a16:colId xmlns:a16="http://schemas.microsoft.com/office/drawing/2014/main" val="35708792"/>
                    </a:ext>
                  </a:extLst>
                </a:gridCol>
                <a:gridCol w="658368">
                  <a:extLst>
                    <a:ext uri="{9D8B030D-6E8A-4147-A177-3AD203B41FA5}">
                      <a16:colId xmlns:a16="http://schemas.microsoft.com/office/drawing/2014/main" val="372163549"/>
                    </a:ext>
                  </a:extLst>
                </a:gridCol>
                <a:gridCol w="329184">
                  <a:extLst>
                    <a:ext uri="{9D8B030D-6E8A-4147-A177-3AD203B41FA5}">
                      <a16:colId xmlns:a16="http://schemas.microsoft.com/office/drawing/2014/main" val="2434862596"/>
                    </a:ext>
                  </a:extLst>
                </a:gridCol>
                <a:gridCol w="329184">
                  <a:extLst>
                    <a:ext uri="{9D8B030D-6E8A-4147-A177-3AD203B41FA5}">
                      <a16:colId xmlns:a16="http://schemas.microsoft.com/office/drawing/2014/main" val="4071085239"/>
                    </a:ext>
                  </a:extLst>
                </a:gridCol>
                <a:gridCol w="329184">
                  <a:extLst>
                    <a:ext uri="{9D8B030D-6E8A-4147-A177-3AD203B41FA5}">
                      <a16:colId xmlns:a16="http://schemas.microsoft.com/office/drawing/2014/main" val="3953246760"/>
                    </a:ext>
                  </a:extLst>
                </a:gridCol>
                <a:gridCol w="329184">
                  <a:extLst>
                    <a:ext uri="{9D8B030D-6E8A-4147-A177-3AD203B41FA5}">
                      <a16:colId xmlns:a16="http://schemas.microsoft.com/office/drawing/2014/main" val="937024074"/>
                    </a:ext>
                  </a:extLst>
                </a:gridCol>
                <a:gridCol w="329184">
                  <a:extLst>
                    <a:ext uri="{9D8B030D-6E8A-4147-A177-3AD203B41FA5}">
                      <a16:colId xmlns:a16="http://schemas.microsoft.com/office/drawing/2014/main" val="3475912786"/>
                    </a:ext>
                  </a:extLst>
                </a:gridCol>
                <a:gridCol w="329184">
                  <a:extLst>
                    <a:ext uri="{9D8B030D-6E8A-4147-A177-3AD203B41FA5}">
                      <a16:colId xmlns:a16="http://schemas.microsoft.com/office/drawing/2014/main" val="1258151762"/>
                    </a:ext>
                  </a:extLst>
                </a:gridCol>
                <a:gridCol w="329184">
                  <a:extLst>
                    <a:ext uri="{9D8B030D-6E8A-4147-A177-3AD203B41FA5}">
                      <a16:colId xmlns:a16="http://schemas.microsoft.com/office/drawing/2014/main" val="3656888733"/>
                    </a:ext>
                  </a:extLst>
                </a:gridCol>
                <a:gridCol w="329184">
                  <a:extLst>
                    <a:ext uri="{9D8B030D-6E8A-4147-A177-3AD203B41FA5}">
                      <a16:colId xmlns:a16="http://schemas.microsoft.com/office/drawing/2014/main" val="3234900992"/>
                    </a:ext>
                  </a:extLst>
                </a:gridCol>
                <a:gridCol w="329184">
                  <a:extLst>
                    <a:ext uri="{9D8B030D-6E8A-4147-A177-3AD203B41FA5}">
                      <a16:colId xmlns:a16="http://schemas.microsoft.com/office/drawing/2014/main" val="2575362029"/>
                    </a:ext>
                  </a:extLst>
                </a:gridCol>
                <a:gridCol w="329184">
                  <a:extLst>
                    <a:ext uri="{9D8B030D-6E8A-4147-A177-3AD203B41FA5}">
                      <a16:colId xmlns:a16="http://schemas.microsoft.com/office/drawing/2014/main" val="811342051"/>
                    </a:ext>
                  </a:extLst>
                </a:gridCol>
                <a:gridCol w="329184">
                  <a:extLst>
                    <a:ext uri="{9D8B030D-6E8A-4147-A177-3AD203B41FA5}">
                      <a16:colId xmlns:a16="http://schemas.microsoft.com/office/drawing/2014/main" val="1181971654"/>
                    </a:ext>
                  </a:extLst>
                </a:gridCol>
                <a:gridCol w="329184">
                  <a:extLst>
                    <a:ext uri="{9D8B030D-6E8A-4147-A177-3AD203B41FA5}">
                      <a16:colId xmlns:a16="http://schemas.microsoft.com/office/drawing/2014/main" val="1685813963"/>
                    </a:ext>
                  </a:extLst>
                </a:gridCol>
                <a:gridCol w="329184">
                  <a:extLst>
                    <a:ext uri="{9D8B030D-6E8A-4147-A177-3AD203B41FA5}">
                      <a16:colId xmlns:a16="http://schemas.microsoft.com/office/drawing/2014/main" val="3826801921"/>
                    </a:ext>
                  </a:extLst>
                </a:gridCol>
                <a:gridCol w="329184">
                  <a:extLst>
                    <a:ext uri="{9D8B030D-6E8A-4147-A177-3AD203B41FA5}">
                      <a16:colId xmlns:a16="http://schemas.microsoft.com/office/drawing/2014/main" val="386446222"/>
                    </a:ext>
                  </a:extLst>
                </a:gridCol>
                <a:gridCol w="329184">
                  <a:extLst>
                    <a:ext uri="{9D8B030D-6E8A-4147-A177-3AD203B41FA5}">
                      <a16:colId xmlns:a16="http://schemas.microsoft.com/office/drawing/2014/main" val="200043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1334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- 2019-03-25 18:10:19 </a:t>
                      </a:r>
                      <a:r>
                        <a:rPr kumimoji="0" lang="en-US" sz="1000" b="0" i="0" u="none" strike="noStrike" kern="1200" cap="none" spc="0" normalizeH="0" baseline="0" noProof="0">
                          <a:ln>
                            <a:noFill/>
                          </a:ln>
                          <a:solidFill>
                            <a:prstClr val="black"/>
                          </a:solidFill>
                          <a:effectLst/>
                          <a:uLnTx/>
                          <a:uFillTx/>
                          <a:latin typeface="+mn-lt"/>
                          <a:ea typeface="+mn-ea"/>
                          <a:cs typeface="+mn-cs"/>
                        </a:rPr>
                        <a:t> 
 Attention Fashionistas! Threads 2019 is less than 1 month away so make sure to get your tickets while they last! The George Brown College School of Fashion Studies Year-End Event is happening on April 23, 2019 at Artscape Wychwood Barns. https://www.threadsbygbc.com/rsvp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https://scontent.xx.fbcdn.net/v/t1.0-9/54519033_10156601891841284_7781616511327666176_n.png?_nc_cat=111&amp;_nc_ht=scontent.xx&amp;oh=4da95ea272bdc758a4bc235e1c21bd24&amp;oe=5D0F5389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03/27/2019 10:39:10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96681830"/>
                  </a:ext>
                </a:extLst>
              </a:tr>
            </a:tbl>
          </a:graphicData>
        </a:graphic>
      </p:graphicFrame>
      <p:sp>
        <p:nvSpPr>
          <p:cNvPr id="4" name="Text Placeholder 3">
            <a:extLst>
              <a:ext uri="{FF2B5EF4-FFF2-40B4-BE49-F238E27FC236}">
                <a16:creationId xmlns:a16="http://schemas.microsoft.com/office/drawing/2014/main" id="{B6B3946C-8D67-4677-82F8-F5A4930AA08D}"/>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4651933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C4881-908C-4687-9010-44447C82D8DD}"/>
              </a:ext>
            </a:extLst>
          </p:cNvPr>
          <p:cNvSpPr>
            <a:spLocks noGrp="1"/>
          </p:cNvSpPr>
          <p:nvPr>
            <p:ph type="title"/>
          </p:nvPr>
        </p:nvSpPr>
        <p:spPr/>
        <p:txBody>
          <a:bodyPr/>
          <a:lstStyle/>
          <a:p>
            <a:r>
              <a:rPr lang="en-US"/>
              <a:t>Facebook Own Posts App Usage | All Pages</a:t>
            </a:r>
          </a:p>
        </p:txBody>
      </p:sp>
      <p:graphicFrame>
        <p:nvGraphicFramePr>
          <p:cNvPr id="6" name="Chart Placeholder 5">
            <a:extLst>
              <a:ext uri="{FF2B5EF4-FFF2-40B4-BE49-F238E27FC236}">
                <a16:creationId xmlns:a16="http://schemas.microsoft.com/office/drawing/2014/main" id="{EE5B6FF4-B2C9-4F89-98AC-202B482444C1}"/>
              </a:ext>
            </a:extLst>
          </p:cNvPr>
          <p:cNvGraphicFramePr>
            <a:graphicFrameLocks noGrp="1"/>
          </p:cNvGraphicFramePr>
          <p:nvPr>
            <p:ph type="chart" sz="quarter" idx="13"/>
            <p:extLst>
              <p:ext uri="{D42A27DB-BD31-4B8C-83A1-F6EECF244321}">
                <p14:modId xmlns:p14="http://schemas.microsoft.com/office/powerpoint/2010/main" val="12180387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444F43-2E82-4B30-BBE2-CF9D3D70A31D}"/>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186B8A0B-291D-4B58-ACF6-B7C97D77C9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78980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2560</Words>
  <Application>Microsoft Office PowerPoint</Application>
  <PresentationFormat>On-screen Show (4:3)</PresentationFormat>
  <Paragraphs>961</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Content Optimization Benchmark</vt:lpstr>
      <vt:lpstr>Facebook Own Posts | All Pages</vt:lpstr>
      <vt:lpstr>Facebook Interaction Rate By Post Type | All Pages</vt:lpstr>
      <vt:lpstr>Facebook Own Posts Table | All Pages - 1 of 25</vt:lpstr>
      <vt:lpstr>Facebook Own Posts Table | All Pages - 2 of 25</vt:lpstr>
      <vt:lpstr>Facebook Own Posts Table | All Pages - 3 of 25</vt:lpstr>
      <vt:lpstr>Facebook Own Posts Table | All Pages - 4 of 25</vt:lpstr>
      <vt:lpstr>Facebook Own Posts Table | All Pages - 5 of 25</vt:lpstr>
      <vt:lpstr>Facebook Own Posts Table | All Pages - 6 of 25</vt:lpstr>
      <vt:lpstr>Facebook Own Posts Table | All Pages - 7 of 25</vt:lpstr>
      <vt:lpstr>Facebook Own Posts Table | All Pages - 8 of 25</vt:lpstr>
      <vt:lpstr>Facebook Own Posts Table | All Pages - 9 of 25</vt:lpstr>
      <vt:lpstr>Facebook Own Posts Table | All Pages - 10 of 25</vt:lpstr>
      <vt:lpstr>Facebook Own Posts Table | All Pages - 11 of 25</vt:lpstr>
      <vt:lpstr>Facebook Own Posts Table | All Pages - 12 of 25</vt:lpstr>
      <vt:lpstr>Facebook Own Posts Table | All Pages - 13 of 25</vt:lpstr>
      <vt:lpstr>Facebook Own Posts Table | All Pages - 14 of 25</vt:lpstr>
      <vt:lpstr>Facebook Own Posts Table | All Pages - 15 of 25</vt:lpstr>
      <vt:lpstr>Facebook Own Posts Table | All Pages - 16 of 25</vt:lpstr>
      <vt:lpstr>Facebook Own Posts Table | All Pages - 17 of 25</vt:lpstr>
      <vt:lpstr>Facebook Own Posts Table | All Pages - 18 of 25</vt:lpstr>
      <vt:lpstr>Facebook Own Posts Table | All Pages - 19 of 25</vt:lpstr>
      <vt:lpstr>Facebook Own Posts Table | All Pages - 20 of 25</vt:lpstr>
      <vt:lpstr>Facebook Own Posts Table | All Pages - 21 of 25</vt:lpstr>
      <vt:lpstr>Facebook Own Posts Table | All Pages - 22 of 25</vt:lpstr>
      <vt:lpstr>Facebook Own Posts Table | All Pages - 23 of 25</vt:lpstr>
      <vt:lpstr>Facebook Own Posts Table | All Pages - 24 of 25</vt:lpstr>
      <vt:lpstr>Facebook Own Posts Table | All Pages - 25 of 25</vt:lpstr>
      <vt:lpstr>Facebook Own Posts App Usage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Frederik Peiniger</dc:creator>
  <cp:lastModifiedBy>Frederik Peiniger</cp:lastModifiedBy>
  <cp:revision>1</cp:revision>
  <dcterms:created xsi:type="dcterms:W3CDTF">2019-03-30T18:01:08Z</dcterms:created>
  <dcterms:modified xsi:type="dcterms:W3CDTF">2019-03-30T18:02:08Z</dcterms:modified>
</cp:coreProperties>
</file>