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9" r:id="rId13"/>
    <p:sldId id="270" r:id="rId14"/>
    <p:sldId id="271" r:id="rId15"/>
  </p:sldIdLst>
  <p:sldSz cx="9144000" cy="6858000" type="screen4x3"/>
  <p:notesSz cx="6858000" cy="9144000"/>
  <p:embeddedFontLst>
    <p:embeddedFont>
      <p:font typeface="Calibri" panose="020F0502020204030204" pitchFamily="34" charset="0"/>
      <p:regular r:id="rId16"/>
      <p:bold r:id="rId17"/>
      <p:italic r:id="rId18"/>
      <p:boldItalic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@langaracollege</c:v>
                </c:pt>
              </c:strCache>
            </c:strRef>
          </c:tx>
          <c:spPr>
            <a:ln w="28575" cap="rnd">
              <a:solidFill>
                <a:schemeClr val="accent1"/>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Sheet1!$B$2:$B$47</c:f>
              <c:numCache>
                <c:formatCode>General</c:formatCode>
                <c:ptCount val="46"/>
                <c:pt idx="0">
                  <c:v>4</c:v>
                </c:pt>
                <c:pt idx="1">
                  <c:v>3</c:v>
                </c:pt>
                <c:pt idx="2">
                  <c:v>4</c:v>
                </c:pt>
                <c:pt idx="3">
                  <c:v>5</c:v>
                </c:pt>
                <c:pt idx="4">
                  <c:v>8</c:v>
                </c:pt>
                <c:pt idx="5">
                  <c:v>1</c:v>
                </c:pt>
                <c:pt idx="6">
                  <c:v>0</c:v>
                </c:pt>
                <c:pt idx="7">
                  <c:v>1</c:v>
                </c:pt>
                <c:pt idx="8">
                  <c:v>1</c:v>
                </c:pt>
                <c:pt idx="9">
                  <c:v>3</c:v>
                </c:pt>
                <c:pt idx="10">
                  <c:v>0</c:v>
                </c:pt>
                <c:pt idx="11">
                  <c:v>3</c:v>
                </c:pt>
                <c:pt idx="12">
                  <c:v>1</c:v>
                </c:pt>
                <c:pt idx="13">
                  <c:v>0</c:v>
                </c:pt>
                <c:pt idx="14">
                  <c:v>2</c:v>
                </c:pt>
                <c:pt idx="15">
                  <c:v>5</c:v>
                </c:pt>
                <c:pt idx="16">
                  <c:v>7</c:v>
                </c:pt>
                <c:pt idx="17">
                  <c:v>6</c:v>
                </c:pt>
                <c:pt idx="18">
                  <c:v>3</c:v>
                </c:pt>
                <c:pt idx="19">
                  <c:v>0</c:v>
                </c:pt>
                <c:pt idx="20">
                  <c:v>0</c:v>
                </c:pt>
                <c:pt idx="21">
                  <c:v>0</c:v>
                </c:pt>
                <c:pt idx="22">
                  <c:v>0</c:v>
                </c:pt>
                <c:pt idx="23">
                  <c:v>4</c:v>
                </c:pt>
                <c:pt idx="24">
                  <c:v>5</c:v>
                </c:pt>
                <c:pt idx="25">
                  <c:v>5</c:v>
                </c:pt>
                <c:pt idx="26">
                  <c:v>1</c:v>
                </c:pt>
                <c:pt idx="27">
                  <c:v>1</c:v>
                </c:pt>
                <c:pt idx="28">
                  <c:v>2</c:v>
                </c:pt>
                <c:pt idx="29">
                  <c:v>5</c:v>
                </c:pt>
                <c:pt idx="30">
                  <c:v>7</c:v>
                </c:pt>
                <c:pt idx="31">
                  <c:v>8</c:v>
                </c:pt>
                <c:pt idx="32">
                  <c:v>5</c:v>
                </c:pt>
                <c:pt idx="33">
                  <c:v>0</c:v>
                </c:pt>
                <c:pt idx="34">
                  <c:v>0</c:v>
                </c:pt>
                <c:pt idx="35">
                  <c:v>2</c:v>
                </c:pt>
                <c:pt idx="36">
                  <c:v>3</c:v>
                </c:pt>
                <c:pt idx="37">
                  <c:v>8</c:v>
                </c:pt>
                <c:pt idx="38">
                  <c:v>4</c:v>
                </c:pt>
                <c:pt idx="39">
                  <c:v>3</c:v>
                </c:pt>
                <c:pt idx="40">
                  <c:v>0</c:v>
                </c:pt>
                <c:pt idx="41">
                  <c:v>0</c:v>
                </c:pt>
                <c:pt idx="42">
                  <c:v>2</c:v>
                </c:pt>
                <c:pt idx="43">
                  <c:v>4</c:v>
                </c:pt>
                <c:pt idx="44">
                  <c:v>4</c:v>
                </c:pt>
                <c:pt idx="45">
                  <c:v>4</c:v>
                </c:pt>
              </c:numCache>
            </c:numRef>
          </c:val>
          <c:smooth val="0"/>
          <c:extLst>
            <c:ext xmlns:c16="http://schemas.microsoft.com/office/drawing/2014/chart" uri="{C3380CC4-5D6E-409C-BE32-E72D297353CC}">
              <c16:uniqueId val="{00000000-84B1-4E2C-BD3A-DFD96AD86F0E}"/>
            </c:ext>
          </c:extLst>
        </c:ser>
        <c:ser>
          <c:idx val="1"/>
          <c:order val="1"/>
          <c:tx>
            <c:strRef>
              <c:f>Sheet1!$C$1</c:f>
              <c:strCache>
                <c:ptCount val="1"/>
                <c:pt idx="0">
                  <c:v>@GBCollege</c:v>
                </c:pt>
              </c:strCache>
            </c:strRef>
          </c:tx>
          <c:spPr>
            <a:ln w="28575" cap="rnd">
              <a:solidFill>
                <a:schemeClr val="accent2"/>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Sheet1!$C$2:$C$47</c:f>
              <c:numCache>
                <c:formatCode>General</c:formatCode>
                <c:ptCount val="46"/>
                <c:pt idx="0">
                  <c:v>4</c:v>
                </c:pt>
                <c:pt idx="1">
                  <c:v>1</c:v>
                </c:pt>
                <c:pt idx="2">
                  <c:v>5</c:v>
                </c:pt>
                <c:pt idx="3">
                  <c:v>4</c:v>
                </c:pt>
                <c:pt idx="4">
                  <c:v>2</c:v>
                </c:pt>
                <c:pt idx="5">
                  <c:v>0</c:v>
                </c:pt>
                <c:pt idx="6">
                  <c:v>0</c:v>
                </c:pt>
                <c:pt idx="7">
                  <c:v>1</c:v>
                </c:pt>
                <c:pt idx="8">
                  <c:v>1</c:v>
                </c:pt>
                <c:pt idx="9">
                  <c:v>2</c:v>
                </c:pt>
                <c:pt idx="10">
                  <c:v>2</c:v>
                </c:pt>
                <c:pt idx="11">
                  <c:v>4</c:v>
                </c:pt>
                <c:pt idx="12">
                  <c:v>0</c:v>
                </c:pt>
                <c:pt idx="13">
                  <c:v>0</c:v>
                </c:pt>
                <c:pt idx="14">
                  <c:v>1</c:v>
                </c:pt>
                <c:pt idx="15">
                  <c:v>3</c:v>
                </c:pt>
                <c:pt idx="16">
                  <c:v>1</c:v>
                </c:pt>
                <c:pt idx="17">
                  <c:v>2</c:v>
                </c:pt>
                <c:pt idx="18">
                  <c:v>1</c:v>
                </c:pt>
                <c:pt idx="19">
                  <c:v>0</c:v>
                </c:pt>
                <c:pt idx="20">
                  <c:v>0</c:v>
                </c:pt>
                <c:pt idx="21">
                  <c:v>0</c:v>
                </c:pt>
                <c:pt idx="22">
                  <c:v>2</c:v>
                </c:pt>
                <c:pt idx="23">
                  <c:v>2</c:v>
                </c:pt>
                <c:pt idx="24">
                  <c:v>2</c:v>
                </c:pt>
                <c:pt idx="25">
                  <c:v>2</c:v>
                </c:pt>
                <c:pt idx="26">
                  <c:v>0</c:v>
                </c:pt>
                <c:pt idx="27">
                  <c:v>0</c:v>
                </c:pt>
                <c:pt idx="28">
                  <c:v>1</c:v>
                </c:pt>
                <c:pt idx="29">
                  <c:v>1</c:v>
                </c:pt>
                <c:pt idx="30">
                  <c:v>1</c:v>
                </c:pt>
                <c:pt idx="31">
                  <c:v>2</c:v>
                </c:pt>
                <c:pt idx="32">
                  <c:v>0</c:v>
                </c:pt>
                <c:pt idx="33">
                  <c:v>0</c:v>
                </c:pt>
                <c:pt idx="34">
                  <c:v>0</c:v>
                </c:pt>
                <c:pt idx="35">
                  <c:v>2</c:v>
                </c:pt>
                <c:pt idx="36">
                  <c:v>1</c:v>
                </c:pt>
                <c:pt idx="37">
                  <c:v>2</c:v>
                </c:pt>
                <c:pt idx="38">
                  <c:v>2</c:v>
                </c:pt>
                <c:pt idx="39">
                  <c:v>3</c:v>
                </c:pt>
                <c:pt idx="40">
                  <c:v>0</c:v>
                </c:pt>
                <c:pt idx="41">
                  <c:v>0</c:v>
                </c:pt>
                <c:pt idx="42">
                  <c:v>4</c:v>
                </c:pt>
                <c:pt idx="43">
                  <c:v>4</c:v>
                </c:pt>
                <c:pt idx="44">
                  <c:v>2</c:v>
                </c:pt>
                <c:pt idx="45">
                  <c:v>1</c:v>
                </c:pt>
              </c:numCache>
            </c:numRef>
          </c:val>
          <c:smooth val="0"/>
          <c:extLst>
            <c:ext xmlns:c16="http://schemas.microsoft.com/office/drawing/2014/chart" uri="{C3380CC4-5D6E-409C-BE32-E72D297353CC}">
              <c16:uniqueId val="{00000001-84B1-4E2C-BD3A-DFD96AD86F0E}"/>
            </c:ext>
          </c:extLst>
        </c:ser>
        <c:ser>
          <c:idx val="2"/>
          <c:order val="2"/>
          <c:tx>
            <c:strRef>
              <c:f>Sheet1!$D$1</c:f>
              <c:strCache>
                <c:ptCount val="1"/>
                <c:pt idx="0">
                  <c:v>@myVCC</c:v>
                </c:pt>
              </c:strCache>
            </c:strRef>
          </c:tx>
          <c:spPr>
            <a:ln w="28575" cap="rnd">
              <a:solidFill>
                <a:schemeClr val="accent3"/>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Sheet1!$D$2:$D$47</c:f>
              <c:numCache>
                <c:formatCode>General</c:formatCode>
                <c:ptCount val="46"/>
                <c:pt idx="0">
                  <c:v>3</c:v>
                </c:pt>
                <c:pt idx="1">
                  <c:v>2</c:v>
                </c:pt>
                <c:pt idx="2">
                  <c:v>2</c:v>
                </c:pt>
                <c:pt idx="3">
                  <c:v>3</c:v>
                </c:pt>
                <c:pt idx="4">
                  <c:v>2</c:v>
                </c:pt>
                <c:pt idx="5">
                  <c:v>0</c:v>
                </c:pt>
                <c:pt idx="6">
                  <c:v>0</c:v>
                </c:pt>
                <c:pt idx="7">
                  <c:v>0</c:v>
                </c:pt>
                <c:pt idx="8">
                  <c:v>1</c:v>
                </c:pt>
                <c:pt idx="9">
                  <c:v>1</c:v>
                </c:pt>
                <c:pt idx="10">
                  <c:v>2</c:v>
                </c:pt>
                <c:pt idx="11">
                  <c:v>0</c:v>
                </c:pt>
                <c:pt idx="12">
                  <c:v>0</c:v>
                </c:pt>
                <c:pt idx="13">
                  <c:v>0</c:v>
                </c:pt>
                <c:pt idx="14">
                  <c:v>1</c:v>
                </c:pt>
                <c:pt idx="15">
                  <c:v>3</c:v>
                </c:pt>
                <c:pt idx="16">
                  <c:v>7</c:v>
                </c:pt>
                <c:pt idx="17">
                  <c:v>3</c:v>
                </c:pt>
                <c:pt idx="18">
                  <c:v>3</c:v>
                </c:pt>
                <c:pt idx="19">
                  <c:v>2</c:v>
                </c:pt>
                <c:pt idx="20">
                  <c:v>0</c:v>
                </c:pt>
                <c:pt idx="21">
                  <c:v>3</c:v>
                </c:pt>
                <c:pt idx="22">
                  <c:v>4</c:v>
                </c:pt>
                <c:pt idx="23">
                  <c:v>4</c:v>
                </c:pt>
                <c:pt idx="24">
                  <c:v>3</c:v>
                </c:pt>
                <c:pt idx="25">
                  <c:v>3</c:v>
                </c:pt>
                <c:pt idx="26">
                  <c:v>0</c:v>
                </c:pt>
                <c:pt idx="27">
                  <c:v>0</c:v>
                </c:pt>
                <c:pt idx="28">
                  <c:v>3</c:v>
                </c:pt>
                <c:pt idx="29">
                  <c:v>1</c:v>
                </c:pt>
                <c:pt idx="30">
                  <c:v>4</c:v>
                </c:pt>
                <c:pt idx="31">
                  <c:v>5</c:v>
                </c:pt>
                <c:pt idx="32">
                  <c:v>2</c:v>
                </c:pt>
                <c:pt idx="33">
                  <c:v>0</c:v>
                </c:pt>
                <c:pt idx="34">
                  <c:v>0</c:v>
                </c:pt>
                <c:pt idx="35">
                  <c:v>3</c:v>
                </c:pt>
                <c:pt idx="36">
                  <c:v>4</c:v>
                </c:pt>
                <c:pt idx="37">
                  <c:v>4</c:v>
                </c:pt>
                <c:pt idx="38">
                  <c:v>5</c:v>
                </c:pt>
                <c:pt idx="39">
                  <c:v>4</c:v>
                </c:pt>
                <c:pt idx="40">
                  <c:v>0</c:v>
                </c:pt>
                <c:pt idx="41">
                  <c:v>0</c:v>
                </c:pt>
                <c:pt idx="42">
                  <c:v>3</c:v>
                </c:pt>
                <c:pt idx="43">
                  <c:v>1</c:v>
                </c:pt>
                <c:pt idx="44">
                  <c:v>2</c:v>
                </c:pt>
                <c:pt idx="45">
                  <c:v>3</c:v>
                </c:pt>
              </c:numCache>
            </c:numRef>
          </c:val>
          <c:smooth val="0"/>
          <c:extLst>
            <c:ext xmlns:c16="http://schemas.microsoft.com/office/drawing/2014/chart" uri="{C3380CC4-5D6E-409C-BE32-E72D297353CC}">
              <c16:uniqueId val="{00000002-84B1-4E2C-BD3A-DFD96AD86F0E}"/>
            </c:ext>
          </c:extLst>
        </c:ser>
        <c:ser>
          <c:idx val="3"/>
          <c:order val="3"/>
          <c:tx>
            <c:strRef>
              <c:f>Sheet1!$E$1</c:f>
              <c:strCache>
                <c:ptCount val="1"/>
                <c:pt idx="0">
                  <c:v>@bcit</c:v>
                </c:pt>
              </c:strCache>
            </c:strRef>
          </c:tx>
          <c:spPr>
            <a:ln w="28575" cap="rnd">
              <a:solidFill>
                <a:schemeClr val="accent4"/>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Sheet1!$E$2:$E$47</c:f>
              <c:numCache>
                <c:formatCode>General</c:formatCode>
                <c:ptCount val="46"/>
                <c:pt idx="0">
                  <c:v>4</c:v>
                </c:pt>
                <c:pt idx="1">
                  <c:v>6</c:v>
                </c:pt>
                <c:pt idx="2">
                  <c:v>6</c:v>
                </c:pt>
                <c:pt idx="3">
                  <c:v>3</c:v>
                </c:pt>
                <c:pt idx="4">
                  <c:v>8</c:v>
                </c:pt>
                <c:pt idx="5">
                  <c:v>2</c:v>
                </c:pt>
                <c:pt idx="6">
                  <c:v>1</c:v>
                </c:pt>
                <c:pt idx="7">
                  <c:v>1</c:v>
                </c:pt>
                <c:pt idx="8">
                  <c:v>7</c:v>
                </c:pt>
                <c:pt idx="9">
                  <c:v>7</c:v>
                </c:pt>
                <c:pt idx="10">
                  <c:v>5</c:v>
                </c:pt>
                <c:pt idx="11">
                  <c:v>12</c:v>
                </c:pt>
                <c:pt idx="12">
                  <c:v>3</c:v>
                </c:pt>
                <c:pt idx="13">
                  <c:v>5</c:v>
                </c:pt>
                <c:pt idx="14">
                  <c:v>2</c:v>
                </c:pt>
                <c:pt idx="15">
                  <c:v>10</c:v>
                </c:pt>
                <c:pt idx="16">
                  <c:v>24</c:v>
                </c:pt>
                <c:pt idx="17">
                  <c:v>3</c:v>
                </c:pt>
                <c:pt idx="18">
                  <c:v>1</c:v>
                </c:pt>
                <c:pt idx="19">
                  <c:v>1</c:v>
                </c:pt>
                <c:pt idx="20">
                  <c:v>0</c:v>
                </c:pt>
                <c:pt idx="21">
                  <c:v>1</c:v>
                </c:pt>
                <c:pt idx="22">
                  <c:v>1</c:v>
                </c:pt>
                <c:pt idx="23">
                  <c:v>2</c:v>
                </c:pt>
                <c:pt idx="24">
                  <c:v>6</c:v>
                </c:pt>
                <c:pt idx="25">
                  <c:v>7</c:v>
                </c:pt>
                <c:pt idx="26">
                  <c:v>5</c:v>
                </c:pt>
                <c:pt idx="27">
                  <c:v>2</c:v>
                </c:pt>
                <c:pt idx="28">
                  <c:v>2</c:v>
                </c:pt>
                <c:pt idx="29">
                  <c:v>10</c:v>
                </c:pt>
                <c:pt idx="30">
                  <c:v>5</c:v>
                </c:pt>
                <c:pt idx="31">
                  <c:v>0</c:v>
                </c:pt>
                <c:pt idx="32">
                  <c:v>0</c:v>
                </c:pt>
                <c:pt idx="33">
                  <c:v>1</c:v>
                </c:pt>
                <c:pt idx="34">
                  <c:v>1</c:v>
                </c:pt>
                <c:pt idx="35">
                  <c:v>1</c:v>
                </c:pt>
                <c:pt idx="36">
                  <c:v>1</c:v>
                </c:pt>
                <c:pt idx="37">
                  <c:v>1</c:v>
                </c:pt>
                <c:pt idx="38">
                  <c:v>1</c:v>
                </c:pt>
                <c:pt idx="39">
                  <c:v>1</c:v>
                </c:pt>
                <c:pt idx="40">
                  <c:v>1</c:v>
                </c:pt>
                <c:pt idx="41">
                  <c:v>0</c:v>
                </c:pt>
                <c:pt idx="42">
                  <c:v>1</c:v>
                </c:pt>
                <c:pt idx="43">
                  <c:v>2</c:v>
                </c:pt>
                <c:pt idx="44">
                  <c:v>3</c:v>
                </c:pt>
                <c:pt idx="45">
                  <c:v>1</c:v>
                </c:pt>
              </c:numCache>
            </c:numRef>
          </c:val>
          <c:smooth val="0"/>
          <c:extLst>
            <c:ext xmlns:c16="http://schemas.microsoft.com/office/drawing/2014/chart" uri="{C3380CC4-5D6E-409C-BE32-E72D297353CC}">
              <c16:uniqueId val="{00000003-84B1-4E2C-BD3A-DFD96AD86F0E}"/>
            </c:ext>
          </c:extLst>
        </c:ser>
        <c:ser>
          <c:idx val="4"/>
          <c:order val="4"/>
          <c:tx>
            <c:strRef>
              <c:f>Sheet1!$F$1</c:f>
              <c:strCache>
                <c:ptCount val="1"/>
                <c:pt idx="0">
                  <c:v>@douglascollege</c:v>
                </c:pt>
              </c:strCache>
            </c:strRef>
          </c:tx>
          <c:spPr>
            <a:ln w="28575" cap="rnd">
              <a:solidFill>
                <a:schemeClr val="accent5"/>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Sheet1!$F$2:$F$47</c:f>
              <c:numCache>
                <c:formatCode>General</c:formatCode>
                <c:ptCount val="46"/>
                <c:pt idx="0">
                  <c:v>2</c:v>
                </c:pt>
                <c:pt idx="1">
                  <c:v>1</c:v>
                </c:pt>
                <c:pt idx="2">
                  <c:v>1</c:v>
                </c:pt>
                <c:pt idx="3">
                  <c:v>1</c:v>
                </c:pt>
                <c:pt idx="4">
                  <c:v>2</c:v>
                </c:pt>
                <c:pt idx="5">
                  <c:v>1</c:v>
                </c:pt>
                <c:pt idx="6">
                  <c:v>0</c:v>
                </c:pt>
                <c:pt idx="7">
                  <c:v>0</c:v>
                </c:pt>
                <c:pt idx="8">
                  <c:v>2</c:v>
                </c:pt>
                <c:pt idx="9">
                  <c:v>1</c:v>
                </c:pt>
                <c:pt idx="10">
                  <c:v>0</c:v>
                </c:pt>
                <c:pt idx="11">
                  <c:v>5</c:v>
                </c:pt>
                <c:pt idx="12">
                  <c:v>0</c:v>
                </c:pt>
                <c:pt idx="13">
                  <c:v>0</c:v>
                </c:pt>
                <c:pt idx="14">
                  <c:v>2</c:v>
                </c:pt>
                <c:pt idx="15">
                  <c:v>0</c:v>
                </c:pt>
                <c:pt idx="16">
                  <c:v>0</c:v>
                </c:pt>
                <c:pt idx="17">
                  <c:v>3</c:v>
                </c:pt>
                <c:pt idx="18">
                  <c:v>0</c:v>
                </c:pt>
                <c:pt idx="19">
                  <c:v>3</c:v>
                </c:pt>
                <c:pt idx="20">
                  <c:v>8</c:v>
                </c:pt>
                <c:pt idx="21">
                  <c:v>1</c:v>
                </c:pt>
                <c:pt idx="22">
                  <c:v>4</c:v>
                </c:pt>
                <c:pt idx="23">
                  <c:v>2</c:v>
                </c:pt>
                <c:pt idx="24">
                  <c:v>3</c:v>
                </c:pt>
                <c:pt idx="25">
                  <c:v>6</c:v>
                </c:pt>
                <c:pt idx="26">
                  <c:v>1</c:v>
                </c:pt>
                <c:pt idx="27">
                  <c:v>0</c:v>
                </c:pt>
                <c:pt idx="28">
                  <c:v>2</c:v>
                </c:pt>
                <c:pt idx="29">
                  <c:v>7</c:v>
                </c:pt>
                <c:pt idx="30">
                  <c:v>3</c:v>
                </c:pt>
                <c:pt idx="31">
                  <c:v>2</c:v>
                </c:pt>
                <c:pt idx="32">
                  <c:v>1</c:v>
                </c:pt>
                <c:pt idx="33">
                  <c:v>0</c:v>
                </c:pt>
                <c:pt idx="34">
                  <c:v>0</c:v>
                </c:pt>
                <c:pt idx="35">
                  <c:v>0</c:v>
                </c:pt>
                <c:pt idx="36">
                  <c:v>2</c:v>
                </c:pt>
                <c:pt idx="37">
                  <c:v>0</c:v>
                </c:pt>
                <c:pt idx="38">
                  <c:v>0</c:v>
                </c:pt>
                <c:pt idx="39">
                  <c:v>1</c:v>
                </c:pt>
                <c:pt idx="40">
                  <c:v>0</c:v>
                </c:pt>
                <c:pt idx="41">
                  <c:v>0</c:v>
                </c:pt>
                <c:pt idx="42">
                  <c:v>1</c:v>
                </c:pt>
                <c:pt idx="43">
                  <c:v>1</c:v>
                </c:pt>
                <c:pt idx="44">
                  <c:v>2</c:v>
                </c:pt>
                <c:pt idx="45">
                  <c:v>3</c:v>
                </c:pt>
              </c:numCache>
            </c:numRef>
          </c:val>
          <c:smooth val="0"/>
          <c:extLst>
            <c:ext xmlns:c16="http://schemas.microsoft.com/office/drawing/2014/chart" uri="{C3380CC4-5D6E-409C-BE32-E72D297353CC}">
              <c16:uniqueId val="{00000004-84B1-4E2C-BD3A-DFD96AD86F0E}"/>
            </c:ext>
          </c:extLst>
        </c:ser>
        <c:dLbls>
          <c:showLegendKey val="0"/>
          <c:showVal val="0"/>
          <c:showCatName val="0"/>
          <c:showSerName val="0"/>
          <c:showPercent val="0"/>
          <c:showBubbleSize val="0"/>
        </c:dLbls>
        <c:smooth val="0"/>
        <c:axId val="295239200"/>
        <c:axId val="295240512"/>
      </c:lineChart>
      <c:dateAx>
        <c:axId val="295239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240512"/>
        <c:crosses val="autoZero"/>
        <c:auto val="1"/>
        <c:lblOffset val="100"/>
        <c:baseTimeUnit val="days"/>
      </c:dateAx>
      <c:valAx>
        <c:axId val="295240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239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542D0-30AE-4269-86BA-AB93320CD962}"/>
              </a:ext>
            </a:extLst>
          </p:cNvPr>
          <p:cNvSpPr>
            <a:spLocks noGrp="1"/>
          </p:cNvSpPr>
          <p:nvPr>
            <p:ph type="ctrTitle"/>
          </p:nvPr>
        </p:nvSpPr>
        <p:spPr/>
        <p:txBody>
          <a:bodyPr/>
          <a:lstStyle/>
          <a:p>
            <a:r>
              <a:rPr lang="en-US"/>
              <a:t>Content Optimization Benchmark</a:t>
            </a:r>
          </a:p>
        </p:txBody>
      </p:sp>
      <p:sp>
        <p:nvSpPr>
          <p:cNvPr id="3" name="Subtitle 2">
            <a:extLst>
              <a:ext uri="{FF2B5EF4-FFF2-40B4-BE49-F238E27FC236}">
                <a16:creationId xmlns:a16="http://schemas.microsoft.com/office/drawing/2014/main" id="{81978046-CEC7-43BF-AB7B-0E8D940A4D7D}"/>
              </a:ext>
            </a:extLst>
          </p:cNvPr>
          <p:cNvSpPr>
            <a:spLocks noGrp="1"/>
          </p:cNvSpPr>
          <p:nvPr>
            <p:ph type="subTitle" idx="1"/>
          </p:nvPr>
        </p:nvSpPr>
        <p:spPr/>
        <p:txBody>
          <a:bodyPr/>
          <a:lstStyle/>
          <a:p>
            <a:r>
              <a:rPr lang="en-US"/>
              <a:t>Academica Group</a:t>
            </a:r>
          </a:p>
        </p:txBody>
      </p:sp>
    </p:spTree>
    <p:extLst>
      <p:ext uri="{BB962C8B-B14F-4D97-AF65-F5344CB8AC3E}">
        <p14:creationId xmlns:p14="http://schemas.microsoft.com/office/powerpoint/2010/main" val="39665882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61EB7-2AEE-4C90-BD8F-9C1B4BD55762}"/>
              </a:ext>
            </a:extLst>
          </p:cNvPr>
          <p:cNvSpPr>
            <a:spLocks noGrp="1"/>
          </p:cNvSpPr>
          <p:nvPr>
            <p:ph type="title"/>
          </p:nvPr>
        </p:nvSpPr>
        <p:spPr/>
        <p:txBody>
          <a:bodyPr/>
          <a:lstStyle/>
          <a:p>
            <a:r>
              <a:rPr lang="en-US"/>
              <a:t>Twitter Own Tweets | All Pages</a:t>
            </a:r>
          </a:p>
        </p:txBody>
      </p:sp>
      <p:graphicFrame>
        <p:nvGraphicFramePr>
          <p:cNvPr id="6" name="Chart Placeholder 5">
            <a:extLst>
              <a:ext uri="{FF2B5EF4-FFF2-40B4-BE49-F238E27FC236}">
                <a16:creationId xmlns:a16="http://schemas.microsoft.com/office/drawing/2014/main" id="{DC6945DE-0DB8-4634-A99C-72BB1225E9FD}"/>
              </a:ext>
            </a:extLst>
          </p:cNvPr>
          <p:cNvGraphicFramePr>
            <a:graphicFrameLocks noGrp="1"/>
          </p:cNvGraphicFramePr>
          <p:nvPr>
            <p:ph type="chart" sz="quarter" idx="13"/>
            <p:extLst>
              <p:ext uri="{D42A27DB-BD31-4B8C-83A1-F6EECF244321}">
                <p14:modId xmlns:p14="http://schemas.microsoft.com/office/powerpoint/2010/main" val="4426537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45B14DB-8C0E-463B-AFE5-F8E840F0624F}"/>
              </a:ext>
            </a:extLst>
          </p:cNvPr>
          <p:cNvSpPr>
            <a:spLocks noGrp="1"/>
          </p:cNvSpPr>
          <p:nvPr>
            <p:ph type="body" sz="quarter" idx="14"/>
          </p:nvPr>
        </p:nvSpPr>
        <p:spPr/>
        <p:txBody>
          <a:bodyPr/>
          <a:lstStyle/>
          <a:p>
            <a:r>
              <a:rPr lang="en-US"/>
              <a:t>02/11/2019 - 03/28/2019</a:t>
            </a:r>
          </a:p>
        </p:txBody>
      </p:sp>
      <p:sp>
        <p:nvSpPr>
          <p:cNvPr id="5" name="Footer Placeholder 4">
            <a:extLst>
              <a:ext uri="{FF2B5EF4-FFF2-40B4-BE49-F238E27FC236}">
                <a16:creationId xmlns:a16="http://schemas.microsoft.com/office/drawing/2014/main" id="{0442E705-4AD4-43EB-B5A1-F554272797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73533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8966C-D759-4068-81BD-1D128431BD66}"/>
              </a:ext>
            </a:extLst>
          </p:cNvPr>
          <p:cNvSpPr>
            <a:spLocks noGrp="1"/>
          </p:cNvSpPr>
          <p:nvPr>
            <p:ph type="title"/>
          </p:nvPr>
        </p:nvSpPr>
        <p:spPr/>
        <p:txBody>
          <a:bodyPr/>
          <a:lstStyle/>
          <a:p>
            <a:r>
              <a:rPr lang="en-US"/>
              <a:t>Twitter Own and Retweeted Tweets Table | All Pages - 1 of 9</a:t>
            </a:r>
          </a:p>
        </p:txBody>
      </p:sp>
      <p:graphicFrame>
        <p:nvGraphicFramePr>
          <p:cNvPr id="5" name="Table Placeholder 4">
            <a:extLst>
              <a:ext uri="{FF2B5EF4-FFF2-40B4-BE49-F238E27FC236}">
                <a16:creationId xmlns:a16="http://schemas.microsoft.com/office/drawing/2014/main" id="{FC31DF03-70A7-484D-B451-B5088B1F9A2B}"/>
              </a:ext>
            </a:extLst>
          </p:cNvPr>
          <p:cNvGraphicFramePr>
            <a:graphicFrameLocks noGrp="1"/>
          </p:cNvGraphicFramePr>
          <p:nvPr>
            <p:ph type="tbl" sz="quarter" idx="13"/>
            <p:extLst>
              <p:ext uri="{D42A27DB-BD31-4B8C-83A1-F6EECF244321}">
                <p14:modId xmlns:p14="http://schemas.microsoft.com/office/powerpoint/2010/main" val="38614220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158053864"/>
                    </a:ext>
                  </a:extLst>
                </a:gridCol>
                <a:gridCol w="411480">
                  <a:extLst>
                    <a:ext uri="{9D8B030D-6E8A-4147-A177-3AD203B41FA5}">
                      <a16:colId xmlns:a16="http://schemas.microsoft.com/office/drawing/2014/main" val="804380802"/>
                    </a:ext>
                  </a:extLst>
                </a:gridCol>
                <a:gridCol w="822960">
                  <a:extLst>
                    <a:ext uri="{9D8B030D-6E8A-4147-A177-3AD203B41FA5}">
                      <a16:colId xmlns:a16="http://schemas.microsoft.com/office/drawing/2014/main" val="1763311978"/>
                    </a:ext>
                  </a:extLst>
                </a:gridCol>
                <a:gridCol w="822960">
                  <a:extLst>
                    <a:ext uri="{9D8B030D-6E8A-4147-A177-3AD203B41FA5}">
                      <a16:colId xmlns:a16="http://schemas.microsoft.com/office/drawing/2014/main" val="2626504122"/>
                    </a:ext>
                  </a:extLst>
                </a:gridCol>
                <a:gridCol w="822960">
                  <a:extLst>
                    <a:ext uri="{9D8B030D-6E8A-4147-A177-3AD203B41FA5}">
                      <a16:colId xmlns:a16="http://schemas.microsoft.com/office/drawing/2014/main" val="474972772"/>
                    </a:ext>
                  </a:extLst>
                </a:gridCol>
                <a:gridCol w="822960">
                  <a:extLst>
                    <a:ext uri="{9D8B030D-6E8A-4147-A177-3AD203B41FA5}">
                      <a16:colId xmlns:a16="http://schemas.microsoft.com/office/drawing/2014/main" val="2095069782"/>
                    </a:ext>
                  </a:extLst>
                </a:gridCol>
                <a:gridCol w="822960">
                  <a:extLst>
                    <a:ext uri="{9D8B030D-6E8A-4147-A177-3AD203B41FA5}">
                      <a16:colId xmlns:a16="http://schemas.microsoft.com/office/drawing/2014/main" val="24025327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535372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@bcit - 2019-03-28 23:15:53 </a:t>
                      </a:r>
                      <a:r>
                        <a:rPr kumimoji="0" lang="en-US" sz="1000" b="0" i="0" u="none" strike="noStrike" kern="1200" cap="none" spc="0" normalizeH="0" baseline="0" noProof="0">
                          <a:ln>
                            <a:noFill/>
                          </a:ln>
                          <a:solidFill>
                            <a:prstClr val="black"/>
                          </a:solidFill>
                          <a:effectLst/>
                          <a:uLnTx/>
                          <a:uFillTx/>
                          <a:latin typeface="+mn-lt"/>
                          <a:ea typeface="+mn-ea"/>
                          <a:cs typeface="+mn-cs"/>
                        </a:rPr>
                        <a:t>
  RT @BCITArchives: Ill-lit set of a horror flick or @bcit Hotel Motel program in 1964? #tbt BCITArchives no.C23-a005642 @bcitlib https://t.c…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16:05:06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29289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@douglascollege - 2019-03-28 22:01:29 </a:t>
                      </a:r>
                      <a:r>
                        <a:rPr kumimoji="0" lang="en-US" sz="1000" b="0" i="0" u="none" strike="noStrike" kern="1200" cap="none" spc="0" normalizeH="0" baseline="0" noProof="0">
                          <a:ln>
                            <a:noFill/>
                          </a:ln>
                          <a:solidFill>
                            <a:prstClr val="black"/>
                          </a:solidFill>
                          <a:effectLst/>
                          <a:uLnTx/>
                          <a:uFillTx/>
                          <a:latin typeface="+mn-lt"/>
                          <a:ea typeface="+mn-ea"/>
                          <a:cs typeface="+mn-cs"/>
                        </a:rPr>
                        <a:t>
  Monday, April 1, check out Zappostrophe! An evening of Frank Zappa’s music at Douglas College.
7:30pm, Laura C. Muir Performing Arts Theatre
New West Campus, 4th floor
FREE to all students, -10 for the public, tickets at the door.
https://t.co/FaNZMJoKdW https://t.co/HCScYF25S2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16:12:34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877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@langaracollege - 2019-03-28 21:47:05 </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that Langara supports research that directly impacts our community?Stop by the T Building Gallery from 11:30 am–2:30 pm to learn more about how we are supporting BC's craft beer industry through research and collaboration. Read more: https://t.co/GXOJ0dLEzC #Beyond49 https://t.co/38keHFbkbY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06:21:15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0.0215 %</a:t>
                      </a:r>
                    </a:p>
                  </a:txBody>
                  <a:tcPr/>
                </a:tc>
                <a:extLst>
                  <a:ext uri="{0D108BD9-81ED-4DB2-BD59-A6C34878D82A}">
                    <a16:rowId xmlns:a16="http://schemas.microsoft.com/office/drawing/2014/main" val="2563733483"/>
                  </a:ext>
                </a:extLst>
              </a:tr>
            </a:tbl>
          </a:graphicData>
        </a:graphic>
      </p:graphicFrame>
      <p:sp>
        <p:nvSpPr>
          <p:cNvPr id="4" name="Text Placeholder 3">
            <a:extLst>
              <a:ext uri="{FF2B5EF4-FFF2-40B4-BE49-F238E27FC236}">
                <a16:creationId xmlns:a16="http://schemas.microsoft.com/office/drawing/2014/main" id="{73AC96B4-F216-441D-8418-1FBE1A3533E4}"/>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34046834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8CC28-52F7-428E-89B1-3457CF75A936}"/>
              </a:ext>
            </a:extLst>
          </p:cNvPr>
          <p:cNvSpPr>
            <a:spLocks noGrp="1"/>
          </p:cNvSpPr>
          <p:nvPr>
            <p:ph type="title"/>
          </p:nvPr>
        </p:nvSpPr>
        <p:spPr/>
        <p:txBody>
          <a:bodyPr/>
          <a:lstStyle/>
          <a:p>
            <a:r>
              <a:rPr lang="en-US"/>
              <a:t>Twitter Own and Retweeted Tweets Table | All Pages - 2 of 9</a:t>
            </a:r>
          </a:p>
        </p:txBody>
      </p:sp>
      <p:graphicFrame>
        <p:nvGraphicFramePr>
          <p:cNvPr id="5" name="Table Placeholder 4">
            <a:extLst>
              <a:ext uri="{FF2B5EF4-FFF2-40B4-BE49-F238E27FC236}">
                <a16:creationId xmlns:a16="http://schemas.microsoft.com/office/drawing/2014/main" id="{18F9DBDF-47F6-4F17-BF9F-FB3E1A31AED8}"/>
              </a:ext>
            </a:extLst>
          </p:cNvPr>
          <p:cNvGraphicFramePr>
            <a:graphicFrameLocks noGrp="1"/>
          </p:cNvGraphicFramePr>
          <p:nvPr>
            <p:ph type="tbl" sz="quarter" idx="13"/>
            <p:extLst>
              <p:ext uri="{D42A27DB-BD31-4B8C-83A1-F6EECF244321}">
                <p14:modId xmlns:p14="http://schemas.microsoft.com/office/powerpoint/2010/main" val="19063985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676372448"/>
                    </a:ext>
                  </a:extLst>
                </a:gridCol>
                <a:gridCol w="411480">
                  <a:extLst>
                    <a:ext uri="{9D8B030D-6E8A-4147-A177-3AD203B41FA5}">
                      <a16:colId xmlns:a16="http://schemas.microsoft.com/office/drawing/2014/main" val="36784608"/>
                    </a:ext>
                  </a:extLst>
                </a:gridCol>
                <a:gridCol w="822960">
                  <a:extLst>
                    <a:ext uri="{9D8B030D-6E8A-4147-A177-3AD203B41FA5}">
                      <a16:colId xmlns:a16="http://schemas.microsoft.com/office/drawing/2014/main" val="4079766043"/>
                    </a:ext>
                  </a:extLst>
                </a:gridCol>
                <a:gridCol w="822960">
                  <a:extLst>
                    <a:ext uri="{9D8B030D-6E8A-4147-A177-3AD203B41FA5}">
                      <a16:colId xmlns:a16="http://schemas.microsoft.com/office/drawing/2014/main" val="1392671062"/>
                    </a:ext>
                  </a:extLst>
                </a:gridCol>
                <a:gridCol w="822960">
                  <a:extLst>
                    <a:ext uri="{9D8B030D-6E8A-4147-A177-3AD203B41FA5}">
                      <a16:colId xmlns:a16="http://schemas.microsoft.com/office/drawing/2014/main" val="2760934677"/>
                    </a:ext>
                  </a:extLst>
                </a:gridCol>
                <a:gridCol w="822960">
                  <a:extLst>
                    <a:ext uri="{9D8B030D-6E8A-4147-A177-3AD203B41FA5}">
                      <a16:colId xmlns:a16="http://schemas.microsoft.com/office/drawing/2014/main" val="1247854860"/>
                    </a:ext>
                  </a:extLst>
                </a:gridCol>
                <a:gridCol w="822960">
                  <a:extLst>
                    <a:ext uri="{9D8B030D-6E8A-4147-A177-3AD203B41FA5}">
                      <a16:colId xmlns:a16="http://schemas.microsoft.com/office/drawing/2014/main" val="23037613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572812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@langaracollege - 2019-03-28 20:03:21 </a:t>
                      </a:r>
                      <a:r>
                        <a:rPr kumimoji="0" lang="en-US" sz="1000" b="0" i="0" u="none" strike="noStrike" kern="1200" cap="none" spc="0" normalizeH="0" baseline="0" noProof="0">
                          <a:ln>
                            <a:noFill/>
                          </a:ln>
                          <a:solidFill>
                            <a:prstClr val="black"/>
                          </a:solidFill>
                          <a:effectLst/>
                          <a:uLnTx/>
                          <a:uFillTx/>
                          <a:latin typeface="+mn-lt"/>
                          <a:ea typeface="+mn-ea"/>
                          <a:cs typeface="+mn-cs"/>
                        </a:rPr>
                        <a:t>
  Learn about the new Diploma program in Applied Social Sciences and Humanities at an Info Session tonight - Mar 28 at 5:30 in C408. 
Gain the practical ability to apply social sciences and humanities knowledge
to your career.  https://t.co/2Cy1cyeBW7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03/29/2019 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2195618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@myVCC - 2019-03-28 19:45:18 </a:t>
                      </a:r>
                      <a:r>
                        <a:rPr kumimoji="0" lang="en-US" sz="1000" b="0" i="0" u="none" strike="noStrike" kern="1200" cap="none" spc="0" normalizeH="0" baseline="0" noProof="0">
                          <a:ln>
                            <a:noFill/>
                          </a:ln>
                          <a:solidFill>
                            <a:prstClr val="black"/>
                          </a:solidFill>
                          <a:effectLst/>
                          <a:uLnTx/>
                          <a:uFillTx/>
                          <a:latin typeface="+mn-lt"/>
                          <a:ea typeface="+mn-ea"/>
                          <a:cs typeface="+mn-cs"/>
                        </a:rPr>
                        <a:t>
  “Made for a good time, handmade to last a lifetime.” Read about this inspirational Q&amp;amp;A with @vccfashion grad Cassandra Bailey, visionary behind her one-craftswoman local #lifestylebrand https://t.co/9kr6qT7OIn | @scoutmagazine #localfashion #yvrfashion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03/29/2019 06:19:32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2796857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@langaracollege - 2019-03-28 19:45:04 </a:t>
                      </a:r>
                      <a:r>
                        <a:rPr kumimoji="0" lang="en-US" sz="1000" b="0" i="0" u="none" strike="noStrike" kern="1200" cap="none" spc="0" normalizeH="0" baseline="0" noProof="0">
                          <a:ln>
                            <a:noFill/>
                          </a:ln>
                          <a:solidFill>
                            <a:prstClr val="black"/>
                          </a:solidFill>
                          <a:effectLst/>
                          <a:uLnTx/>
                          <a:uFillTx/>
                          <a:latin typeface="+mn-lt"/>
                          <a:ea typeface="+mn-ea"/>
                          <a:cs typeface="+mn-cs"/>
                        </a:rPr>
                        <a:t>
  Origami-based solar panels, a restored 1930s vending machine, a showcase of Makerspace projects and the chance to win an iPad Mini! Come to the T Gallery and see the research happening at Langara. https://t.co/CAFZoHJJjA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06:21:16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0.0107 %</a:t>
                      </a:r>
                    </a:p>
                  </a:txBody>
                  <a:tcPr/>
                </a:tc>
                <a:extLst>
                  <a:ext uri="{0D108BD9-81ED-4DB2-BD59-A6C34878D82A}">
                    <a16:rowId xmlns:a16="http://schemas.microsoft.com/office/drawing/2014/main" val="1465069587"/>
                  </a:ext>
                </a:extLst>
              </a:tr>
            </a:tbl>
          </a:graphicData>
        </a:graphic>
      </p:graphicFrame>
      <p:sp>
        <p:nvSpPr>
          <p:cNvPr id="4" name="Text Placeholder 3">
            <a:extLst>
              <a:ext uri="{FF2B5EF4-FFF2-40B4-BE49-F238E27FC236}">
                <a16:creationId xmlns:a16="http://schemas.microsoft.com/office/drawing/2014/main" id="{33BA154C-73A8-43B0-9B94-91CCCE9F3435}"/>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36593202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1BFBC-6093-4C88-92EC-B70304E5A87B}"/>
              </a:ext>
            </a:extLst>
          </p:cNvPr>
          <p:cNvSpPr>
            <a:spLocks noGrp="1"/>
          </p:cNvSpPr>
          <p:nvPr>
            <p:ph type="title"/>
          </p:nvPr>
        </p:nvSpPr>
        <p:spPr/>
        <p:txBody>
          <a:bodyPr/>
          <a:lstStyle/>
          <a:p>
            <a:r>
              <a:rPr lang="en-US"/>
              <a:t>Twitter Own and Retweeted Tweets Table | All Pages - 3 of 9</a:t>
            </a:r>
          </a:p>
        </p:txBody>
      </p:sp>
      <p:graphicFrame>
        <p:nvGraphicFramePr>
          <p:cNvPr id="5" name="Table Placeholder 4">
            <a:extLst>
              <a:ext uri="{FF2B5EF4-FFF2-40B4-BE49-F238E27FC236}">
                <a16:creationId xmlns:a16="http://schemas.microsoft.com/office/drawing/2014/main" id="{904203A2-4BA2-4B95-A554-50FC217D9E2C}"/>
              </a:ext>
            </a:extLst>
          </p:cNvPr>
          <p:cNvGraphicFramePr>
            <a:graphicFrameLocks noGrp="1"/>
          </p:cNvGraphicFramePr>
          <p:nvPr>
            <p:ph type="tbl" sz="quarter" idx="13"/>
            <p:extLst>
              <p:ext uri="{D42A27DB-BD31-4B8C-83A1-F6EECF244321}">
                <p14:modId xmlns:p14="http://schemas.microsoft.com/office/powerpoint/2010/main" val="35394992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1774878026"/>
                    </a:ext>
                  </a:extLst>
                </a:gridCol>
                <a:gridCol w="411480">
                  <a:extLst>
                    <a:ext uri="{9D8B030D-6E8A-4147-A177-3AD203B41FA5}">
                      <a16:colId xmlns:a16="http://schemas.microsoft.com/office/drawing/2014/main" val="2347983478"/>
                    </a:ext>
                  </a:extLst>
                </a:gridCol>
                <a:gridCol w="822960">
                  <a:extLst>
                    <a:ext uri="{9D8B030D-6E8A-4147-A177-3AD203B41FA5}">
                      <a16:colId xmlns:a16="http://schemas.microsoft.com/office/drawing/2014/main" val="2889629393"/>
                    </a:ext>
                  </a:extLst>
                </a:gridCol>
                <a:gridCol w="822960">
                  <a:extLst>
                    <a:ext uri="{9D8B030D-6E8A-4147-A177-3AD203B41FA5}">
                      <a16:colId xmlns:a16="http://schemas.microsoft.com/office/drawing/2014/main" val="3423762549"/>
                    </a:ext>
                  </a:extLst>
                </a:gridCol>
                <a:gridCol w="822960">
                  <a:extLst>
                    <a:ext uri="{9D8B030D-6E8A-4147-A177-3AD203B41FA5}">
                      <a16:colId xmlns:a16="http://schemas.microsoft.com/office/drawing/2014/main" val="2682741387"/>
                    </a:ext>
                  </a:extLst>
                </a:gridCol>
                <a:gridCol w="822960">
                  <a:extLst>
                    <a:ext uri="{9D8B030D-6E8A-4147-A177-3AD203B41FA5}">
                      <a16:colId xmlns:a16="http://schemas.microsoft.com/office/drawing/2014/main" val="810265468"/>
                    </a:ext>
                  </a:extLst>
                </a:gridCol>
                <a:gridCol w="822960">
                  <a:extLst>
                    <a:ext uri="{9D8B030D-6E8A-4147-A177-3AD203B41FA5}">
                      <a16:colId xmlns:a16="http://schemas.microsoft.com/office/drawing/2014/main" val="9780307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982685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@langaracollege - 2019-03-28 18:58:00 </a:t>
                      </a:r>
                      <a:r>
                        <a:rPr kumimoji="0" lang="en-US" sz="1000" b="0" i="0" u="none" strike="noStrike" kern="1200" cap="none" spc="0" normalizeH="0" baseline="0" noProof="0">
                          <a:ln>
                            <a:noFill/>
                          </a:ln>
                          <a:solidFill>
                            <a:prstClr val="black"/>
                          </a:solidFill>
                          <a:effectLst/>
                          <a:uLnTx/>
                          <a:uFillTx/>
                          <a:latin typeface="+mn-lt"/>
                          <a:ea typeface="+mn-ea"/>
                          <a:cs typeface="+mn-cs"/>
                        </a:rPr>
                        <a:t>
  It's Applied Research Day! Join us in the T Building Gallery from 11:30 am – 2:30 pm and explore the research being done by your classmates and instructors at Langara. Students have the chance to enter to win an iPad mini! https://t.co/9LHFMDltt8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03/28/2019 18:21:20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2720213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@myVCC - 2019-03-28 18:30:46 </a:t>
                      </a:r>
                      <a:r>
                        <a:rPr kumimoji="0" lang="en-US" sz="1000" b="0" i="0" u="none" strike="noStrike" kern="1200" cap="none" spc="0" normalizeH="0" baseline="0" noProof="0">
                          <a:ln>
                            <a:noFill/>
                          </a:ln>
                          <a:solidFill>
                            <a:prstClr val="black"/>
                          </a:solidFill>
                          <a:effectLst/>
                          <a:uLnTx/>
                          <a:uFillTx/>
                          <a:latin typeface="+mn-lt"/>
                          <a:ea typeface="+mn-ea"/>
                          <a:cs typeface="+mn-cs"/>
                        </a:rPr>
                        <a:t>
  Did you know computer-aided #drafting or #CAD is a highly sought-after skill in the #architectural design industry? 🏢 At #myVCC, you’ll learn to build your own portfolio to present to companies in the future: https://t.co/bmuHC4NDOf https://t.co/izrTNUE30t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03/28/2019 18:20:30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554602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@GBCollege - 2019-03-28 18:29:06 </a:t>
                      </a:r>
                      <a:r>
                        <a:rPr kumimoji="0" lang="en-US" sz="1000" b="0" i="0" u="none" strike="noStrike" kern="1200" cap="none" spc="0" normalizeH="0" baseline="0" noProof="0">
                          <a:ln>
                            <a:noFill/>
                          </a:ln>
                          <a:solidFill>
                            <a:prstClr val="black"/>
                          </a:solidFill>
                          <a:effectLst/>
                          <a:uLnTx/>
                          <a:uFillTx/>
                          <a:latin typeface="+mn-lt"/>
                          <a:ea typeface="+mn-ea"/>
                          <a:cs typeface="+mn-cs"/>
                        </a:rPr>
                        <a:t>
  RT @CCETgeorgebrown: Our Robotics Competition has a bit of a Sergio Leone feel to it. 😃 https://t.co/G4SpPNz3e1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06:23:38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43302745"/>
                  </a:ext>
                </a:extLst>
              </a:tr>
            </a:tbl>
          </a:graphicData>
        </a:graphic>
      </p:graphicFrame>
      <p:sp>
        <p:nvSpPr>
          <p:cNvPr id="4" name="Text Placeholder 3">
            <a:extLst>
              <a:ext uri="{FF2B5EF4-FFF2-40B4-BE49-F238E27FC236}">
                <a16:creationId xmlns:a16="http://schemas.microsoft.com/office/drawing/2014/main" id="{F44F6408-F56B-420C-A929-5E85B6B136B7}"/>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10625945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256A9-BC5D-405B-811D-A92C13E35633}"/>
              </a:ext>
            </a:extLst>
          </p:cNvPr>
          <p:cNvSpPr>
            <a:spLocks noGrp="1"/>
          </p:cNvSpPr>
          <p:nvPr>
            <p:ph type="title"/>
          </p:nvPr>
        </p:nvSpPr>
        <p:spPr/>
        <p:txBody>
          <a:bodyPr/>
          <a:lstStyle/>
          <a:p>
            <a:r>
              <a:rPr lang="en-US"/>
              <a:t>Twitter Own and Retweeted Tweets Table | All Pages - 4 of 9</a:t>
            </a:r>
          </a:p>
        </p:txBody>
      </p:sp>
      <p:graphicFrame>
        <p:nvGraphicFramePr>
          <p:cNvPr id="5" name="Table Placeholder 4">
            <a:extLst>
              <a:ext uri="{FF2B5EF4-FFF2-40B4-BE49-F238E27FC236}">
                <a16:creationId xmlns:a16="http://schemas.microsoft.com/office/drawing/2014/main" id="{AC8CA684-2FD2-4B73-B6C4-7ACD89439F8B}"/>
              </a:ext>
            </a:extLst>
          </p:cNvPr>
          <p:cNvGraphicFramePr>
            <a:graphicFrameLocks noGrp="1"/>
          </p:cNvGraphicFramePr>
          <p:nvPr>
            <p:ph type="tbl" sz="quarter" idx="13"/>
            <p:extLst>
              <p:ext uri="{D42A27DB-BD31-4B8C-83A1-F6EECF244321}">
                <p14:modId xmlns:p14="http://schemas.microsoft.com/office/powerpoint/2010/main" val="36434688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2994423781"/>
                    </a:ext>
                  </a:extLst>
                </a:gridCol>
                <a:gridCol w="411480">
                  <a:extLst>
                    <a:ext uri="{9D8B030D-6E8A-4147-A177-3AD203B41FA5}">
                      <a16:colId xmlns:a16="http://schemas.microsoft.com/office/drawing/2014/main" val="153606768"/>
                    </a:ext>
                  </a:extLst>
                </a:gridCol>
                <a:gridCol w="822960">
                  <a:extLst>
                    <a:ext uri="{9D8B030D-6E8A-4147-A177-3AD203B41FA5}">
                      <a16:colId xmlns:a16="http://schemas.microsoft.com/office/drawing/2014/main" val="308996041"/>
                    </a:ext>
                  </a:extLst>
                </a:gridCol>
                <a:gridCol w="822960">
                  <a:extLst>
                    <a:ext uri="{9D8B030D-6E8A-4147-A177-3AD203B41FA5}">
                      <a16:colId xmlns:a16="http://schemas.microsoft.com/office/drawing/2014/main" val="1069779030"/>
                    </a:ext>
                  </a:extLst>
                </a:gridCol>
                <a:gridCol w="822960">
                  <a:extLst>
                    <a:ext uri="{9D8B030D-6E8A-4147-A177-3AD203B41FA5}">
                      <a16:colId xmlns:a16="http://schemas.microsoft.com/office/drawing/2014/main" val="2772285215"/>
                    </a:ext>
                  </a:extLst>
                </a:gridCol>
                <a:gridCol w="822960">
                  <a:extLst>
                    <a:ext uri="{9D8B030D-6E8A-4147-A177-3AD203B41FA5}">
                      <a16:colId xmlns:a16="http://schemas.microsoft.com/office/drawing/2014/main" val="1686699241"/>
                    </a:ext>
                  </a:extLst>
                </a:gridCol>
                <a:gridCol w="822960">
                  <a:extLst>
                    <a:ext uri="{9D8B030D-6E8A-4147-A177-3AD203B41FA5}">
                      <a16:colId xmlns:a16="http://schemas.microsoft.com/office/drawing/2014/main" val="32427788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590474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@douglascollege - 2019-03-28 17:35:58 </a:t>
                      </a:r>
                      <a:r>
                        <a:rPr kumimoji="0" lang="en-US" sz="1000" b="0" i="0" u="none" strike="noStrike" kern="1200" cap="none" spc="0" normalizeH="0" baseline="0" noProof="0">
                          <a:ln>
                            <a:noFill/>
                          </a:ln>
                          <a:solidFill>
                            <a:prstClr val="black"/>
                          </a:solidFill>
                          <a:effectLst/>
                          <a:uLnTx/>
                          <a:uFillTx/>
                          <a:latin typeface="+mn-lt"/>
                          <a:ea typeface="+mn-ea"/>
                          <a:cs typeface="+mn-cs"/>
                        </a:rPr>
                        <a:t>
  It's almost your last chance to take in an amazing free concert today at 1pm in the Laura C. Muir Performing Arts Theatre at the NW Campus! https://t.co/28A4BSBkLy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16:12:35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83723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@GBCollege - 2019-03-28 15:40:21 </a:t>
                      </a:r>
                      <a:r>
                        <a:rPr kumimoji="0" lang="en-US" sz="1000" b="0" i="0" u="none" strike="noStrike" kern="1200" cap="none" spc="0" normalizeH="0" baseline="0" noProof="0">
                          <a:ln>
                            <a:noFill/>
                          </a:ln>
                          <a:solidFill>
                            <a:prstClr val="black"/>
                          </a:solidFill>
                          <a:effectLst/>
                          <a:uLnTx/>
                          <a:uFillTx/>
                          <a:latin typeface="+mn-lt"/>
                          <a:ea typeface="+mn-ea"/>
                          <a:cs typeface="+mn-cs"/>
                        </a:rPr>
                        <a:t>
  RT @SchlegelVillage: Sylvia and Carol are @GBCollege sharing #ElderWisdom today till 2pm. 4th floor outside the School of Social and Commun…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06:23:38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08868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@myVCC - 2019-03-28 15:30:43 </a:t>
                      </a:r>
                      <a:r>
                        <a:rPr kumimoji="0" lang="en-US" sz="1000" b="0" i="0" u="none" strike="noStrike" kern="1200" cap="none" spc="0" normalizeH="0" baseline="0" noProof="0">
                          <a:ln>
                            <a:noFill/>
                          </a:ln>
                          <a:solidFill>
                            <a:prstClr val="black"/>
                          </a:solidFill>
                          <a:effectLst/>
                          <a:uLnTx/>
                          <a:uFillTx/>
                          <a:latin typeface="+mn-lt"/>
                          <a:ea typeface="+mn-ea"/>
                          <a:cs typeface="+mn-cs"/>
                        </a:rPr>
                        <a:t>
  Please note we’ll be conducting server upgrades on Sunday, March 31 from 10 am to 3 pm. Our website will remain online but with limited functionality in the following areas: https://t.co/zwu3owHZ5A We apologize for any inconvenience. https://t.co/cybX33ZQqv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03/28/2019 18:20:30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922921203"/>
                  </a:ext>
                </a:extLst>
              </a:tr>
            </a:tbl>
          </a:graphicData>
        </a:graphic>
      </p:graphicFrame>
      <p:sp>
        <p:nvSpPr>
          <p:cNvPr id="4" name="Text Placeholder 3">
            <a:extLst>
              <a:ext uri="{FF2B5EF4-FFF2-40B4-BE49-F238E27FC236}">
                <a16:creationId xmlns:a16="http://schemas.microsoft.com/office/drawing/2014/main" id="{F9D6B329-B364-408A-A382-F32F3FEB849F}"/>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34187473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98E54B-2EEF-4EA2-9490-4128CAB53577}"/>
              </a:ext>
            </a:extLst>
          </p:cNvPr>
          <p:cNvSpPr>
            <a:spLocks noGrp="1"/>
          </p:cNvSpPr>
          <p:nvPr>
            <p:ph type="title"/>
          </p:nvPr>
        </p:nvSpPr>
        <p:spPr/>
        <p:txBody>
          <a:bodyPr/>
          <a:lstStyle/>
          <a:p>
            <a:r>
              <a:rPr lang="en-US"/>
              <a:t>Twitter Own and Retweeted Tweets Table | All Pages - 5 of 9</a:t>
            </a:r>
          </a:p>
        </p:txBody>
      </p:sp>
      <p:graphicFrame>
        <p:nvGraphicFramePr>
          <p:cNvPr id="5" name="Table Placeholder 4">
            <a:extLst>
              <a:ext uri="{FF2B5EF4-FFF2-40B4-BE49-F238E27FC236}">
                <a16:creationId xmlns:a16="http://schemas.microsoft.com/office/drawing/2014/main" id="{30657E6C-6320-420A-B5A6-40937958C7F1}"/>
              </a:ext>
            </a:extLst>
          </p:cNvPr>
          <p:cNvGraphicFramePr>
            <a:graphicFrameLocks noGrp="1"/>
          </p:cNvGraphicFramePr>
          <p:nvPr>
            <p:ph type="tbl" sz="quarter" idx="13"/>
            <p:extLst>
              <p:ext uri="{D42A27DB-BD31-4B8C-83A1-F6EECF244321}">
                <p14:modId xmlns:p14="http://schemas.microsoft.com/office/powerpoint/2010/main" val="36345189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867695505"/>
                    </a:ext>
                  </a:extLst>
                </a:gridCol>
                <a:gridCol w="411480">
                  <a:extLst>
                    <a:ext uri="{9D8B030D-6E8A-4147-A177-3AD203B41FA5}">
                      <a16:colId xmlns:a16="http://schemas.microsoft.com/office/drawing/2014/main" val="3289090580"/>
                    </a:ext>
                  </a:extLst>
                </a:gridCol>
                <a:gridCol w="822960">
                  <a:extLst>
                    <a:ext uri="{9D8B030D-6E8A-4147-A177-3AD203B41FA5}">
                      <a16:colId xmlns:a16="http://schemas.microsoft.com/office/drawing/2014/main" val="1049536753"/>
                    </a:ext>
                  </a:extLst>
                </a:gridCol>
                <a:gridCol w="822960">
                  <a:extLst>
                    <a:ext uri="{9D8B030D-6E8A-4147-A177-3AD203B41FA5}">
                      <a16:colId xmlns:a16="http://schemas.microsoft.com/office/drawing/2014/main" val="902539931"/>
                    </a:ext>
                  </a:extLst>
                </a:gridCol>
                <a:gridCol w="822960">
                  <a:extLst>
                    <a:ext uri="{9D8B030D-6E8A-4147-A177-3AD203B41FA5}">
                      <a16:colId xmlns:a16="http://schemas.microsoft.com/office/drawing/2014/main" val="3821726546"/>
                    </a:ext>
                  </a:extLst>
                </a:gridCol>
                <a:gridCol w="822960">
                  <a:extLst>
                    <a:ext uri="{9D8B030D-6E8A-4147-A177-3AD203B41FA5}">
                      <a16:colId xmlns:a16="http://schemas.microsoft.com/office/drawing/2014/main" val="3798296332"/>
                    </a:ext>
                  </a:extLst>
                </a:gridCol>
                <a:gridCol w="822960">
                  <a:extLst>
                    <a:ext uri="{9D8B030D-6E8A-4147-A177-3AD203B41FA5}">
                      <a16:colId xmlns:a16="http://schemas.microsoft.com/office/drawing/2014/main" val="22653099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697078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@GBCollege - 2019-03-28 15:01:30 </a:t>
                      </a:r>
                      <a:r>
                        <a:rPr kumimoji="0" lang="en-US" sz="1000" b="0" i="0" u="none" strike="noStrike" kern="1200" cap="none" spc="0" normalizeH="0" baseline="0" noProof="0">
                          <a:ln>
                            <a:noFill/>
                          </a:ln>
                          <a:solidFill>
                            <a:prstClr val="black"/>
                          </a:solidFill>
                          <a:effectLst/>
                          <a:uLnTx/>
                          <a:uFillTx/>
                          <a:latin typeface="+mn-lt"/>
                          <a:ea typeface="+mn-ea"/>
                          <a:cs typeface="+mn-cs"/>
                        </a:rPr>
                        <a:t>
  RT @startGBC: Want to learn how to pitch your business in 3 minutes or less? Come to The Fundamentals:The Pitch workshop to get a hands 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03/29/2019 18:23:24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37292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@GBCollege - 2019-03-28 14:59:04 </a:t>
                      </a:r>
                      <a:r>
                        <a:rPr kumimoji="0" lang="en-US" sz="1000" b="0" i="0" u="none" strike="noStrike" kern="1200" cap="none" spc="0" normalizeH="0" baseline="0" noProof="0">
                          <a:ln>
                            <a:noFill/>
                          </a:ln>
                          <a:solidFill>
                            <a:prstClr val="black"/>
                          </a:solidFill>
                          <a:effectLst/>
                          <a:uLnTx/>
                          <a:uFillTx/>
                          <a:latin typeface="+mn-lt"/>
                          <a:ea typeface="+mn-ea"/>
                          <a:cs typeface="+mn-cs"/>
                        </a:rPr>
                        <a:t>
  RT @CCETgeorgebrown: Gearing up for today’s Robotics Competition as part of @NEMOntario and @OACETT National Engineering Month @GBCollege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06:23:38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14565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@GBCollege - 2019-03-28 14:07:13 </a:t>
                      </a:r>
                      <a:r>
                        <a:rPr kumimoji="0" lang="en-US" sz="1000" b="0" i="0" u="none" strike="noStrike" kern="1200" cap="none" spc="0" normalizeH="0" baseline="0" noProof="0">
                          <a:ln>
                            <a:noFill/>
                          </a:ln>
                          <a:solidFill>
                            <a:prstClr val="black"/>
                          </a:solidFill>
                          <a:effectLst/>
                          <a:uLnTx/>
                          <a:uFillTx/>
                          <a:latin typeface="+mn-lt"/>
                          <a:ea typeface="+mn-ea"/>
                          <a:cs typeface="+mn-cs"/>
                        </a:rPr>
                        <a:t>
  Students, visit the #ElderWisdom bench at St. James Campus, building A, on the 4th floor outside the Community Services offices TODAY between 10am and 2pm and have a great conversation with a senior. @FairviewLTC https://t.co/1gBbqkri7K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03/29/2019 06:22:33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0.0212 %</a:t>
                      </a:r>
                    </a:p>
                  </a:txBody>
                  <a:tcPr/>
                </a:tc>
                <a:extLst>
                  <a:ext uri="{0D108BD9-81ED-4DB2-BD59-A6C34878D82A}">
                    <a16:rowId xmlns:a16="http://schemas.microsoft.com/office/drawing/2014/main" val="753170126"/>
                  </a:ext>
                </a:extLst>
              </a:tr>
            </a:tbl>
          </a:graphicData>
        </a:graphic>
      </p:graphicFrame>
      <p:sp>
        <p:nvSpPr>
          <p:cNvPr id="4" name="Text Placeholder 3">
            <a:extLst>
              <a:ext uri="{FF2B5EF4-FFF2-40B4-BE49-F238E27FC236}">
                <a16:creationId xmlns:a16="http://schemas.microsoft.com/office/drawing/2014/main" id="{F114E6B0-6618-4311-8FF3-E58374937534}"/>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25490271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B61D9-DE79-4099-B387-5D5EF130BA14}"/>
              </a:ext>
            </a:extLst>
          </p:cNvPr>
          <p:cNvSpPr>
            <a:spLocks noGrp="1"/>
          </p:cNvSpPr>
          <p:nvPr>
            <p:ph type="title"/>
          </p:nvPr>
        </p:nvSpPr>
        <p:spPr/>
        <p:txBody>
          <a:bodyPr/>
          <a:lstStyle/>
          <a:p>
            <a:r>
              <a:rPr lang="en-US"/>
              <a:t>Twitter Own and Retweeted Tweets Table | All Pages - 6 of 9</a:t>
            </a:r>
          </a:p>
        </p:txBody>
      </p:sp>
      <p:graphicFrame>
        <p:nvGraphicFramePr>
          <p:cNvPr id="5" name="Table Placeholder 4">
            <a:extLst>
              <a:ext uri="{FF2B5EF4-FFF2-40B4-BE49-F238E27FC236}">
                <a16:creationId xmlns:a16="http://schemas.microsoft.com/office/drawing/2014/main" id="{9E3587E2-DCE6-45CB-B905-4B7003C07D18}"/>
              </a:ext>
            </a:extLst>
          </p:cNvPr>
          <p:cNvGraphicFramePr>
            <a:graphicFrameLocks noGrp="1"/>
          </p:cNvGraphicFramePr>
          <p:nvPr>
            <p:ph type="tbl" sz="quarter" idx="13"/>
            <p:extLst>
              <p:ext uri="{D42A27DB-BD31-4B8C-83A1-F6EECF244321}">
                <p14:modId xmlns:p14="http://schemas.microsoft.com/office/powerpoint/2010/main" val="39060725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2109458020"/>
                    </a:ext>
                  </a:extLst>
                </a:gridCol>
                <a:gridCol w="411480">
                  <a:extLst>
                    <a:ext uri="{9D8B030D-6E8A-4147-A177-3AD203B41FA5}">
                      <a16:colId xmlns:a16="http://schemas.microsoft.com/office/drawing/2014/main" val="2430250016"/>
                    </a:ext>
                  </a:extLst>
                </a:gridCol>
                <a:gridCol w="822960">
                  <a:extLst>
                    <a:ext uri="{9D8B030D-6E8A-4147-A177-3AD203B41FA5}">
                      <a16:colId xmlns:a16="http://schemas.microsoft.com/office/drawing/2014/main" val="3932116275"/>
                    </a:ext>
                  </a:extLst>
                </a:gridCol>
                <a:gridCol w="822960">
                  <a:extLst>
                    <a:ext uri="{9D8B030D-6E8A-4147-A177-3AD203B41FA5}">
                      <a16:colId xmlns:a16="http://schemas.microsoft.com/office/drawing/2014/main" val="1940429680"/>
                    </a:ext>
                  </a:extLst>
                </a:gridCol>
                <a:gridCol w="822960">
                  <a:extLst>
                    <a:ext uri="{9D8B030D-6E8A-4147-A177-3AD203B41FA5}">
                      <a16:colId xmlns:a16="http://schemas.microsoft.com/office/drawing/2014/main" val="1175809310"/>
                    </a:ext>
                  </a:extLst>
                </a:gridCol>
                <a:gridCol w="822960">
                  <a:extLst>
                    <a:ext uri="{9D8B030D-6E8A-4147-A177-3AD203B41FA5}">
                      <a16:colId xmlns:a16="http://schemas.microsoft.com/office/drawing/2014/main" val="3714512386"/>
                    </a:ext>
                  </a:extLst>
                </a:gridCol>
                <a:gridCol w="822960">
                  <a:extLst>
                    <a:ext uri="{9D8B030D-6E8A-4147-A177-3AD203B41FA5}">
                      <a16:colId xmlns:a16="http://schemas.microsoft.com/office/drawing/2014/main" val="36777130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299135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@douglascollege - 2019-03-28 00:57:04 </a:t>
                      </a:r>
                      <a:r>
                        <a:rPr kumimoji="0" lang="en-US" sz="1000" b="0" i="0" u="none" strike="noStrike" kern="1200" cap="none" spc="0" normalizeH="0" baseline="0" noProof="0">
                          <a:ln>
                            <a:noFill/>
                          </a:ln>
                          <a:solidFill>
                            <a:prstClr val="black"/>
                          </a:solidFill>
                          <a:effectLst/>
                          <a:uLnTx/>
                          <a:uFillTx/>
                          <a:latin typeface="+mn-lt"/>
                          <a:ea typeface="+mn-ea"/>
                          <a:cs typeface="+mn-cs"/>
                        </a:rPr>
                        <a:t>
  Super exciting! @EA is here at the Music Technology Portfolio Show. #newwest https://t.co/78wiFb8ajr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16:12:35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71827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@bcit - 2019-03-28 00:01:14 </a:t>
                      </a:r>
                      <a:r>
                        <a:rPr kumimoji="0" lang="en-US" sz="1000" b="0" i="0" u="none" strike="noStrike" kern="1200" cap="none" spc="0" normalizeH="0" baseline="0" noProof="0">
                          <a:ln>
                            <a:noFill/>
                          </a:ln>
                          <a:solidFill>
                            <a:prstClr val="black"/>
                          </a:solidFill>
                          <a:effectLst/>
                          <a:uLnTx/>
                          <a:uFillTx/>
                          <a:latin typeface="+mn-lt"/>
                          <a:ea typeface="+mn-ea"/>
                          <a:cs typeface="+mn-cs"/>
                        </a:rPr>
                        <a:t>
  That moment BCIT's Energy Manager, Colin Chan, read his article in the @globeandmail today 🗞️
Subscribe online or grab a copy at the Burnaby Campus library to learn more about the role of an energy manager. Thank you for the story @Globe_Careers! #LifeatBCIT @BCITfixit https://t.co/2wVopSWKn4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16:05:06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66783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@douglascollege - 2019-03-27 23:55:47 </a:t>
                      </a:r>
                      <a:r>
                        <a:rPr kumimoji="0" lang="en-US" sz="1000" b="0" i="0" u="none" strike="noStrike" kern="1200" cap="none" spc="0" normalizeH="0" baseline="0" noProof="0">
                          <a:ln>
                            <a:noFill/>
                          </a:ln>
                          <a:solidFill>
                            <a:prstClr val="black"/>
                          </a:solidFill>
                          <a:effectLst/>
                          <a:uLnTx/>
                          <a:uFillTx/>
                          <a:latin typeface="+mn-lt"/>
                          <a:ea typeface="+mn-ea"/>
                          <a:cs typeface="+mn-cs"/>
                        </a:rPr>
                        <a:t>
  “Students have put on some great presentations,” says Vince Renaud, freelance recording engineer and judge at Music Tech Portfolio Show #newwest https://t.co/PCBT8XLkhv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16:12:35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12374140"/>
                  </a:ext>
                </a:extLst>
              </a:tr>
            </a:tbl>
          </a:graphicData>
        </a:graphic>
      </p:graphicFrame>
      <p:sp>
        <p:nvSpPr>
          <p:cNvPr id="4" name="Text Placeholder 3">
            <a:extLst>
              <a:ext uri="{FF2B5EF4-FFF2-40B4-BE49-F238E27FC236}">
                <a16:creationId xmlns:a16="http://schemas.microsoft.com/office/drawing/2014/main" id="{A6BE8CFC-5688-4AEB-AC65-76B8E7A35B76}"/>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16037697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2D40B-8345-429E-ACB9-AF33F1CA44C0}"/>
              </a:ext>
            </a:extLst>
          </p:cNvPr>
          <p:cNvSpPr>
            <a:spLocks noGrp="1"/>
          </p:cNvSpPr>
          <p:nvPr>
            <p:ph type="title"/>
          </p:nvPr>
        </p:nvSpPr>
        <p:spPr/>
        <p:txBody>
          <a:bodyPr/>
          <a:lstStyle/>
          <a:p>
            <a:r>
              <a:rPr lang="en-US"/>
              <a:t>Twitter Own and Retweeted Tweets Table | All Pages - 7 of 9</a:t>
            </a:r>
          </a:p>
        </p:txBody>
      </p:sp>
      <p:graphicFrame>
        <p:nvGraphicFramePr>
          <p:cNvPr id="5" name="Table Placeholder 4">
            <a:extLst>
              <a:ext uri="{FF2B5EF4-FFF2-40B4-BE49-F238E27FC236}">
                <a16:creationId xmlns:a16="http://schemas.microsoft.com/office/drawing/2014/main" id="{2E3C478D-4018-4672-A3B9-F414C46BAC15}"/>
              </a:ext>
            </a:extLst>
          </p:cNvPr>
          <p:cNvGraphicFramePr>
            <a:graphicFrameLocks noGrp="1"/>
          </p:cNvGraphicFramePr>
          <p:nvPr>
            <p:ph type="tbl" sz="quarter" idx="13"/>
            <p:extLst>
              <p:ext uri="{D42A27DB-BD31-4B8C-83A1-F6EECF244321}">
                <p14:modId xmlns:p14="http://schemas.microsoft.com/office/powerpoint/2010/main" val="11811786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3301361033"/>
                    </a:ext>
                  </a:extLst>
                </a:gridCol>
                <a:gridCol w="411480">
                  <a:extLst>
                    <a:ext uri="{9D8B030D-6E8A-4147-A177-3AD203B41FA5}">
                      <a16:colId xmlns:a16="http://schemas.microsoft.com/office/drawing/2014/main" val="3410264248"/>
                    </a:ext>
                  </a:extLst>
                </a:gridCol>
                <a:gridCol w="822960">
                  <a:extLst>
                    <a:ext uri="{9D8B030D-6E8A-4147-A177-3AD203B41FA5}">
                      <a16:colId xmlns:a16="http://schemas.microsoft.com/office/drawing/2014/main" val="3470213805"/>
                    </a:ext>
                  </a:extLst>
                </a:gridCol>
                <a:gridCol w="822960">
                  <a:extLst>
                    <a:ext uri="{9D8B030D-6E8A-4147-A177-3AD203B41FA5}">
                      <a16:colId xmlns:a16="http://schemas.microsoft.com/office/drawing/2014/main" val="3059070334"/>
                    </a:ext>
                  </a:extLst>
                </a:gridCol>
                <a:gridCol w="822960">
                  <a:extLst>
                    <a:ext uri="{9D8B030D-6E8A-4147-A177-3AD203B41FA5}">
                      <a16:colId xmlns:a16="http://schemas.microsoft.com/office/drawing/2014/main" val="2032065397"/>
                    </a:ext>
                  </a:extLst>
                </a:gridCol>
                <a:gridCol w="822960">
                  <a:extLst>
                    <a:ext uri="{9D8B030D-6E8A-4147-A177-3AD203B41FA5}">
                      <a16:colId xmlns:a16="http://schemas.microsoft.com/office/drawing/2014/main" val="2433007167"/>
                    </a:ext>
                  </a:extLst>
                </a:gridCol>
                <a:gridCol w="822960">
                  <a:extLst>
                    <a:ext uri="{9D8B030D-6E8A-4147-A177-3AD203B41FA5}">
                      <a16:colId xmlns:a16="http://schemas.microsoft.com/office/drawing/2014/main" val="38988801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662294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@douglascollege - 2019-03-27 23:21:11 </a:t>
                      </a:r>
                      <a:r>
                        <a:rPr kumimoji="0" lang="en-US" sz="1000" b="0" i="0" u="none" strike="noStrike" kern="1200" cap="none" spc="0" normalizeH="0" baseline="0" noProof="0">
                          <a:ln>
                            <a:noFill/>
                          </a:ln>
                          <a:solidFill>
                            <a:prstClr val="black"/>
                          </a:solidFill>
                          <a:effectLst/>
                          <a:uLnTx/>
                          <a:uFillTx/>
                          <a:latin typeface="+mn-lt"/>
                          <a:ea typeface="+mn-ea"/>
                          <a:cs typeface="+mn-cs"/>
                        </a:rPr>
                        <a:t>
  We are a force to reckon with! @ Monstercat is here at the Music Tech Portfolio Show. #newwest https://t.co/Ac3DwMi3LV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16:12:35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54569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@langaracollege - 2019-03-27 21:41:01 </a:t>
                      </a:r>
                      <a:r>
                        <a:rPr kumimoji="0" lang="en-US" sz="1000" b="0" i="0" u="none" strike="noStrike" kern="1200" cap="none" spc="0" normalizeH="0" baseline="0" noProof="0">
                          <a:ln>
                            <a:noFill/>
                          </a:ln>
                          <a:solidFill>
                            <a:prstClr val="black"/>
                          </a:solidFill>
                          <a:effectLst/>
                          <a:uLnTx/>
                          <a:uFillTx/>
                          <a:latin typeface="+mn-lt"/>
                          <a:ea typeface="+mn-ea"/>
                          <a:cs typeface="+mn-cs"/>
                        </a:rPr>
                        <a:t>
  Info session for the Diploma in Gerontology: March 27 @ 6:00 pm Room B008. Join us tonight to learn how you can have a meaningful career in the social services providing services for our community's older adults who wish to age in place.   https://t.co/IyRNXneMA4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03/28/2019 06:21:51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0.0215 %</a:t>
                      </a:r>
                    </a:p>
                  </a:txBody>
                  <a:tcPr/>
                </a:tc>
                <a:extLst>
                  <a:ext uri="{0D108BD9-81ED-4DB2-BD59-A6C34878D82A}">
                    <a16:rowId xmlns:a16="http://schemas.microsoft.com/office/drawing/2014/main" val="166739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@langaracollege - 2019-03-27 20:57:01 </a:t>
                      </a:r>
                      <a:r>
                        <a:rPr kumimoji="0" lang="en-US" sz="1000" b="0" i="0" u="none" strike="noStrike" kern="1200" cap="none" spc="0" normalizeH="0" baseline="0" noProof="0">
                          <a:ln>
                            <a:noFill/>
                          </a:ln>
                          <a:solidFill>
                            <a:prstClr val="black"/>
                          </a:solidFill>
                          <a:effectLst/>
                          <a:uLnTx/>
                          <a:uFillTx/>
                          <a:latin typeface="+mn-lt"/>
                          <a:ea typeface="+mn-ea"/>
                          <a:cs typeface="+mn-cs"/>
                        </a:rPr>
                        <a:t>
  Join us for a month-long celebration of photography excellence at Langara College. Come check out the exhibitions showcasing the work from recent graduates and alumni. You can register for lectures from renowned photographers. https://t.co/t1RAMAmkjG Photo by Sharon Tenenbaum. https://t.co/GSHqnZh0ak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03/28/2019 06:21:51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0.0322 %</a:t>
                      </a:r>
                    </a:p>
                  </a:txBody>
                  <a:tcPr/>
                </a:tc>
                <a:extLst>
                  <a:ext uri="{0D108BD9-81ED-4DB2-BD59-A6C34878D82A}">
                    <a16:rowId xmlns:a16="http://schemas.microsoft.com/office/drawing/2014/main" val="3290447972"/>
                  </a:ext>
                </a:extLst>
              </a:tr>
            </a:tbl>
          </a:graphicData>
        </a:graphic>
      </p:graphicFrame>
      <p:sp>
        <p:nvSpPr>
          <p:cNvPr id="4" name="Text Placeholder 3">
            <a:extLst>
              <a:ext uri="{FF2B5EF4-FFF2-40B4-BE49-F238E27FC236}">
                <a16:creationId xmlns:a16="http://schemas.microsoft.com/office/drawing/2014/main" id="{0F775C7A-CCC3-4802-9721-606930529A50}"/>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32158841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F2C3D-E4B4-4243-B8BA-0C1D73942DBF}"/>
              </a:ext>
            </a:extLst>
          </p:cNvPr>
          <p:cNvSpPr>
            <a:spLocks noGrp="1"/>
          </p:cNvSpPr>
          <p:nvPr>
            <p:ph type="title"/>
          </p:nvPr>
        </p:nvSpPr>
        <p:spPr/>
        <p:txBody>
          <a:bodyPr/>
          <a:lstStyle/>
          <a:p>
            <a:r>
              <a:rPr lang="en-US"/>
              <a:t>Twitter Own and Retweeted Tweets Table | All Pages - 8 of 9</a:t>
            </a:r>
          </a:p>
        </p:txBody>
      </p:sp>
      <p:graphicFrame>
        <p:nvGraphicFramePr>
          <p:cNvPr id="5" name="Table Placeholder 4">
            <a:extLst>
              <a:ext uri="{FF2B5EF4-FFF2-40B4-BE49-F238E27FC236}">
                <a16:creationId xmlns:a16="http://schemas.microsoft.com/office/drawing/2014/main" id="{744DF20E-1272-4396-9514-0326892AE263}"/>
              </a:ext>
            </a:extLst>
          </p:cNvPr>
          <p:cNvGraphicFramePr>
            <a:graphicFrameLocks noGrp="1"/>
          </p:cNvGraphicFramePr>
          <p:nvPr>
            <p:ph type="tbl" sz="quarter" idx="13"/>
            <p:extLst>
              <p:ext uri="{D42A27DB-BD31-4B8C-83A1-F6EECF244321}">
                <p14:modId xmlns:p14="http://schemas.microsoft.com/office/powerpoint/2010/main" val="29171630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1019610754"/>
                    </a:ext>
                  </a:extLst>
                </a:gridCol>
                <a:gridCol w="411480">
                  <a:extLst>
                    <a:ext uri="{9D8B030D-6E8A-4147-A177-3AD203B41FA5}">
                      <a16:colId xmlns:a16="http://schemas.microsoft.com/office/drawing/2014/main" val="618467474"/>
                    </a:ext>
                  </a:extLst>
                </a:gridCol>
                <a:gridCol w="822960">
                  <a:extLst>
                    <a:ext uri="{9D8B030D-6E8A-4147-A177-3AD203B41FA5}">
                      <a16:colId xmlns:a16="http://schemas.microsoft.com/office/drawing/2014/main" val="2097000843"/>
                    </a:ext>
                  </a:extLst>
                </a:gridCol>
                <a:gridCol w="822960">
                  <a:extLst>
                    <a:ext uri="{9D8B030D-6E8A-4147-A177-3AD203B41FA5}">
                      <a16:colId xmlns:a16="http://schemas.microsoft.com/office/drawing/2014/main" val="1153943354"/>
                    </a:ext>
                  </a:extLst>
                </a:gridCol>
                <a:gridCol w="822960">
                  <a:extLst>
                    <a:ext uri="{9D8B030D-6E8A-4147-A177-3AD203B41FA5}">
                      <a16:colId xmlns:a16="http://schemas.microsoft.com/office/drawing/2014/main" val="2216869264"/>
                    </a:ext>
                  </a:extLst>
                </a:gridCol>
                <a:gridCol w="822960">
                  <a:extLst>
                    <a:ext uri="{9D8B030D-6E8A-4147-A177-3AD203B41FA5}">
                      <a16:colId xmlns:a16="http://schemas.microsoft.com/office/drawing/2014/main" val="563197571"/>
                    </a:ext>
                  </a:extLst>
                </a:gridCol>
                <a:gridCol w="822960">
                  <a:extLst>
                    <a:ext uri="{9D8B030D-6E8A-4147-A177-3AD203B41FA5}">
                      <a16:colId xmlns:a16="http://schemas.microsoft.com/office/drawing/2014/main" val="17584086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363028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@myVCC - 2019-03-27 20:15:13 </a:t>
                      </a:r>
                      <a:r>
                        <a:rPr kumimoji="0" lang="en-US" sz="1000" b="0" i="0" u="none" strike="noStrike" kern="1200" cap="none" spc="0" normalizeH="0" baseline="0" noProof="0">
                          <a:ln>
                            <a:noFill/>
                          </a:ln>
                          <a:solidFill>
                            <a:prstClr val="black"/>
                          </a:solidFill>
                          <a:effectLst/>
                          <a:uLnTx/>
                          <a:uFillTx/>
                          <a:latin typeface="+mn-lt"/>
                          <a:ea typeface="+mn-ea"/>
                          <a:cs typeface="+mn-cs"/>
                        </a:rPr>
                        <a:t>
  Missed the #FlourishGala this month? Enjoy a #gourmet @VCCCulinaryArts lunch buffet for only  at JJ’s Restaurant located in the Downtown campus. Reserve a table here: https://t.co/qdTBtG4Znj #lunchbuffet https://t.co/duKelLLhQO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03/28/2019 06:21:05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0.0217 %</a:t>
                      </a:r>
                    </a:p>
                  </a:txBody>
                  <a:tcPr/>
                </a:tc>
                <a:extLst>
                  <a:ext uri="{0D108BD9-81ED-4DB2-BD59-A6C34878D82A}">
                    <a16:rowId xmlns:a16="http://schemas.microsoft.com/office/drawing/2014/main" val="1971725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@bcit - 2019-03-27 19:56:52 </a:t>
                      </a:r>
                      <a:r>
                        <a:rPr kumimoji="0" lang="en-US" sz="1000" b="0" i="0" u="none" strike="noStrike" kern="1200" cap="none" spc="0" normalizeH="0" baseline="0" noProof="0">
                          <a:ln>
                            <a:noFill/>
                          </a:ln>
                          <a:solidFill>
                            <a:prstClr val="black"/>
                          </a:solidFill>
                          <a:effectLst/>
                          <a:uLnTx/>
                          <a:uFillTx/>
                          <a:latin typeface="+mn-lt"/>
                          <a:ea typeface="+mn-ea"/>
                          <a:cs typeface="+mn-cs"/>
                        </a:rPr>
                        <a:t>
  RT @BCITfixit: Did you know you can phone in a work request 24/7/365 at 604-432-8777? https://t.co/MPVyXVm0Hg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16:05:06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81302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@GBCollege - 2019-03-27 19:52:02 </a:t>
                      </a:r>
                      <a:r>
                        <a:rPr kumimoji="0" lang="en-US" sz="1000" b="0" i="0" u="none" strike="noStrike" kern="1200" cap="none" spc="0" normalizeH="0" baseline="0" noProof="0">
                          <a:ln>
                            <a:noFill/>
                          </a:ln>
                          <a:solidFill>
                            <a:prstClr val="black"/>
                          </a:solidFill>
                          <a:effectLst/>
                          <a:uLnTx/>
                          <a:uFillTx/>
                          <a:latin typeface="+mn-lt"/>
                          <a:ea typeface="+mn-ea"/>
                          <a:cs typeface="+mn-cs"/>
                        </a:rPr>
                        <a:t>
  Are you new to Canada and finding it hard to get work in your chosen profession? Our Entry Advising team can help you find other career paths that match your skills. Register for our upcoming Alternative Careers workshop April 11 ➡️ https://t.co/6hqMSoDwie https://t.co/Kz9oTTR05t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03/28/2019 18:23:44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0.0106 %</a:t>
                      </a:r>
                    </a:p>
                  </a:txBody>
                  <a:tcPr/>
                </a:tc>
                <a:extLst>
                  <a:ext uri="{0D108BD9-81ED-4DB2-BD59-A6C34878D82A}">
                    <a16:rowId xmlns:a16="http://schemas.microsoft.com/office/drawing/2014/main" val="3884475751"/>
                  </a:ext>
                </a:extLst>
              </a:tr>
            </a:tbl>
          </a:graphicData>
        </a:graphic>
      </p:graphicFrame>
      <p:sp>
        <p:nvSpPr>
          <p:cNvPr id="4" name="Text Placeholder 3">
            <a:extLst>
              <a:ext uri="{FF2B5EF4-FFF2-40B4-BE49-F238E27FC236}">
                <a16:creationId xmlns:a16="http://schemas.microsoft.com/office/drawing/2014/main" id="{29256262-0DA2-4445-A174-7C789CD6D156}"/>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35010992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15D20-D330-491C-8490-B90B47AA12F8}"/>
              </a:ext>
            </a:extLst>
          </p:cNvPr>
          <p:cNvSpPr>
            <a:spLocks noGrp="1"/>
          </p:cNvSpPr>
          <p:nvPr>
            <p:ph type="title"/>
          </p:nvPr>
        </p:nvSpPr>
        <p:spPr/>
        <p:txBody>
          <a:bodyPr/>
          <a:lstStyle/>
          <a:p>
            <a:r>
              <a:rPr lang="en-US"/>
              <a:t>Twitter Own and Retweeted Tweets Table | All Pages - 9 of 9</a:t>
            </a:r>
          </a:p>
        </p:txBody>
      </p:sp>
      <p:graphicFrame>
        <p:nvGraphicFramePr>
          <p:cNvPr id="5" name="Table Placeholder 4">
            <a:extLst>
              <a:ext uri="{FF2B5EF4-FFF2-40B4-BE49-F238E27FC236}">
                <a16:creationId xmlns:a16="http://schemas.microsoft.com/office/drawing/2014/main" id="{B8A6039B-1B05-41FC-86DC-FD777B51F992}"/>
              </a:ext>
            </a:extLst>
          </p:cNvPr>
          <p:cNvGraphicFramePr>
            <a:graphicFrameLocks noGrp="1"/>
          </p:cNvGraphicFramePr>
          <p:nvPr>
            <p:ph type="tbl" sz="quarter" idx="13"/>
            <p:extLst>
              <p:ext uri="{D42A27DB-BD31-4B8C-83A1-F6EECF244321}">
                <p14:modId xmlns:p14="http://schemas.microsoft.com/office/powerpoint/2010/main" val="27722966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3071163362"/>
                    </a:ext>
                  </a:extLst>
                </a:gridCol>
                <a:gridCol w="411480">
                  <a:extLst>
                    <a:ext uri="{9D8B030D-6E8A-4147-A177-3AD203B41FA5}">
                      <a16:colId xmlns:a16="http://schemas.microsoft.com/office/drawing/2014/main" val="1348381170"/>
                    </a:ext>
                  </a:extLst>
                </a:gridCol>
                <a:gridCol w="822960">
                  <a:extLst>
                    <a:ext uri="{9D8B030D-6E8A-4147-A177-3AD203B41FA5}">
                      <a16:colId xmlns:a16="http://schemas.microsoft.com/office/drawing/2014/main" val="615452246"/>
                    </a:ext>
                  </a:extLst>
                </a:gridCol>
                <a:gridCol w="822960">
                  <a:extLst>
                    <a:ext uri="{9D8B030D-6E8A-4147-A177-3AD203B41FA5}">
                      <a16:colId xmlns:a16="http://schemas.microsoft.com/office/drawing/2014/main" val="122097425"/>
                    </a:ext>
                  </a:extLst>
                </a:gridCol>
                <a:gridCol w="822960">
                  <a:extLst>
                    <a:ext uri="{9D8B030D-6E8A-4147-A177-3AD203B41FA5}">
                      <a16:colId xmlns:a16="http://schemas.microsoft.com/office/drawing/2014/main" val="4035777633"/>
                    </a:ext>
                  </a:extLst>
                </a:gridCol>
                <a:gridCol w="822960">
                  <a:extLst>
                    <a:ext uri="{9D8B030D-6E8A-4147-A177-3AD203B41FA5}">
                      <a16:colId xmlns:a16="http://schemas.microsoft.com/office/drawing/2014/main" val="2844790776"/>
                    </a:ext>
                  </a:extLst>
                </a:gridCol>
                <a:gridCol w="822960">
                  <a:extLst>
                    <a:ext uri="{9D8B030D-6E8A-4147-A177-3AD203B41FA5}">
                      <a16:colId xmlns:a16="http://schemas.microsoft.com/office/drawing/2014/main" val="39451144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814894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@langaracollege - 2019-03-27 19:52:00 </a:t>
                      </a:r>
                      <a:r>
                        <a:rPr kumimoji="0" lang="en-US" sz="1000" b="0" i="0" u="none" strike="noStrike" kern="1200" cap="none" spc="0" normalizeH="0" baseline="0" noProof="0">
                          <a:ln>
                            <a:noFill/>
                          </a:ln>
                          <a:solidFill>
                            <a:prstClr val="black"/>
                          </a:solidFill>
                          <a:effectLst/>
                          <a:uLnTx/>
                          <a:uFillTx/>
                          <a:latin typeface="+mn-lt"/>
                          <a:ea typeface="+mn-ea"/>
                          <a:cs typeface="+mn-cs"/>
                        </a:rPr>
                        <a:t>
  Learn about the new Diploma program in Applied Social Sciences and Humanities at an Info Session tomorrow night - Mar 28 at 5:30 in C408. 
Gain the practical ability to apply social sciences and humanities knowledge
to your career.  https://t.co/2Cy1cyeBW7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03/28/2019 06:21:52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1131728564"/>
                  </a:ext>
                </a:extLst>
              </a:tr>
            </a:tbl>
          </a:graphicData>
        </a:graphic>
      </p:graphicFrame>
      <p:sp>
        <p:nvSpPr>
          <p:cNvPr id="4" name="Text Placeholder 3">
            <a:extLst>
              <a:ext uri="{FF2B5EF4-FFF2-40B4-BE49-F238E27FC236}">
                <a16:creationId xmlns:a16="http://schemas.microsoft.com/office/drawing/2014/main" id="{9762EA2A-F5F2-4561-80DC-7BB1B988DBAD}"/>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32649190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86BFB-FB9B-4CB7-ABF3-9CF4CE336FE1}"/>
              </a:ext>
            </a:extLst>
          </p:cNvPr>
          <p:cNvSpPr>
            <a:spLocks noGrp="1"/>
          </p:cNvSpPr>
          <p:nvPr>
            <p:ph type="title"/>
          </p:nvPr>
        </p:nvSpPr>
        <p:spPr/>
        <p:txBody>
          <a:bodyPr/>
          <a:lstStyle/>
          <a:p>
            <a:r>
              <a:rPr lang="en-US"/>
              <a:t>Twitter Hashtag Detection | All Pages - 1 of 3</a:t>
            </a:r>
          </a:p>
        </p:txBody>
      </p:sp>
      <p:graphicFrame>
        <p:nvGraphicFramePr>
          <p:cNvPr id="5" name="Table Placeholder 4">
            <a:extLst>
              <a:ext uri="{FF2B5EF4-FFF2-40B4-BE49-F238E27FC236}">
                <a16:creationId xmlns:a16="http://schemas.microsoft.com/office/drawing/2014/main" id="{DC87E5CB-26E4-4948-AE0B-AA7F1029DE46}"/>
              </a:ext>
            </a:extLst>
          </p:cNvPr>
          <p:cNvGraphicFramePr>
            <a:graphicFrameLocks noGrp="1"/>
          </p:cNvGraphicFramePr>
          <p:nvPr>
            <p:ph type="tbl" sz="quarter" idx="13"/>
            <p:extLst>
              <p:ext uri="{D42A27DB-BD31-4B8C-83A1-F6EECF244321}">
                <p14:modId xmlns:p14="http://schemas.microsoft.com/office/powerpoint/2010/main" val="2326774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65282073"/>
                    </a:ext>
                  </a:extLst>
                </a:gridCol>
                <a:gridCol w="1234440">
                  <a:extLst>
                    <a:ext uri="{9D8B030D-6E8A-4147-A177-3AD203B41FA5}">
                      <a16:colId xmlns:a16="http://schemas.microsoft.com/office/drawing/2014/main" val="605715769"/>
                    </a:ext>
                  </a:extLst>
                </a:gridCol>
                <a:gridCol w="1234440">
                  <a:extLst>
                    <a:ext uri="{9D8B030D-6E8A-4147-A177-3AD203B41FA5}">
                      <a16:colId xmlns:a16="http://schemas.microsoft.com/office/drawing/2014/main" val="2881084781"/>
                    </a:ext>
                  </a:extLst>
                </a:gridCol>
                <a:gridCol w="1234440">
                  <a:extLst>
                    <a:ext uri="{9D8B030D-6E8A-4147-A177-3AD203B41FA5}">
                      <a16:colId xmlns:a16="http://schemas.microsoft.com/office/drawing/2014/main" val="1990285214"/>
                    </a:ext>
                  </a:extLst>
                </a:gridCol>
                <a:gridCol w="1234440">
                  <a:extLst>
                    <a:ext uri="{9D8B030D-6E8A-4147-A177-3AD203B41FA5}">
                      <a16:colId xmlns:a16="http://schemas.microsoft.com/office/drawing/2014/main" val="2410497291"/>
                    </a:ext>
                  </a:extLst>
                </a:gridCol>
                <a:gridCol w="1234440">
                  <a:extLst>
                    <a:ext uri="{9D8B030D-6E8A-4147-A177-3AD203B41FA5}">
                      <a16:colId xmlns:a16="http://schemas.microsoft.com/office/drawing/2014/main" val="29438420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Tweet</a:t>
                      </a:r>
                    </a:p>
                  </a:txBody>
                  <a:tcPr/>
                </a:tc>
                <a:extLst>
                  <a:ext uri="{0D108BD9-81ED-4DB2-BD59-A6C34878D82A}">
                    <a16:rowId xmlns:a16="http://schemas.microsoft.com/office/drawing/2014/main" val="805752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#WomenInScience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2246234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#beyond49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extLst>
                  <a:ext uri="{0D108BD9-81ED-4DB2-BD59-A6C34878D82A}">
                    <a16:rowId xmlns:a16="http://schemas.microsoft.com/office/drawing/2014/main" val="2597280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#Beyond49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a:t>
                      </a:r>
                    </a:p>
                  </a:txBody>
                  <a:tcPr/>
                </a:tc>
                <a:extLst>
                  <a:ext uri="{0D108BD9-81ED-4DB2-BD59-A6C34878D82A}">
                    <a16:rowId xmlns:a16="http://schemas.microsoft.com/office/drawing/2014/main" val="592911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#actsoflocallove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3960604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#locallove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4193689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1697341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#BCCollegesDay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extLst>
                  <a:ext uri="{0D108BD9-81ED-4DB2-BD59-A6C34878D82A}">
                    <a16:rowId xmlns:a16="http://schemas.microsoft.com/office/drawing/2014/main" val="1545433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#filmseries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1.625</a:t>
                      </a:r>
                    </a:p>
                  </a:txBody>
                  <a:tcPr/>
                </a:tc>
                <a:extLst>
                  <a:ext uri="{0D108BD9-81ED-4DB2-BD59-A6C34878D82A}">
                    <a16:rowId xmlns:a16="http://schemas.microsoft.com/office/drawing/2014/main" val="3496094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#langaraenglish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1.625</a:t>
                      </a:r>
                    </a:p>
                  </a:txBody>
                  <a:tcPr/>
                </a:tc>
                <a:extLst>
                  <a:ext uri="{0D108BD9-81ED-4DB2-BD59-A6C34878D82A}">
                    <a16:rowId xmlns:a16="http://schemas.microsoft.com/office/drawing/2014/main" val="1618856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#pinkshirtday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2811432663"/>
                  </a:ext>
                </a:extLst>
              </a:tr>
            </a:tbl>
          </a:graphicData>
        </a:graphic>
      </p:graphicFrame>
      <p:sp>
        <p:nvSpPr>
          <p:cNvPr id="4" name="Text Placeholder 3">
            <a:extLst>
              <a:ext uri="{FF2B5EF4-FFF2-40B4-BE49-F238E27FC236}">
                <a16:creationId xmlns:a16="http://schemas.microsoft.com/office/drawing/2014/main" id="{C91D13F2-A9D7-446D-9ED6-3FC7332D8B43}"/>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23722529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233BF-9CA4-4A20-99FB-169ACEBDCDF7}"/>
              </a:ext>
            </a:extLst>
          </p:cNvPr>
          <p:cNvSpPr>
            <a:spLocks noGrp="1"/>
          </p:cNvSpPr>
          <p:nvPr>
            <p:ph type="title"/>
          </p:nvPr>
        </p:nvSpPr>
        <p:spPr/>
        <p:txBody>
          <a:bodyPr/>
          <a:lstStyle/>
          <a:p>
            <a:r>
              <a:rPr lang="en-US"/>
              <a:t>Twitter Hashtag Detection | All Pages - 2 of 3</a:t>
            </a:r>
          </a:p>
        </p:txBody>
      </p:sp>
      <p:graphicFrame>
        <p:nvGraphicFramePr>
          <p:cNvPr id="5" name="Table Placeholder 4">
            <a:extLst>
              <a:ext uri="{FF2B5EF4-FFF2-40B4-BE49-F238E27FC236}">
                <a16:creationId xmlns:a16="http://schemas.microsoft.com/office/drawing/2014/main" id="{7577C3AB-4F05-408B-86B4-10A3C6E779A4}"/>
              </a:ext>
            </a:extLst>
          </p:cNvPr>
          <p:cNvGraphicFramePr>
            <a:graphicFrameLocks noGrp="1"/>
          </p:cNvGraphicFramePr>
          <p:nvPr>
            <p:ph type="tbl" sz="quarter" idx="13"/>
            <p:extLst>
              <p:ext uri="{D42A27DB-BD31-4B8C-83A1-F6EECF244321}">
                <p14:modId xmlns:p14="http://schemas.microsoft.com/office/powerpoint/2010/main" val="29343231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78474217"/>
                    </a:ext>
                  </a:extLst>
                </a:gridCol>
                <a:gridCol w="1234440">
                  <a:extLst>
                    <a:ext uri="{9D8B030D-6E8A-4147-A177-3AD203B41FA5}">
                      <a16:colId xmlns:a16="http://schemas.microsoft.com/office/drawing/2014/main" val="353015401"/>
                    </a:ext>
                  </a:extLst>
                </a:gridCol>
                <a:gridCol w="1234440">
                  <a:extLst>
                    <a:ext uri="{9D8B030D-6E8A-4147-A177-3AD203B41FA5}">
                      <a16:colId xmlns:a16="http://schemas.microsoft.com/office/drawing/2014/main" val="2810874582"/>
                    </a:ext>
                  </a:extLst>
                </a:gridCol>
                <a:gridCol w="1234440">
                  <a:extLst>
                    <a:ext uri="{9D8B030D-6E8A-4147-A177-3AD203B41FA5}">
                      <a16:colId xmlns:a16="http://schemas.microsoft.com/office/drawing/2014/main" val="426735058"/>
                    </a:ext>
                  </a:extLst>
                </a:gridCol>
                <a:gridCol w="1234440">
                  <a:extLst>
                    <a:ext uri="{9D8B030D-6E8A-4147-A177-3AD203B41FA5}">
                      <a16:colId xmlns:a16="http://schemas.microsoft.com/office/drawing/2014/main" val="784250090"/>
                    </a:ext>
                  </a:extLst>
                </a:gridCol>
                <a:gridCol w="1234440">
                  <a:extLst>
                    <a:ext uri="{9D8B030D-6E8A-4147-A177-3AD203B41FA5}">
                      <a16:colId xmlns:a16="http://schemas.microsoft.com/office/drawing/2014/main" val="41902344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Tweet</a:t>
                      </a:r>
                    </a:p>
                  </a:txBody>
                  <a:tcPr/>
                </a:tc>
                <a:extLst>
                  <a:ext uri="{0D108BD9-81ED-4DB2-BD59-A6C34878D82A}">
                    <a16:rowId xmlns:a16="http://schemas.microsoft.com/office/drawing/2014/main" val="926149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#LangaraPSD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214338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#thisislangara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2462136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#vsb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2733542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#SD39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747445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#CCAAmbb2019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extLst>
                  <a:ext uri="{0D108BD9-81ED-4DB2-BD59-A6C34878D82A}">
                    <a16:rowId xmlns:a16="http://schemas.microsoft.com/office/drawing/2014/main" val="591544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#CanadasLifeline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368677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#animation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925770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#BCTECHSummit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6.3333333333333</a:t>
                      </a:r>
                    </a:p>
                  </a:txBody>
                  <a:tcPr/>
                </a:tc>
                <a:extLst>
                  <a:ext uri="{0D108BD9-81ED-4DB2-BD59-A6C34878D82A}">
                    <a16:rowId xmlns:a16="http://schemas.microsoft.com/office/drawing/2014/main" val="934089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#IWD2019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3529036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#BCTechSummit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4.6666666666667</a:t>
                      </a:r>
                    </a:p>
                  </a:txBody>
                  <a:tcPr/>
                </a:tc>
                <a:extLst>
                  <a:ext uri="{0D108BD9-81ED-4DB2-BD59-A6C34878D82A}">
                    <a16:rowId xmlns:a16="http://schemas.microsoft.com/office/drawing/2014/main" val="3544009201"/>
                  </a:ext>
                </a:extLst>
              </a:tr>
            </a:tbl>
          </a:graphicData>
        </a:graphic>
      </p:graphicFrame>
      <p:sp>
        <p:nvSpPr>
          <p:cNvPr id="4" name="Text Placeholder 3">
            <a:extLst>
              <a:ext uri="{FF2B5EF4-FFF2-40B4-BE49-F238E27FC236}">
                <a16:creationId xmlns:a16="http://schemas.microsoft.com/office/drawing/2014/main" id="{A42B163D-2D7F-4F65-B0ED-948E98DB6C43}"/>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28752858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C8FCD-CACC-443E-BD8B-4C8ECC6920CE}"/>
              </a:ext>
            </a:extLst>
          </p:cNvPr>
          <p:cNvSpPr>
            <a:spLocks noGrp="1"/>
          </p:cNvSpPr>
          <p:nvPr>
            <p:ph type="title"/>
          </p:nvPr>
        </p:nvSpPr>
        <p:spPr/>
        <p:txBody>
          <a:bodyPr/>
          <a:lstStyle/>
          <a:p>
            <a:r>
              <a:rPr lang="en-US"/>
              <a:t>Twitter Hashtag Detection | All Pages - 3 of 3</a:t>
            </a:r>
          </a:p>
        </p:txBody>
      </p:sp>
      <p:graphicFrame>
        <p:nvGraphicFramePr>
          <p:cNvPr id="5" name="Table Placeholder 4">
            <a:extLst>
              <a:ext uri="{FF2B5EF4-FFF2-40B4-BE49-F238E27FC236}">
                <a16:creationId xmlns:a16="http://schemas.microsoft.com/office/drawing/2014/main" id="{0682217A-D7CD-40F5-87E4-CFBFB60AED63}"/>
              </a:ext>
            </a:extLst>
          </p:cNvPr>
          <p:cNvGraphicFramePr>
            <a:graphicFrameLocks noGrp="1"/>
          </p:cNvGraphicFramePr>
          <p:nvPr>
            <p:ph type="tbl" sz="quarter" idx="13"/>
            <p:extLst>
              <p:ext uri="{D42A27DB-BD31-4B8C-83A1-F6EECF244321}">
                <p14:modId xmlns:p14="http://schemas.microsoft.com/office/powerpoint/2010/main" val="1002292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46379652"/>
                    </a:ext>
                  </a:extLst>
                </a:gridCol>
                <a:gridCol w="1234440">
                  <a:extLst>
                    <a:ext uri="{9D8B030D-6E8A-4147-A177-3AD203B41FA5}">
                      <a16:colId xmlns:a16="http://schemas.microsoft.com/office/drawing/2014/main" val="832147383"/>
                    </a:ext>
                  </a:extLst>
                </a:gridCol>
                <a:gridCol w="1234440">
                  <a:extLst>
                    <a:ext uri="{9D8B030D-6E8A-4147-A177-3AD203B41FA5}">
                      <a16:colId xmlns:a16="http://schemas.microsoft.com/office/drawing/2014/main" val="1886782886"/>
                    </a:ext>
                  </a:extLst>
                </a:gridCol>
                <a:gridCol w="1234440">
                  <a:extLst>
                    <a:ext uri="{9D8B030D-6E8A-4147-A177-3AD203B41FA5}">
                      <a16:colId xmlns:a16="http://schemas.microsoft.com/office/drawing/2014/main" val="119611251"/>
                    </a:ext>
                  </a:extLst>
                </a:gridCol>
                <a:gridCol w="1234440">
                  <a:extLst>
                    <a:ext uri="{9D8B030D-6E8A-4147-A177-3AD203B41FA5}">
                      <a16:colId xmlns:a16="http://schemas.microsoft.com/office/drawing/2014/main" val="133386160"/>
                    </a:ext>
                  </a:extLst>
                </a:gridCol>
                <a:gridCol w="1234440">
                  <a:extLst>
                    <a:ext uri="{9D8B030D-6E8A-4147-A177-3AD203B41FA5}">
                      <a16:colId xmlns:a16="http://schemas.microsoft.com/office/drawing/2014/main" val="11565069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Tweet</a:t>
                      </a:r>
                    </a:p>
                  </a:txBody>
                  <a:tcPr/>
                </a:tc>
                <a:extLst>
                  <a:ext uri="{0D108BD9-81ED-4DB2-BD59-A6C34878D82A}">
                    <a16:rowId xmlns:a16="http://schemas.microsoft.com/office/drawing/2014/main" val="1629639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784110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#innovationbc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108130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#thisisLangara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extLst>
                  <a:ext uri="{0D108BD9-81ED-4DB2-BD59-A6C34878D82A}">
                    <a16:rowId xmlns:a16="http://schemas.microsoft.com/office/drawing/2014/main" val="3673651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3416078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#cannabis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1456875861"/>
                  </a:ext>
                </a:extLst>
              </a:tr>
            </a:tbl>
          </a:graphicData>
        </a:graphic>
      </p:graphicFrame>
      <p:sp>
        <p:nvSpPr>
          <p:cNvPr id="4" name="Text Placeholder 3">
            <a:extLst>
              <a:ext uri="{FF2B5EF4-FFF2-40B4-BE49-F238E27FC236}">
                <a16:creationId xmlns:a16="http://schemas.microsoft.com/office/drawing/2014/main" id="{45978104-4FFB-4D42-9286-A57D575B0510}"/>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331806184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872</Words>
  <Application>Microsoft Office PowerPoint</Application>
  <PresentationFormat>On-screen Show (4:3)</PresentationFormat>
  <Paragraphs>435</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quintly_template</vt:lpstr>
      <vt:lpstr>Content Optimization Benchmark</vt:lpstr>
      <vt:lpstr>Twitter Own Tweets | All Pages</vt:lpstr>
      <vt:lpstr>Twitter Own and Retweeted Tweets Table | All Pages - 1 of 9</vt:lpstr>
      <vt:lpstr>Twitter Own and Retweeted Tweets Table | All Pages - 2 of 9</vt:lpstr>
      <vt:lpstr>Twitter Own and Retweeted Tweets Table | All Pages - 3 of 9</vt:lpstr>
      <vt:lpstr>Twitter Own and Retweeted Tweets Table | All Pages - 4 of 9</vt:lpstr>
      <vt:lpstr>Twitter Own and Retweeted Tweets Table | All Pages - 5 of 9</vt:lpstr>
      <vt:lpstr>Twitter Own and Retweeted Tweets Table | All Pages - 6 of 9</vt:lpstr>
      <vt:lpstr>Twitter Own and Retweeted Tweets Table | All Pages - 7 of 9</vt:lpstr>
      <vt:lpstr>Twitter Own and Retweeted Tweets Table | All Pages - 8 of 9</vt:lpstr>
      <vt:lpstr>Twitter Own and Retweeted Tweets Table | All Pages - 9 of 9</vt:lpstr>
      <vt:lpstr>Twitter Hashtag Detection | All Pages - 1 of 3</vt:lpstr>
      <vt:lpstr>Twitter Hashtag Detection | All Pages - 2 of 3</vt:lpstr>
      <vt:lpstr>Twitter Hashtag Detection | All Pages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Content Optimization Benchmark</dc:title>
  <dc:creator>Frederik Peiniger</dc:creator>
  <cp:lastModifiedBy>Frederik Peiniger</cp:lastModifiedBy>
  <cp:revision>1</cp:revision>
  <dcterms:created xsi:type="dcterms:W3CDTF">2019-03-30T18:00:09Z</dcterms:created>
  <dcterms:modified xsi:type="dcterms:W3CDTF">2019-03-30T18:01:07Z</dcterms:modified>
</cp:coreProperties>
</file>