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3" r:id="rId26"/>
    <p:sldId id="284" r:id="rId27"/>
    <p:sldId id="285" r:id="rId28"/>
    <p:sldId id="286" r:id="rId29"/>
    <p:sldId id="287" r:id="rId30"/>
    <p:sldId id="288" r:id="rId31"/>
    <p:sldId id="289" r:id="rId32"/>
    <p:sldId id="290" r:id="rId33"/>
    <p:sldId id="291" r:id="rId34"/>
    <p:sldId id="292" r:id="rId35"/>
    <p:sldId id="293" r:id="rId36"/>
    <p:sldId id="295" r:id="rId37"/>
    <p:sldId id="296" r:id="rId38"/>
    <p:sldId id="297" r:id="rId39"/>
    <p:sldId id="298"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6" r:id="rId66"/>
    <p:sldId id="327" r:id="rId67"/>
    <p:sldId id="329" r:id="rId68"/>
    <p:sldId id="330" r:id="rId69"/>
    <p:sldId id="331" r:id="rId70"/>
    <p:sldId id="332" r:id="rId71"/>
    <p:sldId id="333" r:id="rId72"/>
    <p:sldId id="334" r:id="rId73"/>
    <p:sldId id="335" r:id="rId74"/>
    <p:sldId id="337" r:id="rId75"/>
    <p:sldId id="338" r:id="rId76"/>
    <p:sldId id="339" r:id="rId77"/>
    <p:sldId id="340" r:id="rId78"/>
    <p:sldId id="341" r:id="rId79"/>
  </p:sldIdLst>
  <p:sldSz cx="9144000" cy="6858000" type="screen4x3"/>
  <p:notesSz cx="6858000" cy="9144000"/>
  <p:embeddedFontLst>
    <p:embeddedFont>
      <p:font typeface="Calibri" panose="020F0502020204030204" pitchFamily="34" charset="0"/>
      <p:regular r:id="rId80"/>
      <p:bold r:id="rId81"/>
      <p:italic r:id="rId82"/>
      <p:boldItalic r:id="rId8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3.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1.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2.fntdata"/><Relationship Id="rId86"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Vancouver Community College (VCC)</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0</c:v>
                </c:pt>
                <c:pt idx="1">
                  <c:v>0</c:v>
                </c:pt>
                <c:pt idx="2">
                  <c:v>0</c:v>
                </c:pt>
                <c:pt idx="3">
                  <c:v>0</c:v>
                </c:pt>
                <c:pt idx="4">
                  <c:v>0</c:v>
                </c:pt>
                <c:pt idx="5">
                  <c:v>0</c:v>
                </c:pt>
                <c:pt idx="6">
                  <c:v>0</c:v>
                </c:pt>
                <c:pt idx="7">
                  <c:v>0</c:v>
                </c:pt>
                <c:pt idx="8">
                  <c:v>1</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pt idx="32">
                  <c:v>0</c:v>
                </c:pt>
                <c:pt idx="33">
                  <c:v>0</c:v>
                </c:pt>
                <c:pt idx="34">
                  <c:v>0</c:v>
                </c:pt>
                <c:pt idx="35">
                  <c:v>1</c:v>
                </c:pt>
                <c:pt idx="36">
                  <c:v>0</c:v>
                </c:pt>
                <c:pt idx="37">
                  <c:v>1</c:v>
                </c:pt>
                <c:pt idx="38">
                  <c:v>0</c:v>
                </c:pt>
                <c:pt idx="39">
                  <c:v>2</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0-0678-4595-B862-53F611928BC7}"/>
            </c:ext>
          </c:extLst>
        </c:ser>
        <c:ser>
          <c:idx val="1"/>
          <c:order val="1"/>
          <c:tx>
            <c:strRef>
              <c:f>Sheet1!$C$1</c:f>
              <c:strCache>
                <c:ptCount val="1"/>
                <c:pt idx="0">
                  <c:v>British Columbia Institute of Technology</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0</c:v>
                </c:pt>
                <c:pt idx="1">
                  <c:v>0</c:v>
                </c:pt>
                <c:pt idx="2">
                  <c:v>0</c:v>
                </c:pt>
                <c:pt idx="3">
                  <c:v>0</c:v>
                </c:pt>
                <c:pt idx="4">
                  <c:v>0</c:v>
                </c:pt>
                <c:pt idx="5">
                  <c:v>0</c:v>
                </c:pt>
                <c:pt idx="6">
                  <c:v>0</c:v>
                </c:pt>
                <c:pt idx="7">
                  <c:v>0</c:v>
                </c:pt>
                <c:pt idx="8">
                  <c:v>2</c:v>
                </c:pt>
                <c:pt idx="9">
                  <c:v>1</c:v>
                </c:pt>
                <c:pt idx="10">
                  <c:v>1</c:v>
                </c:pt>
                <c:pt idx="11">
                  <c:v>2</c:v>
                </c:pt>
                <c:pt idx="12">
                  <c:v>0</c:v>
                </c:pt>
                <c:pt idx="13">
                  <c:v>0</c:v>
                </c:pt>
                <c:pt idx="14">
                  <c:v>0</c:v>
                </c:pt>
                <c:pt idx="15">
                  <c:v>0</c:v>
                </c:pt>
                <c:pt idx="16">
                  <c:v>0</c:v>
                </c:pt>
                <c:pt idx="17">
                  <c:v>0</c:v>
                </c:pt>
                <c:pt idx="18">
                  <c:v>1</c:v>
                </c:pt>
                <c:pt idx="19">
                  <c:v>0</c:v>
                </c:pt>
                <c:pt idx="20">
                  <c:v>0</c:v>
                </c:pt>
                <c:pt idx="21">
                  <c:v>0</c:v>
                </c:pt>
                <c:pt idx="22">
                  <c:v>0</c:v>
                </c:pt>
                <c:pt idx="23">
                  <c:v>1</c:v>
                </c:pt>
                <c:pt idx="24">
                  <c:v>0</c:v>
                </c:pt>
                <c:pt idx="25">
                  <c:v>1</c:v>
                </c:pt>
                <c:pt idx="26">
                  <c:v>2</c:v>
                </c:pt>
                <c:pt idx="27">
                  <c:v>0</c:v>
                </c:pt>
                <c:pt idx="28">
                  <c:v>1</c:v>
                </c:pt>
                <c:pt idx="29">
                  <c:v>1</c:v>
                </c:pt>
                <c:pt idx="30">
                  <c:v>0</c:v>
                </c:pt>
                <c:pt idx="31">
                  <c:v>0</c:v>
                </c:pt>
                <c:pt idx="32">
                  <c:v>4</c:v>
                </c:pt>
                <c:pt idx="33">
                  <c:v>0</c:v>
                </c:pt>
                <c:pt idx="34">
                  <c:v>0</c:v>
                </c:pt>
                <c:pt idx="35">
                  <c:v>1</c:v>
                </c:pt>
                <c:pt idx="36">
                  <c:v>6</c:v>
                </c:pt>
                <c:pt idx="37">
                  <c:v>0</c:v>
                </c:pt>
                <c:pt idx="38">
                  <c:v>1</c:v>
                </c:pt>
                <c:pt idx="39">
                  <c:v>13</c:v>
                </c:pt>
                <c:pt idx="40">
                  <c:v>4</c:v>
                </c:pt>
                <c:pt idx="41">
                  <c:v>0</c:v>
                </c:pt>
                <c:pt idx="42">
                  <c:v>0</c:v>
                </c:pt>
                <c:pt idx="43">
                  <c:v>1</c:v>
                </c:pt>
                <c:pt idx="44">
                  <c:v>0</c:v>
                </c:pt>
                <c:pt idx="45">
                  <c:v>0</c:v>
                </c:pt>
              </c:numCache>
            </c:numRef>
          </c:val>
          <c:smooth val="0"/>
          <c:extLst>
            <c:ext xmlns:c16="http://schemas.microsoft.com/office/drawing/2014/chart" uri="{C3380CC4-5D6E-409C-BE32-E72D297353CC}">
              <c16:uniqueId val="{00000001-0678-4595-B862-53F611928BC7}"/>
            </c:ext>
          </c:extLst>
        </c:ser>
        <c:dLbls>
          <c:showLegendKey val="0"/>
          <c:showVal val="0"/>
          <c:showCatName val="0"/>
          <c:showSerName val="0"/>
          <c:showPercent val="0"/>
          <c:showBubbleSize val="0"/>
        </c:dLbls>
        <c:smooth val="0"/>
        <c:axId val="335745440"/>
        <c:axId val="335744128"/>
      </c:lineChart>
      <c:dateAx>
        <c:axId val="335745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44128"/>
        <c:crosses val="autoZero"/>
        <c:auto val="1"/>
        <c:lblOffset val="100"/>
        <c:baseTimeUnit val="days"/>
      </c:dateAx>
      <c:valAx>
        <c:axId val="33574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4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Vancouver Community College (VCC)</c:v>
                </c:pt>
                <c:pt idx="1">
                  <c:v>British Columbia Institute of Technology</c:v>
                </c:pt>
              </c:strCache>
            </c:strRef>
          </c:cat>
          <c:val>
            <c:numRef>
              <c:f>Sheet1!$B$2:$B$3</c:f>
              <c:numCache>
                <c:formatCode>General</c:formatCode>
                <c:ptCount val="2"/>
                <c:pt idx="0">
                  <c:v>7</c:v>
                </c:pt>
                <c:pt idx="1">
                  <c:v>38</c:v>
                </c:pt>
              </c:numCache>
            </c:numRef>
          </c:val>
          <c:extLst>
            <c:ext xmlns:c16="http://schemas.microsoft.com/office/drawing/2014/chart" uri="{C3380CC4-5D6E-409C-BE32-E72D297353CC}">
              <c16:uniqueId val="{00000000-B517-4DC8-92EB-296D359D34E0}"/>
            </c:ext>
          </c:extLst>
        </c:ser>
        <c:ser>
          <c:idx val="1"/>
          <c:order val="1"/>
          <c:tx>
            <c:strRef>
              <c:f>Sheet1!$C$1</c:f>
              <c:strCache>
                <c:ptCount val="1"/>
                <c:pt idx="0">
                  <c:v>Misc</c:v>
                </c:pt>
              </c:strCache>
            </c:strRef>
          </c:tx>
          <c:spPr>
            <a:solidFill>
              <a:schemeClr val="accent2"/>
            </a:solidFill>
            <a:ln>
              <a:noFill/>
            </a:ln>
            <a:effectLst/>
          </c:spPr>
          <c:invertIfNegative val="0"/>
          <c:cat>
            <c:strRef>
              <c:f>Sheet1!$A$2:$A$3</c:f>
              <c:strCache>
                <c:ptCount val="2"/>
                <c:pt idx="0">
                  <c:v>Vancouver Community College (VCC)</c:v>
                </c:pt>
                <c:pt idx="1">
                  <c:v>British Columbia Institute of Technology</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B517-4DC8-92EB-296D359D34E0}"/>
            </c:ext>
          </c:extLst>
        </c:ser>
        <c:ser>
          <c:idx val="2"/>
          <c:order val="2"/>
          <c:tx>
            <c:strRef>
              <c:f>Sheet1!$D$1</c:f>
              <c:strCache>
                <c:ptCount val="1"/>
                <c:pt idx="0">
                  <c:v>Photo</c:v>
                </c:pt>
              </c:strCache>
            </c:strRef>
          </c:tx>
          <c:spPr>
            <a:solidFill>
              <a:schemeClr val="accent3"/>
            </a:solidFill>
            <a:ln>
              <a:noFill/>
            </a:ln>
            <a:effectLst/>
          </c:spPr>
          <c:invertIfNegative val="0"/>
          <c:cat>
            <c:strRef>
              <c:f>Sheet1!$A$2:$A$3</c:f>
              <c:strCache>
                <c:ptCount val="2"/>
                <c:pt idx="0">
                  <c:v>Vancouver Community College (VCC)</c:v>
                </c:pt>
                <c:pt idx="1">
                  <c:v>British Columbia Institute of Technology</c:v>
                </c:pt>
              </c:strCache>
            </c:strRef>
          </c:cat>
          <c:val>
            <c:numRef>
              <c:f>Sheet1!$D$2:$D$3</c:f>
              <c:numCache>
                <c:formatCode>General</c:formatCode>
                <c:ptCount val="2"/>
                <c:pt idx="0">
                  <c:v>0</c:v>
                </c:pt>
                <c:pt idx="1">
                  <c:v>5</c:v>
                </c:pt>
              </c:numCache>
            </c:numRef>
          </c:val>
          <c:extLst>
            <c:ext xmlns:c16="http://schemas.microsoft.com/office/drawing/2014/chart" uri="{C3380CC4-5D6E-409C-BE32-E72D297353CC}">
              <c16:uniqueId val="{00000002-B517-4DC8-92EB-296D359D34E0}"/>
            </c:ext>
          </c:extLst>
        </c:ser>
        <c:ser>
          <c:idx val="3"/>
          <c:order val="3"/>
          <c:tx>
            <c:strRef>
              <c:f>Sheet1!$E$1</c:f>
              <c:strCache>
                <c:ptCount val="1"/>
                <c:pt idx="0">
                  <c:v>Status</c:v>
                </c:pt>
              </c:strCache>
            </c:strRef>
          </c:tx>
          <c:spPr>
            <a:solidFill>
              <a:schemeClr val="accent4"/>
            </a:solidFill>
            <a:ln>
              <a:noFill/>
            </a:ln>
            <a:effectLst/>
          </c:spPr>
          <c:invertIfNegative val="0"/>
          <c:cat>
            <c:strRef>
              <c:f>Sheet1!$A$2:$A$3</c:f>
              <c:strCache>
                <c:ptCount val="2"/>
                <c:pt idx="0">
                  <c:v>Vancouver Community College (VCC)</c:v>
                </c:pt>
                <c:pt idx="1">
                  <c:v>British Columbia Institute of Technology</c:v>
                </c:pt>
              </c:strCache>
            </c:strRef>
          </c:cat>
          <c:val>
            <c:numRef>
              <c:f>Sheet1!$E$2:$E$3</c:f>
              <c:numCache>
                <c:formatCode>General</c:formatCode>
                <c:ptCount val="2"/>
                <c:pt idx="0">
                  <c:v>0</c:v>
                </c:pt>
                <c:pt idx="1">
                  <c:v>0</c:v>
                </c:pt>
              </c:numCache>
            </c:numRef>
          </c:val>
          <c:extLst>
            <c:ext xmlns:c16="http://schemas.microsoft.com/office/drawing/2014/chart" uri="{C3380CC4-5D6E-409C-BE32-E72D297353CC}">
              <c16:uniqueId val="{00000003-B517-4DC8-92EB-296D359D34E0}"/>
            </c:ext>
          </c:extLst>
        </c:ser>
        <c:dLbls>
          <c:showLegendKey val="0"/>
          <c:showVal val="0"/>
          <c:showCatName val="0"/>
          <c:showSerName val="0"/>
          <c:showPercent val="0"/>
          <c:showBubbleSize val="0"/>
        </c:dLbls>
        <c:gapWidth val="150"/>
        <c:overlap val="100"/>
        <c:axId val="411815664"/>
        <c:axId val="411821568"/>
      </c:barChart>
      <c:catAx>
        <c:axId val="41181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21568"/>
        <c:crosses val="autoZero"/>
        <c:auto val="1"/>
        <c:lblAlgn val="ctr"/>
        <c:lblOffset val="100"/>
        <c:noMultiLvlLbl val="0"/>
      </c:catAx>
      <c:valAx>
        <c:axId val="411821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1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Vancouver Community College (VCC)</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0</c:v>
                </c:pt>
                <c:pt idx="2">
                  <c:v>6.8596409808393502E-2</c:v>
                </c:pt>
                <c:pt idx="3">
                  <c:v>0</c:v>
                </c:pt>
              </c:numCache>
            </c:numRef>
          </c:val>
          <c:extLst>
            <c:ext xmlns:c16="http://schemas.microsoft.com/office/drawing/2014/chart" uri="{C3380CC4-5D6E-409C-BE32-E72D297353CC}">
              <c16:uniqueId val="{00000000-D5B1-400F-8A84-CCEC2D988CE2}"/>
            </c:ext>
          </c:extLst>
        </c:ser>
        <c:ser>
          <c:idx val="1"/>
          <c:order val="1"/>
          <c:tx>
            <c:strRef>
              <c:f>Sheet1!$C$1</c:f>
              <c:strCache>
                <c:ptCount val="1"/>
                <c:pt idx="0">
                  <c:v>British Columbia Institute of Technology</c:v>
                </c:pt>
              </c:strCache>
            </c:strRef>
          </c:tx>
          <c:spPr>
            <a:solidFill>
              <a:schemeClr val="accent2"/>
            </a:solidFill>
            <a:ln>
              <a:noFill/>
            </a:ln>
            <a:effectLst/>
          </c:spPr>
          <c:invertIfNegative val="0"/>
          <c:cat>
            <c:strRef>
              <c:f>Sheet1!$A$2:$A$5</c:f>
              <c:strCache>
                <c:ptCount val="4"/>
                <c:pt idx="0">
                  <c:v>Status</c:v>
                </c:pt>
                <c:pt idx="1">
                  <c:v>Photo</c:v>
                </c:pt>
                <c:pt idx="2">
                  <c:v>Link</c:v>
                </c:pt>
                <c:pt idx="3">
                  <c:v>Misc</c:v>
                </c:pt>
              </c:strCache>
            </c:strRef>
          </c:cat>
          <c:val>
            <c:numRef>
              <c:f>Sheet1!$C$2:$C$5</c:f>
              <c:numCache>
                <c:formatCode>General</c:formatCode>
                <c:ptCount val="4"/>
                <c:pt idx="0">
                  <c:v>0</c:v>
                </c:pt>
                <c:pt idx="3">
                  <c:v>0</c:v>
                </c:pt>
              </c:numCache>
            </c:numRef>
          </c:val>
          <c:extLst>
            <c:ext xmlns:c16="http://schemas.microsoft.com/office/drawing/2014/chart" uri="{C3380CC4-5D6E-409C-BE32-E72D297353CC}">
              <c16:uniqueId val="{00000001-D5B1-400F-8A84-CCEC2D988CE2}"/>
            </c:ext>
          </c:extLst>
        </c:ser>
        <c:dLbls>
          <c:showLegendKey val="0"/>
          <c:showVal val="0"/>
          <c:showCatName val="0"/>
          <c:showSerName val="0"/>
          <c:showPercent val="0"/>
          <c:showBubbleSize val="0"/>
        </c:dLbls>
        <c:gapWidth val="219"/>
        <c:overlap val="-27"/>
        <c:axId val="411830424"/>
        <c:axId val="411832720"/>
      </c:barChart>
      <c:catAx>
        <c:axId val="411830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32720"/>
        <c:crosses val="autoZero"/>
        <c:auto val="1"/>
        <c:lblAlgn val="ctr"/>
        <c:lblOffset val="100"/>
        <c:noMultiLvlLbl val="0"/>
      </c:catAx>
      <c:valAx>
        <c:axId val="41183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30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Sheet1!$A$2:$A$3</c:f>
              <c:strCache>
                <c:ptCount val="2"/>
                <c:pt idx="0">
                  <c:v>Vancouver Community College (VCC)</c:v>
                </c:pt>
                <c:pt idx="1">
                  <c:v>British Columbia Institute of Technology</c:v>
                </c:pt>
              </c:strCache>
            </c:strRef>
          </c:cat>
          <c:val>
            <c:numRef>
              <c:f>Sheet1!$B$2:$B$3</c:f>
              <c:numCache>
                <c:formatCode>General</c:formatCode>
                <c:ptCount val="2"/>
                <c:pt idx="0">
                  <c:v>174</c:v>
                </c:pt>
                <c:pt idx="1">
                  <c:v>1385</c:v>
                </c:pt>
              </c:numCache>
            </c:numRef>
          </c:val>
          <c:extLst>
            <c:ext xmlns:c16="http://schemas.microsoft.com/office/drawing/2014/chart" uri="{C3380CC4-5D6E-409C-BE32-E72D297353CC}">
              <c16:uniqueId val="{00000000-A6DA-492A-AAC7-CD9DC5EB530D}"/>
            </c:ext>
          </c:extLst>
        </c:ser>
        <c:ser>
          <c:idx val="1"/>
          <c:order val="1"/>
          <c:tx>
            <c:strRef>
              <c:f>Sheet1!$C$1</c:f>
              <c:strCache>
                <c:ptCount val="1"/>
                <c:pt idx="0">
                  <c:v>Comments</c:v>
                </c:pt>
              </c:strCache>
            </c:strRef>
          </c:tx>
          <c:spPr>
            <a:solidFill>
              <a:schemeClr val="accent2"/>
            </a:solidFill>
            <a:ln>
              <a:noFill/>
            </a:ln>
            <a:effectLst/>
          </c:spPr>
          <c:invertIfNegative val="0"/>
          <c:cat>
            <c:strRef>
              <c:f>Sheet1!$A$2:$A$3</c:f>
              <c:strCache>
                <c:ptCount val="2"/>
                <c:pt idx="0">
                  <c:v>Vancouver Community College (VCC)</c:v>
                </c:pt>
                <c:pt idx="1">
                  <c:v>British Columbia Institute of Technology</c:v>
                </c:pt>
              </c:strCache>
            </c:strRef>
          </c:cat>
          <c:val>
            <c:numRef>
              <c:f>Sheet1!$C$2:$C$3</c:f>
              <c:numCache>
                <c:formatCode>General</c:formatCode>
                <c:ptCount val="2"/>
                <c:pt idx="0">
                  <c:v>4</c:v>
                </c:pt>
                <c:pt idx="1">
                  <c:v>39</c:v>
                </c:pt>
              </c:numCache>
            </c:numRef>
          </c:val>
          <c:extLst>
            <c:ext xmlns:c16="http://schemas.microsoft.com/office/drawing/2014/chart" uri="{C3380CC4-5D6E-409C-BE32-E72D297353CC}">
              <c16:uniqueId val="{00000001-A6DA-492A-AAC7-CD9DC5EB530D}"/>
            </c:ext>
          </c:extLst>
        </c:ser>
        <c:dLbls>
          <c:showLegendKey val="0"/>
          <c:showVal val="0"/>
          <c:showCatName val="0"/>
          <c:showSerName val="0"/>
          <c:showPercent val="0"/>
          <c:showBubbleSize val="0"/>
        </c:dLbls>
        <c:gapWidth val="150"/>
        <c:overlap val="100"/>
        <c:axId val="414474296"/>
        <c:axId val="414479544"/>
      </c:barChart>
      <c:catAx>
        <c:axId val="414474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79544"/>
        <c:crosses val="autoZero"/>
        <c:auto val="1"/>
        <c:lblAlgn val="ctr"/>
        <c:lblOffset val="100"/>
        <c:noMultiLvlLbl val="0"/>
      </c:catAx>
      <c:valAx>
        <c:axId val="414479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7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George Brown College</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3</c:v>
                </c:pt>
                <c:pt idx="1">
                  <c:v>1</c:v>
                </c:pt>
                <c:pt idx="2">
                  <c:v>5</c:v>
                </c:pt>
                <c:pt idx="3">
                  <c:v>1</c:v>
                </c:pt>
                <c:pt idx="4">
                  <c:v>2</c:v>
                </c:pt>
                <c:pt idx="5">
                  <c:v>0</c:v>
                </c:pt>
                <c:pt idx="6">
                  <c:v>0</c:v>
                </c:pt>
                <c:pt idx="7">
                  <c:v>0</c:v>
                </c:pt>
                <c:pt idx="8">
                  <c:v>2</c:v>
                </c:pt>
                <c:pt idx="9">
                  <c:v>4</c:v>
                </c:pt>
                <c:pt idx="10">
                  <c:v>1</c:v>
                </c:pt>
                <c:pt idx="11">
                  <c:v>4</c:v>
                </c:pt>
                <c:pt idx="12">
                  <c:v>0</c:v>
                </c:pt>
                <c:pt idx="13">
                  <c:v>0</c:v>
                </c:pt>
                <c:pt idx="14">
                  <c:v>0</c:v>
                </c:pt>
                <c:pt idx="15">
                  <c:v>2</c:v>
                </c:pt>
                <c:pt idx="16">
                  <c:v>3</c:v>
                </c:pt>
                <c:pt idx="17">
                  <c:v>1</c:v>
                </c:pt>
                <c:pt idx="18">
                  <c:v>1</c:v>
                </c:pt>
                <c:pt idx="19">
                  <c:v>0</c:v>
                </c:pt>
                <c:pt idx="20">
                  <c:v>0</c:v>
                </c:pt>
                <c:pt idx="21">
                  <c:v>1</c:v>
                </c:pt>
                <c:pt idx="22">
                  <c:v>1</c:v>
                </c:pt>
                <c:pt idx="23">
                  <c:v>1</c:v>
                </c:pt>
                <c:pt idx="24">
                  <c:v>3</c:v>
                </c:pt>
                <c:pt idx="25">
                  <c:v>2</c:v>
                </c:pt>
                <c:pt idx="26">
                  <c:v>0</c:v>
                </c:pt>
                <c:pt idx="27">
                  <c:v>0</c:v>
                </c:pt>
                <c:pt idx="28">
                  <c:v>3</c:v>
                </c:pt>
                <c:pt idx="29">
                  <c:v>2</c:v>
                </c:pt>
                <c:pt idx="30">
                  <c:v>2</c:v>
                </c:pt>
                <c:pt idx="31">
                  <c:v>0</c:v>
                </c:pt>
                <c:pt idx="32">
                  <c:v>0</c:v>
                </c:pt>
                <c:pt idx="33">
                  <c:v>0</c:v>
                </c:pt>
                <c:pt idx="34">
                  <c:v>0</c:v>
                </c:pt>
                <c:pt idx="35">
                  <c:v>1</c:v>
                </c:pt>
                <c:pt idx="36">
                  <c:v>2</c:v>
                </c:pt>
                <c:pt idx="37">
                  <c:v>2</c:v>
                </c:pt>
                <c:pt idx="38">
                  <c:v>0</c:v>
                </c:pt>
                <c:pt idx="39">
                  <c:v>1</c:v>
                </c:pt>
                <c:pt idx="40">
                  <c:v>0</c:v>
                </c:pt>
                <c:pt idx="41">
                  <c:v>0</c:v>
                </c:pt>
                <c:pt idx="42">
                  <c:v>4</c:v>
                </c:pt>
                <c:pt idx="43">
                  <c:v>0</c:v>
                </c:pt>
                <c:pt idx="44">
                  <c:v>1</c:v>
                </c:pt>
                <c:pt idx="45">
                  <c:v>1</c:v>
                </c:pt>
              </c:numCache>
            </c:numRef>
          </c:val>
          <c:smooth val="0"/>
          <c:extLst>
            <c:ext xmlns:c16="http://schemas.microsoft.com/office/drawing/2014/chart" uri="{C3380CC4-5D6E-409C-BE32-E72D297353CC}">
              <c16:uniqueId val="{00000000-41E9-4182-B08E-DF27917FD391}"/>
            </c:ext>
          </c:extLst>
        </c:ser>
        <c:ser>
          <c:idx val="1"/>
          <c:order val="1"/>
          <c:tx>
            <c:strRef>
              <c:f>Sheet1!$C$1</c:f>
              <c:strCache>
                <c:ptCount val="1"/>
                <c:pt idx="0">
                  <c:v>BCIT: British Columbia Institute of Technology</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4</c:v>
                </c:pt>
                <c:pt idx="1">
                  <c:v>3</c:v>
                </c:pt>
                <c:pt idx="2">
                  <c:v>2</c:v>
                </c:pt>
                <c:pt idx="3">
                  <c:v>3</c:v>
                </c:pt>
                <c:pt idx="4">
                  <c:v>5</c:v>
                </c:pt>
                <c:pt idx="5">
                  <c:v>2</c:v>
                </c:pt>
                <c:pt idx="6">
                  <c:v>1</c:v>
                </c:pt>
                <c:pt idx="7">
                  <c:v>1</c:v>
                </c:pt>
                <c:pt idx="8">
                  <c:v>5</c:v>
                </c:pt>
                <c:pt idx="9">
                  <c:v>4</c:v>
                </c:pt>
                <c:pt idx="10">
                  <c:v>3</c:v>
                </c:pt>
                <c:pt idx="11">
                  <c:v>8</c:v>
                </c:pt>
                <c:pt idx="12">
                  <c:v>3</c:v>
                </c:pt>
                <c:pt idx="13">
                  <c:v>2</c:v>
                </c:pt>
                <c:pt idx="14">
                  <c:v>1</c:v>
                </c:pt>
                <c:pt idx="15">
                  <c:v>2</c:v>
                </c:pt>
                <c:pt idx="16">
                  <c:v>2</c:v>
                </c:pt>
                <c:pt idx="17">
                  <c:v>3</c:v>
                </c:pt>
                <c:pt idx="18">
                  <c:v>1</c:v>
                </c:pt>
                <c:pt idx="19">
                  <c:v>1</c:v>
                </c:pt>
                <c:pt idx="20">
                  <c:v>0</c:v>
                </c:pt>
                <c:pt idx="21">
                  <c:v>1</c:v>
                </c:pt>
                <c:pt idx="22">
                  <c:v>2</c:v>
                </c:pt>
                <c:pt idx="23">
                  <c:v>1</c:v>
                </c:pt>
                <c:pt idx="24">
                  <c:v>2</c:v>
                </c:pt>
                <c:pt idx="25">
                  <c:v>4</c:v>
                </c:pt>
                <c:pt idx="26">
                  <c:v>5</c:v>
                </c:pt>
                <c:pt idx="27">
                  <c:v>1</c:v>
                </c:pt>
                <c:pt idx="28">
                  <c:v>3</c:v>
                </c:pt>
                <c:pt idx="29">
                  <c:v>3</c:v>
                </c:pt>
                <c:pt idx="30">
                  <c:v>0</c:v>
                </c:pt>
                <c:pt idx="31">
                  <c:v>0</c:v>
                </c:pt>
                <c:pt idx="32">
                  <c:v>1</c:v>
                </c:pt>
                <c:pt idx="33">
                  <c:v>0</c:v>
                </c:pt>
                <c:pt idx="34">
                  <c:v>0</c:v>
                </c:pt>
                <c:pt idx="35">
                  <c:v>1</c:v>
                </c:pt>
                <c:pt idx="36">
                  <c:v>1</c:v>
                </c:pt>
                <c:pt idx="37">
                  <c:v>1</c:v>
                </c:pt>
                <c:pt idx="38">
                  <c:v>1</c:v>
                </c:pt>
                <c:pt idx="39">
                  <c:v>1</c:v>
                </c:pt>
                <c:pt idx="40">
                  <c:v>1</c:v>
                </c:pt>
                <c:pt idx="41">
                  <c:v>0</c:v>
                </c:pt>
                <c:pt idx="42">
                  <c:v>1</c:v>
                </c:pt>
                <c:pt idx="43">
                  <c:v>1</c:v>
                </c:pt>
                <c:pt idx="44">
                  <c:v>3</c:v>
                </c:pt>
                <c:pt idx="45">
                  <c:v>1</c:v>
                </c:pt>
              </c:numCache>
            </c:numRef>
          </c:val>
          <c:smooth val="0"/>
          <c:extLst>
            <c:ext xmlns:c16="http://schemas.microsoft.com/office/drawing/2014/chart" uri="{C3380CC4-5D6E-409C-BE32-E72D297353CC}">
              <c16:uniqueId val="{00000001-41E9-4182-B08E-DF27917FD391}"/>
            </c:ext>
          </c:extLst>
        </c:ser>
        <c:ser>
          <c:idx val="2"/>
          <c:order val="2"/>
          <c:tx>
            <c:strRef>
              <c:f>Sheet1!$D$1</c:f>
              <c:strCache>
                <c:ptCount val="1"/>
                <c:pt idx="0">
                  <c:v>Langara College</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0">
                  <c:v>4</c:v>
                </c:pt>
                <c:pt idx="1">
                  <c:v>5</c:v>
                </c:pt>
                <c:pt idx="2">
                  <c:v>4</c:v>
                </c:pt>
                <c:pt idx="3">
                  <c:v>4</c:v>
                </c:pt>
                <c:pt idx="4">
                  <c:v>4</c:v>
                </c:pt>
                <c:pt idx="5">
                  <c:v>1</c:v>
                </c:pt>
                <c:pt idx="6">
                  <c:v>0</c:v>
                </c:pt>
                <c:pt idx="7">
                  <c:v>0</c:v>
                </c:pt>
                <c:pt idx="8">
                  <c:v>2</c:v>
                </c:pt>
                <c:pt idx="9">
                  <c:v>1</c:v>
                </c:pt>
                <c:pt idx="10">
                  <c:v>0</c:v>
                </c:pt>
                <c:pt idx="11">
                  <c:v>1</c:v>
                </c:pt>
                <c:pt idx="12">
                  <c:v>1</c:v>
                </c:pt>
                <c:pt idx="13">
                  <c:v>0</c:v>
                </c:pt>
                <c:pt idx="14">
                  <c:v>1</c:v>
                </c:pt>
                <c:pt idx="15">
                  <c:v>4</c:v>
                </c:pt>
                <c:pt idx="16">
                  <c:v>6</c:v>
                </c:pt>
                <c:pt idx="17">
                  <c:v>6</c:v>
                </c:pt>
                <c:pt idx="18">
                  <c:v>2</c:v>
                </c:pt>
                <c:pt idx="19">
                  <c:v>0</c:v>
                </c:pt>
                <c:pt idx="20">
                  <c:v>0</c:v>
                </c:pt>
                <c:pt idx="21">
                  <c:v>0</c:v>
                </c:pt>
                <c:pt idx="22">
                  <c:v>0</c:v>
                </c:pt>
                <c:pt idx="23">
                  <c:v>4</c:v>
                </c:pt>
                <c:pt idx="24">
                  <c:v>8</c:v>
                </c:pt>
                <c:pt idx="25">
                  <c:v>2</c:v>
                </c:pt>
                <c:pt idx="26">
                  <c:v>2</c:v>
                </c:pt>
                <c:pt idx="27">
                  <c:v>0</c:v>
                </c:pt>
                <c:pt idx="28">
                  <c:v>3</c:v>
                </c:pt>
                <c:pt idx="29">
                  <c:v>1</c:v>
                </c:pt>
                <c:pt idx="30">
                  <c:v>2</c:v>
                </c:pt>
                <c:pt idx="31">
                  <c:v>7</c:v>
                </c:pt>
                <c:pt idx="32">
                  <c:v>2</c:v>
                </c:pt>
                <c:pt idx="33">
                  <c:v>0</c:v>
                </c:pt>
                <c:pt idx="34">
                  <c:v>0</c:v>
                </c:pt>
                <c:pt idx="35">
                  <c:v>2</c:v>
                </c:pt>
                <c:pt idx="36">
                  <c:v>3</c:v>
                </c:pt>
                <c:pt idx="37">
                  <c:v>4</c:v>
                </c:pt>
                <c:pt idx="38">
                  <c:v>4</c:v>
                </c:pt>
                <c:pt idx="39">
                  <c:v>3</c:v>
                </c:pt>
                <c:pt idx="40">
                  <c:v>0</c:v>
                </c:pt>
                <c:pt idx="41">
                  <c:v>0</c:v>
                </c:pt>
                <c:pt idx="42">
                  <c:v>3</c:v>
                </c:pt>
                <c:pt idx="43">
                  <c:v>2</c:v>
                </c:pt>
                <c:pt idx="44">
                  <c:v>5</c:v>
                </c:pt>
                <c:pt idx="45">
                  <c:v>3</c:v>
                </c:pt>
              </c:numCache>
            </c:numRef>
          </c:val>
          <c:smooth val="0"/>
          <c:extLst>
            <c:ext xmlns:c16="http://schemas.microsoft.com/office/drawing/2014/chart" uri="{C3380CC4-5D6E-409C-BE32-E72D297353CC}">
              <c16:uniqueId val="{00000002-41E9-4182-B08E-DF27917FD391}"/>
            </c:ext>
          </c:extLst>
        </c:ser>
        <c:ser>
          <c:idx val="3"/>
          <c:order val="3"/>
          <c:tx>
            <c:strRef>
              <c:f>Sheet1!$E$1</c:f>
              <c:strCache>
                <c:ptCount val="1"/>
                <c:pt idx="0">
                  <c:v>Douglas College</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1</c:v>
                </c:pt>
                <c:pt idx="1">
                  <c:v>0</c:v>
                </c:pt>
                <c:pt idx="2">
                  <c:v>3</c:v>
                </c:pt>
                <c:pt idx="3">
                  <c:v>3</c:v>
                </c:pt>
                <c:pt idx="4">
                  <c:v>1</c:v>
                </c:pt>
                <c:pt idx="5">
                  <c:v>2</c:v>
                </c:pt>
                <c:pt idx="6">
                  <c:v>0</c:v>
                </c:pt>
                <c:pt idx="7">
                  <c:v>0</c:v>
                </c:pt>
                <c:pt idx="8">
                  <c:v>2</c:v>
                </c:pt>
                <c:pt idx="9">
                  <c:v>1</c:v>
                </c:pt>
                <c:pt idx="10">
                  <c:v>1</c:v>
                </c:pt>
                <c:pt idx="11">
                  <c:v>3</c:v>
                </c:pt>
                <c:pt idx="12">
                  <c:v>0</c:v>
                </c:pt>
                <c:pt idx="13">
                  <c:v>0</c:v>
                </c:pt>
                <c:pt idx="14">
                  <c:v>4</c:v>
                </c:pt>
                <c:pt idx="15">
                  <c:v>2</c:v>
                </c:pt>
                <c:pt idx="16">
                  <c:v>2</c:v>
                </c:pt>
                <c:pt idx="17">
                  <c:v>4</c:v>
                </c:pt>
                <c:pt idx="18">
                  <c:v>1</c:v>
                </c:pt>
                <c:pt idx="19">
                  <c:v>1</c:v>
                </c:pt>
                <c:pt idx="20">
                  <c:v>0</c:v>
                </c:pt>
                <c:pt idx="21">
                  <c:v>2</c:v>
                </c:pt>
                <c:pt idx="22">
                  <c:v>2</c:v>
                </c:pt>
                <c:pt idx="23">
                  <c:v>2</c:v>
                </c:pt>
                <c:pt idx="24">
                  <c:v>2</c:v>
                </c:pt>
                <c:pt idx="25">
                  <c:v>2</c:v>
                </c:pt>
                <c:pt idx="26">
                  <c:v>1</c:v>
                </c:pt>
                <c:pt idx="27">
                  <c:v>0</c:v>
                </c:pt>
                <c:pt idx="28">
                  <c:v>2</c:v>
                </c:pt>
                <c:pt idx="29">
                  <c:v>2</c:v>
                </c:pt>
                <c:pt idx="30">
                  <c:v>0</c:v>
                </c:pt>
                <c:pt idx="31">
                  <c:v>0</c:v>
                </c:pt>
                <c:pt idx="32">
                  <c:v>1</c:v>
                </c:pt>
                <c:pt idx="33">
                  <c:v>1</c:v>
                </c:pt>
                <c:pt idx="34">
                  <c:v>0</c:v>
                </c:pt>
                <c:pt idx="35">
                  <c:v>2</c:v>
                </c:pt>
                <c:pt idx="36">
                  <c:v>2</c:v>
                </c:pt>
                <c:pt idx="37">
                  <c:v>1</c:v>
                </c:pt>
                <c:pt idx="38">
                  <c:v>3</c:v>
                </c:pt>
                <c:pt idx="39">
                  <c:v>1</c:v>
                </c:pt>
                <c:pt idx="40">
                  <c:v>0</c:v>
                </c:pt>
                <c:pt idx="41">
                  <c:v>0</c:v>
                </c:pt>
                <c:pt idx="42">
                  <c:v>2</c:v>
                </c:pt>
                <c:pt idx="43">
                  <c:v>1</c:v>
                </c:pt>
                <c:pt idx="44">
                  <c:v>1</c:v>
                </c:pt>
                <c:pt idx="45">
                  <c:v>2</c:v>
                </c:pt>
              </c:numCache>
            </c:numRef>
          </c:val>
          <c:smooth val="0"/>
          <c:extLst>
            <c:ext xmlns:c16="http://schemas.microsoft.com/office/drawing/2014/chart" uri="{C3380CC4-5D6E-409C-BE32-E72D297353CC}">
              <c16:uniqueId val="{00000003-41E9-4182-B08E-DF27917FD391}"/>
            </c:ext>
          </c:extLst>
        </c:ser>
        <c:dLbls>
          <c:showLegendKey val="0"/>
          <c:showVal val="0"/>
          <c:showCatName val="0"/>
          <c:showSerName val="0"/>
          <c:showPercent val="0"/>
          <c:showBubbleSize val="0"/>
        </c:dLbls>
        <c:smooth val="0"/>
        <c:axId val="414479872"/>
        <c:axId val="414471672"/>
      </c:lineChart>
      <c:dateAx>
        <c:axId val="414479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71672"/>
        <c:crosses val="autoZero"/>
        <c:auto val="1"/>
        <c:lblOffset val="100"/>
        <c:baseTimeUnit val="days"/>
      </c:dateAx>
      <c:valAx>
        <c:axId val="41447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47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Sheet1!$B$2:$B$5</c:f>
              <c:numCache>
                <c:formatCode>General</c:formatCode>
                <c:ptCount val="4"/>
                <c:pt idx="0">
                  <c:v>18</c:v>
                </c:pt>
                <c:pt idx="1">
                  <c:v>40</c:v>
                </c:pt>
                <c:pt idx="2">
                  <c:v>26</c:v>
                </c:pt>
                <c:pt idx="3">
                  <c:v>6</c:v>
                </c:pt>
              </c:numCache>
            </c:numRef>
          </c:val>
          <c:extLst>
            <c:ext xmlns:c16="http://schemas.microsoft.com/office/drawing/2014/chart" uri="{C3380CC4-5D6E-409C-BE32-E72D297353CC}">
              <c16:uniqueId val="{00000000-01A2-43DA-A717-905B616504FB}"/>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Sheet1!$C$2:$C$5</c:f>
              <c:numCache>
                <c:formatCode>General</c:formatCode>
                <c:ptCount val="4"/>
                <c:pt idx="0">
                  <c:v>28</c:v>
                </c:pt>
                <c:pt idx="1">
                  <c:v>32</c:v>
                </c:pt>
                <c:pt idx="2">
                  <c:v>70</c:v>
                </c:pt>
                <c:pt idx="3">
                  <c:v>49</c:v>
                </c:pt>
              </c:numCache>
            </c:numRef>
          </c:val>
          <c:extLst>
            <c:ext xmlns:c16="http://schemas.microsoft.com/office/drawing/2014/chart" uri="{C3380CC4-5D6E-409C-BE32-E72D297353CC}">
              <c16:uniqueId val="{00000001-01A2-43DA-A717-905B616504FB}"/>
            </c:ext>
          </c:extLst>
        </c:ser>
        <c:ser>
          <c:idx val="2"/>
          <c:order val="2"/>
          <c:tx>
            <c:strRef>
              <c:f>Sheet1!$D$1</c:f>
              <c:strCache>
                <c:ptCount val="1"/>
                <c:pt idx="0">
                  <c:v>Status</c:v>
                </c:pt>
              </c:strCache>
            </c:strRef>
          </c:tx>
          <c:spPr>
            <a:solidFill>
              <a:schemeClr val="accent3"/>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Sheet1!$D$2:$D$5</c:f>
              <c:numCache>
                <c:formatCode>General</c:formatCode>
                <c:ptCount val="4"/>
                <c:pt idx="0">
                  <c:v>10</c:v>
                </c:pt>
                <c:pt idx="1">
                  <c:v>8</c:v>
                </c:pt>
                <c:pt idx="2">
                  <c:v>7</c:v>
                </c:pt>
                <c:pt idx="3">
                  <c:v>6</c:v>
                </c:pt>
              </c:numCache>
            </c:numRef>
          </c:val>
          <c:extLst>
            <c:ext xmlns:c16="http://schemas.microsoft.com/office/drawing/2014/chart" uri="{C3380CC4-5D6E-409C-BE32-E72D297353CC}">
              <c16:uniqueId val="{00000002-01A2-43DA-A717-905B616504FB}"/>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Sheet1!$E$2:$E$5</c:f>
              <c:numCache>
                <c:formatCode>General</c:formatCode>
                <c:ptCount val="4"/>
                <c:pt idx="0">
                  <c:v>1</c:v>
                </c:pt>
                <c:pt idx="1">
                  <c:v>11</c:v>
                </c:pt>
                <c:pt idx="2">
                  <c:v>1</c:v>
                </c:pt>
                <c:pt idx="3">
                  <c:v>2</c:v>
                </c:pt>
              </c:numCache>
            </c:numRef>
          </c:val>
          <c:extLst>
            <c:ext xmlns:c16="http://schemas.microsoft.com/office/drawing/2014/chart" uri="{C3380CC4-5D6E-409C-BE32-E72D297353CC}">
              <c16:uniqueId val="{00000003-01A2-43DA-A717-905B616504FB}"/>
            </c:ext>
          </c:extLst>
        </c:ser>
        <c:ser>
          <c:idx val="4"/>
          <c:order val="4"/>
          <c:tx>
            <c:strRef>
              <c:f>Sheet1!$F$1</c:f>
              <c:strCache>
                <c:ptCount val="1"/>
                <c:pt idx="0">
                  <c:v>YouTube Video</c:v>
                </c:pt>
              </c:strCache>
            </c:strRef>
          </c:tx>
          <c:spPr>
            <a:solidFill>
              <a:schemeClr val="accent5"/>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Sheet1!$F$2:$F$5</c:f>
              <c:numCache>
                <c:formatCode>General</c:formatCode>
                <c:ptCount val="4"/>
                <c:pt idx="0">
                  <c:v>0</c:v>
                </c:pt>
                <c:pt idx="1">
                  <c:v>0</c:v>
                </c:pt>
                <c:pt idx="2">
                  <c:v>2</c:v>
                </c:pt>
                <c:pt idx="3">
                  <c:v>0</c:v>
                </c:pt>
              </c:numCache>
            </c:numRef>
          </c:val>
          <c:extLst>
            <c:ext xmlns:c16="http://schemas.microsoft.com/office/drawing/2014/chart" uri="{C3380CC4-5D6E-409C-BE32-E72D297353CC}">
              <c16:uniqueId val="{00000004-01A2-43DA-A717-905B616504FB}"/>
            </c:ext>
          </c:extLst>
        </c:ser>
        <c:dLbls>
          <c:showLegendKey val="0"/>
          <c:showVal val="0"/>
          <c:showCatName val="0"/>
          <c:showSerName val="0"/>
          <c:showPercent val="0"/>
          <c:showBubbleSize val="0"/>
        </c:dLbls>
        <c:gapWidth val="150"/>
        <c:overlap val="100"/>
        <c:axId val="505489424"/>
        <c:axId val="505497952"/>
      </c:barChart>
      <c:catAx>
        <c:axId val="50548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497952"/>
        <c:crosses val="autoZero"/>
        <c:auto val="1"/>
        <c:lblAlgn val="ctr"/>
        <c:lblOffset val="100"/>
        <c:noMultiLvlLbl val="0"/>
      </c:catAx>
      <c:valAx>
        <c:axId val="505497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48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langaracollege</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2</c:v>
                </c:pt>
                <c:pt idx="1">
                  <c:v>2</c:v>
                </c:pt>
                <c:pt idx="2">
                  <c:v>2</c:v>
                </c:pt>
                <c:pt idx="3">
                  <c:v>3</c:v>
                </c:pt>
                <c:pt idx="4">
                  <c:v>2</c:v>
                </c:pt>
                <c:pt idx="5">
                  <c:v>1</c:v>
                </c:pt>
                <c:pt idx="6">
                  <c:v>0</c:v>
                </c:pt>
                <c:pt idx="7">
                  <c:v>0</c:v>
                </c:pt>
                <c:pt idx="8">
                  <c:v>1</c:v>
                </c:pt>
                <c:pt idx="9">
                  <c:v>0</c:v>
                </c:pt>
                <c:pt idx="10">
                  <c:v>0</c:v>
                </c:pt>
                <c:pt idx="11">
                  <c:v>0</c:v>
                </c:pt>
                <c:pt idx="12">
                  <c:v>2</c:v>
                </c:pt>
                <c:pt idx="13">
                  <c:v>0</c:v>
                </c:pt>
                <c:pt idx="14">
                  <c:v>0</c:v>
                </c:pt>
                <c:pt idx="15">
                  <c:v>2</c:v>
                </c:pt>
                <c:pt idx="16">
                  <c:v>0</c:v>
                </c:pt>
                <c:pt idx="17">
                  <c:v>0</c:v>
                </c:pt>
                <c:pt idx="18">
                  <c:v>0</c:v>
                </c:pt>
                <c:pt idx="19">
                  <c:v>0</c:v>
                </c:pt>
                <c:pt idx="20">
                  <c:v>0</c:v>
                </c:pt>
                <c:pt idx="21">
                  <c:v>0</c:v>
                </c:pt>
                <c:pt idx="22">
                  <c:v>0</c:v>
                </c:pt>
                <c:pt idx="23">
                  <c:v>0</c:v>
                </c:pt>
                <c:pt idx="24">
                  <c:v>1</c:v>
                </c:pt>
                <c:pt idx="25">
                  <c:v>0</c:v>
                </c:pt>
                <c:pt idx="26">
                  <c:v>0</c:v>
                </c:pt>
                <c:pt idx="27">
                  <c:v>0</c:v>
                </c:pt>
                <c:pt idx="28">
                  <c:v>1</c:v>
                </c:pt>
                <c:pt idx="29">
                  <c:v>1</c:v>
                </c:pt>
                <c:pt idx="30">
                  <c:v>1</c:v>
                </c:pt>
                <c:pt idx="31">
                  <c:v>2</c:v>
                </c:pt>
                <c:pt idx="32">
                  <c:v>2</c:v>
                </c:pt>
                <c:pt idx="33">
                  <c:v>1</c:v>
                </c:pt>
                <c:pt idx="34">
                  <c:v>0</c:v>
                </c:pt>
                <c:pt idx="35">
                  <c:v>0</c:v>
                </c:pt>
                <c:pt idx="36">
                  <c:v>2</c:v>
                </c:pt>
                <c:pt idx="37">
                  <c:v>1</c:v>
                </c:pt>
                <c:pt idx="38">
                  <c:v>3</c:v>
                </c:pt>
                <c:pt idx="39">
                  <c:v>2</c:v>
                </c:pt>
                <c:pt idx="40">
                  <c:v>1</c:v>
                </c:pt>
                <c:pt idx="41">
                  <c:v>0</c:v>
                </c:pt>
                <c:pt idx="42">
                  <c:v>1</c:v>
                </c:pt>
                <c:pt idx="43">
                  <c:v>1</c:v>
                </c:pt>
                <c:pt idx="44">
                  <c:v>3</c:v>
                </c:pt>
                <c:pt idx="45">
                  <c:v>2</c:v>
                </c:pt>
              </c:numCache>
            </c:numRef>
          </c:val>
          <c:smooth val="0"/>
          <c:extLst>
            <c:ext xmlns:c16="http://schemas.microsoft.com/office/drawing/2014/chart" uri="{C3380CC4-5D6E-409C-BE32-E72D297353CC}">
              <c16:uniqueId val="{00000000-41FE-47F9-9362-D31D72E22328}"/>
            </c:ext>
          </c:extLst>
        </c:ser>
        <c:ser>
          <c:idx val="1"/>
          <c:order val="1"/>
          <c:tx>
            <c:strRef>
              <c:f>Sheet1!$C$1</c:f>
              <c:strCache>
                <c:ptCount val="1"/>
                <c:pt idx="0">
                  <c:v>myvcc</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0</c:v>
                </c:pt>
                <c:pt idx="1">
                  <c:v>0</c:v>
                </c:pt>
                <c:pt idx="2">
                  <c:v>1</c:v>
                </c:pt>
                <c:pt idx="3">
                  <c:v>0</c:v>
                </c:pt>
                <c:pt idx="4">
                  <c:v>1</c:v>
                </c:pt>
                <c:pt idx="5">
                  <c:v>0</c:v>
                </c:pt>
                <c:pt idx="6">
                  <c:v>0</c:v>
                </c:pt>
                <c:pt idx="7">
                  <c:v>0</c:v>
                </c:pt>
                <c:pt idx="8">
                  <c:v>0</c:v>
                </c:pt>
                <c:pt idx="9">
                  <c:v>0</c:v>
                </c:pt>
                <c:pt idx="10">
                  <c:v>0</c:v>
                </c:pt>
                <c:pt idx="11">
                  <c:v>0</c:v>
                </c:pt>
                <c:pt idx="12">
                  <c:v>1</c:v>
                </c:pt>
                <c:pt idx="13">
                  <c:v>0</c:v>
                </c:pt>
                <c:pt idx="14">
                  <c:v>0</c:v>
                </c:pt>
                <c:pt idx="15">
                  <c:v>0</c:v>
                </c:pt>
                <c:pt idx="16">
                  <c:v>1</c:v>
                </c:pt>
                <c:pt idx="17">
                  <c:v>0</c:v>
                </c:pt>
                <c:pt idx="18">
                  <c:v>1</c:v>
                </c:pt>
                <c:pt idx="19">
                  <c:v>0</c:v>
                </c:pt>
                <c:pt idx="20">
                  <c:v>0</c:v>
                </c:pt>
                <c:pt idx="21">
                  <c:v>0</c:v>
                </c:pt>
                <c:pt idx="22">
                  <c:v>1</c:v>
                </c:pt>
                <c:pt idx="23">
                  <c:v>0</c:v>
                </c:pt>
                <c:pt idx="24">
                  <c:v>0</c:v>
                </c:pt>
                <c:pt idx="25">
                  <c:v>1</c:v>
                </c:pt>
                <c:pt idx="26">
                  <c:v>0</c:v>
                </c:pt>
                <c:pt idx="27">
                  <c:v>0</c:v>
                </c:pt>
                <c:pt idx="28">
                  <c:v>0</c:v>
                </c:pt>
                <c:pt idx="29">
                  <c:v>1</c:v>
                </c:pt>
                <c:pt idx="30">
                  <c:v>0</c:v>
                </c:pt>
                <c:pt idx="31">
                  <c:v>3</c:v>
                </c:pt>
                <c:pt idx="32">
                  <c:v>0</c:v>
                </c:pt>
                <c:pt idx="33">
                  <c:v>0</c:v>
                </c:pt>
                <c:pt idx="34">
                  <c:v>0</c:v>
                </c:pt>
                <c:pt idx="35">
                  <c:v>0</c:v>
                </c:pt>
                <c:pt idx="36">
                  <c:v>0</c:v>
                </c:pt>
                <c:pt idx="37">
                  <c:v>2</c:v>
                </c:pt>
                <c:pt idx="38">
                  <c:v>1</c:v>
                </c:pt>
                <c:pt idx="39">
                  <c:v>1</c:v>
                </c:pt>
                <c:pt idx="40">
                  <c:v>0</c:v>
                </c:pt>
                <c:pt idx="41">
                  <c:v>0</c:v>
                </c:pt>
                <c:pt idx="42">
                  <c:v>0</c:v>
                </c:pt>
                <c:pt idx="43">
                  <c:v>0</c:v>
                </c:pt>
                <c:pt idx="44">
                  <c:v>0</c:v>
                </c:pt>
                <c:pt idx="45">
                  <c:v>1</c:v>
                </c:pt>
              </c:numCache>
            </c:numRef>
          </c:val>
          <c:smooth val="0"/>
          <c:extLst>
            <c:ext xmlns:c16="http://schemas.microsoft.com/office/drawing/2014/chart" uri="{C3380CC4-5D6E-409C-BE32-E72D297353CC}">
              <c16:uniqueId val="{00000001-41FE-47F9-9362-D31D72E22328}"/>
            </c:ext>
          </c:extLst>
        </c:ser>
        <c:ser>
          <c:idx val="2"/>
          <c:order val="2"/>
          <c:tx>
            <c:strRef>
              <c:f>Sheet1!$D$1</c:f>
              <c:strCache>
                <c:ptCount val="1"/>
                <c:pt idx="0">
                  <c:v>lifeatbcit</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0">
                  <c:v>0</c:v>
                </c:pt>
                <c:pt idx="1">
                  <c:v>2</c:v>
                </c:pt>
                <c:pt idx="2">
                  <c:v>3</c:v>
                </c:pt>
                <c:pt idx="3">
                  <c:v>1</c:v>
                </c:pt>
                <c:pt idx="4">
                  <c:v>3</c:v>
                </c:pt>
                <c:pt idx="5">
                  <c:v>1</c:v>
                </c:pt>
                <c:pt idx="6">
                  <c:v>0</c:v>
                </c:pt>
                <c:pt idx="7">
                  <c:v>0</c:v>
                </c:pt>
                <c:pt idx="8">
                  <c:v>3</c:v>
                </c:pt>
                <c:pt idx="9">
                  <c:v>3</c:v>
                </c:pt>
                <c:pt idx="10">
                  <c:v>1</c:v>
                </c:pt>
                <c:pt idx="11">
                  <c:v>3</c:v>
                </c:pt>
                <c:pt idx="12">
                  <c:v>0</c:v>
                </c:pt>
                <c:pt idx="13">
                  <c:v>0</c:v>
                </c:pt>
                <c:pt idx="14">
                  <c:v>0</c:v>
                </c:pt>
                <c:pt idx="15">
                  <c:v>2</c:v>
                </c:pt>
                <c:pt idx="16">
                  <c:v>1</c:v>
                </c:pt>
                <c:pt idx="17">
                  <c:v>0</c:v>
                </c:pt>
                <c:pt idx="18">
                  <c:v>1</c:v>
                </c:pt>
                <c:pt idx="19">
                  <c:v>0</c:v>
                </c:pt>
                <c:pt idx="20">
                  <c:v>0</c:v>
                </c:pt>
                <c:pt idx="21">
                  <c:v>0</c:v>
                </c:pt>
                <c:pt idx="22">
                  <c:v>0</c:v>
                </c:pt>
                <c:pt idx="23">
                  <c:v>0</c:v>
                </c:pt>
                <c:pt idx="24">
                  <c:v>2</c:v>
                </c:pt>
                <c:pt idx="25">
                  <c:v>3</c:v>
                </c:pt>
                <c:pt idx="26">
                  <c:v>0</c:v>
                </c:pt>
                <c:pt idx="27">
                  <c:v>0</c:v>
                </c:pt>
                <c:pt idx="28">
                  <c:v>2</c:v>
                </c:pt>
                <c:pt idx="29">
                  <c:v>0</c:v>
                </c:pt>
                <c:pt idx="30">
                  <c:v>1</c:v>
                </c:pt>
                <c:pt idx="31">
                  <c:v>0</c:v>
                </c:pt>
                <c:pt idx="32">
                  <c:v>0</c:v>
                </c:pt>
                <c:pt idx="33">
                  <c:v>0</c:v>
                </c:pt>
                <c:pt idx="34">
                  <c:v>0</c:v>
                </c:pt>
                <c:pt idx="35">
                  <c:v>1</c:v>
                </c:pt>
                <c:pt idx="36">
                  <c:v>1</c:v>
                </c:pt>
                <c:pt idx="37">
                  <c:v>1</c:v>
                </c:pt>
                <c:pt idx="38">
                  <c:v>0</c:v>
                </c:pt>
                <c:pt idx="39">
                  <c:v>1</c:v>
                </c:pt>
                <c:pt idx="40">
                  <c:v>0</c:v>
                </c:pt>
                <c:pt idx="41">
                  <c:v>0</c:v>
                </c:pt>
                <c:pt idx="42">
                  <c:v>1</c:v>
                </c:pt>
                <c:pt idx="43">
                  <c:v>1</c:v>
                </c:pt>
                <c:pt idx="44">
                  <c:v>0</c:v>
                </c:pt>
                <c:pt idx="45">
                  <c:v>0</c:v>
                </c:pt>
              </c:numCache>
            </c:numRef>
          </c:val>
          <c:smooth val="0"/>
          <c:extLst>
            <c:ext xmlns:c16="http://schemas.microsoft.com/office/drawing/2014/chart" uri="{C3380CC4-5D6E-409C-BE32-E72D297353CC}">
              <c16:uniqueId val="{00000002-41FE-47F9-9362-D31D72E22328}"/>
            </c:ext>
          </c:extLst>
        </c:ser>
        <c:ser>
          <c:idx val="3"/>
          <c:order val="3"/>
          <c:tx>
            <c:strRef>
              <c:f>Sheet1!$E$1</c:f>
              <c:strCache>
                <c:ptCount val="1"/>
                <c:pt idx="0">
                  <c:v>douglascollege</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1</c:v>
                </c:pt>
                <c:pt idx="1">
                  <c:v>0</c:v>
                </c:pt>
                <c:pt idx="2">
                  <c:v>0</c:v>
                </c:pt>
                <c:pt idx="3">
                  <c:v>1</c:v>
                </c:pt>
                <c:pt idx="4">
                  <c:v>0</c:v>
                </c:pt>
                <c:pt idx="5">
                  <c:v>0</c:v>
                </c:pt>
                <c:pt idx="6">
                  <c:v>0</c:v>
                </c:pt>
                <c:pt idx="7">
                  <c:v>0</c:v>
                </c:pt>
                <c:pt idx="8">
                  <c:v>0</c:v>
                </c:pt>
                <c:pt idx="9">
                  <c:v>1</c:v>
                </c:pt>
                <c:pt idx="10">
                  <c:v>0</c:v>
                </c:pt>
                <c:pt idx="11">
                  <c:v>0</c:v>
                </c:pt>
                <c:pt idx="12">
                  <c:v>0</c:v>
                </c:pt>
                <c:pt idx="13">
                  <c:v>0</c:v>
                </c:pt>
                <c:pt idx="14">
                  <c:v>1</c:v>
                </c:pt>
                <c:pt idx="15">
                  <c:v>0</c:v>
                </c:pt>
                <c:pt idx="16">
                  <c:v>0</c:v>
                </c:pt>
                <c:pt idx="17">
                  <c:v>1</c:v>
                </c:pt>
                <c:pt idx="18">
                  <c:v>0</c:v>
                </c:pt>
                <c:pt idx="19">
                  <c:v>0</c:v>
                </c:pt>
                <c:pt idx="20">
                  <c:v>0</c:v>
                </c:pt>
                <c:pt idx="21">
                  <c:v>1</c:v>
                </c:pt>
                <c:pt idx="22">
                  <c:v>0</c:v>
                </c:pt>
                <c:pt idx="23">
                  <c:v>0</c:v>
                </c:pt>
                <c:pt idx="24">
                  <c:v>1</c:v>
                </c:pt>
                <c:pt idx="25">
                  <c:v>0</c:v>
                </c:pt>
                <c:pt idx="26">
                  <c:v>0</c:v>
                </c:pt>
                <c:pt idx="27">
                  <c:v>0</c:v>
                </c:pt>
                <c:pt idx="28">
                  <c:v>1</c:v>
                </c:pt>
                <c:pt idx="29">
                  <c:v>1</c:v>
                </c:pt>
                <c:pt idx="30">
                  <c:v>0</c:v>
                </c:pt>
                <c:pt idx="31">
                  <c:v>0</c:v>
                </c:pt>
                <c:pt idx="32">
                  <c:v>0</c:v>
                </c:pt>
                <c:pt idx="33">
                  <c:v>0</c:v>
                </c:pt>
                <c:pt idx="34">
                  <c:v>0</c:v>
                </c:pt>
                <c:pt idx="35">
                  <c:v>0</c:v>
                </c:pt>
                <c:pt idx="36">
                  <c:v>1</c:v>
                </c:pt>
                <c:pt idx="37">
                  <c:v>0</c:v>
                </c:pt>
                <c:pt idx="38">
                  <c:v>1</c:v>
                </c:pt>
                <c:pt idx="39">
                  <c:v>0</c:v>
                </c:pt>
                <c:pt idx="40">
                  <c:v>0</c:v>
                </c:pt>
                <c:pt idx="41">
                  <c:v>0</c:v>
                </c:pt>
                <c:pt idx="42">
                  <c:v>1</c:v>
                </c:pt>
                <c:pt idx="43">
                  <c:v>0</c:v>
                </c:pt>
                <c:pt idx="44">
                  <c:v>0</c:v>
                </c:pt>
                <c:pt idx="45">
                  <c:v>0</c:v>
                </c:pt>
              </c:numCache>
            </c:numRef>
          </c:val>
          <c:smooth val="0"/>
          <c:extLst>
            <c:ext xmlns:c16="http://schemas.microsoft.com/office/drawing/2014/chart" uri="{C3380CC4-5D6E-409C-BE32-E72D297353CC}">
              <c16:uniqueId val="{00000003-41FE-47F9-9362-D31D72E22328}"/>
            </c:ext>
          </c:extLst>
        </c:ser>
        <c:dLbls>
          <c:showLegendKey val="0"/>
          <c:showVal val="0"/>
          <c:showCatName val="0"/>
          <c:showSerName val="0"/>
          <c:showPercent val="0"/>
          <c:showBubbleSize val="0"/>
        </c:dLbls>
        <c:smooth val="0"/>
        <c:axId val="505497624"/>
        <c:axId val="505502216"/>
      </c:lineChart>
      <c:dateAx>
        <c:axId val="50549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502216"/>
        <c:crosses val="autoZero"/>
        <c:auto val="1"/>
        <c:lblOffset val="100"/>
        <c:baseTimeUnit val="days"/>
      </c:dateAx>
      <c:valAx>
        <c:axId val="50550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49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langaracollege</c:v>
                </c:pt>
                <c:pt idx="1">
                  <c:v>myvcc</c:v>
                </c:pt>
                <c:pt idx="2">
                  <c:v>lifeatbcit</c:v>
                </c:pt>
                <c:pt idx="3">
                  <c:v>douglascollege</c:v>
                </c:pt>
              </c:strCache>
            </c:strRef>
          </c:cat>
          <c:val>
            <c:numRef>
              <c:f>Sheet1!$B$2:$B$5</c:f>
              <c:numCache>
                <c:formatCode>General</c:formatCode>
                <c:ptCount val="4"/>
                <c:pt idx="0">
                  <c:v>3</c:v>
                </c:pt>
                <c:pt idx="1">
                  <c:v>11</c:v>
                </c:pt>
                <c:pt idx="2">
                  <c:v>7</c:v>
                </c:pt>
                <c:pt idx="3">
                  <c:v>2</c:v>
                </c:pt>
              </c:numCache>
            </c:numRef>
          </c:val>
          <c:extLst>
            <c:ext xmlns:c16="http://schemas.microsoft.com/office/drawing/2014/chart" uri="{C3380CC4-5D6E-409C-BE32-E72D297353CC}">
              <c16:uniqueId val="{00000000-18E3-4D3E-BEBC-E8667B20ECD5}"/>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langaracollege</c:v>
                </c:pt>
                <c:pt idx="1">
                  <c:v>myvcc</c:v>
                </c:pt>
                <c:pt idx="2">
                  <c:v>lifeatbcit</c:v>
                </c:pt>
                <c:pt idx="3">
                  <c:v>douglascollege</c:v>
                </c:pt>
              </c:strCache>
            </c:strRef>
          </c:cat>
          <c:val>
            <c:numRef>
              <c:f>Sheet1!$C$2:$C$5</c:f>
              <c:numCache>
                <c:formatCode>General</c:formatCode>
                <c:ptCount val="4"/>
                <c:pt idx="0">
                  <c:v>39</c:v>
                </c:pt>
                <c:pt idx="1">
                  <c:v>5</c:v>
                </c:pt>
                <c:pt idx="2">
                  <c:v>29</c:v>
                </c:pt>
                <c:pt idx="3">
                  <c:v>9</c:v>
                </c:pt>
              </c:numCache>
            </c:numRef>
          </c:val>
          <c:extLst>
            <c:ext xmlns:c16="http://schemas.microsoft.com/office/drawing/2014/chart" uri="{C3380CC4-5D6E-409C-BE32-E72D297353CC}">
              <c16:uniqueId val="{00000001-18E3-4D3E-BEBC-E8667B20ECD5}"/>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langaracollege</c:v>
                </c:pt>
                <c:pt idx="1">
                  <c:v>myvcc</c:v>
                </c:pt>
                <c:pt idx="2">
                  <c:v>lifeatbcit</c:v>
                </c:pt>
                <c:pt idx="3">
                  <c:v>douglascollege</c:v>
                </c:pt>
              </c:strCache>
            </c:strRef>
          </c:cat>
          <c:val>
            <c:numRef>
              <c:f>Sheet1!$D$2:$D$5</c:f>
              <c:numCache>
                <c:formatCode>General</c:formatCode>
                <c:ptCount val="4"/>
                <c:pt idx="0">
                  <c:v>0</c:v>
                </c:pt>
                <c:pt idx="1">
                  <c:v>0</c:v>
                </c:pt>
                <c:pt idx="2">
                  <c:v>2</c:v>
                </c:pt>
                <c:pt idx="3">
                  <c:v>1</c:v>
                </c:pt>
              </c:numCache>
            </c:numRef>
          </c:val>
          <c:extLst>
            <c:ext xmlns:c16="http://schemas.microsoft.com/office/drawing/2014/chart" uri="{C3380CC4-5D6E-409C-BE32-E72D297353CC}">
              <c16:uniqueId val="{00000002-18E3-4D3E-BEBC-E8667B20ECD5}"/>
            </c:ext>
          </c:extLst>
        </c:ser>
        <c:dLbls>
          <c:showLegendKey val="0"/>
          <c:showVal val="0"/>
          <c:showCatName val="0"/>
          <c:showSerName val="0"/>
          <c:showPercent val="0"/>
          <c:showBubbleSize val="0"/>
        </c:dLbls>
        <c:gapWidth val="150"/>
        <c:overlap val="100"/>
        <c:axId val="511701608"/>
        <c:axId val="511708168"/>
      </c:barChart>
      <c:catAx>
        <c:axId val="51170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08168"/>
        <c:crosses val="autoZero"/>
        <c:auto val="1"/>
        <c:lblAlgn val="ctr"/>
        <c:lblOffset val="100"/>
        <c:noMultiLvlLbl val="0"/>
      </c:catAx>
      <c:valAx>
        <c:axId val="511708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0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12</c:v>
                </c:pt>
                <c:pt idx="1">
                  <c:v>9</c:v>
                </c:pt>
                <c:pt idx="2">
                  <c:v>14</c:v>
                </c:pt>
                <c:pt idx="3">
                  <c:v>11</c:v>
                </c:pt>
                <c:pt idx="4">
                  <c:v>12</c:v>
                </c:pt>
                <c:pt idx="5">
                  <c:v>5</c:v>
                </c:pt>
                <c:pt idx="6">
                  <c:v>1</c:v>
                </c:pt>
                <c:pt idx="7">
                  <c:v>1</c:v>
                </c:pt>
                <c:pt idx="8">
                  <c:v>11</c:v>
                </c:pt>
                <c:pt idx="9">
                  <c:v>10</c:v>
                </c:pt>
                <c:pt idx="10">
                  <c:v>5</c:v>
                </c:pt>
                <c:pt idx="11">
                  <c:v>16</c:v>
                </c:pt>
                <c:pt idx="12">
                  <c:v>4</c:v>
                </c:pt>
                <c:pt idx="13">
                  <c:v>2</c:v>
                </c:pt>
                <c:pt idx="14">
                  <c:v>6</c:v>
                </c:pt>
                <c:pt idx="15">
                  <c:v>10</c:v>
                </c:pt>
                <c:pt idx="16">
                  <c:v>13</c:v>
                </c:pt>
                <c:pt idx="17">
                  <c:v>14</c:v>
                </c:pt>
                <c:pt idx="18">
                  <c:v>5</c:v>
                </c:pt>
                <c:pt idx="19">
                  <c:v>2</c:v>
                </c:pt>
                <c:pt idx="20">
                  <c:v>0</c:v>
                </c:pt>
                <c:pt idx="21">
                  <c:v>4</c:v>
                </c:pt>
                <c:pt idx="22">
                  <c:v>5</c:v>
                </c:pt>
                <c:pt idx="23">
                  <c:v>8</c:v>
                </c:pt>
                <c:pt idx="24">
                  <c:v>15</c:v>
                </c:pt>
                <c:pt idx="25">
                  <c:v>10</c:v>
                </c:pt>
                <c:pt idx="26">
                  <c:v>8</c:v>
                </c:pt>
                <c:pt idx="27">
                  <c:v>1</c:v>
                </c:pt>
                <c:pt idx="28">
                  <c:v>11</c:v>
                </c:pt>
                <c:pt idx="29">
                  <c:v>8</c:v>
                </c:pt>
                <c:pt idx="30">
                  <c:v>4</c:v>
                </c:pt>
                <c:pt idx="31">
                  <c:v>7</c:v>
                </c:pt>
                <c:pt idx="32">
                  <c:v>4</c:v>
                </c:pt>
                <c:pt idx="33">
                  <c:v>1</c:v>
                </c:pt>
                <c:pt idx="34">
                  <c:v>0</c:v>
                </c:pt>
                <c:pt idx="35">
                  <c:v>6</c:v>
                </c:pt>
                <c:pt idx="36">
                  <c:v>8</c:v>
                </c:pt>
                <c:pt idx="37">
                  <c:v>8</c:v>
                </c:pt>
                <c:pt idx="38">
                  <c:v>8</c:v>
                </c:pt>
                <c:pt idx="39">
                  <c:v>6</c:v>
                </c:pt>
                <c:pt idx="40">
                  <c:v>1</c:v>
                </c:pt>
                <c:pt idx="41">
                  <c:v>0</c:v>
                </c:pt>
                <c:pt idx="42">
                  <c:v>10</c:v>
                </c:pt>
                <c:pt idx="43">
                  <c:v>4</c:v>
                </c:pt>
                <c:pt idx="44">
                  <c:v>10</c:v>
                </c:pt>
                <c:pt idx="45">
                  <c:v>7</c:v>
                </c:pt>
              </c:numCache>
            </c:numRef>
          </c:val>
          <c:smooth val="0"/>
          <c:extLst>
            <c:ext xmlns:c16="http://schemas.microsoft.com/office/drawing/2014/chart" uri="{C3380CC4-5D6E-409C-BE32-E72D297353CC}">
              <c16:uniqueId val="{00000000-AE52-40CD-AF54-00F746091991}"/>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17</c:v>
                </c:pt>
                <c:pt idx="1">
                  <c:v>13</c:v>
                </c:pt>
                <c:pt idx="2">
                  <c:v>18</c:v>
                </c:pt>
                <c:pt idx="3">
                  <c:v>16</c:v>
                </c:pt>
                <c:pt idx="4">
                  <c:v>22</c:v>
                </c:pt>
                <c:pt idx="5">
                  <c:v>4</c:v>
                </c:pt>
                <c:pt idx="6">
                  <c:v>1</c:v>
                </c:pt>
                <c:pt idx="7">
                  <c:v>3</c:v>
                </c:pt>
                <c:pt idx="8">
                  <c:v>12</c:v>
                </c:pt>
                <c:pt idx="9">
                  <c:v>14</c:v>
                </c:pt>
                <c:pt idx="10">
                  <c:v>9</c:v>
                </c:pt>
                <c:pt idx="11">
                  <c:v>24</c:v>
                </c:pt>
                <c:pt idx="12">
                  <c:v>4</c:v>
                </c:pt>
                <c:pt idx="13">
                  <c:v>5</c:v>
                </c:pt>
                <c:pt idx="14">
                  <c:v>8</c:v>
                </c:pt>
                <c:pt idx="15">
                  <c:v>21</c:v>
                </c:pt>
                <c:pt idx="16">
                  <c:v>39</c:v>
                </c:pt>
                <c:pt idx="17">
                  <c:v>17</c:v>
                </c:pt>
                <c:pt idx="18">
                  <c:v>8</c:v>
                </c:pt>
                <c:pt idx="19">
                  <c:v>6</c:v>
                </c:pt>
                <c:pt idx="20">
                  <c:v>8</c:v>
                </c:pt>
                <c:pt idx="21">
                  <c:v>5</c:v>
                </c:pt>
                <c:pt idx="22">
                  <c:v>11</c:v>
                </c:pt>
                <c:pt idx="23">
                  <c:v>14</c:v>
                </c:pt>
                <c:pt idx="24">
                  <c:v>19</c:v>
                </c:pt>
                <c:pt idx="25">
                  <c:v>23</c:v>
                </c:pt>
                <c:pt idx="26">
                  <c:v>7</c:v>
                </c:pt>
                <c:pt idx="27">
                  <c:v>3</c:v>
                </c:pt>
                <c:pt idx="28">
                  <c:v>10</c:v>
                </c:pt>
                <c:pt idx="29">
                  <c:v>24</c:v>
                </c:pt>
                <c:pt idx="30">
                  <c:v>20</c:v>
                </c:pt>
                <c:pt idx="31">
                  <c:v>17</c:v>
                </c:pt>
                <c:pt idx="32">
                  <c:v>8</c:v>
                </c:pt>
                <c:pt idx="33">
                  <c:v>1</c:v>
                </c:pt>
                <c:pt idx="34">
                  <c:v>1</c:v>
                </c:pt>
                <c:pt idx="35">
                  <c:v>8</c:v>
                </c:pt>
                <c:pt idx="36">
                  <c:v>11</c:v>
                </c:pt>
                <c:pt idx="37">
                  <c:v>15</c:v>
                </c:pt>
                <c:pt idx="38">
                  <c:v>12</c:v>
                </c:pt>
                <c:pt idx="39">
                  <c:v>12</c:v>
                </c:pt>
                <c:pt idx="40">
                  <c:v>1</c:v>
                </c:pt>
                <c:pt idx="41">
                  <c:v>0</c:v>
                </c:pt>
                <c:pt idx="42">
                  <c:v>11</c:v>
                </c:pt>
                <c:pt idx="43">
                  <c:v>12</c:v>
                </c:pt>
                <c:pt idx="44">
                  <c:v>13</c:v>
                </c:pt>
                <c:pt idx="45">
                  <c:v>12</c:v>
                </c:pt>
              </c:numCache>
            </c:numRef>
          </c:val>
          <c:smooth val="0"/>
          <c:extLst>
            <c:ext xmlns:c16="http://schemas.microsoft.com/office/drawing/2014/chart" uri="{C3380CC4-5D6E-409C-BE32-E72D297353CC}">
              <c16:uniqueId val="{00000001-AE52-40CD-AF54-00F746091991}"/>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36">
                  <c:v>4</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2-AE52-40CD-AF54-00F746091991}"/>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0</c:v>
                </c:pt>
                <c:pt idx="1">
                  <c:v>0</c:v>
                </c:pt>
                <c:pt idx="2">
                  <c:v>0</c:v>
                </c:pt>
                <c:pt idx="3">
                  <c:v>0</c:v>
                </c:pt>
                <c:pt idx="4">
                  <c:v>0</c:v>
                </c:pt>
                <c:pt idx="5">
                  <c:v>0</c:v>
                </c:pt>
                <c:pt idx="6">
                  <c:v>0</c:v>
                </c:pt>
                <c:pt idx="7">
                  <c:v>0</c:v>
                </c:pt>
                <c:pt idx="8">
                  <c:v>3</c:v>
                </c:pt>
                <c:pt idx="9">
                  <c:v>1</c:v>
                </c:pt>
                <c:pt idx="10">
                  <c:v>2</c:v>
                </c:pt>
                <c:pt idx="11">
                  <c:v>2</c:v>
                </c:pt>
                <c:pt idx="12">
                  <c:v>0</c:v>
                </c:pt>
                <c:pt idx="13">
                  <c:v>0</c:v>
                </c:pt>
                <c:pt idx="14">
                  <c:v>0</c:v>
                </c:pt>
                <c:pt idx="15">
                  <c:v>0</c:v>
                </c:pt>
                <c:pt idx="16">
                  <c:v>0</c:v>
                </c:pt>
                <c:pt idx="17">
                  <c:v>0</c:v>
                </c:pt>
                <c:pt idx="18">
                  <c:v>1</c:v>
                </c:pt>
                <c:pt idx="19">
                  <c:v>0</c:v>
                </c:pt>
                <c:pt idx="20">
                  <c:v>0</c:v>
                </c:pt>
                <c:pt idx="21">
                  <c:v>0</c:v>
                </c:pt>
                <c:pt idx="22">
                  <c:v>0</c:v>
                </c:pt>
                <c:pt idx="23">
                  <c:v>2</c:v>
                </c:pt>
                <c:pt idx="24">
                  <c:v>0</c:v>
                </c:pt>
                <c:pt idx="25">
                  <c:v>1</c:v>
                </c:pt>
                <c:pt idx="26">
                  <c:v>2</c:v>
                </c:pt>
                <c:pt idx="27">
                  <c:v>0</c:v>
                </c:pt>
                <c:pt idx="28">
                  <c:v>1</c:v>
                </c:pt>
                <c:pt idx="29">
                  <c:v>1</c:v>
                </c:pt>
                <c:pt idx="30">
                  <c:v>0</c:v>
                </c:pt>
                <c:pt idx="31">
                  <c:v>0</c:v>
                </c:pt>
                <c:pt idx="32">
                  <c:v>4</c:v>
                </c:pt>
                <c:pt idx="33">
                  <c:v>0</c:v>
                </c:pt>
                <c:pt idx="34">
                  <c:v>0</c:v>
                </c:pt>
                <c:pt idx="35">
                  <c:v>2</c:v>
                </c:pt>
                <c:pt idx="36">
                  <c:v>6</c:v>
                </c:pt>
                <c:pt idx="37">
                  <c:v>1</c:v>
                </c:pt>
                <c:pt idx="38">
                  <c:v>1</c:v>
                </c:pt>
                <c:pt idx="39">
                  <c:v>15</c:v>
                </c:pt>
                <c:pt idx="40">
                  <c:v>4</c:v>
                </c:pt>
                <c:pt idx="41">
                  <c:v>0</c:v>
                </c:pt>
                <c:pt idx="42">
                  <c:v>0</c:v>
                </c:pt>
                <c:pt idx="43">
                  <c:v>1</c:v>
                </c:pt>
                <c:pt idx="44">
                  <c:v>0</c:v>
                </c:pt>
                <c:pt idx="45">
                  <c:v>0</c:v>
                </c:pt>
              </c:numCache>
            </c:numRef>
          </c:val>
          <c:smooth val="0"/>
          <c:extLst>
            <c:ext xmlns:c16="http://schemas.microsoft.com/office/drawing/2014/chart" uri="{C3380CC4-5D6E-409C-BE32-E72D297353CC}">
              <c16:uniqueId val="{00000003-AE52-40CD-AF54-00F746091991}"/>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Sheet1!$F$2:$F$47</c:f>
              <c:numCache>
                <c:formatCode>General</c:formatCode>
                <c:ptCount val="46"/>
                <c:pt idx="0">
                  <c:v>3</c:v>
                </c:pt>
                <c:pt idx="1">
                  <c:v>4</c:v>
                </c:pt>
                <c:pt idx="2">
                  <c:v>6</c:v>
                </c:pt>
                <c:pt idx="3">
                  <c:v>5</c:v>
                </c:pt>
                <c:pt idx="4">
                  <c:v>6</c:v>
                </c:pt>
                <c:pt idx="5">
                  <c:v>2</c:v>
                </c:pt>
                <c:pt idx="6">
                  <c:v>0</c:v>
                </c:pt>
                <c:pt idx="7">
                  <c:v>0</c:v>
                </c:pt>
                <c:pt idx="8">
                  <c:v>4</c:v>
                </c:pt>
                <c:pt idx="9">
                  <c:v>4</c:v>
                </c:pt>
                <c:pt idx="10">
                  <c:v>1</c:v>
                </c:pt>
                <c:pt idx="11">
                  <c:v>3</c:v>
                </c:pt>
                <c:pt idx="12">
                  <c:v>3</c:v>
                </c:pt>
                <c:pt idx="13">
                  <c:v>0</c:v>
                </c:pt>
                <c:pt idx="14">
                  <c:v>1</c:v>
                </c:pt>
                <c:pt idx="15">
                  <c:v>4</c:v>
                </c:pt>
                <c:pt idx="16">
                  <c:v>2</c:v>
                </c:pt>
                <c:pt idx="17">
                  <c:v>1</c:v>
                </c:pt>
                <c:pt idx="18">
                  <c:v>2</c:v>
                </c:pt>
                <c:pt idx="19">
                  <c:v>0</c:v>
                </c:pt>
                <c:pt idx="20">
                  <c:v>0</c:v>
                </c:pt>
                <c:pt idx="21">
                  <c:v>1</c:v>
                </c:pt>
                <c:pt idx="22">
                  <c:v>1</c:v>
                </c:pt>
                <c:pt idx="23">
                  <c:v>0</c:v>
                </c:pt>
                <c:pt idx="24">
                  <c:v>4</c:v>
                </c:pt>
                <c:pt idx="25">
                  <c:v>4</c:v>
                </c:pt>
                <c:pt idx="26">
                  <c:v>0</c:v>
                </c:pt>
                <c:pt idx="27">
                  <c:v>0</c:v>
                </c:pt>
                <c:pt idx="28">
                  <c:v>4</c:v>
                </c:pt>
                <c:pt idx="29">
                  <c:v>3</c:v>
                </c:pt>
                <c:pt idx="30">
                  <c:v>2</c:v>
                </c:pt>
                <c:pt idx="31">
                  <c:v>5</c:v>
                </c:pt>
                <c:pt idx="32">
                  <c:v>2</c:v>
                </c:pt>
                <c:pt idx="33">
                  <c:v>1</c:v>
                </c:pt>
                <c:pt idx="34">
                  <c:v>0</c:v>
                </c:pt>
                <c:pt idx="35">
                  <c:v>1</c:v>
                </c:pt>
                <c:pt idx="36">
                  <c:v>4</c:v>
                </c:pt>
                <c:pt idx="37">
                  <c:v>4</c:v>
                </c:pt>
                <c:pt idx="38">
                  <c:v>5</c:v>
                </c:pt>
                <c:pt idx="39">
                  <c:v>4</c:v>
                </c:pt>
                <c:pt idx="40">
                  <c:v>1</c:v>
                </c:pt>
                <c:pt idx="41">
                  <c:v>0</c:v>
                </c:pt>
                <c:pt idx="42">
                  <c:v>3</c:v>
                </c:pt>
                <c:pt idx="43">
                  <c:v>2</c:v>
                </c:pt>
                <c:pt idx="44">
                  <c:v>3</c:v>
                </c:pt>
                <c:pt idx="45">
                  <c:v>3</c:v>
                </c:pt>
              </c:numCache>
            </c:numRef>
          </c:val>
          <c:smooth val="0"/>
          <c:extLst>
            <c:ext xmlns:c16="http://schemas.microsoft.com/office/drawing/2014/chart" uri="{C3380CC4-5D6E-409C-BE32-E72D297353CC}">
              <c16:uniqueId val="{00000004-AE52-40CD-AF54-00F746091991}"/>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Sheet1!$G$2:$G$47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5-AE52-40CD-AF54-00F746091991}"/>
            </c:ext>
          </c:extLst>
        </c:ser>
        <c:dLbls>
          <c:showLegendKey val="0"/>
          <c:showVal val="0"/>
          <c:showCatName val="0"/>
          <c:showSerName val="0"/>
          <c:showPercent val="0"/>
          <c:showBubbleSize val="0"/>
        </c:dLbls>
        <c:smooth val="0"/>
        <c:axId val="546444024"/>
        <c:axId val="546444352"/>
      </c:lineChart>
      <c:dateAx>
        <c:axId val="546444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44352"/>
        <c:crosses val="autoZero"/>
        <c:auto val="1"/>
        <c:lblOffset val="100"/>
        <c:baseTimeUnit val="days"/>
      </c:dateAx>
      <c:valAx>
        <c:axId val="54644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4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Vancouver Community College (VCC)</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0</c:v>
                </c:pt>
                <c:pt idx="1">
                  <c:v>0</c:v>
                </c:pt>
                <c:pt idx="2">
                  <c:v>0</c:v>
                </c:pt>
                <c:pt idx="3">
                  <c:v>0</c:v>
                </c:pt>
                <c:pt idx="4">
                  <c:v>0</c:v>
                </c:pt>
                <c:pt idx="5">
                  <c:v>0</c:v>
                </c:pt>
                <c:pt idx="6">
                  <c:v>0</c:v>
                </c:pt>
                <c:pt idx="7">
                  <c:v>0</c:v>
                </c:pt>
                <c:pt idx="8">
                  <c:v>1</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pt idx="32">
                  <c:v>0</c:v>
                </c:pt>
                <c:pt idx="33">
                  <c:v>0</c:v>
                </c:pt>
                <c:pt idx="34">
                  <c:v>0</c:v>
                </c:pt>
                <c:pt idx="35">
                  <c:v>1</c:v>
                </c:pt>
                <c:pt idx="36">
                  <c:v>0</c:v>
                </c:pt>
                <c:pt idx="37">
                  <c:v>1</c:v>
                </c:pt>
                <c:pt idx="38">
                  <c:v>0</c:v>
                </c:pt>
                <c:pt idx="39">
                  <c:v>2</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0-B562-406F-B900-6680E81690CB}"/>
            </c:ext>
          </c:extLst>
        </c:ser>
        <c:ser>
          <c:idx val="1"/>
          <c:order val="1"/>
          <c:tx>
            <c:strRef>
              <c:f>Sheet1!$C$1</c:f>
              <c:strCache>
                <c:ptCount val="1"/>
                <c:pt idx="0">
                  <c:v>British Columbia Institute of Technology</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0</c:v>
                </c:pt>
                <c:pt idx="1">
                  <c:v>0</c:v>
                </c:pt>
                <c:pt idx="2">
                  <c:v>0</c:v>
                </c:pt>
                <c:pt idx="3">
                  <c:v>0</c:v>
                </c:pt>
                <c:pt idx="4">
                  <c:v>0</c:v>
                </c:pt>
                <c:pt idx="5">
                  <c:v>0</c:v>
                </c:pt>
                <c:pt idx="6">
                  <c:v>0</c:v>
                </c:pt>
                <c:pt idx="7">
                  <c:v>0</c:v>
                </c:pt>
                <c:pt idx="8">
                  <c:v>2</c:v>
                </c:pt>
                <c:pt idx="9">
                  <c:v>1</c:v>
                </c:pt>
                <c:pt idx="10">
                  <c:v>1</c:v>
                </c:pt>
                <c:pt idx="11">
                  <c:v>2</c:v>
                </c:pt>
                <c:pt idx="12">
                  <c:v>0</c:v>
                </c:pt>
                <c:pt idx="13">
                  <c:v>0</c:v>
                </c:pt>
                <c:pt idx="14">
                  <c:v>0</c:v>
                </c:pt>
                <c:pt idx="15">
                  <c:v>0</c:v>
                </c:pt>
                <c:pt idx="16">
                  <c:v>0</c:v>
                </c:pt>
                <c:pt idx="17">
                  <c:v>0</c:v>
                </c:pt>
                <c:pt idx="18">
                  <c:v>1</c:v>
                </c:pt>
                <c:pt idx="19">
                  <c:v>0</c:v>
                </c:pt>
                <c:pt idx="20">
                  <c:v>0</c:v>
                </c:pt>
                <c:pt idx="21">
                  <c:v>0</c:v>
                </c:pt>
                <c:pt idx="22">
                  <c:v>0</c:v>
                </c:pt>
                <c:pt idx="23">
                  <c:v>1</c:v>
                </c:pt>
                <c:pt idx="24">
                  <c:v>0</c:v>
                </c:pt>
                <c:pt idx="25">
                  <c:v>1</c:v>
                </c:pt>
                <c:pt idx="26">
                  <c:v>2</c:v>
                </c:pt>
                <c:pt idx="27">
                  <c:v>0</c:v>
                </c:pt>
                <c:pt idx="28">
                  <c:v>1</c:v>
                </c:pt>
                <c:pt idx="29">
                  <c:v>1</c:v>
                </c:pt>
                <c:pt idx="30">
                  <c:v>0</c:v>
                </c:pt>
                <c:pt idx="31">
                  <c:v>0</c:v>
                </c:pt>
                <c:pt idx="32">
                  <c:v>4</c:v>
                </c:pt>
                <c:pt idx="33">
                  <c:v>0</c:v>
                </c:pt>
                <c:pt idx="34">
                  <c:v>0</c:v>
                </c:pt>
                <c:pt idx="35">
                  <c:v>1</c:v>
                </c:pt>
                <c:pt idx="36">
                  <c:v>6</c:v>
                </c:pt>
                <c:pt idx="37">
                  <c:v>0</c:v>
                </c:pt>
                <c:pt idx="38">
                  <c:v>1</c:v>
                </c:pt>
                <c:pt idx="39">
                  <c:v>13</c:v>
                </c:pt>
                <c:pt idx="40">
                  <c:v>4</c:v>
                </c:pt>
                <c:pt idx="41">
                  <c:v>0</c:v>
                </c:pt>
                <c:pt idx="42">
                  <c:v>0</c:v>
                </c:pt>
                <c:pt idx="43">
                  <c:v>1</c:v>
                </c:pt>
                <c:pt idx="44">
                  <c:v>0</c:v>
                </c:pt>
                <c:pt idx="45">
                  <c:v>0</c:v>
                </c:pt>
              </c:numCache>
            </c:numRef>
          </c:val>
          <c:smooth val="0"/>
          <c:extLst>
            <c:ext xmlns:c16="http://schemas.microsoft.com/office/drawing/2014/chart" uri="{C3380CC4-5D6E-409C-BE32-E72D297353CC}">
              <c16:uniqueId val="{00000001-B562-406F-B900-6680E81690CB}"/>
            </c:ext>
          </c:extLst>
        </c:ser>
        <c:dLbls>
          <c:showLegendKey val="0"/>
          <c:showVal val="0"/>
          <c:showCatName val="0"/>
          <c:showSerName val="0"/>
          <c:showPercent val="0"/>
          <c:showBubbleSize val="0"/>
        </c:dLbls>
        <c:smooth val="0"/>
        <c:axId val="546451568"/>
        <c:axId val="546457472"/>
      </c:lineChart>
      <c:dateAx>
        <c:axId val="546451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57472"/>
        <c:crosses val="autoZero"/>
        <c:auto val="1"/>
        <c:lblOffset val="100"/>
        <c:baseTimeUnit val="days"/>
      </c:dateAx>
      <c:valAx>
        <c:axId val="54645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5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George Brown College</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0-5882-4462-83F9-8325EC4C0137}"/>
            </c:ext>
          </c:extLst>
        </c:ser>
        <c:ser>
          <c:idx val="1"/>
          <c:order val="1"/>
          <c:tx>
            <c:strRef>
              <c:f>Sheet1!$C$1</c:f>
              <c:strCache>
                <c:ptCount val="1"/>
                <c:pt idx="0">
                  <c:v>BCIT: British Columbia Institute of Technology</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1</c:v>
                </c:pt>
                <c:pt idx="1">
                  <c:v>1</c:v>
                </c:pt>
                <c:pt idx="2">
                  <c:v>0</c:v>
                </c:pt>
                <c:pt idx="3">
                  <c:v>0</c:v>
                </c:pt>
                <c:pt idx="4">
                  <c:v>0</c:v>
                </c:pt>
                <c:pt idx="5">
                  <c:v>0</c:v>
                </c:pt>
                <c:pt idx="6">
                  <c:v>0</c:v>
                </c:pt>
                <c:pt idx="7">
                  <c:v>0</c:v>
                </c:pt>
                <c:pt idx="8">
                  <c:v>1</c:v>
                </c:pt>
                <c:pt idx="9">
                  <c:v>0</c:v>
                </c:pt>
                <c:pt idx="10">
                  <c:v>0</c:v>
                </c:pt>
                <c:pt idx="11">
                  <c:v>1</c:v>
                </c:pt>
                <c:pt idx="12">
                  <c:v>1</c:v>
                </c:pt>
                <c:pt idx="13">
                  <c:v>0</c:v>
                </c:pt>
                <c:pt idx="14">
                  <c:v>0</c:v>
                </c:pt>
                <c:pt idx="15">
                  <c:v>0</c:v>
                </c:pt>
                <c:pt idx="16">
                  <c:v>1</c:v>
                </c:pt>
                <c:pt idx="17">
                  <c:v>0</c:v>
                </c:pt>
                <c:pt idx="18">
                  <c:v>0</c:v>
                </c:pt>
                <c:pt idx="19">
                  <c:v>0</c:v>
                </c:pt>
                <c:pt idx="20">
                  <c:v>0</c:v>
                </c:pt>
                <c:pt idx="21">
                  <c:v>0</c:v>
                </c:pt>
                <c:pt idx="22">
                  <c:v>1</c:v>
                </c:pt>
                <c:pt idx="23">
                  <c:v>0</c:v>
                </c:pt>
                <c:pt idx="24">
                  <c:v>0</c:v>
                </c:pt>
                <c:pt idx="25">
                  <c:v>1</c:v>
                </c:pt>
                <c:pt idx="26">
                  <c:v>0</c:v>
                </c:pt>
                <c:pt idx="27">
                  <c:v>0</c:v>
                </c:pt>
                <c:pt idx="28">
                  <c:v>1</c:v>
                </c:pt>
                <c:pt idx="29">
                  <c:v>0</c:v>
                </c:pt>
                <c:pt idx="30">
                  <c:v>0</c:v>
                </c:pt>
                <c:pt idx="31">
                  <c:v>0</c:v>
                </c:pt>
                <c:pt idx="32">
                  <c:v>0</c:v>
                </c:pt>
                <c:pt idx="33">
                  <c:v>0</c:v>
                </c:pt>
                <c:pt idx="34">
                  <c:v>0</c:v>
                </c:pt>
                <c:pt idx="35">
                  <c:v>0</c:v>
                </c:pt>
                <c:pt idx="36">
                  <c:v>0</c:v>
                </c:pt>
                <c:pt idx="37">
                  <c:v>1</c:v>
                </c:pt>
                <c:pt idx="38">
                  <c:v>0</c:v>
                </c:pt>
                <c:pt idx="39">
                  <c:v>0</c:v>
                </c:pt>
                <c:pt idx="40">
                  <c:v>0</c:v>
                </c:pt>
                <c:pt idx="41">
                  <c:v>0</c:v>
                </c:pt>
                <c:pt idx="42">
                  <c:v>0</c:v>
                </c:pt>
                <c:pt idx="43">
                  <c:v>0</c:v>
                </c:pt>
                <c:pt idx="44">
                  <c:v>0</c:v>
                </c:pt>
                <c:pt idx="45">
                  <c:v>1</c:v>
                </c:pt>
              </c:numCache>
            </c:numRef>
          </c:val>
          <c:smooth val="0"/>
          <c:extLst>
            <c:ext xmlns:c16="http://schemas.microsoft.com/office/drawing/2014/chart" uri="{C3380CC4-5D6E-409C-BE32-E72D297353CC}">
              <c16:uniqueId val="{00000001-5882-4462-83F9-8325EC4C0137}"/>
            </c:ext>
          </c:extLst>
        </c:ser>
        <c:ser>
          <c:idx val="2"/>
          <c:order val="2"/>
          <c:tx>
            <c:strRef>
              <c:f>Sheet1!$D$1</c:f>
              <c:strCache>
                <c:ptCount val="1"/>
                <c:pt idx="0">
                  <c:v>Langara College</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1</c:v>
                </c:pt>
                <c:pt idx="19">
                  <c:v>0</c:v>
                </c:pt>
                <c:pt idx="20">
                  <c:v>0</c:v>
                </c:pt>
                <c:pt idx="21">
                  <c:v>0</c:v>
                </c:pt>
                <c:pt idx="22">
                  <c:v>0</c:v>
                </c:pt>
                <c:pt idx="23">
                  <c:v>0</c:v>
                </c:pt>
                <c:pt idx="24">
                  <c:v>0</c:v>
                </c:pt>
                <c:pt idx="25">
                  <c:v>0</c:v>
                </c:pt>
                <c:pt idx="26">
                  <c:v>0</c:v>
                </c:pt>
                <c:pt idx="27">
                  <c:v>0</c:v>
                </c:pt>
                <c:pt idx="28">
                  <c:v>1</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2-5882-4462-83F9-8325EC4C0137}"/>
            </c:ext>
          </c:extLst>
        </c:ser>
        <c:ser>
          <c:idx val="3"/>
          <c:order val="3"/>
          <c:tx>
            <c:strRef>
              <c:f>Sheet1!$E$1</c:f>
              <c:strCache>
                <c:ptCount val="1"/>
                <c:pt idx="0">
                  <c:v>Douglas College</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1</c:v>
                </c:pt>
                <c:pt idx="43">
                  <c:v>0</c:v>
                </c:pt>
                <c:pt idx="44">
                  <c:v>0</c:v>
                </c:pt>
                <c:pt idx="45">
                  <c:v>0</c:v>
                </c:pt>
              </c:numCache>
            </c:numRef>
          </c:val>
          <c:smooth val="0"/>
          <c:extLst>
            <c:ext xmlns:c16="http://schemas.microsoft.com/office/drawing/2014/chart" uri="{C3380CC4-5D6E-409C-BE32-E72D297353CC}">
              <c16:uniqueId val="{00000003-5882-4462-83F9-8325EC4C0137}"/>
            </c:ext>
          </c:extLst>
        </c:ser>
        <c:dLbls>
          <c:showLegendKey val="0"/>
          <c:showVal val="0"/>
          <c:showCatName val="0"/>
          <c:showSerName val="0"/>
          <c:showPercent val="0"/>
          <c:showBubbleSize val="0"/>
        </c:dLbls>
        <c:smooth val="0"/>
        <c:axId val="546451240"/>
        <c:axId val="546455176"/>
      </c:lineChart>
      <c:dateAx>
        <c:axId val="546451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55176"/>
        <c:crosses val="autoZero"/>
        <c:auto val="1"/>
        <c:lblOffset val="100"/>
        <c:baseTimeUnit val="days"/>
      </c:dateAx>
      <c:valAx>
        <c:axId val="54645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5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Vancouver Community College (VCC)</c:v>
                </c:pt>
                <c:pt idx="1">
                  <c:v>British Columbia Institute of Technology</c:v>
                </c:pt>
              </c:strCache>
            </c:strRef>
          </c:cat>
          <c:val>
            <c:numRef>
              <c:f>Sheet1!$B$2:$B$3</c:f>
              <c:numCache>
                <c:formatCode>General</c:formatCode>
                <c:ptCount val="2"/>
                <c:pt idx="0">
                  <c:v>7</c:v>
                </c:pt>
                <c:pt idx="1">
                  <c:v>38</c:v>
                </c:pt>
              </c:numCache>
            </c:numRef>
          </c:val>
          <c:extLst>
            <c:ext xmlns:c16="http://schemas.microsoft.com/office/drawing/2014/chart" uri="{C3380CC4-5D6E-409C-BE32-E72D297353CC}">
              <c16:uniqueId val="{00000000-4FA2-4BD3-911C-86BE84368D0D}"/>
            </c:ext>
          </c:extLst>
        </c:ser>
        <c:ser>
          <c:idx val="1"/>
          <c:order val="1"/>
          <c:tx>
            <c:strRef>
              <c:f>Sheet1!$C$1</c:f>
              <c:strCache>
                <c:ptCount val="1"/>
                <c:pt idx="0">
                  <c:v>Misc</c:v>
                </c:pt>
              </c:strCache>
            </c:strRef>
          </c:tx>
          <c:spPr>
            <a:solidFill>
              <a:schemeClr val="accent2"/>
            </a:solidFill>
            <a:ln>
              <a:noFill/>
            </a:ln>
            <a:effectLst/>
          </c:spPr>
          <c:invertIfNegative val="0"/>
          <c:cat>
            <c:strRef>
              <c:f>Sheet1!$A$2:$A$3</c:f>
              <c:strCache>
                <c:ptCount val="2"/>
                <c:pt idx="0">
                  <c:v>Vancouver Community College (VCC)</c:v>
                </c:pt>
                <c:pt idx="1">
                  <c:v>British Columbia Institute of Technology</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4FA2-4BD3-911C-86BE84368D0D}"/>
            </c:ext>
          </c:extLst>
        </c:ser>
        <c:ser>
          <c:idx val="2"/>
          <c:order val="2"/>
          <c:tx>
            <c:strRef>
              <c:f>Sheet1!$D$1</c:f>
              <c:strCache>
                <c:ptCount val="1"/>
                <c:pt idx="0">
                  <c:v>Photo</c:v>
                </c:pt>
              </c:strCache>
            </c:strRef>
          </c:tx>
          <c:spPr>
            <a:solidFill>
              <a:schemeClr val="accent3"/>
            </a:solidFill>
            <a:ln>
              <a:noFill/>
            </a:ln>
            <a:effectLst/>
          </c:spPr>
          <c:invertIfNegative val="0"/>
          <c:cat>
            <c:strRef>
              <c:f>Sheet1!$A$2:$A$3</c:f>
              <c:strCache>
                <c:ptCount val="2"/>
                <c:pt idx="0">
                  <c:v>Vancouver Community College (VCC)</c:v>
                </c:pt>
                <c:pt idx="1">
                  <c:v>British Columbia Institute of Technology</c:v>
                </c:pt>
              </c:strCache>
            </c:strRef>
          </c:cat>
          <c:val>
            <c:numRef>
              <c:f>Sheet1!$D$2:$D$3</c:f>
              <c:numCache>
                <c:formatCode>General</c:formatCode>
                <c:ptCount val="2"/>
                <c:pt idx="0">
                  <c:v>0</c:v>
                </c:pt>
                <c:pt idx="1">
                  <c:v>5</c:v>
                </c:pt>
              </c:numCache>
            </c:numRef>
          </c:val>
          <c:extLst>
            <c:ext xmlns:c16="http://schemas.microsoft.com/office/drawing/2014/chart" uri="{C3380CC4-5D6E-409C-BE32-E72D297353CC}">
              <c16:uniqueId val="{00000002-4FA2-4BD3-911C-86BE84368D0D}"/>
            </c:ext>
          </c:extLst>
        </c:ser>
        <c:ser>
          <c:idx val="3"/>
          <c:order val="3"/>
          <c:tx>
            <c:strRef>
              <c:f>Sheet1!$E$1</c:f>
              <c:strCache>
                <c:ptCount val="1"/>
                <c:pt idx="0">
                  <c:v>Status</c:v>
                </c:pt>
              </c:strCache>
            </c:strRef>
          </c:tx>
          <c:spPr>
            <a:solidFill>
              <a:schemeClr val="accent4"/>
            </a:solidFill>
            <a:ln>
              <a:noFill/>
            </a:ln>
            <a:effectLst/>
          </c:spPr>
          <c:invertIfNegative val="0"/>
          <c:cat>
            <c:strRef>
              <c:f>Sheet1!$A$2:$A$3</c:f>
              <c:strCache>
                <c:ptCount val="2"/>
                <c:pt idx="0">
                  <c:v>Vancouver Community College (VCC)</c:v>
                </c:pt>
                <c:pt idx="1">
                  <c:v>British Columbia Institute of Technology</c:v>
                </c:pt>
              </c:strCache>
            </c:strRef>
          </c:cat>
          <c:val>
            <c:numRef>
              <c:f>Sheet1!$E$2:$E$3</c:f>
              <c:numCache>
                <c:formatCode>General</c:formatCode>
                <c:ptCount val="2"/>
                <c:pt idx="0">
                  <c:v>0</c:v>
                </c:pt>
                <c:pt idx="1">
                  <c:v>0</c:v>
                </c:pt>
              </c:numCache>
            </c:numRef>
          </c:val>
          <c:extLst>
            <c:ext xmlns:c16="http://schemas.microsoft.com/office/drawing/2014/chart" uri="{C3380CC4-5D6E-409C-BE32-E72D297353CC}">
              <c16:uniqueId val="{00000003-4FA2-4BD3-911C-86BE84368D0D}"/>
            </c:ext>
          </c:extLst>
        </c:ser>
        <c:dLbls>
          <c:showLegendKey val="0"/>
          <c:showVal val="0"/>
          <c:showCatName val="0"/>
          <c:showSerName val="0"/>
          <c:showPercent val="0"/>
          <c:showBubbleSize val="0"/>
        </c:dLbls>
        <c:gapWidth val="150"/>
        <c:overlap val="100"/>
        <c:axId val="546448288"/>
        <c:axId val="546448616"/>
      </c:barChart>
      <c:catAx>
        <c:axId val="54644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48616"/>
        <c:crosses val="autoZero"/>
        <c:auto val="1"/>
        <c:lblAlgn val="ctr"/>
        <c:lblOffset val="100"/>
        <c:noMultiLvlLbl val="0"/>
      </c:catAx>
      <c:valAx>
        <c:axId val="546448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4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Negative Reactions</c:v>
                </c:pt>
              </c:strCache>
            </c:strRef>
          </c:tx>
          <c:spPr>
            <a:solidFill>
              <a:schemeClr val="accent1"/>
            </a:solidFill>
            <a:ln>
              <a:noFill/>
            </a:ln>
            <a:effectLst/>
          </c:spP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5.5674518201284799</c:v>
                </c:pt>
                <c:pt idx="1">
                  <c:v>1.3546798029556699</c:v>
                </c:pt>
                <c:pt idx="2">
                  <c:v>14.935064935064901</c:v>
                </c:pt>
                <c:pt idx="3">
                  <c:v>0</c:v>
                </c:pt>
                <c:pt idx="4">
                  <c:v>1.5267175572519101</c:v>
                </c:pt>
                <c:pt idx="5">
                  <c:v>0</c:v>
                </c:pt>
                <c:pt idx="6">
                  <c:v>0</c:v>
                </c:pt>
                <c:pt idx="7">
                  <c:v>0</c:v>
                </c:pt>
                <c:pt idx="8">
                  <c:v>0</c:v>
                </c:pt>
                <c:pt idx="9">
                  <c:v>0.44247787610619499</c:v>
                </c:pt>
                <c:pt idx="10">
                  <c:v>0</c:v>
                </c:pt>
                <c:pt idx="11">
                  <c:v>1.5</c:v>
                </c:pt>
                <c:pt idx="12">
                  <c:v>23.880597014925399</c:v>
                </c:pt>
                <c:pt idx="13">
                  <c:v>0</c:v>
                </c:pt>
                <c:pt idx="14">
                  <c:v>0</c:v>
                </c:pt>
                <c:pt idx="15">
                  <c:v>1.5384615384615401</c:v>
                </c:pt>
                <c:pt idx="16">
                  <c:v>1.19047619047619</c:v>
                </c:pt>
                <c:pt idx="17">
                  <c:v>0</c:v>
                </c:pt>
                <c:pt idx="18">
                  <c:v>0</c:v>
                </c:pt>
                <c:pt idx="19">
                  <c:v>0</c:v>
                </c:pt>
                <c:pt idx="20">
                  <c:v>0</c:v>
                </c:pt>
                <c:pt idx="21">
                  <c:v>0</c:v>
                </c:pt>
                <c:pt idx="22">
                  <c:v>0</c:v>
                </c:pt>
                <c:pt idx="23">
                  <c:v>0</c:v>
                </c:pt>
                <c:pt idx="24">
                  <c:v>2.1052631578947398</c:v>
                </c:pt>
                <c:pt idx="25">
                  <c:v>0.952380952380952</c:v>
                </c:pt>
                <c:pt idx="26">
                  <c:v>0</c:v>
                </c:pt>
                <c:pt idx="27">
                  <c:v>0</c:v>
                </c:pt>
                <c:pt idx="28">
                  <c:v>0</c:v>
                </c:pt>
                <c:pt idx="29">
                  <c:v>0</c:v>
                </c:pt>
                <c:pt idx="30">
                  <c:v>0</c:v>
                </c:pt>
                <c:pt idx="31">
                  <c:v>0</c:v>
                </c:pt>
                <c:pt idx="32">
                  <c:v>0</c:v>
                </c:pt>
                <c:pt idx="33">
                  <c:v>0</c:v>
                </c:pt>
                <c:pt idx="34">
                  <c:v>0</c:v>
                </c:pt>
                <c:pt idx="35">
                  <c:v>0</c:v>
                </c:pt>
                <c:pt idx="36">
                  <c:v>0</c:v>
                </c:pt>
                <c:pt idx="37">
                  <c:v>0.44345898004434597</c:v>
                </c:pt>
                <c:pt idx="38">
                  <c:v>0</c:v>
                </c:pt>
                <c:pt idx="39">
                  <c:v>1.2048192771084301</c:v>
                </c:pt>
                <c:pt idx="40">
                  <c:v>0</c:v>
                </c:pt>
                <c:pt idx="41">
                  <c:v>0</c:v>
                </c:pt>
                <c:pt idx="42">
                  <c:v>0</c:v>
                </c:pt>
                <c:pt idx="43">
                  <c:v>0</c:v>
                </c:pt>
                <c:pt idx="44">
                  <c:v>0</c:v>
                </c:pt>
                <c:pt idx="45">
                  <c:v>0</c:v>
                </c:pt>
              </c:numCache>
            </c:numRef>
          </c:val>
          <c:extLst>
            <c:ext xmlns:c16="http://schemas.microsoft.com/office/drawing/2014/chart" uri="{C3380CC4-5D6E-409C-BE32-E72D297353CC}">
              <c16:uniqueId val="{00000000-18D1-450A-B9D6-E0169425DF25}"/>
            </c:ext>
          </c:extLst>
        </c:ser>
        <c:ser>
          <c:idx val="1"/>
          <c:order val="1"/>
          <c:tx>
            <c:strRef>
              <c:f>Sheet1!$C$1</c:f>
              <c:strCache>
                <c:ptCount val="1"/>
                <c:pt idx="0">
                  <c:v>Positive Reactions</c:v>
                </c:pt>
              </c:strCache>
            </c:strRef>
          </c:tx>
          <c:spPr>
            <a:solidFill>
              <a:schemeClr val="accent2"/>
            </a:solidFill>
            <a:ln>
              <a:noFill/>
            </a:ln>
            <a:effectLst/>
          </c:spP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94.432548179871503</c:v>
                </c:pt>
                <c:pt idx="1">
                  <c:v>98.645320197044299</c:v>
                </c:pt>
                <c:pt idx="2">
                  <c:v>85.064935064935099</c:v>
                </c:pt>
                <c:pt idx="3">
                  <c:v>100</c:v>
                </c:pt>
                <c:pt idx="4">
                  <c:v>98.473282442748101</c:v>
                </c:pt>
                <c:pt idx="5">
                  <c:v>100</c:v>
                </c:pt>
                <c:pt idx="6">
                  <c:v>100</c:v>
                </c:pt>
                <c:pt idx="7">
                  <c:v>100</c:v>
                </c:pt>
                <c:pt idx="8">
                  <c:v>100</c:v>
                </c:pt>
                <c:pt idx="9">
                  <c:v>99.557522123893804</c:v>
                </c:pt>
                <c:pt idx="10">
                  <c:v>100</c:v>
                </c:pt>
                <c:pt idx="11">
                  <c:v>98.5</c:v>
                </c:pt>
                <c:pt idx="12">
                  <c:v>76.119402985074601</c:v>
                </c:pt>
                <c:pt idx="13">
                  <c:v>100</c:v>
                </c:pt>
                <c:pt idx="14">
                  <c:v>100</c:v>
                </c:pt>
                <c:pt idx="15">
                  <c:v>98.461538461538495</c:v>
                </c:pt>
                <c:pt idx="16">
                  <c:v>98.809523809523796</c:v>
                </c:pt>
                <c:pt idx="17">
                  <c:v>100</c:v>
                </c:pt>
                <c:pt idx="18">
                  <c:v>100</c:v>
                </c:pt>
                <c:pt idx="19">
                  <c:v>100</c:v>
                </c:pt>
                <c:pt idx="20">
                  <c:v>0</c:v>
                </c:pt>
                <c:pt idx="21">
                  <c:v>100</c:v>
                </c:pt>
                <c:pt idx="22">
                  <c:v>100</c:v>
                </c:pt>
                <c:pt idx="23">
                  <c:v>100</c:v>
                </c:pt>
                <c:pt idx="24">
                  <c:v>97.894736842105303</c:v>
                </c:pt>
                <c:pt idx="25">
                  <c:v>99.047619047619094</c:v>
                </c:pt>
                <c:pt idx="26">
                  <c:v>100</c:v>
                </c:pt>
                <c:pt idx="27">
                  <c:v>100</c:v>
                </c:pt>
                <c:pt idx="28">
                  <c:v>100</c:v>
                </c:pt>
                <c:pt idx="29">
                  <c:v>100</c:v>
                </c:pt>
                <c:pt idx="30">
                  <c:v>100</c:v>
                </c:pt>
                <c:pt idx="31">
                  <c:v>100</c:v>
                </c:pt>
                <c:pt idx="32">
                  <c:v>100</c:v>
                </c:pt>
                <c:pt idx="33">
                  <c:v>100</c:v>
                </c:pt>
                <c:pt idx="34">
                  <c:v>0</c:v>
                </c:pt>
                <c:pt idx="35">
                  <c:v>100</c:v>
                </c:pt>
                <c:pt idx="36">
                  <c:v>100</c:v>
                </c:pt>
                <c:pt idx="37">
                  <c:v>99.556541019955702</c:v>
                </c:pt>
                <c:pt idx="38">
                  <c:v>100</c:v>
                </c:pt>
                <c:pt idx="39">
                  <c:v>98.795180722891601</c:v>
                </c:pt>
                <c:pt idx="40">
                  <c:v>100</c:v>
                </c:pt>
                <c:pt idx="41">
                  <c:v>0</c:v>
                </c:pt>
                <c:pt idx="42">
                  <c:v>100</c:v>
                </c:pt>
                <c:pt idx="43">
                  <c:v>100</c:v>
                </c:pt>
                <c:pt idx="44">
                  <c:v>100</c:v>
                </c:pt>
                <c:pt idx="45">
                  <c:v>100</c:v>
                </c:pt>
              </c:numCache>
            </c:numRef>
          </c:val>
          <c:extLst>
            <c:ext xmlns:c16="http://schemas.microsoft.com/office/drawing/2014/chart" uri="{C3380CC4-5D6E-409C-BE32-E72D297353CC}">
              <c16:uniqueId val="{00000001-18D1-450A-B9D6-E0169425DF25}"/>
            </c:ext>
          </c:extLst>
        </c:ser>
        <c:dLbls>
          <c:showLegendKey val="0"/>
          <c:showVal val="0"/>
          <c:showCatName val="0"/>
          <c:showSerName val="0"/>
          <c:showPercent val="0"/>
          <c:showBubbleSize val="0"/>
        </c:dLbls>
        <c:axId val="546473544"/>
        <c:axId val="546470920"/>
      </c:areaChart>
      <c:dateAx>
        <c:axId val="54647354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70920"/>
        <c:crosses val="autoZero"/>
        <c:auto val="1"/>
        <c:lblOffset val="100"/>
        <c:baseTimeUnit val="days"/>
      </c:dateAx>
      <c:valAx>
        <c:axId val="546470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7354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FB BCIT: British Columbia Institute of Technology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180</c:v>
                </c:pt>
                <c:pt idx="1">
                  <c:v>399</c:v>
                </c:pt>
                <c:pt idx="2">
                  <c:v>146</c:v>
                </c:pt>
                <c:pt idx="3">
                  <c:v>191</c:v>
                </c:pt>
                <c:pt idx="4">
                  <c:v>184</c:v>
                </c:pt>
                <c:pt idx="5">
                  <c:v>145</c:v>
                </c:pt>
                <c:pt idx="6">
                  <c:v>32</c:v>
                </c:pt>
              </c:numCache>
            </c:numRef>
          </c:val>
          <c:extLst>
            <c:ext xmlns:c16="http://schemas.microsoft.com/office/drawing/2014/chart" uri="{C3380CC4-5D6E-409C-BE32-E72D297353CC}">
              <c16:uniqueId val="{00000000-51B3-412A-90E1-231EC1AD65C7}"/>
            </c:ext>
          </c:extLst>
        </c:ser>
        <c:ser>
          <c:idx val="1"/>
          <c:order val="1"/>
          <c:tx>
            <c:strRef>
              <c:f>Sheet1!$C$1</c:f>
              <c:strCache>
                <c:ptCount val="1"/>
                <c:pt idx="0">
                  <c:v>FB Douglas College</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160</c:v>
                </c:pt>
                <c:pt idx="1">
                  <c:v>268</c:v>
                </c:pt>
                <c:pt idx="2">
                  <c:v>427</c:v>
                </c:pt>
                <c:pt idx="3">
                  <c:v>290</c:v>
                </c:pt>
                <c:pt idx="4">
                  <c:v>137</c:v>
                </c:pt>
                <c:pt idx="5">
                  <c:v>73</c:v>
                </c:pt>
                <c:pt idx="6">
                  <c:v>0</c:v>
                </c:pt>
              </c:numCache>
            </c:numRef>
          </c:val>
          <c:extLst>
            <c:ext xmlns:c16="http://schemas.microsoft.com/office/drawing/2014/chart" uri="{C3380CC4-5D6E-409C-BE32-E72D297353CC}">
              <c16:uniqueId val="{00000001-51B3-412A-90E1-231EC1AD65C7}"/>
            </c:ext>
          </c:extLst>
        </c:ser>
        <c:ser>
          <c:idx val="2"/>
          <c:order val="2"/>
          <c:tx>
            <c:strRef>
              <c:f>Sheet1!$D$1</c:f>
              <c:strCache>
                <c:ptCount val="1"/>
                <c:pt idx="0">
                  <c:v>FB George Brown College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422</c:v>
                </c:pt>
                <c:pt idx="1">
                  <c:v>919</c:v>
                </c:pt>
                <c:pt idx="2">
                  <c:v>923</c:v>
                </c:pt>
                <c:pt idx="3">
                  <c:v>179</c:v>
                </c:pt>
                <c:pt idx="4">
                  <c:v>359</c:v>
                </c:pt>
                <c:pt idx="5">
                  <c:v>0</c:v>
                </c:pt>
                <c:pt idx="6">
                  <c:v>0</c:v>
                </c:pt>
              </c:numCache>
            </c:numRef>
          </c:val>
          <c:extLst>
            <c:ext xmlns:c16="http://schemas.microsoft.com/office/drawing/2014/chart" uri="{C3380CC4-5D6E-409C-BE32-E72D297353CC}">
              <c16:uniqueId val="{00000002-51B3-412A-90E1-231EC1AD65C7}"/>
            </c:ext>
          </c:extLst>
        </c:ser>
        <c:ser>
          <c:idx val="3"/>
          <c:order val="3"/>
          <c:tx>
            <c:strRef>
              <c:f>Sheet1!$E$1</c:f>
              <c:strCache>
                <c:ptCount val="1"/>
                <c:pt idx="0">
                  <c:v>FB Langara College</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459</c:v>
                </c:pt>
                <c:pt idx="1">
                  <c:v>640</c:v>
                </c:pt>
                <c:pt idx="2">
                  <c:v>351</c:v>
                </c:pt>
                <c:pt idx="3">
                  <c:v>415</c:v>
                </c:pt>
                <c:pt idx="4">
                  <c:v>243</c:v>
                </c:pt>
                <c:pt idx="5">
                  <c:v>359</c:v>
                </c:pt>
                <c:pt idx="6">
                  <c:v>0</c:v>
                </c:pt>
              </c:numCache>
            </c:numRef>
          </c:val>
          <c:extLst>
            <c:ext xmlns:c16="http://schemas.microsoft.com/office/drawing/2014/chart" uri="{C3380CC4-5D6E-409C-BE32-E72D297353CC}">
              <c16:uniqueId val="{00000003-51B3-412A-90E1-231EC1AD65C7}"/>
            </c:ext>
          </c:extLst>
        </c:ser>
        <c:ser>
          <c:idx val="4"/>
          <c:order val="4"/>
          <c:tx>
            <c:strRef>
              <c:f>Sheet1!$F$1</c:f>
              <c:strCache>
                <c:ptCount val="1"/>
                <c:pt idx="0">
                  <c:v>IG douglascollege</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1937</c:v>
                </c:pt>
                <c:pt idx="1">
                  <c:v>669</c:v>
                </c:pt>
                <c:pt idx="2">
                  <c:v>203</c:v>
                </c:pt>
                <c:pt idx="3">
                  <c:v>1888</c:v>
                </c:pt>
                <c:pt idx="4">
                  <c:v>0</c:v>
                </c:pt>
                <c:pt idx="5">
                  <c:v>0</c:v>
                </c:pt>
                <c:pt idx="6">
                  <c:v>0</c:v>
                </c:pt>
              </c:numCache>
            </c:numRef>
          </c:val>
          <c:extLst>
            <c:ext xmlns:c16="http://schemas.microsoft.com/office/drawing/2014/chart" uri="{C3380CC4-5D6E-409C-BE32-E72D297353CC}">
              <c16:uniqueId val="{00000004-51B3-412A-90E1-231EC1AD65C7}"/>
            </c:ext>
          </c:extLst>
        </c:ser>
        <c:ser>
          <c:idx val="5"/>
          <c:order val="5"/>
          <c:tx>
            <c:strRef>
              <c:f>Sheet1!$G$1</c:f>
              <c:strCache>
                <c:ptCount val="1"/>
                <c:pt idx="0">
                  <c:v>IG langaracollege</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1886</c:v>
                </c:pt>
                <c:pt idx="1">
                  <c:v>3030</c:v>
                </c:pt>
                <c:pt idx="2">
                  <c:v>1988</c:v>
                </c:pt>
                <c:pt idx="3">
                  <c:v>2523</c:v>
                </c:pt>
                <c:pt idx="4">
                  <c:v>1476</c:v>
                </c:pt>
                <c:pt idx="5">
                  <c:v>1910</c:v>
                </c:pt>
                <c:pt idx="6">
                  <c:v>0</c:v>
                </c:pt>
              </c:numCache>
            </c:numRef>
          </c:val>
          <c:extLst>
            <c:ext xmlns:c16="http://schemas.microsoft.com/office/drawing/2014/chart" uri="{C3380CC4-5D6E-409C-BE32-E72D297353CC}">
              <c16:uniqueId val="{00000005-51B3-412A-90E1-231EC1AD65C7}"/>
            </c:ext>
          </c:extLst>
        </c:ser>
        <c:ser>
          <c:idx val="6"/>
          <c:order val="6"/>
          <c:tx>
            <c:strRef>
              <c:f>Sheet1!$H$1</c:f>
              <c:strCache>
                <c:ptCount val="1"/>
                <c:pt idx="0">
                  <c:v>IG lifeatbcit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276</c:v>
                </c:pt>
                <c:pt idx="1">
                  <c:v>1420</c:v>
                </c:pt>
                <c:pt idx="2">
                  <c:v>1578</c:v>
                </c:pt>
                <c:pt idx="3">
                  <c:v>624</c:v>
                </c:pt>
                <c:pt idx="4">
                  <c:v>1463</c:v>
                </c:pt>
                <c:pt idx="5">
                  <c:v>109</c:v>
                </c:pt>
                <c:pt idx="6">
                  <c:v>0</c:v>
                </c:pt>
              </c:numCache>
            </c:numRef>
          </c:val>
          <c:extLst>
            <c:ext xmlns:c16="http://schemas.microsoft.com/office/drawing/2014/chart" uri="{C3380CC4-5D6E-409C-BE32-E72D297353CC}">
              <c16:uniqueId val="{00000006-51B3-412A-90E1-231EC1AD65C7}"/>
            </c:ext>
          </c:extLst>
        </c:ser>
        <c:ser>
          <c:idx val="7"/>
          <c:order val="7"/>
          <c:tx>
            <c:strRef>
              <c:f>Sheet1!$I$1</c:f>
              <c:strCache>
                <c:ptCount val="1"/>
                <c:pt idx="0">
                  <c:v>IG myvcc</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283</c:v>
                </c:pt>
                <c:pt idx="2">
                  <c:v>377</c:v>
                </c:pt>
                <c:pt idx="3">
                  <c:v>579</c:v>
                </c:pt>
                <c:pt idx="4">
                  <c:v>577</c:v>
                </c:pt>
                <c:pt idx="5">
                  <c:v>92</c:v>
                </c:pt>
                <c:pt idx="6">
                  <c:v>0</c:v>
                </c:pt>
              </c:numCache>
            </c:numRef>
          </c:val>
          <c:extLst>
            <c:ext xmlns:c16="http://schemas.microsoft.com/office/drawing/2014/chart" uri="{C3380CC4-5D6E-409C-BE32-E72D297353CC}">
              <c16:uniqueId val="{00000007-51B3-412A-90E1-231EC1AD65C7}"/>
            </c:ext>
          </c:extLst>
        </c:ser>
        <c:ser>
          <c:idx val="8"/>
          <c:order val="8"/>
          <c:tx>
            <c:strRef>
              <c:f>Sheet1!$J$1</c:f>
              <c:strCache>
                <c:ptCount val="1"/>
                <c:pt idx="0">
                  <c:v>TW BCIT</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86</c:v>
                </c:pt>
                <c:pt idx="1">
                  <c:v>198</c:v>
                </c:pt>
                <c:pt idx="2">
                  <c:v>185</c:v>
                </c:pt>
                <c:pt idx="3">
                  <c:v>91</c:v>
                </c:pt>
                <c:pt idx="4">
                  <c:v>74</c:v>
                </c:pt>
                <c:pt idx="5">
                  <c:v>65</c:v>
                </c:pt>
                <c:pt idx="6">
                  <c:v>9</c:v>
                </c:pt>
              </c:numCache>
            </c:numRef>
          </c:val>
          <c:extLst>
            <c:ext xmlns:c16="http://schemas.microsoft.com/office/drawing/2014/chart" uri="{C3380CC4-5D6E-409C-BE32-E72D297353CC}">
              <c16:uniqueId val="{00000008-51B3-412A-90E1-231EC1AD65C7}"/>
            </c:ext>
          </c:extLst>
        </c:ser>
        <c:ser>
          <c:idx val="9"/>
          <c:order val="9"/>
          <c:tx>
            <c:strRef>
              <c:f>Sheet1!$K$1</c:f>
              <c:strCache>
                <c:ptCount val="1"/>
                <c:pt idx="0">
                  <c:v>TW Douglas College</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45</c:v>
                </c:pt>
                <c:pt idx="1">
                  <c:v>113</c:v>
                </c:pt>
                <c:pt idx="2">
                  <c:v>40</c:v>
                </c:pt>
                <c:pt idx="3">
                  <c:v>56</c:v>
                </c:pt>
                <c:pt idx="4">
                  <c:v>44</c:v>
                </c:pt>
                <c:pt idx="5">
                  <c:v>25</c:v>
                </c:pt>
                <c:pt idx="6">
                  <c:v>14</c:v>
                </c:pt>
              </c:numCache>
            </c:numRef>
          </c:val>
          <c:extLst>
            <c:ext xmlns:c16="http://schemas.microsoft.com/office/drawing/2014/chart" uri="{C3380CC4-5D6E-409C-BE32-E72D297353CC}">
              <c16:uniqueId val="{00000009-51B3-412A-90E1-231EC1AD65C7}"/>
            </c:ext>
          </c:extLst>
        </c:ser>
        <c:ser>
          <c:idx val="10"/>
          <c:order val="10"/>
          <c:tx>
            <c:strRef>
              <c:f>Sheet1!$L$1</c:f>
              <c:strCache>
                <c:ptCount val="1"/>
                <c:pt idx="0">
                  <c:v>TW George Brown College</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269</c:v>
                </c:pt>
                <c:pt idx="1">
                  <c:v>768</c:v>
                </c:pt>
                <c:pt idx="2">
                  <c:v>311</c:v>
                </c:pt>
                <c:pt idx="3">
                  <c:v>94</c:v>
                </c:pt>
                <c:pt idx="4">
                  <c:v>151</c:v>
                </c:pt>
                <c:pt idx="5">
                  <c:v>0</c:v>
                </c:pt>
                <c:pt idx="6">
                  <c:v>0</c:v>
                </c:pt>
              </c:numCache>
            </c:numRef>
          </c:val>
          <c:extLst>
            <c:ext xmlns:c16="http://schemas.microsoft.com/office/drawing/2014/chart" uri="{C3380CC4-5D6E-409C-BE32-E72D297353CC}">
              <c16:uniqueId val="{0000000A-51B3-412A-90E1-231EC1AD65C7}"/>
            </c:ext>
          </c:extLst>
        </c:ser>
        <c:ser>
          <c:idx val="11"/>
          <c:order val="11"/>
          <c:tx>
            <c:strRef>
              <c:f>Sheet1!$M$1</c:f>
              <c:strCache>
                <c:ptCount val="1"/>
                <c:pt idx="0">
                  <c:v>TW Langara College</c:v>
                </c:pt>
              </c:strCache>
            </c:strRef>
          </c:tx>
          <c:spPr>
            <a:solidFill>
              <a:schemeClr val="accent6">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Sheet1!$M$2:$M$8</c:f>
              <c:numCache>
                <c:formatCode>General</c:formatCode>
                <c:ptCount val="7"/>
                <c:pt idx="0">
                  <c:v>41</c:v>
                </c:pt>
                <c:pt idx="1">
                  <c:v>133</c:v>
                </c:pt>
                <c:pt idx="2">
                  <c:v>130</c:v>
                </c:pt>
                <c:pt idx="3">
                  <c:v>53</c:v>
                </c:pt>
                <c:pt idx="4">
                  <c:v>154</c:v>
                </c:pt>
                <c:pt idx="5">
                  <c:v>19</c:v>
                </c:pt>
                <c:pt idx="6">
                  <c:v>14</c:v>
                </c:pt>
              </c:numCache>
            </c:numRef>
          </c:val>
          <c:extLst>
            <c:ext xmlns:c16="http://schemas.microsoft.com/office/drawing/2014/chart" uri="{C3380CC4-5D6E-409C-BE32-E72D297353CC}">
              <c16:uniqueId val="{0000000B-51B3-412A-90E1-231EC1AD65C7}"/>
            </c:ext>
          </c:extLst>
        </c:ser>
        <c:ser>
          <c:idx val="12"/>
          <c:order val="12"/>
          <c:tx>
            <c:strRef>
              <c:f>Sheet1!$N$1</c:f>
              <c:strCache>
                <c:ptCount val="1"/>
                <c:pt idx="0">
                  <c:v>TW VCC</c:v>
                </c:pt>
              </c:strCache>
            </c:strRef>
          </c:tx>
          <c:spPr>
            <a:solidFill>
              <a:schemeClr val="accent1">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Sheet1!$N$2:$N$8</c:f>
              <c:numCache>
                <c:formatCode>General</c:formatCode>
                <c:ptCount val="7"/>
                <c:pt idx="0">
                  <c:v>45</c:v>
                </c:pt>
                <c:pt idx="1">
                  <c:v>62</c:v>
                </c:pt>
                <c:pt idx="2">
                  <c:v>98</c:v>
                </c:pt>
                <c:pt idx="3">
                  <c:v>61</c:v>
                </c:pt>
                <c:pt idx="4">
                  <c:v>39</c:v>
                </c:pt>
                <c:pt idx="5">
                  <c:v>4</c:v>
                </c:pt>
                <c:pt idx="6">
                  <c:v>0</c:v>
                </c:pt>
              </c:numCache>
            </c:numRef>
          </c:val>
          <c:extLst>
            <c:ext xmlns:c16="http://schemas.microsoft.com/office/drawing/2014/chart" uri="{C3380CC4-5D6E-409C-BE32-E72D297353CC}">
              <c16:uniqueId val="{0000000C-51B3-412A-90E1-231EC1AD65C7}"/>
            </c:ext>
          </c:extLst>
        </c:ser>
        <c:dLbls>
          <c:showLegendKey val="0"/>
          <c:showVal val="0"/>
          <c:showCatName val="0"/>
          <c:showSerName val="0"/>
          <c:showPercent val="0"/>
          <c:showBubbleSize val="0"/>
        </c:dLbls>
        <c:gapWidth val="219"/>
        <c:overlap val="-27"/>
        <c:axId val="546483384"/>
        <c:axId val="546479448"/>
      </c:barChart>
      <c:catAx>
        <c:axId val="546483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79448"/>
        <c:crosses val="autoZero"/>
        <c:auto val="1"/>
        <c:lblAlgn val="ctr"/>
        <c:lblOffset val="100"/>
        <c:noMultiLvlLbl val="0"/>
      </c:catAx>
      <c:valAx>
        <c:axId val="54647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8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George Brown College</c:v>
                </c:pt>
              </c:strCache>
            </c:strRef>
          </c:tx>
          <c:spPr>
            <a:solidFill>
              <a:schemeClr val="accent1"/>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Sheet1!$B$2:$B$6</c:f>
              <c:numCache>
                <c:formatCode>General</c:formatCode>
                <c:ptCount val="5"/>
                <c:pt idx="0">
                  <c:v>4.6886309633810602E-2</c:v>
                </c:pt>
                <c:pt idx="1">
                  <c:v>3.2653819038807499E-2</c:v>
                </c:pt>
                <c:pt idx="2">
                  <c:v>0.20036456927698201</c:v>
                </c:pt>
                <c:pt idx="3">
                  <c:v>0.12369013536426</c:v>
                </c:pt>
                <c:pt idx="4">
                  <c:v>0</c:v>
                </c:pt>
              </c:numCache>
            </c:numRef>
          </c:val>
          <c:extLst>
            <c:ext xmlns:c16="http://schemas.microsoft.com/office/drawing/2014/chart" uri="{C3380CC4-5D6E-409C-BE32-E72D297353CC}">
              <c16:uniqueId val="{00000000-2F01-40C1-BDD8-641BF3C5A2D1}"/>
            </c:ext>
          </c:extLst>
        </c:ser>
        <c:ser>
          <c:idx val="1"/>
          <c:order val="1"/>
          <c:tx>
            <c:strRef>
              <c:f>Sheet1!$C$1</c:f>
              <c:strCache>
                <c:ptCount val="1"/>
                <c:pt idx="0">
                  <c:v>BCIT: British Columbia Institute of Technology</c:v>
                </c:pt>
              </c:strCache>
            </c:strRef>
          </c:tx>
          <c:spPr>
            <a:solidFill>
              <a:schemeClr val="accent2"/>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Sheet1!$C$2:$C$6</c:f>
              <c:numCache>
                <c:formatCode>General</c:formatCode>
                <c:ptCount val="5"/>
                <c:pt idx="4">
                  <c:v>0</c:v>
                </c:pt>
              </c:numCache>
            </c:numRef>
          </c:val>
          <c:extLst>
            <c:ext xmlns:c16="http://schemas.microsoft.com/office/drawing/2014/chart" uri="{C3380CC4-5D6E-409C-BE32-E72D297353CC}">
              <c16:uniqueId val="{00000001-2F01-40C1-BDD8-641BF3C5A2D1}"/>
            </c:ext>
          </c:extLst>
        </c:ser>
        <c:ser>
          <c:idx val="2"/>
          <c:order val="2"/>
          <c:tx>
            <c:strRef>
              <c:f>Sheet1!$D$1</c:f>
              <c:strCache>
                <c:ptCount val="1"/>
                <c:pt idx="0">
                  <c:v>Langara College</c:v>
                </c:pt>
              </c:strCache>
            </c:strRef>
          </c:tx>
          <c:spPr>
            <a:solidFill>
              <a:schemeClr val="accent3"/>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Sheet1!$D$2:$D$6</c:f>
              <c:numCache>
                <c:formatCode>General</c:formatCode>
                <c:ptCount val="5"/>
              </c:numCache>
            </c:numRef>
          </c:val>
          <c:extLst>
            <c:ext xmlns:c16="http://schemas.microsoft.com/office/drawing/2014/chart" uri="{C3380CC4-5D6E-409C-BE32-E72D297353CC}">
              <c16:uniqueId val="{00000002-2F01-40C1-BDD8-641BF3C5A2D1}"/>
            </c:ext>
          </c:extLst>
        </c:ser>
        <c:ser>
          <c:idx val="3"/>
          <c:order val="3"/>
          <c:tx>
            <c:strRef>
              <c:f>Sheet1!$E$1</c:f>
              <c:strCache>
                <c:ptCount val="1"/>
                <c:pt idx="0">
                  <c:v>Douglas College</c:v>
                </c:pt>
              </c:strCache>
            </c:strRef>
          </c:tx>
          <c:spPr>
            <a:solidFill>
              <a:schemeClr val="accent4"/>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Sheet1!$E$2:$E$6</c:f>
              <c:numCache>
                <c:formatCode>General</c:formatCode>
                <c:ptCount val="5"/>
                <c:pt idx="4">
                  <c:v>0</c:v>
                </c:pt>
              </c:numCache>
            </c:numRef>
          </c:val>
          <c:extLst>
            <c:ext xmlns:c16="http://schemas.microsoft.com/office/drawing/2014/chart" uri="{C3380CC4-5D6E-409C-BE32-E72D297353CC}">
              <c16:uniqueId val="{00000003-2F01-40C1-BDD8-641BF3C5A2D1}"/>
            </c:ext>
          </c:extLst>
        </c:ser>
        <c:dLbls>
          <c:showLegendKey val="0"/>
          <c:showVal val="0"/>
          <c:showCatName val="0"/>
          <c:showSerName val="0"/>
          <c:showPercent val="0"/>
          <c:showBubbleSize val="0"/>
        </c:dLbls>
        <c:gapWidth val="219"/>
        <c:overlap val="-27"/>
        <c:axId val="546488304"/>
        <c:axId val="546480760"/>
      </c:barChart>
      <c:catAx>
        <c:axId val="54648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80760"/>
        <c:crosses val="autoZero"/>
        <c:auto val="1"/>
        <c:lblAlgn val="ctr"/>
        <c:lblOffset val="100"/>
        <c:noMultiLvlLbl val="0"/>
      </c:catAx>
      <c:valAx>
        <c:axId val="54648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8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George Brown College</c:v>
                </c:pt>
              </c:strCache>
            </c:strRef>
          </c:tx>
          <c:spPr>
            <a:solidFill>
              <a:schemeClr val="accent1"/>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Sheet1!$B$2:$B$6</c:f>
              <c:numCache>
                <c:formatCode>General</c:formatCode>
                <c:ptCount val="5"/>
                <c:pt idx="0">
                  <c:v>4.6886309633810602E-2</c:v>
                </c:pt>
                <c:pt idx="1">
                  <c:v>3.2653819038807499E-2</c:v>
                </c:pt>
                <c:pt idx="2">
                  <c:v>0.20036456927698201</c:v>
                </c:pt>
                <c:pt idx="3">
                  <c:v>0.12369013536426</c:v>
                </c:pt>
                <c:pt idx="4">
                  <c:v>0</c:v>
                </c:pt>
              </c:numCache>
            </c:numRef>
          </c:val>
          <c:extLst>
            <c:ext xmlns:c16="http://schemas.microsoft.com/office/drawing/2014/chart" uri="{C3380CC4-5D6E-409C-BE32-E72D297353CC}">
              <c16:uniqueId val="{00000000-7404-41B0-B255-F046B718F41E}"/>
            </c:ext>
          </c:extLst>
        </c:ser>
        <c:ser>
          <c:idx val="1"/>
          <c:order val="1"/>
          <c:tx>
            <c:strRef>
              <c:f>Sheet1!$C$1</c:f>
              <c:strCache>
                <c:ptCount val="1"/>
                <c:pt idx="0">
                  <c:v>BCIT: British Columbia Institute of Technology</c:v>
                </c:pt>
              </c:strCache>
            </c:strRef>
          </c:tx>
          <c:spPr>
            <a:solidFill>
              <a:schemeClr val="accent2"/>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Sheet1!$C$2:$C$6</c:f>
              <c:numCache>
                <c:formatCode>General</c:formatCode>
                <c:ptCount val="5"/>
                <c:pt idx="4">
                  <c:v>0</c:v>
                </c:pt>
              </c:numCache>
            </c:numRef>
          </c:val>
          <c:extLst>
            <c:ext xmlns:c16="http://schemas.microsoft.com/office/drawing/2014/chart" uri="{C3380CC4-5D6E-409C-BE32-E72D297353CC}">
              <c16:uniqueId val="{00000001-7404-41B0-B255-F046B718F41E}"/>
            </c:ext>
          </c:extLst>
        </c:ser>
        <c:ser>
          <c:idx val="2"/>
          <c:order val="2"/>
          <c:tx>
            <c:strRef>
              <c:f>Sheet1!$D$1</c:f>
              <c:strCache>
                <c:ptCount val="1"/>
                <c:pt idx="0">
                  <c:v>Langara College</c:v>
                </c:pt>
              </c:strCache>
            </c:strRef>
          </c:tx>
          <c:spPr>
            <a:solidFill>
              <a:schemeClr val="accent3"/>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Sheet1!$D$2:$D$6</c:f>
              <c:numCache>
                <c:formatCode>General</c:formatCode>
                <c:ptCount val="5"/>
              </c:numCache>
            </c:numRef>
          </c:val>
          <c:extLst>
            <c:ext xmlns:c16="http://schemas.microsoft.com/office/drawing/2014/chart" uri="{C3380CC4-5D6E-409C-BE32-E72D297353CC}">
              <c16:uniqueId val="{00000002-7404-41B0-B255-F046B718F41E}"/>
            </c:ext>
          </c:extLst>
        </c:ser>
        <c:ser>
          <c:idx val="3"/>
          <c:order val="3"/>
          <c:tx>
            <c:strRef>
              <c:f>Sheet1!$E$1</c:f>
              <c:strCache>
                <c:ptCount val="1"/>
                <c:pt idx="0">
                  <c:v>Douglas College</c:v>
                </c:pt>
              </c:strCache>
            </c:strRef>
          </c:tx>
          <c:spPr>
            <a:solidFill>
              <a:schemeClr val="accent4"/>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Sheet1!$E$2:$E$6</c:f>
              <c:numCache>
                <c:formatCode>General</c:formatCode>
                <c:ptCount val="5"/>
                <c:pt idx="4">
                  <c:v>0</c:v>
                </c:pt>
              </c:numCache>
            </c:numRef>
          </c:val>
          <c:extLst>
            <c:ext xmlns:c16="http://schemas.microsoft.com/office/drawing/2014/chart" uri="{C3380CC4-5D6E-409C-BE32-E72D297353CC}">
              <c16:uniqueId val="{00000003-7404-41B0-B255-F046B718F41E}"/>
            </c:ext>
          </c:extLst>
        </c:ser>
        <c:dLbls>
          <c:showLegendKey val="0"/>
          <c:showVal val="0"/>
          <c:showCatName val="0"/>
          <c:showSerName val="0"/>
          <c:showPercent val="0"/>
          <c:showBubbleSize val="0"/>
        </c:dLbls>
        <c:gapWidth val="219"/>
        <c:overlap val="-27"/>
        <c:axId val="546442712"/>
        <c:axId val="546443040"/>
      </c:barChart>
      <c:catAx>
        <c:axId val="546442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43040"/>
        <c:crosses val="autoZero"/>
        <c:auto val="1"/>
        <c:lblAlgn val="ctr"/>
        <c:lblOffset val="100"/>
        <c:noMultiLvlLbl val="0"/>
      </c:catAx>
      <c:valAx>
        <c:axId val="54644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44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langaracollege</c:v>
                </c:pt>
                <c:pt idx="1">
                  <c:v>myvcc</c:v>
                </c:pt>
                <c:pt idx="2">
                  <c:v>lifeatbcit</c:v>
                </c:pt>
                <c:pt idx="3">
                  <c:v>douglascollege</c:v>
                </c:pt>
              </c:strCache>
            </c:strRef>
          </c:cat>
          <c:val>
            <c:numRef>
              <c:f>Sheet1!$B$2:$B$5</c:f>
              <c:numCache>
                <c:formatCode>General</c:formatCode>
                <c:ptCount val="4"/>
                <c:pt idx="0">
                  <c:v>3</c:v>
                </c:pt>
                <c:pt idx="1">
                  <c:v>11</c:v>
                </c:pt>
                <c:pt idx="2">
                  <c:v>7</c:v>
                </c:pt>
                <c:pt idx="3">
                  <c:v>2</c:v>
                </c:pt>
              </c:numCache>
            </c:numRef>
          </c:val>
          <c:extLst>
            <c:ext xmlns:c16="http://schemas.microsoft.com/office/drawing/2014/chart" uri="{C3380CC4-5D6E-409C-BE32-E72D297353CC}">
              <c16:uniqueId val="{00000000-27C9-40DB-AB9F-CD86999C1F9A}"/>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langaracollege</c:v>
                </c:pt>
                <c:pt idx="1">
                  <c:v>myvcc</c:v>
                </c:pt>
                <c:pt idx="2">
                  <c:v>lifeatbcit</c:v>
                </c:pt>
                <c:pt idx="3">
                  <c:v>douglascollege</c:v>
                </c:pt>
              </c:strCache>
            </c:strRef>
          </c:cat>
          <c:val>
            <c:numRef>
              <c:f>Sheet1!$C$2:$C$5</c:f>
              <c:numCache>
                <c:formatCode>General</c:formatCode>
                <c:ptCount val="4"/>
                <c:pt idx="0">
                  <c:v>39</c:v>
                </c:pt>
                <c:pt idx="1">
                  <c:v>5</c:v>
                </c:pt>
                <c:pt idx="2">
                  <c:v>29</c:v>
                </c:pt>
                <c:pt idx="3">
                  <c:v>9</c:v>
                </c:pt>
              </c:numCache>
            </c:numRef>
          </c:val>
          <c:extLst>
            <c:ext xmlns:c16="http://schemas.microsoft.com/office/drawing/2014/chart" uri="{C3380CC4-5D6E-409C-BE32-E72D297353CC}">
              <c16:uniqueId val="{00000001-27C9-40DB-AB9F-CD86999C1F9A}"/>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langaracollege</c:v>
                </c:pt>
                <c:pt idx="1">
                  <c:v>myvcc</c:v>
                </c:pt>
                <c:pt idx="2">
                  <c:v>lifeatbcit</c:v>
                </c:pt>
                <c:pt idx="3">
                  <c:v>douglascollege</c:v>
                </c:pt>
              </c:strCache>
            </c:strRef>
          </c:cat>
          <c:val>
            <c:numRef>
              <c:f>Sheet1!$D$2:$D$5</c:f>
              <c:numCache>
                <c:formatCode>General</c:formatCode>
                <c:ptCount val="4"/>
                <c:pt idx="0">
                  <c:v>0</c:v>
                </c:pt>
                <c:pt idx="1">
                  <c:v>0</c:v>
                </c:pt>
                <c:pt idx="2">
                  <c:v>2</c:v>
                </c:pt>
                <c:pt idx="3">
                  <c:v>1</c:v>
                </c:pt>
              </c:numCache>
            </c:numRef>
          </c:val>
          <c:extLst>
            <c:ext xmlns:c16="http://schemas.microsoft.com/office/drawing/2014/chart" uri="{C3380CC4-5D6E-409C-BE32-E72D297353CC}">
              <c16:uniqueId val="{00000002-27C9-40DB-AB9F-CD86999C1F9A}"/>
            </c:ext>
          </c:extLst>
        </c:ser>
        <c:dLbls>
          <c:showLegendKey val="0"/>
          <c:showVal val="0"/>
          <c:showCatName val="0"/>
          <c:showSerName val="0"/>
          <c:showPercent val="0"/>
          <c:showBubbleSize val="0"/>
        </c:dLbls>
        <c:gapWidth val="150"/>
        <c:overlap val="100"/>
        <c:axId val="511693408"/>
        <c:axId val="511695048"/>
      </c:barChart>
      <c:catAx>
        <c:axId val="51169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695048"/>
        <c:crosses val="autoZero"/>
        <c:auto val="1"/>
        <c:lblAlgn val="ctr"/>
        <c:lblOffset val="100"/>
        <c:noMultiLvlLbl val="0"/>
      </c:catAx>
      <c:valAx>
        <c:axId val="511695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69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Sheet1!$B$2:$B$5</c:f>
              <c:numCache>
                <c:formatCode>General</c:formatCode>
                <c:ptCount val="4"/>
                <c:pt idx="0">
                  <c:v>0</c:v>
                </c:pt>
                <c:pt idx="1">
                  <c:v>91</c:v>
                </c:pt>
                <c:pt idx="2">
                  <c:v>100</c:v>
                </c:pt>
                <c:pt idx="3">
                  <c:v>63</c:v>
                </c:pt>
              </c:numCache>
            </c:numRef>
          </c:val>
          <c:extLst>
            <c:ext xmlns:c16="http://schemas.microsoft.com/office/drawing/2014/chart" uri="{C3380CC4-5D6E-409C-BE32-E72D297353CC}">
              <c16:uniqueId val="{00000000-0F3C-459E-8B20-7363B38960C1}"/>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0F3C-459E-8B20-7363B38960C1}"/>
            </c:ext>
          </c:extLst>
        </c:ser>
        <c:ser>
          <c:idx val="2"/>
          <c:order val="2"/>
          <c:tx>
            <c:strRef>
              <c:f>Sheet1!$D$1</c:f>
              <c:strCache>
                <c:ptCount val="1"/>
                <c:pt idx="0">
                  <c:v>Not yet tagged</c:v>
                </c:pt>
              </c:strCache>
            </c:strRef>
          </c:tx>
          <c:spPr>
            <a:solidFill>
              <a:schemeClr val="accent3"/>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Sheet1!$D$2:$D$5</c:f>
              <c:numCache>
                <c:formatCode>General</c:formatCode>
                <c:ptCount val="4"/>
                <c:pt idx="0">
                  <c:v>57</c:v>
                </c:pt>
                <c:pt idx="1">
                  <c:v>0</c:v>
                </c:pt>
                <c:pt idx="2">
                  <c:v>6</c:v>
                </c:pt>
                <c:pt idx="3">
                  <c:v>0</c:v>
                </c:pt>
              </c:numCache>
            </c:numRef>
          </c:val>
          <c:extLst>
            <c:ext xmlns:c16="http://schemas.microsoft.com/office/drawing/2014/chart" uri="{C3380CC4-5D6E-409C-BE32-E72D297353CC}">
              <c16:uniqueId val="{00000002-0F3C-459E-8B20-7363B38960C1}"/>
            </c:ext>
          </c:extLst>
        </c:ser>
        <c:dLbls>
          <c:showLegendKey val="0"/>
          <c:showVal val="0"/>
          <c:showCatName val="0"/>
          <c:showSerName val="0"/>
          <c:showPercent val="0"/>
          <c:showBubbleSize val="0"/>
        </c:dLbls>
        <c:gapWidth val="150"/>
        <c:overlap val="100"/>
        <c:axId val="511702920"/>
        <c:axId val="511703248"/>
      </c:barChart>
      <c:catAx>
        <c:axId val="511702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03248"/>
        <c:crosses val="autoZero"/>
        <c:auto val="1"/>
        <c:lblAlgn val="ctr"/>
        <c:lblOffset val="100"/>
        <c:noMultiLvlLbl val="0"/>
      </c:catAx>
      <c:valAx>
        <c:axId val="511703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0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12</c:v>
                </c:pt>
                <c:pt idx="1">
                  <c:v>9</c:v>
                </c:pt>
                <c:pt idx="2">
                  <c:v>14</c:v>
                </c:pt>
                <c:pt idx="3">
                  <c:v>11</c:v>
                </c:pt>
                <c:pt idx="4">
                  <c:v>12</c:v>
                </c:pt>
                <c:pt idx="5">
                  <c:v>5</c:v>
                </c:pt>
                <c:pt idx="6">
                  <c:v>1</c:v>
                </c:pt>
                <c:pt idx="7">
                  <c:v>1</c:v>
                </c:pt>
                <c:pt idx="8">
                  <c:v>11</c:v>
                </c:pt>
                <c:pt idx="9">
                  <c:v>10</c:v>
                </c:pt>
                <c:pt idx="10">
                  <c:v>5</c:v>
                </c:pt>
                <c:pt idx="11">
                  <c:v>16</c:v>
                </c:pt>
                <c:pt idx="12">
                  <c:v>4</c:v>
                </c:pt>
                <c:pt idx="13">
                  <c:v>2</c:v>
                </c:pt>
                <c:pt idx="14">
                  <c:v>6</c:v>
                </c:pt>
                <c:pt idx="15">
                  <c:v>10</c:v>
                </c:pt>
                <c:pt idx="16">
                  <c:v>13</c:v>
                </c:pt>
                <c:pt idx="17">
                  <c:v>14</c:v>
                </c:pt>
                <c:pt idx="18">
                  <c:v>5</c:v>
                </c:pt>
                <c:pt idx="19">
                  <c:v>2</c:v>
                </c:pt>
                <c:pt idx="20">
                  <c:v>0</c:v>
                </c:pt>
                <c:pt idx="21">
                  <c:v>4</c:v>
                </c:pt>
                <c:pt idx="22">
                  <c:v>5</c:v>
                </c:pt>
                <c:pt idx="23">
                  <c:v>8</c:v>
                </c:pt>
                <c:pt idx="24">
                  <c:v>15</c:v>
                </c:pt>
                <c:pt idx="25">
                  <c:v>10</c:v>
                </c:pt>
                <c:pt idx="26">
                  <c:v>8</c:v>
                </c:pt>
                <c:pt idx="27">
                  <c:v>1</c:v>
                </c:pt>
                <c:pt idx="28">
                  <c:v>11</c:v>
                </c:pt>
                <c:pt idx="29">
                  <c:v>8</c:v>
                </c:pt>
                <c:pt idx="30">
                  <c:v>4</c:v>
                </c:pt>
                <c:pt idx="31">
                  <c:v>7</c:v>
                </c:pt>
                <c:pt idx="32">
                  <c:v>4</c:v>
                </c:pt>
                <c:pt idx="33">
                  <c:v>1</c:v>
                </c:pt>
                <c:pt idx="34">
                  <c:v>0</c:v>
                </c:pt>
                <c:pt idx="35">
                  <c:v>6</c:v>
                </c:pt>
                <c:pt idx="36">
                  <c:v>8</c:v>
                </c:pt>
                <c:pt idx="37">
                  <c:v>8</c:v>
                </c:pt>
                <c:pt idx="38">
                  <c:v>8</c:v>
                </c:pt>
                <c:pt idx="39">
                  <c:v>6</c:v>
                </c:pt>
                <c:pt idx="40">
                  <c:v>1</c:v>
                </c:pt>
                <c:pt idx="41">
                  <c:v>0</c:v>
                </c:pt>
                <c:pt idx="42">
                  <c:v>10</c:v>
                </c:pt>
                <c:pt idx="43">
                  <c:v>4</c:v>
                </c:pt>
                <c:pt idx="44">
                  <c:v>10</c:v>
                </c:pt>
                <c:pt idx="45">
                  <c:v>7</c:v>
                </c:pt>
              </c:numCache>
            </c:numRef>
          </c:val>
          <c:smooth val="0"/>
          <c:extLst>
            <c:ext xmlns:c16="http://schemas.microsoft.com/office/drawing/2014/chart" uri="{C3380CC4-5D6E-409C-BE32-E72D297353CC}">
              <c16:uniqueId val="{00000000-5156-4CD4-B769-A375C565620F}"/>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17</c:v>
                </c:pt>
                <c:pt idx="1">
                  <c:v>13</c:v>
                </c:pt>
                <c:pt idx="2">
                  <c:v>18</c:v>
                </c:pt>
                <c:pt idx="3">
                  <c:v>16</c:v>
                </c:pt>
                <c:pt idx="4">
                  <c:v>22</c:v>
                </c:pt>
                <c:pt idx="5">
                  <c:v>4</c:v>
                </c:pt>
                <c:pt idx="6">
                  <c:v>1</c:v>
                </c:pt>
                <c:pt idx="7">
                  <c:v>3</c:v>
                </c:pt>
                <c:pt idx="8">
                  <c:v>12</c:v>
                </c:pt>
                <c:pt idx="9">
                  <c:v>14</c:v>
                </c:pt>
                <c:pt idx="10">
                  <c:v>9</c:v>
                </c:pt>
                <c:pt idx="11">
                  <c:v>24</c:v>
                </c:pt>
                <c:pt idx="12">
                  <c:v>4</c:v>
                </c:pt>
                <c:pt idx="13">
                  <c:v>5</c:v>
                </c:pt>
                <c:pt idx="14">
                  <c:v>8</c:v>
                </c:pt>
                <c:pt idx="15">
                  <c:v>21</c:v>
                </c:pt>
                <c:pt idx="16">
                  <c:v>39</c:v>
                </c:pt>
                <c:pt idx="17">
                  <c:v>17</c:v>
                </c:pt>
                <c:pt idx="18">
                  <c:v>8</c:v>
                </c:pt>
                <c:pt idx="19">
                  <c:v>6</c:v>
                </c:pt>
                <c:pt idx="20">
                  <c:v>8</c:v>
                </c:pt>
                <c:pt idx="21">
                  <c:v>5</c:v>
                </c:pt>
                <c:pt idx="22">
                  <c:v>11</c:v>
                </c:pt>
                <c:pt idx="23">
                  <c:v>14</c:v>
                </c:pt>
                <c:pt idx="24">
                  <c:v>19</c:v>
                </c:pt>
                <c:pt idx="25">
                  <c:v>23</c:v>
                </c:pt>
                <c:pt idx="26">
                  <c:v>7</c:v>
                </c:pt>
                <c:pt idx="27">
                  <c:v>3</c:v>
                </c:pt>
                <c:pt idx="28">
                  <c:v>10</c:v>
                </c:pt>
                <c:pt idx="29">
                  <c:v>24</c:v>
                </c:pt>
                <c:pt idx="30">
                  <c:v>20</c:v>
                </c:pt>
                <c:pt idx="31">
                  <c:v>17</c:v>
                </c:pt>
                <c:pt idx="32">
                  <c:v>8</c:v>
                </c:pt>
                <c:pt idx="33">
                  <c:v>1</c:v>
                </c:pt>
                <c:pt idx="34">
                  <c:v>1</c:v>
                </c:pt>
                <c:pt idx="35">
                  <c:v>8</c:v>
                </c:pt>
                <c:pt idx="36">
                  <c:v>11</c:v>
                </c:pt>
                <c:pt idx="37">
                  <c:v>15</c:v>
                </c:pt>
                <c:pt idx="38">
                  <c:v>12</c:v>
                </c:pt>
                <c:pt idx="39">
                  <c:v>12</c:v>
                </c:pt>
                <c:pt idx="40">
                  <c:v>1</c:v>
                </c:pt>
                <c:pt idx="41">
                  <c:v>0</c:v>
                </c:pt>
                <c:pt idx="42">
                  <c:v>11</c:v>
                </c:pt>
                <c:pt idx="43">
                  <c:v>12</c:v>
                </c:pt>
                <c:pt idx="44">
                  <c:v>13</c:v>
                </c:pt>
                <c:pt idx="45">
                  <c:v>12</c:v>
                </c:pt>
              </c:numCache>
            </c:numRef>
          </c:val>
          <c:smooth val="0"/>
          <c:extLst>
            <c:ext xmlns:c16="http://schemas.microsoft.com/office/drawing/2014/chart" uri="{C3380CC4-5D6E-409C-BE32-E72D297353CC}">
              <c16:uniqueId val="{00000001-5156-4CD4-B769-A375C565620F}"/>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36">
                  <c:v>4</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2-5156-4CD4-B769-A375C565620F}"/>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0</c:v>
                </c:pt>
                <c:pt idx="1">
                  <c:v>0</c:v>
                </c:pt>
                <c:pt idx="2">
                  <c:v>0</c:v>
                </c:pt>
                <c:pt idx="3">
                  <c:v>0</c:v>
                </c:pt>
                <c:pt idx="4">
                  <c:v>0</c:v>
                </c:pt>
                <c:pt idx="5">
                  <c:v>0</c:v>
                </c:pt>
                <c:pt idx="6">
                  <c:v>0</c:v>
                </c:pt>
                <c:pt idx="7">
                  <c:v>0</c:v>
                </c:pt>
                <c:pt idx="8">
                  <c:v>3</c:v>
                </c:pt>
                <c:pt idx="9">
                  <c:v>1</c:v>
                </c:pt>
                <c:pt idx="10">
                  <c:v>2</c:v>
                </c:pt>
                <c:pt idx="11">
                  <c:v>2</c:v>
                </c:pt>
                <c:pt idx="12">
                  <c:v>0</c:v>
                </c:pt>
                <c:pt idx="13">
                  <c:v>0</c:v>
                </c:pt>
                <c:pt idx="14">
                  <c:v>0</c:v>
                </c:pt>
                <c:pt idx="15">
                  <c:v>0</c:v>
                </c:pt>
                <c:pt idx="16">
                  <c:v>0</c:v>
                </c:pt>
                <c:pt idx="17">
                  <c:v>0</c:v>
                </c:pt>
                <c:pt idx="18">
                  <c:v>1</c:v>
                </c:pt>
                <c:pt idx="19">
                  <c:v>0</c:v>
                </c:pt>
                <c:pt idx="20">
                  <c:v>0</c:v>
                </c:pt>
                <c:pt idx="21">
                  <c:v>0</c:v>
                </c:pt>
                <c:pt idx="22">
                  <c:v>0</c:v>
                </c:pt>
                <c:pt idx="23">
                  <c:v>2</c:v>
                </c:pt>
                <c:pt idx="24">
                  <c:v>0</c:v>
                </c:pt>
                <c:pt idx="25">
                  <c:v>1</c:v>
                </c:pt>
                <c:pt idx="26">
                  <c:v>2</c:v>
                </c:pt>
                <c:pt idx="27">
                  <c:v>0</c:v>
                </c:pt>
                <c:pt idx="28">
                  <c:v>1</c:v>
                </c:pt>
                <c:pt idx="29">
                  <c:v>1</c:v>
                </c:pt>
                <c:pt idx="30">
                  <c:v>0</c:v>
                </c:pt>
                <c:pt idx="31">
                  <c:v>0</c:v>
                </c:pt>
                <c:pt idx="32">
                  <c:v>4</c:v>
                </c:pt>
                <c:pt idx="33">
                  <c:v>0</c:v>
                </c:pt>
                <c:pt idx="34">
                  <c:v>0</c:v>
                </c:pt>
                <c:pt idx="35">
                  <c:v>2</c:v>
                </c:pt>
                <c:pt idx="36">
                  <c:v>6</c:v>
                </c:pt>
                <c:pt idx="37">
                  <c:v>1</c:v>
                </c:pt>
                <c:pt idx="38">
                  <c:v>1</c:v>
                </c:pt>
                <c:pt idx="39">
                  <c:v>15</c:v>
                </c:pt>
                <c:pt idx="40">
                  <c:v>4</c:v>
                </c:pt>
                <c:pt idx="41">
                  <c:v>0</c:v>
                </c:pt>
                <c:pt idx="42">
                  <c:v>0</c:v>
                </c:pt>
                <c:pt idx="43">
                  <c:v>1</c:v>
                </c:pt>
                <c:pt idx="44">
                  <c:v>0</c:v>
                </c:pt>
                <c:pt idx="45">
                  <c:v>0</c:v>
                </c:pt>
              </c:numCache>
            </c:numRef>
          </c:val>
          <c:smooth val="0"/>
          <c:extLst>
            <c:ext xmlns:c16="http://schemas.microsoft.com/office/drawing/2014/chart" uri="{C3380CC4-5D6E-409C-BE32-E72D297353CC}">
              <c16:uniqueId val="{00000003-5156-4CD4-B769-A375C565620F}"/>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Sheet1!$F$2:$F$47</c:f>
              <c:numCache>
                <c:formatCode>General</c:formatCode>
                <c:ptCount val="46"/>
                <c:pt idx="0">
                  <c:v>3</c:v>
                </c:pt>
                <c:pt idx="1">
                  <c:v>4</c:v>
                </c:pt>
                <c:pt idx="2">
                  <c:v>6</c:v>
                </c:pt>
                <c:pt idx="3">
                  <c:v>5</c:v>
                </c:pt>
                <c:pt idx="4">
                  <c:v>6</c:v>
                </c:pt>
                <c:pt idx="5">
                  <c:v>2</c:v>
                </c:pt>
                <c:pt idx="6">
                  <c:v>0</c:v>
                </c:pt>
                <c:pt idx="7">
                  <c:v>0</c:v>
                </c:pt>
                <c:pt idx="8">
                  <c:v>4</c:v>
                </c:pt>
                <c:pt idx="9">
                  <c:v>4</c:v>
                </c:pt>
                <c:pt idx="10">
                  <c:v>1</c:v>
                </c:pt>
                <c:pt idx="11">
                  <c:v>3</c:v>
                </c:pt>
                <c:pt idx="12">
                  <c:v>3</c:v>
                </c:pt>
                <c:pt idx="13">
                  <c:v>0</c:v>
                </c:pt>
                <c:pt idx="14">
                  <c:v>1</c:v>
                </c:pt>
                <c:pt idx="15">
                  <c:v>4</c:v>
                </c:pt>
                <c:pt idx="16">
                  <c:v>2</c:v>
                </c:pt>
                <c:pt idx="17">
                  <c:v>1</c:v>
                </c:pt>
                <c:pt idx="18">
                  <c:v>2</c:v>
                </c:pt>
                <c:pt idx="19">
                  <c:v>0</c:v>
                </c:pt>
                <c:pt idx="20">
                  <c:v>0</c:v>
                </c:pt>
                <c:pt idx="21">
                  <c:v>1</c:v>
                </c:pt>
                <c:pt idx="22">
                  <c:v>1</c:v>
                </c:pt>
                <c:pt idx="23">
                  <c:v>0</c:v>
                </c:pt>
                <c:pt idx="24">
                  <c:v>4</c:v>
                </c:pt>
                <c:pt idx="25">
                  <c:v>4</c:v>
                </c:pt>
                <c:pt idx="26">
                  <c:v>0</c:v>
                </c:pt>
                <c:pt idx="27">
                  <c:v>0</c:v>
                </c:pt>
                <c:pt idx="28">
                  <c:v>4</c:v>
                </c:pt>
                <c:pt idx="29">
                  <c:v>3</c:v>
                </c:pt>
                <c:pt idx="30">
                  <c:v>2</c:v>
                </c:pt>
                <c:pt idx="31">
                  <c:v>5</c:v>
                </c:pt>
                <c:pt idx="32">
                  <c:v>2</c:v>
                </c:pt>
                <c:pt idx="33">
                  <c:v>1</c:v>
                </c:pt>
                <c:pt idx="34">
                  <c:v>0</c:v>
                </c:pt>
                <c:pt idx="35">
                  <c:v>1</c:v>
                </c:pt>
                <c:pt idx="36">
                  <c:v>4</c:v>
                </c:pt>
                <c:pt idx="37">
                  <c:v>4</c:v>
                </c:pt>
                <c:pt idx="38">
                  <c:v>5</c:v>
                </c:pt>
                <c:pt idx="39">
                  <c:v>4</c:v>
                </c:pt>
                <c:pt idx="40">
                  <c:v>1</c:v>
                </c:pt>
                <c:pt idx="41">
                  <c:v>0</c:v>
                </c:pt>
                <c:pt idx="42">
                  <c:v>3</c:v>
                </c:pt>
                <c:pt idx="43">
                  <c:v>2</c:v>
                </c:pt>
                <c:pt idx="44">
                  <c:v>3</c:v>
                </c:pt>
                <c:pt idx="45">
                  <c:v>3</c:v>
                </c:pt>
              </c:numCache>
            </c:numRef>
          </c:val>
          <c:smooth val="0"/>
          <c:extLst>
            <c:ext xmlns:c16="http://schemas.microsoft.com/office/drawing/2014/chart" uri="{C3380CC4-5D6E-409C-BE32-E72D297353CC}">
              <c16:uniqueId val="{00000004-5156-4CD4-B769-A375C565620F}"/>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Sheet1!$G$2:$G$47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5-5156-4CD4-B769-A375C565620F}"/>
            </c:ext>
          </c:extLst>
        </c:ser>
        <c:dLbls>
          <c:showLegendKey val="0"/>
          <c:showVal val="0"/>
          <c:showCatName val="0"/>
          <c:showSerName val="0"/>
          <c:showPercent val="0"/>
          <c:showBubbleSize val="0"/>
        </c:dLbls>
        <c:smooth val="0"/>
        <c:axId val="511712760"/>
        <c:axId val="511712104"/>
      </c:lineChart>
      <c:dateAx>
        <c:axId val="511712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12104"/>
        <c:crosses val="autoZero"/>
        <c:auto val="1"/>
        <c:lblOffset val="100"/>
        <c:baseTimeUnit val="days"/>
      </c:dateAx>
      <c:valAx>
        <c:axId val="51171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1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Vancouver Community College (VCC)</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0</c:v>
                </c:pt>
                <c:pt idx="1">
                  <c:v>0</c:v>
                </c:pt>
                <c:pt idx="2">
                  <c:v>0</c:v>
                </c:pt>
                <c:pt idx="3">
                  <c:v>0</c:v>
                </c:pt>
                <c:pt idx="4">
                  <c:v>0</c:v>
                </c:pt>
                <c:pt idx="5">
                  <c:v>0</c:v>
                </c:pt>
                <c:pt idx="6">
                  <c:v>0</c:v>
                </c:pt>
                <c:pt idx="7">
                  <c:v>0</c:v>
                </c:pt>
                <c:pt idx="8">
                  <c:v>1</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pt idx="32">
                  <c:v>0</c:v>
                </c:pt>
                <c:pt idx="33">
                  <c:v>0</c:v>
                </c:pt>
                <c:pt idx="34">
                  <c:v>0</c:v>
                </c:pt>
                <c:pt idx="35">
                  <c:v>1</c:v>
                </c:pt>
                <c:pt idx="36">
                  <c:v>0</c:v>
                </c:pt>
                <c:pt idx="37">
                  <c:v>1</c:v>
                </c:pt>
                <c:pt idx="38">
                  <c:v>0</c:v>
                </c:pt>
                <c:pt idx="39">
                  <c:v>2</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0-B788-438E-BE37-A8AAE9740A13}"/>
            </c:ext>
          </c:extLst>
        </c:ser>
        <c:ser>
          <c:idx val="1"/>
          <c:order val="1"/>
          <c:tx>
            <c:strRef>
              <c:f>Sheet1!$C$1</c:f>
              <c:strCache>
                <c:ptCount val="1"/>
                <c:pt idx="0">
                  <c:v>British Columbia Institute of Technology</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0</c:v>
                </c:pt>
                <c:pt idx="1">
                  <c:v>0</c:v>
                </c:pt>
                <c:pt idx="2">
                  <c:v>0</c:v>
                </c:pt>
                <c:pt idx="3">
                  <c:v>0</c:v>
                </c:pt>
                <c:pt idx="4">
                  <c:v>0</c:v>
                </c:pt>
                <c:pt idx="5">
                  <c:v>0</c:v>
                </c:pt>
                <c:pt idx="6">
                  <c:v>0</c:v>
                </c:pt>
                <c:pt idx="7">
                  <c:v>0</c:v>
                </c:pt>
                <c:pt idx="8">
                  <c:v>2</c:v>
                </c:pt>
                <c:pt idx="9">
                  <c:v>1</c:v>
                </c:pt>
                <c:pt idx="10">
                  <c:v>1</c:v>
                </c:pt>
                <c:pt idx="11">
                  <c:v>2</c:v>
                </c:pt>
                <c:pt idx="12">
                  <c:v>0</c:v>
                </c:pt>
                <c:pt idx="13">
                  <c:v>0</c:v>
                </c:pt>
                <c:pt idx="14">
                  <c:v>0</c:v>
                </c:pt>
                <c:pt idx="15">
                  <c:v>0</c:v>
                </c:pt>
                <c:pt idx="16">
                  <c:v>0</c:v>
                </c:pt>
                <c:pt idx="17">
                  <c:v>0</c:v>
                </c:pt>
                <c:pt idx="18">
                  <c:v>1</c:v>
                </c:pt>
                <c:pt idx="19">
                  <c:v>0</c:v>
                </c:pt>
                <c:pt idx="20">
                  <c:v>0</c:v>
                </c:pt>
                <c:pt idx="21">
                  <c:v>0</c:v>
                </c:pt>
                <c:pt idx="22">
                  <c:v>0</c:v>
                </c:pt>
                <c:pt idx="23">
                  <c:v>1</c:v>
                </c:pt>
                <c:pt idx="24">
                  <c:v>0</c:v>
                </c:pt>
                <c:pt idx="25">
                  <c:v>1</c:v>
                </c:pt>
                <c:pt idx="26">
                  <c:v>2</c:v>
                </c:pt>
                <c:pt idx="27">
                  <c:v>0</c:v>
                </c:pt>
                <c:pt idx="28">
                  <c:v>1</c:v>
                </c:pt>
                <c:pt idx="29">
                  <c:v>1</c:v>
                </c:pt>
                <c:pt idx="30">
                  <c:v>0</c:v>
                </c:pt>
                <c:pt idx="31">
                  <c:v>0</c:v>
                </c:pt>
                <c:pt idx="32">
                  <c:v>4</c:v>
                </c:pt>
                <c:pt idx="33">
                  <c:v>0</c:v>
                </c:pt>
                <c:pt idx="34">
                  <c:v>0</c:v>
                </c:pt>
                <c:pt idx="35">
                  <c:v>1</c:v>
                </c:pt>
                <c:pt idx="36">
                  <c:v>6</c:v>
                </c:pt>
                <c:pt idx="37">
                  <c:v>0</c:v>
                </c:pt>
                <c:pt idx="38">
                  <c:v>1</c:v>
                </c:pt>
                <c:pt idx="39">
                  <c:v>13</c:v>
                </c:pt>
                <c:pt idx="40">
                  <c:v>4</c:v>
                </c:pt>
                <c:pt idx="41">
                  <c:v>0</c:v>
                </c:pt>
                <c:pt idx="42">
                  <c:v>0</c:v>
                </c:pt>
                <c:pt idx="43">
                  <c:v>1</c:v>
                </c:pt>
                <c:pt idx="44">
                  <c:v>0</c:v>
                </c:pt>
                <c:pt idx="45">
                  <c:v>0</c:v>
                </c:pt>
              </c:numCache>
            </c:numRef>
          </c:val>
          <c:smooth val="0"/>
          <c:extLst>
            <c:ext xmlns:c16="http://schemas.microsoft.com/office/drawing/2014/chart" uri="{C3380CC4-5D6E-409C-BE32-E72D297353CC}">
              <c16:uniqueId val="{00000001-B788-438E-BE37-A8AAE9740A13}"/>
            </c:ext>
          </c:extLst>
        </c:ser>
        <c:dLbls>
          <c:showLegendKey val="0"/>
          <c:showVal val="0"/>
          <c:showCatName val="0"/>
          <c:showSerName val="0"/>
          <c:showPercent val="0"/>
          <c:showBubbleSize val="0"/>
        </c:dLbls>
        <c:smooth val="0"/>
        <c:axId val="173793688"/>
        <c:axId val="173797952"/>
      </c:lineChart>
      <c:dateAx>
        <c:axId val="173793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797952"/>
        <c:crosses val="autoZero"/>
        <c:auto val="1"/>
        <c:lblOffset val="100"/>
        <c:baseTimeUnit val="days"/>
      </c:dateAx>
      <c:valAx>
        <c:axId val="17379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79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5B471-7365-482F-B7A0-7CFEFF4B5C3A}"/>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FCA9ED2C-2DE4-43F6-9159-71A1D2E2227A}"/>
              </a:ext>
            </a:extLst>
          </p:cNvPr>
          <p:cNvSpPr>
            <a:spLocks noGrp="1"/>
          </p:cNvSpPr>
          <p:nvPr>
            <p:ph type="subTitle" idx="1"/>
          </p:nvPr>
        </p:nvSpPr>
        <p:spPr/>
        <p:txBody>
          <a:bodyPr/>
          <a:lstStyle/>
          <a:p>
            <a:r>
              <a:rPr lang="en-US"/>
              <a:t>Academica Group</a:t>
            </a:r>
          </a:p>
        </p:txBody>
      </p:sp>
    </p:spTree>
    <p:extLst>
      <p:ext uri="{BB962C8B-B14F-4D97-AF65-F5344CB8AC3E}">
        <p14:creationId xmlns:p14="http://schemas.microsoft.com/office/powerpoint/2010/main" val="1212664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40F10-40E9-4EAF-A658-61DB329415BE}"/>
              </a:ext>
            </a:extLst>
          </p:cNvPr>
          <p:cNvSpPr>
            <a:spLocks noGrp="1"/>
          </p:cNvSpPr>
          <p:nvPr>
            <p:ph type="title"/>
          </p:nvPr>
        </p:nvSpPr>
        <p:spPr/>
        <p:txBody>
          <a:bodyPr/>
          <a:lstStyle/>
          <a:p>
            <a:r>
              <a:rPr lang="en-US"/>
              <a:t>LinkedIn Updates | All Pages</a:t>
            </a:r>
          </a:p>
        </p:txBody>
      </p:sp>
      <p:graphicFrame>
        <p:nvGraphicFramePr>
          <p:cNvPr id="6" name="Chart Placeholder 5">
            <a:extLst>
              <a:ext uri="{FF2B5EF4-FFF2-40B4-BE49-F238E27FC236}">
                <a16:creationId xmlns:a16="http://schemas.microsoft.com/office/drawing/2014/main" id="{CA057062-FCC6-4614-BDC1-CE27E57E24C0}"/>
              </a:ext>
            </a:extLst>
          </p:cNvPr>
          <p:cNvGraphicFramePr>
            <a:graphicFrameLocks noGrp="1"/>
          </p:cNvGraphicFramePr>
          <p:nvPr>
            <p:ph type="chart" sz="quarter" idx="13"/>
            <p:extLst>
              <p:ext uri="{D42A27DB-BD31-4B8C-83A1-F6EECF244321}">
                <p14:modId xmlns:p14="http://schemas.microsoft.com/office/powerpoint/2010/main" val="2328891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D79B7F-02EA-4D88-8274-1F2C82A1A2B3}"/>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EA99B277-D973-446B-8BAA-F7992C5360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2453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005D0-4004-43DB-BC42-37AB9EA1BF1B}"/>
              </a:ext>
            </a:extLst>
          </p:cNvPr>
          <p:cNvSpPr>
            <a:spLocks noGrp="1"/>
          </p:cNvSpPr>
          <p:nvPr>
            <p:ph type="title"/>
          </p:nvPr>
        </p:nvSpPr>
        <p:spPr/>
        <p:txBody>
          <a:bodyPr/>
          <a:lstStyle/>
          <a:p>
            <a:r>
              <a:rPr lang="en-US"/>
              <a:t>LinkedIn Updates Table | All Pages - 1 of 16</a:t>
            </a:r>
          </a:p>
        </p:txBody>
      </p:sp>
      <p:graphicFrame>
        <p:nvGraphicFramePr>
          <p:cNvPr id="5" name="Table Placeholder 4">
            <a:extLst>
              <a:ext uri="{FF2B5EF4-FFF2-40B4-BE49-F238E27FC236}">
                <a16:creationId xmlns:a16="http://schemas.microsoft.com/office/drawing/2014/main" id="{3BFBE6CC-7A8D-4865-88AF-4E317ADB1635}"/>
              </a:ext>
            </a:extLst>
          </p:cNvPr>
          <p:cNvGraphicFramePr>
            <a:graphicFrameLocks noGrp="1"/>
          </p:cNvGraphicFramePr>
          <p:nvPr>
            <p:ph type="tbl" sz="quarter" idx="13"/>
            <p:extLst>
              <p:ext uri="{D42A27DB-BD31-4B8C-83A1-F6EECF244321}">
                <p14:modId xmlns:p14="http://schemas.microsoft.com/office/powerpoint/2010/main" val="3189719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64442332"/>
                    </a:ext>
                  </a:extLst>
                </a:gridCol>
                <a:gridCol w="905256">
                  <a:extLst>
                    <a:ext uri="{9D8B030D-6E8A-4147-A177-3AD203B41FA5}">
                      <a16:colId xmlns:a16="http://schemas.microsoft.com/office/drawing/2014/main" val="608134394"/>
                    </a:ext>
                  </a:extLst>
                </a:gridCol>
                <a:gridCol w="822960">
                  <a:extLst>
                    <a:ext uri="{9D8B030D-6E8A-4147-A177-3AD203B41FA5}">
                      <a16:colId xmlns:a16="http://schemas.microsoft.com/office/drawing/2014/main" val="3859016540"/>
                    </a:ext>
                  </a:extLst>
                </a:gridCol>
                <a:gridCol w="987552">
                  <a:extLst>
                    <a:ext uri="{9D8B030D-6E8A-4147-A177-3AD203B41FA5}">
                      <a16:colId xmlns:a16="http://schemas.microsoft.com/office/drawing/2014/main" val="439290057"/>
                    </a:ext>
                  </a:extLst>
                </a:gridCol>
                <a:gridCol w="987552">
                  <a:extLst>
                    <a:ext uri="{9D8B030D-6E8A-4147-A177-3AD203B41FA5}">
                      <a16:colId xmlns:a16="http://schemas.microsoft.com/office/drawing/2014/main" val="1378409813"/>
                    </a:ext>
                  </a:extLst>
                </a:gridCol>
                <a:gridCol w="987552">
                  <a:extLst>
                    <a:ext uri="{9D8B030D-6E8A-4147-A177-3AD203B41FA5}">
                      <a16:colId xmlns:a16="http://schemas.microsoft.com/office/drawing/2014/main" val="774324496"/>
                    </a:ext>
                  </a:extLst>
                </a:gridCol>
                <a:gridCol w="987552">
                  <a:extLst>
                    <a:ext uri="{9D8B030D-6E8A-4147-A177-3AD203B41FA5}">
                      <a16:colId xmlns:a16="http://schemas.microsoft.com/office/drawing/2014/main" val="2902184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4500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- 2019-03-26 01:08:25 </a:t>
                      </a:r>
                      <a:r>
                        <a:rPr kumimoji="0" lang="en-US" sz="1000" b="0" i="0" u="none" strike="noStrike" kern="1200" cap="none" spc="0" normalizeH="0" baseline="0" noProof="0">
                          <a:ln>
                            <a:noFill/>
                          </a:ln>
                          <a:solidFill>
                            <a:prstClr val="black"/>
                          </a:solidFill>
                          <a:effectLst/>
                          <a:uLnTx/>
                          <a:uFillTx/>
                          <a:latin typeface="+mn-lt"/>
                          <a:ea typeface="+mn-ea"/>
                          <a:cs typeface="+mn-cs"/>
                        </a:rPr>
                        <a:t>
  Many thanks to Wesgroup Equipment for their generous ,000 donation (matched by BCIT Women in Trades and Technology), spurring even more support for women in trades. The donation will go toward bursaries and scholarships for students in programs such as the Heavy Mechanical Trades Foundation and Professional Sales.
“Wesgroup’s generous donation and continued support speaks to the company’s commitment to cultivating British Columbia’s next generation of leaders,” says Jackie Jacob, executive director, BCIT Foundation. “And BCIT’s Women in Technology Fund’s additional contribution is a great example of how the Institute works closely with our industry partners to support the recruitment of women pursuing a career in trades.”
Full details on BCIT News https://bit.ly/2CHsVTV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https://media.licdn.com/media-proxy/ext?w=1200&amp;h=599&amp;f=n&amp;hash=tTQeQjss5MU9kVeKBMnUNMvIYYo%3D&amp;ora=1%2CaFBCTXdkRmpGL2lvQUFBPQ%2CxAVta5g-0R6pnBYXzRIyrqyCpFv-50YIS4fLES_3Ann_ucqCYHbgZsfcZrOmpF8feisHlQw1EO_6RzbmEZDpftiAJbNwiZflZNj6bBcB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60945088"/>
                  </a:ext>
                </a:extLst>
              </a:tr>
            </a:tbl>
          </a:graphicData>
        </a:graphic>
      </p:graphicFrame>
      <p:sp>
        <p:nvSpPr>
          <p:cNvPr id="4" name="Text Placeholder 3">
            <a:extLst>
              <a:ext uri="{FF2B5EF4-FFF2-40B4-BE49-F238E27FC236}">
                <a16:creationId xmlns:a16="http://schemas.microsoft.com/office/drawing/2014/main" id="{87F4FE25-4947-4889-A522-ECCDDE1EE84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423432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F7E80-5BCB-4E9B-8BF3-C9D306941DC3}"/>
              </a:ext>
            </a:extLst>
          </p:cNvPr>
          <p:cNvSpPr>
            <a:spLocks noGrp="1"/>
          </p:cNvSpPr>
          <p:nvPr>
            <p:ph type="title"/>
          </p:nvPr>
        </p:nvSpPr>
        <p:spPr/>
        <p:txBody>
          <a:bodyPr/>
          <a:lstStyle/>
          <a:p>
            <a:r>
              <a:rPr lang="en-US"/>
              <a:t>LinkedIn Updates Table | All Pages - 2 of 16</a:t>
            </a:r>
          </a:p>
        </p:txBody>
      </p:sp>
      <p:graphicFrame>
        <p:nvGraphicFramePr>
          <p:cNvPr id="5" name="Table Placeholder 4">
            <a:extLst>
              <a:ext uri="{FF2B5EF4-FFF2-40B4-BE49-F238E27FC236}">
                <a16:creationId xmlns:a16="http://schemas.microsoft.com/office/drawing/2014/main" id="{7BB899D4-8431-4AFC-B3BC-6D29EE7429C5}"/>
              </a:ext>
            </a:extLst>
          </p:cNvPr>
          <p:cNvGraphicFramePr>
            <a:graphicFrameLocks noGrp="1"/>
          </p:cNvGraphicFramePr>
          <p:nvPr>
            <p:ph type="tbl" sz="quarter" idx="13"/>
            <p:extLst>
              <p:ext uri="{D42A27DB-BD31-4B8C-83A1-F6EECF244321}">
                <p14:modId xmlns:p14="http://schemas.microsoft.com/office/powerpoint/2010/main" val="3945714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98964081"/>
                    </a:ext>
                  </a:extLst>
                </a:gridCol>
                <a:gridCol w="905256">
                  <a:extLst>
                    <a:ext uri="{9D8B030D-6E8A-4147-A177-3AD203B41FA5}">
                      <a16:colId xmlns:a16="http://schemas.microsoft.com/office/drawing/2014/main" val="1884982983"/>
                    </a:ext>
                  </a:extLst>
                </a:gridCol>
                <a:gridCol w="822960">
                  <a:extLst>
                    <a:ext uri="{9D8B030D-6E8A-4147-A177-3AD203B41FA5}">
                      <a16:colId xmlns:a16="http://schemas.microsoft.com/office/drawing/2014/main" val="272218171"/>
                    </a:ext>
                  </a:extLst>
                </a:gridCol>
                <a:gridCol w="987552">
                  <a:extLst>
                    <a:ext uri="{9D8B030D-6E8A-4147-A177-3AD203B41FA5}">
                      <a16:colId xmlns:a16="http://schemas.microsoft.com/office/drawing/2014/main" val="2485443302"/>
                    </a:ext>
                  </a:extLst>
                </a:gridCol>
                <a:gridCol w="987552">
                  <a:extLst>
                    <a:ext uri="{9D8B030D-6E8A-4147-A177-3AD203B41FA5}">
                      <a16:colId xmlns:a16="http://schemas.microsoft.com/office/drawing/2014/main" val="1512789705"/>
                    </a:ext>
                  </a:extLst>
                </a:gridCol>
                <a:gridCol w="987552">
                  <a:extLst>
                    <a:ext uri="{9D8B030D-6E8A-4147-A177-3AD203B41FA5}">
                      <a16:colId xmlns:a16="http://schemas.microsoft.com/office/drawing/2014/main" val="1773101259"/>
                    </a:ext>
                  </a:extLst>
                </a:gridCol>
                <a:gridCol w="987552">
                  <a:extLst>
                    <a:ext uri="{9D8B030D-6E8A-4147-A177-3AD203B41FA5}">
                      <a16:colId xmlns:a16="http://schemas.microsoft.com/office/drawing/2014/main" val="4191222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982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00:03:47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https://image-store.slidesharecdn.com/21a28a5d-7a2f-4236-bdf0-a95839b6d9d9-large.jpeg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80560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00:02:34 </a:t>
                      </a:r>
                      <a:r>
                        <a:rPr kumimoji="0" lang="en-US" sz="1000" b="0" i="0" u="none" strike="noStrike" kern="1200" cap="none" spc="0" normalizeH="0" baseline="0" noProof="0">
                          <a:ln>
                            <a:noFill/>
                          </a:ln>
                          <a:solidFill>
                            <a:prstClr val="black"/>
                          </a:solidFill>
                          <a:effectLst/>
                          <a:uLnTx/>
                          <a:uFillTx/>
                          <a:latin typeface="+mn-lt"/>
                          <a:ea typeface="+mn-ea"/>
                          <a:cs typeface="+mn-cs"/>
                        </a:rPr>
                        <a:t>
  “Our spaces provide students with hands-on experiences that will take them anywhere they want to go.” - Captain Alex McElroy, Instructor, Seamanship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https://image-store.slidesharecdn.com/27716591-0483-4add-a489-4334cdc5bd75-large.jpeg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07352566"/>
                  </a:ext>
                </a:extLst>
              </a:tr>
            </a:tbl>
          </a:graphicData>
        </a:graphic>
      </p:graphicFrame>
      <p:sp>
        <p:nvSpPr>
          <p:cNvPr id="4" name="Text Placeholder 3">
            <a:extLst>
              <a:ext uri="{FF2B5EF4-FFF2-40B4-BE49-F238E27FC236}">
                <a16:creationId xmlns:a16="http://schemas.microsoft.com/office/drawing/2014/main" id="{78EBAB22-B0EE-4401-9258-FC315B70BBA8}"/>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702628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458E2-1C41-4772-9DF0-1D985836C657}"/>
              </a:ext>
            </a:extLst>
          </p:cNvPr>
          <p:cNvSpPr>
            <a:spLocks noGrp="1"/>
          </p:cNvSpPr>
          <p:nvPr>
            <p:ph type="title"/>
          </p:nvPr>
        </p:nvSpPr>
        <p:spPr/>
        <p:txBody>
          <a:bodyPr/>
          <a:lstStyle/>
          <a:p>
            <a:r>
              <a:rPr lang="en-US"/>
              <a:t>LinkedIn Updates Table | All Pages - 3 of 16</a:t>
            </a:r>
          </a:p>
        </p:txBody>
      </p:sp>
      <p:graphicFrame>
        <p:nvGraphicFramePr>
          <p:cNvPr id="5" name="Table Placeholder 4">
            <a:extLst>
              <a:ext uri="{FF2B5EF4-FFF2-40B4-BE49-F238E27FC236}">
                <a16:creationId xmlns:a16="http://schemas.microsoft.com/office/drawing/2014/main" id="{8583A16C-7312-4627-BC7F-A8E39A8DA9F0}"/>
              </a:ext>
            </a:extLst>
          </p:cNvPr>
          <p:cNvGraphicFramePr>
            <a:graphicFrameLocks noGrp="1"/>
          </p:cNvGraphicFramePr>
          <p:nvPr>
            <p:ph type="tbl" sz="quarter" idx="13"/>
            <p:extLst>
              <p:ext uri="{D42A27DB-BD31-4B8C-83A1-F6EECF244321}">
                <p14:modId xmlns:p14="http://schemas.microsoft.com/office/powerpoint/2010/main" val="1512958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1818441"/>
                    </a:ext>
                  </a:extLst>
                </a:gridCol>
                <a:gridCol w="905256">
                  <a:extLst>
                    <a:ext uri="{9D8B030D-6E8A-4147-A177-3AD203B41FA5}">
                      <a16:colId xmlns:a16="http://schemas.microsoft.com/office/drawing/2014/main" val="3873872229"/>
                    </a:ext>
                  </a:extLst>
                </a:gridCol>
                <a:gridCol w="822960">
                  <a:extLst>
                    <a:ext uri="{9D8B030D-6E8A-4147-A177-3AD203B41FA5}">
                      <a16:colId xmlns:a16="http://schemas.microsoft.com/office/drawing/2014/main" val="1767461865"/>
                    </a:ext>
                  </a:extLst>
                </a:gridCol>
                <a:gridCol w="987552">
                  <a:extLst>
                    <a:ext uri="{9D8B030D-6E8A-4147-A177-3AD203B41FA5}">
                      <a16:colId xmlns:a16="http://schemas.microsoft.com/office/drawing/2014/main" val="942526353"/>
                    </a:ext>
                  </a:extLst>
                </a:gridCol>
                <a:gridCol w="987552">
                  <a:extLst>
                    <a:ext uri="{9D8B030D-6E8A-4147-A177-3AD203B41FA5}">
                      <a16:colId xmlns:a16="http://schemas.microsoft.com/office/drawing/2014/main" val="491569912"/>
                    </a:ext>
                  </a:extLst>
                </a:gridCol>
                <a:gridCol w="987552">
                  <a:extLst>
                    <a:ext uri="{9D8B030D-6E8A-4147-A177-3AD203B41FA5}">
                      <a16:colId xmlns:a16="http://schemas.microsoft.com/office/drawing/2014/main" val="3851665242"/>
                    </a:ext>
                  </a:extLst>
                </a:gridCol>
                <a:gridCol w="987552">
                  <a:extLst>
                    <a:ext uri="{9D8B030D-6E8A-4147-A177-3AD203B41FA5}">
                      <a16:colId xmlns:a16="http://schemas.microsoft.com/office/drawing/2014/main" val="3317163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5913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00:01:49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https://image-store.slidesharecdn.com/ae305324-8025-4dae-85d6-6b378433a8cd-large.jpeg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63919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00:00:28 </a:t>
                      </a:r>
                      <a:r>
                        <a:rPr kumimoji="0" lang="en-US" sz="1000" b="0" i="0" u="none" strike="noStrike" kern="1200" cap="none" spc="0" normalizeH="0" baseline="0" noProof="0">
                          <a:ln>
                            <a:noFill/>
                          </a:ln>
                          <a:solidFill>
                            <a:prstClr val="black"/>
                          </a:solidFill>
                          <a:effectLst/>
                          <a:uLnTx/>
                          <a:uFillTx/>
                          <a:latin typeface="+mn-lt"/>
                          <a:ea typeface="+mn-ea"/>
                          <a:cs typeface="+mn-cs"/>
                        </a:rPr>
                        <a:t>
  “Our graduates possess skills that adapt to current industry needs and future advances.” - Louise Rimanic, Program Head, Nuclear Medicine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https://image-store.slidesharecdn.com/f8766948-bd10-47b6-a596-ec6dc211307f-large.jpeg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96616185"/>
                  </a:ext>
                </a:extLst>
              </a:tr>
            </a:tbl>
          </a:graphicData>
        </a:graphic>
      </p:graphicFrame>
      <p:sp>
        <p:nvSpPr>
          <p:cNvPr id="4" name="Text Placeholder 3">
            <a:extLst>
              <a:ext uri="{FF2B5EF4-FFF2-40B4-BE49-F238E27FC236}">
                <a16:creationId xmlns:a16="http://schemas.microsoft.com/office/drawing/2014/main" id="{6AC28B2E-22EA-4196-B133-22E3D817F44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69172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07A77-159F-4E12-8BBB-726E0B7527FB}"/>
              </a:ext>
            </a:extLst>
          </p:cNvPr>
          <p:cNvSpPr>
            <a:spLocks noGrp="1"/>
          </p:cNvSpPr>
          <p:nvPr>
            <p:ph type="title"/>
          </p:nvPr>
        </p:nvSpPr>
        <p:spPr/>
        <p:txBody>
          <a:bodyPr/>
          <a:lstStyle/>
          <a:p>
            <a:r>
              <a:rPr lang="en-US"/>
              <a:t>LinkedIn Updates Table | All Pages - 4 of 16</a:t>
            </a:r>
          </a:p>
        </p:txBody>
      </p:sp>
      <p:graphicFrame>
        <p:nvGraphicFramePr>
          <p:cNvPr id="5" name="Table Placeholder 4">
            <a:extLst>
              <a:ext uri="{FF2B5EF4-FFF2-40B4-BE49-F238E27FC236}">
                <a16:creationId xmlns:a16="http://schemas.microsoft.com/office/drawing/2014/main" id="{90543B54-3096-40F6-8663-C419031F94BF}"/>
              </a:ext>
            </a:extLst>
          </p:cNvPr>
          <p:cNvGraphicFramePr>
            <a:graphicFrameLocks noGrp="1"/>
          </p:cNvGraphicFramePr>
          <p:nvPr>
            <p:ph type="tbl" sz="quarter" idx="13"/>
            <p:extLst>
              <p:ext uri="{D42A27DB-BD31-4B8C-83A1-F6EECF244321}">
                <p14:modId xmlns:p14="http://schemas.microsoft.com/office/powerpoint/2010/main" val="1678949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21255647"/>
                    </a:ext>
                  </a:extLst>
                </a:gridCol>
                <a:gridCol w="905256">
                  <a:extLst>
                    <a:ext uri="{9D8B030D-6E8A-4147-A177-3AD203B41FA5}">
                      <a16:colId xmlns:a16="http://schemas.microsoft.com/office/drawing/2014/main" val="211761059"/>
                    </a:ext>
                  </a:extLst>
                </a:gridCol>
                <a:gridCol w="822960">
                  <a:extLst>
                    <a:ext uri="{9D8B030D-6E8A-4147-A177-3AD203B41FA5}">
                      <a16:colId xmlns:a16="http://schemas.microsoft.com/office/drawing/2014/main" val="2065738976"/>
                    </a:ext>
                  </a:extLst>
                </a:gridCol>
                <a:gridCol w="987552">
                  <a:extLst>
                    <a:ext uri="{9D8B030D-6E8A-4147-A177-3AD203B41FA5}">
                      <a16:colId xmlns:a16="http://schemas.microsoft.com/office/drawing/2014/main" val="694554546"/>
                    </a:ext>
                  </a:extLst>
                </a:gridCol>
                <a:gridCol w="987552">
                  <a:extLst>
                    <a:ext uri="{9D8B030D-6E8A-4147-A177-3AD203B41FA5}">
                      <a16:colId xmlns:a16="http://schemas.microsoft.com/office/drawing/2014/main" val="1573237218"/>
                    </a:ext>
                  </a:extLst>
                </a:gridCol>
                <a:gridCol w="987552">
                  <a:extLst>
                    <a:ext uri="{9D8B030D-6E8A-4147-A177-3AD203B41FA5}">
                      <a16:colId xmlns:a16="http://schemas.microsoft.com/office/drawing/2014/main" val="640172351"/>
                    </a:ext>
                  </a:extLst>
                </a:gridCol>
                <a:gridCol w="987552">
                  <a:extLst>
                    <a:ext uri="{9D8B030D-6E8A-4147-A177-3AD203B41FA5}">
                      <a16:colId xmlns:a16="http://schemas.microsoft.com/office/drawing/2014/main" val="4065252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2984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21:07:10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Marketing Management programs including Marketing Communications, Professional Sales, Tourism Management, and 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https://image-store.slidesharecdn.com/f004726f-3acf-4fd1-a0a5-4847daca081e-large.jpeg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54968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21:04:35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Broadcast and Online Journalism, Graphic Communications Technology, and Communication Design Essentials.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https://image-store.slidesharecdn.com/50e1ecef-5927-406f-91b0-ee00176e5ed5-large.jpeg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96005972"/>
                  </a:ext>
                </a:extLst>
              </a:tr>
            </a:tbl>
          </a:graphicData>
        </a:graphic>
      </p:graphicFrame>
      <p:sp>
        <p:nvSpPr>
          <p:cNvPr id="4" name="Text Placeholder 3">
            <a:extLst>
              <a:ext uri="{FF2B5EF4-FFF2-40B4-BE49-F238E27FC236}">
                <a16:creationId xmlns:a16="http://schemas.microsoft.com/office/drawing/2014/main" id="{2A0B787F-BFFF-4B6F-BAAF-59D1BD86CCE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543899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63985-5D0C-4483-87B9-2D0B71533BF0}"/>
              </a:ext>
            </a:extLst>
          </p:cNvPr>
          <p:cNvSpPr>
            <a:spLocks noGrp="1"/>
          </p:cNvSpPr>
          <p:nvPr>
            <p:ph type="title"/>
          </p:nvPr>
        </p:nvSpPr>
        <p:spPr/>
        <p:txBody>
          <a:bodyPr/>
          <a:lstStyle/>
          <a:p>
            <a:r>
              <a:rPr lang="en-US"/>
              <a:t>LinkedIn Updates Table | All Pages - 5 of 16</a:t>
            </a:r>
          </a:p>
        </p:txBody>
      </p:sp>
      <p:graphicFrame>
        <p:nvGraphicFramePr>
          <p:cNvPr id="5" name="Table Placeholder 4">
            <a:extLst>
              <a:ext uri="{FF2B5EF4-FFF2-40B4-BE49-F238E27FC236}">
                <a16:creationId xmlns:a16="http://schemas.microsoft.com/office/drawing/2014/main" id="{781B48C7-565B-427F-8394-EF5ED0F1C159}"/>
              </a:ext>
            </a:extLst>
          </p:cNvPr>
          <p:cNvGraphicFramePr>
            <a:graphicFrameLocks noGrp="1"/>
          </p:cNvGraphicFramePr>
          <p:nvPr>
            <p:ph type="tbl" sz="quarter" idx="13"/>
            <p:extLst>
              <p:ext uri="{D42A27DB-BD31-4B8C-83A1-F6EECF244321}">
                <p14:modId xmlns:p14="http://schemas.microsoft.com/office/powerpoint/2010/main" val="3293192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39873696"/>
                    </a:ext>
                  </a:extLst>
                </a:gridCol>
                <a:gridCol w="905256">
                  <a:extLst>
                    <a:ext uri="{9D8B030D-6E8A-4147-A177-3AD203B41FA5}">
                      <a16:colId xmlns:a16="http://schemas.microsoft.com/office/drawing/2014/main" val="888491610"/>
                    </a:ext>
                  </a:extLst>
                </a:gridCol>
                <a:gridCol w="822960">
                  <a:extLst>
                    <a:ext uri="{9D8B030D-6E8A-4147-A177-3AD203B41FA5}">
                      <a16:colId xmlns:a16="http://schemas.microsoft.com/office/drawing/2014/main" val="3916184651"/>
                    </a:ext>
                  </a:extLst>
                </a:gridCol>
                <a:gridCol w="987552">
                  <a:extLst>
                    <a:ext uri="{9D8B030D-6E8A-4147-A177-3AD203B41FA5}">
                      <a16:colId xmlns:a16="http://schemas.microsoft.com/office/drawing/2014/main" val="3257602313"/>
                    </a:ext>
                  </a:extLst>
                </a:gridCol>
                <a:gridCol w="987552">
                  <a:extLst>
                    <a:ext uri="{9D8B030D-6E8A-4147-A177-3AD203B41FA5}">
                      <a16:colId xmlns:a16="http://schemas.microsoft.com/office/drawing/2014/main" val="2172439764"/>
                    </a:ext>
                  </a:extLst>
                </a:gridCol>
                <a:gridCol w="987552">
                  <a:extLst>
                    <a:ext uri="{9D8B030D-6E8A-4147-A177-3AD203B41FA5}">
                      <a16:colId xmlns:a16="http://schemas.microsoft.com/office/drawing/2014/main" val="2994457603"/>
                    </a:ext>
                  </a:extLst>
                </a:gridCol>
                <a:gridCol w="987552">
                  <a:extLst>
                    <a:ext uri="{9D8B030D-6E8A-4147-A177-3AD203B41FA5}">
                      <a16:colId xmlns:a16="http://schemas.microsoft.com/office/drawing/2014/main" val="962399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1980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21:03:11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Accounting, Business Operations Management, International Business Management, and Business Analytics.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https://image-store.slidesharecdn.com/874cb12e-352e-4a7f-b163-ce92fa1df5a8-large.jpeg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15549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21:02:20 </a:t>
                      </a:r>
                      <a:r>
                        <a:rPr kumimoji="0" lang="en-US" sz="1000" b="0" i="0" u="none" strike="noStrike" kern="1200" cap="none" spc="0" normalizeH="0" baseline="0" noProof="0">
                          <a:ln>
                            <a:noFill/>
                          </a:ln>
                          <a:solidFill>
                            <a:prstClr val="black"/>
                          </a:solidFill>
                          <a:effectLst/>
                          <a:uLnTx/>
                          <a:uFillTx/>
                          <a:latin typeface="+mn-lt"/>
                          <a:ea typeface="+mn-ea"/>
                          <a:cs typeface="+mn-cs"/>
                        </a:rPr>
                        <a:t>
  BCIT Business students learn from industry-experienced professionals and apply their knowledge through internships and business consulting projects.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https://image-store.slidesharecdn.com/e4d9fabd-586a-4bba-9d77-a7c1ca567184-large.jpeg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67027002"/>
                  </a:ext>
                </a:extLst>
              </a:tr>
            </a:tbl>
          </a:graphicData>
        </a:graphic>
      </p:graphicFrame>
      <p:sp>
        <p:nvSpPr>
          <p:cNvPr id="4" name="Text Placeholder 3">
            <a:extLst>
              <a:ext uri="{FF2B5EF4-FFF2-40B4-BE49-F238E27FC236}">
                <a16:creationId xmlns:a16="http://schemas.microsoft.com/office/drawing/2014/main" id="{04A926D6-B6B1-40F9-A181-D2BC7589D7F8}"/>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159731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BDACF-9CCD-4ED4-91F2-F0FF7138110A}"/>
              </a:ext>
            </a:extLst>
          </p:cNvPr>
          <p:cNvSpPr>
            <a:spLocks noGrp="1"/>
          </p:cNvSpPr>
          <p:nvPr>
            <p:ph type="title"/>
          </p:nvPr>
        </p:nvSpPr>
        <p:spPr/>
        <p:txBody>
          <a:bodyPr/>
          <a:lstStyle/>
          <a:p>
            <a:r>
              <a:rPr lang="en-US"/>
              <a:t>LinkedIn Updates Table | All Pages - 6 of 16</a:t>
            </a:r>
          </a:p>
        </p:txBody>
      </p:sp>
      <p:graphicFrame>
        <p:nvGraphicFramePr>
          <p:cNvPr id="5" name="Table Placeholder 4">
            <a:extLst>
              <a:ext uri="{FF2B5EF4-FFF2-40B4-BE49-F238E27FC236}">
                <a16:creationId xmlns:a16="http://schemas.microsoft.com/office/drawing/2014/main" id="{BA810572-6383-40BA-BE2C-A8FB55B6859B}"/>
              </a:ext>
            </a:extLst>
          </p:cNvPr>
          <p:cNvGraphicFramePr>
            <a:graphicFrameLocks noGrp="1"/>
          </p:cNvGraphicFramePr>
          <p:nvPr>
            <p:ph type="tbl" sz="quarter" idx="13"/>
            <p:extLst>
              <p:ext uri="{D42A27DB-BD31-4B8C-83A1-F6EECF244321}">
                <p14:modId xmlns:p14="http://schemas.microsoft.com/office/powerpoint/2010/main" val="3284092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34434825"/>
                    </a:ext>
                  </a:extLst>
                </a:gridCol>
                <a:gridCol w="905256">
                  <a:extLst>
                    <a:ext uri="{9D8B030D-6E8A-4147-A177-3AD203B41FA5}">
                      <a16:colId xmlns:a16="http://schemas.microsoft.com/office/drawing/2014/main" val="1061813015"/>
                    </a:ext>
                  </a:extLst>
                </a:gridCol>
                <a:gridCol w="822960">
                  <a:extLst>
                    <a:ext uri="{9D8B030D-6E8A-4147-A177-3AD203B41FA5}">
                      <a16:colId xmlns:a16="http://schemas.microsoft.com/office/drawing/2014/main" val="1000889381"/>
                    </a:ext>
                  </a:extLst>
                </a:gridCol>
                <a:gridCol w="987552">
                  <a:extLst>
                    <a:ext uri="{9D8B030D-6E8A-4147-A177-3AD203B41FA5}">
                      <a16:colId xmlns:a16="http://schemas.microsoft.com/office/drawing/2014/main" val="3424589212"/>
                    </a:ext>
                  </a:extLst>
                </a:gridCol>
                <a:gridCol w="987552">
                  <a:extLst>
                    <a:ext uri="{9D8B030D-6E8A-4147-A177-3AD203B41FA5}">
                      <a16:colId xmlns:a16="http://schemas.microsoft.com/office/drawing/2014/main" val="2551334055"/>
                    </a:ext>
                  </a:extLst>
                </a:gridCol>
                <a:gridCol w="987552">
                  <a:extLst>
                    <a:ext uri="{9D8B030D-6E8A-4147-A177-3AD203B41FA5}">
                      <a16:colId xmlns:a16="http://schemas.microsoft.com/office/drawing/2014/main" val="3869324159"/>
                    </a:ext>
                  </a:extLst>
                </a:gridCol>
                <a:gridCol w="987552">
                  <a:extLst>
                    <a:ext uri="{9D8B030D-6E8A-4147-A177-3AD203B41FA5}">
                      <a16:colId xmlns:a16="http://schemas.microsoft.com/office/drawing/2014/main" val="2652578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2638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20:15:26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https://image-store.slidesharecdn.com/7bcc2dc7-3470-4f71-b990-5affaacaf8c5-large.jpeg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7139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20:12:42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https://image-store.slidesharecdn.com/c4638051-2891-42b8-a01f-8ad8aaecfb12-large.jpeg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39583839"/>
                  </a:ext>
                </a:extLst>
              </a:tr>
            </a:tbl>
          </a:graphicData>
        </a:graphic>
      </p:graphicFrame>
      <p:sp>
        <p:nvSpPr>
          <p:cNvPr id="4" name="Text Placeholder 3">
            <a:extLst>
              <a:ext uri="{FF2B5EF4-FFF2-40B4-BE49-F238E27FC236}">
                <a16:creationId xmlns:a16="http://schemas.microsoft.com/office/drawing/2014/main" id="{07CBA423-C70C-49B2-B996-CCF2592B5008}"/>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678303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0ECA9-8DD8-474A-AF65-8CB036E040F3}"/>
              </a:ext>
            </a:extLst>
          </p:cNvPr>
          <p:cNvSpPr>
            <a:spLocks noGrp="1"/>
          </p:cNvSpPr>
          <p:nvPr>
            <p:ph type="title"/>
          </p:nvPr>
        </p:nvSpPr>
        <p:spPr/>
        <p:txBody>
          <a:bodyPr/>
          <a:lstStyle/>
          <a:p>
            <a:r>
              <a:rPr lang="en-US"/>
              <a:t>LinkedIn Updates Table | All Pages - 7 of 16</a:t>
            </a:r>
          </a:p>
        </p:txBody>
      </p:sp>
      <p:graphicFrame>
        <p:nvGraphicFramePr>
          <p:cNvPr id="5" name="Table Placeholder 4">
            <a:extLst>
              <a:ext uri="{FF2B5EF4-FFF2-40B4-BE49-F238E27FC236}">
                <a16:creationId xmlns:a16="http://schemas.microsoft.com/office/drawing/2014/main" id="{F4FE91F3-6C30-4B16-80C6-79F66BF4891E}"/>
              </a:ext>
            </a:extLst>
          </p:cNvPr>
          <p:cNvGraphicFramePr>
            <a:graphicFrameLocks noGrp="1"/>
          </p:cNvGraphicFramePr>
          <p:nvPr>
            <p:ph type="tbl" sz="quarter" idx="13"/>
            <p:extLst>
              <p:ext uri="{D42A27DB-BD31-4B8C-83A1-F6EECF244321}">
                <p14:modId xmlns:p14="http://schemas.microsoft.com/office/powerpoint/2010/main" val="261665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62967974"/>
                    </a:ext>
                  </a:extLst>
                </a:gridCol>
                <a:gridCol w="905256">
                  <a:extLst>
                    <a:ext uri="{9D8B030D-6E8A-4147-A177-3AD203B41FA5}">
                      <a16:colId xmlns:a16="http://schemas.microsoft.com/office/drawing/2014/main" val="3063866630"/>
                    </a:ext>
                  </a:extLst>
                </a:gridCol>
                <a:gridCol w="822960">
                  <a:extLst>
                    <a:ext uri="{9D8B030D-6E8A-4147-A177-3AD203B41FA5}">
                      <a16:colId xmlns:a16="http://schemas.microsoft.com/office/drawing/2014/main" val="2683824033"/>
                    </a:ext>
                  </a:extLst>
                </a:gridCol>
                <a:gridCol w="987552">
                  <a:extLst>
                    <a:ext uri="{9D8B030D-6E8A-4147-A177-3AD203B41FA5}">
                      <a16:colId xmlns:a16="http://schemas.microsoft.com/office/drawing/2014/main" val="524974558"/>
                    </a:ext>
                  </a:extLst>
                </a:gridCol>
                <a:gridCol w="987552">
                  <a:extLst>
                    <a:ext uri="{9D8B030D-6E8A-4147-A177-3AD203B41FA5}">
                      <a16:colId xmlns:a16="http://schemas.microsoft.com/office/drawing/2014/main" val="2197732729"/>
                    </a:ext>
                  </a:extLst>
                </a:gridCol>
                <a:gridCol w="987552">
                  <a:extLst>
                    <a:ext uri="{9D8B030D-6E8A-4147-A177-3AD203B41FA5}">
                      <a16:colId xmlns:a16="http://schemas.microsoft.com/office/drawing/2014/main" val="451546949"/>
                    </a:ext>
                  </a:extLst>
                </a:gridCol>
                <a:gridCol w="987552">
                  <a:extLst>
                    <a:ext uri="{9D8B030D-6E8A-4147-A177-3AD203B41FA5}">
                      <a16:colId xmlns:a16="http://schemas.microsoft.com/office/drawing/2014/main" val="1504966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104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20:10:10 </a:t>
                      </a:r>
                      <a:r>
                        <a:rPr kumimoji="0" lang="en-US" sz="1000" b="0" i="0" u="none" strike="noStrike" kern="1200" cap="none" spc="0" normalizeH="0" baseline="0" noProof="0">
                          <a:ln>
                            <a:noFill/>
                          </a:ln>
                          <a:solidFill>
                            <a:prstClr val="black"/>
                          </a:solidFill>
                          <a:effectLst/>
                          <a:uLnTx/>
                          <a:uFillTx/>
                          <a:latin typeface="+mn-lt"/>
                          <a:ea typeface="+mn-ea"/>
                          <a:cs typeface="+mn-cs"/>
                        </a:rPr>
                        <a:t>
  “It’s more than bricks and mortar, we give students the skills to become leaders in the industry.” - Deb Parliament, Faculty, Construction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https://image-store.slidesharecdn.com/cd24165f-9d19-4708-a527-ee6069dcea81-large.jpeg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7008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20:09:08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https://image-store.slidesharecdn.com/cb014513-ac59-40f3-88ae-0e5e056606f0-large.jpeg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46946709"/>
                  </a:ext>
                </a:extLst>
              </a:tr>
            </a:tbl>
          </a:graphicData>
        </a:graphic>
      </p:graphicFrame>
      <p:sp>
        <p:nvSpPr>
          <p:cNvPr id="4" name="Text Placeholder 3">
            <a:extLst>
              <a:ext uri="{FF2B5EF4-FFF2-40B4-BE49-F238E27FC236}">
                <a16:creationId xmlns:a16="http://schemas.microsoft.com/office/drawing/2014/main" id="{AC9D58F3-F28F-4375-BBBF-7B71AA14AC5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594167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D4BF1-B096-44E4-8374-DD055B91A4EF}"/>
              </a:ext>
            </a:extLst>
          </p:cNvPr>
          <p:cNvSpPr>
            <a:spLocks noGrp="1"/>
          </p:cNvSpPr>
          <p:nvPr>
            <p:ph type="title"/>
          </p:nvPr>
        </p:nvSpPr>
        <p:spPr/>
        <p:txBody>
          <a:bodyPr/>
          <a:lstStyle/>
          <a:p>
            <a:r>
              <a:rPr lang="en-US"/>
              <a:t>LinkedIn Updates Table | All Pages - 8 of 16</a:t>
            </a:r>
          </a:p>
        </p:txBody>
      </p:sp>
      <p:graphicFrame>
        <p:nvGraphicFramePr>
          <p:cNvPr id="5" name="Table Placeholder 4">
            <a:extLst>
              <a:ext uri="{FF2B5EF4-FFF2-40B4-BE49-F238E27FC236}">
                <a16:creationId xmlns:a16="http://schemas.microsoft.com/office/drawing/2014/main" id="{D06DA819-1E3B-40F7-94B7-31CA13F7CE7A}"/>
              </a:ext>
            </a:extLst>
          </p:cNvPr>
          <p:cNvGraphicFramePr>
            <a:graphicFrameLocks noGrp="1"/>
          </p:cNvGraphicFramePr>
          <p:nvPr>
            <p:ph type="tbl" sz="quarter" idx="13"/>
            <p:extLst>
              <p:ext uri="{D42A27DB-BD31-4B8C-83A1-F6EECF244321}">
                <p14:modId xmlns:p14="http://schemas.microsoft.com/office/powerpoint/2010/main" val="2496033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63948643"/>
                    </a:ext>
                  </a:extLst>
                </a:gridCol>
                <a:gridCol w="905256">
                  <a:extLst>
                    <a:ext uri="{9D8B030D-6E8A-4147-A177-3AD203B41FA5}">
                      <a16:colId xmlns:a16="http://schemas.microsoft.com/office/drawing/2014/main" val="3563889053"/>
                    </a:ext>
                  </a:extLst>
                </a:gridCol>
                <a:gridCol w="822960">
                  <a:extLst>
                    <a:ext uri="{9D8B030D-6E8A-4147-A177-3AD203B41FA5}">
                      <a16:colId xmlns:a16="http://schemas.microsoft.com/office/drawing/2014/main" val="2918937398"/>
                    </a:ext>
                  </a:extLst>
                </a:gridCol>
                <a:gridCol w="987552">
                  <a:extLst>
                    <a:ext uri="{9D8B030D-6E8A-4147-A177-3AD203B41FA5}">
                      <a16:colId xmlns:a16="http://schemas.microsoft.com/office/drawing/2014/main" val="1537367848"/>
                    </a:ext>
                  </a:extLst>
                </a:gridCol>
                <a:gridCol w="987552">
                  <a:extLst>
                    <a:ext uri="{9D8B030D-6E8A-4147-A177-3AD203B41FA5}">
                      <a16:colId xmlns:a16="http://schemas.microsoft.com/office/drawing/2014/main" val="852447262"/>
                    </a:ext>
                  </a:extLst>
                </a:gridCol>
                <a:gridCol w="987552">
                  <a:extLst>
                    <a:ext uri="{9D8B030D-6E8A-4147-A177-3AD203B41FA5}">
                      <a16:colId xmlns:a16="http://schemas.microsoft.com/office/drawing/2014/main" val="1178223022"/>
                    </a:ext>
                  </a:extLst>
                </a:gridCol>
                <a:gridCol w="987552">
                  <a:extLst>
                    <a:ext uri="{9D8B030D-6E8A-4147-A177-3AD203B41FA5}">
                      <a16:colId xmlns:a16="http://schemas.microsoft.com/office/drawing/2014/main" val="1081133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9625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20:05:02 </a:t>
                      </a:r>
                      <a:r>
                        <a:rPr kumimoji="0" lang="en-US" sz="1000" b="0" i="0" u="none" strike="noStrike" kern="1200" cap="none" spc="0" normalizeH="0" baseline="0" noProof="0">
                          <a:ln>
                            <a:noFill/>
                          </a:ln>
                          <a:solidFill>
                            <a:prstClr val="black"/>
                          </a:solidFill>
                          <a:effectLst/>
                          <a:uLnTx/>
                          <a:uFillTx/>
                          <a:latin typeface="+mn-lt"/>
                          <a:ea typeface="+mn-ea"/>
                          <a:cs typeface="+mn-cs"/>
                        </a:rPr>
                        <a:t>
  “Working with organizations in the industry gives my students a great advantage in the classroom.” - Dr. Bill Klug, Instructor, Cloud Computing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https://image-store.slidesharecdn.com/e90ed728-8bce-4f09-9cf7-b9e0ed157056-large.jpeg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65280628"/>
                  </a:ext>
                </a:extLst>
              </a:tr>
            </a:tbl>
          </a:graphicData>
        </a:graphic>
      </p:graphicFrame>
      <p:sp>
        <p:nvSpPr>
          <p:cNvPr id="4" name="Text Placeholder 3">
            <a:extLst>
              <a:ext uri="{FF2B5EF4-FFF2-40B4-BE49-F238E27FC236}">
                <a16:creationId xmlns:a16="http://schemas.microsoft.com/office/drawing/2014/main" id="{1A9E6518-2E29-4648-84AA-AD8625AAFDD4}"/>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604574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A179E-030C-49B7-9039-993DC81F0250}"/>
              </a:ext>
            </a:extLst>
          </p:cNvPr>
          <p:cNvSpPr>
            <a:spLocks noGrp="1"/>
          </p:cNvSpPr>
          <p:nvPr>
            <p:ph type="title"/>
          </p:nvPr>
        </p:nvSpPr>
        <p:spPr/>
        <p:txBody>
          <a:bodyPr/>
          <a:lstStyle/>
          <a:p>
            <a:r>
              <a:rPr lang="en-US"/>
              <a:t>LinkedIn Updates Table | All Pages - 9 of 16</a:t>
            </a:r>
          </a:p>
        </p:txBody>
      </p:sp>
      <p:graphicFrame>
        <p:nvGraphicFramePr>
          <p:cNvPr id="5" name="Table Placeholder 4">
            <a:extLst>
              <a:ext uri="{FF2B5EF4-FFF2-40B4-BE49-F238E27FC236}">
                <a16:creationId xmlns:a16="http://schemas.microsoft.com/office/drawing/2014/main" id="{AB534E6A-AC30-4351-9502-70C4E2642E67}"/>
              </a:ext>
            </a:extLst>
          </p:cNvPr>
          <p:cNvGraphicFramePr>
            <a:graphicFrameLocks noGrp="1"/>
          </p:cNvGraphicFramePr>
          <p:nvPr>
            <p:ph type="tbl" sz="quarter" idx="13"/>
            <p:extLst>
              <p:ext uri="{D42A27DB-BD31-4B8C-83A1-F6EECF244321}">
                <p14:modId xmlns:p14="http://schemas.microsoft.com/office/powerpoint/2010/main" val="3446685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15568815"/>
                    </a:ext>
                  </a:extLst>
                </a:gridCol>
                <a:gridCol w="905256">
                  <a:extLst>
                    <a:ext uri="{9D8B030D-6E8A-4147-A177-3AD203B41FA5}">
                      <a16:colId xmlns:a16="http://schemas.microsoft.com/office/drawing/2014/main" val="14916012"/>
                    </a:ext>
                  </a:extLst>
                </a:gridCol>
                <a:gridCol w="822960">
                  <a:extLst>
                    <a:ext uri="{9D8B030D-6E8A-4147-A177-3AD203B41FA5}">
                      <a16:colId xmlns:a16="http://schemas.microsoft.com/office/drawing/2014/main" val="783388136"/>
                    </a:ext>
                  </a:extLst>
                </a:gridCol>
                <a:gridCol w="987552">
                  <a:extLst>
                    <a:ext uri="{9D8B030D-6E8A-4147-A177-3AD203B41FA5}">
                      <a16:colId xmlns:a16="http://schemas.microsoft.com/office/drawing/2014/main" val="787388159"/>
                    </a:ext>
                  </a:extLst>
                </a:gridCol>
                <a:gridCol w="987552">
                  <a:extLst>
                    <a:ext uri="{9D8B030D-6E8A-4147-A177-3AD203B41FA5}">
                      <a16:colId xmlns:a16="http://schemas.microsoft.com/office/drawing/2014/main" val="4064411882"/>
                    </a:ext>
                  </a:extLst>
                </a:gridCol>
                <a:gridCol w="987552">
                  <a:extLst>
                    <a:ext uri="{9D8B030D-6E8A-4147-A177-3AD203B41FA5}">
                      <a16:colId xmlns:a16="http://schemas.microsoft.com/office/drawing/2014/main" val="700633756"/>
                    </a:ext>
                  </a:extLst>
                </a:gridCol>
                <a:gridCol w="987552">
                  <a:extLst>
                    <a:ext uri="{9D8B030D-6E8A-4147-A177-3AD203B41FA5}">
                      <a16:colId xmlns:a16="http://schemas.microsoft.com/office/drawing/2014/main" val="23247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9160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18:53:12 </a:t>
                      </a:r>
                      <a:r>
                        <a:rPr kumimoji="0" lang="en-US" sz="1000" b="0" i="0" u="none" strike="noStrike" kern="1200" cap="none" spc="0" normalizeH="0" baseline="0" noProof="0">
                          <a:ln>
                            <a:noFill/>
                          </a:ln>
                          <a:solidFill>
                            <a:prstClr val="black"/>
                          </a:solidFill>
                          <a:effectLst/>
                          <a:uLnTx/>
                          <a:uFillTx/>
                          <a:latin typeface="+mn-lt"/>
                          <a:ea typeface="+mn-ea"/>
                          <a:cs typeface="+mn-cs"/>
                        </a:rPr>
                        <a:t>
  Access to clean and safe water is a basic human right, not a privilege, and 2.1 billion people live without safe water at home. Around 4 billion people — nearly two-thirds of the world's population — experience severe water scarcity during at least one month of the year and 700 million people worldwide could be displaced by intense water scarcity by 2030.
While today is #WorldWaterDay, every day is World Water Day for BCIT alumnus Nigel Bennett who is committed to protecting the world's most precious resource, water, and to raise awareness for the importance of clean and safe water 💧
In 1992 Nigel formed a company called Aqua-Guard Spill Response Inc., a tool that could skim oil off the water's surface. For more than 25 years, the company has designed, fabricated, and supplied marine oil spill-response equipment, and provided related services to 3,000+ clients worldwide. Aqua-Guard's patented oil skimming technology has been used to clean up spills from Alaska to the Gulf of Mexico,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801&amp;h=600&amp;f=n&amp;hash=eF0eXufe%2BUFwGahcI9N3%2Fi4ThI8%3D&amp;ora=1%2CaFBCTXdkRmpGL2lvQUFBPQ%2CxAVta5g-0R6pnBYXzRIyrqyCpFv-50YIS4fLES_3Ann_ucqCYHbhZsfWZrOpuV0eZS4IjXBDfe-pSC2OfZe4Ko3yA4Um3sv4UcS9cjhXO0xmlXEC6YBubUl25sL_UrmlOXoA2Px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68086353"/>
                  </a:ext>
                </a:extLst>
              </a:tr>
            </a:tbl>
          </a:graphicData>
        </a:graphic>
      </p:graphicFrame>
      <p:sp>
        <p:nvSpPr>
          <p:cNvPr id="4" name="Text Placeholder 3">
            <a:extLst>
              <a:ext uri="{FF2B5EF4-FFF2-40B4-BE49-F238E27FC236}">
                <a16:creationId xmlns:a16="http://schemas.microsoft.com/office/drawing/2014/main" id="{F8D28461-19C1-4C28-A8F2-60B072518048}"/>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286459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3244-44CF-4EE9-BB6A-AE3C8B6E5C9A}"/>
              </a:ext>
            </a:extLst>
          </p:cNvPr>
          <p:cNvSpPr>
            <a:spLocks noGrp="1"/>
          </p:cNvSpPr>
          <p:nvPr>
            <p:ph type="title"/>
          </p:nvPr>
        </p:nvSpPr>
        <p:spPr/>
        <p:txBody>
          <a:bodyPr/>
          <a:lstStyle/>
          <a:p>
            <a:r>
              <a:rPr lang="en-US"/>
              <a:t>LinkedIn Updates Table | All Pages - 10 of 16</a:t>
            </a:r>
          </a:p>
        </p:txBody>
      </p:sp>
      <p:graphicFrame>
        <p:nvGraphicFramePr>
          <p:cNvPr id="5" name="Table Placeholder 4">
            <a:extLst>
              <a:ext uri="{FF2B5EF4-FFF2-40B4-BE49-F238E27FC236}">
                <a16:creationId xmlns:a16="http://schemas.microsoft.com/office/drawing/2014/main" id="{E19A4B44-8DB1-4092-B15D-56349DA0388A}"/>
              </a:ext>
            </a:extLst>
          </p:cNvPr>
          <p:cNvGraphicFramePr>
            <a:graphicFrameLocks noGrp="1"/>
          </p:cNvGraphicFramePr>
          <p:nvPr>
            <p:ph type="tbl" sz="quarter" idx="13"/>
            <p:extLst>
              <p:ext uri="{D42A27DB-BD31-4B8C-83A1-F6EECF244321}">
                <p14:modId xmlns:p14="http://schemas.microsoft.com/office/powerpoint/2010/main" val="1413574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40029944"/>
                    </a:ext>
                  </a:extLst>
                </a:gridCol>
                <a:gridCol w="905256">
                  <a:extLst>
                    <a:ext uri="{9D8B030D-6E8A-4147-A177-3AD203B41FA5}">
                      <a16:colId xmlns:a16="http://schemas.microsoft.com/office/drawing/2014/main" val="3777740201"/>
                    </a:ext>
                  </a:extLst>
                </a:gridCol>
                <a:gridCol w="822960">
                  <a:extLst>
                    <a:ext uri="{9D8B030D-6E8A-4147-A177-3AD203B41FA5}">
                      <a16:colId xmlns:a16="http://schemas.microsoft.com/office/drawing/2014/main" val="1859389918"/>
                    </a:ext>
                  </a:extLst>
                </a:gridCol>
                <a:gridCol w="987552">
                  <a:extLst>
                    <a:ext uri="{9D8B030D-6E8A-4147-A177-3AD203B41FA5}">
                      <a16:colId xmlns:a16="http://schemas.microsoft.com/office/drawing/2014/main" val="4257404764"/>
                    </a:ext>
                  </a:extLst>
                </a:gridCol>
                <a:gridCol w="987552">
                  <a:extLst>
                    <a:ext uri="{9D8B030D-6E8A-4147-A177-3AD203B41FA5}">
                      <a16:colId xmlns:a16="http://schemas.microsoft.com/office/drawing/2014/main" val="3540611754"/>
                    </a:ext>
                  </a:extLst>
                </a:gridCol>
                <a:gridCol w="987552">
                  <a:extLst>
                    <a:ext uri="{9D8B030D-6E8A-4147-A177-3AD203B41FA5}">
                      <a16:colId xmlns:a16="http://schemas.microsoft.com/office/drawing/2014/main" val="3305614880"/>
                    </a:ext>
                  </a:extLst>
                </a:gridCol>
                <a:gridCol w="987552">
                  <a:extLst>
                    <a:ext uri="{9D8B030D-6E8A-4147-A177-3AD203B41FA5}">
                      <a16:colId xmlns:a16="http://schemas.microsoft.com/office/drawing/2014/main" val="3569186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9191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00:58:46 </a:t>
                      </a:r>
                      <a:r>
                        <a:rPr kumimoji="0" lang="en-US" sz="1000" b="0" i="0" u="none" strike="noStrike" kern="1200" cap="none" spc="0" normalizeH="0" baseline="0" noProof="0">
                          <a:ln>
                            <a:noFill/>
                          </a:ln>
                          <a:solidFill>
                            <a:prstClr val="black"/>
                          </a:solidFill>
                          <a:effectLst/>
                          <a:uLnTx/>
                          <a:uFillTx/>
                          <a:latin typeface="+mn-lt"/>
                          <a:ea typeface="+mn-ea"/>
                          <a:cs typeface="+mn-cs"/>
                        </a:rPr>
                        <a:t>
  Bring your industry experience and passion for technology to the classroom. Full- or part-time positions open.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https://image-store.slidesharecdn.com/f4ddeeb5-e4c7-40d4-8484-a966a7242916-large.jpeg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1419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00:52:09 </a:t>
                      </a:r>
                      <a:r>
                        <a:rPr kumimoji="0" lang="en-US" sz="1000" b="0" i="0" u="none" strike="noStrike" kern="1200" cap="none" spc="0" normalizeH="0" baseline="0" noProof="0">
                          <a:ln>
                            <a:noFill/>
                          </a:ln>
                          <a:solidFill>
                            <a:prstClr val="black"/>
                          </a:solidFill>
                          <a:effectLst/>
                          <a:uLnTx/>
                          <a:uFillTx/>
                          <a:latin typeface="+mn-lt"/>
                          <a:ea typeface="+mn-ea"/>
                          <a:cs typeface="+mn-cs"/>
                        </a:rPr>
                        <a:t>
  Become a hairstylist apprentice at VCC. Get started or grow your skills in the artistic field of hairstyling! Level 2 for working stylists starts in April, and Level 1 starts in May.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https://image-store.slidesharecdn.com/b1e1cdd2-8c65-44c4-ad07-79c4f9be550d-large.png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05:35:21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98531823"/>
                  </a:ext>
                </a:extLst>
              </a:tr>
            </a:tbl>
          </a:graphicData>
        </a:graphic>
      </p:graphicFrame>
      <p:sp>
        <p:nvSpPr>
          <p:cNvPr id="4" name="Text Placeholder 3">
            <a:extLst>
              <a:ext uri="{FF2B5EF4-FFF2-40B4-BE49-F238E27FC236}">
                <a16:creationId xmlns:a16="http://schemas.microsoft.com/office/drawing/2014/main" id="{5E6BE5CB-C365-4391-83B7-0AF3DE76F9A2}"/>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897523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D1BF5-D506-4A77-8D07-77A7ACABF0EE}"/>
              </a:ext>
            </a:extLst>
          </p:cNvPr>
          <p:cNvSpPr>
            <a:spLocks noGrp="1"/>
          </p:cNvSpPr>
          <p:nvPr>
            <p:ph type="title"/>
          </p:nvPr>
        </p:nvSpPr>
        <p:spPr/>
        <p:txBody>
          <a:bodyPr/>
          <a:lstStyle/>
          <a:p>
            <a:r>
              <a:rPr lang="en-US"/>
              <a:t>LinkedIn Updates Table | All Pages - 11 of 16</a:t>
            </a:r>
          </a:p>
        </p:txBody>
      </p:sp>
      <p:graphicFrame>
        <p:nvGraphicFramePr>
          <p:cNvPr id="5" name="Table Placeholder 4">
            <a:extLst>
              <a:ext uri="{FF2B5EF4-FFF2-40B4-BE49-F238E27FC236}">
                <a16:creationId xmlns:a16="http://schemas.microsoft.com/office/drawing/2014/main" id="{5F616DED-05CD-49BA-B113-E11B023A8B18}"/>
              </a:ext>
            </a:extLst>
          </p:cNvPr>
          <p:cNvGraphicFramePr>
            <a:graphicFrameLocks noGrp="1"/>
          </p:cNvGraphicFramePr>
          <p:nvPr>
            <p:ph type="tbl" sz="quarter" idx="13"/>
            <p:extLst>
              <p:ext uri="{D42A27DB-BD31-4B8C-83A1-F6EECF244321}">
                <p14:modId xmlns:p14="http://schemas.microsoft.com/office/powerpoint/2010/main" val="3505394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36409734"/>
                    </a:ext>
                  </a:extLst>
                </a:gridCol>
                <a:gridCol w="905256">
                  <a:extLst>
                    <a:ext uri="{9D8B030D-6E8A-4147-A177-3AD203B41FA5}">
                      <a16:colId xmlns:a16="http://schemas.microsoft.com/office/drawing/2014/main" val="2743359012"/>
                    </a:ext>
                  </a:extLst>
                </a:gridCol>
                <a:gridCol w="822960">
                  <a:extLst>
                    <a:ext uri="{9D8B030D-6E8A-4147-A177-3AD203B41FA5}">
                      <a16:colId xmlns:a16="http://schemas.microsoft.com/office/drawing/2014/main" val="1091738762"/>
                    </a:ext>
                  </a:extLst>
                </a:gridCol>
                <a:gridCol w="987552">
                  <a:extLst>
                    <a:ext uri="{9D8B030D-6E8A-4147-A177-3AD203B41FA5}">
                      <a16:colId xmlns:a16="http://schemas.microsoft.com/office/drawing/2014/main" val="3410398472"/>
                    </a:ext>
                  </a:extLst>
                </a:gridCol>
                <a:gridCol w="987552">
                  <a:extLst>
                    <a:ext uri="{9D8B030D-6E8A-4147-A177-3AD203B41FA5}">
                      <a16:colId xmlns:a16="http://schemas.microsoft.com/office/drawing/2014/main" val="4001518178"/>
                    </a:ext>
                  </a:extLst>
                </a:gridCol>
                <a:gridCol w="987552">
                  <a:extLst>
                    <a:ext uri="{9D8B030D-6E8A-4147-A177-3AD203B41FA5}">
                      <a16:colId xmlns:a16="http://schemas.microsoft.com/office/drawing/2014/main" val="4218871056"/>
                    </a:ext>
                  </a:extLst>
                </a:gridCol>
                <a:gridCol w="987552">
                  <a:extLst>
                    <a:ext uri="{9D8B030D-6E8A-4147-A177-3AD203B41FA5}">
                      <a16:colId xmlns:a16="http://schemas.microsoft.com/office/drawing/2014/main" val="2122408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6735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00:21:13 </a:t>
                      </a:r>
                      <a:r>
                        <a:rPr kumimoji="0" lang="en-US" sz="1000" b="0" i="0" u="none" strike="noStrike" kern="1200" cap="none" spc="0" normalizeH="0" baseline="0" noProof="0">
                          <a:ln>
                            <a:noFill/>
                          </a:ln>
                          <a:solidFill>
                            <a:prstClr val="black"/>
                          </a:solidFill>
                          <a:effectLst/>
                          <a:uLnTx/>
                          <a:uFillTx/>
                          <a:latin typeface="+mn-lt"/>
                          <a:ea typeface="+mn-ea"/>
                          <a:cs typeface="+mn-cs"/>
                        </a:rPr>
                        <a:t>
  Through interdisciplinary research and projects, BCIT Building Science Masters students apply what they have learned to real-world situations.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https://image-store.slidesharecdn.com/847c056f-8fa6-4879-8b42-f820c2ab371d-large.jpeg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87825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00:15:35 </a:t>
                      </a:r>
                      <a:r>
                        <a:rPr kumimoji="0" lang="en-US" sz="1000" b="0" i="0" u="none" strike="noStrike" kern="1200" cap="none" spc="0" normalizeH="0" baseline="0" noProof="0">
                          <a:ln>
                            <a:noFill/>
                          </a:ln>
                          <a:solidFill>
                            <a:prstClr val="black"/>
                          </a:solidFill>
                          <a:effectLst/>
                          <a:uLnTx/>
                          <a:uFillTx/>
                          <a:latin typeface="+mn-lt"/>
                          <a:ea typeface="+mn-ea"/>
                          <a:cs typeface="+mn-cs"/>
                        </a:rPr>
                        <a:t>
  BCIT Geomatics programs equip students with hands-on and specialized training in drones and field survey equipment to launch their in-demand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https://image-store.slidesharecdn.com/f6234e8e-41c7-485e-b62e-f5e344d9b67c-large.jpeg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69576683"/>
                  </a:ext>
                </a:extLst>
              </a:tr>
            </a:tbl>
          </a:graphicData>
        </a:graphic>
      </p:graphicFrame>
      <p:sp>
        <p:nvSpPr>
          <p:cNvPr id="4" name="Text Placeholder 3">
            <a:extLst>
              <a:ext uri="{FF2B5EF4-FFF2-40B4-BE49-F238E27FC236}">
                <a16:creationId xmlns:a16="http://schemas.microsoft.com/office/drawing/2014/main" id="{57FBCCFA-9D87-4717-8FB3-61DDA3D3622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668417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465A6-C138-4108-A44A-B68829534CC6}"/>
              </a:ext>
            </a:extLst>
          </p:cNvPr>
          <p:cNvSpPr>
            <a:spLocks noGrp="1"/>
          </p:cNvSpPr>
          <p:nvPr>
            <p:ph type="title"/>
          </p:nvPr>
        </p:nvSpPr>
        <p:spPr/>
        <p:txBody>
          <a:bodyPr/>
          <a:lstStyle/>
          <a:p>
            <a:r>
              <a:rPr lang="en-US"/>
              <a:t>LinkedIn Updates Table | All Pages - 12 of 16</a:t>
            </a:r>
          </a:p>
        </p:txBody>
      </p:sp>
      <p:graphicFrame>
        <p:nvGraphicFramePr>
          <p:cNvPr id="5" name="Table Placeholder 4">
            <a:extLst>
              <a:ext uri="{FF2B5EF4-FFF2-40B4-BE49-F238E27FC236}">
                <a16:creationId xmlns:a16="http://schemas.microsoft.com/office/drawing/2014/main" id="{F6354D0F-2A39-418D-8654-A99BDB050BAA}"/>
              </a:ext>
            </a:extLst>
          </p:cNvPr>
          <p:cNvGraphicFramePr>
            <a:graphicFrameLocks noGrp="1"/>
          </p:cNvGraphicFramePr>
          <p:nvPr>
            <p:ph type="tbl" sz="quarter" idx="13"/>
            <p:extLst>
              <p:ext uri="{D42A27DB-BD31-4B8C-83A1-F6EECF244321}">
                <p14:modId xmlns:p14="http://schemas.microsoft.com/office/powerpoint/2010/main" val="1479212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29613133"/>
                    </a:ext>
                  </a:extLst>
                </a:gridCol>
                <a:gridCol w="905256">
                  <a:extLst>
                    <a:ext uri="{9D8B030D-6E8A-4147-A177-3AD203B41FA5}">
                      <a16:colId xmlns:a16="http://schemas.microsoft.com/office/drawing/2014/main" val="4170761446"/>
                    </a:ext>
                  </a:extLst>
                </a:gridCol>
                <a:gridCol w="822960">
                  <a:extLst>
                    <a:ext uri="{9D8B030D-6E8A-4147-A177-3AD203B41FA5}">
                      <a16:colId xmlns:a16="http://schemas.microsoft.com/office/drawing/2014/main" val="3200605180"/>
                    </a:ext>
                  </a:extLst>
                </a:gridCol>
                <a:gridCol w="987552">
                  <a:extLst>
                    <a:ext uri="{9D8B030D-6E8A-4147-A177-3AD203B41FA5}">
                      <a16:colId xmlns:a16="http://schemas.microsoft.com/office/drawing/2014/main" val="558579546"/>
                    </a:ext>
                  </a:extLst>
                </a:gridCol>
                <a:gridCol w="987552">
                  <a:extLst>
                    <a:ext uri="{9D8B030D-6E8A-4147-A177-3AD203B41FA5}">
                      <a16:colId xmlns:a16="http://schemas.microsoft.com/office/drawing/2014/main" val="105462214"/>
                    </a:ext>
                  </a:extLst>
                </a:gridCol>
                <a:gridCol w="987552">
                  <a:extLst>
                    <a:ext uri="{9D8B030D-6E8A-4147-A177-3AD203B41FA5}">
                      <a16:colId xmlns:a16="http://schemas.microsoft.com/office/drawing/2014/main" val="3014790080"/>
                    </a:ext>
                  </a:extLst>
                </a:gridCol>
                <a:gridCol w="987552">
                  <a:extLst>
                    <a:ext uri="{9D8B030D-6E8A-4147-A177-3AD203B41FA5}">
                      <a16:colId xmlns:a16="http://schemas.microsoft.com/office/drawing/2014/main" val="3665112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0033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00:08:55 </a:t>
                      </a:r>
                      <a:r>
                        <a:rPr kumimoji="0" lang="en-US" sz="1000" b="0" i="0" u="none" strike="noStrike" kern="1200" cap="none" spc="0" normalizeH="0" baseline="0" noProof="0">
                          <a:ln>
                            <a:noFill/>
                          </a:ln>
                          <a:solidFill>
                            <a:prstClr val="black"/>
                          </a:solidFill>
                          <a:effectLst/>
                          <a:uLnTx/>
                          <a:uFillTx/>
                          <a:latin typeface="+mn-lt"/>
                          <a:ea typeface="+mn-ea"/>
                          <a:cs typeface="+mn-cs"/>
                        </a:rPr>
                        <a:t>
  Thanks again to all the VCC alumni, guests and sponsors for supporting us at our signature, green-tie Flourish Gala fundraiser. Special shoutout to our VCC Culinary Arts instructors and students for volunteering their time for such a great cause. Get caught up on the story here: https://lnkd.in/gfufQsd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https://media.licdn.com/media-proxy/ext?w=800&amp;h=447&amp;f=n&amp;hash=0%2F9pZn6%2F%2BxvVtQV1uTUANHPQzxw%3D&amp;ora=1%2CaFBCTXdkRmpGL2lvQUFBPQ%2CxAVta5g-0R69hAxU1B8irq2A4kK14E5GCqzZFXO8LXn1v5fZIy_0e8fecK-ppF0IOHJW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54152940"/>
                  </a:ext>
                </a:extLst>
              </a:tr>
            </a:tbl>
          </a:graphicData>
        </a:graphic>
      </p:graphicFrame>
      <p:sp>
        <p:nvSpPr>
          <p:cNvPr id="4" name="Text Placeholder 3">
            <a:extLst>
              <a:ext uri="{FF2B5EF4-FFF2-40B4-BE49-F238E27FC236}">
                <a16:creationId xmlns:a16="http://schemas.microsoft.com/office/drawing/2014/main" id="{293F935F-E03B-4812-A362-2ED0D561284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945102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5BD0-BF99-4348-8584-B665D2AB17F0}"/>
              </a:ext>
            </a:extLst>
          </p:cNvPr>
          <p:cNvSpPr>
            <a:spLocks noGrp="1"/>
          </p:cNvSpPr>
          <p:nvPr>
            <p:ph type="title"/>
          </p:nvPr>
        </p:nvSpPr>
        <p:spPr/>
        <p:txBody>
          <a:bodyPr/>
          <a:lstStyle/>
          <a:p>
            <a:r>
              <a:rPr lang="en-US"/>
              <a:t>LinkedIn Updates Table | All Pages - 13 of 16</a:t>
            </a:r>
          </a:p>
        </p:txBody>
      </p:sp>
      <p:graphicFrame>
        <p:nvGraphicFramePr>
          <p:cNvPr id="5" name="Table Placeholder 4">
            <a:extLst>
              <a:ext uri="{FF2B5EF4-FFF2-40B4-BE49-F238E27FC236}">
                <a16:creationId xmlns:a16="http://schemas.microsoft.com/office/drawing/2014/main" id="{0EAF9140-C977-4FE2-8807-FD3C54FFE71F}"/>
              </a:ext>
            </a:extLst>
          </p:cNvPr>
          <p:cNvGraphicFramePr>
            <a:graphicFrameLocks noGrp="1"/>
          </p:cNvGraphicFramePr>
          <p:nvPr>
            <p:ph type="tbl" sz="quarter" idx="13"/>
            <p:extLst>
              <p:ext uri="{D42A27DB-BD31-4B8C-83A1-F6EECF244321}">
                <p14:modId xmlns:p14="http://schemas.microsoft.com/office/powerpoint/2010/main" val="761873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38949458"/>
                    </a:ext>
                  </a:extLst>
                </a:gridCol>
                <a:gridCol w="905256">
                  <a:extLst>
                    <a:ext uri="{9D8B030D-6E8A-4147-A177-3AD203B41FA5}">
                      <a16:colId xmlns:a16="http://schemas.microsoft.com/office/drawing/2014/main" val="3863202976"/>
                    </a:ext>
                  </a:extLst>
                </a:gridCol>
                <a:gridCol w="822960">
                  <a:extLst>
                    <a:ext uri="{9D8B030D-6E8A-4147-A177-3AD203B41FA5}">
                      <a16:colId xmlns:a16="http://schemas.microsoft.com/office/drawing/2014/main" val="3276090723"/>
                    </a:ext>
                  </a:extLst>
                </a:gridCol>
                <a:gridCol w="987552">
                  <a:extLst>
                    <a:ext uri="{9D8B030D-6E8A-4147-A177-3AD203B41FA5}">
                      <a16:colId xmlns:a16="http://schemas.microsoft.com/office/drawing/2014/main" val="2963046116"/>
                    </a:ext>
                  </a:extLst>
                </a:gridCol>
                <a:gridCol w="987552">
                  <a:extLst>
                    <a:ext uri="{9D8B030D-6E8A-4147-A177-3AD203B41FA5}">
                      <a16:colId xmlns:a16="http://schemas.microsoft.com/office/drawing/2014/main" val="3448251057"/>
                    </a:ext>
                  </a:extLst>
                </a:gridCol>
                <a:gridCol w="987552">
                  <a:extLst>
                    <a:ext uri="{9D8B030D-6E8A-4147-A177-3AD203B41FA5}">
                      <a16:colId xmlns:a16="http://schemas.microsoft.com/office/drawing/2014/main" val="1975431383"/>
                    </a:ext>
                  </a:extLst>
                </a:gridCol>
                <a:gridCol w="987552">
                  <a:extLst>
                    <a:ext uri="{9D8B030D-6E8A-4147-A177-3AD203B41FA5}">
                      <a16:colId xmlns:a16="http://schemas.microsoft.com/office/drawing/2014/main" val="1435009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456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- 2019-03-21 01:22:55 </a:t>
                      </a:r>
                      <a:r>
                        <a:rPr kumimoji="0" lang="en-US" sz="1000" b="0" i="0" u="none" strike="noStrike" kern="1200" cap="none" spc="0" normalizeH="0" baseline="0" noProof="0">
                          <a:ln>
                            <a:noFill/>
                          </a:ln>
                          <a:solidFill>
                            <a:prstClr val="black"/>
                          </a:solidFill>
                          <a:effectLst/>
                          <a:uLnTx/>
                          <a:uFillTx/>
                          <a:latin typeface="+mn-lt"/>
                          <a:ea typeface="+mn-ea"/>
                          <a:cs typeface="+mn-cs"/>
                        </a:rPr>
                        <a:t>
  BCIT Mining programs equip students with hands-on and specialized training to start their in-demand 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https://image-store.slidesharecdn.com/52d92ece-8ebd-4f06-8fc0-9ad5b8074ac7-large.jpeg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00060024"/>
                  </a:ext>
                </a:extLst>
              </a:tr>
            </a:tbl>
          </a:graphicData>
        </a:graphic>
      </p:graphicFrame>
      <p:sp>
        <p:nvSpPr>
          <p:cNvPr id="4" name="Text Placeholder 3">
            <a:extLst>
              <a:ext uri="{FF2B5EF4-FFF2-40B4-BE49-F238E27FC236}">
                <a16:creationId xmlns:a16="http://schemas.microsoft.com/office/drawing/2014/main" id="{F7DAEE75-18CC-499D-9D09-4B3A0FA0B7DD}"/>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596185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D3E9B-2B4A-483E-8C92-96D3EB25AA3C}"/>
              </a:ext>
            </a:extLst>
          </p:cNvPr>
          <p:cNvSpPr>
            <a:spLocks noGrp="1"/>
          </p:cNvSpPr>
          <p:nvPr>
            <p:ph type="title"/>
          </p:nvPr>
        </p:nvSpPr>
        <p:spPr/>
        <p:txBody>
          <a:bodyPr/>
          <a:lstStyle/>
          <a:p>
            <a:r>
              <a:rPr lang="en-US"/>
              <a:t>LinkedIn Updates Table | All Pages - 14 of 16</a:t>
            </a:r>
          </a:p>
        </p:txBody>
      </p:sp>
      <p:graphicFrame>
        <p:nvGraphicFramePr>
          <p:cNvPr id="5" name="Table Placeholder 4">
            <a:extLst>
              <a:ext uri="{FF2B5EF4-FFF2-40B4-BE49-F238E27FC236}">
                <a16:creationId xmlns:a16="http://schemas.microsoft.com/office/drawing/2014/main" id="{E1146620-D9CE-4DA6-8576-AEB91C915FBB}"/>
              </a:ext>
            </a:extLst>
          </p:cNvPr>
          <p:cNvGraphicFramePr>
            <a:graphicFrameLocks noGrp="1"/>
          </p:cNvGraphicFramePr>
          <p:nvPr>
            <p:ph type="tbl" sz="quarter" idx="13"/>
            <p:extLst>
              <p:ext uri="{D42A27DB-BD31-4B8C-83A1-F6EECF244321}">
                <p14:modId xmlns:p14="http://schemas.microsoft.com/office/powerpoint/2010/main" val="902441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42361073"/>
                    </a:ext>
                  </a:extLst>
                </a:gridCol>
                <a:gridCol w="905256">
                  <a:extLst>
                    <a:ext uri="{9D8B030D-6E8A-4147-A177-3AD203B41FA5}">
                      <a16:colId xmlns:a16="http://schemas.microsoft.com/office/drawing/2014/main" val="2915866565"/>
                    </a:ext>
                  </a:extLst>
                </a:gridCol>
                <a:gridCol w="822960">
                  <a:extLst>
                    <a:ext uri="{9D8B030D-6E8A-4147-A177-3AD203B41FA5}">
                      <a16:colId xmlns:a16="http://schemas.microsoft.com/office/drawing/2014/main" val="3037529133"/>
                    </a:ext>
                  </a:extLst>
                </a:gridCol>
                <a:gridCol w="987552">
                  <a:extLst>
                    <a:ext uri="{9D8B030D-6E8A-4147-A177-3AD203B41FA5}">
                      <a16:colId xmlns:a16="http://schemas.microsoft.com/office/drawing/2014/main" val="1623998044"/>
                    </a:ext>
                  </a:extLst>
                </a:gridCol>
                <a:gridCol w="987552">
                  <a:extLst>
                    <a:ext uri="{9D8B030D-6E8A-4147-A177-3AD203B41FA5}">
                      <a16:colId xmlns:a16="http://schemas.microsoft.com/office/drawing/2014/main" val="2083063763"/>
                    </a:ext>
                  </a:extLst>
                </a:gridCol>
                <a:gridCol w="987552">
                  <a:extLst>
                    <a:ext uri="{9D8B030D-6E8A-4147-A177-3AD203B41FA5}">
                      <a16:colId xmlns:a16="http://schemas.microsoft.com/office/drawing/2014/main" val="3346518586"/>
                    </a:ext>
                  </a:extLst>
                </a:gridCol>
                <a:gridCol w="987552">
                  <a:extLst>
                    <a:ext uri="{9D8B030D-6E8A-4147-A177-3AD203B41FA5}">
                      <a16:colId xmlns:a16="http://schemas.microsoft.com/office/drawing/2014/main" val="409579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1506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- 2019-03-20 21:52:48 </a:t>
                      </a:r>
                      <a:r>
                        <a:rPr kumimoji="0" lang="en-US" sz="1000" b="0" i="0" u="none" strike="noStrike" kern="1200" cap="none" spc="0" normalizeH="0" baseline="0" noProof="0">
                          <a:ln>
                            <a:noFill/>
                          </a:ln>
                          <a:solidFill>
                            <a:prstClr val="black"/>
                          </a:solidFill>
                          <a:effectLst/>
                          <a:uLnTx/>
                          <a:uFillTx/>
                          <a:latin typeface="+mn-lt"/>
                          <a:ea typeface="+mn-ea"/>
                          <a:cs typeface="+mn-cs"/>
                        </a:rPr>
                        <a:t>
  Well done to all six VCC baking and pastry arts students who competed in the first national Nespresso Cafe Gourmand semi-final competition hosted in Vancouver. Read more what it was like behind the scenes and find out who our winner is and what's next for her: https://lnkd.in/eXa2qt8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https://media.licdn.com/media-proxy/ext?w=800&amp;h=448&amp;f=n&amp;hash=gmCdhAgFlaYlUjKjAq6CYYThdFA%3D&amp;ora=1%2CaFBCTXdkRmpGL2lvQUFBPQ%2CxAVta5g-0R69hAxU1B8irq2A4kK14E5GCqzZFXO8Knv9r4nRfQm8OoedLPHi-0AeeCwf0Fpl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31583791"/>
                  </a:ext>
                </a:extLst>
              </a:tr>
            </a:tbl>
          </a:graphicData>
        </a:graphic>
      </p:graphicFrame>
      <p:sp>
        <p:nvSpPr>
          <p:cNvPr id="4" name="Text Placeholder 3">
            <a:extLst>
              <a:ext uri="{FF2B5EF4-FFF2-40B4-BE49-F238E27FC236}">
                <a16:creationId xmlns:a16="http://schemas.microsoft.com/office/drawing/2014/main" id="{E40E56BB-356A-4167-A182-B965DAD0BF31}"/>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393884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10903-3FAB-4A8D-8BD9-3E46B2B864FB}"/>
              </a:ext>
            </a:extLst>
          </p:cNvPr>
          <p:cNvSpPr>
            <a:spLocks noGrp="1"/>
          </p:cNvSpPr>
          <p:nvPr>
            <p:ph type="title"/>
          </p:nvPr>
        </p:nvSpPr>
        <p:spPr/>
        <p:txBody>
          <a:bodyPr/>
          <a:lstStyle/>
          <a:p>
            <a:r>
              <a:rPr lang="en-US"/>
              <a:t>LinkedIn Updates Table | All Pages - 15 of 16</a:t>
            </a:r>
          </a:p>
        </p:txBody>
      </p:sp>
      <p:graphicFrame>
        <p:nvGraphicFramePr>
          <p:cNvPr id="5" name="Table Placeholder 4">
            <a:extLst>
              <a:ext uri="{FF2B5EF4-FFF2-40B4-BE49-F238E27FC236}">
                <a16:creationId xmlns:a16="http://schemas.microsoft.com/office/drawing/2014/main" id="{8ACD9034-7649-4484-B925-D8D883906FDC}"/>
              </a:ext>
            </a:extLst>
          </p:cNvPr>
          <p:cNvGraphicFramePr>
            <a:graphicFrameLocks noGrp="1"/>
          </p:cNvGraphicFramePr>
          <p:nvPr>
            <p:ph type="tbl" sz="quarter" idx="13"/>
            <p:extLst>
              <p:ext uri="{D42A27DB-BD31-4B8C-83A1-F6EECF244321}">
                <p14:modId xmlns:p14="http://schemas.microsoft.com/office/powerpoint/2010/main" val="3840317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91957118"/>
                    </a:ext>
                  </a:extLst>
                </a:gridCol>
                <a:gridCol w="905256">
                  <a:extLst>
                    <a:ext uri="{9D8B030D-6E8A-4147-A177-3AD203B41FA5}">
                      <a16:colId xmlns:a16="http://schemas.microsoft.com/office/drawing/2014/main" val="3574745958"/>
                    </a:ext>
                  </a:extLst>
                </a:gridCol>
                <a:gridCol w="822960">
                  <a:extLst>
                    <a:ext uri="{9D8B030D-6E8A-4147-A177-3AD203B41FA5}">
                      <a16:colId xmlns:a16="http://schemas.microsoft.com/office/drawing/2014/main" val="20128371"/>
                    </a:ext>
                  </a:extLst>
                </a:gridCol>
                <a:gridCol w="987552">
                  <a:extLst>
                    <a:ext uri="{9D8B030D-6E8A-4147-A177-3AD203B41FA5}">
                      <a16:colId xmlns:a16="http://schemas.microsoft.com/office/drawing/2014/main" val="3239979214"/>
                    </a:ext>
                  </a:extLst>
                </a:gridCol>
                <a:gridCol w="987552">
                  <a:extLst>
                    <a:ext uri="{9D8B030D-6E8A-4147-A177-3AD203B41FA5}">
                      <a16:colId xmlns:a16="http://schemas.microsoft.com/office/drawing/2014/main" val="3699250797"/>
                    </a:ext>
                  </a:extLst>
                </a:gridCol>
                <a:gridCol w="987552">
                  <a:extLst>
                    <a:ext uri="{9D8B030D-6E8A-4147-A177-3AD203B41FA5}">
                      <a16:colId xmlns:a16="http://schemas.microsoft.com/office/drawing/2014/main" val="1534010480"/>
                    </a:ext>
                  </a:extLst>
                </a:gridCol>
                <a:gridCol w="987552">
                  <a:extLst>
                    <a:ext uri="{9D8B030D-6E8A-4147-A177-3AD203B41FA5}">
                      <a16:colId xmlns:a16="http://schemas.microsoft.com/office/drawing/2014/main" val="1327542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151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22:57:41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https://image-store.slidesharecdn.com/6f6a0a3e-cdd9-4ab5-9409-ad5a523cd4bf-large.jpeg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89272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22:56:33 </a:t>
                      </a:r>
                      <a:r>
                        <a:rPr kumimoji="0" lang="en-US" sz="1000" b="0" i="0" u="none" strike="noStrike" kern="1200" cap="none" spc="0" normalizeH="0" baseline="0" noProof="0">
                          <a:ln>
                            <a:noFill/>
                          </a:ln>
                          <a:solidFill>
                            <a:prstClr val="black"/>
                          </a:solidFill>
                          <a:effectLst/>
                          <a:uLnTx/>
                          <a:uFillTx/>
                          <a:latin typeface="+mn-lt"/>
                          <a:ea typeface="+mn-ea"/>
                          <a:cs typeface="+mn-cs"/>
                        </a:rPr>
                        <a:t>
  “My students don't just learn through theory but also through my industry experience.” - Angela Bains, Instructor, Part-time Studies, Graphic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https://image-store.slidesharecdn.com/64561b88-11ec-42d1-b629-2f7b5dbd52dc-large.jpeg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87101022"/>
                  </a:ext>
                </a:extLst>
              </a:tr>
            </a:tbl>
          </a:graphicData>
        </a:graphic>
      </p:graphicFrame>
      <p:sp>
        <p:nvSpPr>
          <p:cNvPr id="4" name="Text Placeholder 3">
            <a:extLst>
              <a:ext uri="{FF2B5EF4-FFF2-40B4-BE49-F238E27FC236}">
                <a16:creationId xmlns:a16="http://schemas.microsoft.com/office/drawing/2014/main" id="{3BD18B02-B2B9-4631-92F6-9360077EFA0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793011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42E06-A9B4-4B5B-9DF5-2D99B64228FF}"/>
              </a:ext>
            </a:extLst>
          </p:cNvPr>
          <p:cNvSpPr>
            <a:spLocks noGrp="1"/>
          </p:cNvSpPr>
          <p:nvPr>
            <p:ph type="title"/>
          </p:nvPr>
        </p:nvSpPr>
        <p:spPr/>
        <p:txBody>
          <a:bodyPr/>
          <a:lstStyle/>
          <a:p>
            <a:r>
              <a:rPr lang="en-US"/>
              <a:t>LinkedIn Updates Table | All Pages - 16 of 16</a:t>
            </a:r>
          </a:p>
        </p:txBody>
      </p:sp>
      <p:graphicFrame>
        <p:nvGraphicFramePr>
          <p:cNvPr id="5" name="Table Placeholder 4">
            <a:extLst>
              <a:ext uri="{FF2B5EF4-FFF2-40B4-BE49-F238E27FC236}">
                <a16:creationId xmlns:a16="http://schemas.microsoft.com/office/drawing/2014/main" id="{78C4D8A8-D3E4-4D51-9211-79CF9B1224C8}"/>
              </a:ext>
            </a:extLst>
          </p:cNvPr>
          <p:cNvGraphicFramePr>
            <a:graphicFrameLocks noGrp="1"/>
          </p:cNvGraphicFramePr>
          <p:nvPr>
            <p:ph type="tbl" sz="quarter" idx="13"/>
            <p:extLst>
              <p:ext uri="{D42A27DB-BD31-4B8C-83A1-F6EECF244321}">
                <p14:modId xmlns:p14="http://schemas.microsoft.com/office/powerpoint/2010/main" val="1477652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16877522"/>
                    </a:ext>
                  </a:extLst>
                </a:gridCol>
                <a:gridCol w="905256">
                  <a:extLst>
                    <a:ext uri="{9D8B030D-6E8A-4147-A177-3AD203B41FA5}">
                      <a16:colId xmlns:a16="http://schemas.microsoft.com/office/drawing/2014/main" val="1914206413"/>
                    </a:ext>
                  </a:extLst>
                </a:gridCol>
                <a:gridCol w="822960">
                  <a:extLst>
                    <a:ext uri="{9D8B030D-6E8A-4147-A177-3AD203B41FA5}">
                      <a16:colId xmlns:a16="http://schemas.microsoft.com/office/drawing/2014/main" val="335086992"/>
                    </a:ext>
                  </a:extLst>
                </a:gridCol>
                <a:gridCol w="987552">
                  <a:extLst>
                    <a:ext uri="{9D8B030D-6E8A-4147-A177-3AD203B41FA5}">
                      <a16:colId xmlns:a16="http://schemas.microsoft.com/office/drawing/2014/main" val="3760457913"/>
                    </a:ext>
                  </a:extLst>
                </a:gridCol>
                <a:gridCol w="987552">
                  <a:extLst>
                    <a:ext uri="{9D8B030D-6E8A-4147-A177-3AD203B41FA5}">
                      <a16:colId xmlns:a16="http://schemas.microsoft.com/office/drawing/2014/main" val="488547576"/>
                    </a:ext>
                  </a:extLst>
                </a:gridCol>
                <a:gridCol w="987552">
                  <a:extLst>
                    <a:ext uri="{9D8B030D-6E8A-4147-A177-3AD203B41FA5}">
                      <a16:colId xmlns:a16="http://schemas.microsoft.com/office/drawing/2014/main" val="2375597388"/>
                    </a:ext>
                  </a:extLst>
                </a:gridCol>
                <a:gridCol w="987552">
                  <a:extLst>
                    <a:ext uri="{9D8B030D-6E8A-4147-A177-3AD203B41FA5}">
                      <a16:colId xmlns:a16="http://schemas.microsoft.com/office/drawing/2014/main" val="1396644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6368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22:02:11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https://image-store.slidesharecdn.com/0c22edde-9085-4d6d-90ad-1e7086b348ba-large.jpeg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2765796"/>
                  </a:ext>
                </a:extLst>
              </a:tr>
            </a:tbl>
          </a:graphicData>
        </a:graphic>
      </p:graphicFrame>
      <p:sp>
        <p:nvSpPr>
          <p:cNvPr id="4" name="Text Placeholder 3">
            <a:extLst>
              <a:ext uri="{FF2B5EF4-FFF2-40B4-BE49-F238E27FC236}">
                <a16:creationId xmlns:a16="http://schemas.microsoft.com/office/drawing/2014/main" id="{6C1D06C0-8227-485C-A99E-29023208EB71}"/>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978774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978AB-8AAA-4827-B52D-C40B8BD66952}"/>
              </a:ext>
            </a:extLst>
          </p:cNvPr>
          <p:cNvSpPr>
            <a:spLocks noGrp="1"/>
          </p:cNvSpPr>
          <p:nvPr>
            <p:ph type="title"/>
          </p:nvPr>
        </p:nvSpPr>
        <p:spPr/>
        <p:txBody>
          <a:bodyPr/>
          <a:lstStyle/>
          <a:p>
            <a:r>
              <a:rPr lang="en-US"/>
              <a:t>LinkedIn Updates Type Distribution | All Pages</a:t>
            </a:r>
          </a:p>
        </p:txBody>
      </p:sp>
      <p:graphicFrame>
        <p:nvGraphicFramePr>
          <p:cNvPr id="6" name="Chart Placeholder 5">
            <a:extLst>
              <a:ext uri="{FF2B5EF4-FFF2-40B4-BE49-F238E27FC236}">
                <a16:creationId xmlns:a16="http://schemas.microsoft.com/office/drawing/2014/main" id="{5EDFC3E7-5C95-4FAC-AC4F-CA39524B7F52}"/>
              </a:ext>
            </a:extLst>
          </p:cNvPr>
          <p:cNvGraphicFramePr>
            <a:graphicFrameLocks noGrp="1"/>
          </p:cNvGraphicFramePr>
          <p:nvPr>
            <p:ph type="chart" sz="quarter" idx="13"/>
            <p:extLst>
              <p:ext uri="{D42A27DB-BD31-4B8C-83A1-F6EECF244321}">
                <p14:modId xmlns:p14="http://schemas.microsoft.com/office/powerpoint/2010/main" val="3437071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0E421D-C071-4ABC-97F1-2E61C5C67DDB}"/>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F9E65A55-B228-49F1-947F-FA29D2139D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7916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EECE0-0441-4B70-8B01-904D9C110759}"/>
              </a:ext>
            </a:extLst>
          </p:cNvPr>
          <p:cNvSpPr>
            <a:spLocks noGrp="1"/>
          </p:cNvSpPr>
          <p:nvPr>
            <p:ph type="title"/>
          </p:nvPr>
        </p:nvSpPr>
        <p:spPr/>
        <p:txBody>
          <a:bodyPr/>
          <a:lstStyle/>
          <a:p>
            <a:r>
              <a:rPr lang="en-US"/>
              <a:t>LinkedIn Interaction Rate By Update Type | All Pages</a:t>
            </a:r>
          </a:p>
        </p:txBody>
      </p:sp>
      <p:graphicFrame>
        <p:nvGraphicFramePr>
          <p:cNvPr id="6" name="Chart Placeholder 5">
            <a:extLst>
              <a:ext uri="{FF2B5EF4-FFF2-40B4-BE49-F238E27FC236}">
                <a16:creationId xmlns:a16="http://schemas.microsoft.com/office/drawing/2014/main" id="{05A3CBC9-7922-40C5-8007-CE0B8F248886}"/>
              </a:ext>
            </a:extLst>
          </p:cNvPr>
          <p:cNvGraphicFramePr>
            <a:graphicFrameLocks noGrp="1"/>
          </p:cNvGraphicFramePr>
          <p:nvPr>
            <p:ph type="chart" sz="quarter" idx="13"/>
            <p:extLst>
              <p:ext uri="{D42A27DB-BD31-4B8C-83A1-F6EECF244321}">
                <p14:modId xmlns:p14="http://schemas.microsoft.com/office/powerpoint/2010/main" val="2111126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73B1C1-BA36-4119-A72C-C2F23E116637}"/>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2D2F4CB4-4BE7-42C1-9CCB-AF5AD596B7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9478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C3039-CE35-4D65-8AA6-352D216C7345}"/>
              </a:ext>
            </a:extLst>
          </p:cNvPr>
          <p:cNvSpPr>
            <a:spLocks noGrp="1"/>
          </p:cNvSpPr>
          <p:nvPr>
            <p:ph type="title"/>
          </p:nvPr>
        </p:nvSpPr>
        <p:spPr/>
        <p:txBody>
          <a:bodyPr/>
          <a:lstStyle/>
          <a:p>
            <a:r>
              <a:rPr lang="en-US"/>
              <a:t>LinkedIn Interactions Distribution | All Pages</a:t>
            </a:r>
          </a:p>
        </p:txBody>
      </p:sp>
      <p:graphicFrame>
        <p:nvGraphicFramePr>
          <p:cNvPr id="6" name="Chart Placeholder 5">
            <a:extLst>
              <a:ext uri="{FF2B5EF4-FFF2-40B4-BE49-F238E27FC236}">
                <a16:creationId xmlns:a16="http://schemas.microsoft.com/office/drawing/2014/main" id="{EB7E2B91-65A6-4582-919E-EBF2DC9DEE56}"/>
              </a:ext>
            </a:extLst>
          </p:cNvPr>
          <p:cNvGraphicFramePr>
            <a:graphicFrameLocks noGrp="1"/>
          </p:cNvGraphicFramePr>
          <p:nvPr>
            <p:ph type="chart" sz="quarter" idx="13"/>
            <p:extLst>
              <p:ext uri="{D42A27DB-BD31-4B8C-83A1-F6EECF244321}">
                <p14:modId xmlns:p14="http://schemas.microsoft.com/office/powerpoint/2010/main" val="77201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89354C-8545-4FB1-9442-09D32B93D493}"/>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4D7354CA-4D68-4F74-9C96-08C5D94C47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9368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63839-1A70-47E1-B6EF-8B316AD96C8E}"/>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432650B9-772B-4DAA-B33C-08A1CF706573}"/>
              </a:ext>
            </a:extLst>
          </p:cNvPr>
          <p:cNvGraphicFramePr>
            <a:graphicFrameLocks noGrp="1"/>
          </p:cNvGraphicFramePr>
          <p:nvPr>
            <p:ph type="chart" sz="quarter" idx="13"/>
            <p:extLst>
              <p:ext uri="{D42A27DB-BD31-4B8C-83A1-F6EECF244321}">
                <p14:modId xmlns:p14="http://schemas.microsoft.com/office/powerpoint/2010/main" val="1620351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AD579B-A3DE-472E-9177-B069EC4863D0}"/>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751DC289-8C8D-400E-8F84-88D173EC4E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5163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36B14-DD62-4C67-8E1F-446C363A13EF}"/>
              </a:ext>
            </a:extLst>
          </p:cNvPr>
          <p:cNvSpPr>
            <a:spLocks noGrp="1"/>
          </p:cNvSpPr>
          <p:nvPr>
            <p:ph type="title"/>
          </p:nvPr>
        </p:nvSpPr>
        <p:spPr/>
        <p:txBody>
          <a:bodyPr/>
          <a:lstStyle/>
          <a:p>
            <a:r>
              <a:rPr lang="en-US"/>
              <a:t>Overall Overall Top Pages | All Pages - 1 of 2</a:t>
            </a:r>
          </a:p>
        </p:txBody>
      </p:sp>
      <p:graphicFrame>
        <p:nvGraphicFramePr>
          <p:cNvPr id="5" name="Table Placeholder 4">
            <a:extLst>
              <a:ext uri="{FF2B5EF4-FFF2-40B4-BE49-F238E27FC236}">
                <a16:creationId xmlns:a16="http://schemas.microsoft.com/office/drawing/2014/main" id="{4487252D-5BE8-4923-84B7-50A182FFD261}"/>
              </a:ext>
            </a:extLst>
          </p:cNvPr>
          <p:cNvGraphicFramePr>
            <a:graphicFrameLocks noGrp="1"/>
          </p:cNvGraphicFramePr>
          <p:nvPr>
            <p:ph type="tbl" sz="quarter" idx="13"/>
            <p:extLst>
              <p:ext uri="{D42A27DB-BD31-4B8C-83A1-F6EECF244321}">
                <p14:modId xmlns:p14="http://schemas.microsoft.com/office/powerpoint/2010/main" val="4292476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1975218783"/>
                    </a:ext>
                  </a:extLst>
                </a:gridCol>
                <a:gridCol w="1357884">
                  <a:extLst>
                    <a:ext uri="{9D8B030D-6E8A-4147-A177-3AD203B41FA5}">
                      <a16:colId xmlns:a16="http://schemas.microsoft.com/office/drawing/2014/main" val="327442928"/>
                    </a:ext>
                  </a:extLst>
                </a:gridCol>
                <a:gridCol w="1357884">
                  <a:extLst>
                    <a:ext uri="{9D8B030D-6E8A-4147-A177-3AD203B41FA5}">
                      <a16:colId xmlns:a16="http://schemas.microsoft.com/office/drawing/2014/main" val="3828547592"/>
                    </a:ext>
                  </a:extLst>
                </a:gridCol>
                <a:gridCol w="1357884">
                  <a:extLst>
                    <a:ext uri="{9D8B030D-6E8A-4147-A177-3AD203B41FA5}">
                      <a16:colId xmlns:a16="http://schemas.microsoft.com/office/drawing/2014/main" val="3006049040"/>
                    </a:ext>
                  </a:extLst>
                </a:gridCol>
                <a:gridCol w="1357884">
                  <a:extLst>
                    <a:ext uri="{9D8B030D-6E8A-4147-A177-3AD203B41FA5}">
                      <a16:colId xmlns:a16="http://schemas.microsoft.com/office/drawing/2014/main" val="94209055"/>
                    </a:ext>
                  </a:extLst>
                </a:gridCol>
                <a:gridCol w="1357884">
                  <a:extLst>
                    <a:ext uri="{9D8B030D-6E8A-4147-A177-3AD203B41FA5}">
                      <a16:colId xmlns:a16="http://schemas.microsoft.com/office/drawing/2014/main" val="2328512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2743703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54580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021457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836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40713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1914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466260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1155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1599586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796225130"/>
                  </a:ext>
                </a:extLst>
              </a:tr>
            </a:tbl>
          </a:graphicData>
        </a:graphic>
      </p:graphicFrame>
      <p:sp>
        <p:nvSpPr>
          <p:cNvPr id="4" name="Text Placeholder 3">
            <a:extLst>
              <a:ext uri="{FF2B5EF4-FFF2-40B4-BE49-F238E27FC236}">
                <a16:creationId xmlns:a16="http://schemas.microsoft.com/office/drawing/2014/main" id="{084EBA07-EA21-4BE5-8AF1-2AB99DC55CA4}"/>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89313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4CB63-E91E-4D7F-A676-E402D46CC1C3}"/>
              </a:ext>
            </a:extLst>
          </p:cNvPr>
          <p:cNvSpPr>
            <a:spLocks noGrp="1"/>
          </p:cNvSpPr>
          <p:nvPr>
            <p:ph type="title"/>
          </p:nvPr>
        </p:nvSpPr>
        <p:spPr/>
        <p:txBody>
          <a:bodyPr/>
          <a:lstStyle/>
          <a:p>
            <a:r>
              <a:rPr lang="en-US"/>
              <a:t>Overall Overall Top Pages | All Pages - 2 of 2</a:t>
            </a:r>
          </a:p>
        </p:txBody>
      </p:sp>
      <p:graphicFrame>
        <p:nvGraphicFramePr>
          <p:cNvPr id="5" name="Table Placeholder 4">
            <a:extLst>
              <a:ext uri="{FF2B5EF4-FFF2-40B4-BE49-F238E27FC236}">
                <a16:creationId xmlns:a16="http://schemas.microsoft.com/office/drawing/2014/main" id="{0476FD61-AD2F-4013-B494-40E1B2153762}"/>
              </a:ext>
            </a:extLst>
          </p:cNvPr>
          <p:cNvGraphicFramePr>
            <a:graphicFrameLocks noGrp="1"/>
          </p:cNvGraphicFramePr>
          <p:nvPr>
            <p:ph type="tbl" sz="quarter" idx="13"/>
            <p:extLst>
              <p:ext uri="{D42A27DB-BD31-4B8C-83A1-F6EECF244321}">
                <p14:modId xmlns:p14="http://schemas.microsoft.com/office/powerpoint/2010/main" val="3090142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456619462"/>
                    </a:ext>
                  </a:extLst>
                </a:gridCol>
                <a:gridCol w="1357884">
                  <a:extLst>
                    <a:ext uri="{9D8B030D-6E8A-4147-A177-3AD203B41FA5}">
                      <a16:colId xmlns:a16="http://schemas.microsoft.com/office/drawing/2014/main" val="1017927668"/>
                    </a:ext>
                  </a:extLst>
                </a:gridCol>
                <a:gridCol w="1357884">
                  <a:extLst>
                    <a:ext uri="{9D8B030D-6E8A-4147-A177-3AD203B41FA5}">
                      <a16:colId xmlns:a16="http://schemas.microsoft.com/office/drawing/2014/main" val="3238953934"/>
                    </a:ext>
                  </a:extLst>
                </a:gridCol>
                <a:gridCol w="1357884">
                  <a:extLst>
                    <a:ext uri="{9D8B030D-6E8A-4147-A177-3AD203B41FA5}">
                      <a16:colId xmlns:a16="http://schemas.microsoft.com/office/drawing/2014/main" val="3588764113"/>
                    </a:ext>
                  </a:extLst>
                </a:gridCol>
                <a:gridCol w="1357884">
                  <a:extLst>
                    <a:ext uri="{9D8B030D-6E8A-4147-A177-3AD203B41FA5}">
                      <a16:colId xmlns:a16="http://schemas.microsoft.com/office/drawing/2014/main" val="1744616975"/>
                    </a:ext>
                  </a:extLst>
                </a:gridCol>
                <a:gridCol w="1357884">
                  <a:extLst>
                    <a:ext uri="{9D8B030D-6E8A-4147-A177-3AD203B41FA5}">
                      <a16:colId xmlns:a16="http://schemas.microsoft.com/office/drawing/2014/main" val="4035160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139964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92990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864593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9076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27870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3749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414875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extLst>
                  <a:ext uri="{0D108BD9-81ED-4DB2-BD59-A6C34878D82A}">
                    <a16:rowId xmlns:a16="http://schemas.microsoft.com/office/drawing/2014/main" val="137803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1273183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3073691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3645570472"/>
                  </a:ext>
                </a:extLst>
              </a:tr>
            </a:tbl>
          </a:graphicData>
        </a:graphic>
      </p:graphicFrame>
      <p:sp>
        <p:nvSpPr>
          <p:cNvPr id="4" name="Text Placeholder 3">
            <a:extLst>
              <a:ext uri="{FF2B5EF4-FFF2-40B4-BE49-F238E27FC236}">
                <a16:creationId xmlns:a16="http://schemas.microsoft.com/office/drawing/2014/main" id="{6F38886A-8D24-43E2-9DFF-C24692CD6F0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569461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20B46-ED00-4FD0-BAB2-73D3123AA143}"/>
              </a:ext>
            </a:extLst>
          </p:cNvPr>
          <p:cNvSpPr>
            <a:spLocks noGrp="1"/>
          </p:cNvSpPr>
          <p:nvPr>
            <p:ph type="title"/>
          </p:nvPr>
        </p:nvSpPr>
        <p:spPr/>
        <p:txBody>
          <a:bodyPr/>
          <a:lstStyle/>
          <a:p>
            <a:r>
              <a:rPr lang="en-US"/>
              <a:t>Twitter Own and Retweeted Tweets Table | All Pages - 1 of 9</a:t>
            </a:r>
          </a:p>
        </p:txBody>
      </p:sp>
      <p:graphicFrame>
        <p:nvGraphicFramePr>
          <p:cNvPr id="5" name="Table Placeholder 4">
            <a:extLst>
              <a:ext uri="{FF2B5EF4-FFF2-40B4-BE49-F238E27FC236}">
                <a16:creationId xmlns:a16="http://schemas.microsoft.com/office/drawing/2014/main" id="{3B022FAB-72B5-4DBA-88D4-C4FC11ECAD1C}"/>
              </a:ext>
            </a:extLst>
          </p:cNvPr>
          <p:cNvGraphicFramePr>
            <a:graphicFrameLocks noGrp="1"/>
          </p:cNvGraphicFramePr>
          <p:nvPr>
            <p:ph type="tbl" sz="quarter" idx="13"/>
            <p:extLst>
              <p:ext uri="{D42A27DB-BD31-4B8C-83A1-F6EECF244321}">
                <p14:modId xmlns:p14="http://schemas.microsoft.com/office/powerpoint/2010/main" val="1284111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477321070"/>
                    </a:ext>
                  </a:extLst>
                </a:gridCol>
                <a:gridCol w="411480">
                  <a:extLst>
                    <a:ext uri="{9D8B030D-6E8A-4147-A177-3AD203B41FA5}">
                      <a16:colId xmlns:a16="http://schemas.microsoft.com/office/drawing/2014/main" val="1830761012"/>
                    </a:ext>
                  </a:extLst>
                </a:gridCol>
                <a:gridCol w="822960">
                  <a:extLst>
                    <a:ext uri="{9D8B030D-6E8A-4147-A177-3AD203B41FA5}">
                      <a16:colId xmlns:a16="http://schemas.microsoft.com/office/drawing/2014/main" val="1019815989"/>
                    </a:ext>
                  </a:extLst>
                </a:gridCol>
                <a:gridCol w="822960">
                  <a:extLst>
                    <a:ext uri="{9D8B030D-6E8A-4147-A177-3AD203B41FA5}">
                      <a16:colId xmlns:a16="http://schemas.microsoft.com/office/drawing/2014/main" val="3977174699"/>
                    </a:ext>
                  </a:extLst>
                </a:gridCol>
                <a:gridCol w="822960">
                  <a:extLst>
                    <a:ext uri="{9D8B030D-6E8A-4147-A177-3AD203B41FA5}">
                      <a16:colId xmlns:a16="http://schemas.microsoft.com/office/drawing/2014/main" val="271431988"/>
                    </a:ext>
                  </a:extLst>
                </a:gridCol>
                <a:gridCol w="822960">
                  <a:extLst>
                    <a:ext uri="{9D8B030D-6E8A-4147-A177-3AD203B41FA5}">
                      <a16:colId xmlns:a16="http://schemas.microsoft.com/office/drawing/2014/main" val="4045400955"/>
                    </a:ext>
                  </a:extLst>
                </a:gridCol>
                <a:gridCol w="822960">
                  <a:extLst>
                    <a:ext uri="{9D8B030D-6E8A-4147-A177-3AD203B41FA5}">
                      <a16:colId xmlns:a16="http://schemas.microsoft.com/office/drawing/2014/main" val="480355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8374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- 2019-03-28 23:15:53 </a:t>
                      </a:r>
                      <a:r>
                        <a:rPr kumimoji="0" lang="en-US" sz="1000" b="0" i="0" u="none" strike="noStrike" kern="1200" cap="none" spc="0" normalizeH="0" baseline="0" noProof="0">
                          <a:ln>
                            <a:noFill/>
                          </a:ln>
                          <a:solidFill>
                            <a:prstClr val="black"/>
                          </a:solidFill>
                          <a:effectLst/>
                          <a:uLnTx/>
                          <a:uFillTx/>
                          <a:latin typeface="+mn-lt"/>
                          <a:ea typeface="+mn-ea"/>
                          <a:cs typeface="+mn-cs"/>
                        </a:rPr>
                        <a:t>
  RT @BCITArchives: Ill-lit set of a horror flick or @bcit Hotel Motel program in 1964? #tbt BCITArchives no.C23-a005642 @bcitlib https://t.c…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541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- 2019-03-28 22:01:29 </a:t>
                      </a:r>
                      <a:r>
                        <a:rPr kumimoji="0" lang="en-US" sz="1000" b="0" i="0" u="none" strike="noStrike" kern="1200" cap="none" spc="0" normalizeH="0" baseline="0" noProof="0">
                          <a:ln>
                            <a:noFill/>
                          </a:ln>
                          <a:solidFill>
                            <a:prstClr val="black"/>
                          </a:solidFill>
                          <a:effectLst/>
                          <a:uLnTx/>
                          <a:uFillTx/>
                          <a:latin typeface="+mn-lt"/>
                          <a:ea typeface="+mn-ea"/>
                          <a:cs typeface="+mn-cs"/>
                        </a:rPr>
                        <a:t>
  Monday, April 1, check out Zappostrophe! An evening of Frank Zappa’s music at Douglas College.
7:30pm, Laura C. Muir Performing Arts Theatre
New West Campus, 4th floor
FREE to all students, -10 for the public, tickets at the door.
https://t.co/FaNZMJoKdW https://t.co/HCScYF25S2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5766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21:47:05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Langara supports research that directly impacts our community?Stop by the T Building Gallery from 11:30 am–2:30 pm to learn more about how we are supporting BC's craft beer industry through research and collaboration. Read more: https://t.co/GXOJ0dLEzC #Beyond49 https://t.co/38keHFbkbY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extLst>
                  <a:ext uri="{0D108BD9-81ED-4DB2-BD59-A6C34878D82A}">
                    <a16:rowId xmlns:a16="http://schemas.microsoft.com/office/drawing/2014/main" val="1504075706"/>
                  </a:ext>
                </a:extLst>
              </a:tr>
            </a:tbl>
          </a:graphicData>
        </a:graphic>
      </p:graphicFrame>
      <p:sp>
        <p:nvSpPr>
          <p:cNvPr id="4" name="Text Placeholder 3">
            <a:extLst>
              <a:ext uri="{FF2B5EF4-FFF2-40B4-BE49-F238E27FC236}">
                <a16:creationId xmlns:a16="http://schemas.microsoft.com/office/drawing/2014/main" id="{4A881F13-2CCE-44AB-A9C8-113A6600FF83}"/>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037225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B512E-589F-43E3-A42B-E2EAD7DAA180}"/>
              </a:ext>
            </a:extLst>
          </p:cNvPr>
          <p:cNvSpPr>
            <a:spLocks noGrp="1"/>
          </p:cNvSpPr>
          <p:nvPr>
            <p:ph type="title"/>
          </p:nvPr>
        </p:nvSpPr>
        <p:spPr/>
        <p:txBody>
          <a:bodyPr/>
          <a:lstStyle/>
          <a:p>
            <a:r>
              <a:rPr lang="en-US"/>
              <a:t>Twitter Own and Retweeted Tweets Table | All Pages - 2 of 9</a:t>
            </a:r>
          </a:p>
        </p:txBody>
      </p:sp>
      <p:graphicFrame>
        <p:nvGraphicFramePr>
          <p:cNvPr id="5" name="Table Placeholder 4">
            <a:extLst>
              <a:ext uri="{FF2B5EF4-FFF2-40B4-BE49-F238E27FC236}">
                <a16:creationId xmlns:a16="http://schemas.microsoft.com/office/drawing/2014/main" id="{587B79EE-8E01-45AA-93CA-4E27C3B9C12F}"/>
              </a:ext>
            </a:extLst>
          </p:cNvPr>
          <p:cNvGraphicFramePr>
            <a:graphicFrameLocks noGrp="1"/>
          </p:cNvGraphicFramePr>
          <p:nvPr>
            <p:ph type="tbl" sz="quarter" idx="13"/>
            <p:extLst>
              <p:ext uri="{D42A27DB-BD31-4B8C-83A1-F6EECF244321}">
                <p14:modId xmlns:p14="http://schemas.microsoft.com/office/powerpoint/2010/main" val="1271505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533684713"/>
                    </a:ext>
                  </a:extLst>
                </a:gridCol>
                <a:gridCol w="411480">
                  <a:extLst>
                    <a:ext uri="{9D8B030D-6E8A-4147-A177-3AD203B41FA5}">
                      <a16:colId xmlns:a16="http://schemas.microsoft.com/office/drawing/2014/main" val="551119635"/>
                    </a:ext>
                  </a:extLst>
                </a:gridCol>
                <a:gridCol w="822960">
                  <a:extLst>
                    <a:ext uri="{9D8B030D-6E8A-4147-A177-3AD203B41FA5}">
                      <a16:colId xmlns:a16="http://schemas.microsoft.com/office/drawing/2014/main" val="2950264232"/>
                    </a:ext>
                  </a:extLst>
                </a:gridCol>
                <a:gridCol w="822960">
                  <a:extLst>
                    <a:ext uri="{9D8B030D-6E8A-4147-A177-3AD203B41FA5}">
                      <a16:colId xmlns:a16="http://schemas.microsoft.com/office/drawing/2014/main" val="2032105999"/>
                    </a:ext>
                  </a:extLst>
                </a:gridCol>
                <a:gridCol w="822960">
                  <a:extLst>
                    <a:ext uri="{9D8B030D-6E8A-4147-A177-3AD203B41FA5}">
                      <a16:colId xmlns:a16="http://schemas.microsoft.com/office/drawing/2014/main" val="3818729749"/>
                    </a:ext>
                  </a:extLst>
                </a:gridCol>
                <a:gridCol w="822960">
                  <a:extLst>
                    <a:ext uri="{9D8B030D-6E8A-4147-A177-3AD203B41FA5}">
                      <a16:colId xmlns:a16="http://schemas.microsoft.com/office/drawing/2014/main" val="973124274"/>
                    </a:ext>
                  </a:extLst>
                </a:gridCol>
                <a:gridCol w="822960">
                  <a:extLst>
                    <a:ext uri="{9D8B030D-6E8A-4147-A177-3AD203B41FA5}">
                      <a16:colId xmlns:a16="http://schemas.microsoft.com/office/drawing/2014/main" val="3458710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31522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20:03:21 </a:t>
                      </a:r>
                      <a:r>
                        <a:rPr kumimoji="0" lang="en-US" sz="1000" b="0" i="0" u="none" strike="noStrike" kern="1200" cap="none" spc="0" normalizeH="0" baseline="0" noProof="0">
                          <a:ln>
                            <a:noFill/>
                          </a:ln>
                          <a:solidFill>
                            <a:prstClr val="black"/>
                          </a:solidFill>
                          <a:effectLst/>
                          <a:uLnTx/>
                          <a:uFillTx/>
                          <a:latin typeface="+mn-lt"/>
                          <a:ea typeface="+mn-ea"/>
                          <a:cs typeface="+mn-cs"/>
                        </a:rPr>
                        <a:t>
  Learn about the new Diploma program in Applied Social Sciences and Humanities at an Info Session tonight - Mar 28 at 5:30 in C408. 
Gain the practical ability to apply social sciences and humanities knowledge
to your career.  https://t.co/2Cy1cyeBW7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163421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- 2019-03-28 19:45:18 </a:t>
                      </a:r>
                      <a:r>
                        <a:rPr kumimoji="0" lang="en-US" sz="1000" b="0" i="0" u="none" strike="noStrike" kern="1200" cap="none" spc="0" normalizeH="0" baseline="0" noProof="0">
                          <a:ln>
                            <a:noFill/>
                          </a:ln>
                          <a:solidFill>
                            <a:prstClr val="black"/>
                          </a:solidFill>
                          <a:effectLst/>
                          <a:uLnTx/>
                          <a:uFillTx/>
                          <a:latin typeface="+mn-lt"/>
                          <a:ea typeface="+mn-ea"/>
                          <a:cs typeface="+mn-cs"/>
                        </a:rPr>
                        <a:t>
  “Made for a good time, handmade to last a lifetime.” Read about this inspirational Q&amp;amp;A with @vccfashion grad Cassandra Bailey, visionary behind her one-craftswoman local #lifestylebrand https://t.co/9kr6qT7OIn | @scoutmagazine #localfashion #yvrfashion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06:19:32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05319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19:45:04 </a:t>
                      </a:r>
                      <a:r>
                        <a:rPr kumimoji="0" lang="en-US" sz="1000" b="0" i="0" u="none" strike="noStrike" kern="1200" cap="none" spc="0" normalizeH="0" baseline="0" noProof="0">
                          <a:ln>
                            <a:noFill/>
                          </a:ln>
                          <a:solidFill>
                            <a:prstClr val="black"/>
                          </a:solidFill>
                          <a:effectLst/>
                          <a:uLnTx/>
                          <a:uFillTx/>
                          <a:latin typeface="+mn-lt"/>
                          <a:ea typeface="+mn-ea"/>
                          <a:cs typeface="+mn-cs"/>
                        </a:rPr>
                        <a:t>
  Origami-based solar panels, a restored 1930s vending machine, a showcase of Makerspace projects and the chance to win an iPad Mini! Come to the T Gallery and see the research happening at Langara. https://t.co/CAFZoHJJjA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extLst>
                  <a:ext uri="{0D108BD9-81ED-4DB2-BD59-A6C34878D82A}">
                    <a16:rowId xmlns:a16="http://schemas.microsoft.com/office/drawing/2014/main" val="2086935084"/>
                  </a:ext>
                </a:extLst>
              </a:tr>
            </a:tbl>
          </a:graphicData>
        </a:graphic>
      </p:graphicFrame>
      <p:sp>
        <p:nvSpPr>
          <p:cNvPr id="4" name="Text Placeholder 3">
            <a:extLst>
              <a:ext uri="{FF2B5EF4-FFF2-40B4-BE49-F238E27FC236}">
                <a16:creationId xmlns:a16="http://schemas.microsoft.com/office/drawing/2014/main" id="{C8842600-B673-4E33-B61B-620A69F6CE34}"/>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098590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AADAB-81EB-4570-A4C7-B13A74494697}"/>
              </a:ext>
            </a:extLst>
          </p:cNvPr>
          <p:cNvSpPr>
            <a:spLocks noGrp="1"/>
          </p:cNvSpPr>
          <p:nvPr>
            <p:ph type="title"/>
          </p:nvPr>
        </p:nvSpPr>
        <p:spPr/>
        <p:txBody>
          <a:bodyPr/>
          <a:lstStyle/>
          <a:p>
            <a:r>
              <a:rPr lang="en-US"/>
              <a:t>Twitter Own and Retweeted Tweets Table | All Pages - 3 of 9</a:t>
            </a:r>
          </a:p>
        </p:txBody>
      </p:sp>
      <p:graphicFrame>
        <p:nvGraphicFramePr>
          <p:cNvPr id="5" name="Table Placeholder 4">
            <a:extLst>
              <a:ext uri="{FF2B5EF4-FFF2-40B4-BE49-F238E27FC236}">
                <a16:creationId xmlns:a16="http://schemas.microsoft.com/office/drawing/2014/main" id="{AC500BAD-F772-45E0-AA90-1CB428A32C2E}"/>
              </a:ext>
            </a:extLst>
          </p:cNvPr>
          <p:cNvGraphicFramePr>
            <a:graphicFrameLocks noGrp="1"/>
          </p:cNvGraphicFramePr>
          <p:nvPr>
            <p:ph type="tbl" sz="quarter" idx="13"/>
            <p:extLst>
              <p:ext uri="{D42A27DB-BD31-4B8C-83A1-F6EECF244321}">
                <p14:modId xmlns:p14="http://schemas.microsoft.com/office/powerpoint/2010/main" val="2228303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804691574"/>
                    </a:ext>
                  </a:extLst>
                </a:gridCol>
                <a:gridCol w="411480">
                  <a:extLst>
                    <a:ext uri="{9D8B030D-6E8A-4147-A177-3AD203B41FA5}">
                      <a16:colId xmlns:a16="http://schemas.microsoft.com/office/drawing/2014/main" val="3499496524"/>
                    </a:ext>
                  </a:extLst>
                </a:gridCol>
                <a:gridCol w="822960">
                  <a:extLst>
                    <a:ext uri="{9D8B030D-6E8A-4147-A177-3AD203B41FA5}">
                      <a16:colId xmlns:a16="http://schemas.microsoft.com/office/drawing/2014/main" val="4284527585"/>
                    </a:ext>
                  </a:extLst>
                </a:gridCol>
                <a:gridCol w="822960">
                  <a:extLst>
                    <a:ext uri="{9D8B030D-6E8A-4147-A177-3AD203B41FA5}">
                      <a16:colId xmlns:a16="http://schemas.microsoft.com/office/drawing/2014/main" val="2047993988"/>
                    </a:ext>
                  </a:extLst>
                </a:gridCol>
                <a:gridCol w="822960">
                  <a:extLst>
                    <a:ext uri="{9D8B030D-6E8A-4147-A177-3AD203B41FA5}">
                      <a16:colId xmlns:a16="http://schemas.microsoft.com/office/drawing/2014/main" val="397987768"/>
                    </a:ext>
                  </a:extLst>
                </a:gridCol>
                <a:gridCol w="822960">
                  <a:extLst>
                    <a:ext uri="{9D8B030D-6E8A-4147-A177-3AD203B41FA5}">
                      <a16:colId xmlns:a16="http://schemas.microsoft.com/office/drawing/2014/main" val="1901047410"/>
                    </a:ext>
                  </a:extLst>
                </a:gridCol>
                <a:gridCol w="822960">
                  <a:extLst>
                    <a:ext uri="{9D8B030D-6E8A-4147-A177-3AD203B41FA5}">
                      <a16:colId xmlns:a16="http://schemas.microsoft.com/office/drawing/2014/main" val="1699496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88665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- 2019-03-28 18:58:00 </a:t>
                      </a:r>
                      <a:r>
                        <a:rPr kumimoji="0" lang="en-US" sz="1000" b="0" i="0" u="none" strike="noStrike" kern="1200" cap="none" spc="0" normalizeH="0" baseline="0" noProof="0">
                          <a:ln>
                            <a:noFill/>
                          </a:ln>
                          <a:solidFill>
                            <a:prstClr val="black"/>
                          </a:solidFill>
                          <a:effectLst/>
                          <a:uLnTx/>
                          <a:uFillTx/>
                          <a:latin typeface="+mn-lt"/>
                          <a:ea typeface="+mn-ea"/>
                          <a:cs typeface="+mn-cs"/>
                        </a:rPr>
                        <a:t>
  It's Applied Research Day! Join us in the T Building Gallery from 11:30 am – 2:30 pm and explore the research being done by your classmates and instructors at Langara. Students have the chance to enter to win an iPad mini! https://t.co/9LHFMDltt8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21074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- 2019-03-28 18:30:46 </a:t>
                      </a:r>
                      <a:r>
                        <a:rPr kumimoji="0" lang="en-US" sz="1000" b="0" i="0" u="none" strike="noStrike" kern="1200" cap="none" spc="0" normalizeH="0" baseline="0" noProof="0">
                          <a:ln>
                            <a:noFill/>
                          </a:ln>
                          <a:solidFill>
                            <a:prstClr val="black"/>
                          </a:solidFill>
                          <a:effectLst/>
                          <a:uLnTx/>
                          <a:uFillTx/>
                          <a:latin typeface="+mn-lt"/>
                          <a:ea typeface="+mn-ea"/>
                          <a:cs typeface="+mn-cs"/>
                        </a:rPr>
                        <a:t>
  Did you know computer-aided #drafting or #CAD is a highly sought-after skill in the #architectural design industry? 🏢 At #myVCC, you’ll learn to build your own portfolio to present to companies in the future: https://t.co/bmuHC4NDOf https://t.co/izrTNUE30t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6334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18:29:06 </a:t>
                      </a:r>
                      <a:r>
                        <a:rPr kumimoji="0" lang="en-US" sz="1000" b="0" i="0" u="none" strike="noStrike" kern="1200" cap="none" spc="0" normalizeH="0" baseline="0" noProof="0">
                          <a:ln>
                            <a:noFill/>
                          </a:ln>
                          <a:solidFill>
                            <a:prstClr val="black"/>
                          </a:solidFill>
                          <a:effectLst/>
                          <a:uLnTx/>
                          <a:uFillTx/>
                          <a:latin typeface="+mn-lt"/>
                          <a:ea typeface="+mn-ea"/>
                          <a:cs typeface="+mn-cs"/>
                        </a:rPr>
                        <a:t>
  RT @CCETgeorgebrown: Our Robotics Competition has a bit of a Sergio Leone feel to it. 😃 https://t.co/G4SpPNz3e1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5970493"/>
                  </a:ext>
                </a:extLst>
              </a:tr>
            </a:tbl>
          </a:graphicData>
        </a:graphic>
      </p:graphicFrame>
      <p:sp>
        <p:nvSpPr>
          <p:cNvPr id="4" name="Text Placeholder 3">
            <a:extLst>
              <a:ext uri="{FF2B5EF4-FFF2-40B4-BE49-F238E27FC236}">
                <a16:creationId xmlns:a16="http://schemas.microsoft.com/office/drawing/2014/main" id="{E8A02F47-E34B-4270-B797-A14AE166177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2204575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DFBFD-047E-4444-B577-EBE37BC1D31B}"/>
              </a:ext>
            </a:extLst>
          </p:cNvPr>
          <p:cNvSpPr>
            <a:spLocks noGrp="1"/>
          </p:cNvSpPr>
          <p:nvPr>
            <p:ph type="title"/>
          </p:nvPr>
        </p:nvSpPr>
        <p:spPr/>
        <p:txBody>
          <a:bodyPr/>
          <a:lstStyle/>
          <a:p>
            <a:r>
              <a:rPr lang="en-US"/>
              <a:t>Twitter Own and Retweeted Tweets Table | All Pages - 4 of 9</a:t>
            </a:r>
          </a:p>
        </p:txBody>
      </p:sp>
      <p:graphicFrame>
        <p:nvGraphicFramePr>
          <p:cNvPr id="5" name="Table Placeholder 4">
            <a:extLst>
              <a:ext uri="{FF2B5EF4-FFF2-40B4-BE49-F238E27FC236}">
                <a16:creationId xmlns:a16="http://schemas.microsoft.com/office/drawing/2014/main" id="{7DFF5F1B-04B7-45E6-9896-C94B72DF2E95}"/>
              </a:ext>
            </a:extLst>
          </p:cNvPr>
          <p:cNvGraphicFramePr>
            <a:graphicFrameLocks noGrp="1"/>
          </p:cNvGraphicFramePr>
          <p:nvPr>
            <p:ph type="tbl" sz="quarter" idx="13"/>
            <p:extLst>
              <p:ext uri="{D42A27DB-BD31-4B8C-83A1-F6EECF244321}">
                <p14:modId xmlns:p14="http://schemas.microsoft.com/office/powerpoint/2010/main" val="3829392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216645676"/>
                    </a:ext>
                  </a:extLst>
                </a:gridCol>
                <a:gridCol w="411480">
                  <a:extLst>
                    <a:ext uri="{9D8B030D-6E8A-4147-A177-3AD203B41FA5}">
                      <a16:colId xmlns:a16="http://schemas.microsoft.com/office/drawing/2014/main" val="2348349204"/>
                    </a:ext>
                  </a:extLst>
                </a:gridCol>
                <a:gridCol w="822960">
                  <a:extLst>
                    <a:ext uri="{9D8B030D-6E8A-4147-A177-3AD203B41FA5}">
                      <a16:colId xmlns:a16="http://schemas.microsoft.com/office/drawing/2014/main" val="1989304142"/>
                    </a:ext>
                  </a:extLst>
                </a:gridCol>
                <a:gridCol w="822960">
                  <a:extLst>
                    <a:ext uri="{9D8B030D-6E8A-4147-A177-3AD203B41FA5}">
                      <a16:colId xmlns:a16="http://schemas.microsoft.com/office/drawing/2014/main" val="1502007225"/>
                    </a:ext>
                  </a:extLst>
                </a:gridCol>
                <a:gridCol w="822960">
                  <a:extLst>
                    <a:ext uri="{9D8B030D-6E8A-4147-A177-3AD203B41FA5}">
                      <a16:colId xmlns:a16="http://schemas.microsoft.com/office/drawing/2014/main" val="2591444228"/>
                    </a:ext>
                  </a:extLst>
                </a:gridCol>
                <a:gridCol w="822960">
                  <a:extLst>
                    <a:ext uri="{9D8B030D-6E8A-4147-A177-3AD203B41FA5}">
                      <a16:colId xmlns:a16="http://schemas.microsoft.com/office/drawing/2014/main" val="2257465536"/>
                    </a:ext>
                  </a:extLst>
                </a:gridCol>
                <a:gridCol w="822960">
                  <a:extLst>
                    <a:ext uri="{9D8B030D-6E8A-4147-A177-3AD203B41FA5}">
                      <a16:colId xmlns:a16="http://schemas.microsoft.com/office/drawing/2014/main" val="3572220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44853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- 2019-03-28 17:35:58 </a:t>
                      </a:r>
                      <a:r>
                        <a:rPr kumimoji="0" lang="en-US" sz="1000" b="0" i="0" u="none" strike="noStrike" kern="1200" cap="none" spc="0" normalizeH="0" baseline="0" noProof="0">
                          <a:ln>
                            <a:noFill/>
                          </a:ln>
                          <a:solidFill>
                            <a:prstClr val="black"/>
                          </a:solidFill>
                          <a:effectLst/>
                          <a:uLnTx/>
                          <a:uFillTx/>
                          <a:latin typeface="+mn-lt"/>
                          <a:ea typeface="+mn-ea"/>
                          <a:cs typeface="+mn-cs"/>
                        </a:rPr>
                        <a:t>
  It's almost your last chance to take in an amazing free concert today at 1pm in the Laura C. Muir Performing Arts Theatre at the NW Campus! https://t.co/28A4BSBkLy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5176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15:40:21 </a:t>
                      </a:r>
                      <a:r>
                        <a:rPr kumimoji="0" lang="en-US" sz="1000" b="0" i="0" u="none" strike="noStrike" kern="1200" cap="none" spc="0" normalizeH="0" baseline="0" noProof="0">
                          <a:ln>
                            <a:noFill/>
                          </a:ln>
                          <a:solidFill>
                            <a:prstClr val="black"/>
                          </a:solidFill>
                          <a:effectLst/>
                          <a:uLnTx/>
                          <a:uFillTx/>
                          <a:latin typeface="+mn-lt"/>
                          <a:ea typeface="+mn-ea"/>
                          <a:cs typeface="+mn-cs"/>
                        </a:rPr>
                        <a:t>
  RT @SchlegelVillage: Sylvia and Carol are @GBCollege sharing #ElderWisdom today till 2pm. 4th floor outside the School of Social and Commun…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070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- 2019-03-28 15:30:43 </a:t>
                      </a:r>
                      <a:r>
                        <a:rPr kumimoji="0" lang="en-US" sz="1000" b="0" i="0" u="none" strike="noStrike" kern="1200" cap="none" spc="0" normalizeH="0" baseline="0" noProof="0">
                          <a:ln>
                            <a:noFill/>
                          </a:ln>
                          <a:solidFill>
                            <a:prstClr val="black"/>
                          </a:solidFill>
                          <a:effectLst/>
                          <a:uLnTx/>
                          <a:uFillTx/>
                          <a:latin typeface="+mn-lt"/>
                          <a:ea typeface="+mn-ea"/>
                          <a:cs typeface="+mn-cs"/>
                        </a:rPr>
                        <a:t>
  Please note we’ll be conducting server upgrades on Sunday, March 31 from 10 am to 3 pm. Our website will remain online but with limited functionality in the following areas: https://t.co/zwu3owHZ5A We apologize for any inconvenience. https://t.co/cybX33ZQqv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953094657"/>
                  </a:ext>
                </a:extLst>
              </a:tr>
            </a:tbl>
          </a:graphicData>
        </a:graphic>
      </p:graphicFrame>
      <p:sp>
        <p:nvSpPr>
          <p:cNvPr id="4" name="Text Placeholder 3">
            <a:extLst>
              <a:ext uri="{FF2B5EF4-FFF2-40B4-BE49-F238E27FC236}">
                <a16:creationId xmlns:a16="http://schemas.microsoft.com/office/drawing/2014/main" id="{F105F24E-3025-4537-8FC9-29710CD853C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151825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0483-78BE-4328-B00B-58994CBA1D74}"/>
              </a:ext>
            </a:extLst>
          </p:cNvPr>
          <p:cNvSpPr>
            <a:spLocks noGrp="1"/>
          </p:cNvSpPr>
          <p:nvPr>
            <p:ph type="title"/>
          </p:nvPr>
        </p:nvSpPr>
        <p:spPr/>
        <p:txBody>
          <a:bodyPr/>
          <a:lstStyle/>
          <a:p>
            <a:r>
              <a:rPr lang="en-US"/>
              <a:t>Twitter Own and Retweeted Tweets Table | All Pages - 5 of 9</a:t>
            </a:r>
          </a:p>
        </p:txBody>
      </p:sp>
      <p:graphicFrame>
        <p:nvGraphicFramePr>
          <p:cNvPr id="5" name="Table Placeholder 4">
            <a:extLst>
              <a:ext uri="{FF2B5EF4-FFF2-40B4-BE49-F238E27FC236}">
                <a16:creationId xmlns:a16="http://schemas.microsoft.com/office/drawing/2014/main" id="{B3833419-4FD2-4240-9861-10FC8594F0A9}"/>
              </a:ext>
            </a:extLst>
          </p:cNvPr>
          <p:cNvGraphicFramePr>
            <a:graphicFrameLocks noGrp="1"/>
          </p:cNvGraphicFramePr>
          <p:nvPr>
            <p:ph type="tbl" sz="quarter" idx="13"/>
            <p:extLst>
              <p:ext uri="{D42A27DB-BD31-4B8C-83A1-F6EECF244321}">
                <p14:modId xmlns:p14="http://schemas.microsoft.com/office/powerpoint/2010/main" val="2283369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203204480"/>
                    </a:ext>
                  </a:extLst>
                </a:gridCol>
                <a:gridCol w="411480">
                  <a:extLst>
                    <a:ext uri="{9D8B030D-6E8A-4147-A177-3AD203B41FA5}">
                      <a16:colId xmlns:a16="http://schemas.microsoft.com/office/drawing/2014/main" val="3145829865"/>
                    </a:ext>
                  </a:extLst>
                </a:gridCol>
                <a:gridCol w="822960">
                  <a:extLst>
                    <a:ext uri="{9D8B030D-6E8A-4147-A177-3AD203B41FA5}">
                      <a16:colId xmlns:a16="http://schemas.microsoft.com/office/drawing/2014/main" val="1623197543"/>
                    </a:ext>
                  </a:extLst>
                </a:gridCol>
                <a:gridCol w="822960">
                  <a:extLst>
                    <a:ext uri="{9D8B030D-6E8A-4147-A177-3AD203B41FA5}">
                      <a16:colId xmlns:a16="http://schemas.microsoft.com/office/drawing/2014/main" val="3924375615"/>
                    </a:ext>
                  </a:extLst>
                </a:gridCol>
                <a:gridCol w="822960">
                  <a:extLst>
                    <a:ext uri="{9D8B030D-6E8A-4147-A177-3AD203B41FA5}">
                      <a16:colId xmlns:a16="http://schemas.microsoft.com/office/drawing/2014/main" val="3510685678"/>
                    </a:ext>
                  </a:extLst>
                </a:gridCol>
                <a:gridCol w="822960">
                  <a:extLst>
                    <a:ext uri="{9D8B030D-6E8A-4147-A177-3AD203B41FA5}">
                      <a16:colId xmlns:a16="http://schemas.microsoft.com/office/drawing/2014/main" val="2797085837"/>
                    </a:ext>
                  </a:extLst>
                </a:gridCol>
                <a:gridCol w="822960">
                  <a:extLst>
                    <a:ext uri="{9D8B030D-6E8A-4147-A177-3AD203B41FA5}">
                      <a16:colId xmlns:a16="http://schemas.microsoft.com/office/drawing/2014/main" val="33231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27562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15:01:30 </a:t>
                      </a:r>
                      <a:r>
                        <a:rPr kumimoji="0" lang="en-US" sz="1000" b="0" i="0" u="none" strike="noStrike" kern="1200" cap="none" spc="0" normalizeH="0" baseline="0" noProof="0">
                          <a:ln>
                            <a:noFill/>
                          </a:ln>
                          <a:solidFill>
                            <a:prstClr val="black"/>
                          </a:solidFill>
                          <a:effectLst/>
                          <a:uLnTx/>
                          <a:uFillTx/>
                          <a:latin typeface="+mn-lt"/>
                          <a:ea typeface="+mn-ea"/>
                          <a:cs typeface="+mn-cs"/>
                        </a:rPr>
                        <a:t>
  RT @startGBC: Want to learn how to pitch your business in 3 minutes or less? Come to The Fundamentals:The Pitch workshop to get a hands 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18:23:24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8459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14:59:04 </a:t>
                      </a:r>
                      <a:r>
                        <a:rPr kumimoji="0" lang="en-US" sz="1000" b="0" i="0" u="none" strike="noStrike" kern="1200" cap="none" spc="0" normalizeH="0" baseline="0" noProof="0">
                          <a:ln>
                            <a:noFill/>
                          </a:ln>
                          <a:solidFill>
                            <a:prstClr val="black"/>
                          </a:solidFill>
                          <a:effectLst/>
                          <a:uLnTx/>
                          <a:uFillTx/>
                          <a:latin typeface="+mn-lt"/>
                          <a:ea typeface="+mn-ea"/>
                          <a:cs typeface="+mn-cs"/>
                        </a:rPr>
                        <a:t>
  RT @CCETgeorgebrown: Gearing up for today’s Robotics Competition as part of @NEMOntario and @OACETT National Engineering Month @GBCollege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06:23:38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0745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- 2019-03-28 14:07:13 </a:t>
                      </a:r>
                      <a:r>
                        <a:rPr kumimoji="0" lang="en-US" sz="1000" b="0" i="0" u="none" strike="noStrike" kern="1200" cap="none" spc="0" normalizeH="0" baseline="0" noProof="0">
                          <a:ln>
                            <a:noFill/>
                          </a:ln>
                          <a:solidFill>
                            <a:prstClr val="black"/>
                          </a:solidFill>
                          <a:effectLst/>
                          <a:uLnTx/>
                          <a:uFillTx/>
                          <a:latin typeface="+mn-lt"/>
                          <a:ea typeface="+mn-ea"/>
                          <a:cs typeface="+mn-cs"/>
                        </a:rPr>
                        <a:t>
  Students, visit the #ElderWisdom bench at St. James Campus, building A, on the 4th floor outside the Community Services offices TODAY between 10am and 2pm and have a great conversation with a senior. @FairviewLTC https://t.co/1gBbqkri7K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06:22:33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0.0212 %</a:t>
                      </a:r>
                    </a:p>
                  </a:txBody>
                  <a:tcPr/>
                </a:tc>
                <a:extLst>
                  <a:ext uri="{0D108BD9-81ED-4DB2-BD59-A6C34878D82A}">
                    <a16:rowId xmlns:a16="http://schemas.microsoft.com/office/drawing/2014/main" val="857995159"/>
                  </a:ext>
                </a:extLst>
              </a:tr>
            </a:tbl>
          </a:graphicData>
        </a:graphic>
      </p:graphicFrame>
      <p:sp>
        <p:nvSpPr>
          <p:cNvPr id="4" name="Text Placeholder 3">
            <a:extLst>
              <a:ext uri="{FF2B5EF4-FFF2-40B4-BE49-F238E27FC236}">
                <a16:creationId xmlns:a16="http://schemas.microsoft.com/office/drawing/2014/main" id="{438F8D63-DDB0-42CF-856C-9314D5DFB26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0634078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09336-C420-4BEF-97E1-173A1949522D}"/>
              </a:ext>
            </a:extLst>
          </p:cNvPr>
          <p:cNvSpPr>
            <a:spLocks noGrp="1"/>
          </p:cNvSpPr>
          <p:nvPr>
            <p:ph type="title"/>
          </p:nvPr>
        </p:nvSpPr>
        <p:spPr/>
        <p:txBody>
          <a:bodyPr/>
          <a:lstStyle/>
          <a:p>
            <a:r>
              <a:rPr lang="en-US"/>
              <a:t>Twitter Own and Retweeted Tweets Table | All Pages - 6 of 9</a:t>
            </a:r>
          </a:p>
        </p:txBody>
      </p:sp>
      <p:graphicFrame>
        <p:nvGraphicFramePr>
          <p:cNvPr id="5" name="Table Placeholder 4">
            <a:extLst>
              <a:ext uri="{FF2B5EF4-FFF2-40B4-BE49-F238E27FC236}">
                <a16:creationId xmlns:a16="http://schemas.microsoft.com/office/drawing/2014/main" id="{6475C6A8-7FCA-46C2-9CD8-0DC0B767DD46}"/>
              </a:ext>
            </a:extLst>
          </p:cNvPr>
          <p:cNvGraphicFramePr>
            <a:graphicFrameLocks noGrp="1"/>
          </p:cNvGraphicFramePr>
          <p:nvPr>
            <p:ph type="tbl" sz="quarter" idx="13"/>
            <p:extLst>
              <p:ext uri="{D42A27DB-BD31-4B8C-83A1-F6EECF244321}">
                <p14:modId xmlns:p14="http://schemas.microsoft.com/office/powerpoint/2010/main" val="1662100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314106794"/>
                    </a:ext>
                  </a:extLst>
                </a:gridCol>
                <a:gridCol w="411480">
                  <a:extLst>
                    <a:ext uri="{9D8B030D-6E8A-4147-A177-3AD203B41FA5}">
                      <a16:colId xmlns:a16="http://schemas.microsoft.com/office/drawing/2014/main" val="1705998685"/>
                    </a:ext>
                  </a:extLst>
                </a:gridCol>
                <a:gridCol w="822960">
                  <a:extLst>
                    <a:ext uri="{9D8B030D-6E8A-4147-A177-3AD203B41FA5}">
                      <a16:colId xmlns:a16="http://schemas.microsoft.com/office/drawing/2014/main" val="2428628965"/>
                    </a:ext>
                  </a:extLst>
                </a:gridCol>
                <a:gridCol w="822960">
                  <a:extLst>
                    <a:ext uri="{9D8B030D-6E8A-4147-A177-3AD203B41FA5}">
                      <a16:colId xmlns:a16="http://schemas.microsoft.com/office/drawing/2014/main" val="359354769"/>
                    </a:ext>
                  </a:extLst>
                </a:gridCol>
                <a:gridCol w="822960">
                  <a:extLst>
                    <a:ext uri="{9D8B030D-6E8A-4147-A177-3AD203B41FA5}">
                      <a16:colId xmlns:a16="http://schemas.microsoft.com/office/drawing/2014/main" val="4088917387"/>
                    </a:ext>
                  </a:extLst>
                </a:gridCol>
                <a:gridCol w="822960">
                  <a:extLst>
                    <a:ext uri="{9D8B030D-6E8A-4147-A177-3AD203B41FA5}">
                      <a16:colId xmlns:a16="http://schemas.microsoft.com/office/drawing/2014/main" val="1259551803"/>
                    </a:ext>
                  </a:extLst>
                </a:gridCol>
                <a:gridCol w="822960">
                  <a:extLst>
                    <a:ext uri="{9D8B030D-6E8A-4147-A177-3AD203B41FA5}">
                      <a16:colId xmlns:a16="http://schemas.microsoft.com/office/drawing/2014/main" val="2275458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90045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- 2019-03-28 00:57:04 </a:t>
                      </a:r>
                      <a:r>
                        <a:rPr kumimoji="0" lang="en-US" sz="1000" b="0" i="0" u="none" strike="noStrike" kern="1200" cap="none" spc="0" normalizeH="0" baseline="0" noProof="0">
                          <a:ln>
                            <a:noFill/>
                          </a:ln>
                          <a:solidFill>
                            <a:prstClr val="black"/>
                          </a:solidFill>
                          <a:effectLst/>
                          <a:uLnTx/>
                          <a:uFillTx/>
                          <a:latin typeface="+mn-lt"/>
                          <a:ea typeface="+mn-ea"/>
                          <a:cs typeface="+mn-cs"/>
                        </a:rPr>
                        <a:t>
  Super exciting! @EA is here at the Music Technology Portfolio Show. #newwest https://t.co/78wiFb8ajr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35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- 2019-03-28 00:01:14 </a:t>
                      </a:r>
                      <a:r>
                        <a:rPr kumimoji="0" lang="en-US" sz="1000" b="0" i="0" u="none" strike="noStrike" kern="1200" cap="none" spc="0" normalizeH="0" baseline="0" noProof="0">
                          <a:ln>
                            <a:noFill/>
                          </a:ln>
                          <a:solidFill>
                            <a:prstClr val="black"/>
                          </a:solidFill>
                          <a:effectLst/>
                          <a:uLnTx/>
                          <a:uFillTx/>
                          <a:latin typeface="+mn-lt"/>
                          <a:ea typeface="+mn-ea"/>
                          <a:cs typeface="+mn-cs"/>
                        </a:rPr>
                        <a:t>
  That moment BCIT's Energy Manager, Colin Chan, read his article in the @globeandmail today 🗞️
Subscribe online or grab a copy at the Burnaby Campus library to learn more about the role of an energy manager. Thank you for the story @Globe_Careers! #LifeatBCIT @BCITfixit https://t.co/2wVopSWKn4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113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- 2019-03-27 23:55:47 </a:t>
                      </a:r>
                      <a:r>
                        <a:rPr kumimoji="0" lang="en-US" sz="1000" b="0" i="0" u="none" strike="noStrike" kern="1200" cap="none" spc="0" normalizeH="0" baseline="0" noProof="0">
                          <a:ln>
                            <a:noFill/>
                          </a:ln>
                          <a:solidFill>
                            <a:prstClr val="black"/>
                          </a:solidFill>
                          <a:effectLst/>
                          <a:uLnTx/>
                          <a:uFillTx/>
                          <a:latin typeface="+mn-lt"/>
                          <a:ea typeface="+mn-ea"/>
                          <a:cs typeface="+mn-cs"/>
                        </a:rPr>
                        <a:t>
  “Students have put on some great presentations,” says Vince Renaud, freelance recording engineer and judge at Music Tech Portfolio Show #newwest https://t.co/PCBT8XLkhv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42537877"/>
                  </a:ext>
                </a:extLst>
              </a:tr>
            </a:tbl>
          </a:graphicData>
        </a:graphic>
      </p:graphicFrame>
      <p:sp>
        <p:nvSpPr>
          <p:cNvPr id="4" name="Text Placeholder 3">
            <a:extLst>
              <a:ext uri="{FF2B5EF4-FFF2-40B4-BE49-F238E27FC236}">
                <a16:creationId xmlns:a16="http://schemas.microsoft.com/office/drawing/2014/main" id="{9EA7B76D-9FF9-41F5-8973-0310E17B9F5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8416928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6D965-5B14-4712-9E3E-CA13CD0F5B9C}"/>
              </a:ext>
            </a:extLst>
          </p:cNvPr>
          <p:cNvSpPr>
            <a:spLocks noGrp="1"/>
          </p:cNvSpPr>
          <p:nvPr>
            <p:ph type="title"/>
          </p:nvPr>
        </p:nvSpPr>
        <p:spPr/>
        <p:txBody>
          <a:bodyPr/>
          <a:lstStyle/>
          <a:p>
            <a:r>
              <a:rPr lang="en-US"/>
              <a:t>Twitter Own and Retweeted Tweets Table | All Pages - 7 of 9</a:t>
            </a:r>
          </a:p>
        </p:txBody>
      </p:sp>
      <p:graphicFrame>
        <p:nvGraphicFramePr>
          <p:cNvPr id="5" name="Table Placeholder 4">
            <a:extLst>
              <a:ext uri="{FF2B5EF4-FFF2-40B4-BE49-F238E27FC236}">
                <a16:creationId xmlns:a16="http://schemas.microsoft.com/office/drawing/2014/main" id="{3AEFEE7A-F174-462B-AF2F-0679BE6EDAFB}"/>
              </a:ext>
            </a:extLst>
          </p:cNvPr>
          <p:cNvGraphicFramePr>
            <a:graphicFrameLocks noGrp="1"/>
          </p:cNvGraphicFramePr>
          <p:nvPr>
            <p:ph type="tbl" sz="quarter" idx="13"/>
            <p:extLst>
              <p:ext uri="{D42A27DB-BD31-4B8C-83A1-F6EECF244321}">
                <p14:modId xmlns:p14="http://schemas.microsoft.com/office/powerpoint/2010/main" val="3873824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601073869"/>
                    </a:ext>
                  </a:extLst>
                </a:gridCol>
                <a:gridCol w="411480">
                  <a:extLst>
                    <a:ext uri="{9D8B030D-6E8A-4147-A177-3AD203B41FA5}">
                      <a16:colId xmlns:a16="http://schemas.microsoft.com/office/drawing/2014/main" val="799847645"/>
                    </a:ext>
                  </a:extLst>
                </a:gridCol>
                <a:gridCol w="822960">
                  <a:extLst>
                    <a:ext uri="{9D8B030D-6E8A-4147-A177-3AD203B41FA5}">
                      <a16:colId xmlns:a16="http://schemas.microsoft.com/office/drawing/2014/main" val="2172981598"/>
                    </a:ext>
                  </a:extLst>
                </a:gridCol>
                <a:gridCol w="822960">
                  <a:extLst>
                    <a:ext uri="{9D8B030D-6E8A-4147-A177-3AD203B41FA5}">
                      <a16:colId xmlns:a16="http://schemas.microsoft.com/office/drawing/2014/main" val="2141645287"/>
                    </a:ext>
                  </a:extLst>
                </a:gridCol>
                <a:gridCol w="822960">
                  <a:extLst>
                    <a:ext uri="{9D8B030D-6E8A-4147-A177-3AD203B41FA5}">
                      <a16:colId xmlns:a16="http://schemas.microsoft.com/office/drawing/2014/main" val="635738325"/>
                    </a:ext>
                  </a:extLst>
                </a:gridCol>
                <a:gridCol w="822960">
                  <a:extLst>
                    <a:ext uri="{9D8B030D-6E8A-4147-A177-3AD203B41FA5}">
                      <a16:colId xmlns:a16="http://schemas.microsoft.com/office/drawing/2014/main" val="1844917940"/>
                    </a:ext>
                  </a:extLst>
                </a:gridCol>
                <a:gridCol w="822960">
                  <a:extLst>
                    <a:ext uri="{9D8B030D-6E8A-4147-A177-3AD203B41FA5}">
                      <a16:colId xmlns:a16="http://schemas.microsoft.com/office/drawing/2014/main" val="814125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0168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 - 2019-03-27 23:21:11 </a:t>
                      </a:r>
                      <a:r>
                        <a:rPr kumimoji="0" lang="en-US" sz="1000" b="0" i="0" u="none" strike="noStrike" kern="1200" cap="none" spc="0" normalizeH="0" baseline="0" noProof="0">
                          <a:ln>
                            <a:noFill/>
                          </a:ln>
                          <a:solidFill>
                            <a:prstClr val="black"/>
                          </a:solidFill>
                          <a:effectLst/>
                          <a:uLnTx/>
                          <a:uFillTx/>
                          <a:latin typeface="+mn-lt"/>
                          <a:ea typeface="+mn-ea"/>
                          <a:cs typeface="+mn-cs"/>
                        </a:rPr>
                        <a:t>
  We are a force to reckon with! @ Monstercat is here at the Music Tech Portfolio Show. #newwest https://t.co/Ac3DwMi3LV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281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- 2019-03-27 21:41:01 </a:t>
                      </a:r>
                      <a:r>
                        <a:rPr kumimoji="0" lang="en-US" sz="1000" b="0" i="0" u="none" strike="noStrike" kern="1200" cap="none" spc="0" normalizeH="0" baseline="0" noProof="0">
                          <a:ln>
                            <a:noFill/>
                          </a:ln>
                          <a:solidFill>
                            <a:prstClr val="black"/>
                          </a:solidFill>
                          <a:effectLst/>
                          <a:uLnTx/>
                          <a:uFillTx/>
                          <a:latin typeface="+mn-lt"/>
                          <a:ea typeface="+mn-ea"/>
                          <a:cs typeface="+mn-cs"/>
                        </a:rPr>
                        <a:t>
  Info session for the Diploma in Gerontology: March 27 @ 6:00 pm Room B008. Join us tonight to learn how you can have a meaningful career in the social services providing services for our community's older adults who wish to age in place.   https://t.co/IyRNXneMA4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extLst>
                  <a:ext uri="{0D108BD9-81ED-4DB2-BD59-A6C34878D82A}">
                    <a16:rowId xmlns:a16="http://schemas.microsoft.com/office/drawing/2014/main" val="2740925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- 2019-03-27 20:57:01 </a:t>
                      </a:r>
                      <a:r>
                        <a:rPr kumimoji="0" lang="en-US" sz="1000" b="0" i="0" u="none" strike="noStrike" kern="1200" cap="none" spc="0" normalizeH="0" baseline="0" noProof="0">
                          <a:ln>
                            <a:noFill/>
                          </a:ln>
                          <a:solidFill>
                            <a:prstClr val="black"/>
                          </a:solidFill>
                          <a:effectLst/>
                          <a:uLnTx/>
                          <a:uFillTx/>
                          <a:latin typeface="+mn-lt"/>
                          <a:ea typeface="+mn-ea"/>
                          <a:cs typeface="+mn-cs"/>
                        </a:rPr>
                        <a:t>
  Join us for a month-long celebration of photography excellence at Langara College. Come check out the exhibitions showcasing the work from recent graduates and alumni. You can register for lectures from renowned photographers. https://t.co/t1RAMAmkjG Photo by Sharon Tenenbaum. https://t.co/GSHqnZh0ak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extLst>
                  <a:ext uri="{0D108BD9-81ED-4DB2-BD59-A6C34878D82A}">
                    <a16:rowId xmlns:a16="http://schemas.microsoft.com/office/drawing/2014/main" val="2871470405"/>
                  </a:ext>
                </a:extLst>
              </a:tr>
            </a:tbl>
          </a:graphicData>
        </a:graphic>
      </p:graphicFrame>
      <p:sp>
        <p:nvSpPr>
          <p:cNvPr id="4" name="Text Placeholder 3">
            <a:extLst>
              <a:ext uri="{FF2B5EF4-FFF2-40B4-BE49-F238E27FC236}">
                <a16:creationId xmlns:a16="http://schemas.microsoft.com/office/drawing/2014/main" id="{EE96F16F-5C4D-44B5-8184-37695AE5FB2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4367806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D1B07-65F9-4109-8015-57F5BAD5EB06}"/>
              </a:ext>
            </a:extLst>
          </p:cNvPr>
          <p:cNvSpPr>
            <a:spLocks noGrp="1"/>
          </p:cNvSpPr>
          <p:nvPr>
            <p:ph type="title"/>
          </p:nvPr>
        </p:nvSpPr>
        <p:spPr/>
        <p:txBody>
          <a:bodyPr/>
          <a:lstStyle/>
          <a:p>
            <a:r>
              <a:rPr lang="en-US"/>
              <a:t>Twitter Own and Retweeted Tweets Table | All Pages - 8 of 9</a:t>
            </a:r>
          </a:p>
        </p:txBody>
      </p:sp>
      <p:graphicFrame>
        <p:nvGraphicFramePr>
          <p:cNvPr id="5" name="Table Placeholder 4">
            <a:extLst>
              <a:ext uri="{FF2B5EF4-FFF2-40B4-BE49-F238E27FC236}">
                <a16:creationId xmlns:a16="http://schemas.microsoft.com/office/drawing/2014/main" id="{9032454A-1C14-4533-97FC-1F749F4B70D2}"/>
              </a:ext>
            </a:extLst>
          </p:cNvPr>
          <p:cNvGraphicFramePr>
            <a:graphicFrameLocks noGrp="1"/>
          </p:cNvGraphicFramePr>
          <p:nvPr>
            <p:ph type="tbl" sz="quarter" idx="13"/>
            <p:extLst>
              <p:ext uri="{D42A27DB-BD31-4B8C-83A1-F6EECF244321}">
                <p14:modId xmlns:p14="http://schemas.microsoft.com/office/powerpoint/2010/main" val="3525998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4190473007"/>
                    </a:ext>
                  </a:extLst>
                </a:gridCol>
                <a:gridCol w="411480">
                  <a:extLst>
                    <a:ext uri="{9D8B030D-6E8A-4147-A177-3AD203B41FA5}">
                      <a16:colId xmlns:a16="http://schemas.microsoft.com/office/drawing/2014/main" val="424131104"/>
                    </a:ext>
                  </a:extLst>
                </a:gridCol>
                <a:gridCol w="822960">
                  <a:extLst>
                    <a:ext uri="{9D8B030D-6E8A-4147-A177-3AD203B41FA5}">
                      <a16:colId xmlns:a16="http://schemas.microsoft.com/office/drawing/2014/main" val="4027562010"/>
                    </a:ext>
                  </a:extLst>
                </a:gridCol>
                <a:gridCol w="822960">
                  <a:extLst>
                    <a:ext uri="{9D8B030D-6E8A-4147-A177-3AD203B41FA5}">
                      <a16:colId xmlns:a16="http://schemas.microsoft.com/office/drawing/2014/main" val="2159607410"/>
                    </a:ext>
                  </a:extLst>
                </a:gridCol>
                <a:gridCol w="822960">
                  <a:extLst>
                    <a:ext uri="{9D8B030D-6E8A-4147-A177-3AD203B41FA5}">
                      <a16:colId xmlns:a16="http://schemas.microsoft.com/office/drawing/2014/main" val="3109114619"/>
                    </a:ext>
                  </a:extLst>
                </a:gridCol>
                <a:gridCol w="822960">
                  <a:extLst>
                    <a:ext uri="{9D8B030D-6E8A-4147-A177-3AD203B41FA5}">
                      <a16:colId xmlns:a16="http://schemas.microsoft.com/office/drawing/2014/main" val="3722905159"/>
                    </a:ext>
                  </a:extLst>
                </a:gridCol>
                <a:gridCol w="822960">
                  <a:extLst>
                    <a:ext uri="{9D8B030D-6E8A-4147-A177-3AD203B41FA5}">
                      <a16:colId xmlns:a16="http://schemas.microsoft.com/office/drawing/2014/main" val="1306970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7702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@myVCC - 2019-03-27 20:15:13 </a:t>
                      </a:r>
                      <a:r>
                        <a:rPr kumimoji="0" lang="en-US" sz="1000" b="0" i="0" u="none" strike="noStrike" kern="1200" cap="none" spc="0" normalizeH="0" baseline="0" noProof="0">
                          <a:ln>
                            <a:noFill/>
                          </a:ln>
                          <a:solidFill>
                            <a:prstClr val="black"/>
                          </a:solidFill>
                          <a:effectLst/>
                          <a:uLnTx/>
                          <a:uFillTx/>
                          <a:latin typeface="+mn-lt"/>
                          <a:ea typeface="+mn-ea"/>
                          <a:cs typeface="+mn-cs"/>
                        </a:rPr>
                        <a:t>
  Missed the #FlourishGala this month? Enjoy a #gourmet @VCCCulinaryArts lunch buffet for only  at JJ’s Restaurant located in the Downtown campus. Reserve a table here: https://t.co/qdTBtG4Znj #lunchbuffet https://t.co/duKelLLhQO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extLst>
                  <a:ext uri="{0D108BD9-81ED-4DB2-BD59-A6C34878D82A}">
                    <a16:rowId xmlns:a16="http://schemas.microsoft.com/office/drawing/2014/main" val="257754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- 2019-03-27 19:56:52 </a:t>
                      </a:r>
                      <a:r>
                        <a:rPr kumimoji="0" lang="en-US" sz="1000" b="0" i="0" u="none" strike="noStrike" kern="1200" cap="none" spc="0" normalizeH="0" baseline="0" noProof="0">
                          <a:ln>
                            <a:noFill/>
                          </a:ln>
                          <a:solidFill>
                            <a:prstClr val="black"/>
                          </a:solidFill>
                          <a:effectLst/>
                          <a:uLnTx/>
                          <a:uFillTx/>
                          <a:latin typeface="+mn-lt"/>
                          <a:ea typeface="+mn-ea"/>
                          <a:cs typeface="+mn-cs"/>
                        </a:rPr>
                        <a:t>
  RT @BCITfixit: Did you know you can phone in a work request 24/7/365 at 604-432-8777? https://t.co/MPVyXVm0Hg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16:05:06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8978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@GBCollege - 2019-03-27 19:52:02 </a:t>
                      </a:r>
                      <a:r>
                        <a:rPr kumimoji="0" lang="en-US" sz="1000" b="0" i="0" u="none" strike="noStrike" kern="1200" cap="none" spc="0" normalizeH="0" baseline="0" noProof="0">
                          <a:ln>
                            <a:noFill/>
                          </a:ln>
                          <a:solidFill>
                            <a:prstClr val="black"/>
                          </a:solidFill>
                          <a:effectLst/>
                          <a:uLnTx/>
                          <a:uFillTx/>
                          <a:latin typeface="+mn-lt"/>
                          <a:ea typeface="+mn-ea"/>
                          <a:cs typeface="+mn-cs"/>
                        </a:rPr>
                        <a:t>
  Are you new to Canada and finding it hard to get work in your chosen profession? Our Entry Advising team can help you find other career paths that match your skills. Register for our upcoming Alternative Careers workshop April 11 ➡️ https://t.co/6hqMSoDwie https://t.co/Kz9oTTR05t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18:23:44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extLst>
                  <a:ext uri="{0D108BD9-81ED-4DB2-BD59-A6C34878D82A}">
                    <a16:rowId xmlns:a16="http://schemas.microsoft.com/office/drawing/2014/main" val="4204744609"/>
                  </a:ext>
                </a:extLst>
              </a:tr>
            </a:tbl>
          </a:graphicData>
        </a:graphic>
      </p:graphicFrame>
      <p:sp>
        <p:nvSpPr>
          <p:cNvPr id="4" name="Text Placeholder 3">
            <a:extLst>
              <a:ext uri="{FF2B5EF4-FFF2-40B4-BE49-F238E27FC236}">
                <a16:creationId xmlns:a16="http://schemas.microsoft.com/office/drawing/2014/main" id="{A6FD8263-8709-4137-B82D-798875093F7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9278683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BFC8C-4060-4F3F-90B8-A6076E01C8E6}"/>
              </a:ext>
            </a:extLst>
          </p:cNvPr>
          <p:cNvSpPr>
            <a:spLocks noGrp="1"/>
          </p:cNvSpPr>
          <p:nvPr>
            <p:ph type="title"/>
          </p:nvPr>
        </p:nvSpPr>
        <p:spPr/>
        <p:txBody>
          <a:bodyPr/>
          <a:lstStyle/>
          <a:p>
            <a:r>
              <a:rPr lang="en-US"/>
              <a:t>Twitter Own and Retweeted Tweets Table | All Pages - 9 of 9</a:t>
            </a:r>
          </a:p>
        </p:txBody>
      </p:sp>
      <p:graphicFrame>
        <p:nvGraphicFramePr>
          <p:cNvPr id="5" name="Table Placeholder 4">
            <a:extLst>
              <a:ext uri="{FF2B5EF4-FFF2-40B4-BE49-F238E27FC236}">
                <a16:creationId xmlns:a16="http://schemas.microsoft.com/office/drawing/2014/main" id="{5AA3DF92-1577-4F51-A642-D6901D067A3A}"/>
              </a:ext>
            </a:extLst>
          </p:cNvPr>
          <p:cNvGraphicFramePr>
            <a:graphicFrameLocks noGrp="1"/>
          </p:cNvGraphicFramePr>
          <p:nvPr>
            <p:ph type="tbl" sz="quarter" idx="13"/>
            <p:extLst>
              <p:ext uri="{D42A27DB-BD31-4B8C-83A1-F6EECF244321}">
                <p14:modId xmlns:p14="http://schemas.microsoft.com/office/powerpoint/2010/main" val="3402904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993162788"/>
                    </a:ext>
                  </a:extLst>
                </a:gridCol>
                <a:gridCol w="411480">
                  <a:extLst>
                    <a:ext uri="{9D8B030D-6E8A-4147-A177-3AD203B41FA5}">
                      <a16:colId xmlns:a16="http://schemas.microsoft.com/office/drawing/2014/main" val="3814578154"/>
                    </a:ext>
                  </a:extLst>
                </a:gridCol>
                <a:gridCol w="822960">
                  <a:extLst>
                    <a:ext uri="{9D8B030D-6E8A-4147-A177-3AD203B41FA5}">
                      <a16:colId xmlns:a16="http://schemas.microsoft.com/office/drawing/2014/main" val="3551350389"/>
                    </a:ext>
                  </a:extLst>
                </a:gridCol>
                <a:gridCol w="822960">
                  <a:extLst>
                    <a:ext uri="{9D8B030D-6E8A-4147-A177-3AD203B41FA5}">
                      <a16:colId xmlns:a16="http://schemas.microsoft.com/office/drawing/2014/main" val="3613451475"/>
                    </a:ext>
                  </a:extLst>
                </a:gridCol>
                <a:gridCol w="822960">
                  <a:extLst>
                    <a:ext uri="{9D8B030D-6E8A-4147-A177-3AD203B41FA5}">
                      <a16:colId xmlns:a16="http://schemas.microsoft.com/office/drawing/2014/main" val="469377480"/>
                    </a:ext>
                  </a:extLst>
                </a:gridCol>
                <a:gridCol w="822960">
                  <a:extLst>
                    <a:ext uri="{9D8B030D-6E8A-4147-A177-3AD203B41FA5}">
                      <a16:colId xmlns:a16="http://schemas.microsoft.com/office/drawing/2014/main" val="3979923443"/>
                    </a:ext>
                  </a:extLst>
                </a:gridCol>
                <a:gridCol w="822960">
                  <a:extLst>
                    <a:ext uri="{9D8B030D-6E8A-4147-A177-3AD203B41FA5}">
                      <a16:colId xmlns:a16="http://schemas.microsoft.com/office/drawing/2014/main" val="2076060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587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@langaracollege - 2019-03-27 19:52:00 </a:t>
                      </a:r>
                      <a:r>
                        <a:rPr kumimoji="0" lang="en-US" sz="1000" b="0" i="0" u="none" strike="noStrike" kern="1200" cap="none" spc="0" normalizeH="0" baseline="0" noProof="0">
                          <a:ln>
                            <a:noFill/>
                          </a:ln>
                          <a:solidFill>
                            <a:prstClr val="black"/>
                          </a:solidFill>
                          <a:effectLst/>
                          <a:uLnTx/>
                          <a:uFillTx/>
                          <a:latin typeface="+mn-lt"/>
                          <a:ea typeface="+mn-ea"/>
                          <a:cs typeface="+mn-cs"/>
                        </a:rPr>
                        <a:t>
  Learn about the new Diploma program in Applied Social Sciences and Humanities at an Info Session tomorrow night - Mar 28 at 5:30 in C408. 
Gain the practical ability to apply social sciences and humanities knowledge
to your career.  https://t.co/2Cy1cyeBW7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06:21:52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456700179"/>
                  </a:ext>
                </a:extLst>
              </a:tr>
            </a:tbl>
          </a:graphicData>
        </a:graphic>
      </p:graphicFrame>
      <p:sp>
        <p:nvSpPr>
          <p:cNvPr id="4" name="Text Placeholder 3">
            <a:extLst>
              <a:ext uri="{FF2B5EF4-FFF2-40B4-BE49-F238E27FC236}">
                <a16:creationId xmlns:a16="http://schemas.microsoft.com/office/drawing/2014/main" id="{BD0B23D6-87FC-4157-A5B9-10960593226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8310934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3FA31-24F6-4817-A530-B1FB774167AB}"/>
              </a:ext>
            </a:extLst>
          </p:cNvPr>
          <p:cNvSpPr>
            <a:spLocks noGrp="1"/>
          </p:cNvSpPr>
          <p:nvPr>
            <p:ph type="title"/>
          </p:nvPr>
        </p:nvSpPr>
        <p:spPr/>
        <p:txBody>
          <a:bodyPr/>
          <a:lstStyle/>
          <a:p>
            <a:r>
              <a:rPr lang="en-US"/>
              <a:t>Facebook Post Type Distribution Per Profile | All Pages</a:t>
            </a:r>
          </a:p>
        </p:txBody>
      </p:sp>
      <p:graphicFrame>
        <p:nvGraphicFramePr>
          <p:cNvPr id="6" name="Chart Placeholder 5">
            <a:extLst>
              <a:ext uri="{FF2B5EF4-FFF2-40B4-BE49-F238E27FC236}">
                <a16:creationId xmlns:a16="http://schemas.microsoft.com/office/drawing/2014/main" id="{474C8407-4D8C-4BA0-B072-146EADDF0001}"/>
              </a:ext>
            </a:extLst>
          </p:cNvPr>
          <p:cNvGraphicFramePr>
            <a:graphicFrameLocks noGrp="1"/>
          </p:cNvGraphicFramePr>
          <p:nvPr>
            <p:ph type="chart" sz="quarter" idx="13"/>
            <p:extLst>
              <p:ext uri="{D42A27DB-BD31-4B8C-83A1-F6EECF244321}">
                <p14:modId xmlns:p14="http://schemas.microsoft.com/office/powerpoint/2010/main" val="841198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968649-AE55-42A4-A69F-25B1D51BD2EA}"/>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45FCB27F-84D7-4D46-8018-404F857C10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81821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1F407-9610-405D-AC44-360D603C7A88}"/>
              </a:ext>
            </a:extLst>
          </p:cNvPr>
          <p:cNvSpPr>
            <a:spLocks noGrp="1"/>
          </p:cNvSpPr>
          <p:nvPr>
            <p:ph type="title"/>
          </p:nvPr>
        </p:nvSpPr>
        <p:spPr/>
        <p:txBody>
          <a:bodyPr/>
          <a:lstStyle/>
          <a:p>
            <a:r>
              <a:rPr lang="en-US"/>
              <a:t>Instagram Posts | All Pages</a:t>
            </a:r>
          </a:p>
        </p:txBody>
      </p:sp>
      <p:graphicFrame>
        <p:nvGraphicFramePr>
          <p:cNvPr id="6" name="Chart Placeholder 5">
            <a:extLst>
              <a:ext uri="{FF2B5EF4-FFF2-40B4-BE49-F238E27FC236}">
                <a16:creationId xmlns:a16="http://schemas.microsoft.com/office/drawing/2014/main" id="{C0ADF0C7-F531-4961-8D30-D71A7B078C5A}"/>
              </a:ext>
            </a:extLst>
          </p:cNvPr>
          <p:cNvGraphicFramePr>
            <a:graphicFrameLocks noGrp="1"/>
          </p:cNvGraphicFramePr>
          <p:nvPr>
            <p:ph type="chart" sz="quarter" idx="13"/>
            <p:extLst>
              <p:ext uri="{D42A27DB-BD31-4B8C-83A1-F6EECF244321}">
                <p14:modId xmlns:p14="http://schemas.microsoft.com/office/powerpoint/2010/main" val="2633037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82F615-12CD-4D8E-B031-FA9B5D0CD104}"/>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0BFCA75B-F1CA-412F-AB76-8E1D1E0DDF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35586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126C4-AB23-41A3-9367-E2F52E97CDA0}"/>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DE426F08-4C67-4F41-AC8E-EF76C8112E9A}"/>
              </a:ext>
            </a:extLst>
          </p:cNvPr>
          <p:cNvGraphicFramePr>
            <a:graphicFrameLocks noGrp="1"/>
          </p:cNvGraphicFramePr>
          <p:nvPr>
            <p:ph type="tbl" sz="quarter" idx="13"/>
            <p:extLst>
              <p:ext uri="{D42A27DB-BD31-4B8C-83A1-F6EECF244321}">
                <p14:modId xmlns:p14="http://schemas.microsoft.com/office/powerpoint/2010/main" val="208241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33113404"/>
                    </a:ext>
                  </a:extLst>
                </a:gridCol>
                <a:gridCol w="1481328">
                  <a:extLst>
                    <a:ext uri="{9D8B030D-6E8A-4147-A177-3AD203B41FA5}">
                      <a16:colId xmlns:a16="http://schemas.microsoft.com/office/drawing/2014/main" val="1417629959"/>
                    </a:ext>
                  </a:extLst>
                </a:gridCol>
                <a:gridCol w="1481328">
                  <a:extLst>
                    <a:ext uri="{9D8B030D-6E8A-4147-A177-3AD203B41FA5}">
                      <a16:colId xmlns:a16="http://schemas.microsoft.com/office/drawing/2014/main" val="1821685667"/>
                    </a:ext>
                  </a:extLst>
                </a:gridCol>
                <a:gridCol w="1481328">
                  <a:extLst>
                    <a:ext uri="{9D8B030D-6E8A-4147-A177-3AD203B41FA5}">
                      <a16:colId xmlns:a16="http://schemas.microsoft.com/office/drawing/2014/main" val="3972911781"/>
                    </a:ext>
                  </a:extLst>
                </a:gridCol>
                <a:gridCol w="1481328">
                  <a:extLst>
                    <a:ext uri="{9D8B030D-6E8A-4147-A177-3AD203B41FA5}">
                      <a16:colId xmlns:a16="http://schemas.microsoft.com/office/drawing/2014/main" val="3704464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18396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2216489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#PeriodPromise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72710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#WorldWaterDay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428868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2482399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210376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#burnaby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377001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#winterwonderland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345963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#oceanscampustour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853015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4186752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#ecocity2019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4277933655"/>
                  </a:ext>
                </a:extLst>
              </a:tr>
            </a:tbl>
          </a:graphicData>
        </a:graphic>
      </p:graphicFrame>
      <p:sp>
        <p:nvSpPr>
          <p:cNvPr id="4" name="Text Placeholder 3">
            <a:extLst>
              <a:ext uri="{FF2B5EF4-FFF2-40B4-BE49-F238E27FC236}">
                <a16:creationId xmlns:a16="http://schemas.microsoft.com/office/drawing/2014/main" id="{5417E217-E4D8-4693-9788-19D19ACB3EA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0940731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4D5D1-6F67-49AC-8897-17BF3A3405DB}"/>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0965A5A2-D62E-4AC1-9C08-5BA49EC3A5EF}"/>
              </a:ext>
            </a:extLst>
          </p:cNvPr>
          <p:cNvGraphicFramePr>
            <a:graphicFrameLocks noGrp="1"/>
          </p:cNvGraphicFramePr>
          <p:nvPr>
            <p:ph type="tbl" sz="quarter" idx="13"/>
            <p:extLst>
              <p:ext uri="{D42A27DB-BD31-4B8C-83A1-F6EECF244321}">
                <p14:modId xmlns:p14="http://schemas.microsoft.com/office/powerpoint/2010/main" val="3409677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01793935"/>
                    </a:ext>
                  </a:extLst>
                </a:gridCol>
                <a:gridCol w="1481328">
                  <a:extLst>
                    <a:ext uri="{9D8B030D-6E8A-4147-A177-3AD203B41FA5}">
                      <a16:colId xmlns:a16="http://schemas.microsoft.com/office/drawing/2014/main" val="3738214914"/>
                    </a:ext>
                  </a:extLst>
                </a:gridCol>
                <a:gridCol w="1481328">
                  <a:extLst>
                    <a:ext uri="{9D8B030D-6E8A-4147-A177-3AD203B41FA5}">
                      <a16:colId xmlns:a16="http://schemas.microsoft.com/office/drawing/2014/main" val="1832400185"/>
                    </a:ext>
                  </a:extLst>
                </a:gridCol>
                <a:gridCol w="1481328">
                  <a:extLst>
                    <a:ext uri="{9D8B030D-6E8A-4147-A177-3AD203B41FA5}">
                      <a16:colId xmlns:a16="http://schemas.microsoft.com/office/drawing/2014/main" val="1490554581"/>
                    </a:ext>
                  </a:extLst>
                </a:gridCol>
                <a:gridCol w="1481328">
                  <a:extLst>
                    <a:ext uri="{9D8B030D-6E8A-4147-A177-3AD203B41FA5}">
                      <a16:colId xmlns:a16="http://schemas.microsoft.com/office/drawing/2014/main" val="1422334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79592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104187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#BigInfo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16187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2551260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#BCITgrad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13432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#graduation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2574907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628416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513052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4106186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265642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#antibullying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1605444741"/>
                  </a:ext>
                </a:extLst>
              </a:tr>
            </a:tbl>
          </a:graphicData>
        </a:graphic>
      </p:graphicFrame>
      <p:sp>
        <p:nvSpPr>
          <p:cNvPr id="4" name="Text Placeholder 3">
            <a:extLst>
              <a:ext uri="{FF2B5EF4-FFF2-40B4-BE49-F238E27FC236}">
                <a16:creationId xmlns:a16="http://schemas.microsoft.com/office/drawing/2014/main" id="{6F9610AD-E83F-4984-AB9B-60A4F7885FC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352804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4CCF4-ED85-4D5B-8A9D-D8FADC3DCCB0}"/>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56D6F2C9-81BB-436E-94CC-6C2026D212D9}"/>
              </a:ext>
            </a:extLst>
          </p:cNvPr>
          <p:cNvGraphicFramePr>
            <a:graphicFrameLocks noGrp="1"/>
          </p:cNvGraphicFramePr>
          <p:nvPr>
            <p:ph type="tbl" sz="quarter" idx="13"/>
            <p:extLst>
              <p:ext uri="{D42A27DB-BD31-4B8C-83A1-F6EECF244321}">
                <p14:modId xmlns:p14="http://schemas.microsoft.com/office/powerpoint/2010/main" val="1100210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75915640"/>
                    </a:ext>
                  </a:extLst>
                </a:gridCol>
                <a:gridCol w="1481328">
                  <a:extLst>
                    <a:ext uri="{9D8B030D-6E8A-4147-A177-3AD203B41FA5}">
                      <a16:colId xmlns:a16="http://schemas.microsoft.com/office/drawing/2014/main" val="4075617474"/>
                    </a:ext>
                  </a:extLst>
                </a:gridCol>
                <a:gridCol w="1481328">
                  <a:extLst>
                    <a:ext uri="{9D8B030D-6E8A-4147-A177-3AD203B41FA5}">
                      <a16:colId xmlns:a16="http://schemas.microsoft.com/office/drawing/2014/main" val="2702441804"/>
                    </a:ext>
                  </a:extLst>
                </a:gridCol>
                <a:gridCol w="1481328">
                  <a:extLst>
                    <a:ext uri="{9D8B030D-6E8A-4147-A177-3AD203B41FA5}">
                      <a16:colId xmlns:a16="http://schemas.microsoft.com/office/drawing/2014/main" val="2834258461"/>
                    </a:ext>
                  </a:extLst>
                </a:gridCol>
                <a:gridCol w="1481328">
                  <a:extLst>
                    <a:ext uri="{9D8B030D-6E8A-4147-A177-3AD203B41FA5}">
                      <a16:colId xmlns:a16="http://schemas.microsoft.com/office/drawing/2014/main" val="1700926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12022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extLst>
                  <a:ext uri="{0D108BD9-81ED-4DB2-BD59-A6C34878D82A}">
                    <a16:rowId xmlns:a16="http://schemas.microsoft.com/office/drawing/2014/main" val="3880282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#ObamainVancouver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52164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#GVBOT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3801306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136290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#WomeninEngineering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2078344811"/>
                  </a:ext>
                </a:extLst>
              </a:tr>
            </a:tbl>
          </a:graphicData>
        </a:graphic>
      </p:graphicFrame>
      <p:sp>
        <p:nvSpPr>
          <p:cNvPr id="4" name="Text Placeholder 3">
            <a:extLst>
              <a:ext uri="{FF2B5EF4-FFF2-40B4-BE49-F238E27FC236}">
                <a16:creationId xmlns:a16="http://schemas.microsoft.com/office/drawing/2014/main" id="{6702FB20-6599-434B-99E1-414FDC896CF4}"/>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54229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0C261-6476-4309-99C6-EC3E91BD4F7E}"/>
              </a:ext>
            </a:extLst>
          </p:cNvPr>
          <p:cNvSpPr>
            <a:spLocks noGrp="1"/>
          </p:cNvSpPr>
          <p:nvPr>
            <p:ph type="title"/>
          </p:nvPr>
        </p:nvSpPr>
        <p:spPr/>
        <p:txBody>
          <a:bodyPr/>
          <a:lstStyle/>
          <a:p>
            <a:r>
              <a:rPr lang="en-US"/>
              <a:t>Instagram Post Type Distribution Per Profile | All Pages</a:t>
            </a:r>
          </a:p>
        </p:txBody>
      </p:sp>
      <p:graphicFrame>
        <p:nvGraphicFramePr>
          <p:cNvPr id="6" name="Chart Placeholder 5">
            <a:extLst>
              <a:ext uri="{FF2B5EF4-FFF2-40B4-BE49-F238E27FC236}">
                <a16:creationId xmlns:a16="http://schemas.microsoft.com/office/drawing/2014/main" id="{2FC7E826-07B1-4F2A-99A8-E561B2D3AA00}"/>
              </a:ext>
            </a:extLst>
          </p:cNvPr>
          <p:cNvGraphicFramePr>
            <a:graphicFrameLocks noGrp="1"/>
          </p:cNvGraphicFramePr>
          <p:nvPr>
            <p:ph type="chart" sz="quarter" idx="13"/>
            <p:extLst>
              <p:ext uri="{D42A27DB-BD31-4B8C-83A1-F6EECF244321}">
                <p14:modId xmlns:p14="http://schemas.microsoft.com/office/powerpoint/2010/main" val="2634229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22C77E-B781-4ACA-A8F8-74AAFE5D7964}"/>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EFDBEF50-3188-4A4D-A5E1-6B9BE329AF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82724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5217B-7C9E-4726-9FDD-F1931A2C7A97}"/>
              </a:ext>
            </a:extLst>
          </p:cNvPr>
          <p:cNvSpPr>
            <a:spLocks noGrp="1"/>
          </p:cNvSpPr>
          <p:nvPr>
            <p:ph type="title"/>
          </p:nvPr>
        </p:nvSpPr>
        <p:spPr/>
        <p:txBody>
          <a:bodyPr/>
          <a:lstStyle/>
          <a:p>
            <a:r>
              <a:rPr lang="en-US"/>
              <a:t>LinkedIn Updates Table | All Pages - 1 of 16</a:t>
            </a:r>
          </a:p>
        </p:txBody>
      </p:sp>
      <p:graphicFrame>
        <p:nvGraphicFramePr>
          <p:cNvPr id="5" name="Table Placeholder 4">
            <a:extLst>
              <a:ext uri="{FF2B5EF4-FFF2-40B4-BE49-F238E27FC236}">
                <a16:creationId xmlns:a16="http://schemas.microsoft.com/office/drawing/2014/main" id="{D34CABCA-4985-4F88-824E-8FC3B290EAA8}"/>
              </a:ext>
            </a:extLst>
          </p:cNvPr>
          <p:cNvGraphicFramePr>
            <a:graphicFrameLocks noGrp="1"/>
          </p:cNvGraphicFramePr>
          <p:nvPr>
            <p:ph type="tbl" sz="quarter" idx="13"/>
            <p:extLst>
              <p:ext uri="{D42A27DB-BD31-4B8C-83A1-F6EECF244321}">
                <p14:modId xmlns:p14="http://schemas.microsoft.com/office/powerpoint/2010/main" val="834835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84066211"/>
                    </a:ext>
                  </a:extLst>
                </a:gridCol>
                <a:gridCol w="905256">
                  <a:extLst>
                    <a:ext uri="{9D8B030D-6E8A-4147-A177-3AD203B41FA5}">
                      <a16:colId xmlns:a16="http://schemas.microsoft.com/office/drawing/2014/main" val="783991948"/>
                    </a:ext>
                  </a:extLst>
                </a:gridCol>
                <a:gridCol w="822960">
                  <a:extLst>
                    <a:ext uri="{9D8B030D-6E8A-4147-A177-3AD203B41FA5}">
                      <a16:colId xmlns:a16="http://schemas.microsoft.com/office/drawing/2014/main" val="1707161371"/>
                    </a:ext>
                  </a:extLst>
                </a:gridCol>
                <a:gridCol w="987552">
                  <a:extLst>
                    <a:ext uri="{9D8B030D-6E8A-4147-A177-3AD203B41FA5}">
                      <a16:colId xmlns:a16="http://schemas.microsoft.com/office/drawing/2014/main" val="4030821228"/>
                    </a:ext>
                  </a:extLst>
                </a:gridCol>
                <a:gridCol w="987552">
                  <a:extLst>
                    <a:ext uri="{9D8B030D-6E8A-4147-A177-3AD203B41FA5}">
                      <a16:colId xmlns:a16="http://schemas.microsoft.com/office/drawing/2014/main" val="1884089540"/>
                    </a:ext>
                  </a:extLst>
                </a:gridCol>
                <a:gridCol w="987552">
                  <a:extLst>
                    <a:ext uri="{9D8B030D-6E8A-4147-A177-3AD203B41FA5}">
                      <a16:colId xmlns:a16="http://schemas.microsoft.com/office/drawing/2014/main" val="282100808"/>
                    </a:ext>
                  </a:extLst>
                </a:gridCol>
                <a:gridCol w="987552">
                  <a:extLst>
                    <a:ext uri="{9D8B030D-6E8A-4147-A177-3AD203B41FA5}">
                      <a16:colId xmlns:a16="http://schemas.microsoft.com/office/drawing/2014/main" val="4280499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104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- 2019-03-26 01:08:25 </a:t>
                      </a:r>
                      <a:r>
                        <a:rPr kumimoji="0" lang="en-US" sz="1000" b="0" i="0" u="none" strike="noStrike" kern="1200" cap="none" spc="0" normalizeH="0" baseline="0" noProof="0">
                          <a:ln>
                            <a:noFill/>
                          </a:ln>
                          <a:solidFill>
                            <a:prstClr val="black"/>
                          </a:solidFill>
                          <a:effectLst/>
                          <a:uLnTx/>
                          <a:uFillTx/>
                          <a:latin typeface="+mn-lt"/>
                          <a:ea typeface="+mn-ea"/>
                          <a:cs typeface="+mn-cs"/>
                        </a:rPr>
                        <a:t>
  Many thanks to Wesgroup Equipment for their generous ,000 donation (matched by BCIT Women in Trades and Technology), spurring even more support for women in trades. The donation will go toward bursaries and scholarships for students in programs such as the Heavy Mechanical Trades Foundation and Professional Sales.
“Wesgroup’s generous donation and continued support speaks to the company’s commitment to cultivating British Columbia’s next generation of leaders,” says Jackie Jacob, executive director, BCIT Foundation. “And BCIT’s Women in Technology Fund’s additional contribution is a great example of how the Institute works closely with our industry partners to support the recruitment of women pursuing a career in trades.”
Full details on BCIT News https://bit.ly/2CHsVTV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https://media.licdn.com/media-proxy/ext?w=1200&amp;h=599&amp;f=n&amp;hash=tTQeQjss5MU9kVeKBMnUNMvIYYo%3D&amp;ora=1%2CaFBCTXdkRmpGL2lvQUFBPQ%2CxAVta5g-0R6pnBYXzRIyrqyCpFv-50YIS4fLES_3Ann_ucqCYHbgZsfcZrOmpF8feisHlQw1EO_6RzbmEZDpftiAJbNwiZflZNj6bBcB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23564866"/>
                  </a:ext>
                </a:extLst>
              </a:tr>
            </a:tbl>
          </a:graphicData>
        </a:graphic>
      </p:graphicFrame>
      <p:sp>
        <p:nvSpPr>
          <p:cNvPr id="4" name="Text Placeholder 3">
            <a:extLst>
              <a:ext uri="{FF2B5EF4-FFF2-40B4-BE49-F238E27FC236}">
                <a16:creationId xmlns:a16="http://schemas.microsoft.com/office/drawing/2014/main" id="{6BBFD5B9-315F-473E-ACC0-01C249B54F5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9392797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21BBC-9707-4910-AB65-E7869D018221}"/>
              </a:ext>
            </a:extLst>
          </p:cNvPr>
          <p:cNvSpPr>
            <a:spLocks noGrp="1"/>
          </p:cNvSpPr>
          <p:nvPr>
            <p:ph type="title"/>
          </p:nvPr>
        </p:nvSpPr>
        <p:spPr/>
        <p:txBody>
          <a:bodyPr/>
          <a:lstStyle/>
          <a:p>
            <a:r>
              <a:rPr lang="en-US"/>
              <a:t>LinkedIn Updates Table | All Pages - 2 of 16</a:t>
            </a:r>
          </a:p>
        </p:txBody>
      </p:sp>
      <p:graphicFrame>
        <p:nvGraphicFramePr>
          <p:cNvPr id="5" name="Table Placeholder 4">
            <a:extLst>
              <a:ext uri="{FF2B5EF4-FFF2-40B4-BE49-F238E27FC236}">
                <a16:creationId xmlns:a16="http://schemas.microsoft.com/office/drawing/2014/main" id="{F5C7EA75-87C2-45C6-93BB-1E039782A33C}"/>
              </a:ext>
            </a:extLst>
          </p:cNvPr>
          <p:cNvGraphicFramePr>
            <a:graphicFrameLocks noGrp="1"/>
          </p:cNvGraphicFramePr>
          <p:nvPr>
            <p:ph type="tbl" sz="quarter" idx="13"/>
            <p:extLst>
              <p:ext uri="{D42A27DB-BD31-4B8C-83A1-F6EECF244321}">
                <p14:modId xmlns:p14="http://schemas.microsoft.com/office/powerpoint/2010/main" val="198007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14453821"/>
                    </a:ext>
                  </a:extLst>
                </a:gridCol>
                <a:gridCol w="905256">
                  <a:extLst>
                    <a:ext uri="{9D8B030D-6E8A-4147-A177-3AD203B41FA5}">
                      <a16:colId xmlns:a16="http://schemas.microsoft.com/office/drawing/2014/main" val="2511942472"/>
                    </a:ext>
                  </a:extLst>
                </a:gridCol>
                <a:gridCol w="822960">
                  <a:extLst>
                    <a:ext uri="{9D8B030D-6E8A-4147-A177-3AD203B41FA5}">
                      <a16:colId xmlns:a16="http://schemas.microsoft.com/office/drawing/2014/main" val="1856793260"/>
                    </a:ext>
                  </a:extLst>
                </a:gridCol>
                <a:gridCol w="987552">
                  <a:extLst>
                    <a:ext uri="{9D8B030D-6E8A-4147-A177-3AD203B41FA5}">
                      <a16:colId xmlns:a16="http://schemas.microsoft.com/office/drawing/2014/main" val="3960520240"/>
                    </a:ext>
                  </a:extLst>
                </a:gridCol>
                <a:gridCol w="987552">
                  <a:extLst>
                    <a:ext uri="{9D8B030D-6E8A-4147-A177-3AD203B41FA5}">
                      <a16:colId xmlns:a16="http://schemas.microsoft.com/office/drawing/2014/main" val="820790062"/>
                    </a:ext>
                  </a:extLst>
                </a:gridCol>
                <a:gridCol w="987552">
                  <a:extLst>
                    <a:ext uri="{9D8B030D-6E8A-4147-A177-3AD203B41FA5}">
                      <a16:colId xmlns:a16="http://schemas.microsoft.com/office/drawing/2014/main" val="710162814"/>
                    </a:ext>
                  </a:extLst>
                </a:gridCol>
                <a:gridCol w="987552">
                  <a:extLst>
                    <a:ext uri="{9D8B030D-6E8A-4147-A177-3AD203B41FA5}">
                      <a16:colId xmlns:a16="http://schemas.microsoft.com/office/drawing/2014/main" val="1774256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0794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00:03:47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https://image-store.slidesharecdn.com/21a28a5d-7a2f-4236-bdf0-a95839b6d9d9-large.jpeg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72688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00:02:34 </a:t>
                      </a:r>
                      <a:r>
                        <a:rPr kumimoji="0" lang="en-US" sz="1000" b="0" i="0" u="none" strike="noStrike" kern="1200" cap="none" spc="0" normalizeH="0" baseline="0" noProof="0">
                          <a:ln>
                            <a:noFill/>
                          </a:ln>
                          <a:solidFill>
                            <a:prstClr val="black"/>
                          </a:solidFill>
                          <a:effectLst/>
                          <a:uLnTx/>
                          <a:uFillTx/>
                          <a:latin typeface="+mn-lt"/>
                          <a:ea typeface="+mn-ea"/>
                          <a:cs typeface="+mn-cs"/>
                        </a:rPr>
                        <a:t>
  “Our spaces provide students with hands-on experiences that will take them anywhere they want to go.” - Captain Alex McElroy, Instructor, Seamanship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https://image-store.slidesharecdn.com/27716591-0483-4add-a489-4334cdc5bd75-large.jpeg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9807098"/>
                  </a:ext>
                </a:extLst>
              </a:tr>
            </a:tbl>
          </a:graphicData>
        </a:graphic>
      </p:graphicFrame>
      <p:sp>
        <p:nvSpPr>
          <p:cNvPr id="4" name="Text Placeholder 3">
            <a:extLst>
              <a:ext uri="{FF2B5EF4-FFF2-40B4-BE49-F238E27FC236}">
                <a16:creationId xmlns:a16="http://schemas.microsoft.com/office/drawing/2014/main" id="{9F940DC5-01A5-4D9E-9C79-97578B0981D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760734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015F0-C1C7-44C1-9A0E-A99B058AAC6F}"/>
              </a:ext>
            </a:extLst>
          </p:cNvPr>
          <p:cNvSpPr>
            <a:spLocks noGrp="1"/>
          </p:cNvSpPr>
          <p:nvPr>
            <p:ph type="title"/>
          </p:nvPr>
        </p:nvSpPr>
        <p:spPr/>
        <p:txBody>
          <a:bodyPr/>
          <a:lstStyle/>
          <a:p>
            <a:r>
              <a:rPr lang="en-US"/>
              <a:t>LinkedIn Updates Table | All Pages - 3 of 16</a:t>
            </a:r>
          </a:p>
        </p:txBody>
      </p:sp>
      <p:graphicFrame>
        <p:nvGraphicFramePr>
          <p:cNvPr id="5" name="Table Placeholder 4">
            <a:extLst>
              <a:ext uri="{FF2B5EF4-FFF2-40B4-BE49-F238E27FC236}">
                <a16:creationId xmlns:a16="http://schemas.microsoft.com/office/drawing/2014/main" id="{2888E445-DC66-454A-9B12-92970809F7A0}"/>
              </a:ext>
            </a:extLst>
          </p:cNvPr>
          <p:cNvGraphicFramePr>
            <a:graphicFrameLocks noGrp="1"/>
          </p:cNvGraphicFramePr>
          <p:nvPr>
            <p:ph type="tbl" sz="quarter" idx="13"/>
            <p:extLst>
              <p:ext uri="{D42A27DB-BD31-4B8C-83A1-F6EECF244321}">
                <p14:modId xmlns:p14="http://schemas.microsoft.com/office/powerpoint/2010/main" val="1234286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99768719"/>
                    </a:ext>
                  </a:extLst>
                </a:gridCol>
                <a:gridCol w="905256">
                  <a:extLst>
                    <a:ext uri="{9D8B030D-6E8A-4147-A177-3AD203B41FA5}">
                      <a16:colId xmlns:a16="http://schemas.microsoft.com/office/drawing/2014/main" val="782186782"/>
                    </a:ext>
                  </a:extLst>
                </a:gridCol>
                <a:gridCol w="822960">
                  <a:extLst>
                    <a:ext uri="{9D8B030D-6E8A-4147-A177-3AD203B41FA5}">
                      <a16:colId xmlns:a16="http://schemas.microsoft.com/office/drawing/2014/main" val="2464733597"/>
                    </a:ext>
                  </a:extLst>
                </a:gridCol>
                <a:gridCol w="987552">
                  <a:extLst>
                    <a:ext uri="{9D8B030D-6E8A-4147-A177-3AD203B41FA5}">
                      <a16:colId xmlns:a16="http://schemas.microsoft.com/office/drawing/2014/main" val="387482536"/>
                    </a:ext>
                  </a:extLst>
                </a:gridCol>
                <a:gridCol w="987552">
                  <a:extLst>
                    <a:ext uri="{9D8B030D-6E8A-4147-A177-3AD203B41FA5}">
                      <a16:colId xmlns:a16="http://schemas.microsoft.com/office/drawing/2014/main" val="1309322158"/>
                    </a:ext>
                  </a:extLst>
                </a:gridCol>
                <a:gridCol w="987552">
                  <a:extLst>
                    <a:ext uri="{9D8B030D-6E8A-4147-A177-3AD203B41FA5}">
                      <a16:colId xmlns:a16="http://schemas.microsoft.com/office/drawing/2014/main" val="2965230406"/>
                    </a:ext>
                  </a:extLst>
                </a:gridCol>
                <a:gridCol w="987552">
                  <a:extLst>
                    <a:ext uri="{9D8B030D-6E8A-4147-A177-3AD203B41FA5}">
                      <a16:colId xmlns:a16="http://schemas.microsoft.com/office/drawing/2014/main" val="3526632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9455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00:01:49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https://image-store.slidesharecdn.com/ae305324-8025-4dae-85d6-6b378433a8cd-large.jpeg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51857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00:00:28 </a:t>
                      </a:r>
                      <a:r>
                        <a:rPr kumimoji="0" lang="en-US" sz="1000" b="0" i="0" u="none" strike="noStrike" kern="1200" cap="none" spc="0" normalizeH="0" baseline="0" noProof="0">
                          <a:ln>
                            <a:noFill/>
                          </a:ln>
                          <a:solidFill>
                            <a:prstClr val="black"/>
                          </a:solidFill>
                          <a:effectLst/>
                          <a:uLnTx/>
                          <a:uFillTx/>
                          <a:latin typeface="+mn-lt"/>
                          <a:ea typeface="+mn-ea"/>
                          <a:cs typeface="+mn-cs"/>
                        </a:rPr>
                        <a:t>
  “Our graduates possess skills that adapt to current industry needs and future advances.” - Louise Rimanic, Program Head, Nuclear Medicine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https://image-store.slidesharecdn.com/f8766948-bd10-47b6-a596-ec6dc211307f-large.jpeg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62772610"/>
                  </a:ext>
                </a:extLst>
              </a:tr>
            </a:tbl>
          </a:graphicData>
        </a:graphic>
      </p:graphicFrame>
      <p:sp>
        <p:nvSpPr>
          <p:cNvPr id="4" name="Text Placeholder 3">
            <a:extLst>
              <a:ext uri="{FF2B5EF4-FFF2-40B4-BE49-F238E27FC236}">
                <a16:creationId xmlns:a16="http://schemas.microsoft.com/office/drawing/2014/main" id="{FD05E40E-E5F9-4326-887D-520A758F018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9544269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EFA5B-BB46-4549-A860-DA6ACD322C29}"/>
              </a:ext>
            </a:extLst>
          </p:cNvPr>
          <p:cNvSpPr>
            <a:spLocks noGrp="1"/>
          </p:cNvSpPr>
          <p:nvPr>
            <p:ph type="title"/>
          </p:nvPr>
        </p:nvSpPr>
        <p:spPr/>
        <p:txBody>
          <a:bodyPr/>
          <a:lstStyle/>
          <a:p>
            <a:r>
              <a:rPr lang="en-US"/>
              <a:t>LinkedIn Updates Table | All Pages - 4 of 16</a:t>
            </a:r>
          </a:p>
        </p:txBody>
      </p:sp>
      <p:graphicFrame>
        <p:nvGraphicFramePr>
          <p:cNvPr id="5" name="Table Placeholder 4">
            <a:extLst>
              <a:ext uri="{FF2B5EF4-FFF2-40B4-BE49-F238E27FC236}">
                <a16:creationId xmlns:a16="http://schemas.microsoft.com/office/drawing/2014/main" id="{A0EF7AD4-37BD-4A7B-9223-166E9685B08D}"/>
              </a:ext>
            </a:extLst>
          </p:cNvPr>
          <p:cNvGraphicFramePr>
            <a:graphicFrameLocks noGrp="1"/>
          </p:cNvGraphicFramePr>
          <p:nvPr>
            <p:ph type="tbl" sz="quarter" idx="13"/>
            <p:extLst>
              <p:ext uri="{D42A27DB-BD31-4B8C-83A1-F6EECF244321}">
                <p14:modId xmlns:p14="http://schemas.microsoft.com/office/powerpoint/2010/main" val="457177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43072587"/>
                    </a:ext>
                  </a:extLst>
                </a:gridCol>
                <a:gridCol w="905256">
                  <a:extLst>
                    <a:ext uri="{9D8B030D-6E8A-4147-A177-3AD203B41FA5}">
                      <a16:colId xmlns:a16="http://schemas.microsoft.com/office/drawing/2014/main" val="409972661"/>
                    </a:ext>
                  </a:extLst>
                </a:gridCol>
                <a:gridCol w="822960">
                  <a:extLst>
                    <a:ext uri="{9D8B030D-6E8A-4147-A177-3AD203B41FA5}">
                      <a16:colId xmlns:a16="http://schemas.microsoft.com/office/drawing/2014/main" val="172743265"/>
                    </a:ext>
                  </a:extLst>
                </a:gridCol>
                <a:gridCol w="987552">
                  <a:extLst>
                    <a:ext uri="{9D8B030D-6E8A-4147-A177-3AD203B41FA5}">
                      <a16:colId xmlns:a16="http://schemas.microsoft.com/office/drawing/2014/main" val="1427023475"/>
                    </a:ext>
                  </a:extLst>
                </a:gridCol>
                <a:gridCol w="987552">
                  <a:extLst>
                    <a:ext uri="{9D8B030D-6E8A-4147-A177-3AD203B41FA5}">
                      <a16:colId xmlns:a16="http://schemas.microsoft.com/office/drawing/2014/main" val="1408104848"/>
                    </a:ext>
                  </a:extLst>
                </a:gridCol>
                <a:gridCol w="987552">
                  <a:extLst>
                    <a:ext uri="{9D8B030D-6E8A-4147-A177-3AD203B41FA5}">
                      <a16:colId xmlns:a16="http://schemas.microsoft.com/office/drawing/2014/main" val="948919815"/>
                    </a:ext>
                  </a:extLst>
                </a:gridCol>
                <a:gridCol w="987552">
                  <a:extLst>
                    <a:ext uri="{9D8B030D-6E8A-4147-A177-3AD203B41FA5}">
                      <a16:colId xmlns:a16="http://schemas.microsoft.com/office/drawing/2014/main" val="908511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0776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21:07:10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Marketing Management programs including Marketing Communications, Professional Sales, Tourism Management, and 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https://image-store.slidesharecdn.com/f004726f-3acf-4fd1-a0a5-4847daca081e-large.jpeg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0709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21:04:35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Broadcast and Online Journalism, Graphic Communications Technology, and Communication Design Essentials.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https://image-store.slidesharecdn.com/50e1ecef-5927-406f-91b0-ee00176e5ed5-large.jpeg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36711958"/>
                  </a:ext>
                </a:extLst>
              </a:tr>
            </a:tbl>
          </a:graphicData>
        </a:graphic>
      </p:graphicFrame>
      <p:sp>
        <p:nvSpPr>
          <p:cNvPr id="4" name="Text Placeholder 3">
            <a:extLst>
              <a:ext uri="{FF2B5EF4-FFF2-40B4-BE49-F238E27FC236}">
                <a16:creationId xmlns:a16="http://schemas.microsoft.com/office/drawing/2014/main" id="{B2A06E68-A04A-426B-B241-609A4335878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4212959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9F1AA-82F1-4C14-8646-ED80F9375A4E}"/>
              </a:ext>
            </a:extLst>
          </p:cNvPr>
          <p:cNvSpPr>
            <a:spLocks noGrp="1"/>
          </p:cNvSpPr>
          <p:nvPr>
            <p:ph type="title"/>
          </p:nvPr>
        </p:nvSpPr>
        <p:spPr/>
        <p:txBody>
          <a:bodyPr/>
          <a:lstStyle/>
          <a:p>
            <a:r>
              <a:rPr lang="en-US"/>
              <a:t>LinkedIn Updates Table | All Pages - 5 of 16</a:t>
            </a:r>
          </a:p>
        </p:txBody>
      </p:sp>
      <p:graphicFrame>
        <p:nvGraphicFramePr>
          <p:cNvPr id="5" name="Table Placeholder 4">
            <a:extLst>
              <a:ext uri="{FF2B5EF4-FFF2-40B4-BE49-F238E27FC236}">
                <a16:creationId xmlns:a16="http://schemas.microsoft.com/office/drawing/2014/main" id="{DB5B5EDF-738F-4314-A230-B24EACC4C355}"/>
              </a:ext>
            </a:extLst>
          </p:cNvPr>
          <p:cNvGraphicFramePr>
            <a:graphicFrameLocks noGrp="1"/>
          </p:cNvGraphicFramePr>
          <p:nvPr>
            <p:ph type="tbl" sz="quarter" idx="13"/>
            <p:extLst>
              <p:ext uri="{D42A27DB-BD31-4B8C-83A1-F6EECF244321}">
                <p14:modId xmlns:p14="http://schemas.microsoft.com/office/powerpoint/2010/main" val="4063215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44964076"/>
                    </a:ext>
                  </a:extLst>
                </a:gridCol>
                <a:gridCol w="905256">
                  <a:extLst>
                    <a:ext uri="{9D8B030D-6E8A-4147-A177-3AD203B41FA5}">
                      <a16:colId xmlns:a16="http://schemas.microsoft.com/office/drawing/2014/main" val="1253649605"/>
                    </a:ext>
                  </a:extLst>
                </a:gridCol>
                <a:gridCol w="822960">
                  <a:extLst>
                    <a:ext uri="{9D8B030D-6E8A-4147-A177-3AD203B41FA5}">
                      <a16:colId xmlns:a16="http://schemas.microsoft.com/office/drawing/2014/main" val="1475663270"/>
                    </a:ext>
                  </a:extLst>
                </a:gridCol>
                <a:gridCol w="987552">
                  <a:extLst>
                    <a:ext uri="{9D8B030D-6E8A-4147-A177-3AD203B41FA5}">
                      <a16:colId xmlns:a16="http://schemas.microsoft.com/office/drawing/2014/main" val="358647291"/>
                    </a:ext>
                  </a:extLst>
                </a:gridCol>
                <a:gridCol w="987552">
                  <a:extLst>
                    <a:ext uri="{9D8B030D-6E8A-4147-A177-3AD203B41FA5}">
                      <a16:colId xmlns:a16="http://schemas.microsoft.com/office/drawing/2014/main" val="3724497875"/>
                    </a:ext>
                  </a:extLst>
                </a:gridCol>
                <a:gridCol w="987552">
                  <a:extLst>
                    <a:ext uri="{9D8B030D-6E8A-4147-A177-3AD203B41FA5}">
                      <a16:colId xmlns:a16="http://schemas.microsoft.com/office/drawing/2014/main" val="2780632618"/>
                    </a:ext>
                  </a:extLst>
                </a:gridCol>
                <a:gridCol w="987552">
                  <a:extLst>
                    <a:ext uri="{9D8B030D-6E8A-4147-A177-3AD203B41FA5}">
                      <a16:colId xmlns:a16="http://schemas.microsoft.com/office/drawing/2014/main" val="2657102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0272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21:03:11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Accounting, Business Operations Management, International Business Management, and Business Analytics.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https://image-store.slidesharecdn.com/874cb12e-352e-4a7f-b163-ce92fa1df5a8-large.jpeg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13692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21:02:20 </a:t>
                      </a:r>
                      <a:r>
                        <a:rPr kumimoji="0" lang="en-US" sz="1000" b="0" i="0" u="none" strike="noStrike" kern="1200" cap="none" spc="0" normalizeH="0" baseline="0" noProof="0">
                          <a:ln>
                            <a:noFill/>
                          </a:ln>
                          <a:solidFill>
                            <a:prstClr val="black"/>
                          </a:solidFill>
                          <a:effectLst/>
                          <a:uLnTx/>
                          <a:uFillTx/>
                          <a:latin typeface="+mn-lt"/>
                          <a:ea typeface="+mn-ea"/>
                          <a:cs typeface="+mn-cs"/>
                        </a:rPr>
                        <a:t>
  BCIT Business students learn from industry-experienced professionals and apply their knowledge through internships and business consulting projects.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https://image-store.slidesharecdn.com/e4d9fabd-586a-4bba-9d77-a7c1ca567184-large.jpeg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26438097"/>
                  </a:ext>
                </a:extLst>
              </a:tr>
            </a:tbl>
          </a:graphicData>
        </a:graphic>
      </p:graphicFrame>
      <p:sp>
        <p:nvSpPr>
          <p:cNvPr id="4" name="Text Placeholder 3">
            <a:extLst>
              <a:ext uri="{FF2B5EF4-FFF2-40B4-BE49-F238E27FC236}">
                <a16:creationId xmlns:a16="http://schemas.microsoft.com/office/drawing/2014/main" id="{3605AE7D-F67C-4E7F-9A73-1547FD99F47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0738706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986EE-A7BF-4B49-8EDD-FDDA31414CFD}"/>
              </a:ext>
            </a:extLst>
          </p:cNvPr>
          <p:cNvSpPr>
            <a:spLocks noGrp="1"/>
          </p:cNvSpPr>
          <p:nvPr>
            <p:ph type="title"/>
          </p:nvPr>
        </p:nvSpPr>
        <p:spPr/>
        <p:txBody>
          <a:bodyPr/>
          <a:lstStyle/>
          <a:p>
            <a:r>
              <a:rPr lang="en-US"/>
              <a:t>LinkedIn Updates Table | All Pages - 6 of 16</a:t>
            </a:r>
          </a:p>
        </p:txBody>
      </p:sp>
      <p:graphicFrame>
        <p:nvGraphicFramePr>
          <p:cNvPr id="5" name="Table Placeholder 4">
            <a:extLst>
              <a:ext uri="{FF2B5EF4-FFF2-40B4-BE49-F238E27FC236}">
                <a16:creationId xmlns:a16="http://schemas.microsoft.com/office/drawing/2014/main" id="{FD9AA29B-CAFD-4F52-AAEB-B78E05824F3B}"/>
              </a:ext>
            </a:extLst>
          </p:cNvPr>
          <p:cNvGraphicFramePr>
            <a:graphicFrameLocks noGrp="1"/>
          </p:cNvGraphicFramePr>
          <p:nvPr>
            <p:ph type="tbl" sz="quarter" idx="13"/>
            <p:extLst>
              <p:ext uri="{D42A27DB-BD31-4B8C-83A1-F6EECF244321}">
                <p14:modId xmlns:p14="http://schemas.microsoft.com/office/powerpoint/2010/main" val="1574155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63441171"/>
                    </a:ext>
                  </a:extLst>
                </a:gridCol>
                <a:gridCol w="905256">
                  <a:extLst>
                    <a:ext uri="{9D8B030D-6E8A-4147-A177-3AD203B41FA5}">
                      <a16:colId xmlns:a16="http://schemas.microsoft.com/office/drawing/2014/main" val="914720622"/>
                    </a:ext>
                  </a:extLst>
                </a:gridCol>
                <a:gridCol w="822960">
                  <a:extLst>
                    <a:ext uri="{9D8B030D-6E8A-4147-A177-3AD203B41FA5}">
                      <a16:colId xmlns:a16="http://schemas.microsoft.com/office/drawing/2014/main" val="1015893712"/>
                    </a:ext>
                  </a:extLst>
                </a:gridCol>
                <a:gridCol w="987552">
                  <a:extLst>
                    <a:ext uri="{9D8B030D-6E8A-4147-A177-3AD203B41FA5}">
                      <a16:colId xmlns:a16="http://schemas.microsoft.com/office/drawing/2014/main" val="1317434759"/>
                    </a:ext>
                  </a:extLst>
                </a:gridCol>
                <a:gridCol w="987552">
                  <a:extLst>
                    <a:ext uri="{9D8B030D-6E8A-4147-A177-3AD203B41FA5}">
                      <a16:colId xmlns:a16="http://schemas.microsoft.com/office/drawing/2014/main" val="1298527898"/>
                    </a:ext>
                  </a:extLst>
                </a:gridCol>
                <a:gridCol w="987552">
                  <a:extLst>
                    <a:ext uri="{9D8B030D-6E8A-4147-A177-3AD203B41FA5}">
                      <a16:colId xmlns:a16="http://schemas.microsoft.com/office/drawing/2014/main" val="2450599693"/>
                    </a:ext>
                  </a:extLst>
                </a:gridCol>
                <a:gridCol w="987552">
                  <a:extLst>
                    <a:ext uri="{9D8B030D-6E8A-4147-A177-3AD203B41FA5}">
                      <a16:colId xmlns:a16="http://schemas.microsoft.com/office/drawing/2014/main" val="1168253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449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20:15:26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https://image-store.slidesharecdn.com/7bcc2dc7-3470-4f71-b990-5affaacaf8c5-large.jpeg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4171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20:12:42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https://image-store.slidesharecdn.com/c4638051-2891-42b8-a01f-8ad8aaecfb12-large.jpeg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38781914"/>
                  </a:ext>
                </a:extLst>
              </a:tr>
            </a:tbl>
          </a:graphicData>
        </a:graphic>
      </p:graphicFrame>
      <p:sp>
        <p:nvSpPr>
          <p:cNvPr id="4" name="Text Placeholder 3">
            <a:extLst>
              <a:ext uri="{FF2B5EF4-FFF2-40B4-BE49-F238E27FC236}">
                <a16:creationId xmlns:a16="http://schemas.microsoft.com/office/drawing/2014/main" id="{9375A876-3623-4983-832B-8457B7A8A4A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0473274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CCD70-42FD-40BC-A12F-9607E1B14432}"/>
              </a:ext>
            </a:extLst>
          </p:cNvPr>
          <p:cNvSpPr>
            <a:spLocks noGrp="1"/>
          </p:cNvSpPr>
          <p:nvPr>
            <p:ph type="title"/>
          </p:nvPr>
        </p:nvSpPr>
        <p:spPr/>
        <p:txBody>
          <a:bodyPr/>
          <a:lstStyle/>
          <a:p>
            <a:r>
              <a:rPr lang="en-US"/>
              <a:t>LinkedIn Updates Table | All Pages - 7 of 16</a:t>
            </a:r>
          </a:p>
        </p:txBody>
      </p:sp>
      <p:graphicFrame>
        <p:nvGraphicFramePr>
          <p:cNvPr id="5" name="Table Placeholder 4">
            <a:extLst>
              <a:ext uri="{FF2B5EF4-FFF2-40B4-BE49-F238E27FC236}">
                <a16:creationId xmlns:a16="http://schemas.microsoft.com/office/drawing/2014/main" id="{8740BA7E-2456-44A5-BD9F-A571B6BBBABB}"/>
              </a:ext>
            </a:extLst>
          </p:cNvPr>
          <p:cNvGraphicFramePr>
            <a:graphicFrameLocks noGrp="1"/>
          </p:cNvGraphicFramePr>
          <p:nvPr>
            <p:ph type="tbl" sz="quarter" idx="13"/>
            <p:extLst>
              <p:ext uri="{D42A27DB-BD31-4B8C-83A1-F6EECF244321}">
                <p14:modId xmlns:p14="http://schemas.microsoft.com/office/powerpoint/2010/main" val="803312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26442395"/>
                    </a:ext>
                  </a:extLst>
                </a:gridCol>
                <a:gridCol w="905256">
                  <a:extLst>
                    <a:ext uri="{9D8B030D-6E8A-4147-A177-3AD203B41FA5}">
                      <a16:colId xmlns:a16="http://schemas.microsoft.com/office/drawing/2014/main" val="2071264907"/>
                    </a:ext>
                  </a:extLst>
                </a:gridCol>
                <a:gridCol w="822960">
                  <a:extLst>
                    <a:ext uri="{9D8B030D-6E8A-4147-A177-3AD203B41FA5}">
                      <a16:colId xmlns:a16="http://schemas.microsoft.com/office/drawing/2014/main" val="2303319858"/>
                    </a:ext>
                  </a:extLst>
                </a:gridCol>
                <a:gridCol w="987552">
                  <a:extLst>
                    <a:ext uri="{9D8B030D-6E8A-4147-A177-3AD203B41FA5}">
                      <a16:colId xmlns:a16="http://schemas.microsoft.com/office/drawing/2014/main" val="3940389498"/>
                    </a:ext>
                  </a:extLst>
                </a:gridCol>
                <a:gridCol w="987552">
                  <a:extLst>
                    <a:ext uri="{9D8B030D-6E8A-4147-A177-3AD203B41FA5}">
                      <a16:colId xmlns:a16="http://schemas.microsoft.com/office/drawing/2014/main" val="3056373299"/>
                    </a:ext>
                  </a:extLst>
                </a:gridCol>
                <a:gridCol w="987552">
                  <a:extLst>
                    <a:ext uri="{9D8B030D-6E8A-4147-A177-3AD203B41FA5}">
                      <a16:colId xmlns:a16="http://schemas.microsoft.com/office/drawing/2014/main" val="3129705917"/>
                    </a:ext>
                  </a:extLst>
                </a:gridCol>
                <a:gridCol w="987552">
                  <a:extLst>
                    <a:ext uri="{9D8B030D-6E8A-4147-A177-3AD203B41FA5}">
                      <a16:colId xmlns:a16="http://schemas.microsoft.com/office/drawing/2014/main" val="1980537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0843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20:10:10 </a:t>
                      </a:r>
                      <a:r>
                        <a:rPr kumimoji="0" lang="en-US" sz="1000" b="0" i="0" u="none" strike="noStrike" kern="1200" cap="none" spc="0" normalizeH="0" baseline="0" noProof="0">
                          <a:ln>
                            <a:noFill/>
                          </a:ln>
                          <a:solidFill>
                            <a:prstClr val="black"/>
                          </a:solidFill>
                          <a:effectLst/>
                          <a:uLnTx/>
                          <a:uFillTx/>
                          <a:latin typeface="+mn-lt"/>
                          <a:ea typeface="+mn-ea"/>
                          <a:cs typeface="+mn-cs"/>
                        </a:rPr>
                        <a:t>
  “It’s more than bricks and mortar, we give students the skills to become leaders in the industry.” - Deb Parliament, Faculty, Construction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https://image-store.slidesharecdn.com/cd24165f-9d19-4708-a527-ee6069dcea81-large.jpeg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94984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20:09:08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https://image-store.slidesharecdn.com/cb014513-ac59-40f3-88ae-0e5e056606f0-large.jpeg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44162750"/>
                  </a:ext>
                </a:extLst>
              </a:tr>
            </a:tbl>
          </a:graphicData>
        </a:graphic>
      </p:graphicFrame>
      <p:sp>
        <p:nvSpPr>
          <p:cNvPr id="4" name="Text Placeholder 3">
            <a:extLst>
              <a:ext uri="{FF2B5EF4-FFF2-40B4-BE49-F238E27FC236}">
                <a16:creationId xmlns:a16="http://schemas.microsoft.com/office/drawing/2014/main" id="{D6D683CA-A3BB-465A-963A-50BD021B3E02}"/>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2051707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A139E-ADE5-4743-89A9-E3BB749AF9A3}"/>
              </a:ext>
            </a:extLst>
          </p:cNvPr>
          <p:cNvSpPr>
            <a:spLocks noGrp="1"/>
          </p:cNvSpPr>
          <p:nvPr>
            <p:ph type="title"/>
          </p:nvPr>
        </p:nvSpPr>
        <p:spPr/>
        <p:txBody>
          <a:bodyPr/>
          <a:lstStyle/>
          <a:p>
            <a:r>
              <a:rPr lang="en-US"/>
              <a:t>LinkedIn Updates Table | All Pages - 8 of 16</a:t>
            </a:r>
          </a:p>
        </p:txBody>
      </p:sp>
      <p:graphicFrame>
        <p:nvGraphicFramePr>
          <p:cNvPr id="5" name="Table Placeholder 4">
            <a:extLst>
              <a:ext uri="{FF2B5EF4-FFF2-40B4-BE49-F238E27FC236}">
                <a16:creationId xmlns:a16="http://schemas.microsoft.com/office/drawing/2014/main" id="{88C41251-627C-4A7A-9A24-63BB0514CE4D}"/>
              </a:ext>
            </a:extLst>
          </p:cNvPr>
          <p:cNvGraphicFramePr>
            <a:graphicFrameLocks noGrp="1"/>
          </p:cNvGraphicFramePr>
          <p:nvPr>
            <p:ph type="tbl" sz="quarter" idx="13"/>
            <p:extLst>
              <p:ext uri="{D42A27DB-BD31-4B8C-83A1-F6EECF244321}">
                <p14:modId xmlns:p14="http://schemas.microsoft.com/office/powerpoint/2010/main" val="713353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47969354"/>
                    </a:ext>
                  </a:extLst>
                </a:gridCol>
                <a:gridCol w="905256">
                  <a:extLst>
                    <a:ext uri="{9D8B030D-6E8A-4147-A177-3AD203B41FA5}">
                      <a16:colId xmlns:a16="http://schemas.microsoft.com/office/drawing/2014/main" val="736938963"/>
                    </a:ext>
                  </a:extLst>
                </a:gridCol>
                <a:gridCol w="822960">
                  <a:extLst>
                    <a:ext uri="{9D8B030D-6E8A-4147-A177-3AD203B41FA5}">
                      <a16:colId xmlns:a16="http://schemas.microsoft.com/office/drawing/2014/main" val="190472114"/>
                    </a:ext>
                  </a:extLst>
                </a:gridCol>
                <a:gridCol w="987552">
                  <a:extLst>
                    <a:ext uri="{9D8B030D-6E8A-4147-A177-3AD203B41FA5}">
                      <a16:colId xmlns:a16="http://schemas.microsoft.com/office/drawing/2014/main" val="3981944062"/>
                    </a:ext>
                  </a:extLst>
                </a:gridCol>
                <a:gridCol w="987552">
                  <a:extLst>
                    <a:ext uri="{9D8B030D-6E8A-4147-A177-3AD203B41FA5}">
                      <a16:colId xmlns:a16="http://schemas.microsoft.com/office/drawing/2014/main" val="399542271"/>
                    </a:ext>
                  </a:extLst>
                </a:gridCol>
                <a:gridCol w="987552">
                  <a:extLst>
                    <a:ext uri="{9D8B030D-6E8A-4147-A177-3AD203B41FA5}">
                      <a16:colId xmlns:a16="http://schemas.microsoft.com/office/drawing/2014/main" val="225631940"/>
                    </a:ext>
                  </a:extLst>
                </a:gridCol>
                <a:gridCol w="987552">
                  <a:extLst>
                    <a:ext uri="{9D8B030D-6E8A-4147-A177-3AD203B41FA5}">
                      <a16:colId xmlns:a16="http://schemas.microsoft.com/office/drawing/2014/main" val="249586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144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20:05:02 </a:t>
                      </a:r>
                      <a:r>
                        <a:rPr kumimoji="0" lang="en-US" sz="1000" b="0" i="0" u="none" strike="noStrike" kern="1200" cap="none" spc="0" normalizeH="0" baseline="0" noProof="0">
                          <a:ln>
                            <a:noFill/>
                          </a:ln>
                          <a:solidFill>
                            <a:prstClr val="black"/>
                          </a:solidFill>
                          <a:effectLst/>
                          <a:uLnTx/>
                          <a:uFillTx/>
                          <a:latin typeface="+mn-lt"/>
                          <a:ea typeface="+mn-ea"/>
                          <a:cs typeface="+mn-cs"/>
                        </a:rPr>
                        <a:t>
  “Working with organizations in the industry gives my students a great advantage in the classroom.” - Dr. Bill Klug, Instructor, Cloud Computing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https://image-store.slidesharecdn.com/e90ed728-8bce-4f09-9cf7-b9e0ed157056-large.jpeg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87535787"/>
                  </a:ext>
                </a:extLst>
              </a:tr>
            </a:tbl>
          </a:graphicData>
        </a:graphic>
      </p:graphicFrame>
      <p:sp>
        <p:nvSpPr>
          <p:cNvPr id="4" name="Text Placeholder 3">
            <a:extLst>
              <a:ext uri="{FF2B5EF4-FFF2-40B4-BE49-F238E27FC236}">
                <a16:creationId xmlns:a16="http://schemas.microsoft.com/office/drawing/2014/main" id="{A3932D7A-CCE6-493F-B721-50F83D42C452}"/>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8613033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F61F3-23E1-40C2-9FF6-6CD11DADE324}"/>
              </a:ext>
            </a:extLst>
          </p:cNvPr>
          <p:cNvSpPr>
            <a:spLocks noGrp="1"/>
          </p:cNvSpPr>
          <p:nvPr>
            <p:ph type="title"/>
          </p:nvPr>
        </p:nvSpPr>
        <p:spPr/>
        <p:txBody>
          <a:bodyPr/>
          <a:lstStyle/>
          <a:p>
            <a:r>
              <a:rPr lang="en-US"/>
              <a:t>LinkedIn Updates Table | All Pages - 9 of 16</a:t>
            </a:r>
          </a:p>
        </p:txBody>
      </p:sp>
      <p:graphicFrame>
        <p:nvGraphicFramePr>
          <p:cNvPr id="5" name="Table Placeholder 4">
            <a:extLst>
              <a:ext uri="{FF2B5EF4-FFF2-40B4-BE49-F238E27FC236}">
                <a16:creationId xmlns:a16="http://schemas.microsoft.com/office/drawing/2014/main" id="{3A8D72CE-8C6D-484E-A268-EBBD8B8577B1}"/>
              </a:ext>
            </a:extLst>
          </p:cNvPr>
          <p:cNvGraphicFramePr>
            <a:graphicFrameLocks noGrp="1"/>
          </p:cNvGraphicFramePr>
          <p:nvPr>
            <p:ph type="tbl" sz="quarter" idx="13"/>
            <p:extLst>
              <p:ext uri="{D42A27DB-BD31-4B8C-83A1-F6EECF244321}">
                <p14:modId xmlns:p14="http://schemas.microsoft.com/office/powerpoint/2010/main" val="541708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9130937"/>
                    </a:ext>
                  </a:extLst>
                </a:gridCol>
                <a:gridCol w="905256">
                  <a:extLst>
                    <a:ext uri="{9D8B030D-6E8A-4147-A177-3AD203B41FA5}">
                      <a16:colId xmlns:a16="http://schemas.microsoft.com/office/drawing/2014/main" val="1149222161"/>
                    </a:ext>
                  </a:extLst>
                </a:gridCol>
                <a:gridCol w="822960">
                  <a:extLst>
                    <a:ext uri="{9D8B030D-6E8A-4147-A177-3AD203B41FA5}">
                      <a16:colId xmlns:a16="http://schemas.microsoft.com/office/drawing/2014/main" val="3263799606"/>
                    </a:ext>
                  </a:extLst>
                </a:gridCol>
                <a:gridCol w="987552">
                  <a:extLst>
                    <a:ext uri="{9D8B030D-6E8A-4147-A177-3AD203B41FA5}">
                      <a16:colId xmlns:a16="http://schemas.microsoft.com/office/drawing/2014/main" val="1500912632"/>
                    </a:ext>
                  </a:extLst>
                </a:gridCol>
                <a:gridCol w="987552">
                  <a:extLst>
                    <a:ext uri="{9D8B030D-6E8A-4147-A177-3AD203B41FA5}">
                      <a16:colId xmlns:a16="http://schemas.microsoft.com/office/drawing/2014/main" val="1705089131"/>
                    </a:ext>
                  </a:extLst>
                </a:gridCol>
                <a:gridCol w="987552">
                  <a:extLst>
                    <a:ext uri="{9D8B030D-6E8A-4147-A177-3AD203B41FA5}">
                      <a16:colId xmlns:a16="http://schemas.microsoft.com/office/drawing/2014/main" val="3004380290"/>
                    </a:ext>
                  </a:extLst>
                </a:gridCol>
                <a:gridCol w="987552">
                  <a:extLst>
                    <a:ext uri="{9D8B030D-6E8A-4147-A177-3AD203B41FA5}">
                      <a16:colId xmlns:a16="http://schemas.microsoft.com/office/drawing/2014/main" val="3356191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2560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18:53:12 </a:t>
                      </a:r>
                      <a:r>
                        <a:rPr kumimoji="0" lang="en-US" sz="1000" b="0" i="0" u="none" strike="noStrike" kern="1200" cap="none" spc="0" normalizeH="0" baseline="0" noProof="0">
                          <a:ln>
                            <a:noFill/>
                          </a:ln>
                          <a:solidFill>
                            <a:prstClr val="black"/>
                          </a:solidFill>
                          <a:effectLst/>
                          <a:uLnTx/>
                          <a:uFillTx/>
                          <a:latin typeface="+mn-lt"/>
                          <a:ea typeface="+mn-ea"/>
                          <a:cs typeface="+mn-cs"/>
                        </a:rPr>
                        <a:t>
  Access to clean and safe water is a basic human right, not a privilege, and 2.1 billion people live without safe water at home. Around 4 billion people — nearly two-thirds of the world's population — experience severe water scarcity during at least one month of the year and 700 million people worldwide could be displaced by intense water scarcity by 2030.
While today is #WorldWaterDay, every day is World Water Day for BCIT alumnus Nigel Bennett who is committed to protecting the world's most precious resource, water, and to raise awareness for the importance of clean and safe water 💧
In 1992 Nigel formed a company called Aqua-Guard Spill Response Inc., a tool that could skim oil off the water's surface. For more than 25 years, the company has designed, fabricated, and supplied marine oil spill-response equipment, and provided related services to 3,000+ clients worldwide. Aqua-Guard's patented oil skimming technology has been used to clean up spills from Alaska to the Gulf of Mexico,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801&amp;h=600&amp;f=n&amp;hash=eF0eXufe%2BUFwGahcI9N3%2Fi4ThI8%3D&amp;ora=1%2CaFBCTXdkRmpGL2lvQUFBPQ%2CxAVta5g-0R6pnBYXzRIyrqyCpFv-50YIS4fLES_3Ann_ucqCYHbhZsfWZrOpuV0eZS4IjXBDfe-pSC2OfZe4Ko3yA4Um3sv4UcS9cjhXO0xmlXEC6YBubUl25sL_UrmlOXoA2Px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29804383"/>
                  </a:ext>
                </a:extLst>
              </a:tr>
            </a:tbl>
          </a:graphicData>
        </a:graphic>
      </p:graphicFrame>
      <p:sp>
        <p:nvSpPr>
          <p:cNvPr id="4" name="Text Placeholder 3">
            <a:extLst>
              <a:ext uri="{FF2B5EF4-FFF2-40B4-BE49-F238E27FC236}">
                <a16:creationId xmlns:a16="http://schemas.microsoft.com/office/drawing/2014/main" id="{B6B09D84-764F-4D14-92FB-A306AE7A4B2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0862212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5EFE3-BCC6-49C7-A3EC-79D982E648A1}"/>
              </a:ext>
            </a:extLst>
          </p:cNvPr>
          <p:cNvSpPr>
            <a:spLocks noGrp="1"/>
          </p:cNvSpPr>
          <p:nvPr>
            <p:ph type="title"/>
          </p:nvPr>
        </p:nvSpPr>
        <p:spPr/>
        <p:txBody>
          <a:bodyPr/>
          <a:lstStyle/>
          <a:p>
            <a:r>
              <a:rPr lang="en-US"/>
              <a:t>LinkedIn Updates Table | All Pages - 10 of 16</a:t>
            </a:r>
          </a:p>
        </p:txBody>
      </p:sp>
      <p:graphicFrame>
        <p:nvGraphicFramePr>
          <p:cNvPr id="5" name="Table Placeholder 4">
            <a:extLst>
              <a:ext uri="{FF2B5EF4-FFF2-40B4-BE49-F238E27FC236}">
                <a16:creationId xmlns:a16="http://schemas.microsoft.com/office/drawing/2014/main" id="{A6419957-2717-4590-9922-683554AF2A31}"/>
              </a:ext>
            </a:extLst>
          </p:cNvPr>
          <p:cNvGraphicFramePr>
            <a:graphicFrameLocks noGrp="1"/>
          </p:cNvGraphicFramePr>
          <p:nvPr>
            <p:ph type="tbl" sz="quarter" idx="13"/>
            <p:extLst>
              <p:ext uri="{D42A27DB-BD31-4B8C-83A1-F6EECF244321}">
                <p14:modId xmlns:p14="http://schemas.microsoft.com/office/powerpoint/2010/main" val="2247359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55016634"/>
                    </a:ext>
                  </a:extLst>
                </a:gridCol>
                <a:gridCol w="905256">
                  <a:extLst>
                    <a:ext uri="{9D8B030D-6E8A-4147-A177-3AD203B41FA5}">
                      <a16:colId xmlns:a16="http://schemas.microsoft.com/office/drawing/2014/main" val="3276473440"/>
                    </a:ext>
                  </a:extLst>
                </a:gridCol>
                <a:gridCol w="822960">
                  <a:extLst>
                    <a:ext uri="{9D8B030D-6E8A-4147-A177-3AD203B41FA5}">
                      <a16:colId xmlns:a16="http://schemas.microsoft.com/office/drawing/2014/main" val="350503310"/>
                    </a:ext>
                  </a:extLst>
                </a:gridCol>
                <a:gridCol w="987552">
                  <a:extLst>
                    <a:ext uri="{9D8B030D-6E8A-4147-A177-3AD203B41FA5}">
                      <a16:colId xmlns:a16="http://schemas.microsoft.com/office/drawing/2014/main" val="254319022"/>
                    </a:ext>
                  </a:extLst>
                </a:gridCol>
                <a:gridCol w="987552">
                  <a:extLst>
                    <a:ext uri="{9D8B030D-6E8A-4147-A177-3AD203B41FA5}">
                      <a16:colId xmlns:a16="http://schemas.microsoft.com/office/drawing/2014/main" val="1947637859"/>
                    </a:ext>
                  </a:extLst>
                </a:gridCol>
                <a:gridCol w="987552">
                  <a:extLst>
                    <a:ext uri="{9D8B030D-6E8A-4147-A177-3AD203B41FA5}">
                      <a16:colId xmlns:a16="http://schemas.microsoft.com/office/drawing/2014/main" val="3864268723"/>
                    </a:ext>
                  </a:extLst>
                </a:gridCol>
                <a:gridCol w="987552">
                  <a:extLst>
                    <a:ext uri="{9D8B030D-6E8A-4147-A177-3AD203B41FA5}">
                      <a16:colId xmlns:a16="http://schemas.microsoft.com/office/drawing/2014/main" val="4237659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8315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00:58:46 </a:t>
                      </a:r>
                      <a:r>
                        <a:rPr kumimoji="0" lang="en-US" sz="1000" b="0" i="0" u="none" strike="noStrike" kern="1200" cap="none" spc="0" normalizeH="0" baseline="0" noProof="0">
                          <a:ln>
                            <a:noFill/>
                          </a:ln>
                          <a:solidFill>
                            <a:prstClr val="black"/>
                          </a:solidFill>
                          <a:effectLst/>
                          <a:uLnTx/>
                          <a:uFillTx/>
                          <a:latin typeface="+mn-lt"/>
                          <a:ea typeface="+mn-ea"/>
                          <a:cs typeface="+mn-cs"/>
                        </a:rPr>
                        <a:t>
  Bring your industry experience and passion for technology to the classroom. Full- or part-time positions open.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https://image-store.slidesharecdn.com/f4ddeeb5-e4c7-40d4-8484-a966a7242916-large.jpeg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7776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00:52:09 </a:t>
                      </a:r>
                      <a:r>
                        <a:rPr kumimoji="0" lang="en-US" sz="1000" b="0" i="0" u="none" strike="noStrike" kern="1200" cap="none" spc="0" normalizeH="0" baseline="0" noProof="0">
                          <a:ln>
                            <a:noFill/>
                          </a:ln>
                          <a:solidFill>
                            <a:prstClr val="black"/>
                          </a:solidFill>
                          <a:effectLst/>
                          <a:uLnTx/>
                          <a:uFillTx/>
                          <a:latin typeface="+mn-lt"/>
                          <a:ea typeface="+mn-ea"/>
                          <a:cs typeface="+mn-cs"/>
                        </a:rPr>
                        <a:t>
  Become a hairstylist apprentice at VCC. Get started or grow your skills in the artistic field of hairstyling! Level 2 for working stylists starts in April, and Level 1 starts in May.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https://image-store.slidesharecdn.com/b1e1cdd2-8c65-44c4-ad07-79c4f9be550d-large.png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05:35:21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61117976"/>
                  </a:ext>
                </a:extLst>
              </a:tr>
            </a:tbl>
          </a:graphicData>
        </a:graphic>
      </p:graphicFrame>
      <p:sp>
        <p:nvSpPr>
          <p:cNvPr id="4" name="Text Placeholder 3">
            <a:extLst>
              <a:ext uri="{FF2B5EF4-FFF2-40B4-BE49-F238E27FC236}">
                <a16:creationId xmlns:a16="http://schemas.microsoft.com/office/drawing/2014/main" id="{0ED53A32-560C-4FBC-82D7-F24446520B84}"/>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8712449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869D5-1EE5-47DE-A438-0457BF85CAD5}"/>
              </a:ext>
            </a:extLst>
          </p:cNvPr>
          <p:cNvSpPr>
            <a:spLocks noGrp="1"/>
          </p:cNvSpPr>
          <p:nvPr>
            <p:ph type="title"/>
          </p:nvPr>
        </p:nvSpPr>
        <p:spPr/>
        <p:txBody>
          <a:bodyPr/>
          <a:lstStyle/>
          <a:p>
            <a:r>
              <a:rPr lang="en-US"/>
              <a:t>LinkedIn Updates Table | All Pages - 11 of 16</a:t>
            </a:r>
          </a:p>
        </p:txBody>
      </p:sp>
      <p:graphicFrame>
        <p:nvGraphicFramePr>
          <p:cNvPr id="5" name="Table Placeholder 4">
            <a:extLst>
              <a:ext uri="{FF2B5EF4-FFF2-40B4-BE49-F238E27FC236}">
                <a16:creationId xmlns:a16="http://schemas.microsoft.com/office/drawing/2014/main" id="{5D0E5B60-34D3-40A7-89BC-5E773B430F81}"/>
              </a:ext>
            </a:extLst>
          </p:cNvPr>
          <p:cNvGraphicFramePr>
            <a:graphicFrameLocks noGrp="1"/>
          </p:cNvGraphicFramePr>
          <p:nvPr>
            <p:ph type="tbl" sz="quarter" idx="13"/>
            <p:extLst>
              <p:ext uri="{D42A27DB-BD31-4B8C-83A1-F6EECF244321}">
                <p14:modId xmlns:p14="http://schemas.microsoft.com/office/powerpoint/2010/main" val="2003353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34260962"/>
                    </a:ext>
                  </a:extLst>
                </a:gridCol>
                <a:gridCol w="905256">
                  <a:extLst>
                    <a:ext uri="{9D8B030D-6E8A-4147-A177-3AD203B41FA5}">
                      <a16:colId xmlns:a16="http://schemas.microsoft.com/office/drawing/2014/main" val="1041508323"/>
                    </a:ext>
                  </a:extLst>
                </a:gridCol>
                <a:gridCol w="822960">
                  <a:extLst>
                    <a:ext uri="{9D8B030D-6E8A-4147-A177-3AD203B41FA5}">
                      <a16:colId xmlns:a16="http://schemas.microsoft.com/office/drawing/2014/main" val="2930524606"/>
                    </a:ext>
                  </a:extLst>
                </a:gridCol>
                <a:gridCol w="987552">
                  <a:extLst>
                    <a:ext uri="{9D8B030D-6E8A-4147-A177-3AD203B41FA5}">
                      <a16:colId xmlns:a16="http://schemas.microsoft.com/office/drawing/2014/main" val="255360936"/>
                    </a:ext>
                  </a:extLst>
                </a:gridCol>
                <a:gridCol w="987552">
                  <a:extLst>
                    <a:ext uri="{9D8B030D-6E8A-4147-A177-3AD203B41FA5}">
                      <a16:colId xmlns:a16="http://schemas.microsoft.com/office/drawing/2014/main" val="771821380"/>
                    </a:ext>
                  </a:extLst>
                </a:gridCol>
                <a:gridCol w="987552">
                  <a:extLst>
                    <a:ext uri="{9D8B030D-6E8A-4147-A177-3AD203B41FA5}">
                      <a16:colId xmlns:a16="http://schemas.microsoft.com/office/drawing/2014/main" val="3528565895"/>
                    </a:ext>
                  </a:extLst>
                </a:gridCol>
                <a:gridCol w="987552">
                  <a:extLst>
                    <a:ext uri="{9D8B030D-6E8A-4147-A177-3AD203B41FA5}">
                      <a16:colId xmlns:a16="http://schemas.microsoft.com/office/drawing/2014/main" val="378775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2126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00:21:13 </a:t>
                      </a:r>
                      <a:r>
                        <a:rPr kumimoji="0" lang="en-US" sz="1000" b="0" i="0" u="none" strike="noStrike" kern="1200" cap="none" spc="0" normalizeH="0" baseline="0" noProof="0">
                          <a:ln>
                            <a:noFill/>
                          </a:ln>
                          <a:solidFill>
                            <a:prstClr val="black"/>
                          </a:solidFill>
                          <a:effectLst/>
                          <a:uLnTx/>
                          <a:uFillTx/>
                          <a:latin typeface="+mn-lt"/>
                          <a:ea typeface="+mn-ea"/>
                          <a:cs typeface="+mn-cs"/>
                        </a:rPr>
                        <a:t>
  Through interdisciplinary research and projects, BCIT Building Science Masters students apply what they have learned to real-world situations.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https://image-store.slidesharecdn.com/847c056f-8fa6-4879-8b42-f820c2ab371d-large.jpeg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4087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00:15:35 </a:t>
                      </a:r>
                      <a:r>
                        <a:rPr kumimoji="0" lang="en-US" sz="1000" b="0" i="0" u="none" strike="noStrike" kern="1200" cap="none" spc="0" normalizeH="0" baseline="0" noProof="0">
                          <a:ln>
                            <a:noFill/>
                          </a:ln>
                          <a:solidFill>
                            <a:prstClr val="black"/>
                          </a:solidFill>
                          <a:effectLst/>
                          <a:uLnTx/>
                          <a:uFillTx/>
                          <a:latin typeface="+mn-lt"/>
                          <a:ea typeface="+mn-ea"/>
                          <a:cs typeface="+mn-cs"/>
                        </a:rPr>
                        <a:t>
  BCIT Geomatics programs equip students with hands-on and specialized training in drones and field survey equipment to launch their in-demand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https://image-store.slidesharecdn.com/f6234e8e-41c7-485e-b62e-f5e344d9b67c-large.jpeg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00308865"/>
                  </a:ext>
                </a:extLst>
              </a:tr>
            </a:tbl>
          </a:graphicData>
        </a:graphic>
      </p:graphicFrame>
      <p:sp>
        <p:nvSpPr>
          <p:cNvPr id="4" name="Text Placeholder 3">
            <a:extLst>
              <a:ext uri="{FF2B5EF4-FFF2-40B4-BE49-F238E27FC236}">
                <a16:creationId xmlns:a16="http://schemas.microsoft.com/office/drawing/2014/main" id="{C6787B2E-23AC-4A7B-A659-8968E16DE2EF}"/>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0851960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93D96-C57B-4BAA-B218-F600A0BA3DF7}"/>
              </a:ext>
            </a:extLst>
          </p:cNvPr>
          <p:cNvSpPr>
            <a:spLocks noGrp="1"/>
          </p:cNvSpPr>
          <p:nvPr>
            <p:ph type="title"/>
          </p:nvPr>
        </p:nvSpPr>
        <p:spPr/>
        <p:txBody>
          <a:bodyPr/>
          <a:lstStyle/>
          <a:p>
            <a:r>
              <a:rPr lang="en-US"/>
              <a:t>LinkedIn Updates Table | All Pages - 12 of 16</a:t>
            </a:r>
          </a:p>
        </p:txBody>
      </p:sp>
      <p:graphicFrame>
        <p:nvGraphicFramePr>
          <p:cNvPr id="5" name="Table Placeholder 4">
            <a:extLst>
              <a:ext uri="{FF2B5EF4-FFF2-40B4-BE49-F238E27FC236}">
                <a16:creationId xmlns:a16="http://schemas.microsoft.com/office/drawing/2014/main" id="{8393FD76-6523-4B04-9560-E9114322A479}"/>
              </a:ext>
            </a:extLst>
          </p:cNvPr>
          <p:cNvGraphicFramePr>
            <a:graphicFrameLocks noGrp="1"/>
          </p:cNvGraphicFramePr>
          <p:nvPr>
            <p:ph type="tbl" sz="quarter" idx="13"/>
            <p:extLst>
              <p:ext uri="{D42A27DB-BD31-4B8C-83A1-F6EECF244321}">
                <p14:modId xmlns:p14="http://schemas.microsoft.com/office/powerpoint/2010/main" val="1778614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05508524"/>
                    </a:ext>
                  </a:extLst>
                </a:gridCol>
                <a:gridCol w="905256">
                  <a:extLst>
                    <a:ext uri="{9D8B030D-6E8A-4147-A177-3AD203B41FA5}">
                      <a16:colId xmlns:a16="http://schemas.microsoft.com/office/drawing/2014/main" val="3168958937"/>
                    </a:ext>
                  </a:extLst>
                </a:gridCol>
                <a:gridCol w="822960">
                  <a:extLst>
                    <a:ext uri="{9D8B030D-6E8A-4147-A177-3AD203B41FA5}">
                      <a16:colId xmlns:a16="http://schemas.microsoft.com/office/drawing/2014/main" val="4119694119"/>
                    </a:ext>
                  </a:extLst>
                </a:gridCol>
                <a:gridCol w="987552">
                  <a:extLst>
                    <a:ext uri="{9D8B030D-6E8A-4147-A177-3AD203B41FA5}">
                      <a16:colId xmlns:a16="http://schemas.microsoft.com/office/drawing/2014/main" val="3628625531"/>
                    </a:ext>
                  </a:extLst>
                </a:gridCol>
                <a:gridCol w="987552">
                  <a:extLst>
                    <a:ext uri="{9D8B030D-6E8A-4147-A177-3AD203B41FA5}">
                      <a16:colId xmlns:a16="http://schemas.microsoft.com/office/drawing/2014/main" val="2041864913"/>
                    </a:ext>
                  </a:extLst>
                </a:gridCol>
                <a:gridCol w="987552">
                  <a:extLst>
                    <a:ext uri="{9D8B030D-6E8A-4147-A177-3AD203B41FA5}">
                      <a16:colId xmlns:a16="http://schemas.microsoft.com/office/drawing/2014/main" val="3082367192"/>
                    </a:ext>
                  </a:extLst>
                </a:gridCol>
                <a:gridCol w="987552">
                  <a:extLst>
                    <a:ext uri="{9D8B030D-6E8A-4147-A177-3AD203B41FA5}">
                      <a16:colId xmlns:a16="http://schemas.microsoft.com/office/drawing/2014/main" val="1196896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5922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00:08:55 </a:t>
                      </a:r>
                      <a:r>
                        <a:rPr kumimoji="0" lang="en-US" sz="1000" b="0" i="0" u="none" strike="noStrike" kern="1200" cap="none" spc="0" normalizeH="0" baseline="0" noProof="0">
                          <a:ln>
                            <a:noFill/>
                          </a:ln>
                          <a:solidFill>
                            <a:prstClr val="black"/>
                          </a:solidFill>
                          <a:effectLst/>
                          <a:uLnTx/>
                          <a:uFillTx/>
                          <a:latin typeface="+mn-lt"/>
                          <a:ea typeface="+mn-ea"/>
                          <a:cs typeface="+mn-cs"/>
                        </a:rPr>
                        <a:t>
  Thanks again to all the VCC alumni, guests and sponsors for supporting us at our signature, green-tie Flourish Gala fundraiser. Special shoutout to our VCC Culinary Arts instructors and students for volunteering their time for such a great cause. Get caught up on the story here: https://lnkd.in/gfufQsd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https://media.licdn.com/media-proxy/ext?w=800&amp;h=447&amp;f=n&amp;hash=0%2F9pZn6%2F%2BxvVtQV1uTUANHPQzxw%3D&amp;ora=1%2CaFBCTXdkRmpGL2lvQUFBPQ%2CxAVta5g-0R69hAxU1B8irq2A4kK14E5GCqzZFXO8LXn1v5fZIy_0e8fecK-ppF0IOHJW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31556229"/>
                  </a:ext>
                </a:extLst>
              </a:tr>
            </a:tbl>
          </a:graphicData>
        </a:graphic>
      </p:graphicFrame>
      <p:sp>
        <p:nvSpPr>
          <p:cNvPr id="4" name="Text Placeholder 3">
            <a:extLst>
              <a:ext uri="{FF2B5EF4-FFF2-40B4-BE49-F238E27FC236}">
                <a16:creationId xmlns:a16="http://schemas.microsoft.com/office/drawing/2014/main" id="{B0298E75-FF85-479D-B0E6-3614A17FCE7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487696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60CFD-E8A0-475C-82CB-F481CD27CD5A}"/>
              </a:ext>
            </a:extLst>
          </p:cNvPr>
          <p:cNvSpPr>
            <a:spLocks noGrp="1"/>
          </p:cNvSpPr>
          <p:nvPr>
            <p:ph type="title"/>
          </p:nvPr>
        </p:nvSpPr>
        <p:spPr/>
        <p:txBody>
          <a:bodyPr/>
          <a:lstStyle/>
          <a:p>
            <a:r>
              <a:rPr lang="en-US"/>
              <a:t>LinkedIn Updates Table | All Pages - 13 of 16</a:t>
            </a:r>
          </a:p>
        </p:txBody>
      </p:sp>
      <p:graphicFrame>
        <p:nvGraphicFramePr>
          <p:cNvPr id="5" name="Table Placeholder 4">
            <a:extLst>
              <a:ext uri="{FF2B5EF4-FFF2-40B4-BE49-F238E27FC236}">
                <a16:creationId xmlns:a16="http://schemas.microsoft.com/office/drawing/2014/main" id="{D6E1E5B4-DADD-4031-BC53-437AA3CF657D}"/>
              </a:ext>
            </a:extLst>
          </p:cNvPr>
          <p:cNvGraphicFramePr>
            <a:graphicFrameLocks noGrp="1"/>
          </p:cNvGraphicFramePr>
          <p:nvPr>
            <p:ph type="tbl" sz="quarter" idx="13"/>
            <p:extLst>
              <p:ext uri="{D42A27DB-BD31-4B8C-83A1-F6EECF244321}">
                <p14:modId xmlns:p14="http://schemas.microsoft.com/office/powerpoint/2010/main" val="2700625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637274"/>
                    </a:ext>
                  </a:extLst>
                </a:gridCol>
                <a:gridCol w="905256">
                  <a:extLst>
                    <a:ext uri="{9D8B030D-6E8A-4147-A177-3AD203B41FA5}">
                      <a16:colId xmlns:a16="http://schemas.microsoft.com/office/drawing/2014/main" val="1269815336"/>
                    </a:ext>
                  </a:extLst>
                </a:gridCol>
                <a:gridCol w="822960">
                  <a:extLst>
                    <a:ext uri="{9D8B030D-6E8A-4147-A177-3AD203B41FA5}">
                      <a16:colId xmlns:a16="http://schemas.microsoft.com/office/drawing/2014/main" val="1828871539"/>
                    </a:ext>
                  </a:extLst>
                </a:gridCol>
                <a:gridCol w="987552">
                  <a:extLst>
                    <a:ext uri="{9D8B030D-6E8A-4147-A177-3AD203B41FA5}">
                      <a16:colId xmlns:a16="http://schemas.microsoft.com/office/drawing/2014/main" val="1567392535"/>
                    </a:ext>
                  </a:extLst>
                </a:gridCol>
                <a:gridCol w="987552">
                  <a:extLst>
                    <a:ext uri="{9D8B030D-6E8A-4147-A177-3AD203B41FA5}">
                      <a16:colId xmlns:a16="http://schemas.microsoft.com/office/drawing/2014/main" val="3488711068"/>
                    </a:ext>
                  </a:extLst>
                </a:gridCol>
                <a:gridCol w="987552">
                  <a:extLst>
                    <a:ext uri="{9D8B030D-6E8A-4147-A177-3AD203B41FA5}">
                      <a16:colId xmlns:a16="http://schemas.microsoft.com/office/drawing/2014/main" val="854068576"/>
                    </a:ext>
                  </a:extLst>
                </a:gridCol>
                <a:gridCol w="987552">
                  <a:extLst>
                    <a:ext uri="{9D8B030D-6E8A-4147-A177-3AD203B41FA5}">
                      <a16:colId xmlns:a16="http://schemas.microsoft.com/office/drawing/2014/main" val="3760835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5956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- 2019-03-21 01:22:55 </a:t>
                      </a:r>
                      <a:r>
                        <a:rPr kumimoji="0" lang="en-US" sz="1000" b="0" i="0" u="none" strike="noStrike" kern="1200" cap="none" spc="0" normalizeH="0" baseline="0" noProof="0">
                          <a:ln>
                            <a:noFill/>
                          </a:ln>
                          <a:solidFill>
                            <a:prstClr val="black"/>
                          </a:solidFill>
                          <a:effectLst/>
                          <a:uLnTx/>
                          <a:uFillTx/>
                          <a:latin typeface="+mn-lt"/>
                          <a:ea typeface="+mn-ea"/>
                          <a:cs typeface="+mn-cs"/>
                        </a:rPr>
                        <a:t>
  BCIT Mining programs equip students with hands-on and specialized training to start their in-demand 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https://image-store.slidesharecdn.com/52d92ece-8ebd-4f06-8fc0-9ad5b8074ac7-large.jpeg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00316077"/>
                  </a:ext>
                </a:extLst>
              </a:tr>
            </a:tbl>
          </a:graphicData>
        </a:graphic>
      </p:graphicFrame>
      <p:sp>
        <p:nvSpPr>
          <p:cNvPr id="4" name="Text Placeholder 3">
            <a:extLst>
              <a:ext uri="{FF2B5EF4-FFF2-40B4-BE49-F238E27FC236}">
                <a16:creationId xmlns:a16="http://schemas.microsoft.com/office/drawing/2014/main" id="{6F58C17F-7C55-456C-88F3-A827B6C72D2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6278118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FF7C1-7A41-4DF5-8629-6E0EF7F96E26}"/>
              </a:ext>
            </a:extLst>
          </p:cNvPr>
          <p:cNvSpPr>
            <a:spLocks noGrp="1"/>
          </p:cNvSpPr>
          <p:nvPr>
            <p:ph type="title"/>
          </p:nvPr>
        </p:nvSpPr>
        <p:spPr/>
        <p:txBody>
          <a:bodyPr/>
          <a:lstStyle/>
          <a:p>
            <a:r>
              <a:rPr lang="en-US"/>
              <a:t>LinkedIn Updates Table | All Pages - 14 of 16</a:t>
            </a:r>
          </a:p>
        </p:txBody>
      </p:sp>
      <p:graphicFrame>
        <p:nvGraphicFramePr>
          <p:cNvPr id="5" name="Table Placeholder 4">
            <a:extLst>
              <a:ext uri="{FF2B5EF4-FFF2-40B4-BE49-F238E27FC236}">
                <a16:creationId xmlns:a16="http://schemas.microsoft.com/office/drawing/2014/main" id="{772DB8AD-F157-4966-9F52-22518347E087}"/>
              </a:ext>
            </a:extLst>
          </p:cNvPr>
          <p:cNvGraphicFramePr>
            <a:graphicFrameLocks noGrp="1"/>
          </p:cNvGraphicFramePr>
          <p:nvPr>
            <p:ph type="tbl" sz="quarter" idx="13"/>
            <p:extLst>
              <p:ext uri="{D42A27DB-BD31-4B8C-83A1-F6EECF244321}">
                <p14:modId xmlns:p14="http://schemas.microsoft.com/office/powerpoint/2010/main" val="3886522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94140353"/>
                    </a:ext>
                  </a:extLst>
                </a:gridCol>
                <a:gridCol w="905256">
                  <a:extLst>
                    <a:ext uri="{9D8B030D-6E8A-4147-A177-3AD203B41FA5}">
                      <a16:colId xmlns:a16="http://schemas.microsoft.com/office/drawing/2014/main" val="2349218618"/>
                    </a:ext>
                  </a:extLst>
                </a:gridCol>
                <a:gridCol w="822960">
                  <a:extLst>
                    <a:ext uri="{9D8B030D-6E8A-4147-A177-3AD203B41FA5}">
                      <a16:colId xmlns:a16="http://schemas.microsoft.com/office/drawing/2014/main" val="3691167311"/>
                    </a:ext>
                  </a:extLst>
                </a:gridCol>
                <a:gridCol w="987552">
                  <a:extLst>
                    <a:ext uri="{9D8B030D-6E8A-4147-A177-3AD203B41FA5}">
                      <a16:colId xmlns:a16="http://schemas.microsoft.com/office/drawing/2014/main" val="2860973555"/>
                    </a:ext>
                  </a:extLst>
                </a:gridCol>
                <a:gridCol w="987552">
                  <a:extLst>
                    <a:ext uri="{9D8B030D-6E8A-4147-A177-3AD203B41FA5}">
                      <a16:colId xmlns:a16="http://schemas.microsoft.com/office/drawing/2014/main" val="2991332078"/>
                    </a:ext>
                  </a:extLst>
                </a:gridCol>
                <a:gridCol w="987552">
                  <a:extLst>
                    <a:ext uri="{9D8B030D-6E8A-4147-A177-3AD203B41FA5}">
                      <a16:colId xmlns:a16="http://schemas.microsoft.com/office/drawing/2014/main" val="999841114"/>
                    </a:ext>
                  </a:extLst>
                </a:gridCol>
                <a:gridCol w="987552">
                  <a:extLst>
                    <a:ext uri="{9D8B030D-6E8A-4147-A177-3AD203B41FA5}">
                      <a16:colId xmlns:a16="http://schemas.microsoft.com/office/drawing/2014/main" val="912984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692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- 2019-03-20 21:52:48 </a:t>
                      </a:r>
                      <a:r>
                        <a:rPr kumimoji="0" lang="en-US" sz="1000" b="0" i="0" u="none" strike="noStrike" kern="1200" cap="none" spc="0" normalizeH="0" baseline="0" noProof="0">
                          <a:ln>
                            <a:noFill/>
                          </a:ln>
                          <a:solidFill>
                            <a:prstClr val="black"/>
                          </a:solidFill>
                          <a:effectLst/>
                          <a:uLnTx/>
                          <a:uFillTx/>
                          <a:latin typeface="+mn-lt"/>
                          <a:ea typeface="+mn-ea"/>
                          <a:cs typeface="+mn-cs"/>
                        </a:rPr>
                        <a:t>
  Well done to all six VCC baking and pastry arts students who competed in the first national Nespresso Cafe Gourmand semi-final competition hosted in Vancouver. Read more what it was like behind the scenes and find out who our winner is and what's next for her: https://lnkd.in/eXa2qt8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https://media.licdn.com/media-proxy/ext?w=800&amp;h=448&amp;f=n&amp;hash=gmCdhAgFlaYlUjKjAq6CYYThdFA%3D&amp;ora=1%2CaFBCTXdkRmpGL2lvQUFBPQ%2CxAVta5g-0R69hAxU1B8irq2A4kK14E5GCqzZFXO8Knv9r4nRfQm8OoedLPHi-0AeeCwf0Fpl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53492847"/>
                  </a:ext>
                </a:extLst>
              </a:tr>
            </a:tbl>
          </a:graphicData>
        </a:graphic>
      </p:graphicFrame>
      <p:sp>
        <p:nvSpPr>
          <p:cNvPr id="4" name="Text Placeholder 3">
            <a:extLst>
              <a:ext uri="{FF2B5EF4-FFF2-40B4-BE49-F238E27FC236}">
                <a16:creationId xmlns:a16="http://schemas.microsoft.com/office/drawing/2014/main" id="{B1F65C0D-0873-4274-8676-BBBD5F4D5C2F}"/>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6704323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F627F-0316-4545-99D8-6A1058C5BC0B}"/>
              </a:ext>
            </a:extLst>
          </p:cNvPr>
          <p:cNvSpPr>
            <a:spLocks noGrp="1"/>
          </p:cNvSpPr>
          <p:nvPr>
            <p:ph type="title"/>
          </p:nvPr>
        </p:nvSpPr>
        <p:spPr/>
        <p:txBody>
          <a:bodyPr/>
          <a:lstStyle/>
          <a:p>
            <a:r>
              <a:rPr lang="en-US"/>
              <a:t>LinkedIn Updates Table | All Pages - 15 of 16</a:t>
            </a:r>
          </a:p>
        </p:txBody>
      </p:sp>
      <p:graphicFrame>
        <p:nvGraphicFramePr>
          <p:cNvPr id="5" name="Table Placeholder 4">
            <a:extLst>
              <a:ext uri="{FF2B5EF4-FFF2-40B4-BE49-F238E27FC236}">
                <a16:creationId xmlns:a16="http://schemas.microsoft.com/office/drawing/2014/main" id="{D6775BA1-EAB7-46B3-B55E-EF2571247240}"/>
              </a:ext>
            </a:extLst>
          </p:cNvPr>
          <p:cNvGraphicFramePr>
            <a:graphicFrameLocks noGrp="1"/>
          </p:cNvGraphicFramePr>
          <p:nvPr>
            <p:ph type="tbl" sz="quarter" idx="13"/>
            <p:extLst>
              <p:ext uri="{D42A27DB-BD31-4B8C-83A1-F6EECF244321}">
                <p14:modId xmlns:p14="http://schemas.microsoft.com/office/powerpoint/2010/main" val="1728970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15210602"/>
                    </a:ext>
                  </a:extLst>
                </a:gridCol>
                <a:gridCol w="905256">
                  <a:extLst>
                    <a:ext uri="{9D8B030D-6E8A-4147-A177-3AD203B41FA5}">
                      <a16:colId xmlns:a16="http://schemas.microsoft.com/office/drawing/2014/main" val="790402226"/>
                    </a:ext>
                  </a:extLst>
                </a:gridCol>
                <a:gridCol w="822960">
                  <a:extLst>
                    <a:ext uri="{9D8B030D-6E8A-4147-A177-3AD203B41FA5}">
                      <a16:colId xmlns:a16="http://schemas.microsoft.com/office/drawing/2014/main" val="2669035904"/>
                    </a:ext>
                  </a:extLst>
                </a:gridCol>
                <a:gridCol w="987552">
                  <a:extLst>
                    <a:ext uri="{9D8B030D-6E8A-4147-A177-3AD203B41FA5}">
                      <a16:colId xmlns:a16="http://schemas.microsoft.com/office/drawing/2014/main" val="18313479"/>
                    </a:ext>
                  </a:extLst>
                </a:gridCol>
                <a:gridCol w="987552">
                  <a:extLst>
                    <a:ext uri="{9D8B030D-6E8A-4147-A177-3AD203B41FA5}">
                      <a16:colId xmlns:a16="http://schemas.microsoft.com/office/drawing/2014/main" val="1750441615"/>
                    </a:ext>
                  </a:extLst>
                </a:gridCol>
                <a:gridCol w="987552">
                  <a:extLst>
                    <a:ext uri="{9D8B030D-6E8A-4147-A177-3AD203B41FA5}">
                      <a16:colId xmlns:a16="http://schemas.microsoft.com/office/drawing/2014/main" val="1975679648"/>
                    </a:ext>
                  </a:extLst>
                </a:gridCol>
                <a:gridCol w="987552">
                  <a:extLst>
                    <a:ext uri="{9D8B030D-6E8A-4147-A177-3AD203B41FA5}">
                      <a16:colId xmlns:a16="http://schemas.microsoft.com/office/drawing/2014/main" val="1534199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082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22:57:41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https://image-store.slidesharecdn.com/6f6a0a3e-cdd9-4ab5-9409-ad5a523cd4bf-large.jpeg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68753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22:56:33 </a:t>
                      </a:r>
                      <a:r>
                        <a:rPr kumimoji="0" lang="en-US" sz="1000" b="0" i="0" u="none" strike="noStrike" kern="1200" cap="none" spc="0" normalizeH="0" baseline="0" noProof="0">
                          <a:ln>
                            <a:noFill/>
                          </a:ln>
                          <a:solidFill>
                            <a:prstClr val="black"/>
                          </a:solidFill>
                          <a:effectLst/>
                          <a:uLnTx/>
                          <a:uFillTx/>
                          <a:latin typeface="+mn-lt"/>
                          <a:ea typeface="+mn-ea"/>
                          <a:cs typeface="+mn-cs"/>
                        </a:rPr>
                        <a:t>
  “My students don't just learn through theory but also through my industry experience.” - Angela Bains, Instructor, Part-time Studies, Graphic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https://image-store.slidesharecdn.com/64561b88-11ec-42d1-b629-2f7b5dbd52dc-large.jpeg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36940270"/>
                  </a:ext>
                </a:extLst>
              </a:tr>
            </a:tbl>
          </a:graphicData>
        </a:graphic>
      </p:graphicFrame>
      <p:sp>
        <p:nvSpPr>
          <p:cNvPr id="4" name="Text Placeholder 3">
            <a:extLst>
              <a:ext uri="{FF2B5EF4-FFF2-40B4-BE49-F238E27FC236}">
                <a16:creationId xmlns:a16="http://schemas.microsoft.com/office/drawing/2014/main" id="{78994554-08B2-4404-9739-E2134DF45C0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1806752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887D5-3932-4DB5-A098-FA87C9FF0278}"/>
              </a:ext>
            </a:extLst>
          </p:cNvPr>
          <p:cNvSpPr>
            <a:spLocks noGrp="1"/>
          </p:cNvSpPr>
          <p:nvPr>
            <p:ph type="title"/>
          </p:nvPr>
        </p:nvSpPr>
        <p:spPr/>
        <p:txBody>
          <a:bodyPr/>
          <a:lstStyle/>
          <a:p>
            <a:r>
              <a:rPr lang="en-US"/>
              <a:t>LinkedIn Updates Table | All Pages - 16 of 16</a:t>
            </a:r>
          </a:p>
        </p:txBody>
      </p:sp>
      <p:graphicFrame>
        <p:nvGraphicFramePr>
          <p:cNvPr id="5" name="Table Placeholder 4">
            <a:extLst>
              <a:ext uri="{FF2B5EF4-FFF2-40B4-BE49-F238E27FC236}">
                <a16:creationId xmlns:a16="http://schemas.microsoft.com/office/drawing/2014/main" id="{A57894A7-874C-472C-9B7A-270AADE076E1}"/>
              </a:ext>
            </a:extLst>
          </p:cNvPr>
          <p:cNvGraphicFramePr>
            <a:graphicFrameLocks noGrp="1"/>
          </p:cNvGraphicFramePr>
          <p:nvPr>
            <p:ph type="tbl" sz="quarter" idx="13"/>
            <p:extLst>
              <p:ext uri="{D42A27DB-BD31-4B8C-83A1-F6EECF244321}">
                <p14:modId xmlns:p14="http://schemas.microsoft.com/office/powerpoint/2010/main" val="482864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67813775"/>
                    </a:ext>
                  </a:extLst>
                </a:gridCol>
                <a:gridCol w="905256">
                  <a:extLst>
                    <a:ext uri="{9D8B030D-6E8A-4147-A177-3AD203B41FA5}">
                      <a16:colId xmlns:a16="http://schemas.microsoft.com/office/drawing/2014/main" val="2625154648"/>
                    </a:ext>
                  </a:extLst>
                </a:gridCol>
                <a:gridCol w="822960">
                  <a:extLst>
                    <a:ext uri="{9D8B030D-6E8A-4147-A177-3AD203B41FA5}">
                      <a16:colId xmlns:a16="http://schemas.microsoft.com/office/drawing/2014/main" val="3535797625"/>
                    </a:ext>
                  </a:extLst>
                </a:gridCol>
                <a:gridCol w="987552">
                  <a:extLst>
                    <a:ext uri="{9D8B030D-6E8A-4147-A177-3AD203B41FA5}">
                      <a16:colId xmlns:a16="http://schemas.microsoft.com/office/drawing/2014/main" val="833733339"/>
                    </a:ext>
                  </a:extLst>
                </a:gridCol>
                <a:gridCol w="987552">
                  <a:extLst>
                    <a:ext uri="{9D8B030D-6E8A-4147-A177-3AD203B41FA5}">
                      <a16:colId xmlns:a16="http://schemas.microsoft.com/office/drawing/2014/main" val="2594579538"/>
                    </a:ext>
                  </a:extLst>
                </a:gridCol>
                <a:gridCol w="987552">
                  <a:extLst>
                    <a:ext uri="{9D8B030D-6E8A-4147-A177-3AD203B41FA5}">
                      <a16:colId xmlns:a16="http://schemas.microsoft.com/office/drawing/2014/main" val="4209216238"/>
                    </a:ext>
                  </a:extLst>
                </a:gridCol>
                <a:gridCol w="987552">
                  <a:extLst>
                    <a:ext uri="{9D8B030D-6E8A-4147-A177-3AD203B41FA5}">
                      <a16:colId xmlns:a16="http://schemas.microsoft.com/office/drawing/2014/main" val="328324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9734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22:02:11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https://image-store.slidesharecdn.com/0c22edde-9085-4d6d-90ad-1e7086b348ba-large.jpeg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62682118"/>
                  </a:ext>
                </a:extLst>
              </a:tr>
            </a:tbl>
          </a:graphicData>
        </a:graphic>
      </p:graphicFrame>
      <p:sp>
        <p:nvSpPr>
          <p:cNvPr id="4" name="Text Placeholder 3">
            <a:extLst>
              <a:ext uri="{FF2B5EF4-FFF2-40B4-BE49-F238E27FC236}">
                <a16:creationId xmlns:a16="http://schemas.microsoft.com/office/drawing/2014/main" id="{DBD04DD0-BA3D-471C-9AEA-ADDD075FB1C3}"/>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8581345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FF07F-0394-402B-94C7-DEFBE5779283}"/>
              </a:ext>
            </a:extLst>
          </p:cNvPr>
          <p:cNvSpPr>
            <a:spLocks noGrp="1"/>
          </p:cNvSpPr>
          <p:nvPr>
            <p:ph type="title"/>
          </p:nvPr>
        </p:nvSpPr>
        <p:spPr/>
        <p:txBody>
          <a:bodyPr/>
          <a:lstStyle/>
          <a:p>
            <a:r>
              <a:rPr lang="en-US"/>
              <a:t>Overall Overall Posted Content | All Pages</a:t>
            </a:r>
          </a:p>
        </p:txBody>
      </p:sp>
      <p:graphicFrame>
        <p:nvGraphicFramePr>
          <p:cNvPr id="6" name="Chart Placeholder 5">
            <a:extLst>
              <a:ext uri="{FF2B5EF4-FFF2-40B4-BE49-F238E27FC236}">
                <a16:creationId xmlns:a16="http://schemas.microsoft.com/office/drawing/2014/main" id="{B0A6A5E3-F1EA-40BE-9C7C-EDF3EE5D02F1}"/>
              </a:ext>
            </a:extLst>
          </p:cNvPr>
          <p:cNvGraphicFramePr>
            <a:graphicFrameLocks noGrp="1"/>
          </p:cNvGraphicFramePr>
          <p:nvPr>
            <p:ph type="chart" sz="quarter" idx="13"/>
            <p:extLst>
              <p:ext uri="{D42A27DB-BD31-4B8C-83A1-F6EECF244321}">
                <p14:modId xmlns:p14="http://schemas.microsoft.com/office/powerpoint/2010/main" val="1013373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E6824B-EED5-4CDA-B1B4-EB5DF9220B36}"/>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2AB993E4-D98B-419F-9F60-CE1A992976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85731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26400-78DE-4AD4-90A2-5F96038047E1}"/>
              </a:ext>
            </a:extLst>
          </p:cNvPr>
          <p:cNvSpPr>
            <a:spLocks noGrp="1"/>
          </p:cNvSpPr>
          <p:nvPr>
            <p:ph type="title"/>
          </p:nvPr>
        </p:nvSpPr>
        <p:spPr/>
        <p:txBody>
          <a:bodyPr/>
          <a:lstStyle/>
          <a:p>
            <a:r>
              <a:rPr lang="en-US"/>
              <a:t>LinkedIn Updates | All Pages</a:t>
            </a:r>
          </a:p>
        </p:txBody>
      </p:sp>
      <p:graphicFrame>
        <p:nvGraphicFramePr>
          <p:cNvPr id="6" name="Chart Placeholder 5">
            <a:extLst>
              <a:ext uri="{FF2B5EF4-FFF2-40B4-BE49-F238E27FC236}">
                <a16:creationId xmlns:a16="http://schemas.microsoft.com/office/drawing/2014/main" id="{0C5ACD62-ACDC-46C2-923D-385746A1A3D1}"/>
              </a:ext>
            </a:extLst>
          </p:cNvPr>
          <p:cNvGraphicFramePr>
            <a:graphicFrameLocks noGrp="1"/>
          </p:cNvGraphicFramePr>
          <p:nvPr>
            <p:ph type="chart" sz="quarter" idx="13"/>
            <p:extLst>
              <p:ext uri="{D42A27DB-BD31-4B8C-83A1-F6EECF244321}">
                <p14:modId xmlns:p14="http://schemas.microsoft.com/office/powerpoint/2010/main" val="1664413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5B5C98-1FD5-477F-A1B0-5EFA01763924}"/>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445381CA-F423-42E7-A7CA-36B4A3555A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54417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169BD-FA39-451F-AA21-D97E624868B4}"/>
              </a:ext>
            </a:extLst>
          </p:cNvPr>
          <p:cNvSpPr>
            <a:spLocks noGrp="1"/>
          </p:cNvSpPr>
          <p:nvPr>
            <p:ph type="title"/>
          </p:nvPr>
        </p:nvSpPr>
        <p:spPr/>
        <p:txBody>
          <a:bodyPr/>
          <a:lstStyle/>
          <a:p>
            <a:r>
              <a:rPr lang="en-US"/>
              <a:t>Facebook Own Video Posts | All Pages</a:t>
            </a:r>
          </a:p>
        </p:txBody>
      </p:sp>
      <p:graphicFrame>
        <p:nvGraphicFramePr>
          <p:cNvPr id="6" name="Chart Placeholder 5">
            <a:extLst>
              <a:ext uri="{FF2B5EF4-FFF2-40B4-BE49-F238E27FC236}">
                <a16:creationId xmlns:a16="http://schemas.microsoft.com/office/drawing/2014/main" id="{EF185DCD-4B22-482B-88A5-CF0747C476D2}"/>
              </a:ext>
            </a:extLst>
          </p:cNvPr>
          <p:cNvGraphicFramePr>
            <a:graphicFrameLocks noGrp="1"/>
          </p:cNvGraphicFramePr>
          <p:nvPr>
            <p:ph type="chart" sz="quarter" idx="13"/>
            <p:extLst>
              <p:ext uri="{D42A27DB-BD31-4B8C-83A1-F6EECF244321}">
                <p14:modId xmlns:p14="http://schemas.microsoft.com/office/powerpoint/2010/main" val="3493040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C0854D-338E-4605-B4CD-2AC657C104B8}"/>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4C2F6B09-1615-43FA-BAE3-A1E1E4A085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27510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37ECD-9482-47E0-9389-A715F1E763FD}"/>
              </a:ext>
            </a:extLst>
          </p:cNvPr>
          <p:cNvSpPr>
            <a:spLocks noGrp="1"/>
          </p:cNvSpPr>
          <p:nvPr>
            <p:ph type="title"/>
          </p:nvPr>
        </p:nvSpPr>
        <p:spPr/>
        <p:txBody>
          <a:bodyPr/>
          <a:lstStyle/>
          <a:p>
            <a:r>
              <a:rPr lang="en-US"/>
              <a:t>LinkedIn Updates Type Distribution | All Pages</a:t>
            </a:r>
          </a:p>
        </p:txBody>
      </p:sp>
      <p:graphicFrame>
        <p:nvGraphicFramePr>
          <p:cNvPr id="6" name="Chart Placeholder 5">
            <a:extLst>
              <a:ext uri="{FF2B5EF4-FFF2-40B4-BE49-F238E27FC236}">
                <a16:creationId xmlns:a16="http://schemas.microsoft.com/office/drawing/2014/main" id="{244080A5-98C7-47CD-BD63-5AE9FA7D5184}"/>
              </a:ext>
            </a:extLst>
          </p:cNvPr>
          <p:cNvGraphicFramePr>
            <a:graphicFrameLocks noGrp="1"/>
          </p:cNvGraphicFramePr>
          <p:nvPr>
            <p:ph type="chart" sz="quarter" idx="13"/>
            <p:extLst>
              <p:ext uri="{D42A27DB-BD31-4B8C-83A1-F6EECF244321}">
                <p14:modId xmlns:p14="http://schemas.microsoft.com/office/powerpoint/2010/main" val="1947532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3BED9F-A799-4900-A33D-1CE440D86DAE}"/>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FEBDAB12-D98F-4D2D-9D42-4D39272908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96888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A6AAE-01C1-4B82-9997-133072D543D9}"/>
              </a:ext>
            </a:extLst>
          </p:cNvPr>
          <p:cNvSpPr>
            <a:spLocks noGrp="1"/>
          </p:cNvSpPr>
          <p:nvPr>
            <p:ph type="title"/>
          </p:nvPr>
        </p:nvSpPr>
        <p:spPr/>
        <p:txBody>
          <a:bodyPr/>
          <a:lstStyle/>
          <a:p>
            <a:r>
              <a:rPr lang="en-US"/>
              <a:t>LinkedIn Hashtag Detection | All Pages</a:t>
            </a:r>
          </a:p>
        </p:txBody>
      </p:sp>
      <p:graphicFrame>
        <p:nvGraphicFramePr>
          <p:cNvPr id="5" name="Table Placeholder 4">
            <a:extLst>
              <a:ext uri="{FF2B5EF4-FFF2-40B4-BE49-F238E27FC236}">
                <a16:creationId xmlns:a16="http://schemas.microsoft.com/office/drawing/2014/main" id="{BD3686B4-4F4C-420A-8FC3-F2BA913C8460}"/>
              </a:ext>
            </a:extLst>
          </p:cNvPr>
          <p:cNvGraphicFramePr>
            <a:graphicFrameLocks noGrp="1"/>
          </p:cNvGraphicFramePr>
          <p:nvPr>
            <p:ph type="tbl" sz="quarter" idx="13"/>
            <p:extLst>
              <p:ext uri="{D42A27DB-BD31-4B8C-83A1-F6EECF244321}">
                <p14:modId xmlns:p14="http://schemas.microsoft.com/office/powerpoint/2010/main" val="462538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7371634"/>
                    </a:ext>
                  </a:extLst>
                </a:gridCol>
                <a:gridCol w="1481328">
                  <a:extLst>
                    <a:ext uri="{9D8B030D-6E8A-4147-A177-3AD203B41FA5}">
                      <a16:colId xmlns:a16="http://schemas.microsoft.com/office/drawing/2014/main" val="2795936554"/>
                    </a:ext>
                  </a:extLst>
                </a:gridCol>
                <a:gridCol w="1481328">
                  <a:extLst>
                    <a:ext uri="{9D8B030D-6E8A-4147-A177-3AD203B41FA5}">
                      <a16:colId xmlns:a16="http://schemas.microsoft.com/office/drawing/2014/main" val="3999106877"/>
                    </a:ext>
                  </a:extLst>
                </a:gridCol>
                <a:gridCol w="1481328">
                  <a:extLst>
                    <a:ext uri="{9D8B030D-6E8A-4147-A177-3AD203B41FA5}">
                      <a16:colId xmlns:a16="http://schemas.microsoft.com/office/drawing/2014/main" val="2070350182"/>
                    </a:ext>
                  </a:extLst>
                </a:gridCol>
                <a:gridCol w="1481328">
                  <a:extLst>
                    <a:ext uri="{9D8B030D-6E8A-4147-A177-3AD203B41FA5}">
                      <a16:colId xmlns:a16="http://schemas.microsoft.com/office/drawing/2014/main" val="2643876076"/>
                    </a:ext>
                  </a:extLst>
                </a:gridCol>
              </a:tblGrid>
              <a:tr h="370840">
                <a:tc>
                  <a:txBody>
                    <a:bodyPr/>
                    <a:lstStyle/>
                    <a:p>
                      <a:r>
                        <a:rPr lang="en-US" sz="1000"/>
                        <a:t>Hashtag</a:t>
                      </a:r>
                    </a:p>
                  </a:txBody>
                  <a:tcPr/>
                </a:tc>
                <a:tc>
                  <a:txBody>
                    <a:bodyPr/>
                    <a:lstStyle/>
                    <a:p>
                      <a:r>
                        <a:rPr lang="en-US" sz="1000"/>
                        <a:t>Updates</a:t>
                      </a:r>
                    </a:p>
                  </a:txBody>
                  <a:tcPr/>
                </a:tc>
                <a:tc>
                  <a:txBody>
                    <a:bodyPr/>
                    <a:lstStyle/>
                    <a:p>
                      <a:r>
                        <a:rPr lang="en-US" sz="1000"/>
                        <a:t>Avg. Likes per Update</a:t>
                      </a:r>
                    </a:p>
                  </a:txBody>
                  <a:tcPr/>
                </a:tc>
                <a:tc>
                  <a:txBody>
                    <a:bodyPr/>
                    <a:lstStyle/>
                    <a:p>
                      <a:r>
                        <a:rPr lang="en-US" sz="1000"/>
                        <a:t>Avg. Comments per Update</a:t>
                      </a:r>
                    </a:p>
                  </a:txBody>
                  <a:tcPr/>
                </a:tc>
                <a:tc>
                  <a:txBody>
                    <a:bodyPr/>
                    <a:lstStyle/>
                    <a:p>
                      <a:r>
                        <a:rPr lang="en-US" sz="1000"/>
                        <a:t>Avg. Interactions per Update</a:t>
                      </a:r>
                    </a:p>
                  </a:txBody>
                  <a:tcPr/>
                </a:tc>
                <a:extLst>
                  <a:ext uri="{0D108BD9-81ED-4DB2-BD59-A6C34878D82A}">
                    <a16:rowId xmlns:a16="http://schemas.microsoft.com/office/drawing/2014/main" val="3827899495"/>
                  </a:ext>
                </a:extLst>
              </a:tr>
              <a:tr h="370840">
                <a:tc>
                  <a:txBody>
                    <a:bodyPr/>
                    <a:lstStyle/>
                    <a:p>
                      <a:r>
                        <a:rPr lang="en-US" sz="1000"/>
                        <a:t>#myVCC</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12</a:t>
                      </a:r>
                    </a:p>
                  </a:txBody>
                  <a:tcPr/>
                </a:tc>
                <a:extLst>
                  <a:ext uri="{0D108BD9-81ED-4DB2-BD59-A6C34878D82A}">
                    <a16:rowId xmlns:a16="http://schemas.microsoft.com/office/drawing/2014/main" val="2805201443"/>
                  </a:ext>
                </a:extLst>
              </a:tr>
              <a:tr h="370840">
                <a:tc>
                  <a:txBody>
                    <a:bodyPr/>
                    <a:lstStyle/>
                    <a:p>
                      <a:r>
                        <a:rPr lang="en-US" sz="1000"/>
                        <a:t>#OceansCampus</a:t>
                      </a:r>
                    </a:p>
                  </a:txBody>
                  <a:tcPr/>
                </a:tc>
                <a:tc>
                  <a:txBody>
                    <a:bodyPr/>
                    <a:lstStyle/>
                    <a:p>
                      <a:r>
                        <a:rPr lang="en-US" sz="1000"/>
                        <a:t>1</a:t>
                      </a:r>
                    </a:p>
                  </a:txBody>
                  <a:tcPr/>
                </a:tc>
                <a:tc>
                  <a:txBody>
                    <a:bodyPr/>
                    <a:lstStyle/>
                    <a:p>
                      <a:r>
                        <a:rPr lang="en-US" sz="1000"/>
                        <a:t>40</a:t>
                      </a:r>
                    </a:p>
                  </a:txBody>
                  <a:tcPr/>
                </a:tc>
                <a:tc>
                  <a:txBody>
                    <a:bodyPr/>
                    <a:lstStyle/>
                    <a:p>
                      <a:r>
                        <a:rPr lang="en-US" sz="1000"/>
                        <a:t>2</a:t>
                      </a:r>
                    </a:p>
                  </a:txBody>
                  <a:tcPr/>
                </a:tc>
                <a:tc>
                  <a:txBody>
                    <a:bodyPr/>
                    <a:lstStyle/>
                    <a:p>
                      <a:r>
                        <a:rPr lang="en-US" sz="1000"/>
                        <a:t>42</a:t>
                      </a:r>
                    </a:p>
                  </a:txBody>
                  <a:tcPr/>
                </a:tc>
                <a:extLst>
                  <a:ext uri="{0D108BD9-81ED-4DB2-BD59-A6C34878D82A}">
                    <a16:rowId xmlns:a16="http://schemas.microsoft.com/office/drawing/2014/main" val="462079554"/>
                  </a:ext>
                </a:extLst>
              </a:tr>
              <a:tr h="370840">
                <a:tc>
                  <a:txBody>
                    <a:bodyPr/>
                    <a:lstStyle/>
                    <a:p>
                      <a:r>
                        <a:rPr lang="en-US" sz="1000"/>
                        <a:t>#BlackHistoryMonth</a:t>
                      </a:r>
                    </a:p>
                  </a:txBody>
                  <a:tcPr/>
                </a:tc>
                <a:tc>
                  <a:txBody>
                    <a:bodyPr/>
                    <a:lstStyle/>
                    <a:p>
                      <a:r>
                        <a:rPr lang="en-US" sz="1000"/>
                        <a:t>1</a:t>
                      </a:r>
                    </a:p>
                  </a:txBody>
                  <a:tcPr/>
                </a:tc>
                <a:tc>
                  <a:txBody>
                    <a:bodyPr/>
                    <a:lstStyle/>
                    <a:p>
                      <a:r>
                        <a:rPr lang="en-US" sz="1000"/>
                        <a:t>92</a:t>
                      </a:r>
                    </a:p>
                  </a:txBody>
                  <a:tcPr/>
                </a:tc>
                <a:tc>
                  <a:txBody>
                    <a:bodyPr/>
                    <a:lstStyle/>
                    <a:p>
                      <a:r>
                        <a:rPr lang="en-US" sz="1000"/>
                        <a:t>5</a:t>
                      </a:r>
                    </a:p>
                  </a:txBody>
                  <a:tcPr/>
                </a:tc>
                <a:tc>
                  <a:txBody>
                    <a:bodyPr/>
                    <a:lstStyle/>
                    <a:p>
                      <a:r>
                        <a:rPr lang="en-US" sz="1000"/>
                        <a:t>97</a:t>
                      </a:r>
                    </a:p>
                  </a:txBody>
                  <a:tcPr/>
                </a:tc>
                <a:extLst>
                  <a:ext uri="{0D108BD9-81ED-4DB2-BD59-A6C34878D82A}">
                    <a16:rowId xmlns:a16="http://schemas.microsoft.com/office/drawing/2014/main" val="4029767723"/>
                  </a:ext>
                </a:extLst>
              </a:tr>
              <a:tr h="370840">
                <a:tc>
                  <a:txBody>
                    <a:bodyPr/>
                    <a:lstStyle/>
                    <a:p>
                      <a:r>
                        <a:rPr lang="en-US" sz="1000"/>
                        <a:t>#BCTopEmployers</a:t>
                      </a:r>
                    </a:p>
                  </a:txBody>
                  <a:tcPr/>
                </a:tc>
                <a:tc>
                  <a:txBody>
                    <a:bodyPr/>
                    <a:lstStyle/>
                    <a:p>
                      <a:r>
                        <a:rPr lang="en-US" sz="1000"/>
                        <a:t>1</a:t>
                      </a:r>
                    </a:p>
                  </a:txBody>
                  <a:tcPr/>
                </a:tc>
                <a:tc>
                  <a:txBody>
                    <a:bodyPr/>
                    <a:lstStyle/>
                    <a:p>
                      <a:r>
                        <a:rPr lang="en-US" sz="1000"/>
                        <a:t>193</a:t>
                      </a:r>
                    </a:p>
                  </a:txBody>
                  <a:tcPr/>
                </a:tc>
                <a:tc>
                  <a:txBody>
                    <a:bodyPr/>
                    <a:lstStyle/>
                    <a:p>
                      <a:r>
                        <a:rPr lang="en-US" sz="1000"/>
                        <a:t>7</a:t>
                      </a:r>
                    </a:p>
                  </a:txBody>
                  <a:tcPr/>
                </a:tc>
                <a:tc>
                  <a:txBody>
                    <a:bodyPr/>
                    <a:lstStyle/>
                    <a:p>
                      <a:r>
                        <a:rPr lang="en-US" sz="1000"/>
                        <a:t>200</a:t>
                      </a:r>
                    </a:p>
                  </a:txBody>
                  <a:tcPr/>
                </a:tc>
                <a:extLst>
                  <a:ext uri="{0D108BD9-81ED-4DB2-BD59-A6C34878D82A}">
                    <a16:rowId xmlns:a16="http://schemas.microsoft.com/office/drawing/2014/main" val="34623450"/>
                  </a:ext>
                </a:extLst>
              </a:tr>
              <a:tr h="370840">
                <a:tc>
                  <a:txBody>
                    <a:bodyPr/>
                    <a:lstStyle/>
                    <a:p>
                      <a:r>
                        <a:rPr lang="en-US" sz="1000"/>
                        <a:t>#KnowHumanTrafficking</a:t>
                      </a:r>
                    </a:p>
                  </a:txBody>
                  <a:tcPr/>
                </a:tc>
                <a:tc>
                  <a:txBody>
                    <a:bodyPr/>
                    <a:lstStyle/>
                    <a:p>
                      <a:r>
                        <a:rPr lang="en-US" sz="1000"/>
                        <a:t>1</a:t>
                      </a:r>
                    </a:p>
                  </a:txBody>
                  <a:tcPr/>
                </a:tc>
                <a:tc>
                  <a:txBody>
                    <a:bodyPr/>
                    <a:lstStyle/>
                    <a:p>
                      <a:r>
                        <a:rPr lang="en-US" sz="1000"/>
                        <a:t>32</a:t>
                      </a:r>
                    </a:p>
                  </a:txBody>
                  <a:tcPr/>
                </a:tc>
                <a:tc>
                  <a:txBody>
                    <a:bodyPr/>
                    <a:lstStyle/>
                    <a:p>
                      <a:r>
                        <a:rPr lang="en-US" sz="1000"/>
                        <a:t>0</a:t>
                      </a:r>
                    </a:p>
                  </a:txBody>
                  <a:tcPr/>
                </a:tc>
                <a:tc>
                  <a:txBody>
                    <a:bodyPr/>
                    <a:lstStyle/>
                    <a:p>
                      <a:r>
                        <a:rPr lang="en-US" sz="1000"/>
                        <a:t>32</a:t>
                      </a:r>
                    </a:p>
                  </a:txBody>
                  <a:tcPr/>
                </a:tc>
                <a:extLst>
                  <a:ext uri="{0D108BD9-81ED-4DB2-BD59-A6C34878D82A}">
                    <a16:rowId xmlns:a16="http://schemas.microsoft.com/office/drawing/2014/main" val="1802999774"/>
                  </a:ext>
                </a:extLst>
              </a:tr>
              <a:tr h="370840">
                <a:tc>
                  <a:txBody>
                    <a:bodyPr/>
                    <a:lstStyle/>
                    <a:p>
                      <a:r>
                        <a:rPr lang="en-US" sz="1000"/>
                        <a:t>#humantrafficking</a:t>
                      </a:r>
                    </a:p>
                  </a:txBody>
                  <a:tcPr/>
                </a:tc>
                <a:tc>
                  <a:txBody>
                    <a:bodyPr/>
                    <a:lstStyle/>
                    <a:p>
                      <a:r>
                        <a:rPr lang="en-US" sz="1000"/>
                        <a:t>1</a:t>
                      </a:r>
                    </a:p>
                  </a:txBody>
                  <a:tcPr/>
                </a:tc>
                <a:tc>
                  <a:txBody>
                    <a:bodyPr/>
                    <a:lstStyle/>
                    <a:p>
                      <a:r>
                        <a:rPr lang="en-US" sz="1000"/>
                        <a:t>32</a:t>
                      </a:r>
                    </a:p>
                  </a:txBody>
                  <a:tcPr/>
                </a:tc>
                <a:tc>
                  <a:txBody>
                    <a:bodyPr/>
                    <a:lstStyle/>
                    <a:p>
                      <a:r>
                        <a:rPr lang="en-US" sz="1000"/>
                        <a:t>0</a:t>
                      </a:r>
                    </a:p>
                  </a:txBody>
                  <a:tcPr/>
                </a:tc>
                <a:tc>
                  <a:txBody>
                    <a:bodyPr/>
                    <a:lstStyle/>
                    <a:p>
                      <a:r>
                        <a:rPr lang="en-US" sz="1000"/>
                        <a:t>32</a:t>
                      </a:r>
                    </a:p>
                  </a:txBody>
                  <a:tcPr/>
                </a:tc>
                <a:extLst>
                  <a:ext uri="{0D108BD9-81ED-4DB2-BD59-A6C34878D82A}">
                    <a16:rowId xmlns:a16="http://schemas.microsoft.com/office/drawing/2014/main" val="2978297676"/>
                  </a:ext>
                </a:extLst>
              </a:tr>
              <a:tr h="370840">
                <a:tc>
                  <a:txBody>
                    <a:bodyPr/>
                    <a:lstStyle/>
                    <a:p>
                      <a:r>
                        <a:rPr lang="en-US" sz="1000"/>
                        <a:t>#YWCAWODA</a:t>
                      </a:r>
                    </a:p>
                  </a:txBody>
                  <a:tcPr/>
                </a:tc>
                <a:tc>
                  <a:txBody>
                    <a:bodyPr/>
                    <a:lstStyle/>
                    <a:p>
                      <a:r>
                        <a:rPr lang="en-US" sz="1000"/>
                        <a:t>1</a:t>
                      </a:r>
                    </a:p>
                  </a:txBody>
                  <a:tcPr/>
                </a:tc>
                <a:tc>
                  <a:txBody>
                    <a:bodyPr/>
                    <a:lstStyle/>
                    <a:p>
                      <a:r>
                        <a:rPr lang="en-US" sz="1000"/>
                        <a:t>66</a:t>
                      </a:r>
                    </a:p>
                  </a:txBody>
                  <a:tcPr/>
                </a:tc>
                <a:tc>
                  <a:txBody>
                    <a:bodyPr/>
                    <a:lstStyle/>
                    <a:p>
                      <a:r>
                        <a:rPr lang="en-US" sz="1000"/>
                        <a:t>3</a:t>
                      </a:r>
                    </a:p>
                  </a:txBody>
                  <a:tcPr/>
                </a:tc>
                <a:tc>
                  <a:txBody>
                    <a:bodyPr/>
                    <a:lstStyle/>
                    <a:p>
                      <a:r>
                        <a:rPr lang="en-US" sz="1000"/>
                        <a:t>69</a:t>
                      </a:r>
                    </a:p>
                  </a:txBody>
                  <a:tcPr/>
                </a:tc>
                <a:extLst>
                  <a:ext uri="{0D108BD9-81ED-4DB2-BD59-A6C34878D82A}">
                    <a16:rowId xmlns:a16="http://schemas.microsoft.com/office/drawing/2014/main" val="2726072196"/>
                  </a:ext>
                </a:extLst>
              </a:tr>
              <a:tr h="370840">
                <a:tc>
                  <a:txBody>
                    <a:bodyPr/>
                    <a:lstStyle/>
                    <a:p>
                      <a:r>
                        <a:rPr lang="en-US" sz="1000"/>
                        <a:t>#BCTECHSummit</a:t>
                      </a:r>
                    </a:p>
                  </a:txBody>
                  <a:tcPr/>
                </a:tc>
                <a:tc>
                  <a:txBody>
                    <a:bodyPr/>
                    <a:lstStyle/>
                    <a:p>
                      <a:r>
                        <a:rPr lang="en-US" sz="1000"/>
                        <a:t>2</a:t>
                      </a:r>
                    </a:p>
                  </a:txBody>
                  <a:tcPr/>
                </a:tc>
                <a:tc>
                  <a:txBody>
                    <a:bodyPr/>
                    <a:lstStyle/>
                    <a:p>
                      <a:r>
                        <a:rPr lang="en-US" sz="1000"/>
                        <a:t>94</a:t>
                      </a:r>
                    </a:p>
                  </a:txBody>
                  <a:tcPr/>
                </a:tc>
                <a:tc>
                  <a:txBody>
                    <a:bodyPr/>
                    <a:lstStyle/>
                    <a:p>
                      <a:r>
                        <a:rPr lang="en-US" sz="1000"/>
                        <a:t>2</a:t>
                      </a:r>
                    </a:p>
                  </a:txBody>
                  <a:tcPr/>
                </a:tc>
                <a:tc>
                  <a:txBody>
                    <a:bodyPr/>
                    <a:lstStyle/>
                    <a:p>
                      <a:r>
                        <a:rPr lang="en-US" sz="1000"/>
                        <a:t>96</a:t>
                      </a:r>
                    </a:p>
                  </a:txBody>
                  <a:tcPr/>
                </a:tc>
                <a:extLst>
                  <a:ext uri="{0D108BD9-81ED-4DB2-BD59-A6C34878D82A}">
                    <a16:rowId xmlns:a16="http://schemas.microsoft.com/office/drawing/2014/main" val="3546121075"/>
                  </a:ext>
                </a:extLst>
              </a:tr>
              <a:tr h="370840">
                <a:tc>
                  <a:txBody>
                    <a:bodyPr/>
                    <a:lstStyle/>
                    <a:p>
                      <a:r>
                        <a:rPr lang="en-US" sz="1000"/>
                        <a:t>#WorldWaterDay</a:t>
                      </a:r>
                    </a:p>
                  </a:txBody>
                  <a:tcPr/>
                </a:tc>
                <a:tc>
                  <a:txBody>
                    <a:bodyPr/>
                    <a:lstStyle/>
                    <a:p>
                      <a:r>
                        <a:rPr lang="en-US" sz="1000"/>
                        <a:t>1</a:t>
                      </a:r>
                    </a:p>
                  </a:txBody>
                  <a:tcPr/>
                </a:tc>
                <a:tc>
                  <a:txBody>
                    <a:bodyPr/>
                    <a:lstStyle/>
                    <a:p>
                      <a:r>
                        <a:rPr lang="en-US" sz="1000"/>
                        <a:t>53</a:t>
                      </a:r>
                    </a:p>
                  </a:txBody>
                  <a:tcPr/>
                </a:tc>
                <a:tc>
                  <a:txBody>
                    <a:bodyPr/>
                    <a:lstStyle/>
                    <a:p>
                      <a:r>
                        <a:rPr lang="en-US" sz="1000"/>
                        <a:t>1</a:t>
                      </a:r>
                    </a:p>
                  </a:txBody>
                  <a:tcPr/>
                </a:tc>
                <a:tc>
                  <a:txBody>
                    <a:bodyPr/>
                    <a:lstStyle/>
                    <a:p>
                      <a:r>
                        <a:rPr lang="en-US" sz="1000"/>
                        <a:t>54</a:t>
                      </a:r>
                    </a:p>
                  </a:txBody>
                  <a:tcPr/>
                </a:tc>
                <a:extLst>
                  <a:ext uri="{0D108BD9-81ED-4DB2-BD59-A6C34878D82A}">
                    <a16:rowId xmlns:a16="http://schemas.microsoft.com/office/drawing/2014/main" val="1330278267"/>
                  </a:ext>
                </a:extLst>
              </a:tr>
            </a:tbl>
          </a:graphicData>
        </a:graphic>
      </p:graphicFrame>
      <p:sp>
        <p:nvSpPr>
          <p:cNvPr id="4" name="Text Placeholder 3">
            <a:extLst>
              <a:ext uri="{FF2B5EF4-FFF2-40B4-BE49-F238E27FC236}">
                <a16:creationId xmlns:a16="http://schemas.microsoft.com/office/drawing/2014/main" id="{FFCE05F0-AA5B-4CAF-B603-1E4AE6178F5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7714970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CC99-49CA-4F9C-86B6-F3AEA9B028F7}"/>
              </a:ext>
            </a:extLst>
          </p:cNvPr>
          <p:cNvSpPr>
            <a:spLocks noGrp="1"/>
          </p:cNvSpPr>
          <p:nvPr>
            <p:ph type="title"/>
          </p:nvPr>
        </p:nvSpPr>
        <p:spPr/>
        <p:txBody>
          <a:bodyPr/>
          <a:lstStyle/>
          <a:p>
            <a:r>
              <a:rPr lang="en-US"/>
              <a:t>Facebook Positive/Negative Reaction Distribution | All Pages</a:t>
            </a:r>
          </a:p>
        </p:txBody>
      </p:sp>
      <p:graphicFrame>
        <p:nvGraphicFramePr>
          <p:cNvPr id="6" name="Chart Placeholder 5">
            <a:extLst>
              <a:ext uri="{FF2B5EF4-FFF2-40B4-BE49-F238E27FC236}">
                <a16:creationId xmlns:a16="http://schemas.microsoft.com/office/drawing/2014/main" id="{C1B7EA00-8672-4833-B65D-021392B9C2D6}"/>
              </a:ext>
            </a:extLst>
          </p:cNvPr>
          <p:cNvGraphicFramePr>
            <a:graphicFrameLocks noGrp="1"/>
          </p:cNvGraphicFramePr>
          <p:nvPr>
            <p:ph type="chart" sz="quarter" idx="13"/>
            <p:extLst>
              <p:ext uri="{D42A27DB-BD31-4B8C-83A1-F6EECF244321}">
                <p14:modId xmlns:p14="http://schemas.microsoft.com/office/powerpoint/2010/main" val="3387288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1D64B2-CA68-442D-AFF9-828E3F44E66B}"/>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BB5CCBD2-24CA-4145-9DBE-DA23188583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69804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7FADD-B262-4ECD-801C-38AADD981801}"/>
              </a:ext>
            </a:extLst>
          </p:cNvPr>
          <p:cNvSpPr>
            <a:spLocks noGrp="1"/>
          </p:cNvSpPr>
          <p:nvPr>
            <p:ph type="title"/>
          </p:nvPr>
        </p:nvSpPr>
        <p:spPr/>
        <p:txBody>
          <a:bodyPr/>
          <a:lstStyle/>
          <a:p>
            <a:r>
              <a:rPr lang="en-US"/>
              <a:t>Overall Total Interactions by Weekday | All Pages</a:t>
            </a:r>
          </a:p>
        </p:txBody>
      </p:sp>
      <p:graphicFrame>
        <p:nvGraphicFramePr>
          <p:cNvPr id="6" name="Chart Placeholder 5">
            <a:extLst>
              <a:ext uri="{FF2B5EF4-FFF2-40B4-BE49-F238E27FC236}">
                <a16:creationId xmlns:a16="http://schemas.microsoft.com/office/drawing/2014/main" id="{93B89EC5-AA6B-46DE-BD38-5F5A5CD3D3CA}"/>
              </a:ext>
            </a:extLst>
          </p:cNvPr>
          <p:cNvGraphicFramePr>
            <a:graphicFrameLocks noGrp="1"/>
          </p:cNvGraphicFramePr>
          <p:nvPr>
            <p:ph type="chart" sz="quarter" idx="13"/>
            <p:extLst>
              <p:ext uri="{D42A27DB-BD31-4B8C-83A1-F6EECF244321}">
                <p14:modId xmlns:p14="http://schemas.microsoft.com/office/powerpoint/2010/main" val="3873219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7DC642-C0DA-494E-A573-D0C8E704CCBD}"/>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638CD361-BE2F-48E7-88C6-4AB009E1DD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20318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178C5-9EC9-433E-A418-2749C72CFA4E}"/>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AFED92CD-DF0B-4E30-B1DB-D1EA7CD74622}"/>
              </a:ext>
            </a:extLst>
          </p:cNvPr>
          <p:cNvGraphicFramePr>
            <a:graphicFrameLocks noGrp="1"/>
          </p:cNvGraphicFramePr>
          <p:nvPr>
            <p:ph type="chart" sz="quarter" idx="13"/>
            <p:extLst>
              <p:ext uri="{D42A27DB-BD31-4B8C-83A1-F6EECF244321}">
                <p14:modId xmlns:p14="http://schemas.microsoft.com/office/powerpoint/2010/main" val="2247743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1BF0EF-A825-4F9E-979B-AB7276E03286}"/>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3EC4FACF-F4CA-46CB-BD89-5A5BDD032D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04566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D2858-9DD6-47FA-A709-10E1F87A855F}"/>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92F1DCA8-5692-4567-96AB-68F770D4266E}"/>
              </a:ext>
            </a:extLst>
          </p:cNvPr>
          <p:cNvGraphicFramePr>
            <a:graphicFrameLocks noGrp="1"/>
          </p:cNvGraphicFramePr>
          <p:nvPr>
            <p:ph type="chart" sz="quarter" idx="13"/>
            <p:extLst>
              <p:ext uri="{D42A27DB-BD31-4B8C-83A1-F6EECF244321}">
                <p14:modId xmlns:p14="http://schemas.microsoft.com/office/powerpoint/2010/main" val="3455865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E1C36D-7C1A-46AC-B52E-DE5029EB3182}"/>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86D346AD-66ED-42F4-A3D4-E86F49D68A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18781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7AA92-937C-477B-9F09-0C1D22D8E670}"/>
              </a:ext>
            </a:extLst>
          </p:cNvPr>
          <p:cNvSpPr>
            <a:spLocks noGrp="1"/>
          </p:cNvSpPr>
          <p:nvPr>
            <p:ph type="title"/>
          </p:nvPr>
        </p:nvSpPr>
        <p:spPr/>
        <p:txBody>
          <a:bodyPr/>
          <a:lstStyle/>
          <a:p>
            <a:r>
              <a:rPr lang="en-US"/>
              <a:t>Overall Overall Top Pages | All Pages - 1 of 2</a:t>
            </a:r>
          </a:p>
        </p:txBody>
      </p:sp>
      <p:graphicFrame>
        <p:nvGraphicFramePr>
          <p:cNvPr id="5" name="Table Placeholder 4">
            <a:extLst>
              <a:ext uri="{FF2B5EF4-FFF2-40B4-BE49-F238E27FC236}">
                <a16:creationId xmlns:a16="http://schemas.microsoft.com/office/drawing/2014/main" id="{67642826-17DD-48D4-B8E5-C1829819754D}"/>
              </a:ext>
            </a:extLst>
          </p:cNvPr>
          <p:cNvGraphicFramePr>
            <a:graphicFrameLocks noGrp="1"/>
          </p:cNvGraphicFramePr>
          <p:nvPr>
            <p:ph type="tbl" sz="quarter" idx="13"/>
            <p:extLst>
              <p:ext uri="{D42A27DB-BD31-4B8C-83A1-F6EECF244321}">
                <p14:modId xmlns:p14="http://schemas.microsoft.com/office/powerpoint/2010/main" val="767280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544902044"/>
                    </a:ext>
                  </a:extLst>
                </a:gridCol>
                <a:gridCol w="1357884">
                  <a:extLst>
                    <a:ext uri="{9D8B030D-6E8A-4147-A177-3AD203B41FA5}">
                      <a16:colId xmlns:a16="http://schemas.microsoft.com/office/drawing/2014/main" val="4282988518"/>
                    </a:ext>
                  </a:extLst>
                </a:gridCol>
                <a:gridCol w="1357884">
                  <a:extLst>
                    <a:ext uri="{9D8B030D-6E8A-4147-A177-3AD203B41FA5}">
                      <a16:colId xmlns:a16="http://schemas.microsoft.com/office/drawing/2014/main" val="1168632087"/>
                    </a:ext>
                  </a:extLst>
                </a:gridCol>
                <a:gridCol w="1357884">
                  <a:extLst>
                    <a:ext uri="{9D8B030D-6E8A-4147-A177-3AD203B41FA5}">
                      <a16:colId xmlns:a16="http://schemas.microsoft.com/office/drawing/2014/main" val="1821627155"/>
                    </a:ext>
                  </a:extLst>
                </a:gridCol>
                <a:gridCol w="1357884">
                  <a:extLst>
                    <a:ext uri="{9D8B030D-6E8A-4147-A177-3AD203B41FA5}">
                      <a16:colId xmlns:a16="http://schemas.microsoft.com/office/drawing/2014/main" val="3566675678"/>
                    </a:ext>
                  </a:extLst>
                </a:gridCol>
                <a:gridCol w="1357884">
                  <a:extLst>
                    <a:ext uri="{9D8B030D-6E8A-4147-A177-3AD203B41FA5}">
                      <a16:colId xmlns:a16="http://schemas.microsoft.com/office/drawing/2014/main" val="157216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1891679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02105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659308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6212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01957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511206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24155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5896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1627629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949971088"/>
                  </a:ext>
                </a:extLst>
              </a:tr>
            </a:tbl>
          </a:graphicData>
        </a:graphic>
      </p:graphicFrame>
      <p:sp>
        <p:nvSpPr>
          <p:cNvPr id="4" name="Text Placeholder 3">
            <a:extLst>
              <a:ext uri="{FF2B5EF4-FFF2-40B4-BE49-F238E27FC236}">
                <a16:creationId xmlns:a16="http://schemas.microsoft.com/office/drawing/2014/main" id="{51D255E2-508D-473D-9DDF-EC8DA5B8225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0659836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88CAB-C664-4295-9CD8-BEA9EBFE1AD4}"/>
              </a:ext>
            </a:extLst>
          </p:cNvPr>
          <p:cNvSpPr>
            <a:spLocks noGrp="1"/>
          </p:cNvSpPr>
          <p:nvPr>
            <p:ph type="title"/>
          </p:nvPr>
        </p:nvSpPr>
        <p:spPr/>
        <p:txBody>
          <a:bodyPr/>
          <a:lstStyle/>
          <a:p>
            <a:r>
              <a:rPr lang="en-US"/>
              <a:t>Overall Overall Top Pages | All Pages - 2 of 2</a:t>
            </a:r>
          </a:p>
        </p:txBody>
      </p:sp>
      <p:graphicFrame>
        <p:nvGraphicFramePr>
          <p:cNvPr id="5" name="Table Placeholder 4">
            <a:extLst>
              <a:ext uri="{FF2B5EF4-FFF2-40B4-BE49-F238E27FC236}">
                <a16:creationId xmlns:a16="http://schemas.microsoft.com/office/drawing/2014/main" id="{164709B5-C3E0-43EF-86B4-C1C4103CF22A}"/>
              </a:ext>
            </a:extLst>
          </p:cNvPr>
          <p:cNvGraphicFramePr>
            <a:graphicFrameLocks noGrp="1"/>
          </p:cNvGraphicFramePr>
          <p:nvPr>
            <p:ph type="tbl" sz="quarter" idx="13"/>
            <p:extLst>
              <p:ext uri="{D42A27DB-BD31-4B8C-83A1-F6EECF244321}">
                <p14:modId xmlns:p14="http://schemas.microsoft.com/office/powerpoint/2010/main" val="3609925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462767907"/>
                    </a:ext>
                  </a:extLst>
                </a:gridCol>
                <a:gridCol w="1357884">
                  <a:extLst>
                    <a:ext uri="{9D8B030D-6E8A-4147-A177-3AD203B41FA5}">
                      <a16:colId xmlns:a16="http://schemas.microsoft.com/office/drawing/2014/main" val="3322990951"/>
                    </a:ext>
                  </a:extLst>
                </a:gridCol>
                <a:gridCol w="1357884">
                  <a:extLst>
                    <a:ext uri="{9D8B030D-6E8A-4147-A177-3AD203B41FA5}">
                      <a16:colId xmlns:a16="http://schemas.microsoft.com/office/drawing/2014/main" val="2635281781"/>
                    </a:ext>
                  </a:extLst>
                </a:gridCol>
                <a:gridCol w="1357884">
                  <a:extLst>
                    <a:ext uri="{9D8B030D-6E8A-4147-A177-3AD203B41FA5}">
                      <a16:colId xmlns:a16="http://schemas.microsoft.com/office/drawing/2014/main" val="285587023"/>
                    </a:ext>
                  </a:extLst>
                </a:gridCol>
                <a:gridCol w="1357884">
                  <a:extLst>
                    <a:ext uri="{9D8B030D-6E8A-4147-A177-3AD203B41FA5}">
                      <a16:colId xmlns:a16="http://schemas.microsoft.com/office/drawing/2014/main" val="68357101"/>
                    </a:ext>
                  </a:extLst>
                </a:gridCol>
                <a:gridCol w="1357884">
                  <a:extLst>
                    <a:ext uri="{9D8B030D-6E8A-4147-A177-3AD203B41FA5}">
                      <a16:colId xmlns:a16="http://schemas.microsoft.com/office/drawing/2014/main" val="1028478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361959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953663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284954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516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1520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621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781428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extLst>
                  <a:ext uri="{0D108BD9-81ED-4DB2-BD59-A6C34878D82A}">
                    <a16:rowId xmlns:a16="http://schemas.microsoft.com/office/drawing/2014/main" val="3510113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195567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31756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2367199906"/>
                  </a:ext>
                </a:extLst>
              </a:tr>
            </a:tbl>
          </a:graphicData>
        </a:graphic>
      </p:graphicFrame>
      <p:sp>
        <p:nvSpPr>
          <p:cNvPr id="4" name="Text Placeholder 3">
            <a:extLst>
              <a:ext uri="{FF2B5EF4-FFF2-40B4-BE49-F238E27FC236}">
                <a16:creationId xmlns:a16="http://schemas.microsoft.com/office/drawing/2014/main" id="{F71DB6B9-D314-4794-AE63-62861C0714E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8306111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5FD04-A969-436F-8D8D-C7305EBC7D25}"/>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9D53C40C-7BD7-4608-B48D-E15BC5FF76E5}"/>
              </a:ext>
            </a:extLst>
          </p:cNvPr>
          <p:cNvGraphicFramePr>
            <a:graphicFrameLocks noGrp="1"/>
          </p:cNvGraphicFramePr>
          <p:nvPr>
            <p:ph type="tbl" sz="quarter" idx="13"/>
            <p:extLst>
              <p:ext uri="{D42A27DB-BD31-4B8C-83A1-F6EECF244321}">
                <p14:modId xmlns:p14="http://schemas.microsoft.com/office/powerpoint/2010/main" val="3232048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30745816"/>
                    </a:ext>
                  </a:extLst>
                </a:gridCol>
                <a:gridCol w="1481328">
                  <a:extLst>
                    <a:ext uri="{9D8B030D-6E8A-4147-A177-3AD203B41FA5}">
                      <a16:colId xmlns:a16="http://schemas.microsoft.com/office/drawing/2014/main" val="1593327662"/>
                    </a:ext>
                  </a:extLst>
                </a:gridCol>
                <a:gridCol w="1481328">
                  <a:extLst>
                    <a:ext uri="{9D8B030D-6E8A-4147-A177-3AD203B41FA5}">
                      <a16:colId xmlns:a16="http://schemas.microsoft.com/office/drawing/2014/main" val="2532206231"/>
                    </a:ext>
                  </a:extLst>
                </a:gridCol>
                <a:gridCol w="1481328">
                  <a:extLst>
                    <a:ext uri="{9D8B030D-6E8A-4147-A177-3AD203B41FA5}">
                      <a16:colId xmlns:a16="http://schemas.microsoft.com/office/drawing/2014/main" val="3060681855"/>
                    </a:ext>
                  </a:extLst>
                </a:gridCol>
                <a:gridCol w="1481328">
                  <a:extLst>
                    <a:ext uri="{9D8B030D-6E8A-4147-A177-3AD203B41FA5}">
                      <a16:colId xmlns:a16="http://schemas.microsoft.com/office/drawing/2014/main" val="2600691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199066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797465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#PeriodPromise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234587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#WorldWaterDay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848309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3835467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3850991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#burnaby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115826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#winterwonderland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3793002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#oceanscampustour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895677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7290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#ecocity2019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896274596"/>
                  </a:ext>
                </a:extLst>
              </a:tr>
            </a:tbl>
          </a:graphicData>
        </a:graphic>
      </p:graphicFrame>
      <p:sp>
        <p:nvSpPr>
          <p:cNvPr id="4" name="Text Placeholder 3">
            <a:extLst>
              <a:ext uri="{FF2B5EF4-FFF2-40B4-BE49-F238E27FC236}">
                <a16:creationId xmlns:a16="http://schemas.microsoft.com/office/drawing/2014/main" id="{08AFEC4B-31DA-4198-8251-416CCF9985D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982433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431E6-D8B3-46FB-97A5-A06917B08675}"/>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D6366E7E-01C9-4DD1-9597-17FFDE6C365C}"/>
              </a:ext>
            </a:extLst>
          </p:cNvPr>
          <p:cNvGraphicFramePr>
            <a:graphicFrameLocks noGrp="1"/>
          </p:cNvGraphicFramePr>
          <p:nvPr>
            <p:ph type="tbl" sz="quarter" idx="13"/>
            <p:extLst>
              <p:ext uri="{D42A27DB-BD31-4B8C-83A1-F6EECF244321}">
                <p14:modId xmlns:p14="http://schemas.microsoft.com/office/powerpoint/2010/main" val="3607844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78942862"/>
                    </a:ext>
                  </a:extLst>
                </a:gridCol>
                <a:gridCol w="1481328">
                  <a:extLst>
                    <a:ext uri="{9D8B030D-6E8A-4147-A177-3AD203B41FA5}">
                      <a16:colId xmlns:a16="http://schemas.microsoft.com/office/drawing/2014/main" val="94433605"/>
                    </a:ext>
                  </a:extLst>
                </a:gridCol>
                <a:gridCol w="1481328">
                  <a:extLst>
                    <a:ext uri="{9D8B030D-6E8A-4147-A177-3AD203B41FA5}">
                      <a16:colId xmlns:a16="http://schemas.microsoft.com/office/drawing/2014/main" val="2272822574"/>
                    </a:ext>
                  </a:extLst>
                </a:gridCol>
                <a:gridCol w="1481328">
                  <a:extLst>
                    <a:ext uri="{9D8B030D-6E8A-4147-A177-3AD203B41FA5}">
                      <a16:colId xmlns:a16="http://schemas.microsoft.com/office/drawing/2014/main" val="1094554246"/>
                    </a:ext>
                  </a:extLst>
                </a:gridCol>
                <a:gridCol w="1481328">
                  <a:extLst>
                    <a:ext uri="{9D8B030D-6E8A-4147-A177-3AD203B41FA5}">
                      <a16:colId xmlns:a16="http://schemas.microsoft.com/office/drawing/2014/main" val="278081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139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1019369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#BigInfo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276215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416635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#BCITgrad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957907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#graduation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2105822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2365532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428912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2906280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1814156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#antibullying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4025414641"/>
                  </a:ext>
                </a:extLst>
              </a:tr>
            </a:tbl>
          </a:graphicData>
        </a:graphic>
      </p:graphicFrame>
      <p:sp>
        <p:nvSpPr>
          <p:cNvPr id="4" name="Text Placeholder 3">
            <a:extLst>
              <a:ext uri="{FF2B5EF4-FFF2-40B4-BE49-F238E27FC236}">
                <a16:creationId xmlns:a16="http://schemas.microsoft.com/office/drawing/2014/main" id="{86B20DBB-F6BA-4ABA-A2F6-C634F1F0898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2632120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346F4-8FB8-49B5-A8C1-69D9A18230F2}"/>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607B28E8-17FF-47A7-87EA-465A38BD0012}"/>
              </a:ext>
            </a:extLst>
          </p:cNvPr>
          <p:cNvGraphicFramePr>
            <a:graphicFrameLocks noGrp="1"/>
          </p:cNvGraphicFramePr>
          <p:nvPr>
            <p:ph type="tbl" sz="quarter" idx="13"/>
            <p:extLst>
              <p:ext uri="{D42A27DB-BD31-4B8C-83A1-F6EECF244321}">
                <p14:modId xmlns:p14="http://schemas.microsoft.com/office/powerpoint/2010/main" val="1247969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79117864"/>
                    </a:ext>
                  </a:extLst>
                </a:gridCol>
                <a:gridCol w="1481328">
                  <a:extLst>
                    <a:ext uri="{9D8B030D-6E8A-4147-A177-3AD203B41FA5}">
                      <a16:colId xmlns:a16="http://schemas.microsoft.com/office/drawing/2014/main" val="4095962116"/>
                    </a:ext>
                  </a:extLst>
                </a:gridCol>
                <a:gridCol w="1481328">
                  <a:extLst>
                    <a:ext uri="{9D8B030D-6E8A-4147-A177-3AD203B41FA5}">
                      <a16:colId xmlns:a16="http://schemas.microsoft.com/office/drawing/2014/main" val="796272051"/>
                    </a:ext>
                  </a:extLst>
                </a:gridCol>
                <a:gridCol w="1481328">
                  <a:extLst>
                    <a:ext uri="{9D8B030D-6E8A-4147-A177-3AD203B41FA5}">
                      <a16:colId xmlns:a16="http://schemas.microsoft.com/office/drawing/2014/main" val="1316062707"/>
                    </a:ext>
                  </a:extLst>
                </a:gridCol>
                <a:gridCol w="1481328">
                  <a:extLst>
                    <a:ext uri="{9D8B030D-6E8A-4147-A177-3AD203B41FA5}">
                      <a16:colId xmlns:a16="http://schemas.microsoft.com/office/drawing/2014/main" val="3856513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2264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extLst>
                  <a:ext uri="{0D108BD9-81ED-4DB2-BD59-A6C34878D82A}">
                    <a16:rowId xmlns:a16="http://schemas.microsoft.com/office/drawing/2014/main" val="3027170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#ObamainVancouver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266676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#GVBOT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1419691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76994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#WomeninEngineering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1640723153"/>
                  </a:ext>
                </a:extLst>
              </a:tr>
            </a:tbl>
          </a:graphicData>
        </a:graphic>
      </p:graphicFrame>
      <p:sp>
        <p:nvSpPr>
          <p:cNvPr id="4" name="Text Placeholder 3">
            <a:extLst>
              <a:ext uri="{FF2B5EF4-FFF2-40B4-BE49-F238E27FC236}">
                <a16:creationId xmlns:a16="http://schemas.microsoft.com/office/drawing/2014/main" id="{EDDF9BA7-A984-4F64-9D97-17FBFD470FE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7866303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F2382-96F8-40F1-AA75-3127043E8272}"/>
              </a:ext>
            </a:extLst>
          </p:cNvPr>
          <p:cNvSpPr>
            <a:spLocks noGrp="1"/>
          </p:cNvSpPr>
          <p:nvPr>
            <p:ph type="title"/>
          </p:nvPr>
        </p:nvSpPr>
        <p:spPr/>
        <p:txBody>
          <a:bodyPr/>
          <a:lstStyle/>
          <a:p>
            <a:r>
              <a:rPr lang="en-US"/>
              <a:t>Instagram Post Type Distribution Per Profile | All Pages</a:t>
            </a:r>
          </a:p>
        </p:txBody>
      </p:sp>
      <p:graphicFrame>
        <p:nvGraphicFramePr>
          <p:cNvPr id="6" name="Chart Placeholder 5">
            <a:extLst>
              <a:ext uri="{FF2B5EF4-FFF2-40B4-BE49-F238E27FC236}">
                <a16:creationId xmlns:a16="http://schemas.microsoft.com/office/drawing/2014/main" id="{388BBB6D-9AB1-48AA-9A31-F0FBE4843A74}"/>
              </a:ext>
            </a:extLst>
          </p:cNvPr>
          <p:cNvGraphicFramePr>
            <a:graphicFrameLocks noGrp="1"/>
          </p:cNvGraphicFramePr>
          <p:nvPr>
            <p:ph type="chart" sz="quarter" idx="13"/>
            <p:extLst>
              <p:ext uri="{D42A27DB-BD31-4B8C-83A1-F6EECF244321}">
                <p14:modId xmlns:p14="http://schemas.microsoft.com/office/powerpoint/2010/main" val="2249888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ABE20D-3837-488E-B258-19191CFB25B9}"/>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0E96EF33-6788-4765-9E08-53C6B21129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9528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E6457-6BE0-4EA6-AC12-F3BCEF58023A}"/>
              </a:ext>
            </a:extLst>
          </p:cNvPr>
          <p:cNvSpPr>
            <a:spLocks noGrp="1"/>
          </p:cNvSpPr>
          <p:nvPr>
            <p:ph type="title"/>
          </p:nvPr>
        </p:nvSpPr>
        <p:spPr/>
        <p:txBody>
          <a:bodyPr/>
          <a:lstStyle/>
          <a:p>
            <a:r>
              <a:rPr lang="en-US"/>
              <a:t>Facebook Sponsored Posts Distribution | All Pages</a:t>
            </a:r>
          </a:p>
        </p:txBody>
      </p:sp>
      <p:graphicFrame>
        <p:nvGraphicFramePr>
          <p:cNvPr id="6" name="Chart Placeholder 5">
            <a:extLst>
              <a:ext uri="{FF2B5EF4-FFF2-40B4-BE49-F238E27FC236}">
                <a16:creationId xmlns:a16="http://schemas.microsoft.com/office/drawing/2014/main" id="{8EDD4D6C-8ACF-4D5C-87FA-6B3647240279}"/>
              </a:ext>
            </a:extLst>
          </p:cNvPr>
          <p:cNvGraphicFramePr>
            <a:graphicFrameLocks noGrp="1"/>
          </p:cNvGraphicFramePr>
          <p:nvPr>
            <p:ph type="chart" sz="quarter" idx="13"/>
            <p:extLst>
              <p:ext uri="{D42A27DB-BD31-4B8C-83A1-F6EECF244321}">
                <p14:modId xmlns:p14="http://schemas.microsoft.com/office/powerpoint/2010/main" val="266952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199C8A-D645-4DFA-986B-4C9622014818}"/>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023897DC-3B66-4BB1-8778-57B128D1F1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26820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A5244-10DC-4287-9D47-068DE4DE7EA3}"/>
              </a:ext>
            </a:extLst>
          </p:cNvPr>
          <p:cNvSpPr>
            <a:spLocks noGrp="1"/>
          </p:cNvSpPr>
          <p:nvPr>
            <p:ph type="title"/>
          </p:nvPr>
        </p:nvSpPr>
        <p:spPr/>
        <p:txBody>
          <a:bodyPr/>
          <a:lstStyle/>
          <a:p>
            <a:r>
              <a:rPr lang="en-US"/>
              <a:t>Overall Overall Posted Content | All Pages</a:t>
            </a:r>
          </a:p>
        </p:txBody>
      </p:sp>
      <p:graphicFrame>
        <p:nvGraphicFramePr>
          <p:cNvPr id="6" name="Chart Placeholder 5">
            <a:extLst>
              <a:ext uri="{FF2B5EF4-FFF2-40B4-BE49-F238E27FC236}">
                <a16:creationId xmlns:a16="http://schemas.microsoft.com/office/drawing/2014/main" id="{4FE3B4BD-C49C-44D1-9D78-13D477725E56}"/>
              </a:ext>
            </a:extLst>
          </p:cNvPr>
          <p:cNvGraphicFramePr>
            <a:graphicFrameLocks noGrp="1"/>
          </p:cNvGraphicFramePr>
          <p:nvPr>
            <p:ph type="chart" sz="quarter" idx="13"/>
            <p:extLst>
              <p:ext uri="{D42A27DB-BD31-4B8C-83A1-F6EECF244321}">
                <p14:modId xmlns:p14="http://schemas.microsoft.com/office/powerpoint/2010/main" val="1602267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75811F-9907-4365-B938-533BA9312691}"/>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431C34F2-FD0A-4900-8FCD-591C45F71F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76193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25010-7A24-4451-BB38-8DF26752B118}"/>
              </a:ext>
            </a:extLst>
          </p:cNvPr>
          <p:cNvSpPr>
            <a:spLocks noGrp="1"/>
          </p:cNvSpPr>
          <p:nvPr>
            <p:ph type="title"/>
          </p:nvPr>
        </p:nvSpPr>
        <p:spPr/>
        <p:txBody>
          <a:bodyPr/>
          <a:lstStyle/>
          <a:p>
            <a:r>
              <a:rPr lang="en-US"/>
              <a:t>LinkedIn Updates | All Pages</a:t>
            </a:r>
          </a:p>
        </p:txBody>
      </p:sp>
      <p:graphicFrame>
        <p:nvGraphicFramePr>
          <p:cNvPr id="6" name="Chart Placeholder 5">
            <a:extLst>
              <a:ext uri="{FF2B5EF4-FFF2-40B4-BE49-F238E27FC236}">
                <a16:creationId xmlns:a16="http://schemas.microsoft.com/office/drawing/2014/main" id="{36DC74FE-B283-410A-AC36-03A8F0429BD6}"/>
              </a:ext>
            </a:extLst>
          </p:cNvPr>
          <p:cNvGraphicFramePr>
            <a:graphicFrameLocks noGrp="1"/>
          </p:cNvGraphicFramePr>
          <p:nvPr>
            <p:ph type="chart" sz="quarter" idx="13"/>
            <p:extLst>
              <p:ext uri="{D42A27DB-BD31-4B8C-83A1-F6EECF244321}">
                <p14:modId xmlns:p14="http://schemas.microsoft.com/office/powerpoint/2010/main" val="1390492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089805-7382-4312-B0A1-74C030F238F0}"/>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F37E4111-1D2A-4FB6-BA1E-48DA64EDF6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95913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100D-D6E1-4302-8858-DA4738905FD2}"/>
              </a:ext>
            </a:extLst>
          </p:cNvPr>
          <p:cNvSpPr>
            <a:spLocks noGrp="1"/>
          </p:cNvSpPr>
          <p:nvPr>
            <p:ph type="title"/>
          </p:nvPr>
        </p:nvSpPr>
        <p:spPr/>
        <p:txBody>
          <a:bodyPr/>
          <a:lstStyle/>
          <a:p>
            <a:r>
              <a:rPr lang="en-US"/>
              <a:t>Youtube Videos Table | All Pages - 1 of 4</a:t>
            </a:r>
          </a:p>
        </p:txBody>
      </p:sp>
      <p:graphicFrame>
        <p:nvGraphicFramePr>
          <p:cNvPr id="5" name="Table Placeholder 4">
            <a:extLst>
              <a:ext uri="{FF2B5EF4-FFF2-40B4-BE49-F238E27FC236}">
                <a16:creationId xmlns:a16="http://schemas.microsoft.com/office/drawing/2014/main" id="{4204BCC0-EDDD-4025-92A1-9E6B42949DDB}"/>
              </a:ext>
            </a:extLst>
          </p:cNvPr>
          <p:cNvGraphicFramePr>
            <a:graphicFrameLocks noGrp="1"/>
          </p:cNvGraphicFramePr>
          <p:nvPr>
            <p:ph type="tbl" sz="quarter" idx="13"/>
            <p:extLst>
              <p:ext uri="{D42A27DB-BD31-4B8C-83A1-F6EECF244321}">
                <p14:modId xmlns:p14="http://schemas.microsoft.com/office/powerpoint/2010/main" val="23127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42159995"/>
                    </a:ext>
                  </a:extLst>
                </a:gridCol>
                <a:gridCol w="822960">
                  <a:extLst>
                    <a:ext uri="{9D8B030D-6E8A-4147-A177-3AD203B41FA5}">
                      <a16:colId xmlns:a16="http://schemas.microsoft.com/office/drawing/2014/main" val="1190130543"/>
                    </a:ext>
                  </a:extLst>
                </a:gridCol>
                <a:gridCol w="822960">
                  <a:extLst>
                    <a:ext uri="{9D8B030D-6E8A-4147-A177-3AD203B41FA5}">
                      <a16:colId xmlns:a16="http://schemas.microsoft.com/office/drawing/2014/main" val="2651348752"/>
                    </a:ext>
                  </a:extLst>
                </a:gridCol>
                <a:gridCol w="822960">
                  <a:extLst>
                    <a:ext uri="{9D8B030D-6E8A-4147-A177-3AD203B41FA5}">
                      <a16:colId xmlns:a16="http://schemas.microsoft.com/office/drawing/2014/main" val="409133701"/>
                    </a:ext>
                  </a:extLst>
                </a:gridCol>
                <a:gridCol w="822960">
                  <a:extLst>
                    <a:ext uri="{9D8B030D-6E8A-4147-A177-3AD203B41FA5}">
                      <a16:colId xmlns:a16="http://schemas.microsoft.com/office/drawing/2014/main" val="3760810835"/>
                    </a:ext>
                  </a:extLst>
                </a:gridCol>
                <a:gridCol w="822960">
                  <a:extLst>
                    <a:ext uri="{9D8B030D-6E8A-4147-A177-3AD203B41FA5}">
                      <a16:colId xmlns:a16="http://schemas.microsoft.com/office/drawing/2014/main" val="1494114325"/>
                    </a:ext>
                  </a:extLst>
                </a:gridCol>
                <a:gridCol w="822960">
                  <a:extLst>
                    <a:ext uri="{9D8B030D-6E8A-4147-A177-3AD203B41FA5}">
                      <a16:colId xmlns:a16="http://schemas.microsoft.com/office/drawing/2014/main" val="2485571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471778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21:46:14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Curtis Krahn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04:14:57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2093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21:43:48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Kyoung Yong Lee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04:14:57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1383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21:41:18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Jeremy Inglett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04:14:57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7481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21:38:14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Alan Matheson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04:14:57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74892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- 2019-03-18 17:54:01 </a:t>
                      </a:r>
                      <a:r>
                        <a:rPr kumimoji="0" lang="en-US" sz="1000" b="0" i="0" u="none" strike="noStrike" kern="1200" cap="none" spc="0" normalizeH="0" baseline="0" noProof="0">
                          <a:ln>
                            <a:noFill/>
                          </a:ln>
                          <a:solidFill>
                            <a:prstClr val="black"/>
                          </a:solidFill>
                          <a:effectLst/>
                          <a:uLnTx/>
                          <a:uFillTx/>
                          <a:latin typeface="+mn-lt"/>
                          <a:ea typeface="+mn-ea"/>
                          <a:cs typeface="+mn-cs"/>
                        </a:rPr>
                        <a:t>
 B49 - Scholarships and Bursaries - Lindsay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41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- 2019-03-18 17:53:58 </a:t>
                      </a:r>
                      <a:r>
                        <a:rPr kumimoji="0" lang="en-US" sz="1000" b="0" i="0" u="none" strike="noStrike" kern="1200" cap="none" spc="0" normalizeH="0" baseline="0" noProof="0">
                          <a:ln>
                            <a:noFill/>
                          </a:ln>
                          <a:solidFill>
                            <a:prstClr val="black"/>
                          </a:solidFill>
                          <a:effectLst/>
                          <a:uLnTx/>
                          <a:uFillTx/>
                          <a:latin typeface="+mn-lt"/>
                          <a:ea typeface="+mn-ea"/>
                          <a:cs typeface="+mn-cs"/>
                        </a:rPr>
                        <a:t>
 B49 - Scholarships and Bursaries - Ashley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91980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- 2019-03-15 17:51:28 </a:t>
                      </a:r>
                      <a:r>
                        <a:rPr kumimoji="0" lang="en-US" sz="1000" b="0" i="0" u="none" strike="noStrike" kern="1200" cap="none" spc="0" normalizeH="0" baseline="0" noProof="0">
                          <a:ln>
                            <a:noFill/>
                          </a:ln>
                          <a:solidFill>
                            <a:prstClr val="black"/>
                          </a:solidFill>
                          <a:effectLst/>
                          <a:uLnTx/>
                          <a:uFillTx/>
                          <a:latin typeface="+mn-lt"/>
                          <a:ea typeface="+mn-ea"/>
                          <a:cs typeface="+mn-cs"/>
                        </a:rPr>
                        <a:t>
 Electrical and Computer Engineering Technology, Automation and Instrumentation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87344053"/>
                  </a:ext>
                </a:extLst>
              </a:tr>
            </a:tbl>
          </a:graphicData>
        </a:graphic>
      </p:graphicFrame>
      <p:sp>
        <p:nvSpPr>
          <p:cNvPr id="4" name="Text Placeholder 3">
            <a:extLst>
              <a:ext uri="{FF2B5EF4-FFF2-40B4-BE49-F238E27FC236}">
                <a16:creationId xmlns:a16="http://schemas.microsoft.com/office/drawing/2014/main" id="{BABD985E-2140-4BBB-A10D-EF6EDCDD6044}"/>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0585007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86377-FB9D-428B-884C-23A49775225F}"/>
              </a:ext>
            </a:extLst>
          </p:cNvPr>
          <p:cNvSpPr>
            <a:spLocks noGrp="1"/>
          </p:cNvSpPr>
          <p:nvPr>
            <p:ph type="title"/>
          </p:nvPr>
        </p:nvSpPr>
        <p:spPr/>
        <p:txBody>
          <a:bodyPr/>
          <a:lstStyle/>
          <a:p>
            <a:r>
              <a:rPr lang="en-US"/>
              <a:t>Youtube Videos Table | All Pages - 2 of 4</a:t>
            </a:r>
          </a:p>
        </p:txBody>
      </p:sp>
      <p:graphicFrame>
        <p:nvGraphicFramePr>
          <p:cNvPr id="5" name="Table Placeholder 4">
            <a:extLst>
              <a:ext uri="{FF2B5EF4-FFF2-40B4-BE49-F238E27FC236}">
                <a16:creationId xmlns:a16="http://schemas.microsoft.com/office/drawing/2014/main" id="{53A0B82B-5298-411B-B772-65E3D1891680}"/>
              </a:ext>
            </a:extLst>
          </p:cNvPr>
          <p:cNvGraphicFramePr>
            <a:graphicFrameLocks noGrp="1"/>
          </p:cNvGraphicFramePr>
          <p:nvPr>
            <p:ph type="tbl" sz="quarter" idx="13"/>
            <p:extLst>
              <p:ext uri="{D42A27DB-BD31-4B8C-83A1-F6EECF244321}">
                <p14:modId xmlns:p14="http://schemas.microsoft.com/office/powerpoint/2010/main" val="3034525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4702854"/>
                    </a:ext>
                  </a:extLst>
                </a:gridCol>
                <a:gridCol w="822960">
                  <a:extLst>
                    <a:ext uri="{9D8B030D-6E8A-4147-A177-3AD203B41FA5}">
                      <a16:colId xmlns:a16="http://schemas.microsoft.com/office/drawing/2014/main" val="2455771592"/>
                    </a:ext>
                  </a:extLst>
                </a:gridCol>
                <a:gridCol w="822960">
                  <a:extLst>
                    <a:ext uri="{9D8B030D-6E8A-4147-A177-3AD203B41FA5}">
                      <a16:colId xmlns:a16="http://schemas.microsoft.com/office/drawing/2014/main" val="3963849097"/>
                    </a:ext>
                  </a:extLst>
                </a:gridCol>
                <a:gridCol w="822960">
                  <a:extLst>
                    <a:ext uri="{9D8B030D-6E8A-4147-A177-3AD203B41FA5}">
                      <a16:colId xmlns:a16="http://schemas.microsoft.com/office/drawing/2014/main" val="3761691346"/>
                    </a:ext>
                  </a:extLst>
                </a:gridCol>
                <a:gridCol w="822960">
                  <a:extLst>
                    <a:ext uri="{9D8B030D-6E8A-4147-A177-3AD203B41FA5}">
                      <a16:colId xmlns:a16="http://schemas.microsoft.com/office/drawing/2014/main" val="2547654771"/>
                    </a:ext>
                  </a:extLst>
                </a:gridCol>
                <a:gridCol w="822960">
                  <a:extLst>
                    <a:ext uri="{9D8B030D-6E8A-4147-A177-3AD203B41FA5}">
                      <a16:colId xmlns:a16="http://schemas.microsoft.com/office/drawing/2014/main" val="924442953"/>
                    </a:ext>
                  </a:extLst>
                </a:gridCol>
                <a:gridCol w="822960">
                  <a:extLst>
                    <a:ext uri="{9D8B030D-6E8A-4147-A177-3AD203B41FA5}">
                      <a16:colId xmlns:a16="http://schemas.microsoft.com/office/drawing/2014/main" val="2725473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379143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- 2019-03-11 18:33:41 </a:t>
                      </a:r>
                      <a:r>
                        <a:rPr kumimoji="0" lang="en-US" sz="1000" b="0" i="0" u="none" strike="noStrike" kern="1200" cap="none" spc="0" normalizeH="0" baseline="0" noProof="0">
                          <a:ln>
                            <a:noFill/>
                          </a:ln>
                          <a:solidFill>
                            <a:prstClr val="black"/>
                          </a:solidFill>
                          <a:effectLst/>
                          <a:uLnTx/>
                          <a:uFillTx/>
                          <a:latin typeface="+mn-lt"/>
                          <a:ea typeface="+mn-ea"/>
                          <a:cs typeface="+mn-cs"/>
                        </a:rPr>
                        <a:t>
 Telecommunications Systems Technician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2435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- 2019-03-11 18:28:06 </a:t>
                      </a:r>
                      <a:r>
                        <a:rPr kumimoji="0" lang="en-US" sz="1000" b="0" i="0" u="none" strike="noStrike" kern="1200" cap="none" spc="0" normalizeH="0" baseline="0" noProof="0">
                          <a:ln>
                            <a:noFill/>
                          </a:ln>
                          <a:solidFill>
                            <a:prstClr val="black"/>
                          </a:solidFill>
                          <a:effectLst/>
                          <a:uLnTx/>
                          <a:uFillTx/>
                          <a:latin typeface="+mn-lt"/>
                          <a:ea typeface="+mn-ea"/>
                          <a:cs typeface="+mn-cs"/>
                        </a:rPr>
                        <a:t>
 Industrial Instrumentation and Process Control Technician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0531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DouglasCollegeVideo - 2019-03-07 19:59:19 </a:t>
                      </a:r>
                      <a:r>
                        <a:rPr kumimoji="0" lang="en-US" sz="1000" b="0" i="0" u="none" strike="noStrike" kern="1200" cap="none" spc="0" normalizeH="0" baseline="0" noProof="0">
                          <a:ln>
                            <a:noFill/>
                          </a:ln>
                          <a:solidFill>
                            <a:prstClr val="black"/>
                          </a:solidFill>
                          <a:effectLst/>
                          <a:uLnTx/>
                          <a:uFillTx/>
                          <a:latin typeface="+mn-lt"/>
                          <a:ea typeface="+mn-ea"/>
                          <a:cs typeface="+mn-cs"/>
                        </a:rPr>
                        <a:t>
 Douglas College Foundation - Anoop Virk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069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23:25:13 </a:t>
                      </a:r>
                      <a:r>
                        <a:rPr kumimoji="0" lang="en-US" sz="1000" b="0" i="0" u="none" strike="noStrike" kern="1200" cap="none" spc="0" normalizeH="0" baseline="0" noProof="0">
                          <a:ln>
                            <a:noFill/>
                          </a:ln>
                          <a:solidFill>
                            <a:prstClr val="black"/>
                          </a:solidFill>
                          <a:effectLst/>
                          <a:uLnTx/>
                          <a:uFillTx/>
                          <a:latin typeface="+mn-lt"/>
                          <a:ea typeface="+mn-ea"/>
                          <a:cs typeface="+mn-cs"/>
                        </a:rPr>
                        <a:t>
 Inside BCIT: Meet Amy Fell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4759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22:25:21 </a:t>
                      </a:r>
                      <a:r>
                        <a:rPr kumimoji="0" lang="en-US" sz="1000" b="0" i="0" u="none" strike="noStrike" kern="1200" cap="none" spc="0" normalizeH="0" baseline="0" noProof="0">
                          <a:ln>
                            <a:noFill/>
                          </a:ln>
                          <a:solidFill>
                            <a:prstClr val="black"/>
                          </a:solidFill>
                          <a:effectLst/>
                          <a:uLnTx/>
                          <a:uFillTx/>
                          <a:latin typeface="+mn-lt"/>
                          <a:ea typeface="+mn-ea"/>
                          <a:cs typeface="+mn-cs"/>
                        </a:rPr>
                        <a:t>
 First Day of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57711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22:10:53 </a:t>
                      </a:r>
                      <a:r>
                        <a:rPr kumimoji="0" lang="en-US" sz="1000" b="0" i="0" u="none" strike="noStrike" kern="1200" cap="none" spc="0" normalizeH="0" baseline="0" noProof="0">
                          <a:ln>
                            <a:noFill/>
                          </a:ln>
                          <a:solidFill>
                            <a:prstClr val="black"/>
                          </a:solidFill>
                          <a:effectLst/>
                          <a:uLnTx/>
                          <a:uFillTx/>
                          <a:latin typeface="+mn-lt"/>
                          <a:ea typeface="+mn-ea"/>
                          <a:cs typeface="+mn-cs"/>
                        </a:rPr>
                        <a:t>
 Orientation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2852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21:54:37 </a:t>
                      </a:r>
                      <a:r>
                        <a:rPr kumimoji="0" lang="en-US" sz="1000" b="0" i="0" u="none" strike="noStrike" kern="1200" cap="none" spc="0" normalizeH="0" baseline="0" noProof="0">
                          <a:ln>
                            <a:noFill/>
                          </a:ln>
                          <a:solidFill>
                            <a:prstClr val="black"/>
                          </a:solidFill>
                          <a:effectLst/>
                          <a:uLnTx/>
                          <a:uFillTx/>
                          <a:latin typeface="+mn-lt"/>
                          <a:ea typeface="+mn-ea"/>
                          <a:cs typeface="+mn-cs"/>
                        </a:rPr>
                        <a:t>
 Room Tour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42190285"/>
                  </a:ext>
                </a:extLst>
              </a:tr>
            </a:tbl>
          </a:graphicData>
        </a:graphic>
      </p:graphicFrame>
      <p:sp>
        <p:nvSpPr>
          <p:cNvPr id="4" name="Text Placeholder 3">
            <a:extLst>
              <a:ext uri="{FF2B5EF4-FFF2-40B4-BE49-F238E27FC236}">
                <a16:creationId xmlns:a16="http://schemas.microsoft.com/office/drawing/2014/main" id="{27B6A634-8921-4D96-895C-E9ADBC81629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9601126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361C8-65DF-4F62-A73C-29D508247EE7}"/>
              </a:ext>
            </a:extLst>
          </p:cNvPr>
          <p:cNvSpPr>
            <a:spLocks noGrp="1"/>
          </p:cNvSpPr>
          <p:nvPr>
            <p:ph type="title"/>
          </p:nvPr>
        </p:nvSpPr>
        <p:spPr/>
        <p:txBody>
          <a:bodyPr/>
          <a:lstStyle/>
          <a:p>
            <a:r>
              <a:rPr lang="en-US"/>
              <a:t>Youtube Videos Table | All Pages - 3 of 4</a:t>
            </a:r>
          </a:p>
        </p:txBody>
      </p:sp>
      <p:graphicFrame>
        <p:nvGraphicFramePr>
          <p:cNvPr id="5" name="Table Placeholder 4">
            <a:extLst>
              <a:ext uri="{FF2B5EF4-FFF2-40B4-BE49-F238E27FC236}">
                <a16:creationId xmlns:a16="http://schemas.microsoft.com/office/drawing/2014/main" id="{4E07EFDF-E1D7-4D51-A87E-D7C12B3A9930}"/>
              </a:ext>
            </a:extLst>
          </p:cNvPr>
          <p:cNvGraphicFramePr>
            <a:graphicFrameLocks noGrp="1"/>
          </p:cNvGraphicFramePr>
          <p:nvPr>
            <p:ph type="tbl" sz="quarter" idx="13"/>
            <p:extLst>
              <p:ext uri="{D42A27DB-BD31-4B8C-83A1-F6EECF244321}">
                <p14:modId xmlns:p14="http://schemas.microsoft.com/office/powerpoint/2010/main" val="2453035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2820140"/>
                    </a:ext>
                  </a:extLst>
                </a:gridCol>
                <a:gridCol w="822960">
                  <a:extLst>
                    <a:ext uri="{9D8B030D-6E8A-4147-A177-3AD203B41FA5}">
                      <a16:colId xmlns:a16="http://schemas.microsoft.com/office/drawing/2014/main" val="2051652326"/>
                    </a:ext>
                  </a:extLst>
                </a:gridCol>
                <a:gridCol w="822960">
                  <a:extLst>
                    <a:ext uri="{9D8B030D-6E8A-4147-A177-3AD203B41FA5}">
                      <a16:colId xmlns:a16="http://schemas.microsoft.com/office/drawing/2014/main" val="1254183219"/>
                    </a:ext>
                  </a:extLst>
                </a:gridCol>
                <a:gridCol w="822960">
                  <a:extLst>
                    <a:ext uri="{9D8B030D-6E8A-4147-A177-3AD203B41FA5}">
                      <a16:colId xmlns:a16="http://schemas.microsoft.com/office/drawing/2014/main" val="1244807511"/>
                    </a:ext>
                  </a:extLst>
                </a:gridCol>
                <a:gridCol w="822960">
                  <a:extLst>
                    <a:ext uri="{9D8B030D-6E8A-4147-A177-3AD203B41FA5}">
                      <a16:colId xmlns:a16="http://schemas.microsoft.com/office/drawing/2014/main" val="2589639499"/>
                    </a:ext>
                  </a:extLst>
                </a:gridCol>
                <a:gridCol w="822960">
                  <a:extLst>
                    <a:ext uri="{9D8B030D-6E8A-4147-A177-3AD203B41FA5}">
                      <a16:colId xmlns:a16="http://schemas.microsoft.com/office/drawing/2014/main" val="1737349395"/>
                    </a:ext>
                  </a:extLst>
                </a:gridCol>
                <a:gridCol w="822960">
                  <a:extLst>
                    <a:ext uri="{9D8B030D-6E8A-4147-A177-3AD203B41FA5}">
                      <a16:colId xmlns:a16="http://schemas.microsoft.com/office/drawing/2014/main" val="1052668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023922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21:38:20 </a:t>
                      </a:r>
                      <a:r>
                        <a:rPr kumimoji="0" lang="en-US" sz="1000" b="0" i="0" u="none" strike="noStrike" kern="1200" cap="none" spc="0" normalizeH="0" baseline="0" noProof="0">
                          <a:ln>
                            <a:noFill/>
                          </a:ln>
                          <a:solidFill>
                            <a:prstClr val="black"/>
                          </a:solidFill>
                          <a:effectLst/>
                          <a:uLnTx/>
                          <a:uFillTx/>
                          <a:latin typeface="+mn-lt"/>
                          <a:ea typeface="+mn-ea"/>
                          <a:cs typeface="+mn-cs"/>
                        </a:rPr>
                        <a:t>
 Moving to Vienna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91233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- 2019-02-28 00:47:13 </a:t>
                      </a:r>
                      <a:r>
                        <a:rPr kumimoji="0" lang="en-US" sz="1000" b="0" i="0" u="none" strike="noStrike" kern="1200" cap="none" spc="0" normalizeH="0" baseline="0" noProof="0">
                          <a:ln>
                            <a:noFill/>
                          </a:ln>
                          <a:solidFill>
                            <a:prstClr val="black"/>
                          </a:solidFill>
                          <a:effectLst/>
                          <a:uLnTx/>
                          <a:uFillTx/>
                          <a:latin typeface="+mn-lt"/>
                          <a:ea typeface="+mn-ea"/>
                          <a:cs typeface="+mn-cs"/>
                        </a:rPr>
                        <a:t>
 Employee Giving: The Power of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8221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23:47:44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(1:30pm)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5483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23:30:38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(1:30pm) - Keynote Charmaine Crooks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37807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23:26:51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(6:30pm) - Keynote Catherine Roome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98161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23:00:02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(6:30pm)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4639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22:03:00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27,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21016624"/>
                  </a:ext>
                </a:extLst>
              </a:tr>
            </a:tbl>
          </a:graphicData>
        </a:graphic>
      </p:graphicFrame>
      <p:sp>
        <p:nvSpPr>
          <p:cNvPr id="4" name="Text Placeholder 3">
            <a:extLst>
              <a:ext uri="{FF2B5EF4-FFF2-40B4-BE49-F238E27FC236}">
                <a16:creationId xmlns:a16="http://schemas.microsoft.com/office/drawing/2014/main" id="{07D4B5BD-E2C5-405C-A701-31F117758754}"/>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7406135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11B95-5975-4E52-941B-E199BE6E9C40}"/>
              </a:ext>
            </a:extLst>
          </p:cNvPr>
          <p:cNvSpPr>
            <a:spLocks noGrp="1"/>
          </p:cNvSpPr>
          <p:nvPr>
            <p:ph type="title"/>
          </p:nvPr>
        </p:nvSpPr>
        <p:spPr/>
        <p:txBody>
          <a:bodyPr/>
          <a:lstStyle/>
          <a:p>
            <a:r>
              <a:rPr lang="en-US"/>
              <a:t>Youtube Videos Table | All Pages - 4 of 4</a:t>
            </a:r>
          </a:p>
        </p:txBody>
      </p:sp>
      <p:graphicFrame>
        <p:nvGraphicFramePr>
          <p:cNvPr id="5" name="Table Placeholder 4">
            <a:extLst>
              <a:ext uri="{FF2B5EF4-FFF2-40B4-BE49-F238E27FC236}">
                <a16:creationId xmlns:a16="http://schemas.microsoft.com/office/drawing/2014/main" id="{335FA6A5-9A08-45B5-8561-681D2B03AB10}"/>
              </a:ext>
            </a:extLst>
          </p:cNvPr>
          <p:cNvGraphicFramePr>
            <a:graphicFrameLocks noGrp="1"/>
          </p:cNvGraphicFramePr>
          <p:nvPr>
            <p:ph type="tbl" sz="quarter" idx="13"/>
            <p:extLst>
              <p:ext uri="{D42A27DB-BD31-4B8C-83A1-F6EECF244321}">
                <p14:modId xmlns:p14="http://schemas.microsoft.com/office/powerpoint/2010/main" val="3006915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18441829"/>
                    </a:ext>
                  </a:extLst>
                </a:gridCol>
                <a:gridCol w="822960">
                  <a:extLst>
                    <a:ext uri="{9D8B030D-6E8A-4147-A177-3AD203B41FA5}">
                      <a16:colId xmlns:a16="http://schemas.microsoft.com/office/drawing/2014/main" val="4039847493"/>
                    </a:ext>
                  </a:extLst>
                </a:gridCol>
                <a:gridCol w="822960">
                  <a:extLst>
                    <a:ext uri="{9D8B030D-6E8A-4147-A177-3AD203B41FA5}">
                      <a16:colId xmlns:a16="http://schemas.microsoft.com/office/drawing/2014/main" val="197525195"/>
                    </a:ext>
                  </a:extLst>
                </a:gridCol>
                <a:gridCol w="822960">
                  <a:extLst>
                    <a:ext uri="{9D8B030D-6E8A-4147-A177-3AD203B41FA5}">
                      <a16:colId xmlns:a16="http://schemas.microsoft.com/office/drawing/2014/main" val="4247889432"/>
                    </a:ext>
                  </a:extLst>
                </a:gridCol>
                <a:gridCol w="822960">
                  <a:extLst>
                    <a:ext uri="{9D8B030D-6E8A-4147-A177-3AD203B41FA5}">
                      <a16:colId xmlns:a16="http://schemas.microsoft.com/office/drawing/2014/main" val="2558448740"/>
                    </a:ext>
                  </a:extLst>
                </a:gridCol>
                <a:gridCol w="822960">
                  <a:extLst>
                    <a:ext uri="{9D8B030D-6E8A-4147-A177-3AD203B41FA5}">
                      <a16:colId xmlns:a16="http://schemas.microsoft.com/office/drawing/2014/main" val="3078575284"/>
                    </a:ext>
                  </a:extLst>
                </a:gridCol>
                <a:gridCol w="822960">
                  <a:extLst>
                    <a:ext uri="{9D8B030D-6E8A-4147-A177-3AD203B41FA5}">
                      <a16:colId xmlns:a16="http://schemas.microsoft.com/office/drawing/2014/main" val="3635519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99236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20:59:24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27, 2019 - Keynote Donna Wilson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1668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- 2019-02-22 20:44:59 </a:t>
                      </a:r>
                      <a:r>
                        <a:rPr kumimoji="0" lang="en-US" sz="1000" b="0" i="0" u="none" strike="noStrike" kern="1200" cap="none" spc="0" normalizeH="0" baseline="0" noProof="0">
                          <a:ln>
                            <a:noFill/>
                          </a:ln>
                          <a:solidFill>
                            <a:prstClr val="black"/>
                          </a:solidFill>
                          <a:effectLst/>
                          <a:uLnTx/>
                          <a:uFillTx/>
                          <a:latin typeface="+mn-lt"/>
                          <a:ea typeface="+mn-ea"/>
                          <a:cs typeface="+mn-cs"/>
                        </a:rPr>
                        <a:t>
 Education for a Complex World - BCIT School of Construction and the Environment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7150310"/>
                  </a:ext>
                </a:extLst>
              </a:tr>
            </a:tbl>
          </a:graphicData>
        </a:graphic>
      </p:graphicFrame>
      <p:sp>
        <p:nvSpPr>
          <p:cNvPr id="4" name="Text Placeholder 3">
            <a:extLst>
              <a:ext uri="{FF2B5EF4-FFF2-40B4-BE49-F238E27FC236}">
                <a16:creationId xmlns:a16="http://schemas.microsoft.com/office/drawing/2014/main" id="{79D83992-C294-49AD-82EE-732769EBE18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7709549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64386-7966-47B6-9488-056605595519}"/>
              </a:ext>
            </a:extLst>
          </p:cNvPr>
          <p:cNvSpPr>
            <a:spLocks noGrp="1"/>
          </p:cNvSpPr>
          <p:nvPr>
            <p:ph type="title"/>
          </p:nvPr>
        </p:nvSpPr>
        <p:spPr/>
        <p:txBody>
          <a:bodyPr/>
          <a:lstStyle/>
          <a:p>
            <a:r>
              <a:rPr lang="en-US"/>
              <a:t>LinkedIn Hashtag Detection | All Pages</a:t>
            </a:r>
          </a:p>
        </p:txBody>
      </p:sp>
      <p:graphicFrame>
        <p:nvGraphicFramePr>
          <p:cNvPr id="5" name="Table Placeholder 4">
            <a:extLst>
              <a:ext uri="{FF2B5EF4-FFF2-40B4-BE49-F238E27FC236}">
                <a16:creationId xmlns:a16="http://schemas.microsoft.com/office/drawing/2014/main" id="{37A12606-F8EB-4B91-9789-9F2B234F61C2}"/>
              </a:ext>
            </a:extLst>
          </p:cNvPr>
          <p:cNvGraphicFramePr>
            <a:graphicFrameLocks noGrp="1"/>
          </p:cNvGraphicFramePr>
          <p:nvPr>
            <p:ph type="tbl" sz="quarter" idx="13"/>
            <p:extLst>
              <p:ext uri="{D42A27DB-BD31-4B8C-83A1-F6EECF244321}">
                <p14:modId xmlns:p14="http://schemas.microsoft.com/office/powerpoint/2010/main" val="2093262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3620519"/>
                    </a:ext>
                  </a:extLst>
                </a:gridCol>
                <a:gridCol w="1481328">
                  <a:extLst>
                    <a:ext uri="{9D8B030D-6E8A-4147-A177-3AD203B41FA5}">
                      <a16:colId xmlns:a16="http://schemas.microsoft.com/office/drawing/2014/main" val="2946420847"/>
                    </a:ext>
                  </a:extLst>
                </a:gridCol>
                <a:gridCol w="1481328">
                  <a:extLst>
                    <a:ext uri="{9D8B030D-6E8A-4147-A177-3AD203B41FA5}">
                      <a16:colId xmlns:a16="http://schemas.microsoft.com/office/drawing/2014/main" val="3452407939"/>
                    </a:ext>
                  </a:extLst>
                </a:gridCol>
                <a:gridCol w="1481328">
                  <a:extLst>
                    <a:ext uri="{9D8B030D-6E8A-4147-A177-3AD203B41FA5}">
                      <a16:colId xmlns:a16="http://schemas.microsoft.com/office/drawing/2014/main" val="2530703560"/>
                    </a:ext>
                  </a:extLst>
                </a:gridCol>
                <a:gridCol w="1481328">
                  <a:extLst>
                    <a:ext uri="{9D8B030D-6E8A-4147-A177-3AD203B41FA5}">
                      <a16:colId xmlns:a16="http://schemas.microsoft.com/office/drawing/2014/main" val="3492516128"/>
                    </a:ext>
                  </a:extLst>
                </a:gridCol>
              </a:tblGrid>
              <a:tr h="370840">
                <a:tc>
                  <a:txBody>
                    <a:bodyPr/>
                    <a:lstStyle/>
                    <a:p>
                      <a:r>
                        <a:rPr lang="en-US" sz="1000"/>
                        <a:t>Hashtag</a:t>
                      </a:r>
                    </a:p>
                  </a:txBody>
                  <a:tcPr/>
                </a:tc>
                <a:tc>
                  <a:txBody>
                    <a:bodyPr/>
                    <a:lstStyle/>
                    <a:p>
                      <a:r>
                        <a:rPr lang="en-US" sz="1000"/>
                        <a:t>Updates</a:t>
                      </a:r>
                    </a:p>
                  </a:txBody>
                  <a:tcPr/>
                </a:tc>
                <a:tc>
                  <a:txBody>
                    <a:bodyPr/>
                    <a:lstStyle/>
                    <a:p>
                      <a:r>
                        <a:rPr lang="en-US" sz="1000"/>
                        <a:t>Avg. Likes per Update</a:t>
                      </a:r>
                    </a:p>
                  </a:txBody>
                  <a:tcPr/>
                </a:tc>
                <a:tc>
                  <a:txBody>
                    <a:bodyPr/>
                    <a:lstStyle/>
                    <a:p>
                      <a:r>
                        <a:rPr lang="en-US" sz="1000"/>
                        <a:t>Avg. Comments per Update</a:t>
                      </a:r>
                    </a:p>
                  </a:txBody>
                  <a:tcPr/>
                </a:tc>
                <a:tc>
                  <a:txBody>
                    <a:bodyPr/>
                    <a:lstStyle/>
                    <a:p>
                      <a:r>
                        <a:rPr lang="en-US" sz="1000"/>
                        <a:t>Avg. Interactions per Update</a:t>
                      </a:r>
                    </a:p>
                  </a:txBody>
                  <a:tcPr/>
                </a:tc>
                <a:extLst>
                  <a:ext uri="{0D108BD9-81ED-4DB2-BD59-A6C34878D82A}">
                    <a16:rowId xmlns:a16="http://schemas.microsoft.com/office/drawing/2014/main" val="839947161"/>
                  </a:ext>
                </a:extLst>
              </a:tr>
              <a:tr h="370840">
                <a:tc>
                  <a:txBody>
                    <a:bodyPr/>
                    <a:lstStyle/>
                    <a:p>
                      <a:r>
                        <a:rPr lang="en-US" sz="1000"/>
                        <a:t>#myVCC</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12</a:t>
                      </a:r>
                    </a:p>
                  </a:txBody>
                  <a:tcPr/>
                </a:tc>
                <a:extLst>
                  <a:ext uri="{0D108BD9-81ED-4DB2-BD59-A6C34878D82A}">
                    <a16:rowId xmlns:a16="http://schemas.microsoft.com/office/drawing/2014/main" val="950130158"/>
                  </a:ext>
                </a:extLst>
              </a:tr>
              <a:tr h="370840">
                <a:tc>
                  <a:txBody>
                    <a:bodyPr/>
                    <a:lstStyle/>
                    <a:p>
                      <a:r>
                        <a:rPr lang="en-US" sz="1000"/>
                        <a:t>#OceansCampus</a:t>
                      </a:r>
                    </a:p>
                  </a:txBody>
                  <a:tcPr/>
                </a:tc>
                <a:tc>
                  <a:txBody>
                    <a:bodyPr/>
                    <a:lstStyle/>
                    <a:p>
                      <a:r>
                        <a:rPr lang="en-US" sz="1000"/>
                        <a:t>1</a:t>
                      </a:r>
                    </a:p>
                  </a:txBody>
                  <a:tcPr/>
                </a:tc>
                <a:tc>
                  <a:txBody>
                    <a:bodyPr/>
                    <a:lstStyle/>
                    <a:p>
                      <a:r>
                        <a:rPr lang="en-US" sz="1000"/>
                        <a:t>40</a:t>
                      </a:r>
                    </a:p>
                  </a:txBody>
                  <a:tcPr/>
                </a:tc>
                <a:tc>
                  <a:txBody>
                    <a:bodyPr/>
                    <a:lstStyle/>
                    <a:p>
                      <a:r>
                        <a:rPr lang="en-US" sz="1000"/>
                        <a:t>2</a:t>
                      </a:r>
                    </a:p>
                  </a:txBody>
                  <a:tcPr/>
                </a:tc>
                <a:tc>
                  <a:txBody>
                    <a:bodyPr/>
                    <a:lstStyle/>
                    <a:p>
                      <a:r>
                        <a:rPr lang="en-US" sz="1000"/>
                        <a:t>42</a:t>
                      </a:r>
                    </a:p>
                  </a:txBody>
                  <a:tcPr/>
                </a:tc>
                <a:extLst>
                  <a:ext uri="{0D108BD9-81ED-4DB2-BD59-A6C34878D82A}">
                    <a16:rowId xmlns:a16="http://schemas.microsoft.com/office/drawing/2014/main" val="2328177453"/>
                  </a:ext>
                </a:extLst>
              </a:tr>
              <a:tr h="370840">
                <a:tc>
                  <a:txBody>
                    <a:bodyPr/>
                    <a:lstStyle/>
                    <a:p>
                      <a:r>
                        <a:rPr lang="en-US" sz="1000"/>
                        <a:t>#BlackHistoryMonth</a:t>
                      </a:r>
                    </a:p>
                  </a:txBody>
                  <a:tcPr/>
                </a:tc>
                <a:tc>
                  <a:txBody>
                    <a:bodyPr/>
                    <a:lstStyle/>
                    <a:p>
                      <a:r>
                        <a:rPr lang="en-US" sz="1000"/>
                        <a:t>1</a:t>
                      </a:r>
                    </a:p>
                  </a:txBody>
                  <a:tcPr/>
                </a:tc>
                <a:tc>
                  <a:txBody>
                    <a:bodyPr/>
                    <a:lstStyle/>
                    <a:p>
                      <a:r>
                        <a:rPr lang="en-US" sz="1000"/>
                        <a:t>92</a:t>
                      </a:r>
                    </a:p>
                  </a:txBody>
                  <a:tcPr/>
                </a:tc>
                <a:tc>
                  <a:txBody>
                    <a:bodyPr/>
                    <a:lstStyle/>
                    <a:p>
                      <a:r>
                        <a:rPr lang="en-US" sz="1000"/>
                        <a:t>5</a:t>
                      </a:r>
                    </a:p>
                  </a:txBody>
                  <a:tcPr/>
                </a:tc>
                <a:tc>
                  <a:txBody>
                    <a:bodyPr/>
                    <a:lstStyle/>
                    <a:p>
                      <a:r>
                        <a:rPr lang="en-US" sz="1000"/>
                        <a:t>97</a:t>
                      </a:r>
                    </a:p>
                  </a:txBody>
                  <a:tcPr/>
                </a:tc>
                <a:extLst>
                  <a:ext uri="{0D108BD9-81ED-4DB2-BD59-A6C34878D82A}">
                    <a16:rowId xmlns:a16="http://schemas.microsoft.com/office/drawing/2014/main" val="1664218583"/>
                  </a:ext>
                </a:extLst>
              </a:tr>
              <a:tr h="370840">
                <a:tc>
                  <a:txBody>
                    <a:bodyPr/>
                    <a:lstStyle/>
                    <a:p>
                      <a:r>
                        <a:rPr lang="en-US" sz="1000"/>
                        <a:t>#BCTopEmployers</a:t>
                      </a:r>
                    </a:p>
                  </a:txBody>
                  <a:tcPr/>
                </a:tc>
                <a:tc>
                  <a:txBody>
                    <a:bodyPr/>
                    <a:lstStyle/>
                    <a:p>
                      <a:r>
                        <a:rPr lang="en-US" sz="1000"/>
                        <a:t>1</a:t>
                      </a:r>
                    </a:p>
                  </a:txBody>
                  <a:tcPr/>
                </a:tc>
                <a:tc>
                  <a:txBody>
                    <a:bodyPr/>
                    <a:lstStyle/>
                    <a:p>
                      <a:r>
                        <a:rPr lang="en-US" sz="1000"/>
                        <a:t>193</a:t>
                      </a:r>
                    </a:p>
                  </a:txBody>
                  <a:tcPr/>
                </a:tc>
                <a:tc>
                  <a:txBody>
                    <a:bodyPr/>
                    <a:lstStyle/>
                    <a:p>
                      <a:r>
                        <a:rPr lang="en-US" sz="1000"/>
                        <a:t>7</a:t>
                      </a:r>
                    </a:p>
                  </a:txBody>
                  <a:tcPr/>
                </a:tc>
                <a:tc>
                  <a:txBody>
                    <a:bodyPr/>
                    <a:lstStyle/>
                    <a:p>
                      <a:r>
                        <a:rPr lang="en-US" sz="1000"/>
                        <a:t>200</a:t>
                      </a:r>
                    </a:p>
                  </a:txBody>
                  <a:tcPr/>
                </a:tc>
                <a:extLst>
                  <a:ext uri="{0D108BD9-81ED-4DB2-BD59-A6C34878D82A}">
                    <a16:rowId xmlns:a16="http://schemas.microsoft.com/office/drawing/2014/main" val="1485111900"/>
                  </a:ext>
                </a:extLst>
              </a:tr>
              <a:tr h="370840">
                <a:tc>
                  <a:txBody>
                    <a:bodyPr/>
                    <a:lstStyle/>
                    <a:p>
                      <a:r>
                        <a:rPr lang="en-US" sz="1000"/>
                        <a:t>#KnowHumanTrafficking</a:t>
                      </a:r>
                    </a:p>
                  </a:txBody>
                  <a:tcPr/>
                </a:tc>
                <a:tc>
                  <a:txBody>
                    <a:bodyPr/>
                    <a:lstStyle/>
                    <a:p>
                      <a:r>
                        <a:rPr lang="en-US" sz="1000"/>
                        <a:t>1</a:t>
                      </a:r>
                    </a:p>
                  </a:txBody>
                  <a:tcPr/>
                </a:tc>
                <a:tc>
                  <a:txBody>
                    <a:bodyPr/>
                    <a:lstStyle/>
                    <a:p>
                      <a:r>
                        <a:rPr lang="en-US" sz="1000"/>
                        <a:t>32</a:t>
                      </a:r>
                    </a:p>
                  </a:txBody>
                  <a:tcPr/>
                </a:tc>
                <a:tc>
                  <a:txBody>
                    <a:bodyPr/>
                    <a:lstStyle/>
                    <a:p>
                      <a:r>
                        <a:rPr lang="en-US" sz="1000"/>
                        <a:t>0</a:t>
                      </a:r>
                    </a:p>
                  </a:txBody>
                  <a:tcPr/>
                </a:tc>
                <a:tc>
                  <a:txBody>
                    <a:bodyPr/>
                    <a:lstStyle/>
                    <a:p>
                      <a:r>
                        <a:rPr lang="en-US" sz="1000"/>
                        <a:t>32</a:t>
                      </a:r>
                    </a:p>
                  </a:txBody>
                  <a:tcPr/>
                </a:tc>
                <a:extLst>
                  <a:ext uri="{0D108BD9-81ED-4DB2-BD59-A6C34878D82A}">
                    <a16:rowId xmlns:a16="http://schemas.microsoft.com/office/drawing/2014/main" val="4178607847"/>
                  </a:ext>
                </a:extLst>
              </a:tr>
              <a:tr h="370840">
                <a:tc>
                  <a:txBody>
                    <a:bodyPr/>
                    <a:lstStyle/>
                    <a:p>
                      <a:r>
                        <a:rPr lang="en-US" sz="1000"/>
                        <a:t>#humantrafficking</a:t>
                      </a:r>
                    </a:p>
                  </a:txBody>
                  <a:tcPr/>
                </a:tc>
                <a:tc>
                  <a:txBody>
                    <a:bodyPr/>
                    <a:lstStyle/>
                    <a:p>
                      <a:r>
                        <a:rPr lang="en-US" sz="1000"/>
                        <a:t>1</a:t>
                      </a:r>
                    </a:p>
                  </a:txBody>
                  <a:tcPr/>
                </a:tc>
                <a:tc>
                  <a:txBody>
                    <a:bodyPr/>
                    <a:lstStyle/>
                    <a:p>
                      <a:r>
                        <a:rPr lang="en-US" sz="1000"/>
                        <a:t>32</a:t>
                      </a:r>
                    </a:p>
                  </a:txBody>
                  <a:tcPr/>
                </a:tc>
                <a:tc>
                  <a:txBody>
                    <a:bodyPr/>
                    <a:lstStyle/>
                    <a:p>
                      <a:r>
                        <a:rPr lang="en-US" sz="1000"/>
                        <a:t>0</a:t>
                      </a:r>
                    </a:p>
                  </a:txBody>
                  <a:tcPr/>
                </a:tc>
                <a:tc>
                  <a:txBody>
                    <a:bodyPr/>
                    <a:lstStyle/>
                    <a:p>
                      <a:r>
                        <a:rPr lang="en-US" sz="1000"/>
                        <a:t>32</a:t>
                      </a:r>
                    </a:p>
                  </a:txBody>
                  <a:tcPr/>
                </a:tc>
                <a:extLst>
                  <a:ext uri="{0D108BD9-81ED-4DB2-BD59-A6C34878D82A}">
                    <a16:rowId xmlns:a16="http://schemas.microsoft.com/office/drawing/2014/main" val="1276583460"/>
                  </a:ext>
                </a:extLst>
              </a:tr>
              <a:tr h="370840">
                <a:tc>
                  <a:txBody>
                    <a:bodyPr/>
                    <a:lstStyle/>
                    <a:p>
                      <a:r>
                        <a:rPr lang="en-US" sz="1000"/>
                        <a:t>#YWCAWODA</a:t>
                      </a:r>
                    </a:p>
                  </a:txBody>
                  <a:tcPr/>
                </a:tc>
                <a:tc>
                  <a:txBody>
                    <a:bodyPr/>
                    <a:lstStyle/>
                    <a:p>
                      <a:r>
                        <a:rPr lang="en-US" sz="1000"/>
                        <a:t>1</a:t>
                      </a:r>
                    </a:p>
                  </a:txBody>
                  <a:tcPr/>
                </a:tc>
                <a:tc>
                  <a:txBody>
                    <a:bodyPr/>
                    <a:lstStyle/>
                    <a:p>
                      <a:r>
                        <a:rPr lang="en-US" sz="1000"/>
                        <a:t>66</a:t>
                      </a:r>
                    </a:p>
                  </a:txBody>
                  <a:tcPr/>
                </a:tc>
                <a:tc>
                  <a:txBody>
                    <a:bodyPr/>
                    <a:lstStyle/>
                    <a:p>
                      <a:r>
                        <a:rPr lang="en-US" sz="1000"/>
                        <a:t>3</a:t>
                      </a:r>
                    </a:p>
                  </a:txBody>
                  <a:tcPr/>
                </a:tc>
                <a:tc>
                  <a:txBody>
                    <a:bodyPr/>
                    <a:lstStyle/>
                    <a:p>
                      <a:r>
                        <a:rPr lang="en-US" sz="1000"/>
                        <a:t>69</a:t>
                      </a:r>
                    </a:p>
                  </a:txBody>
                  <a:tcPr/>
                </a:tc>
                <a:extLst>
                  <a:ext uri="{0D108BD9-81ED-4DB2-BD59-A6C34878D82A}">
                    <a16:rowId xmlns:a16="http://schemas.microsoft.com/office/drawing/2014/main" val="1078456660"/>
                  </a:ext>
                </a:extLst>
              </a:tr>
              <a:tr h="370840">
                <a:tc>
                  <a:txBody>
                    <a:bodyPr/>
                    <a:lstStyle/>
                    <a:p>
                      <a:r>
                        <a:rPr lang="en-US" sz="1000"/>
                        <a:t>#BCTECHSummit</a:t>
                      </a:r>
                    </a:p>
                  </a:txBody>
                  <a:tcPr/>
                </a:tc>
                <a:tc>
                  <a:txBody>
                    <a:bodyPr/>
                    <a:lstStyle/>
                    <a:p>
                      <a:r>
                        <a:rPr lang="en-US" sz="1000"/>
                        <a:t>2</a:t>
                      </a:r>
                    </a:p>
                  </a:txBody>
                  <a:tcPr/>
                </a:tc>
                <a:tc>
                  <a:txBody>
                    <a:bodyPr/>
                    <a:lstStyle/>
                    <a:p>
                      <a:r>
                        <a:rPr lang="en-US" sz="1000"/>
                        <a:t>94</a:t>
                      </a:r>
                    </a:p>
                  </a:txBody>
                  <a:tcPr/>
                </a:tc>
                <a:tc>
                  <a:txBody>
                    <a:bodyPr/>
                    <a:lstStyle/>
                    <a:p>
                      <a:r>
                        <a:rPr lang="en-US" sz="1000"/>
                        <a:t>2</a:t>
                      </a:r>
                    </a:p>
                  </a:txBody>
                  <a:tcPr/>
                </a:tc>
                <a:tc>
                  <a:txBody>
                    <a:bodyPr/>
                    <a:lstStyle/>
                    <a:p>
                      <a:r>
                        <a:rPr lang="en-US" sz="1000"/>
                        <a:t>96</a:t>
                      </a:r>
                    </a:p>
                  </a:txBody>
                  <a:tcPr/>
                </a:tc>
                <a:extLst>
                  <a:ext uri="{0D108BD9-81ED-4DB2-BD59-A6C34878D82A}">
                    <a16:rowId xmlns:a16="http://schemas.microsoft.com/office/drawing/2014/main" val="1020251585"/>
                  </a:ext>
                </a:extLst>
              </a:tr>
              <a:tr h="370840">
                <a:tc>
                  <a:txBody>
                    <a:bodyPr/>
                    <a:lstStyle/>
                    <a:p>
                      <a:r>
                        <a:rPr lang="en-US" sz="1000"/>
                        <a:t>#WorldWaterDay</a:t>
                      </a:r>
                    </a:p>
                  </a:txBody>
                  <a:tcPr/>
                </a:tc>
                <a:tc>
                  <a:txBody>
                    <a:bodyPr/>
                    <a:lstStyle/>
                    <a:p>
                      <a:r>
                        <a:rPr lang="en-US" sz="1000"/>
                        <a:t>1</a:t>
                      </a:r>
                    </a:p>
                  </a:txBody>
                  <a:tcPr/>
                </a:tc>
                <a:tc>
                  <a:txBody>
                    <a:bodyPr/>
                    <a:lstStyle/>
                    <a:p>
                      <a:r>
                        <a:rPr lang="en-US" sz="1000"/>
                        <a:t>53</a:t>
                      </a:r>
                    </a:p>
                  </a:txBody>
                  <a:tcPr/>
                </a:tc>
                <a:tc>
                  <a:txBody>
                    <a:bodyPr/>
                    <a:lstStyle/>
                    <a:p>
                      <a:r>
                        <a:rPr lang="en-US" sz="1000"/>
                        <a:t>1</a:t>
                      </a:r>
                    </a:p>
                  </a:txBody>
                  <a:tcPr/>
                </a:tc>
                <a:tc>
                  <a:txBody>
                    <a:bodyPr/>
                    <a:lstStyle/>
                    <a:p>
                      <a:r>
                        <a:rPr lang="en-US" sz="1000"/>
                        <a:t>54</a:t>
                      </a:r>
                    </a:p>
                  </a:txBody>
                  <a:tcPr/>
                </a:tc>
                <a:extLst>
                  <a:ext uri="{0D108BD9-81ED-4DB2-BD59-A6C34878D82A}">
                    <a16:rowId xmlns:a16="http://schemas.microsoft.com/office/drawing/2014/main" val="2240889758"/>
                  </a:ext>
                </a:extLst>
              </a:tr>
            </a:tbl>
          </a:graphicData>
        </a:graphic>
      </p:graphicFrame>
      <p:sp>
        <p:nvSpPr>
          <p:cNvPr id="4" name="Text Placeholder 3">
            <a:extLst>
              <a:ext uri="{FF2B5EF4-FFF2-40B4-BE49-F238E27FC236}">
                <a16:creationId xmlns:a16="http://schemas.microsoft.com/office/drawing/2014/main" id="{A7BF4821-A393-4F63-94DF-C1ED3EA2D1EF}"/>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0382926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4786</Words>
  <Application>Microsoft Office PowerPoint</Application>
  <PresentationFormat>On-screen Show (4:3)</PresentationFormat>
  <Paragraphs>1808</Paragraphs>
  <Slides>78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78</vt:i4>
      </vt:variant>
    </vt:vector>
  </HeadingPairs>
  <TitlesOfParts>
    <vt:vector size="81" baseType="lpstr">
      <vt:lpstr>Arial</vt:lpstr>
      <vt:lpstr>Calibri</vt:lpstr>
      <vt:lpstr>quintly_template</vt:lpstr>
      <vt:lpstr>Content Optimization Benchmark</vt:lpstr>
      <vt:lpstr>LinkedIn Updates | All Pages</vt:lpstr>
      <vt:lpstr>LinkedIn Updates Table | All Pages - 1 of 16</vt:lpstr>
      <vt:lpstr>LinkedIn Updates Table | All Pages - 2 of 16</vt:lpstr>
      <vt:lpstr>LinkedIn Updates Table | All Pages - 3 of 16</vt:lpstr>
      <vt:lpstr>LinkedIn Updates Table | All Pages - 4 of 16</vt:lpstr>
      <vt:lpstr>LinkedIn Updates Table | All Pages - 5 of 16</vt:lpstr>
      <vt:lpstr>LinkedIn Updates Table | All Pages - 6 of 16</vt:lpstr>
      <vt:lpstr>LinkedIn Updates Table | All Pages - 7 of 16</vt:lpstr>
      <vt:lpstr>LinkedIn Updates Table | All Pages - 8 of 16</vt:lpstr>
      <vt:lpstr>LinkedIn Updates Table | All Pages - 9 of 16</vt:lpstr>
      <vt:lpstr>LinkedIn Updates Table | All Pages - 10 of 16</vt:lpstr>
      <vt:lpstr>LinkedIn Updates Table | All Pages - 11 of 16</vt:lpstr>
      <vt:lpstr>LinkedIn Updates Table | All Pages - 12 of 16</vt:lpstr>
      <vt:lpstr>LinkedIn Updates Table | All Pages - 13 of 16</vt:lpstr>
      <vt:lpstr>LinkedIn Updates Table | All Pages - 14 of 16</vt:lpstr>
      <vt:lpstr>LinkedIn Updates Table | All Pages - 15 of 16</vt:lpstr>
      <vt:lpstr>LinkedIn Updates Table | All Pages - 16 of 16</vt:lpstr>
      <vt:lpstr>LinkedIn Updates Type Distribution | All Pages</vt:lpstr>
      <vt:lpstr>LinkedIn Interaction Rate By Update Type | All Pages</vt:lpstr>
      <vt:lpstr>LinkedIn Interactions Distribution | All Pages</vt:lpstr>
      <vt:lpstr>Facebook Own Posts | All Pages</vt:lpstr>
      <vt:lpstr>Overall Overall Top Pages | All Pages - 1 of 2</vt:lpstr>
      <vt:lpstr>Overall Overall Top Pages | All Pages - 2 of 2</vt:lpstr>
      <vt:lpstr>Twitter Own and Retweeted Tweets Table | All Pages - 1 of 9</vt:lpstr>
      <vt:lpstr>Twitter Own and Retweeted Tweets Table | All Pages - 2 of 9</vt:lpstr>
      <vt:lpstr>Twitter Own and Retweeted Tweets Table | All Pages - 3 of 9</vt:lpstr>
      <vt:lpstr>Twitter Own and Retweeted Tweets Table | All Pages - 4 of 9</vt:lpstr>
      <vt:lpstr>Twitter Own and Retweeted Tweets Table | All Pages - 5 of 9</vt:lpstr>
      <vt:lpstr>Twitter Own and Retweeted Tweets Table | All Pages - 6 of 9</vt:lpstr>
      <vt:lpstr>Twitter Own and Retweeted Tweets Table | All Pages - 7 of 9</vt:lpstr>
      <vt:lpstr>Twitter Own and Retweeted Tweets Table | All Pages - 8 of 9</vt:lpstr>
      <vt:lpstr>Twitter Own and Retweeted Tweets Table | All Pages - 9 of 9</vt:lpstr>
      <vt:lpstr>Facebook Post Type Distribution Per Profile | All Pages</vt:lpstr>
      <vt:lpstr>Instagram Posts | All Pages</vt:lpstr>
      <vt:lpstr>Instagram Hashtag Detection | All Pages - 1 of 3</vt:lpstr>
      <vt:lpstr>Instagram Hashtag Detection | All Pages - 2 of 3</vt:lpstr>
      <vt:lpstr>Instagram Hashtag Detection | All Pages - 3 of 3</vt:lpstr>
      <vt:lpstr>Instagram Post Type Distribution Per Profile | All Pages</vt:lpstr>
      <vt:lpstr>LinkedIn Updates Table | All Pages - 1 of 16</vt:lpstr>
      <vt:lpstr>LinkedIn Updates Table | All Pages - 2 of 16</vt:lpstr>
      <vt:lpstr>LinkedIn Updates Table | All Pages - 3 of 16</vt:lpstr>
      <vt:lpstr>LinkedIn Updates Table | All Pages - 4 of 16</vt:lpstr>
      <vt:lpstr>LinkedIn Updates Table | All Pages - 5 of 16</vt:lpstr>
      <vt:lpstr>LinkedIn Updates Table | All Pages - 6 of 16</vt:lpstr>
      <vt:lpstr>LinkedIn Updates Table | All Pages - 7 of 16</vt:lpstr>
      <vt:lpstr>LinkedIn Updates Table | All Pages - 8 of 16</vt:lpstr>
      <vt:lpstr>LinkedIn Updates Table | All Pages - 9 of 16</vt:lpstr>
      <vt:lpstr>LinkedIn Updates Table | All Pages - 10 of 16</vt:lpstr>
      <vt:lpstr>LinkedIn Updates Table | All Pages - 11 of 16</vt:lpstr>
      <vt:lpstr>LinkedIn Updates Table | All Pages - 12 of 16</vt:lpstr>
      <vt:lpstr>LinkedIn Updates Table | All Pages - 13 of 16</vt:lpstr>
      <vt:lpstr>LinkedIn Updates Table | All Pages - 14 of 16</vt:lpstr>
      <vt:lpstr>LinkedIn Updates Table | All Pages - 15 of 16</vt:lpstr>
      <vt:lpstr>LinkedIn Updates Table | All Pages - 16 of 16</vt:lpstr>
      <vt:lpstr>Overall Overall Posted Content | All Pages</vt:lpstr>
      <vt:lpstr>LinkedIn Updates | All Pages</vt:lpstr>
      <vt:lpstr>Facebook Own Video Posts | All Pages</vt:lpstr>
      <vt:lpstr>LinkedIn Updates Type Distribution | All Pages</vt:lpstr>
      <vt:lpstr>LinkedIn Hashtag Detection | All Pages</vt:lpstr>
      <vt:lpstr>Facebook Positive/Negative Reaction Distribution | All Pages</vt:lpstr>
      <vt:lpstr>Overall Total Interactions by Weekday | All Pages</vt:lpstr>
      <vt:lpstr>Facebook Interaction Rate By Post Type | All Pages</vt:lpstr>
      <vt:lpstr>Facebook Interaction Rate By Post Type | All Pages</vt:lpstr>
      <vt:lpstr>Overall Overall Top Pages | All Pages - 1 of 2</vt:lpstr>
      <vt:lpstr>Overall Overall Top Pages | All Pages - 2 of 2</vt:lpstr>
      <vt:lpstr>Instagram Hashtag Detection | All Pages - 1 of 3</vt:lpstr>
      <vt:lpstr>Instagram Hashtag Detection | All Pages - 2 of 3</vt:lpstr>
      <vt:lpstr>Instagram Hashtag Detection | All Pages - 3 of 3</vt:lpstr>
      <vt:lpstr>Instagram Post Type Distribution Per Profile | All Pages</vt:lpstr>
      <vt:lpstr>Facebook Sponsored Posts Distribution | All Pages</vt:lpstr>
      <vt:lpstr>Overall Overall Posted Content | All Pages</vt:lpstr>
      <vt:lpstr>LinkedIn Updates | All Pages</vt:lpstr>
      <vt:lpstr>Youtube Videos Table | All Pages - 1 of 4</vt:lpstr>
      <vt:lpstr>Youtube Videos Table | All Pages - 2 of 4</vt:lpstr>
      <vt:lpstr>Youtube Videos Table | All Pages - 3 of 4</vt:lpstr>
      <vt:lpstr>Youtube Videos Table | All Pages - 4 of 4</vt:lpstr>
      <vt:lpstr>LinkedIn Hashtag Detection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2019-03-30T17:15:09Z</dcterms:created>
  <dcterms:modified xsi:type="dcterms:W3CDTF">2019-03-30T17:18:07Z</dcterms:modified>
</cp:coreProperties>
</file>