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Lst>
  <p:sldSz cx="9144000" cy="6858000" type="screen4x3"/>
  <p:notesSz cx="6858000" cy="9144000"/>
  <p:embeddedFontLst>
    <p:embeddedFont>
      <p:font typeface="Calibri" panose="020F0502020204030204" pitchFamily="34" charset="0"/>
      <p:regular r:id="rId81"/>
      <p:bold r:id="rId82"/>
      <p:italic r:id="rId83"/>
      <p:boldItalic r:id="rId8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2.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SFU 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0">
                  <c:v>44</c:v>
                </c:pt>
                <c:pt idx="1">
                  <c:v>39</c:v>
                </c:pt>
                <c:pt idx="2">
                  <c:v>22</c:v>
                </c:pt>
              </c:numCache>
            </c:numRef>
          </c:val>
          <c:smooth val="0"/>
          <c:extLst>
            <c:ext xmlns:c16="http://schemas.microsoft.com/office/drawing/2014/chart" uri="{C3380CC4-5D6E-409C-BE32-E72D297353CC}">
              <c16:uniqueId val="{00000000-5F00-424D-B303-01A648C57683}"/>
            </c:ext>
          </c:extLst>
        </c:ser>
        <c:ser>
          <c:idx val="1"/>
          <c:order val="1"/>
          <c:tx>
            <c:strRef>
              <c:f>Sheet1!$C$1</c:f>
              <c:strCache>
                <c:ptCount val="1"/>
                <c:pt idx="0">
                  <c:v>University of Toronto Alumni</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0">
                  <c:v>70</c:v>
                </c:pt>
                <c:pt idx="1">
                  <c:v>68</c:v>
                </c:pt>
                <c:pt idx="2">
                  <c:v>34</c:v>
                </c:pt>
              </c:numCache>
            </c:numRef>
          </c:val>
          <c:smooth val="0"/>
          <c:extLst>
            <c:ext xmlns:c16="http://schemas.microsoft.com/office/drawing/2014/chart" uri="{C3380CC4-5D6E-409C-BE32-E72D297353CC}">
              <c16:uniqueId val="{00000001-5F00-424D-B303-01A648C57683}"/>
            </c:ext>
          </c:extLst>
        </c:ser>
        <c:ser>
          <c:idx val="2"/>
          <c:order val="2"/>
          <c:tx>
            <c:strRef>
              <c:f>Sheet1!$D$1</c:f>
              <c:strCache>
                <c:ptCount val="1"/>
                <c:pt idx="0">
                  <c:v>UWaterloo alumni</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0">
                  <c:v>33</c:v>
                </c:pt>
                <c:pt idx="1">
                  <c:v>34</c:v>
                </c:pt>
                <c:pt idx="2">
                  <c:v>26</c:v>
                </c:pt>
              </c:numCache>
            </c:numRef>
          </c:val>
          <c:smooth val="0"/>
          <c:extLst>
            <c:ext xmlns:c16="http://schemas.microsoft.com/office/drawing/2014/chart" uri="{C3380CC4-5D6E-409C-BE32-E72D297353CC}">
              <c16:uniqueId val="{00000002-5F00-424D-B303-01A648C57683}"/>
            </c:ext>
          </c:extLst>
        </c:ser>
        <c:ser>
          <c:idx val="3"/>
          <c:order val="3"/>
          <c:tx>
            <c:strRef>
              <c:f>Sheet1!$E$1</c:f>
              <c:strCache>
                <c:ptCount val="1"/>
                <c:pt idx="0">
                  <c:v>alumni UBC</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0">
                  <c:v>23</c:v>
                </c:pt>
                <c:pt idx="1">
                  <c:v>24</c:v>
                </c:pt>
                <c:pt idx="2">
                  <c:v>13</c:v>
                </c:pt>
              </c:numCache>
            </c:numRef>
          </c:val>
          <c:smooth val="0"/>
          <c:extLst>
            <c:ext xmlns:c16="http://schemas.microsoft.com/office/drawing/2014/chart" uri="{C3380CC4-5D6E-409C-BE32-E72D297353CC}">
              <c16:uniqueId val="{00000003-5F00-424D-B303-01A648C57683}"/>
            </c:ext>
          </c:extLst>
        </c:ser>
        <c:ser>
          <c:idx val="4"/>
          <c:order val="4"/>
          <c:tx>
            <c:strRef>
              <c:f>Sheet1!$F$1</c:f>
              <c:strCache>
                <c:ptCount val="1"/>
                <c:pt idx="0">
                  <c:v>York University - Alumni</c:v>
                </c:pt>
              </c:strCache>
            </c:strRef>
          </c:tx>
          <c:spPr>
            <a:ln w="28575" cap="rnd">
              <a:solidFill>
                <a:schemeClr val="accent5"/>
              </a:solidFill>
              <a:round/>
            </a:ln>
            <a:effectLst/>
          </c:spPr>
          <c:marker>
            <c:symbol val="none"/>
          </c:marker>
          <c:cat>
            <c:numRef>
              <c:f>Sheet1!$A$2:$A$4</c:f>
              <c:numCache>
                <c:formatCode>m/d/yyyy</c:formatCode>
                <c:ptCount val="3"/>
                <c:pt idx="0">
                  <c:v>43466</c:v>
                </c:pt>
                <c:pt idx="1">
                  <c:v>43497</c:v>
                </c:pt>
                <c:pt idx="2">
                  <c:v>43525</c:v>
                </c:pt>
              </c:numCache>
            </c:numRef>
          </c:cat>
          <c:val>
            <c:numRef>
              <c:f>Sheet1!$F$2:$F$4</c:f>
              <c:numCache>
                <c:formatCode>General</c:formatCode>
                <c:ptCount val="3"/>
                <c:pt idx="0">
                  <c:v>12</c:v>
                </c:pt>
                <c:pt idx="1">
                  <c:v>8</c:v>
                </c:pt>
                <c:pt idx="2">
                  <c:v>5</c:v>
                </c:pt>
              </c:numCache>
            </c:numRef>
          </c:val>
          <c:smooth val="0"/>
          <c:extLst>
            <c:ext xmlns:c16="http://schemas.microsoft.com/office/drawing/2014/chart" uri="{C3380CC4-5D6E-409C-BE32-E72D297353CC}">
              <c16:uniqueId val="{00000004-5F00-424D-B303-01A648C57683}"/>
            </c:ext>
          </c:extLst>
        </c:ser>
        <c:dLbls>
          <c:showLegendKey val="0"/>
          <c:showVal val="0"/>
          <c:showCatName val="0"/>
          <c:showSerName val="0"/>
          <c:showPercent val="0"/>
          <c:showBubbleSize val="0"/>
        </c:dLbls>
        <c:smooth val="0"/>
        <c:axId val="345061152"/>
        <c:axId val="345063120"/>
      </c:lineChart>
      <c:dateAx>
        <c:axId val="345061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63120"/>
        <c:crosses val="autoZero"/>
        <c:auto val="1"/>
        <c:lblOffset val="100"/>
        <c:baseTimeUnit val="months"/>
      </c:dateAx>
      <c:valAx>
        <c:axId val="34506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6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SFU Alumni</c:v>
                </c:pt>
                <c:pt idx="1">
                  <c:v>University of Toronto Alumni</c:v>
                </c:pt>
                <c:pt idx="2">
                  <c:v>UWaterloo alumni</c:v>
                </c:pt>
                <c:pt idx="3">
                  <c:v>alumni UBC</c:v>
                </c:pt>
                <c:pt idx="4">
                  <c:v>York University - Alumni</c:v>
                </c:pt>
              </c:strCache>
            </c:strRef>
          </c:cat>
          <c:val>
            <c:numRef>
              <c:f>Sheet1!$B$2:$B$6</c:f>
              <c:numCache>
                <c:formatCode>General</c:formatCode>
                <c:ptCount val="5"/>
                <c:pt idx="0">
                  <c:v>45</c:v>
                </c:pt>
                <c:pt idx="1">
                  <c:v>110</c:v>
                </c:pt>
                <c:pt idx="2">
                  <c:v>20</c:v>
                </c:pt>
                <c:pt idx="3">
                  <c:v>30</c:v>
                </c:pt>
                <c:pt idx="4">
                  <c:v>2</c:v>
                </c:pt>
              </c:numCache>
            </c:numRef>
          </c:val>
          <c:extLst>
            <c:ext xmlns:c16="http://schemas.microsoft.com/office/drawing/2014/chart" uri="{C3380CC4-5D6E-409C-BE32-E72D297353CC}">
              <c16:uniqueId val="{00000000-C705-4F2D-B4DE-80C8136A7832}"/>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SFU Alumni</c:v>
                </c:pt>
                <c:pt idx="1">
                  <c:v>University of Toronto Alumni</c:v>
                </c:pt>
                <c:pt idx="2">
                  <c:v>UWaterloo alumni</c:v>
                </c:pt>
                <c:pt idx="3">
                  <c:v>alumni UBC</c:v>
                </c:pt>
                <c:pt idx="4">
                  <c:v>York University - Alumni</c:v>
                </c:pt>
              </c:strCache>
            </c:strRef>
          </c:cat>
          <c:val>
            <c:numRef>
              <c:f>Sheet1!$C$2:$C$6</c:f>
              <c:numCache>
                <c:formatCode>General</c:formatCode>
                <c:ptCount val="5"/>
                <c:pt idx="0">
                  <c:v>27</c:v>
                </c:pt>
                <c:pt idx="1">
                  <c:v>6</c:v>
                </c:pt>
                <c:pt idx="2">
                  <c:v>38</c:v>
                </c:pt>
                <c:pt idx="3">
                  <c:v>12</c:v>
                </c:pt>
                <c:pt idx="4">
                  <c:v>11</c:v>
                </c:pt>
              </c:numCache>
            </c:numRef>
          </c:val>
          <c:extLst>
            <c:ext xmlns:c16="http://schemas.microsoft.com/office/drawing/2014/chart" uri="{C3380CC4-5D6E-409C-BE32-E72D297353CC}">
              <c16:uniqueId val="{00000001-C705-4F2D-B4DE-80C8136A7832}"/>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SFU Alumni</c:v>
                </c:pt>
                <c:pt idx="1">
                  <c:v>University of Toronto Alumni</c:v>
                </c:pt>
                <c:pt idx="2">
                  <c:v>UWaterloo alumni</c:v>
                </c:pt>
                <c:pt idx="3">
                  <c:v>alumni UBC</c:v>
                </c:pt>
                <c:pt idx="4">
                  <c:v>York University - Alumni</c:v>
                </c:pt>
              </c:strCache>
            </c:strRef>
          </c:cat>
          <c:val>
            <c:numRef>
              <c:f>Sheet1!$D$2:$D$6</c:f>
              <c:numCache>
                <c:formatCode>General</c:formatCode>
                <c:ptCount val="5"/>
                <c:pt idx="0">
                  <c:v>5</c:v>
                </c:pt>
                <c:pt idx="1">
                  <c:v>8</c:v>
                </c:pt>
                <c:pt idx="2">
                  <c:v>16</c:v>
                </c:pt>
                <c:pt idx="3">
                  <c:v>1</c:v>
                </c:pt>
                <c:pt idx="4">
                  <c:v>4</c:v>
                </c:pt>
              </c:numCache>
            </c:numRef>
          </c:val>
          <c:extLst>
            <c:ext xmlns:c16="http://schemas.microsoft.com/office/drawing/2014/chart" uri="{C3380CC4-5D6E-409C-BE32-E72D297353CC}">
              <c16:uniqueId val="{00000002-C705-4F2D-B4DE-80C8136A7832}"/>
            </c:ext>
          </c:extLst>
        </c:ser>
        <c:ser>
          <c:idx val="3"/>
          <c:order val="3"/>
          <c:tx>
            <c:strRef>
              <c:f>Sheet1!$E$1</c:f>
              <c:strCache>
                <c:ptCount val="1"/>
                <c:pt idx="0">
                  <c:v>YouTube Video</c:v>
                </c:pt>
              </c:strCache>
            </c:strRef>
          </c:tx>
          <c:spPr>
            <a:solidFill>
              <a:schemeClr val="accent4"/>
            </a:solidFill>
            <a:ln>
              <a:noFill/>
            </a:ln>
            <a:effectLst/>
          </c:spPr>
          <c:invertIfNegative val="0"/>
          <c:cat>
            <c:strRef>
              <c:f>Sheet1!$A$2:$A$6</c:f>
              <c:strCache>
                <c:ptCount val="5"/>
                <c:pt idx="0">
                  <c:v>SFU Alumni</c:v>
                </c:pt>
                <c:pt idx="1">
                  <c:v>University of Toronto Alumni</c:v>
                </c:pt>
                <c:pt idx="2">
                  <c:v>UWaterloo alumni</c:v>
                </c:pt>
                <c:pt idx="3">
                  <c:v>alumni UBC</c:v>
                </c:pt>
                <c:pt idx="4">
                  <c:v>York University - Alumni</c:v>
                </c:pt>
              </c:strCache>
            </c:strRef>
          </c:cat>
          <c:val>
            <c:numRef>
              <c:f>Sheet1!$E$2:$E$6</c:f>
              <c:numCache>
                <c:formatCode>General</c:formatCode>
                <c:ptCount val="5"/>
                <c:pt idx="0">
                  <c:v>1</c:v>
                </c:pt>
                <c:pt idx="1">
                  <c:v>1</c:v>
                </c:pt>
                <c:pt idx="2">
                  <c:v>0</c:v>
                </c:pt>
                <c:pt idx="3">
                  <c:v>0</c:v>
                </c:pt>
                <c:pt idx="4">
                  <c:v>0</c:v>
                </c:pt>
              </c:numCache>
            </c:numRef>
          </c:val>
          <c:extLst>
            <c:ext xmlns:c16="http://schemas.microsoft.com/office/drawing/2014/chart" uri="{C3380CC4-5D6E-409C-BE32-E72D297353CC}">
              <c16:uniqueId val="{00000003-C705-4F2D-B4DE-80C8136A7832}"/>
            </c:ext>
          </c:extLst>
        </c:ser>
        <c:ser>
          <c:idx val="4"/>
          <c:order val="4"/>
          <c:tx>
            <c:strRef>
              <c:f>Sheet1!$F$1</c:f>
              <c:strCache>
                <c:ptCount val="1"/>
                <c:pt idx="0">
                  <c:v>Status</c:v>
                </c:pt>
              </c:strCache>
            </c:strRef>
          </c:tx>
          <c:spPr>
            <a:solidFill>
              <a:schemeClr val="accent5"/>
            </a:solidFill>
            <a:ln>
              <a:noFill/>
            </a:ln>
            <a:effectLst/>
          </c:spPr>
          <c:invertIfNegative val="0"/>
          <c:cat>
            <c:strRef>
              <c:f>Sheet1!$A$2:$A$6</c:f>
              <c:strCache>
                <c:ptCount val="5"/>
                <c:pt idx="0">
                  <c:v>SFU Alumni</c:v>
                </c:pt>
                <c:pt idx="1">
                  <c:v>University of Toronto Alumni</c:v>
                </c:pt>
                <c:pt idx="2">
                  <c:v>UWaterloo alumni</c:v>
                </c:pt>
                <c:pt idx="3">
                  <c:v>alumni UBC</c:v>
                </c:pt>
                <c:pt idx="4">
                  <c:v>York University - Alumni</c:v>
                </c:pt>
              </c:strCache>
            </c:strRef>
          </c:cat>
          <c:val>
            <c:numRef>
              <c:f>Sheet1!$F$2:$F$6</c:f>
              <c:numCache>
                <c:formatCode>General</c:formatCode>
                <c:ptCount val="5"/>
                <c:pt idx="0">
                  <c:v>0</c:v>
                </c:pt>
                <c:pt idx="1">
                  <c:v>1</c:v>
                </c:pt>
                <c:pt idx="2">
                  <c:v>0</c:v>
                </c:pt>
                <c:pt idx="3">
                  <c:v>3</c:v>
                </c:pt>
                <c:pt idx="4">
                  <c:v>0</c:v>
                </c:pt>
              </c:numCache>
            </c:numRef>
          </c:val>
          <c:extLst>
            <c:ext xmlns:c16="http://schemas.microsoft.com/office/drawing/2014/chart" uri="{C3380CC4-5D6E-409C-BE32-E72D297353CC}">
              <c16:uniqueId val="{00000004-C705-4F2D-B4DE-80C8136A7832}"/>
            </c:ext>
          </c:extLst>
        </c:ser>
        <c:ser>
          <c:idx val="5"/>
          <c:order val="5"/>
          <c:tx>
            <c:strRef>
              <c:f>Sheet1!$G$1</c:f>
              <c:strCache>
                <c:ptCount val="1"/>
                <c:pt idx="0">
                  <c:v>Live Video</c:v>
                </c:pt>
              </c:strCache>
            </c:strRef>
          </c:tx>
          <c:spPr>
            <a:solidFill>
              <a:schemeClr val="accent6"/>
            </a:solidFill>
            <a:ln>
              <a:noFill/>
            </a:ln>
            <a:effectLst/>
          </c:spPr>
          <c:invertIfNegative val="0"/>
          <c:cat>
            <c:strRef>
              <c:f>Sheet1!$A$2:$A$6</c:f>
              <c:strCache>
                <c:ptCount val="5"/>
                <c:pt idx="0">
                  <c:v>SFU Alumni</c:v>
                </c:pt>
                <c:pt idx="1">
                  <c:v>University of Toronto Alumni</c:v>
                </c:pt>
                <c:pt idx="2">
                  <c:v>UWaterloo alumni</c:v>
                </c:pt>
                <c:pt idx="3">
                  <c:v>alumni UBC</c:v>
                </c:pt>
                <c:pt idx="4">
                  <c:v>York University - Alumni</c:v>
                </c:pt>
              </c:strCache>
            </c:strRef>
          </c:cat>
          <c:val>
            <c:numRef>
              <c:f>Sheet1!$G$2:$G$6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5-C705-4F2D-B4DE-80C8136A7832}"/>
            </c:ext>
          </c:extLst>
        </c:ser>
        <c:dLbls>
          <c:showLegendKey val="0"/>
          <c:showVal val="0"/>
          <c:showCatName val="0"/>
          <c:showSerName val="0"/>
          <c:showPercent val="0"/>
          <c:showBubbleSize val="0"/>
        </c:dLbls>
        <c:gapWidth val="150"/>
        <c:overlap val="100"/>
        <c:axId val="429341232"/>
        <c:axId val="429338608"/>
      </c:barChart>
      <c:catAx>
        <c:axId val="42934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38608"/>
        <c:crosses val="autoZero"/>
        <c:auto val="1"/>
        <c:lblAlgn val="ctr"/>
        <c:lblOffset val="100"/>
        <c:noMultiLvlLbl val="0"/>
      </c:catAx>
      <c:valAx>
        <c:axId val="429338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4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uoftalumni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0">
                  <c:v>14</c:v>
                </c:pt>
                <c:pt idx="1">
                  <c:v>14</c:v>
                </c:pt>
                <c:pt idx="2">
                  <c:v>8</c:v>
                </c:pt>
              </c:numCache>
            </c:numRef>
          </c:val>
          <c:smooth val="0"/>
          <c:extLst>
            <c:ext xmlns:c16="http://schemas.microsoft.com/office/drawing/2014/chart" uri="{C3380CC4-5D6E-409C-BE32-E72D297353CC}">
              <c16:uniqueId val="{00000000-CFAD-48EF-ACEF-CDB821F8004E}"/>
            </c:ext>
          </c:extLst>
        </c:ser>
        <c:ser>
          <c:idx val="1"/>
          <c:order val="1"/>
          <c:tx>
            <c:strRef>
              <c:f>Sheet1!$C$1</c:f>
              <c:strCache>
                <c:ptCount val="1"/>
                <c:pt idx="0">
                  <c:v>sfualumni_</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0">
                  <c:v>30</c:v>
                </c:pt>
                <c:pt idx="1">
                  <c:v>27</c:v>
                </c:pt>
                <c:pt idx="2">
                  <c:v>14</c:v>
                </c:pt>
              </c:numCache>
            </c:numRef>
          </c:val>
          <c:smooth val="0"/>
          <c:extLst>
            <c:ext xmlns:c16="http://schemas.microsoft.com/office/drawing/2014/chart" uri="{C3380CC4-5D6E-409C-BE32-E72D297353CC}">
              <c16:uniqueId val="{00000001-CFAD-48EF-ACEF-CDB821F8004E}"/>
            </c:ext>
          </c:extLst>
        </c:ser>
        <c:ser>
          <c:idx val="2"/>
          <c:order val="2"/>
          <c:tx>
            <c:strRef>
              <c:f>Sheet1!$D$1</c:f>
              <c:strCache>
                <c:ptCount val="1"/>
                <c:pt idx="0">
                  <c:v>alumniubc</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0">
                  <c:v>3</c:v>
                </c:pt>
                <c:pt idx="1">
                  <c:v>1</c:v>
                </c:pt>
                <c:pt idx="2">
                  <c:v>1</c:v>
                </c:pt>
              </c:numCache>
            </c:numRef>
          </c:val>
          <c:smooth val="0"/>
          <c:extLst>
            <c:ext xmlns:c16="http://schemas.microsoft.com/office/drawing/2014/chart" uri="{C3380CC4-5D6E-409C-BE32-E72D297353CC}">
              <c16:uniqueId val="{00000002-CFAD-48EF-ACEF-CDB821F8004E}"/>
            </c:ext>
          </c:extLst>
        </c:ser>
        <c:ser>
          <c:idx val="3"/>
          <c:order val="3"/>
          <c:tx>
            <c:strRef>
              <c:f>Sheet1!$E$1</c:f>
              <c:strCache>
                <c:ptCount val="1"/>
                <c:pt idx="0">
                  <c:v>yorkualumni</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0">
                  <c:v>0</c:v>
                </c:pt>
                <c:pt idx="1">
                  <c:v>0</c:v>
                </c:pt>
                <c:pt idx="2">
                  <c:v>0</c:v>
                </c:pt>
              </c:numCache>
            </c:numRef>
          </c:val>
          <c:smooth val="0"/>
          <c:extLst>
            <c:ext xmlns:c16="http://schemas.microsoft.com/office/drawing/2014/chart" uri="{C3380CC4-5D6E-409C-BE32-E72D297353CC}">
              <c16:uniqueId val="{00000003-CFAD-48EF-ACEF-CDB821F8004E}"/>
            </c:ext>
          </c:extLst>
        </c:ser>
        <c:dLbls>
          <c:showLegendKey val="0"/>
          <c:showVal val="0"/>
          <c:showCatName val="0"/>
          <c:showSerName val="0"/>
          <c:showPercent val="0"/>
          <c:showBubbleSize val="0"/>
        </c:dLbls>
        <c:smooth val="0"/>
        <c:axId val="429342872"/>
        <c:axId val="429338280"/>
      </c:lineChart>
      <c:dateAx>
        <c:axId val="42934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38280"/>
        <c:crosses val="autoZero"/>
        <c:auto val="1"/>
        <c:lblOffset val="100"/>
        <c:baseTimeUnit val="months"/>
      </c:dateAx>
      <c:valAx>
        <c:axId val="42933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4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uoftalumni</c:v>
                </c:pt>
                <c:pt idx="1">
                  <c:v>sfualumni_</c:v>
                </c:pt>
                <c:pt idx="2">
                  <c:v>alumniubc</c:v>
                </c:pt>
                <c:pt idx="3">
                  <c:v>yorkualumni</c:v>
                </c:pt>
              </c:strCache>
            </c:strRef>
          </c:cat>
          <c:val>
            <c:numRef>
              <c:f>Sheet1!$B$2:$B$5</c:f>
              <c:numCache>
                <c:formatCode>General</c:formatCode>
                <c:ptCount val="4"/>
                <c:pt idx="0">
                  <c:v>2</c:v>
                </c:pt>
                <c:pt idx="1">
                  <c:v>3</c:v>
                </c:pt>
                <c:pt idx="2">
                  <c:v>2</c:v>
                </c:pt>
                <c:pt idx="3">
                  <c:v>0</c:v>
                </c:pt>
              </c:numCache>
            </c:numRef>
          </c:val>
          <c:extLst>
            <c:ext xmlns:c16="http://schemas.microsoft.com/office/drawing/2014/chart" uri="{C3380CC4-5D6E-409C-BE32-E72D297353CC}">
              <c16:uniqueId val="{00000000-AB8C-418E-83A6-7C6D6C252F00}"/>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uoftalumni</c:v>
                </c:pt>
                <c:pt idx="1">
                  <c:v>sfualumni_</c:v>
                </c:pt>
                <c:pt idx="2">
                  <c:v>alumniubc</c:v>
                </c:pt>
                <c:pt idx="3">
                  <c:v>yorkualumni</c:v>
                </c:pt>
              </c:strCache>
            </c:strRef>
          </c:cat>
          <c:val>
            <c:numRef>
              <c:f>Sheet1!$C$2:$C$5</c:f>
              <c:numCache>
                <c:formatCode>General</c:formatCode>
                <c:ptCount val="4"/>
                <c:pt idx="0">
                  <c:v>21</c:v>
                </c:pt>
                <c:pt idx="1">
                  <c:v>43</c:v>
                </c:pt>
                <c:pt idx="2">
                  <c:v>2</c:v>
                </c:pt>
                <c:pt idx="3">
                  <c:v>0</c:v>
                </c:pt>
              </c:numCache>
            </c:numRef>
          </c:val>
          <c:extLst>
            <c:ext xmlns:c16="http://schemas.microsoft.com/office/drawing/2014/chart" uri="{C3380CC4-5D6E-409C-BE32-E72D297353CC}">
              <c16:uniqueId val="{00000001-AB8C-418E-83A6-7C6D6C252F00}"/>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uoftalumni</c:v>
                </c:pt>
                <c:pt idx="1">
                  <c:v>sfualumni_</c:v>
                </c:pt>
                <c:pt idx="2">
                  <c:v>alumniubc</c:v>
                </c:pt>
                <c:pt idx="3">
                  <c:v>yorkualumni</c:v>
                </c:pt>
              </c:strCache>
            </c:strRef>
          </c:cat>
          <c:val>
            <c:numRef>
              <c:f>Sheet1!$D$2:$D$5</c:f>
              <c:numCache>
                <c:formatCode>General</c:formatCode>
                <c:ptCount val="4"/>
                <c:pt idx="0">
                  <c:v>4</c:v>
                </c:pt>
                <c:pt idx="1">
                  <c:v>5</c:v>
                </c:pt>
                <c:pt idx="2">
                  <c:v>0</c:v>
                </c:pt>
                <c:pt idx="3">
                  <c:v>0</c:v>
                </c:pt>
              </c:numCache>
            </c:numRef>
          </c:val>
          <c:extLst>
            <c:ext xmlns:c16="http://schemas.microsoft.com/office/drawing/2014/chart" uri="{C3380CC4-5D6E-409C-BE32-E72D297353CC}">
              <c16:uniqueId val="{00000002-AB8C-418E-83A6-7C6D6C252F00}"/>
            </c:ext>
          </c:extLst>
        </c:ser>
        <c:dLbls>
          <c:showLegendKey val="0"/>
          <c:showVal val="0"/>
          <c:showCatName val="0"/>
          <c:showSerName val="0"/>
          <c:showPercent val="0"/>
          <c:showBubbleSize val="0"/>
        </c:dLbls>
        <c:gapWidth val="150"/>
        <c:overlap val="100"/>
        <c:axId val="432630200"/>
        <c:axId val="432631184"/>
      </c:barChart>
      <c:catAx>
        <c:axId val="43263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31184"/>
        <c:crosses val="autoZero"/>
        <c:auto val="1"/>
        <c:lblAlgn val="ctr"/>
        <c:lblOffset val="100"/>
        <c:noMultiLvlLbl val="0"/>
      </c:catAx>
      <c:valAx>
        <c:axId val="43263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3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0">
                  <c:v>182</c:v>
                </c:pt>
                <c:pt idx="1">
                  <c:v>173</c:v>
                </c:pt>
                <c:pt idx="2">
                  <c:v>100</c:v>
                </c:pt>
              </c:numCache>
            </c:numRef>
          </c:val>
          <c:smooth val="0"/>
          <c:extLst>
            <c:ext xmlns:c16="http://schemas.microsoft.com/office/drawing/2014/chart" uri="{C3380CC4-5D6E-409C-BE32-E72D297353CC}">
              <c16:uniqueId val="{00000000-17C9-45F5-9B4A-7F931DDCF2E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0">
                  <c:v>269</c:v>
                </c:pt>
                <c:pt idx="1">
                  <c:v>267</c:v>
                </c:pt>
                <c:pt idx="2">
                  <c:v>178</c:v>
                </c:pt>
              </c:numCache>
            </c:numRef>
          </c:val>
          <c:smooth val="0"/>
          <c:extLst>
            <c:ext xmlns:c16="http://schemas.microsoft.com/office/drawing/2014/chart" uri="{C3380CC4-5D6E-409C-BE32-E72D297353CC}">
              <c16:uniqueId val="{00000001-17C9-45F5-9B4A-7F931DDCF2EA}"/>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numCache>
            </c:numRef>
          </c:val>
          <c:smooth val="0"/>
          <c:extLst>
            <c:ext xmlns:c16="http://schemas.microsoft.com/office/drawing/2014/chart" uri="{C3380CC4-5D6E-409C-BE32-E72D297353CC}">
              <c16:uniqueId val="{00000002-17C9-45F5-9B4A-7F931DDCF2EA}"/>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0">
                  <c:v>0</c:v>
                </c:pt>
                <c:pt idx="1">
                  <c:v>0</c:v>
                </c:pt>
                <c:pt idx="2">
                  <c:v>0</c:v>
                </c:pt>
              </c:numCache>
            </c:numRef>
          </c:val>
          <c:smooth val="0"/>
          <c:extLst>
            <c:ext xmlns:c16="http://schemas.microsoft.com/office/drawing/2014/chart" uri="{C3380CC4-5D6E-409C-BE32-E72D297353CC}">
              <c16:uniqueId val="{00000003-17C9-45F5-9B4A-7F931DDCF2EA}"/>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c:f>
              <c:numCache>
                <c:formatCode>m/d/yyyy</c:formatCode>
                <c:ptCount val="3"/>
                <c:pt idx="0">
                  <c:v>43466</c:v>
                </c:pt>
                <c:pt idx="1">
                  <c:v>43497</c:v>
                </c:pt>
                <c:pt idx="2">
                  <c:v>43525</c:v>
                </c:pt>
              </c:numCache>
            </c:numRef>
          </c:cat>
          <c:val>
            <c:numRef>
              <c:f>Sheet1!$F$2:$F$4</c:f>
              <c:numCache>
                <c:formatCode>General</c:formatCode>
                <c:ptCount val="3"/>
                <c:pt idx="0">
                  <c:v>47</c:v>
                </c:pt>
                <c:pt idx="1">
                  <c:v>42</c:v>
                </c:pt>
                <c:pt idx="2">
                  <c:v>23</c:v>
                </c:pt>
              </c:numCache>
            </c:numRef>
          </c:val>
          <c:smooth val="0"/>
          <c:extLst>
            <c:ext xmlns:c16="http://schemas.microsoft.com/office/drawing/2014/chart" uri="{C3380CC4-5D6E-409C-BE32-E72D297353CC}">
              <c16:uniqueId val="{00000004-17C9-45F5-9B4A-7F931DDCF2EA}"/>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Sheet1!$A$2:$A$4</c:f>
              <c:numCache>
                <c:formatCode>m/d/yyyy</c:formatCode>
                <c:ptCount val="3"/>
                <c:pt idx="0">
                  <c:v>43466</c:v>
                </c:pt>
                <c:pt idx="1">
                  <c:v>43497</c:v>
                </c:pt>
                <c:pt idx="2">
                  <c:v>43525</c:v>
                </c:pt>
              </c:numCache>
            </c:numRef>
          </c:cat>
          <c:val>
            <c:numRef>
              <c:f>Sheet1!$G$2:$G$4</c:f>
              <c:numCache>
                <c:formatCode>General</c:formatCode>
                <c:ptCount val="3"/>
                <c:pt idx="0">
                  <c:v>0</c:v>
                </c:pt>
                <c:pt idx="1">
                  <c:v>0</c:v>
                </c:pt>
                <c:pt idx="2">
                  <c:v>0</c:v>
                </c:pt>
              </c:numCache>
            </c:numRef>
          </c:val>
          <c:smooth val="0"/>
          <c:extLst>
            <c:ext xmlns:c16="http://schemas.microsoft.com/office/drawing/2014/chart" uri="{C3380CC4-5D6E-409C-BE32-E72D297353CC}">
              <c16:uniqueId val="{00000005-17C9-45F5-9B4A-7F931DDCF2EA}"/>
            </c:ext>
          </c:extLst>
        </c:ser>
        <c:dLbls>
          <c:showLegendKey val="0"/>
          <c:showVal val="0"/>
          <c:showCatName val="0"/>
          <c:showSerName val="0"/>
          <c:showPercent val="0"/>
          <c:showBubbleSize val="0"/>
        </c:dLbls>
        <c:smooth val="0"/>
        <c:axId val="348632920"/>
        <c:axId val="348624392"/>
      </c:lineChart>
      <c:dateAx>
        <c:axId val="34863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4392"/>
        <c:crosses val="autoZero"/>
        <c:auto val="1"/>
        <c:lblOffset val="100"/>
        <c:baseTimeUnit val="months"/>
      </c:dateAx>
      <c:valAx>
        <c:axId val="34862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SFU 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0">
                  <c:v>7</c:v>
                </c:pt>
                <c:pt idx="1">
                  <c:v>3</c:v>
                </c:pt>
                <c:pt idx="2">
                  <c:v>0</c:v>
                </c:pt>
              </c:numCache>
            </c:numRef>
          </c:val>
          <c:smooth val="0"/>
          <c:extLst>
            <c:ext xmlns:c16="http://schemas.microsoft.com/office/drawing/2014/chart" uri="{C3380CC4-5D6E-409C-BE32-E72D297353CC}">
              <c16:uniqueId val="{00000000-CD9F-48CB-8CDD-D8812527A16F}"/>
            </c:ext>
          </c:extLst>
        </c:ser>
        <c:ser>
          <c:idx val="1"/>
          <c:order val="1"/>
          <c:tx>
            <c:strRef>
              <c:f>Sheet1!$C$1</c:f>
              <c:strCache>
                <c:ptCount val="1"/>
                <c:pt idx="0">
                  <c:v>University of Toronto Alumni</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0">
                  <c:v>0</c:v>
                </c:pt>
                <c:pt idx="1">
                  <c:v>7</c:v>
                </c:pt>
                <c:pt idx="2">
                  <c:v>3</c:v>
                </c:pt>
              </c:numCache>
            </c:numRef>
          </c:val>
          <c:smooth val="0"/>
          <c:extLst>
            <c:ext xmlns:c16="http://schemas.microsoft.com/office/drawing/2014/chart" uri="{C3380CC4-5D6E-409C-BE32-E72D297353CC}">
              <c16:uniqueId val="{00000001-CD9F-48CB-8CDD-D8812527A16F}"/>
            </c:ext>
          </c:extLst>
        </c:ser>
        <c:ser>
          <c:idx val="2"/>
          <c:order val="2"/>
          <c:tx>
            <c:strRef>
              <c:f>Sheet1!$D$1</c:f>
              <c:strCache>
                <c:ptCount val="1"/>
                <c:pt idx="0">
                  <c:v>UWaterloo alumni</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0">
                  <c:v>7</c:v>
                </c:pt>
                <c:pt idx="1">
                  <c:v>11</c:v>
                </c:pt>
                <c:pt idx="2">
                  <c:v>4</c:v>
                </c:pt>
              </c:numCache>
            </c:numRef>
          </c:val>
          <c:smooth val="0"/>
          <c:extLst>
            <c:ext xmlns:c16="http://schemas.microsoft.com/office/drawing/2014/chart" uri="{C3380CC4-5D6E-409C-BE32-E72D297353CC}">
              <c16:uniqueId val="{00000002-CD9F-48CB-8CDD-D8812527A16F}"/>
            </c:ext>
          </c:extLst>
        </c:ser>
        <c:ser>
          <c:idx val="3"/>
          <c:order val="3"/>
          <c:tx>
            <c:strRef>
              <c:f>Sheet1!$E$1</c:f>
              <c:strCache>
                <c:ptCount val="1"/>
                <c:pt idx="0">
                  <c:v>alumni UBC</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0">
                  <c:v>0</c:v>
                </c:pt>
                <c:pt idx="1">
                  <c:v>0</c:v>
                </c:pt>
                <c:pt idx="2">
                  <c:v>1</c:v>
                </c:pt>
              </c:numCache>
            </c:numRef>
          </c:val>
          <c:smooth val="0"/>
          <c:extLst>
            <c:ext xmlns:c16="http://schemas.microsoft.com/office/drawing/2014/chart" uri="{C3380CC4-5D6E-409C-BE32-E72D297353CC}">
              <c16:uniqueId val="{00000003-CD9F-48CB-8CDD-D8812527A16F}"/>
            </c:ext>
          </c:extLst>
        </c:ser>
        <c:ser>
          <c:idx val="4"/>
          <c:order val="4"/>
          <c:tx>
            <c:strRef>
              <c:f>Sheet1!$F$1</c:f>
              <c:strCache>
                <c:ptCount val="1"/>
                <c:pt idx="0">
                  <c:v>York University - Alumni</c:v>
                </c:pt>
              </c:strCache>
            </c:strRef>
          </c:tx>
          <c:spPr>
            <a:ln w="28575" cap="rnd">
              <a:solidFill>
                <a:schemeClr val="accent5"/>
              </a:solidFill>
              <a:round/>
            </a:ln>
            <a:effectLst/>
          </c:spPr>
          <c:marker>
            <c:symbol val="none"/>
          </c:marker>
          <c:cat>
            <c:numRef>
              <c:f>Sheet1!$A$2:$A$4</c:f>
              <c:numCache>
                <c:formatCode>m/d/yyyy</c:formatCode>
                <c:ptCount val="3"/>
                <c:pt idx="0">
                  <c:v>43466</c:v>
                </c:pt>
                <c:pt idx="1">
                  <c:v>43497</c:v>
                </c:pt>
                <c:pt idx="2">
                  <c:v>43525</c:v>
                </c:pt>
              </c:numCache>
            </c:numRef>
          </c:cat>
          <c:val>
            <c:numRef>
              <c:f>Sheet1!$F$2:$F$4</c:f>
              <c:numCache>
                <c:formatCode>General</c:formatCode>
                <c:ptCount val="3"/>
                <c:pt idx="0">
                  <c:v>3</c:v>
                </c:pt>
                <c:pt idx="1">
                  <c:v>1</c:v>
                </c:pt>
                <c:pt idx="2">
                  <c:v>0</c:v>
                </c:pt>
              </c:numCache>
            </c:numRef>
          </c:val>
          <c:smooth val="0"/>
          <c:extLst>
            <c:ext xmlns:c16="http://schemas.microsoft.com/office/drawing/2014/chart" uri="{C3380CC4-5D6E-409C-BE32-E72D297353CC}">
              <c16:uniqueId val="{00000004-CD9F-48CB-8CDD-D8812527A16F}"/>
            </c:ext>
          </c:extLst>
        </c:ser>
        <c:dLbls>
          <c:showLegendKey val="0"/>
          <c:showVal val="0"/>
          <c:showCatName val="0"/>
          <c:showSerName val="0"/>
          <c:showPercent val="0"/>
          <c:showBubbleSize val="0"/>
        </c:dLbls>
        <c:smooth val="0"/>
        <c:axId val="348630952"/>
        <c:axId val="348631936"/>
      </c:lineChart>
      <c:dateAx>
        <c:axId val="34863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1936"/>
        <c:crosses val="autoZero"/>
        <c:auto val="1"/>
        <c:lblOffset val="100"/>
        <c:baseTimeUnit val="months"/>
      </c:dateAx>
      <c:valAx>
        <c:axId val="34863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Negative Reactions</c:v>
                </c:pt>
              </c:strCache>
            </c:strRef>
          </c:tx>
          <c:spPr>
            <a:solidFill>
              <a:schemeClr val="accent1"/>
            </a:solidFill>
            <a:ln>
              <a:noFill/>
            </a:ln>
            <a:effectLst/>
          </c:spPr>
          <c:cat>
            <c:numRef>
              <c:f>Sheet1!$A$2:$A$4</c:f>
              <c:numCache>
                <c:formatCode>m/d/yyyy</c:formatCode>
                <c:ptCount val="3"/>
                <c:pt idx="0">
                  <c:v>43466</c:v>
                </c:pt>
                <c:pt idx="1">
                  <c:v>43497</c:v>
                </c:pt>
                <c:pt idx="2">
                  <c:v>43525</c:v>
                </c:pt>
              </c:numCache>
            </c:numRef>
          </c:cat>
          <c:val>
            <c:numRef>
              <c:f>Sheet1!$B$2:$B$4</c:f>
              <c:numCache>
                <c:formatCode>General</c:formatCode>
                <c:ptCount val="3"/>
                <c:pt idx="0">
                  <c:v>1.9151333082989099</c:v>
                </c:pt>
                <c:pt idx="1">
                  <c:v>0.58191584601611501</c:v>
                </c:pt>
                <c:pt idx="2">
                  <c:v>0.40774719673802201</c:v>
                </c:pt>
              </c:numCache>
            </c:numRef>
          </c:val>
          <c:extLst>
            <c:ext xmlns:c16="http://schemas.microsoft.com/office/drawing/2014/chart" uri="{C3380CC4-5D6E-409C-BE32-E72D297353CC}">
              <c16:uniqueId val="{00000000-9D48-4E65-8FC4-F17F76E8884E}"/>
            </c:ext>
          </c:extLst>
        </c:ser>
        <c:ser>
          <c:idx val="1"/>
          <c:order val="1"/>
          <c:tx>
            <c:strRef>
              <c:f>Sheet1!$C$1</c:f>
              <c:strCache>
                <c:ptCount val="1"/>
                <c:pt idx="0">
                  <c:v>Positive Reactions</c:v>
                </c:pt>
              </c:strCache>
            </c:strRef>
          </c:tx>
          <c:spPr>
            <a:solidFill>
              <a:schemeClr val="accent2"/>
            </a:solidFill>
            <a:ln>
              <a:noFill/>
            </a:ln>
            <a:effectLst/>
          </c:spPr>
          <c:cat>
            <c:numRef>
              <c:f>Sheet1!$A$2:$A$4</c:f>
              <c:numCache>
                <c:formatCode>m/d/yyyy</c:formatCode>
                <c:ptCount val="3"/>
                <c:pt idx="0">
                  <c:v>43466</c:v>
                </c:pt>
                <c:pt idx="1">
                  <c:v>43497</c:v>
                </c:pt>
                <c:pt idx="2">
                  <c:v>43525</c:v>
                </c:pt>
              </c:numCache>
            </c:numRef>
          </c:cat>
          <c:val>
            <c:numRef>
              <c:f>Sheet1!$C$2:$C$4</c:f>
              <c:numCache>
                <c:formatCode>General</c:formatCode>
                <c:ptCount val="3"/>
                <c:pt idx="0">
                  <c:v>98.084866691701095</c:v>
                </c:pt>
                <c:pt idx="1">
                  <c:v>99.418084153983898</c:v>
                </c:pt>
                <c:pt idx="2">
                  <c:v>99.592252803261999</c:v>
                </c:pt>
              </c:numCache>
            </c:numRef>
          </c:val>
          <c:extLst>
            <c:ext xmlns:c16="http://schemas.microsoft.com/office/drawing/2014/chart" uri="{C3380CC4-5D6E-409C-BE32-E72D297353CC}">
              <c16:uniqueId val="{00000001-9D48-4E65-8FC4-F17F76E8884E}"/>
            </c:ext>
          </c:extLst>
        </c:ser>
        <c:dLbls>
          <c:showLegendKey val="0"/>
          <c:showVal val="0"/>
          <c:showCatName val="0"/>
          <c:showSerName val="0"/>
          <c:showPercent val="0"/>
          <c:showBubbleSize val="0"/>
        </c:dLbls>
        <c:axId val="348631608"/>
        <c:axId val="348627344"/>
      </c:areaChart>
      <c:dateAx>
        <c:axId val="34863160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7344"/>
        <c:crosses val="autoZero"/>
        <c:auto val="1"/>
        <c:lblOffset val="100"/>
        <c:baseTimeUnit val="months"/>
      </c:dateAx>
      <c:valAx>
        <c:axId val="348627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16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SFU Alumni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180</c:v>
                </c:pt>
                <c:pt idx="1">
                  <c:v>111</c:v>
                </c:pt>
                <c:pt idx="2">
                  <c:v>234</c:v>
                </c:pt>
                <c:pt idx="3">
                  <c:v>90</c:v>
                </c:pt>
                <c:pt idx="4">
                  <c:v>247</c:v>
                </c:pt>
                <c:pt idx="5">
                  <c:v>9</c:v>
                </c:pt>
                <c:pt idx="6">
                  <c:v>59</c:v>
                </c:pt>
              </c:numCache>
            </c:numRef>
          </c:val>
          <c:extLst>
            <c:ext xmlns:c16="http://schemas.microsoft.com/office/drawing/2014/chart" uri="{C3380CC4-5D6E-409C-BE32-E72D297353CC}">
              <c16:uniqueId val="{00000000-EBDF-446C-A439-C54651E333FE}"/>
            </c:ext>
          </c:extLst>
        </c:ser>
        <c:ser>
          <c:idx val="1"/>
          <c:order val="1"/>
          <c:tx>
            <c:strRef>
              <c:f>Sheet1!$C$1</c:f>
              <c:strCache>
                <c:ptCount val="1"/>
                <c:pt idx="0">
                  <c:v>FB UWaterloo alumni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340</c:v>
                </c:pt>
                <c:pt idx="1">
                  <c:v>222</c:v>
                </c:pt>
                <c:pt idx="2">
                  <c:v>146</c:v>
                </c:pt>
                <c:pt idx="3">
                  <c:v>107</c:v>
                </c:pt>
                <c:pt idx="4">
                  <c:v>314</c:v>
                </c:pt>
                <c:pt idx="5">
                  <c:v>62</c:v>
                </c:pt>
                <c:pt idx="6">
                  <c:v>123</c:v>
                </c:pt>
              </c:numCache>
            </c:numRef>
          </c:val>
          <c:extLst>
            <c:ext xmlns:c16="http://schemas.microsoft.com/office/drawing/2014/chart" uri="{C3380CC4-5D6E-409C-BE32-E72D297353CC}">
              <c16:uniqueId val="{00000001-EBDF-446C-A439-C54651E333FE}"/>
            </c:ext>
          </c:extLst>
        </c:ser>
        <c:ser>
          <c:idx val="2"/>
          <c:order val="2"/>
          <c:tx>
            <c:strRef>
              <c:f>Sheet1!$D$1</c:f>
              <c:strCache>
                <c:ptCount val="1"/>
                <c:pt idx="0">
                  <c:v>FB University of Toronto Alumni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663</c:v>
                </c:pt>
                <c:pt idx="1">
                  <c:v>1066</c:v>
                </c:pt>
                <c:pt idx="2">
                  <c:v>174</c:v>
                </c:pt>
                <c:pt idx="3">
                  <c:v>207</c:v>
                </c:pt>
                <c:pt idx="4">
                  <c:v>291</c:v>
                </c:pt>
                <c:pt idx="5">
                  <c:v>59</c:v>
                </c:pt>
                <c:pt idx="6">
                  <c:v>410</c:v>
                </c:pt>
              </c:numCache>
            </c:numRef>
          </c:val>
          <c:extLst>
            <c:ext xmlns:c16="http://schemas.microsoft.com/office/drawing/2014/chart" uri="{C3380CC4-5D6E-409C-BE32-E72D297353CC}">
              <c16:uniqueId val="{00000002-EBDF-446C-A439-C54651E333FE}"/>
            </c:ext>
          </c:extLst>
        </c:ser>
        <c:ser>
          <c:idx val="3"/>
          <c:order val="3"/>
          <c:tx>
            <c:strRef>
              <c:f>Sheet1!$E$1</c:f>
              <c:strCache>
                <c:ptCount val="1"/>
                <c:pt idx="0">
                  <c:v>FB York University - Alumni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54</c:v>
                </c:pt>
                <c:pt idx="1">
                  <c:v>12</c:v>
                </c:pt>
                <c:pt idx="2">
                  <c:v>3</c:v>
                </c:pt>
                <c:pt idx="3">
                  <c:v>31</c:v>
                </c:pt>
                <c:pt idx="4">
                  <c:v>9</c:v>
                </c:pt>
                <c:pt idx="5">
                  <c:v>0</c:v>
                </c:pt>
                <c:pt idx="6">
                  <c:v>0</c:v>
                </c:pt>
              </c:numCache>
            </c:numRef>
          </c:val>
          <c:extLst>
            <c:ext xmlns:c16="http://schemas.microsoft.com/office/drawing/2014/chart" uri="{C3380CC4-5D6E-409C-BE32-E72D297353CC}">
              <c16:uniqueId val="{00000003-EBDF-446C-A439-C54651E333FE}"/>
            </c:ext>
          </c:extLst>
        </c:ser>
        <c:ser>
          <c:idx val="4"/>
          <c:order val="4"/>
          <c:tx>
            <c:strRef>
              <c:f>Sheet1!$F$1</c:f>
              <c:strCache>
                <c:ptCount val="1"/>
                <c:pt idx="0">
                  <c:v>FB alumni UBC</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238</c:v>
                </c:pt>
                <c:pt idx="1">
                  <c:v>438</c:v>
                </c:pt>
                <c:pt idx="2">
                  <c:v>36</c:v>
                </c:pt>
                <c:pt idx="3">
                  <c:v>41</c:v>
                </c:pt>
                <c:pt idx="4">
                  <c:v>211</c:v>
                </c:pt>
                <c:pt idx="5">
                  <c:v>0</c:v>
                </c:pt>
                <c:pt idx="6">
                  <c:v>0</c:v>
                </c:pt>
              </c:numCache>
            </c:numRef>
          </c:val>
          <c:extLst>
            <c:ext xmlns:c16="http://schemas.microsoft.com/office/drawing/2014/chart" uri="{C3380CC4-5D6E-409C-BE32-E72D297353CC}">
              <c16:uniqueId val="{00000004-EBDF-446C-A439-C54651E333FE}"/>
            </c:ext>
          </c:extLst>
        </c:ser>
        <c:ser>
          <c:idx val="5"/>
          <c:order val="5"/>
          <c:tx>
            <c:strRef>
              <c:f>Sheet1!$G$1</c:f>
              <c:strCache>
                <c:ptCount val="1"/>
                <c:pt idx="0">
                  <c:v>IG alumniubc</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35</c:v>
                </c:pt>
                <c:pt idx="1">
                  <c:v>93</c:v>
                </c:pt>
                <c:pt idx="2">
                  <c:v>32</c:v>
                </c:pt>
                <c:pt idx="3">
                  <c:v>0</c:v>
                </c:pt>
                <c:pt idx="4">
                  <c:v>102</c:v>
                </c:pt>
                <c:pt idx="5">
                  <c:v>0</c:v>
                </c:pt>
                <c:pt idx="6">
                  <c:v>0</c:v>
                </c:pt>
              </c:numCache>
            </c:numRef>
          </c:val>
          <c:extLst>
            <c:ext xmlns:c16="http://schemas.microsoft.com/office/drawing/2014/chart" uri="{C3380CC4-5D6E-409C-BE32-E72D297353CC}">
              <c16:uniqueId val="{00000005-EBDF-446C-A439-C54651E333FE}"/>
            </c:ext>
          </c:extLst>
        </c:ser>
        <c:ser>
          <c:idx val="6"/>
          <c:order val="6"/>
          <c:tx>
            <c:strRef>
              <c:f>Sheet1!$H$1</c:f>
              <c:strCache>
                <c:ptCount val="1"/>
                <c:pt idx="0">
                  <c:v>IG sfualumni_</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541</c:v>
                </c:pt>
                <c:pt idx="1">
                  <c:v>898</c:v>
                </c:pt>
                <c:pt idx="2">
                  <c:v>819</c:v>
                </c:pt>
                <c:pt idx="3">
                  <c:v>885</c:v>
                </c:pt>
                <c:pt idx="4">
                  <c:v>1108</c:v>
                </c:pt>
                <c:pt idx="5">
                  <c:v>282</c:v>
                </c:pt>
                <c:pt idx="6">
                  <c:v>103</c:v>
                </c:pt>
              </c:numCache>
            </c:numRef>
          </c:val>
          <c:extLst>
            <c:ext xmlns:c16="http://schemas.microsoft.com/office/drawing/2014/chart" uri="{C3380CC4-5D6E-409C-BE32-E72D297353CC}">
              <c16:uniqueId val="{00000006-EBDF-446C-A439-C54651E333FE}"/>
            </c:ext>
          </c:extLst>
        </c:ser>
        <c:ser>
          <c:idx val="7"/>
          <c:order val="7"/>
          <c:tx>
            <c:strRef>
              <c:f>Sheet1!$I$1</c:f>
              <c:strCache>
                <c:ptCount val="1"/>
                <c:pt idx="0">
                  <c:v>IG uoftalumni</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613</c:v>
                </c:pt>
                <c:pt idx="1">
                  <c:v>109</c:v>
                </c:pt>
                <c:pt idx="2">
                  <c:v>192</c:v>
                </c:pt>
                <c:pt idx="3">
                  <c:v>171</c:v>
                </c:pt>
                <c:pt idx="4">
                  <c:v>624</c:v>
                </c:pt>
                <c:pt idx="5">
                  <c:v>44</c:v>
                </c:pt>
                <c:pt idx="6">
                  <c:v>0</c:v>
                </c:pt>
              </c:numCache>
            </c:numRef>
          </c:val>
          <c:extLst>
            <c:ext xmlns:c16="http://schemas.microsoft.com/office/drawing/2014/chart" uri="{C3380CC4-5D6E-409C-BE32-E72D297353CC}">
              <c16:uniqueId val="{00000007-EBDF-446C-A439-C54651E333FE}"/>
            </c:ext>
          </c:extLst>
        </c:ser>
        <c:ser>
          <c:idx val="8"/>
          <c:order val="8"/>
          <c:tx>
            <c:strRef>
              <c:f>Sheet1!$J$1</c:f>
              <c:strCache>
                <c:ptCount val="1"/>
                <c:pt idx="0">
                  <c:v>IG yorkualumni</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8-EBDF-446C-A439-C54651E333FE}"/>
            </c:ext>
          </c:extLst>
        </c:ser>
        <c:ser>
          <c:idx val="9"/>
          <c:order val="9"/>
          <c:tx>
            <c:strRef>
              <c:f>Sheet1!$K$1</c:f>
              <c:strCache>
                <c:ptCount val="1"/>
                <c:pt idx="0">
                  <c:v>TW SFU Alumni</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39</c:v>
                </c:pt>
                <c:pt idx="1">
                  <c:v>39</c:v>
                </c:pt>
                <c:pt idx="2">
                  <c:v>42</c:v>
                </c:pt>
                <c:pt idx="3">
                  <c:v>50</c:v>
                </c:pt>
                <c:pt idx="4">
                  <c:v>35</c:v>
                </c:pt>
                <c:pt idx="5">
                  <c:v>24</c:v>
                </c:pt>
                <c:pt idx="6">
                  <c:v>1</c:v>
                </c:pt>
              </c:numCache>
            </c:numRef>
          </c:val>
          <c:extLst>
            <c:ext xmlns:c16="http://schemas.microsoft.com/office/drawing/2014/chart" uri="{C3380CC4-5D6E-409C-BE32-E72D297353CC}">
              <c16:uniqueId val="{00000009-EBDF-446C-A439-C54651E333FE}"/>
            </c:ext>
          </c:extLst>
        </c:ser>
        <c:ser>
          <c:idx val="10"/>
          <c:order val="10"/>
          <c:tx>
            <c:strRef>
              <c:f>Sheet1!$L$1</c:f>
              <c:strCache>
                <c:ptCount val="1"/>
                <c:pt idx="0">
                  <c:v>TW U of T Alumni</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122</c:v>
                </c:pt>
                <c:pt idx="1">
                  <c:v>183</c:v>
                </c:pt>
                <c:pt idx="2">
                  <c:v>120</c:v>
                </c:pt>
                <c:pt idx="3">
                  <c:v>175</c:v>
                </c:pt>
                <c:pt idx="4">
                  <c:v>89</c:v>
                </c:pt>
                <c:pt idx="5">
                  <c:v>21</c:v>
                </c:pt>
                <c:pt idx="6">
                  <c:v>2</c:v>
                </c:pt>
              </c:numCache>
            </c:numRef>
          </c:val>
          <c:extLst>
            <c:ext xmlns:c16="http://schemas.microsoft.com/office/drawing/2014/chart" uri="{C3380CC4-5D6E-409C-BE32-E72D297353CC}">
              <c16:uniqueId val="{0000000A-EBDF-446C-A439-C54651E333FE}"/>
            </c:ext>
          </c:extLst>
        </c:ser>
        <c:ser>
          <c:idx val="11"/>
          <c:order val="11"/>
          <c:tx>
            <c:strRef>
              <c:f>Sheet1!$M$1</c:f>
              <c:strCache>
                <c:ptCount val="1"/>
                <c:pt idx="0">
                  <c:v>TW UWaterloo Alumni</c:v>
                </c:pt>
              </c:strCache>
            </c:strRef>
          </c:tx>
          <c:spPr>
            <a:solidFill>
              <a:schemeClr val="accent6">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Sheet1!$M$2:$M$8</c:f>
              <c:numCache>
                <c:formatCode>General</c:formatCode>
                <c:ptCount val="7"/>
                <c:pt idx="0">
                  <c:v>123</c:v>
                </c:pt>
                <c:pt idx="1">
                  <c:v>230</c:v>
                </c:pt>
                <c:pt idx="2">
                  <c:v>187</c:v>
                </c:pt>
                <c:pt idx="3">
                  <c:v>139</c:v>
                </c:pt>
                <c:pt idx="4">
                  <c:v>273</c:v>
                </c:pt>
                <c:pt idx="5">
                  <c:v>85</c:v>
                </c:pt>
                <c:pt idx="6">
                  <c:v>33</c:v>
                </c:pt>
              </c:numCache>
            </c:numRef>
          </c:val>
          <c:extLst>
            <c:ext xmlns:c16="http://schemas.microsoft.com/office/drawing/2014/chart" uri="{C3380CC4-5D6E-409C-BE32-E72D297353CC}">
              <c16:uniqueId val="{0000000B-EBDF-446C-A439-C54651E333FE}"/>
            </c:ext>
          </c:extLst>
        </c:ser>
        <c:ser>
          <c:idx val="12"/>
          <c:order val="12"/>
          <c:tx>
            <c:strRef>
              <c:f>Sheet1!$N$1</c:f>
              <c:strCache>
                <c:ptCount val="1"/>
                <c:pt idx="0">
                  <c:v>TW York U Alumni</c:v>
                </c:pt>
              </c:strCache>
            </c:strRef>
          </c:tx>
          <c:spPr>
            <a:solidFill>
              <a:schemeClr val="accent1">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Sheet1!$N$2:$N$8</c:f>
              <c:numCache>
                <c:formatCode>General</c:formatCode>
                <c:ptCount val="7"/>
                <c:pt idx="0">
                  <c:v>35</c:v>
                </c:pt>
                <c:pt idx="1">
                  <c:v>31</c:v>
                </c:pt>
                <c:pt idx="2">
                  <c:v>23</c:v>
                </c:pt>
                <c:pt idx="3">
                  <c:v>51</c:v>
                </c:pt>
                <c:pt idx="4">
                  <c:v>7</c:v>
                </c:pt>
                <c:pt idx="5">
                  <c:v>0</c:v>
                </c:pt>
                <c:pt idx="6">
                  <c:v>0</c:v>
                </c:pt>
              </c:numCache>
            </c:numRef>
          </c:val>
          <c:extLst>
            <c:ext xmlns:c16="http://schemas.microsoft.com/office/drawing/2014/chart" uri="{C3380CC4-5D6E-409C-BE32-E72D297353CC}">
              <c16:uniqueId val="{0000000C-EBDF-446C-A439-C54651E333FE}"/>
            </c:ext>
          </c:extLst>
        </c:ser>
        <c:ser>
          <c:idx val="13"/>
          <c:order val="13"/>
          <c:tx>
            <c:strRef>
              <c:f>Sheet1!$O$1</c:f>
              <c:strCache>
                <c:ptCount val="1"/>
                <c:pt idx="0">
                  <c:v>TW alumni UBC</c:v>
                </c:pt>
              </c:strCache>
            </c:strRef>
          </c:tx>
          <c:spPr>
            <a:solidFill>
              <a:schemeClr val="accent2">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Sheet1!$O$2:$O$8</c:f>
              <c:numCache>
                <c:formatCode>General</c:formatCode>
                <c:ptCount val="7"/>
                <c:pt idx="0">
                  <c:v>3</c:v>
                </c:pt>
                <c:pt idx="1">
                  <c:v>33</c:v>
                </c:pt>
                <c:pt idx="2">
                  <c:v>38</c:v>
                </c:pt>
                <c:pt idx="3">
                  <c:v>6</c:v>
                </c:pt>
                <c:pt idx="4">
                  <c:v>44</c:v>
                </c:pt>
                <c:pt idx="5">
                  <c:v>3</c:v>
                </c:pt>
                <c:pt idx="6">
                  <c:v>0</c:v>
                </c:pt>
              </c:numCache>
            </c:numRef>
          </c:val>
          <c:extLst>
            <c:ext xmlns:c16="http://schemas.microsoft.com/office/drawing/2014/chart" uri="{C3380CC4-5D6E-409C-BE32-E72D297353CC}">
              <c16:uniqueId val="{0000000D-EBDF-446C-A439-C54651E333FE}"/>
            </c:ext>
          </c:extLst>
        </c:ser>
        <c:dLbls>
          <c:showLegendKey val="0"/>
          <c:showVal val="0"/>
          <c:showCatName val="0"/>
          <c:showSerName val="0"/>
          <c:showPercent val="0"/>
          <c:showBubbleSize val="0"/>
        </c:dLbls>
        <c:gapWidth val="219"/>
        <c:overlap val="-27"/>
        <c:axId val="348639480"/>
        <c:axId val="348642760"/>
      </c:barChart>
      <c:catAx>
        <c:axId val="34863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42760"/>
        <c:crosses val="autoZero"/>
        <c:auto val="1"/>
        <c:lblAlgn val="ctr"/>
        <c:lblOffset val="100"/>
        <c:noMultiLvlLbl val="0"/>
      </c:catAx>
      <c:valAx>
        <c:axId val="34864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@SFUalumni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2">
                  <c:v>4710</c:v>
                </c:pt>
              </c:numCache>
            </c:numRef>
          </c:val>
          <c:smooth val="0"/>
          <c:extLst>
            <c:ext xmlns:c16="http://schemas.microsoft.com/office/drawing/2014/chart" uri="{C3380CC4-5D6E-409C-BE32-E72D297353CC}">
              <c16:uniqueId val="{00000000-DC34-472C-A285-75FFFF9A1AB0}"/>
            </c:ext>
          </c:extLst>
        </c:ser>
        <c:ser>
          <c:idx val="1"/>
          <c:order val="1"/>
          <c:tx>
            <c:strRef>
              <c:f>Sheet1!$C$1</c:f>
              <c:strCache>
                <c:ptCount val="1"/>
                <c:pt idx="0">
                  <c:v>@uoftalumni</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2">
                  <c:v>3209</c:v>
                </c:pt>
              </c:numCache>
            </c:numRef>
          </c:val>
          <c:smooth val="0"/>
          <c:extLst>
            <c:ext xmlns:c16="http://schemas.microsoft.com/office/drawing/2014/chart" uri="{C3380CC4-5D6E-409C-BE32-E72D297353CC}">
              <c16:uniqueId val="{00000001-DC34-472C-A285-75FFFF9A1AB0}"/>
            </c:ext>
          </c:extLst>
        </c:ser>
        <c:ser>
          <c:idx val="2"/>
          <c:order val="2"/>
          <c:tx>
            <c:strRef>
              <c:f>Sheet1!$D$1</c:f>
              <c:strCache>
                <c:ptCount val="1"/>
                <c:pt idx="0">
                  <c:v>@uwaterlooalumni</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2">
                  <c:v>5764</c:v>
                </c:pt>
              </c:numCache>
            </c:numRef>
          </c:val>
          <c:smooth val="0"/>
          <c:extLst>
            <c:ext xmlns:c16="http://schemas.microsoft.com/office/drawing/2014/chart" uri="{C3380CC4-5D6E-409C-BE32-E72D297353CC}">
              <c16:uniqueId val="{00000002-DC34-472C-A285-75FFFF9A1AB0}"/>
            </c:ext>
          </c:extLst>
        </c:ser>
        <c:ser>
          <c:idx val="3"/>
          <c:order val="3"/>
          <c:tx>
            <c:strRef>
              <c:f>Sheet1!$E$1</c:f>
              <c:strCache>
                <c:ptCount val="1"/>
                <c:pt idx="0">
                  <c:v>@alumniubc</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2">
                  <c:v>9957</c:v>
                </c:pt>
              </c:numCache>
            </c:numRef>
          </c:val>
          <c:smooth val="0"/>
          <c:extLst>
            <c:ext xmlns:c16="http://schemas.microsoft.com/office/drawing/2014/chart" uri="{C3380CC4-5D6E-409C-BE32-E72D297353CC}">
              <c16:uniqueId val="{00000003-DC34-472C-A285-75FFFF9A1AB0}"/>
            </c:ext>
          </c:extLst>
        </c:ser>
        <c:ser>
          <c:idx val="4"/>
          <c:order val="4"/>
          <c:tx>
            <c:strRef>
              <c:f>Sheet1!$F$1</c:f>
              <c:strCache>
                <c:ptCount val="1"/>
                <c:pt idx="0">
                  <c:v>@YorkUAlumni</c:v>
                </c:pt>
              </c:strCache>
            </c:strRef>
          </c:tx>
          <c:spPr>
            <a:ln w="28575" cap="rnd">
              <a:solidFill>
                <a:schemeClr val="accent5"/>
              </a:solidFill>
              <a:round/>
            </a:ln>
            <a:effectLst/>
          </c:spPr>
          <c:marker>
            <c:symbol val="none"/>
          </c:marker>
          <c:cat>
            <c:numRef>
              <c:f>Sheet1!$A$2:$A$4</c:f>
              <c:numCache>
                <c:formatCode>m/d/yyyy</c:formatCode>
                <c:ptCount val="3"/>
                <c:pt idx="0">
                  <c:v>43466</c:v>
                </c:pt>
                <c:pt idx="1">
                  <c:v>43497</c:v>
                </c:pt>
                <c:pt idx="2">
                  <c:v>43525</c:v>
                </c:pt>
              </c:numCache>
            </c:numRef>
          </c:cat>
          <c:val>
            <c:numRef>
              <c:f>Sheet1!$F$2:$F$4</c:f>
              <c:numCache>
                <c:formatCode>General</c:formatCode>
                <c:ptCount val="3"/>
                <c:pt idx="2">
                  <c:v>2510</c:v>
                </c:pt>
              </c:numCache>
            </c:numRef>
          </c:val>
          <c:smooth val="0"/>
          <c:extLst>
            <c:ext xmlns:c16="http://schemas.microsoft.com/office/drawing/2014/chart" uri="{C3380CC4-5D6E-409C-BE32-E72D297353CC}">
              <c16:uniqueId val="{00000004-DC34-472C-A285-75FFFF9A1AB0}"/>
            </c:ext>
          </c:extLst>
        </c:ser>
        <c:dLbls>
          <c:showLegendKey val="0"/>
          <c:showVal val="0"/>
          <c:showCatName val="0"/>
          <c:showSerName val="0"/>
          <c:showPercent val="0"/>
          <c:showBubbleSize val="0"/>
        </c:dLbls>
        <c:smooth val="0"/>
        <c:axId val="348609304"/>
        <c:axId val="348603728"/>
      </c:lineChart>
      <c:dateAx>
        <c:axId val="34860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03728"/>
        <c:crosses val="autoZero"/>
        <c:auto val="1"/>
        <c:lblOffset val="100"/>
        <c:baseTimeUnit val="months"/>
      </c:dateAx>
      <c:valAx>
        <c:axId val="34860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0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@SFUalumni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0">
                  <c:v>0</c:v>
                </c:pt>
                <c:pt idx="1">
                  <c:v>0</c:v>
                </c:pt>
                <c:pt idx="2">
                  <c:v>0</c:v>
                </c:pt>
              </c:numCache>
            </c:numRef>
          </c:val>
          <c:smooth val="0"/>
          <c:extLst>
            <c:ext xmlns:c16="http://schemas.microsoft.com/office/drawing/2014/chart" uri="{C3380CC4-5D6E-409C-BE32-E72D297353CC}">
              <c16:uniqueId val="{00000000-58F3-44F9-9308-E0B9F3DD2245}"/>
            </c:ext>
          </c:extLst>
        </c:ser>
        <c:ser>
          <c:idx val="1"/>
          <c:order val="1"/>
          <c:tx>
            <c:strRef>
              <c:f>Sheet1!$C$1</c:f>
              <c:strCache>
                <c:ptCount val="1"/>
                <c:pt idx="0">
                  <c:v>@uoftalumni</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0">
                  <c:v>0</c:v>
                </c:pt>
                <c:pt idx="1">
                  <c:v>0</c:v>
                </c:pt>
                <c:pt idx="2">
                  <c:v>0</c:v>
                </c:pt>
              </c:numCache>
            </c:numRef>
          </c:val>
          <c:smooth val="0"/>
          <c:extLst>
            <c:ext xmlns:c16="http://schemas.microsoft.com/office/drawing/2014/chart" uri="{C3380CC4-5D6E-409C-BE32-E72D297353CC}">
              <c16:uniqueId val="{00000001-58F3-44F9-9308-E0B9F3DD2245}"/>
            </c:ext>
          </c:extLst>
        </c:ser>
        <c:ser>
          <c:idx val="2"/>
          <c:order val="2"/>
          <c:tx>
            <c:strRef>
              <c:f>Sheet1!$D$1</c:f>
              <c:strCache>
                <c:ptCount val="1"/>
                <c:pt idx="0">
                  <c:v>@uwaterlooalumni</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0">
                  <c:v>0</c:v>
                </c:pt>
                <c:pt idx="1">
                  <c:v>0</c:v>
                </c:pt>
                <c:pt idx="2">
                  <c:v>0</c:v>
                </c:pt>
              </c:numCache>
            </c:numRef>
          </c:val>
          <c:smooth val="0"/>
          <c:extLst>
            <c:ext xmlns:c16="http://schemas.microsoft.com/office/drawing/2014/chart" uri="{C3380CC4-5D6E-409C-BE32-E72D297353CC}">
              <c16:uniqueId val="{00000002-58F3-44F9-9308-E0B9F3DD2245}"/>
            </c:ext>
          </c:extLst>
        </c:ser>
        <c:ser>
          <c:idx val="3"/>
          <c:order val="3"/>
          <c:tx>
            <c:strRef>
              <c:f>Sheet1!$E$1</c:f>
              <c:strCache>
                <c:ptCount val="1"/>
                <c:pt idx="0">
                  <c:v>@alumniubc</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0">
                  <c:v>0</c:v>
                </c:pt>
                <c:pt idx="1">
                  <c:v>0</c:v>
                </c:pt>
                <c:pt idx="2">
                  <c:v>0</c:v>
                </c:pt>
              </c:numCache>
            </c:numRef>
          </c:val>
          <c:smooth val="0"/>
          <c:extLst>
            <c:ext xmlns:c16="http://schemas.microsoft.com/office/drawing/2014/chart" uri="{C3380CC4-5D6E-409C-BE32-E72D297353CC}">
              <c16:uniqueId val="{00000003-58F3-44F9-9308-E0B9F3DD2245}"/>
            </c:ext>
          </c:extLst>
        </c:ser>
        <c:ser>
          <c:idx val="4"/>
          <c:order val="4"/>
          <c:tx>
            <c:strRef>
              <c:f>Sheet1!$F$1</c:f>
              <c:strCache>
                <c:ptCount val="1"/>
                <c:pt idx="0">
                  <c:v>@YorkUAlumni</c:v>
                </c:pt>
              </c:strCache>
            </c:strRef>
          </c:tx>
          <c:spPr>
            <a:ln w="28575" cap="rnd">
              <a:solidFill>
                <a:schemeClr val="accent5"/>
              </a:solidFill>
              <a:round/>
            </a:ln>
            <a:effectLst/>
          </c:spPr>
          <c:marker>
            <c:symbol val="none"/>
          </c:marker>
          <c:cat>
            <c:numRef>
              <c:f>Sheet1!$A$2:$A$4</c:f>
              <c:numCache>
                <c:formatCode>m/d/yyyy</c:formatCode>
                <c:ptCount val="3"/>
                <c:pt idx="0">
                  <c:v>43466</c:v>
                </c:pt>
                <c:pt idx="1">
                  <c:v>43497</c:v>
                </c:pt>
                <c:pt idx="2">
                  <c:v>43525</c:v>
                </c:pt>
              </c:numCache>
            </c:numRef>
          </c:cat>
          <c:val>
            <c:numRef>
              <c:f>Sheet1!$F$2:$F$4</c:f>
              <c:numCache>
                <c:formatCode>General</c:formatCode>
                <c:ptCount val="3"/>
                <c:pt idx="0">
                  <c:v>0</c:v>
                </c:pt>
                <c:pt idx="1">
                  <c:v>0</c:v>
                </c:pt>
                <c:pt idx="2">
                  <c:v>0</c:v>
                </c:pt>
              </c:numCache>
            </c:numRef>
          </c:val>
          <c:smooth val="0"/>
          <c:extLst>
            <c:ext xmlns:c16="http://schemas.microsoft.com/office/drawing/2014/chart" uri="{C3380CC4-5D6E-409C-BE32-E72D297353CC}">
              <c16:uniqueId val="{00000004-58F3-44F9-9308-E0B9F3DD2245}"/>
            </c:ext>
          </c:extLst>
        </c:ser>
        <c:dLbls>
          <c:showLegendKey val="0"/>
          <c:showVal val="0"/>
          <c:showCatName val="0"/>
          <c:showSerName val="0"/>
          <c:showPercent val="0"/>
          <c:showBubbleSize val="0"/>
        </c:dLbls>
        <c:smooth val="0"/>
        <c:axId val="411706760"/>
        <c:axId val="411708072"/>
      </c:lineChart>
      <c:dateAx>
        <c:axId val="411706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08072"/>
        <c:crosses val="autoZero"/>
        <c:auto val="1"/>
        <c:lblOffset val="100"/>
        <c:baseTimeUnit val="months"/>
      </c:dateAx>
      <c:valAx>
        <c:axId val="41170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0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@SFUalumni</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47.331400000000002</c:v>
                </c:pt>
                <c:pt idx="1">
                  <c:v>63.793100000000003</c:v>
                </c:pt>
                <c:pt idx="2">
                  <c:v>0</c:v>
                </c:pt>
                <c:pt idx="3">
                  <c:v>0</c:v>
                </c:pt>
                <c:pt idx="4">
                  <c:v>29.6296</c:v>
                </c:pt>
                <c:pt idx="5">
                  <c:v>22.897200000000002</c:v>
                </c:pt>
                <c:pt idx="6">
                  <c:v>0</c:v>
                </c:pt>
              </c:numCache>
            </c:numRef>
          </c:val>
          <c:extLst>
            <c:ext xmlns:c16="http://schemas.microsoft.com/office/drawing/2014/chart" uri="{C3380CC4-5D6E-409C-BE32-E72D297353CC}">
              <c16:uniqueId val="{00000000-E82D-4352-94F3-BF8A96774CED}"/>
            </c:ext>
          </c:extLst>
        </c:ser>
        <c:ser>
          <c:idx val="1"/>
          <c:order val="1"/>
          <c:tx>
            <c:strRef>
              <c:f>Sheet1!$C$1</c:f>
              <c:strCache>
                <c:ptCount val="1"/>
                <c:pt idx="0">
                  <c:v>@uoftalumni</c:v>
                </c:pt>
              </c:strCache>
            </c:strRef>
          </c:tx>
          <c:spPr>
            <a:ln w="28575" cap="rnd">
              <a:solidFill>
                <a:schemeClr val="accent2"/>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Sheet1!$C$2:$C$8</c:f>
              <c:numCache>
                <c:formatCode>General</c:formatCode>
                <c:ptCount val="7"/>
                <c:pt idx="0">
                  <c:v>32.143900000000002</c:v>
                </c:pt>
                <c:pt idx="1">
                  <c:v>95.402299999999997</c:v>
                </c:pt>
                <c:pt idx="2">
                  <c:v>0</c:v>
                </c:pt>
                <c:pt idx="3">
                  <c:v>0</c:v>
                </c:pt>
                <c:pt idx="4">
                  <c:v>77.777799999999999</c:v>
                </c:pt>
                <c:pt idx="5">
                  <c:v>99.065399999999997</c:v>
                </c:pt>
                <c:pt idx="6">
                  <c:v>0</c:v>
                </c:pt>
              </c:numCache>
            </c:numRef>
          </c:val>
          <c:extLst>
            <c:ext xmlns:c16="http://schemas.microsoft.com/office/drawing/2014/chart" uri="{C3380CC4-5D6E-409C-BE32-E72D297353CC}">
              <c16:uniqueId val="{00000001-E82D-4352-94F3-BF8A96774CED}"/>
            </c:ext>
          </c:extLst>
        </c:ser>
        <c:ser>
          <c:idx val="2"/>
          <c:order val="2"/>
          <c:tx>
            <c:strRef>
              <c:f>Sheet1!$D$1</c:f>
              <c:strCache>
                <c:ptCount val="1"/>
                <c:pt idx="0">
                  <c:v>@uwaterlooalumni</c:v>
                </c:pt>
              </c:strCache>
            </c:strRef>
          </c:tx>
          <c:spPr>
            <a:ln w="28575" cap="rnd">
              <a:solidFill>
                <a:schemeClr val="accent3"/>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Sheet1!$D$2:$D$8</c:f>
              <c:numCache>
                <c:formatCode>General</c:formatCode>
                <c:ptCount val="7"/>
                <c:pt idx="0">
                  <c:v>57.8048</c:v>
                </c:pt>
                <c:pt idx="1">
                  <c:v>100</c:v>
                </c:pt>
                <c:pt idx="2">
                  <c:v>0</c:v>
                </c:pt>
                <c:pt idx="3">
                  <c:v>0</c:v>
                </c:pt>
                <c:pt idx="4">
                  <c:v>77.777799999999999</c:v>
                </c:pt>
                <c:pt idx="5">
                  <c:v>100</c:v>
                </c:pt>
                <c:pt idx="6">
                  <c:v>0</c:v>
                </c:pt>
              </c:numCache>
            </c:numRef>
          </c:val>
          <c:extLst>
            <c:ext xmlns:c16="http://schemas.microsoft.com/office/drawing/2014/chart" uri="{C3380CC4-5D6E-409C-BE32-E72D297353CC}">
              <c16:uniqueId val="{00000002-E82D-4352-94F3-BF8A96774CED}"/>
            </c:ext>
          </c:extLst>
        </c:ser>
        <c:ser>
          <c:idx val="3"/>
          <c:order val="3"/>
          <c:tx>
            <c:strRef>
              <c:f>Sheet1!$E$1</c:f>
              <c:strCache>
                <c:ptCount val="1"/>
                <c:pt idx="0">
                  <c:v>@alumniubc</c:v>
                </c:pt>
              </c:strCache>
            </c:strRef>
          </c:tx>
          <c:spPr>
            <a:ln w="28575" cap="rnd">
              <a:solidFill>
                <a:schemeClr val="accent4"/>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Sheet1!$E$2:$E$8</c:f>
              <c:numCache>
                <c:formatCode>General</c:formatCode>
                <c:ptCount val="7"/>
                <c:pt idx="0">
                  <c:v>100</c:v>
                </c:pt>
                <c:pt idx="1">
                  <c:v>35.057499999999997</c:v>
                </c:pt>
                <c:pt idx="2">
                  <c:v>0</c:v>
                </c:pt>
                <c:pt idx="3">
                  <c:v>0</c:v>
                </c:pt>
                <c:pt idx="4">
                  <c:v>100</c:v>
                </c:pt>
                <c:pt idx="5">
                  <c:v>21.4953</c:v>
                </c:pt>
                <c:pt idx="6">
                  <c:v>0</c:v>
                </c:pt>
              </c:numCache>
            </c:numRef>
          </c:val>
          <c:extLst>
            <c:ext xmlns:c16="http://schemas.microsoft.com/office/drawing/2014/chart" uri="{C3380CC4-5D6E-409C-BE32-E72D297353CC}">
              <c16:uniqueId val="{00000003-E82D-4352-94F3-BF8A96774CED}"/>
            </c:ext>
          </c:extLst>
        </c:ser>
        <c:ser>
          <c:idx val="4"/>
          <c:order val="4"/>
          <c:tx>
            <c:strRef>
              <c:f>Sheet1!$F$1</c:f>
              <c:strCache>
                <c:ptCount val="1"/>
                <c:pt idx="0">
                  <c:v>@YorkUAlumni</c:v>
                </c:pt>
              </c:strCache>
            </c:strRef>
          </c:tx>
          <c:spPr>
            <a:ln w="28575" cap="rnd">
              <a:solidFill>
                <a:schemeClr val="accent5"/>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Sheet1!$F$2:$F$8</c:f>
              <c:numCache>
                <c:formatCode>General</c:formatCode>
                <c:ptCount val="7"/>
                <c:pt idx="0">
                  <c:v>25.198499999999999</c:v>
                </c:pt>
                <c:pt idx="1">
                  <c:v>14.942500000000001</c:v>
                </c:pt>
                <c:pt idx="2">
                  <c:v>0</c:v>
                </c:pt>
                <c:pt idx="3">
                  <c:v>0</c:v>
                </c:pt>
                <c:pt idx="4">
                  <c:v>18.5185</c:v>
                </c:pt>
                <c:pt idx="5">
                  <c:v>25.700900000000001</c:v>
                </c:pt>
                <c:pt idx="6">
                  <c:v>0</c:v>
                </c:pt>
              </c:numCache>
            </c:numRef>
          </c:val>
          <c:extLst>
            <c:ext xmlns:c16="http://schemas.microsoft.com/office/drawing/2014/chart" uri="{C3380CC4-5D6E-409C-BE32-E72D297353CC}">
              <c16:uniqueId val="{00000004-E82D-4352-94F3-BF8A96774CED}"/>
            </c:ext>
          </c:extLst>
        </c:ser>
        <c:dLbls>
          <c:showLegendKey val="0"/>
          <c:showVal val="0"/>
          <c:showCatName val="0"/>
          <c:showSerName val="0"/>
          <c:showPercent val="0"/>
          <c:showBubbleSize val="0"/>
        </c:dLbls>
        <c:axId val="432577720"/>
        <c:axId val="432582312"/>
      </c:radarChart>
      <c:catAx>
        <c:axId val="43257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82312"/>
        <c:crosses val="autoZero"/>
        <c:auto val="1"/>
        <c:lblAlgn val="ctr"/>
        <c:lblOffset val="100"/>
        <c:noMultiLvlLbl val="0"/>
      </c:catAx>
      <c:valAx>
        <c:axId val="43258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7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SFU 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2">
                  <c:v>3876</c:v>
                </c:pt>
              </c:numCache>
            </c:numRef>
          </c:val>
          <c:smooth val="0"/>
          <c:extLst>
            <c:ext xmlns:c16="http://schemas.microsoft.com/office/drawing/2014/chart" uri="{C3380CC4-5D6E-409C-BE32-E72D297353CC}">
              <c16:uniqueId val="{00000000-D8E8-4C38-A7CA-27E7CECBCDF4}"/>
            </c:ext>
          </c:extLst>
        </c:ser>
        <c:ser>
          <c:idx val="1"/>
          <c:order val="1"/>
          <c:tx>
            <c:strRef>
              <c:f>Sheet1!$C$1</c:f>
              <c:strCache>
                <c:ptCount val="1"/>
                <c:pt idx="0">
                  <c:v>University of Toronto Alumni</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2">
                  <c:v>25144</c:v>
                </c:pt>
              </c:numCache>
            </c:numRef>
          </c:val>
          <c:smooth val="0"/>
          <c:extLst>
            <c:ext xmlns:c16="http://schemas.microsoft.com/office/drawing/2014/chart" uri="{C3380CC4-5D6E-409C-BE32-E72D297353CC}">
              <c16:uniqueId val="{00000001-D8E8-4C38-A7CA-27E7CECBCDF4}"/>
            </c:ext>
          </c:extLst>
        </c:ser>
        <c:ser>
          <c:idx val="2"/>
          <c:order val="2"/>
          <c:tx>
            <c:strRef>
              <c:f>Sheet1!$D$1</c:f>
              <c:strCache>
                <c:ptCount val="1"/>
                <c:pt idx="0">
                  <c:v>UWaterloo alumni</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2">
                  <c:v>8130</c:v>
                </c:pt>
              </c:numCache>
            </c:numRef>
          </c:val>
          <c:smooth val="0"/>
          <c:extLst>
            <c:ext xmlns:c16="http://schemas.microsoft.com/office/drawing/2014/chart" uri="{C3380CC4-5D6E-409C-BE32-E72D297353CC}">
              <c16:uniqueId val="{00000002-D8E8-4C38-A7CA-27E7CECBCDF4}"/>
            </c:ext>
          </c:extLst>
        </c:ser>
        <c:ser>
          <c:idx val="3"/>
          <c:order val="3"/>
          <c:tx>
            <c:strRef>
              <c:f>Sheet1!$E$1</c:f>
              <c:strCache>
                <c:ptCount val="1"/>
                <c:pt idx="0">
                  <c:v>alumni UBC</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2">
                  <c:v>17961</c:v>
                </c:pt>
              </c:numCache>
            </c:numRef>
          </c:val>
          <c:smooth val="0"/>
          <c:extLst>
            <c:ext xmlns:c16="http://schemas.microsoft.com/office/drawing/2014/chart" uri="{C3380CC4-5D6E-409C-BE32-E72D297353CC}">
              <c16:uniqueId val="{00000003-D8E8-4C38-A7CA-27E7CECBCDF4}"/>
            </c:ext>
          </c:extLst>
        </c:ser>
        <c:ser>
          <c:idx val="4"/>
          <c:order val="4"/>
          <c:tx>
            <c:strRef>
              <c:f>Sheet1!$F$1</c:f>
              <c:strCache>
                <c:ptCount val="1"/>
                <c:pt idx="0">
                  <c:v>York University - Alumni</c:v>
                </c:pt>
              </c:strCache>
            </c:strRef>
          </c:tx>
          <c:spPr>
            <a:ln w="28575" cap="rnd">
              <a:solidFill>
                <a:schemeClr val="accent5"/>
              </a:solidFill>
              <a:round/>
            </a:ln>
            <a:effectLst/>
          </c:spPr>
          <c:marker>
            <c:symbol val="none"/>
          </c:marker>
          <c:cat>
            <c:numRef>
              <c:f>Sheet1!$A$2:$A$4</c:f>
              <c:numCache>
                <c:formatCode>m/d/yyyy</c:formatCode>
                <c:ptCount val="3"/>
                <c:pt idx="0">
                  <c:v>43466</c:v>
                </c:pt>
                <c:pt idx="1">
                  <c:v>43497</c:v>
                </c:pt>
                <c:pt idx="2">
                  <c:v>43525</c:v>
                </c:pt>
              </c:numCache>
            </c:numRef>
          </c:cat>
          <c:val>
            <c:numRef>
              <c:f>Sheet1!$F$2:$F$4</c:f>
              <c:numCache>
                <c:formatCode>General</c:formatCode>
                <c:ptCount val="3"/>
                <c:pt idx="2">
                  <c:v>8200</c:v>
                </c:pt>
              </c:numCache>
            </c:numRef>
          </c:val>
          <c:smooth val="0"/>
          <c:extLst>
            <c:ext xmlns:c16="http://schemas.microsoft.com/office/drawing/2014/chart" uri="{C3380CC4-5D6E-409C-BE32-E72D297353CC}">
              <c16:uniqueId val="{00000004-D8E8-4C38-A7CA-27E7CECBCDF4}"/>
            </c:ext>
          </c:extLst>
        </c:ser>
        <c:dLbls>
          <c:showLegendKey val="0"/>
          <c:showVal val="0"/>
          <c:showCatName val="0"/>
          <c:showSerName val="0"/>
          <c:showPercent val="0"/>
          <c:showBubbleSize val="0"/>
        </c:dLbls>
        <c:smooth val="0"/>
        <c:axId val="432579688"/>
        <c:axId val="432585264"/>
      </c:lineChart>
      <c:dateAx>
        <c:axId val="43257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85264"/>
        <c:crosses val="autoZero"/>
        <c:auto val="1"/>
        <c:lblOffset val="100"/>
        <c:baseTimeUnit val="months"/>
      </c:dateAx>
      <c:valAx>
        <c:axId val="43258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7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SFU 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0">
                  <c:v>44</c:v>
                </c:pt>
                <c:pt idx="1">
                  <c:v>39</c:v>
                </c:pt>
                <c:pt idx="2">
                  <c:v>22</c:v>
                </c:pt>
              </c:numCache>
            </c:numRef>
          </c:val>
          <c:smooth val="0"/>
          <c:extLst>
            <c:ext xmlns:c16="http://schemas.microsoft.com/office/drawing/2014/chart" uri="{C3380CC4-5D6E-409C-BE32-E72D297353CC}">
              <c16:uniqueId val="{00000000-28E9-4057-9319-482A3D0E4673}"/>
            </c:ext>
          </c:extLst>
        </c:ser>
        <c:ser>
          <c:idx val="1"/>
          <c:order val="1"/>
          <c:tx>
            <c:strRef>
              <c:f>Sheet1!$C$1</c:f>
              <c:strCache>
                <c:ptCount val="1"/>
                <c:pt idx="0">
                  <c:v>University of Toronto Alumni</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0">
                  <c:v>70</c:v>
                </c:pt>
                <c:pt idx="1">
                  <c:v>68</c:v>
                </c:pt>
                <c:pt idx="2">
                  <c:v>34</c:v>
                </c:pt>
              </c:numCache>
            </c:numRef>
          </c:val>
          <c:smooth val="0"/>
          <c:extLst>
            <c:ext xmlns:c16="http://schemas.microsoft.com/office/drawing/2014/chart" uri="{C3380CC4-5D6E-409C-BE32-E72D297353CC}">
              <c16:uniqueId val="{00000001-28E9-4057-9319-482A3D0E4673}"/>
            </c:ext>
          </c:extLst>
        </c:ser>
        <c:ser>
          <c:idx val="2"/>
          <c:order val="2"/>
          <c:tx>
            <c:strRef>
              <c:f>Sheet1!$D$1</c:f>
              <c:strCache>
                <c:ptCount val="1"/>
                <c:pt idx="0">
                  <c:v>UWaterloo alumni</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0">
                  <c:v>33</c:v>
                </c:pt>
                <c:pt idx="1">
                  <c:v>34</c:v>
                </c:pt>
                <c:pt idx="2">
                  <c:v>26</c:v>
                </c:pt>
              </c:numCache>
            </c:numRef>
          </c:val>
          <c:smooth val="0"/>
          <c:extLst>
            <c:ext xmlns:c16="http://schemas.microsoft.com/office/drawing/2014/chart" uri="{C3380CC4-5D6E-409C-BE32-E72D297353CC}">
              <c16:uniqueId val="{00000002-28E9-4057-9319-482A3D0E4673}"/>
            </c:ext>
          </c:extLst>
        </c:ser>
        <c:ser>
          <c:idx val="3"/>
          <c:order val="3"/>
          <c:tx>
            <c:strRef>
              <c:f>Sheet1!$E$1</c:f>
              <c:strCache>
                <c:ptCount val="1"/>
                <c:pt idx="0">
                  <c:v>alumni UBC</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0">
                  <c:v>23</c:v>
                </c:pt>
                <c:pt idx="1">
                  <c:v>24</c:v>
                </c:pt>
                <c:pt idx="2">
                  <c:v>13</c:v>
                </c:pt>
              </c:numCache>
            </c:numRef>
          </c:val>
          <c:smooth val="0"/>
          <c:extLst>
            <c:ext xmlns:c16="http://schemas.microsoft.com/office/drawing/2014/chart" uri="{C3380CC4-5D6E-409C-BE32-E72D297353CC}">
              <c16:uniqueId val="{00000003-28E9-4057-9319-482A3D0E4673}"/>
            </c:ext>
          </c:extLst>
        </c:ser>
        <c:ser>
          <c:idx val="4"/>
          <c:order val="4"/>
          <c:tx>
            <c:strRef>
              <c:f>Sheet1!$F$1</c:f>
              <c:strCache>
                <c:ptCount val="1"/>
                <c:pt idx="0">
                  <c:v>York University - Alumni</c:v>
                </c:pt>
              </c:strCache>
            </c:strRef>
          </c:tx>
          <c:spPr>
            <a:ln w="28575" cap="rnd">
              <a:solidFill>
                <a:schemeClr val="accent5"/>
              </a:solidFill>
              <a:round/>
            </a:ln>
            <a:effectLst/>
          </c:spPr>
          <c:marker>
            <c:symbol val="none"/>
          </c:marker>
          <c:cat>
            <c:numRef>
              <c:f>Sheet1!$A$2:$A$4</c:f>
              <c:numCache>
                <c:formatCode>m/d/yyyy</c:formatCode>
                <c:ptCount val="3"/>
                <c:pt idx="0">
                  <c:v>43466</c:v>
                </c:pt>
                <c:pt idx="1">
                  <c:v>43497</c:v>
                </c:pt>
                <c:pt idx="2">
                  <c:v>43525</c:v>
                </c:pt>
              </c:numCache>
            </c:numRef>
          </c:cat>
          <c:val>
            <c:numRef>
              <c:f>Sheet1!$F$2:$F$4</c:f>
              <c:numCache>
                <c:formatCode>General</c:formatCode>
                <c:ptCount val="3"/>
                <c:pt idx="0">
                  <c:v>12</c:v>
                </c:pt>
                <c:pt idx="1">
                  <c:v>8</c:v>
                </c:pt>
                <c:pt idx="2">
                  <c:v>5</c:v>
                </c:pt>
              </c:numCache>
            </c:numRef>
          </c:val>
          <c:smooth val="0"/>
          <c:extLst>
            <c:ext xmlns:c16="http://schemas.microsoft.com/office/drawing/2014/chart" uri="{C3380CC4-5D6E-409C-BE32-E72D297353CC}">
              <c16:uniqueId val="{00000004-28E9-4057-9319-482A3D0E4673}"/>
            </c:ext>
          </c:extLst>
        </c:ser>
        <c:dLbls>
          <c:showLegendKey val="0"/>
          <c:showVal val="0"/>
          <c:showCatName val="0"/>
          <c:showSerName val="0"/>
          <c:showPercent val="0"/>
          <c:showBubbleSize val="0"/>
        </c:dLbls>
        <c:smooth val="0"/>
        <c:axId val="429336312"/>
        <c:axId val="429339264"/>
      </c:lineChart>
      <c:dateAx>
        <c:axId val="429336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39264"/>
        <c:crosses val="autoZero"/>
        <c:auto val="1"/>
        <c:lblOffset val="100"/>
        <c:baseTimeUnit val="months"/>
      </c:dateAx>
      <c:valAx>
        <c:axId val="42933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3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SFU Alumni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15.4125</c:v>
                </c:pt>
                <c:pt idx="1">
                  <c:v>61.904800000000002</c:v>
                </c:pt>
                <c:pt idx="2">
                  <c:v>32.404200000000003</c:v>
                </c:pt>
                <c:pt idx="3">
                  <c:v>0</c:v>
                </c:pt>
                <c:pt idx="4">
                  <c:v>0</c:v>
                </c:pt>
                <c:pt idx="5">
                  <c:v>0</c:v>
                </c:pt>
              </c:numCache>
            </c:numRef>
          </c:val>
          <c:extLst>
            <c:ext xmlns:c16="http://schemas.microsoft.com/office/drawing/2014/chart" uri="{C3380CC4-5D6E-409C-BE32-E72D297353CC}">
              <c16:uniqueId val="{00000000-D5A7-4A88-A20D-082D1DBDC807}"/>
            </c:ext>
          </c:extLst>
        </c:ser>
        <c:ser>
          <c:idx val="1"/>
          <c:order val="1"/>
          <c:tx>
            <c:strRef>
              <c:f>Sheet1!$C$1</c:f>
              <c:strCache>
                <c:ptCount val="1"/>
                <c:pt idx="0">
                  <c:v>University of Toronto Alumni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1-D5A7-4A88-A20D-082D1DBDC807}"/>
            </c:ext>
          </c:extLst>
        </c:ser>
        <c:ser>
          <c:idx val="2"/>
          <c:order val="2"/>
          <c:tx>
            <c:strRef>
              <c:f>Sheet1!$D$1</c:f>
              <c:strCache>
                <c:ptCount val="1"/>
                <c:pt idx="0">
                  <c:v>UWaterloo alumni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32.304499999999997</c:v>
                </c:pt>
                <c:pt idx="1">
                  <c:v>59.523800000000001</c:v>
                </c:pt>
                <c:pt idx="2">
                  <c:v>45.783999999999999</c:v>
                </c:pt>
                <c:pt idx="3">
                  <c:v>0</c:v>
                </c:pt>
                <c:pt idx="4">
                  <c:v>0</c:v>
                </c:pt>
                <c:pt idx="5">
                  <c:v>0</c:v>
                </c:pt>
              </c:numCache>
            </c:numRef>
          </c:val>
          <c:extLst>
            <c:ext xmlns:c16="http://schemas.microsoft.com/office/drawing/2014/chart" uri="{C3380CC4-5D6E-409C-BE32-E72D297353CC}">
              <c16:uniqueId val="{00000002-D5A7-4A88-A20D-082D1DBDC807}"/>
            </c:ext>
          </c:extLst>
        </c:ser>
        <c:ser>
          <c:idx val="3"/>
          <c:order val="3"/>
          <c:tx>
            <c:strRef>
              <c:f>Sheet1!$E$1</c:f>
              <c:strCache>
                <c:ptCount val="1"/>
                <c:pt idx="0">
                  <c:v>alumni UBC</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71.4024</c:v>
                </c:pt>
                <c:pt idx="1">
                  <c:v>36.507899999999999</c:v>
                </c:pt>
                <c:pt idx="2">
                  <c:v>33.588900000000002</c:v>
                </c:pt>
                <c:pt idx="3">
                  <c:v>0</c:v>
                </c:pt>
                <c:pt idx="4">
                  <c:v>0</c:v>
                </c:pt>
                <c:pt idx="5">
                  <c:v>0</c:v>
                </c:pt>
              </c:numCache>
            </c:numRef>
          </c:val>
          <c:extLst>
            <c:ext xmlns:c16="http://schemas.microsoft.com/office/drawing/2014/chart" uri="{C3380CC4-5D6E-409C-BE32-E72D297353CC}">
              <c16:uniqueId val="{00000003-D5A7-4A88-A20D-082D1DBDC807}"/>
            </c:ext>
          </c:extLst>
        </c:ser>
        <c:ser>
          <c:idx val="4"/>
          <c:order val="4"/>
          <c:tx>
            <c:strRef>
              <c:f>Sheet1!$F$1</c:f>
              <c:strCache>
                <c:ptCount val="1"/>
                <c:pt idx="0">
                  <c:v>York University - Alumni</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32.598799999999997</c:v>
                </c:pt>
                <c:pt idx="1">
                  <c:v>13.492100000000001</c:v>
                </c:pt>
                <c:pt idx="2">
                  <c:v>3.7978999999999998</c:v>
                </c:pt>
                <c:pt idx="3">
                  <c:v>0</c:v>
                </c:pt>
                <c:pt idx="4">
                  <c:v>0</c:v>
                </c:pt>
                <c:pt idx="5">
                  <c:v>0</c:v>
                </c:pt>
              </c:numCache>
            </c:numRef>
          </c:val>
          <c:extLst>
            <c:ext xmlns:c16="http://schemas.microsoft.com/office/drawing/2014/chart" uri="{C3380CC4-5D6E-409C-BE32-E72D297353CC}">
              <c16:uniqueId val="{00000004-D5A7-4A88-A20D-082D1DBDC807}"/>
            </c:ext>
          </c:extLst>
        </c:ser>
        <c:dLbls>
          <c:showLegendKey val="0"/>
          <c:showVal val="0"/>
          <c:showCatName val="0"/>
          <c:showSerName val="0"/>
          <c:showPercent val="0"/>
          <c:showBubbleSize val="0"/>
        </c:dLbls>
        <c:axId val="411736608"/>
        <c:axId val="348625376"/>
      </c:radarChart>
      <c:catAx>
        <c:axId val="41173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5376"/>
        <c:crosses val="autoZero"/>
        <c:auto val="1"/>
        <c:lblAlgn val="ctr"/>
        <c:lblOffset val="100"/>
        <c:noMultiLvlLbl val="0"/>
      </c:catAx>
      <c:valAx>
        <c:axId val="34862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3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SFU Alumni</c:v>
                </c:pt>
              </c:strCache>
            </c:strRef>
          </c:tx>
          <c:spPr>
            <a:solidFill>
              <a:schemeClr val="accent1"/>
            </a:solidFill>
            <a:ln>
              <a:noFill/>
            </a:ln>
            <a:effectLst/>
          </c:spPr>
          <c:invertIfNegative val="0"/>
          <c:cat>
            <c:strRef>
              <c:f>Sheet1!$A$2:$A$7</c:f>
              <c:strCache>
                <c:ptCount val="6"/>
                <c:pt idx="0">
                  <c:v>Link</c:v>
                </c:pt>
                <c:pt idx="1">
                  <c:v>Photo</c:v>
                </c:pt>
                <c:pt idx="2">
                  <c:v>Video</c:v>
                </c:pt>
                <c:pt idx="3">
                  <c:v>YouTube Video</c:v>
                </c:pt>
                <c:pt idx="4">
                  <c:v>Status</c:v>
                </c:pt>
                <c:pt idx="5">
                  <c:v>Live Video</c:v>
                </c:pt>
              </c:strCache>
            </c:strRef>
          </c:cat>
          <c:val>
            <c:numRef>
              <c:f>Sheet1!$B$2:$B$7</c:f>
              <c:numCache>
                <c:formatCode>General</c:formatCode>
                <c:ptCount val="6"/>
                <c:pt idx="0">
                  <c:v>0.2494623655914</c:v>
                </c:pt>
                <c:pt idx="4">
                  <c:v>0</c:v>
                </c:pt>
                <c:pt idx="5">
                  <c:v>0</c:v>
                </c:pt>
              </c:numCache>
            </c:numRef>
          </c:val>
          <c:extLst>
            <c:ext xmlns:c16="http://schemas.microsoft.com/office/drawing/2014/chart" uri="{C3380CC4-5D6E-409C-BE32-E72D297353CC}">
              <c16:uniqueId val="{00000000-9E19-4A6F-AFF1-B58F04F477AD}"/>
            </c:ext>
          </c:extLst>
        </c:ser>
        <c:ser>
          <c:idx val="1"/>
          <c:order val="1"/>
          <c:tx>
            <c:strRef>
              <c:f>Sheet1!$C$1</c:f>
              <c:strCache>
                <c:ptCount val="1"/>
                <c:pt idx="0">
                  <c:v>University of Toronto Alumni</c:v>
                </c:pt>
              </c:strCache>
            </c:strRef>
          </c:tx>
          <c:spPr>
            <a:solidFill>
              <a:schemeClr val="accent2"/>
            </a:solidFill>
            <a:ln>
              <a:noFill/>
            </a:ln>
            <a:effectLst/>
          </c:spPr>
          <c:invertIfNegative val="0"/>
          <c:cat>
            <c:strRef>
              <c:f>Sheet1!$A$2:$A$7</c:f>
              <c:strCache>
                <c:ptCount val="6"/>
                <c:pt idx="0">
                  <c:v>Link</c:v>
                </c:pt>
                <c:pt idx="1">
                  <c:v>Photo</c:v>
                </c:pt>
                <c:pt idx="2">
                  <c:v>Video</c:v>
                </c:pt>
                <c:pt idx="3">
                  <c:v>YouTube Video</c:v>
                </c:pt>
                <c:pt idx="4">
                  <c:v>Status</c:v>
                </c:pt>
                <c:pt idx="5">
                  <c:v>Live Video</c:v>
                </c:pt>
              </c:strCache>
            </c:strRef>
          </c:cat>
          <c:val>
            <c:numRef>
              <c:f>Sheet1!$C$2:$C$7</c:f>
              <c:numCache>
                <c:formatCode>General</c:formatCode>
                <c:ptCount val="6"/>
                <c:pt idx="0">
                  <c:v>3.1819266565906001E-2</c:v>
                </c:pt>
                <c:pt idx="5">
                  <c:v>0</c:v>
                </c:pt>
              </c:numCache>
            </c:numRef>
          </c:val>
          <c:extLst>
            <c:ext xmlns:c16="http://schemas.microsoft.com/office/drawing/2014/chart" uri="{C3380CC4-5D6E-409C-BE32-E72D297353CC}">
              <c16:uniqueId val="{00000001-9E19-4A6F-AFF1-B58F04F477AD}"/>
            </c:ext>
          </c:extLst>
        </c:ser>
        <c:ser>
          <c:idx val="2"/>
          <c:order val="2"/>
          <c:tx>
            <c:strRef>
              <c:f>Sheet1!$D$1</c:f>
              <c:strCache>
                <c:ptCount val="1"/>
                <c:pt idx="0">
                  <c:v>UWaterloo alumni</c:v>
                </c:pt>
              </c:strCache>
            </c:strRef>
          </c:tx>
          <c:spPr>
            <a:solidFill>
              <a:schemeClr val="accent3"/>
            </a:solidFill>
            <a:ln>
              <a:noFill/>
            </a:ln>
            <a:effectLst/>
          </c:spPr>
          <c:invertIfNegative val="0"/>
          <c:cat>
            <c:strRef>
              <c:f>Sheet1!$A$2:$A$7</c:f>
              <c:strCache>
                <c:ptCount val="6"/>
                <c:pt idx="0">
                  <c:v>Link</c:v>
                </c:pt>
                <c:pt idx="1">
                  <c:v>Photo</c:v>
                </c:pt>
                <c:pt idx="2">
                  <c:v>Video</c:v>
                </c:pt>
                <c:pt idx="3">
                  <c:v>YouTube Video</c:v>
                </c:pt>
                <c:pt idx="4">
                  <c:v>Status</c:v>
                </c:pt>
                <c:pt idx="5">
                  <c:v>Live Video</c:v>
                </c:pt>
              </c:strCache>
            </c:strRef>
          </c:cat>
          <c:val>
            <c:numRef>
              <c:f>Sheet1!$D$2:$D$7</c:f>
              <c:numCache>
                <c:formatCode>General</c:formatCode>
                <c:ptCount val="6"/>
                <c:pt idx="1">
                  <c:v>7.3873430189609499E-2</c:v>
                </c:pt>
                <c:pt idx="3">
                  <c:v>0</c:v>
                </c:pt>
                <c:pt idx="4">
                  <c:v>0</c:v>
                </c:pt>
              </c:numCache>
            </c:numRef>
          </c:val>
          <c:extLst>
            <c:ext xmlns:c16="http://schemas.microsoft.com/office/drawing/2014/chart" uri="{C3380CC4-5D6E-409C-BE32-E72D297353CC}">
              <c16:uniqueId val="{00000002-9E19-4A6F-AFF1-B58F04F477AD}"/>
            </c:ext>
          </c:extLst>
        </c:ser>
        <c:ser>
          <c:idx val="3"/>
          <c:order val="3"/>
          <c:tx>
            <c:strRef>
              <c:f>Sheet1!$E$1</c:f>
              <c:strCache>
                <c:ptCount val="1"/>
                <c:pt idx="0">
                  <c:v>alumni UBC</c:v>
                </c:pt>
              </c:strCache>
            </c:strRef>
          </c:tx>
          <c:spPr>
            <a:solidFill>
              <a:schemeClr val="accent4"/>
            </a:solidFill>
            <a:ln>
              <a:noFill/>
            </a:ln>
            <a:effectLst/>
          </c:spPr>
          <c:invertIfNegative val="0"/>
          <c:cat>
            <c:strRef>
              <c:f>Sheet1!$A$2:$A$7</c:f>
              <c:strCache>
                <c:ptCount val="6"/>
                <c:pt idx="0">
                  <c:v>Link</c:v>
                </c:pt>
                <c:pt idx="1">
                  <c:v>Photo</c:v>
                </c:pt>
                <c:pt idx="2">
                  <c:v>Video</c:v>
                </c:pt>
                <c:pt idx="3">
                  <c:v>YouTube Video</c:v>
                </c:pt>
                <c:pt idx="4">
                  <c:v>Status</c:v>
                </c:pt>
                <c:pt idx="5">
                  <c:v>Live Video</c:v>
                </c:pt>
              </c:strCache>
            </c:strRef>
          </c:cat>
          <c:val>
            <c:numRef>
              <c:f>Sheet1!$E$2:$E$7</c:f>
              <c:numCache>
                <c:formatCode>General</c:formatCode>
                <c:ptCount val="6"/>
                <c:pt idx="1">
                  <c:v>5.5704099821747002E-3</c:v>
                </c:pt>
                <c:pt idx="3">
                  <c:v>0</c:v>
                </c:pt>
                <c:pt idx="5">
                  <c:v>0</c:v>
                </c:pt>
              </c:numCache>
            </c:numRef>
          </c:val>
          <c:extLst>
            <c:ext xmlns:c16="http://schemas.microsoft.com/office/drawing/2014/chart" uri="{C3380CC4-5D6E-409C-BE32-E72D297353CC}">
              <c16:uniqueId val="{00000003-9E19-4A6F-AFF1-B58F04F477AD}"/>
            </c:ext>
          </c:extLst>
        </c:ser>
        <c:ser>
          <c:idx val="4"/>
          <c:order val="4"/>
          <c:tx>
            <c:strRef>
              <c:f>Sheet1!$F$1</c:f>
              <c:strCache>
                <c:ptCount val="1"/>
                <c:pt idx="0">
                  <c:v>York University - Alumni</c:v>
                </c:pt>
              </c:strCache>
            </c:strRef>
          </c:tx>
          <c:spPr>
            <a:solidFill>
              <a:schemeClr val="accent5"/>
            </a:solidFill>
            <a:ln>
              <a:noFill/>
            </a:ln>
            <a:effectLst/>
          </c:spPr>
          <c:invertIfNegative val="0"/>
          <c:cat>
            <c:strRef>
              <c:f>Sheet1!$A$2:$A$7</c:f>
              <c:strCache>
                <c:ptCount val="6"/>
                <c:pt idx="0">
                  <c:v>Link</c:v>
                </c:pt>
                <c:pt idx="1">
                  <c:v>Photo</c:v>
                </c:pt>
                <c:pt idx="2">
                  <c:v>Video</c:v>
                </c:pt>
                <c:pt idx="3">
                  <c:v>YouTube Video</c:v>
                </c:pt>
                <c:pt idx="4">
                  <c:v>Status</c:v>
                </c:pt>
                <c:pt idx="5">
                  <c:v>Live Video</c:v>
                </c:pt>
              </c:strCache>
            </c:strRef>
          </c:cat>
          <c:val>
            <c:numRef>
              <c:f>Sheet1!$F$2:$F$7</c:f>
              <c:numCache>
                <c:formatCode>General</c:formatCode>
                <c:ptCount val="6"/>
                <c:pt idx="3">
                  <c:v>0</c:v>
                </c:pt>
                <c:pt idx="4">
                  <c:v>0</c:v>
                </c:pt>
                <c:pt idx="5">
                  <c:v>0</c:v>
                </c:pt>
              </c:numCache>
            </c:numRef>
          </c:val>
          <c:extLst>
            <c:ext xmlns:c16="http://schemas.microsoft.com/office/drawing/2014/chart" uri="{C3380CC4-5D6E-409C-BE32-E72D297353CC}">
              <c16:uniqueId val="{00000004-9E19-4A6F-AFF1-B58F04F477AD}"/>
            </c:ext>
          </c:extLst>
        </c:ser>
        <c:dLbls>
          <c:showLegendKey val="0"/>
          <c:showVal val="0"/>
          <c:showCatName val="0"/>
          <c:showSerName val="0"/>
          <c:showPercent val="0"/>
          <c:showBubbleSize val="0"/>
        </c:dLbls>
        <c:gapWidth val="219"/>
        <c:overlap val="-27"/>
        <c:axId val="433025720"/>
        <c:axId val="433020472"/>
      </c:barChart>
      <c:catAx>
        <c:axId val="43302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020472"/>
        <c:crosses val="autoZero"/>
        <c:auto val="1"/>
        <c:lblAlgn val="ctr"/>
        <c:lblOffset val="100"/>
        <c:noMultiLvlLbl val="0"/>
      </c:catAx>
      <c:valAx>
        <c:axId val="43302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02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SFU 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numCache>
            </c:numRef>
          </c:val>
          <c:smooth val="0"/>
          <c:extLst>
            <c:ext xmlns:c16="http://schemas.microsoft.com/office/drawing/2014/chart" uri="{C3380CC4-5D6E-409C-BE32-E72D297353CC}">
              <c16:uniqueId val="{00000000-40BA-4E23-A871-AABD4315A31F}"/>
            </c:ext>
          </c:extLst>
        </c:ser>
        <c:dLbls>
          <c:showLegendKey val="0"/>
          <c:showVal val="0"/>
          <c:showCatName val="0"/>
          <c:showSerName val="0"/>
          <c:showPercent val="0"/>
          <c:showBubbleSize val="0"/>
        </c:dLbls>
        <c:smooth val="0"/>
        <c:axId val="612937672"/>
        <c:axId val="612938000"/>
      </c:lineChart>
      <c:dateAx>
        <c:axId val="612937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938000"/>
        <c:crosses val="autoZero"/>
        <c:auto val="1"/>
        <c:lblOffset val="100"/>
        <c:baseTimeUnit val="months"/>
      </c:dateAx>
      <c:valAx>
        <c:axId val="61293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93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uoftalumni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2">
                  <c:v>4570</c:v>
                </c:pt>
              </c:numCache>
            </c:numRef>
          </c:val>
          <c:smooth val="0"/>
          <c:extLst>
            <c:ext xmlns:c16="http://schemas.microsoft.com/office/drawing/2014/chart" uri="{C3380CC4-5D6E-409C-BE32-E72D297353CC}">
              <c16:uniqueId val="{00000000-6C23-4C5A-98EA-536D4483FEEC}"/>
            </c:ext>
          </c:extLst>
        </c:ser>
        <c:ser>
          <c:idx val="1"/>
          <c:order val="1"/>
          <c:tx>
            <c:strRef>
              <c:f>Sheet1!$C$1</c:f>
              <c:strCache>
                <c:ptCount val="1"/>
                <c:pt idx="0">
                  <c:v>sfualumni_</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2">
                  <c:v>3824</c:v>
                </c:pt>
              </c:numCache>
            </c:numRef>
          </c:val>
          <c:smooth val="0"/>
          <c:extLst>
            <c:ext xmlns:c16="http://schemas.microsoft.com/office/drawing/2014/chart" uri="{C3380CC4-5D6E-409C-BE32-E72D297353CC}">
              <c16:uniqueId val="{00000001-6C23-4C5A-98EA-536D4483FEEC}"/>
            </c:ext>
          </c:extLst>
        </c:ser>
        <c:ser>
          <c:idx val="2"/>
          <c:order val="2"/>
          <c:tx>
            <c:strRef>
              <c:f>Sheet1!$D$1</c:f>
              <c:strCache>
                <c:ptCount val="1"/>
                <c:pt idx="0">
                  <c:v>alumniubc</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2">
                  <c:v>2843</c:v>
                </c:pt>
              </c:numCache>
            </c:numRef>
          </c:val>
          <c:smooth val="0"/>
          <c:extLst>
            <c:ext xmlns:c16="http://schemas.microsoft.com/office/drawing/2014/chart" uri="{C3380CC4-5D6E-409C-BE32-E72D297353CC}">
              <c16:uniqueId val="{00000002-6C23-4C5A-98EA-536D4483FEEC}"/>
            </c:ext>
          </c:extLst>
        </c:ser>
        <c:ser>
          <c:idx val="3"/>
          <c:order val="3"/>
          <c:tx>
            <c:strRef>
              <c:f>Sheet1!$E$1</c:f>
              <c:strCache>
                <c:ptCount val="1"/>
                <c:pt idx="0">
                  <c:v>yorkualumni</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2">
                  <c:v>1150</c:v>
                </c:pt>
              </c:numCache>
            </c:numRef>
          </c:val>
          <c:smooth val="0"/>
          <c:extLst>
            <c:ext xmlns:c16="http://schemas.microsoft.com/office/drawing/2014/chart" uri="{C3380CC4-5D6E-409C-BE32-E72D297353CC}">
              <c16:uniqueId val="{00000003-6C23-4C5A-98EA-536D4483FEEC}"/>
            </c:ext>
          </c:extLst>
        </c:ser>
        <c:dLbls>
          <c:showLegendKey val="0"/>
          <c:showVal val="0"/>
          <c:showCatName val="0"/>
          <c:showSerName val="0"/>
          <c:showPercent val="0"/>
          <c:showBubbleSize val="0"/>
        </c:dLbls>
        <c:smooth val="0"/>
        <c:axId val="395725960"/>
        <c:axId val="395726288"/>
      </c:lineChart>
      <c:dateAx>
        <c:axId val="39572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6288"/>
        <c:crosses val="autoZero"/>
        <c:auto val="1"/>
        <c:lblOffset val="100"/>
        <c:baseTimeUnit val="months"/>
      </c:dateAx>
      <c:valAx>
        <c:axId val="39572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uoftalumni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0">
                  <c:v>14</c:v>
                </c:pt>
                <c:pt idx="1">
                  <c:v>14</c:v>
                </c:pt>
                <c:pt idx="2">
                  <c:v>8</c:v>
                </c:pt>
              </c:numCache>
            </c:numRef>
          </c:val>
          <c:smooth val="0"/>
          <c:extLst>
            <c:ext xmlns:c16="http://schemas.microsoft.com/office/drawing/2014/chart" uri="{C3380CC4-5D6E-409C-BE32-E72D297353CC}">
              <c16:uniqueId val="{00000000-CC7B-4DD0-8819-0F45872AF74A}"/>
            </c:ext>
          </c:extLst>
        </c:ser>
        <c:ser>
          <c:idx val="1"/>
          <c:order val="1"/>
          <c:tx>
            <c:strRef>
              <c:f>Sheet1!$C$1</c:f>
              <c:strCache>
                <c:ptCount val="1"/>
                <c:pt idx="0">
                  <c:v>sfualumni_</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0">
                  <c:v>30</c:v>
                </c:pt>
                <c:pt idx="1">
                  <c:v>27</c:v>
                </c:pt>
                <c:pt idx="2">
                  <c:v>14</c:v>
                </c:pt>
              </c:numCache>
            </c:numRef>
          </c:val>
          <c:smooth val="0"/>
          <c:extLst>
            <c:ext xmlns:c16="http://schemas.microsoft.com/office/drawing/2014/chart" uri="{C3380CC4-5D6E-409C-BE32-E72D297353CC}">
              <c16:uniqueId val="{00000001-CC7B-4DD0-8819-0F45872AF74A}"/>
            </c:ext>
          </c:extLst>
        </c:ser>
        <c:ser>
          <c:idx val="2"/>
          <c:order val="2"/>
          <c:tx>
            <c:strRef>
              <c:f>Sheet1!$D$1</c:f>
              <c:strCache>
                <c:ptCount val="1"/>
                <c:pt idx="0">
                  <c:v>alumniubc</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0">
                  <c:v>3</c:v>
                </c:pt>
                <c:pt idx="1">
                  <c:v>1</c:v>
                </c:pt>
                <c:pt idx="2">
                  <c:v>1</c:v>
                </c:pt>
              </c:numCache>
            </c:numRef>
          </c:val>
          <c:smooth val="0"/>
          <c:extLst>
            <c:ext xmlns:c16="http://schemas.microsoft.com/office/drawing/2014/chart" uri="{C3380CC4-5D6E-409C-BE32-E72D297353CC}">
              <c16:uniqueId val="{00000002-CC7B-4DD0-8819-0F45872AF74A}"/>
            </c:ext>
          </c:extLst>
        </c:ser>
        <c:ser>
          <c:idx val="3"/>
          <c:order val="3"/>
          <c:tx>
            <c:strRef>
              <c:f>Sheet1!$E$1</c:f>
              <c:strCache>
                <c:ptCount val="1"/>
                <c:pt idx="0">
                  <c:v>yorkualumni</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0">
                  <c:v>0</c:v>
                </c:pt>
                <c:pt idx="1">
                  <c:v>0</c:v>
                </c:pt>
                <c:pt idx="2">
                  <c:v>0</c:v>
                </c:pt>
              </c:numCache>
            </c:numRef>
          </c:val>
          <c:smooth val="0"/>
          <c:extLst>
            <c:ext xmlns:c16="http://schemas.microsoft.com/office/drawing/2014/chart" uri="{C3380CC4-5D6E-409C-BE32-E72D297353CC}">
              <c16:uniqueId val="{00000003-CC7B-4DD0-8819-0F45872AF74A}"/>
            </c:ext>
          </c:extLst>
        </c:ser>
        <c:dLbls>
          <c:showLegendKey val="0"/>
          <c:showVal val="0"/>
          <c:showCatName val="0"/>
          <c:showSerName val="0"/>
          <c:showPercent val="0"/>
          <c:showBubbleSize val="0"/>
        </c:dLbls>
        <c:smooth val="0"/>
        <c:axId val="651346248"/>
        <c:axId val="651347560"/>
      </c:lineChart>
      <c:dateAx>
        <c:axId val="651346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1347560"/>
        <c:crosses val="autoZero"/>
        <c:auto val="1"/>
        <c:lblOffset val="100"/>
        <c:baseTimeUnit val="months"/>
      </c:dateAx>
      <c:valAx>
        <c:axId val="65134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134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uoftalumni</c:v>
                </c:pt>
              </c:strCache>
            </c:strRef>
          </c:tx>
          <c:spPr>
            <a:ln w="28575" cap="rnd">
              <a:solidFill>
                <a:schemeClr val="accent1"/>
              </a:solidFill>
              <a:round/>
            </a:ln>
            <a:effectLst/>
          </c:spPr>
          <c:marker>
            <c:symbol val="none"/>
          </c:marker>
          <c:cat>
            <c:numRef>
              <c:f>Sheet1!$A$2:$A$4</c:f>
              <c:numCache>
                <c:formatCode>m/d/yyyy</c:formatCode>
                <c:ptCount val="3"/>
                <c:pt idx="0">
                  <c:v>43466</c:v>
                </c:pt>
                <c:pt idx="1">
                  <c:v>43497</c:v>
                </c:pt>
                <c:pt idx="2">
                  <c:v>43525</c:v>
                </c:pt>
              </c:numCache>
            </c:numRef>
          </c:cat>
          <c:val>
            <c:numRef>
              <c:f>Sheet1!$B$2:$B$4</c:f>
              <c:numCache>
                <c:formatCode>General</c:formatCode>
                <c:ptCount val="3"/>
                <c:pt idx="0">
                  <c:v>71</c:v>
                </c:pt>
                <c:pt idx="1">
                  <c:v>63</c:v>
                </c:pt>
                <c:pt idx="2">
                  <c:v>96</c:v>
                </c:pt>
              </c:numCache>
            </c:numRef>
          </c:val>
          <c:smooth val="0"/>
          <c:extLst>
            <c:ext xmlns:c16="http://schemas.microsoft.com/office/drawing/2014/chart" uri="{C3380CC4-5D6E-409C-BE32-E72D297353CC}">
              <c16:uniqueId val="{00000000-B8FA-4BAC-B8B0-38D824A8611F}"/>
            </c:ext>
          </c:extLst>
        </c:ser>
        <c:ser>
          <c:idx val="1"/>
          <c:order val="1"/>
          <c:tx>
            <c:strRef>
              <c:f>Sheet1!$C$1</c:f>
              <c:strCache>
                <c:ptCount val="1"/>
                <c:pt idx="0">
                  <c:v>sfualumni_</c:v>
                </c:pt>
              </c:strCache>
            </c:strRef>
          </c:tx>
          <c:spPr>
            <a:ln w="28575" cap="rnd">
              <a:solidFill>
                <a:schemeClr val="accent2"/>
              </a:solidFill>
              <a:round/>
            </a:ln>
            <a:effectLst/>
          </c:spPr>
          <c:marker>
            <c:symbol val="none"/>
          </c:marker>
          <c:cat>
            <c:numRef>
              <c:f>Sheet1!$A$2:$A$4</c:f>
              <c:numCache>
                <c:formatCode>m/d/yyyy</c:formatCode>
                <c:ptCount val="3"/>
                <c:pt idx="0">
                  <c:v>43466</c:v>
                </c:pt>
                <c:pt idx="1">
                  <c:v>43497</c:v>
                </c:pt>
                <c:pt idx="2">
                  <c:v>43525</c:v>
                </c:pt>
              </c:numCache>
            </c:numRef>
          </c:cat>
          <c:val>
            <c:numRef>
              <c:f>Sheet1!$C$2:$C$4</c:f>
              <c:numCache>
                <c:formatCode>General</c:formatCode>
                <c:ptCount val="3"/>
                <c:pt idx="0">
                  <c:v>89</c:v>
                </c:pt>
                <c:pt idx="1">
                  <c:v>92</c:v>
                </c:pt>
                <c:pt idx="2">
                  <c:v>79</c:v>
                </c:pt>
              </c:numCache>
            </c:numRef>
          </c:val>
          <c:smooth val="0"/>
          <c:extLst>
            <c:ext xmlns:c16="http://schemas.microsoft.com/office/drawing/2014/chart" uri="{C3380CC4-5D6E-409C-BE32-E72D297353CC}">
              <c16:uniqueId val="{00000001-B8FA-4BAC-B8B0-38D824A8611F}"/>
            </c:ext>
          </c:extLst>
        </c:ser>
        <c:ser>
          <c:idx val="2"/>
          <c:order val="2"/>
          <c:tx>
            <c:strRef>
              <c:f>Sheet1!$D$1</c:f>
              <c:strCache>
                <c:ptCount val="1"/>
                <c:pt idx="0">
                  <c:v>alumniubc</c:v>
                </c:pt>
              </c:strCache>
            </c:strRef>
          </c:tx>
          <c:spPr>
            <a:ln w="28575" cap="rnd">
              <a:solidFill>
                <a:schemeClr val="accent3"/>
              </a:solidFill>
              <a:round/>
            </a:ln>
            <a:effectLst/>
          </c:spPr>
          <c:marker>
            <c:symbol val="none"/>
          </c:marker>
          <c:cat>
            <c:numRef>
              <c:f>Sheet1!$A$2:$A$4</c:f>
              <c:numCache>
                <c:formatCode>m/d/yyyy</c:formatCode>
                <c:ptCount val="3"/>
                <c:pt idx="0">
                  <c:v>43466</c:v>
                </c:pt>
                <c:pt idx="1">
                  <c:v>43497</c:v>
                </c:pt>
                <c:pt idx="2">
                  <c:v>43525</c:v>
                </c:pt>
              </c:numCache>
            </c:numRef>
          </c:cat>
          <c:val>
            <c:numRef>
              <c:f>Sheet1!$D$2:$D$4</c:f>
              <c:numCache>
                <c:formatCode>General</c:formatCode>
                <c:ptCount val="3"/>
                <c:pt idx="0">
                  <c:v>82</c:v>
                </c:pt>
                <c:pt idx="1">
                  <c:v>32</c:v>
                </c:pt>
                <c:pt idx="2">
                  <c:v>35</c:v>
                </c:pt>
              </c:numCache>
            </c:numRef>
          </c:val>
          <c:smooth val="0"/>
          <c:extLst>
            <c:ext xmlns:c16="http://schemas.microsoft.com/office/drawing/2014/chart" uri="{C3380CC4-5D6E-409C-BE32-E72D297353CC}">
              <c16:uniqueId val="{00000002-B8FA-4BAC-B8B0-38D824A8611F}"/>
            </c:ext>
          </c:extLst>
        </c:ser>
        <c:ser>
          <c:idx val="3"/>
          <c:order val="3"/>
          <c:tx>
            <c:strRef>
              <c:f>Sheet1!$E$1</c:f>
              <c:strCache>
                <c:ptCount val="1"/>
                <c:pt idx="0">
                  <c:v>yorkualumni</c:v>
                </c:pt>
              </c:strCache>
            </c:strRef>
          </c:tx>
          <c:spPr>
            <a:ln w="28575" cap="rnd">
              <a:solidFill>
                <a:schemeClr val="accent4"/>
              </a:solidFill>
              <a:round/>
            </a:ln>
            <a:effectLst/>
          </c:spPr>
          <c:marker>
            <c:symbol val="none"/>
          </c:marker>
          <c:cat>
            <c:numRef>
              <c:f>Sheet1!$A$2:$A$4</c:f>
              <c:numCache>
                <c:formatCode>m/d/yyyy</c:formatCode>
                <c:ptCount val="3"/>
                <c:pt idx="0">
                  <c:v>43466</c:v>
                </c:pt>
                <c:pt idx="1">
                  <c:v>43497</c:v>
                </c:pt>
                <c:pt idx="2">
                  <c:v>43525</c:v>
                </c:pt>
              </c:numCache>
            </c:numRef>
          </c:cat>
          <c:val>
            <c:numRef>
              <c:f>Sheet1!$E$2:$E$4</c:f>
              <c:numCache>
                <c:formatCode>General</c:formatCode>
                <c:ptCount val="3"/>
                <c:pt idx="0">
                  <c:v>0</c:v>
                </c:pt>
                <c:pt idx="1">
                  <c:v>0</c:v>
                </c:pt>
                <c:pt idx="2">
                  <c:v>0</c:v>
                </c:pt>
              </c:numCache>
            </c:numRef>
          </c:val>
          <c:smooth val="0"/>
          <c:extLst>
            <c:ext xmlns:c16="http://schemas.microsoft.com/office/drawing/2014/chart" uri="{C3380CC4-5D6E-409C-BE32-E72D297353CC}">
              <c16:uniqueId val="{00000003-B8FA-4BAC-B8B0-38D824A8611F}"/>
            </c:ext>
          </c:extLst>
        </c:ser>
        <c:dLbls>
          <c:showLegendKey val="0"/>
          <c:showVal val="0"/>
          <c:showCatName val="0"/>
          <c:showSerName val="0"/>
          <c:showPercent val="0"/>
          <c:showBubbleSize val="0"/>
        </c:dLbls>
        <c:smooth val="0"/>
        <c:axId val="651342640"/>
        <c:axId val="651339360"/>
      </c:lineChart>
      <c:dateAx>
        <c:axId val="651342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1339360"/>
        <c:crosses val="autoZero"/>
        <c:auto val="1"/>
        <c:lblOffset val="100"/>
        <c:baseTimeUnit val="months"/>
      </c:dateAx>
      <c:valAx>
        <c:axId val="65133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134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544B5-2ACE-4703-B69E-6DE381E1CA30}"/>
              </a:ext>
            </a:extLst>
          </p:cNvPr>
          <p:cNvSpPr>
            <a:spLocks noGrp="1"/>
          </p:cNvSpPr>
          <p:nvPr>
            <p:ph type="ctrTitle"/>
          </p:nvPr>
        </p:nvSpPr>
        <p:spPr/>
        <p:txBody>
          <a:bodyPr/>
          <a:lstStyle/>
          <a:p>
            <a:r>
              <a:rPr lang="en-US"/>
              <a:t>Social Benchmarking - York Alumni</a:t>
            </a:r>
          </a:p>
        </p:txBody>
      </p:sp>
      <p:sp>
        <p:nvSpPr>
          <p:cNvPr id="3" name="Subtitle 2">
            <a:extLst>
              <a:ext uri="{FF2B5EF4-FFF2-40B4-BE49-F238E27FC236}">
                <a16:creationId xmlns:a16="http://schemas.microsoft.com/office/drawing/2014/main" id="{0DF5573A-5117-4B4C-9E70-9EA2C7A92986}"/>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3812436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7311-4633-41C4-9E83-D4E41CE653EF}"/>
              </a:ext>
            </a:extLst>
          </p:cNvPr>
          <p:cNvSpPr>
            <a:spLocks noGrp="1"/>
          </p:cNvSpPr>
          <p:nvPr>
            <p:ph type="title"/>
          </p:nvPr>
        </p:nvSpPr>
        <p:spPr/>
        <p:txBody>
          <a:bodyPr/>
          <a:lstStyle/>
          <a:p>
            <a:r>
              <a:rPr lang="en-US"/>
              <a:t>Facebook Own Posts | Alumni Program</a:t>
            </a:r>
          </a:p>
        </p:txBody>
      </p:sp>
      <p:graphicFrame>
        <p:nvGraphicFramePr>
          <p:cNvPr id="6" name="Chart Placeholder 5">
            <a:extLst>
              <a:ext uri="{FF2B5EF4-FFF2-40B4-BE49-F238E27FC236}">
                <a16:creationId xmlns:a16="http://schemas.microsoft.com/office/drawing/2014/main" id="{02C48151-AB53-41B1-979D-078AC3A52B57}"/>
              </a:ext>
            </a:extLst>
          </p:cNvPr>
          <p:cNvGraphicFramePr>
            <a:graphicFrameLocks noGrp="1"/>
          </p:cNvGraphicFramePr>
          <p:nvPr>
            <p:ph type="chart" sz="quarter" idx="13"/>
            <p:extLst>
              <p:ext uri="{D42A27DB-BD31-4B8C-83A1-F6EECF244321}">
                <p14:modId xmlns:p14="http://schemas.microsoft.com/office/powerpoint/2010/main" val="3356491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8D9CF6-0C43-4F48-AE70-9FDDBA6F32C5}"/>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87673324-8E43-4A2C-975F-0051757727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5525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A2B9A-E937-4507-B275-D72545AFE60B}"/>
              </a:ext>
            </a:extLst>
          </p:cNvPr>
          <p:cNvSpPr>
            <a:spLocks noGrp="1"/>
          </p:cNvSpPr>
          <p:nvPr>
            <p:ph type="title"/>
          </p:nvPr>
        </p:nvSpPr>
        <p:spPr/>
        <p:txBody>
          <a:bodyPr/>
          <a:lstStyle/>
          <a:p>
            <a:r>
              <a:rPr lang="en-US"/>
              <a:t>Overall Overall Top Pages | Alumni Program - 1 of 2</a:t>
            </a:r>
          </a:p>
        </p:txBody>
      </p:sp>
      <p:graphicFrame>
        <p:nvGraphicFramePr>
          <p:cNvPr id="5" name="Table Placeholder 4">
            <a:extLst>
              <a:ext uri="{FF2B5EF4-FFF2-40B4-BE49-F238E27FC236}">
                <a16:creationId xmlns:a16="http://schemas.microsoft.com/office/drawing/2014/main" id="{DC14645F-493C-4A72-9625-EEB00EC8D52E}"/>
              </a:ext>
            </a:extLst>
          </p:cNvPr>
          <p:cNvGraphicFramePr>
            <a:graphicFrameLocks noGrp="1"/>
          </p:cNvGraphicFramePr>
          <p:nvPr>
            <p:ph type="tbl" sz="quarter" idx="13"/>
            <p:extLst>
              <p:ext uri="{D42A27DB-BD31-4B8C-83A1-F6EECF244321}">
                <p14:modId xmlns:p14="http://schemas.microsoft.com/office/powerpoint/2010/main" val="2313178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516981675"/>
                    </a:ext>
                  </a:extLst>
                </a:gridCol>
                <a:gridCol w="1357884">
                  <a:extLst>
                    <a:ext uri="{9D8B030D-6E8A-4147-A177-3AD203B41FA5}">
                      <a16:colId xmlns:a16="http://schemas.microsoft.com/office/drawing/2014/main" val="1010226343"/>
                    </a:ext>
                  </a:extLst>
                </a:gridCol>
                <a:gridCol w="1357884">
                  <a:extLst>
                    <a:ext uri="{9D8B030D-6E8A-4147-A177-3AD203B41FA5}">
                      <a16:colId xmlns:a16="http://schemas.microsoft.com/office/drawing/2014/main" val="2978800121"/>
                    </a:ext>
                  </a:extLst>
                </a:gridCol>
                <a:gridCol w="1357884">
                  <a:extLst>
                    <a:ext uri="{9D8B030D-6E8A-4147-A177-3AD203B41FA5}">
                      <a16:colId xmlns:a16="http://schemas.microsoft.com/office/drawing/2014/main" val="2237518095"/>
                    </a:ext>
                  </a:extLst>
                </a:gridCol>
                <a:gridCol w="1357884">
                  <a:extLst>
                    <a:ext uri="{9D8B030D-6E8A-4147-A177-3AD203B41FA5}">
                      <a16:colId xmlns:a16="http://schemas.microsoft.com/office/drawing/2014/main" val="2281251270"/>
                    </a:ext>
                  </a:extLst>
                </a:gridCol>
                <a:gridCol w="1357884">
                  <a:extLst>
                    <a:ext uri="{9D8B030D-6E8A-4147-A177-3AD203B41FA5}">
                      <a16:colId xmlns:a16="http://schemas.microsoft.com/office/drawing/2014/main" val="359467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12070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SFU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3773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SFU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2136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SFU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269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 of T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5160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UWaterloo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73902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UWaterloo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89211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University of Toronto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02691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 U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2630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 University - 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8398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alumni UBC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853440749"/>
                  </a:ext>
                </a:extLst>
              </a:tr>
            </a:tbl>
          </a:graphicData>
        </a:graphic>
      </p:graphicFrame>
      <p:sp>
        <p:nvSpPr>
          <p:cNvPr id="4" name="Text Placeholder 3">
            <a:extLst>
              <a:ext uri="{FF2B5EF4-FFF2-40B4-BE49-F238E27FC236}">
                <a16:creationId xmlns:a16="http://schemas.microsoft.com/office/drawing/2014/main" id="{4A135107-1832-49F5-A5CE-188A50C9F011}"/>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415881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1BD64-F219-4181-BE2A-D9AEC97EC9AF}"/>
              </a:ext>
            </a:extLst>
          </p:cNvPr>
          <p:cNvSpPr>
            <a:spLocks noGrp="1"/>
          </p:cNvSpPr>
          <p:nvPr>
            <p:ph type="title"/>
          </p:nvPr>
        </p:nvSpPr>
        <p:spPr/>
        <p:txBody>
          <a:bodyPr/>
          <a:lstStyle/>
          <a:p>
            <a:r>
              <a:rPr lang="en-US"/>
              <a:t>Overall Overall Top Pages | Alumni Program - 2 of 2</a:t>
            </a:r>
          </a:p>
        </p:txBody>
      </p:sp>
      <p:graphicFrame>
        <p:nvGraphicFramePr>
          <p:cNvPr id="5" name="Table Placeholder 4">
            <a:extLst>
              <a:ext uri="{FF2B5EF4-FFF2-40B4-BE49-F238E27FC236}">
                <a16:creationId xmlns:a16="http://schemas.microsoft.com/office/drawing/2014/main" id="{C5D8D99D-B3B1-42E9-946C-14362533DF1E}"/>
              </a:ext>
            </a:extLst>
          </p:cNvPr>
          <p:cNvGraphicFramePr>
            <a:graphicFrameLocks noGrp="1"/>
          </p:cNvGraphicFramePr>
          <p:nvPr>
            <p:ph type="tbl" sz="quarter" idx="13"/>
            <p:extLst>
              <p:ext uri="{D42A27DB-BD31-4B8C-83A1-F6EECF244321}">
                <p14:modId xmlns:p14="http://schemas.microsoft.com/office/powerpoint/2010/main" val="259691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141741089"/>
                    </a:ext>
                  </a:extLst>
                </a:gridCol>
                <a:gridCol w="1357884">
                  <a:extLst>
                    <a:ext uri="{9D8B030D-6E8A-4147-A177-3AD203B41FA5}">
                      <a16:colId xmlns:a16="http://schemas.microsoft.com/office/drawing/2014/main" val="3318278881"/>
                    </a:ext>
                  </a:extLst>
                </a:gridCol>
                <a:gridCol w="1357884">
                  <a:extLst>
                    <a:ext uri="{9D8B030D-6E8A-4147-A177-3AD203B41FA5}">
                      <a16:colId xmlns:a16="http://schemas.microsoft.com/office/drawing/2014/main" val="1219797032"/>
                    </a:ext>
                  </a:extLst>
                </a:gridCol>
                <a:gridCol w="1357884">
                  <a:extLst>
                    <a:ext uri="{9D8B030D-6E8A-4147-A177-3AD203B41FA5}">
                      <a16:colId xmlns:a16="http://schemas.microsoft.com/office/drawing/2014/main" val="536142286"/>
                    </a:ext>
                  </a:extLst>
                </a:gridCol>
                <a:gridCol w="1357884">
                  <a:extLst>
                    <a:ext uri="{9D8B030D-6E8A-4147-A177-3AD203B41FA5}">
                      <a16:colId xmlns:a16="http://schemas.microsoft.com/office/drawing/2014/main" val="2831085079"/>
                    </a:ext>
                  </a:extLst>
                </a:gridCol>
                <a:gridCol w="1357884">
                  <a:extLst>
                    <a:ext uri="{9D8B030D-6E8A-4147-A177-3AD203B41FA5}">
                      <a16:colId xmlns:a16="http://schemas.microsoft.com/office/drawing/2014/main" val="333372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75471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alumni UBC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135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alumniubc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99473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sfualumni_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28871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uoftalumni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91210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yorkualumni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5966695"/>
                  </a:ext>
                </a:extLst>
              </a:tr>
            </a:tbl>
          </a:graphicData>
        </a:graphic>
      </p:graphicFrame>
      <p:sp>
        <p:nvSpPr>
          <p:cNvPr id="4" name="Text Placeholder 3">
            <a:extLst>
              <a:ext uri="{FF2B5EF4-FFF2-40B4-BE49-F238E27FC236}">
                <a16:creationId xmlns:a16="http://schemas.microsoft.com/office/drawing/2014/main" id="{A27403B5-DF7F-4CFE-9B47-7F8657A5FA38}"/>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336048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05CC-4218-4D9A-A893-0A873588524C}"/>
              </a:ext>
            </a:extLst>
          </p:cNvPr>
          <p:cNvSpPr>
            <a:spLocks noGrp="1"/>
          </p:cNvSpPr>
          <p:nvPr>
            <p:ph type="title"/>
          </p:nvPr>
        </p:nvSpPr>
        <p:spPr/>
        <p:txBody>
          <a:bodyPr/>
          <a:lstStyle/>
          <a:p>
            <a:r>
              <a:rPr lang="en-US"/>
              <a:t>Twitter Own and Retweeted Tweets Table | Alumni Program - 1 of 6</a:t>
            </a:r>
          </a:p>
        </p:txBody>
      </p:sp>
      <p:graphicFrame>
        <p:nvGraphicFramePr>
          <p:cNvPr id="5" name="Table Placeholder 4">
            <a:extLst>
              <a:ext uri="{FF2B5EF4-FFF2-40B4-BE49-F238E27FC236}">
                <a16:creationId xmlns:a16="http://schemas.microsoft.com/office/drawing/2014/main" id="{F2AB9215-1BAD-4F15-8C2C-D01B34D4762F}"/>
              </a:ext>
            </a:extLst>
          </p:cNvPr>
          <p:cNvGraphicFramePr>
            <a:graphicFrameLocks noGrp="1"/>
          </p:cNvGraphicFramePr>
          <p:nvPr>
            <p:ph type="tbl" sz="quarter" idx="13"/>
            <p:extLst>
              <p:ext uri="{D42A27DB-BD31-4B8C-83A1-F6EECF244321}">
                <p14:modId xmlns:p14="http://schemas.microsoft.com/office/powerpoint/2010/main" val="166210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7185188"/>
                    </a:ext>
                  </a:extLst>
                </a:gridCol>
                <a:gridCol w="822960">
                  <a:extLst>
                    <a:ext uri="{9D8B030D-6E8A-4147-A177-3AD203B41FA5}">
                      <a16:colId xmlns:a16="http://schemas.microsoft.com/office/drawing/2014/main" val="1043454200"/>
                    </a:ext>
                  </a:extLst>
                </a:gridCol>
                <a:gridCol w="822960">
                  <a:extLst>
                    <a:ext uri="{9D8B030D-6E8A-4147-A177-3AD203B41FA5}">
                      <a16:colId xmlns:a16="http://schemas.microsoft.com/office/drawing/2014/main" val="2350308854"/>
                    </a:ext>
                  </a:extLst>
                </a:gridCol>
                <a:gridCol w="822960">
                  <a:extLst>
                    <a:ext uri="{9D8B030D-6E8A-4147-A177-3AD203B41FA5}">
                      <a16:colId xmlns:a16="http://schemas.microsoft.com/office/drawing/2014/main" val="2388869448"/>
                    </a:ext>
                  </a:extLst>
                </a:gridCol>
                <a:gridCol w="822960">
                  <a:extLst>
                    <a:ext uri="{9D8B030D-6E8A-4147-A177-3AD203B41FA5}">
                      <a16:colId xmlns:a16="http://schemas.microsoft.com/office/drawing/2014/main" val="239696451"/>
                    </a:ext>
                  </a:extLst>
                </a:gridCol>
                <a:gridCol w="822960">
                  <a:extLst>
                    <a:ext uri="{9D8B030D-6E8A-4147-A177-3AD203B41FA5}">
                      <a16:colId xmlns:a16="http://schemas.microsoft.com/office/drawing/2014/main" val="268365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4423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23:10:13 </a:t>
                      </a:r>
                      <a:r>
                        <a:rPr kumimoji="0" lang="en-US" sz="1000" b="0" i="0" u="none" strike="noStrike" kern="1200" cap="none" spc="0" normalizeH="0" baseline="0" noProof="0">
                          <a:ln>
                            <a:noFill/>
                          </a:ln>
                          <a:solidFill>
                            <a:prstClr val="black"/>
                          </a:solidFill>
                          <a:effectLst/>
                          <a:uLnTx/>
                          <a:uFillTx/>
                          <a:latin typeface="+mn-lt"/>
                          <a:ea typeface="+mn-ea"/>
                          <a:cs typeface="+mn-cs"/>
                        </a:rPr>
                        <a:t>
  Researchers at the Urban Realities Lab at UW, including @uwaterlooARTS alumnus Hanna Negami (MA ’16, PhD in progress), found that simple, inexpensive urban design interventions can increase well-being and social connections among city residents! Read more: https://t.co/RHerx8rHyO https://t.co/lqAq14RbHU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655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@SFUalumni - 2019-03-13 23:05:06 </a:t>
                      </a:r>
                      <a:r>
                        <a:rPr kumimoji="0" lang="en-US" sz="1000" b="0" i="0" u="none" strike="noStrike" kern="1200" cap="none" spc="0" normalizeH="0" baseline="0" noProof="0">
                          <a:ln>
                            <a:noFill/>
                          </a:ln>
                          <a:solidFill>
                            <a:prstClr val="black"/>
                          </a:solidFill>
                          <a:effectLst/>
                          <a:uLnTx/>
                          <a:uFillTx/>
                          <a:latin typeface="+mn-lt"/>
                          <a:ea typeface="+mn-ea"/>
                          <a:cs typeface="+mn-cs"/>
                        </a:rPr>
                        <a:t>
  SFU’s Philosophers’ Café is a series of informal public discussions in the heart of our communities; it's free! Check out the upcoming discussions:  https://t.co/3G0zAWP2Os https://t.co/40H0n9C72Q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619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22:45:09 </a:t>
                      </a:r>
                      <a:r>
                        <a:rPr kumimoji="0" lang="en-US" sz="1000" b="0" i="0" u="none" strike="noStrike" kern="1200" cap="none" spc="0" normalizeH="0" baseline="0" noProof="0">
                          <a:ln>
                            <a:noFill/>
                          </a:ln>
                          <a:solidFill>
                            <a:prstClr val="black"/>
                          </a:solidFill>
                          <a:effectLst/>
                          <a:uLnTx/>
                          <a:uFillTx/>
                          <a:latin typeface="+mn-lt"/>
                          <a:ea typeface="+mn-ea"/>
                          <a:cs typeface="+mn-cs"/>
                        </a:rPr>
                        <a:t>
  A pioneer of Vancouver’s now-thriving craft beer scene, James “mad scientist” Walton, BSc’85, of @StormBrewingVan has always gone against the grain. He recently sat down with #UBC's Trek magazine for this video profile. https://t.co/rg7zTFB7pz #craftbeer #vancouver @ubcscience https://t.co/5X22FRwrqH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075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22:00:22 </a:t>
                      </a:r>
                      <a:r>
                        <a:rPr kumimoji="0" lang="en-US" sz="1000" b="0" i="0" u="none" strike="noStrike" kern="1200" cap="none" spc="0" normalizeH="0" baseline="0" noProof="0">
                          <a:ln>
                            <a:noFill/>
                          </a:ln>
                          <a:solidFill>
                            <a:prstClr val="black"/>
                          </a:solidFill>
                          <a:effectLst/>
                          <a:uLnTx/>
                          <a:uFillTx/>
                          <a:latin typeface="+mn-lt"/>
                          <a:ea typeface="+mn-ea"/>
                          <a:cs typeface="+mn-cs"/>
                        </a:rPr>
                        <a:t>
  CONTEST  - We have a pair of tickets to give away for the Sat, March 30th Vancouver Canucks vs Dallas Stars game at Rogers Arena, courtesy of TD Insurance. Closes Mon, March 18, at 11:59 am PDT. You must be a UBC alum to win. Enter here https://t.co/FP0uWQ8U1d https://t.co/XjWTyE7B3p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8851248"/>
                  </a:ext>
                </a:extLst>
              </a:tr>
            </a:tbl>
          </a:graphicData>
        </a:graphic>
      </p:graphicFrame>
      <p:sp>
        <p:nvSpPr>
          <p:cNvPr id="4" name="Text Placeholder 3">
            <a:extLst>
              <a:ext uri="{FF2B5EF4-FFF2-40B4-BE49-F238E27FC236}">
                <a16:creationId xmlns:a16="http://schemas.microsoft.com/office/drawing/2014/main" id="{894D9A40-38B7-4636-B5D3-441DD8282B00}"/>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820472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44E0B-646B-4D19-A400-8BFC99C96562}"/>
              </a:ext>
            </a:extLst>
          </p:cNvPr>
          <p:cNvSpPr>
            <a:spLocks noGrp="1"/>
          </p:cNvSpPr>
          <p:nvPr>
            <p:ph type="title"/>
          </p:nvPr>
        </p:nvSpPr>
        <p:spPr/>
        <p:txBody>
          <a:bodyPr/>
          <a:lstStyle/>
          <a:p>
            <a:r>
              <a:rPr lang="en-US"/>
              <a:t>Twitter Own and Retweeted Tweets Table | Alumni Program - 2 of 6</a:t>
            </a:r>
          </a:p>
        </p:txBody>
      </p:sp>
      <p:graphicFrame>
        <p:nvGraphicFramePr>
          <p:cNvPr id="5" name="Table Placeholder 4">
            <a:extLst>
              <a:ext uri="{FF2B5EF4-FFF2-40B4-BE49-F238E27FC236}">
                <a16:creationId xmlns:a16="http://schemas.microsoft.com/office/drawing/2014/main" id="{EAB0CC79-FE42-4602-9BE9-A130D2E4177E}"/>
              </a:ext>
            </a:extLst>
          </p:cNvPr>
          <p:cNvGraphicFramePr>
            <a:graphicFrameLocks noGrp="1"/>
          </p:cNvGraphicFramePr>
          <p:nvPr>
            <p:ph type="tbl" sz="quarter" idx="13"/>
            <p:extLst>
              <p:ext uri="{D42A27DB-BD31-4B8C-83A1-F6EECF244321}">
                <p14:modId xmlns:p14="http://schemas.microsoft.com/office/powerpoint/2010/main" val="1355660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66315365"/>
                    </a:ext>
                  </a:extLst>
                </a:gridCol>
                <a:gridCol w="822960">
                  <a:extLst>
                    <a:ext uri="{9D8B030D-6E8A-4147-A177-3AD203B41FA5}">
                      <a16:colId xmlns:a16="http://schemas.microsoft.com/office/drawing/2014/main" val="1045347581"/>
                    </a:ext>
                  </a:extLst>
                </a:gridCol>
                <a:gridCol w="822960">
                  <a:extLst>
                    <a:ext uri="{9D8B030D-6E8A-4147-A177-3AD203B41FA5}">
                      <a16:colId xmlns:a16="http://schemas.microsoft.com/office/drawing/2014/main" val="2412741513"/>
                    </a:ext>
                  </a:extLst>
                </a:gridCol>
                <a:gridCol w="822960">
                  <a:extLst>
                    <a:ext uri="{9D8B030D-6E8A-4147-A177-3AD203B41FA5}">
                      <a16:colId xmlns:a16="http://schemas.microsoft.com/office/drawing/2014/main" val="2509225286"/>
                    </a:ext>
                  </a:extLst>
                </a:gridCol>
                <a:gridCol w="822960">
                  <a:extLst>
                    <a:ext uri="{9D8B030D-6E8A-4147-A177-3AD203B41FA5}">
                      <a16:colId xmlns:a16="http://schemas.microsoft.com/office/drawing/2014/main" val="613550937"/>
                    </a:ext>
                  </a:extLst>
                </a:gridCol>
                <a:gridCol w="822960">
                  <a:extLst>
                    <a:ext uri="{9D8B030D-6E8A-4147-A177-3AD203B41FA5}">
                      <a16:colId xmlns:a16="http://schemas.microsoft.com/office/drawing/2014/main" val="244955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4618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21:52:25 </a:t>
                      </a:r>
                      <a:r>
                        <a:rPr kumimoji="0" lang="en-US" sz="1000" b="0" i="0" u="none" strike="noStrike" kern="1200" cap="none" spc="0" normalizeH="0" baseline="0" noProof="0">
                          <a:ln>
                            <a:noFill/>
                          </a:ln>
                          <a:solidFill>
                            <a:prstClr val="black"/>
                          </a:solidFill>
                          <a:effectLst/>
                          <a:uLnTx/>
                          <a:uFillTx/>
                          <a:latin typeface="+mn-lt"/>
                          <a:ea typeface="+mn-ea"/>
                          <a:cs typeface="+mn-cs"/>
                        </a:rPr>
                        <a:t>
  RT @UBC: Tonight! Watch live as award-winning Nigerian author Chimamanda Ngozi Adichie joins us for UBC Connects. Tune in at 6:30 p.m. Paci…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400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21:02:42 </a:t>
                      </a:r>
                      <a:r>
                        <a:rPr kumimoji="0" lang="en-US" sz="1000" b="0" i="0" u="none" strike="noStrike" kern="1200" cap="none" spc="0" normalizeH="0" baseline="0" noProof="0">
                          <a:ln>
                            <a:noFill/>
                          </a:ln>
                          <a:solidFill>
                            <a:prstClr val="black"/>
                          </a:solidFill>
                          <a:effectLst/>
                          <a:uLnTx/>
                          <a:uFillTx/>
                          <a:latin typeface="+mn-lt"/>
                          <a:ea typeface="+mn-ea"/>
                          <a:cs typeface="+mn-cs"/>
                        </a:rPr>
                        <a:t>
  RT @ubconews: .@UBCOkanagan invests M in new on-campus student housing https://t.co/ttr6lKOVj6 https://t.co/phnF7cL4N6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499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- 2019-03-13 21:01:33 </a:t>
                      </a:r>
                      <a:r>
                        <a:rPr kumimoji="0" lang="en-US" sz="1000" b="0" i="0" u="none" strike="noStrike" kern="1200" cap="none" spc="0" normalizeH="0" baseline="0" noProof="0">
                          <a:ln>
                            <a:noFill/>
                          </a:ln>
                          <a:solidFill>
                            <a:prstClr val="black"/>
                          </a:solidFill>
                          <a:effectLst/>
                          <a:uLnTx/>
                          <a:uFillTx/>
                          <a:latin typeface="+mn-lt"/>
                          <a:ea typeface="+mn-ea"/>
                          <a:cs typeface="+mn-cs"/>
                        </a:rPr>
                        <a:t>
  RT @uoftmedicine Canada’s new food guide got an upgrade, but many Canadians don’t have the money to follow the updated nutritional guidelines, says #UofTMed Prof Valerie Tarasuk @cbc  https://t.co/qTnQhUc2fe https://t.co/sExvSY8C0p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803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20:47:10 </a:t>
                      </a:r>
                      <a:r>
                        <a:rPr kumimoji="0" lang="en-US" sz="1000" b="0" i="0" u="none" strike="noStrike" kern="1200" cap="none" spc="0" normalizeH="0" baseline="0" noProof="0">
                          <a:ln>
                            <a:noFill/>
                          </a:ln>
                          <a:solidFill>
                            <a:prstClr val="black"/>
                          </a:solidFill>
                          <a:effectLst/>
                          <a:uLnTx/>
                          <a:uFillTx/>
                          <a:latin typeface="+mn-lt"/>
                          <a:ea typeface="+mn-ea"/>
                          <a:cs typeface="+mn-cs"/>
                        </a:rPr>
                        <a:t>
  RT @alumniUBCcareer: The @3MT_official Finalists have just been announced! Check out the full line-up https://t.co/sqNWl7qSrM and get your…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633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20:45:15 </a:t>
                      </a:r>
                      <a:r>
                        <a:rPr kumimoji="0" lang="en-US" sz="1000" b="0" i="0" u="none" strike="noStrike" kern="1200" cap="none" spc="0" normalizeH="0" baseline="0" noProof="0">
                          <a:ln>
                            <a:noFill/>
                          </a:ln>
                          <a:solidFill>
                            <a:prstClr val="black"/>
                          </a:solidFill>
                          <a:effectLst/>
                          <a:uLnTx/>
                          <a:uFillTx/>
                          <a:latin typeface="+mn-lt"/>
                          <a:ea typeface="+mn-ea"/>
                          <a:cs typeface="+mn-cs"/>
                        </a:rPr>
                        <a:t>
  Michael Reimer (BSc ’00) is the principal investigator of a new quantum sensor developed by @UWaterloo researchers that could improve cancer treatment! Learn more about their research in Waterloo News: https://t.co/3RWspAWBb3 https://t.co/KHW8JlxQly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4100888"/>
                  </a:ext>
                </a:extLst>
              </a:tr>
            </a:tbl>
          </a:graphicData>
        </a:graphic>
      </p:graphicFrame>
      <p:sp>
        <p:nvSpPr>
          <p:cNvPr id="4" name="Text Placeholder 3">
            <a:extLst>
              <a:ext uri="{FF2B5EF4-FFF2-40B4-BE49-F238E27FC236}">
                <a16:creationId xmlns:a16="http://schemas.microsoft.com/office/drawing/2014/main" id="{F83309C2-8997-498F-A843-5AE13F16A041}"/>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110251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BB7B2-8556-40BC-A43F-76A730F9991B}"/>
              </a:ext>
            </a:extLst>
          </p:cNvPr>
          <p:cNvSpPr>
            <a:spLocks noGrp="1"/>
          </p:cNvSpPr>
          <p:nvPr>
            <p:ph type="title"/>
          </p:nvPr>
        </p:nvSpPr>
        <p:spPr/>
        <p:txBody>
          <a:bodyPr/>
          <a:lstStyle/>
          <a:p>
            <a:r>
              <a:rPr lang="en-US"/>
              <a:t>Twitter Own and Retweeted Tweets Table | Alumni Program - 3 of 6</a:t>
            </a:r>
          </a:p>
        </p:txBody>
      </p:sp>
      <p:graphicFrame>
        <p:nvGraphicFramePr>
          <p:cNvPr id="5" name="Table Placeholder 4">
            <a:extLst>
              <a:ext uri="{FF2B5EF4-FFF2-40B4-BE49-F238E27FC236}">
                <a16:creationId xmlns:a16="http://schemas.microsoft.com/office/drawing/2014/main" id="{C8D24CD1-2CF7-4F29-9763-6038C62422AC}"/>
              </a:ext>
            </a:extLst>
          </p:cNvPr>
          <p:cNvGraphicFramePr>
            <a:graphicFrameLocks noGrp="1"/>
          </p:cNvGraphicFramePr>
          <p:nvPr>
            <p:ph type="tbl" sz="quarter" idx="13"/>
            <p:extLst>
              <p:ext uri="{D42A27DB-BD31-4B8C-83A1-F6EECF244321}">
                <p14:modId xmlns:p14="http://schemas.microsoft.com/office/powerpoint/2010/main" val="559972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41041765"/>
                    </a:ext>
                  </a:extLst>
                </a:gridCol>
                <a:gridCol w="822960">
                  <a:extLst>
                    <a:ext uri="{9D8B030D-6E8A-4147-A177-3AD203B41FA5}">
                      <a16:colId xmlns:a16="http://schemas.microsoft.com/office/drawing/2014/main" val="3573133571"/>
                    </a:ext>
                  </a:extLst>
                </a:gridCol>
                <a:gridCol w="822960">
                  <a:extLst>
                    <a:ext uri="{9D8B030D-6E8A-4147-A177-3AD203B41FA5}">
                      <a16:colId xmlns:a16="http://schemas.microsoft.com/office/drawing/2014/main" val="4090500868"/>
                    </a:ext>
                  </a:extLst>
                </a:gridCol>
                <a:gridCol w="822960">
                  <a:extLst>
                    <a:ext uri="{9D8B030D-6E8A-4147-A177-3AD203B41FA5}">
                      <a16:colId xmlns:a16="http://schemas.microsoft.com/office/drawing/2014/main" val="3783967697"/>
                    </a:ext>
                  </a:extLst>
                </a:gridCol>
                <a:gridCol w="822960">
                  <a:extLst>
                    <a:ext uri="{9D8B030D-6E8A-4147-A177-3AD203B41FA5}">
                      <a16:colId xmlns:a16="http://schemas.microsoft.com/office/drawing/2014/main" val="881926641"/>
                    </a:ext>
                  </a:extLst>
                </a:gridCol>
                <a:gridCol w="822960">
                  <a:extLst>
                    <a:ext uri="{9D8B030D-6E8A-4147-A177-3AD203B41FA5}">
                      <a16:colId xmlns:a16="http://schemas.microsoft.com/office/drawing/2014/main" val="2989806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7378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20:05:20 </a:t>
                      </a:r>
                      <a:r>
                        <a:rPr kumimoji="0" lang="en-US" sz="1000" b="0" i="0" u="none" strike="noStrike" kern="1200" cap="none" spc="0" normalizeH="0" baseline="0" noProof="0">
                          <a:ln>
                            <a:noFill/>
                          </a:ln>
                          <a:solidFill>
                            <a:prstClr val="black"/>
                          </a:solidFill>
                          <a:effectLst/>
                          <a:uLnTx/>
                          <a:uFillTx/>
                          <a:latin typeface="+mn-lt"/>
                          <a:ea typeface="+mn-ea"/>
                          <a:cs typeface="+mn-cs"/>
                        </a:rPr>
                        <a:t>
  Who needs a car when you can use your #UBC alumni benefits to get  in free drive time by joining @modo_carcoop. Get all the conveniences of a car, without the cost and hassle of owning one. Available in the Lower Mainland, Kelowna, &amp;amp; Vancouver Island. https://t.co/Q7JFxpMebq https://t.co/Djl4YzIoYv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7015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- 2019-03-13 20:05:13 </a:t>
                      </a:r>
                      <a:r>
                        <a:rPr kumimoji="0" lang="en-US" sz="1000" b="0" i="0" u="none" strike="noStrike" kern="1200" cap="none" spc="0" normalizeH="0" baseline="0" noProof="0">
                          <a:ln>
                            <a:noFill/>
                          </a:ln>
                          <a:solidFill>
                            <a:prstClr val="black"/>
                          </a:solidFill>
                          <a:effectLst/>
                          <a:uLnTx/>
                          <a:uFillTx/>
                          <a:latin typeface="+mn-lt"/>
                          <a:ea typeface="+mn-ea"/>
                          <a:cs typeface="+mn-cs"/>
                        </a:rPr>
                        <a:t>
  💉 This study led by @UofT researchers has brought science one step closer to developing a vaccine against HIV, using the chickenpox virus. https://t.co/FrS9fPvm7u
#UofT #UofTMed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056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19:25:09 </a:t>
                      </a:r>
                      <a:r>
                        <a:rPr kumimoji="0" lang="en-US" sz="1000" b="0" i="0" u="none" strike="noStrike" kern="1200" cap="none" spc="0" normalizeH="0" baseline="0" noProof="0">
                          <a:ln>
                            <a:noFill/>
                          </a:ln>
                          <a:solidFill>
                            <a:prstClr val="black"/>
                          </a:solidFill>
                          <a:effectLst/>
                          <a:uLnTx/>
                          <a:uFillTx/>
                          <a:latin typeface="+mn-lt"/>
                          <a:ea typeface="+mn-ea"/>
                          <a:cs typeface="+mn-cs"/>
                        </a:rPr>
                        <a:t>
  Nobel Laureate and Waterloo Professor Donna Strickland inspires Hong Kong alumnus Calvin Choi (BA ’01) to create a multi-million dollar fund to support future global leaders: https://t.co/BKhJz1voBP #BeyondGrateful #BeyondPossible #UWaterloo @uwaterlooARTS @UWSAFAlumni https://t.co/ayPG0yoaAK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234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@SFUalumni - 2019-03-13 19:10:07 </a:t>
                      </a:r>
                      <a:r>
                        <a:rPr kumimoji="0" lang="en-US" sz="1000" b="0" i="0" u="none" strike="noStrike" kern="1200" cap="none" spc="0" normalizeH="0" baseline="0" noProof="0">
                          <a:ln>
                            <a:noFill/>
                          </a:ln>
                          <a:solidFill>
                            <a:prstClr val="black"/>
                          </a:solidFill>
                          <a:effectLst/>
                          <a:uLnTx/>
                          <a:uFillTx/>
                          <a:latin typeface="+mn-lt"/>
                          <a:ea typeface="+mn-ea"/>
                          <a:cs typeface="+mn-cs"/>
                        </a:rPr>
                        <a:t>
  Looking for information on our varsity teams? Follow @SFUClan and visit their website. https://t.co/YuaiSaKeLT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3275372"/>
                  </a:ext>
                </a:extLst>
              </a:tr>
            </a:tbl>
          </a:graphicData>
        </a:graphic>
      </p:graphicFrame>
      <p:sp>
        <p:nvSpPr>
          <p:cNvPr id="4" name="Text Placeholder 3">
            <a:extLst>
              <a:ext uri="{FF2B5EF4-FFF2-40B4-BE49-F238E27FC236}">
                <a16:creationId xmlns:a16="http://schemas.microsoft.com/office/drawing/2014/main" id="{E18879BD-0F48-4ACD-B378-D2B52F3CDD81}"/>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752327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8A394-75CB-4C68-BB13-7CDA5DCAE62B}"/>
              </a:ext>
            </a:extLst>
          </p:cNvPr>
          <p:cNvSpPr>
            <a:spLocks noGrp="1"/>
          </p:cNvSpPr>
          <p:nvPr>
            <p:ph type="title"/>
          </p:nvPr>
        </p:nvSpPr>
        <p:spPr/>
        <p:txBody>
          <a:bodyPr/>
          <a:lstStyle/>
          <a:p>
            <a:r>
              <a:rPr lang="en-US"/>
              <a:t>Twitter Own and Retweeted Tweets Table | Alumni Program - 4 of 6</a:t>
            </a:r>
          </a:p>
        </p:txBody>
      </p:sp>
      <p:graphicFrame>
        <p:nvGraphicFramePr>
          <p:cNvPr id="5" name="Table Placeholder 4">
            <a:extLst>
              <a:ext uri="{FF2B5EF4-FFF2-40B4-BE49-F238E27FC236}">
                <a16:creationId xmlns:a16="http://schemas.microsoft.com/office/drawing/2014/main" id="{8AD8620C-17CC-4310-88DE-4CDCD8735114}"/>
              </a:ext>
            </a:extLst>
          </p:cNvPr>
          <p:cNvGraphicFramePr>
            <a:graphicFrameLocks noGrp="1"/>
          </p:cNvGraphicFramePr>
          <p:nvPr>
            <p:ph type="tbl" sz="quarter" idx="13"/>
            <p:extLst>
              <p:ext uri="{D42A27DB-BD31-4B8C-83A1-F6EECF244321}">
                <p14:modId xmlns:p14="http://schemas.microsoft.com/office/powerpoint/2010/main" val="358325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6746921"/>
                    </a:ext>
                  </a:extLst>
                </a:gridCol>
                <a:gridCol w="822960">
                  <a:extLst>
                    <a:ext uri="{9D8B030D-6E8A-4147-A177-3AD203B41FA5}">
                      <a16:colId xmlns:a16="http://schemas.microsoft.com/office/drawing/2014/main" val="2797258797"/>
                    </a:ext>
                  </a:extLst>
                </a:gridCol>
                <a:gridCol w="822960">
                  <a:extLst>
                    <a:ext uri="{9D8B030D-6E8A-4147-A177-3AD203B41FA5}">
                      <a16:colId xmlns:a16="http://schemas.microsoft.com/office/drawing/2014/main" val="811902819"/>
                    </a:ext>
                  </a:extLst>
                </a:gridCol>
                <a:gridCol w="822960">
                  <a:extLst>
                    <a:ext uri="{9D8B030D-6E8A-4147-A177-3AD203B41FA5}">
                      <a16:colId xmlns:a16="http://schemas.microsoft.com/office/drawing/2014/main" val="3797100770"/>
                    </a:ext>
                  </a:extLst>
                </a:gridCol>
                <a:gridCol w="822960">
                  <a:extLst>
                    <a:ext uri="{9D8B030D-6E8A-4147-A177-3AD203B41FA5}">
                      <a16:colId xmlns:a16="http://schemas.microsoft.com/office/drawing/2014/main" val="40539412"/>
                    </a:ext>
                  </a:extLst>
                </a:gridCol>
                <a:gridCol w="822960">
                  <a:extLst>
                    <a:ext uri="{9D8B030D-6E8A-4147-A177-3AD203B41FA5}">
                      <a16:colId xmlns:a16="http://schemas.microsoft.com/office/drawing/2014/main" val="1391579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726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17:50:08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unique travel experience in 2019 or 2020? Check out some of the alumni UBC Travel Club's recent and upcoming webinars, featuring trips as varied as Cuba, Greece, a BC wellness adventure, and Mongolia. https://t.co/lo7eicOt2x https://t.co/5UlXcyewyX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511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17:20:37 </a:t>
                      </a:r>
                      <a:r>
                        <a:rPr kumimoji="0" lang="en-US" sz="1000" b="0" i="0" u="none" strike="noStrike" kern="1200" cap="none" spc="0" normalizeH="0" baseline="0" noProof="0">
                          <a:ln>
                            <a:noFill/>
                          </a:ln>
                          <a:solidFill>
                            <a:prstClr val="black"/>
                          </a:solidFill>
                          <a:effectLst/>
                          <a:uLnTx/>
                          <a:uFillTx/>
                          <a:latin typeface="+mn-lt"/>
                          <a:ea typeface="+mn-ea"/>
                          <a:cs typeface="+mn-cs"/>
                        </a:rPr>
                        <a:t>
  RT @ubcMPPGA: #MPPGA alumni Marc Attallah, Amelia Duggan, Yannick Gayama &amp;amp; Farah Kashaf are nominated for an Emerge Media Award for the BBC…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924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17:10:21 </a:t>
                      </a:r>
                      <a:r>
                        <a:rPr kumimoji="0" lang="en-US" sz="1000" b="0" i="0" u="none" strike="noStrike" kern="1200" cap="none" spc="0" normalizeH="0" baseline="0" noProof="0">
                          <a:ln>
                            <a:noFill/>
                          </a:ln>
                          <a:solidFill>
                            <a:prstClr val="black"/>
                          </a:solidFill>
                          <a:effectLst/>
                          <a:uLnTx/>
                          <a:uFillTx/>
                          <a:latin typeface="+mn-lt"/>
                          <a:ea typeface="+mn-ea"/>
                          <a:cs typeface="+mn-cs"/>
                        </a:rPr>
                        <a:t>
  In 1968, a group of @uwaterlooARTS undergraduates formed a road hockey league that forged the beginning of an enduring friendship. In October 2018, 20 original members met Arts &amp;amp; Letters at their 50th reunion! Read more about their story: https://t.co/FmzzhKscWi https://t.co/GmUouKtI4t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41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17:05:18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learning more about the gig economy? Join us for our next career webinar on Tuesday, March 26th from 12:00-12:50 pm PDT. Register at https://t.co/OSO8sX5Sxb https://t.co/0wBwDXrX0P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7278998"/>
                  </a:ext>
                </a:extLst>
              </a:tr>
            </a:tbl>
          </a:graphicData>
        </a:graphic>
      </p:graphicFrame>
      <p:sp>
        <p:nvSpPr>
          <p:cNvPr id="4" name="Text Placeholder 3">
            <a:extLst>
              <a:ext uri="{FF2B5EF4-FFF2-40B4-BE49-F238E27FC236}">
                <a16:creationId xmlns:a16="http://schemas.microsoft.com/office/drawing/2014/main" id="{15B13280-7738-47C6-8CC9-D255BC9FDC52}"/>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627469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94F9B-FFD5-4472-88A8-9D9CF918EB59}"/>
              </a:ext>
            </a:extLst>
          </p:cNvPr>
          <p:cNvSpPr>
            <a:spLocks noGrp="1"/>
          </p:cNvSpPr>
          <p:nvPr>
            <p:ph type="title"/>
          </p:nvPr>
        </p:nvSpPr>
        <p:spPr/>
        <p:txBody>
          <a:bodyPr/>
          <a:lstStyle/>
          <a:p>
            <a:r>
              <a:rPr lang="en-US"/>
              <a:t>Twitter Own and Retweeted Tweets Table | Alumni Program - 5 of 6</a:t>
            </a:r>
          </a:p>
        </p:txBody>
      </p:sp>
      <p:graphicFrame>
        <p:nvGraphicFramePr>
          <p:cNvPr id="5" name="Table Placeholder 4">
            <a:extLst>
              <a:ext uri="{FF2B5EF4-FFF2-40B4-BE49-F238E27FC236}">
                <a16:creationId xmlns:a16="http://schemas.microsoft.com/office/drawing/2014/main" id="{1074F7C2-E27E-436C-B0B0-BFCBE9FF78C6}"/>
              </a:ext>
            </a:extLst>
          </p:cNvPr>
          <p:cNvGraphicFramePr>
            <a:graphicFrameLocks noGrp="1"/>
          </p:cNvGraphicFramePr>
          <p:nvPr>
            <p:ph type="tbl" sz="quarter" idx="13"/>
            <p:extLst>
              <p:ext uri="{D42A27DB-BD31-4B8C-83A1-F6EECF244321}">
                <p14:modId xmlns:p14="http://schemas.microsoft.com/office/powerpoint/2010/main" val="3541973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0212513"/>
                    </a:ext>
                  </a:extLst>
                </a:gridCol>
                <a:gridCol w="822960">
                  <a:extLst>
                    <a:ext uri="{9D8B030D-6E8A-4147-A177-3AD203B41FA5}">
                      <a16:colId xmlns:a16="http://schemas.microsoft.com/office/drawing/2014/main" val="2096873290"/>
                    </a:ext>
                  </a:extLst>
                </a:gridCol>
                <a:gridCol w="822960">
                  <a:extLst>
                    <a:ext uri="{9D8B030D-6E8A-4147-A177-3AD203B41FA5}">
                      <a16:colId xmlns:a16="http://schemas.microsoft.com/office/drawing/2014/main" val="1994871698"/>
                    </a:ext>
                  </a:extLst>
                </a:gridCol>
                <a:gridCol w="822960">
                  <a:extLst>
                    <a:ext uri="{9D8B030D-6E8A-4147-A177-3AD203B41FA5}">
                      <a16:colId xmlns:a16="http://schemas.microsoft.com/office/drawing/2014/main" val="1950294883"/>
                    </a:ext>
                  </a:extLst>
                </a:gridCol>
                <a:gridCol w="822960">
                  <a:extLst>
                    <a:ext uri="{9D8B030D-6E8A-4147-A177-3AD203B41FA5}">
                      <a16:colId xmlns:a16="http://schemas.microsoft.com/office/drawing/2014/main" val="4164230891"/>
                    </a:ext>
                  </a:extLst>
                </a:gridCol>
                <a:gridCol w="822960">
                  <a:extLst>
                    <a:ext uri="{9D8B030D-6E8A-4147-A177-3AD203B41FA5}">
                      <a16:colId xmlns:a16="http://schemas.microsoft.com/office/drawing/2014/main" val="4071545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2317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- 2019-03-13 17:05:10 </a:t>
                      </a:r>
                      <a:r>
                        <a:rPr kumimoji="0" lang="en-US" sz="1000" b="0" i="0" u="none" strike="noStrike" kern="1200" cap="none" spc="0" normalizeH="0" baseline="0" noProof="0">
                          <a:ln>
                            <a:noFill/>
                          </a:ln>
                          <a:solidFill>
                            <a:prstClr val="black"/>
                          </a:solidFill>
                          <a:effectLst/>
                          <a:uLnTx/>
                          <a:uFillTx/>
                          <a:latin typeface="+mn-lt"/>
                          <a:ea typeface="+mn-ea"/>
                          <a:cs typeface="+mn-cs"/>
                        </a:rPr>
                        <a:t>
  Fian Bar is a @UofT startup created by @uoftmedicine alum Luke Kyne and his classmates. See how they plan to improve health care through handwashing. https://t.co/wYWD7AhdLD
#UofTalumni #UofT #UofTMed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110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@SFUalumni - 2019-03-13 16:10:05 </a:t>
                      </a:r>
                      <a:r>
                        <a:rPr kumimoji="0" lang="en-US" sz="1000" b="0" i="0" u="none" strike="noStrike" kern="1200" cap="none" spc="0" normalizeH="0" baseline="0" noProof="0">
                          <a:ln>
                            <a:noFill/>
                          </a:ln>
                          <a:solidFill>
                            <a:prstClr val="black"/>
                          </a:solidFill>
                          <a:effectLst/>
                          <a:uLnTx/>
                          <a:uFillTx/>
                          <a:latin typeface="+mn-lt"/>
                          <a:ea typeface="+mn-ea"/>
                          <a:cs typeface="+mn-cs"/>
                        </a:rPr>
                        <a:t>
  Looking for health and dental coverage? Find the plan that’s right for you from our affinity partner Manulife. #ad https://t.co/AMpidr7HWn https://t.co/G2WA1kJmqA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057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14:51:47 </a:t>
                      </a:r>
                      <a:r>
                        <a:rPr kumimoji="0" lang="en-US" sz="1000" b="0" i="0" u="none" strike="noStrike" kern="1200" cap="none" spc="0" normalizeH="0" baseline="0" noProof="0">
                          <a:ln>
                            <a:noFill/>
                          </a:ln>
                          <a:solidFill>
                            <a:prstClr val="black"/>
                          </a:solidFill>
                          <a:effectLst/>
                          <a:uLnTx/>
                          <a:uFillTx/>
                          <a:latin typeface="+mn-lt"/>
                          <a:ea typeface="+mn-ea"/>
                          <a:cs typeface="+mn-cs"/>
                        </a:rPr>
                        <a:t>
  Have some #WednesdayWisdom with Aleks Poldma (BASc ’14), former volleyball Waterloo Warrior and the co-founder of @HydratedWorld, an apparel company working to combat the water crisis in Africa. Check out his Q&amp;amp;A in Impact Stories! https://t.co/0n01gBqHcM https://t.co/V8N0yqia2D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825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@YorkUAlumni - 2019-03-13 14:45:26 </a:t>
                      </a:r>
                      <a:r>
                        <a:rPr kumimoji="0" lang="en-US" sz="1000" b="0" i="0" u="none" strike="noStrike" kern="1200" cap="none" spc="0" normalizeH="0" baseline="0" noProof="0">
                          <a:ln>
                            <a:noFill/>
                          </a:ln>
                          <a:solidFill>
                            <a:prstClr val="black"/>
                          </a:solidFill>
                          <a:effectLst/>
                          <a:uLnTx/>
                          <a:uFillTx/>
                          <a:latin typeface="+mn-lt"/>
                          <a:ea typeface="+mn-ea"/>
                          <a:cs typeface="+mn-cs"/>
                        </a:rPr>
                        <a:t>
  RT @CheyRatnam: Thank you @YorkUgradsowk for inviting us as speakers Monday night. It was also great meeting fellow @YorkUAlumni hailing 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23089"/>
                  </a:ext>
                </a:extLst>
              </a:tr>
            </a:tbl>
          </a:graphicData>
        </a:graphic>
      </p:graphicFrame>
      <p:sp>
        <p:nvSpPr>
          <p:cNvPr id="4" name="Text Placeholder 3">
            <a:extLst>
              <a:ext uri="{FF2B5EF4-FFF2-40B4-BE49-F238E27FC236}">
                <a16:creationId xmlns:a16="http://schemas.microsoft.com/office/drawing/2014/main" id="{A11FA69F-BBE5-45E2-ADB3-E50CA2748DFC}"/>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510140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063C-8720-4DCB-A595-29EF281DE41F}"/>
              </a:ext>
            </a:extLst>
          </p:cNvPr>
          <p:cNvSpPr>
            <a:spLocks noGrp="1"/>
          </p:cNvSpPr>
          <p:nvPr>
            <p:ph type="title"/>
          </p:nvPr>
        </p:nvSpPr>
        <p:spPr/>
        <p:txBody>
          <a:bodyPr/>
          <a:lstStyle/>
          <a:p>
            <a:r>
              <a:rPr lang="en-US"/>
              <a:t>Twitter Own and Retweeted Tweets Table | Alumni Program - 6 of 6</a:t>
            </a:r>
          </a:p>
        </p:txBody>
      </p:sp>
      <p:graphicFrame>
        <p:nvGraphicFramePr>
          <p:cNvPr id="5" name="Table Placeholder 4">
            <a:extLst>
              <a:ext uri="{FF2B5EF4-FFF2-40B4-BE49-F238E27FC236}">
                <a16:creationId xmlns:a16="http://schemas.microsoft.com/office/drawing/2014/main" id="{DD15CC75-12D2-467E-8256-8EC5FE163ECF}"/>
              </a:ext>
            </a:extLst>
          </p:cNvPr>
          <p:cNvGraphicFramePr>
            <a:graphicFrameLocks noGrp="1"/>
          </p:cNvGraphicFramePr>
          <p:nvPr>
            <p:ph type="tbl" sz="quarter" idx="13"/>
            <p:extLst>
              <p:ext uri="{D42A27DB-BD31-4B8C-83A1-F6EECF244321}">
                <p14:modId xmlns:p14="http://schemas.microsoft.com/office/powerpoint/2010/main" val="66072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3452515"/>
                    </a:ext>
                  </a:extLst>
                </a:gridCol>
                <a:gridCol w="822960">
                  <a:extLst>
                    <a:ext uri="{9D8B030D-6E8A-4147-A177-3AD203B41FA5}">
                      <a16:colId xmlns:a16="http://schemas.microsoft.com/office/drawing/2014/main" val="1974166191"/>
                    </a:ext>
                  </a:extLst>
                </a:gridCol>
                <a:gridCol w="822960">
                  <a:extLst>
                    <a:ext uri="{9D8B030D-6E8A-4147-A177-3AD203B41FA5}">
                      <a16:colId xmlns:a16="http://schemas.microsoft.com/office/drawing/2014/main" val="3381582693"/>
                    </a:ext>
                  </a:extLst>
                </a:gridCol>
                <a:gridCol w="822960">
                  <a:extLst>
                    <a:ext uri="{9D8B030D-6E8A-4147-A177-3AD203B41FA5}">
                      <a16:colId xmlns:a16="http://schemas.microsoft.com/office/drawing/2014/main" val="4290627832"/>
                    </a:ext>
                  </a:extLst>
                </a:gridCol>
                <a:gridCol w="822960">
                  <a:extLst>
                    <a:ext uri="{9D8B030D-6E8A-4147-A177-3AD203B41FA5}">
                      <a16:colId xmlns:a16="http://schemas.microsoft.com/office/drawing/2014/main" val="3262289389"/>
                    </a:ext>
                  </a:extLst>
                </a:gridCol>
                <a:gridCol w="822960">
                  <a:extLst>
                    <a:ext uri="{9D8B030D-6E8A-4147-A177-3AD203B41FA5}">
                      <a16:colId xmlns:a16="http://schemas.microsoft.com/office/drawing/2014/main" val="339359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7286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- 2019-03-13 13:45:06 </a:t>
                      </a:r>
                      <a:r>
                        <a:rPr kumimoji="0" lang="en-US" sz="1000" b="0" i="0" u="none" strike="noStrike" kern="1200" cap="none" spc="0" normalizeH="0" baseline="0" noProof="0">
                          <a:ln>
                            <a:noFill/>
                          </a:ln>
                          <a:solidFill>
                            <a:prstClr val="black"/>
                          </a:solidFill>
                          <a:effectLst/>
                          <a:uLnTx/>
                          <a:uFillTx/>
                          <a:latin typeface="+mn-lt"/>
                          <a:ea typeface="+mn-ea"/>
                          <a:cs typeface="+mn-cs"/>
                        </a:rPr>
                        <a:t>
  According to @UofT alumnus @christianoblake, museums could do more for our health than we may think. https://t.co/ckqkP7HzWu
#UofTalumni #UofT #UofTMed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515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02:05:08 </a:t>
                      </a:r>
                      <a:r>
                        <a:rPr kumimoji="0" lang="en-US" sz="1000" b="0" i="0" u="none" strike="noStrike" kern="1200" cap="none" spc="0" normalizeH="0" baseline="0" noProof="0">
                          <a:ln>
                            <a:noFill/>
                          </a:ln>
                          <a:solidFill>
                            <a:prstClr val="black"/>
                          </a:solidFill>
                          <a:effectLst/>
                          <a:uLnTx/>
                          <a:uFillTx/>
                          <a:latin typeface="+mn-lt"/>
                          <a:ea typeface="+mn-ea"/>
                          <a:cs typeface="+mn-cs"/>
                        </a:rPr>
                        <a:t>
  On April 8th, join @ubcequity &amp;amp; @alumniubc to hear from athletes, changemakers, and leaders as they share their personal experiences, and discuss ways that sport is being transformed to broaden participation and to change our understanding of (dis)ability https://t.co/dNzpFAjbMA https://t.co/nyFbjJQxZc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56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- 2019-03-12 23:45:05 </a:t>
                      </a:r>
                      <a:r>
                        <a:rPr kumimoji="0" lang="en-US" sz="1000" b="0" i="0" u="none" strike="noStrike" kern="1200" cap="none" spc="0" normalizeH="0" baseline="0" noProof="0">
                          <a:ln>
                            <a:noFill/>
                          </a:ln>
                          <a:solidFill>
                            <a:prstClr val="black"/>
                          </a:solidFill>
                          <a:effectLst/>
                          <a:uLnTx/>
                          <a:uFillTx/>
                          <a:latin typeface="+mn-lt"/>
                          <a:ea typeface="+mn-ea"/>
                          <a:cs typeface="+mn-cs"/>
                        </a:rPr>
                        <a:t>
  RT @UofTMusicAlumni This is great! @uoftalumni father &amp;amp; daughter take their music and tech entrepreneurship international!
Looking forward to seeing this grow and evolve, Emilee-Mae Feely (BMus 2014) and Pat Feely (MMus 2003)!  https://t.co/6o5GW2250U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359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- 2019-03-12 22:50:07 </a:t>
                      </a:r>
                      <a:r>
                        <a:rPr kumimoji="0" lang="en-US" sz="1000" b="0" i="0" u="none" strike="noStrike" kern="1200" cap="none" spc="0" normalizeH="0" baseline="0" noProof="0">
                          <a:ln>
                            <a:noFill/>
                          </a:ln>
                          <a:solidFill>
                            <a:prstClr val="black"/>
                          </a:solidFill>
                          <a:effectLst/>
                          <a:uLnTx/>
                          <a:uFillTx/>
                          <a:latin typeface="+mn-lt"/>
                          <a:ea typeface="+mn-ea"/>
                          <a:cs typeface="+mn-cs"/>
                        </a:rPr>
                        <a:t>
  Save on tickets to the RENT: 20th Anniversary Tour by taking advantage of our @BACTouring offer for @UBC alumni. Performances take place in Edmonton, Calgary and Vancouver this September. Find out how you can save: https://t.co/2BOw0GfmiB https://t.co/FID0PclD3p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6255106"/>
                  </a:ext>
                </a:extLst>
              </a:tr>
            </a:tbl>
          </a:graphicData>
        </a:graphic>
      </p:graphicFrame>
      <p:sp>
        <p:nvSpPr>
          <p:cNvPr id="4" name="Text Placeholder 3">
            <a:extLst>
              <a:ext uri="{FF2B5EF4-FFF2-40B4-BE49-F238E27FC236}">
                <a16:creationId xmlns:a16="http://schemas.microsoft.com/office/drawing/2014/main" id="{516B6674-919D-4829-87D4-F88C66453B3C}"/>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984239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0E21A-1538-4D3D-BAB7-E9B0DA84D16C}"/>
              </a:ext>
            </a:extLst>
          </p:cNvPr>
          <p:cNvSpPr>
            <a:spLocks noGrp="1"/>
          </p:cNvSpPr>
          <p:nvPr>
            <p:ph type="title"/>
          </p:nvPr>
        </p:nvSpPr>
        <p:spPr/>
        <p:txBody>
          <a:bodyPr/>
          <a:lstStyle/>
          <a:p>
            <a:r>
              <a:rPr lang="en-US"/>
              <a:t>Facebook Post Type Distribution Per Profile | Alumni Program</a:t>
            </a:r>
          </a:p>
        </p:txBody>
      </p:sp>
      <p:graphicFrame>
        <p:nvGraphicFramePr>
          <p:cNvPr id="6" name="Chart Placeholder 5">
            <a:extLst>
              <a:ext uri="{FF2B5EF4-FFF2-40B4-BE49-F238E27FC236}">
                <a16:creationId xmlns:a16="http://schemas.microsoft.com/office/drawing/2014/main" id="{0DC707B3-5272-4D93-A8B5-2DB9CE066019}"/>
              </a:ext>
            </a:extLst>
          </p:cNvPr>
          <p:cNvGraphicFramePr>
            <a:graphicFrameLocks noGrp="1"/>
          </p:cNvGraphicFramePr>
          <p:nvPr>
            <p:ph type="chart" sz="quarter" idx="13"/>
            <p:extLst>
              <p:ext uri="{D42A27DB-BD31-4B8C-83A1-F6EECF244321}">
                <p14:modId xmlns:p14="http://schemas.microsoft.com/office/powerpoint/2010/main" val="3498658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A7762-E01F-450F-8EDE-910D4CD4B6C8}"/>
              </a:ext>
            </a:extLst>
          </p:cNvPr>
          <p:cNvSpPr>
            <a:spLocks noGrp="1"/>
          </p:cNvSpPr>
          <p:nvPr>
            <p:ph type="body" sz="quarter" idx="14"/>
          </p:nvPr>
        </p:nvSpPr>
        <p:spPr/>
        <p:txBody>
          <a:bodyPr/>
          <a:lstStyle/>
          <a:p>
            <a:r>
              <a:rPr lang="en-US"/>
              <a:t>01/18/2019 - 03/13/2019</a:t>
            </a:r>
          </a:p>
        </p:txBody>
      </p:sp>
      <p:sp>
        <p:nvSpPr>
          <p:cNvPr id="5" name="Footer Placeholder 4">
            <a:extLst>
              <a:ext uri="{FF2B5EF4-FFF2-40B4-BE49-F238E27FC236}">
                <a16:creationId xmlns:a16="http://schemas.microsoft.com/office/drawing/2014/main" id="{56CFEB16-6C14-46A7-B9EF-54DF8A613D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758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AEFC2-2BDE-4F4B-A4E3-2A0DC11F3DC8}"/>
              </a:ext>
            </a:extLst>
          </p:cNvPr>
          <p:cNvSpPr>
            <a:spLocks noGrp="1"/>
          </p:cNvSpPr>
          <p:nvPr>
            <p:ph type="title"/>
          </p:nvPr>
        </p:nvSpPr>
        <p:spPr/>
        <p:txBody>
          <a:bodyPr/>
          <a:lstStyle/>
          <a:p>
            <a:r>
              <a:rPr lang="en-US"/>
              <a:t>Instagram Posts | Alumni Program</a:t>
            </a:r>
          </a:p>
        </p:txBody>
      </p:sp>
      <p:graphicFrame>
        <p:nvGraphicFramePr>
          <p:cNvPr id="6" name="Chart Placeholder 5">
            <a:extLst>
              <a:ext uri="{FF2B5EF4-FFF2-40B4-BE49-F238E27FC236}">
                <a16:creationId xmlns:a16="http://schemas.microsoft.com/office/drawing/2014/main" id="{2C47AD58-3ACE-42CB-8C09-16A26B06ED06}"/>
              </a:ext>
            </a:extLst>
          </p:cNvPr>
          <p:cNvGraphicFramePr>
            <a:graphicFrameLocks noGrp="1"/>
          </p:cNvGraphicFramePr>
          <p:nvPr>
            <p:ph type="chart" sz="quarter" idx="13"/>
            <p:extLst>
              <p:ext uri="{D42A27DB-BD31-4B8C-83A1-F6EECF244321}">
                <p14:modId xmlns:p14="http://schemas.microsoft.com/office/powerpoint/2010/main" val="1907104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A13785-732F-4410-9A33-182B428EB14B}"/>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A8DA12A9-1E55-45F7-9F39-9C4BD0669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6051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3C6EE-A663-4755-8865-07DC55360611}"/>
              </a:ext>
            </a:extLst>
          </p:cNvPr>
          <p:cNvSpPr>
            <a:spLocks noGrp="1"/>
          </p:cNvSpPr>
          <p:nvPr>
            <p:ph type="title"/>
          </p:nvPr>
        </p:nvSpPr>
        <p:spPr/>
        <p:txBody>
          <a:bodyPr/>
          <a:lstStyle/>
          <a:p>
            <a:r>
              <a:rPr lang="en-US"/>
              <a:t>Instagram Hashtag Detection | Alumni Program - 1 of 3</a:t>
            </a:r>
          </a:p>
        </p:txBody>
      </p:sp>
      <p:graphicFrame>
        <p:nvGraphicFramePr>
          <p:cNvPr id="5" name="Table Placeholder 4">
            <a:extLst>
              <a:ext uri="{FF2B5EF4-FFF2-40B4-BE49-F238E27FC236}">
                <a16:creationId xmlns:a16="http://schemas.microsoft.com/office/drawing/2014/main" id="{C4BCF1A2-880A-4B07-A602-945C28959BF4}"/>
              </a:ext>
            </a:extLst>
          </p:cNvPr>
          <p:cNvGraphicFramePr>
            <a:graphicFrameLocks noGrp="1"/>
          </p:cNvGraphicFramePr>
          <p:nvPr>
            <p:ph type="tbl" sz="quarter" idx="13"/>
            <p:extLst>
              <p:ext uri="{D42A27DB-BD31-4B8C-83A1-F6EECF244321}">
                <p14:modId xmlns:p14="http://schemas.microsoft.com/office/powerpoint/2010/main" val="169342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7643217"/>
                    </a:ext>
                  </a:extLst>
                </a:gridCol>
                <a:gridCol w="1481328">
                  <a:extLst>
                    <a:ext uri="{9D8B030D-6E8A-4147-A177-3AD203B41FA5}">
                      <a16:colId xmlns:a16="http://schemas.microsoft.com/office/drawing/2014/main" val="2415093777"/>
                    </a:ext>
                  </a:extLst>
                </a:gridCol>
                <a:gridCol w="1481328">
                  <a:extLst>
                    <a:ext uri="{9D8B030D-6E8A-4147-A177-3AD203B41FA5}">
                      <a16:colId xmlns:a16="http://schemas.microsoft.com/office/drawing/2014/main" val="458099973"/>
                    </a:ext>
                  </a:extLst>
                </a:gridCol>
                <a:gridCol w="1481328">
                  <a:extLst>
                    <a:ext uri="{9D8B030D-6E8A-4147-A177-3AD203B41FA5}">
                      <a16:colId xmlns:a16="http://schemas.microsoft.com/office/drawing/2014/main" val="736291276"/>
                    </a:ext>
                  </a:extLst>
                </a:gridCol>
                <a:gridCol w="1481328">
                  <a:extLst>
                    <a:ext uri="{9D8B030D-6E8A-4147-A177-3AD203B41FA5}">
                      <a16:colId xmlns:a16="http://schemas.microsoft.com/office/drawing/2014/main" val="202864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632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75.666666666667</a:t>
                      </a:r>
                    </a:p>
                  </a:txBody>
                  <a:tcPr/>
                </a:tc>
                <a:extLst>
                  <a:ext uri="{0D108BD9-81ED-4DB2-BD59-A6C34878D82A}">
                    <a16:rowId xmlns:a16="http://schemas.microsoft.com/office/drawing/2014/main" val="382268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#ubcalumni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75.666666666667</a:t>
                      </a:r>
                    </a:p>
                  </a:txBody>
                  <a:tcPr/>
                </a:tc>
                <a:extLst>
                  <a:ext uri="{0D108BD9-81ED-4DB2-BD59-A6C34878D82A}">
                    <a16:rowId xmlns:a16="http://schemas.microsoft.com/office/drawing/2014/main" val="191724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#alumniubc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75.666666666667</a:t>
                      </a:r>
                    </a:p>
                  </a:txBody>
                  <a:tcPr/>
                </a:tc>
                <a:extLst>
                  <a:ext uri="{0D108BD9-81ED-4DB2-BD59-A6C34878D82A}">
                    <a16:rowId xmlns:a16="http://schemas.microsoft.com/office/drawing/2014/main" val="310112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#roberthleealumnicentre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04939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#lunarnewyear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extLst>
                  <a:ext uri="{0D108BD9-81ED-4DB2-BD59-A6C34878D82A}">
                    <a16:rowId xmlns:a16="http://schemas.microsoft.com/office/drawing/2014/main" val="1931651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#yearofthepig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extLst>
                  <a:ext uri="{0D108BD9-81ED-4DB2-BD59-A6C34878D82A}">
                    <a16:rowId xmlns:a16="http://schemas.microsoft.com/office/drawing/2014/main" val="1742532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51527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98591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#celebration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40677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548228920"/>
                  </a:ext>
                </a:extLst>
              </a:tr>
            </a:tbl>
          </a:graphicData>
        </a:graphic>
      </p:graphicFrame>
      <p:sp>
        <p:nvSpPr>
          <p:cNvPr id="4" name="Text Placeholder 3">
            <a:extLst>
              <a:ext uri="{FF2B5EF4-FFF2-40B4-BE49-F238E27FC236}">
                <a16:creationId xmlns:a16="http://schemas.microsoft.com/office/drawing/2014/main" id="{1622221A-AF62-4B87-A295-F92D54B8CE67}"/>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457163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CDF5-34CE-41F2-91F1-E4E29B9EB967}"/>
              </a:ext>
            </a:extLst>
          </p:cNvPr>
          <p:cNvSpPr>
            <a:spLocks noGrp="1"/>
          </p:cNvSpPr>
          <p:nvPr>
            <p:ph type="title"/>
          </p:nvPr>
        </p:nvSpPr>
        <p:spPr/>
        <p:txBody>
          <a:bodyPr/>
          <a:lstStyle/>
          <a:p>
            <a:r>
              <a:rPr lang="en-US"/>
              <a:t>Instagram Hashtag Detection | Alumni Program - 2 of 3</a:t>
            </a:r>
          </a:p>
        </p:txBody>
      </p:sp>
      <p:graphicFrame>
        <p:nvGraphicFramePr>
          <p:cNvPr id="5" name="Table Placeholder 4">
            <a:extLst>
              <a:ext uri="{FF2B5EF4-FFF2-40B4-BE49-F238E27FC236}">
                <a16:creationId xmlns:a16="http://schemas.microsoft.com/office/drawing/2014/main" id="{5208AD37-3E00-4E41-A93C-B665229F8C75}"/>
              </a:ext>
            </a:extLst>
          </p:cNvPr>
          <p:cNvGraphicFramePr>
            <a:graphicFrameLocks noGrp="1"/>
          </p:cNvGraphicFramePr>
          <p:nvPr>
            <p:ph type="tbl" sz="quarter" idx="13"/>
            <p:extLst>
              <p:ext uri="{D42A27DB-BD31-4B8C-83A1-F6EECF244321}">
                <p14:modId xmlns:p14="http://schemas.microsoft.com/office/powerpoint/2010/main" val="4060874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3095356"/>
                    </a:ext>
                  </a:extLst>
                </a:gridCol>
                <a:gridCol w="1481328">
                  <a:extLst>
                    <a:ext uri="{9D8B030D-6E8A-4147-A177-3AD203B41FA5}">
                      <a16:colId xmlns:a16="http://schemas.microsoft.com/office/drawing/2014/main" val="3309933346"/>
                    </a:ext>
                  </a:extLst>
                </a:gridCol>
                <a:gridCol w="1481328">
                  <a:extLst>
                    <a:ext uri="{9D8B030D-6E8A-4147-A177-3AD203B41FA5}">
                      <a16:colId xmlns:a16="http://schemas.microsoft.com/office/drawing/2014/main" val="2766077078"/>
                    </a:ext>
                  </a:extLst>
                </a:gridCol>
                <a:gridCol w="1481328">
                  <a:extLst>
                    <a:ext uri="{9D8B030D-6E8A-4147-A177-3AD203B41FA5}">
                      <a16:colId xmlns:a16="http://schemas.microsoft.com/office/drawing/2014/main" val="1099479055"/>
                    </a:ext>
                  </a:extLst>
                </a:gridCol>
                <a:gridCol w="1481328">
                  <a:extLst>
                    <a:ext uri="{9D8B030D-6E8A-4147-A177-3AD203B41FA5}">
                      <a16:colId xmlns:a16="http://schemas.microsoft.com/office/drawing/2014/main" val="2222074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68313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#alumnitravel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8349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#beyondthebucketlist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42243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48371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236811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#traveltheworld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123630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#seetheworld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17890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#patagonia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408955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41208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76136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#southamerica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2444884148"/>
                  </a:ext>
                </a:extLst>
              </a:tr>
            </a:tbl>
          </a:graphicData>
        </a:graphic>
      </p:graphicFrame>
      <p:sp>
        <p:nvSpPr>
          <p:cNvPr id="4" name="Text Placeholder 3">
            <a:extLst>
              <a:ext uri="{FF2B5EF4-FFF2-40B4-BE49-F238E27FC236}">
                <a16:creationId xmlns:a16="http://schemas.microsoft.com/office/drawing/2014/main" id="{FF4A4CE7-9474-40A1-948D-817FA8192149}"/>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689941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726F-5B8F-4CC0-AED4-695D36D8B0B6}"/>
              </a:ext>
            </a:extLst>
          </p:cNvPr>
          <p:cNvSpPr>
            <a:spLocks noGrp="1"/>
          </p:cNvSpPr>
          <p:nvPr>
            <p:ph type="title"/>
          </p:nvPr>
        </p:nvSpPr>
        <p:spPr/>
        <p:txBody>
          <a:bodyPr/>
          <a:lstStyle/>
          <a:p>
            <a:r>
              <a:rPr lang="en-US"/>
              <a:t>Instagram Hashtag Detection | Alumni Program - 3 of 3</a:t>
            </a:r>
          </a:p>
        </p:txBody>
      </p:sp>
      <p:graphicFrame>
        <p:nvGraphicFramePr>
          <p:cNvPr id="5" name="Table Placeholder 4">
            <a:extLst>
              <a:ext uri="{FF2B5EF4-FFF2-40B4-BE49-F238E27FC236}">
                <a16:creationId xmlns:a16="http://schemas.microsoft.com/office/drawing/2014/main" id="{5103340C-E541-43F1-B1FA-3D0D84290814}"/>
              </a:ext>
            </a:extLst>
          </p:cNvPr>
          <p:cNvGraphicFramePr>
            <a:graphicFrameLocks noGrp="1"/>
          </p:cNvGraphicFramePr>
          <p:nvPr>
            <p:ph type="tbl" sz="quarter" idx="13"/>
            <p:extLst>
              <p:ext uri="{D42A27DB-BD31-4B8C-83A1-F6EECF244321}">
                <p14:modId xmlns:p14="http://schemas.microsoft.com/office/powerpoint/2010/main" val="2089602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7733205"/>
                    </a:ext>
                  </a:extLst>
                </a:gridCol>
                <a:gridCol w="1481328">
                  <a:extLst>
                    <a:ext uri="{9D8B030D-6E8A-4147-A177-3AD203B41FA5}">
                      <a16:colId xmlns:a16="http://schemas.microsoft.com/office/drawing/2014/main" val="3159737748"/>
                    </a:ext>
                  </a:extLst>
                </a:gridCol>
                <a:gridCol w="1481328">
                  <a:extLst>
                    <a:ext uri="{9D8B030D-6E8A-4147-A177-3AD203B41FA5}">
                      <a16:colId xmlns:a16="http://schemas.microsoft.com/office/drawing/2014/main" val="1789751552"/>
                    </a:ext>
                  </a:extLst>
                </a:gridCol>
                <a:gridCol w="1481328">
                  <a:extLst>
                    <a:ext uri="{9D8B030D-6E8A-4147-A177-3AD203B41FA5}">
                      <a16:colId xmlns:a16="http://schemas.microsoft.com/office/drawing/2014/main" val="2285389904"/>
                    </a:ext>
                  </a:extLst>
                </a:gridCol>
                <a:gridCol w="1481328">
                  <a:extLst>
                    <a:ext uri="{9D8B030D-6E8A-4147-A177-3AD203B41FA5}">
                      <a16:colId xmlns:a16="http://schemas.microsoft.com/office/drawing/2014/main" val="3072189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0527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66073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86572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#hikingadventures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131932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290180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#kelowna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195416483"/>
                  </a:ext>
                </a:extLst>
              </a:tr>
            </a:tbl>
          </a:graphicData>
        </a:graphic>
      </p:graphicFrame>
      <p:sp>
        <p:nvSpPr>
          <p:cNvPr id="4" name="Text Placeholder 3">
            <a:extLst>
              <a:ext uri="{FF2B5EF4-FFF2-40B4-BE49-F238E27FC236}">
                <a16:creationId xmlns:a16="http://schemas.microsoft.com/office/drawing/2014/main" id="{91EF3887-734B-4F1C-B0BD-02F586EFD4F3}"/>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039797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7FC06-A040-4BA6-BEE1-C6BB4E42E5B6}"/>
              </a:ext>
            </a:extLst>
          </p:cNvPr>
          <p:cNvSpPr>
            <a:spLocks noGrp="1"/>
          </p:cNvSpPr>
          <p:nvPr>
            <p:ph type="title"/>
          </p:nvPr>
        </p:nvSpPr>
        <p:spPr/>
        <p:txBody>
          <a:bodyPr/>
          <a:lstStyle/>
          <a:p>
            <a:r>
              <a:rPr lang="en-US"/>
              <a:t>Instagram Post Type Distribution Per Profile | Alumni Program</a:t>
            </a:r>
          </a:p>
        </p:txBody>
      </p:sp>
      <p:graphicFrame>
        <p:nvGraphicFramePr>
          <p:cNvPr id="6" name="Chart Placeholder 5">
            <a:extLst>
              <a:ext uri="{FF2B5EF4-FFF2-40B4-BE49-F238E27FC236}">
                <a16:creationId xmlns:a16="http://schemas.microsoft.com/office/drawing/2014/main" id="{8FEC886F-76B9-48E1-A83A-38C978291644}"/>
              </a:ext>
            </a:extLst>
          </p:cNvPr>
          <p:cNvGraphicFramePr>
            <a:graphicFrameLocks noGrp="1"/>
          </p:cNvGraphicFramePr>
          <p:nvPr>
            <p:ph type="chart" sz="quarter" idx="13"/>
            <p:extLst>
              <p:ext uri="{D42A27DB-BD31-4B8C-83A1-F6EECF244321}">
                <p14:modId xmlns:p14="http://schemas.microsoft.com/office/powerpoint/2010/main" val="4063016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8C8288-9AD3-4896-AD60-78AC61AD4B86}"/>
              </a:ext>
            </a:extLst>
          </p:cNvPr>
          <p:cNvSpPr>
            <a:spLocks noGrp="1"/>
          </p:cNvSpPr>
          <p:nvPr>
            <p:ph type="body" sz="quarter" idx="14"/>
          </p:nvPr>
        </p:nvSpPr>
        <p:spPr/>
        <p:txBody>
          <a:bodyPr/>
          <a:lstStyle/>
          <a:p>
            <a:r>
              <a:rPr lang="en-US"/>
              <a:t>01/18/2019 - 03/13/2019</a:t>
            </a:r>
          </a:p>
        </p:txBody>
      </p:sp>
      <p:sp>
        <p:nvSpPr>
          <p:cNvPr id="5" name="Footer Placeholder 4">
            <a:extLst>
              <a:ext uri="{FF2B5EF4-FFF2-40B4-BE49-F238E27FC236}">
                <a16:creationId xmlns:a16="http://schemas.microsoft.com/office/drawing/2014/main" id="{B929D9F6-CD57-4619-B43E-FFF5391C7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156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37453-57F0-4B06-BD92-69A23F1574B0}"/>
              </a:ext>
            </a:extLst>
          </p:cNvPr>
          <p:cNvSpPr>
            <a:spLocks noGrp="1"/>
          </p:cNvSpPr>
          <p:nvPr>
            <p:ph type="title"/>
          </p:nvPr>
        </p:nvSpPr>
        <p:spPr/>
        <p:txBody>
          <a:bodyPr/>
          <a:lstStyle/>
          <a:p>
            <a:r>
              <a:rPr lang="en-US"/>
              <a:t>Overall Overall Posted Content | Alumni Program</a:t>
            </a:r>
          </a:p>
        </p:txBody>
      </p:sp>
      <p:graphicFrame>
        <p:nvGraphicFramePr>
          <p:cNvPr id="6" name="Chart Placeholder 5">
            <a:extLst>
              <a:ext uri="{FF2B5EF4-FFF2-40B4-BE49-F238E27FC236}">
                <a16:creationId xmlns:a16="http://schemas.microsoft.com/office/drawing/2014/main" id="{2213B4F7-9C37-4C74-9CB4-1BB226CDBCE0}"/>
              </a:ext>
            </a:extLst>
          </p:cNvPr>
          <p:cNvGraphicFramePr>
            <a:graphicFrameLocks noGrp="1"/>
          </p:cNvGraphicFramePr>
          <p:nvPr>
            <p:ph type="chart" sz="quarter" idx="13"/>
            <p:extLst>
              <p:ext uri="{D42A27DB-BD31-4B8C-83A1-F6EECF244321}">
                <p14:modId xmlns:p14="http://schemas.microsoft.com/office/powerpoint/2010/main" val="2825341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D03D1A-7686-47EB-A5E4-0F7539040EBA}"/>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C21B44FB-B3C8-4C72-9AD5-E9E6F81642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2058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2D606-D51A-47E5-90DE-16891EF4E285}"/>
              </a:ext>
            </a:extLst>
          </p:cNvPr>
          <p:cNvSpPr>
            <a:spLocks noGrp="1"/>
          </p:cNvSpPr>
          <p:nvPr>
            <p:ph type="title"/>
          </p:nvPr>
        </p:nvSpPr>
        <p:spPr/>
        <p:txBody>
          <a:bodyPr/>
          <a:lstStyle/>
          <a:p>
            <a:r>
              <a:rPr lang="en-US"/>
              <a:t>Facebook Own Video Posts | Alumni Program</a:t>
            </a:r>
          </a:p>
        </p:txBody>
      </p:sp>
      <p:graphicFrame>
        <p:nvGraphicFramePr>
          <p:cNvPr id="6" name="Chart Placeholder 5">
            <a:extLst>
              <a:ext uri="{FF2B5EF4-FFF2-40B4-BE49-F238E27FC236}">
                <a16:creationId xmlns:a16="http://schemas.microsoft.com/office/drawing/2014/main" id="{99B8F368-9147-44E2-BE5D-3CA2687AAEBB}"/>
              </a:ext>
            </a:extLst>
          </p:cNvPr>
          <p:cNvGraphicFramePr>
            <a:graphicFrameLocks noGrp="1"/>
          </p:cNvGraphicFramePr>
          <p:nvPr>
            <p:ph type="chart" sz="quarter" idx="13"/>
            <p:extLst>
              <p:ext uri="{D42A27DB-BD31-4B8C-83A1-F6EECF244321}">
                <p14:modId xmlns:p14="http://schemas.microsoft.com/office/powerpoint/2010/main" val="1687620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FAF209-BF35-45F4-BC7E-E01E5E0FD1F0}"/>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AFAFC713-C7CC-47ED-A14B-FA8680CC71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796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3B07-1389-482A-9DEE-AD573092B6F8}"/>
              </a:ext>
            </a:extLst>
          </p:cNvPr>
          <p:cNvSpPr>
            <a:spLocks noGrp="1"/>
          </p:cNvSpPr>
          <p:nvPr>
            <p:ph type="title"/>
          </p:nvPr>
        </p:nvSpPr>
        <p:spPr/>
        <p:txBody>
          <a:bodyPr/>
          <a:lstStyle/>
          <a:p>
            <a:r>
              <a:rPr lang="en-US"/>
              <a:t>Facebook Positive/Negative Reaction Distribution | Alumni Program</a:t>
            </a:r>
          </a:p>
        </p:txBody>
      </p:sp>
      <p:graphicFrame>
        <p:nvGraphicFramePr>
          <p:cNvPr id="6" name="Chart Placeholder 5">
            <a:extLst>
              <a:ext uri="{FF2B5EF4-FFF2-40B4-BE49-F238E27FC236}">
                <a16:creationId xmlns:a16="http://schemas.microsoft.com/office/drawing/2014/main" id="{3E040773-B79C-4146-9E09-EAD4C4685C30}"/>
              </a:ext>
            </a:extLst>
          </p:cNvPr>
          <p:cNvGraphicFramePr>
            <a:graphicFrameLocks noGrp="1"/>
          </p:cNvGraphicFramePr>
          <p:nvPr>
            <p:ph type="chart" sz="quarter" idx="13"/>
            <p:extLst>
              <p:ext uri="{D42A27DB-BD31-4B8C-83A1-F6EECF244321}">
                <p14:modId xmlns:p14="http://schemas.microsoft.com/office/powerpoint/2010/main" val="4114770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EBBD67-56F3-430A-81FC-9A67A95D683B}"/>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F5C53DD7-5ADB-4A4B-8F76-FAF14B946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8879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82C49-2371-4DF5-99F4-4B43B62C9AD5}"/>
              </a:ext>
            </a:extLst>
          </p:cNvPr>
          <p:cNvSpPr>
            <a:spLocks noGrp="1"/>
          </p:cNvSpPr>
          <p:nvPr>
            <p:ph type="title"/>
          </p:nvPr>
        </p:nvSpPr>
        <p:spPr/>
        <p:txBody>
          <a:bodyPr/>
          <a:lstStyle/>
          <a:p>
            <a:r>
              <a:rPr lang="en-US"/>
              <a:t>Overall Total Interactions by Weekday | Alumni Program</a:t>
            </a:r>
          </a:p>
        </p:txBody>
      </p:sp>
      <p:graphicFrame>
        <p:nvGraphicFramePr>
          <p:cNvPr id="6" name="Chart Placeholder 5">
            <a:extLst>
              <a:ext uri="{FF2B5EF4-FFF2-40B4-BE49-F238E27FC236}">
                <a16:creationId xmlns:a16="http://schemas.microsoft.com/office/drawing/2014/main" id="{ABC8D503-7E3F-424D-B368-6CAEE1ECB06D}"/>
              </a:ext>
            </a:extLst>
          </p:cNvPr>
          <p:cNvGraphicFramePr>
            <a:graphicFrameLocks noGrp="1"/>
          </p:cNvGraphicFramePr>
          <p:nvPr>
            <p:ph type="chart" sz="quarter" idx="13"/>
            <p:extLst>
              <p:ext uri="{D42A27DB-BD31-4B8C-83A1-F6EECF244321}">
                <p14:modId xmlns:p14="http://schemas.microsoft.com/office/powerpoint/2010/main" val="1127117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36D54-E144-4225-A556-EB4525CDDB4E}"/>
              </a:ext>
            </a:extLst>
          </p:cNvPr>
          <p:cNvSpPr>
            <a:spLocks noGrp="1"/>
          </p:cNvSpPr>
          <p:nvPr>
            <p:ph type="body" sz="quarter" idx="14"/>
          </p:nvPr>
        </p:nvSpPr>
        <p:spPr/>
        <p:txBody>
          <a:bodyPr/>
          <a:lstStyle/>
          <a:p>
            <a:r>
              <a:rPr lang="en-US"/>
              <a:t>01/18/2019 - 03/13/2019</a:t>
            </a:r>
          </a:p>
        </p:txBody>
      </p:sp>
      <p:sp>
        <p:nvSpPr>
          <p:cNvPr id="5" name="Footer Placeholder 4">
            <a:extLst>
              <a:ext uri="{FF2B5EF4-FFF2-40B4-BE49-F238E27FC236}">
                <a16:creationId xmlns:a16="http://schemas.microsoft.com/office/drawing/2014/main" id="{83145843-C1E9-4951-8D74-E0A546441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9970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8E5DA-EC17-4076-AC74-1FEEA75E5474}"/>
              </a:ext>
            </a:extLst>
          </p:cNvPr>
          <p:cNvSpPr>
            <a:spLocks noGrp="1"/>
          </p:cNvSpPr>
          <p:nvPr>
            <p:ph type="title"/>
          </p:nvPr>
        </p:nvSpPr>
        <p:spPr/>
        <p:txBody>
          <a:bodyPr/>
          <a:lstStyle/>
          <a:p>
            <a:r>
              <a:rPr lang="en-US"/>
              <a:t>Twitter Key Metrics Table | Alumni Program</a:t>
            </a:r>
          </a:p>
        </p:txBody>
      </p:sp>
      <p:graphicFrame>
        <p:nvGraphicFramePr>
          <p:cNvPr id="5" name="Table Placeholder 4">
            <a:extLst>
              <a:ext uri="{FF2B5EF4-FFF2-40B4-BE49-F238E27FC236}">
                <a16:creationId xmlns:a16="http://schemas.microsoft.com/office/drawing/2014/main" id="{DBAF8B0E-CBB5-456B-9A75-05C04920427A}"/>
              </a:ext>
            </a:extLst>
          </p:cNvPr>
          <p:cNvGraphicFramePr>
            <a:graphicFrameLocks noGrp="1"/>
          </p:cNvGraphicFramePr>
          <p:nvPr>
            <p:ph type="tbl" sz="quarter" idx="13"/>
            <p:extLst>
              <p:ext uri="{D42A27DB-BD31-4B8C-83A1-F6EECF244321}">
                <p14:modId xmlns:p14="http://schemas.microsoft.com/office/powerpoint/2010/main" val="59957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89516047"/>
                    </a:ext>
                  </a:extLst>
                </a:gridCol>
                <a:gridCol w="493776">
                  <a:extLst>
                    <a:ext uri="{9D8B030D-6E8A-4147-A177-3AD203B41FA5}">
                      <a16:colId xmlns:a16="http://schemas.microsoft.com/office/drawing/2014/main" val="2877298064"/>
                    </a:ext>
                  </a:extLst>
                </a:gridCol>
                <a:gridCol w="493776">
                  <a:extLst>
                    <a:ext uri="{9D8B030D-6E8A-4147-A177-3AD203B41FA5}">
                      <a16:colId xmlns:a16="http://schemas.microsoft.com/office/drawing/2014/main" val="432798889"/>
                    </a:ext>
                  </a:extLst>
                </a:gridCol>
                <a:gridCol w="493776">
                  <a:extLst>
                    <a:ext uri="{9D8B030D-6E8A-4147-A177-3AD203B41FA5}">
                      <a16:colId xmlns:a16="http://schemas.microsoft.com/office/drawing/2014/main" val="2148629408"/>
                    </a:ext>
                  </a:extLst>
                </a:gridCol>
                <a:gridCol w="493776">
                  <a:extLst>
                    <a:ext uri="{9D8B030D-6E8A-4147-A177-3AD203B41FA5}">
                      <a16:colId xmlns:a16="http://schemas.microsoft.com/office/drawing/2014/main" val="371758989"/>
                    </a:ext>
                  </a:extLst>
                </a:gridCol>
                <a:gridCol w="493776">
                  <a:extLst>
                    <a:ext uri="{9D8B030D-6E8A-4147-A177-3AD203B41FA5}">
                      <a16:colId xmlns:a16="http://schemas.microsoft.com/office/drawing/2014/main" val="1728483968"/>
                    </a:ext>
                  </a:extLst>
                </a:gridCol>
                <a:gridCol w="493776">
                  <a:extLst>
                    <a:ext uri="{9D8B030D-6E8A-4147-A177-3AD203B41FA5}">
                      <a16:colId xmlns:a16="http://schemas.microsoft.com/office/drawing/2014/main" val="2071917061"/>
                    </a:ext>
                  </a:extLst>
                </a:gridCol>
                <a:gridCol w="493776">
                  <a:extLst>
                    <a:ext uri="{9D8B030D-6E8A-4147-A177-3AD203B41FA5}">
                      <a16:colId xmlns:a16="http://schemas.microsoft.com/office/drawing/2014/main" val="278397149"/>
                    </a:ext>
                  </a:extLst>
                </a:gridCol>
                <a:gridCol w="493776">
                  <a:extLst>
                    <a:ext uri="{9D8B030D-6E8A-4147-A177-3AD203B41FA5}">
                      <a16:colId xmlns:a16="http://schemas.microsoft.com/office/drawing/2014/main" val="3369818279"/>
                    </a:ext>
                  </a:extLst>
                </a:gridCol>
                <a:gridCol w="493776">
                  <a:extLst>
                    <a:ext uri="{9D8B030D-6E8A-4147-A177-3AD203B41FA5}">
                      <a16:colId xmlns:a16="http://schemas.microsoft.com/office/drawing/2014/main" val="681113334"/>
                    </a:ext>
                  </a:extLst>
                </a:gridCol>
                <a:gridCol w="493776">
                  <a:extLst>
                    <a:ext uri="{9D8B030D-6E8A-4147-A177-3AD203B41FA5}">
                      <a16:colId xmlns:a16="http://schemas.microsoft.com/office/drawing/2014/main" val="1531349757"/>
                    </a:ext>
                  </a:extLst>
                </a:gridCol>
                <a:gridCol w="493776">
                  <a:extLst>
                    <a:ext uri="{9D8B030D-6E8A-4147-A177-3AD203B41FA5}">
                      <a16:colId xmlns:a16="http://schemas.microsoft.com/office/drawing/2014/main" val="775385172"/>
                    </a:ext>
                  </a:extLst>
                </a:gridCol>
                <a:gridCol w="493776">
                  <a:extLst>
                    <a:ext uri="{9D8B030D-6E8A-4147-A177-3AD203B41FA5}">
                      <a16:colId xmlns:a16="http://schemas.microsoft.com/office/drawing/2014/main" val="2220259272"/>
                    </a:ext>
                  </a:extLst>
                </a:gridCol>
                <a:gridCol w="493776">
                  <a:extLst>
                    <a:ext uri="{9D8B030D-6E8A-4147-A177-3AD203B41FA5}">
                      <a16:colId xmlns:a16="http://schemas.microsoft.com/office/drawing/2014/main" val="37566347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98846765"/>
                  </a:ext>
                </a:extLst>
              </a:tr>
              <a:tr h="370840">
                <a:tc>
                  <a:txBody>
                    <a:bodyPr/>
                    <a:lstStyle/>
                    <a:p>
                      <a:r>
                        <a:rPr lang="en-US" sz="1000"/>
                        <a:t>@alumniubc</a:t>
                      </a:r>
                    </a:p>
                  </a:txBody>
                  <a:tcPr/>
                </a:tc>
                <a:tc>
                  <a:txBody>
                    <a:bodyPr/>
                    <a:lstStyle/>
                    <a:p>
                      <a:r>
                        <a:rPr lang="en-US" sz="1000"/>
                        <a:t>9949</a:t>
                      </a:r>
                    </a:p>
                  </a:txBody>
                  <a:tcPr/>
                </a:tc>
                <a:tc>
                  <a:txBody>
                    <a:bodyPr/>
                    <a:lstStyle/>
                    <a:p>
                      <a:r>
                        <a:rPr lang="en-US" sz="1000"/>
                        <a:t>n/a</a:t>
                      </a:r>
                    </a:p>
                  </a:txBody>
                  <a:tcPr/>
                </a:tc>
                <a:tc>
                  <a:txBody>
                    <a:bodyPr/>
                    <a:lstStyle/>
                    <a:p>
                      <a:r>
                        <a:rPr lang="en-US" sz="1000"/>
                        <a:t>103</a:t>
                      </a:r>
                    </a:p>
                  </a:txBody>
                  <a:tcPr/>
                </a:tc>
                <a:tc>
                  <a:txBody>
                    <a:bodyPr/>
                    <a:lstStyle/>
                    <a:p>
                      <a:r>
                        <a:rPr lang="en-US" sz="1000"/>
                        <a:t>61</a:t>
                      </a:r>
                    </a:p>
                  </a:txBody>
                  <a:tcPr/>
                </a:tc>
                <a:tc>
                  <a:txBody>
                    <a:bodyPr/>
                    <a:lstStyle/>
                    <a:p>
                      <a:r>
                        <a:rPr lang="en-US" sz="1000"/>
                        <a:t>41</a:t>
                      </a:r>
                    </a:p>
                  </a:txBody>
                  <a:tcPr/>
                </a:tc>
                <a:tc>
                  <a:txBody>
                    <a:bodyPr/>
                    <a:lstStyle/>
                    <a:p>
                      <a:r>
                        <a:rPr lang="en-US" sz="1000"/>
                        <a:t>1</a:t>
                      </a:r>
                    </a:p>
                  </a:txBody>
                  <a:tcPr/>
                </a:tc>
                <a:tc>
                  <a:txBody>
                    <a:bodyPr/>
                    <a:lstStyle/>
                    <a:p>
                      <a:r>
                        <a:rPr lang="en-US" sz="1000"/>
                        <a:t>46</a:t>
                      </a:r>
                    </a:p>
                  </a:txBody>
                  <a:tcPr/>
                </a:tc>
                <a:tc>
                  <a:txBody>
                    <a:bodyPr/>
                    <a:lstStyle/>
                    <a:p>
                      <a:r>
                        <a:rPr lang="en-US" sz="1000"/>
                        <a:t>46</a:t>
                      </a:r>
                    </a:p>
                  </a:txBody>
                  <a:tcPr/>
                </a:tc>
                <a:tc>
                  <a:txBody>
                    <a:bodyPr/>
                    <a:lstStyle/>
                    <a:p>
                      <a:r>
                        <a:rPr lang="en-US" sz="1000"/>
                        <a:t>80</a:t>
                      </a:r>
                    </a:p>
                  </a:txBody>
                  <a:tcPr/>
                </a:tc>
                <a:tc>
                  <a:txBody>
                    <a:bodyPr/>
                    <a:lstStyle/>
                    <a:p>
                      <a:r>
                        <a:rPr lang="en-US" sz="1000"/>
                        <a:t>1</a:t>
                      </a:r>
                    </a:p>
                  </a:txBody>
                  <a:tcPr/>
                </a:tc>
                <a:tc>
                  <a:txBody>
                    <a:bodyPr/>
                    <a:lstStyle/>
                    <a:p>
                      <a:r>
                        <a:rPr lang="en-US" sz="1000"/>
                        <a:t>27</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855382769"/>
                  </a:ext>
                </a:extLst>
              </a:tr>
              <a:tr h="370840">
                <a:tc>
                  <a:txBody>
                    <a:bodyPr/>
                    <a:lstStyle/>
                    <a:p>
                      <a:r>
                        <a:rPr lang="en-US" sz="1000"/>
                        <a:t>@SFUalumni</a:t>
                      </a:r>
                    </a:p>
                  </a:txBody>
                  <a:tcPr/>
                </a:tc>
                <a:tc>
                  <a:txBody>
                    <a:bodyPr/>
                    <a:lstStyle/>
                    <a:p>
                      <a:r>
                        <a:rPr lang="en-US" sz="1000"/>
                        <a:t>4709</a:t>
                      </a:r>
                    </a:p>
                  </a:txBody>
                  <a:tcPr/>
                </a:tc>
                <a:tc>
                  <a:txBody>
                    <a:bodyPr/>
                    <a:lstStyle/>
                    <a:p>
                      <a:r>
                        <a:rPr lang="en-US" sz="1000"/>
                        <a:t>n/a</a:t>
                      </a:r>
                    </a:p>
                  </a:txBody>
                  <a:tcPr/>
                </a:tc>
                <a:tc>
                  <a:txBody>
                    <a:bodyPr/>
                    <a:lstStyle/>
                    <a:p>
                      <a:r>
                        <a:rPr lang="en-US" sz="1000"/>
                        <a:t>147</a:t>
                      </a:r>
                    </a:p>
                  </a:txBody>
                  <a:tcPr/>
                </a:tc>
                <a:tc>
                  <a:txBody>
                    <a:bodyPr/>
                    <a:lstStyle/>
                    <a:p>
                      <a:r>
                        <a:rPr lang="en-US" sz="1000"/>
                        <a:t>111</a:t>
                      </a:r>
                    </a:p>
                  </a:txBody>
                  <a:tcPr/>
                </a:tc>
                <a:tc>
                  <a:txBody>
                    <a:bodyPr/>
                    <a:lstStyle/>
                    <a:p>
                      <a:r>
                        <a:rPr lang="en-US" sz="1000"/>
                        <a:t>33</a:t>
                      </a:r>
                    </a:p>
                  </a:txBody>
                  <a:tcPr/>
                </a:tc>
                <a:tc>
                  <a:txBody>
                    <a:bodyPr/>
                    <a:lstStyle/>
                    <a:p>
                      <a:r>
                        <a:rPr lang="en-US" sz="1000"/>
                        <a:t>3</a:t>
                      </a:r>
                    </a:p>
                  </a:txBody>
                  <a:tcPr/>
                </a:tc>
                <a:tc>
                  <a:txBody>
                    <a:bodyPr/>
                    <a:lstStyle/>
                    <a:p>
                      <a:r>
                        <a:rPr lang="en-US" sz="1000"/>
                        <a:t>49</a:t>
                      </a:r>
                    </a:p>
                  </a:txBody>
                  <a:tcPr/>
                </a:tc>
                <a:tc>
                  <a:txBody>
                    <a:bodyPr/>
                    <a:lstStyle/>
                    <a:p>
                      <a:r>
                        <a:rPr lang="en-US" sz="1000"/>
                        <a:t>49</a:t>
                      </a:r>
                    </a:p>
                  </a:txBody>
                  <a:tcPr/>
                </a:tc>
                <a:tc>
                  <a:txBody>
                    <a:bodyPr/>
                    <a:lstStyle/>
                    <a:p>
                      <a:r>
                        <a:rPr lang="en-US" sz="1000"/>
                        <a:t>181</a:t>
                      </a:r>
                    </a:p>
                  </a:txBody>
                  <a:tcPr/>
                </a:tc>
                <a:tc>
                  <a:txBody>
                    <a:bodyPr/>
                    <a:lstStyle/>
                    <a:p>
                      <a:r>
                        <a:rPr lang="en-US" sz="1000"/>
                        <a:t>0</a:t>
                      </a:r>
                    </a:p>
                  </a:txBody>
                  <a:tcPr/>
                </a:tc>
                <a:tc>
                  <a:txBody>
                    <a:bodyPr/>
                    <a:lstStyle/>
                    <a:p>
                      <a:r>
                        <a:rPr lang="en-US" sz="1000"/>
                        <a:t>8</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904882611"/>
                  </a:ext>
                </a:extLst>
              </a:tr>
              <a:tr h="370840">
                <a:tc>
                  <a:txBody>
                    <a:bodyPr/>
                    <a:lstStyle/>
                    <a:p>
                      <a:r>
                        <a:rPr lang="en-US" sz="1000"/>
                        <a:t>@uwaterlooalumni</a:t>
                      </a:r>
                    </a:p>
                  </a:txBody>
                  <a:tcPr/>
                </a:tc>
                <a:tc>
                  <a:txBody>
                    <a:bodyPr/>
                    <a:lstStyle/>
                    <a:p>
                      <a:r>
                        <a:rPr lang="en-US" sz="1000"/>
                        <a:t>5751</a:t>
                      </a:r>
                    </a:p>
                  </a:txBody>
                  <a:tcPr/>
                </a:tc>
                <a:tc>
                  <a:txBody>
                    <a:bodyPr/>
                    <a:lstStyle/>
                    <a:p>
                      <a:r>
                        <a:rPr lang="en-US" sz="1000"/>
                        <a:t>n/a</a:t>
                      </a:r>
                    </a:p>
                  </a:txBody>
                  <a:tcPr/>
                </a:tc>
                <a:tc>
                  <a:txBody>
                    <a:bodyPr/>
                    <a:lstStyle/>
                    <a:p>
                      <a:r>
                        <a:rPr lang="en-US" sz="1000"/>
                        <a:t>218</a:t>
                      </a:r>
                    </a:p>
                  </a:txBody>
                  <a:tcPr/>
                </a:tc>
                <a:tc>
                  <a:txBody>
                    <a:bodyPr/>
                    <a:lstStyle/>
                    <a:p>
                      <a:r>
                        <a:rPr lang="en-US" sz="1000"/>
                        <a:t>174</a:t>
                      </a:r>
                    </a:p>
                  </a:txBody>
                  <a:tcPr/>
                </a:tc>
                <a:tc>
                  <a:txBody>
                    <a:bodyPr/>
                    <a:lstStyle/>
                    <a:p>
                      <a:r>
                        <a:rPr lang="en-US" sz="1000"/>
                        <a:t>40</a:t>
                      </a:r>
                    </a:p>
                  </a:txBody>
                  <a:tcPr/>
                </a:tc>
                <a:tc>
                  <a:txBody>
                    <a:bodyPr/>
                    <a:lstStyle/>
                    <a:p>
                      <a:r>
                        <a:rPr lang="en-US" sz="1000"/>
                        <a:t>4</a:t>
                      </a:r>
                    </a:p>
                  </a:txBody>
                  <a:tcPr/>
                </a:tc>
                <a:tc>
                  <a:txBody>
                    <a:bodyPr/>
                    <a:lstStyle/>
                    <a:p>
                      <a:r>
                        <a:rPr lang="en-US" sz="1000"/>
                        <a:t>214</a:t>
                      </a:r>
                    </a:p>
                  </a:txBody>
                  <a:tcPr/>
                </a:tc>
                <a:tc>
                  <a:txBody>
                    <a:bodyPr/>
                    <a:lstStyle/>
                    <a:p>
                      <a:r>
                        <a:rPr lang="en-US" sz="1000"/>
                        <a:t>212</a:t>
                      </a:r>
                    </a:p>
                  </a:txBody>
                  <a:tcPr/>
                </a:tc>
                <a:tc>
                  <a:txBody>
                    <a:bodyPr/>
                    <a:lstStyle/>
                    <a:p>
                      <a:r>
                        <a:rPr lang="en-US" sz="1000"/>
                        <a:t>857</a:t>
                      </a:r>
                    </a:p>
                  </a:txBody>
                  <a:tcPr/>
                </a:tc>
                <a:tc>
                  <a:txBody>
                    <a:bodyPr/>
                    <a:lstStyle/>
                    <a:p>
                      <a:r>
                        <a:rPr lang="en-US" sz="1000"/>
                        <a:t>1</a:t>
                      </a:r>
                    </a:p>
                  </a:txBody>
                  <a:tcPr/>
                </a:tc>
                <a:tc>
                  <a:txBody>
                    <a:bodyPr/>
                    <a:lstStyle/>
                    <a:p>
                      <a:r>
                        <a:rPr lang="en-US" sz="1000"/>
                        <a:t>21</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079007903"/>
                  </a:ext>
                </a:extLst>
              </a:tr>
              <a:tr h="370840">
                <a:tc>
                  <a:txBody>
                    <a:bodyPr/>
                    <a:lstStyle/>
                    <a:p>
                      <a:r>
                        <a:rPr lang="en-US" sz="1000"/>
                        <a:t>@uoftalumni</a:t>
                      </a:r>
                    </a:p>
                  </a:txBody>
                  <a:tcPr/>
                </a:tc>
                <a:tc>
                  <a:txBody>
                    <a:bodyPr/>
                    <a:lstStyle/>
                    <a:p>
                      <a:r>
                        <a:rPr lang="en-US" sz="1000"/>
                        <a:t>3198</a:t>
                      </a:r>
                    </a:p>
                  </a:txBody>
                  <a:tcPr/>
                </a:tc>
                <a:tc>
                  <a:txBody>
                    <a:bodyPr/>
                    <a:lstStyle/>
                    <a:p>
                      <a:r>
                        <a:rPr lang="en-US" sz="1000"/>
                        <a:t>n/a</a:t>
                      </a:r>
                    </a:p>
                  </a:txBody>
                  <a:tcPr/>
                </a:tc>
                <a:tc>
                  <a:txBody>
                    <a:bodyPr/>
                    <a:lstStyle/>
                    <a:p>
                      <a:r>
                        <a:rPr lang="en-US" sz="1000"/>
                        <a:t>174</a:t>
                      </a:r>
                    </a:p>
                  </a:txBody>
                  <a:tcPr/>
                </a:tc>
                <a:tc>
                  <a:txBody>
                    <a:bodyPr/>
                    <a:lstStyle/>
                    <a:p>
                      <a:r>
                        <a:rPr lang="en-US" sz="1000"/>
                        <a:t>166</a:t>
                      </a:r>
                    </a:p>
                  </a:txBody>
                  <a:tcPr/>
                </a:tc>
                <a:tc>
                  <a:txBody>
                    <a:bodyPr/>
                    <a:lstStyle/>
                    <a:p>
                      <a:r>
                        <a:rPr lang="en-US" sz="1000"/>
                        <a:t>2</a:t>
                      </a:r>
                    </a:p>
                  </a:txBody>
                  <a:tcPr/>
                </a:tc>
                <a:tc>
                  <a:txBody>
                    <a:bodyPr/>
                    <a:lstStyle/>
                    <a:p>
                      <a:r>
                        <a:rPr lang="en-US" sz="1000"/>
                        <a:t>6</a:t>
                      </a:r>
                    </a:p>
                  </a:txBody>
                  <a:tcPr/>
                </a:tc>
                <a:tc>
                  <a:txBody>
                    <a:bodyPr/>
                    <a:lstStyle/>
                    <a:p>
                      <a:r>
                        <a:rPr lang="en-US" sz="1000"/>
                        <a:t>212</a:t>
                      </a:r>
                    </a:p>
                  </a:txBody>
                  <a:tcPr/>
                </a:tc>
                <a:tc>
                  <a:txBody>
                    <a:bodyPr/>
                    <a:lstStyle/>
                    <a:p>
                      <a:r>
                        <a:rPr lang="en-US" sz="1000"/>
                        <a:t>211</a:t>
                      </a:r>
                    </a:p>
                  </a:txBody>
                  <a:tcPr/>
                </a:tc>
                <a:tc>
                  <a:txBody>
                    <a:bodyPr/>
                    <a:lstStyle/>
                    <a:p>
                      <a:r>
                        <a:rPr lang="en-US" sz="1000"/>
                        <a:t>497</a:t>
                      </a:r>
                    </a:p>
                  </a:txBody>
                  <a:tcPr/>
                </a:tc>
                <a:tc>
                  <a:txBody>
                    <a:bodyPr/>
                    <a:lstStyle/>
                    <a:p>
                      <a:r>
                        <a:rPr lang="en-US" sz="1000"/>
                        <a:t>4</a:t>
                      </a:r>
                    </a:p>
                  </a:txBody>
                  <a:tcPr/>
                </a:tc>
                <a:tc>
                  <a:txBody>
                    <a:bodyPr/>
                    <a:lstStyle/>
                    <a:p>
                      <a:r>
                        <a:rPr lang="en-US" sz="1000"/>
                        <a:t>21</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42766083"/>
                  </a:ext>
                </a:extLst>
              </a:tr>
              <a:tr h="370840">
                <a:tc>
                  <a:txBody>
                    <a:bodyPr/>
                    <a:lstStyle/>
                    <a:p>
                      <a:r>
                        <a:rPr lang="en-US" sz="1000"/>
                        <a:t>@YorkUAlumni</a:t>
                      </a:r>
                    </a:p>
                  </a:txBody>
                  <a:tcPr/>
                </a:tc>
                <a:tc>
                  <a:txBody>
                    <a:bodyPr/>
                    <a:lstStyle/>
                    <a:p>
                      <a:r>
                        <a:rPr lang="en-US" sz="1000"/>
                        <a:t>2507</a:t>
                      </a:r>
                    </a:p>
                  </a:txBody>
                  <a:tcPr/>
                </a:tc>
                <a:tc>
                  <a:txBody>
                    <a:bodyPr/>
                    <a:lstStyle/>
                    <a:p>
                      <a:r>
                        <a:rPr lang="en-US" sz="1000"/>
                        <a:t>n/a</a:t>
                      </a:r>
                    </a:p>
                  </a:txBody>
                  <a:tcPr/>
                </a:tc>
                <a:tc>
                  <a:txBody>
                    <a:bodyPr/>
                    <a:lstStyle/>
                    <a:p>
                      <a:r>
                        <a:rPr lang="en-US" sz="1000"/>
                        <a:t>45</a:t>
                      </a:r>
                    </a:p>
                  </a:txBody>
                  <a:tcPr/>
                </a:tc>
                <a:tc>
                  <a:txBody>
                    <a:bodyPr/>
                    <a:lstStyle/>
                    <a:p>
                      <a:r>
                        <a:rPr lang="en-US" sz="1000"/>
                        <a:t>26</a:t>
                      </a:r>
                    </a:p>
                  </a:txBody>
                  <a:tcPr/>
                </a:tc>
                <a:tc>
                  <a:txBody>
                    <a:bodyPr/>
                    <a:lstStyle/>
                    <a:p>
                      <a:r>
                        <a:rPr lang="en-US" sz="1000"/>
                        <a:t>19</a:t>
                      </a:r>
                    </a:p>
                  </a:txBody>
                  <a:tcPr/>
                </a:tc>
                <a:tc>
                  <a:txBody>
                    <a:bodyPr/>
                    <a:lstStyle/>
                    <a:p>
                      <a:r>
                        <a:rPr lang="en-US" sz="1000"/>
                        <a:t>0</a:t>
                      </a:r>
                    </a:p>
                  </a:txBody>
                  <a:tcPr/>
                </a:tc>
                <a:tc>
                  <a:txBody>
                    <a:bodyPr/>
                    <a:lstStyle/>
                    <a:p>
                      <a:r>
                        <a:rPr lang="en-US" sz="1000"/>
                        <a:t>55</a:t>
                      </a:r>
                    </a:p>
                  </a:txBody>
                  <a:tcPr/>
                </a:tc>
                <a:tc>
                  <a:txBody>
                    <a:bodyPr/>
                    <a:lstStyle/>
                    <a:p>
                      <a:r>
                        <a:rPr lang="en-US" sz="1000"/>
                        <a:t>55</a:t>
                      </a:r>
                    </a:p>
                  </a:txBody>
                  <a:tcPr/>
                </a:tc>
                <a:tc>
                  <a:txBody>
                    <a:bodyPr/>
                    <a:lstStyle/>
                    <a:p>
                      <a:r>
                        <a:rPr lang="en-US" sz="1000"/>
                        <a:t>92</a:t>
                      </a:r>
                    </a:p>
                  </a:txBody>
                  <a:tcPr/>
                </a:tc>
                <a:tc>
                  <a:txBody>
                    <a:bodyPr/>
                    <a:lstStyle/>
                    <a:p>
                      <a:r>
                        <a:rPr lang="en-US" sz="1000"/>
                        <a:t>0</a:t>
                      </a:r>
                    </a:p>
                  </a:txBody>
                  <a:tcPr/>
                </a:tc>
                <a:tc>
                  <a:txBody>
                    <a:bodyPr/>
                    <a:lstStyle/>
                    <a:p>
                      <a:r>
                        <a:rPr lang="en-US" sz="1000"/>
                        <a:t>5</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59789612"/>
                  </a:ext>
                </a:extLst>
              </a:tr>
            </a:tbl>
          </a:graphicData>
        </a:graphic>
      </p:graphicFrame>
      <p:sp>
        <p:nvSpPr>
          <p:cNvPr id="4" name="Text Placeholder 3">
            <a:extLst>
              <a:ext uri="{FF2B5EF4-FFF2-40B4-BE49-F238E27FC236}">
                <a16:creationId xmlns:a16="http://schemas.microsoft.com/office/drawing/2014/main" id="{E1585CBF-405A-4499-A495-53943EB57645}"/>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261524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FF6C2-C18D-485F-8210-F6548B500F9D}"/>
              </a:ext>
            </a:extLst>
          </p:cNvPr>
          <p:cNvSpPr>
            <a:spLocks noGrp="1"/>
          </p:cNvSpPr>
          <p:nvPr>
            <p:ph type="title"/>
          </p:nvPr>
        </p:nvSpPr>
        <p:spPr/>
        <p:txBody>
          <a:bodyPr/>
          <a:lstStyle/>
          <a:p>
            <a:r>
              <a:rPr lang="en-US"/>
              <a:t>Twitter Followers Total | Alumni Program</a:t>
            </a:r>
          </a:p>
        </p:txBody>
      </p:sp>
      <p:graphicFrame>
        <p:nvGraphicFramePr>
          <p:cNvPr id="6" name="Chart Placeholder 5">
            <a:extLst>
              <a:ext uri="{FF2B5EF4-FFF2-40B4-BE49-F238E27FC236}">
                <a16:creationId xmlns:a16="http://schemas.microsoft.com/office/drawing/2014/main" id="{CA795611-C7AF-4971-A80A-B847C555ABBD}"/>
              </a:ext>
            </a:extLst>
          </p:cNvPr>
          <p:cNvGraphicFramePr>
            <a:graphicFrameLocks noGrp="1"/>
          </p:cNvGraphicFramePr>
          <p:nvPr>
            <p:ph type="chart" sz="quarter" idx="13"/>
            <p:extLst>
              <p:ext uri="{D42A27DB-BD31-4B8C-83A1-F6EECF244321}">
                <p14:modId xmlns:p14="http://schemas.microsoft.com/office/powerpoint/2010/main" val="428291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96E7D0-82EA-4B89-A16D-33F66318531B}"/>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441341F4-F5FA-4DCE-9299-2F12F9B99A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0021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EA075-FE44-4B77-9B01-975C1D1BDD98}"/>
              </a:ext>
            </a:extLst>
          </p:cNvPr>
          <p:cNvSpPr>
            <a:spLocks noGrp="1"/>
          </p:cNvSpPr>
          <p:nvPr>
            <p:ph type="title"/>
          </p:nvPr>
        </p:nvSpPr>
        <p:spPr/>
        <p:txBody>
          <a:bodyPr/>
          <a:lstStyle/>
          <a:p>
            <a:r>
              <a:rPr lang="en-US"/>
              <a:t>Twitter Own and Retweeted Tweets Table | Alumni Program - 1 of 6</a:t>
            </a:r>
          </a:p>
        </p:txBody>
      </p:sp>
      <p:graphicFrame>
        <p:nvGraphicFramePr>
          <p:cNvPr id="5" name="Table Placeholder 4">
            <a:extLst>
              <a:ext uri="{FF2B5EF4-FFF2-40B4-BE49-F238E27FC236}">
                <a16:creationId xmlns:a16="http://schemas.microsoft.com/office/drawing/2014/main" id="{66DE062C-9AFD-4526-9792-1B7BFA88F36A}"/>
              </a:ext>
            </a:extLst>
          </p:cNvPr>
          <p:cNvGraphicFramePr>
            <a:graphicFrameLocks noGrp="1"/>
          </p:cNvGraphicFramePr>
          <p:nvPr>
            <p:ph type="tbl" sz="quarter" idx="13"/>
            <p:extLst>
              <p:ext uri="{D42A27DB-BD31-4B8C-83A1-F6EECF244321}">
                <p14:modId xmlns:p14="http://schemas.microsoft.com/office/powerpoint/2010/main" val="2577687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0733260"/>
                    </a:ext>
                  </a:extLst>
                </a:gridCol>
                <a:gridCol w="822960">
                  <a:extLst>
                    <a:ext uri="{9D8B030D-6E8A-4147-A177-3AD203B41FA5}">
                      <a16:colId xmlns:a16="http://schemas.microsoft.com/office/drawing/2014/main" val="2220588619"/>
                    </a:ext>
                  </a:extLst>
                </a:gridCol>
                <a:gridCol w="822960">
                  <a:extLst>
                    <a:ext uri="{9D8B030D-6E8A-4147-A177-3AD203B41FA5}">
                      <a16:colId xmlns:a16="http://schemas.microsoft.com/office/drawing/2014/main" val="1695040209"/>
                    </a:ext>
                  </a:extLst>
                </a:gridCol>
                <a:gridCol w="822960">
                  <a:extLst>
                    <a:ext uri="{9D8B030D-6E8A-4147-A177-3AD203B41FA5}">
                      <a16:colId xmlns:a16="http://schemas.microsoft.com/office/drawing/2014/main" val="2675359671"/>
                    </a:ext>
                  </a:extLst>
                </a:gridCol>
                <a:gridCol w="822960">
                  <a:extLst>
                    <a:ext uri="{9D8B030D-6E8A-4147-A177-3AD203B41FA5}">
                      <a16:colId xmlns:a16="http://schemas.microsoft.com/office/drawing/2014/main" val="4081582568"/>
                    </a:ext>
                  </a:extLst>
                </a:gridCol>
                <a:gridCol w="822960">
                  <a:extLst>
                    <a:ext uri="{9D8B030D-6E8A-4147-A177-3AD203B41FA5}">
                      <a16:colId xmlns:a16="http://schemas.microsoft.com/office/drawing/2014/main" val="408532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4691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23:10:13 </a:t>
                      </a:r>
                      <a:r>
                        <a:rPr kumimoji="0" lang="en-US" sz="1000" b="0" i="0" u="none" strike="noStrike" kern="1200" cap="none" spc="0" normalizeH="0" baseline="0" noProof="0">
                          <a:ln>
                            <a:noFill/>
                          </a:ln>
                          <a:solidFill>
                            <a:prstClr val="black"/>
                          </a:solidFill>
                          <a:effectLst/>
                          <a:uLnTx/>
                          <a:uFillTx/>
                          <a:latin typeface="+mn-lt"/>
                          <a:ea typeface="+mn-ea"/>
                          <a:cs typeface="+mn-cs"/>
                        </a:rPr>
                        <a:t>
  Researchers at the Urban Realities Lab at UW, including @uwaterlooARTS alumnus Hanna Negami (MA ’16, PhD in progress), found that simple, inexpensive urban design interventions can increase well-being and social connections among city residents! Read more: https://t.co/RHerx8rHyO https://t.co/lqAq14RbHU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431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@SFUalumni - 2019-03-13 23:05:06 </a:t>
                      </a:r>
                      <a:r>
                        <a:rPr kumimoji="0" lang="en-US" sz="1000" b="0" i="0" u="none" strike="noStrike" kern="1200" cap="none" spc="0" normalizeH="0" baseline="0" noProof="0">
                          <a:ln>
                            <a:noFill/>
                          </a:ln>
                          <a:solidFill>
                            <a:prstClr val="black"/>
                          </a:solidFill>
                          <a:effectLst/>
                          <a:uLnTx/>
                          <a:uFillTx/>
                          <a:latin typeface="+mn-lt"/>
                          <a:ea typeface="+mn-ea"/>
                          <a:cs typeface="+mn-cs"/>
                        </a:rPr>
                        <a:t>
  SFU’s Philosophers’ Café is a series of informal public discussions in the heart of our communities; it's free! Check out the upcoming discussions:  https://t.co/3G0zAWP2Os https://t.co/40H0n9C72Q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421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22:45:09 </a:t>
                      </a:r>
                      <a:r>
                        <a:rPr kumimoji="0" lang="en-US" sz="1000" b="0" i="0" u="none" strike="noStrike" kern="1200" cap="none" spc="0" normalizeH="0" baseline="0" noProof="0">
                          <a:ln>
                            <a:noFill/>
                          </a:ln>
                          <a:solidFill>
                            <a:prstClr val="black"/>
                          </a:solidFill>
                          <a:effectLst/>
                          <a:uLnTx/>
                          <a:uFillTx/>
                          <a:latin typeface="+mn-lt"/>
                          <a:ea typeface="+mn-ea"/>
                          <a:cs typeface="+mn-cs"/>
                        </a:rPr>
                        <a:t>
  A pioneer of Vancouver’s now-thriving craft beer scene, James “mad scientist” Walton, BSc’85, of @StormBrewingVan has always gone against the grain. He recently sat down with #UBC's Trek magazine for this video profile. https://t.co/rg7zTFB7pz #craftbeer #vancouver @ubcscience https://t.co/5X22FRwrqH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845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22:00:22 </a:t>
                      </a:r>
                      <a:r>
                        <a:rPr kumimoji="0" lang="en-US" sz="1000" b="0" i="0" u="none" strike="noStrike" kern="1200" cap="none" spc="0" normalizeH="0" baseline="0" noProof="0">
                          <a:ln>
                            <a:noFill/>
                          </a:ln>
                          <a:solidFill>
                            <a:prstClr val="black"/>
                          </a:solidFill>
                          <a:effectLst/>
                          <a:uLnTx/>
                          <a:uFillTx/>
                          <a:latin typeface="+mn-lt"/>
                          <a:ea typeface="+mn-ea"/>
                          <a:cs typeface="+mn-cs"/>
                        </a:rPr>
                        <a:t>
  CONTEST  - We have a pair of tickets to give away for the Sat, March 30th Vancouver Canucks vs Dallas Stars game at Rogers Arena, courtesy of TD Insurance. Closes Mon, March 18, at 11:59 am PDT. You must be a UBC alum to win. Enter here https://t.co/FP0uWQ8U1d https://t.co/XjWTyE7B3p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535069"/>
                  </a:ext>
                </a:extLst>
              </a:tr>
            </a:tbl>
          </a:graphicData>
        </a:graphic>
      </p:graphicFrame>
      <p:sp>
        <p:nvSpPr>
          <p:cNvPr id="4" name="Text Placeholder 3">
            <a:extLst>
              <a:ext uri="{FF2B5EF4-FFF2-40B4-BE49-F238E27FC236}">
                <a16:creationId xmlns:a16="http://schemas.microsoft.com/office/drawing/2014/main" id="{EC48537F-4AA8-4441-B3AA-F66E938F5FDB}"/>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366152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DA5C9-258B-42E0-96F0-8F4A99873F1B}"/>
              </a:ext>
            </a:extLst>
          </p:cNvPr>
          <p:cNvSpPr>
            <a:spLocks noGrp="1"/>
          </p:cNvSpPr>
          <p:nvPr>
            <p:ph type="title"/>
          </p:nvPr>
        </p:nvSpPr>
        <p:spPr/>
        <p:txBody>
          <a:bodyPr/>
          <a:lstStyle/>
          <a:p>
            <a:r>
              <a:rPr lang="en-US"/>
              <a:t>Twitter Own and Retweeted Tweets Table | Alumni Program - 2 of 6</a:t>
            </a:r>
          </a:p>
        </p:txBody>
      </p:sp>
      <p:graphicFrame>
        <p:nvGraphicFramePr>
          <p:cNvPr id="5" name="Table Placeholder 4">
            <a:extLst>
              <a:ext uri="{FF2B5EF4-FFF2-40B4-BE49-F238E27FC236}">
                <a16:creationId xmlns:a16="http://schemas.microsoft.com/office/drawing/2014/main" id="{50705C6C-D895-4DB9-90D0-25C0F2F580D0}"/>
              </a:ext>
            </a:extLst>
          </p:cNvPr>
          <p:cNvGraphicFramePr>
            <a:graphicFrameLocks noGrp="1"/>
          </p:cNvGraphicFramePr>
          <p:nvPr>
            <p:ph type="tbl" sz="quarter" idx="13"/>
            <p:extLst>
              <p:ext uri="{D42A27DB-BD31-4B8C-83A1-F6EECF244321}">
                <p14:modId xmlns:p14="http://schemas.microsoft.com/office/powerpoint/2010/main" val="95051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29380706"/>
                    </a:ext>
                  </a:extLst>
                </a:gridCol>
                <a:gridCol w="822960">
                  <a:extLst>
                    <a:ext uri="{9D8B030D-6E8A-4147-A177-3AD203B41FA5}">
                      <a16:colId xmlns:a16="http://schemas.microsoft.com/office/drawing/2014/main" val="1913256843"/>
                    </a:ext>
                  </a:extLst>
                </a:gridCol>
                <a:gridCol w="822960">
                  <a:extLst>
                    <a:ext uri="{9D8B030D-6E8A-4147-A177-3AD203B41FA5}">
                      <a16:colId xmlns:a16="http://schemas.microsoft.com/office/drawing/2014/main" val="4046269360"/>
                    </a:ext>
                  </a:extLst>
                </a:gridCol>
                <a:gridCol w="822960">
                  <a:extLst>
                    <a:ext uri="{9D8B030D-6E8A-4147-A177-3AD203B41FA5}">
                      <a16:colId xmlns:a16="http://schemas.microsoft.com/office/drawing/2014/main" val="565341866"/>
                    </a:ext>
                  </a:extLst>
                </a:gridCol>
                <a:gridCol w="822960">
                  <a:extLst>
                    <a:ext uri="{9D8B030D-6E8A-4147-A177-3AD203B41FA5}">
                      <a16:colId xmlns:a16="http://schemas.microsoft.com/office/drawing/2014/main" val="1439005116"/>
                    </a:ext>
                  </a:extLst>
                </a:gridCol>
                <a:gridCol w="822960">
                  <a:extLst>
                    <a:ext uri="{9D8B030D-6E8A-4147-A177-3AD203B41FA5}">
                      <a16:colId xmlns:a16="http://schemas.microsoft.com/office/drawing/2014/main" val="209751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2820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21:52:25 </a:t>
                      </a:r>
                      <a:r>
                        <a:rPr kumimoji="0" lang="en-US" sz="1000" b="0" i="0" u="none" strike="noStrike" kern="1200" cap="none" spc="0" normalizeH="0" baseline="0" noProof="0">
                          <a:ln>
                            <a:noFill/>
                          </a:ln>
                          <a:solidFill>
                            <a:prstClr val="black"/>
                          </a:solidFill>
                          <a:effectLst/>
                          <a:uLnTx/>
                          <a:uFillTx/>
                          <a:latin typeface="+mn-lt"/>
                          <a:ea typeface="+mn-ea"/>
                          <a:cs typeface="+mn-cs"/>
                        </a:rPr>
                        <a:t>
  RT @UBC: Tonight! Watch live as award-winning Nigerian author Chimamanda Ngozi Adichie joins us for UBC Connects. Tune in at 6:30 p.m. Paci…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743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21:02:42 </a:t>
                      </a:r>
                      <a:r>
                        <a:rPr kumimoji="0" lang="en-US" sz="1000" b="0" i="0" u="none" strike="noStrike" kern="1200" cap="none" spc="0" normalizeH="0" baseline="0" noProof="0">
                          <a:ln>
                            <a:noFill/>
                          </a:ln>
                          <a:solidFill>
                            <a:prstClr val="black"/>
                          </a:solidFill>
                          <a:effectLst/>
                          <a:uLnTx/>
                          <a:uFillTx/>
                          <a:latin typeface="+mn-lt"/>
                          <a:ea typeface="+mn-ea"/>
                          <a:cs typeface="+mn-cs"/>
                        </a:rPr>
                        <a:t>
  RT @ubconews: .@UBCOkanagan invests M in new on-campus student housing https://t.co/ttr6lKOVj6 https://t.co/phnF7cL4N6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428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- 2019-03-13 21:01:33 </a:t>
                      </a:r>
                      <a:r>
                        <a:rPr kumimoji="0" lang="en-US" sz="1000" b="0" i="0" u="none" strike="noStrike" kern="1200" cap="none" spc="0" normalizeH="0" baseline="0" noProof="0">
                          <a:ln>
                            <a:noFill/>
                          </a:ln>
                          <a:solidFill>
                            <a:prstClr val="black"/>
                          </a:solidFill>
                          <a:effectLst/>
                          <a:uLnTx/>
                          <a:uFillTx/>
                          <a:latin typeface="+mn-lt"/>
                          <a:ea typeface="+mn-ea"/>
                          <a:cs typeface="+mn-cs"/>
                        </a:rPr>
                        <a:t>
  RT @uoftmedicine Canada’s new food guide got an upgrade, but many Canadians don’t have the money to follow the updated nutritional guidelines, says #UofTMed Prof Valerie Tarasuk @cbc  https://t.co/qTnQhUc2fe https://t.co/sExvSY8C0p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914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20:47:10 </a:t>
                      </a:r>
                      <a:r>
                        <a:rPr kumimoji="0" lang="en-US" sz="1000" b="0" i="0" u="none" strike="noStrike" kern="1200" cap="none" spc="0" normalizeH="0" baseline="0" noProof="0">
                          <a:ln>
                            <a:noFill/>
                          </a:ln>
                          <a:solidFill>
                            <a:prstClr val="black"/>
                          </a:solidFill>
                          <a:effectLst/>
                          <a:uLnTx/>
                          <a:uFillTx/>
                          <a:latin typeface="+mn-lt"/>
                          <a:ea typeface="+mn-ea"/>
                          <a:cs typeface="+mn-cs"/>
                        </a:rPr>
                        <a:t>
  RT @alumniUBCcareer: The @3MT_official Finalists have just been announced! Check out the full line-up https://t.co/sqNWl7qSrM and get your…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943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20:45:15 </a:t>
                      </a:r>
                      <a:r>
                        <a:rPr kumimoji="0" lang="en-US" sz="1000" b="0" i="0" u="none" strike="noStrike" kern="1200" cap="none" spc="0" normalizeH="0" baseline="0" noProof="0">
                          <a:ln>
                            <a:noFill/>
                          </a:ln>
                          <a:solidFill>
                            <a:prstClr val="black"/>
                          </a:solidFill>
                          <a:effectLst/>
                          <a:uLnTx/>
                          <a:uFillTx/>
                          <a:latin typeface="+mn-lt"/>
                          <a:ea typeface="+mn-ea"/>
                          <a:cs typeface="+mn-cs"/>
                        </a:rPr>
                        <a:t>
  Michael Reimer (BSc ’00) is the principal investigator of a new quantum sensor developed by @UWaterloo researchers that could improve cancer treatment! Learn more about their research in Waterloo News: https://t.co/3RWspAWBb3 https://t.co/KHW8JlxQly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1116568"/>
                  </a:ext>
                </a:extLst>
              </a:tr>
            </a:tbl>
          </a:graphicData>
        </a:graphic>
      </p:graphicFrame>
      <p:sp>
        <p:nvSpPr>
          <p:cNvPr id="4" name="Text Placeholder 3">
            <a:extLst>
              <a:ext uri="{FF2B5EF4-FFF2-40B4-BE49-F238E27FC236}">
                <a16:creationId xmlns:a16="http://schemas.microsoft.com/office/drawing/2014/main" id="{66FEE8D6-0F34-41BF-8BFF-2D88FCE9192F}"/>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34723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53898-85E6-4840-B05C-EED319F7231D}"/>
              </a:ext>
            </a:extLst>
          </p:cNvPr>
          <p:cNvSpPr>
            <a:spLocks noGrp="1"/>
          </p:cNvSpPr>
          <p:nvPr>
            <p:ph type="title"/>
          </p:nvPr>
        </p:nvSpPr>
        <p:spPr/>
        <p:txBody>
          <a:bodyPr/>
          <a:lstStyle/>
          <a:p>
            <a:r>
              <a:rPr lang="en-US"/>
              <a:t>Twitter Own and Retweeted Tweets Table | Alumni Program - 3 of 6</a:t>
            </a:r>
          </a:p>
        </p:txBody>
      </p:sp>
      <p:graphicFrame>
        <p:nvGraphicFramePr>
          <p:cNvPr id="5" name="Table Placeholder 4">
            <a:extLst>
              <a:ext uri="{FF2B5EF4-FFF2-40B4-BE49-F238E27FC236}">
                <a16:creationId xmlns:a16="http://schemas.microsoft.com/office/drawing/2014/main" id="{159AF462-2EB6-4DF2-B05E-AB3E1F5F4C7E}"/>
              </a:ext>
            </a:extLst>
          </p:cNvPr>
          <p:cNvGraphicFramePr>
            <a:graphicFrameLocks noGrp="1"/>
          </p:cNvGraphicFramePr>
          <p:nvPr>
            <p:ph type="tbl" sz="quarter" idx="13"/>
            <p:extLst>
              <p:ext uri="{D42A27DB-BD31-4B8C-83A1-F6EECF244321}">
                <p14:modId xmlns:p14="http://schemas.microsoft.com/office/powerpoint/2010/main" val="1683505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99751421"/>
                    </a:ext>
                  </a:extLst>
                </a:gridCol>
                <a:gridCol w="822960">
                  <a:extLst>
                    <a:ext uri="{9D8B030D-6E8A-4147-A177-3AD203B41FA5}">
                      <a16:colId xmlns:a16="http://schemas.microsoft.com/office/drawing/2014/main" val="180996819"/>
                    </a:ext>
                  </a:extLst>
                </a:gridCol>
                <a:gridCol w="822960">
                  <a:extLst>
                    <a:ext uri="{9D8B030D-6E8A-4147-A177-3AD203B41FA5}">
                      <a16:colId xmlns:a16="http://schemas.microsoft.com/office/drawing/2014/main" val="876865034"/>
                    </a:ext>
                  </a:extLst>
                </a:gridCol>
                <a:gridCol w="822960">
                  <a:extLst>
                    <a:ext uri="{9D8B030D-6E8A-4147-A177-3AD203B41FA5}">
                      <a16:colId xmlns:a16="http://schemas.microsoft.com/office/drawing/2014/main" val="101592396"/>
                    </a:ext>
                  </a:extLst>
                </a:gridCol>
                <a:gridCol w="822960">
                  <a:extLst>
                    <a:ext uri="{9D8B030D-6E8A-4147-A177-3AD203B41FA5}">
                      <a16:colId xmlns:a16="http://schemas.microsoft.com/office/drawing/2014/main" val="2626070053"/>
                    </a:ext>
                  </a:extLst>
                </a:gridCol>
                <a:gridCol w="822960">
                  <a:extLst>
                    <a:ext uri="{9D8B030D-6E8A-4147-A177-3AD203B41FA5}">
                      <a16:colId xmlns:a16="http://schemas.microsoft.com/office/drawing/2014/main" val="75143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8801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20:05:20 </a:t>
                      </a:r>
                      <a:r>
                        <a:rPr kumimoji="0" lang="en-US" sz="1000" b="0" i="0" u="none" strike="noStrike" kern="1200" cap="none" spc="0" normalizeH="0" baseline="0" noProof="0">
                          <a:ln>
                            <a:noFill/>
                          </a:ln>
                          <a:solidFill>
                            <a:prstClr val="black"/>
                          </a:solidFill>
                          <a:effectLst/>
                          <a:uLnTx/>
                          <a:uFillTx/>
                          <a:latin typeface="+mn-lt"/>
                          <a:ea typeface="+mn-ea"/>
                          <a:cs typeface="+mn-cs"/>
                        </a:rPr>
                        <a:t>
  Who needs a car when you can use your #UBC alumni benefits to get  in free drive time by joining @modo_carcoop. Get all the conveniences of a car, without the cost and hassle of owning one. Available in the Lower Mainland, Kelowna, &amp;amp; Vancouver Island. https://t.co/Q7JFxpMebq https://t.co/Djl4YzIoYv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500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- 2019-03-13 20:05:13 </a:t>
                      </a:r>
                      <a:r>
                        <a:rPr kumimoji="0" lang="en-US" sz="1000" b="0" i="0" u="none" strike="noStrike" kern="1200" cap="none" spc="0" normalizeH="0" baseline="0" noProof="0">
                          <a:ln>
                            <a:noFill/>
                          </a:ln>
                          <a:solidFill>
                            <a:prstClr val="black"/>
                          </a:solidFill>
                          <a:effectLst/>
                          <a:uLnTx/>
                          <a:uFillTx/>
                          <a:latin typeface="+mn-lt"/>
                          <a:ea typeface="+mn-ea"/>
                          <a:cs typeface="+mn-cs"/>
                        </a:rPr>
                        <a:t>
  💉 This study led by @UofT researchers has brought science one step closer to developing a vaccine against HIV, using the chickenpox virus. https://t.co/FrS9fPvm7u
#UofT #UofTMed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061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19:25:09 </a:t>
                      </a:r>
                      <a:r>
                        <a:rPr kumimoji="0" lang="en-US" sz="1000" b="0" i="0" u="none" strike="noStrike" kern="1200" cap="none" spc="0" normalizeH="0" baseline="0" noProof="0">
                          <a:ln>
                            <a:noFill/>
                          </a:ln>
                          <a:solidFill>
                            <a:prstClr val="black"/>
                          </a:solidFill>
                          <a:effectLst/>
                          <a:uLnTx/>
                          <a:uFillTx/>
                          <a:latin typeface="+mn-lt"/>
                          <a:ea typeface="+mn-ea"/>
                          <a:cs typeface="+mn-cs"/>
                        </a:rPr>
                        <a:t>
  Nobel Laureate and Waterloo Professor Donna Strickland inspires Hong Kong alumnus Calvin Choi (BA ’01) to create a multi-million dollar fund to support future global leaders: https://t.co/BKhJz1voBP #BeyondGrateful #BeyondPossible #UWaterloo @uwaterlooARTS @UWSAFAlumni https://t.co/ayPG0yoaAK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292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@SFUalumni - 2019-03-13 19:10:07 </a:t>
                      </a:r>
                      <a:r>
                        <a:rPr kumimoji="0" lang="en-US" sz="1000" b="0" i="0" u="none" strike="noStrike" kern="1200" cap="none" spc="0" normalizeH="0" baseline="0" noProof="0">
                          <a:ln>
                            <a:noFill/>
                          </a:ln>
                          <a:solidFill>
                            <a:prstClr val="black"/>
                          </a:solidFill>
                          <a:effectLst/>
                          <a:uLnTx/>
                          <a:uFillTx/>
                          <a:latin typeface="+mn-lt"/>
                          <a:ea typeface="+mn-ea"/>
                          <a:cs typeface="+mn-cs"/>
                        </a:rPr>
                        <a:t>
  Looking for information on our varsity teams? Follow @SFUClan and visit their website. https://t.co/YuaiSaKeLT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875034"/>
                  </a:ext>
                </a:extLst>
              </a:tr>
            </a:tbl>
          </a:graphicData>
        </a:graphic>
      </p:graphicFrame>
      <p:sp>
        <p:nvSpPr>
          <p:cNvPr id="4" name="Text Placeholder 3">
            <a:extLst>
              <a:ext uri="{FF2B5EF4-FFF2-40B4-BE49-F238E27FC236}">
                <a16:creationId xmlns:a16="http://schemas.microsoft.com/office/drawing/2014/main" id="{7F384CEF-C40D-4B75-A7E7-8154F48CBC9B}"/>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362408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A4588-D40C-4180-8E22-E05A5DA3B13C}"/>
              </a:ext>
            </a:extLst>
          </p:cNvPr>
          <p:cNvSpPr>
            <a:spLocks noGrp="1"/>
          </p:cNvSpPr>
          <p:nvPr>
            <p:ph type="title"/>
          </p:nvPr>
        </p:nvSpPr>
        <p:spPr/>
        <p:txBody>
          <a:bodyPr/>
          <a:lstStyle/>
          <a:p>
            <a:r>
              <a:rPr lang="en-US"/>
              <a:t>Twitter Own and Retweeted Tweets Table | Alumni Program - 4 of 6</a:t>
            </a:r>
          </a:p>
        </p:txBody>
      </p:sp>
      <p:graphicFrame>
        <p:nvGraphicFramePr>
          <p:cNvPr id="5" name="Table Placeholder 4">
            <a:extLst>
              <a:ext uri="{FF2B5EF4-FFF2-40B4-BE49-F238E27FC236}">
                <a16:creationId xmlns:a16="http://schemas.microsoft.com/office/drawing/2014/main" id="{91C90828-9BD7-4636-9E8F-C1CC28C093A4}"/>
              </a:ext>
            </a:extLst>
          </p:cNvPr>
          <p:cNvGraphicFramePr>
            <a:graphicFrameLocks noGrp="1"/>
          </p:cNvGraphicFramePr>
          <p:nvPr>
            <p:ph type="tbl" sz="quarter" idx="13"/>
            <p:extLst>
              <p:ext uri="{D42A27DB-BD31-4B8C-83A1-F6EECF244321}">
                <p14:modId xmlns:p14="http://schemas.microsoft.com/office/powerpoint/2010/main" val="1817153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9668904"/>
                    </a:ext>
                  </a:extLst>
                </a:gridCol>
                <a:gridCol w="822960">
                  <a:extLst>
                    <a:ext uri="{9D8B030D-6E8A-4147-A177-3AD203B41FA5}">
                      <a16:colId xmlns:a16="http://schemas.microsoft.com/office/drawing/2014/main" val="4244546406"/>
                    </a:ext>
                  </a:extLst>
                </a:gridCol>
                <a:gridCol w="822960">
                  <a:extLst>
                    <a:ext uri="{9D8B030D-6E8A-4147-A177-3AD203B41FA5}">
                      <a16:colId xmlns:a16="http://schemas.microsoft.com/office/drawing/2014/main" val="306180999"/>
                    </a:ext>
                  </a:extLst>
                </a:gridCol>
                <a:gridCol w="822960">
                  <a:extLst>
                    <a:ext uri="{9D8B030D-6E8A-4147-A177-3AD203B41FA5}">
                      <a16:colId xmlns:a16="http://schemas.microsoft.com/office/drawing/2014/main" val="865027959"/>
                    </a:ext>
                  </a:extLst>
                </a:gridCol>
                <a:gridCol w="822960">
                  <a:extLst>
                    <a:ext uri="{9D8B030D-6E8A-4147-A177-3AD203B41FA5}">
                      <a16:colId xmlns:a16="http://schemas.microsoft.com/office/drawing/2014/main" val="239560434"/>
                    </a:ext>
                  </a:extLst>
                </a:gridCol>
                <a:gridCol w="822960">
                  <a:extLst>
                    <a:ext uri="{9D8B030D-6E8A-4147-A177-3AD203B41FA5}">
                      <a16:colId xmlns:a16="http://schemas.microsoft.com/office/drawing/2014/main" val="4125911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8498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17:50:08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unique travel experience in 2019 or 2020? Check out some of the alumni UBC Travel Club's recent and upcoming webinars, featuring trips as varied as Cuba, Greece, a BC wellness adventure, and Mongolia. https://t.co/lo7eicOt2x https://t.co/5UlXcyewyX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891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17:20:37 </a:t>
                      </a:r>
                      <a:r>
                        <a:rPr kumimoji="0" lang="en-US" sz="1000" b="0" i="0" u="none" strike="noStrike" kern="1200" cap="none" spc="0" normalizeH="0" baseline="0" noProof="0">
                          <a:ln>
                            <a:noFill/>
                          </a:ln>
                          <a:solidFill>
                            <a:prstClr val="black"/>
                          </a:solidFill>
                          <a:effectLst/>
                          <a:uLnTx/>
                          <a:uFillTx/>
                          <a:latin typeface="+mn-lt"/>
                          <a:ea typeface="+mn-ea"/>
                          <a:cs typeface="+mn-cs"/>
                        </a:rPr>
                        <a:t>
  RT @ubcMPPGA: #MPPGA alumni Marc Attallah, Amelia Duggan, Yannick Gayama &amp;amp; Farah Kashaf are nominated for an Emerge Media Award for the BBC…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497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17:10:21 </a:t>
                      </a:r>
                      <a:r>
                        <a:rPr kumimoji="0" lang="en-US" sz="1000" b="0" i="0" u="none" strike="noStrike" kern="1200" cap="none" spc="0" normalizeH="0" baseline="0" noProof="0">
                          <a:ln>
                            <a:noFill/>
                          </a:ln>
                          <a:solidFill>
                            <a:prstClr val="black"/>
                          </a:solidFill>
                          <a:effectLst/>
                          <a:uLnTx/>
                          <a:uFillTx/>
                          <a:latin typeface="+mn-lt"/>
                          <a:ea typeface="+mn-ea"/>
                          <a:cs typeface="+mn-cs"/>
                        </a:rPr>
                        <a:t>
  In 1968, a group of @uwaterlooARTS undergraduates formed a road hockey league that forged the beginning of an enduring friendship. In October 2018, 20 original members met Arts &amp;amp; Letters at their 50th reunion! Read more about their story: https://t.co/FmzzhKscWi https://t.co/GmUouKtI4t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934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17:05:18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learning more about the gig economy? Join us for our next career webinar on Tuesday, March 26th from 12:00-12:50 pm PDT. Register at https://t.co/OSO8sX5Sxb https://t.co/0wBwDXrX0P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4838202"/>
                  </a:ext>
                </a:extLst>
              </a:tr>
            </a:tbl>
          </a:graphicData>
        </a:graphic>
      </p:graphicFrame>
      <p:sp>
        <p:nvSpPr>
          <p:cNvPr id="4" name="Text Placeholder 3">
            <a:extLst>
              <a:ext uri="{FF2B5EF4-FFF2-40B4-BE49-F238E27FC236}">
                <a16:creationId xmlns:a16="http://schemas.microsoft.com/office/drawing/2014/main" id="{E55B4CD8-2C60-4F41-B87D-2FAC3D7FBF15}"/>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953161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9EFC7-5A07-4895-9706-8B4BAC2C6167}"/>
              </a:ext>
            </a:extLst>
          </p:cNvPr>
          <p:cNvSpPr>
            <a:spLocks noGrp="1"/>
          </p:cNvSpPr>
          <p:nvPr>
            <p:ph type="title"/>
          </p:nvPr>
        </p:nvSpPr>
        <p:spPr/>
        <p:txBody>
          <a:bodyPr/>
          <a:lstStyle/>
          <a:p>
            <a:r>
              <a:rPr lang="en-US"/>
              <a:t>Twitter Own and Retweeted Tweets Table | Alumni Program - 5 of 6</a:t>
            </a:r>
          </a:p>
        </p:txBody>
      </p:sp>
      <p:graphicFrame>
        <p:nvGraphicFramePr>
          <p:cNvPr id="5" name="Table Placeholder 4">
            <a:extLst>
              <a:ext uri="{FF2B5EF4-FFF2-40B4-BE49-F238E27FC236}">
                <a16:creationId xmlns:a16="http://schemas.microsoft.com/office/drawing/2014/main" id="{40896440-98D1-456B-9BEE-FAEDFEA455A7}"/>
              </a:ext>
            </a:extLst>
          </p:cNvPr>
          <p:cNvGraphicFramePr>
            <a:graphicFrameLocks noGrp="1"/>
          </p:cNvGraphicFramePr>
          <p:nvPr>
            <p:ph type="tbl" sz="quarter" idx="13"/>
            <p:extLst>
              <p:ext uri="{D42A27DB-BD31-4B8C-83A1-F6EECF244321}">
                <p14:modId xmlns:p14="http://schemas.microsoft.com/office/powerpoint/2010/main" val="522289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51925338"/>
                    </a:ext>
                  </a:extLst>
                </a:gridCol>
                <a:gridCol w="822960">
                  <a:extLst>
                    <a:ext uri="{9D8B030D-6E8A-4147-A177-3AD203B41FA5}">
                      <a16:colId xmlns:a16="http://schemas.microsoft.com/office/drawing/2014/main" val="1459877270"/>
                    </a:ext>
                  </a:extLst>
                </a:gridCol>
                <a:gridCol w="822960">
                  <a:extLst>
                    <a:ext uri="{9D8B030D-6E8A-4147-A177-3AD203B41FA5}">
                      <a16:colId xmlns:a16="http://schemas.microsoft.com/office/drawing/2014/main" val="2567898426"/>
                    </a:ext>
                  </a:extLst>
                </a:gridCol>
                <a:gridCol w="822960">
                  <a:extLst>
                    <a:ext uri="{9D8B030D-6E8A-4147-A177-3AD203B41FA5}">
                      <a16:colId xmlns:a16="http://schemas.microsoft.com/office/drawing/2014/main" val="814880326"/>
                    </a:ext>
                  </a:extLst>
                </a:gridCol>
                <a:gridCol w="822960">
                  <a:extLst>
                    <a:ext uri="{9D8B030D-6E8A-4147-A177-3AD203B41FA5}">
                      <a16:colId xmlns:a16="http://schemas.microsoft.com/office/drawing/2014/main" val="1778945617"/>
                    </a:ext>
                  </a:extLst>
                </a:gridCol>
                <a:gridCol w="822960">
                  <a:extLst>
                    <a:ext uri="{9D8B030D-6E8A-4147-A177-3AD203B41FA5}">
                      <a16:colId xmlns:a16="http://schemas.microsoft.com/office/drawing/2014/main" val="4125366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9652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- 2019-03-13 17:05:10 </a:t>
                      </a:r>
                      <a:r>
                        <a:rPr kumimoji="0" lang="en-US" sz="1000" b="0" i="0" u="none" strike="noStrike" kern="1200" cap="none" spc="0" normalizeH="0" baseline="0" noProof="0">
                          <a:ln>
                            <a:noFill/>
                          </a:ln>
                          <a:solidFill>
                            <a:prstClr val="black"/>
                          </a:solidFill>
                          <a:effectLst/>
                          <a:uLnTx/>
                          <a:uFillTx/>
                          <a:latin typeface="+mn-lt"/>
                          <a:ea typeface="+mn-ea"/>
                          <a:cs typeface="+mn-cs"/>
                        </a:rPr>
                        <a:t>
  Fian Bar is a @UofT startup created by @uoftmedicine alum Luke Kyne and his classmates. See how they plan to improve health care through handwashing. https://t.co/wYWD7AhdLD
#UofTalumni #UofT #UofTMed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314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@SFUalumni - 2019-03-13 16:10:05 </a:t>
                      </a:r>
                      <a:r>
                        <a:rPr kumimoji="0" lang="en-US" sz="1000" b="0" i="0" u="none" strike="noStrike" kern="1200" cap="none" spc="0" normalizeH="0" baseline="0" noProof="0">
                          <a:ln>
                            <a:noFill/>
                          </a:ln>
                          <a:solidFill>
                            <a:prstClr val="black"/>
                          </a:solidFill>
                          <a:effectLst/>
                          <a:uLnTx/>
                          <a:uFillTx/>
                          <a:latin typeface="+mn-lt"/>
                          <a:ea typeface="+mn-ea"/>
                          <a:cs typeface="+mn-cs"/>
                        </a:rPr>
                        <a:t>
  Looking for health and dental coverage? Find the plan that’s right for you from our affinity partner Manulife. #ad https://t.co/AMpidr7HWn https://t.co/G2WA1kJmqA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169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@uwaterlooalumni - 2019-03-13 14:51:47 </a:t>
                      </a:r>
                      <a:r>
                        <a:rPr kumimoji="0" lang="en-US" sz="1000" b="0" i="0" u="none" strike="noStrike" kern="1200" cap="none" spc="0" normalizeH="0" baseline="0" noProof="0">
                          <a:ln>
                            <a:noFill/>
                          </a:ln>
                          <a:solidFill>
                            <a:prstClr val="black"/>
                          </a:solidFill>
                          <a:effectLst/>
                          <a:uLnTx/>
                          <a:uFillTx/>
                          <a:latin typeface="+mn-lt"/>
                          <a:ea typeface="+mn-ea"/>
                          <a:cs typeface="+mn-cs"/>
                        </a:rPr>
                        <a:t>
  Have some #WednesdayWisdom with Aleks Poldma (BASc ’14), former volleyball Waterloo Warrior and the co-founder of @HydratedWorld, an apparel company working to combat the water crisis in Africa. Check out his Q&amp;amp;A in Impact Stories! https://t.co/0n01gBqHcM https://t.co/V8N0yqia2D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040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@YorkUAlumni - 2019-03-13 14:45:26 </a:t>
                      </a:r>
                      <a:r>
                        <a:rPr kumimoji="0" lang="en-US" sz="1000" b="0" i="0" u="none" strike="noStrike" kern="1200" cap="none" spc="0" normalizeH="0" baseline="0" noProof="0">
                          <a:ln>
                            <a:noFill/>
                          </a:ln>
                          <a:solidFill>
                            <a:prstClr val="black"/>
                          </a:solidFill>
                          <a:effectLst/>
                          <a:uLnTx/>
                          <a:uFillTx/>
                          <a:latin typeface="+mn-lt"/>
                          <a:ea typeface="+mn-ea"/>
                          <a:cs typeface="+mn-cs"/>
                        </a:rPr>
                        <a:t>
  RT @CheyRatnam: Thank you @YorkUgradsowk for inviting us as speakers Monday night. It was also great meeting fellow @YorkUAlumni hailing 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520202"/>
                  </a:ext>
                </a:extLst>
              </a:tr>
            </a:tbl>
          </a:graphicData>
        </a:graphic>
      </p:graphicFrame>
      <p:sp>
        <p:nvSpPr>
          <p:cNvPr id="4" name="Text Placeholder 3">
            <a:extLst>
              <a:ext uri="{FF2B5EF4-FFF2-40B4-BE49-F238E27FC236}">
                <a16:creationId xmlns:a16="http://schemas.microsoft.com/office/drawing/2014/main" id="{B964F773-D294-41C4-B752-6A6FA72C9D46}"/>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720171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6DF93-6E4C-4524-81D2-E29DAF447155}"/>
              </a:ext>
            </a:extLst>
          </p:cNvPr>
          <p:cNvSpPr>
            <a:spLocks noGrp="1"/>
          </p:cNvSpPr>
          <p:nvPr>
            <p:ph type="title"/>
          </p:nvPr>
        </p:nvSpPr>
        <p:spPr/>
        <p:txBody>
          <a:bodyPr/>
          <a:lstStyle/>
          <a:p>
            <a:r>
              <a:rPr lang="en-US"/>
              <a:t>Twitter Own and Retweeted Tweets Table | Alumni Program - 6 of 6</a:t>
            </a:r>
          </a:p>
        </p:txBody>
      </p:sp>
      <p:graphicFrame>
        <p:nvGraphicFramePr>
          <p:cNvPr id="5" name="Table Placeholder 4">
            <a:extLst>
              <a:ext uri="{FF2B5EF4-FFF2-40B4-BE49-F238E27FC236}">
                <a16:creationId xmlns:a16="http://schemas.microsoft.com/office/drawing/2014/main" id="{628EB9D4-2979-44CB-A8B2-F81D3E09E0B2}"/>
              </a:ext>
            </a:extLst>
          </p:cNvPr>
          <p:cNvGraphicFramePr>
            <a:graphicFrameLocks noGrp="1"/>
          </p:cNvGraphicFramePr>
          <p:nvPr>
            <p:ph type="tbl" sz="quarter" idx="13"/>
            <p:extLst>
              <p:ext uri="{D42A27DB-BD31-4B8C-83A1-F6EECF244321}">
                <p14:modId xmlns:p14="http://schemas.microsoft.com/office/powerpoint/2010/main" val="1463770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5472692"/>
                    </a:ext>
                  </a:extLst>
                </a:gridCol>
                <a:gridCol w="822960">
                  <a:extLst>
                    <a:ext uri="{9D8B030D-6E8A-4147-A177-3AD203B41FA5}">
                      <a16:colId xmlns:a16="http://schemas.microsoft.com/office/drawing/2014/main" val="4238795125"/>
                    </a:ext>
                  </a:extLst>
                </a:gridCol>
                <a:gridCol w="822960">
                  <a:extLst>
                    <a:ext uri="{9D8B030D-6E8A-4147-A177-3AD203B41FA5}">
                      <a16:colId xmlns:a16="http://schemas.microsoft.com/office/drawing/2014/main" val="1704832607"/>
                    </a:ext>
                  </a:extLst>
                </a:gridCol>
                <a:gridCol w="822960">
                  <a:extLst>
                    <a:ext uri="{9D8B030D-6E8A-4147-A177-3AD203B41FA5}">
                      <a16:colId xmlns:a16="http://schemas.microsoft.com/office/drawing/2014/main" val="375922305"/>
                    </a:ext>
                  </a:extLst>
                </a:gridCol>
                <a:gridCol w="822960">
                  <a:extLst>
                    <a:ext uri="{9D8B030D-6E8A-4147-A177-3AD203B41FA5}">
                      <a16:colId xmlns:a16="http://schemas.microsoft.com/office/drawing/2014/main" val="4235241616"/>
                    </a:ext>
                  </a:extLst>
                </a:gridCol>
                <a:gridCol w="822960">
                  <a:extLst>
                    <a:ext uri="{9D8B030D-6E8A-4147-A177-3AD203B41FA5}">
                      <a16:colId xmlns:a16="http://schemas.microsoft.com/office/drawing/2014/main" val="3563156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2963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- 2019-03-13 13:45:06 </a:t>
                      </a:r>
                      <a:r>
                        <a:rPr kumimoji="0" lang="en-US" sz="1000" b="0" i="0" u="none" strike="noStrike" kern="1200" cap="none" spc="0" normalizeH="0" baseline="0" noProof="0">
                          <a:ln>
                            <a:noFill/>
                          </a:ln>
                          <a:solidFill>
                            <a:prstClr val="black"/>
                          </a:solidFill>
                          <a:effectLst/>
                          <a:uLnTx/>
                          <a:uFillTx/>
                          <a:latin typeface="+mn-lt"/>
                          <a:ea typeface="+mn-ea"/>
                          <a:cs typeface="+mn-cs"/>
                        </a:rPr>
                        <a:t>
  According to @UofT alumnus @christianoblake, museums could do more for our health than we may think. https://t.co/ckqkP7HzWu
#UofTalumni #UofT #UofTMed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987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- 2019-03-13 02:05:08 </a:t>
                      </a:r>
                      <a:r>
                        <a:rPr kumimoji="0" lang="en-US" sz="1000" b="0" i="0" u="none" strike="noStrike" kern="1200" cap="none" spc="0" normalizeH="0" baseline="0" noProof="0">
                          <a:ln>
                            <a:noFill/>
                          </a:ln>
                          <a:solidFill>
                            <a:prstClr val="black"/>
                          </a:solidFill>
                          <a:effectLst/>
                          <a:uLnTx/>
                          <a:uFillTx/>
                          <a:latin typeface="+mn-lt"/>
                          <a:ea typeface="+mn-ea"/>
                          <a:cs typeface="+mn-cs"/>
                        </a:rPr>
                        <a:t>
  On April 8th, join @ubcequity &amp;amp; @alumniubc to hear from athletes, changemakers, and leaders as they share their personal experiences, and discuss ways that sport is being transformed to broaden participation and to change our understanding of (dis)ability https://t.co/dNzpFAjbMA https://t.co/nyFbjJQxZc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758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@uoftalumni - 2019-03-12 23:45:05 </a:t>
                      </a:r>
                      <a:r>
                        <a:rPr kumimoji="0" lang="en-US" sz="1000" b="0" i="0" u="none" strike="noStrike" kern="1200" cap="none" spc="0" normalizeH="0" baseline="0" noProof="0">
                          <a:ln>
                            <a:noFill/>
                          </a:ln>
                          <a:solidFill>
                            <a:prstClr val="black"/>
                          </a:solidFill>
                          <a:effectLst/>
                          <a:uLnTx/>
                          <a:uFillTx/>
                          <a:latin typeface="+mn-lt"/>
                          <a:ea typeface="+mn-ea"/>
                          <a:cs typeface="+mn-cs"/>
                        </a:rPr>
                        <a:t>
  RT @UofTMusicAlumni This is great! @uoftalumni father &amp;amp; daughter take their music and tech entrepreneurship international!
Looking forward to seeing this grow and evolve, Emilee-Mae Feely (BMus 2014) and Pat Feely (MMus 2003)!  https://t.co/6o5GW2250U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409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@alumniubc - 2019-03-12 22:50:07 </a:t>
                      </a:r>
                      <a:r>
                        <a:rPr kumimoji="0" lang="en-US" sz="1000" b="0" i="0" u="none" strike="noStrike" kern="1200" cap="none" spc="0" normalizeH="0" baseline="0" noProof="0">
                          <a:ln>
                            <a:noFill/>
                          </a:ln>
                          <a:solidFill>
                            <a:prstClr val="black"/>
                          </a:solidFill>
                          <a:effectLst/>
                          <a:uLnTx/>
                          <a:uFillTx/>
                          <a:latin typeface="+mn-lt"/>
                          <a:ea typeface="+mn-ea"/>
                          <a:cs typeface="+mn-cs"/>
                        </a:rPr>
                        <a:t>
  Save on tickets to the RENT: 20th Anniversary Tour by taking advantage of our @BACTouring offer for @UBC alumni. Performances take place in Edmonton, Calgary and Vancouver this September. Find out how you can save: https://t.co/2BOw0GfmiB https://t.co/FID0PclD3p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5339946"/>
                  </a:ext>
                </a:extLst>
              </a:tr>
            </a:tbl>
          </a:graphicData>
        </a:graphic>
      </p:graphicFrame>
      <p:sp>
        <p:nvSpPr>
          <p:cNvPr id="4" name="Text Placeholder 3">
            <a:extLst>
              <a:ext uri="{FF2B5EF4-FFF2-40B4-BE49-F238E27FC236}">
                <a16:creationId xmlns:a16="http://schemas.microsoft.com/office/drawing/2014/main" id="{BC370085-208E-40AD-BBDF-0DA5CA9F33B3}"/>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286662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7B146-EBC4-40E3-8812-51278E4658AE}"/>
              </a:ext>
            </a:extLst>
          </p:cNvPr>
          <p:cNvSpPr>
            <a:spLocks noGrp="1"/>
          </p:cNvSpPr>
          <p:nvPr>
            <p:ph type="title"/>
          </p:nvPr>
        </p:nvSpPr>
        <p:spPr/>
        <p:txBody>
          <a:bodyPr/>
          <a:lstStyle/>
          <a:p>
            <a:r>
              <a:rPr lang="en-US"/>
              <a:t>Twitter Interaction Rate | Alumni Program</a:t>
            </a:r>
          </a:p>
        </p:txBody>
      </p:sp>
      <p:graphicFrame>
        <p:nvGraphicFramePr>
          <p:cNvPr id="6" name="Chart Placeholder 5">
            <a:extLst>
              <a:ext uri="{FF2B5EF4-FFF2-40B4-BE49-F238E27FC236}">
                <a16:creationId xmlns:a16="http://schemas.microsoft.com/office/drawing/2014/main" id="{362BFD2F-71B0-48A4-AC53-3F8EA8816A52}"/>
              </a:ext>
            </a:extLst>
          </p:cNvPr>
          <p:cNvGraphicFramePr>
            <a:graphicFrameLocks noGrp="1"/>
          </p:cNvGraphicFramePr>
          <p:nvPr>
            <p:ph type="chart" sz="quarter" idx="13"/>
            <p:extLst>
              <p:ext uri="{D42A27DB-BD31-4B8C-83A1-F6EECF244321}">
                <p14:modId xmlns:p14="http://schemas.microsoft.com/office/powerpoint/2010/main" val="4147461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847816-C828-42E2-B58C-C2DFBC1FA250}"/>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EF8BDBC8-25FA-4749-97DA-1401C2B5AF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2829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B92A1-1C99-4E87-B1E2-C9FDAD68169F}"/>
              </a:ext>
            </a:extLst>
          </p:cNvPr>
          <p:cNvSpPr>
            <a:spLocks noGrp="1"/>
          </p:cNvSpPr>
          <p:nvPr>
            <p:ph type="title"/>
          </p:nvPr>
        </p:nvSpPr>
        <p:spPr/>
        <p:txBody>
          <a:bodyPr/>
          <a:lstStyle/>
          <a:p>
            <a:r>
              <a:rPr lang="en-US"/>
              <a:t>Twitter Key Metrics Radar | Alumni Program</a:t>
            </a:r>
          </a:p>
        </p:txBody>
      </p:sp>
      <p:graphicFrame>
        <p:nvGraphicFramePr>
          <p:cNvPr id="6" name="Chart Placeholder 5">
            <a:extLst>
              <a:ext uri="{FF2B5EF4-FFF2-40B4-BE49-F238E27FC236}">
                <a16:creationId xmlns:a16="http://schemas.microsoft.com/office/drawing/2014/main" id="{6C1F5CBB-EEFF-4F9B-974B-843ACECC1118}"/>
              </a:ext>
            </a:extLst>
          </p:cNvPr>
          <p:cNvGraphicFramePr>
            <a:graphicFrameLocks noGrp="1"/>
          </p:cNvGraphicFramePr>
          <p:nvPr>
            <p:ph type="chart" sz="quarter" idx="13"/>
            <p:extLst>
              <p:ext uri="{D42A27DB-BD31-4B8C-83A1-F6EECF244321}">
                <p14:modId xmlns:p14="http://schemas.microsoft.com/office/powerpoint/2010/main" val="119986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2E2E42-A9A6-49FA-B681-91CB1E37A9C5}"/>
              </a:ext>
            </a:extLst>
          </p:cNvPr>
          <p:cNvSpPr>
            <a:spLocks noGrp="1"/>
          </p:cNvSpPr>
          <p:nvPr>
            <p:ph type="body" sz="quarter" idx="14"/>
          </p:nvPr>
        </p:nvSpPr>
        <p:spPr/>
        <p:txBody>
          <a:bodyPr/>
          <a:lstStyle/>
          <a:p>
            <a:r>
              <a:rPr lang="en-US"/>
              <a:t>01/18/2019 - 03/13/2019</a:t>
            </a:r>
          </a:p>
        </p:txBody>
      </p:sp>
      <p:sp>
        <p:nvSpPr>
          <p:cNvPr id="5" name="Footer Placeholder 4">
            <a:extLst>
              <a:ext uri="{FF2B5EF4-FFF2-40B4-BE49-F238E27FC236}">
                <a16:creationId xmlns:a16="http://schemas.microsoft.com/office/drawing/2014/main" id="{5404CD8C-B436-479A-B68D-216994151D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5354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1EA16-CF81-4C09-BB2F-36E9ECDD286E}"/>
              </a:ext>
            </a:extLst>
          </p:cNvPr>
          <p:cNvSpPr>
            <a:spLocks noGrp="1"/>
          </p:cNvSpPr>
          <p:nvPr>
            <p:ph type="title"/>
          </p:nvPr>
        </p:nvSpPr>
        <p:spPr/>
        <p:txBody>
          <a:bodyPr/>
          <a:lstStyle/>
          <a:p>
            <a:r>
              <a:rPr lang="en-US"/>
              <a:t>Facebook Fans Total | Alumni Program</a:t>
            </a:r>
          </a:p>
        </p:txBody>
      </p:sp>
      <p:graphicFrame>
        <p:nvGraphicFramePr>
          <p:cNvPr id="6" name="Chart Placeholder 5">
            <a:extLst>
              <a:ext uri="{FF2B5EF4-FFF2-40B4-BE49-F238E27FC236}">
                <a16:creationId xmlns:a16="http://schemas.microsoft.com/office/drawing/2014/main" id="{3B5BCF60-8E1B-4EC4-BB0C-CDFEE62B1F75}"/>
              </a:ext>
            </a:extLst>
          </p:cNvPr>
          <p:cNvGraphicFramePr>
            <a:graphicFrameLocks noGrp="1"/>
          </p:cNvGraphicFramePr>
          <p:nvPr>
            <p:ph type="chart" sz="quarter" idx="13"/>
            <p:extLst>
              <p:ext uri="{D42A27DB-BD31-4B8C-83A1-F6EECF244321}">
                <p14:modId xmlns:p14="http://schemas.microsoft.com/office/powerpoint/2010/main" val="3815908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B2D0CD-567F-4B93-BA94-6D75CF05996D}"/>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3287C374-BD2E-4EBF-89DE-5E060263EF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86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96B43-F3F8-487C-98F2-2924148C050B}"/>
              </a:ext>
            </a:extLst>
          </p:cNvPr>
          <p:cNvSpPr>
            <a:spLocks noGrp="1"/>
          </p:cNvSpPr>
          <p:nvPr>
            <p:ph type="title"/>
          </p:nvPr>
        </p:nvSpPr>
        <p:spPr/>
        <p:txBody>
          <a:bodyPr/>
          <a:lstStyle/>
          <a:p>
            <a:r>
              <a:rPr lang="en-US"/>
              <a:t>Facebook Own Posts | Alumni Program</a:t>
            </a:r>
          </a:p>
        </p:txBody>
      </p:sp>
      <p:graphicFrame>
        <p:nvGraphicFramePr>
          <p:cNvPr id="6" name="Chart Placeholder 5">
            <a:extLst>
              <a:ext uri="{FF2B5EF4-FFF2-40B4-BE49-F238E27FC236}">
                <a16:creationId xmlns:a16="http://schemas.microsoft.com/office/drawing/2014/main" id="{E9ECC18F-53EF-472E-9F3D-FAC8E19D4177}"/>
              </a:ext>
            </a:extLst>
          </p:cNvPr>
          <p:cNvGraphicFramePr>
            <a:graphicFrameLocks noGrp="1"/>
          </p:cNvGraphicFramePr>
          <p:nvPr>
            <p:ph type="chart" sz="quarter" idx="13"/>
            <p:extLst>
              <p:ext uri="{D42A27DB-BD31-4B8C-83A1-F6EECF244321}">
                <p14:modId xmlns:p14="http://schemas.microsoft.com/office/powerpoint/2010/main" val="2401756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F2F0E-F15D-45A3-B146-284BAB4953A3}"/>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C3001B50-4D05-47EC-B1FF-E5F67D3E55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5196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B593F-0ACC-48A4-B919-AB5006A648DF}"/>
              </a:ext>
            </a:extLst>
          </p:cNvPr>
          <p:cNvSpPr>
            <a:spLocks noGrp="1"/>
          </p:cNvSpPr>
          <p:nvPr>
            <p:ph type="title"/>
          </p:nvPr>
        </p:nvSpPr>
        <p:spPr/>
        <p:txBody>
          <a:bodyPr/>
          <a:lstStyle/>
          <a:p>
            <a:r>
              <a:rPr lang="en-US"/>
              <a:t>Facebook Key Metrics Radar | Alumni Program</a:t>
            </a:r>
          </a:p>
        </p:txBody>
      </p:sp>
      <p:graphicFrame>
        <p:nvGraphicFramePr>
          <p:cNvPr id="6" name="Chart Placeholder 5">
            <a:extLst>
              <a:ext uri="{FF2B5EF4-FFF2-40B4-BE49-F238E27FC236}">
                <a16:creationId xmlns:a16="http://schemas.microsoft.com/office/drawing/2014/main" id="{6D1E08BC-D346-4DD9-BA34-0CEBF7BB5B14}"/>
              </a:ext>
            </a:extLst>
          </p:cNvPr>
          <p:cNvGraphicFramePr>
            <a:graphicFrameLocks noGrp="1"/>
          </p:cNvGraphicFramePr>
          <p:nvPr>
            <p:ph type="chart" sz="quarter" idx="13"/>
            <p:extLst>
              <p:ext uri="{D42A27DB-BD31-4B8C-83A1-F6EECF244321}">
                <p14:modId xmlns:p14="http://schemas.microsoft.com/office/powerpoint/2010/main" val="3416231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361A71-0AE0-403B-B14E-AEC04D226025}"/>
              </a:ext>
            </a:extLst>
          </p:cNvPr>
          <p:cNvSpPr>
            <a:spLocks noGrp="1"/>
          </p:cNvSpPr>
          <p:nvPr>
            <p:ph type="body" sz="quarter" idx="14"/>
          </p:nvPr>
        </p:nvSpPr>
        <p:spPr/>
        <p:txBody>
          <a:bodyPr/>
          <a:lstStyle/>
          <a:p>
            <a:r>
              <a:rPr lang="en-US"/>
              <a:t>01/18/2019 - 03/13/2019</a:t>
            </a:r>
          </a:p>
        </p:txBody>
      </p:sp>
      <p:sp>
        <p:nvSpPr>
          <p:cNvPr id="5" name="Footer Placeholder 4">
            <a:extLst>
              <a:ext uri="{FF2B5EF4-FFF2-40B4-BE49-F238E27FC236}">
                <a16:creationId xmlns:a16="http://schemas.microsoft.com/office/drawing/2014/main" id="{3055FBEC-BB4B-4F7E-933B-5E5C37C61C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8359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5339A-8644-4B9C-8A84-4F4E12837D37}"/>
              </a:ext>
            </a:extLst>
          </p:cNvPr>
          <p:cNvSpPr>
            <a:spLocks noGrp="1"/>
          </p:cNvSpPr>
          <p:nvPr>
            <p:ph type="title"/>
          </p:nvPr>
        </p:nvSpPr>
        <p:spPr/>
        <p:txBody>
          <a:bodyPr/>
          <a:lstStyle/>
          <a:p>
            <a:r>
              <a:rPr lang="en-US"/>
              <a:t>Facebook Interaction Rate By Post Type | Alumni Program</a:t>
            </a:r>
          </a:p>
        </p:txBody>
      </p:sp>
      <p:graphicFrame>
        <p:nvGraphicFramePr>
          <p:cNvPr id="6" name="Chart Placeholder 5">
            <a:extLst>
              <a:ext uri="{FF2B5EF4-FFF2-40B4-BE49-F238E27FC236}">
                <a16:creationId xmlns:a16="http://schemas.microsoft.com/office/drawing/2014/main" id="{E8BAE29B-021F-4AE6-88CF-C3EA3ACEBC96}"/>
              </a:ext>
            </a:extLst>
          </p:cNvPr>
          <p:cNvGraphicFramePr>
            <a:graphicFrameLocks noGrp="1"/>
          </p:cNvGraphicFramePr>
          <p:nvPr>
            <p:ph type="chart" sz="quarter" idx="13"/>
            <p:extLst>
              <p:ext uri="{D42A27DB-BD31-4B8C-83A1-F6EECF244321}">
                <p14:modId xmlns:p14="http://schemas.microsoft.com/office/powerpoint/2010/main" val="4230851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C3EABB-3110-4216-9B3A-E8A066A1E24C}"/>
              </a:ext>
            </a:extLst>
          </p:cNvPr>
          <p:cNvSpPr>
            <a:spLocks noGrp="1"/>
          </p:cNvSpPr>
          <p:nvPr>
            <p:ph type="body" sz="quarter" idx="14"/>
          </p:nvPr>
        </p:nvSpPr>
        <p:spPr/>
        <p:txBody>
          <a:bodyPr/>
          <a:lstStyle/>
          <a:p>
            <a:r>
              <a:rPr lang="en-US"/>
              <a:t>01/18/2019 - 03/13/2019</a:t>
            </a:r>
          </a:p>
        </p:txBody>
      </p:sp>
      <p:sp>
        <p:nvSpPr>
          <p:cNvPr id="5" name="Footer Placeholder 4">
            <a:extLst>
              <a:ext uri="{FF2B5EF4-FFF2-40B4-BE49-F238E27FC236}">
                <a16:creationId xmlns:a16="http://schemas.microsoft.com/office/drawing/2014/main" id="{1BF23B79-1FC1-4E8D-8A86-D88066CC0A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8876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D543-03A0-4D81-80BB-695ADDCFBFBB}"/>
              </a:ext>
            </a:extLst>
          </p:cNvPr>
          <p:cNvSpPr>
            <a:spLocks noGrp="1"/>
          </p:cNvSpPr>
          <p:nvPr>
            <p:ph type="title"/>
          </p:nvPr>
        </p:nvSpPr>
        <p:spPr/>
        <p:txBody>
          <a:bodyPr/>
          <a:lstStyle/>
          <a:p>
            <a:r>
              <a:rPr lang="en-US"/>
              <a:t>Facebook Own Posts Table | Alumni Program - 1 of 26</a:t>
            </a:r>
          </a:p>
        </p:txBody>
      </p:sp>
      <p:graphicFrame>
        <p:nvGraphicFramePr>
          <p:cNvPr id="5" name="Table Placeholder 4">
            <a:extLst>
              <a:ext uri="{FF2B5EF4-FFF2-40B4-BE49-F238E27FC236}">
                <a16:creationId xmlns:a16="http://schemas.microsoft.com/office/drawing/2014/main" id="{955FDE84-C92E-440E-B8F2-7C79AA29C96D}"/>
              </a:ext>
            </a:extLst>
          </p:cNvPr>
          <p:cNvGraphicFramePr>
            <a:graphicFrameLocks noGrp="1"/>
          </p:cNvGraphicFramePr>
          <p:nvPr>
            <p:ph type="tbl" sz="quarter" idx="13"/>
            <p:extLst>
              <p:ext uri="{D42A27DB-BD31-4B8C-83A1-F6EECF244321}">
                <p14:modId xmlns:p14="http://schemas.microsoft.com/office/powerpoint/2010/main" val="2689533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6079442"/>
                    </a:ext>
                  </a:extLst>
                </a:gridCol>
                <a:gridCol w="905256">
                  <a:extLst>
                    <a:ext uri="{9D8B030D-6E8A-4147-A177-3AD203B41FA5}">
                      <a16:colId xmlns:a16="http://schemas.microsoft.com/office/drawing/2014/main" val="133327114"/>
                    </a:ext>
                  </a:extLst>
                </a:gridCol>
                <a:gridCol w="329184">
                  <a:extLst>
                    <a:ext uri="{9D8B030D-6E8A-4147-A177-3AD203B41FA5}">
                      <a16:colId xmlns:a16="http://schemas.microsoft.com/office/drawing/2014/main" val="764109462"/>
                    </a:ext>
                  </a:extLst>
                </a:gridCol>
                <a:gridCol w="329184">
                  <a:extLst>
                    <a:ext uri="{9D8B030D-6E8A-4147-A177-3AD203B41FA5}">
                      <a16:colId xmlns:a16="http://schemas.microsoft.com/office/drawing/2014/main" val="1502873862"/>
                    </a:ext>
                  </a:extLst>
                </a:gridCol>
                <a:gridCol w="329184">
                  <a:extLst>
                    <a:ext uri="{9D8B030D-6E8A-4147-A177-3AD203B41FA5}">
                      <a16:colId xmlns:a16="http://schemas.microsoft.com/office/drawing/2014/main" val="1271671396"/>
                    </a:ext>
                  </a:extLst>
                </a:gridCol>
                <a:gridCol w="329184">
                  <a:extLst>
                    <a:ext uri="{9D8B030D-6E8A-4147-A177-3AD203B41FA5}">
                      <a16:colId xmlns:a16="http://schemas.microsoft.com/office/drawing/2014/main" val="3210616384"/>
                    </a:ext>
                  </a:extLst>
                </a:gridCol>
                <a:gridCol w="329184">
                  <a:extLst>
                    <a:ext uri="{9D8B030D-6E8A-4147-A177-3AD203B41FA5}">
                      <a16:colId xmlns:a16="http://schemas.microsoft.com/office/drawing/2014/main" val="4005608577"/>
                    </a:ext>
                  </a:extLst>
                </a:gridCol>
                <a:gridCol w="329184">
                  <a:extLst>
                    <a:ext uri="{9D8B030D-6E8A-4147-A177-3AD203B41FA5}">
                      <a16:colId xmlns:a16="http://schemas.microsoft.com/office/drawing/2014/main" val="199313899"/>
                    </a:ext>
                  </a:extLst>
                </a:gridCol>
                <a:gridCol w="329184">
                  <a:extLst>
                    <a:ext uri="{9D8B030D-6E8A-4147-A177-3AD203B41FA5}">
                      <a16:colId xmlns:a16="http://schemas.microsoft.com/office/drawing/2014/main" val="2370880540"/>
                    </a:ext>
                  </a:extLst>
                </a:gridCol>
                <a:gridCol w="329184">
                  <a:extLst>
                    <a:ext uri="{9D8B030D-6E8A-4147-A177-3AD203B41FA5}">
                      <a16:colId xmlns:a16="http://schemas.microsoft.com/office/drawing/2014/main" val="2536035434"/>
                    </a:ext>
                  </a:extLst>
                </a:gridCol>
                <a:gridCol w="329184">
                  <a:extLst>
                    <a:ext uri="{9D8B030D-6E8A-4147-A177-3AD203B41FA5}">
                      <a16:colId xmlns:a16="http://schemas.microsoft.com/office/drawing/2014/main" val="2665663910"/>
                    </a:ext>
                  </a:extLst>
                </a:gridCol>
                <a:gridCol w="329184">
                  <a:extLst>
                    <a:ext uri="{9D8B030D-6E8A-4147-A177-3AD203B41FA5}">
                      <a16:colId xmlns:a16="http://schemas.microsoft.com/office/drawing/2014/main" val="3745046289"/>
                    </a:ext>
                  </a:extLst>
                </a:gridCol>
                <a:gridCol w="329184">
                  <a:extLst>
                    <a:ext uri="{9D8B030D-6E8A-4147-A177-3AD203B41FA5}">
                      <a16:colId xmlns:a16="http://schemas.microsoft.com/office/drawing/2014/main" val="1753965415"/>
                    </a:ext>
                  </a:extLst>
                </a:gridCol>
                <a:gridCol w="329184">
                  <a:extLst>
                    <a:ext uri="{9D8B030D-6E8A-4147-A177-3AD203B41FA5}">
                      <a16:colId xmlns:a16="http://schemas.microsoft.com/office/drawing/2014/main" val="1092219591"/>
                    </a:ext>
                  </a:extLst>
                </a:gridCol>
                <a:gridCol w="329184">
                  <a:extLst>
                    <a:ext uri="{9D8B030D-6E8A-4147-A177-3AD203B41FA5}">
                      <a16:colId xmlns:a16="http://schemas.microsoft.com/office/drawing/2014/main" val="1236375429"/>
                    </a:ext>
                  </a:extLst>
                </a:gridCol>
                <a:gridCol w="329184">
                  <a:extLst>
                    <a:ext uri="{9D8B030D-6E8A-4147-A177-3AD203B41FA5}">
                      <a16:colId xmlns:a16="http://schemas.microsoft.com/office/drawing/2014/main" val="3142112237"/>
                    </a:ext>
                  </a:extLst>
                </a:gridCol>
                <a:gridCol w="329184">
                  <a:extLst>
                    <a:ext uri="{9D8B030D-6E8A-4147-A177-3AD203B41FA5}">
                      <a16:colId xmlns:a16="http://schemas.microsoft.com/office/drawing/2014/main" val="2728598687"/>
                    </a:ext>
                  </a:extLst>
                </a:gridCol>
                <a:gridCol w="329184">
                  <a:extLst>
                    <a:ext uri="{9D8B030D-6E8A-4147-A177-3AD203B41FA5}">
                      <a16:colId xmlns:a16="http://schemas.microsoft.com/office/drawing/2014/main" val="2728063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5353256"/>
                  </a:ext>
                </a:extLst>
              </a:tr>
            </a:tbl>
          </a:graphicData>
        </a:graphic>
      </p:graphicFrame>
      <p:sp>
        <p:nvSpPr>
          <p:cNvPr id="4" name="Text Placeholder 3">
            <a:extLst>
              <a:ext uri="{FF2B5EF4-FFF2-40B4-BE49-F238E27FC236}">
                <a16:creationId xmlns:a16="http://schemas.microsoft.com/office/drawing/2014/main" id="{8C6A7F67-C28D-418E-9968-2EFAEBC33E22}"/>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0410932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C81BD-EF71-43A8-B029-B9B3EC61B42C}"/>
              </a:ext>
            </a:extLst>
          </p:cNvPr>
          <p:cNvSpPr>
            <a:spLocks noGrp="1"/>
          </p:cNvSpPr>
          <p:nvPr>
            <p:ph type="title"/>
          </p:nvPr>
        </p:nvSpPr>
        <p:spPr/>
        <p:txBody>
          <a:bodyPr/>
          <a:lstStyle/>
          <a:p>
            <a:r>
              <a:rPr lang="en-US"/>
              <a:t>Facebook Own Posts Table | Alumni Program - 2 of 26</a:t>
            </a:r>
          </a:p>
        </p:txBody>
      </p:sp>
      <p:graphicFrame>
        <p:nvGraphicFramePr>
          <p:cNvPr id="5" name="Table Placeholder 4">
            <a:extLst>
              <a:ext uri="{FF2B5EF4-FFF2-40B4-BE49-F238E27FC236}">
                <a16:creationId xmlns:a16="http://schemas.microsoft.com/office/drawing/2014/main" id="{CAE61FC8-AA52-4465-BA86-D20667FD9594}"/>
              </a:ext>
            </a:extLst>
          </p:cNvPr>
          <p:cNvGraphicFramePr>
            <a:graphicFrameLocks noGrp="1"/>
          </p:cNvGraphicFramePr>
          <p:nvPr>
            <p:ph type="tbl" sz="quarter" idx="13"/>
            <p:extLst>
              <p:ext uri="{D42A27DB-BD31-4B8C-83A1-F6EECF244321}">
                <p14:modId xmlns:p14="http://schemas.microsoft.com/office/powerpoint/2010/main" val="381707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482565"/>
                    </a:ext>
                  </a:extLst>
                </a:gridCol>
                <a:gridCol w="905256">
                  <a:extLst>
                    <a:ext uri="{9D8B030D-6E8A-4147-A177-3AD203B41FA5}">
                      <a16:colId xmlns:a16="http://schemas.microsoft.com/office/drawing/2014/main" val="3066029442"/>
                    </a:ext>
                  </a:extLst>
                </a:gridCol>
                <a:gridCol w="329184">
                  <a:extLst>
                    <a:ext uri="{9D8B030D-6E8A-4147-A177-3AD203B41FA5}">
                      <a16:colId xmlns:a16="http://schemas.microsoft.com/office/drawing/2014/main" val="470044950"/>
                    </a:ext>
                  </a:extLst>
                </a:gridCol>
                <a:gridCol w="329184">
                  <a:extLst>
                    <a:ext uri="{9D8B030D-6E8A-4147-A177-3AD203B41FA5}">
                      <a16:colId xmlns:a16="http://schemas.microsoft.com/office/drawing/2014/main" val="534250258"/>
                    </a:ext>
                  </a:extLst>
                </a:gridCol>
                <a:gridCol w="329184">
                  <a:extLst>
                    <a:ext uri="{9D8B030D-6E8A-4147-A177-3AD203B41FA5}">
                      <a16:colId xmlns:a16="http://schemas.microsoft.com/office/drawing/2014/main" val="42728765"/>
                    </a:ext>
                  </a:extLst>
                </a:gridCol>
                <a:gridCol w="329184">
                  <a:extLst>
                    <a:ext uri="{9D8B030D-6E8A-4147-A177-3AD203B41FA5}">
                      <a16:colId xmlns:a16="http://schemas.microsoft.com/office/drawing/2014/main" val="2407823124"/>
                    </a:ext>
                  </a:extLst>
                </a:gridCol>
                <a:gridCol w="329184">
                  <a:extLst>
                    <a:ext uri="{9D8B030D-6E8A-4147-A177-3AD203B41FA5}">
                      <a16:colId xmlns:a16="http://schemas.microsoft.com/office/drawing/2014/main" val="4031495882"/>
                    </a:ext>
                  </a:extLst>
                </a:gridCol>
                <a:gridCol w="329184">
                  <a:extLst>
                    <a:ext uri="{9D8B030D-6E8A-4147-A177-3AD203B41FA5}">
                      <a16:colId xmlns:a16="http://schemas.microsoft.com/office/drawing/2014/main" val="2315054627"/>
                    </a:ext>
                  </a:extLst>
                </a:gridCol>
                <a:gridCol w="329184">
                  <a:extLst>
                    <a:ext uri="{9D8B030D-6E8A-4147-A177-3AD203B41FA5}">
                      <a16:colId xmlns:a16="http://schemas.microsoft.com/office/drawing/2014/main" val="861463249"/>
                    </a:ext>
                  </a:extLst>
                </a:gridCol>
                <a:gridCol w="329184">
                  <a:extLst>
                    <a:ext uri="{9D8B030D-6E8A-4147-A177-3AD203B41FA5}">
                      <a16:colId xmlns:a16="http://schemas.microsoft.com/office/drawing/2014/main" val="3070138419"/>
                    </a:ext>
                  </a:extLst>
                </a:gridCol>
                <a:gridCol w="329184">
                  <a:extLst>
                    <a:ext uri="{9D8B030D-6E8A-4147-A177-3AD203B41FA5}">
                      <a16:colId xmlns:a16="http://schemas.microsoft.com/office/drawing/2014/main" val="1414435764"/>
                    </a:ext>
                  </a:extLst>
                </a:gridCol>
                <a:gridCol w="329184">
                  <a:extLst>
                    <a:ext uri="{9D8B030D-6E8A-4147-A177-3AD203B41FA5}">
                      <a16:colId xmlns:a16="http://schemas.microsoft.com/office/drawing/2014/main" val="248492411"/>
                    </a:ext>
                  </a:extLst>
                </a:gridCol>
                <a:gridCol w="329184">
                  <a:extLst>
                    <a:ext uri="{9D8B030D-6E8A-4147-A177-3AD203B41FA5}">
                      <a16:colId xmlns:a16="http://schemas.microsoft.com/office/drawing/2014/main" val="3045063891"/>
                    </a:ext>
                  </a:extLst>
                </a:gridCol>
                <a:gridCol w="329184">
                  <a:extLst>
                    <a:ext uri="{9D8B030D-6E8A-4147-A177-3AD203B41FA5}">
                      <a16:colId xmlns:a16="http://schemas.microsoft.com/office/drawing/2014/main" val="945238567"/>
                    </a:ext>
                  </a:extLst>
                </a:gridCol>
                <a:gridCol w="329184">
                  <a:extLst>
                    <a:ext uri="{9D8B030D-6E8A-4147-A177-3AD203B41FA5}">
                      <a16:colId xmlns:a16="http://schemas.microsoft.com/office/drawing/2014/main" val="2720716120"/>
                    </a:ext>
                  </a:extLst>
                </a:gridCol>
                <a:gridCol w="329184">
                  <a:extLst>
                    <a:ext uri="{9D8B030D-6E8A-4147-A177-3AD203B41FA5}">
                      <a16:colId xmlns:a16="http://schemas.microsoft.com/office/drawing/2014/main" val="432717135"/>
                    </a:ext>
                  </a:extLst>
                </a:gridCol>
                <a:gridCol w="329184">
                  <a:extLst>
                    <a:ext uri="{9D8B030D-6E8A-4147-A177-3AD203B41FA5}">
                      <a16:colId xmlns:a16="http://schemas.microsoft.com/office/drawing/2014/main" val="2839698358"/>
                    </a:ext>
                  </a:extLst>
                </a:gridCol>
                <a:gridCol w="329184">
                  <a:extLst>
                    <a:ext uri="{9D8B030D-6E8A-4147-A177-3AD203B41FA5}">
                      <a16:colId xmlns:a16="http://schemas.microsoft.com/office/drawing/2014/main" val="310509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259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 Alumni - 2019-03-13 23:15:13 </a:t>
                      </a:r>
                      <a:r>
                        <a:rPr kumimoji="0" lang="en-US" sz="1000" b="0" i="0" u="none" strike="noStrike" kern="1200" cap="none" spc="0" normalizeH="0" baseline="0" noProof="0">
                          <a:ln>
                            <a:noFill/>
                          </a:ln>
                          <a:solidFill>
                            <a:prstClr val="black"/>
                          </a:solidFill>
                          <a:effectLst/>
                          <a:uLnTx/>
                          <a:uFillTx/>
                          <a:latin typeface="+mn-lt"/>
                          <a:ea typeface="+mn-ea"/>
                          <a:cs typeface="+mn-cs"/>
                        </a:rPr>
                        <a:t> 
 In May, SFU Gerontology and The Hong Kong Polytechnic University are collaborating on the Knowledge-sharing Symposium on Person-Centred Care for Older Adults With Dementia. The event, which is open to the public, will bring together eldercare stakeholders in policy, practice and academia from both countries to showcase best practices and innovations in person-centred care (PCC) for older adults with dementia.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WxEijCUSpoP_t&amp;w=720&amp;h=720&amp;url=https%3A%2F%2Fwww.sfu.ca%2Fcontent%2Fsfu%2Fsfunews%2Fstories%2F2019%2F03%2Fsfu-and-hong-kong-polyu-to-share-best-practices-in-dementia-care%2F_jcr_content%2Fmain_content%2Fimage.img.original.low.jpg%2F1552322393463.jpg&amp;cfs=1&amp;_nc_hash=AQAfwWkxbX7Wd7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5716061"/>
                  </a:ext>
                </a:extLst>
              </a:tr>
            </a:tbl>
          </a:graphicData>
        </a:graphic>
      </p:graphicFrame>
      <p:sp>
        <p:nvSpPr>
          <p:cNvPr id="4" name="Text Placeholder 3">
            <a:extLst>
              <a:ext uri="{FF2B5EF4-FFF2-40B4-BE49-F238E27FC236}">
                <a16:creationId xmlns:a16="http://schemas.microsoft.com/office/drawing/2014/main" id="{8FA3434A-3DA0-463F-8E6C-694582361043}"/>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093770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5E775-90F7-489E-B4B9-14487F6E1F3C}"/>
              </a:ext>
            </a:extLst>
          </p:cNvPr>
          <p:cNvSpPr>
            <a:spLocks noGrp="1"/>
          </p:cNvSpPr>
          <p:nvPr>
            <p:ph type="title"/>
          </p:nvPr>
        </p:nvSpPr>
        <p:spPr/>
        <p:txBody>
          <a:bodyPr/>
          <a:lstStyle/>
          <a:p>
            <a:r>
              <a:rPr lang="en-US"/>
              <a:t>Facebook Own Posts Table | Alumni Program - 3 of 26</a:t>
            </a:r>
          </a:p>
        </p:txBody>
      </p:sp>
      <p:graphicFrame>
        <p:nvGraphicFramePr>
          <p:cNvPr id="5" name="Table Placeholder 4">
            <a:extLst>
              <a:ext uri="{FF2B5EF4-FFF2-40B4-BE49-F238E27FC236}">
                <a16:creationId xmlns:a16="http://schemas.microsoft.com/office/drawing/2014/main" id="{589723E5-894D-462C-9B33-1AABF10060CA}"/>
              </a:ext>
            </a:extLst>
          </p:cNvPr>
          <p:cNvGraphicFramePr>
            <a:graphicFrameLocks noGrp="1"/>
          </p:cNvGraphicFramePr>
          <p:nvPr>
            <p:ph type="tbl" sz="quarter" idx="13"/>
            <p:extLst>
              <p:ext uri="{D42A27DB-BD31-4B8C-83A1-F6EECF244321}">
                <p14:modId xmlns:p14="http://schemas.microsoft.com/office/powerpoint/2010/main" val="430165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1802950"/>
                    </a:ext>
                  </a:extLst>
                </a:gridCol>
                <a:gridCol w="905256">
                  <a:extLst>
                    <a:ext uri="{9D8B030D-6E8A-4147-A177-3AD203B41FA5}">
                      <a16:colId xmlns:a16="http://schemas.microsoft.com/office/drawing/2014/main" val="3510768458"/>
                    </a:ext>
                  </a:extLst>
                </a:gridCol>
                <a:gridCol w="329184">
                  <a:extLst>
                    <a:ext uri="{9D8B030D-6E8A-4147-A177-3AD203B41FA5}">
                      <a16:colId xmlns:a16="http://schemas.microsoft.com/office/drawing/2014/main" val="2171203116"/>
                    </a:ext>
                  </a:extLst>
                </a:gridCol>
                <a:gridCol w="329184">
                  <a:extLst>
                    <a:ext uri="{9D8B030D-6E8A-4147-A177-3AD203B41FA5}">
                      <a16:colId xmlns:a16="http://schemas.microsoft.com/office/drawing/2014/main" val="4009596925"/>
                    </a:ext>
                  </a:extLst>
                </a:gridCol>
                <a:gridCol w="329184">
                  <a:extLst>
                    <a:ext uri="{9D8B030D-6E8A-4147-A177-3AD203B41FA5}">
                      <a16:colId xmlns:a16="http://schemas.microsoft.com/office/drawing/2014/main" val="1435997690"/>
                    </a:ext>
                  </a:extLst>
                </a:gridCol>
                <a:gridCol w="329184">
                  <a:extLst>
                    <a:ext uri="{9D8B030D-6E8A-4147-A177-3AD203B41FA5}">
                      <a16:colId xmlns:a16="http://schemas.microsoft.com/office/drawing/2014/main" val="1579957049"/>
                    </a:ext>
                  </a:extLst>
                </a:gridCol>
                <a:gridCol w="329184">
                  <a:extLst>
                    <a:ext uri="{9D8B030D-6E8A-4147-A177-3AD203B41FA5}">
                      <a16:colId xmlns:a16="http://schemas.microsoft.com/office/drawing/2014/main" val="3163704600"/>
                    </a:ext>
                  </a:extLst>
                </a:gridCol>
                <a:gridCol w="329184">
                  <a:extLst>
                    <a:ext uri="{9D8B030D-6E8A-4147-A177-3AD203B41FA5}">
                      <a16:colId xmlns:a16="http://schemas.microsoft.com/office/drawing/2014/main" val="1435940339"/>
                    </a:ext>
                  </a:extLst>
                </a:gridCol>
                <a:gridCol w="329184">
                  <a:extLst>
                    <a:ext uri="{9D8B030D-6E8A-4147-A177-3AD203B41FA5}">
                      <a16:colId xmlns:a16="http://schemas.microsoft.com/office/drawing/2014/main" val="3561302656"/>
                    </a:ext>
                  </a:extLst>
                </a:gridCol>
                <a:gridCol w="329184">
                  <a:extLst>
                    <a:ext uri="{9D8B030D-6E8A-4147-A177-3AD203B41FA5}">
                      <a16:colId xmlns:a16="http://schemas.microsoft.com/office/drawing/2014/main" val="1592867016"/>
                    </a:ext>
                  </a:extLst>
                </a:gridCol>
                <a:gridCol w="329184">
                  <a:extLst>
                    <a:ext uri="{9D8B030D-6E8A-4147-A177-3AD203B41FA5}">
                      <a16:colId xmlns:a16="http://schemas.microsoft.com/office/drawing/2014/main" val="1389461033"/>
                    </a:ext>
                  </a:extLst>
                </a:gridCol>
                <a:gridCol w="329184">
                  <a:extLst>
                    <a:ext uri="{9D8B030D-6E8A-4147-A177-3AD203B41FA5}">
                      <a16:colId xmlns:a16="http://schemas.microsoft.com/office/drawing/2014/main" val="716681950"/>
                    </a:ext>
                  </a:extLst>
                </a:gridCol>
                <a:gridCol w="329184">
                  <a:extLst>
                    <a:ext uri="{9D8B030D-6E8A-4147-A177-3AD203B41FA5}">
                      <a16:colId xmlns:a16="http://schemas.microsoft.com/office/drawing/2014/main" val="1080788780"/>
                    </a:ext>
                  </a:extLst>
                </a:gridCol>
                <a:gridCol w="329184">
                  <a:extLst>
                    <a:ext uri="{9D8B030D-6E8A-4147-A177-3AD203B41FA5}">
                      <a16:colId xmlns:a16="http://schemas.microsoft.com/office/drawing/2014/main" val="3535704958"/>
                    </a:ext>
                  </a:extLst>
                </a:gridCol>
                <a:gridCol w="329184">
                  <a:extLst>
                    <a:ext uri="{9D8B030D-6E8A-4147-A177-3AD203B41FA5}">
                      <a16:colId xmlns:a16="http://schemas.microsoft.com/office/drawing/2014/main" val="4161328761"/>
                    </a:ext>
                  </a:extLst>
                </a:gridCol>
                <a:gridCol w="329184">
                  <a:extLst>
                    <a:ext uri="{9D8B030D-6E8A-4147-A177-3AD203B41FA5}">
                      <a16:colId xmlns:a16="http://schemas.microsoft.com/office/drawing/2014/main" val="2792888777"/>
                    </a:ext>
                  </a:extLst>
                </a:gridCol>
                <a:gridCol w="329184">
                  <a:extLst>
                    <a:ext uri="{9D8B030D-6E8A-4147-A177-3AD203B41FA5}">
                      <a16:colId xmlns:a16="http://schemas.microsoft.com/office/drawing/2014/main" val="3424858765"/>
                    </a:ext>
                  </a:extLst>
                </a:gridCol>
                <a:gridCol w="329184">
                  <a:extLst>
                    <a:ext uri="{9D8B030D-6E8A-4147-A177-3AD203B41FA5}">
                      <a16:colId xmlns:a16="http://schemas.microsoft.com/office/drawing/2014/main" val="2152529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578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 UBC - 2019-03-13 23:02:19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latest trends and business opportunities and network with leading Korean businesses currently doing business in B.C. at the British Columbia - Korea Networking Reception on March 20, 2019 in Seoul, co-hosted with the British Columbia Trade and Investment Office in Korea. The Honourable Bruce Ralston, Minister of Jobs, Trade and Technology, and the Honourable George Chow, Minister of State for Trade, will be present. Peter Kwak, VP of Lululemon Korea and former VP of Nike Korea will be the emcee for the evening.
Email sunny.lee@sauder.ubc.ca before the end of the day today (March 14th) if you would like to attend.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https://scontent.xx.fbcdn.net/v/t1.0-9/s720x720/53703435_10161415967010183_7546513647971860480_o.jpg?_nc_cat=111&amp;_nc_ht=scontent.xx&amp;oh=f637e06e54859696279f7e831b63dba8&amp;oe=5D199861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7574812"/>
                  </a:ext>
                </a:extLst>
              </a:tr>
            </a:tbl>
          </a:graphicData>
        </a:graphic>
      </p:graphicFrame>
      <p:sp>
        <p:nvSpPr>
          <p:cNvPr id="4" name="Text Placeholder 3">
            <a:extLst>
              <a:ext uri="{FF2B5EF4-FFF2-40B4-BE49-F238E27FC236}">
                <a16:creationId xmlns:a16="http://schemas.microsoft.com/office/drawing/2014/main" id="{B7CAD099-2B6A-450F-AA90-EDA422212F02}"/>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375293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4F5E6-9297-4FD3-88B4-12ED6B202967}"/>
              </a:ext>
            </a:extLst>
          </p:cNvPr>
          <p:cNvSpPr>
            <a:spLocks noGrp="1"/>
          </p:cNvSpPr>
          <p:nvPr>
            <p:ph type="title"/>
          </p:nvPr>
        </p:nvSpPr>
        <p:spPr/>
        <p:txBody>
          <a:bodyPr/>
          <a:lstStyle/>
          <a:p>
            <a:r>
              <a:rPr lang="en-US"/>
              <a:t>Facebook Own Posts Table | Alumni Program - 4 of 26</a:t>
            </a:r>
          </a:p>
        </p:txBody>
      </p:sp>
      <p:graphicFrame>
        <p:nvGraphicFramePr>
          <p:cNvPr id="5" name="Table Placeholder 4">
            <a:extLst>
              <a:ext uri="{FF2B5EF4-FFF2-40B4-BE49-F238E27FC236}">
                <a16:creationId xmlns:a16="http://schemas.microsoft.com/office/drawing/2014/main" id="{4DB74C97-5D92-41C7-B95C-3597888D7025}"/>
              </a:ext>
            </a:extLst>
          </p:cNvPr>
          <p:cNvGraphicFramePr>
            <a:graphicFrameLocks noGrp="1"/>
          </p:cNvGraphicFramePr>
          <p:nvPr>
            <p:ph type="tbl" sz="quarter" idx="13"/>
            <p:extLst>
              <p:ext uri="{D42A27DB-BD31-4B8C-83A1-F6EECF244321}">
                <p14:modId xmlns:p14="http://schemas.microsoft.com/office/powerpoint/2010/main" val="111170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7512561"/>
                    </a:ext>
                  </a:extLst>
                </a:gridCol>
                <a:gridCol w="905256">
                  <a:extLst>
                    <a:ext uri="{9D8B030D-6E8A-4147-A177-3AD203B41FA5}">
                      <a16:colId xmlns:a16="http://schemas.microsoft.com/office/drawing/2014/main" val="2663326352"/>
                    </a:ext>
                  </a:extLst>
                </a:gridCol>
                <a:gridCol w="329184">
                  <a:extLst>
                    <a:ext uri="{9D8B030D-6E8A-4147-A177-3AD203B41FA5}">
                      <a16:colId xmlns:a16="http://schemas.microsoft.com/office/drawing/2014/main" val="1263069471"/>
                    </a:ext>
                  </a:extLst>
                </a:gridCol>
                <a:gridCol w="329184">
                  <a:extLst>
                    <a:ext uri="{9D8B030D-6E8A-4147-A177-3AD203B41FA5}">
                      <a16:colId xmlns:a16="http://schemas.microsoft.com/office/drawing/2014/main" val="266179736"/>
                    </a:ext>
                  </a:extLst>
                </a:gridCol>
                <a:gridCol w="329184">
                  <a:extLst>
                    <a:ext uri="{9D8B030D-6E8A-4147-A177-3AD203B41FA5}">
                      <a16:colId xmlns:a16="http://schemas.microsoft.com/office/drawing/2014/main" val="3010089045"/>
                    </a:ext>
                  </a:extLst>
                </a:gridCol>
                <a:gridCol w="329184">
                  <a:extLst>
                    <a:ext uri="{9D8B030D-6E8A-4147-A177-3AD203B41FA5}">
                      <a16:colId xmlns:a16="http://schemas.microsoft.com/office/drawing/2014/main" val="2836680655"/>
                    </a:ext>
                  </a:extLst>
                </a:gridCol>
                <a:gridCol w="329184">
                  <a:extLst>
                    <a:ext uri="{9D8B030D-6E8A-4147-A177-3AD203B41FA5}">
                      <a16:colId xmlns:a16="http://schemas.microsoft.com/office/drawing/2014/main" val="801644985"/>
                    </a:ext>
                  </a:extLst>
                </a:gridCol>
                <a:gridCol w="329184">
                  <a:extLst>
                    <a:ext uri="{9D8B030D-6E8A-4147-A177-3AD203B41FA5}">
                      <a16:colId xmlns:a16="http://schemas.microsoft.com/office/drawing/2014/main" val="1523790256"/>
                    </a:ext>
                  </a:extLst>
                </a:gridCol>
                <a:gridCol w="329184">
                  <a:extLst>
                    <a:ext uri="{9D8B030D-6E8A-4147-A177-3AD203B41FA5}">
                      <a16:colId xmlns:a16="http://schemas.microsoft.com/office/drawing/2014/main" val="3185782081"/>
                    </a:ext>
                  </a:extLst>
                </a:gridCol>
                <a:gridCol w="329184">
                  <a:extLst>
                    <a:ext uri="{9D8B030D-6E8A-4147-A177-3AD203B41FA5}">
                      <a16:colId xmlns:a16="http://schemas.microsoft.com/office/drawing/2014/main" val="2661966171"/>
                    </a:ext>
                  </a:extLst>
                </a:gridCol>
                <a:gridCol w="329184">
                  <a:extLst>
                    <a:ext uri="{9D8B030D-6E8A-4147-A177-3AD203B41FA5}">
                      <a16:colId xmlns:a16="http://schemas.microsoft.com/office/drawing/2014/main" val="3186532652"/>
                    </a:ext>
                  </a:extLst>
                </a:gridCol>
                <a:gridCol w="329184">
                  <a:extLst>
                    <a:ext uri="{9D8B030D-6E8A-4147-A177-3AD203B41FA5}">
                      <a16:colId xmlns:a16="http://schemas.microsoft.com/office/drawing/2014/main" val="2988293131"/>
                    </a:ext>
                  </a:extLst>
                </a:gridCol>
                <a:gridCol w="329184">
                  <a:extLst>
                    <a:ext uri="{9D8B030D-6E8A-4147-A177-3AD203B41FA5}">
                      <a16:colId xmlns:a16="http://schemas.microsoft.com/office/drawing/2014/main" val="2076613111"/>
                    </a:ext>
                  </a:extLst>
                </a:gridCol>
                <a:gridCol w="329184">
                  <a:extLst>
                    <a:ext uri="{9D8B030D-6E8A-4147-A177-3AD203B41FA5}">
                      <a16:colId xmlns:a16="http://schemas.microsoft.com/office/drawing/2014/main" val="2121202294"/>
                    </a:ext>
                  </a:extLst>
                </a:gridCol>
                <a:gridCol w="329184">
                  <a:extLst>
                    <a:ext uri="{9D8B030D-6E8A-4147-A177-3AD203B41FA5}">
                      <a16:colId xmlns:a16="http://schemas.microsoft.com/office/drawing/2014/main" val="3352972876"/>
                    </a:ext>
                  </a:extLst>
                </a:gridCol>
                <a:gridCol w="329184">
                  <a:extLst>
                    <a:ext uri="{9D8B030D-6E8A-4147-A177-3AD203B41FA5}">
                      <a16:colId xmlns:a16="http://schemas.microsoft.com/office/drawing/2014/main" val="1878791068"/>
                    </a:ext>
                  </a:extLst>
                </a:gridCol>
                <a:gridCol w="329184">
                  <a:extLst>
                    <a:ext uri="{9D8B030D-6E8A-4147-A177-3AD203B41FA5}">
                      <a16:colId xmlns:a16="http://schemas.microsoft.com/office/drawing/2014/main" val="1052715186"/>
                    </a:ext>
                  </a:extLst>
                </a:gridCol>
                <a:gridCol w="329184">
                  <a:extLst>
                    <a:ext uri="{9D8B030D-6E8A-4147-A177-3AD203B41FA5}">
                      <a16:colId xmlns:a16="http://schemas.microsoft.com/office/drawing/2014/main" val="3052378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632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 alumni - 2019-03-13 17:00:33 </a:t>
                      </a:r>
                      <a:r>
                        <a:rPr kumimoji="0" lang="en-US" sz="1000" b="0" i="0" u="none" strike="noStrike" kern="1200" cap="none" spc="0" normalizeH="0" baseline="0" noProof="0">
                          <a:ln>
                            <a:noFill/>
                          </a:ln>
                          <a:solidFill>
                            <a:prstClr val="black"/>
                          </a:solidFill>
                          <a:effectLst/>
                          <a:uLnTx/>
                          <a:uFillTx/>
                          <a:latin typeface="+mn-lt"/>
                          <a:ea typeface="+mn-ea"/>
                          <a:cs typeface="+mn-cs"/>
                        </a:rPr>
                        <a:t> 
 In 1968, a group of University of Waterloo Faculty of Arts undergraduates formed a road hockey league that forged the beginning of an enduring friendship. In October 2018, 20 original members met Arts &amp; Letters at their 50th reunion! Read more about their story: https://uwaterloo.ca/arts-and-letters/winter-2019/feature/buddies-then-and-now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https://scontent.xx.fbcdn.net/v/t1.0-9/q88/s720x720/53761960_10157262639201908_1729307670508208128_n.jpg?_nc_cat=110&amp;_nc_ht=scontent.xx&amp;oh=32398b491b8ffe94a56fe7649bccb34b&amp;oe=5D1B846C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2722555"/>
                  </a:ext>
                </a:extLst>
              </a:tr>
            </a:tbl>
          </a:graphicData>
        </a:graphic>
      </p:graphicFrame>
      <p:sp>
        <p:nvSpPr>
          <p:cNvPr id="4" name="Text Placeholder 3">
            <a:extLst>
              <a:ext uri="{FF2B5EF4-FFF2-40B4-BE49-F238E27FC236}">
                <a16:creationId xmlns:a16="http://schemas.microsoft.com/office/drawing/2014/main" id="{16155619-E697-47A8-9B64-626CC1519E98}"/>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992386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74053-2AAC-427A-87C6-0F7AFA48ACC0}"/>
              </a:ext>
            </a:extLst>
          </p:cNvPr>
          <p:cNvSpPr>
            <a:spLocks noGrp="1"/>
          </p:cNvSpPr>
          <p:nvPr>
            <p:ph type="title"/>
          </p:nvPr>
        </p:nvSpPr>
        <p:spPr/>
        <p:txBody>
          <a:bodyPr/>
          <a:lstStyle/>
          <a:p>
            <a:r>
              <a:rPr lang="en-US"/>
              <a:t>Facebook Own Posts Table | Alumni Program - 5 of 26</a:t>
            </a:r>
          </a:p>
        </p:txBody>
      </p:sp>
      <p:graphicFrame>
        <p:nvGraphicFramePr>
          <p:cNvPr id="5" name="Table Placeholder 4">
            <a:extLst>
              <a:ext uri="{FF2B5EF4-FFF2-40B4-BE49-F238E27FC236}">
                <a16:creationId xmlns:a16="http://schemas.microsoft.com/office/drawing/2014/main" id="{C353C684-F4A3-4B9F-952E-46A0527C1D51}"/>
              </a:ext>
            </a:extLst>
          </p:cNvPr>
          <p:cNvGraphicFramePr>
            <a:graphicFrameLocks noGrp="1"/>
          </p:cNvGraphicFramePr>
          <p:nvPr>
            <p:ph type="tbl" sz="quarter" idx="13"/>
            <p:extLst>
              <p:ext uri="{D42A27DB-BD31-4B8C-83A1-F6EECF244321}">
                <p14:modId xmlns:p14="http://schemas.microsoft.com/office/powerpoint/2010/main" val="947405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3265002"/>
                    </a:ext>
                  </a:extLst>
                </a:gridCol>
                <a:gridCol w="905256">
                  <a:extLst>
                    <a:ext uri="{9D8B030D-6E8A-4147-A177-3AD203B41FA5}">
                      <a16:colId xmlns:a16="http://schemas.microsoft.com/office/drawing/2014/main" val="2460241825"/>
                    </a:ext>
                  </a:extLst>
                </a:gridCol>
                <a:gridCol w="329184">
                  <a:extLst>
                    <a:ext uri="{9D8B030D-6E8A-4147-A177-3AD203B41FA5}">
                      <a16:colId xmlns:a16="http://schemas.microsoft.com/office/drawing/2014/main" val="267635561"/>
                    </a:ext>
                  </a:extLst>
                </a:gridCol>
                <a:gridCol w="329184">
                  <a:extLst>
                    <a:ext uri="{9D8B030D-6E8A-4147-A177-3AD203B41FA5}">
                      <a16:colId xmlns:a16="http://schemas.microsoft.com/office/drawing/2014/main" val="2498010063"/>
                    </a:ext>
                  </a:extLst>
                </a:gridCol>
                <a:gridCol w="329184">
                  <a:extLst>
                    <a:ext uri="{9D8B030D-6E8A-4147-A177-3AD203B41FA5}">
                      <a16:colId xmlns:a16="http://schemas.microsoft.com/office/drawing/2014/main" val="517665397"/>
                    </a:ext>
                  </a:extLst>
                </a:gridCol>
                <a:gridCol w="329184">
                  <a:extLst>
                    <a:ext uri="{9D8B030D-6E8A-4147-A177-3AD203B41FA5}">
                      <a16:colId xmlns:a16="http://schemas.microsoft.com/office/drawing/2014/main" val="3701790980"/>
                    </a:ext>
                  </a:extLst>
                </a:gridCol>
                <a:gridCol w="329184">
                  <a:extLst>
                    <a:ext uri="{9D8B030D-6E8A-4147-A177-3AD203B41FA5}">
                      <a16:colId xmlns:a16="http://schemas.microsoft.com/office/drawing/2014/main" val="3750584486"/>
                    </a:ext>
                  </a:extLst>
                </a:gridCol>
                <a:gridCol w="329184">
                  <a:extLst>
                    <a:ext uri="{9D8B030D-6E8A-4147-A177-3AD203B41FA5}">
                      <a16:colId xmlns:a16="http://schemas.microsoft.com/office/drawing/2014/main" val="984677997"/>
                    </a:ext>
                  </a:extLst>
                </a:gridCol>
                <a:gridCol w="329184">
                  <a:extLst>
                    <a:ext uri="{9D8B030D-6E8A-4147-A177-3AD203B41FA5}">
                      <a16:colId xmlns:a16="http://schemas.microsoft.com/office/drawing/2014/main" val="4023207028"/>
                    </a:ext>
                  </a:extLst>
                </a:gridCol>
                <a:gridCol w="329184">
                  <a:extLst>
                    <a:ext uri="{9D8B030D-6E8A-4147-A177-3AD203B41FA5}">
                      <a16:colId xmlns:a16="http://schemas.microsoft.com/office/drawing/2014/main" val="3887696505"/>
                    </a:ext>
                  </a:extLst>
                </a:gridCol>
                <a:gridCol w="329184">
                  <a:extLst>
                    <a:ext uri="{9D8B030D-6E8A-4147-A177-3AD203B41FA5}">
                      <a16:colId xmlns:a16="http://schemas.microsoft.com/office/drawing/2014/main" val="2052102440"/>
                    </a:ext>
                  </a:extLst>
                </a:gridCol>
                <a:gridCol w="329184">
                  <a:extLst>
                    <a:ext uri="{9D8B030D-6E8A-4147-A177-3AD203B41FA5}">
                      <a16:colId xmlns:a16="http://schemas.microsoft.com/office/drawing/2014/main" val="424810294"/>
                    </a:ext>
                  </a:extLst>
                </a:gridCol>
                <a:gridCol w="329184">
                  <a:extLst>
                    <a:ext uri="{9D8B030D-6E8A-4147-A177-3AD203B41FA5}">
                      <a16:colId xmlns:a16="http://schemas.microsoft.com/office/drawing/2014/main" val="3053452975"/>
                    </a:ext>
                  </a:extLst>
                </a:gridCol>
                <a:gridCol w="329184">
                  <a:extLst>
                    <a:ext uri="{9D8B030D-6E8A-4147-A177-3AD203B41FA5}">
                      <a16:colId xmlns:a16="http://schemas.microsoft.com/office/drawing/2014/main" val="2805247808"/>
                    </a:ext>
                  </a:extLst>
                </a:gridCol>
                <a:gridCol w="329184">
                  <a:extLst>
                    <a:ext uri="{9D8B030D-6E8A-4147-A177-3AD203B41FA5}">
                      <a16:colId xmlns:a16="http://schemas.microsoft.com/office/drawing/2014/main" val="679005181"/>
                    </a:ext>
                  </a:extLst>
                </a:gridCol>
                <a:gridCol w="329184">
                  <a:extLst>
                    <a:ext uri="{9D8B030D-6E8A-4147-A177-3AD203B41FA5}">
                      <a16:colId xmlns:a16="http://schemas.microsoft.com/office/drawing/2014/main" val="3427042725"/>
                    </a:ext>
                  </a:extLst>
                </a:gridCol>
                <a:gridCol w="329184">
                  <a:extLst>
                    <a:ext uri="{9D8B030D-6E8A-4147-A177-3AD203B41FA5}">
                      <a16:colId xmlns:a16="http://schemas.microsoft.com/office/drawing/2014/main" val="3470660502"/>
                    </a:ext>
                  </a:extLst>
                </a:gridCol>
                <a:gridCol w="329184">
                  <a:extLst>
                    <a:ext uri="{9D8B030D-6E8A-4147-A177-3AD203B41FA5}">
                      <a16:colId xmlns:a16="http://schemas.microsoft.com/office/drawing/2014/main" val="373507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890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 alumni - 2019-03-13 14:45:37 </a:t>
                      </a:r>
                      <a:r>
                        <a:rPr kumimoji="0" lang="en-US" sz="1000" b="0" i="0" u="none" strike="noStrike" kern="1200" cap="none" spc="0" normalizeH="0" baseline="0" noProof="0">
                          <a:ln>
                            <a:noFill/>
                          </a:ln>
                          <a:solidFill>
                            <a:prstClr val="black"/>
                          </a:solidFill>
                          <a:effectLst/>
                          <a:uLnTx/>
                          <a:uFillTx/>
                          <a:latin typeface="+mn-lt"/>
                          <a:ea typeface="+mn-ea"/>
                          <a:cs typeface="+mn-cs"/>
                        </a:rPr>
                        <a:t> 
 Have some #WednesdayWisdom with Aleks Poldma (BASc ’14), former volleyball Waterloo Warrior and the co-founder of Hydrated World, an apparel company working to combat the water crisis in Africa. Check out his Q&amp;A in Impact Stories! http://ow.ly/az6d30o1QKY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https://scontent.xx.fbcdn.net/v/t1.0-9/p720x720/54236933_10157262475291908_3068925055510511616_n.jpg?_nc_cat=101&amp;_nc_ht=scontent.xx&amp;oh=d83000c1aec34b60e974c6bf4a441d53&amp;oe=5D1CC092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8366817"/>
                  </a:ext>
                </a:extLst>
              </a:tr>
            </a:tbl>
          </a:graphicData>
        </a:graphic>
      </p:graphicFrame>
      <p:sp>
        <p:nvSpPr>
          <p:cNvPr id="4" name="Text Placeholder 3">
            <a:extLst>
              <a:ext uri="{FF2B5EF4-FFF2-40B4-BE49-F238E27FC236}">
                <a16:creationId xmlns:a16="http://schemas.microsoft.com/office/drawing/2014/main" id="{4D3CA0E6-8E4E-4B62-95D0-8B7C3444569E}"/>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614916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DA44A-4988-4C3A-AB9A-907EC4A3E53D}"/>
              </a:ext>
            </a:extLst>
          </p:cNvPr>
          <p:cNvSpPr>
            <a:spLocks noGrp="1"/>
          </p:cNvSpPr>
          <p:nvPr>
            <p:ph type="title"/>
          </p:nvPr>
        </p:nvSpPr>
        <p:spPr/>
        <p:txBody>
          <a:bodyPr/>
          <a:lstStyle/>
          <a:p>
            <a:r>
              <a:rPr lang="en-US"/>
              <a:t>Facebook Own Posts Table | Alumni Program - 6 of 26</a:t>
            </a:r>
          </a:p>
        </p:txBody>
      </p:sp>
      <p:graphicFrame>
        <p:nvGraphicFramePr>
          <p:cNvPr id="5" name="Table Placeholder 4">
            <a:extLst>
              <a:ext uri="{FF2B5EF4-FFF2-40B4-BE49-F238E27FC236}">
                <a16:creationId xmlns:a16="http://schemas.microsoft.com/office/drawing/2014/main" id="{C9F29BAC-0460-471B-8E8E-BCD958B333CB}"/>
              </a:ext>
            </a:extLst>
          </p:cNvPr>
          <p:cNvGraphicFramePr>
            <a:graphicFrameLocks noGrp="1"/>
          </p:cNvGraphicFramePr>
          <p:nvPr>
            <p:ph type="tbl" sz="quarter" idx="13"/>
            <p:extLst>
              <p:ext uri="{D42A27DB-BD31-4B8C-83A1-F6EECF244321}">
                <p14:modId xmlns:p14="http://schemas.microsoft.com/office/powerpoint/2010/main" val="105750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9363426"/>
                    </a:ext>
                  </a:extLst>
                </a:gridCol>
                <a:gridCol w="905256">
                  <a:extLst>
                    <a:ext uri="{9D8B030D-6E8A-4147-A177-3AD203B41FA5}">
                      <a16:colId xmlns:a16="http://schemas.microsoft.com/office/drawing/2014/main" val="2543169963"/>
                    </a:ext>
                  </a:extLst>
                </a:gridCol>
                <a:gridCol w="329184">
                  <a:extLst>
                    <a:ext uri="{9D8B030D-6E8A-4147-A177-3AD203B41FA5}">
                      <a16:colId xmlns:a16="http://schemas.microsoft.com/office/drawing/2014/main" val="2420044359"/>
                    </a:ext>
                  </a:extLst>
                </a:gridCol>
                <a:gridCol w="329184">
                  <a:extLst>
                    <a:ext uri="{9D8B030D-6E8A-4147-A177-3AD203B41FA5}">
                      <a16:colId xmlns:a16="http://schemas.microsoft.com/office/drawing/2014/main" val="2813496645"/>
                    </a:ext>
                  </a:extLst>
                </a:gridCol>
                <a:gridCol w="329184">
                  <a:extLst>
                    <a:ext uri="{9D8B030D-6E8A-4147-A177-3AD203B41FA5}">
                      <a16:colId xmlns:a16="http://schemas.microsoft.com/office/drawing/2014/main" val="3384150846"/>
                    </a:ext>
                  </a:extLst>
                </a:gridCol>
                <a:gridCol w="329184">
                  <a:extLst>
                    <a:ext uri="{9D8B030D-6E8A-4147-A177-3AD203B41FA5}">
                      <a16:colId xmlns:a16="http://schemas.microsoft.com/office/drawing/2014/main" val="935132740"/>
                    </a:ext>
                  </a:extLst>
                </a:gridCol>
                <a:gridCol w="329184">
                  <a:extLst>
                    <a:ext uri="{9D8B030D-6E8A-4147-A177-3AD203B41FA5}">
                      <a16:colId xmlns:a16="http://schemas.microsoft.com/office/drawing/2014/main" val="309519206"/>
                    </a:ext>
                  </a:extLst>
                </a:gridCol>
                <a:gridCol w="329184">
                  <a:extLst>
                    <a:ext uri="{9D8B030D-6E8A-4147-A177-3AD203B41FA5}">
                      <a16:colId xmlns:a16="http://schemas.microsoft.com/office/drawing/2014/main" val="1006959323"/>
                    </a:ext>
                  </a:extLst>
                </a:gridCol>
                <a:gridCol w="329184">
                  <a:extLst>
                    <a:ext uri="{9D8B030D-6E8A-4147-A177-3AD203B41FA5}">
                      <a16:colId xmlns:a16="http://schemas.microsoft.com/office/drawing/2014/main" val="2108630084"/>
                    </a:ext>
                  </a:extLst>
                </a:gridCol>
                <a:gridCol w="329184">
                  <a:extLst>
                    <a:ext uri="{9D8B030D-6E8A-4147-A177-3AD203B41FA5}">
                      <a16:colId xmlns:a16="http://schemas.microsoft.com/office/drawing/2014/main" val="1063516906"/>
                    </a:ext>
                  </a:extLst>
                </a:gridCol>
                <a:gridCol w="329184">
                  <a:extLst>
                    <a:ext uri="{9D8B030D-6E8A-4147-A177-3AD203B41FA5}">
                      <a16:colId xmlns:a16="http://schemas.microsoft.com/office/drawing/2014/main" val="629685135"/>
                    </a:ext>
                  </a:extLst>
                </a:gridCol>
                <a:gridCol w="329184">
                  <a:extLst>
                    <a:ext uri="{9D8B030D-6E8A-4147-A177-3AD203B41FA5}">
                      <a16:colId xmlns:a16="http://schemas.microsoft.com/office/drawing/2014/main" val="2784022941"/>
                    </a:ext>
                  </a:extLst>
                </a:gridCol>
                <a:gridCol w="329184">
                  <a:extLst>
                    <a:ext uri="{9D8B030D-6E8A-4147-A177-3AD203B41FA5}">
                      <a16:colId xmlns:a16="http://schemas.microsoft.com/office/drawing/2014/main" val="3415993990"/>
                    </a:ext>
                  </a:extLst>
                </a:gridCol>
                <a:gridCol w="329184">
                  <a:extLst>
                    <a:ext uri="{9D8B030D-6E8A-4147-A177-3AD203B41FA5}">
                      <a16:colId xmlns:a16="http://schemas.microsoft.com/office/drawing/2014/main" val="672034711"/>
                    </a:ext>
                  </a:extLst>
                </a:gridCol>
                <a:gridCol w="329184">
                  <a:extLst>
                    <a:ext uri="{9D8B030D-6E8A-4147-A177-3AD203B41FA5}">
                      <a16:colId xmlns:a16="http://schemas.microsoft.com/office/drawing/2014/main" val="1255612476"/>
                    </a:ext>
                  </a:extLst>
                </a:gridCol>
                <a:gridCol w="329184">
                  <a:extLst>
                    <a:ext uri="{9D8B030D-6E8A-4147-A177-3AD203B41FA5}">
                      <a16:colId xmlns:a16="http://schemas.microsoft.com/office/drawing/2014/main" val="1894861430"/>
                    </a:ext>
                  </a:extLst>
                </a:gridCol>
                <a:gridCol w="329184">
                  <a:extLst>
                    <a:ext uri="{9D8B030D-6E8A-4147-A177-3AD203B41FA5}">
                      <a16:colId xmlns:a16="http://schemas.microsoft.com/office/drawing/2014/main" val="758099150"/>
                    </a:ext>
                  </a:extLst>
                </a:gridCol>
                <a:gridCol w="329184">
                  <a:extLst>
                    <a:ext uri="{9D8B030D-6E8A-4147-A177-3AD203B41FA5}">
                      <a16:colId xmlns:a16="http://schemas.microsoft.com/office/drawing/2014/main" val="1953711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046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University of Toronto Alumni - 2019-03-13 14:05:00 </a:t>
                      </a:r>
                      <a:r>
                        <a:rPr kumimoji="0" lang="en-US" sz="1000" b="0" i="0" u="none" strike="noStrike" kern="1200" cap="none" spc="0" normalizeH="0" baseline="0" noProof="0">
                          <a:ln>
                            <a:noFill/>
                          </a:ln>
                          <a:solidFill>
                            <a:prstClr val="black"/>
                          </a:solidFill>
                          <a:effectLst/>
                          <a:uLnTx/>
                          <a:uFillTx/>
                          <a:latin typeface="+mn-lt"/>
                          <a:ea typeface="+mn-ea"/>
                          <a:cs typeface="+mn-cs"/>
                        </a:rPr>
                        <a:t> 
 This Rotman Commerce alum launched BookBird, an app that allows U of T students to easily buy and sell used textbooks from each 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ssHRvt21yjoVO&amp;w=223&amp;h=223&amp;url=https%3A%2F%2Frotmancommerce.utoronto.ca%2Fwp-content%2Fuploads%2F2019%2F01%2FBookbird_2_small-1-223x300.png&amp;cfs=1&amp;sx=0&amp;sy=0&amp;sw=223&amp;sh=223&amp;_nc_hash=AQCSmK3eFS7Swi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6799916"/>
                  </a:ext>
                </a:extLst>
              </a:tr>
            </a:tbl>
          </a:graphicData>
        </a:graphic>
      </p:graphicFrame>
      <p:sp>
        <p:nvSpPr>
          <p:cNvPr id="4" name="Text Placeholder 3">
            <a:extLst>
              <a:ext uri="{FF2B5EF4-FFF2-40B4-BE49-F238E27FC236}">
                <a16:creationId xmlns:a16="http://schemas.microsoft.com/office/drawing/2014/main" id="{2F04D668-9174-41B7-AA2A-47162454214F}"/>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9916799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AC302-0E97-4E8B-A7D8-7B043303BCF3}"/>
              </a:ext>
            </a:extLst>
          </p:cNvPr>
          <p:cNvSpPr>
            <a:spLocks noGrp="1"/>
          </p:cNvSpPr>
          <p:nvPr>
            <p:ph type="title"/>
          </p:nvPr>
        </p:nvSpPr>
        <p:spPr/>
        <p:txBody>
          <a:bodyPr/>
          <a:lstStyle/>
          <a:p>
            <a:r>
              <a:rPr lang="en-US"/>
              <a:t>Facebook Own Posts Table | Alumni Program - 7 of 26</a:t>
            </a:r>
          </a:p>
        </p:txBody>
      </p:sp>
      <p:graphicFrame>
        <p:nvGraphicFramePr>
          <p:cNvPr id="5" name="Table Placeholder 4">
            <a:extLst>
              <a:ext uri="{FF2B5EF4-FFF2-40B4-BE49-F238E27FC236}">
                <a16:creationId xmlns:a16="http://schemas.microsoft.com/office/drawing/2014/main" id="{FEC03FD8-BA21-4817-AF1D-6E6AF75032C8}"/>
              </a:ext>
            </a:extLst>
          </p:cNvPr>
          <p:cNvGraphicFramePr>
            <a:graphicFrameLocks noGrp="1"/>
          </p:cNvGraphicFramePr>
          <p:nvPr>
            <p:ph type="tbl" sz="quarter" idx="13"/>
            <p:extLst>
              <p:ext uri="{D42A27DB-BD31-4B8C-83A1-F6EECF244321}">
                <p14:modId xmlns:p14="http://schemas.microsoft.com/office/powerpoint/2010/main" val="2436457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6091997"/>
                    </a:ext>
                  </a:extLst>
                </a:gridCol>
                <a:gridCol w="905256">
                  <a:extLst>
                    <a:ext uri="{9D8B030D-6E8A-4147-A177-3AD203B41FA5}">
                      <a16:colId xmlns:a16="http://schemas.microsoft.com/office/drawing/2014/main" val="1928550537"/>
                    </a:ext>
                  </a:extLst>
                </a:gridCol>
                <a:gridCol w="329184">
                  <a:extLst>
                    <a:ext uri="{9D8B030D-6E8A-4147-A177-3AD203B41FA5}">
                      <a16:colId xmlns:a16="http://schemas.microsoft.com/office/drawing/2014/main" val="2286606848"/>
                    </a:ext>
                  </a:extLst>
                </a:gridCol>
                <a:gridCol w="329184">
                  <a:extLst>
                    <a:ext uri="{9D8B030D-6E8A-4147-A177-3AD203B41FA5}">
                      <a16:colId xmlns:a16="http://schemas.microsoft.com/office/drawing/2014/main" val="1217272121"/>
                    </a:ext>
                  </a:extLst>
                </a:gridCol>
                <a:gridCol w="329184">
                  <a:extLst>
                    <a:ext uri="{9D8B030D-6E8A-4147-A177-3AD203B41FA5}">
                      <a16:colId xmlns:a16="http://schemas.microsoft.com/office/drawing/2014/main" val="2309451876"/>
                    </a:ext>
                  </a:extLst>
                </a:gridCol>
                <a:gridCol w="329184">
                  <a:extLst>
                    <a:ext uri="{9D8B030D-6E8A-4147-A177-3AD203B41FA5}">
                      <a16:colId xmlns:a16="http://schemas.microsoft.com/office/drawing/2014/main" val="732074773"/>
                    </a:ext>
                  </a:extLst>
                </a:gridCol>
                <a:gridCol w="329184">
                  <a:extLst>
                    <a:ext uri="{9D8B030D-6E8A-4147-A177-3AD203B41FA5}">
                      <a16:colId xmlns:a16="http://schemas.microsoft.com/office/drawing/2014/main" val="2218632595"/>
                    </a:ext>
                  </a:extLst>
                </a:gridCol>
                <a:gridCol w="329184">
                  <a:extLst>
                    <a:ext uri="{9D8B030D-6E8A-4147-A177-3AD203B41FA5}">
                      <a16:colId xmlns:a16="http://schemas.microsoft.com/office/drawing/2014/main" val="3965916151"/>
                    </a:ext>
                  </a:extLst>
                </a:gridCol>
                <a:gridCol w="329184">
                  <a:extLst>
                    <a:ext uri="{9D8B030D-6E8A-4147-A177-3AD203B41FA5}">
                      <a16:colId xmlns:a16="http://schemas.microsoft.com/office/drawing/2014/main" val="1989539786"/>
                    </a:ext>
                  </a:extLst>
                </a:gridCol>
                <a:gridCol w="329184">
                  <a:extLst>
                    <a:ext uri="{9D8B030D-6E8A-4147-A177-3AD203B41FA5}">
                      <a16:colId xmlns:a16="http://schemas.microsoft.com/office/drawing/2014/main" val="3625979387"/>
                    </a:ext>
                  </a:extLst>
                </a:gridCol>
                <a:gridCol w="329184">
                  <a:extLst>
                    <a:ext uri="{9D8B030D-6E8A-4147-A177-3AD203B41FA5}">
                      <a16:colId xmlns:a16="http://schemas.microsoft.com/office/drawing/2014/main" val="3631168401"/>
                    </a:ext>
                  </a:extLst>
                </a:gridCol>
                <a:gridCol w="329184">
                  <a:extLst>
                    <a:ext uri="{9D8B030D-6E8A-4147-A177-3AD203B41FA5}">
                      <a16:colId xmlns:a16="http://schemas.microsoft.com/office/drawing/2014/main" val="990139613"/>
                    </a:ext>
                  </a:extLst>
                </a:gridCol>
                <a:gridCol w="329184">
                  <a:extLst>
                    <a:ext uri="{9D8B030D-6E8A-4147-A177-3AD203B41FA5}">
                      <a16:colId xmlns:a16="http://schemas.microsoft.com/office/drawing/2014/main" val="557259094"/>
                    </a:ext>
                  </a:extLst>
                </a:gridCol>
                <a:gridCol w="329184">
                  <a:extLst>
                    <a:ext uri="{9D8B030D-6E8A-4147-A177-3AD203B41FA5}">
                      <a16:colId xmlns:a16="http://schemas.microsoft.com/office/drawing/2014/main" val="2987680800"/>
                    </a:ext>
                  </a:extLst>
                </a:gridCol>
                <a:gridCol w="329184">
                  <a:extLst>
                    <a:ext uri="{9D8B030D-6E8A-4147-A177-3AD203B41FA5}">
                      <a16:colId xmlns:a16="http://schemas.microsoft.com/office/drawing/2014/main" val="3578982237"/>
                    </a:ext>
                  </a:extLst>
                </a:gridCol>
                <a:gridCol w="329184">
                  <a:extLst>
                    <a:ext uri="{9D8B030D-6E8A-4147-A177-3AD203B41FA5}">
                      <a16:colId xmlns:a16="http://schemas.microsoft.com/office/drawing/2014/main" val="2042112427"/>
                    </a:ext>
                  </a:extLst>
                </a:gridCol>
                <a:gridCol w="329184">
                  <a:extLst>
                    <a:ext uri="{9D8B030D-6E8A-4147-A177-3AD203B41FA5}">
                      <a16:colId xmlns:a16="http://schemas.microsoft.com/office/drawing/2014/main" val="3528654774"/>
                    </a:ext>
                  </a:extLst>
                </a:gridCol>
                <a:gridCol w="329184">
                  <a:extLst>
                    <a:ext uri="{9D8B030D-6E8A-4147-A177-3AD203B41FA5}">
                      <a16:colId xmlns:a16="http://schemas.microsoft.com/office/drawing/2014/main" val="2911708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963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 Alumni - 2019-03-12 22:15:00 </a:t>
                      </a:r>
                      <a:r>
                        <a:rPr kumimoji="0" lang="en-US" sz="1000" b="0" i="0" u="none" strike="noStrike" kern="1200" cap="none" spc="0" normalizeH="0" baseline="0" noProof="0">
                          <a:ln>
                            <a:noFill/>
                          </a:ln>
                          <a:solidFill>
                            <a:prstClr val="black"/>
                          </a:solidFill>
                          <a:effectLst/>
                          <a:uLnTx/>
                          <a:uFillTx/>
                          <a:latin typeface="+mn-lt"/>
                          <a:ea typeface="+mn-ea"/>
                          <a:cs typeface="+mn-cs"/>
                        </a:rPr>
                        <a:t> 
 Great news! SFU alumni and friends have access to great deals on five upcoming Vancouver Whitecaps FC games; save 22% - 39% on tickets! Up first is the April 5 game against the LA 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https://scontent.xx.fbcdn.net/v/t1.0-1/p200x200/49644348_10156427883754102_1097566424202739712_n.png?_nc_cat=108&amp;_nc_ht=scontent.xx&amp;oh=57454cd17f23dfa1ba3bd88ba7a65e26&amp;oe=5D0333D0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8628980"/>
                  </a:ext>
                </a:extLst>
              </a:tr>
            </a:tbl>
          </a:graphicData>
        </a:graphic>
      </p:graphicFrame>
      <p:sp>
        <p:nvSpPr>
          <p:cNvPr id="4" name="Text Placeholder 3">
            <a:extLst>
              <a:ext uri="{FF2B5EF4-FFF2-40B4-BE49-F238E27FC236}">
                <a16:creationId xmlns:a16="http://schemas.microsoft.com/office/drawing/2014/main" id="{1C375600-0D5E-4BA3-BEDC-1E5998E8F9A1}"/>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7136965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2F99B-CB6D-4F97-A3D7-15C199ABAA29}"/>
              </a:ext>
            </a:extLst>
          </p:cNvPr>
          <p:cNvSpPr>
            <a:spLocks noGrp="1"/>
          </p:cNvSpPr>
          <p:nvPr>
            <p:ph type="title"/>
          </p:nvPr>
        </p:nvSpPr>
        <p:spPr/>
        <p:txBody>
          <a:bodyPr/>
          <a:lstStyle/>
          <a:p>
            <a:r>
              <a:rPr lang="en-US"/>
              <a:t>Facebook Own Posts Table | Alumni Program - 8 of 26</a:t>
            </a:r>
          </a:p>
        </p:txBody>
      </p:sp>
      <p:graphicFrame>
        <p:nvGraphicFramePr>
          <p:cNvPr id="5" name="Table Placeholder 4">
            <a:extLst>
              <a:ext uri="{FF2B5EF4-FFF2-40B4-BE49-F238E27FC236}">
                <a16:creationId xmlns:a16="http://schemas.microsoft.com/office/drawing/2014/main" id="{335823D5-9745-47A6-861E-EA25A62B255E}"/>
              </a:ext>
            </a:extLst>
          </p:cNvPr>
          <p:cNvGraphicFramePr>
            <a:graphicFrameLocks noGrp="1"/>
          </p:cNvGraphicFramePr>
          <p:nvPr>
            <p:ph type="tbl" sz="quarter" idx="13"/>
            <p:extLst>
              <p:ext uri="{D42A27DB-BD31-4B8C-83A1-F6EECF244321}">
                <p14:modId xmlns:p14="http://schemas.microsoft.com/office/powerpoint/2010/main" val="205249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1185533"/>
                    </a:ext>
                  </a:extLst>
                </a:gridCol>
                <a:gridCol w="905256">
                  <a:extLst>
                    <a:ext uri="{9D8B030D-6E8A-4147-A177-3AD203B41FA5}">
                      <a16:colId xmlns:a16="http://schemas.microsoft.com/office/drawing/2014/main" val="3218435571"/>
                    </a:ext>
                  </a:extLst>
                </a:gridCol>
                <a:gridCol w="329184">
                  <a:extLst>
                    <a:ext uri="{9D8B030D-6E8A-4147-A177-3AD203B41FA5}">
                      <a16:colId xmlns:a16="http://schemas.microsoft.com/office/drawing/2014/main" val="1668168239"/>
                    </a:ext>
                  </a:extLst>
                </a:gridCol>
                <a:gridCol w="329184">
                  <a:extLst>
                    <a:ext uri="{9D8B030D-6E8A-4147-A177-3AD203B41FA5}">
                      <a16:colId xmlns:a16="http://schemas.microsoft.com/office/drawing/2014/main" val="1875182899"/>
                    </a:ext>
                  </a:extLst>
                </a:gridCol>
                <a:gridCol w="329184">
                  <a:extLst>
                    <a:ext uri="{9D8B030D-6E8A-4147-A177-3AD203B41FA5}">
                      <a16:colId xmlns:a16="http://schemas.microsoft.com/office/drawing/2014/main" val="1771739855"/>
                    </a:ext>
                  </a:extLst>
                </a:gridCol>
                <a:gridCol w="329184">
                  <a:extLst>
                    <a:ext uri="{9D8B030D-6E8A-4147-A177-3AD203B41FA5}">
                      <a16:colId xmlns:a16="http://schemas.microsoft.com/office/drawing/2014/main" val="884816750"/>
                    </a:ext>
                  </a:extLst>
                </a:gridCol>
                <a:gridCol w="329184">
                  <a:extLst>
                    <a:ext uri="{9D8B030D-6E8A-4147-A177-3AD203B41FA5}">
                      <a16:colId xmlns:a16="http://schemas.microsoft.com/office/drawing/2014/main" val="891772251"/>
                    </a:ext>
                  </a:extLst>
                </a:gridCol>
                <a:gridCol w="329184">
                  <a:extLst>
                    <a:ext uri="{9D8B030D-6E8A-4147-A177-3AD203B41FA5}">
                      <a16:colId xmlns:a16="http://schemas.microsoft.com/office/drawing/2014/main" val="375305062"/>
                    </a:ext>
                  </a:extLst>
                </a:gridCol>
                <a:gridCol w="329184">
                  <a:extLst>
                    <a:ext uri="{9D8B030D-6E8A-4147-A177-3AD203B41FA5}">
                      <a16:colId xmlns:a16="http://schemas.microsoft.com/office/drawing/2014/main" val="1185719053"/>
                    </a:ext>
                  </a:extLst>
                </a:gridCol>
                <a:gridCol w="329184">
                  <a:extLst>
                    <a:ext uri="{9D8B030D-6E8A-4147-A177-3AD203B41FA5}">
                      <a16:colId xmlns:a16="http://schemas.microsoft.com/office/drawing/2014/main" val="3603093311"/>
                    </a:ext>
                  </a:extLst>
                </a:gridCol>
                <a:gridCol w="329184">
                  <a:extLst>
                    <a:ext uri="{9D8B030D-6E8A-4147-A177-3AD203B41FA5}">
                      <a16:colId xmlns:a16="http://schemas.microsoft.com/office/drawing/2014/main" val="2715920917"/>
                    </a:ext>
                  </a:extLst>
                </a:gridCol>
                <a:gridCol w="329184">
                  <a:extLst>
                    <a:ext uri="{9D8B030D-6E8A-4147-A177-3AD203B41FA5}">
                      <a16:colId xmlns:a16="http://schemas.microsoft.com/office/drawing/2014/main" val="2889496509"/>
                    </a:ext>
                  </a:extLst>
                </a:gridCol>
                <a:gridCol w="329184">
                  <a:extLst>
                    <a:ext uri="{9D8B030D-6E8A-4147-A177-3AD203B41FA5}">
                      <a16:colId xmlns:a16="http://schemas.microsoft.com/office/drawing/2014/main" val="4162401292"/>
                    </a:ext>
                  </a:extLst>
                </a:gridCol>
                <a:gridCol w="329184">
                  <a:extLst>
                    <a:ext uri="{9D8B030D-6E8A-4147-A177-3AD203B41FA5}">
                      <a16:colId xmlns:a16="http://schemas.microsoft.com/office/drawing/2014/main" val="966001372"/>
                    </a:ext>
                  </a:extLst>
                </a:gridCol>
                <a:gridCol w="329184">
                  <a:extLst>
                    <a:ext uri="{9D8B030D-6E8A-4147-A177-3AD203B41FA5}">
                      <a16:colId xmlns:a16="http://schemas.microsoft.com/office/drawing/2014/main" val="26847517"/>
                    </a:ext>
                  </a:extLst>
                </a:gridCol>
                <a:gridCol w="329184">
                  <a:extLst>
                    <a:ext uri="{9D8B030D-6E8A-4147-A177-3AD203B41FA5}">
                      <a16:colId xmlns:a16="http://schemas.microsoft.com/office/drawing/2014/main" val="1647928770"/>
                    </a:ext>
                  </a:extLst>
                </a:gridCol>
                <a:gridCol w="329184">
                  <a:extLst>
                    <a:ext uri="{9D8B030D-6E8A-4147-A177-3AD203B41FA5}">
                      <a16:colId xmlns:a16="http://schemas.microsoft.com/office/drawing/2014/main" val="3609270210"/>
                    </a:ext>
                  </a:extLst>
                </a:gridCol>
                <a:gridCol w="329184">
                  <a:extLst>
                    <a:ext uri="{9D8B030D-6E8A-4147-A177-3AD203B41FA5}">
                      <a16:colId xmlns:a16="http://schemas.microsoft.com/office/drawing/2014/main" val="313806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118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 UBC - 2019-03-12 19:38:24 </a:t>
                      </a:r>
                      <a:r>
                        <a:rPr kumimoji="0" lang="en-US" sz="1000" b="0" i="0" u="none" strike="noStrike" kern="1200" cap="none" spc="0" normalizeH="0" baseline="0" noProof="0">
                          <a:ln>
                            <a:noFill/>
                          </a:ln>
                          <a:solidFill>
                            <a:prstClr val="black"/>
                          </a:solidFill>
                          <a:effectLst/>
                          <a:uLnTx/>
                          <a:uFillTx/>
                          <a:latin typeface="+mn-lt"/>
                          <a:ea typeface="+mn-ea"/>
                          <a:cs typeface="+mn-cs"/>
                        </a:rPr>
                        <a:t> 
 Save on tickets to the RENT: 20th Anniversary Tour by taking advantage of our Broadway Across Canada offer. Performances take place in Edmonton, Calgary and Vancouver this September. Find out how you can save: https://www.alumni.ubc.ca/2019/benefits-services/broadway-across-canada/rent/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https://external.xx.fbcdn.net/safe_image.php?d=AQCy83W88_VsuzqI&amp;w=720&amp;h=720&amp;url=https%3A%2F%2Fwww.alumni.ubc.ca%2Fwp%2Fwp-content%2Fuploads%2FRent-757.png&amp;cfs=1&amp;_nc_hash=AQB7lsTVFyYLqLcW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5685481"/>
                  </a:ext>
                </a:extLst>
              </a:tr>
            </a:tbl>
          </a:graphicData>
        </a:graphic>
      </p:graphicFrame>
      <p:sp>
        <p:nvSpPr>
          <p:cNvPr id="4" name="Text Placeholder 3">
            <a:extLst>
              <a:ext uri="{FF2B5EF4-FFF2-40B4-BE49-F238E27FC236}">
                <a16:creationId xmlns:a16="http://schemas.microsoft.com/office/drawing/2014/main" id="{D1FC102E-5A9F-4155-B488-DF8233A26063}"/>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001636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F7A8B-8A4F-4A44-A61F-0B63160DF092}"/>
              </a:ext>
            </a:extLst>
          </p:cNvPr>
          <p:cNvSpPr>
            <a:spLocks noGrp="1"/>
          </p:cNvSpPr>
          <p:nvPr>
            <p:ph type="title"/>
          </p:nvPr>
        </p:nvSpPr>
        <p:spPr/>
        <p:txBody>
          <a:bodyPr/>
          <a:lstStyle/>
          <a:p>
            <a:r>
              <a:rPr lang="en-US"/>
              <a:t>Facebook Own Posts Table | Alumni Program - 9 of 26</a:t>
            </a:r>
          </a:p>
        </p:txBody>
      </p:sp>
      <p:graphicFrame>
        <p:nvGraphicFramePr>
          <p:cNvPr id="5" name="Table Placeholder 4">
            <a:extLst>
              <a:ext uri="{FF2B5EF4-FFF2-40B4-BE49-F238E27FC236}">
                <a16:creationId xmlns:a16="http://schemas.microsoft.com/office/drawing/2014/main" id="{091A07E9-0197-45E9-BA8C-DBD938E70D05}"/>
              </a:ext>
            </a:extLst>
          </p:cNvPr>
          <p:cNvGraphicFramePr>
            <a:graphicFrameLocks noGrp="1"/>
          </p:cNvGraphicFramePr>
          <p:nvPr>
            <p:ph type="tbl" sz="quarter" idx="13"/>
            <p:extLst>
              <p:ext uri="{D42A27DB-BD31-4B8C-83A1-F6EECF244321}">
                <p14:modId xmlns:p14="http://schemas.microsoft.com/office/powerpoint/2010/main" val="65020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4046981"/>
                    </a:ext>
                  </a:extLst>
                </a:gridCol>
                <a:gridCol w="905256">
                  <a:extLst>
                    <a:ext uri="{9D8B030D-6E8A-4147-A177-3AD203B41FA5}">
                      <a16:colId xmlns:a16="http://schemas.microsoft.com/office/drawing/2014/main" val="374359946"/>
                    </a:ext>
                  </a:extLst>
                </a:gridCol>
                <a:gridCol w="329184">
                  <a:extLst>
                    <a:ext uri="{9D8B030D-6E8A-4147-A177-3AD203B41FA5}">
                      <a16:colId xmlns:a16="http://schemas.microsoft.com/office/drawing/2014/main" val="2075514354"/>
                    </a:ext>
                  </a:extLst>
                </a:gridCol>
                <a:gridCol w="329184">
                  <a:extLst>
                    <a:ext uri="{9D8B030D-6E8A-4147-A177-3AD203B41FA5}">
                      <a16:colId xmlns:a16="http://schemas.microsoft.com/office/drawing/2014/main" val="4221271323"/>
                    </a:ext>
                  </a:extLst>
                </a:gridCol>
                <a:gridCol w="329184">
                  <a:extLst>
                    <a:ext uri="{9D8B030D-6E8A-4147-A177-3AD203B41FA5}">
                      <a16:colId xmlns:a16="http://schemas.microsoft.com/office/drawing/2014/main" val="3785646739"/>
                    </a:ext>
                  </a:extLst>
                </a:gridCol>
                <a:gridCol w="329184">
                  <a:extLst>
                    <a:ext uri="{9D8B030D-6E8A-4147-A177-3AD203B41FA5}">
                      <a16:colId xmlns:a16="http://schemas.microsoft.com/office/drawing/2014/main" val="3661029675"/>
                    </a:ext>
                  </a:extLst>
                </a:gridCol>
                <a:gridCol w="329184">
                  <a:extLst>
                    <a:ext uri="{9D8B030D-6E8A-4147-A177-3AD203B41FA5}">
                      <a16:colId xmlns:a16="http://schemas.microsoft.com/office/drawing/2014/main" val="3782235265"/>
                    </a:ext>
                  </a:extLst>
                </a:gridCol>
                <a:gridCol w="329184">
                  <a:extLst>
                    <a:ext uri="{9D8B030D-6E8A-4147-A177-3AD203B41FA5}">
                      <a16:colId xmlns:a16="http://schemas.microsoft.com/office/drawing/2014/main" val="3341822747"/>
                    </a:ext>
                  </a:extLst>
                </a:gridCol>
                <a:gridCol w="329184">
                  <a:extLst>
                    <a:ext uri="{9D8B030D-6E8A-4147-A177-3AD203B41FA5}">
                      <a16:colId xmlns:a16="http://schemas.microsoft.com/office/drawing/2014/main" val="1590149810"/>
                    </a:ext>
                  </a:extLst>
                </a:gridCol>
                <a:gridCol w="329184">
                  <a:extLst>
                    <a:ext uri="{9D8B030D-6E8A-4147-A177-3AD203B41FA5}">
                      <a16:colId xmlns:a16="http://schemas.microsoft.com/office/drawing/2014/main" val="2317145244"/>
                    </a:ext>
                  </a:extLst>
                </a:gridCol>
                <a:gridCol w="329184">
                  <a:extLst>
                    <a:ext uri="{9D8B030D-6E8A-4147-A177-3AD203B41FA5}">
                      <a16:colId xmlns:a16="http://schemas.microsoft.com/office/drawing/2014/main" val="3789426211"/>
                    </a:ext>
                  </a:extLst>
                </a:gridCol>
                <a:gridCol w="329184">
                  <a:extLst>
                    <a:ext uri="{9D8B030D-6E8A-4147-A177-3AD203B41FA5}">
                      <a16:colId xmlns:a16="http://schemas.microsoft.com/office/drawing/2014/main" val="2983324056"/>
                    </a:ext>
                  </a:extLst>
                </a:gridCol>
                <a:gridCol w="329184">
                  <a:extLst>
                    <a:ext uri="{9D8B030D-6E8A-4147-A177-3AD203B41FA5}">
                      <a16:colId xmlns:a16="http://schemas.microsoft.com/office/drawing/2014/main" val="1710241239"/>
                    </a:ext>
                  </a:extLst>
                </a:gridCol>
                <a:gridCol w="329184">
                  <a:extLst>
                    <a:ext uri="{9D8B030D-6E8A-4147-A177-3AD203B41FA5}">
                      <a16:colId xmlns:a16="http://schemas.microsoft.com/office/drawing/2014/main" val="1355908603"/>
                    </a:ext>
                  </a:extLst>
                </a:gridCol>
                <a:gridCol w="329184">
                  <a:extLst>
                    <a:ext uri="{9D8B030D-6E8A-4147-A177-3AD203B41FA5}">
                      <a16:colId xmlns:a16="http://schemas.microsoft.com/office/drawing/2014/main" val="441239806"/>
                    </a:ext>
                  </a:extLst>
                </a:gridCol>
                <a:gridCol w="329184">
                  <a:extLst>
                    <a:ext uri="{9D8B030D-6E8A-4147-A177-3AD203B41FA5}">
                      <a16:colId xmlns:a16="http://schemas.microsoft.com/office/drawing/2014/main" val="1929822599"/>
                    </a:ext>
                  </a:extLst>
                </a:gridCol>
                <a:gridCol w="329184">
                  <a:extLst>
                    <a:ext uri="{9D8B030D-6E8A-4147-A177-3AD203B41FA5}">
                      <a16:colId xmlns:a16="http://schemas.microsoft.com/office/drawing/2014/main" val="2187115465"/>
                    </a:ext>
                  </a:extLst>
                </a:gridCol>
                <a:gridCol w="329184">
                  <a:extLst>
                    <a:ext uri="{9D8B030D-6E8A-4147-A177-3AD203B41FA5}">
                      <a16:colId xmlns:a16="http://schemas.microsoft.com/office/drawing/2014/main" val="207733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36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University of Toronto Alumni - 2019-03-12 17:05:00 </a:t>
                      </a:r>
                      <a:r>
                        <a:rPr kumimoji="0" lang="en-US" sz="1000" b="0" i="0" u="none" strike="noStrike" kern="1200" cap="none" spc="0" normalizeH="0" baseline="0" noProof="0">
                          <a:ln>
                            <a:noFill/>
                          </a:ln>
                          <a:solidFill>
                            <a:prstClr val="black"/>
                          </a:solidFill>
                          <a:effectLst/>
                          <a:uLnTx/>
                          <a:uFillTx/>
                          <a:latin typeface="+mn-lt"/>
                          <a:ea typeface="+mn-ea"/>
                          <a:cs typeface="+mn-cs"/>
                        </a:rPr>
                        <a:t> 
 Fian Bar is a startup created by U of T Medicine alum Luke Kyne and his classmates. See how they plan to improve health care through handwashing.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q5arVSFDbRlFc&amp;w=720&amp;h=720&amp;url=https%3A%2F%2Falumni.utoronto.ca%2Fsites%2Fdefault%2Ffiles%2Fstyles%2Fcontent_scale_width_1200px_40%2Fpublic%2Fassets%2Fpage%2Fsocial-image%2F2019-01-23-fian-1200.jpg%3Fitok%3DwKlA5_G9&amp;cfs=1&amp;sx=183&amp;sy=0&amp;sw=800&amp;sh=800&amp;_nc_hash=AQC6qZh8eodWhg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1273650"/>
                  </a:ext>
                </a:extLst>
              </a:tr>
            </a:tbl>
          </a:graphicData>
        </a:graphic>
      </p:graphicFrame>
      <p:sp>
        <p:nvSpPr>
          <p:cNvPr id="4" name="Text Placeholder 3">
            <a:extLst>
              <a:ext uri="{FF2B5EF4-FFF2-40B4-BE49-F238E27FC236}">
                <a16:creationId xmlns:a16="http://schemas.microsoft.com/office/drawing/2014/main" id="{36324332-5DA3-485C-A6BD-5D27EF2DC0EA}"/>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806014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B92A3-E64C-435E-8D28-DC4D7F86D8B3}"/>
              </a:ext>
            </a:extLst>
          </p:cNvPr>
          <p:cNvSpPr>
            <a:spLocks noGrp="1"/>
          </p:cNvSpPr>
          <p:nvPr>
            <p:ph type="title"/>
          </p:nvPr>
        </p:nvSpPr>
        <p:spPr/>
        <p:txBody>
          <a:bodyPr/>
          <a:lstStyle/>
          <a:p>
            <a:r>
              <a:rPr lang="en-US"/>
              <a:t>Facebook Own Posts Table | Alumni Program - 10 of 26</a:t>
            </a:r>
          </a:p>
        </p:txBody>
      </p:sp>
      <p:graphicFrame>
        <p:nvGraphicFramePr>
          <p:cNvPr id="5" name="Table Placeholder 4">
            <a:extLst>
              <a:ext uri="{FF2B5EF4-FFF2-40B4-BE49-F238E27FC236}">
                <a16:creationId xmlns:a16="http://schemas.microsoft.com/office/drawing/2014/main" id="{79838867-1673-40AF-8ACA-C3646A0DB20A}"/>
              </a:ext>
            </a:extLst>
          </p:cNvPr>
          <p:cNvGraphicFramePr>
            <a:graphicFrameLocks noGrp="1"/>
          </p:cNvGraphicFramePr>
          <p:nvPr>
            <p:ph type="tbl" sz="quarter" idx="13"/>
            <p:extLst>
              <p:ext uri="{D42A27DB-BD31-4B8C-83A1-F6EECF244321}">
                <p14:modId xmlns:p14="http://schemas.microsoft.com/office/powerpoint/2010/main" val="3063463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3631112"/>
                    </a:ext>
                  </a:extLst>
                </a:gridCol>
                <a:gridCol w="905256">
                  <a:extLst>
                    <a:ext uri="{9D8B030D-6E8A-4147-A177-3AD203B41FA5}">
                      <a16:colId xmlns:a16="http://schemas.microsoft.com/office/drawing/2014/main" val="3711733817"/>
                    </a:ext>
                  </a:extLst>
                </a:gridCol>
                <a:gridCol w="329184">
                  <a:extLst>
                    <a:ext uri="{9D8B030D-6E8A-4147-A177-3AD203B41FA5}">
                      <a16:colId xmlns:a16="http://schemas.microsoft.com/office/drawing/2014/main" val="2127159062"/>
                    </a:ext>
                  </a:extLst>
                </a:gridCol>
                <a:gridCol w="329184">
                  <a:extLst>
                    <a:ext uri="{9D8B030D-6E8A-4147-A177-3AD203B41FA5}">
                      <a16:colId xmlns:a16="http://schemas.microsoft.com/office/drawing/2014/main" val="3780064496"/>
                    </a:ext>
                  </a:extLst>
                </a:gridCol>
                <a:gridCol w="329184">
                  <a:extLst>
                    <a:ext uri="{9D8B030D-6E8A-4147-A177-3AD203B41FA5}">
                      <a16:colId xmlns:a16="http://schemas.microsoft.com/office/drawing/2014/main" val="1659672542"/>
                    </a:ext>
                  </a:extLst>
                </a:gridCol>
                <a:gridCol w="329184">
                  <a:extLst>
                    <a:ext uri="{9D8B030D-6E8A-4147-A177-3AD203B41FA5}">
                      <a16:colId xmlns:a16="http://schemas.microsoft.com/office/drawing/2014/main" val="1550558189"/>
                    </a:ext>
                  </a:extLst>
                </a:gridCol>
                <a:gridCol w="329184">
                  <a:extLst>
                    <a:ext uri="{9D8B030D-6E8A-4147-A177-3AD203B41FA5}">
                      <a16:colId xmlns:a16="http://schemas.microsoft.com/office/drawing/2014/main" val="1515823904"/>
                    </a:ext>
                  </a:extLst>
                </a:gridCol>
                <a:gridCol w="329184">
                  <a:extLst>
                    <a:ext uri="{9D8B030D-6E8A-4147-A177-3AD203B41FA5}">
                      <a16:colId xmlns:a16="http://schemas.microsoft.com/office/drawing/2014/main" val="4142826947"/>
                    </a:ext>
                  </a:extLst>
                </a:gridCol>
                <a:gridCol w="329184">
                  <a:extLst>
                    <a:ext uri="{9D8B030D-6E8A-4147-A177-3AD203B41FA5}">
                      <a16:colId xmlns:a16="http://schemas.microsoft.com/office/drawing/2014/main" val="235180222"/>
                    </a:ext>
                  </a:extLst>
                </a:gridCol>
                <a:gridCol w="329184">
                  <a:extLst>
                    <a:ext uri="{9D8B030D-6E8A-4147-A177-3AD203B41FA5}">
                      <a16:colId xmlns:a16="http://schemas.microsoft.com/office/drawing/2014/main" val="3626777724"/>
                    </a:ext>
                  </a:extLst>
                </a:gridCol>
                <a:gridCol w="329184">
                  <a:extLst>
                    <a:ext uri="{9D8B030D-6E8A-4147-A177-3AD203B41FA5}">
                      <a16:colId xmlns:a16="http://schemas.microsoft.com/office/drawing/2014/main" val="667192489"/>
                    </a:ext>
                  </a:extLst>
                </a:gridCol>
                <a:gridCol w="329184">
                  <a:extLst>
                    <a:ext uri="{9D8B030D-6E8A-4147-A177-3AD203B41FA5}">
                      <a16:colId xmlns:a16="http://schemas.microsoft.com/office/drawing/2014/main" val="1944299696"/>
                    </a:ext>
                  </a:extLst>
                </a:gridCol>
                <a:gridCol w="329184">
                  <a:extLst>
                    <a:ext uri="{9D8B030D-6E8A-4147-A177-3AD203B41FA5}">
                      <a16:colId xmlns:a16="http://schemas.microsoft.com/office/drawing/2014/main" val="983228290"/>
                    </a:ext>
                  </a:extLst>
                </a:gridCol>
                <a:gridCol w="329184">
                  <a:extLst>
                    <a:ext uri="{9D8B030D-6E8A-4147-A177-3AD203B41FA5}">
                      <a16:colId xmlns:a16="http://schemas.microsoft.com/office/drawing/2014/main" val="1783735642"/>
                    </a:ext>
                  </a:extLst>
                </a:gridCol>
                <a:gridCol w="329184">
                  <a:extLst>
                    <a:ext uri="{9D8B030D-6E8A-4147-A177-3AD203B41FA5}">
                      <a16:colId xmlns:a16="http://schemas.microsoft.com/office/drawing/2014/main" val="3791869677"/>
                    </a:ext>
                  </a:extLst>
                </a:gridCol>
                <a:gridCol w="329184">
                  <a:extLst>
                    <a:ext uri="{9D8B030D-6E8A-4147-A177-3AD203B41FA5}">
                      <a16:colId xmlns:a16="http://schemas.microsoft.com/office/drawing/2014/main" val="2090357940"/>
                    </a:ext>
                  </a:extLst>
                </a:gridCol>
                <a:gridCol w="329184">
                  <a:extLst>
                    <a:ext uri="{9D8B030D-6E8A-4147-A177-3AD203B41FA5}">
                      <a16:colId xmlns:a16="http://schemas.microsoft.com/office/drawing/2014/main" val="4089921470"/>
                    </a:ext>
                  </a:extLst>
                </a:gridCol>
                <a:gridCol w="329184">
                  <a:extLst>
                    <a:ext uri="{9D8B030D-6E8A-4147-A177-3AD203B41FA5}">
                      <a16:colId xmlns:a16="http://schemas.microsoft.com/office/drawing/2014/main" val="2613025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071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 alumni - 2019-03-12 17:01:46 </a:t>
                      </a:r>
                      <a:r>
                        <a:rPr kumimoji="0" lang="en-US" sz="1000" b="0" i="0" u="none" strike="noStrike" kern="1200" cap="none" spc="0" normalizeH="0" baseline="0" noProof="0">
                          <a:ln>
                            <a:noFill/>
                          </a:ln>
                          <a:solidFill>
                            <a:prstClr val="black"/>
                          </a:solidFill>
                          <a:effectLst/>
                          <a:uLnTx/>
                          <a:uFillTx/>
                          <a:latin typeface="+mn-lt"/>
                          <a:ea typeface="+mn-ea"/>
                          <a:cs typeface="+mn-cs"/>
                        </a:rPr>
                        <a:t> 
 Heroic Minds is a podcast hosted by Ben Fanelli, who is holding a FREE live event at the Humanities Theatre with six guests from his podcast who will share their stories in an open discussion with the audience on March 20! Register now: https://waterloowarriors.universitytickets.com/w/event.aspx?id=1495&amp;p=1 Waterloo Warriors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https://scontent.xx.fbcdn.net/v/t1.0-9/s720x720/53807487_10157260625731908_9009297518063779840_o.png?_nc_cat=111&amp;_nc_ht=scontent.xx&amp;oh=e7598563da3e458ee4c8191e600f7d46&amp;oe=5D1393C1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3752162"/>
                  </a:ext>
                </a:extLst>
              </a:tr>
            </a:tbl>
          </a:graphicData>
        </a:graphic>
      </p:graphicFrame>
      <p:sp>
        <p:nvSpPr>
          <p:cNvPr id="4" name="Text Placeholder 3">
            <a:extLst>
              <a:ext uri="{FF2B5EF4-FFF2-40B4-BE49-F238E27FC236}">
                <a16:creationId xmlns:a16="http://schemas.microsoft.com/office/drawing/2014/main" id="{B76572E9-458C-467B-BEB2-101610706CB4}"/>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9257045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6576-AD7A-4938-BD5E-B6FA89DB0339}"/>
              </a:ext>
            </a:extLst>
          </p:cNvPr>
          <p:cNvSpPr>
            <a:spLocks noGrp="1"/>
          </p:cNvSpPr>
          <p:nvPr>
            <p:ph type="title"/>
          </p:nvPr>
        </p:nvSpPr>
        <p:spPr/>
        <p:txBody>
          <a:bodyPr/>
          <a:lstStyle/>
          <a:p>
            <a:r>
              <a:rPr lang="en-US"/>
              <a:t>Facebook Own Posts Table | Alumni Program - 11 of 26</a:t>
            </a:r>
          </a:p>
        </p:txBody>
      </p:sp>
      <p:graphicFrame>
        <p:nvGraphicFramePr>
          <p:cNvPr id="5" name="Table Placeholder 4">
            <a:extLst>
              <a:ext uri="{FF2B5EF4-FFF2-40B4-BE49-F238E27FC236}">
                <a16:creationId xmlns:a16="http://schemas.microsoft.com/office/drawing/2014/main" id="{87F39479-05F8-457D-9FB0-004FFF373616}"/>
              </a:ext>
            </a:extLst>
          </p:cNvPr>
          <p:cNvGraphicFramePr>
            <a:graphicFrameLocks noGrp="1"/>
          </p:cNvGraphicFramePr>
          <p:nvPr>
            <p:ph type="tbl" sz="quarter" idx="13"/>
            <p:extLst>
              <p:ext uri="{D42A27DB-BD31-4B8C-83A1-F6EECF244321}">
                <p14:modId xmlns:p14="http://schemas.microsoft.com/office/powerpoint/2010/main" val="57464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9517445"/>
                    </a:ext>
                  </a:extLst>
                </a:gridCol>
                <a:gridCol w="905256">
                  <a:extLst>
                    <a:ext uri="{9D8B030D-6E8A-4147-A177-3AD203B41FA5}">
                      <a16:colId xmlns:a16="http://schemas.microsoft.com/office/drawing/2014/main" val="3865158788"/>
                    </a:ext>
                  </a:extLst>
                </a:gridCol>
                <a:gridCol w="329184">
                  <a:extLst>
                    <a:ext uri="{9D8B030D-6E8A-4147-A177-3AD203B41FA5}">
                      <a16:colId xmlns:a16="http://schemas.microsoft.com/office/drawing/2014/main" val="2477000268"/>
                    </a:ext>
                  </a:extLst>
                </a:gridCol>
                <a:gridCol w="329184">
                  <a:extLst>
                    <a:ext uri="{9D8B030D-6E8A-4147-A177-3AD203B41FA5}">
                      <a16:colId xmlns:a16="http://schemas.microsoft.com/office/drawing/2014/main" val="1064478496"/>
                    </a:ext>
                  </a:extLst>
                </a:gridCol>
                <a:gridCol w="329184">
                  <a:extLst>
                    <a:ext uri="{9D8B030D-6E8A-4147-A177-3AD203B41FA5}">
                      <a16:colId xmlns:a16="http://schemas.microsoft.com/office/drawing/2014/main" val="4084867910"/>
                    </a:ext>
                  </a:extLst>
                </a:gridCol>
                <a:gridCol w="329184">
                  <a:extLst>
                    <a:ext uri="{9D8B030D-6E8A-4147-A177-3AD203B41FA5}">
                      <a16:colId xmlns:a16="http://schemas.microsoft.com/office/drawing/2014/main" val="4011730645"/>
                    </a:ext>
                  </a:extLst>
                </a:gridCol>
                <a:gridCol w="329184">
                  <a:extLst>
                    <a:ext uri="{9D8B030D-6E8A-4147-A177-3AD203B41FA5}">
                      <a16:colId xmlns:a16="http://schemas.microsoft.com/office/drawing/2014/main" val="1946841177"/>
                    </a:ext>
                  </a:extLst>
                </a:gridCol>
                <a:gridCol w="329184">
                  <a:extLst>
                    <a:ext uri="{9D8B030D-6E8A-4147-A177-3AD203B41FA5}">
                      <a16:colId xmlns:a16="http://schemas.microsoft.com/office/drawing/2014/main" val="625483417"/>
                    </a:ext>
                  </a:extLst>
                </a:gridCol>
                <a:gridCol w="329184">
                  <a:extLst>
                    <a:ext uri="{9D8B030D-6E8A-4147-A177-3AD203B41FA5}">
                      <a16:colId xmlns:a16="http://schemas.microsoft.com/office/drawing/2014/main" val="3322498650"/>
                    </a:ext>
                  </a:extLst>
                </a:gridCol>
                <a:gridCol w="329184">
                  <a:extLst>
                    <a:ext uri="{9D8B030D-6E8A-4147-A177-3AD203B41FA5}">
                      <a16:colId xmlns:a16="http://schemas.microsoft.com/office/drawing/2014/main" val="4271909989"/>
                    </a:ext>
                  </a:extLst>
                </a:gridCol>
                <a:gridCol w="329184">
                  <a:extLst>
                    <a:ext uri="{9D8B030D-6E8A-4147-A177-3AD203B41FA5}">
                      <a16:colId xmlns:a16="http://schemas.microsoft.com/office/drawing/2014/main" val="1976406170"/>
                    </a:ext>
                  </a:extLst>
                </a:gridCol>
                <a:gridCol w="329184">
                  <a:extLst>
                    <a:ext uri="{9D8B030D-6E8A-4147-A177-3AD203B41FA5}">
                      <a16:colId xmlns:a16="http://schemas.microsoft.com/office/drawing/2014/main" val="452309665"/>
                    </a:ext>
                  </a:extLst>
                </a:gridCol>
                <a:gridCol w="329184">
                  <a:extLst>
                    <a:ext uri="{9D8B030D-6E8A-4147-A177-3AD203B41FA5}">
                      <a16:colId xmlns:a16="http://schemas.microsoft.com/office/drawing/2014/main" val="1315319431"/>
                    </a:ext>
                  </a:extLst>
                </a:gridCol>
                <a:gridCol w="329184">
                  <a:extLst>
                    <a:ext uri="{9D8B030D-6E8A-4147-A177-3AD203B41FA5}">
                      <a16:colId xmlns:a16="http://schemas.microsoft.com/office/drawing/2014/main" val="280520572"/>
                    </a:ext>
                  </a:extLst>
                </a:gridCol>
                <a:gridCol w="329184">
                  <a:extLst>
                    <a:ext uri="{9D8B030D-6E8A-4147-A177-3AD203B41FA5}">
                      <a16:colId xmlns:a16="http://schemas.microsoft.com/office/drawing/2014/main" val="1624843006"/>
                    </a:ext>
                  </a:extLst>
                </a:gridCol>
                <a:gridCol w="329184">
                  <a:extLst>
                    <a:ext uri="{9D8B030D-6E8A-4147-A177-3AD203B41FA5}">
                      <a16:colId xmlns:a16="http://schemas.microsoft.com/office/drawing/2014/main" val="3537487623"/>
                    </a:ext>
                  </a:extLst>
                </a:gridCol>
                <a:gridCol w="329184">
                  <a:extLst>
                    <a:ext uri="{9D8B030D-6E8A-4147-A177-3AD203B41FA5}">
                      <a16:colId xmlns:a16="http://schemas.microsoft.com/office/drawing/2014/main" val="129401360"/>
                    </a:ext>
                  </a:extLst>
                </a:gridCol>
                <a:gridCol w="329184">
                  <a:extLst>
                    <a:ext uri="{9D8B030D-6E8A-4147-A177-3AD203B41FA5}">
                      <a16:colId xmlns:a16="http://schemas.microsoft.com/office/drawing/2014/main" val="102218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284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 Alumni - 2019-03-12 16:03:00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alumnus Ann Travers, associate professor in the Department of Sociology and Anthropology, who has been awarded a 2018 SFU Excellence in Teaching Award. Travers has advocated for social issues through their writing and research, having most recently published the award-winning “The Trans Generation: How Trans Kids (and Their Parents) Are Creating a Gender Revolution.”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8N4aW5HgdugS2&amp;w=658&amp;h=658&amp;url=http%3A%2F%2Fwww.sfu.ca%2Fcontent%2Fsfu%2Fsfunews%2Fstories%2F2019%2F03%2Fsociology-professor-ann-travers-recognized-for-safe-and-inclusive-learning-environements%2F_jcr_content%2Fmain_content%2Fimage.img.original.low.jpg%2F1551487309586.jpg&amp;cfs=1&amp;sx=132&amp;sy=0&amp;sw=658&amp;sh=658&amp;_nc_hash=AQATLkS0sT_uJZw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626370"/>
                  </a:ext>
                </a:extLst>
              </a:tr>
            </a:tbl>
          </a:graphicData>
        </a:graphic>
      </p:graphicFrame>
      <p:sp>
        <p:nvSpPr>
          <p:cNvPr id="4" name="Text Placeholder 3">
            <a:extLst>
              <a:ext uri="{FF2B5EF4-FFF2-40B4-BE49-F238E27FC236}">
                <a16:creationId xmlns:a16="http://schemas.microsoft.com/office/drawing/2014/main" id="{4D2A5C9A-68C7-4EC0-AB36-5FFFD3FF0953}"/>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3005658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875B-3925-49EF-A1C0-A37570B8F088}"/>
              </a:ext>
            </a:extLst>
          </p:cNvPr>
          <p:cNvSpPr>
            <a:spLocks noGrp="1"/>
          </p:cNvSpPr>
          <p:nvPr>
            <p:ph type="title"/>
          </p:nvPr>
        </p:nvSpPr>
        <p:spPr/>
        <p:txBody>
          <a:bodyPr/>
          <a:lstStyle/>
          <a:p>
            <a:r>
              <a:rPr lang="en-US"/>
              <a:t>Facebook Own Posts Table | Alumni Program - 12 of 26</a:t>
            </a:r>
          </a:p>
        </p:txBody>
      </p:sp>
      <p:graphicFrame>
        <p:nvGraphicFramePr>
          <p:cNvPr id="5" name="Table Placeholder 4">
            <a:extLst>
              <a:ext uri="{FF2B5EF4-FFF2-40B4-BE49-F238E27FC236}">
                <a16:creationId xmlns:a16="http://schemas.microsoft.com/office/drawing/2014/main" id="{D9B96FEE-1EF2-4206-9D0A-B77A93A294A7}"/>
              </a:ext>
            </a:extLst>
          </p:cNvPr>
          <p:cNvGraphicFramePr>
            <a:graphicFrameLocks noGrp="1"/>
          </p:cNvGraphicFramePr>
          <p:nvPr>
            <p:ph type="tbl" sz="quarter" idx="13"/>
            <p:extLst>
              <p:ext uri="{D42A27DB-BD31-4B8C-83A1-F6EECF244321}">
                <p14:modId xmlns:p14="http://schemas.microsoft.com/office/powerpoint/2010/main" val="3229372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7757663"/>
                    </a:ext>
                  </a:extLst>
                </a:gridCol>
                <a:gridCol w="905256">
                  <a:extLst>
                    <a:ext uri="{9D8B030D-6E8A-4147-A177-3AD203B41FA5}">
                      <a16:colId xmlns:a16="http://schemas.microsoft.com/office/drawing/2014/main" val="2659836471"/>
                    </a:ext>
                  </a:extLst>
                </a:gridCol>
                <a:gridCol w="329184">
                  <a:extLst>
                    <a:ext uri="{9D8B030D-6E8A-4147-A177-3AD203B41FA5}">
                      <a16:colId xmlns:a16="http://schemas.microsoft.com/office/drawing/2014/main" val="861156894"/>
                    </a:ext>
                  </a:extLst>
                </a:gridCol>
                <a:gridCol w="329184">
                  <a:extLst>
                    <a:ext uri="{9D8B030D-6E8A-4147-A177-3AD203B41FA5}">
                      <a16:colId xmlns:a16="http://schemas.microsoft.com/office/drawing/2014/main" val="4142968593"/>
                    </a:ext>
                  </a:extLst>
                </a:gridCol>
                <a:gridCol w="329184">
                  <a:extLst>
                    <a:ext uri="{9D8B030D-6E8A-4147-A177-3AD203B41FA5}">
                      <a16:colId xmlns:a16="http://schemas.microsoft.com/office/drawing/2014/main" val="3364995374"/>
                    </a:ext>
                  </a:extLst>
                </a:gridCol>
                <a:gridCol w="329184">
                  <a:extLst>
                    <a:ext uri="{9D8B030D-6E8A-4147-A177-3AD203B41FA5}">
                      <a16:colId xmlns:a16="http://schemas.microsoft.com/office/drawing/2014/main" val="3003142726"/>
                    </a:ext>
                  </a:extLst>
                </a:gridCol>
                <a:gridCol w="329184">
                  <a:extLst>
                    <a:ext uri="{9D8B030D-6E8A-4147-A177-3AD203B41FA5}">
                      <a16:colId xmlns:a16="http://schemas.microsoft.com/office/drawing/2014/main" val="2691611335"/>
                    </a:ext>
                  </a:extLst>
                </a:gridCol>
                <a:gridCol w="329184">
                  <a:extLst>
                    <a:ext uri="{9D8B030D-6E8A-4147-A177-3AD203B41FA5}">
                      <a16:colId xmlns:a16="http://schemas.microsoft.com/office/drawing/2014/main" val="3540130717"/>
                    </a:ext>
                  </a:extLst>
                </a:gridCol>
                <a:gridCol w="329184">
                  <a:extLst>
                    <a:ext uri="{9D8B030D-6E8A-4147-A177-3AD203B41FA5}">
                      <a16:colId xmlns:a16="http://schemas.microsoft.com/office/drawing/2014/main" val="964189270"/>
                    </a:ext>
                  </a:extLst>
                </a:gridCol>
                <a:gridCol w="329184">
                  <a:extLst>
                    <a:ext uri="{9D8B030D-6E8A-4147-A177-3AD203B41FA5}">
                      <a16:colId xmlns:a16="http://schemas.microsoft.com/office/drawing/2014/main" val="1288287427"/>
                    </a:ext>
                  </a:extLst>
                </a:gridCol>
                <a:gridCol w="329184">
                  <a:extLst>
                    <a:ext uri="{9D8B030D-6E8A-4147-A177-3AD203B41FA5}">
                      <a16:colId xmlns:a16="http://schemas.microsoft.com/office/drawing/2014/main" val="809892306"/>
                    </a:ext>
                  </a:extLst>
                </a:gridCol>
                <a:gridCol w="329184">
                  <a:extLst>
                    <a:ext uri="{9D8B030D-6E8A-4147-A177-3AD203B41FA5}">
                      <a16:colId xmlns:a16="http://schemas.microsoft.com/office/drawing/2014/main" val="3499008489"/>
                    </a:ext>
                  </a:extLst>
                </a:gridCol>
                <a:gridCol w="329184">
                  <a:extLst>
                    <a:ext uri="{9D8B030D-6E8A-4147-A177-3AD203B41FA5}">
                      <a16:colId xmlns:a16="http://schemas.microsoft.com/office/drawing/2014/main" val="240587056"/>
                    </a:ext>
                  </a:extLst>
                </a:gridCol>
                <a:gridCol w="329184">
                  <a:extLst>
                    <a:ext uri="{9D8B030D-6E8A-4147-A177-3AD203B41FA5}">
                      <a16:colId xmlns:a16="http://schemas.microsoft.com/office/drawing/2014/main" val="2006269926"/>
                    </a:ext>
                  </a:extLst>
                </a:gridCol>
                <a:gridCol w="329184">
                  <a:extLst>
                    <a:ext uri="{9D8B030D-6E8A-4147-A177-3AD203B41FA5}">
                      <a16:colId xmlns:a16="http://schemas.microsoft.com/office/drawing/2014/main" val="2673465006"/>
                    </a:ext>
                  </a:extLst>
                </a:gridCol>
                <a:gridCol w="329184">
                  <a:extLst>
                    <a:ext uri="{9D8B030D-6E8A-4147-A177-3AD203B41FA5}">
                      <a16:colId xmlns:a16="http://schemas.microsoft.com/office/drawing/2014/main" val="943444601"/>
                    </a:ext>
                  </a:extLst>
                </a:gridCol>
                <a:gridCol w="329184">
                  <a:extLst>
                    <a:ext uri="{9D8B030D-6E8A-4147-A177-3AD203B41FA5}">
                      <a16:colId xmlns:a16="http://schemas.microsoft.com/office/drawing/2014/main" val="2271120369"/>
                    </a:ext>
                  </a:extLst>
                </a:gridCol>
                <a:gridCol w="329184">
                  <a:extLst>
                    <a:ext uri="{9D8B030D-6E8A-4147-A177-3AD203B41FA5}">
                      <a16:colId xmlns:a16="http://schemas.microsoft.com/office/drawing/2014/main" val="2726434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587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UWaterloo alumni - 2019-03-12 15:08:44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https://scontent.xx.fbcdn.net/v/t1.0-9/s720x720/53845676_10157260416121908_1143566288447078400_o.jpg?_nc_cat=108&amp;_nc_ht=scontent.xx&amp;oh=d96eb83701414689861c06ce0168198b&amp;oe=5D1279C7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6903126"/>
                  </a:ext>
                </a:extLst>
              </a:tr>
            </a:tbl>
          </a:graphicData>
        </a:graphic>
      </p:graphicFrame>
      <p:sp>
        <p:nvSpPr>
          <p:cNvPr id="4" name="Text Placeholder 3">
            <a:extLst>
              <a:ext uri="{FF2B5EF4-FFF2-40B4-BE49-F238E27FC236}">
                <a16:creationId xmlns:a16="http://schemas.microsoft.com/office/drawing/2014/main" id="{8DD61C3D-0074-4EC4-9233-F4BC22FF6437}"/>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4017156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748A-9A75-47DE-943B-167A2F1997DA}"/>
              </a:ext>
            </a:extLst>
          </p:cNvPr>
          <p:cNvSpPr>
            <a:spLocks noGrp="1"/>
          </p:cNvSpPr>
          <p:nvPr>
            <p:ph type="title"/>
          </p:nvPr>
        </p:nvSpPr>
        <p:spPr/>
        <p:txBody>
          <a:bodyPr/>
          <a:lstStyle/>
          <a:p>
            <a:r>
              <a:rPr lang="en-US"/>
              <a:t>Facebook Own Posts Table | Alumni Program - 13 of 26</a:t>
            </a:r>
          </a:p>
        </p:txBody>
      </p:sp>
      <p:graphicFrame>
        <p:nvGraphicFramePr>
          <p:cNvPr id="5" name="Table Placeholder 4">
            <a:extLst>
              <a:ext uri="{FF2B5EF4-FFF2-40B4-BE49-F238E27FC236}">
                <a16:creationId xmlns:a16="http://schemas.microsoft.com/office/drawing/2014/main" id="{E32082A4-262F-4F6F-905A-96B45D4797D0}"/>
              </a:ext>
            </a:extLst>
          </p:cNvPr>
          <p:cNvGraphicFramePr>
            <a:graphicFrameLocks noGrp="1"/>
          </p:cNvGraphicFramePr>
          <p:nvPr>
            <p:ph type="tbl" sz="quarter" idx="13"/>
            <p:extLst>
              <p:ext uri="{D42A27DB-BD31-4B8C-83A1-F6EECF244321}">
                <p14:modId xmlns:p14="http://schemas.microsoft.com/office/powerpoint/2010/main" val="68836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9942128"/>
                    </a:ext>
                  </a:extLst>
                </a:gridCol>
                <a:gridCol w="905256">
                  <a:extLst>
                    <a:ext uri="{9D8B030D-6E8A-4147-A177-3AD203B41FA5}">
                      <a16:colId xmlns:a16="http://schemas.microsoft.com/office/drawing/2014/main" val="3666349276"/>
                    </a:ext>
                  </a:extLst>
                </a:gridCol>
                <a:gridCol w="329184">
                  <a:extLst>
                    <a:ext uri="{9D8B030D-6E8A-4147-A177-3AD203B41FA5}">
                      <a16:colId xmlns:a16="http://schemas.microsoft.com/office/drawing/2014/main" val="2973084201"/>
                    </a:ext>
                  </a:extLst>
                </a:gridCol>
                <a:gridCol w="329184">
                  <a:extLst>
                    <a:ext uri="{9D8B030D-6E8A-4147-A177-3AD203B41FA5}">
                      <a16:colId xmlns:a16="http://schemas.microsoft.com/office/drawing/2014/main" val="3907980980"/>
                    </a:ext>
                  </a:extLst>
                </a:gridCol>
                <a:gridCol w="329184">
                  <a:extLst>
                    <a:ext uri="{9D8B030D-6E8A-4147-A177-3AD203B41FA5}">
                      <a16:colId xmlns:a16="http://schemas.microsoft.com/office/drawing/2014/main" val="1896972216"/>
                    </a:ext>
                  </a:extLst>
                </a:gridCol>
                <a:gridCol w="329184">
                  <a:extLst>
                    <a:ext uri="{9D8B030D-6E8A-4147-A177-3AD203B41FA5}">
                      <a16:colId xmlns:a16="http://schemas.microsoft.com/office/drawing/2014/main" val="1694786381"/>
                    </a:ext>
                  </a:extLst>
                </a:gridCol>
                <a:gridCol w="329184">
                  <a:extLst>
                    <a:ext uri="{9D8B030D-6E8A-4147-A177-3AD203B41FA5}">
                      <a16:colId xmlns:a16="http://schemas.microsoft.com/office/drawing/2014/main" val="4133130669"/>
                    </a:ext>
                  </a:extLst>
                </a:gridCol>
                <a:gridCol w="329184">
                  <a:extLst>
                    <a:ext uri="{9D8B030D-6E8A-4147-A177-3AD203B41FA5}">
                      <a16:colId xmlns:a16="http://schemas.microsoft.com/office/drawing/2014/main" val="3872805892"/>
                    </a:ext>
                  </a:extLst>
                </a:gridCol>
                <a:gridCol w="329184">
                  <a:extLst>
                    <a:ext uri="{9D8B030D-6E8A-4147-A177-3AD203B41FA5}">
                      <a16:colId xmlns:a16="http://schemas.microsoft.com/office/drawing/2014/main" val="831521677"/>
                    </a:ext>
                  </a:extLst>
                </a:gridCol>
                <a:gridCol w="329184">
                  <a:extLst>
                    <a:ext uri="{9D8B030D-6E8A-4147-A177-3AD203B41FA5}">
                      <a16:colId xmlns:a16="http://schemas.microsoft.com/office/drawing/2014/main" val="3519086156"/>
                    </a:ext>
                  </a:extLst>
                </a:gridCol>
                <a:gridCol w="329184">
                  <a:extLst>
                    <a:ext uri="{9D8B030D-6E8A-4147-A177-3AD203B41FA5}">
                      <a16:colId xmlns:a16="http://schemas.microsoft.com/office/drawing/2014/main" val="1901278442"/>
                    </a:ext>
                  </a:extLst>
                </a:gridCol>
                <a:gridCol w="329184">
                  <a:extLst>
                    <a:ext uri="{9D8B030D-6E8A-4147-A177-3AD203B41FA5}">
                      <a16:colId xmlns:a16="http://schemas.microsoft.com/office/drawing/2014/main" val="2904759764"/>
                    </a:ext>
                  </a:extLst>
                </a:gridCol>
                <a:gridCol w="329184">
                  <a:extLst>
                    <a:ext uri="{9D8B030D-6E8A-4147-A177-3AD203B41FA5}">
                      <a16:colId xmlns:a16="http://schemas.microsoft.com/office/drawing/2014/main" val="1378875689"/>
                    </a:ext>
                  </a:extLst>
                </a:gridCol>
                <a:gridCol w="329184">
                  <a:extLst>
                    <a:ext uri="{9D8B030D-6E8A-4147-A177-3AD203B41FA5}">
                      <a16:colId xmlns:a16="http://schemas.microsoft.com/office/drawing/2014/main" val="3097638276"/>
                    </a:ext>
                  </a:extLst>
                </a:gridCol>
                <a:gridCol w="329184">
                  <a:extLst>
                    <a:ext uri="{9D8B030D-6E8A-4147-A177-3AD203B41FA5}">
                      <a16:colId xmlns:a16="http://schemas.microsoft.com/office/drawing/2014/main" val="2085149914"/>
                    </a:ext>
                  </a:extLst>
                </a:gridCol>
                <a:gridCol w="329184">
                  <a:extLst>
                    <a:ext uri="{9D8B030D-6E8A-4147-A177-3AD203B41FA5}">
                      <a16:colId xmlns:a16="http://schemas.microsoft.com/office/drawing/2014/main" val="474280663"/>
                    </a:ext>
                  </a:extLst>
                </a:gridCol>
                <a:gridCol w="329184">
                  <a:extLst>
                    <a:ext uri="{9D8B030D-6E8A-4147-A177-3AD203B41FA5}">
                      <a16:colId xmlns:a16="http://schemas.microsoft.com/office/drawing/2014/main" val="840668969"/>
                    </a:ext>
                  </a:extLst>
                </a:gridCol>
                <a:gridCol w="329184">
                  <a:extLst>
                    <a:ext uri="{9D8B030D-6E8A-4147-A177-3AD203B41FA5}">
                      <a16:colId xmlns:a16="http://schemas.microsoft.com/office/drawing/2014/main" val="2569866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423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University of Toronto Alumni - 2019-03-12 14:05:00 </a:t>
                      </a:r>
                      <a:r>
                        <a:rPr kumimoji="0" lang="en-US" sz="1000" b="0" i="0" u="none" strike="noStrike" kern="1200" cap="none" spc="0" normalizeH="0" baseline="0" noProof="0">
                          <a:ln>
                            <a:noFill/>
                          </a:ln>
                          <a:solidFill>
                            <a:prstClr val="black"/>
                          </a:solidFill>
                          <a:effectLst/>
                          <a:uLnTx/>
                          <a:uFillTx/>
                          <a:latin typeface="+mn-lt"/>
                          <a:ea typeface="+mn-ea"/>
                          <a:cs typeface="+mn-cs"/>
                        </a:rPr>
                        <a:t> 
 You help your neighbours. We do too! U of T is finding solutions in areas that speak to your heart. Make a gift today, it will open the door to the future: http://ow.ly/3f4h30nZUij  #donateUofT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https://scontent.xx.fbcdn.net/v/t1.0-1/p720x720/36731832_10156256943045999_4636916494570094592_n.png?_nc_cat=104&amp;_nc_ht=scontent.xx&amp;oh=7686b8bd440cc229bdfd09b1eba54b80&amp;oe=5D183188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4284907"/>
                  </a:ext>
                </a:extLst>
              </a:tr>
            </a:tbl>
          </a:graphicData>
        </a:graphic>
      </p:graphicFrame>
      <p:sp>
        <p:nvSpPr>
          <p:cNvPr id="4" name="Text Placeholder 3">
            <a:extLst>
              <a:ext uri="{FF2B5EF4-FFF2-40B4-BE49-F238E27FC236}">
                <a16:creationId xmlns:a16="http://schemas.microsoft.com/office/drawing/2014/main" id="{4EC0A1DE-EAE0-4636-AB87-17C07988411C}"/>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8230316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171A7-64BB-4253-9749-F62EC547A459}"/>
              </a:ext>
            </a:extLst>
          </p:cNvPr>
          <p:cNvSpPr>
            <a:spLocks noGrp="1"/>
          </p:cNvSpPr>
          <p:nvPr>
            <p:ph type="title"/>
          </p:nvPr>
        </p:nvSpPr>
        <p:spPr/>
        <p:txBody>
          <a:bodyPr/>
          <a:lstStyle/>
          <a:p>
            <a:r>
              <a:rPr lang="en-US"/>
              <a:t>Facebook Own Posts Table | Alumni Program - 14 of 26</a:t>
            </a:r>
          </a:p>
        </p:txBody>
      </p:sp>
      <p:graphicFrame>
        <p:nvGraphicFramePr>
          <p:cNvPr id="5" name="Table Placeholder 4">
            <a:extLst>
              <a:ext uri="{FF2B5EF4-FFF2-40B4-BE49-F238E27FC236}">
                <a16:creationId xmlns:a16="http://schemas.microsoft.com/office/drawing/2014/main" id="{14621EBE-F1F1-4640-B68D-9DFA8782E39A}"/>
              </a:ext>
            </a:extLst>
          </p:cNvPr>
          <p:cNvGraphicFramePr>
            <a:graphicFrameLocks noGrp="1"/>
          </p:cNvGraphicFramePr>
          <p:nvPr>
            <p:ph type="tbl" sz="quarter" idx="13"/>
            <p:extLst>
              <p:ext uri="{D42A27DB-BD31-4B8C-83A1-F6EECF244321}">
                <p14:modId xmlns:p14="http://schemas.microsoft.com/office/powerpoint/2010/main" val="255972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4899650"/>
                    </a:ext>
                  </a:extLst>
                </a:gridCol>
                <a:gridCol w="905256">
                  <a:extLst>
                    <a:ext uri="{9D8B030D-6E8A-4147-A177-3AD203B41FA5}">
                      <a16:colId xmlns:a16="http://schemas.microsoft.com/office/drawing/2014/main" val="3031218780"/>
                    </a:ext>
                  </a:extLst>
                </a:gridCol>
                <a:gridCol w="329184">
                  <a:extLst>
                    <a:ext uri="{9D8B030D-6E8A-4147-A177-3AD203B41FA5}">
                      <a16:colId xmlns:a16="http://schemas.microsoft.com/office/drawing/2014/main" val="2483736331"/>
                    </a:ext>
                  </a:extLst>
                </a:gridCol>
                <a:gridCol w="329184">
                  <a:extLst>
                    <a:ext uri="{9D8B030D-6E8A-4147-A177-3AD203B41FA5}">
                      <a16:colId xmlns:a16="http://schemas.microsoft.com/office/drawing/2014/main" val="3549755351"/>
                    </a:ext>
                  </a:extLst>
                </a:gridCol>
                <a:gridCol w="329184">
                  <a:extLst>
                    <a:ext uri="{9D8B030D-6E8A-4147-A177-3AD203B41FA5}">
                      <a16:colId xmlns:a16="http://schemas.microsoft.com/office/drawing/2014/main" val="1602091937"/>
                    </a:ext>
                  </a:extLst>
                </a:gridCol>
                <a:gridCol w="329184">
                  <a:extLst>
                    <a:ext uri="{9D8B030D-6E8A-4147-A177-3AD203B41FA5}">
                      <a16:colId xmlns:a16="http://schemas.microsoft.com/office/drawing/2014/main" val="2626542020"/>
                    </a:ext>
                  </a:extLst>
                </a:gridCol>
                <a:gridCol w="329184">
                  <a:extLst>
                    <a:ext uri="{9D8B030D-6E8A-4147-A177-3AD203B41FA5}">
                      <a16:colId xmlns:a16="http://schemas.microsoft.com/office/drawing/2014/main" val="592771233"/>
                    </a:ext>
                  </a:extLst>
                </a:gridCol>
                <a:gridCol w="329184">
                  <a:extLst>
                    <a:ext uri="{9D8B030D-6E8A-4147-A177-3AD203B41FA5}">
                      <a16:colId xmlns:a16="http://schemas.microsoft.com/office/drawing/2014/main" val="4172491739"/>
                    </a:ext>
                  </a:extLst>
                </a:gridCol>
                <a:gridCol w="329184">
                  <a:extLst>
                    <a:ext uri="{9D8B030D-6E8A-4147-A177-3AD203B41FA5}">
                      <a16:colId xmlns:a16="http://schemas.microsoft.com/office/drawing/2014/main" val="157357254"/>
                    </a:ext>
                  </a:extLst>
                </a:gridCol>
                <a:gridCol w="329184">
                  <a:extLst>
                    <a:ext uri="{9D8B030D-6E8A-4147-A177-3AD203B41FA5}">
                      <a16:colId xmlns:a16="http://schemas.microsoft.com/office/drawing/2014/main" val="668827493"/>
                    </a:ext>
                  </a:extLst>
                </a:gridCol>
                <a:gridCol w="329184">
                  <a:extLst>
                    <a:ext uri="{9D8B030D-6E8A-4147-A177-3AD203B41FA5}">
                      <a16:colId xmlns:a16="http://schemas.microsoft.com/office/drawing/2014/main" val="918233825"/>
                    </a:ext>
                  </a:extLst>
                </a:gridCol>
                <a:gridCol w="329184">
                  <a:extLst>
                    <a:ext uri="{9D8B030D-6E8A-4147-A177-3AD203B41FA5}">
                      <a16:colId xmlns:a16="http://schemas.microsoft.com/office/drawing/2014/main" val="2922007610"/>
                    </a:ext>
                  </a:extLst>
                </a:gridCol>
                <a:gridCol w="329184">
                  <a:extLst>
                    <a:ext uri="{9D8B030D-6E8A-4147-A177-3AD203B41FA5}">
                      <a16:colId xmlns:a16="http://schemas.microsoft.com/office/drawing/2014/main" val="1612878722"/>
                    </a:ext>
                  </a:extLst>
                </a:gridCol>
                <a:gridCol w="329184">
                  <a:extLst>
                    <a:ext uri="{9D8B030D-6E8A-4147-A177-3AD203B41FA5}">
                      <a16:colId xmlns:a16="http://schemas.microsoft.com/office/drawing/2014/main" val="1918708049"/>
                    </a:ext>
                  </a:extLst>
                </a:gridCol>
                <a:gridCol w="329184">
                  <a:extLst>
                    <a:ext uri="{9D8B030D-6E8A-4147-A177-3AD203B41FA5}">
                      <a16:colId xmlns:a16="http://schemas.microsoft.com/office/drawing/2014/main" val="1265209906"/>
                    </a:ext>
                  </a:extLst>
                </a:gridCol>
                <a:gridCol w="329184">
                  <a:extLst>
                    <a:ext uri="{9D8B030D-6E8A-4147-A177-3AD203B41FA5}">
                      <a16:colId xmlns:a16="http://schemas.microsoft.com/office/drawing/2014/main" val="3953336595"/>
                    </a:ext>
                  </a:extLst>
                </a:gridCol>
                <a:gridCol w="329184">
                  <a:extLst>
                    <a:ext uri="{9D8B030D-6E8A-4147-A177-3AD203B41FA5}">
                      <a16:colId xmlns:a16="http://schemas.microsoft.com/office/drawing/2014/main" val="3251643327"/>
                    </a:ext>
                  </a:extLst>
                </a:gridCol>
                <a:gridCol w="329184">
                  <a:extLst>
                    <a:ext uri="{9D8B030D-6E8A-4147-A177-3AD203B41FA5}">
                      <a16:colId xmlns:a16="http://schemas.microsoft.com/office/drawing/2014/main" val="424153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614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University of Toronto Alumni - 2019-03-11 23:05:00 </a:t>
                      </a:r>
                      <a:r>
                        <a:rPr kumimoji="0" lang="en-US" sz="1000" b="0" i="0" u="none" strike="noStrike" kern="1200" cap="none" spc="0" normalizeH="0" baseline="0" noProof="0">
                          <a:ln>
                            <a:noFill/>
                          </a:ln>
                          <a:solidFill>
                            <a:prstClr val="black"/>
                          </a:solidFill>
                          <a:effectLst/>
                          <a:uLnTx/>
                          <a:uFillTx/>
                          <a:latin typeface="+mn-lt"/>
                          <a:ea typeface="+mn-ea"/>
                          <a:cs typeface="+mn-cs"/>
                        </a:rPr>
                        <a:t> 
 See what U of T Sociology's Judith Taylor has to say about social trends that pressure artists to hold each other accountable.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https://external.xx.fbcdn.net/safe_image.php?d=AQC3-IKlRKJO1A15&amp;w=720&amp;h=720&amp;url=https%3A%2F%2Fwww.680news.com%2Fwp-content%2Fblogs.dir%2Fsites%2F2%2F2019%2F01%2FCPT144526362.jpg&amp;cfs=1&amp;_nc_hash=AQAoSyVmrfX1bvv5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6919724"/>
                  </a:ext>
                </a:extLst>
              </a:tr>
            </a:tbl>
          </a:graphicData>
        </a:graphic>
      </p:graphicFrame>
      <p:sp>
        <p:nvSpPr>
          <p:cNvPr id="4" name="Text Placeholder 3">
            <a:extLst>
              <a:ext uri="{FF2B5EF4-FFF2-40B4-BE49-F238E27FC236}">
                <a16:creationId xmlns:a16="http://schemas.microsoft.com/office/drawing/2014/main" id="{9F3C5676-F893-45B2-9B38-7B5402ACA04F}"/>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2576429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61B2-5EB7-4EE5-8B64-7AB5EEBF0F9A}"/>
              </a:ext>
            </a:extLst>
          </p:cNvPr>
          <p:cNvSpPr>
            <a:spLocks noGrp="1"/>
          </p:cNvSpPr>
          <p:nvPr>
            <p:ph type="title"/>
          </p:nvPr>
        </p:nvSpPr>
        <p:spPr/>
        <p:txBody>
          <a:bodyPr/>
          <a:lstStyle/>
          <a:p>
            <a:r>
              <a:rPr lang="en-US"/>
              <a:t>Facebook Own Posts Table | Alumni Program - 15 of 26</a:t>
            </a:r>
          </a:p>
        </p:txBody>
      </p:sp>
      <p:graphicFrame>
        <p:nvGraphicFramePr>
          <p:cNvPr id="5" name="Table Placeholder 4">
            <a:extLst>
              <a:ext uri="{FF2B5EF4-FFF2-40B4-BE49-F238E27FC236}">
                <a16:creationId xmlns:a16="http://schemas.microsoft.com/office/drawing/2014/main" id="{6B8D463F-F794-41DE-81B1-809F85B9A476}"/>
              </a:ext>
            </a:extLst>
          </p:cNvPr>
          <p:cNvGraphicFramePr>
            <a:graphicFrameLocks noGrp="1"/>
          </p:cNvGraphicFramePr>
          <p:nvPr>
            <p:ph type="tbl" sz="quarter" idx="13"/>
            <p:extLst>
              <p:ext uri="{D42A27DB-BD31-4B8C-83A1-F6EECF244321}">
                <p14:modId xmlns:p14="http://schemas.microsoft.com/office/powerpoint/2010/main" val="2122222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2738684"/>
                    </a:ext>
                  </a:extLst>
                </a:gridCol>
                <a:gridCol w="905256">
                  <a:extLst>
                    <a:ext uri="{9D8B030D-6E8A-4147-A177-3AD203B41FA5}">
                      <a16:colId xmlns:a16="http://schemas.microsoft.com/office/drawing/2014/main" val="2942546953"/>
                    </a:ext>
                  </a:extLst>
                </a:gridCol>
                <a:gridCol w="329184">
                  <a:extLst>
                    <a:ext uri="{9D8B030D-6E8A-4147-A177-3AD203B41FA5}">
                      <a16:colId xmlns:a16="http://schemas.microsoft.com/office/drawing/2014/main" val="2443150081"/>
                    </a:ext>
                  </a:extLst>
                </a:gridCol>
                <a:gridCol w="329184">
                  <a:extLst>
                    <a:ext uri="{9D8B030D-6E8A-4147-A177-3AD203B41FA5}">
                      <a16:colId xmlns:a16="http://schemas.microsoft.com/office/drawing/2014/main" val="1919084974"/>
                    </a:ext>
                  </a:extLst>
                </a:gridCol>
                <a:gridCol w="329184">
                  <a:extLst>
                    <a:ext uri="{9D8B030D-6E8A-4147-A177-3AD203B41FA5}">
                      <a16:colId xmlns:a16="http://schemas.microsoft.com/office/drawing/2014/main" val="2181750734"/>
                    </a:ext>
                  </a:extLst>
                </a:gridCol>
                <a:gridCol w="329184">
                  <a:extLst>
                    <a:ext uri="{9D8B030D-6E8A-4147-A177-3AD203B41FA5}">
                      <a16:colId xmlns:a16="http://schemas.microsoft.com/office/drawing/2014/main" val="1410651217"/>
                    </a:ext>
                  </a:extLst>
                </a:gridCol>
                <a:gridCol w="329184">
                  <a:extLst>
                    <a:ext uri="{9D8B030D-6E8A-4147-A177-3AD203B41FA5}">
                      <a16:colId xmlns:a16="http://schemas.microsoft.com/office/drawing/2014/main" val="1759918989"/>
                    </a:ext>
                  </a:extLst>
                </a:gridCol>
                <a:gridCol w="329184">
                  <a:extLst>
                    <a:ext uri="{9D8B030D-6E8A-4147-A177-3AD203B41FA5}">
                      <a16:colId xmlns:a16="http://schemas.microsoft.com/office/drawing/2014/main" val="1091161235"/>
                    </a:ext>
                  </a:extLst>
                </a:gridCol>
                <a:gridCol w="329184">
                  <a:extLst>
                    <a:ext uri="{9D8B030D-6E8A-4147-A177-3AD203B41FA5}">
                      <a16:colId xmlns:a16="http://schemas.microsoft.com/office/drawing/2014/main" val="1513530926"/>
                    </a:ext>
                  </a:extLst>
                </a:gridCol>
                <a:gridCol w="329184">
                  <a:extLst>
                    <a:ext uri="{9D8B030D-6E8A-4147-A177-3AD203B41FA5}">
                      <a16:colId xmlns:a16="http://schemas.microsoft.com/office/drawing/2014/main" val="2798325509"/>
                    </a:ext>
                  </a:extLst>
                </a:gridCol>
                <a:gridCol w="329184">
                  <a:extLst>
                    <a:ext uri="{9D8B030D-6E8A-4147-A177-3AD203B41FA5}">
                      <a16:colId xmlns:a16="http://schemas.microsoft.com/office/drawing/2014/main" val="68528220"/>
                    </a:ext>
                  </a:extLst>
                </a:gridCol>
                <a:gridCol w="329184">
                  <a:extLst>
                    <a:ext uri="{9D8B030D-6E8A-4147-A177-3AD203B41FA5}">
                      <a16:colId xmlns:a16="http://schemas.microsoft.com/office/drawing/2014/main" val="3371735634"/>
                    </a:ext>
                  </a:extLst>
                </a:gridCol>
                <a:gridCol w="329184">
                  <a:extLst>
                    <a:ext uri="{9D8B030D-6E8A-4147-A177-3AD203B41FA5}">
                      <a16:colId xmlns:a16="http://schemas.microsoft.com/office/drawing/2014/main" val="1193422023"/>
                    </a:ext>
                  </a:extLst>
                </a:gridCol>
                <a:gridCol w="329184">
                  <a:extLst>
                    <a:ext uri="{9D8B030D-6E8A-4147-A177-3AD203B41FA5}">
                      <a16:colId xmlns:a16="http://schemas.microsoft.com/office/drawing/2014/main" val="1326986814"/>
                    </a:ext>
                  </a:extLst>
                </a:gridCol>
                <a:gridCol w="329184">
                  <a:extLst>
                    <a:ext uri="{9D8B030D-6E8A-4147-A177-3AD203B41FA5}">
                      <a16:colId xmlns:a16="http://schemas.microsoft.com/office/drawing/2014/main" val="2787925255"/>
                    </a:ext>
                  </a:extLst>
                </a:gridCol>
                <a:gridCol w="329184">
                  <a:extLst>
                    <a:ext uri="{9D8B030D-6E8A-4147-A177-3AD203B41FA5}">
                      <a16:colId xmlns:a16="http://schemas.microsoft.com/office/drawing/2014/main" val="911445767"/>
                    </a:ext>
                  </a:extLst>
                </a:gridCol>
                <a:gridCol w="329184">
                  <a:extLst>
                    <a:ext uri="{9D8B030D-6E8A-4147-A177-3AD203B41FA5}">
                      <a16:colId xmlns:a16="http://schemas.microsoft.com/office/drawing/2014/main" val="3873081354"/>
                    </a:ext>
                  </a:extLst>
                </a:gridCol>
                <a:gridCol w="329184">
                  <a:extLst>
                    <a:ext uri="{9D8B030D-6E8A-4147-A177-3AD203B41FA5}">
                      <a16:colId xmlns:a16="http://schemas.microsoft.com/office/drawing/2014/main" val="76901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344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 Alumni - 2019-03-11 22:42:21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fellow alumnus, and SFU Chancellor, Anne Giardini!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https://external.xx.fbcdn.net/safe_image.php?d=AQBfWe5MwP2d--7d&amp;w=720&amp;h=720&amp;url=https%3A%2F%2Fwww.bcbusiness.ca%2Fmedia%2Fimage%2F195622.jpg&amp;cfs=1&amp;_nc_hash=AQBl7bTTf9B6Z0U3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5093447"/>
                  </a:ext>
                </a:extLst>
              </a:tr>
            </a:tbl>
          </a:graphicData>
        </a:graphic>
      </p:graphicFrame>
      <p:sp>
        <p:nvSpPr>
          <p:cNvPr id="4" name="Text Placeholder 3">
            <a:extLst>
              <a:ext uri="{FF2B5EF4-FFF2-40B4-BE49-F238E27FC236}">
                <a16:creationId xmlns:a16="http://schemas.microsoft.com/office/drawing/2014/main" id="{11028E49-BAB1-46D4-B1B0-F3E8FF018A00}"/>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064612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BCEB2-A9F4-4ADE-AC28-5E9EFCDD27CD}"/>
              </a:ext>
            </a:extLst>
          </p:cNvPr>
          <p:cNvSpPr>
            <a:spLocks noGrp="1"/>
          </p:cNvSpPr>
          <p:nvPr>
            <p:ph type="title"/>
          </p:nvPr>
        </p:nvSpPr>
        <p:spPr/>
        <p:txBody>
          <a:bodyPr/>
          <a:lstStyle/>
          <a:p>
            <a:r>
              <a:rPr lang="en-US"/>
              <a:t>Facebook Own Posts Table | Alumni Program - 16 of 26</a:t>
            </a:r>
          </a:p>
        </p:txBody>
      </p:sp>
      <p:graphicFrame>
        <p:nvGraphicFramePr>
          <p:cNvPr id="5" name="Table Placeholder 4">
            <a:extLst>
              <a:ext uri="{FF2B5EF4-FFF2-40B4-BE49-F238E27FC236}">
                <a16:creationId xmlns:a16="http://schemas.microsoft.com/office/drawing/2014/main" id="{EE1A6360-20F9-401A-A1B3-509EF4F8852C}"/>
              </a:ext>
            </a:extLst>
          </p:cNvPr>
          <p:cNvGraphicFramePr>
            <a:graphicFrameLocks noGrp="1"/>
          </p:cNvGraphicFramePr>
          <p:nvPr>
            <p:ph type="tbl" sz="quarter" idx="13"/>
            <p:extLst>
              <p:ext uri="{D42A27DB-BD31-4B8C-83A1-F6EECF244321}">
                <p14:modId xmlns:p14="http://schemas.microsoft.com/office/powerpoint/2010/main" val="223797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7924107"/>
                    </a:ext>
                  </a:extLst>
                </a:gridCol>
                <a:gridCol w="905256">
                  <a:extLst>
                    <a:ext uri="{9D8B030D-6E8A-4147-A177-3AD203B41FA5}">
                      <a16:colId xmlns:a16="http://schemas.microsoft.com/office/drawing/2014/main" val="3902971616"/>
                    </a:ext>
                  </a:extLst>
                </a:gridCol>
                <a:gridCol w="329184">
                  <a:extLst>
                    <a:ext uri="{9D8B030D-6E8A-4147-A177-3AD203B41FA5}">
                      <a16:colId xmlns:a16="http://schemas.microsoft.com/office/drawing/2014/main" val="1055272758"/>
                    </a:ext>
                  </a:extLst>
                </a:gridCol>
                <a:gridCol w="329184">
                  <a:extLst>
                    <a:ext uri="{9D8B030D-6E8A-4147-A177-3AD203B41FA5}">
                      <a16:colId xmlns:a16="http://schemas.microsoft.com/office/drawing/2014/main" val="1130229003"/>
                    </a:ext>
                  </a:extLst>
                </a:gridCol>
                <a:gridCol w="329184">
                  <a:extLst>
                    <a:ext uri="{9D8B030D-6E8A-4147-A177-3AD203B41FA5}">
                      <a16:colId xmlns:a16="http://schemas.microsoft.com/office/drawing/2014/main" val="563446750"/>
                    </a:ext>
                  </a:extLst>
                </a:gridCol>
                <a:gridCol w="329184">
                  <a:extLst>
                    <a:ext uri="{9D8B030D-6E8A-4147-A177-3AD203B41FA5}">
                      <a16:colId xmlns:a16="http://schemas.microsoft.com/office/drawing/2014/main" val="2377371784"/>
                    </a:ext>
                  </a:extLst>
                </a:gridCol>
                <a:gridCol w="329184">
                  <a:extLst>
                    <a:ext uri="{9D8B030D-6E8A-4147-A177-3AD203B41FA5}">
                      <a16:colId xmlns:a16="http://schemas.microsoft.com/office/drawing/2014/main" val="4281817279"/>
                    </a:ext>
                  </a:extLst>
                </a:gridCol>
                <a:gridCol w="329184">
                  <a:extLst>
                    <a:ext uri="{9D8B030D-6E8A-4147-A177-3AD203B41FA5}">
                      <a16:colId xmlns:a16="http://schemas.microsoft.com/office/drawing/2014/main" val="939704339"/>
                    </a:ext>
                  </a:extLst>
                </a:gridCol>
                <a:gridCol w="329184">
                  <a:extLst>
                    <a:ext uri="{9D8B030D-6E8A-4147-A177-3AD203B41FA5}">
                      <a16:colId xmlns:a16="http://schemas.microsoft.com/office/drawing/2014/main" val="2280923479"/>
                    </a:ext>
                  </a:extLst>
                </a:gridCol>
                <a:gridCol w="329184">
                  <a:extLst>
                    <a:ext uri="{9D8B030D-6E8A-4147-A177-3AD203B41FA5}">
                      <a16:colId xmlns:a16="http://schemas.microsoft.com/office/drawing/2014/main" val="1669994381"/>
                    </a:ext>
                  </a:extLst>
                </a:gridCol>
                <a:gridCol w="329184">
                  <a:extLst>
                    <a:ext uri="{9D8B030D-6E8A-4147-A177-3AD203B41FA5}">
                      <a16:colId xmlns:a16="http://schemas.microsoft.com/office/drawing/2014/main" val="1542887262"/>
                    </a:ext>
                  </a:extLst>
                </a:gridCol>
                <a:gridCol w="329184">
                  <a:extLst>
                    <a:ext uri="{9D8B030D-6E8A-4147-A177-3AD203B41FA5}">
                      <a16:colId xmlns:a16="http://schemas.microsoft.com/office/drawing/2014/main" val="2345194049"/>
                    </a:ext>
                  </a:extLst>
                </a:gridCol>
                <a:gridCol w="329184">
                  <a:extLst>
                    <a:ext uri="{9D8B030D-6E8A-4147-A177-3AD203B41FA5}">
                      <a16:colId xmlns:a16="http://schemas.microsoft.com/office/drawing/2014/main" val="3275800384"/>
                    </a:ext>
                  </a:extLst>
                </a:gridCol>
                <a:gridCol w="329184">
                  <a:extLst>
                    <a:ext uri="{9D8B030D-6E8A-4147-A177-3AD203B41FA5}">
                      <a16:colId xmlns:a16="http://schemas.microsoft.com/office/drawing/2014/main" val="4113331731"/>
                    </a:ext>
                  </a:extLst>
                </a:gridCol>
                <a:gridCol w="329184">
                  <a:extLst>
                    <a:ext uri="{9D8B030D-6E8A-4147-A177-3AD203B41FA5}">
                      <a16:colId xmlns:a16="http://schemas.microsoft.com/office/drawing/2014/main" val="3544267100"/>
                    </a:ext>
                  </a:extLst>
                </a:gridCol>
                <a:gridCol w="329184">
                  <a:extLst>
                    <a:ext uri="{9D8B030D-6E8A-4147-A177-3AD203B41FA5}">
                      <a16:colId xmlns:a16="http://schemas.microsoft.com/office/drawing/2014/main" val="4014531005"/>
                    </a:ext>
                  </a:extLst>
                </a:gridCol>
                <a:gridCol w="329184">
                  <a:extLst>
                    <a:ext uri="{9D8B030D-6E8A-4147-A177-3AD203B41FA5}">
                      <a16:colId xmlns:a16="http://schemas.microsoft.com/office/drawing/2014/main" val="627092431"/>
                    </a:ext>
                  </a:extLst>
                </a:gridCol>
                <a:gridCol w="329184">
                  <a:extLst>
                    <a:ext uri="{9D8B030D-6E8A-4147-A177-3AD203B41FA5}">
                      <a16:colId xmlns:a16="http://schemas.microsoft.com/office/drawing/2014/main" val="51261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768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 UBC - 2019-03-11 22:14:49 </a:t>
                      </a:r>
                      <a:r>
                        <a:rPr kumimoji="0" lang="en-US" sz="1000" b="0" i="0" u="none" strike="noStrike" kern="1200" cap="none" spc="0" normalizeH="0" baseline="0" noProof="0">
                          <a:ln>
                            <a:noFill/>
                          </a:ln>
                          <a:solidFill>
                            <a:prstClr val="black"/>
                          </a:solidFill>
                          <a:effectLst/>
                          <a:uLnTx/>
                          <a:uFillTx/>
                          <a:latin typeface="+mn-lt"/>
                          <a:ea typeface="+mn-ea"/>
                          <a:cs typeface="+mn-cs"/>
                        </a:rPr>
                        <a:t> 
 UBC alumna and faculty member Mary De Vera doesn’t specialize in a particular medical condition, she specializes in methods. Whether it’s scouring big data for patterns that explain how disease spreads, or surveying patients about their needs, De Vera can apply her expertise to almost any ailment. Essentially, she gets to pick her diseases. But sometimes, the disease picks you.
https://trekmagazine.alumni.ubc.ca/2019/winter-2019/features/a-patients-perspective/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https://external.xx.fbcdn.net/safe_image.php?d=AQCrh9BMos_9fV6S&amp;w=720&amp;h=720&amp;url=https%3A%2F%2Ftrekmagazine.alumni.ubc.ca%2Ffiles%2FTrekOnlineWinter2019_MarydeVera_1600x576.jpg&amp;cfs=1&amp;_nc_hash=AQDIghYba0vOza6B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3641203"/>
                  </a:ext>
                </a:extLst>
              </a:tr>
            </a:tbl>
          </a:graphicData>
        </a:graphic>
      </p:graphicFrame>
      <p:sp>
        <p:nvSpPr>
          <p:cNvPr id="4" name="Text Placeholder 3">
            <a:extLst>
              <a:ext uri="{FF2B5EF4-FFF2-40B4-BE49-F238E27FC236}">
                <a16:creationId xmlns:a16="http://schemas.microsoft.com/office/drawing/2014/main" id="{5002A25E-BDA7-4948-94A6-DA9E68CF1ED9}"/>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42319365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4ED1D-868D-4273-955C-C94DF76F255B}"/>
              </a:ext>
            </a:extLst>
          </p:cNvPr>
          <p:cNvSpPr>
            <a:spLocks noGrp="1"/>
          </p:cNvSpPr>
          <p:nvPr>
            <p:ph type="title"/>
          </p:nvPr>
        </p:nvSpPr>
        <p:spPr/>
        <p:txBody>
          <a:bodyPr/>
          <a:lstStyle/>
          <a:p>
            <a:r>
              <a:rPr lang="en-US"/>
              <a:t>Facebook Own Posts Table | Alumni Program - 17 of 26</a:t>
            </a:r>
          </a:p>
        </p:txBody>
      </p:sp>
      <p:graphicFrame>
        <p:nvGraphicFramePr>
          <p:cNvPr id="5" name="Table Placeholder 4">
            <a:extLst>
              <a:ext uri="{FF2B5EF4-FFF2-40B4-BE49-F238E27FC236}">
                <a16:creationId xmlns:a16="http://schemas.microsoft.com/office/drawing/2014/main" id="{FDAD5599-581B-4D99-A3E4-DD155E9E5E81}"/>
              </a:ext>
            </a:extLst>
          </p:cNvPr>
          <p:cNvGraphicFramePr>
            <a:graphicFrameLocks noGrp="1"/>
          </p:cNvGraphicFramePr>
          <p:nvPr>
            <p:ph type="tbl" sz="quarter" idx="13"/>
            <p:extLst>
              <p:ext uri="{D42A27DB-BD31-4B8C-83A1-F6EECF244321}">
                <p14:modId xmlns:p14="http://schemas.microsoft.com/office/powerpoint/2010/main" val="118862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2630295"/>
                    </a:ext>
                  </a:extLst>
                </a:gridCol>
                <a:gridCol w="905256">
                  <a:extLst>
                    <a:ext uri="{9D8B030D-6E8A-4147-A177-3AD203B41FA5}">
                      <a16:colId xmlns:a16="http://schemas.microsoft.com/office/drawing/2014/main" val="917193406"/>
                    </a:ext>
                  </a:extLst>
                </a:gridCol>
                <a:gridCol w="329184">
                  <a:extLst>
                    <a:ext uri="{9D8B030D-6E8A-4147-A177-3AD203B41FA5}">
                      <a16:colId xmlns:a16="http://schemas.microsoft.com/office/drawing/2014/main" val="538207949"/>
                    </a:ext>
                  </a:extLst>
                </a:gridCol>
                <a:gridCol w="329184">
                  <a:extLst>
                    <a:ext uri="{9D8B030D-6E8A-4147-A177-3AD203B41FA5}">
                      <a16:colId xmlns:a16="http://schemas.microsoft.com/office/drawing/2014/main" val="1542296682"/>
                    </a:ext>
                  </a:extLst>
                </a:gridCol>
                <a:gridCol w="329184">
                  <a:extLst>
                    <a:ext uri="{9D8B030D-6E8A-4147-A177-3AD203B41FA5}">
                      <a16:colId xmlns:a16="http://schemas.microsoft.com/office/drawing/2014/main" val="2754968119"/>
                    </a:ext>
                  </a:extLst>
                </a:gridCol>
                <a:gridCol w="329184">
                  <a:extLst>
                    <a:ext uri="{9D8B030D-6E8A-4147-A177-3AD203B41FA5}">
                      <a16:colId xmlns:a16="http://schemas.microsoft.com/office/drawing/2014/main" val="1103982091"/>
                    </a:ext>
                  </a:extLst>
                </a:gridCol>
                <a:gridCol w="329184">
                  <a:extLst>
                    <a:ext uri="{9D8B030D-6E8A-4147-A177-3AD203B41FA5}">
                      <a16:colId xmlns:a16="http://schemas.microsoft.com/office/drawing/2014/main" val="1317088378"/>
                    </a:ext>
                  </a:extLst>
                </a:gridCol>
                <a:gridCol w="329184">
                  <a:extLst>
                    <a:ext uri="{9D8B030D-6E8A-4147-A177-3AD203B41FA5}">
                      <a16:colId xmlns:a16="http://schemas.microsoft.com/office/drawing/2014/main" val="963298156"/>
                    </a:ext>
                  </a:extLst>
                </a:gridCol>
                <a:gridCol w="329184">
                  <a:extLst>
                    <a:ext uri="{9D8B030D-6E8A-4147-A177-3AD203B41FA5}">
                      <a16:colId xmlns:a16="http://schemas.microsoft.com/office/drawing/2014/main" val="215992297"/>
                    </a:ext>
                  </a:extLst>
                </a:gridCol>
                <a:gridCol w="329184">
                  <a:extLst>
                    <a:ext uri="{9D8B030D-6E8A-4147-A177-3AD203B41FA5}">
                      <a16:colId xmlns:a16="http://schemas.microsoft.com/office/drawing/2014/main" val="2576303707"/>
                    </a:ext>
                  </a:extLst>
                </a:gridCol>
                <a:gridCol w="329184">
                  <a:extLst>
                    <a:ext uri="{9D8B030D-6E8A-4147-A177-3AD203B41FA5}">
                      <a16:colId xmlns:a16="http://schemas.microsoft.com/office/drawing/2014/main" val="1352092482"/>
                    </a:ext>
                  </a:extLst>
                </a:gridCol>
                <a:gridCol w="329184">
                  <a:extLst>
                    <a:ext uri="{9D8B030D-6E8A-4147-A177-3AD203B41FA5}">
                      <a16:colId xmlns:a16="http://schemas.microsoft.com/office/drawing/2014/main" val="260001834"/>
                    </a:ext>
                  </a:extLst>
                </a:gridCol>
                <a:gridCol w="329184">
                  <a:extLst>
                    <a:ext uri="{9D8B030D-6E8A-4147-A177-3AD203B41FA5}">
                      <a16:colId xmlns:a16="http://schemas.microsoft.com/office/drawing/2014/main" val="2136450294"/>
                    </a:ext>
                  </a:extLst>
                </a:gridCol>
                <a:gridCol w="329184">
                  <a:extLst>
                    <a:ext uri="{9D8B030D-6E8A-4147-A177-3AD203B41FA5}">
                      <a16:colId xmlns:a16="http://schemas.microsoft.com/office/drawing/2014/main" val="2993399573"/>
                    </a:ext>
                  </a:extLst>
                </a:gridCol>
                <a:gridCol w="329184">
                  <a:extLst>
                    <a:ext uri="{9D8B030D-6E8A-4147-A177-3AD203B41FA5}">
                      <a16:colId xmlns:a16="http://schemas.microsoft.com/office/drawing/2014/main" val="3758339660"/>
                    </a:ext>
                  </a:extLst>
                </a:gridCol>
                <a:gridCol w="329184">
                  <a:extLst>
                    <a:ext uri="{9D8B030D-6E8A-4147-A177-3AD203B41FA5}">
                      <a16:colId xmlns:a16="http://schemas.microsoft.com/office/drawing/2014/main" val="2790559498"/>
                    </a:ext>
                  </a:extLst>
                </a:gridCol>
                <a:gridCol w="329184">
                  <a:extLst>
                    <a:ext uri="{9D8B030D-6E8A-4147-A177-3AD203B41FA5}">
                      <a16:colId xmlns:a16="http://schemas.microsoft.com/office/drawing/2014/main" val="1183251198"/>
                    </a:ext>
                  </a:extLst>
                </a:gridCol>
                <a:gridCol w="329184">
                  <a:extLst>
                    <a:ext uri="{9D8B030D-6E8A-4147-A177-3AD203B41FA5}">
                      <a16:colId xmlns:a16="http://schemas.microsoft.com/office/drawing/2014/main" val="4144146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551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University of Toronto Alumni - 2019-03-11 19:00:01 </a:t>
                      </a:r>
                      <a:r>
                        <a:rPr kumimoji="0" lang="en-US" sz="1000" b="0" i="0" u="none" strike="noStrike" kern="1200" cap="none" spc="0" normalizeH="0" baseline="0" noProof="0">
                          <a:ln>
                            <a:noFill/>
                          </a:ln>
                          <a:solidFill>
                            <a:prstClr val="black"/>
                          </a:solidFill>
                          <a:effectLst/>
                          <a:uLnTx/>
                          <a:uFillTx/>
                          <a:latin typeface="+mn-lt"/>
                          <a:ea typeface="+mn-ea"/>
                          <a:cs typeface="+mn-cs"/>
                        </a:rPr>
                        <a:t> 
 University of Toronto entrepreneurs have created more than 500 companies, which have secured more than  billion in investment over the past decade. Explore innovation at U of T: http://ow.ly/F5uz30o0fdP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https://scontent.xx.fbcdn.net/v/t15.5256-10/s720x720/52653856_564875820675210_4030255877293342720_n.jpg?_nc_cat=103&amp;_nc_ht=scontent.xx&amp;oh=797e8bec47743fb25cbac3cf6b51abe8&amp;oe=5D22383B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5284399"/>
                  </a:ext>
                </a:extLst>
              </a:tr>
            </a:tbl>
          </a:graphicData>
        </a:graphic>
      </p:graphicFrame>
      <p:sp>
        <p:nvSpPr>
          <p:cNvPr id="4" name="Text Placeholder 3">
            <a:extLst>
              <a:ext uri="{FF2B5EF4-FFF2-40B4-BE49-F238E27FC236}">
                <a16:creationId xmlns:a16="http://schemas.microsoft.com/office/drawing/2014/main" id="{62071035-50FC-459B-9E48-0B6EBA3E5568}"/>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462360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9F5D-B7B4-474C-9425-98B4DE4724DC}"/>
              </a:ext>
            </a:extLst>
          </p:cNvPr>
          <p:cNvSpPr>
            <a:spLocks noGrp="1"/>
          </p:cNvSpPr>
          <p:nvPr>
            <p:ph type="title"/>
          </p:nvPr>
        </p:nvSpPr>
        <p:spPr/>
        <p:txBody>
          <a:bodyPr/>
          <a:lstStyle/>
          <a:p>
            <a:r>
              <a:rPr lang="en-US"/>
              <a:t>Facebook Own Posts Table | Alumni Program - 18 of 26</a:t>
            </a:r>
          </a:p>
        </p:txBody>
      </p:sp>
      <p:graphicFrame>
        <p:nvGraphicFramePr>
          <p:cNvPr id="5" name="Table Placeholder 4">
            <a:extLst>
              <a:ext uri="{FF2B5EF4-FFF2-40B4-BE49-F238E27FC236}">
                <a16:creationId xmlns:a16="http://schemas.microsoft.com/office/drawing/2014/main" id="{0CE668AF-6088-442B-AB65-BD67CC6B03EA}"/>
              </a:ext>
            </a:extLst>
          </p:cNvPr>
          <p:cNvGraphicFramePr>
            <a:graphicFrameLocks noGrp="1"/>
          </p:cNvGraphicFramePr>
          <p:nvPr>
            <p:ph type="tbl" sz="quarter" idx="13"/>
            <p:extLst>
              <p:ext uri="{D42A27DB-BD31-4B8C-83A1-F6EECF244321}">
                <p14:modId xmlns:p14="http://schemas.microsoft.com/office/powerpoint/2010/main" val="422760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4949991"/>
                    </a:ext>
                  </a:extLst>
                </a:gridCol>
                <a:gridCol w="905256">
                  <a:extLst>
                    <a:ext uri="{9D8B030D-6E8A-4147-A177-3AD203B41FA5}">
                      <a16:colId xmlns:a16="http://schemas.microsoft.com/office/drawing/2014/main" val="3991276709"/>
                    </a:ext>
                  </a:extLst>
                </a:gridCol>
                <a:gridCol w="329184">
                  <a:extLst>
                    <a:ext uri="{9D8B030D-6E8A-4147-A177-3AD203B41FA5}">
                      <a16:colId xmlns:a16="http://schemas.microsoft.com/office/drawing/2014/main" val="2045841434"/>
                    </a:ext>
                  </a:extLst>
                </a:gridCol>
                <a:gridCol w="329184">
                  <a:extLst>
                    <a:ext uri="{9D8B030D-6E8A-4147-A177-3AD203B41FA5}">
                      <a16:colId xmlns:a16="http://schemas.microsoft.com/office/drawing/2014/main" val="638794305"/>
                    </a:ext>
                  </a:extLst>
                </a:gridCol>
                <a:gridCol w="329184">
                  <a:extLst>
                    <a:ext uri="{9D8B030D-6E8A-4147-A177-3AD203B41FA5}">
                      <a16:colId xmlns:a16="http://schemas.microsoft.com/office/drawing/2014/main" val="1422793588"/>
                    </a:ext>
                  </a:extLst>
                </a:gridCol>
                <a:gridCol w="329184">
                  <a:extLst>
                    <a:ext uri="{9D8B030D-6E8A-4147-A177-3AD203B41FA5}">
                      <a16:colId xmlns:a16="http://schemas.microsoft.com/office/drawing/2014/main" val="3250357418"/>
                    </a:ext>
                  </a:extLst>
                </a:gridCol>
                <a:gridCol w="329184">
                  <a:extLst>
                    <a:ext uri="{9D8B030D-6E8A-4147-A177-3AD203B41FA5}">
                      <a16:colId xmlns:a16="http://schemas.microsoft.com/office/drawing/2014/main" val="2293289017"/>
                    </a:ext>
                  </a:extLst>
                </a:gridCol>
                <a:gridCol w="329184">
                  <a:extLst>
                    <a:ext uri="{9D8B030D-6E8A-4147-A177-3AD203B41FA5}">
                      <a16:colId xmlns:a16="http://schemas.microsoft.com/office/drawing/2014/main" val="2794957114"/>
                    </a:ext>
                  </a:extLst>
                </a:gridCol>
                <a:gridCol w="329184">
                  <a:extLst>
                    <a:ext uri="{9D8B030D-6E8A-4147-A177-3AD203B41FA5}">
                      <a16:colId xmlns:a16="http://schemas.microsoft.com/office/drawing/2014/main" val="1250404436"/>
                    </a:ext>
                  </a:extLst>
                </a:gridCol>
                <a:gridCol w="329184">
                  <a:extLst>
                    <a:ext uri="{9D8B030D-6E8A-4147-A177-3AD203B41FA5}">
                      <a16:colId xmlns:a16="http://schemas.microsoft.com/office/drawing/2014/main" val="1515836247"/>
                    </a:ext>
                  </a:extLst>
                </a:gridCol>
                <a:gridCol w="329184">
                  <a:extLst>
                    <a:ext uri="{9D8B030D-6E8A-4147-A177-3AD203B41FA5}">
                      <a16:colId xmlns:a16="http://schemas.microsoft.com/office/drawing/2014/main" val="3871556207"/>
                    </a:ext>
                  </a:extLst>
                </a:gridCol>
                <a:gridCol w="329184">
                  <a:extLst>
                    <a:ext uri="{9D8B030D-6E8A-4147-A177-3AD203B41FA5}">
                      <a16:colId xmlns:a16="http://schemas.microsoft.com/office/drawing/2014/main" val="2639237013"/>
                    </a:ext>
                  </a:extLst>
                </a:gridCol>
                <a:gridCol w="329184">
                  <a:extLst>
                    <a:ext uri="{9D8B030D-6E8A-4147-A177-3AD203B41FA5}">
                      <a16:colId xmlns:a16="http://schemas.microsoft.com/office/drawing/2014/main" val="3237662163"/>
                    </a:ext>
                  </a:extLst>
                </a:gridCol>
                <a:gridCol w="329184">
                  <a:extLst>
                    <a:ext uri="{9D8B030D-6E8A-4147-A177-3AD203B41FA5}">
                      <a16:colId xmlns:a16="http://schemas.microsoft.com/office/drawing/2014/main" val="3357770700"/>
                    </a:ext>
                  </a:extLst>
                </a:gridCol>
                <a:gridCol w="329184">
                  <a:extLst>
                    <a:ext uri="{9D8B030D-6E8A-4147-A177-3AD203B41FA5}">
                      <a16:colId xmlns:a16="http://schemas.microsoft.com/office/drawing/2014/main" val="2879906298"/>
                    </a:ext>
                  </a:extLst>
                </a:gridCol>
                <a:gridCol w="329184">
                  <a:extLst>
                    <a:ext uri="{9D8B030D-6E8A-4147-A177-3AD203B41FA5}">
                      <a16:colId xmlns:a16="http://schemas.microsoft.com/office/drawing/2014/main" val="4246238670"/>
                    </a:ext>
                  </a:extLst>
                </a:gridCol>
                <a:gridCol w="329184">
                  <a:extLst>
                    <a:ext uri="{9D8B030D-6E8A-4147-A177-3AD203B41FA5}">
                      <a16:colId xmlns:a16="http://schemas.microsoft.com/office/drawing/2014/main" val="2150206768"/>
                    </a:ext>
                  </a:extLst>
                </a:gridCol>
                <a:gridCol w="329184">
                  <a:extLst>
                    <a:ext uri="{9D8B030D-6E8A-4147-A177-3AD203B41FA5}">
                      <a16:colId xmlns:a16="http://schemas.microsoft.com/office/drawing/2014/main" val="1211865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491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alumni UBC - 2019-03-11 18:08:01 </a:t>
                      </a:r>
                      <a:r>
                        <a:rPr kumimoji="0" lang="en-US" sz="1000" b="0" i="0" u="none" strike="noStrike" kern="1200" cap="none" spc="0" normalizeH="0" baseline="0" noProof="0">
                          <a:ln>
                            <a:noFill/>
                          </a:ln>
                          <a:solidFill>
                            <a:prstClr val="black"/>
                          </a:solidFill>
                          <a:effectLst/>
                          <a:uLnTx/>
                          <a:uFillTx/>
                          <a:latin typeface="+mn-lt"/>
                          <a:ea typeface="+mn-ea"/>
                          <a:cs typeface="+mn-cs"/>
                        </a:rPr>
                        <a:t> 
 CONTEST - We have a pair of tickets for the Sat, March 30th Vancouver Canucks vs Dallas Stars game at Rogers Arena, courtesy of our partner, TD Insurance. These are great seats (Sec. 108, Row 14, Seats 105-106). See the rules and enter on our site for your chance to win! https://www.alumni.ubc.ca/2019/blog/win-tickets-march-30-vancouver-canucks-game/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https://scontent.xx.fbcdn.net/v/t45.1600-4/c285.0.720.720a/p720x720/54590909_6124554225254_4093955958894493696_n.png?_nc_cat=108&amp;_nc_ht=scontent.xx&amp;oh=b43481b47a5f7fb75c169ca8d815b38e&amp;oe=5D4DCAE4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2783610"/>
                  </a:ext>
                </a:extLst>
              </a:tr>
            </a:tbl>
          </a:graphicData>
        </a:graphic>
      </p:graphicFrame>
      <p:sp>
        <p:nvSpPr>
          <p:cNvPr id="4" name="Text Placeholder 3">
            <a:extLst>
              <a:ext uri="{FF2B5EF4-FFF2-40B4-BE49-F238E27FC236}">
                <a16:creationId xmlns:a16="http://schemas.microsoft.com/office/drawing/2014/main" id="{A64FF8D9-8DB5-4540-8EA7-7E900E5F3C24}"/>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5626643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A0C7-6A2E-41DE-9A24-ED97D1874890}"/>
              </a:ext>
            </a:extLst>
          </p:cNvPr>
          <p:cNvSpPr>
            <a:spLocks noGrp="1"/>
          </p:cNvSpPr>
          <p:nvPr>
            <p:ph type="title"/>
          </p:nvPr>
        </p:nvSpPr>
        <p:spPr/>
        <p:txBody>
          <a:bodyPr/>
          <a:lstStyle/>
          <a:p>
            <a:r>
              <a:rPr lang="en-US"/>
              <a:t>Facebook Own Posts Table | Alumni Program - 19 of 26</a:t>
            </a:r>
          </a:p>
        </p:txBody>
      </p:sp>
      <p:graphicFrame>
        <p:nvGraphicFramePr>
          <p:cNvPr id="5" name="Table Placeholder 4">
            <a:extLst>
              <a:ext uri="{FF2B5EF4-FFF2-40B4-BE49-F238E27FC236}">
                <a16:creationId xmlns:a16="http://schemas.microsoft.com/office/drawing/2014/main" id="{0B380657-FC67-4E51-8275-B7F244D2F679}"/>
              </a:ext>
            </a:extLst>
          </p:cNvPr>
          <p:cNvGraphicFramePr>
            <a:graphicFrameLocks noGrp="1"/>
          </p:cNvGraphicFramePr>
          <p:nvPr>
            <p:ph type="tbl" sz="quarter" idx="13"/>
            <p:extLst>
              <p:ext uri="{D42A27DB-BD31-4B8C-83A1-F6EECF244321}">
                <p14:modId xmlns:p14="http://schemas.microsoft.com/office/powerpoint/2010/main" val="3058155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9845702"/>
                    </a:ext>
                  </a:extLst>
                </a:gridCol>
                <a:gridCol w="905256">
                  <a:extLst>
                    <a:ext uri="{9D8B030D-6E8A-4147-A177-3AD203B41FA5}">
                      <a16:colId xmlns:a16="http://schemas.microsoft.com/office/drawing/2014/main" val="3525369578"/>
                    </a:ext>
                  </a:extLst>
                </a:gridCol>
                <a:gridCol w="329184">
                  <a:extLst>
                    <a:ext uri="{9D8B030D-6E8A-4147-A177-3AD203B41FA5}">
                      <a16:colId xmlns:a16="http://schemas.microsoft.com/office/drawing/2014/main" val="756416926"/>
                    </a:ext>
                  </a:extLst>
                </a:gridCol>
                <a:gridCol w="329184">
                  <a:extLst>
                    <a:ext uri="{9D8B030D-6E8A-4147-A177-3AD203B41FA5}">
                      <a16:colId xmlns:a16="http://schemas.microsoft.com/office/drawing/2014/main" val="1760357043"/>
                    </a:ext>
                  </a:extLst>
                </a:gridCol>
                <a:gridCol w="329184">
                  <a:extLst>
                    <a:ext uri="{9D8B030D-6E8A-4147-A177-3AD203B41FA5}">
                      <a16:colId xmlns:a16="http://schemas.microsoft.com/office/drawing/2014/main" val="501911025"/>
                    </a:ext>
                  </a:extLst>
                </a:gridCol>
                <a:gridCol w="329184">
                  <a:extLst>
                    <a:ext uri="{9D8B030D-6E8A-4147-A177-3AD203B41FA5}">
                      <a16:colId xmlns:a16="http://schemas.microsoft.com/office/drawing/2014/main" val="554297263"/>
                    </a:ext>
                  </a:extLst>
                </a:gridCol>
                <a:gridCol w="329184">
                  <a:extLst>
                    <a:ext uri="{9D8B030D-6E8A-4147-A177-3AD203B41FA5}">
                      <a16:colId xmlns:a16="http://schemas.microsoft.com/office/drawing/2014/main" val="1601219718"/>
                    </a:ext>
                  </a:extLst>
                </a:gridCol>
                <a:gridCol w="329184">
                  <a:extLst>
                    <a:ext uri="{9D8B030D-6E8A-4147-A177-3AD203B41FA5}">
                      <a16:colId xmlns:a16="http://schemas.microsoft.com/office/drawing/2014/main" val="3608941537"/>
                    </a:ext>
                  </a:extLst>
                </a:gridCol>
                <a:gridCol w="329184">
                  <a:extLst>
                    <a:ext uri="{9D8B030D-6E8A-4147-A177-3AD203B41FA5}">
                      <a16:colId xmlns:a16="http://schemas.microsoft.com/office/drawing/2014/main" val="3159850886"/>
                    </a:ext>
                  </a:extLst>
                </a:gridCol>
                <a:gridCol w="329184">
                  <a:extLst>
                    <a:ext uri="{9D8B030D-6E8A-4147-A177-3AD203B41FA5}">
                      <a16:colId xmlns:a16="http://schemas.microsoft.com/office/drawing/2014/main" val="3429925357"/>
                    </a:ext>
                  </a:extLst>
                </a:gridCol>
                <a:gridCol w="329184">
                  <a:extLst>
                    <a:ext uri="{9D8B030D-6E8A-4147-A177-3AD203B41FA5}">
                      <a16:colId xmlns:a16="http://schemas.microsoft.com/office/drawing/2014/main" val="3734624943"/>
                    </a:ext>
                  </a:extLst>
                </a:gridCol>
                <a:gridCol w="329184">
                  <a:extLst>
                    <a:ext uri="{9D8B030D-6E8A-4147-A177-3AD203B41FA5}">
                      <a16:colId xmlns:a16="http://schemas.microsoft.com/office/drawing/2014/main" val="2745298301"/>
                    </a:ext>
                  </a:extLst>
                </a:gridCol>
                <a:gridCol w="329184">
                  <a:extLst>
                    <a:ext uri="{9D8B030D-6E8A-4147-A177-3AD203B41FA5}">
                      <a16:colId xmlns:a16="http://schemas.microsoft.com/office/drawing/2014/main" val="4251809021"/>
                    </a:ext>
                  </a:extLst>
                </a:gridCol>
                <a:gridCol w="329184">
                  <a:extLst>
                    <a:ext uri="{9D8B030D-6E8A-4147-A177-3AD203B41FA5}">
                      <a16:colId xmlns:a16="http://schemas.microsoft.com/office/drawing/2014/main" val="2285025198"/>
                    </a:ext>
                  </a:extLst>
                </a:gridCol>
                <a:gridCol w="329184">
                  <a:extLst>
                    <a:ext uri="{9D8B030D-6E8A-4147-A177-3AD203B41FA5}">
                      <a16:colId xmlns:a16="http://schemas.microsoft.com/office/drawing/2014/main" val="2845282089"/>
                    </a:ext>
                  </a:extLst>
                </a:gridCol>
                <a:gridCol w="329184">
                  <a:extLst>
                    <a:ext uri="{9D8B030D-6E8A-4147-A177-3AD203B41FA5}">
                      <a16:colId xmlns:a16="http://schemas.microsoft.com/office/drawing/2014/main" val="3540402795"/>
                    </a:ext>
                  </a:extLst>
                </a:gridCol>
                <a:gridCol w="329184">
                  <a:extLst>
                    <a:ext uri="{9D8B030D-6E8A-4147-A177-3AD203B41FA5}">
                      <a16:colId xmlns:a16="http://schemas.microsoft.com/office/drawing/2014/main" val="1145539493"/>
                    </a:ext>
                  </a:extLst>
                </a:gridCol>
                <a:gridCol w="329184">
                  <a:extLst>
                    <a:ext uri="{9D8B030D-6E8A-4147-A177-3AD203B41FA5}">
                      <a16:colId xmlns:a16="http://schemas.microsoft.com/office/drawing/2014/main" val="35165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9975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 alumni - 2019-03-11 17:15:24 </a:t>
                      </a:r>
                      <a:r>
                        <a:rPr kumimoji="0" lang="en-US" sz="1000" b="0" i="0" u="none" strike="noStrike" kern="1200" cap="none" spc="0" normalizeH="0" baseline="0" noProof="0">
                          <a:ln>
                            <a:noFill/>
                          </a:ln>
                          <a:solidFill>
                            <a:prstClr val="black"/>
                          </a:solidFill>
                          <a:effectLst/>
                          <a:uLnTx/>
                          <a:uFillTx/>
                          <a:latin typeface="+mn-lt"/>
                          <a:ea typeface="+mn-ea"/>
                          <a:cs typeface="+mn-cs"/>
                        </a:rPr>
                        <a:t> 
 What are Sustainability Accounting Standards and why do we need them?
Guest Lecturer Dr. Jeffrey Hales, PhD, Chair of Sustainability Accounting Standards Board (SASB) is doing a panel discussion about this topic at EV1 221 on Mar 22nd from 2PM – 3:30PM! Register now: http://ow.ly/Sjxj30nYuK1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https://scontent.xx.fbcdn.net/v/t1.0-0/p480x480/53684141_10157258515561908_7525165689120751616_o.jpg?_nc_cat=105&amp;_nc_ht=scontent.xx&amp;oh=9a248b043c41a70fb7ece95be621ad73&amp;oe=5D19F32F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0882368"/>
                  </a:ext>
                </a:extLst>
              </a:tr>
            </a:tbl>
          </a:graphicData>
        </a:graphic>
      </p:graphicFrame>
      <p:sp>
        <p:nvSpPr>
          <p:cNvPr id="4" name="Text Placeholder 3">
            <a:extLst>
              <a:ext uri="{FF2B5EF4-FFF2-40B4-BE49-F238E27FC236}">
                <a16:creationId xmlns:a16="http://schemas.microsoft.com/office/drawing/2014/main" id="{F5BBA66D-3907-417F-9757-4BF0F61AD136}"/>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4351604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3AD18-5ECB-42D9-A90A-339F7A1CAAB3}"/>
              </a:ext>
            </a:extLst>
          </p:cNvPr>
          <p:cNvSpPr>
            <a:spLocks noGrp="1"/>
          </p:cNvSpPr>
          <p:nvPr>
            <p:ph type="title"/>
          </p:nvPr>
        </p:nvSpPr>
        <p:spPr/>
        <p:txBody>
          <a:bodyPr/>
          <a:lstStyle/>
          <a:p>
            <a:r>
              <a:rPr lang="en-US"/>
              <a:t>Facebook Own Posts Table | Alumni Program - 20 of 26</a:t>
            </a:r>
          </a:p>
        </p:txBody>
      </p:sp>
      <p:graphicFrame>
        <p:nvGraphicFramePr>
          <p:cNvPr id="5" name="Table Placeholder 4">
            <a:extLst>
              <a:ext uri="{FF2B5EF4-FFF2-40B4-BE49-F238E27FC236}">
                <a16:creationId xmlns:a16="http://schemas.microsoft.com/office/drawing/2014/main" id="{EB0B8A31-9E22-4F9B-8743-AB54707F12D3}"/>
              </a:ext>
            </a:extLst>
          </p:cNvPr>
          <p:cNvGraphicFramePr>
            <a:graphicFrameLocks noGrp="1"/>
          </p:cNvGraphicFramePr>
          <p:nvPr>
            <p:ph type="tbl" sz="quarter" idx="13"/>
            <p:extLst>
              <p:ext uri="{D42A27DB-BD31-4B8C-83A1-F6EECF244321}">
                <p14:modId xmlns:p14="http://schemas.microsoft.com/office/powerpoint/2010/main" val="610775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11658784"/>
                    </a:ext>
                  </a:extLst>
                </a:gridCol>
                <a:gridCol w="905256">
                  <a:extLst>
                    <a:ext uri="{9D8B030D-6E8A-4147-A177-3AD203B41FA5}">
                      <a16:colId xmlns:a16="http://schemas.microsoft.com/office/drawing/2014/main" val="3496750273"/>
                    </a:ext>
                  </a:extLst>
                </a:gridCol>
                <a:gridCol w="329184">
                  <a:extLst>
                    <a:ext uri="{9D8B030D-6E8A-4147-A177-3AD203B41FA5}">
                      <a16:colId xmlns:a16="http://schemas.microsoft.com/office/drawing/2014/main" val="3302614658"/>
                    </a:ext>
                  </a:extLst>
                </a:gridCol>
                <a:gridCol w="329184">
                  <a:extLst>
                    <a:ext uri="{9D8B030D-6E8A-4147-A177-3AD203B41FA5}">
                      <a16:colId xmlns:a16="http://schemas.microsoft.com/office/drawing/2014/main" val="1963101988"/>
                    </a:ext>
                  </a:extLst>
                </a:gridCol>
                <a:gridCol w="329184">
                  <a:extLst>
                    <a:ext uri="{9D8B030D-6E8A-4147-A177-3AD203B41FA5}">
                      <a16:colId xmlns:a16="http://schemas.microsoft.com/office/drawing/2014/main" val="3049691122"/>
                    </a:ext>
                  </a:extLst>
                </a:gridCol>
                <a:gridCol w="329184">
                  <a:extLst>
                    <a:ext uri="{9D8B030D-6E8A-4147-A177-3AD203B41FA5}">
                      <a16:colId xmlns:a16="http://schemas.microsoft.com/office/drawing/2014/main" val="4245345682"/>
                    </a:ext>
                  </a:extLst>
                </a:gridCol>
                <a:gridCol w="329184">
                  <a:extLst>
                    <a:ext uri="{9D8B030D-6E8A-4147-A177-3AD203B41FA5}">
                      <a16:colId xmlns:a16="http://schemas.microsoft.com/office/drawing/2014/main" val="3643778140"/>
                    </a:ext>
                  </a:extLst>
                </a:gridCol>
                <a:gridCol w="329184">
                  <a:extLst>
                    <a:ext uri="{9D8B030D-6E8A-4147-A177-3AD203B41FA5}">
                      <a16:colId xmlns:a16="http://schemas.microsoft.com/office/drawing/2014/main" val="179032915"/>
                    </a:ext>
                  </a:extLst>
                </a:gridCol>
                <a:gridCol w="329184">
                  <a:extLst>
                    <a:ext uri="{9D8B030D-6E8A-4147-A177-3AD203B41FA5}">
                      <a16:colId xmlns:a16="http://schemas.microsoft.com/office/drawing/2014/main" val="3089745747"/>
                    </a:ext>
                  </a:extLst>
                </a:gridCol>
                <a:gridCol w="329184">
                  <a:extLst>
                    <a:ext uri="{9D8B030D-6E8A-4147-A177-3AD203B41FA5}">
                      <a16:colId xmlns:a16="http://schemas.microsoft.com/office/drawing/2014/main" val="1915204621"/>
                    </a:ext>
                  </a:extLst>
                </a:gridCol>
                <a:gridCol w="329184">
                  <a:extLst>
                    <a:ext uri="{9D8B030D-6E8A-4147-A177-3AD203B41FA5}">
                      <a16:colId xmlns:a16="http://schemas.microsoft.com/office/drawing/2014/main" val="2195824097"/>
                    </a:ext>
                  </a:extLst>
                </a:gridCol>
                <a:gridCol w="329184">
                  <a:extLst>
                    <a:ext uri="{9D8B030D-6E8A-4147-A177-3AD203B41FA5}">
                      <a16:colId xmlns:a16="http://schemas.microsoft.com/office/drawing/2014/main" val="4183287208"/>
                    </a:ext>
                  </a:extLst>
                </a:gridCol>
                <a:gridCol w="329184">
                  <a:extLst>
                    <a:ext uri="{9D8B030D-6E8A-4147-A177-3AD203B41FA5}">
                      <a16:colId xmlns:a16="http://schemas.microsoft.com/office/drawing/2014/main" val="426569366"/>
                    </a:ext>
                  </a:extLst>
                </a:gridCol>
                <a:gridCol w="329184">
                  <a:extLst>
                    <a:ext uri="{9D8B030D-6E8A-4147-A177-3AD203B41FA5}">
                      <a16:colId xmlns:a16="http://schemas.microsoft.com/office/drawing/2014/main" val="874675031"/>
                    </a:ext>
                  </a:extLst>
                </a:gridCol>
                <a:gridCol w="329184">
                  <a:extLst>
                    <a:ext uri="{9D8B030D-6E8A-4147-A177-3AD203B41FA5}">
                      <a16:colId xmlns:a16="http://schemas.microsoft.com/office/drawing/2014/main" val="1141265092"/>
                    </a:ext>
                  </a:extLst>
                </a:gridCol>
                <a:gridCol w="329184">
                  <a:extLst>
                    <a:ext uri="{9D8B030D-6E8A-4147-A177-3AD203B41FA5}">
                      <a16:colId xmlns:a16="http://schemas.microsoft.com/office/drawing/2014/main" val="4015651696"/>
                    </a:ext>
                  </a:extLst>
                </a:gridCol>
                <a:gridCol w="329184">
                  <a:extLst>
                    <a:ext uri="{9D8B030D-6E8A-4147-A177-3AD203B41FA5}">
                      <a16:colId xmlns:a16="http://schemas.microsoft.com/office/drawing/2014/main" val="3176273656"/>
                    </a:ext>
                  </a:extLst>
                </a:gridCol>
                <a:gridCol w="329184">
                  <a:extLst>
                    <a:ext uri="{9D8B030D-6E8A-4147-A177-3AD203B41FA5}">
                      <a16:colId xmlns:a16="http://schemas.microsoft.com/office/drawing/2014/main" val="362991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123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 Alumni - 2019-03-11 17:05:19 </a:t>
                      </a:r>
                      <a:r>
                        <a:rPr kumimoji="0" lang="en-US" sz="1000" b="0" i="0" u="none" strike="noStrike" kern="1200" cap="none" spc="0" normalizeH="0" baseline="0" noProof="0">
                          <a:ln>
                            <a:noFill/>
                          </a:ln>
                          <a:solidFill>
                            <a:prstClr val="black"/>
                          </a:solidFill>
                          <a:effectLst/>
                          <a:uLnTx/>
                          <a:uFillTx/>
                          <a:latin typeface="+mn-lt"/>
                          <a:ea typeface="+mn-ea"/>
                          <a:cs typeface="+mn-cs"/>
                        </a:rPr>
                        <a:t> 
 "Destroy the idea that you have to be constantly working or grinding in order to be successful. Embrace the concept that rest, recovery, reflection are essential parts of the progress towards a successful and happy life." ~unknown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https://scontent.xx.fbcdn.net/v/t1.0-9/p720x720/53465104_10156555317759102_482951849616343040_o.png?_nc_cat=110&amp;_nc_ht=scontent.xx&amp;oh=7a5112cf67383515332476d06ea383a5&amp;oe=5D28723B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2655754"/>
                  </a:ext>
                </a:extLst>
              </a:tr>
            </a:tbl>
          </a:graphicData>
        </a:graphic>
      </p:graphicFrame>
      <p:sp>
        <p:nvSpPr>
          <p:cNvPr id="4" name="Text Placeholder 3">
            <a:extLst>
              <a:ext uri="{FF2B5EF4-FFF2-40B4-BE49-F238E27FC236}">
                <a16:creationId xmlns:a16="http://schemas.microsoft.com/office/drawing/2014/main" id="{C9C818A3-6FDF-45E6-97E3-34CAEEBEFD55}"/>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1524605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D36DC-63B9-473C-BA0E-8AD9ED4049F9}"/>
              </a:ext>
            </a:extLst>
          </p:cNvPr>
          <p:cNvSpPr>
            <a:spLocks noGrp="1"/>
          </p:cNvSpPr>
          <p:nvPr>
            <p:ph type="title"/>
          </p:nvPr>
        </p:nvSpPr>
        <p:spPr/>
        <p:txBody>
          <a:bodyPr/>
          <a:lstStyle/>
          <a:p>
            <a:r>
              <a:rPr lang="en-US"/>
              <a:t>Facebook Own Posts Table | Alumni Program - 21 of 26</a:t>
            </a:r>
          </a:p>
        </p:txBody>
      </p:sp>
      <p:graphicFrame>
        <p:nvGraphicFramePr>
          <p:cNvPr id="5" name="Table Placeholder 4">
            <a:extLst>
              <a:ext uri="{FF2B5EF4-FFF2-40B4-BE49-F238E27FC236}">
                <a16:creationId xmlns:a16="http://schemas.microsoft.com/office/drawing/2014/main" id="{B2DFF968-9C74-44A4-8EA1-25155CF00EB8}"/>
              </a:ext>
            </a:extLst>
          </p:cNvPr>
          <p:cNvGraphicFramePr>
            <a:graphicFrameLocks noGrp="1"/>
          </p:cNvGraphicFramePr>
          <p:nvPr>
            <p:ph type="tbl" sz="quarter" idx="13"/>
            <p:extLst>
              <p:ext uri="{D42A27DB-BD31-4B8C-83A1-F6EECF244321}">
                <p14:modId xmlns:p14="http://schemas.microsoft.com/office/powerpoint/2010/main" val="15348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3890903"/>
                    </a:ext>
                  </a:extLst>
                </a:gridCol>
                <a:gridCol w="905256">
                  <a:extLst>
                    <a:ext uri="{9D8B030D-6E8A-4147-A177-3AD203B41FA5}">
                      <a16:colId xmlns:a16="http://schemas.microsoft.com/office/drawing/2014/main" val="59237402"/>
                    </a:ext>
                  </a:extLst>
                </a:gridCol>
                <a:gridCol w="329184">
                  <a:extLst>
                    <a:ext uri="{9D8B030D-6E8A-4147-A177-3AD203B41FA5}">
                      <a16:colId xmlns:a16="http://schemas.microsoft.com/office/drawing/2014/main" val="2174511332"/>
                    </a:ext>
                  </a:extLst>
                </a:gridCol>
                <a:gridCol w="329184">
                  <a:extLst>
                    <a:ext uri="{9D8B030D-6E8A-4147-A177-3AD203B41FA5}">
                      <a16:colId xmlns:a16="http://schemas.microsoft.com/office/drawing/2014/main" val="3483821378"/>
                    </a:ext>
                  </a:extLst>
                </a:gridCol>
                <a:gridCol w="329184">
                  <a:extLst>
                    <a:ext uri="{9D8B030D-6E8A-4147-A177-3AD203B41FA5}">
                      <a16:colId xmlns:a16="http://schemas.microsoft.com/office/drawing/2014/main" val="2437789974"/>
                    </a:ext>
                  </a:extLst>
                </a:gridCol>
                <a:gridCol w="329184">
                  <a:extLst>
                    <a:ext uri="{9D8B030D-6E8A-4147-A177-3AD203B41FA5}">
                      <a16:colId xmlns:a16="http://schemas.microsoft.com/office/drawing/2014/main" val="321427198"/>
                    </a:ext>
                  </a:extLst>
                </a:gridCol>
                <a:gridCol w="329184">
                  <a:extLst>
                    <a:ext uri="{9D8B030D-6E8A-4147-A177-3AD203B41FA5}">
                      <a16:colId xmlns:a16="http://schemas.microsoft.com/office/drawing/2014/main" val="1776816720"/>
                    </a:ext>
                  </a:extLst>
                </a:gridCol>
                <a:gridCol w="329184">
                  <a:extLst>
                    <a:ext uri="{9D8B030D-6E8A-4147-A177-3AD203B41FA5}">
                      <a16:colId xmlns:a16="http://schemas.microsoft.com/office/drawing/2014/main" val="2685280237"/>
                    </a:ext>
                  </a:extLst>
                </a:gridCol>
                <a:gridCol w="329184">
                  <a:extLst>
                    <a:ext uri="{9D8B030D-6E8A-4147-A177-3AD203B41FA5}">
                      <a16:colId xmlns:a16="http://schemas.microsoft.com/office/drawing/2014/main" val="1823749796"/>
                    </a:ext>
                  </a:extLst>
                </a:gridCol>
                <a:gridCol w="329184">
                  <a:extLst>
                    <a:ext uri="{9D8B030D-6E8A-4147-A177-3AD203B41FA5}">
                      <a16:colId xmlns:a16="http://schemas.microsoft.com/office/drawing/2014/main" val="2601597051"/>
                    </a:ext>
                  </a:extLst>
                </a:gridCol>
                <a:gridCol w="329184">
                  <a:extLst>
                    <a:ext uri="{9D8B030D-6E8A-4147-A177-3AD203B41FA5}">
                      <a16:colId xmlns:a16="http://schemas.microsoft.com/office/drawing/2014/main" val="2309205238"/>
                    </a:ext>
                  </a:extLst>
                </a:gridCol>
                <a:gridCol w="329184">
                  <a:extLst>
                    <a:ext uri="{9D8B030D-6E8A-4147-A177-3AD203B41FA5}">
                      <a16:colId xmlns:a16="http://schemas.microsoft.com/office/drawing/2014/main" val="3166088688"/>
                    </a:ext>
                  </a:extLst>
                </a:gridCol>
                <a:gridCol w="329184">
                  <a:extLst>
                    <a:ext uri="{9D8B030D-6E8A-4147-A177-3AD203B41FA5}">
                      <a16:colId xmlns:a16="http://schemas.microsoft.com/office/drawing/2014/main" val="3269214349"/>
                    </a:ext>
                  </a:extLst>
                </a:gridCol>
                <a:gridCol w="329184">
                  <a:extLst>
                    <a:ext uri="{9D8B030D-6E8A-4147-A177-3AD203B41FA5}">
                      <a16:colId xmlns:a16="http://schemas.microsoft.com/office/drawing/2014/main" val="1091209135"/>
                    </a:ext>
                  </a:extLst>
                </a:gridCol>
                <a:gridCol w="329184">
                  <a:extLst>
                    <a:ext uri="{9D8B030D-6E8A-4147-A177-3AD203B41FA5}">
                      <a16:colId xmlns:a16="http://schemas.microsoft.com/office/drawing/2014/main" val="172572957"/>
                    </a:ext>
                  </a:extLst>
                </a:gridCol>
                <a:gridCol w="329184">
                  <a:extLst>
                    <a:ext uri="{9D8B030D-6E8A-4147-A177-3AD203B41FA5}">
                      <a16:colId xmlns:a16="http://schemas.microsoft.com/office/drawing/2014/main" val="1430015064"/>
                    </a:ext>
                  </a:extLst>
                </a:gridCol>
                <a:gridCol w="329184">
                  <a:extLst>
                    <a:ext uri="{9D8B030D-6E8A-4147-A177-3AD203B41FA5}">
                      <a16:colId xmlns:a16="http://schemas.microsoft.com/office/drawing/2014/main" val="2253493333"/>
                    </a:ext>
                  </a:extLst>
                </a:gridCol>
                <a:gridCol w="329184">
                  <a:extLst>
                    <a:ext uri="{9D8B030D-6E8A-4147-A177-3AD203B41FA5}">
                      <a16:colId xmlns:a16="http://schemas.microsoft.com/office/drawing/2014/main" val="504202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305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 alumni - 2019-03-11 13:15:18 </a:t>
                      </a:r>
                      <a:r>
                        <a:rPr kumimoji="0" lang="en-US" sz="1000" b="0" i="0" u="none" strike="noStrike" kern="1200" cap="none" spc="0" normalizeH="0" baseline="0" noProof="0">
                          <a:ln>
                            <a:noFill/>
                          </a:ln>
                          <a:solidFill>
                            <a:prstClr val="black"/>
                          </a:solidFill>
                          <a:effectLst/>
                          <a:uLnTx/>
                          <a:uFillTx/>
                          <a:latin typeface="+mn-lt"/>
                          <a:ea typeface="+mn-ea"/>
                          <a:cs typeface="+mn-cs"/>
                        </a:rPr>
                        <a:t> 
 This week's #WaterlooWarriors Takeover is by Krystal Kowalski (BA '15) and Gregory Mittler (BA '14)!: 
"Hey Warriors! We're Greg and Krystal, two The Department of Recreation &amp; Leisure Studies grads who have currently put their careers on hold (we both worked on campus!) to travel for one year around the globe. We've been proud Waterloo Warriors for the past 10 years and have collectively been involved in O-Week, Warrior Events Crew, positions in UWaterloo Housing Services, studied abroad in the Netherlands, and supported various programs and initiatives within our Faculty; Applied Health Sciences. We're currently in Southeast Asia and we can't wait to show you our day as backpackers and some insight into how we are able to explore places like Angkor Wat in Cambodia"
Check out our Instagram to watch their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https://scontent.xx.fbcdn.net/v/t1.0-9/54217243_10157258123001908_5995878356439007232_n.jpg?_nc_cat=104&amp;_nc_ht=scontent.xx&amp;oh=d1966eafe413c9b78a7e06a439a7a8ae&amp;oe=5CDA67F8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8768907"/>
                  </a:ext>
                </a:extLst>
              </a:tr>
            </a:tbl>
          </a:graphicData>
        </a:graphic>
      </p:graphicFrame>
      <p:sp>
        <p:nvSpPr>
          <p:cNvPr id="4" name="Text Placeholder 3">
            <a:extLst>
              <a:ext uri="{FF2B5EF4-FFF2-40B4-BE49-F238E27FC236}">
                <a16:creationId xmlns:a16="http://schemas.microsoft.com/office/drawing/2014/main" id="{E905BE7B-3CD4-4F8A-A595-33549A9A5DD6}"/>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4461581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249F-8B63-4554-819E-CC288AEFC9EB}"/>
              </a:ext>
            </a:extLst>
          </p:cNvPr>
          <p:cNvSpPr>
            <a:spLocks noGrp="1"/>
          </p:cNvSpPr>
          <p:nvPr>
            <p:ph type="title"/>
          </p:nvPr>
        </p:nvSpPr>
        <p:spPr/>
        <p:txBody>
          <a:bodyPr/>
          <a:lstStyle/>
          <a:p>
            <a:r>
              <a:rPr lang="en-US"/>
              <a:t>Facebook Own Posts Table | Alumni Program - 22 of 26</a:t>
            </a:r>
          </a:p>
        </p:txBody>
      </p:sp>
      <p:graphicFrame>
        <p:nvGraphicFramePr>
          <p:cNvPr id="5" name="Table Placeholder 4">
            <a:extLst>
              <a:ext uri="{FF2B5EF4-FFF2-40B4-BE49-F238E27FC236}">
                <a16:creationId xmlns:a16="http://schemas.microsoft.com/office/drawing/2014/main" id="{D504F42A-7FC2-4FA0-948D-7543532065F6}"/>
              </a:ext>
            </a:extLst>
          </p:cNvPr>
          <p:cNvGraphicFramePr>
            <a:graphicFrameLocks noGrp="1"/>
          </p:cNvGraphicFramePr>
          <p:nvPr>
            <p:ph type="tbl" sz="quarter" idx="13"/>
            <p:extLst>
              <p:ext uri="{D42A27DB-BD31-4B8C-83A1-F6EECF244321}">
                <p14:modId xmlns:p14="http://schemas.microsoft.com/office/powerpoint/2010/main" val="985905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1304344"/>
                    </a:ext>
                  </a:extLst>
                </a:gridCol>
                <a:gridCol w="905256">
                  <a:extLst>
                    <a:ext uri="{9D8B030D-6E8A-4147-A177-3AD203B41FA5}">
                      <a16:colId xmlns:a16="http://schemas.microsoft.com/office/drawing/2014/main" val="3326944065"/>
                    </a:ext>
                  </a:extLst>
                </a:gridCol>
                <a:gridCol w="329184">
                  <a:extLst>
                    <a:ext uri="{9D8B030D-6E8A-4147-A177-3AD203B41FA5}">
                      <a16:colId xmlns:a16="http://schemas.microsoft.com/office/drawing/2014/main" val="2059147876"/>
                    </a:ext>
                  </a:extLst>
                </a:gridCol>
                <a:gridCol w="329184">
                  <a:extLst>
                    <a:ext uri="{9D8B030D-6E8A-4147-A177-3AD203B41FA5}">
                      <a16:colId xmlns:a16="http://schemas.microsoft.com/office/drawing/2014/main" val="2515116740"/>
                    </a:ext>
                  </a:extLst>
                </a:gridCol>
                <a:gridCol w="329184">
                  <a:extLst>
                    <a:ext uri="{9D8B030D-6E8A-4147-A177-3AD203B41FA5}">
                      <a16:colId xmlns:a16="http://schemas.microsoft.com/office/drawing/2014/main" val="1075453888"/>
                    </a:ext>
                  </a:extLst>
                </a:gridCol>
                <a:gridCol w="329184">
                  <a:extLst>
                    <a:ext uri="{9D8B030D-6E8A-4147-A177-3AD203B41FA5}">
                      <a16:colId xmlns:a16="http://schemas.microsoft.com/office/drawing/2014/main" val="2125875358"/>
                    </a:ext>
                  </a:extLst>
                </a:gridCol>
                <a:gridCol w="329184">
                  <a:extLst>
                    <a:ext uri="{9D8B030D-6E8A-4147-A177-3AD203B41FA5}">
                      <a16:colId xmlns:a16="http://schemas.microsoft.com/office/drawing/2014/main" val="1885137895"/>
                    </a:ext>
                  </a:extLst>
                </a:gridCol>
                <a:gridCol w="329184">
                  <a:extLst>
                    <a:ext uri="{9D8B030D-6E8A-4147-A177-3AD203B41FA5}">
                      <a16:colId xmlns:a16="http://schemas.microsoft.com/office/drawing/2014/main" val="816705508"/>
                    </a:ext>
                  </a:extLst>
                </a:gridCol>
                <a:gridCol w="329184">
                  <a:extLst>
                    <a:ext uri="{9D8B030D-6E8A-4147-A177-3AD203B41FA5}">
                      <a16:colId xmlns:a16="http://schemas.microsoft.com/office/drawing/2014/main" val="1594875402"/>
                    </a:ext>
                  </a:extLst>
                </a:gridCol>
                <a:gridCol w="329184">
                  <a:extLst>
                    <a:ext uri="{9D8B030D-6E8A-4147-A177-3AD203B41FA5}">
                      <a16:colId xmlns:a16="http://schemas.microsoft.com/office/drawing/2014/main" val="2626810887"/>
                    </a:ext>
                  </a:extLst>
                </a:gridCol>
                <a:gridCol w="329184">
                  <a:extLst>
                    <a:ext uri="{9D8B030D-6E8A-4147-A177-3AD203B41FA5}">
                      <a16:colId xmlns:a16="http://schemas.microsoft.com/office/drawing/2014/main" val="1365294441"/>
                    </a:ext>
                  </a:extLst>
                </a:gridCol>
                <a:gridCol w="329184">
                  <a:extLst>
                    <a:ext uri="{9D8B030D-6E8A-4147-A177-3AD203B41FA5}">
                      <a16:colId xmlns:a16="http://schemas.microsoft.com/office/drawing/2014/main" val="1687296573"/>
                    </a:ext>
                  </a:extLst>
                </a:gridCol>
                <a:gridCol w="329184">
                  <a:extLst>
                    <a:ext uri="{9D8B030D-6E8A-4147-A177-3AD203B41FA5}">
                      <a16:colId xmlns:a16="http://schemas.microsoft.com/office/drawing/2014/main" val="2810149957"/>
                    </a:ext>
                  </a:extLst>
                </a:gridCol>
                <a:gridCol w="329184">
                  <a:extLst>
                    <a:ext uri="{9D8B030D-6E8A-4147-A177-3AD203B41FA5}">
                      <a16:colId xmlns:a16="http://schemas.microsoft.com/office/drawing/2014/main" val="3712110335"/>
                    </a:ext>
                  </a:extLst>
                </a:gridCol>
                <a:gridCol w="329184">
                  <a:extLst>
                    <a:ext uri="{9D8B030D-6E8A-4147-A177-3AD203B41FA5}">
                      <a16:colId xmlns:a16="http://schemas.microsoft.com/office/drawing/2014/main" val="1921897488"/>
                    </a:ext>
                  </a:extLst>
                </a:gridCol>
                <a:gridCol w="329184">
                  <a:extLst>
                    <a:ext uri="{9D8B030D-6E8A-4147-A177-3AD203B41FA5}">
                      <a16:colId xmlns:a16="http://schemas.microsoft.com/office/drawing/2014/main" val="1120147920"/>
                    </a:ext>
                  </a:extLst>
                </a:gridCol>
                <a:gridCol w="329184">
                  <a:extLst>
                    <a:ext uri="{9D8B030D-6E8A-4147-A177-3AD203B41FA5}">
                      <a16:colId xmlns:a16="http://schemas.microsoft.com/office/drawing/2014/main" val="1027019828"/>
                    </a:ext>
                  </a:extLst>
                </a:gridCol>
                <a:gridCol w="329184">
                  <a:extLst>
                    <a:ext uri="{9D8B030D-6E8A-4147-A177-3AD203B41FA5}">
                      <a16:colId xmlns:a16="http://schemas.microsoft.com/office/drawing/2014/main" val="1125174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3813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 alumni - 2019-03-10 13:57:38 </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any of our #UWaterloo stories and news last month, check out some of last month’s highlights!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https://scontent.xx.fbcdn.net/v/t15.5256-10/52923204_359998711519959_6776050043246870528_n.jpg?_nc_cat=111&amp;_nc_ht=scontent.xx&amp;oh=00d176cdace6832865bb86184e46ead6&amp;oe=5D08AB90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1473532"/>
                  </a:ext>
                </a:extLst>
              </a:tr>
            </a:tbl>
          </a:graphicData>
        </a:graphic>
      </p:graphicFrame>
      <p:sp>
        <p:nvSpPr>
          <p:cNvPr id="4" name="Text Placeholder 3">
            <a:extLst>
              <a:ext uri="{FF2B5EF4-FFF2-40B4-BE49-F238E27FC236}">
                <a16:creationId xmlns:a16="http://schemas.microsoft.com/office/drawing/2014/main" id="{EC22A227-4623-4B1B-B6D6-C8268D82667E}"/>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8938751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C73E0-10C2-4ED3-91E0-7A051D5AB4A2}"/>
              </a:ext>
            </a:extLst>
          </p:cNvPr>
          <p:cNvSpPr>
            <a:spLocks noGrp="1"/>
          </p:cNvSpPr>
          <p:nvPr>
            <p:ph type="title"/>
          </p:nvPr>
        </p:nvSpPr>
        <p:spPr/>
        <p:txBody>
          <a:bodyPr/>
          <a:lstStyle/>
          <a:p>
            <a:r>
              <a:rPr lang="en-US"/>
              <a:t>Facebook Own Posts Table | Alumni Program - 23 of 26</a:t>
            </a:r>
          </a:p>
        </p:txBody>
      </p:sp>
      <p:graphicFrame>
        <p:nvGraphicFramePr>
          <p:cNvPr id="5" name="Table Placeholder 4">
            <a:extLst>
              <a:ext uri="{FF2B5EF4-FFF2-40B4-BE49-F238E27FC236}">
                <a16:creationId xmlns:a16="http://schemas.microsoft.com/office/drawing/2014/main" id="{7BBD712D-79B1-443A-93DB-F6E9A8B9BDDD}"/>
              </a:ext>
            </a:extLst>
          </p:cNvPr>
          <p:cNvGraphicFramePr>
            <a:graphicFrameLocks noGrp="1"/>
          </p:cNvGraphicFramePr>
          <p:nvPr>
            <p:ph type="tbl" sz="quarter" idx="13"/>
            <p:extLst>
              <p:ext uri="{D42A27DB-BD31-4B8C-83A1-F6EECF244321}">
                <p14:modId xmlns:p14="http://schemas.microsoft.com/office/powerpoint/2010/main" val="3000343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7413621"/>
                    </a:ext>
                  </a:extLst>
                </a:gridCol>
                <a:gridCol w="905256">
                  <a:extLst>
                    <a:ext uri="{9D8B030D-6E8A-4147-A177-3AD203B41FA5}">
                      <a16:colId xmlns:a16="http://schemas.microsoft.com/office/drawing/2014/main" val="3381503387"/>
                    </a:ext>
                  </a:extLst>
                </a:gridCol>
                <a:gridCol w="329184">
                  <a:extLst>
                    <a:ext uri="{9D8B030D-6E8A-4147-A177-3AD203B41FA5}">
                      <a16:colId xmlns:a16="http://schemas.microsoft.com/office/drawing/2014/main" val="2683351573"/>
                    </a:ext>
                  </a:extLst>
                </a:gridCol>
                <a:gridCol w="329184">
                  <a:extLst>
                    <a:ext uri="{9D8B030D-6E8A-4147-A177-3AD203B41FA5}">
                      <a16:colId xmlns:a16="http://schemas.microsoft.com/office/drawing/2014/main" val="1146343602"/>
                    </a:ext>
                  </a:extLst>
                </a:gridCol>
                <a:gridCol w="329184">
                  <a:extLst>
                    <a:ext uri="{9D8B030D-6E8A-4147-A177-3AD203B41FA5}">
                      <a16:colId xmlns:a16="http://schemas.microsoft.com/office/drawing/2014/main" val="156211206"/>
                    </a:ext>
                  </a:extLst>
                </a:gridCol>
                <a:gridCol w="329184">
                  <a:extLst>
                    <a:ext uri="{9D8B030D-6E8A-4147-A177-3AD203B41FA5}">
                      <a16:colId xmlns:a16="http://schemas.microsoft.com/office/drawing/2014/main" val="104086299"/>
                    </a:ext>
                  </a:extLst>
                </a:gridCol>
                <a:gridCol w="329184">
                  <a:extLst>
                    <a:ext uri="{9D8B030D-6E8A-4147-A177-3AD203B41FA5}">
                      <a16:colId xmlns:a16="http://schemas.microsoft.com/office/drawing/2014/main" val="4014794053"/>
                    </a:ext>
                  </a:extLst>
                </a:gridCol>
                <a:gridCol w="329184">
                  <a:extLst>
                    <a:ext uri="{9D8B030D-6E8A-4147-A177-3AD203B41FA5}">
                      <a16:colId xmlns:a16="http://schemas.microsoft.com/office/drawing/2014/main" val="2591083260"/>
                    </a:ext>
                  </a:extLst>
                </a:gridCol>
                <a:gridCol w="329184">
                  <a:extLst>
                    <a:ext uri="{9D8B030D-6E8A-4147-A177-3AD203B41FA5}">
                      <a16:colId xmlns:a16="http://schemas.microsoft.com/office/drawing/2014/main" val="3986205837"/>
                    </a:ext>
                  </a:extLst>
                </a:gridCol>
                <a:gridCol w="329184">
                  <a:extLst>
                    <a:ext uri="{9D8B030D-6E8A-4147-A177-3AD203B41FA5}">
                      <a16:colId xmlns:a16="http://schemas.microsoft.com/office/drawing/2014/main" val="2114338613"/>
                    </a:ext>
                  </a:extLst>
                </a:gridCol>
                <a:gridCol w="329184">
                  <a:extLst>
                    <a:ext uri="{9D8B030D-6E8A-4147-A177-3AD203B41FA5}">
                      <a16:colId xmlns:a16="http://schemas.microsoft.com/office/drawing/2014/main" val="1378476487"/>
                    </a:ext>
                  </a:extLst>
                </a:gridCol>
                <a:gridCol w="329184">
                  <a:extLst>
                    <a:ext uri="{9D8B030D-6E8A-4147-A177-3AD203B41FA5}">
                      <a16:colId xmlns:a16="http://schemas.microsoft.com/office/drawing/2014/main" val="1215225252"/>
                    </a:ext>
                  </a:extLst>
                </a:gridCol>
                <a:gridCol w="329184">
                  <a:extLst>
                    <a:ext uri="{9D8B030D-6E8A-4147-A177-3AD203B41FA5}">
                      <a16:colId xmlns:a16="http://schemas.microsoft.com/office/drawing/2014/main" val="910990577"/>
                    </a:ext>
                  </a:extLst>
                </a:gridCol>
                <a:gridCol w="329184">
                  <a:extLst>
                    <a:ext uri="{9D8B030D-6E8A-4147-A177-3AD203B41FA5}">
                      <a16:colId xmlns:a16="http://schemas.microsoft.com/office/drawing/2014/main" val="3128548171"/>
                    </a:ext>
                  </a:extLst>
                </a:gridCol>
                <a:gridCol w="329184">
                  <a:extLst>
                    <a:ext uri="{9D8B030D-6E8A-4147-A177-3AD203B41FA5}">
                      <a16:colId xmlns:a16="http://schemas.microsoft.com/office/drawing/2014/main" val="1720799582"/>
                    </a:ext>
                  </a:extLst>
                </a:gridCol>
                <a:gridCol w="329184">
                  <a:extLst>
                    <a:ext uri="{9D8B030D-6E8A-4147-A177-3AD203B41FA5}">
                      <a16:colId xmlns:a16="http://schemas.microsoft.com/office/drawing/2014/main" val="5312466"/>
                    </a:ext>
                  </a:extLst>
                </a:gridCol>
                <a:gridCol w="329184">
                  <a:extLst>
                    <a:ext uri="{9D8B030D-6E8A-4147-A177-3AD203B41FA5}">
                      <a16:colId xmlns:a16="http://schemas.microsoft.com/office/drawing/2014/main" val="3133260282"/>
                    </a:ext>
                  </a:extLst>
                </a:gridCol>
                <a:gridCol w="329184">
                  <a:extLst>
                    <a:ext uri="{9D8B030D-6E8A-4147-A177-3AD203B41FA5}">
                      <a16:colId xmlns:a16="http://schemas.microsoft.com/office/drawing/2014/main" val="2902164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522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 alumni - 2019-03-10 01:41:29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Women’s Volleyball team who captured an OUA Bronze! #UWaterlooProud #UWaterloo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https://scontent.xx.fbcdn.net/v/t1.0-9/s720x720/53531778_2340393772651480_8058013526729424896_o.jpg?_nc_cat=110&amp;_nc_ht=scontent.xx&amp;oh=88af7bbf2ee9000ff9c99b5f74f3935d&amp;oe=5D215AE6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5978054"/>
                  </a:ext>
                </a:extLst>
              </a:tr>
            </a:tbl>
          </a:graphicData>
        </a:graphic>
      </p:graphicFrame>
      <p:sp>
        <p:nvSpPr>
          <p:cNvPr id="4" name="Text Placeholder 3">
            <a:extLst>
              <a:ext uri="{FF2B5EF4-FFF2-40B4-BE49-F238E27FC236}">
                <a16:creationId xmlns:a16="http://schemas.microsoft.com/office/drawing/2014/main" id="{7D4BD3C8-0056-44BF-9ED4-AD1D9D722EC5}"/>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1582973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F16C-30C8-482B-8C38-4AF3F5171169}"/>
              </a:ext>
            </a:extLst>
          </p:cNvPr>
          <p:cNvSpPr>
            <a:spLocks noGrp="1"/>
          </p:cNvSpPr>
          <p:nvPr>
            <p:ph type="title"/>
          </p:nvPr>
        </p:nvSpPr>
        <p:spPr/>
        <p:txBody>
          <a:bodyPr/>
          <a:lstStyle/>
          <a:p>
            <a:r>
              <a:rPr lang="en-US"/>
              <a:t>Facebook Own Posts Table | Alumni Program - 24 of 26</a:t>
            </a:r>
          </a:p>
        </p:txBody>
      </p:sp>
      <p:graphicFrame>
        <p:nvGraphicFramePr>
          <p:cNvPr id="5" name="Table Placeholder 4">
            <a:extLst>
              <a:ext uri="{FF2B5EF4-FFF2-40B4-BE49-F238E27FC236}">
                <a16:creationId xmlns:a16="http://schemas.microsoft.com/office/drawing/2014/main" id="{3715F616-7D36-4B2A-AFCB-04D77615C57C}"/>
              </a:ext>
            </a:extLst>
          </p:cNvPr>
          <p:cNvGraphicFramePr>
            <a:graphicFrameLocks noGrp="1"/>
          </p:cNvGraphicFramePr>
          <p:nvPr>
            <p:ph type="tbl" sz="quarter" idx="13"/>
            <p:extLst>
              <p:ext uri="{D42A27DB-BD31-4B8C-83A1-F6EECF244321}">
                <p14:modId xmlns:p14="http://schemas.microsoft.com/office/powerpoint/2010/main" val="39049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6922520"/>
                    </a:ext>
                  </a:extLst>
                </a:gridCol>
                <a:gridCol w="905256">
                  <a:extLst>
                    <a:ext uri="{9D8B030D-6E8A-4147-A177-3AD203B41FA5}">
                      <a16:colId xmlns:a16="http://schemas.microsoft.com/office/drawing/2014/main" val="2265399974"/>
                    </a:ext>
                  </a:extLst>
                </a:gridCol>
                <a:gridCol w="329184">
                  <a:extLst>
                    <a:ext uri="{9D8B030D-6E8A-4147-A177-3AD203B41FA5}">
                      <a16:colId xmlns:a16="http://schemas.microsoft.com/office/drawing/2014/main" val="204273550"/>
                    </a:ext>
                  </a:extLst>
                </a:gridCol>
                <a:gridCol w="329184">
                  <a:extLst>
                    <a:ext uri="{9D8B030D-6E8A-4147-A177-3AD203B41FA5}">
                      <a16:colId xmlns:a16="http://schemas.microsoft.com/office/drawing/2014/main" val="165207252"/>
                    </a:ext>
                  </a:extLst>
                </a:gridCol>
                <a:gridCol w="329184">
                  <a:extLst>
                    <a:ext uri="{9D8B030D-6E8A-4147-A177-3AD203B41FA5}">
                      <a16:colId xmlns:a16="http://schemas.microsoft.com/office/drawing/2014/main" val="3386461121"/>
                    </a:ext>
                  </a:extLst>
                </a:gridCol>
                <a:gridCol w="329184">
                  <a:extLst>
                    <a:ext uri="{9D8B030D-6E8A-4147-A177-3AD203B41FA5}">
                      <a16:colId xmlns:a16="http://schemas.microsoft.com/office/drawing/2014/main" val="2400826422"/>
                    </a:ext>
                  </a:extLst>
                </a:gridCol>
                <a:gridCol w="329184">
                  <a:extLst>
                    <a:ext uri="{9D8B030D-6E8A-4147-A177-3AD203B41FA5}">
                      <a16:colId xmlns:a16="http://schemas.microsoft.com/office/drawing/2014/main" val="1772982884"/>
                    </a:ext>
                  </a:extLst>
                </a:gridCol>
                <a:gridCol w="329184">
                  <a:extLst>
                    <a:ext uri="{9D8B030D-6E8A-4147-A177-3AD203B41FA5}">
                      <a16:colId xmlns:a16="http://schemas.microsoft.com/office/drawing/2014/main" val="845909922"/>
                    </a:ext>
                  </a:extLst>
                </a:gridCol>
                <a:gridCol w="329184">
                  <a:extLst>
                    <a:ext uri="{9D8B030D-6E8A-4147-A177-3AD203B41FA5}">
                      <a16:colId xmlns:a16="http://schemas.microsoft.com/office/drawing/2014/main" val="2424814628"/>
                    </a:ext>
                  </a:extLst>
                </a:gridCol>
                <a:gridCol w="329184">
                  <a:extLst>
                    <a:ext uri="{9D8B030D-6E8A-4147-A177-3AD203B41FA5}">
                      <a16:colId xmlns:a16="http://schemas.microsoft.com/office/drawing/2014/main" val="3143101026"/>
                    </a:ext>
                  </a:extLst>
                </a:gridCol>
                <a:gridCol w="329184">
                  <a:extLst>
                    <a:ext uri="{9D8B030D-6E8A-4147-A177-3AD203B41FA5}">
                      <a16:colId xmlns:a16="http://schemas.microsoft.com/office/drawing/2014/main" val="296236452"/>
                    </a:ext>
                  </a:extLst>
                </a:gridCol>
                <a:gridCol w="329184">
                  <a:extLst>
                    <a:ext uri="{9D8B030D-6E8A-4147-A177-3AD203B41FA5}">
                      <a16:colId xmlns:a16="http://schemas.microsoft.com/office/drawing/2014/main" val="516944837"/>
                    </a:ext>
                  </a:extLst>
                </a:gridCol>
                <a:gridCol w="329184">
                  <a:extLst>
                    <a:ext uri="{9D8B030D-6E8A-4147-A177-3AD203B41FA5}">
                      <a16:colId xmlns:a16="http://schemas.microsoft.com/office/drawing/2014/main" val="2386383796"/>
                    </a:ext>
                  </a:extLst>
                </a:gridCol>
                <a:gridCol w="329184">
                  <a:extLst>
                    <a:ext uri="{9D8B030D-6E8A-4147-A177-3AD203B41FA5}">
                      <a16:colId xmlns:a16="http://schemas.microsoft.com/office/drawing/2014/main" val="3500714453"/>
                    </a:ext>
                  </a:extLst>
                </a:gridCol>
                <a:gridCol w="329184">
                  <a:extLst>
                    <a:ext uri="{9D8B030D-6E8A-4147-A177-3AD203B41FA5}">
                      <a16:colId xmlns:a16="http://schemas.microsoft.com/office/drawing/2014/main" val="1671548641"/>
                    </a:ext>
                  </a:extLst>
                </a:gridCol>
                <a:gridCol w="329184">
                  <a:extLst>
                    <a:ext uri="{9D8B030D-6E8A-4147-A177-3AD203B41FA5}">
                      <a16:colId xmlns:a16="http://schemas.microsoft.com/office/drawing/2014/main" val="1814331378"/>
                    </a:ext>
                  </a:extLst>
                </a:gridCol>
                <a:gridCol w="329184">
                  <a:extLst>
                    <a:ext uri="{9D8B030D-6E8A-4147-A177-3AD203B41FA5}">
                      <a16:colId xmlns:a16="http://schemas.microsoft.com/office/drawing/2014/main" val="2765543454"/>
                    </a:ext>
                  </a:extLst>
                </a:gridCol>
                <a:gridCol w="329184">
                  <a:extLst>
                    <a:ext uri="{9D8B030D-6E8A-4147-A177-3AD203B41FA5}">
                      <a16:colId xmlns:a16="http://schemas.microsoft.com/office/drawing/2014/main" val="381562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383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UWaterloo alumni - 2019-03-09 14:57:17 </a:t>
                      </a:r>
                      <a:r>
                        <a:rPr kumimoji="0" lang="en-US" sz="1000" b="0" i="0" u="none" strike="noStrike" kern="1200" cap="none" spc="0" normalizeH="0" baseline="0" noProof="0">
                          <a:ln>
                            <a:noFill/>
                          </a:ln>
                          <a:solidFill>
                            <a:prstClr val="black"/>
                          </a:solidFill>
                          <a:effectLst/>
                          <a:uLnTx/>
                          <a:uFillTx/>
                          <a:latin typeface="+mn-lt"/>
                          <a:ea typeface="+mn-ea"/>
                          <a:cs typeface="+mn-cs"/>
                        </a:rPr>
                        <a:t> 
 Paula Schuck (BA ’93) followed her passion for writing and became an authority on putting words to work after changing gears from business to arts in her first year at UW. Check out this clip about her story on Impact Stories! Read: https://uwaterloo.ca/impact-stories/power-arts-degree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https://scontent.xx.fbcdn.net/v/t15.5256-10/52754975_315716219131582_9082398282348494848_n.jpg?_nc_cat=107&amp;_nc_ht=scontent.xx&amp;oh=dbe4ca6e75bb2e62691423517051aee6&amp;oe=5CDA7743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5078251"/>
                  </a:ext>
                </a:extLst>
              </a:tr>
            </a:tbl>
          </a:graphicData>
        </a:graphic>
      </p:graphicFrame>
      <p:sp>
        <p:nvSpPr>
          <p:cNvPr id="4" name="Text Placeholder 3">
            <a:extLst>
              <a:ext uri="{FF2B5EF4-FFF2-40B4-BE49-F238E27FC236}">
                <a16:creationId xmlns:a16="http://schemas.microsoft.com/office/drawing/2014/main" id="{5B10FA86-165B-4398-8EDC-3BC546C6DE79}"/>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8593643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52692-7236-40E7-A955-040B1A9025D0}"/>
              </a:ext>
            </a:extLst>
          </p:cNvPr>
          <p:cNvSpPr>
            <a:spLocks noGrp="1"/>
          </p:cNvSpPr>
          <p:nvPr>
            <p:ph type="title"/>
          </p:nvPr>
        </p:nvSpPr>
        <p:spPr/>
        <p:txBody>
          <a:bodyPr/>
          <a:lstStyle/>
          <a:p>
            <a:r>
              <a:rPr lang="en-US"/>
              <a:t>Facebook Own Posts Table | Alumni Program - 25 of 26</a:t>
            </a:r>
          </a:p>
        </p:txBody>
      </p:sp>
      <p:graphicFrame>
        <p:nvGraphicFramePr>
          <p:cNvPr id="5" name="Table Placeholder 4">
            <a:extLst>
              <a:ext uri="{FF2B5EF4-FFF2-40B4-BE49-F238E27FC236}">
                <a16:creationId xmlns:a16="http://schemas.microsoft.com/office/drawing/2014/main" id="{6149FEF1-E0B9-4B30-968D-D5F58B4D7034}"/>
              </a:ext>
            </a:extLst>
          </p:cNvPr>
          <p:cNvGraphicFramePr>
            <a:graphicFrameLocks noGrp="1"/>
          </p:cNvGraphicFramePr>
          <p:nvPr>
            <p:ph type="tbl" sz="quarter" idx="13"/>
            <p:extLst>
              <p:ext uri="{D42A27DB-BD31-4B8C-83A1-F6EECF244321}">
                <p14:modId xmlns:p14="http://schemas.microsoft.com/office/powerpoint/2010/main" val="214861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9075965"/>
                    </a:ext>
                  </a:extLst>
                </a:gridCol>
                <a:gridCol w="905256">
                  <a:extLst>
                    <a:ext uri="{9D8B030D-6E8A-4147-A177-3AD203B41FA5}">
                      <a16:colId xmlns:a16="http://schemas.microsoft.com/office/drawing/2014/main" val="133475599"/>
                    </a:ext>
                  </a:extLst>
                </a:gridCol>
                <a:gridCol w="329184">
                  <a:extLst>
                    <a:ext uri="{9D8B030D-6E8A-4147-A177-3AD203B41FA5}">
                      <a16:colId xmlns:a16="http://schemas.microsoft.com/office/drawing/2014/main" val="3517706433"/>
                    </a:ext>
                  </a:extLst>
                </a:gridCol>
                <a:gridCol w="329184">
                  <a:extLst>
                    <a:ext uri="{9D8B030D-6E8A-4147-A177-3AD203B41FA5}">
                      <a16:colId xmlns:a16="http://schemas.microsoft.com/office/drawing/2014/main" val="4266146202"/>
                    </a:ext>
                  </a:extLst>
                </a:gridCol>
                <a:gridCol w="329184">
                  <a:extLst>
                    <a:ext uri="{9D8B030D-6E8A-4147-A177-3AD203B41FA5}">
                      <a16:colId xmlns:a16="http://schemas.microsoft.com/office/drawing/2014/main" val="944666805"/>
                    </a:ext>
                  </a:extLst>
                </a:gridCol>
                <a:gridCol w="329184">
                  <a:extLst>
                    <a:ext uri="{9D8B030D-6E8A-4147-A177-3AD203B41FA5}">
                      <a16:colId xmlns:a16="http://schemas.microsoft.com/office/drawing/2014/main" val="1519835336"/>
                    </a:ext>
                  </a:extLst>
                </a:gridCol>
                <a:gridCol w="329184">
                  <a:extLst>
                    <a:ext uri="{9D8B030D-6E8A-4147-A177-3AD203B41FA5}">
                      <a16:colId xmlns:a16="http://schemas.microsoft.com/office/drawing/2014/main" val="1734099638"/>
                    </a:ext>
                  </a:extLst>
                </a:gridCol>
                <a:gridCol w="329184">
                  <a:extLst>
                    <a:ext uri="{9D8B030D-6E8A-4147-A177-3AD203B41FA5}">
                      <a16:colId xmlns:a16="http://schemas.microsoft.com/office/drawing/2014/main" val="4003545746"/>
                    </a:ext>
                  </a:extLst>
                </a:gridCol>
                <a:gridCol w="329184">
                  <a:extLst>
                    <a:ext uri="{9D8B030D-6E8A-4147-A177-3AD203B41FA5}">
                      <a16:colId xmlns:a16="http://schemas.microsoft.com/office/drawing/2014/main" val="2836922941"/>
                    </a:ext>
                  </a:extLst>
                </a:gridCol>
                <a:gridCol w="329184">
                  <a:extLst>
                    <a:ext uri="{9D8B030D-6E8A-4147-A177-3AD203B41FA5}">
                      <a16:colId xmlns:a16="http://schemas.microsoft.com/office/drawing/2014/main" val="2291347564"/>
                    </a:ext>
                  </a:extLst>
                </a:gridCol>
                <a:gridCol w="329184">
                  <a:extLst>
                    <a:ext uri="{9D8B030D-6E8A-4147-A177-3AD203B41FA5}">
                      <a16:colId xmlns:a16="http://schemas.microsoft.com/office/drawing/2014/main" val="4154485231"/>
                    </a:ext>
                  </a:extLst>
                </a:gridCol>
                <a:gridCol w="329184">
                  <a:extLst>
                    <a:ext uri="{9D8B030D-6E8A-4147-A177-3AD203B41FA5}">
                      <a16:colId xmlns:a16="http://schemas.microsoft.com/office/drawing/2014/main" val="846095238"/>
                    </a:ext>
                  </a:extLst>
                </a:gridCol>
                <a:gridCol w="329184">
                  <a:extLst>
                    <a:ext uri="{9D8B030D-6E8A-4147-A177-3AD203B41FA5}">
                      <a16:colId xmlns:a16="http://schemas.microsoft.com/office/drawing/2014/main" val="1791076666"/>
                    </a:ext>
                  </a:extLst>
                </a:gridCol>
                <a:gridCol w="329184">
                  <a:extLst>
                    <a:ext uri="{9D8B030D-6E8A-4147-A177-3AD203B41FA5}">
                      <a16:colId xmlns:a16="http://schemas.microsoft.com/office/drawing/2014/main" val="2288350906"/>
                    </a:ext>
                  </a:extLst>
                </a:gridCol>
                <a:gridCol w="329184">
                  <a:extLst>
                    <a:ext uri="{9D8B030D-6E8A-4147-A177-3AD203B41FA5}">
                      <a16:colId xmlns:a16="http://schemas.microsoft.com/office/drawing/2014/main" val="2291579802"/>
                    </a:ext>
                  </a:extLst>
                </a:gridCol>
                <a:gridCol w="329184">
                  <a:extLst>
                    <a:ext uri="{9D8B030D-6E8A-4147-A177-3AD203B41FA5}">
                      <a16:colId xmlns:a16="http://schemas.microsoft.com/office/drawing/2014/main" val="4086205283"/>
                    </a:ext>
                  </a:extLst>
                </a:gridCol>
                <a:gridCol w="329184">
                  <a:extLst>
                    <a:ext uri="{9D8B030D-6E8A-4147-A177-3AD203B41FA5}">
                      <a16:colId xmlns:a16="http://schemas.microsoft.com/office/drawing/2014/main" val="1512791312"/>
                    </a:ext>
                  </a:extLst>
                </a:gridCol>
                <a:gridCol w="329184">
                  <a:extLst>
                    <a:ext uri="{9D8B030D-6E8A-4147-A177-3AD203B41FA5}">
                      <a16:colId xmlns:a16="http://schemas.microsoft.com/office/drawing/2014/main" val="113072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622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University of Toronto Alumni - 2019-03-09 00:05:00 </a:t>
                      </a:r>
                      <a:r>
                        <a:rPr kumimoji="0" lang="en-US" sz="1000" b="0" i="0" u="none" strike="noStrike" kern="1200" cap="none" spc="0" normalizeH="0" baseline="0" noProof="0">
                          <a:ln>
                            <a:noFill/>
                          </a:ln>
                          <a:solidFill>
                            <a:prstClr val="black"/>
                          </a:solidFill>
                          <a:effectLst/>
                          <a:uLnTx/>
                          <a:uFillTx/>
                          <a:latin typeface="+mn-lt"/>
                          <a:ea typeface="+mn-ea"/>
                          <a:cs typeface="+mn-cs"/>
                        </a:rPr>
                        <a:t> 
 In the 15th-century, Christine de Pizan was one of the only women to make a living through writing, which was unusual for her time.
#InternationalWomensDay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https://external.xx.fbcdn.net/safe_image.php?d=AQCvbBCIJhUWdTps&amp;w=720&amp;h=720&amp;url=https%3A%2F%2Fwww.utoronto.ca%2Fsites%2Fdefault%2Ffiles%2Fchristine-de-pizan-lead.jpg%3F154788&amp;cfs=1&amp;_nc_hash=AQA2n6OYv89GJi0I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6589120"/>
                  </a:ext>
                </a:extLst>
              </a:tr>
            </a:tbl>
          </a:graphicData>
        </a:graphic>
      </p:graphicFrame>
      <p:sp>
        <p:nvSpPr>
          <p:cNvPr id="4" name="Text Placeholder 3">
            <a:extLst>
              <a:ext uri="{FF2B5EF4-FFF2-40B4-BE49-F238E27FC236}">
                <a16:creationId xmlns:a16="http://schemas.microsoft.com/office/drawing/2014/main" id="{85201398-E319-4D59-BB9A-4C3621723050}"/>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726152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FE26A-BE83-4242-80C0-728360FC75FD}"/>
              </a:ext>
            </a:extLst>
          </p:cNvPr>
          <p:cNvSpPr>
            <a:spLocks noGrp="1"/>
          </p:cNvSpPr>
          <p:nvPr>
            <p:ph type="title"/>
          </p:nvPr>
        </p:nvSpPr>
        <p:spPr/>
        <p:txBody>
          <a:bodyPr/>
          <a:lstStyle/>
          <a:p>
            <a:r>
              <a:rPr lang="en-US"/>
              <a:t>Facebook Own Posts Table | Alumni Program - 26 of 26</a:t>
            </a:r>
          </a:p>
        </p:txBody>
      </p:sp>
      <p:graphicFrame>
        <p:nvGraphicFramePr>
          <p:cNvPr id="5" name="Table Placeholder 4">
            <a:extLst>
              <a:ext uri="{FF2B5EF4-FFF2-40B4-BE49-F238E27FC236}">
                <a16:creationId xmlns:a16="http://schemas.microsoft.com/office/drawing/2014/main" id="{74557EC6-6452-4826-880E-5D731F7C150F}"/>
              </a:ext>
            </a:extLst>
          </p:cNvPr>
          <p:cNvGraphicFramePr>
            <a:graphicFrameLocks noGrp="1"/>
          </p:cNvGraphicFramePr>
          <p:nvPr>
            <p:ph type="tbl" sz="quarter" idx="13"/>
            <p:extLst>
              <p:ext uri="{D42A27DB-BD31-4B8C-83A1-F6EECF244321}">
                <p14:modId xmlns:p14="http://schemas.microsoft.com/office/powerpoint/2010/main" val="243054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6058612"/>
                    </a:ext>
                  </a:extLst>
                </a:gridCol>
                <a:gridCol w="905256">
                  <a:extLst>
                    <a:ext uri="{9D8B030D-6E8A-4147-A177-3AD203B41FA5}">
                      <a16:colId xmlns:a16="http://schemas.microsoft.com/office/drawing/2014/main" val="2368478769"/>
                    </a:ext>
                  </a:extLst>
                </a:gridCol>
                <a:gridCol w="329184">
                  <a:extLst>
                    <a:ext uri="{9D8B030D-6E8A-4147-A177-3AD203B41FA5}">
                      <a16:colId xmlns:a16="http://schemas.microsoft.com/office/drawing/2014/main" val="3641224196"/>
                    </a:ext>
                  </a:extLst>
                </a:gridCol>
                <a:gridCol w="329184">
                  <a:extLst>
                    <a:ext uri="{9D8B030D-6E8A-4147-A177-3AD203B41FA5}">
                      <a16:colId xmlns:a16="http://schemas.microsoft.com/office/drawing/2014/main" val="1751657063"/>
                    </a:ext>
                  </a:extLst>
                </a:gridCol>
                <a:gridCol w="329184">
                  <a:extLst>
                    <a:ext uri="{9D8B030D-6E8A-4147-A177-3AD203B41FA5}">
                      <a16:colId xmlns:a16="http://schemas.microsoft.com/office/drawing/2014/main" val="210986027"/>
                    </a:ext>
                  </a:extLst>
                </a:gridCol>
                <a:gridCol w="329184">
                  <a:extLst>
                    <a:ext uri="{9D8B030D-6E8A-4147-A177-3AD203B41FA5}">
                      <a16:colId xmlns:a16="http://schemas.microsoft.com/office/drawing/2014/main" val="2581903891"/>
                    </a:ext>
                  </a:extLst>
                </a:gridCol>
                <a:gridCol w="329184">
                  <a:extLst>
                    <a:ext uri="{9D8B030D-6E8A-4147-A177-3AD203B41FA5}">
                      <a16:colId xmlns:a16="http://schemas.microsoft.com/office/drawing/2014/main" val="2012763950"/>
                    </a:ext>
                  </a:extLst>
                </a:gridCol>
                <a:gridCol w="329184">
                  <a:extLst>
                    <a:ext uri="{9D8B030D-6E8A-4147-A177-3AD203B41FA5}">
                      <a16:colId xmlns:a16="http://schemas.microsoft.com/office/drawing/2014/main" val="779519499"/>
                    </a:ext>
                  </a:extLst>
                </a:gridCol>
                <a:gridCol w="329184">
                  <a:extLst>
                    <a:ext uri="{9D8B030D-6E8A-4147-A177-3AD203B41FA5}">
                      <a16:colId xmlns:a16="http://schemas.microsoft.com/office/drawing/2014/main" val="3044243019"/>
                    </a:ext>
                  </a:extLst>
                </a:gridCol>
                <a:gridCol w="329184">
                  <a:extLst>
                    <a:ext uri="{9D8B030D-6E8A-4147-A177-3AD203B41FA5}">
                      <a16:colId xmlns:a16="http://schemas.microsoft.com/office/drawing/2014/main" val="2723483396"/>
                    </a:ext>
                  </a:extLst>
                </a:gridCol>
                <a:gridCol w="329184">
                  <a:extLst>
                    <a:ext uri="{9D8B030D-6E8A-4147-A177-3AD203B41FA5}">
                      <a16:colId xmlns:a16="http://schemas.microsoft.com/office/drawing/2014/main" val="1735534615"/>
                    </a:ext>
                  </a:extLst>
                </a:gridCol>
                <a:gridCol w="329184">
                  <a:extLst>
                    <a:ext uri="{9D8B030D-6E8A-4147-A177-3AD203B41FA5}">
                      <a16:colId xmlns:a16="http://schemas.microsoft.com/office/drawing/2014/main" val="145977655"/>
                    </a:ext>
                  </a:extLst>
                </a:gridCol>
                <a:gridCol w="329184">
                  <a:extLst>
                    <a:ext uri="{9D8B030D-6E8A-4147-A177-3AD203B41FA5}">
                      <a16:colId xmlns:a16="http://schemas.microsoft.com/office/drawing/2014/main" val="615862136"/>
                    </a:ext>
                  </a:extLst>
                </a:gridCol>
                <a:gridCol w="329184">
                  <a:extLst>
                    <a:ext uri="{9D8B030D-6E8A-4147-A177-3AD203B41FA5}">
                      <a16:colId xmlns:a16="http://schemas.microsoft.com/office/drawing/2014/main" val="3139303867"/>
                    </a:ext>
                  </a:extLst>
                </a:gridCol>
                <a:gridCol w="329184">
                  <a:extLst>
                    <a:ext uri="{9D8B030D-6E8A-4147-A177-3AD203B41FA5}">
                      <a16:colId xmlns:a16="http://schemas.microsoft.com/office/drawing/2014/main" val="1009160264"/>
                    </a:ext>
                  </a:extLst>
                </a:gridCol>
                <a:gridCol w="329184">
                  <a:extLst>
                    <a:ext uri="{9D8B030D-6E8A-4147-A177-3AD203B41FA5}">
                      <a16:colId xmlns:a16="http://schemas.microsoft.com/office/drawing/2014/main" val="3920723057"/>
                    </a:ext>
                  </a:extLst>
                </a:gridCol>
                <a:gridCol w="329184">
                  <a:extLst>
                    <a:ext uri="{9D8B030D-6E8A-4147-A177-3AD203B41FA5}">
                      <a16:colId xmlns:a16="http://schemas.microsoft.com/office/drawing/2014/main" val="2459030416"/>
                    </a:ext>
                  </a:extLst>
                </a:gridCol>
                <a:gridCol w="329184">
                  <a:extLst>
                    <a:ext uri="{9D8B030D-6E8A-4147-A177-3AD203B41FA5}">
                      <a16:colId xmlns:a16="http://schemas.microsoft.com/office/drawing/2014/main" val="639456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887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SFU Alumni - 2019-03-08 22:46:41 </a:t>
                      </a:r>
                      <a:r>
                        <a:rPr kumimoji="0" lang="en-US" sz="1000" b="0" i="0" u="none" strike="noStrike" kern="1200" cap="none" spc="0" normalizeH="0" baseline="0" noProof="0">
                          <a:ln>
                            <a:noFill/>
                          </a:ln>
                          <a:solidFill>
                            <a:prstClr val="black"/>
                          </a:solidFill>
                          <a:effectLst/>
                          <a:uLnTx/>
                          <a:uFillTx/>
                          <a:latin typeface="+mn-lt"/>
                          <a:ea typeface="+mn-ea"/>
                          <a:cs typeface="+mn-cs"/>
                        </a:rPr>
                        <a:t> 
 On #InternationalWomensDay, and every day, talented women across SFU, and across Canada, are breaking down barriers and inspiring others to advance the inclusion and success of women and girls.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https://scontent.xx.fbcdn.net/v/t1.0-9/53285614_10156666555795020_6286183949118996480_n.png?_nc_cat=101&amp;_nc_ht=scontent.xx&amp;oh=a74748bb3a22c9baba2c42c5eeb7bc95&amp;oe=5D17CC9D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8130251"/>
                  </a:ext>
                </a:extLst>
              </a:tr>
            </a:tbl>
          </a:graphicData>
        </a:graphic>
      </p:graphicFrame>
      <p:sp>
        <p:nvSpPr>
          <p:cNvPr id="4" name="Text Placeholder 3">
            <a:extLst>
              <a:ext uri="{FF2B5EF4-FFF2-40B4-BE49-F238E27FC236}">
                <a16:creationId xmlns:a16="http://schemas.microsoft.com/office/drawing/2014/main" id="{9ABE1579-6D96-44DE-9B70-D019885085FF}"/>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7759125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1FC1-A8B4-4636-9534-EF561840C69F}"/>
              </a:ext>
            </a:extLst>
          </p:cNvPr>
          <p:cNvSpPr>
            <a:spLocks noGrp="1"/>
          </p:cNvSpPr>
          <p:nvPr>
            <p:ph type="title"/>
          </p:nvPr>
        </p:nvSpPr>
        <p:spPr/>
        <p:txBody>
          <a:bodyPr/>
          <a:lstStyle/>
          <a:p>
            <a:r>
              <a:rPr lang="en-US"/>
              <a:t>Youtube Subscribers | Alumni Program</a:t>
            </a:r>
          </a:p>
        </p:txBody>
      </p:sp>
      <p:graphicFrame>
        <p:nvGraphicFramePr>
          <p:cNvPr id="6" name="Chart Placeholder 5">
            <a:extLst>
              <a:ext uri="{FF2B5EF4-FFF2-40B4-BE49-F238E27FC236}">
                <a16:creationId xmlns:a16="http://schemas.microsoft.com/office/drawing/2014/main" id="{40912A48-52D3-48E3-A28B-79E1A4B28E2D}"/>
              </a:ext>
            </a:extLst>
          </p:cNvPr>
          <p:cNvGraphicFramePr>
            <a:graphicFrameLocks noGrp="1"/>
          </p:cNvGraphicFramePr>
          <p:nvPr>
            <p:ph type="chart" sz="quarter" idx="13"/>
            <p:extLst>
              <p:ext uri="{D42A27DB-BD31-4B8C-83A1-F6EECF244321}">
                <p14:modId xmlns:p14="http://schemas.microsoft.com/office/powerpoint/2010/main" val="4138467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3BEF16-C892-48D2-B206-F4F0F94B0A54}"/>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3331809C-0CA9-4714-8E5C-075968E7D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35816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B492-4EA7-420D-9492-83B5C766F3B3}"/>
              </a:ext>
            </a:extLst>
          </p:cNvPr>
          <p:cNvSpPr>
            <a:spLocks noGrp="1"/>
          </p:cNvSpPr>
          <p:nvPr>
            <p:ph type="title"/>
          </p:nvPr>
        </p:nvSpPr>
        <p:spPr/>
        <p:txBody>
          <a:bodyPr/>
          <a:lstStyle/>
          <a:p>
            <a:r>
              <a:rPr lang="en-US"/>
              <a:t>Youtube Key Metrics Table | Alumni Program</a:t>
            </a:r>
          </a:p>
        </p:txBody>
      </p:sp>
      <p:graphicFrame>
        <p:nvGraphicFramePr>
          <p:cNvPr id="5" name="Table Placeholder 4">
            <a:extLst>
              <a:ext uri="{FF2B5EF4-FFF2-40B4-BE49-F238E27FC236}">
                <a16:creationId xmlns:a16="http://schemas.microsoft.com/office/drawing/2014/main" id="{EA7EE2F3-4351-42D5-9343-CD9D927A7A4F}"/>
              </a:ext>
            </a:extLst>
          </p:cNvPr>
          <p:cNvGraphicFramePr>
            <a:graphicFrameLocks noGrp="1"/>
          </p:cNvGraphicFramePr>
          <p:nvPr>
            <p:ph type="tbl" sz="quarter" idx="13"/>
            <p:extLst>
              <p:ext uri="{D42A27DB-BD31-4B8C-83A1-F6EECF244321}">
                <p14:modId xmlns:p14="http://schemas.microsoft.com/office/powerpoint/2010/main" val="425161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38713688"/>
                    </a:ext>
                  </a:extLst>
                </a:gridCol>
                <a:gridCol w="1645920">
                  <a:extLst>
                    <a:ext uri="{9D8B030D-6E8A-4147-A177-3AD203B41FA5}">
                      <a16:colId xmlns:a16="http://schemas.microsoft.com/office/drawing/2014/main" val="1953134930"/>
                    </a:ext>
                  </a:extLst>
                </a:gridCol>
                <a:gridCol w="1645920">
                  <a:extLst>
                    <a:ext uri="{9D8B030D-6E8A-4147-A177-3AD203B41FA5}">
                      <a16:colId xmlns:a16="http://schemas.microsoft.com/office/drawing/2014/main" val="2482073190"/>
                    </a:ext>
                  </a:extLst>
                </a:gridCol>
                <a:gridCol w="1645920">
                  <a:extLst>
                    <a:ext uri="{9D8B030D-6E8A-4147-A177-3AD203B41FA5}">
                      <a16:colId xmlns:a16="http://schemas.microsoft.com/office/drawing/2014/main" val="2238737720"/>
                    </a:ext>
                  </a:extLst>
                </a:gridCol>
                <a:gridCol w="1645920">
                  <a:extLst>
                    <a:ext uri="{9D8B030D-6E8A-4147-A177-3AD203B41FA5}">
                      <a16:colId xmlns:a16="http://schemas.microsoft.com/office/drawing/2014/main" val="2244476686"/>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765303196"/>
                  </a:ext>
                </a:extLst>
              </a:tr>
              <a:tr h="370840">
                <a:tc>
                  <a:txBody>
                    <a:bodyPr/>
                    <a:lstStyle/>
                    <a:p>
                      <a:r>
                        <a:rPr lang="en-US" sz="1000"/>
                        <a:t>SFU Alumni</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047454352"/>
                  </a:ext>
                </a:extLst>
              </a:tr>
            </a:tbl>
          </a:graphicData>
        </a:graphic>
      </p:graphicFrame>
      <p:sp>
        <p:nvSpPr>
          <p:cNvPr id="4" name="Text Placeholder 3">
            <a:extLst>
              <a:ext uri="{FF2B5EF4-FFF2-40B4-BE49-F238E27FC236}">
                <a16:creationId xmlns:a16="http://schemas.microsoft.com/office/drawing/2014/main" id="{99DE61A4-B85D-4283-A478-2A3D46B9B18C}"/>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1006662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0DD98-A57E-4237-9045-A9D8349FDA93}"/>
              </a:ext>
            </a:extLst>
          </p:cNvPr>
          <p:cNvSpPr>
            <a:spLocks noGrp="1"/>
          </p:cNvSpPr>
          <p:nvPr>
            <p:ph type="title"/>
          </p:nvPr>
        </p:nvSpPr>
        <p:spPr/>
        <p:txBody>
          <a:bodyPr/>
          <a:lstStyle/>
          <a:p>
            <a:r>
              <a:rPr lang="en-US"/>
              <a:t>Instagram Key Metrics Table | Alumni Program</a:t>
            </a:r>
          </a:p>
        </p:txBody>
      </p:sp>
      <p:graphicFrame>
        <p:nvGraphicFramePr>
          <p:cNvPr id="5" name="Table Placeholder 4">
            <a:extLst>
              <a:ext uri="{FF2B5EF4-FFF2-40B4-BE49-F238E27FC236}">
                <a16:creationId xmlns:a16="http://schemas.microsoft.com/office/drawing/2014/main" id="{0381787B-D999-4EA5-AA89-53CCB2E65C50}"/>
              </a:ext>
            </a:extLst>
          </p:cNvPr>
          <p:cNvGraphicFramePr>
            <a:graphicFrameLocks noGrp="1"/>
          </p:cNvGraphicFramePr>
          <p:nvPr>
            <p:ph type="tbl" sz="quarter" idx="13"/>
            <p:extLst>
              <p:ext uri="{D42A27DB-BD31-4B8C-83A1-F6EECF244321}">
                <p14:modId xmlns:p14="http://schemas.microsoft.com/office/powerpoint/2010/main" val="2812632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0012693"/>
                    </a:ext>
                  </a:extLst>
                </a:gridCol>
                <a:gridCol w="699516">
                  <a:extLst>
                    <a:ext uri="{9D8B030D-6E8A-4147-A177-3AD203B41FA5}">
                      <a16:colId xmlns:a16="http://schemas.microsoft.com/office/drawing/2014/main" val="1308268097"/>
                    </a:ext>
                  </a:extLst>
                </a:gridCol>
                <a:gridCol w="699516">
                  <a:extLst>
                    <a:ext uri="{9D8B030D-6E8A-4147-A177-3AD203B41FA5}">
                      <a16:colId xmlns:a16="http://schemas.microsoft.com/office/drawing/2014/main" val="1897159599"/>
                    </a:ext>
                  </a:extLst>
                </a:gridCol>
                <a:gridCol w="658368">
                  <a:extLst>
                    <a:ext uri="{9D8B030D-6E8A-4147-A177-3AD203B41FA5}">
                      <a16:colId xmlns:a16="http://schemas.microsoft.com/office/drawing/2014/main" val="2237623052"/>
                    </a:ext>
                  </a:extLst>
                </a:gridCol>
                <a:gridCol w="658368">
                  <a:extLst>
                    <a:ext uri="{9D8B030D-6E8A-4147-A177-3AD203B41FA5}">
                      <a16:colId xmlns:a16="http://schemas.microsoft.com/office/drawing/2014/main" val="461217935"/>
                    </a:ext>
                  </a:extLst>
                </a:gridCol>
                <a:gridCol w="658368">
                  <a:extLst>
                    <a:ext uri="{9D8B030D-6E8A-4147-A177-3AD203B41FA5}">
                      <a16:colId xmlns:a16="http://schemas.microsoft.com/office/drawing/2014/main" val="2458770777"/>
                    </a:ext>
                  </a:extLst>
                </a:gridCol>
                <a:gridCol w="699516">
                  <a:extLst>
                    <a:ext uri="{9D8B030D-6E8A-4147-A177-3AD203B41FA5}">
                      <a16:colId xmlns:a16="http://schemas.microsoft.com/office/drawing/2014/main" val="3842417119"/>
                    </a:ext>
                  </a:extLst>
                </a:gridCol>
                <a:gridCol w="699516">
                  <a:extLst>
                    <a:ext uri="{9D8B030D-6E8A-4147-A177-3AD203B41FA5}">
                      <a16:colId xmlns:a16="http://schemas.microsoft.com/office/drawing/2014/main" val="1877174306"/>
                    </a:ext>
                  </a:extLst>
                </a:gridCol>
                <a:gridCol w="699516">
                  <a:extLst>
                    <a:ext uri="{9D8B030D-6E8A-4147-A177-3AD203B41FA5}">
                      <a16:colId xmlns:a16="http://schemas.microsoft.com/office/drawing/2014/main" val="1667514783"/>
                    </a:ext>
                  </a:extLst>
                </a:gridCol>
                <a:gridCol w="658368">
                  <a:extLst>
                    <a:ext uri="{9D8B030D-6E8A-4147-A177-3AD203B41FA5}">
                      <a16:colId xmlns:a16="http://schemas.microsoft.com/office/drawing/2014/main" val="24458128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28890128"/>
                  </a:ext>
                </a:extLst>
              </a:tr>
              <a:tr h="370840">
                <a:tc>
                  <a:txBody>
                    <a:bodyPr/>
                    <a:lstStyle/>
                    <a:p>
                      <a:r>
                        <a:rPr lang="en-US" sz="1000"/>
                        <a:t>uoftalumni</a:t>
                      </a:r>
                    </a:p>
                  </a:txBody>
                  <a:tcPr/>
                </a:tc>
                <a:tc>
                  <a:txBody>
                    <a:bodyPr/>
                    <a:lstStyle/>
                    <a:p>
                      <a:r>
                        <a:rPr lang="en-US" sz="1000"/>
                        <a:t>4546</a:t>
                      </a:r>
                    </a:p>
                  </a:txBody>
                  <a:tcPr/>
                </a:tc>
                <a:tc>
                  <a:txBody>
                    <a:bodyPr/>
                    <a:lstStyle/>
                    <a:p>
                      <a:r>
                        <a:rPr lang="en-US" sz="1000"/>
                        <a:t>n/a</a:t>
                      </a:r>
                    </a:p>
                  </a:txBody>
                  <a:tcPr/>
                </a:tc>
                <a:tc>
                  <a:txBody>
                    <a:bodyPr/>
                    <a:lstStyle/>
                    <a:p>
                      <a:r>
                        <a:rPr lang="en-US" sz="1000"/>
                        <a:t>21</a:t>
                      </a:r>
                    </a:p>
                  </a:txBody>
                  <a:tcPr/>
                </a:tc>
                <a:tc>
                  <a:txBody>
                    <a:bodyPr/>
                    <a:lstStyle/>
                    <a:p>
                      <a:r>
                        <a:rPr lang="en-US" sz="1000"/>
                        <a:t>2</a:t>
                      </a:r>
                    </a:p>
                  </a:txBody>
                  <a:tcPr/>
                </a:tc>
                <a:tc>
                  <a:txBody>
                    <a:bodyPr/>
                    <a:lstStyle/>
                    <a:p>
                      <a:r>
                        <a:rPr lang="en-US" sz="1000"/>
                        <a:t>4</a:t>
                      </a:r>
                    </a:p>
                  </a:txBody>
                  <a:tcPr/>
                </a:tc>
                <a:tc>
                  <a:txBody>
                    <a:bodyPr/>
                    <a:lstStyle/>
                    <a:p>
                      <a:r>
                        <a:rPr lang="en-US" sz="1000"/>
                        <a:t>27</a:t>
                      </a:r>
                    </a:p>
                  </a:txBody>
                  <a:tcPr/>
                </a:tc>
                <a:tc>
                  <a:txBody>
                    <a:bodyPr/>
                    <a:lstStyle/>
                    <a:p>
                      <a:r>
                        <a:rPr lang="en-US" sz="1000"/>
                        <a:t>1724</a:t>
                      </a:r>
                    </a:p>
                  </a:txBody>
                  <a:tcPr/>
                </a:tc>
                <a:tc>
                  <a:txBody>
                    <a:bodyPr/>
                    <a:lstStyle/>
                    <a:p>
                      <a:r>
                        <a:rPr lang="en-US" sz="1000"/>
                        <a:t>29</a:t>
                      </a:r>
                    </a:p>
                  </a:txBody>
                  <a:tcPr/>
                </a:tc>
                <a:tc>
                  <a:txBody>
                    <a:bodyPr/>
                    <a:lstStyle/>
                    <a:p>
                      <a:r>
                        <a:rPr lang="en-US" sz="1000"/>
                        <a:t>n/a</a:t>
                      </a:r>
                    </a:p>
                  </a:txBody>
                  <a:tcPr/>
                </a:tc>
                <a:extLst>
                  <a:ext uri="{0D108BD9-81ED-4DB2-BD59-A6C34878D82A}">
                    <a16:rowId xmlns:a16="http://schemas.microsoft.com/office/drawing/2014/main" val="916673130"/>
                  </a:ext>
                </a:extLst>
              </a:tr>
              <a:tr h="370840">
                <a:tc>
                  <a:txBody>
                    <a:bodyPr/>
                    <a:lstStyle/>
                    <a:p>
                      <a:r>
                        <a:rPr lang="en-US" sz="1000"/>
                        <a:t>sfualumni_</a:t>
                      </a:r>
                    </a:p>
                  </a:txBody>
                  <a:tcPr/>
                </a:tc>
                <a:tc>
                  <a:txBody>
                    <a:bodyPr/>
                    <a:lstStyle/>
                    <a:p>
                      <a:r>
                        <a:rPr lang="en-US" sz="1000"/>
                        <a:t>3826</a:t>
                      </a:r>
                    </a:p>
                  </a:txBody>
                  <a:tcPr/>
                </a:tc>
                <a:tc>
                  <a:txBody>
                    <a:bodyPr/>
                    <a:lstStyle/>
                    <a:p>
                      <a:r>
                        <a:rPr lang="en-US" sz="1000"/>
                        <a:t>n/a</a:t>
                      </a:r>
                    </a:p>
                  </a:txBody>
                  <a:tcPr/>
                </a:tc>
                <a:tc>
                  <a:txBody>
                    <a:bodyPr/>
                    <a:lstStyle/>
                    <a:p>
                      <a:r>
                        <a:rPr lang="en-US" sz="1000"/>
                        <a:t>43</a:t>
                      </a:r>
                    </a:p>
                  </a:txBody>
                  <a:tcPr/>
                </a:tc>
                <a:tc>
                  <a:txBody>
                    <a:bodyPr/>
                    <a:lstStyle/>
                    <a:p>
                      <a:r>
                        <a:rPr lang="en-US" sz="1000"/>
                        <a:t>3</a:t>
                      </a:r>
                    </a:p>
                  </a:txBody>
                  <a:tcPr/>
                </a:tc>
                <a:tc>
                  <a:txBody>
                    <a:bodyPr/>
                    <a:lstStyle/>
                    <a:p>
                      <a:r>
                        <a:rPr lang="en-US" sz="1000"/>
                        <a:t>5</a:t>
                      </a:r>
                    </a:p>
                  </a:txBody>
                  <a:tcPr/>
                </a:tc>
                <a:tc>
                  <a:txBody>
                    <a:bodyPr/>
                    <a:lstStyle/>
                    <a:p>
                      <a:r>
                        <a:rPr lang="en-US" sz="1000"/>
                        <a:t>51</a:t>
                      </a:r>
                    </a:p>
                  </a:txBody>
                  <a:tcPr/>
                </a:tc>
                <a:tc>
                  <a:txBody>
                    <a:bodyPr/>
                    <a:lstStyle/>
                    <a:p>
                      <a:r>
                        <a:rPr lang="en-US" sz="1000"/>
                        <a:t>4519</a:t>
                      </a:r>
                    </a:p>
                  </a:txBody>
                  <a:tcPr/>
                </a:tc>
                <a:tc>
                  <a:txBody>
                    <a:bodyPr/>
                    <a:lstStyle/>
                    <a:p>
                      <a:r>
                        <a:rPr lang="en-US" sz="1000"/>
                        <a:t>117</a:t>
                      </a:r>
                    </a:p>
                  </a:txBody>
                  <a:tcPr/>
                </a:tc>
                <a:tc>
                  <a:txBody>
                    <a:bodyPr/>
                    <a:lstStyle/>
                    <a:p>
                      <a:r>
                        <a:rPr lang="en-US" sz="1000"/>
                        <a:t>n/a</a:t>
                      </a:r>
                    </a:p>
                  </a:txBody>
                  <a:tcPr/>
                </a:tc>
                <a:extLst>
                  <a:ext uri="{0D108BD9-81ED-4DB2-BD59-A6C34878D82A}">
                    <a16:rowId xmlns:a16="http://schemas.microsoft.com/office/drawing/2014/main" val="3086729579"/>
                  </a:ext>
                </a:extLst>
              </a:tr>
              <a:tr h="370840">
                <a:tc>
                  <a:txBody>
                    <a:bodyPr/>
                    <a:lstStyle/>
                    <a:p>
                      <a:r>
                        <a:rPr lang="en-US" sz="1000"/>
                        <a:t>alumniubc</a:t>
                      </a:r>
                    </a:p>
                  </a:txBody>
                  <a:tcPr/>
                </a:tc>
                <a:tc>
                  <a:txBody>
                    <a:bodyPr/>
                    <a:lstStyle/>
                    <a:p>
                      <a:r>
                        <a:rPr lang="en-US" sz="1000"/>
                        <a:t>2838</a:t>
                      </a:r>
                    </a:p>
                  </a:txBody>
                  <a:tcPr/>
                </a:tc>
                <a:tc>
                  <a:txBody>
                    <a:bodyPr/>
                    <a:lstStyle/>
                    <a:p>
                      <a:r>
                        <a:rPr lang="en-US" sz="1000"/>
                        <a:t>n/a</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259</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2306132994"/>
                  </a:ext>
                </a:extLst>
              </a:tr>
              <a:tr h="370840">
                <a:tc>
                  <a:txBody>
                    <a:bodyPr/>
                    <a:lstStyle/>
                    <a:p>
                      <a:r>
                        <a:rPr lang="en-US" sz="1000"/>
                        <a:t>yorkualumni</a:t>
                      </a:r>
                    </a:p>
                  </a:txBody>
                  <a:tcPr/>
                </a:tc>
                <a:tc>
                  <a:txBody>
                    <a:bodyPr/>
                    <a:lstStyle/>
                    <a:p>
                      <a:r>
                        <a:rPr lang="en-US" sz="1000"/>
                        <a:t>1147</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50866569"/>
                  </a:ext>
                </a:extLst>
              </a:tr>
            </a:tbl>
          </a:graphicData>
        </a:graphic>
      </p:graphicFrame>
      <p:sp>
        <p:nvSpPr>
          <p:cNvPr id="4" name="Text Placeholder 3">
            <a:extLst>
              <a:ext uri="{FF2B5EF4-FFF2-40B4-BE49-F238E27FC236}">
                <a16:creationId xmlns:a16="http://schemas.microsoft.com/office/drawing/2014/main" id="{642D0377-C574-4B08-9BC3-969DEB08431A}"/>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2332348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15C6-D81C-429C-BA27-002B567EF4D9}"/>
              </a:ext>
            </a:extLst>
          </p:cNvPr>
          <p:cNvSpPr>
            <a:spLocks noGrp="1"/>
          </p:cNvSpPr>
          <p:nvPr>
            <p:ph type="title"/>
          </p:nvPr>
        </p:nvSpPr>
        <p:spPr/>
        <p:txBody>
          <a:bodyPr/>
          <a:lstStyle/>
          <a:p>
            <a:r>
              <a:rPr lang="en-US"/>
              <a:t>Instagram Followers Total | Alumni Program</a:t>
            </a:r>
          </a:p>
        </p:txBody>
      </p:sp>
      <p:graphicFrame>
        <p:nvGraphicFramePr>
          <p:cNvPr id="6" name="Chart Placeholder 5">
            <a:extLst>
              <a:ext uri="{FF2B5EF4-FFF2-40B4-BE49-F238E27FC236}">
                <a16:creationId xmlns:a16="http://schemas.microsoft.com/office/drawing/2014/main" id="{4B5F4580-BCE4-4330-A7D8-7E749528CDA4}"/>
              </a:ext>
            </a:extLst>
          </p:cNvPr>
          <p:cNvGraphicFramePr>
            <a:graphicFrameLocks noGrp="1"/>
          </p:cNvGraphicFramePr>
          <p:nvPr>
            <p:ph type="chart" sz="quarter" idx="13"/>
            <p:extLst>
              <p:ext uri="{D42A27DB-BD31-4B8C-83A1-F6EECF244321}">
                <p14:modId xmlns:p14="http://schemas.microsoft.com/office/powerpoint/2010/main" val="3316563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541874-E9E0-4E0C-B13D-0E96BE49506E}"/>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7CA91BC3-9DE1-4C33-AF8A-C9A743ED6A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1250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01C87-A09F-4D2A-BCB1-974F75EB7BEB}"/>
              </a:ext>
            </a:extLst>
          </p:cNvPr>
          <p:cNvSpPr>
            <a:spLocks noGrp="1"/>
          </p:cNvSpPr>
          <p:nvPr>
            <p:ph type="title"/>
          </p:nvPr>
        </p:nvSpPr>
        <p:spPr/>
        <p:txBody>
          <a:bodyPr/>
          <a:lstStyle/>
          <a:p>
            <a:r>
              <a:rPr lang="en-US"/>
              <a:t>Instagram Posts Table | Alumni Program - 1 of 13</a:t>
            </a:r>
          </a:p>
        </p:txBody>
      </p:sp>
      <p:graphicFrame>
        <p:nvGraphicFramePr>
          <p:cNvPr id="5" name="Table Placeholder 4">
            <a:extLst>
              <a:ext uri="{FF2B5EF4-FFF2-40B4-BE49-F238E27FC236}">
                <a16:creationId xmlns:a16="http://schemas.microsoft.com/office/drawing/2014/main" id="{284ADFCA-3D9E-4EBB-8E3D-86BB673B2FE3}"/>
              </a:ext>
            </a:extLst>
          </p:cNvPr>
          <p:cNvGraphicFramePr>
            <a:graphicFrameLocks noGrp="1"/>
          </p:cNvGraphicFramePr>
          <p:nvPr>
            <p:ph type="tbl" sz="quarter" idx="13"/>
            <p:extLst>
              <p:ext uri="{D42A27DB-BD31-4B8C-83A1-F6EECF244321}">
                <p14:modId xmlns:p14="http://schemas.microsoft.com/office/powerpoint/2010/main" val="877481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5032441"/>
                    </a:ext>
                  </a:extLst>
                </a:gridCol>
                <a:gridCol w="987552">
                  <a:extLst>
                    <a:ext uri="{9D8B030D-6E8A-4147-A177-3AD203B41FA5}">
                      <a16:colId xmlns:a16="http://schemas.microsoft.com/office/drawing/2014/main" val="4196156968"/>
                    </a:ext>
                  </a:extLst>
                </a:gridCol>
                <a:gridCol w="987552">
                  <a:extLst>
                    <a:ext uri="{9D8B030D-6E8A-4147-A177-3AD203B41FA5}">
                      <a16:colId xmlns:a16="http://schemas.microsoft.com/office/drawing/2014/main" val="1224385585"/>
                    </a:ext>
                  </a:extLst>
                </a:gridCol>
                <a:gridCol w="987552">
                  <a:extLst>
                    <a:ext uri="{9D8B030D-6E8A-4147-A177-3AD203B41FA5}">
                      <a16:colId xmlns:a16="http://schemas.microsoft.com/office/drawing/2014/main" val="2557357493"/>
                    </a:ext>
                  </a:extLst>
                </a:gridCol>
                <a:gridCol w="987552">
                  <a:extLst>
                    <a:ext uri="{9D8B030D-6E8A-4147-A177-3AD203B41FA5}">
                      <a16:colId xmlns:a16="http://schemas.microsoft.com/office/drawing/2014/main" val="67228156"/>
                    </a:ext>
                  </a:extLst>
                </a:gridCol>
                <a:gridCol w="987552">
                  <a:extLst>
                    <a:ext uri="{9D8B030D-6E8A-4147-A177-3AD203B41FA5}">
                      <a16:colId xmlns:a16="http://schemas.microsoft.com/office/drawing/2014/main" val="2470309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122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- 2019-03-12 22:38:33 </a:t>
                      </a:r>
                      <a:r>
                        <a:rPr kumimoji="0" lang="en-US" sz="1000" b="0" i="0" u="none" strike="noStrike" kern="1200" cap="none" spc="0" normalizeH="0" baseline="0" noProof="0">
                          <a:ln>
                            <a:noFill/>
                          </a:ln>
                          <a:solidFill>
                            <a:prstClr val="black"/>
                          </a:solidFill>
                          <a:effectLst/>
                          <a:uLnTx/>
                          <a:uFillTx/>
                          <a:latin typeface="+mn-lt"/>
                          <a:ea typeface="+mn-ea"/>
                          <a:cs typeface="+mn-cs"/>
                        </a:rPr>
                        <a:t>
 It’s March 12 and still a winter wonderland at the Burnaby campus ❄️ .
.
#simonfraseruniversity #sfugram #sfualumni #snow #march #burnaby #sfu #campuslife #universitylife #canada #britishcolumbia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https://www.instagram.com/sfualumni_/p/Bu7HNQNgFXX/media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305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uoftalumni - 2019-03-12 14:30:28 </a:t>
                      </a:r>
                      <a:r>
                        <a:rPr kumimoji="0" lang="en-US" sz="1000" b="0" i="0" u="none" strike="noStrike" kern="1200" cap="none" spc="0" normalizeH="0" baseline="0" noProof="0">
                          <a:ln>
                            <a:noFill/>
                          </a:ln>
                          <a:solidFill>
                            <a:prstClr val="black"/>
                          </a:solidFill>
                          <a:effectLst/>
                          <a:uLnTx/>
                          <a:uFillTx/>
                          <a:latin typeface="+mn-lt"/>
                          <a:ea typeface="+mn-ea"/>
                          <a:cs typeface="+mn-cs"/>
                        </a:rPr>
                        <a:t>
 🔑🚪 You help your neighbours. We do too! UofT is finding solutions in areas that speak to your heart. Make a gift today, it will open the door to the future: boundless.utoronto.ca/future
•
•
•
#donateUofT #uoft #uoftalumni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https://www.instagram.com/p/Bu6O6JBh76k/media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8919308"/>
                  </a:ext>
                </a:extLst>
              </a:tr>
            </a:tbl>
          </a:graphicData>
        </a:graphic>
      </p:graphicFrame>
      <p:sp>
        <p:nvSpPr>
          <p:cNvPr id="4" name="Text Placeholder 3">
            <a:extLst>
              <a:ext uri="{FF2B5EF4-FFF2-40B4-BE49-F238E27FC236}">
                <a16:creationId xmlns:a16="http://schemas.microsoft.com/office/drawing/2014/main" id="{958DF114-9D16-4312-8B8D-84658DDDCDE5}"/>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7260882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93986-242E-4E01-98B2-55C763D34979}"/>
              </a:ext>
            </a:extLst>
          </p:cNvPr>
          <p:cNvSpPr>
            <a:spLocks noGrp="1"/>
          </p:cNvSpPr>
          <p:nvPr>
            <p:ph type="title"/>
          </p:nvPr>
        </p:nvSpPr>
        <p:spPr/>
        <p:txBody>
          <a:bodyPr/>
          <a:lstStyle/>
          <a:p>
            <a:r>
              <a:rPr lang="en-US"/>
              <a:t>Instagram Posts Table | Alumni Program - 2 of 13</a:t>
            </a:r>
          </a:p>
        </p:txBody>
      </p:sp>
      <p:graphicFrame>
        <p:nvGraphicFramePr>
          <p:cNvPr id="5" name="Table Placeholder 4">
            <a:extLst>
              <a:ext uri="{FF2B5EF4-FFF2-40B4-BE49-F238E27FC236}">
                <a16:creationId xmlns:a16="http://schemas.microsoft.com/office/drawing/2014/main" id="{4D8729B7-5EBC-410A-852C-5DA23D28484B}"/>
              </a:ext>
            </a:extLst>
          </p:cNvPr>
          <p:cNvGraphicFramePr>
            <a:graphicFrameLocks noGrp="1"/>
          </p:cNvGraphicFramePr>
          <p:nvPr>
            <p:ph type="tbl" sz="quarter" idx="13"/>
            <p:extLst>
              <p:ext uri="{D42A27DB-BD31-4B8C-83A1-F6EECF244321}">
                <p14:modId xmlns:p14="http://schemas.microsoft.com/office/powerpoint/2010/main" val="291338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2597774"/>
                    </a:ext>
                  </a:extLst>
                </a:gridCol>
                <a:gridCol w="987552">
                  <a:extLst>
                    <a:ext uri="{9D8B030D-6E8A-4147-A177-3AD203B41FA5}">
                      <a16:colId xmlns:a16="http://schemas.microsoft.com/office/drawing/2014/main" val="3876773293"/>
                    </a:ext>
                  </a:extLst>
                </a:gridCol>
                <a:gridCol w="987552">
                  <a:extLst>
                    <a:ext uri="{9D8B030D-6E8A-4147-A177-3AD203B41FA5}">
                      <a16:colId xmlns:a16="http://schemas.microsoft.com/office/drawing/2014/main" val="2909310506"/>
                    </a:ext>
                  </a:extLst>
                </a:gridCol>
                <a:gridCol w="987552">
                  <a:extLst>
                    <a:ext uri="{9D8B030D-6E8A-4147-A177-3AD203B41FA5}">
                      <a16:colId xmlns:a16="http://schemas.microsoft.com/office/drawing/2014/main" val="1820766116"/>
                    </a:ext>
                  </a:extLst>
                </a:gridCol>
                <a:gridCol w="987552">
                  <a:extLst>
                    <a:ext uri="{9D8B030D-6E8A-4147-A177-3AD203B41FA5}">
                      <a16:colId xmlns:a16="http://schemas.microsoft.com/office/drawing/2014/main" val="1498247577"/>
                    </a:ext>
                  </a:extLst>
                </a:gridCol>
                <a:gridCol w="987552">
                  <a:extLst>
                    <a:ext uri="{9D8B030D-6E8A-4147-A177-3AD203B41FA5}">
                      <a16:colId xmlns:a16="http://schemas.microsoft.com/office/drawing/2014/main" val="276037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702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- 2019-03-12 00:10:05 </a:t>
                      </a:r>
                      <a:r>
                        <a:rPr kumimoji="0" lang="en-US" sz="1000" b="0" i="0" u="none" strike="noStrike" kern="1200" cap="none" spc="0" normalizeH="0" baseline="0" noProof="0">
                          <a:ln>
                            <a:noFill/>
                          </a:ln>
                          <a:solidFill>
                            <a:prstClr val="black"/>
                          </a:solidFill>
                          <a:effectLst/>
                          <a:uLnTx/>
                          <a:uFillTx/>
                          <a:latin typeface="+mn-lt"/>
                          <a:ea typeface="+mn-ea"/>
                          <a:cs typeface="+mn-cs"/>
                        </a:rPr>
                        <a:t>
 We love it when our alumni come to campus to say "hello." Meet Lorna, whose generosity has led to a couple professorships in the Department of Gerontology! "It's one of the best things I've ever done," declares Lorna. "As one person, I couldn't create the change I wanted to see, but by investing in SFU, on matters that I care deeply about, I know that change has now started!" ✅ Read her story [link in bio]!
.
.
.
#SFUAlumni #SFUalumnipride #philanthropy #SFU #SFUGram #simonfraseruiniversity #campuslife #universitylife #canada #gerontology #generosity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https://www.instagram.com/sfualumni_/p/Bu4s4zFAmr6/media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924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uoftalumni - 2019-03-11 20:01:37 </a:t>
                      </a:r>
                      <a:r>
                        <a:rPr kumimoji="0" lang="en-US" sz="1000" b="0" i="0" u="none" strike="noStrike" kern="1200" cap="none" spc="0" normalizeH="0" baseline="0" noProof="0">
                          <a:ln>
                            <a:noFill/>
                          </a:ln>
                          <a:solidFill>
                            <a:prstClr val="black"/>
                          </a:solidFill>
                          <a:effectLst/>
                          <a:uLnTx/>
                          <a:uFillTx/>
                          <a:latin typeface="+mn-lt"/>
                          <a:ea typeface="+mn-ea"/>
                          <a:cs typeface="+mn-cs"/>
                        </a:rPr>
                        <a:t>
 UofT entrepreneurs have created more than 500 companies, which have secured more than  billion in investment over the past decade. Explore innovation at U of T: uoft.me/thisistheplace •
•
•
#uoftstartup #uoftentweek #uoft #uoftalumni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https://www.instagram.com/p/Bu4QGcnhUkI/media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79202314"/>
                  </a:ext>
                </a:extLst>
              </a:tr>
            </a:tbl>
          </a:graphicData>
        </a:graphic>
      </p:graphicFrame>
      <p:sp>
        <p:nvSpPr>
          <p:cNvPr id="4" name="Text Placeholder 3">
            <a:extLst>
              <a:ext uri="{FF2B5EF4-FFF2-40B4-BE49-F238E27FC236}">
                <a16:creationId xmlns:a16="http://schemas.microsoft.com/office/drawing/2014/main" id="{31986C55-2C8C-43B1-8118-FF88FD2136A9}"/>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6581807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9A617-2D41-4BD9-9B11-001814410238}"/>
              </a:ext>
            </a:extLst>
          </p:cNvPr>
          <p:cNvSpPr>
            <a:spLocks noGrp="1"/>
          </p:cNvSpPr>
          <p:nvPr>
            <p:ph type="title"/>
          </p:nvPr>
        </p:nvSpPr>
        <p:spPr/>
        <p:txBody>
          <a:bodyPr/>
          <a:lstStyle/>
          <a:p>
            <a:r>
              <a:rPr lang="en-US"/>
              <a:t>Instagram Posts Table | Alumni Program - 3 of 13</a:t>
            </a:r>
          </a:p>
        </p:txBody>
      </p:sp>
      <p:graphicFrame>
        <p:nvGraphicFramePr>
          <p:cNvPr id="5" name="Table Placeholder 4">
            <a:extLst>
              <a:ext uri="{FF2B5EF4-FFF2-40B4-BE49-F238E27FC236}">
                <a16:creationId xmlns:a16="http://schemas.microsoft.com/office/drawing/2014/main" id="{CF134A14-251B-46D0-B486-1415C7A874CA}"/>
              </a:ext>
            </a:extLst>
          </p:cNvPr>
          <p:cNvGraphicFramePr>
            <a:graphicFrameLocks noGrp="1"/>
          </p:cNvGraphicFramePr>
          <p:nvPr>
            <p:ph type="tbl" sz="quarter" idx="13"/>
            <p:extLst>
              <p:ext uri="{D42A27DB-BD31-4B8C-83A1-F6EECF244321}">
                <p14:modId xmlns:p14="http://schemas.microsoft.com/office/powerpoint/2010/main" val="1977359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7001246"/>
                    </a:ext>
                  </a:extLst>
                </a:gridCol>
                <a:gridCol w="987552">
                  <a:extLst>
                    <a:ext uri="{9D8B030D-6E8A-4147-A177-3AD203B41FA5}">
                      <a16:colId xmlns:a16="http://schemas.microsoft.com/office/drawing/2014/main" val="1864426001"/>
                    </a:ext>
                  </a:extLst>
                </a:gridCol>
                <a:gridCol w="987552">
                  <a:extLst>
                    <a:ext uri="{9D8B030D-6E8A-4147-A177-3AD203B41FA5}">
                      <a16:colId xmlns:a16="http://schemas.microsoft.com/office/drawing/2014/main" val="842365336"/>
                    </a:ext>
                  </a:extLst>
                </a:gridCol>
                <a:gridCol w="987552">
                  <a:extLst>
                    <a:ext uri="{9D8B030D-6E8A-4147-A177-3AD203B41FA5}">
                      <a16:colId xmlns:a16="http://schemas.microsoft.com/office/drawing/2014/main" val="278708250"/>
                    </a:ext>
                  </a:extLst>
                </a:gridCol>
                <a:gridCol w="987552">
                  <a:extLst>
                    <a:ext uri="{9D8B030D-6E8A-4147-A177-3AD203B41FA5}">
                      <a16:colId xmlns:a16="http://schemas.microsoft.com/office/drawing/2014/main" val="3807701946"/>
                    </a:ext>
                  </a:extLst>
                </a:gridCol>
                <a:gridCol w="987552">
                  <a:extLst>
                    <a:ext uri="{9D8B030D-6E8A-4147-A177-3AD203B41FA5}">
                      <a16:colId xmlns:a16="http://schemas.microsoft.com/office/drawing/2014/main" val="2526763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603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alumniubc - 2019-03-11 18:15:36 </a:t>
                      </a:r>
                      <a:r>
                        <a:rPr kumimoji="0" lang="en-US" sz="1000" b="0" i="0" u="none" strike="noStrike" kern="1200" cap="none" spc="0" normalizeH="0" baseline="0" noProof="0">
                          <a:ln>
                            <a:noFill/>
                          </a:ln>
                          <a:solidFill>
                            <a:prstClr val="black"/>
                          </a:solidFill>
                          <a:effectLst/>
                          <a:uLnTx/>
                          <a:uFillTx/>
                          <a:latin typeface="+mn-lt"/>
                          <a:ea typeface="+mn-ea"/>
                          <a:cs typeface="+mn-cs"/>
                        </a:rPr>
                        <a:t>
 CONTEST - We have a pair of tickets for the Sat. Mar. 30th Canucks game vs the Dallas Stars, courtesy of TD Insurance. These are great seats. See the rules and enter on our site for your chance to win! You must be a UBC alumni to win. Contest closes Mar. 18, 2019, at 11:59am PDT.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https://www.instagram.com/p/Bu4EUlTAX4a/media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091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uoftalumni - 2019-03-11 16:35:47 </a:t>
                      </a:r>
                      <a:r>
                        <a:rPr kumimoji="0" lang="en-US" sz="1000" b="0" i="0" u="none" strike="noStrike" kern="1200" cap="none" spc="0" normalizeH="0" baseline="0" noProof="0">
                          <a:ln>
                            <a:noFill/>
                          </a:ln>
                          <a:solidFill>
                            <a:prstClr val="black"/>
                          </a:solidFill>
                          <a:effectLst/>
                          <a:uLnTx/>
                          <a:uFillTx/>
                          <a:latin typeface="+mn-lt"/>
                          <a:ea typeface="+mn-ea"/>
                          <a:cs typeface="+mn-cs"/>
                        </a:rPr>
                        <a:t>
 “I’m in love with UofT's campus and the people. The minds there are incredible and I saw great performances by great orators" - David Ben (BA 1983). Discover how U of T's rich campus life started David on his career in magic. http://alumni.utoronto.ca.
#UofTalumni #UofT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https://www.instagram.com/p/Bu342a_BdZz/media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1138080"/>
                  </a:ext>
                </a:extLst>
              </a:tr>
            </a:tbl>
          </a:graphicData>
        </a:graphic>
      </p:graphicFrame>
      <p:sp>
        <p:nvSpPr>
          <p:cNvPr id="4" name="Text Placeholder 3">
            <a:extLst>
              <a:ext uri="{FF2B5EF4-FFF2-40B4-BE49-F238E27FC236}">
                <a16:creationId xmlns:a16="http://schemas.microsoft.com/office/drawing/2014/main" id="{EBCD67F1-30BB-491B-BC2E-3B168FCA7622}"/>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37646010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10946-7750-4695-9F6C-DF4272A22ED1}"/>
              </a:ext>
            </a:extLst>
          </p:cNvPr>
          <p:cNvSpPr>
            <a:spLocks noGrp="1"/>
          </p:cNvSpPr>
          <p:nvPr>
            <p:ph type="title"/>
          </p:nvPr>
        </p:nvSpPr>
        <p:spPr/>
        <p:txBody>
          <a:bodyPr/>
          <a:lstStyle/>
          <a:p>
            <a:r>
              <a:rPr lang="en-US"/>
              <a:t>Instagram Posts Table | Alumni Program - 4 of 13</a:t>
            </a:r>
          </a:p>
        </p:txBody>
      </p:sp>
      <p:graphicFrame>
        <p:nvGraphicFramePr>
          <p:cNvPr id="5" name="Table Placeholder 4">
            <a:extLst>
              <a:ext uri="{FF2B5EF4-FFF2-40B4-BE49-F238E27FC236}">
                <a16:creationId xmlns:a16="http://schemas.microsoft.com/office/drawing/2014/main" id="{34D72371-E6A2-43A5-AED9-FB559BF29CBA}"/>
              </a:ext>
            </a:extLst>
          </p:cNvPr>
          <p:cNvGraphicFramePr>
            <a:graphicFrameLocks noGrp="1"/>
          </p:cNvGraphicFramePr>
          <p:nvPr>
            <p:ph type="tbl" sz="quarter" idx="13"/>
            <p:extLst>
              <p:ext uri="{D42A27DB-BD31-4B8C-83A1-F6EECF244321}">
                <p14:modId xmlns:p14="http://schemas.microsoft.com/office/powerpoint/2010/main" val="2564093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2418423"/>
                    </a:ext>
                  </a:extLst>
                </a:gridCol>
                <a:gridCol w="987552">
                  <a:extLst>
                    <a:ext uri="{9D8B030D-6E8A-4147-A177-3AD203B41FA5}">
                      <a16:colId xmlns:a16="http://schemas.microsoft.com/office/drawing/2014/main" val="2636979280"/>
                    </a:ext>
                  </a:extLst>
                </a:gridCol>
                <a:gridCol w="987552">
                  <a:extLst>
                    <a:ext uri="{9D8B030D-6E8A-4147-A177-3AD203B41FA5}">
                      <a16:colId xmlns:a16="http://schemas.microsoft.com/office/drawing/2014/main" val="1128686486"/>
                    </a:ext>
                  </a:extLst>
                </a:gridCol>
                <a:gridCol w="987552">
                  <a:extLst>
                    <a:ext uri="{9D8B030D-6E8A-4147-A177-3AD203B41FA5}">
                      <a16:colId xmlns:a16="http://schemas.microsoft.com/office/drawing/2014/main" val="3807482359"/>
                    </a:ext>
                  </a:extLst>
                </a:gridCol>
                <a:gridCol w="987552">
                  <a:extLst>
                    <a:ext uri="{9D8B030D-6E8A-4147-A177-3AD203B41FA5}">
                      <a16:colId xmlns:a16="http://schemas.microsoft.com/office/drawing/2014/main" val="653575109"/>
                    </a:ext>
                  </a:extLst>
                </a:gridCol>
                <a:gridCol w="987552">
                  <a:extLst>
                    <a:ext uri="{9D8B030D-6E8A-4147-A177-3AD203B41FA5}">
                      <a16:colId xmlns:a16="http://schemas.microsoft.com/office/drawing/2014/main" val="3629809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93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- 2019-03-11 15:45:10 </a:t>
                      </a:r>
                      <a:r>
                        <a:rPr kumimoji="0" lang="en-US" sz="1000" b="0" i="0" u="none" strike="noStrike" kern="1200" cap="none" spc="0" normalizeH="0" baseline="0" noProof="0">
                          <a:ln>
                            <a:noFill/>
                          </a:ln>
                          <a:solidFill>
                            <a:prstClr val="black"/>
                          </a:solidFill>
                          <a:effectLst/>
                          <a:uLnTx/>
                          <a:uFillTx/>
                          <a:latin typeface="+mn-lt"/>
                          <a:ea typeface="+mn-ea"/>
                          <a:cs typeface="+mn-cs"/>
                        </a:rPr>
                        <a:t>
 #MondayMotivation: "Destroy the idea that you have to be constantly working or grinding in order to be successful. Embrace the concept that rest, recovery, reflection are essential parts of the progress towards a successful and happy life." ~unknown
.
.
.
#motivationmonday #qotd #inspiration #monday #mondaymood #quotestoliveby #quote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https://www.instagram.com/sfualumni_/p/Bu3zGvOljnf/media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804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- 2019-03-08 17:05:12 </a:t>
                      </a:r>
                      <a:r>
                        <a:rPr kumimoji="0" lang="en-US" sz="1000" b="0" i="0" u="none" strike="noStrike" kern="1200" cap="none" spc="0" normalizeH="0" baseline="0" noProof="0">
                          <a:ln>
                            <a:noFill/>
                          </a:ln>
                          <a:solidFill>
                            <a:prstClr val="black"/>
                          </a:solidFill>
                          <a:effectLst/>
                          <a:uLnTx/>
                          <a:uFillTx/>
                          <a:latin typeface="+mn-lt"/>
                          <a:ea typeface="+mn-ea"/>
                          <a:cs typeface="+mn-cs"/>
                        </a:rPr>
                        <a:t>
 1988: Hanging out in the Hyperbaric Chamber. Thank you to SFU Archives for the photo (UNS 880289)
.
.
.
#SFUAlumni #SFUScience #Science #1988 #1980s #throwback #memories #Science #campuslife #studentlife #HyperbaricChamber #university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https://www.instagram.com/sfualumni_/p/BuwN4N9lQXP/media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9060902"/>
                  </a:ext>
                </a:extLst>
              </a:tr>
            </a:tbl>
          </a:graphicData>
        </a:graphic>
      </p:graphicFrame>
      <p:sp>
        <p:nvSpPr>
          <p:cNvPr id="4" name="Text Placeholder 3">
            <a:extLst>
              <a:ext uri="{FF2B5EF4-FFF2-40B4-BE49-F238E27FC236}">
                <a16:creationId xmlns:a16="http://schemas.microsoft.com/office/drawing/2014/main" id="{A6A76884-8A4A-41D7-8380-EB7E7A91AF47}"/>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943411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5E35E-2DBB-4BB1-9D59-9CA16BD9365D}"/>
              </a:ext>
            </a:extLst>
          </p:cNvPr>
          <p:cNvSpPr>
            <a:spLocks noGrp="1"/>
          </p:cNvSpPr>
          <p:nvPr>
            <p:ph type="title"/>
          </p:nvPr>
        </p:nvSpPr>
        <p:spPr/>
        <p:txBody>
          <a:bodyPr/>
          <a:lstStyle/>
          <a:p>
            <a:r>
              <a:rPr lang="en-US"/>
              <a:t>Instagram Posts Table | Alumni Program - 5 of 13</a:t>
            </a:r>
          </a:p>
        </p:txBody>
      </p:sp>
      <p:graphicFrame>
        <p:nvGraphicFramePr>
          <p:cNvPr id="5" name="Table Placeholder 4">
            <a:extLst>
              <a:ext uri="{FF2B5EF4-FFF2-40B4-BE49-F238E27FC236}">
                <a16:creationId xmlns:a16="http://schemas.microsoft.com/office/drawing/2014/main" id="{4F5D6E48-0F99-4D14-A570-431A875BED2B}"/>
              </a:ext>
            </a:extLst>
          </p:cNvPr>
          <p:cNvGraphicFramePr>
            <a:graphicFrameLocks noGrp="1"/>
          </p:cNvGraphicFramePr>
          <p:nvPr>
            <p:ph type="tbl" sz="quarter" idx="13"/>
            <p:extLst>
              <p:ext uri="{D42A27DB-BD31-4B8C-83A1-F6EECF244321}">
                <p14:modId xmlns:p14="http://schemas.microsoft.com/office/powerpoint/2010/main" val="3627460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2238141"/>
                    </a:ext>
                  </a:extLst>
                </a:gridCol>
                <a:gridCol w="987552">
                  <a:extLst>
                    <a:ext uri="{9D8B030D-6E8A-4147-A177-3AD203B41FA5}">
                      <a16:colId xmlns:a16="http://schemas.microsoft.com/office/drawing/2014/main" val="829142006"/>
                    </a:ext>
                  </a:extLst>
                </a:gridCol>
                <a:gridCol w="987552">
                  <a:extLst>
                    <a:ext uri="{9D8B030D-6E8A-4147-A177-3AD203B41FA5}">
                      <a16:colId xmlns:a16="http://schemas.microsoft.com/office/drawing/2014/main" val="3917793682"/>
                    </a:ext>
                  </a:extLst>
                </a:gridCol>
                <a:gridCol w="987552">
                  <a:extLst>
                    <a:ext uri="{9D8B030D-6E8A-4147-A177-3AD203B41FA5}">
                      <a16:colId xmlns:a16="http://schemas.microsoft.com/office/drawing/2014/main" val="868345431"/>
                    </a:ext>
                  </a:extLst>
                </a:gridCol>
                <a:gridCol w="987552">
                  <a:extLst>
                    <a:ext uri="{9D8B030D-6E8A-4147-A177-3AD203B41FA5}">
                      <a16:colId xmlns:a16="http://schemas.microsoft.com/office/drawing/2014/main" val="1464799408"/>
                    </a:ext>
                  </a:extLst>
                </a:gridCol>
                <a:gridCol w="987552">
                  <a:extLst>
                    <a:ext uri="{9D8B030D-6E8A-4147-A177-3AD203B41FA5}">
                      <a16:colId xmlns:a16="http://schemas.microsoft.com/office/drawing/2014/main" val="147507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858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uoftalumni - 2019-03-08 16:20:33 </a:t>
                      </a:r>
                      <a:r>
                        <a:rPr kumimoji="0" lang="en-US" sz="1000" b="0" i="0" u="none" strike="noStrike" kern="1200" cap="none" spc="0" normalizeH="0" baseline="0" noProof="0">
                          <a:ln>
                            <a:noFill/>
                          </a:ln>
                          <a:solidFill>
                            <a:prstClr val="black"/>
                          </a:solidFill>
                          <a:effectLst/>
                          <a:uLnTx/>
                          <a:uFillTx/>
                          <a:latin typeface="+mn-lt"/>
                          <a:ea typeface="+mn-ea"/>
                          <a:cs typeface="+mn-cs"/>
                        </a:rPr>
                        <a:t>
 From literary legends to aerospace engineers to local entrepreneurs, our female alumni have accomplished incredible things. Swipe to meet some of these incredible uoft alumnae. 
This International Women’s Day, make sure to appreciate the women in your life and their amazing accomplishments. 
#IWD2019 #uoftalumni #uoft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https://www.instagram.com/p/BuwIxPuB-hQ/media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188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- 2019-03-07 17:09:54 </a:t>
                      </a:r>
                      <a:r>
                        <a:rPr kumimoji="0" lang="en-US" sz="1000" b="0" i="0" u="none" strike="noStrike" kern="1200" cap="none" spc="0" normalizeH="0" baseline="0" noProof="0">
                          <a:ln>
                            <a:noFill/>
                          </a:ln>
                          <a:solidFill>
                            <a:prstClr val="black"/>
                          </a:solidFill>
                          <a:effectLst/>
                          <a:uLnTx/>
                          <a:uFillTx/>
                          <a:latin typeface="+mn-lt"/>
                          <a:ea typeface="+mn-ea"/>
                          <a:cs typeface="+mn-cs"/>
                        </a:rPr>
                        <a:t>
 Our future alumni enjoyed some canine 🐶 love to help add self-care into their routines leading up to exam season. 🐾
.
.
.
#sfu #sfugram #simonfraseruniversity #futurealumni #futuresfualumni #studentlife #students #examseason #sfupuppies #dogs #dogtherapy #dogsofinstagram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https://www.instagram.com/sfualumni_/p/Butpn4oAHJ-/media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18397887"/>
                  </a:ext>
                </a:extLst>
              </a:tr>
            </a:tbl>
          </a:graphicData>
        </a:graphic>
      </p:graphicFrame>
      <p:sp>
        <p:nvSpPr>
          <p:cNvPr id="4" name="Text Placeholder 3">
            <a:extLst>
              <a:ext uri="{FF2B5EF4-FFF2-40B4-BE49-F238E27FC236}">
                <a16:creationId xmlns:a16="http://schemas.microsoft.com/office/drawing/2014/main" id="{08773742-4D2D-4B89-A62E-ADCCF5C861CC}"/>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5927020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72379-713C-4583-B4A6-CE9F5F5715D8}"/>
              </a:ext>
            </a:extLst>
          </p:cNvPr>
          <p:cNvSpPr>
            <a:spLocks noGrp="1"/>
          </p:cNvSpPr>
          <p:nvPr>
            <p:ph type="title"/>
          </p:nvPr>
        </p:nvSpPr>
        <p:spPr/>
        <p:txBody>
          <a:bodyPr/>
          <a:lstStyle/>
          <a:p>
            <a:r>
              <a:rPr lang="en-US"/>
              <a:t>Instagram Posts Table | Alumni Program - 6 of 13</a:t>
            </a:r>
          </a:p>
        </p:txBody>
      </p:sp>
      <p:graphicFrame>
        <p:nvGraphicFramePr>
          <p:cNvPr id="5" name="Table Placeholder 4">
            <a:extLst>
              <a:ext uri="{FF2B5EF4-FFF2-40B4-BE49-F238E27FC236}">
                <a16:creationId xmlns:a16="http://schemas.microsoft.com/office/drawing/2014/main" id="{A62791B8-3B73-4417-B98D-D4F31D21383D}"/>
              </a:ext>
            </a:extLst>
          </p:cNvPr>
          <p:cNvGraphicFramePr>
            <a:graphicFrameLocks noGrp="1"/>
          </p:cNvGraphicFramePr>
          <p:nvPr>
            <p:ph type="tbl" sz="quarter" idx="13"/>
            <p:extLst>
              <p:ext uri="{D42A27DB-BD31-4B8C-83A1-F6EECF244321}">
                <p14:modId xmlns:p14="http://schemas.microsoft.com/office/powerpoint/2010/main" val="234175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34999157"/>
                    </a:ext>
                  </a:extLst>
                </a:gridCol>
                <a:gridCol w="987552">
                  <a:extLst>
                    <a:ext uri="{9D8B030D-6E8A-4147-A177-3AD203B41FA5}">
                      <a16:colId xmlns:a16="http://schemas.microsoft.com/office/drawing/2014/main" val="751094667"/>
                    </a:ext>
                  </a:extLst>
                </a:gridCol>
                <a:gridCol w="987552">
                  <a:extLst>
                    <a:ext uri="{9D8B030D-6E8A-4147-A177-3AD203B41FA5}">
                      <a16:colId xmlns:a16="http://schemas.microsoft.com/office/drawing/2014/main" val="2814593713"/>
                    </a:ext>
                  </a:extLst>
                </a:gridCol>
                <a:gridCol w="987552">
                  <a:extLst>
                    <a:ext uri="{9D8B030D-6E8A-4147-A177-3AD203B41FA5}">
                      <a16:colId xmlns:a16="http://schemas.microsoft.com/office/drawing/2014/main" val="3685677774"/>
                    </a:ext>
                  </a:extLst>
                </a:gridCol>
                <a:gridCol w="987552">
                  <a:extLst>
                    <a:ext uri="{9D8B030D-6E8A-4147-A177-3AD203B41FA5}">
                      <a16:colId xmlns:a16="http://schemas.microsoft.com/office/drawing/2014/main" val="1736586669"/>
                    </a:ext>
                  </a:extLst>
                </a:gridCol>
                <a:gridCol w="987552">
                  <a:extLst>
                    <a:ext uri="{9D8B030D-6E8A-4147-A177-3AD203B41FA5}">
                      <a16:colId xmlns:a16="http://schemas.microsoft.com/office/drawing/2014/main" val="1515025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154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- 2019-03-06 23:55:21 </a:t>
                      </a:r>
                      <a:r>
                        <a:rPr kumimoji="0" lang="en-US" sz="1000" b="0" i="0" u="none" strike="noStrike" kern="1200" cap="none" spc="0" normalizeH="0" baseline="0" noProof="0">
                          <a:ln>
                            <a:noFill/>
                          </a:ln>
                          <a:solidFill>
                            <a:prstClr val="black"/>
                          </a:solidFill>
                          <a:effectLst/>
                          <a:uLnTx/>
                          <a:uFillTx/>
                          <a:latin typeface="+mn-lt"/>
                          <a:ea typeface="+mn-ea"/>
                          <a:cs typeface="+mn-cs"/>
                        </a:rPr>
                        <a:t>
 Hello...snow? It’s March 6 and still very much winter up at SFU Burnaby. 🌨❄️
.
.
.
#sfu #sfugram #simonfraseruniversity #sfualumni #sfualumnipride #campuslife #snow #march #burnabymountain #winter #brrr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https://www.instagram.com/sfualumni_/p/Bury3udgPc1/media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174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uoftalumni - 2019-03-06 15:02:34 </a:t>
                      </a:r>
                      <a:r>
                        <a:rPr kumimoji="0" lang="en-US" sz="1000" b="0" i="0" u="none" strike="noStrike" kern="1200" cap="none" spc="0" normalizeH="0" baseline="0" noProof="0">
                          <a:ln>
                            <a:noFill/>
                          </a:ln>
                          <a:solidFill>
                            <a:prstClr val="black"/>
                          </a:solidFill>
                          <a:effectLst/>
                          <a:uLnTx/>
                          <a:uFillTx/>
                          <a:latin typeface="+mn-lt"/>
                          <a:ea typeface="+mn-ea"/>
                          <a:cs typeface="+mn-cs"/>
                        </a:rPr>
                        <a:t>
 🎓 The Carl Mitchell Award for Community Engagement is named in honour of UTAA Past-President Carl Mitchell, who passed away in 2016. It was very important to Carl that the UTAA recognize uoft alumni who made a difference in their communities through volunteering. •
•
Nominate an exceptional alum from your community: uoft.me/CarlMitchellAlumniAward.
#UofT #UofTAlumni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https://www.instagram.com/p/Buq2QU1hIQ6/media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5949286"/>
                  </a:ext>
                </a:extLst>
              </a:tr>
            </a:tbl>
          </a:graphicData>
        </a:graphic>
      </p:graphicFrame>
      <p:sp>
        <p:nvSpPr>
          <p:cNvPr id="4" name="Text Placeholder 3">
            <a:extLst>
              <a:ext uri="{FF2B5EF4-FFF2-40B4-BE49-F238E27FC236}">
                <a16:creationId xmlns:a16="http://schemas.microsoft.com/office/drawing/2014/main" id="{64334E1E-A39D-4A7F-83FA-D973A2CA714E}"/>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1141622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7AB05-A46E-44A8-9748-36D407CDAA7C}"/>
              </a:ext>
            </a:extLst>
          </p:cNvPr>
          <p:cNvSpPr>
            <a:spLocks noGrp="1"/>
          </p:cNvSpPr>
          <p:nvPr>
            <p:ph type="title"/>
          </p:nvPr>
        </p:nvSpPr>
        <p:spPr/>
        <p:txBody>
          <a:bodyPr/>
          <a:lstStyle/>
          <a:p>
            <a:r>
              <a:rPr lang="en-US"/>
              <a:t>Instagram Posts Table | Alumni Program - 7 of 13</a:t>
            </a:r>
          </a:p>
        </p:txBody>
      </p:sp>
      <p:graphicFrame>
        <p:nvGraphicFramePr>
          <p:cNvPr id="5" name="Table Placeholder 4">
            <a:extLst>
              <a:ext uri="{FF2B5EF4-FFF2-40B4-BE49-F238E27FC236}">
                <a16:creationId xmlns:a16="http://schemas.microsoft.com/office/drawing/2014/main" id="{15716247-7948-491F-B564-BAEA3098B788}"/>
              </a:ext>
            </a:extLst>
          </p:cNvPr>
          <p:cNvGraphicFramePr>
            <a:graphicFrameLocks noGrp="1"/>
          </p:cNvGraphicFramePr>
          <p:nvPr>
            <p:ph type="tbl" sz="quarter" idx="13"/>
            <p:extLst>
              <p:ext uri="{D42A27DB-BD31-4B8C-83A1-F6EECF244321}">
                <p14:modId xmlns:p14="http://schemas.microsoft.com/office/powerpoint/2010/main" val="4057678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4081148"/>
                    </a:ext>
                  </a:extLst>
                </a:gridCol>
                <a:gridCol w="987552">
                  <a:extLst>
                    <a:ext uri="{9D8B030D-6E8A-4147-A177-3AD203B41FA5}">
                      <a16:colId xmlns:a16="http://schemas.microsoft.com/office/drawing/2014/main" val="1017308564"/>
                    </a:ext>
                  </a:extLst>
                </a:gridCol>
                <a:gridCol w="987552">
                  <a:extLst>
                    <a:ext uri="{9D8B030D-6E8A-4147-A177-3AD203B41FA5}">
                      <a16:colId xmlns:a16="http://schemas.microsoft.com/office/drawing/2014/main" val="1526593587"/>
                    </a:ext>
                  </a:extLst>
                </a:gridCol>
                <a:gridCol w="987552">
                  <a:extLst>
                    <a:ext uri="{9D8B030D-6E8A-4147-A177-3AD203B41FA5}">
                      <a16:colId xmlns:a16="http://schemas.microsoft.com/office/drawing/2014/main" val="1030500294"/>
                    </a:ext>
                  </a:extLst>
                </a:gridCol>
                <a:gridCol w="987552">
                  <a:extLst>
                    <a:ext uri="{9D8B030D-6E8A-4147-A177-3AD203B41FA5}">
                      <a16:colId xmlns:a16="http://schemas.microsoft.com/office/drawing/2014/main" val="2358952713"/>
                    </a:ext>
                  </a:extLst>
                </a:gridCol>
                <a:gridCol w="987552">
                  <a:extLst>
                    <a:ext uri="{9D8B030D-6E8A-4147-A177-3AD203B41FA5}">
                      <a16:colId xmlns:a16="http://schemas.microsoft.com/office/drawing/2014/main" val="1237447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234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- 2019-03-05 17:05:07 </a:t>
                      </a:r>
                      <a:r>
                        <a:rPr kumimoji="0" lang="en-US" sz="1000" b="0" i="0" u="none" strike="noStrike" kern="1200" cap="none" spc="0" normalizeH="0" baseline="0" noProof="0">
                          <a:ln>
                            <a:noFill/>
                          </a:ln>
                          <a:solidFill>
                            <a:prstClr val="black"/>
                          </a:solidFill>
                          <a:effectLst/>
                          <a:uLnTx/>
                          <a:uFillTx/>
                          <a:latin typeface="+mn-lt"/>
                          <a:ea typeface="+mn-ea"/>
                          <a:cs typeface="+mn-cs"/>
                        </a:rPr>
                        <a:t>
 How can the world sustainably feed almost 10 billion people? SFU alumnus Brent Loken, a former Trudeau Scholar, is one of 18 worldwide researchers who have just completed a new report that could transform the global food system to sustainably feed nearly 10 billion people by 2050. Loken is returning to SFU today to discuss the report’s findings with experts from SFU, other universities, Chefs for Oceans and the Canadian Associations of Physicians for the Environment. They’re all participating in a colloquium, The Psychology of Change: Achieving a Transformation of The Global Food System, in a bid to find ways to motivate people to adopt a more sustainable diet.
.
.
.
#SFUAlumni #SFUAlumniPride #Sustainability #food #sustainablediet #SFU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https://www.instagram.com/sfualumni_/p/BuoffExgMO5/media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9490212"/>
                  </a:ext>
                </a:extLst>
              </a:tr>
            </a:tbl>
          </a:graphicData>
        </a:graphic>
      </p:graphicFrame>
      <p:sp>
        <p:nvSpPr>
          <p:cNvPr id="4" name="Text Placeholder 3">
            <a:extLst>
              <a:ext uri="{FF2B5EF4-FFF2-40B4-BE49-F238E27FC236}">
                <a16:creationId xmlns:a16="http://schemas.microsoft.com/office/drawing/2014/main" id="{E4DC0CCF-19EC-4AB8-B0F7-7D41418525DF}"/>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2515857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BB017-3AC2-43B3-A463-589085FDF19D}"/>
              </a:ext>
            </a:extLst>
          </p:cNvPr>
          <p:cNvSpPr>
            <a:spLocks noGrp="1"/>
          </p:cNvSpPr>
          <p:nvPr>
            <p:ph type="title"/>
          </p:nvPr>
        </p:nvSpPr>
        <p:spPr/>
        <p:txBody>
          <a:bodyPr/>
          <a:lstStyle/>
          <a:p>
            <a:r>
              <a:rPr lang="en-US"/>
              <a:t>Instagram Posts Table | Alumni Program - 8 of 13</a:t>
            </a:r>
          </a:p>
        </p:txBody>
      </p:sp>
      <p:graphicFrame>
        <p:nvGraphicFramePr>
          <p:cNvPr id="5" name="Table Placeholder 4">
            <a:extLst>
              <a:ext uri="{FF2B5EF4-FFF2-40B4-BE49-F238E27FC236}">
                <a16:creationId xmlns:a16="http://schemas.microsoft.com/office/drawing/2014/main" id="{E8633DAE-66CF-445B-BFAB-07E1DCCC6ED8}"/>
              </a:ext>
            </a:extLst>
          </p:cNvPr>
          <p:cNvGraphicFramePr>
            <a:graphicFrameLocks noGrp="1"/>
          </p:cNvGraphicFramePr>
          <p:nvPr>
            <p:ph type="tbl" sz="quarter" idx="13"/>
            <p:extLst>
              <p:ext uri="{D42A27DB-BD31-4B8C-83A1-F6EECF244321}">
                <p14:modId xmlns:p14="http://schemas.microsoft.com/office/powerpoint/2010/main" val="257783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2473489"/>
                    </a:ext>
                  </a:extLst>
                </a:gridCol>
                <a:gridCol w="987552">
                  <a:extLst>
                    <a:ext uri="{9D8B030D-6E8A-4147-A177-3AD203B41FA5}">
                      <a16:colId xmlns:a16="http://schemas.microsoft.com/office/drawing/2014/main" val="1715822951"/>
                    </a:ext>
                  </a:extLst>
                </a:gridCol>
                <a:gridCol w="987552">
                  <a:extLst>
                    <a:ext uri="{9D8B030D-6E8A-4147-A177-3AD203B41FA5}">
                      <a16:colId xmlns:a16="http://schemas.microsoft.com/office/drawing/2014/main" val="2884139202"/>
                    </a:ext>
                  </a:extLst>
                </a:gridCol>
                <a:gridCol w="987552">
                  <a:extLst>
                    <a:ext uri="{9D8B030D-6E8A-4147-A177-3AD203B41FA5}">
                      <a16:colId xmlns:a16="http://schemas.microsoft.com/office/drawing/2014/main" val="942198610"/>
                    </a:ext>
                  </a:extLst>
                </a:gridCol>
                <a:gridCol w="987552">
                  <a:extLst>
                    <a:ext uri="{9D8B030D-6E8A-4147-A177-3AD203B41FA5}">
                      <a16:colId xmlns:a16="http://schemas.microsoft.com/office/drawing/2014/main" val="1962038443"/>
                    </a:ext>
                  </a:extLst>
                </a:gridCol>
                <a:gridCol w="987552">
                  <a:extLst>
                    <a:ext uri="{9D8B030D-6E8A-4147-A177-3AD203B41FA5}">
                      <a16:colId xmlns:a16="http://schemas.microsoft.com/office/drawing/2014/main" val="3546593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082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- 2019-03-05 00:11:42 </a:t>
                      </a:r>
                      <a:r>
                        <a:rPr kumimoji="0" lang="en-US" sz="1000" b="0" i="0" u="none" strike="noStrike" kern="1200" cap="none" spc="0" normalizeH="0" baseline="0" noProof="0">
                          <a:ln>
                            <a:noFill/>
                          </a:ln>
                          <a:solidFill>
                            <a:prstClr val="black"/>
                          </a:solidFill>
                          <a:effectLst/>
                          <a:uLnTx/>
                          <a:uFillTx/>
                          <a:latin typeface="+mn-lt"/>
                          <a:ea typeface="+mn-ea"/>
                          <a:cs typeface="+mn-cs"/>
                        </a:rPr>
                        <a:t>
 Opening in early March, The Study will be a food-and-fun-focused venue that promises to become a vibrant social hub; it's housed in the old Highland Pub location. The completely renovated pub features comfortable booth and table seating upstairs while a lower floor ‘barcade’ is outfitted with vintage pinball games, shuffleboard and ping pong tables. The menu will feature local, craft and made-from-scratch traditional fare, tasty classics, and happy-hour specials. 🎥 peaksfu
.
.
.
#sfu #simonfraseruniversity #sfualumni #sfualumnipride #sfugram #campuslife #universitylife #studentlife #thestudy #thestudypublichouse #socialhub #openingsoon #goodnews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https://www.instagram.com/sfualumni_/p/BumrO7lgvxM/media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6075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- 2019-03-04 17:05:10 </a:t>
                      </a:r>
                      <a:r>
                        <a:rPr kumimoji="0" lang="en-US" sz="1000" b="0" i="0" u="none" strike="noStrike" kern="1200" cap="none" spc="0" normalizeH="0" baseline="0" noProof="0">
                          <a:ln>
                            <a:noFill/>
                          </a:ln>
                          <a:solidFill>
                            <a:prstClr val="black"/>
                          </a:solidFill>
                          <a:effectLst/>
                          <a:uLnTx/>
                          <a:uFillTx/>
                          <a:latin typeface="+mn-lt"/>
                          <a:ea typeface="+mn-ea"/>
                          <a:cs typeface="+mn-cs"/>
                        </a:rPr>
                        <a:t>
 #MotivationMonday ➡️ "If you let fear hold you back, you'll never be able to move forward." Seema Bansal
.
.
.
#MotivationMonday #Monday #MondayMood #quoteoftheday #quotetoliveby #qotd #inspiration #quote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https://www.instagram.com/sfualumni_/p/Bul6sjwF7oU/media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6468132"/>
                  </a:ext>
                </a:extLst>
              </a:tr>
            </a:tbl>
          </a:graphicData>
        </a:graphic>
      </p:graphicFrame>
      <p:sp>
        <p:nvSpPr>
          <p:cNvPr id="4" name="Text Placeholder 3">
            <a:extLst>
              <a:ext uri="{FF2B5EF4-FFF2-40B4-BE49-F238E27FC236}">
                <a16:creationId xmlns:a16="http://schemas.microsoft.com/office/drawing/2014/main" id="{9092E0B8-7FF3-4F64-A8BE-F62057860490}"/>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9596423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24BFF-8168-4DA6-88C2-75003D867794}"/>
              </a:ext>
            </a:extLst>
          </p:cNvPr>
          <p:cNvSpPr>
            <a:spLocks noGrp="1"/>
          </p:cNvSpPr>
          <p:nvPr>
            <p:ph type="title"/>
          </p:nvPr>
        </p:nvSpPr>
        <p:spPr/>
        <p:txBody>
          <a:bodyPr/>
          <a:lstStyle/>
          <a:p>
            <a:r>
              <a:rPr lang="en-US"/>
              <a:t>Instagram Posts Table | Alumni Program - 9 of 13</a:t>
            </a:r>
          </a:p>
        </p:txBody>
      </p:sp>
      <p:graphicFrame>
        <p:nvGraphicFramePr>
          <p:cNvPr id="5" name="Table Placeholder 4">
            <a:extLst>
              <a:ext uri="{FF2B5EF4-FFF2-40B4-BE49-F238E27FC236}">
                <a16:creationId xmlns:a16="http://schemas.microsoft.com/office/drawing/2014/main" id="{8EE25FCA-4255-4F1E-86FB-6523A5DC7C75}"/>
              </a:ext>
            </a:extLst>
          </p:cNvPr>
          <p:cNvGraphicFramePr>
            <a:graphicFrameLocks noGrp="1"/>
          </p:cNvGraphicFramePr>
          <p:nvPr>
            <p:ph type="tbl" sz="quarter" idx="13"/>
            <p:extLst>
              <p:ext uri="{D42A27DB-BD31-4B8C-83A1-F6EECF244321}">
                <p14:modId xmlns:p14="http://schemas.microsoft.com/office/powerpoint/2010/main" val="2269394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8265568"/>
                    </a:ext>
                  </a:extLst>
                </a:gridCol>
                <a:gridCol w="987552">
                  <a:extLst>
                    <a:ext uri="{9D8B030D-6E8A-4147-A177-3AD203B41FA5}">
                      <a16:colId xmlns:a16="http://schemas.microsoft.com/office/drawing/2014/main" val="2085667410"/>
                    </a:ext>
                  </a:extLst>
                </a:gridCol>
                <a:gridCol w="987552">
                  <a:extLst>
                    <a:ext uri="{9D8B030D-6E8A-4147-A177-3AD203B41FA5}">
                      <a16:colId xmlns:a16="http://schemas.microsoft.com/office/drawing/2014/main" val="3477959381"/>
                    </a:ext>
                  </a:extLst>
                </a:gridCol>
                <a:gridCol w="987552">
                  <a:extLst>
                    <a:ext uri="{9D8B030D-6E8A-4147-A177-3AD203B41FA5}">
                      <a16:colId xmlns:a16="http://schemas.microsoft.com/office/drawing/2014/main" val="906173919"/>
                    </a:ext>
                  </a:extLst>
                </a:gridCol>
                <a:gridCol w="987552">
                  <a:extLst>
                    <a:ext uri="{9D8B030D-6E8A-4147-A177-3AD203B41FA5}">
                      <a16:colId xmlns:a16="http://schemas.microsoft.com/office/drawing/2014/main" val="3745055404"/>
                    </a:ext>
                  </a:extLst>
                </a:gridCol>
                <a:gridCol w="987552">
                  <a:extLst>
                    <a:ext uri="{9D8B030D-6E8A-4147-A177-3AD203B41FA5}">
                      <a16:colId xmlns:a16="http://schemas.microsoft.com/office/drawing/2014/main" val="440516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423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- 2019-03-03 18:04:50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sfu_mbb who are playoff bound 🙌💯. They’ve earned a berth into the GNAC playoffs for the first time in program history
.
.
.
#simonfraseruniversity #sfualumnipride #universitylife #sfugram #basketball #sfupride #gnac #reptheleaf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https://www.instagram.com/sfualumni_/p/BujcTaMgGYD/media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845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- 2019-03-01 23:16:06 </a:t>
                      </a:r>
                      <a:r>
                        <a:rPr kumimoji="0" lang="en-US" sz="1000" b="0" i="0" u="none" strike="noStrike" kern="1200" cap="none" spc="0" normalizeH="0" baseline="0" noProof="0">
                          <a:ln>
                            <a:noFill/>
                          </a:ln>
                          <a:solidFill>
                            <a:prstClr val="black"/>
                          </a:solidFill>
                          <a:effectLst/>
                          <a:uLnTx/>
                          <a:uFillTx/>
                          <a:latin typeface="+mn-lt"/>
                          <a:ea typeface="+mn-ea"/>
                          <a:cs typeface="+mn-cs"/>
                        </a:rPr>
                        <a:t>
 Another stellar day on the Burnaby campus ☀️ .
.
.
#sfualumnipride #sfualumni #sfugram #friday #canada #campuslife #simonfraseruniversity #university #march #tgif #bluesky #snow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https://www.instagram.com/sfualumni_/p/Bue2wrWAr8h/media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203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uoftalumni - 2019-03-01 20:46:15 </a:t>
                      </a:r>
                      <a:r>
                        <a:rPr kumimoji="0" lang="en-US" sz="1000" b="0" i="0" u="none" strike="noStrike" kern="1200" cap="none" spc="0" normalizeH="0" baseline="0" noProof="0">
                          <a:ln>
                            <a:noFill/>
                          </a:ln>
                          <a:solidFill>
                            <a:prstClr val="black"/>
                          </a:solidFill>
                          <a:effectLst/>
                          <a:uLnTx/>
                          <a:uFillTx/>
                          <a:latin typeface="+mn-lt"/>
                          <a:ea typeface="+mn-ea"/>
                          <a:cs typeface="+mn-cs"/>
                        </a:rPr>
                        <a:t>
 🐶 We're all smiles for the weekend, happy Friday from Hobbes! 📷 Photo by jalvinandhobbes.
#UofTalumni #UofT #FeatureFriday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https://www.instagram.com/p/BuelnKVhJr8/media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2124469"/>
                  </a:ext>
                </a:extLst>
              </a:tr>
            </a:tbl>
          </a:graphicData>
        </a:graphic>
      </p:graphicFrame>
      <p:sp>
        <p:nvSpPr>
          <p:cNvPr id="4" name="Text Placeholder 3">
            <a:extLst>
              <a:ext uri="{FF2B5EF4-FFF2-40B4-BE49-F238E27FC236}">
                <a16:creationId xmlns:a16="http://schemas.microsoft.com/office/drawing/2014/main" id="{53B14F40-5E3B-49AA-90BB-808EB98FC740}"/>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4297746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ACC4E-6156-4AFC-941A-273033235017}"/>
              </a:ext>
            </a:extLst>
          </p:cNvPr>
          <p:cNvSpPr>
            <a:spLocks noGrp="1"/>
          </p:cNvSpPr>
          <p:nvPr>
            <p:ph type="title"/>
          </p:nvPr>
        </p:nvSpPr>
        <p:spPr/>
        <p:txBody>
          <a:bodyPr/>
          <a:lstStyle/>
          <a:p>
            <a:r>
              <a:rPr lang="en-US"/>
              <a:t>Instagram Posts Table | Alumni Program - 10 of 13</a:t>
            </a:r>
          </a:p>
        </p:txBody>
      </p:sp>
      <p:graphicFrame>
        <p:nvGraphicFramePr>
          <p:cNvPr id="5" name="Table Placeholder 4">
            <a:extLst>
              <a:ext uri="{FF2B5EF4-FFF2-40B4-BE49-F238E27FC236}">
                <a16:creationId xmlns:a16="http://schemas.microsoft.com/office/drawing/2014/main" id="{B0B5B567-D32F-4A8F-99D7-E2B011FEF996}"/>
              </a:ext>
            </a:extLst>
          </p:cNvPr>
          <p:cNvGraphicFramePr>
            <a:graphicFrameLocks noGrp="1"/>
          </p:cNvGraphicFramePr>
          <p:nvPr>
            <p:ph type="tbl" sz="quarter" idx="13"/>
            <p:extLst>
              <p:ext uri="{D42A27DB-BD31-4B8C-83A1-F6EECF244321}">
                <p14:modId xmlns:p14="http://schemas.microsoft.com/office/powerpoint/2010/main" val="6679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28125133"/>
                    </a:ext>
                  </a:extLst>
                </a:gridCol>
                <a:gridCol w="987552">
                  <a:extLst>
                    <a:ext uri="{9D8B030D-6E8A-4147-A177-3AD203B41FA5}">
                      <a16:colId xmlns:a16="http://schemas.microsoft.com/office/drawing/2014/main" val="4120690841"/>
                    </a:ext>
                  </a:extLst>
                </a:gridCol>
                <a:gridCol w="987552">
                  <a:extLst>
                    <a:ext uri="{9D8B030D-6E8A-4147-A177-3AD203B41FA5}">
                      <a16:colId xmlns:a16="http://schemas.microsoft.com/office/drawing/2014/main" val="703421574"/>
                    </a:ext>
                  </a:extLst>
                </a:gridCol>
                <a:gridCol w="987552">
                  <a:extLst>
                    <a:ext uri="{9D8B030D-6E8A-4147-A177-3AD203B41FA5}">
                      <a16:colId xmlns:a16="http://schemas.microsoft.com/office/drawing/2014/main" val="2717691464"/>
                    </a:ext>
                  </a:extLst>
                </a:gridCol>
                <a:gridCol w="987552">
                  <a:extLst>
                    <a:ext uri="{9D8B030D-6E8A-4147-A177-3AD203B41FA5}">
                      <a16:colId xmlns:a16="http://schemas.microsoft.com/office/drawing/2014/main" val="576965220"/>
                    </a:ext>
                  </a:extLst>
                </a:gridCol>
                <a:gridCol w="987552">
                  <a:extLst>
                    <a:ext uri="{9D8B030D-6E8A-4147-A177-3AD203B41FA5}">
                      <a16:colId xmlns:a16="http://schemas.microsoft.com/office/drawing/2014/main" val="3317673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15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- 2019-03-01 17:02:06 </a:t>
                      </a:r>
                      <a:r>
                        <a:rPr kumimoji="0" lang="en-US" sz="1000" b="0" i="0" u="none" strike="noStrike" kern="1200" cap="none" spc="0" normalizeH="0" baseline="0" noProof="0">
                          <a:ln>
                            <a:noFill/>
                          </a:ln>
                          <a:solidFill>
                            <a:prstClr val="black"/>
                          </a:solidFill>
                          <a:effectLst/>
                          <a:uLnTx/>
                          <a:uFillTx/>
                          <a:latin typeface="+mn-lt"/>
                          <a:ea typeface="+mn-ea"/>
                          <a:cs typeface="+mn-cs"/>
                        </a:rPr>
                        <a:t>
 1973: A science lab. Thank you to SFU Archives for the photo! (IMC73141_007)
.
.
.
#throwback #SFUAlumni #SFUalumnipride #1973 #campuslife #science #studentlife sfuscience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https://www.instagram.com/sfualumni_/p/BueL9fZDO6O/media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021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- 2019-02-28 22:30:05 </a:t>
                      </a:r>
                      <a:r>
                        <a:rPr kumimoji="0" lang="en-US" sz="1000" b="0" i="0" u="none" strike="noStrike" kern="1200" cap="none" spc="0" normalizeH="0" baseline="0" noProof="0">
                          <a:ln>
                            <a:noFill/>
                          </a:ln>
                          <a:solidFill>
                            <a:prstClr val="black"/>
                          </a:solidFill>
                          <a:effectLst/>
                          <a:uLnTx/>
                          <a:uFillTx/>
                          <a:latin typeface="+mn-lt"/>
                          <a:ea typeface="+mn-ea"/>
                          <a:cs typeface="+mn-cs"/>
                        </a:rPr>
                        <a:t>
 SFU alumnus Kody Baker of VeloMetro stepped into the Dragon's Den to show off his Veemo and asking for 1M for 5%. Veemo is an enclosed, electric-assist three-wheeled bicycle designed to provide car functionality for urban core travel. Veemo is outfitted with familiar handlebars for steering, pedals for movement, handbrakes for stopping, and a strong enclosed body to shield users from weather. Good news! Kody was successful in making a deal. You can check out his pitch by clicking the link in our bio.
.
.
.
#SFUAlumniPride #SFUAlumni #Veemo #VeloMetro #entrepreneur #dragonsden #sustainability #transportation #yvr #vancouver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https://www.instagram.com/sfualumni_/p/BucMs0GDRMz/media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2177889"/>
                  </a:ext>
                </a:extLst>
              </a:tr>
            </a:tbl>
          </a:graphicData>
        </a:graphic>
      </p:graphicFrame>
      <p:sp>
        <p:nvSpPr>
          <p:cNvPr id="4" name="Text Placeholder 3">
            <a:extLst>
              <a:ext uri="{FF2B5EF4-FFF2-40B4-BE49-F238E27FC236}">
                <a16:creationId xmlns:a16="http://schemas.microsoft.com/office/drawing/2014/main" id="{08797191-7BCC-4CC5-B5E1-11ADE75929BB}"/>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7628741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DA3AD-234E-449F-9F64-7FA02667F007}"/>
              </a:ext>
            </a:extLst>
          </p:cNvPr>
          <p:cNvSpPr>
            <a:spLocks noGrp="1"/>
          </p:cNvSpPr>
          <p:nvPr>
            <p:ph type="title"/>
          </p:nvPr>
        </p:nvSpPr>
        <p:spPr/>
        <p:txBody>
          <a:bodyPr/>
          <a:lstStyle/>
          <a:p>
            <a:r>
              <a:rPr lang="en-US"/>
              <a:t>Instagram Posts Table | Alumni Program - 11 of 13</a:t>
            </a:r>
          </a:p>
        </p:txBody>
      </p:sp>
      <p:graphicFrame>
        <p:nvGraphicFramePr>
          <p:cNvPr id="5" name="Table Placeholder 4">
            <a:extLst>
              <a:ext uri="{FF2B5EF4-FFF2-40B4-BE49-F238E27FC236}">
                <a16:creationId xmlns:a16="http://schemas.microsoft.com/office/drawing/2014/main" id="{8079C1F3-8287-4CCD-B1F5-3FB1C126D280}"/>
              </a:ext>
            </a:extLst>
          </p:cNvPr>
          <p:cNvGraphicFramePr>
            <a:graphicFrameLocks noGrp="1"/>
          </p:cNvGraphicFramePr>
          <p:nvPr>
            <p:ph type="tbl" sz="quarter" idx="13"/>
            <p:extLst>
              <p:ext uri="{D42A27DB-BD31-4B8C-83A1-F6EECF244321}">
                <p14:modId xmlns:p14="http://schemas.microsoft.com/office/powerpoint/2010/main" val="3986514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6492072"/>
                    </a:ext>
                  </a:extLst>
                </a:gridCol>
                <a:gridCol w="987552">
                  <a:extLst>
                    <a:ext uri="{9D8B030D-6E8A-4147-A177-3AD203B41FA5}">
                      <a16:colId xmlns:a16="http://schemas.microsoft.com/office/drawing/2014/main" val="4135423632"/>
                    </a:ext>
                  </a:extLst>
                </a:gridCol>
                <a:gridCol w="987552">
                  <a:extLst>
                    <a:ext uri="{9D8B030D-6E8A-4147-A177-3AD203B41FA5}">
                      <a16:colId xmlns:a16="http://schemas.microsoft.com/office/drawing/2014/main" val="613672105"/>
                    </a:ext>
                  </a:extLst>
                </a:gridCol>
                <a:gridCol w="987552">
                  <a:extLst>
                    <a:ext uri="{9D8B030D-6E8A-4147-A177-3AD203B41FA5}">
                      <a16:colId xmlns:a16="http://schemas.microsoft.com/office/drawing/2014/main" val="793765212"/>
                    </a:ext>
                  </a:extLst>
                </a:gridCol>
                <a:gridCol w="987552">
                  <a:extLst>
                    <a:ext uri="{9D8B030D-6E8A-4147-A177-3AD203B41FA5}">
                      <a16:colId xmlns:a16="http://schemas.microsoft.com/office/drawing/2014/main" val="486529903"/>
                    </a:ext>
                  </a:extLst>
                </a:gridCol>
                <a:gridCol w="987552">
                  <a:extLst>
                    <a:ext uri="{9D8B030D-6E8A-4147-A177-3AD203B41FA5}">
                      <a16:colId xmlns:a16="http://schemas.microsoft.com/office/drawing/2014/main" val="1366109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691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uoftalumni - 2019-02-28 18:44:17 </a:t>
                      </a:r>
                      <a:r>
                        <a:rPr kumimoji="0" lang="en-US" sz="1000" b="0" i="0" u="none" strike="noStrike" kern="1200" cap="none" spc="0" normalizeH="0" baseline="0" noProof="0">
                          <a:ln>
                            <a:noFill/>
                          </a:ln>
                          <a:solidFill>
                            <a:prstClr val="black"/>
                          </a:solidFill>
                          <a:effectLst/>
                          <a:uLnTx/>
                          <a:uFillTx/>
                          <a:latin typeface="+mn-lt"/>
                          <a:ea typeface="+mn-ea"/>
                          <a:cs typeface="+mn-cs"/>
                        </a:rPr>
                        <a:t>
 🦒 UofT alumna Anne Innis Dagg (BA 1955 UC, MA 1956) has been fascinated by giraffes since childhood. Now as a pioneering researcher, she is featured in a documentary about her life called The Woman Who Loves Giraffes. •
Her advice to women in academia? “Don't let the men get away with anything. In the olden days, we didn't know how to do that because all the men had all the power, but now there are enough women who can get together and say, 'This is wrong, let's work on it.’” 📸: Elissa Vargas.
#UofTalumni #UofT #WomanWhoLovesGiraffes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https://www.instagram.com/p/Buby3CHBu5J/media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684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- 2019-02-27 22:08:31 </a:t>
                      </a:r>
                      <a:r>
                        <a:rPr kumimoji="0" lang="en-US" sz="1000" b="0" i="0" u="none" strike="noStrike" kern="1200" cap="none" spc="0" normalizeH="0" baseline="0" noProof="0">
                          <a:ln>
                            <a:noFill/>
                          </a:ln>
                          <a:solidFill>
                            <a:prstClr val="black"/>
                          </a:solidFill>
                          <a:effectLst/>
                          <a:uLnTx/>
                          <a:uFillTx/>
                          <a:latin typeface="+mn-lt"/>
                          <a:ea typeface="+mn-ea"/>
                          <a:cs typeface="+mn-cs"/>
                        </a:rPr>
                        <a:t>
 Thank you curry.dora for letting us regram this stunning photo you shared earlier this month of the gorgeous views at SFU Burnaby! 🏔😍
.
.
.
#sfu #sfugram #simonfraseruniversity #sfualumni #sfualumnipride #regram #photooftheday #campus #views #burnaby #beautifulbc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https://www.instagram.com/sfualumni_/p/BuZlb9Tg7l5/media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1385564"/>
                  </a:ext>
                </a:extLst>
              </a:tr>
            </a:tbl>
          </a:graphicData>
        </a:graphic>
      </p:graphicFrame>
      <p:sp>
        <p:nvSpPr>
          <p:cNvPr id="4" name="Text Placeholder 3">
            <a:extLst>
              <a:ext uri="{FF2B5EF4-FFF2-40B4-BE49-F238E27FC236}">
                <a16:creationId xmlns:a16="http://schemas.microsoft.com/office/drawing/2014/main" id="{3FE165B6-63DB-4D59-A91C-550CE988E5A7}"/>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41628708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0D739-34D1-41BA-9DF2-004C90D5F0B3}"/>
              </a:ext>
            </a:extLst>
          </p:cNvPr>
          <p:cNvSpPr>
            <a:spLocks noGrp="1"/>
          </p:cNvSpPr>
          <p:nvPr>
            <p:ph type="title"/>
          </p:nvPr>
        </p:nvSpPr>
        <p:spPr/>
        <p:txBody>
          <a:bodyPr/>
          <a:lstStyle/>
          <a:p>
            <a:r>
              <a:rPr lang="en-US"/>
              <a:t>Instagram Posts Table | Alumni Program - 12 of 13</a:t>
            </a:r>
          </a:p>
        </p:txBody>
      </p:sp>
      <p:graphicFrame>
        <p:nvGraphicFramePr>
          <p:cNvPr id="5" name="Table Placeholder 4">
            <a:extLst>
              <a:ext uri="{FF2B5EF4-FFF2-40B4-BE49-F238E27FC236}">
                <a16:creationId xmlns:a16="http://schemas.microsoft.com/office/drawing/2014/main" id="{EE4A03D3-0DB9-407A-ADED-31BA039104CB}"/>
              </a:ext>
            </a:extLst>
          </p:cNvPr>
          <p:cNvGraphicFramePr>
            <a:graphicFrameLocks noGrp="1"/>
          </p:cNvGraphicFramePr>
          <p:nvPr>
            <p:ph type="tbl" sz="quarter" idx="13"/>
            <p:extLst>
              <p:ext uri="{D42A27DB-BD31-4B8C-83A1-F6EECF244321}">
                <p14:modId xmlns:p14="http://schemas.microsoft.com/office/powerpoint/2010/main" val="280438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7315478"/>
                    </a:ext>
                  </a:extLst>
                </a:gridCol>
                <a:gridCol w="987552">
                  <a:extLst>
                    <a:ext uri="{9D8B030D-6E8A-4147-A177-3AD203B41FA5}">
                      <a16:colId xmlns:a16="http://schemas.microsoft.com/office/drawing/2014/main" val="2996904301"/>
                    </a:ext>
                  </a:extLst>
                </a:gridCol>
                <a:gridCol w="987552">
                  <a:extLst>
                    <a:ext uri="{9D8B030D-6E8A-4147-A177-3AD203B41FA5}">
                      <a16:colId xmlns:a16="http://schemas.microsoft.com/office/drawing/2014/main" val="1721331089"/>
                    </a:ext>
                  </a:extLst>
                </a:gridCol>
                <a:gridCol w="987552">
                  <a:extLst>
                    <a:ext uri="{9D8B030D-6E8A-4147-A177-3AD203B41FA5}">
                      <a16:colId xmlns:a16="http://schemas.microsoft.com/office/drawing/2014/main" val="640942179"/>
                    </a:ext>
                  </a:extLst>
                </a:gridCol>
                <a:gridCol w="987552">
                  <a:extLst>
                    <a:ext uri="{9D8B030D-6E8A-4147-A177-3AD203B41FA5}">
                      <a16:colId xmlns:a16="http://schemas.microsoft.com/office/drawing/2014/main" val="3608739799"/>
                    </a:ext>
                  </a:extLst>
                </a:gridCol>
                <a:gridCol w="987552">
                  <a:extLst>
                    <a:ext uri="{9D8B030D-6E8A-4147-A177-3AD203B41FA5}">
                      <a16:colId xmlns:a16="http://schemas.microsoft.com/office/drawing/2014/main" val="56978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070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- 2019-02-26 22:44:55 </a:t>
                      </a:r>
                      <a:r>
                        <a:rPr kumimoji="0" lang="en-US" sz="1000" b="0" i="0" u="none" strike="noStrike" kern="1200" cap="none" spc="0" normalizeH="0" baseline="0" noProof="0">
                          <a:ln>
                            <a:noFill/>
                          </a:ln>
                          <a:solidFill>
                            <a:prstClr val="black"/>
                          </a:solidFill>
                          <a:effectLst/>
                          <a:uLnTx/>
                          <a:uFillTx/>
                          <a:latin typeface="+mn-lt"/>
                          <a:ea typeface="+mn-ea"/>
                          <a:cs typeface="+mn-cs"/>
                        </a:rPr>
                        <a:t>
 Last week we enjoyed a lively evening full of fantastic conversations and great advice as we celebrated some of the amazing alumni that were on Business In Vancouver's Top Forty Under 40 list. Here are just a few photos from the evening. The rest can be found on Facebook under "SFUAlumni".
.
.
.
#SFUAlumni #SFUAlumniPride #MYBESTADVICE #alumnievent #eventphotos #SFU #SFUBeedie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https://www.instagram.com/sfualumni_/p/BuXEzragdPO/media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462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sfualumni_ - 2019-02-26 00:04:39 </a:t>
                      </a:r>
                      <a:r>
                        <a:rPr kumimoji="0" lang="en-US" sz="1000" b="0" i="0" u="none" strike="noStrike" kern="1200" cap="none" spc="0" normalizeH="0" baseline="0" noProof="0">
                          <a:ln>
                            <a:noFill/>
                          </a:ln>
                          <a:solidFill>
                            <a:prstClr val="black"/>
                          </a:solidFill>
                          <a:effectLst/>
                          <a:uLnTx/>
                          <a:uFillTx/>
                          <a:latin typeface="+mn-lt"/>
                          <a:ea typeface="+mn-ea"/>
                          <a:cs typeface="+mn-cs"/>
                        </a:rPr>
                        <a:t>
 Last week we shared what this space looked liked back in the day (1978 to be exact!) and had requests to show what it looks like today! Special thanks to alumni, faculty, staff and retirees who provided funds to help renovate the space.
.
.
.
#SFUAlumni #SFUAlumniPride #SFUgram #SFU #simonfraseruniversity #studentlife #studying #university #campus #campuslife #studyspace #presentday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https://www.instagram.com/sfualumni_/p/BuUpIwIguJI/media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5239639"/>
                  </a:ext>
                </a:extLst>
              </a:tr>
            </a:tbl>
          </a:graphicData>
        </a:graphic>
      </p:graphicFrame>
      <p:sp>
        <p:nvSpPr>
          <p:cNvPr id="4" name="Text Placeholder 3">
            <a:extLst>
              <a:ext uri="{FF2B5EF4-FFF2-40B4-BE49-F238E27FC236}">
                <a16:creationId xmlns:a16="http://schemas.microsoft.com/office/drawing/2014/main" id="{A04487F9-81E9-40FF-9758-933445DECA64}"/>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11321349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ABEE1-2E60-4107-ABA3-8708C8026048}"/>
              </a:ext>
            </a:extLst>
          </p:cNvPr>
          <p:cNvSpPr>
            <a:spLocks noGrp="1"/>
          </p:cNvSpPr>
          <p:nvPr>
            <p:ph type="title"/>
          </p:nvPr>
        </p:nvSpPr>
        <p:spPr/>
        <p:txBody>
          <a:bodyPr/>
          <a:lstStyle/>
          <a:p>
            <a:r>
              <a:rPr lang="en-US"/>
              <a:t>Instagram Posts Table | Alumni Program - 13 of 13</a:t>
            </a:r>
          </a:p>
        </p:txBody>
      </p:sp>
      <p:graphicFrame>
        <p:nvGraphicFramePr>
          <p:cNvPr id="5" name="Table Placeholder 4">
            <a:extLst>
              <a:ext uri="{FF2B5EF4-FFF2-40B4-BE49-F238E27FC236}">
                <a16:creationId xmlns:a16="http://schemas.microsoft.com/office/drawing/2014/main" id="{7BB71FF7-A2C2-4266-A942-6EF72830EC52}"/>
              </a:ext>
            </a:extLst>
          </p:cNvPr>
          <p:cNvGraphicFramePr>
            <a:graphicFrameLocks noGrp="1"/>
          </p:cNvGraphicFramePr>
          <p:nvPr>
            <p:ph type="tbl" sz="quarter" idx="13"/>
            <p:extLst>
              <p:ext uri="{D42A27DB-BD31-4B8C-83A1-F6EECF244321}">
                <p14:modId xmlns:p14="http://schemas.microsoft.com/office/powerpoint/2010/main" val="430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3690340"/>
                    </a:ext>
                  </a:extLst>
                </a:gridCol>
                <a:gridCol w="987552">
                  <a:extLst>
                    <a:ext uri="{9D8B030D-6E8A-4147-A177-3AD203B41FA5}">
                      <a16:colId xmlns:a16="http://schemas.microsoft.com/office/drawing/2014/main" val="1311705737"/>
                    </a:ext>
                  </a:extLst>
                </a:gridCol>
                <a:gridCol w="987552">
                  <a:extLst>
                    <a:ext uri="{9D8B030D-6E8A-4147-A177-3AD203B41FA5}">
                      <a16:colId xmlns:a16="http://schemas.microsoft.com/office/drawing/2014/main" val="1478068333"/>
                    </a:ext>
                  </a:extLst>
                </a:gridCol>
                <a:gridCol w="987552">
                  <a:extLst>
                    <a:ext uri="{9D8B030D-6E8A-4147-A177-3AD203B41FA5}">
                      <a16:colId xmlns:a16="http://schemas.microsoft.com/office/drawing/2014/main" val="2362090396"/>
                    </a:ext>
                  </a:extLst>
                </a:gridCol>
                <a:gridCol w="987552">
                  <a:extLst>
                    <a:ext uri="{9D8B030D-6E8A-4147-A177-3AD203B41FA5}">
                      <a16:colId xmlns:a16="http://schemas.microsoft.com/office/drawing/2014/main" val="1319842829"/>
                    </a:ext>
                  </a:extLst>
                </a:gridCol>
                <a:gridCol w="987552">
                  <a:extLst>
                    <a:ext uri="{9D8B030D-6E8A-4147-A177-3AD203B41FA5}">
                      <a16:colId xmlns:a16="http://schemas.microsoft.com/office/drawing/2014/main" val="4211748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203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uoftalumni - 2019-02-25 18:26:37 </a:t>
                      </a:r>
                      <a:r>
                        <a:rPr kumimoji="0" lang="en-US" sz="1000" b="0" i="0" u="none" strike="noStrike" kern="1200" cap="none" spc="0" normalizeH="0" baseline="0" noProof="0">
                          <a:ln>
                            <a:noFill/>
                          </a:ln>
                          <a:solidFill>
                            <a:prstClr val="black"/>
                          </a:solidFill>
                          <a:effectLst/>
                          <a:uLnTx/>
                          <a:uFillTx/>
                          <a:latin typeface="+mn-lt"/>
                          <a:ea typeface="+mn-ea"/>
                          <a:cs typeface="+mn-cs"/>
                        </a:rPr>
                        <a:t>
 We love science and so does uoft alumnus Jos Stam! He recently won his third Oscar for his pioneering work in 3D graphics from theacademy’s Scientific and Technical Awards. Jos dedicated this win to his older brother (Sim) who encouraged him to learn how to program. 📸: Todd Wawrychuk.
#oscars #uoftalumni #uoft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https://www.instagram.com/p/BuUCc6EBkPj/media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2139868"/>
                  </a:ext>
                </a:extLst>
              </a:tr>
            </a:tbl>
          </a:graphicData>
        </a:graphic>
      </p:graphicFrame>
      <p:sp>
        <p:nvSpPr>
          <p:cNvPr id="4" name="Text Placeholder 3">
            <a:extLst>
              <a:ext uri="{FF2B5EF4-FFF2-40B4-BE49-F238E27FC236}">
                <a16:creationId xmlns:a16="http://schemas.microsoft.com/office/drawing/2014/main" id="{72A6F659-D707-4F8A-8A04-838C03596CD0}"/>
              </a:ext>
            </a:extLst>
          </p:cNvPr>
          <p:cNvSpPr>
            <a:spLocks noGrp="1"/>
          </p:cNvSpPr>
          <p:nvPr>
            <p:ph type="body" sz="quarter" idx="14"/>
          </p:nvPr>
        </p:nvSpPr>
        <p:spPr/>
        <p:txBody>
          <a:bodyPr/>
          <a:lstStyle/>
          <a:p>
            <a:r>
              <a:rPr lang="en-US"/>
              <a:t>01/18/2019 - 03/13/2019</a:t>
            </a:r>
          </a:p>
        </p:txBody>
      </p:sp>
    </p:spTree>
    <p:extLst>
      <p:ext uri="{BB962C8B-B14F-4D97-AF65-F5344CB8AC3E}">
        <p14:creationId xmlns:p14="http://schemas.microsoft.com/office/powerpoint/2010/main" val="29122597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D7ED4-8E90-4B25-AA6F-A6E1E8BD381E}"/>
              </a:ext>
            </a:extLst>
          </p:cNvPr>
          <p:cNvSpPr>
            <a:spLocks noGrp="1"/>
          </p:cNvSpPr>
          <p:nvPr>
            <p:ph type="title"/>
          </p:nvPr>
        </p:nvSpPr>
        <p:spPr/>
        <p:txBody>
          <a:bodyPr/>
          <a:lstStyle/>
          <a:p>
            <a:r>
              <a:rPr lang="en-US"/>
              <a:t>Instagram Posts | Alumni Program</a:t>
            </a:r>
          </a:p>
        </p:txBody>
      </p:sp>
      <p:graphicFrame>
        <p:nvGraphicFramePr>
          <p:cNvPr id="6" name="Chart Placeholder 5">
            <a:extLst>
              <a:ext uri="{FF2B5EF4-FFF2-40B4-BE49-F238E27FC236}">
                <a16:creationId xmlns:a16="http://schemas.microsoft.com/office/drawing/2014/main" id="{5A30D531-CA55-4B51-A9EC-77DEBCF5EDB3}"/>
              </a:ext>
            </a:extLst>
          </p:cNvPr>
          <p:cNvGraphicFramePr>
            <a:graphicFrameLocks noGrp="1"/>
          </p:cNvGraphicFramePr>
          <p:nvPr>
            <p:ph type="chart" sz="quarter" idx="13"/>
            <p:extLst>
              <p:ext uri="{D42A27DB-BD31-4B8C-83A1-F6EECF244321}">
                <p14:modId xmlns:p14="http://schemas.microsoft.com/office/powerpoint/2010/main" val="1457986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38CA6C-7014-4F8E-92C7-FACF32DB6527}"/>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D91D23B7-D6D4-4348-B7EE-6C890517F4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7789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05E90-32A1-44F4-BC35-266C08E807BF}"/>
              </a:ext>
            </a:extLst>
          </p:cNvPr>
          <p:cNvSpPr>
            <a:spLocks noGrp="1"/>
          </p:cNvSpPr>
          <p:nvPr>
            <p:ph type="title"/>
          </p:nvPr>
        </p:nvSpPr>
        <p:spPr/>
        <p:txBody>
          <a:bodyPr/>
          <a:lstStyle/>
          <a:p>
            <a:r>
              <a:rPr lang="en-US"/>
              <a:t>Instagram Average Interactions Per Post | Alumni Program</a:t>
            </a:r>
          </a:p>
        </p:txBody>
      </p:sp>
      <p:graphicFrame>
        <p:nvGraphicFramePr>
          <p:cNvPr id="6" name="Chart Placeholder 5">
            <a:extLst>
              <a:ext uri="{FF2B5EF4-FFF2-40B4-BE49-F238E27FC236}">
                <a16:creationId xmlns:a16="http://schemas.microsoft.com/office/drawing/2014/main" id="{BB205B4A-70B5-461F-B2C5-CCD9598E437F}"/>
              </a:ext>
            </a:extLst>
          </p:cNvPr>
          <p:cNvGraphicFramePr>
            <a:graphicFrameLocks noGrp="1"/>
          </p:cNvGraphicFramePr>
          <p:nvPr>
            <p:ph type="chart" sz="quarter" idx="13"/>
            <p:extLst>
              <p:ext uri="{D42A27DB-BD31-4B8C-83A1-F6EECF244321}">
                <p14:modId xmlns:p14="http://schemas.microsoft.com/office/powerpoint/2010/main" val="2623086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21E2A-E413-477E-8E11-2BCC271D5026}"/>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F46844FF-6BF8-46DD-AE25-908974809E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3083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5732</Words>
  <Application>Microsoft Office PowerPoint</Application>
  <PresentationFormat>On-screen Show (4:3)</PresentationFormat>
  <Paragraphs>2081</Paragraphs>
  <Slides>79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79</vt:i4>
      </vt:variant>
    </vt:vector>
  </HeadingPairs>
  <TitlesOfParts>
    <vt:vector size="82" baseType="lpstr">
      <vt:lpstr>Arial</vt:lpstr>
      <vt:lpstr>Calibri</vt:lpstr>
      <vt:lpstr>quintly_template</vt:lpstr>
      <vt:lpstr>Social Benchmarking - York Alumni</vt:lpstr>
      <vt:lpstr>Facebook Own Posts | Alumni Program</vt:lpstr>
      <vt:lpstr>Overall Overall Top Pages | Alumni Program - 1 of 2</vt:lpstr>
      <vt:lpstr>Overall Overall Top Pages | Alumni Program - 2 of 2</vt:lpstr>
      <vt:lpstr>Twitter Own and Retweeted Tweets Table | Alumni Program - 1 of 6</vt:lpstr>
      <vt:lpstr>Twitter Own and Retweeted Tweets Table | Alumni Program - 2 of 6</vt:lpstr>
      <vt:lpstr>Twitter Own and Retweeted Tweets Table | Alumni Program - 3 of 6</vt:lpstr>
      <vt:lpstr>Twitter Own and Retweeted Tweets Table | Alumni Program - 4 of 6</vt:lpstr>
      <vt:lpstr>Twitter Own and Retweeted Tweets Table | Alumni Program - 5 of 6</vt:lpstr>
      <vt:lpstr>Twitter Own and Retweeted Tweets Table | Alumni Program - 6 of 6</vt:lpstr>
      <vt:lpstr>Facebook Post Type Distribution Per Profile | Alumni Program</vt:lpstr>
      <vt:lpstr>Instagram Posts | Alumni Program</vt:lpstr>
      <vt:lpstr>Instagram Hashtag Detection | Alumni Program - 1 of 3</vt:lpstr>
      <vt:lpstr>Instagram Hashtag Detection | Alumni Program - 2 of 3</vt:lpstr>
      <vt:lpstr>Instagram Hashtag Detection | Alumni Program - 3 of 3</vt:lpstr>
      <vt:lpstr>Instagram Post Type Distribution Per Profile | Alumni Program</vt:lpstr>
      <vt:lpstr>Overall Overall Posted Content | Alumni Program</vt:lpstr>
      <vt:lpstr>Facebook Own Video Posts | Alumni Program</vt:lpstr>
      <vt:lpstr>Facebook Positive/Negative Reaction Distribution | Alumni Program</vt:lpstr>
      <vt:lpstr>Overall Total Interactions by Weekday | Alumni Program</vt:lpstr>
      <vt:lpstr>Twitter Key Metrics Table | Alumni Program</vt:lpstr>
      <vt:lpstr>Twitter Followers Total | Alumni Program</vt:lpstr>
      <vt:lpstr>Twitter Own and Retweeted Tweets Table | Alumni Program - 1 of 6</vt:lpstr>
      <vt:lpstr>Twitter Own and Retweeted Tweets Table | Alumni Program - 2 of 6</vt:lpstr>
      <vt:lpstr>Twitter Own and Retweeted Tweets Table | Alumni Program - 3 of 6</vt:lpstr>
      <vt:lpstr>Twitter Own and Retweeted Tweets Table | Alumni Program - 4 of 6</vt:lpstr>
      <vt:lpstr>Twitter Own and Retweeted Tweets Table | Alumni Program - 5 of 6</vt:lpstr>
      <vt:lpstr>Twitter Own and Retweeted Tweets Table | Alumni Program - 6 of 6</vt:lpstr>
      <vt:lpstr>Twitter Interaction Rate | Alumni Program</vt:lpstr>
      <vt:lpstr>Twitter Key Metrics Radar | Alumni Program</vt:lpstr>
      <vt:lpstr>Facebook Fans Total | Alumni Program</vt:lpstr>
      <vt:lpstr>Facebook Own Posts | Alumni Program</vt:lpstr>
      <vt:lpstr>Facebook Key Metrics Radar | Alumni Program</vt:lpstr>
      <vt:lpstr>Facebook Interaction Rate By Post Type | Alumni Program</vt:lpstr>
      <vt:lpstr>Facebook Own Posts Table | Alumni Program - 1 of 26</vt:lpstr>
      <vt:lpstr>Facebook Own Posts Table | Alumni Program - 2 of 26</vt:lpstr>
      <vt:lpstr>Facebook Own Posts Table | Alumni Program - 3 of 26</vt:lpstr>
      <vt:lpstr>Facebook Own Posts Table | Alumni Program - 4 of 26</vt:lpstr>
      <vt:lpstr>Facebook Own Posts Table | Alumni Program - 5 of 26</vt:lpstr>
      <vt:lpstr>Facebook Own Posts Table | Alumni Program - 6 of 26</vt:lpstr>
      <vt:lpstr>Facebook Own Posts Table | Alumni Program - 7 of 26</vt:lpstr>
      <vt:lpstr>Facebook Own Posts Table | Alumni Program - 8 of 26</vt:lpstr>
      <vt:lpstr>Facebook Own Posts Table | Alumni Program - 9 of 26</vt:lpstr>
      <vt:lpstr>Facebook Own Posts Table | Alumni Program - 10 of 26</vt:lpstr>
      <vt:lpstr>Facebook Own Posts Table | Alumni Program - 11 of 26</vt:lpstr>
      <vt:lpstr>Facebook Own Posts Table | Alumni Program - 12 of 26</vt:lpstr>
      <vt:lpstr>Facebook Own Posts Table | Alumni Program - 13 of 26</vt:lpstr>
      <vt:lpstr>Facebook Own Posts Table | Alumni Program - 14 of 26</vt:lpstr>
      <vt:lpstr>Facebook Own Posts Table | Alumni Program - 15 of 26</vt:lpstr>
      <vt:lpstr>Facebook Own Posts Table | Alumni Program - 16 of 26</vt:lpstr>
      <vt:lpstr>Facebook Own Posts Table | Alumni Program - 17 of 26</vt:lpstr>
      <vt:lpstr>Facebook Own Posts Table | Alumni Program - 18 of 26</vt:lpstr>
      <vt:lpstr>Facebook Own Posts Table | Alumni Program - 19 of 26</vt:lpstr>
      <vt:lpstr>Facebook Own Posts Table | Alumni Program - 20 of 26</vt:lpstr>
      <vt:lpstr>Facebook Own Posts Table | Alumni Program - 21 of 26</vt:lpstr>
      <vt:lpstr>Facebook Own Posts Table | Alumni Program - 22 of 26</vt:lpstr>
      <vt:lpstr>Facebook Own Posts Table | Alumni Program - 23 of 26</vt:lpstr>
      <vt:lpstr>Facebook Own Posts Table | Alumni Program - 24 of 26</vt:lpstr>
      <vt:lpstr>Facebook Own Posts Table | Alumni Program - 25 of 26</vt:lpstr>
      <vt:lpstr>Facebook Own Posts Table | Alumni Program - 26 of 26</vt:lpstr>
      <vt:lpstr>Youtube Subscribers | Alumni Program</vt:lpstr>
      <vt:lpstr>Youtube Key Metrics Table | Alumni Program</vt:lpstr>
      <vt:lpstr>Instagram Key Metrics Table | Alumni Program</vt:lpstr>
      <vt:lpstr>Instagram Followers Total | Alumni Program</vt:lpstr>
      <vt:lpstr>Instagram Posts Table | Alumni Program - 1 of 13</vt:lpstr>
      <vt:lpstr>Instagram Posts Table | Alumni Program - 2 of 13</vt:lpstr>
      <vt:lpstr>Instagram Posts Table | Alumni Program - 3 of 13</vt:lpstr>
      <vt:lpstr>Instagram Posts Table | Alumni Program - 4 of 13</vt:lpstr>
      <vt:lpstr>Instagram Posts Table | Alumni Program - 5 of 13</vt:lpstr>
      <vt:lpstr>Instagram Posts Table | Alumni Program - 6 of 13</vt:lpstr>
      <vt:lpstr>Instagram Posts Table | Alumni Program - 7 of 13</vt:lpstr>
      <vt:lpstr>Instagram Posts Table | Alumni Program - 8 of 13</vt:lpstr>
      <vt:lpstr>Instagram Posts Table | Alumni Program - 9 of 13</vt:lpstr>
      <vt:lpstr>Instagram Posts Table | Alumni Program - 10 of 13</vt:lpstr>
      <vt:lpstr>Instagram Posts Table | Alumni Program - 11 of 13</vt:lpstr>
      <vt:lpstr>Instagram Posts Table | Alumni Program - 12 of 13</vt:lpstr>
      <vt:lpstr>Instagram Posts Table | Alumni Program - 13 of 13</vt:lpstr>
      <vt:lpstr>Instagram Posts | Alumni Program</vt:lpstr>
      <vt:lpstr>Instagram Average Interactions Per Post | Alumni Program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Benchmarking - York Alumni</dc:title>
  <dc:creator>Frederik Peiniger</dc:creator>
  <cp:lastModifiedBy>Frederik Peiniger</cp:lastModifiedBy>
  <cp:revision>1</cp:revision>
  <dcterms:created xsi:type="dcterms:W3CDTF">2019-03-18T13:50:13Z</dcterms:created>
  <dcterms:modified xsi:type="dcterms:W3CDTF">2019-03-18T13:52:49Z</dcterms:modified>
</cp:coreProperties>
</file>