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vodafone_group #231F20</c:v>
                </c:pt>
              </c:strCache>
            </c:strRef>
          </c:tx>
          <c:spPr>
            <a:solidFill>
              <a:schemeClr val="accent1"/>
            </a:solidFill>
            <a:ln>
              <a:noFill/>
            </a:ln>
            <a:effectLst/>
          </c:spPr>
          <c:invertIfNegative val="0"/>
          <c:cat>
            <c:numRef>
              <c:f>Sheet1!$A$2:$A$40</c:f>
              <c:numCache>
                <c:formatCode>m/d/yyyy</c:formatCode>
                <c:ptCount val="39"/>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pt idx="28">
                  <c:v>43525</c:v>
                </c:pt>
                <c:pt idx="29">
                  <c:v>43526</c:v>
                </c:pt>
                <c:pt idx="30">
                  <c:v>43527</c:v>
                </c:pt>
                <c:pt idx="31">
                  <c:v>43528</c:v>
                </c:pt>
                <c:pt idx="32">
                  <c:v>43529</c:v>
                </c:pt>
                <c:pt idx="33">
                  <c:v>43530</c:v>
                </c:pt>
                <c:pt idx="34">
                  <c:v>43531</c:v>
                </c:pt>
                <c:pt idx="35">
                  <c:v>43532</c:v>
                </c:pt>
                <c:pt idx="36">
                  <c:v>43533</c:v>
                </c:pt>
                <c:pt idx="37">
                  <c:v>43534</c:v>
                </c:pt>
                <c:pt idx="38">
                  <c:v>43535</c:v>
                </c:pt>
              </c:numCache>
            </c:numRef>
          </c:cat>
          <c:val>
            <c:numRef>
              <c:f>Sheet1!$B$2:$B$40</c:f>
              <c:numCache>
                <c:formatCode>General</c:formatCode>
                <c:ptCount val="39"/>
                <c:pt idx="0">
                  <c:v>158</c:v>
                </c:pt>
                <c:pt idx="1">
                  <c:v>56</c:v>
                </c:pt>
                <c:pt idx="2">
                  <c:v>26</c:v>
                </c:pt>
                <c:pt idx="3">
                  <c:v>726</c:v>
                </c:pt>
                <c:pt idx="4">
                  <c:v>164</c:v>
                </c:pt>
                <c:pt idx="5">
                  <c:v>703</c:v>
                </c:pt>
                <c:pt idx="6">
                  <c:v>170</c:v>
                </c:pt>
                <c:pt idx="7">
                  <c:v>41</c:v>
                </c:pt>
                <c:pt idx="8">
                  <c:v>45</c:v>
                </c:pt>
                <c:pt idx="9">
                  <c:v>38</c:v>
                </c:pt>
                <c:pt idx="10">
                  <c:v>780</c:v>
                </c:pt>
                <c:pt idx="11">
                  <c:v>153</c:v>
                </c:pt>
                <c:pt idx="12">
                  <c:v>42</c:v>
                </c:pt>
                <c:pt idx="13">
                  <c:v>727</c:v>
                </c:pt>
                <c:pt idx="14">
                  <c:v>207</c:v>
                </c:pt>
                <c:pt idx="15">
                  <c:v>60</c:v>
                </c:pt>
                <c:pt idx="16">
                  <c:v>23</c:v>
                </c:pt>
                <c:pt idx="17">
                  <c:v>26</c:v>
                </c:pt>
                <c:pt idx="18">
                  <c:v>25</c:v>
                </c:pt>
                <c:pt idx="19">
                  <c:v>13</c:v>
                </c:pt>
                <c:pt idx="20">
                  <c:v>48</c:v>
                </c:pt>
                <c:pt idx="21">
                  <c:v>53</c:v>
                </c:pt>
                <c:pt idx="22">
                  <c:v>629</c:v>
                </c:pt>
                <c:pt idx="23">
                  <c:v>248</c:v>
                </c:pt>
                <c:pt idx="24">
                  <c:v>2794</c:v>
                </c:pt>
                <c:pt idx="25">
                  <c:v>3870</c:v>
                </c:pt>
                <c:pt idx="26">
                  <c:v>4881</c:v>
                </c:pt>
                <c:pt idx="27">
                  <c:v>4003</c:v>
                </c:pt>
                <c:pt idx="28">
                  <c:v>629</c:v>
                </c:pt>
                <c:pt idx="29">
                  <c:v>234</c:v>
                </c:pt>
                <c:pt idx="30">
                  <c:v>89</c:v>
                </c:pt>
                <c:pt idx="31">
                  <c:v>894</c:v>
                </c:pt>
                <c:pt idx="32">
                  <c:v>151</c:v>
                </c:pt>
                <c:pt idx="33">
                  <c:v>137</c:v>
                </c:pt>
                <c:pt idx="34">
                  <c:v>78</c:v>
                </c:pt>
                <c:pt idx="35">
                  <c:v>1520</c:v>
                </c:pt>
                <c:pt idx="36">
                  <c:v>368</c:v>
                </c:pt>
                <c:pt idx="37">
                  <c:v>107</c:v>
                </c:pt>
                <c:pt idx="38">
                  <c:v>389</c:v>
                </c:pt>
              </c:numCache>
            </c:numRef>
          </c:val>
          <c:extLst>
            <c:ext xmlns:c16="http://schemas.microsoft.com/office/drawing/2014/chart" uri="{C3380CC4-5D6E-409C-BE32-E72D297353CC}">
              <c16:uniqueId val="{00000000-0EAF-4681-A711-62E35EF539B8}"/>
            </c:ext>
          </c:extLst>
        </c:ser>
        <c:dLbls>
          <c:showLegendKey val="0"/>
          <c:showVal val="0"/>
          <c:showCatName val="0"/>
          <c:showSerName val="0"/>
          <c:showPercent val="0"/>
          <c:showBubbleSize val="0"/>
        </c:dLbls>
        <c:gapWidth val="219"/>
        <c:overlap val="-27"/>
        <c:axId val="353649184"/>
        <c:axId val="353654432"/>
      </c:barChart>
      <c:dateAx>
        <c:axId val="35364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54432"/>
        <c:crosses val="autoZero"/>
        <c:auto val="1"/>
        <c:lblOffset val="100"/>
        <c:baseTimeUnit val="days"/>
      </c:dateAx>
      <c:valAx>
        <c:axId val="35365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64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vodafone_group #231F20</c:v>
                </c:pt>
              </c:strCache>
            </c:strRef>
          </c:tx>
          <c:spPr>
            <a:ln w="28575" cap="rnd">
              <a:solidFill>
                <a:schemeClr val="accent1"/>
              </a:solidFill>
              <a:round/>
            </a:ln>
            <a:effectLst/>
          </c:spPr>
          <c:marker>
            <c:symbol val="none"/>
          </c:marker>
          <c:cat>
            <c:numRef>
              <c:f>Sheet1!$A$2:$A$40</c:f>
              <c:numCache>
                <c:formatCode>m/d/yyyy</c:formatCode>
                <c:ptCount val="39"/>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pt idx="28">
                  <c:v>43525</c:v>
                </c:pt>
                <c:pt idx="29">
                  <c:v>43526</c:v>
                </c:pt>
                <c:pt idx="30">
                  <c:v>43527</c:v>
                </c:pt>
                <c:pt idx="31">
                  <c:v>43528</c:v>
                </c:pt>
                <c:pt idx="32">
                  <c:v>43529</c:v>
                </c:pt>
                <c:pt idx="33">
                  <c:v>43530</c:v>
                </c:pt>
                <c:pt idx="34">
                  <c:v>43531</c:v>
                </c:pt>
                <c:pt idx="35">
                  <c:v>43532</c:v>
                </c:pt>
                <c:pt idx="36">
                  <c:v>43533</c:v>
                </c:pt>
                <c:pt idx="37">
                  <c:v>43534</c:v>
                </c:pt>
                <c:pt idx="38">
                  <c:v>43535</c:v>
                </c:pt>
              </c:numCache>
            </c:numRef>
          </c:cat>
          <c:val>
            <c:numRef>
              <c:f>Sheet1!$B$2:$B$40</c:f>
              <c:numCache>
                <c:formatCode>General</c:formatCode>
                <c:ptCount val="39"/>
                <c:pt idx="38">
                  <c:v>1098</c:v>
                </c:pt>
              </c:numCache>
            </c:numRef>
          </c:val>
          <c:smooth val="0"/>
          <c:extLst>
            <c:ext xmlns:c16="http://schemas.microsoft.com/office/drawing/2014/chart" uri="{C3380CC4-5D6E-409C-BE32-E72D297353CC}">
              <c16:uniqueId val="{00000000-413B-4245-9363-619FBB565F7E}"/>
            </c:ext>
          </c:extLst>
        </c:ser>
        <c:dLbls>
          <c:showLegendKey val="0"/>
          <c:showVal val="0"/>
          <c:showCatName val="0"/>
          <c:showSerName val="0"/>
          <c:showPercent val="0"/>
          <c:showBubbleSize val="0"/>
        </c:dLbls>
        <c:smooth val="0"/>
        <c:axId val="292737144"/>
        <c:axId val="181188400"/>
      </c:lineChart>
      <c:dateAx>
        <c:axId val="29273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188400"/>
        <c:crosses val="autoZero"/>
        <c:auto val="1"/>
        <c:lblOffset val="100"/>
        <c:baseTimeUnit val="days"/>
      </c:dateAx>
      <c:valAx>
        <c:axId val="18118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3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vodafone_group #231F20</c:v>
                </c:pt>
              </c:strCache>
            </c:strRef>
          </c:tx>
          <c:spPr>
            <a:ln w="28575" cap="rnd">
              <a:solidFill>
                <a:schemeClr val="accent1"/>
              </a:solidFill>
              <a:round/>
            </a:ln>
            <a:effectLst/>
          </c:spPr>
          <c:marker>
            <c:symbol val="none"/>
          </c:marker>
          <c:cat>
            <c:numRef>
              <c:f>Sheet1!$A$2:$A$40</c:f>
              <c:numCache>
                <c:formatCode>m/d/yyyy</c:formatCode>
                <c:ptCount val="39"/>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pt idx="28">
                  <c:v>43525</c:v>
                </c:pt>
                <c:pt idx="29">
                  <c:v>43526</c:v>
                </c:pt>
                <c:pt idx="30">
                  <c:v>43527</c:v>
                </c:pt>
                <c:pt idx="31">
                  <c:v>43528</c:v>
                </c:pt>
                <c:pt idx="32">
                  <c:v>43529</c:v>
                </c:pt>
                <c:pt idx="33">
                  <c:v>43530</c:v>
                </c:pt>
                <c:pt idx="34">
                  <c:v>43531</c:v>
                </c:pt>
                <c:pt idx="35">
                  <c:v>43532</c:v>
                </c:pt>
                <c:pt idx="36">
                  <c:v>43533</c:v>
                </c:pt>
                <c:pt idx="37">
                  <c:v>43534</c:v>
                </c:pt>
                <c:pt idx="38">
                  <c:v>43535</c:v>
                </c:pt>
              </c:numCache>
            </c:numRef>
          </c:cat>
          <c:val>
            <c:numRef>
              <c:f>Sheet1!$B$2:$B$40</c:f>
              <c:numCache>
                <c:formatCode>General</c:formatCode>
                <c:ptCount val="39"/>
                <c:pt idx="0">
                  <c:v>0</c:v>
                </c:pt>
                <c:pt idx="1">
                  <c:v>0</c:v>
                </c:pt>
                <c:pt idx="2">
                  <c:v>0</c:v>
                </c:pt>
                <c:pt idx="3">
                  <c:v>41</c:v>
                </c:pt>
                <c:pt idx="4">
                  <c:v>0</c:v>
                </c:pt>
                <c:pt idx="5">
                  <c:v>74</c:v>
                </c:pt>
                <c:pt idx="6">
                  <c:v>0</c:v>
                </c:pt>
                <c:pt idx="7">
                  <c:v>0</c:v>
                </c:pt>
                <c:pt idx="8">
                  <c:v>0</c:v>
                </c:pt>
                <c:pt idx="9">
                  <c:v>0</c:v>
                </c:pt>
                <c:pt idx="10">
                  <c:v>69</c:v>
                </c:pt>
                <c:pt idx="11">
                  <c:v>0</c:v>
                </c:pt>
                <c:pt idx="12">
                  <c:v>0</c:v>
                </c:pt>
                <c:pt idx="13">
                  <c:v>56</c:v>
                </c:pt>
                <c:pt idx="14">
                  <c:v>0</c:v>
                </c:pt>
                <c:pt idx="15">
                  <c:v>0</c:v>
                </c:pt>
                <c:pt idx="16">
                  <c:v>0</c:v>
                </c:pt>
                <c:pt idx="17">
                  <c:v>0</c:v>
                </c:pt>
                <c:pt idx="18">
                  <c:v>0</c:v>
                </c:pt>
                <c:pt idx="19">
                  <c:v>0</c:v>
                </c:pt>
                <c:pt idx="20">
                  <c:v>0</c:v>
                </c:pt>
                <c:pt idx="21">
                  <c:v>0</c:v>
                </c:pt>
                <c:pt idx="22">
                  <c:v>66</c:v>
                </c:pt>
                <c:pt idx="23">
                  <c:v>0</c:v>
                </c:pt>
                <c:pt idx="24">
                  <c:v>113</c:v>
                </c:pt>
                <c:pt idx="25">
                  <c:v>96</c:v>
                </c:pt>
                <c:pt idx="26">
                  <c:v>71</c:v>
                </c:pt>
                <c:pt idx="27">
                  <c:v>87</c:v>
                </c:pt>
                <c:pt idx="28">
                  <c:v>0</c:v>
                </c:pt>
                <c:pt idx="29">
                  <c:v>0</c:v>
                </c:pt>
                <c:pt idx="30">
                  <c:v>0</c:v>
                </c:pt>
                <c:pt idx="31">
                  <c:v>47</c:v>
                </c:pt>
                <c:pt idx="32">
                  <c:v>0</c:v>
                </c:pt>
                <c:pt idx="33">
                  <c:v>0</c:v>
                </c:pt>
                <c:pt idx="34">
                  <c:v>0</c:v>
                </c:pt>
                <c:pt idx="35">
                  <c:v>58</c:v>
                </c:pt>
                <c:pt idx="36">
                  <c:v>0</c:v>
                </c:pt>
                <c:pt idx="37">
                  <c:v>0</c:v>
                </c:pt>
                <c:pt idx="38">
                  <c:v>0</c:v>
                </c:pt>
              </c:numCache>
            </c:numRef>
          </c:val>
          <c:smooth val="0"/>
          <c:extLst>
            <c:ext xmlns:c16="http://schemas.microsoft.com/office/drawing/2014/chart" uri="{C3380CC4-5D6E-409C-BE32-E72D297353CC}">
              <c16:uniqueId val="{00000000-8452-491D-B0FE-74814B3F6BD5}"/>
            </c:ext>
          </c:extLst>
        </c:ser>
        <c:dLbls>
          <c:showLegendKey val="0"/>
          <c:showVal val="0"/>
          <c:showCatName val="0"/>
          <c:showSerName val="0"/>
          <c:showPercent val="0"/>
          <c:showBubbleSize val="0"/>
        </c:dLbls>
        <c:smooth val="0"/>
        <c:axId val="413476184"/>
        <c:axId val="413484712"/>
      </c:lineChart>
      <c:dateAx>
        <c:axId val="41347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84712"/>
        <c:crosses val="autoZero"/>
        <c:auto val="1"/>
        <c:lblOffset val="100"/>
        <c:baseTimeUnit val="days"/>
      </c:dateAx>
      <c:valAx>
        <c:axId val="41348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47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vodafone_group #231F20</c:v>
                </c:pt>
              </c:strCache>
            </c:strRef>
          </c:cat>
          <c:val>
            <c:numRef>
              <c:f>Sheet1!$B$2</c:f>
              <c:numCache>
                <c:formatCode>General</c:formatCode>
                <c:ptCount val="1"/>
                <c:pt idx="0">
                  <c:v>782.5</c:v>
                </c:pt>
              </c:numCache>
            </c:numRef>
          </c:val>
          <c:extLst>
            <c:ext xmlns:c16="http://schemas.microsoft.com/office/drawing/2014/chart" uri="{C3380CC4-5D6E-409C-BE32-E72D297353CC}">
              <c16:uniqueId val="{00000000-FB9E-44E1-ADB3-664D6132DD21}"/>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vodafone_group #231F20</c:v>
                </c:pt>
              </c:strCache>
            </c:strRef>
          </c:cat>
          <c:val>
            <c:numRef>
              <c:f>Sheet1!$C$2</c:f>
              <c:numCache>
                <c:formatCode>General</c:formatCode>
                <c:ptCount val="1"/>
                <c:pt idx="0">
                  <c:v>638.4</c:v>
                </c:pt>
              </c:numCache>
            </c:numRef>
          </c:val>
          <c:extLst>
            <c:ext xmlns:c16="http://schemas.microsoft.com/office/drawing/2014/chart" uri="{C3380CC4-5D6E-409C-BE32-E72D297353CC}">
              <c16:uniqueId val="{00000001-FB9E-44E1-ADB3-664D6132DD2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vodafone_group #231F20</c:v>
                </c:pt>
              </c:strCache>
            </c:strRef>
          </c:cat>
          <c:val>
            <c:numRef>
              <c:f>Sheet1!$D$2</c:f>
              <c:numCache>
                <c:formatCode>General</c:formatCode>
                <c:ptCount val="1"/>
                <c:pt idx="0">
                  <c:v>586.375</c:v>
                </c:pt>
              </c:numCache>
            </c:numRef>
          </c:val>
          <c:extLst>
            <c:ext xmlns:c16="http://schemas.microsoft.com/office/drawing/2014/chart" uri="{C3380CC4-5D6E-409C-BE32-E72D297353CC}">
              <c16:uniqueId val="{00000002-FB9E-44E1-ADB3-664D6132DD21}"/>
            </c:ext>
          </c:extLst>
        </c:ser>
        <c:dLbls>
          <c:showLegendKey val="0"/>
          <c:showVal val="0"/>
          <c:showCatName val="0"/>
          <c:showSerName val="0"/>
          <c:showPercent val="0"/>
          <c:showBubbleSize val="0"/>
        </c:dLbls>
        <c:gapWidth val="150"/>
        <c:overlap val="100"/>
        <c:axId val="456451032"/>
        <c:axId val="456444144"/>
      </c:barChart>
      <c:catAx>
        <c:axId val="45645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44144"/>
        <c:crosses val="autoZero"/>
        <c:auto val="1"/>
        <c:lblAlgn val="ctr"/>
        <c:lblOffset val="100"/>
        <c:noMultiLvlLbl val="0"/>
      </c:catAx>
      <c:valAx>
        <c:axId val="456444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5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vodafone_group #231F20</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E4E5-45B7-9E01-57E6F7C0DCC9}"/>
            </c:ext>
          </c:extLst>
        </c:ser>
        <c:dLbls>
          <c:showLegendKey val="0"/>
          <c:showVal val="0"/>
          <c:showCatName val="0"/>
          <c:showSerName val="0"/>
          <c:showPercent val="0"/>
          <c:showBubbleSize val="0"/>
        </c:dLbls>
        <c:axId val="456449720"/>
        <c:axId val="456445456"/>
      </c:radarChart>
      <c:catAx>
        <c:axId val="45644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45456"/>
        <c:crosses val="autoZero"/>
        <c:auto val="1"/>
        <c:lblAlgn val="ctr"/>
        <c:lblOffset val="100"/>
        <c:noMultiLvlLbl val="0"/>
      </c:catAx>
      <c:valAx>
        <c:axId val="45644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4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vodafone_group #231F20</c:v>
                </c:pt>
              </c:strCache>
            </c:strRef>
          </c:tx>
          <c:spPr>
            <a:ln w="28575" cap="rnd">
              <a:solidFill>
                <a:schemeClr val="accent1"/>
              </a:solidFill>
              <a:round/>
            </a:ln>
            <a:effectLst/>
          </c:spPr>
          <c:marker>
            <c:symbol val="none"/>
          </c:marker>
          <c:cat>
            <c:numRef>
              <c:f>Sheet1!$A$2:$A$40</c:f>
              <c:numCache>
                <c:formatCode>m/d/yyyy</c:formatCode>
                <c:ptCount val="39"/>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pt idx="28">
                  <c:v>43525</c:v>
                </c:pt>
                <c:pt idx="29">
                  <c:v>43526</c:v>
                </c:pt>
                <c:pt idx="30">
                  <c:v>43527</c:v>
                </c:pt>
                <c:pt idx="31">
                  <c:v>43528</c:v>
                </c:pt>
                <c:pt idx="32">
                  <c:v>43529</c:v>
                </c:pt>
                <c:pt idx="33">
                  <c:v>43530</c:v>
                </c:pt>
                <c:pt idx="34">
                  <c:v>43531</c:v>
                </c:pt>
                <c:pt idx="35">
                  <c:v>43532</c:v>
                </c:pt>
                <c:pt idx="36">
                  <c:v>43533</c:v>
                </c:pt>
                <c:pt idx="37">
                  <c:v>43534</c:v>
                </c:pt>
                <c:pt idx="38">
                  <c:v>43535</c:v>
                </c:pt>
              </c:numCache>
            </c:numRef>
          </c:cat>
          <c:val>
            <c:numRef>
              <c:f>Sheet1!$B$2:$B$40</c:f>
              <c:numCache>
                <c:formatCode>General</c:formatCode>
                <c:ptCount val="39"/>
                <c:pt idx="0">
                  <c:v>122</c:v>
                </c:pt>
                <c:pt idx="1">
                  <c:v>41</c:v>
                </c:pt>
                <c:pt idx="2">
                  <c:v>21</c:v>
                </c:pt>
                <c:pt idx="3">
                  <c:v>459</c:v>
                </c:pt>
                <c:pt idx="4">
                  <c:v>120</c:v>
                </c:pt>
                <c:pt idx="5">
                  <c:v>481</c:v>
                </c:pt>
                <c:pt idx="6">
                  <c:v>134</c:v>
                </c:pt>
                <c:pt idx="7">
                  <c:v>34</c:v>
                </c:pt>
                <c:pt idx="8">
                  <c:v>32</c:v>
                </c:pt>
                <c:pt idx="9">
                  <c:v>31</c:v>
                </c:pt>
                <c:pt idx="10">
                  <c:v>538</c:v>
                </c:pt>
                <c:pt idx="11">
                  <c:v>123</c:v>
                </c:pt>
                <c:pt idx="12">
                  <c:v>35</c:v>
                </c:pt>
                <c:pt idx="13">
                  <c:v>478</c:v>
                </c:pt>
                <c:pt idx="14">
                  <c:v>130</c:v>
                </c:pt>
                <c:pt idx="15">
                  <c:v>43</c:v>
                </c:pt>
                <c:pt idx="16">
                  <c:v>21</c:v>
                </c:pt>
                <c:pt idx="17">
                  <c:v>20</c:v>
                </c:pt>
                <c:pt idx="18">
                  <c:v>19</c:v>
                </c:pt>
                <c:pt idx="19">
                  <c:v>11</c:v>
                </c:pt>
                <c:pt idx="20">
                  <c:v>21</c:v>
                </c:pt>
                <c:pt idx="21">
                  <c:v>51</c:v>
                </c:pt>
                <c:pt idx="22">
                  <c:v>415</c:v>
                </c:pt>
                <c:pt idx="23">
                  <c:v>179</c:v>
                </c:pt>
                <c:pt idx="24">
                  <c:v>658</c:v>
                </c:pt>
                <c:pt idx="25">
                  <c:v>709</c:v>
                </c:pt>
                <c:pt idx="26">
                  <c:v>719</c:v>
                </c:pt>
                <c:pt idx="27">
                  <c:v>776</c:v>
                </c:pt>
                <c:pt idx="28">
                  <c:v>269</c:v>
                </c:pt>
                <c:pt idx="29">
                  <c:v>119</c:v>
                </c:pt>
                <c:pt idx="30">
                  <c:v>55</c:v>
                </c:pt>
                <c:pt idx="31">
                  <c:v>557</c:v>
                </c:pt>
                <c:pt idx="32">
                  <c:v>94</c:v>
                </c:pt>
                <c:pt idx="33">
                  <c:v>49</c:v>
                </c:pt>
                <c:pt idx="34">
                  <c:v>31</c:v>
                </c:pt>
                <c:pt idx="35">
                  <c:v>608</c:v>
                </c:pt>
                <c:pt idx="36">
                  <c:v>219</c:v>
                </c:pt>
                <c:pt idx="37">
                  <c:v>72</c:v>
                </c:pt>
                <c:pt idx="38">
                  <c:v>259</c:v>
                </c:pt>
              </c:numCache>
            </c:numRef>
          </c:val>
          <c:smooth val="0"/>
          <c:extLst>
            <c:ext xmlns:c16="http://schemas.microsoft.com/office/drawing/2014/chart" uri="{C3380CC4-5D6E-409C-BE32-E72D297353CC}">
              <c16:uniqueId val="{00000000-4FA6-41B8-9C3F-E356CF9B2302}"/>
            </c:ext>
          </c:extLst>
        </c:ser>
        <c:dLbls>
          <c:showLegendKey val="0"/>
          <c:showVal val="0"/>
          <c:showCatName val="0"/>
          <c:showSerName val="0"/>
          <c:showPercent val="0"/>
          <c:showBubbleSize val="0"/>
        </c:dLbls>
        <c:smooth val="0"/>
        <c:axId val="456449064"/>
        <c:axId val="456449392"/>
      </c:lineChart>
      <c:dateAx>
        <c:axId val="45644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49392"/>
        <c:crosses val="autoZero"/>
        <c:auto val="1"/>
        <c:lblOffset val="100"/>
        <c:baseTimeUnit val="days"/>
      </c:dateAx>
      <c:valAx>
        <c:axId val="45644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44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vodafone_group #231F20</c:v>
                </c:pt>
              </c:strCache>
            </c:strRef>
          </c:cat>
          <c:val>
            <c:numRef>
              <c:f>Sheet1!$B$2</c:f>
              <c:numCache>
                <c:formatCode>General</c:formatCode>
                <c:ptCount val="1"/>
                <c:pt idx="0">
                  <c:v>1012</c:v>
                </c:pt>
              </c:numCache>
            </c:numRef>
          </c:val>
          <c:extLst>
            <c:ext xmlns:c16="http://schemas.microsoft.com/office/drawing/2014/chart" uri="{C3380CC4-5D6E-409C-BE32-E72D297353CC}">
              <c16:uniqueId val="{00000000-D057-4F7F-862A-D2AA1FB279F7}"/>
            </c:ext>
          </c:extLst>
        </c:ser>
        <c:dLbls>
          <c:showLegendKey val="0"/>
          <c:showVal val="0"/>
          <c:showCatName val="0"/>
          <c:showSerName val="0"/>
          <c:showPercent val="0"/>
          <c:showBubbleSize val="0"/>
        </c:dLbls>
        <c:gapWidth val="219"/>
        <c:overlap val="-27"/>
        <c:axId val="476007432"/>
        <c:axId val="476014648"/>
      </c:barChart>
      <c:catAx>
        <c:axId val="47600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014648"/>
        <c:crosses val="autoZero"/>
        <c:auto val="1"/>
        <c:lblAlgn val="ctr"/>
        <c:lblOffset val="100"/>
        <c:noMultiLvlLbl val="0"/>
      </c:catAx>
      <c:valAx>
        <c:axId val="47601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00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D039C-3BA7-4116-BB18-621E26F84840}"/>
              </a:ext>
            </a:extLst>
          </p:cNvPr>
          <p:cNvSpPr>
            <a:spLocks noGrp="1"/>
          </p:cNvSpPr>
          <p:nvPr>
            <p:ph type="ctrTitle"/>
          </p:nvPr>
        </p:nvSpPr>
        <p:spPr/>
        <p:txBody>
          <a:bodyPr/>
          <a:lstStyle/>
          <a:p>
            <a:r>
              <a:rPr lang="en-US"/>
              <a:t>Instagram Overview</a:t>
            </a:r>
          </a:p>
        </p:txBody>
      </p:sp>
      <p:sp>
        <p:nvSpPr>
          <p:cNvPr id="3" name="Subtitle 2">
            <a:extLst>
              <a:ext uri="{FF2B5EF4-FFF2-40B4-BE49-F238E27FC236}">
                <a16:creationId xmlns:a16="http://schemas.microsoft.com/office/drawing/2014/main" id="{7CB3A5E6-F13C-433C-8BDE-BC4567983251}"/>
              </a:ext>
            </a:extLst>
          </p:cNvPr>
          <p:cNvSpPr>
            <a:spLocks noGrp="1"/>
          </p:cNvSpPr>
          <p:nvPr>
            <p:ph type="subTitle" idx="1"/>
          </p:nvPr>
        </p:nvSpPr>
        <p:spPr/>
        <p:txBody>
          <a:bodyPr/>
          <a:lstStyle/>
          <a:p>
            <a:r>
              <a:rPr lang="en-US"/>
              <a:t>Vodafone</a:t>
            </a:r>
          </a:p>
        </p:txBody>
      </p:sp>
    </p:spTree>
    <p:extLst>
      <p:ext uri="{BB962C8B-B14F-4D97-AF65-F5344CB8AC3E}">
        <p14:creationId xmlns:p14="http://schemas.microsoft.com/office/powerpoint/2010/main" val="267331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DF17-A314-4805-8D8D-A48BAA8233CE}"/>
              </a:ext>
            </a:extLst>
          </p:cNvPr>
          <p:cNvSpPr>
            <a:spLocks noGrp="1"/>
          </p:cNvSpPr>
          <p:nvPr>
            <p:ph type="title"/>
          </p:nvPr>
        </p:nvSpPr>
        <p:spPr/>
        <p:txBody>
          <a:bodyPr/>
          <a:lstStyle/>
          <a:p>
            <a:r>
              <a:rPr lang="en-US"/>
              <a:t>Instagram Impressions  | vodafone_group</a:t>
            </a:r>
          </a:p>
        </p:txBody>
      </p:sp>
      <p:graphicFrame>
        <p:nvGraphicFramePr>
          <p:cNvPr id="6" name="Chart Placeholder 5">
            <a:extLst>
              <a:ext uri="{FF2B5EF4-FFF2-40B4-BE49-F238E27FC236}">
                <a16:creationId xmlns:a16="http://schemas.microsoft.com/office/drawing/2014/main" id="{EFE99095-3847-4C04-8BA4-6664B7E51033}"/>
              </a:ext>
            </a:extLst>
          </p:cNvPr>
          <p:cNvGraphicFramePr>
            <a:graphicFrameLocks noGrp="1"/>
          </p:cNvGraphicFramePr>
          <p:nvPr>
            <p:ph type="chart" sz="quarter" idx="13"/>
            <p:extLst>
              <p:ext uri="{D42A27DB-BD31-4B8C-83A1-F6EECF244321}">
                <p14:modId xmlns:p14="http://schemas.microsoft.com/office/powerpoint/2010/main" val="12836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C413E7-DC90-4C47-AEF8-7A35664FA32C}"/>
              </a:ext>
            </a:extLst>
          </p:cNvPr>
          <p:cNvSpPr>
            <a:spLocks noGrp="1"/>
          </p:cNvSpPr>
          <p:nvPr>
            <p:ph type="body" sz="quarter" idx="14"/>
          </p:nvPr>
        </p:nvSpPr>
        <p:spPr/>
        <p:txBody>
          <a:bodyPr/>
          <a:lstStyle/>
          <a:p>
            <a:r>
              <a:rPr lang="en-US"/>
              <a:t>02/01/2019 - 03/11/2019</a:t>
            </a:r>
          </a:p>
        </p:txBody>
      </p:sp>
      <p:sp>
        <p:nvSpPr>
          <p:cNvPr id="5" name="Footer Placeholder 4">
            <a:extLst>
              <a:ext uri="{FF2B5EF4-FFF2-40B4-BE49-F238E27FC236}">
                <a16:creationId xmlns:a16="http://schemas.microsoft.com/office/drawing/2014/main" id="{81B6F75E-3979-4C46-A055-8B997B7410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794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81C7-D1E5-4925-B578-28799AC90B7E}"/>
              </a:ext>
            </a:extLst>
          </p:cNvPr>
          <p:cNvSpPr>
            <a:spLocks noGrp="1"/>
          </p:cNvSpPr>
          <p:nvPr>
            <p:ph type="title"/>
          </p:nvPr>
        </p:nvSpPr>
        <p:spPr/>
        <p:txBody>
          <a:bodyPr/>
          <a:lstStyle/>
          <a:p>
            <a:r>
              <a:rPr lang="en-US"/>
              <a:t>Instagram Followers Total | vodafone_group</a:t>
            </a:r>
          </a:p>
        </p:txBody>
      </p:sp>
      <p:graphicFrame>
        <p:nvGraphicFramePr>
          <p:cNvPr id="6" name="Chart Placeholder 5">
            <a:extLst>
              <a:ext uri="{FF2B5EF4-FFF2-40B4-BE49-F238E27FC236}">
                <a16:creationId xmlns:a16="http://schemas.microsoft.com/office/drawing/2014/main" id="{44A4F809-EABB-4C65-8ABB-8733F05D06BA}"/>
              </a:ext>
            </a:extLst>
          </p:cNvPr>
          <p:cNvGraphicFramePr>
            <a:graphicFrameLocks noGrp="1"/>
          </p:cNvGraphicFramePr>
          <p:nvPr>
            <p:ph type="chart" sz="quarter" idx="13"/>
            <p:extLst>
              <p:ext uri="{D42A27DB-BD31-4B8C-83A1-F6EECF244321}">
                <p14:modId xmlns:p14="http://schemas.microsoft.com/office/powerpoint/2010/main" val="3892290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0952A8-4B0D-46D6-B1A9-708D31531910}"/>
              </a:ext>
            </a:extLst>
          </p:cNvPr>
          <p:cNvSpPr>
            <a:spLocks noGrp="1"/>
          </p:cNvSpPr>
          <p:nvPr>
            <p:ph type="body" sz="quarter" idx="14"/>
          </p:nvPr>
        </p:nvSpPr>
        <p:spPr/>
        <p:txBody>
          <a:bodyPr/>
          <a:lstStyle/>
          <a:p>
            <a:r>
              <a:rPr lang="en-US"/>
              <a:t>02/01/2019 - 03/11/2019</a:t>
            </a:r>
          </a:p>
        </p:txBody>
      </p:sp>
      <p:sp>
        <p:nvSpPr>
          <p:cNvPr id="5" name="Footer Placeholder 4">
            <a:extLst>
              <a:ext uri="{FF2B5EF4-FFF2-40B4-BE49-F238E27FC236}">
                <a16:creationId xmlns:a16="http://schemas.microsoft.com/office/drawing/2014/main" id="{3BD65058-B581-45CF-B978-79BE3C878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669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8D6E-E470-408C-B60D-EAAAF0125C08}"/>
              </a:ext>
            </a:extLst>
          </p:cNvPr>
          <p:cNvSpPr>
            <a:spLocks noGrp="1"/>
          </p:cNvSpPr>
          <p:nvPr>
            <p:ph type="title"/>
          </p:nvPr>
        </p:nvSpPr>
        <p:spPr/>
        <p:txBody>
          <a:bodyPr/>
          <a:lstStyle/>
          <a:p>
            <a:r>
              <a:rPr lang="en-US"/>
              <a:t>Instagram Posts Table | vodafone_group - 1 of 12</a:t>
            </a:r>
          </a:p>
        </p:txBody>
      </p:sp>
      <p:graphicFrame>
        <p:nvGraphicFramePr>
          <p:cNvPr id="5" name="Table Placeholder 4">
            <a:extLst>
              <a:ext uri="{FF2B5EF4-FFF2-40B4-BE49-F238E27FC236}">
                <a16:creationId xmlns:a16="http://schemas.microsoft.com/office/drawing/2014/main" id="{891424F8-FF47-4899-A65B-C0A346D1422C}"/>
              </a:ext>
            </a:extLst>
          </p:cNvPr>
          <p:cNvGraphicFramePr>
            <a:graphicFrameLocks noGrp="1"/>
          </p:cNvGraphicFramePr>
          <p:nvPr>
            <p:ph type="tbl" sz="quarter" idx="13"/>
            <p:extLst>
              <p:ext uri="{D42A27DB-BD31-4B8C-83A1-F6EECF244321}">
                <p14:modId xmlns:p14="http://schemas.microsoft.com/office/powerpoint/2010/main" val="1088556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8385195"/>
                    </a:ext>
                  </a:extLst>
                </a:gridCol>
                <a:gridCol w="987552">
                  <a:extLst>
                    <a:ext uri="{9D8B030D-6E8A-4147-A177-3AD203B41FA5}">
                      <a16:colId xmlns:a16="http://schemas.microsoft.com/office/drawing/2014/main" val="1989676496"/>
                    </a:ext>
                  </a:extLst>
                </a:gridCol>
                <a:gridCol w="987552">
                  <a:extLst>
                    <a:ext uri="{9D8B030D-6E8A-4147-A177-3AD203B41FA5}">
                      <a16:colId xmlns:a16="http://schemas.microsoft.com/office/drawing/2014/main" val="856036211"/>
                    </a:ext>
                  </a:extLst>
                </a:gridCol>
                <a:gridCol w="987552">
                  <a:extLst>
                    <a:ext uri="{9D8B030D-6E8A-4147-A177-3AD203B41FA5}">
                      <a16:colId xmlns:a16="http://schemas.microsoft.com/office/drawing/2014/main" val="564060668"/>
                    </a:ext>
                  </a:extLst>
                </a:gridCol>
                <a:gridCol w="987552">
                  <a:extLst>
                    <a:ext uri="{9D8B030D-6E8A-4147-A177-3AD203B41FA5}">
                      <a16:colId xmlns:a16="http://schemas.microsoft.com/office/drawing/2014/main" val="1022134837"/>
                    </a:ext>
                  </a:extLst>
                </a:gridCol>
                <a:gridCol w="987552">
                  <a:extLst>
                    <a:ext uri="{9D8B030D-6E8A-4147-A177-3AD203B41FA5}">
                      <a16:colId xmlns:a16="http://schemas.microsoft.com/office/drawing/2014/main" val="2735460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583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- 2019-03-08 19:44:40 </a:t>
                      </a:r>
                      <a:r>
                        <a:rPr kumimoji="0" lang="en-US" sz="1000" b="0" i="0" u="none" strike="noStrike" kern="1200" cap="none" spc="0" normalizeH="0" baseline="0" noProof="0">
                          <a:ln>
                            <a:noFill/>
                          </a:ln>
                          <a:solidFill>
                            <a:prstClr val="black"/>
                          </a:solidFill>
                          <a:effectLst/>
                          <a:uLnTx/>
                          <a:uFillTx/>
                          <a:latin typeface="+mn-lt"/>
                          <a:ea typeface="+mn-ea"/>
                          <a:cs typeface="+mn-cs"/>
                        </a:rPr>
                        <a:t>
 Vodafone aims to be the best employer for women by 2025. Our global maternity programme gives female employees a minimum of 16-weeks fully paid leave across 30 countries and full time pay for a four-day week for the first six months after returning to work. We have a target to employ 1,000 women through ReConnect, our global recruitment programme to help career-break women re-enter the workforce in management roles. We’re proud that 31% of our management and leadership roles globally are held by women, with a 42% female board. We believe greater gender diversity in Vodafone will strengthen our workforce.⁣
.⁣⁣⁣
.⁣⁣⁣
.⁣⁣⁣
.⁣⁣⁣
.⁣⁣⁣
#IWD2019 #InternationalWomensDay #ConnectedSheCan #BalanceforBetter #women #empowerment #technology #IWD #womenempowerment #womensday #feminism #girlpower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https://www.instagram.com/vodafone_group/p/BuwgFRCnC1t/media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7010170"/>
                  </a:ext>
                </a:extLst>
              </a:tr>
            </a:tbl>
          </a:graphicData>
        </a:graphic>
      </p:graphicFrame>
      <p:sp>
        <p:nvSpPr>
          <p:cNvPr id="4" name="Text Placeholder 3">
            <a:extLst>
              <a:ext uri="{FF2B5EF4-FFF2-40B4-BE49-F238E27FC236}">
                <a16:creationId xmlns:a16="http://schemas.microsoft.com/office/drawing/2014/main" id="{728F979E-029B-4C9A-8380-57E7EA056224}"/>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47895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AC582-B293-4790-A9E4-DAA92E1B255D}"/>
              </a:ext>
            </a:extLst>
          </p:cNvPr>
          <p:cNvSpPr>
            <a:spLocks noGrp="1"/>
          </p:cNvSpPr>
          <p:nvPr>
            <p:ph type="title"/>
          </p:nvPr>
        </p:nvSpPr>
        <p:spPr/>
        <p:txBody>
          <a:bodyPr/>
          <a:lstStyle/>
          <a:p>
            <a:r>
              <a:rPr lang="en-US"/>
              <a:t>Instagram Posts Table | vodafone_group - 2 of 12</a:t>
            </a:r>
          </a:p>
        </p:txBody>
      </p:sp>
      <p:graphicFrame>
        <p:nvGraphicFramePr>
          <p:cNvPr id="5" name="Table Placeholder 4">
            <a:extLst>
              <a:ext uri="{FF2B5EF4-FFF2-40B4-BE49-F238E27FC236}">
                <a16:creationId xmlns:a16="http://schemas.microsoft.com/office/drawing/2014/main" id="{99B4AC23-FDAA-4FA7-A392-E51674851A5B}"/>
              </a:ext>
            </a:extLst>
          </p:cNvPr>
          <p:cNvGraphicFramePr>
            <a:graphicFrameLocks noGrp="1"/>
          </p:cNvGraphicFramePr>
          <p:nvPr>
            <p:ph type="tbl" sz="quarter" idx="13"/>
            <p:extLst>
              <p:ext uri="{D42A27DB-BD31-4B8C-83A1-F6EECF244321}">
                <p14:modId xmlns:p14="http://schemas.microsoft.com/office/powerpoint/2010/main" val="226426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6931604"/>
                    </a:ext>
                  </a:extLst>
                </a:gridCol>
                <a:gridCol w="987552">
                  <a:extLst>
                    <a:ext uri="{9D8B030D-6E8A-4147-A177-3AD203B41FA5}">
                      <a16:colId xmlns:a16="http://schemas.microsoft.com/office/drawing/2014/main" val="1820123905"/>
                    </a:ext>
                  </a:extLst>
                </a:gridCol>
                <a:gridCol w="987552">
                  <a:extLst>
                    <a:ext uri="{9D8B030D-6E8A-4147-A177-3AD203B41FA5}">
                      <a16:colId xmlns:a16="http://schemas.microsoft.com/office/drawing/2014/main" val="3256763590"/>
                    </a:ext>
                  </a:extLst>
                </a:gridCol>
                <a:gridCol w="987552">
                  <a:extLst>
                    <a:ext uri="{9D8B030D-6E8A-4147-A177-3AD203B41FA5}">
                      <a16:colId xmlns:a16="http://schemas.microsoft.com/office/drawing/2014/main" val="1860552392"/>
                    </a:ext>
                  </a:extLst>
                </a:gridCol>
                <a:gridCol w="987552">
                  <a:extLst>
                    <a:ext uri="{9D8B030D-6E8A-4147-A177-3AD203B41FA5}">
                      <a16:colId xmlns:a16="http://schemas.microsoft.com/office/drawing/2014/main" val="3590374567"/>
                    </a:ext>
                  </a:extLst>
                </a:gridCol>
                <a:gridCol w="987552">
                  <a:extLst>
                    <a:ext uri="{9D8B030D-6E8A-4147-A177-3AD203B41FA5}">
                      <a16:colId xmlns:a16="http://schemas.microsoft.com/office/drawing/2014/main" val="322738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493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- 2019-03-08 13:05:03 </a:t>
                      </a:r>
                      <a:r>
                        <a:rPr kumimoji="0" lang="en-US" sz="1000" b="0" i="0" u="none" strike="noStrike" kern="1200" cap="none" spc="0" normalizeH="0" baseline="0" noProof="0">
                          <a:ln>
                            <a:noFill/>
                          </a:ln>
                          <a:solidFill>
                            <a:prstClr val="black"/>
                          </a:solidFill>
                          <a:effectLst/>
                          <a:uLnTx/>
                          <a:uFillTx/>
                          <a:latin typeface="+mn-lt"/>
                          <a:ea typeface="+mn-ea"/>
                          <a:cs typeface="+mn-cs"/>
                        </a:rPr>
                        <a:t>
 Mobile is helping to empower women by giving millions access to healthcare, education and financial inclusion. Here are a few examples of ways that Vodafone and our philanthropic arm, the VodafoneFoundation, are connecting women in India and Sub-Saharan Africa to a better future.⁣⁣
.⁣⁣
.⁣⁣
.⁣⁣
.⁣⁣
.⁣⁣
#IWD2019 #InternationalWomensDay #ConnectedSheCan #BalanceforBetter #women #empowerment #technology #IWD #womenempowerment #womensday #feminism #girlpower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https://www.instagram.com/vodafone_group/p/BuvvGMTHVn2/media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7090747"/>
                  </a:ext>
                </a:extLst>
              </a:tr>
            </a:tbl>
          </a:graphicData>
        </a:graphic>
      </p:graphicFrame>
      <p:sp>
        <p:nvSpPr>
          <p:cNvPr id="4" name="Text Placeholder 3">
            <a:extLst>
              <a:ext uri="{FF2B5EF4-FFF2-40B4-BE49-F238E27FC236}">
                <a16:creationId xmlns:a16="http://schemas.microsoft.com/office/drawing/2014/main" id="{D5B46529-4082-4363-AD63-01D193419E0A}"/>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79760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C5BD2-C4DD-423C-BF08-58D7467E9B0A}"/>
              </a:ext>
            </a:extLst>
          </p:cNvPr>
          <p:cNvSpPr>
            <a:spLocks noGrp="1"/>
          </p:cNvSpPr>
          <p:nvPr>
            <p:ph type="title"/>
          </p:nvPr>
        </p:nvSpPr>
        <p:spPr/>
        <p:txBody>
          <a:bodyPr/>
          <a:lstStyle/>
          <a:p>
            <a:r>
              <a:rPr lang="en-US"/>
              <a:t>Instagram Posts Table | vodafone_group - 3 of 12</a:t>
            </a:r>
          </a:p>
        </p:txBody>
      </p:sp>
      <p:graphicFrame>
        <p:nvGraphicFramePr>
          <p:cNvPr id="5" name="Table Placeholder 4">
            <a:extLst>
              <a:ext uri="{FF2B5EF4-FFF2-40B4-BE49-F238E27FC236}">
                <a16:creationId xmlns:a16="http://schemas.microsoft.com/office/drawing/2014/main" id="{A479F216-747A-4E84-ABA1-A1796F4739DE}"/>
              </a:ext>
            </a:extLst>
          </p:cNvPr>
          <p:cNvGraphicFramePr>
            <a:graphicFrameLocks noGrp="1"/>
          </p:cNvGraphicFramePr>
          <p:nvPr>
            <p:ph type="tbl" sz="quarter" idx="13"/>
            <p:extLst>
              <p:ext uri="{D42A27DB-BD31-4B8C-83A1-F6EECF244321}">
                <p14:modId xmlns:p14="http://schemas.microsoft.com/office/powerpoint/2010/main" val="18140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8479428"/>
                    </a:ext>
                  </a:extLst>
                </a:gridCol>
                <a:gridCol w="987552">
                  <a:extLst>
                    <a:ext uri="{9D8B030D-6E8A-4147-A177-3AD203B41FA5}">
                      <a16:colId xmlns:a16="http://schemas.microsoft.com/office/drawing/2014/main" val="36818299"/>
                    </a:ext>
                  </a:extLst>
                </a:gridCol>
                <a:gridCol w="987552">
                  <a:extLst>
                    <a:ext uri="{9D8B030D-6E8A-4147-A177-3AD203B41FA5}">
                      <a16:colId xmlns:a16="http://schemas.microsoft.com/office/drawing/2014/main" val="2003382991"/>
                    </a:ext>
                  </a:extLst>
                </a:gridCol>
                <a:gridCol w="987552">
                  <a:extLst>
                    <a:ext uri="{9D8B030D-6E8A-4147-A177-3AD203B41FA5}">
                      <a16:colId xmlns:a16="http://schemas.microsoft.com/office/drawing/2014/main" val="3986345145"/>
                    </a:ext>
                  </a:extLst>
                </a:gridCol>
                <a:gridCol w="987552">
                  <a:extLst>
                    <a:ext uri="{9D8B030D-6E8A-4147-A177-3AD203B41FA5}">
                      <a16:colId xmlns:a16="http://schemas.microsoft.com/office/drawing/2014/main" val="3275205570"/>
                    </a:ext>
                  </a:extLst>
                </a:gridCol>
                <a:gridCol w="987552">
                  <a:extLst>
                    <a:ext uri="{9D8B030D-6E8A-4147-A177-3AD203B41FA5}">
                      <a16:colId xmlns:a16="http://schemas.microsoft.com/office/drawing/2014/main" val="2517538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513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- 2019-03-04 12:16:05 </a:t>
                      </a:r>
                      <a:r>
                        <a:rPr kumimoji="0" lang="en-US" sz="1000" b="0" i="0" u="none" strike="noStrike" kern="1200" cap="none" spc="0" normalizeH="0" baseline="0" noProof="0">
                          <a:ln>
                            <a:noFill/>
                          </a:ln>
                          <a:solidFill>
                            <a:prstClr val="black"/>
                          </a:solidFill>
                          <a:effectLst/>
                          <a:uLnTx/>
                          <a:uFillTx/>
                          <a:latin typeface="+mn-lt"/>
                          <a:ea typeface="+mn-ea"/>
                          <a:cs typeface="+mn-cs"/>
                        </a:rPr>
                        <a:t>
 Domestic abuse takes many forms and can have a significant impact on victims’ self-esteem. We've announced new global HR policies to support victims.⁣⁣ ⁣⁣⁣
⁣
Inspired by the work of the VodafoneFoundation, Vodafone Group is announcing today its intention to implement a new HR policy specifically for victims of domestic violence and abuse in all its markets. Employees globally will now have access to support and specialist counselling, as well as up to 10 days additional paid leave.⁣⁣⁣
⁣⁣⁣
New research from VodafoneFoundation shows support from colleagues can help victims of domestic abuse, with more than two-thirds saying they felt safer at work than at home. The research also shows support from colleagues can help victims of domestic abuse, with more than 1 in 10 victims leaving their job as a result of abuse.⁣⁣⁣
⁣⁣⁣
The Vodafone Foundation has also announced the international expansion of Bright Sky, a free app which connects victims of domestic violence and abuse to advice and suppo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https://www.instagram.com/vodafone_group/p/BulZmWzHhEq/media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4172738"/>
                  </a:ext>
                </a:extLst>
              </a:tr>
            </a:tbl>
          </a:graphicData>
        </a:graphic>
      </p:graphicFrame>
      <p:sp>
        <p:nvSpPr>
          <p:cNvPr id="4" name="Text Placeholder 3">
            <a:extLst>
              <a:ext uri="{FF2B5EF4-FFF2-40B4-BE49-F238E27FC236}">
                <a16:creationId xmlns:a16="http://schemas.microsoft.com/office/drawing/2014/main" id="{71DAAE52-E525-4422-9F34-ABD0433F3965}"/>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394714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772D-4410-4B97-91F4-BE3BADAC8A88}"/>
              </a:ext>
            </a:extLst>
          </p:cNvPr>
          <p:cNvSpPr>
            <a:spLocks noGrp="1"/>
          </p:cNvSpPr>
          <p:nvPr>
            <p:ph type="title"/>
          </p:nvPr>
        </p:nvSpPr>
        <p:spPr/>
        <p:txBody>
          <a:bodyPr/>
          <a:lstStyle/>
          <a:p>
            <a:r>
              <a:rPr lang="en-US"/>
              <a:t>Instagram Posts Table | vodafone_group - 4 of 12</a:t>
            </a:r>
          </a:p>
        </p:txBody>
      </p:sp>
      <p:graphicFrame>
        <p:nvGraphicFramePr>
          <p:cNvPr id="5" name="Table Placeholder 4">
            <a:extLst>
              <a:ext uri="{FF2B5EF4-FFF2-40B4-BE49-F238E27FC236}">
                <a16:creationId xmlns:a16="http://schemas.microsoft.com/office/drawing/2014/main" id="{490A6A6F-E5BC-4A1B-B788-60C113AC1030}"/>
              </a:ext>
            </a:extLst>
          </p:cNvPr>
          <p:cNvGraphicFramePr>
            <a:graphicFrameLocks noGrp="1"/>
          </p:cNvGraphicFramePr>
          <p:nvPr>
            <p:ph type="tbl" sz="quarter" idx="13"/>
            <p:extLst>
              <p:ext uri="{D42A27DB-BD31-4B8C-83A1-F6EECF244321}">
                <p14:modId xmlns:p14="http://schemas.microsoft.com/office/powerpoint/2010/main" val="387212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32543110"/>
                    </a:ext>
                  </a:extLst>
                </a:gridCol>
                <a:gridCol w="987552">
                  <a:extLst>
                    <a:ext uri="{9D8B030D-6E8A-4147-A177-3AD203B41FA5}">
                      <a16:colId xmlns:a16="http://schemas.microsoft.com/office/drawing/2014/main" val="1843453512"/>
                    </a:ext>
                  </a:extLst>
                </a:gridCol>
                <a:gridCol w="987552">
                  <a:extLst>
                    <a:ext uri="{9D8B030D-6E8A-4147-A177-3AD203B41FA5}">
                      <a16:colId xmlns:a16="http://schemas.microsoft.com/office/drawing/2014/main" val="2657588262"/>
                    </a:ext>
                  </a:extLst>
                </a:gridCol>
                <a:gridCol w="987552">
                  <a:extLst>
                    <a:ext uri="{9D8B030D-6E8A-4147-A177-3AD203B41FA5}">
                      <a16:colId xmlns:a16="http://schemas.microsoft.com/office/drawing/2014/main" val="1598921815"/>
                    </a:ext>
                  </a:extLst>
                </a:gridCol>
                <a:gridCol w="987552">
                  <a:extLst>
                    <a:ext uri="{9D8B030D-6E8A-4147-A177-3AD203B41FA5}">
                      <a16:colId xmlns:a16="http://schemas.microsoft.com/office/drawing/2014/main" val="1865255887"/>
                    </a:ext>
                  </a:extLst>
                </a:gridCol>
                <a:gridCol w="987552">
                  <a:extLst>
                    <a:ext uri="{9D8B030D-6E8A-4147-A177-3AD203B41FA5}">
                      <a16:colId xmlns:a16="http://schemas.microsoft.com/office/drawing/2014/main" val="61275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289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- 2019-02-28 19:10:38 </a:t>
                      </a:r>
                      <a:r>
                        <a:rPr kumimoji="0" lang="en-US" sz="1000" b="0" i="0" u="none" strike="noStrike" kern="1200" cap="none" spc="0" normalizeH="0" baseline="0" noProof="0">
                          <a:ln>
                            <a:noFill/>
                          </a:ln>
                          <a:solidFill>
                            <a:prstClr val="black"/>
                          </a:solidFill>
                          <a:effectLst/>
                          <a:uLnTx/>
                          <a:uFillTx/>
                          <a:latin typeface="+mn-lt"/>
                          <a:ea typeface="+mn-ea"/>
                          <a:cs typeface="+mn-cs"/>
                        </a:rPr>
                        <a:t>
 What we saw on the blue carpet at last night’s #CaptainMarvel gala screening. ⁣
⁣
Captain Marvel is all about incredible women working together to change the world (or in some cases, the universe). ⁣
⁣
Vodafone and its charity arm, the vodafonefoundation, are working towards a series of gender equality goals including connecting 50 million women to mobile services designed to empower their lives.⁣
⁣
Captain Marvel is being released globally on the 8th of March.⁣
.⁣
.⁣
.⁣
.⁣
.⁣⁣
#ConnectedSheCan #CaptainMarvel⁣⁣
#MySuperHero #FemaleHeroes #marvel #superhero#premiere #redcarpet #brielarson #gemmachan#samuelljackson #lashanalynch #disney #bluecarpet #marvelstudios #mcu #STEM #science #empowerment #WomeninSTEM #womenintech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https://www.instagram.com/vodafone_group/p/Bub14CRHNpT/media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23392206"/>
                  </a:ext>
                </a:extLst>
              </a:tr>
            </a:tbl>
          </a:graphicData>
        </a:graphic>
      </p:graphicFrame>
      <p:sp>
        <p:nvSpPr>
          <p:cNvPr id="4" name="Text Placeholder 3">
            <a:extLst>
              <a:ext uri="{FF2B5EF4-FFF2-40B4-BE49-F238E27FC236}">
                <a16:creationId xmlns:a16="http://schemas.microsoft.com/office/drawing/2014/main" id="{582EF524-0421-4F71-A6A4-AFE0B863A816}"/>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16279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740EA-8D3F-4149-83CB-AC6FC3C1B310}"/>
              </a:ext>
            </a:extLst>
          </p:cNvPr>
          <p:cNvSpPr>
            <a:spLocks noGrp="1"/>
          </p:cNvSpPr>
          <p:nvPr>
            <p:ph type="title"/>
          </p:nvPr>
        </p:nvSpPr>
        <p:spPr/>
        <p:txBody>
          <a:bodyPr/>
          <a:lstStyle/>
          <a:p>
            <a:r>
              <a:rPr lang="en-US"/>
              <a:t>Instagram Posts Table | vodafone_group - 5 of 12</a:t>
            </a:r>
          </a:p>
        </p:txBody>
      </p:sp>
      <p:graphicFrame>
        <p:nvGraphicFramePr>
          <p:cNvPr id="5" name="Table Placeholder 4">
            <a:extLst>
              <a:ext uri="{FF2B5EF4-FFF2-40B4-BE49-F238E27FC236}">
                <a16:creationId xmlns:a16="http://schemas.microsoft.com/office/drawing/2014/main" id="{53D7F2E5-740A-4249-A7CD-FF2FC3A79CAE}"/>
              </a:ext>
            </a:extLst>
          </p:cNvPr>
          <p:cNvGraphicFramePr>
            <a:graphicFrameLocks noGrp="1"/>
          </p:cNvGraphicFramePr>
          <p:nvPr>
            <p:ph type="tbl" sz="quarter" idx="13"/>
            <p:extLst>
              <p:ext uri="{D42A27DB-BD31-4B8C-83A1-F6EECF244321}">
                <p14:modId xmlns:p14="http://schemas.microsoft.com/office/powerpoint/2010/main" val="327014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29489544"/>
                    </a:ext>
                  </a:extLst>
                </a:gridCol>
                <a:gridCol w="987552">
                  <a:extLst>
                    <a:ext uri="{9D8B030D-6E8A-4147-A177-3AD203B41FA5}">
                      <a16:colId xmlns:a16="http://schemas.microsoft.com/office/drawing/2014/main" val="1327310520"/>
                    </a:ext>
                  </a:extLst>
                </a:gridCol>
                <a:gridCol w="987552">
                  <a:extLst>
                    <a:ext uri="{9D8B030D-6E8A-4147-A177-3AD203B41FA5}">
                      <a16:colId xmlns:a16="http://schemas.microsoft.com/office/drawing/2014/main" val="457604152"/>
                    </a:ext>
                  </a:extLst>
                </a:gridCol>
                <a:gridCol w="987552">
                  <a:extLst>
                    <a:ext uri="{9D8B030D-6E8A-4147-A177-3AD203B41FA5}">
                      <a16:colId xmlns:a16="http://schemas.microsoft.com/office/drawing/2014/main" val="148755005"/>
                    </a:ext>
                  </a:extLst>
                </a:gridCol>
                <a:gridCol w="987552">
                  <a:extLst>
                    <a:ext uri="{9D8B030D-6E8A-4147-A177-3AD203B41FA5}">
                      <a16:colId xmlns:a16="http://schemas.microsoft.com/office/drawing/2014/main" val="4223642020"/>
                    </a:ext>
                  </a:extLst>
                </a:gridCol>
                <a:gridCol w="987552">
                  <a:extLst>
                    <a:ext uri="{9D8B030D-6E8A-4147-A177-3AD203B41FA5}">
                      <a16:colId xmlns:a16="http://schemas.microsoft.com/office/drawing/2014/main" val="2734111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092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- 2019-02-28 13:17:07 </a:t>
                      </a:r>
                      <a:r>
                        <a:rPr kumimoji="0" lang="en-US" sz="1000" b="0" i="0" u="none" strike="noStrike" kern="1200" cap="none" spc="0" normalizeH="0" baseline="0" noProof="0">
                          <a:ln>
                            <a:noFill/>
                          </a:ln>
                          <a:solidFill>
                            <a:prstClr val="black"/>
                          </a:solidFill>
                          <a:effectLst/>
                          <a:uLnTx/>
                          <a:uFillTx/>
                          <a:latin typeface="+mn-lt"/>
                          <a:ea typeface="+mn-ea"/>
                          <a:cs typeface="+mn-cs"/>
                        </a:rPr>
                        <a:t>
 Last night at the gala screening of Captain Marvel, Disney’s first female-led superhero film, Hollywood actors, directors and real-life female heroes working in the emergency services, science, technology and sport (to name but a few) were gathered.⁣
⁣
Vodafone joined Gemma Chan, Samuel L Jackson and the movie’s writer and director, Anna Boden on the blue carpet to speak about girls going into STEM careers, female empowerment and about some of the most creative special effects used in the movie. Chan, who studied physics, maths, chemistry and further maths at senior school gives some inspiring advice to girls thinking about going into science and technology roles.⁣
⁣
Vodafone has partnered with Disney in the run-up to Captain Marvel’s global release on the 8th of March to further its goal to support more than 50 million women by 2025 through a range of mobile initiatives both from the business and its charity arm, the Vodafone Foundation.⁣
.⁣
.⁣
.⁣
.⁣
.⁣ #ConnectedSheCan #CaptainMarvel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https://www.instagram.com/vodafone_group/p/BubNavoHmzQ/media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43097755"/>
                  </a:ext>
                </a:extLst>
              </a:tr>
            </a:tbl>
          </a:graphicData>
        </a:graphic>
      </p:graphicFrame>
      <p:sp>
        <p:nvSpPr>
          <p:cNvPr id="4" name="Text Placeholder 3">
            <a:extLst>
              <a:ext uri="{FF2B5EF4-FFF2-40B4-BE49-F238E27FC236}">
                <a16:creationId xmlns:a16="http://schemas.microsoft.com/office/drawing/2014/main" id="{382BD89B-96DA-4E8A-BFFD-154ACE3AE696}"/>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199941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7D39-A93A-4068-8750-024E04C7C31E}"/>
              </a:ext>
            </a:extLst>
          </p:cNvPr>
          <p:cNvSpPr>
            <a:spLocks noGrp="1"/>
          </p:cNvSpPr>
          <p:nvPr>
            <p:ph type="title"/>
          </p:nvPr>
        </p:nvSpPr>
        <p:spPr/>
        <p:txBody>
          <a:bodyPr/>
          <a:lstStyle/>
          <a:p>
            <a:r>
              <a:rPr lang="en-US"/>
              <a:t>Instagram Posts Table | vodafone_group - 6 of 12</a:t>
            </a:r>
          </a:p>
        </p:txBody>
      </p:sp>
      <p:graphicFrame>
        <p:nvGraphicFramePr>
          <p:cNvPr id="5" name="Table Placeholder 4">
            <a:extLst>
              <a:ext uri="{FF2B5EF4-FFF2-40B4-BE49-F238E27FC236}">
                <a16:creationId xmlns:a16="http://schemas.microsoft.com/office/drawing/2014/main" id="{C668A754-F6D6-43F9-A2ED-B953B3C8AE8C}"/>
              </a:ext>
            </a:extLst>
          </p:cNvPr>
          <p:cNvGraphicFramePr>
            <a:graphicFrameLocks noGrp="1"/>
          </p:cNvGraphicFramePr>
          <p:nvPr>
            <p:ph type="tbl" sz="quarter" idx="13"/>
            <p:extLst>
              <p:ext uri="{D42A27DB-BD31-4B8C-83A1-F6EECF244321}">
                <p14:modId xmlns:p14="http://schemas.microsoft.com/office/powerpoint/2010/main" val="1153789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8812861"/>
                    </a:ext>
                  </a:extLst>
                </a:gridCol>
                <a:gridCol w="987552">
                  <a:extLst>
                    <a:ext uri="{9D8B030D-6E8A-4147-A177-3AD203B41FA5}">
                      <a16:colId xmlns:a16="http://schemas.microsoft.com/office/drawing/2014/main" val="3389403875"/>
                    </a:ext>
                  </a:extLst>
                </a:gridCol>
                <a:gridCol w="987552">
                  <a:extLst>
                    <a:ext uri="{9D8B030D-6E8A-4147-A177-3AD203B41FA5}">
                      <a16:colId xmlns:a16="http://schemas.microsoft.com/office/drawing/2014/main" val="1482689155"/>
                    </a:ext>
                  </a:extLst>
                </a:gridCol>
                <a:gridCol w="987552">
                  <a:extLst>
                    <a:ext uri="{9D8B030D-6E8A-4147-A177-3AD203B41FA5}">
                      <a16:colId xmlns:a16="http://schemas.microsoft.com/office/drawing/2014/main" val="910939217"/>
                    </a:ext>
                  </a:extLst>
                </a:gridCol>
                <a:gridCol w="987552">
                  <a:extLst>
                    <a:ext uri="{9D8B030D-6E8A-4147-A177-3AD203B41FA5}">
                      <a16:colId xmlns:a16="http://schemas.microsoft.com/office/drawing/2014/main" val="3159519265"/>
                    </a:ext>
                  </a:extLst>
                </a:gridCol>
                <a:gridCol w="987552">
                  <a:extLst>
                    <a:ext uri="{9D8B030D-6E8A-4147-A177-3AD203B41FA5}">
                      <a16:colId xmlns:a16="http://schemas.microsoft.com/office/drawing/2014/main" val="1338288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603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- 2019-02-28 11:30:40 </a:t>
                      </a:r>
                      <a:r>
                        <a:rPr kumimoji="0" lang="en-US" sz="1000" b="0" i="0" u="none" strike="noStrike" kern="1200" cap="none" spc="0" normalizeH="0" baseline="0" noProof="0">
                          <a:ln>
                            <a:noFill/>
                          </a:ln>
                          <a:solidFill>
                            <a:prstClr val="black"/>
                          </a:solidFill>
                          <a:effectLst/>
                          <a:uLnTx/>
                          <a:uFillTx/>
                          <a:latin typeface="+mn-lt"/>
                          <a:ea typeface="+mn-ea"/>
                          <a:cs typeface="+mn-cs"/>
                        </a:rPr>
                        <a:t>
 #MWC19 might be drawing to a close - but there’s still a lot to see and do. Here’s what you missed from day three. Remember to check our Instagram story for updates throughout the day.
.
.
.
.
.
#MWC #MWC19 #MWC2019 #Barcelona #technology #innovation #AI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https://www.instagram.com/vodafone_group/p/BubBM5pAysZ/media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5854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- 2019-02-27 11:02:59 </a:t>
                      </a:r>
                      <a:r>
                        <a:rPr kumimoji="0" lang="en-US" sz="1000" b="0" i="0" u="none" strike="noStrike" kern="1200" cap="none" spc="0" normalizeH="0" baseline="0" noProof="0">
                          <a:ln>
                            <a:noFill/>
                          </a:ln>
                          <a:solidFill>
                            <a:prstClr val="black"/>
                          </a:solidFill>
                          <a:effectLst/>
                          <a:uLnTx/>
                          <a:uFillTx/>
                          <a:latin typeface="+mn-lt"/>
                          <a:ea typeface="+mn-ea"/>
                          <a:cs typeface="+mn-cs"/>
                        </a:rPr>
                        <a:t>
 Here’s what you might have missed from us yesterday at #MWC19. Including #5G gaming, folding phones and amazing music connections.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https://www.instagram.com/vodafone_group/p/BuYZPXkA9pe/media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9436067"/>
                  </a:ext>
                </a:extLst>
              </a:tr>
            </a:tbl>
          </a:graphicData>
        </a:graphic>
      </p:graphicFrame>
      <p:sp>
        <p:nvSpPr>
          <p:cNvPr id="4" name="Text Placeholder 3">
            <a:extLst>
              <a:ext uri="{FF2B5EF4-FFF2-40B4-BE49-F238E27FC236}">
                <a16:creationId xmlns:a16="http://schemas.microsoft.com/office/drawing/2014/main" id="{7DFC6C66-1479-4AF7-B395-6B648F42E841}"/>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4221340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211F8-7D5A-4D07-BEA3-EDE4FB76365E}"/>
              </a:ext>
            </a:extLst>
          </p:cNvPr>
          <p:cNvSpPr>
            <a:spLocks noGrp="1"/>
          </p:cNvSpPr>
          <p:nvPr>
            <p:ph type="title"/>
          </p:nvPr>
        </p:nvSpPr>
        <p:spPr/>
        <p:txBody>
          <a:bodyPr/>
          <a:lstStyle/>
          <a:p>
            <a:r>
              <a:rPr lang="en-US"/>
              <a:t>Instagram Posts Table | vodafone_group - 7 of 12</a:t>
            </a:r>
          </a:p>
        </p:txBody>
      </p:sp>
      <p:graphicFrame>
        <p:nvGraphicFramePr>
          <p:cNvPr id="5" name="Table Placeholder 4">
            <a:extLst>
              <a:ext uri="{FF2B5EF4-FFF2-40B4-BE49-F238E27FC236}">
                <a16:creationId xmlns:a16="http://schemas.microsoft.com/office/drawing/2014/main" id="{1C21690D-6695-4DB5-A38E-79CEBE273530}"/>
              </a:ext>
            </a:extLst>
          </p:cNvPr>
          <p:cNvGraphicFramePr>
            <a:graphicFrameLocks noGrp="1"/>
          </p:cNvGraphicFramePr>
          <p:nvPr>
            <p:ph type="tbl" sz="quarter" idx="13"/>
            <p:extLst>
              <p:ext uri="{D42A27DB-BD31-4B8C-83A1-F6EECF244321}">
                <p14:modId xmlns:p14="http://schemas.microsoft.com/office/powerpoint/2010/main" val="1132270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12374798"/>
                    </a:ext>
                  </a:extLst>
                </a:gridCol>
                <a:gridCol w="987552">
                  <a:extLst>
                    <a:ext uri="{9D8B030D-6E8A-4147-A177-3AD203B41FA5}">
                      <a16:colId xmlns:a16="http://schemas.microsoft.com/office/drawing/2014/main" val="3154064754"/>
                    </a:ext>
                  </a:extLst>
                </a:gridCol>
                <a:gridCol w="987552">
                  <a:extLst>
                    <a:ext uri="{9D8B030D-6E8A-4147-A177-3AD203B41FA5}">
                      <a16:colId xmlns:a16="http://schemas.microsoft.com/office/drawing/2014/main" val="503211004"/>
                    </a:ext>
                  </a:extLst>
                </a:gridCol>
                <a:gridCol w="987552">
                  <a:extLst>
                    <a:ext uri="{9D8B030D-6E8A-4147-A177-3AD203B41FA5}">
                      <a16:colId xmlns:a16="http://schemas.microsoft.com/office/drawing/2014/main" val="2270196251"/>
                    </a:ext>
                  </a:extLst>
                </a:gridCol>
                <a:gridCol w="987552">
                  <a:extLst>
                    <a:ext uri="{9D8B030D-6E8A-4147-A177-3AD203B41FA5}">
                      <a16:colId xmlns:a16="http://schemas.microsoft.com/office/drawing/2014/main" val="3605251987"/>
                    </a:ext>
                  </a:extLst>
                </a:gridCol>
                <a:gridCol w="987552">
                  <a:extLst>
                    <a:ext uri="{9D8B030D-6E8A-4147-A177-3AD203B41FA5}">
                      <a16:colId xmlns:a16="http://schemas.microsoft.com/office/drawing/2014/main" val="97134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5042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- 2019-02-26 14:01:51 </a:t>
                      </a:r>
                      <a:r>
                        <a:rPr kumimoji="0" lang="en-US" sz="1000" b="0" i="0" u="none" strike="noStrike" kern="1200" cap="none" spc="0" normalizeH="0" baseline="0" noProof="0">
                          <a:ln>
                            <a:noFill/>
                          </a:ln>
                          <a:solidFill>
                            <a:prstClr val="black"/>
                          </a:solidFill>
                          <a:effectLst/>
                          <a:uLnTx/>
                          <a:uFillTx/>
                          <a:latin typeface="+mn-lt"/>
                          <a:ea typeface="+mn-ea"/>
                          <a:cs typeface="+mn-cs"/>
                        </a:rPr>
                        <a:t>
 Mobile World Congress 2019 is a whirlwind - catch up on what you missed from day one here and check our Instagram story for more.⁣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https://www.instagram.com/vodafone_group/p/BuWI6uTBEUu/media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995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- 2019-02-25 16:22:58 </a:t>
                      </a:r>
                      <a:r>
                        <a:rPr kumimoji="0" lang="en-US" sz="1000" b="0" i="0" u="none" strike="noStrike" kern="1200" cap="none" spc="0" normalizeH="0" baseline="0" noProof="0">
                          <a:ln>
                            <a:noFill/>
                          </a:ln>
                          <a:solidFill>
                            <a:prstClr val="black"/>
                          </a:solidFill>
                          <a:effectLst/>
                          <a:uLnTx/>
                          <a:uFillTx/>
                          <a:latin typeface="+mn-lt"/>
                          <a:ea typeface="+mn-ea"/>
                          <a:cs typeface="+mn-cs"/>
                        </a:rPr>
                        <a:t>
 Mobile World Congress Barcelona 2019 is here and we're ready to share all the amazing technology that Vodafone has available to see at the Congress this year. Keep an eye on our Instagram stories throughout the event for more!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https://www.instagram.com/vodafone_group/p/BuT0TWjhCQm/media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44249591"/>
                  </a:ext>
                </a:extLst>
              </a:tr>
            </a:tbl>
          </a:graphicData>
        </a:graphic>
      </p:graphicFrame>
      <p:sp>
        <p:nvSpPr>
          <p:cNvPr id="4" name="Text Placeholder 3">
            <a:extLst>
              <a:ext uri="{FF2B5EF4-FFF2-40B4-BE49-F238E27FC236}">
                <a16:creationId xmlns:a16="http://schemas.microsoft.com/office/drawing/2014/main" id="{3C3CA24F-6B6C-4A68-8701-80B11BEF5BBC}"/>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09520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77330-D61E-4367-A2C6-BDBE334281BE}"/>
              </a:ext>
            </a:extLst>
          </p:cNvPr>
          <p:cNvSpPr>
            <a:spLocks noGrp="1"/>
          </p:cNvSpPr>
          <p:nvPr>
            <p:ph type="title"/>
          </p:nvPr>
        </p:nvSpPr>
        <p:spPr/>
        <p:txBody>
          <a:bodyPr/>
          <a:lstStyle/>
          <a:p>
            <a:r>
              <a:rPr lang="en-US"/>
              <a:t>Instagram Posts Table | vodafone_group - 8 of 12</a:t>
            </a:r>
          </a:p>
        </p:txBody>
      </p:sp>
      <p:graphicFrame>
        <p:nvGraphicFramePr>
          <p:cNvPr id="5" name="Table Placeholder 4">
            <a:extLst>
              <a:ext uri="{FF2B5EF4-FFF2-40B4-BE49-F238E27FC236}">
                <a16:creationId xmlns:a16="http://schemas.microsoft.com/office/drawing/2014/main" id="{9F4AE958-887D-40FF-8E70-833D820A5870}"/>
              </a:ext>
            </a:extLst>
          </p:cNvPr>
          <p:cNvGraphicFramePr>
            <a:graphicFrameLocks noGrp="1"/>
          </p:cNvGraphicFramePr>
          <p:nvPr>
            <p:ph type="tbl" sz="quarter" idx="13"/>
            <p:extLst>
              <p:ext uri="{D42A27DB-BD31-4B8C-83A1-F6EECF244321}">
                <p14:modId xmlns:p14="http://schemas.microsoft.com/office/powerpoint/2010/main" val="2793850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5775977"/>
                    </a:ext>
                  </a:extLst>
                </a:gridCol>
                <a:gridCol w="987552">
                  <a:extLst>
                    <a:ext uri="{9D8B030D-6E8A-4147-A177-3AD203B41FA5}">
                      <a16:colId xmlns:a16="http://schemas.microsoft.com/office/drawing/2014/main" val="3594733846"/>
                    </a:ext>
                  </a:extLst>
                </a:gridCol>
                <a:gridCol w="987552">
                  <a:extLst>
                    <a:ext uri="{9D8B030D-6E8A-4147-A177-3AD203B41FA5}">
                      <a16:colId xmlns:a16="http://schemas.microsoft.com/office/drawing/2014/main" val="673727154"/>
                    </a:ext>
                  </a:extLst>
                </a:gridCol>
                <a:gridCol w="987552">
                  <a:extLst>
                    <a:ext uri="{9D8B030D-6E8A-4147-A177-3AD203B41FA5}">
                      <a16:colId xmlns:a16="http://schemas.microsoft.com/office/drawing/2014/main" val="3530410599"/>
                    </a:ext>
                  </a:extLst>
                </a:gridCol>
                <a:gridCol w="987552">
                  <a:extLst>
                    <a:ext uri="{9D8B030D-6E8A-4147-A177-3AD203B41FA5}">
                      <a16:colId xmlns:a16="http://schemas.microsoft.com/office/drawing/2014/main" val="822728650"/>
                    </a:ext>
                  </a:extLst>
                </a:gridCol>
                <a:gridCol w="987552">
                  <a:extLst>
                    <a:ext uri="{9D8B030D-6E8A-4147-A177-3AD203B41FA5}">
                      <a16:colId xmlns:a16="http://schemas.microsoft.com/office/drawing/2014/main" val="2995459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435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- 2019-02-23 21:13:47 </a:t>
                      </a:r>
                      <a:r>
                        <a:rPr kumimoji="0" lang="en-US" sz="1000" b="0" i="0" u="none" strike="noStrike" kern="1200" cap="none" spc="0" normalizeH="0" baseline="0" noProof="0">
                          <a:ln>
                            <a:noFill/>
                          </a:ln>
                          <a:solidFill>
                            <a:prstClr val="black"/>
                          </a:solidFill>
                          <a:effectLst/>
                          <a:uLnTx/>
                          <a:uFillTx/>
                          <a:latin typeface="+mn-lt"/>
                          <a:ea typeface="+mn-ea"/>
                          <a:cs typeface="+mn-cs"/>
                        </a:rPr>
                        <a:t>
 Vodafone’s IoT technology has made it possible for racing driver Isidre Esteve, who has no muscular control below his chest after a serious back injury during a rally in 2007, to compete in the Dakar rally - known as the toughest motor race in the world. A smart helmet, a smart cushion beneath his seat and smart features on his race suit analyse his performance on the road, making it safer - and possible - for him to compete against the world's best drivers⁣
.⁣
.⁣
.⁣
.⁣
.⁣
#dakarrally #dakar2019 #dakar #rally #rallye #disability #disabled #inclusion #spine #back #cord #innovation #technology #tech #IoT #MWC19 #racing #driver #motosport #wrc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https://www.instagram.com/vodafone_group/p/BuPL-M_AGBQ/media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4353306"/>
                  </a:ext>
                </a:extLst>
              </a:tr>
            </a:tbl>
          </a:graphicData>
        </a:graphic>
      </p:graphicFrame>
      <p:sp>
        <p:nvSpPr>
          <p:cNvPr id="4" name="Text Placeholder 3">
            <a:extLst>
              <a:ext uri="{FF2B5EF4-FFF2-40B4-BE49-F238E27FC236}">
                <a16:creationId xmlns:a16="http://schemas.microsoft.com/office/drawing/2014/main" id="{AA1BCEB4-AF76-4458-A5C7-161C5BC32331}"/>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553859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6A5C-A58F-491B-ADF1-5753E11A2EBF}"/>
              </a:ext>
            </a:extLst>
          </p:cNvPr>
          <p:cNvSpPr>
            <a:spLocks noGrp="1"/>
          </p:cNvSpPr>
          <p:nvPr>
            <p:ph type="title"/>
          </p:nvPr>
        </p:nvSpPr>
        <p:spPr/>
        <p:txBody>
          <a:bodyPr/>
          <a:lstStyle/>
          <a:p>
            <a:r>
              <a:rPr lang="en-US"/>
              <a:t>Instagram Posts Table | vodafone_group - 9 of 12</a:t>
            </a:r>
          </a:p>
        </p:txBody>
      </p:sp>
      <p:graphicFrame>
        <p:nvGraphicFramePr>
          <p:cNvPr id="5" name="Table Placeholder 4">
            <a:extLst>
              <a:ext uri="{FF2B5EF4-FFF2-40B4-BE49-F238E27FC236}">
                <a16:creationId xmlns:a16="http://schemas.microsoft.com/office/drawing/2014/main" id="{67D19662-54FC-4C93-837C-E9EBF63C476D}"/>
              </a:ext>
            </a:extLst>
          </p:cNvPr>
          <p:cNvGraphicFramePr>
            <a:graphicFrameLocks noGrp="1"/>
          </p:cNvGraphicFramePr>
          <p:nvPr>
            <p:ph type="tbl" sz="quarter" idx="13"/>
            <p:extLst>
              <p:ext uri="{D42A27DB-BD31-4B8C-83A1-F6EECF244321}">
                <p14:modId xmlns:p14="http://schemas.microsoft.com/office/powerpoint/2010/main" val="2190851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70464782"/>
                    </a:ext>
                  </a:extLst>
                </a:gridCol>
                <a:gridCol w="987552">
                  <a:extLst>
                    <a:ext uri="{9D8B030D-6E8A-4147-A177-3AD203B41FA5}">
                      <a16:colId xmlns:a16="http://schemas.microsoft.com/office/drawing/2014/main" val="3269421159"/>
                    </a:ext>
                  </a:extLst>
                </a:gridCol>
                <a:gridCol w="987552">
                  <a:extLst>
                    <a:ext uri="{9D8B030D-6E8A-4147-A177-3AD203B41FA5}">
                      <a16:colId xmlns:a16="http://schemas.microsoft.com/office/drawing/2014/main" val="1336761788"/>
                    </a:ext>
                  </a:extLst>
                </a:gridCol>
                <a:gridCol w="987552">
                  <a:extLst>
                    <a:ext uri="{9D8B030D-6E8A-4147-A177-3AD203B41FA5}">
                      <a16:colId xmlns:a16="http://schemas.microsoft.com/office/drawing/2014/main" val="1658034930"/>
                    </a:ext>
                  </a:extLst>
                </a:gridCol>
                <a:gridCol w="987552">
                  <a:extLst>
                    <a:ext uri="{9D8B030D-6E8A-4147-A177-3AD203B41FA5}">
                      <a16:colId xmlns:a16="http://schemas.microsoft.com/office/drawing/2014/main" val="1129191971"/>
                    </a:ext>
                  </a:extLst>
                </a:gridCol>
                <a:gridCol w="987552">
                  <a:extLst>
                    <a:ext uri="{9D8B030D-6E8A-4147-A177-3AD203B41FA5}">
                      <a16:colId xmlns:a16="http://schemas.microsoft.com/office/drawing/2014/main" val="2530044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9589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- 2019-02-14 19:09:29 </a:t>
                      </a:r>
                      <a:r>
                        <a:rPr kumimoji="0" lang="en-US" sz="1000" b="0" i="0" u="none" strike="noStrike" kern="1200" cap="none" spc="0" normalizeH="0" baseline="0" noProof="0">
                          <a:ln>
                            <a:noFill/>
                          </a:ln>
                          <a:solidFill>
                            <a:prstClr val="black"/>
                          </a:solidFill>
                          <a:effectLst/>
                          <a:uLnTx/>
                          <a:uFillTx/>
                          <a:latin typeface="+mn-lt"/>
                          <a:ea typeface="+mn-ea"/>
                          <a:cs typeface="+mn-cs"/>
                        </a:rPr>
                        <a:t>
 How mobile phones and the internet changed the way we find love.⁣
⁣
Today, 76% of the adult population in advanced economies own a smartphone.⁣
⁣
As attitudes towards technology’s role in our lives have shifted, so too have the ways in which we seek intimacy with others.⁣
⁣
By 2013, four out of ten new relationships in the UK had begun online, with the figure predicted to rise to 50% by 2031. In the US, it’s a similar story: a third of modern marriages now start digitally.⁣
⁣
It’s not only romantic relationships that are increasingly formed online.⁣
⁣
Michelle Kennedy, a former director of Bumble, used her experience in building dating apps to found Peanut, a location-based social app that connects mothers with other women in their neighborhood based upon their shared interests.⁣
⁣
Tinder, Bumble, Plenty of fish, Grindr and more – your mobile phone could be your likeliest route to love and friendship.⁣
.⁣
.⁣
.⁣
.⁣
.⁣
#dating #onlinedating #relationships #friends #friendship #networks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https://www.instagram.com/vodafone_group/p/Bt3ynRggQS6/media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7912290"/>
                  </a:ext>
                </a:extLst>
              </a:tr>
            </a:tbl>
          </a:graphicData>
        </a:graphic>
      </p:graphicFrame>
      <p:sp>
        <p:nvSpPr>
          <p:cNvPr id="4" name="Text Placeholder 3">
            <a:extLst>
              <a:ext uri="{FF2B5EF4-FFF2-40B4-BE49-F238E27FC236}">
                <a16:creationId xmlns:a16="http://schemas.microsoft.com/office/drawing/2014/main" id="{43CFC830-11DC-4FBC-96F2-D52EAA11ABA6}"/>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684977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21693-A528-4C0C-8136-41F595C673F5}"/>
              </a:ext>
            </a:extLst>
          </p:cNvPr>
          <p:cNvSpPr>
            <a:spLocks noGrp="1"/>
          </p:cNvSpPr>
          <p:nvPr>
            <p:ph type="title"/>
          </p:nvPr>
        </p:nvSpPr>
        <p:spPr/>
        <p:txBody>
          <a:bodyPr/>
          <a:lstStyle/>
          <a:p>
            <a:r>
              <a:rPr lang="en-US"/>
              <a:t>Instagram Posts Table | vodafone_group - 10 of 12</a:t>
            </a:r>
          </a:p>
        </p:txBody>
      </p:sp>
      <p:graphicFrame>
        <p:nvGraphicFramePr>
          <p:cNvPr id="5" name="Table Placeholder 4">
            <a:extLst>
              <a:ext uri="{FF2B5EF4-FFF2-40B4-BE49-F238E27FC236}">
                <a16:creationId xmlns:a16="http://schemas.microsoft.com/office/drawing/2014/main" id="{592C4230-9441-4F08-BFC8-236F1C3F7965}"/>
              </a:ext>
            </a:extLst>
          </p:cNvPr>
          <p:cNvGraphicFramePr>
            <a:graphicFrameLocks noGrp="1"/>
          </p:cNvGraphicFramePr>
          <p:nvPr>
            <p:ph type="tbl" sz="quarter" idx="13"/>
            <p:extLst>
              <p:ext uri="{D42A27DB-BD31-4B8C-83A1-F6EECF244321}">
                <p14:modId xmlns:p14="http://schemas.microsoft.com/office/powerpoint/2010/main" val="363755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5106319"/>
                    </a:ext>
                  </a:extLst>
                </a:gridCol>
                <a:gridCol w="987552">
                  <a:extLst>
                    <a:ext uri="{9D8B030D-6E8A-4147-A177-3AD203B41FA5}">
                      <a16:colId xmlns:a16="http://schemas.microsoft.com/office/drawing/2014/main" val="1216176399"/>
                    </a:ext>
                  </a:extLst>
                </a:gridCol>
                <a:gridCol w="987552">
                  <a:extLst>
                    <a:ext uri="{9D8B030D-6E8A-4147-A177-3AD203B41FA5}">
                      <a16:colId xmlns:a16="http://schemas.microsoft.com/office/drawing/2014/main" val="848901520"/>
                    </a:ext>
                  </a:extLst>
                </a:gridCol>
                <a:gridCol w="987552">
                  <a:extLst>
                    <a:ext uri="{9D8B030D-6E8A-4147-A177-3AD203B41FA5}">
                      <a16:colId xmlns:a16="http://schemas.microsoft.com/office/drawing/2014/main" val="2504803281"/>
                    </a:ext>
                  </a:extLst>
                </a:gridCol>
                <a:gridCol w="987552">
                  <a:extLst>
                    <a:ext uri="{9D8B030D-6E8A-4147-A177-3AD203B41FA5}">
                      <a16:colId xmlns:a16="http://schemas.microsoft.com/office/drawing/2014/main" val="3453556206"/>
                    </a:ext>
                  </a:extLst>
                </a:gridCol>
                <a:gridCol w="987552">
                  <a:extLst>
                    <a:ext uri="{9D8B030D-6E8A-4147-A177-3AD203B41FA5}">
                      <a16:colId xmlns:a16="http://schemas.microsoft.com/office/drawing/2014/main" val="313310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2916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- 2019-02-11 19:00:02 </a:t>
                      </a:r>
                      <a:r>
                        <a:rPr kumimoji="0" lang="en-US" sz="1000" b="0" i="0" u="none" strike="noStrike" kern="1200" cap="none" spc="0" normalizeH="0" baseline="0" noProof="0">
                          <a:ln>
                            <a:noFill/>
                          </a:ln>
                          <a:solidFill>
                            <a:prstClr val="black"/>
                          </a:solidFill>
                          <a:effectLst/>
                          <a:uLnTx/>
                          <a:uFillTx/>
                          <a:latin typeface="+mn-lt"/>
                          <a:ea typeface="+mn-ea"/>
                          <a:cs typeface="+mn-cs"/>
                        </a:rPr>
                        <a:t>
 Who are the Superwomen of STEM and why don’t we know their names?⁣
⁣
So for the UN Day of Woman and Girls in Science on 11 February we’re shining a light on a group of women we think should be household names.These are the names of some of the women who were instrumental in shaping today’s digital world:⁣
⁣
 Hedy Lamarr was a Hollywood movie star,  who was also an inventor. Her “secret communication system” used frequency hopping to guide torpedoes underwater so they were undetectable. This technology went on to underpin modern Wi-Fi and mobile phone networks.⁣ Augusta Ada King, Countess of Lovelace was  a renowned mathematician credited as being the first computer programmer, thanks to an essay outlining algorithms for Charles Babbage’s analytical engine.⁣
⁣
The US got back in the space race thanks in part to three female “human computers” – or mathematicians - who until recently were almost unknown.The women – the late Mary Jackson and Dorothy Vaughan, along with the now 100-year-old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https://www.instagram.com/vodafone_group/p/BtwDJglhY71/media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3327612"/>
                  </a:ext>
                </a:extLst>
              </a:tr>
            </a:tbl>
          </a:graphicData>
        </a:graphic>
      </p:graphicFrame>
      <p:sp>
        <p:nvSpPr>
          <p:cNvPr id="4" name="Text Placeholder 3">
            <a:extLst>
              <a:ext uri="{FF2B5EF4-FFF2-40B4-BE49-F238E27FC236}">
                <a16:creationId xmlns:a16="http://schemas.microsoft.com/office/drawing/2014/main" id="{DBE77FC4-F347-4E21-B34B-3EDC8B5B2344}"/>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46106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82DEA-A76D-4771-B05A-65AB0D6F94A7}"/>
              </a:ext>
            </a:extLst>
          </p:cNvPr>
          <p:cNvSpPr>
            <a:spLocks noGrp="1"/>
          </p:cNvSpPr>
          <p:nvPr>
            <p:ph type="title"/>
          </p:nvPr>
        </p:nvSpPr>
        <p:spPr/>
        <p:txBody>
          <a:bodyPr/>
          <a:lstStyle/>
          <a:p>
            <a:r>
              <a:rPr lang="en-US"/>
              <a:t>Instagram Posts Table | vodafone_group - 11 of 12</a:t>
            </a:r>
          </a:p>
        </p:txBody>
      </p:sp>
      <p:graphicFrame>
        <p:nvGraphicFramePr>
          <p:cNvPr id="5" name="Table Placeholder 4">
            <a:extLst>
              <a:ext uri="{FF2B5EF4-FFF2-40B4-BE49-F238E27FC236}">
                <a16:creationId xmlns:a16="http://schemas.microsoft.com/office/drawing/2014/main" id="{4D9ABAA2-5949-476D-9EA4-32F0D55A60FC}"/>
              </a:ext>
            </a:extLst>
          </p:cNvPr>
          <p:cNvGraphicFramePr>
            <a:graphicFrameLocks noGrp="1"/>
          </p:cNvGraphicFramePr>
          <p:nvPr>
            <p:ph type="tbl" sz="quarter" idx="13"/>
            <p:extLst>
              <p:ext uri="{D42A27DB-BD31-4B8C-83A1-F6EECF244321}">
                <p14:modId xmlns:p14="http://schemas.microsoft.com/office/powerpoint/2010/main" val="304498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3169951"/>
                    </a:ext>
                  </a:extLst>
                </a:gridCol>
                <a:gridCol w="987552">
                  <a:extLst>
                    <a:ext uri="{9D8B030D-6E8A-4147-A177-3AD203B41FA5}">
                      <a16:colId xmlns:a16="http://schemas.microsoft.com/office/drawing/2014/main" val="3042124759"/>
                    </a:ext>
                  </a:extLst>
                </a:gridCol>
                <a:gridCol w="987552">
                  <a:extLst>
                    <a:ext uri="{9D8B030D-6E8A-4147-A177-3AD203B41FA5}">
                      <a16:colId xmlns:a16="http://schemas.microsoft.com/office/drawing/2014/main" val="3556713267"/>
                    </a:ext>
                  </a:extLst>
                </a:gridCol>
                <a:gridCol w="987552">
                  <a:extLst>
                    <a:ext uri="{9D8B030D-6E8A-4147-A177-3AD203B41FA5}">
                      <a16:colId xmlns:a16="http://schemas.microsoft.com/office/drawing/2014/main" val="1169253430"/>
                    </a:ext>
                  </a:extLst>
                </a:gridCol>
                <a:gridCol w="987552">
                  <a:extLst>
                    <a:ext uri="{9D8B030D-6E8A-4147-A177-3AD203B41FA5}">
                      <a16:colId xmlns:a16="http://schemas.microsoft.com/office/drawing/2014/main" val="2548061250"/>
                    </a:ext>
                  </a:extLst>
                </a:gridCol>
                <a:gridCol w="987552">
                  <a:extLst>
                    <a:ext uri="{9D8B030D-6E8A-4147-A177-3AD203B41FA5}">
                      <a16:colId xmlns:a16="http://schemas.microsoft.com/office/drawing/2014/main" val="2578234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588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- 2019-02-06 19:00:31 </a:t>
                      </a:r>
                      <a:r>
                        <a:rPr kumimoji="0" lang="en-US" sz="1000" b="0" i="0" u="none" strike="noStrike" kern="1200" cap="none" spc="0" normalizeH="0" baseline="0" noProof="0">
                          <a:ln>
                            <a:noFill/>
                          </a:ln>
                          <a:solidFill>
                            <a:prstClr val="black"/>
                          </a:solidFill>
                          <a:effectLst/>
                          <a:uLnTx/>
                          <a:uFillTx/>
                          <a:latin typeface="+mn-lt"/>
                          <a:ea typeface="+mn-ea"/>
                          <a:cs typeface="+mn-cs"/>
                        </a:rPr>
                        <a:t>
 Wearables are invading your (and your pet's) wardrobe.⁣
⁣
There were 593 million connected wearable devices in the world in 2018, according to Statista, up from 325 million in 2016. ⁣
⁣
By 2021, this is expected to reach 929 million.⁣
⁣
With the roll-out of 5G networks, wearables will become 50 times faster at exchanging data. They won’t need to rely on Bluetooth connections, and will be much more reliable.⁣
⁣
As storage and processing moves increasingly to the cloud, wearables will shrink – yet house more sensors.⁣
⁣
In short, they may be everywhere - our clothes, our shoes, and our pets.⁣
.⁣
.⁣
.⁣
.⁣
.⁣
#IOT #wearables #wearabletech #5g #wearablegadgets #techgadgets #telehelath #pets #internetofdogs #ai #tech #internetofthings #bigdata #artificialintelligence #dogs #petcare #machinelearning #deeplearning #datascience #technology #healthcare #posture #connectivity #connected #digital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https://www.instagram.com/vodafone_group/p/BtjLOoBlqJW/media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5172452"/>
                  </a:ext>
                </a:extLst>
              </a:tr>
            </a:tbl>
          </a:graphicData>
        </a:graphic>
      </p:graphicFrame>
      <p:sp>
        <p:nvSpPr>
          <p:cNvPr id="4" name="Text Placeholder 3">
            <a:extLst>
              <a:ext uri="{FF2B5EF4-FFF2-40B4-BE49-F238E27FC236}">
                <a16:creationId xmlns:a16="http://schemas.microsoft.com/office/drawing/2014/main" id="{0213896D-809A-4B8D-B32C-FA30A07145D3}"/>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2208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44CC8-6944-49BB-BE11-59AAF079994B}"/>
              </a:ext>
            </a:extLst>
          </p:cNvPr>
          <p:cNvSpPr>
            <a:spLocks noGrp="1"/>
          </p:cNvSpPr>
          <p:nvPr>
            <p:ph type="title"/>
          </p:nvPr>
        </p:nvSpPr>
        <p:spPr/>
        <p:txBody>
          <a:bodyPr/>
          <a:lstStyle/>
          <a:p>
            <a:r>
              <a:rPr lang="en-US"/>
              <a:t>Instagram Posts Table | vodafone_group - 12 of 12</a:t>
            </a:r>
          </a:p>
        </p:txBody>
      </p:sp>
      <p:graphicFrame>
        <p:nvGraphicFramePr>
          <p:cNvPr id="5" name="Table Placeholder 4">
            <a:extLst>
              <a:ext uri="{FF2B5EF4-FFF2-40B4-BE49-F238E27FC236}">
                <a16:creationId xmlns:a16="http://schemas.microsoft.com/office/drawing/2014/main" id="{ABDB6C7E-55EA-4FAF-81CE-974C748D57F8}"/>
              </a:ext>
            </a:extLst>
          </p:cNvPr>
          <p:cNvGraphicFramePr>
            <a:graphicFrameLocks noGrp="1"/>
          </p:cNvGraphicFramePr>
          <p:nvPr>
            <p:ph type="tbl" sz="quarter" idx="13"/>
            <p:extLst>
              <p:ext uri="{D42A27DB-BD31-4B8C-83A1-F6EECF244321}">
                <p14:modId xmlns:p14="http://schemas.microsoft.com/office/powerpoint/2010/main" val="94273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9060398"/>
                    </a:ext>
                  </a:extLst>
                </a:gridCol>
                <a:gridCol w="987552">
                  <a:extLst>
                    <a:ext uri="{9D8B030D-6E8A-4147-A177-3AD203B41FA5}">
                      <a16:colId xmlns:a16="http://schemas.microsoft.com/office/drawing/2014/main" val="2675532945"/>
                    </a:ext>
                  </a:extLst>
                </a:gridCol>
                <a:gridCol w="987552">
                  <a:extLst>
                    <a:ext uri="{9D8B030D-6E8A-4147-A177-3AD203B41FA5}">
                      <a16:colId xmlns:a16="http://schemas.microsoft.com/office/drawing/2014/main" val="1071557044"/>
                    </a:ext>
                  </a:extLst>
                </a:gridCol>
                <a:gridCol w="987552">
                  <a:extLst>
                    <a:ext uri="{9D8B030D-6E8A-4147-A177-3AD203B41FA5}">
                      <a16:colId xmlns:a16="http://schemas.microsoft.com/office/drawing/2014/main" val="4007824076"/>
                    </a:ext>
                  </a:extLst>
                </a:gridCol>
                <a:gridCol w="987552">
                  <a:extLst>
                    <a:ext uri="{9D8B030D-6E8A-4147-A177-3AD203B41FA5}">
                      <a16:colId xmlns:a16="http://schemas.microsoft.com/office/drawing/2014/main" val="4119161153"/>
                    </a:ext>
                  </a:extLst>
                </a:gridCol>
                <a:gridCol w="987552">
                  <a:extLst>
                    <a:ext uri="{9D8B030D-6E8A-4147-A177-3AD203B41FA5}">
                      <a16:colId xmlns:a16="http://schemas.microsoft.com/office/drawing/2014/main" val="2666614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974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- 2019-02-04 19:00:34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#WorldCancerDay, and VodafoneFoundation and ImperialCollege London are calling on you to make World Cancer Day World Cancer Night, by downloading the DreamLab app and helping speed up cancer research.⁣
⁣
DreamLab uses your phone’s processing power overnight to analyse existing cancer research data – speeding up research by decades. Thousands of smartphones working overnight form a virtual super computer, allowing calculations to be crunched much faster than by regular desktop computers. The more people who use the app, the quicker the research is conducted. ⁣
⁣
Imperial College’s research programme - named Project DRUGS - aims to make better use of existing drugs and quickly find more effective combinations to improve cancer treatments. It also helps tailor combinations of drugs to individual profiles. ⁣
⁣
The DreamLab app is available to download in the App store for iOS or Play Store for Android and free to use for Vodafone customers, meaning it doesn’t eat into data allowan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https://www.instagram.com/vodafone_group/p/BteBpTLlEMM/media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465312"/>
                  </a:ext>
                </a:extLst>
              </a:tr>
            </a:tbl>
          </a:graphicData>
        </a:graphic>
      </p:graphicFrame>
      <p:sp>
        <p:nvSpPr>
          <p:cNvPr id="4" name="Text Placeholder 3">
            <a:extLst>
              <a:ext uri="{FF2B5EF4-FFF2-40B4-BE49-F238E27FC236}">
                <a16:creationId xmlns:a16="http://schemas.microsoft.com/office/drawing/2014/main" id="{836E864F-E2A7-4CF4-B070-FEF943FB4B69}"/>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819914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251B4-A51C-4D89-9AF4-ABB64D5CA5CB}"/>
              </a:ext>
            </a:extLst>
          </p:cNvPr>
          <p:cNvSpPr>
            <a:spLocks noGrp="1"/>
          </p:cNvSpPr>
          <p:nvPr>
            <p:ph type="title"/>
          </p:nvPr>
        </p:nvSpPr>
        <p:spPr/>
        <p:txBody>
          <a:bodyPr/>
          <a:lstStyle/>
          <a:p>
            <a:r>
              <a:rPr lang="en-US"/>
              <a:t>Instagram Average Interactions Per Post | vodafone_group</a:t>
            </a:r>
          </a:p>
        </p:txBody>
      </p:sp>
      <p:graphicFrame>
        <p:nvGraphicFramePr>
          <p:cNvPr id="6" name="Chart Placeholder 5">
            <a:extLst>
              <a:ext uri="{FF2B5EF4-FFF2-40B4-BE49-F238E27FC236}">
                <a16:creationId xmlns:a16="http://schemas.microsoft.com/office/drawing/2014/main" id="{9AB96F98-1438-48E5-AECA-018D3081E8AE}"/>
              </a:ext>
            </a:extLst>
          </p:cNvPr>
          <p:cNvGraphicFramePr>
            <a:graphicFrameLocks noGrp="1"/>
          </p:cNvGraphicFramePr>
          <p:nvPr>
            <p:ph type="chart" sz="quarter" idx="13"/>
            <p:extLst>
              <p:ext uri="{D42A27DB-BD31-4B8C-83A1-F6EECF244321}">
                <p14:modId xmlns:p14="http://schemas.microsoft.com/office/powerpoint/2010/main" val="2241482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DC7B4-AA41-44A0-974A-01AF00CC2C32}"/>
              </a:ext>
            </a:extLst>
          </p:cNvPr>
          <p:cNvSpPr>
            <a:spLocks noGrp="1"/>
          </p:cNvSpPr>
          <p:nvPr>
            <p:ph type="body" sz="quarter" idx="14"/>
          </p:nvPr>
        </p:nvSpPr>
        <p:spPr/>
        <p:txBody>
          <a:bodyPr/>
          <a:lstStyle/>
          <a:p>
            <a:r>
              <a:rPr lang="en-US"/>
              <a:t>02/01/2019 - 03/11/2019</a:t>
            </a:r>
          </a:p>
        </p:txBody>
      </p:sp>
      <p:sp>
        <p:nvSpPr>
          <p:cNvPr id="5" name="Footer Placeholder 4">
            <a:extLst>
              <a:ext uri="{FF2B5EF4-FFF2-40B4-BE49-F238E27FC236}">
                <a16:creationId xmlns:a16="http://schemas.microsoft.com/office/drawing/2014/main" id="{425B09E6-BEC7-4289-BB98-F926A7D148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7344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B5A71-A676-4B4D-9837-3762FBB4176B}"/>
              </a:ext>
            </a:extLst>
          </p:cNvPr>
          <p:cNvSpPr>
            <a:spLocks noGrp="1"/>
          </p:cNvSpPr>
          <p:nvPr>
            <p:ph type="title"/>
          </p:nvPr>
        </p:nvSpPr>
        <p:spPr/>
        <p:txBody>
          <a:bodyPr/>
          <a:lstStyle/>
          <a:p>
            <a:r>
              <a:rPr lang="en-US"/>
              <a:t>Instagram Posts Table | vodafone_group - 1 of 14</a:t>
            </a:r>
          </a:p>
        </p:txBody>
      </p:sp>
      <p:graphicFrame>
        <p:nvGraphicFramePr>
          <p:cNvPr id="5" name="Table Placeholder 4">
            <a:extLst>
              <a:ext uri="{FF2B5EF4-FFF2-40B4-BE49-F238E27FC236}">
                <a16:creationId xmlns:a16="http://schemas.microsoft.com/office/drawing/2014/main" id="{388ED866-F860-4EF4-AF14-CE4A7F6E3207}"/>
              </a:ext>
            </a:extLst>
          </p:cNvPr>
          <p:cNvGraphicFramePr>
            <a:graphicFrameLocks noGrp="1"/>
          </p:cNvGraphicFramePr>
          <p:nvPr>
            <p:ph type="tbl" sz="quarter" idx="13"/>
            <p:extLst>
              <p:ext uri="{D42A27DB-BD31-4B8C-83A1-F6EECF244321}">
                <p14:modId xmlns:p14="http://schemas.microsoft.com/office/powerpoint/2010/main" val="540598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69634222"/>
                    </a:ext>
                  </a:extLst>
                </a:gridCol>
                <a:gridCol w="658368">
                  <a:extLst>
                    <a:ext uri="{9D8B030D-6E8A-4147-A177-3AD203B41FA5}">
                      <a16:colId xmlns:a16="http://schemas.microsoft.com/office/drawing/2014/main" val="2400576934"/>
                    </a:ext>
                  </a:extLst>
                </a:gridCol>
                <a:gridCol w="658368">
                  <a:extLst>
                    <a:ext uri="{9D8B030D-6E8A-4147-A177-3AD203B41FA5}">
                      <a16:colId xmlns:a16="http://schemas.microsoft.com/office/drawing/2014/main" val="1394794657"/>
                    </a:ext>
                  </a:extLst>
                </a:gridCol>
                <a:gridCol w="658368">
                  <a:extLst>
                    <a:ext uri="{9D8B030D-6E8A-4147-A177-3AD203B41FA5}">
                      <a16:colId xmlns:a16="http://schemas.microsoft.com/office/drawing/2014/main" val="2930236102"/>
                    </a:ext>
                  </a:extLst>
                </a:gridCol>
                <a:gridCol w="658368">
                  <a:extLst>
                    <a:ext uri="{9D8B030D-6E8A-4147-A177-3AD203B41FA5}">
                      <a16:colId xmlns:a16="http://schemas.microsoft.com/office/drawing/2014/main" val="2930141812"/>
                    </a:ext>
                  </a:extLst>
                </a:gridCol>
                <a:gridCol w="658368">
                  <a:extLst>
                    <a:ext uri="{9D8B030D-6E8A-4147-A177-3AD203B41FA5}">
                      <a16:colId xmlns:a16="http://schemas.microsoft.com/office/drawing/2014/main" val="1312854888"/>
                    </a:ext>
                  </a:extLst>
                </a:gridCol>
                <a:gridCol w="658368">
                  <a:extLst>
                    <a:ext uri="{9D8B030D-6E8A-4147-A177-3AD203B41FA5}">
                      <a16:colId xmlns:a16="http://schemas.microsoft.com/office/drawing/2014/main" val="646494174"/>
                    </a:ext>
                  </a:extLst>
                </a:gridCol>
                <a:gridCol w="658368">
                  <a:extLst>
                    <a:ext uri="{9D8B030D-6E8A-4147-A177-3AD203B41FA5}">
                      <a16:colId xmlns:a16="http://schemas.microsoft.com/office/drawing/2014/main" val="2230678901"/>
                    </a:ext>
                  </a:extLst>
                </a:gridCol>
                <a:gridCol w="658368">
                  <a:extLst>
                    <a:ext uri="{9D8B030D-6E8A-4147-A177-3AD203B41FA5}">
                      <a16:colId xmlns:a16="http://schemas.microsoft.com/office/drawing/2014/main" val="2256777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9586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- 2019-03-11 11:40:06 </a:t>
                      </a:r>
                      <a:r>
                        <a:rPr kumimoji="0" lang="en-US" sz="1000" b="0" i="0" u="none" strike="noStrike" kern="1200" cap="none" spc="0" normalizeH="0" baseline="0" noProof="0">
                          <a:ln>
                            <a:noFill/>
                          </a:ln>
                          <a:solidFill>
                            <a:prstClr val="black"/>
                          </a:solidFill>
                          <a:effectLst/>
                          <a:uLnTx/>
                          <a:uFillTx/>
                          <a:latin typeface="+mn-lt"/>
                          <a:ea typeface="+mn-ea"/>
                          <a:cs typeface="+mn-cs"/>
                        </a:rPr>
                        <a:t>
 An all-female team of engineers created #Sakhi, a free app in India helping 8 million women feel safer by reducing harassment.
.
.
.
.
.
#ConnectedSheCan #BalanceforBetter #women #empowerment #technology #womenempowerment #womensday #safety #security #femaleempowerment #girlpower #india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extLst>
                  <a:ext uri="{0D108BD9-81ED-4DB2-BD59-A6C34878D82A}">
                    <a16:rowId xmlns:a16="http://schemas.microsoft.com/office/drawing/2014/main" val="162421818"/>
                  </a:ext>
                </a:extLst>
              </a:tr>
            </a:tbl>
          </a:graphicData>
        </a:graphic>
      </p:graphicFrame>
      <p:sp>
        <p:nvSpPr>
          <p:cNvPr id="4" name="Text Placeholder 3">
            <a:extLst>
              <a:ext uri="{FF2B5EF4-FFF2-40B4-BE49-F238E27FC236}">
                <a16:creationId xmlns:a16="http://schemas.microsoft.com/office/drawing/2014/main" id="{1A998718-CC6F-44BE-9137-27F4A047D9FB}"/>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7998851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6F713-B414-4C79-914F-80D0CE580091}"/>
              </a:ext>
            </a:extLst>
          </p:cNvPr>
          <p:cNvSpPr>
            <a:spLocks noGrp="1"/>
          </p:cNvSpPr>
          <p:nvPr>
            <p:ph type="title"/>
          </p:nvPr>
        </p:nvSpPr>
        <p:spPr/>
        <p:txBody>
          <a:bodyPr/>
          <a:lstStyle/>
          <a:p>
            <a:r>
              <a:rPr lang="en-US"/>
              <a:t>Instagram Posts Table | vodafone_group - 2 of 14</a:t>
            </a:r>
          </a:p>
        </p:txBody>
      </p:sp>
      <p:graphicFrame>
        <p:nvGraphicFramePr>
          <p:cNvPr id="5" name="Table Placeholder 4">
            <a:extLst>
              <a:ext uri="{FF2B5EF4-FFF2-40B4-BE49-F238E27FC236}">
                <a16:creationId xmlns:a16="http://schemas.microsoft.com/office/drawing/2014/main" id="{70B4BD44-3588-48F4-B428-A21662689440}"/>
              </a:ext>
            </a:extLst>
          </p:cNvPr>
          <p:cNvGraphicFramePr>
            <a:graphicFrameLocks noGrp="1"/>
          </p:cNvGraphicFramePr>
          <p:nvPr>
            <p:ph type="tbl" sz="quarter" idx="13"/>
            <p:extLst>
              <p:ext uri="{D42A27DB-BD31-4B8C-83A1-F6EECF244321}">
                <p14:modId xmlns:p14="http://schemas.microsoft.com/office/powerpoint/2010/main" val="4090907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868125149"/>
                    </a:ext>
                  </a:extLst>
                </a:gridCol>
                <a:gridCol w="658368">
                  <a:extLst>
                    <a:ext uri="{9D8B030D-6E8A-4147-A177-3AD203B41FA5}">
                      <a16:colId xmlns:a16="http://schemas.microsoft.com/office/drawing/2014/main" val="4163348881"/>
                    </a:ext>
                  </a:extLst>
                </a:gridCol>
                <a:gridCol w="658368">
                  <a:extLst>
                    <a:ext uri="{9D8B030D-6E8A-4147-A177-3AD203B41FA5}">
                      <a16:colId xmlns:a16="http://schemas.microsoft.com/office/drawing/2014/main" val="3357223636"/>
                    </a:ext>
                  </a:extLst>
                </a:gridCol>
                <a:gridCol w="658368">
                  <a:extLst>
                    <a:ext uri="{9D8B030D-6E8A-4147-A177-3AD203B41FA5}">
                      <a16:colId xmlns:a16="http://schemas.microsoft.com/office/drawing/2014/main" val="2319846058"/>
                    </a:ext>
                  </a:extLst>
                </a:gridCol>
                <a:gridCol w="658368">
                  <a:extLst>
                    <a:ext uri="{9D8B030D-6E8A-4147-A177-3AD203B41FA5}">
                      <a16:colId xmlns:a16="http://schemas.microsoft.com/office/drawing/2014/main" val="3052541326"/>
                    </a:ext>
                  </a:extLst>
                </a:gridCol>
                <a:gridCol w="658368">
                  <a:extLst>
                    <a:ext uri="{9D8B030D-6E8A-4147-A177-3AD203B41FA5}">
                      <a16:colId xmlns:a16="http://schemas.microsoft.com/office/drawing/2014/main" val="3536034668"/>
                    </a:ext>
                  </a:extLst>
                </a:gridCol>
                <a:gridCol w="658368">
                  <a:extLst>
                    <a:ext uri="{9D8B030D-6E8A-4147-A177-3AD203B41FA5}">
                      <a16:colId xmlns:a16="http://schemas.microsoft.com/office/drawing/2014/main" val="1151695180"/>
                    </a:ext>
                  </a:extLst>
                </a:gridCol>
                <a:gridCol w="658368">
                  <a:extLst>
                    <a:ext uri="{9D8B030D-6E8A-4147-A177-3AD203B41FA5}">
                      <a16:colId xmlns:a16="http://schemas.microsoft.com/office/drawing/2014/main" val="883603498"/>
                    </a:ext>
                  </a:extLst>
                </a:gridCol>
                <a:gridCol w="658368">
                  <a:extLst>
                    <a:ext uri="{9D8B030D-6E8A-4147-A177-3AD203B41FA5}">
                      <a16:colId xmlns:a16="http://schemas.microsoft.com/office/drawing/2014/main" val="789304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4683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- 2019-03-08 19:44:40 </a:t>
                      </a:r>
                      <a:r>
                        <a:rPr kumimoji="0" lang="en-US" sz="1000" b="0" i="0" u="none" strike="noStrike" kern="1200" cap="none" spc="0" normalizeH="0" baseline="0" noProof="0">
                          <a:ln>
                            <a:noFill/>
                          </a:ln>
                          <a:solidFill>
                            <a:prstClr val="black"/>
                          </a:solidFill>
                          <a:effectLst/>
                          <a:uLnTx/>
                          <a:uFillTx/>
                          <a:latin typeface="+mn-lt"/>
                          <a:ea typeface="+mn-ea"/>
                          <a:cs typeface="+mn-cs"/>
                        </a:rPr>
                        <a:t>
 Vodafone aims to be the best employer for women by 2025. Our global maternity programme gives female employees a minimum of 16-weeks fully paid leave across 30 countries and full time pay for a four-day week for the first six months after returning to work. We have a target to employ 1,000 women through ReConnect, our global recruitment programme to help career-break women re-enter the workforce in management roles. We’re proud that 31% of our management and leadership roles globally are held by women, with a 42% female board. We believe greater gender diversity in Vodafone will strengthen our workforce.⁣
.⁣⁣⁣
.⁣⁣⁣
.⁣⁣⁣
.⁣⁣⁣
.⁣⁣⁣
#IWD2019 #InternationalWomensDay #ConnectedSheCan #BalanceforBetter #women #empowerment #technology #IWD #womenempowerment #womensday #feminism #girlpower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extLst>
                  <a:ext uri="{0D108BD9-81ED-4DB2-BD59-A6C34878D82A}">
                    <a16:rowId xmlns:a16="http://schemas.microsoft.com/office/drawing/2014/main" val="2306526220"/>
                  </a:ext>
                </a:extLst>
              </a:tr>
            </a:tbl>
          </a:graphicData>
        </a:graphic>
      </p:graphicFrame>
      <p:sp>
        <p:nvSpPr>
          <p:cNvPr id="4" name="Text Placeholder 3">
            <a:extLst>
              <a:ext uri="{FF2B5EF4-FFF2-40B4-BE49-F238E27FC236}">
                <a16:creationId xmlns:a16="http://schemas.microsoft.com/office/drawing/2014/main" id="{81A22324-09D3-407E-A489-6E3D7F50A4B4}"/>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097633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29BFB-A973-416B-A486-F5BFBCF11897}"/>
              </a:ext>
            </a:extLst>
          </p:cNvPr>
          <p:cNvSpPr>
            <a:spLocks noGrp="1"/>
          </p:cNvSpPr>
          <p:nvPr>
            <p:ph type="title"/>
          </p:nvPr>
        </p:nvSpPr>
        <p:spPr/>
        <p:txBody>
          <a:bodyPr/>
          <a:lstStyle/>
          <a:p>
            <a:r>
              <a:rPr lang="en-US"/>
              <a:t>Instagram Posts Table | vodafone_group - 3 of 14</a:t>
            </a:r>
          </a:p>
        </p:txBody>
      </p:sp>
      <p:graphicFrame>
        <p:nvGraphicFramePr>
          <p:cNvPr id="5" name="Table Placeholder 4">
            <a:extLst>
              <a:ext uri="{FF2B5EF4-FFF2-40B4-BE49-F238E27FC236}">
                <a16:creationId xmlns:a16="http://schemas.microsoft.com/office/drawing/2014/main" id="{B35E140F-EFB3-4828-A33D-CB1CAF039611}"/>
              </a:ext>
            </a:extLst>
          </p:cNvPr>
          <p:cNvGraphicFramePr>
            <a:graphicFrameLocks noGrp="1"/>
          </p:cNvGraphicFramePr>
          <p:nvPr>
            <p:ph type="tbl" sz="quarter" idx="13"/>
            <p:extLst>
              <p:ext uri="{D42A27DB-BD31-4B8C-83A1-F6EECF244321}">
                <p14:modId xmlns:p14="http://schemas.microsoft.com/office/powerpoint/2010/main" val="57367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43703009"/>
                    </a:ext>
                  </a:extLst>
                </a:gridCol>
                <a:gridCol w="658368">
                  <a:extLst>
                    <a:ext uri="{9D8B030D-6E8A-4147-A177-3AD203B41FA5}">
                      <a16:colId xmlns:a16="http://schemas.microsoft.com/office/drawing/2014/main" val="3825125632"/>
                    </a:ext>
                  </a:extLst>
                </a:gridCol>
                <a:gridCol w="658368">
                  <a:extLst>
                    <a:ext uri="{9D8B030D-6E8A-4147-A177-3AD203B41FA5}">
                      <a16:colId xmlns:a16="http://schemas.microsoft.com/office/drawing/2014/main" val="1243995253"/>
                    </a:ext>
                  </a:extLst>
                </a:gridCol>
                <a:gridCol w="658368">
                  <a:extLst>
                    <a:ext uri="{9D8B030D-6E8A-4147-A177-3AD203B41FA5}">
                      <a16:colId xmlns:a16="http://schemas.microsoft.com/office/drawing/2014/main" val="1352996978"/>
                    </a:ext>
                  </a:extLst>
                </a:gridCol>
                <a:gridCol w="658368">
                  <a:extLst>
                    <a:ext uri="{9D8B030D-6E8A-4147-A177-3AD203B41FA5}">
                      <a16:colId xmlns:a16="http://schemas.microsoft.com/office/drawing/2014/main" val="1616487864"/>
                    </a:ext>
                  </a:extLst>
                </a:gridCol>
                <a:gridCol w="658368">
                  <a:extLst>
                    <a:ext uri="{9D8B030D-6E8A-4147-A177-3AD203B41FA5}">
                      <a16:colId xmlns:a16="http://schemas.microsoft.com/office/drawing/2014/main" val="3994967827"/>
                    </a:ext>
                  </a:extLst>
                </a:gridCol>
                <a:gridCol w="658368">
                  <a:extLst>
                    <a:ext uri="{9D8B030D-6E8A-4147-A177-3AD203B41FA5}">
                      <a16:colId xmlns:a16="http://schemas.microsoft.com/office/drawing/2014/main" val="2673096021"/>
                    </a:ext>
                  </a:extLst>
                </a:gridCol>
                <a:gridCol w="658368">
                  <a:extLst>
                    <a:ext uri="{9D8B030D-6E8A-4147-A177-3AD203B41FA5}">
                      <a16:colId xmlns:a16="http://schemas.microsoft.com/office/drawing/2014/main" val="3643050586"/>
                    </a:ext>
                  </a:extLst>
                </a:gridCol>
                <a:gridCol w="658368">
                  <a:extLst>
                    <a:ext uri="{9D8B030D-6E8A-4147-A177-3AD203B41FA5}">
                      <a16:colId xmlns:a16="http://schemas.microsoft.com/office/drawing/2014/main" val="400910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58019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- 2019-03-08 13:05:03 </a:t>
                      </a:r>
                      <a:r>
                        <a:rPr kumimoji="0" lang="en-US" sz="1000" b="0" i="0" u="none" strike="noStrike" kern="1200" cap="none" spc="0" normalizeH="0" baseline="0" noProof="0">
                          <a:ln>
                            <a:noFill/>
                          </a:ln>
                          <a:solidFill>
                            <a:prstClr val="black"/>
                          </a:solidFill>
                          <a:effectLst/>
                          <a:uLnTx/>
                          <a:uFillTx/>
                          <a:latin typeface="+mn-lt"/>
                          <a:ea typeface="+mn-ea"/>
                          <a:cs typeface="+mn-cs"/>
                        </a:rPr>
                        <a:t>
 Mobile is helping to empower women by giving millions access to healthcare, education and financial inclusion. Here are a few examples of ways that Vodafone and our philanthropic arm, the @VodafoneFoundation, are connecting women in India and Sub-Saharan Africa to a better future.⁣⁣
.⁣⁣
.⁣⁣
.⁣⁣
.⁣⁣
.⁣⁣
#IWD2019 #InternationalWomensDay #ConnectedSheCan #BalanceforBetter #women #empowerment #technology #IWD #womenempowerment #womensday #feminism #girlpower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1873366538"/>
                  </a:ext>
                </a:extLst>
              </a:tr>
            </a:tbl>
          </a:graphicData>
        </a:graphic>
      </p:graphicFrame>
      <p:sp>
        <p:nvSpPr>
          <p:cNvPr id="4" name="Text Placeholder 3">
            <a:extLst>
              <a:ext uri="{FF2B5EF4-FFF2-40B4-BE49-F238E27FC236}">
                <a16:creationId xmlns:a16="http://schemas.microsoft.com/office/drawing/2014/main" id="{6FC38C47-4E58-4585-BCC6-9F6D57A35D5D}"/>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494777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0F7CB-95FD-47BA-907D-8ACDFC8D2AD4}"/>
              </a:ext>
            </a:extLst>
          </p:cNvPr>
          <p:cNvSpPr>
            <a:spLocks noGrp="1"/>
          </p:cNvSpPr>
          <p:nvPr>
            <p:ph type="title"/>
          </p:nvPr>
        </p:nvSpPr>
        <p:spPr/>
        <p:txBody>
          <a:bodyPr/>
          <a:lstStyle/>
          <a:p>
            <a:r>
              <a:rPr lang="en-US"/>
              <a:t>Instagram Posts Table | vodafone_group - 4 of 14</a:t>
            </a:r>
          </a:p>
        </p:txBody>
      </p:sp>
      <p:graphicFrame>
        <p:nvGraphicFramePr>
          <p:cNvPr id="5" name="Table Placeholder 4">
            <a:extLst>
              <a:ext uri="{FF2B5EF4-FFF2-40B4-BE49-F238E27FC236}">
                <a16:creationId xmlns:a16="http://schemas.microsoft.com/office/drawing/2014/main" id="{FC6815D5-CBF3-4DC5-94BF-781C6AD1806F}"/>
              </a:ext>
            </a:extLst>
          </p:cNvPr>
          <p:cNvGraphicFramePr>
            <a:graphicFrameLocks noGrp="1"/>
          </p:cNvGraphicFramePr>
          <p:nvPr>
            <p:ph type="tbl" sz="quarter" idx="13"/>
            <p:extLst>
              <p:ext uri="{D42A27DB-BD31-4B8C-83A1-F6EECF244321}">
                <p14:modId xmlns:p14="http://schemas.microsoft.com/office/powerpoint/2010/main" val="3922599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81732970"/>
                    </a:ext>
                  </a:extLst>
                </a:gridCol>
                <a:gridCol w="658368">
                  <a:extLst>
                    <a:ext uri="{9D8B030D-6E8A-4147-A177-3AD203B41FA5}">
                      <a16:colId xmlns:a16="http://schemas.microsoft.com/office/drawing/2014/main" val="728224825"/>
                    </a:ext>
                  </a:extLst>
                </a:gridCol>
                <a:gridCol w="658368">
                  <a:extLst>
                    <a:ext uri="{9D8B030D-6E8A-4147-A177-3AD203B41FA5}">
                      <a16:colId xmlns:a16="http://schemas.microsoft.com/office/drawing/2014/main" val="3177033574"/>
                    </a:ext>
                  </a:extLst>
                </a:gridCol>
                <a:gridCol w="658368">
                  <a:extLst>
                    <a:ext uri="{9D8B030D-6E8A-4147-A177-3AD203B41FA5}">
                      <a16:colId xmlns:a16="http://schemas.microsoft.com/office/drawing/2014/main" val="162215739"/>
                    </a:ext>
                  </a:extLst>
                </a:gridCol>
                <a:gridCol w="658368">
                  <a:extLst>
                    <a:ext uri="{9D8B030D-6E8A-4147-A177-3AD203B41FA5}">
                      <a16:colId xmlns:a16="http://schemas.microsoft.com/office/drawing/2014/main" val="3342647051"/>
                    </a:ext>
                  </a:extLst>
                </a:gridCol>
                <a:gridCol w="658368">
                  <a:extLst>
                    <a:ext uri="{9D8B030D-6E8A-4147-A177-3AD203B41FA5}">
                      <a16:colId xmlns:a16="http://schemas.microsoft.com/office/drawing/2014/main" val="471107491"/>
                    </a:ext>
                  </a:extLst>
                </a:gridCol>
                <a:gridCol w="658368">
                  <a:extLst>
                    <a:ext uri="{9D8B030D-6E8A-4147-A177-3AD203B41FA5}">
                      <a16:colId xmlns:a16="http://schemas.microsoft.com/office/drawing/2014/main" val="3791373512"/>
                    </a:ext>
                  </a:extLst>
                </a:gridCol>
                <a:gridCol w="658368">
                  <a:extLst>
                    <a:ext uri="{9D8B030D-6E8A-4147-A177-3AD203B41FA5}">
                      <a16:colId xmlns:a16="http://schemas.microsoft.com/office/drawing/2014/main" val="3211484317"/>
                    </a:ext>
                  </a:extLst>
                </a:gridCol>
                <a:gridCol w="658368">
                  <a:extLst>
                    <a:ext uri="{9D8B030D-6E8A-4147-A177-3AD203B41FA5}">
                      <a16:colId xmlns:a16="http://schemas.microsoft.com/office/drawing/2014/main" val="3125240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30236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- 2019-03-04 12:16:05 </a:t>
                      </a:r>
                      <a:r>
                        <a:rPr kumimoji="0" lang="en-US" sz="1000" b="0" i="0" u="none" strike="noStrike" kern="1200" cap="none" spc="0" normalizeH="0" baseline="0" noProof="0">
                          <a:ln>
                            <a:noFill/>
                          </a:ln>
                          <a:solidFill>
                            <a:prstClr val="black"/>
                          </a:solidFill>
                          <a:effectLst/>
                          <a:uLnTx/>
                          <a:uFillTx/>
                          <a:latin typeface="+mn-lt"/>
                          <a:ea typeface="+mn-ea"/>
                          <a:cs typeface="+mn-cs"/>
                        </a:rPr>
                        <a:t>
 Domestic abuse takes many forms and can have a significant impact on victims’ self-esteem. We've announced new global HR policies to support victims.⁣⁣ ⁣⁣⁣
⁣
Inspired by the work of the @VodafoneFoundation, Vodafone Group is announcing today its intention to implement a new HR policy specifically for victims of domestic violence and abuse in all its markets. Employees globally will now have access to support and specialist counselling, as well as up to 10 days additional paid leave.⁣⁣⁣
⁣⁣⁣
New research from @VodafoneFoundation shows support from colleagues can help victims of domestic abuse, with more than two-thirds saying they felt safer at work than at home. The research also shows support from colleagues can help victims of domestic abuse, with more than 1 in 10 victims leaving their job as a result of abuse.⁣⁣⁣
⁣⁣⁣
The Vodafone Foundation has also announced the international expansion of Bright Sky, a free app which connects victims of domestic violence and abuse to advice and support services.⁣⁣⁣
⁣⁣⁣
Bright Sky, created in partnership with the UK-based crisis support charity Hestia, enables users to locate their nearest support centre by searching their area, postcode or current location. A short questionnaire also helps users assess the safety of a relationship and provides information about different forms of abuse, the types of support available, steps to consider if leaving an abusive relationship, and how to help a friend affected by domestic abuse.⁣⁣⁣
.⁣⁣⁣
.⁣⁣⁣
.⁣⁣⁣
.⁣⁣⁣
.⁣⁣⁣
#ConnectingForGood #BrightSky #Hestia #PorMi #TecSos #VodafoneFoundation #domesticeabuse #abuse #coercivecontrol #itsnotokay #childabuse #domesticviolence #dv #harassment #womensshelter #childrensshelter #childprotection #support #survivors #protection #safeguarding #VAW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extLst>
                  <a:ext uri="{0D108BD9-81ED-4DB2-BD59-A6C34878D82A}">
                    <a16:rowId xmlns:a16="http://schemas.microsoft.com/office/drawing/2014/main" val="1943574145"/>
                  </a:ext>
                </a:extLst>
              </a:tr>
            </a:tbl>
          </a:graphicData>
        </a:graphic>
      </p:graphicFrame>
      <p:sp>
        <p:nvSpPr>
          <p:cNvPr id="4" name="Text Placeholder 3">
            <a:extLst>
              <a:ext uri="{FF2B5EF4-FFF2-40B4-BE49-F238E27FC236}">
                <a16:creationId xmlns:a16="http://schemas.microsoft.com/office/drawing/2014/main" id="{983AEB32-B3B2-4954-8DC7-47A373243050}"/>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804913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9193B-DBD9-49F6-B146-6FDECE2F49DC}"/>
              </a:ext>
            </a:extLst>
          </p:cNvPr>
          <p:cNvSpPr>
            <a:spLocks noGrp="1"/>
          </p:cNvSpPr>
          <p:nvPr>
            <p:ph type="title"/>
          </p:nvPr>
        </p:nvSpPr>
        <p:spPr/>
        <p:txBody>
          <a:bodyPr/>
          <a:lstStyle/>
          <a:p>
            <a:r>
              <a:rPr lang="en-US"/>
              <a:t>Instagram Posts Table | vodafone_group - 5 of 14</a:t>
            </a:r>
          </a:p>
        </p:txBody>
      </p:sp>
      <p:graphicFrame>
        <p:nvGraphicFramePr>
          <p:cNvPr id="5" name="Table Placeholder 4">
            <a:extLst>
              <a:ext uri="{FF2B5EF4-FFF2-40B4-BE49-F238E27FC236}">
                <a16:creationId xmlns:a16="http://schemas.microsoft.com/office/drawing/2014/main" id="{AD9DABE5-D3C3-4FB7-A7F5-BD78B76464FA}"/>
              </a:ext>
            </a:extLst>
          </p:cNvPr>
          <p:cNvGraphicFramePr>
            <a:graphicFrameLocks noGrp="1"/>
          </p:cNvGraphicFramePr>
          <p:nvPr>
            <p:ph type="tbl" sz="quarter" idx="13"/>
            <p:extLst>
              <p:ext uri="{D42A27DB-BD31-4B8C-83A1-F6EECF244321}">
                <p14:modId xmlns:p14="http://schemas.microsoft.com/office/powerpoint/2010/main" val="1961488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18521473"/>
                    </a:ext>
                  </a:extLst>
                </a:gridCol>
                <a:gridCol w="658368">
                  <a:extLst>
                    <a:ext uri="{9D8B030D-6E8A-4147-A177-3AD203B41FA5}">
                      <a16:colId xmlns:a16="http://schemas.microsoft.com/office/drawing/2014/main" val="1338323064"/>
                    </a:ext>
                  </a:extLst>
                </a:gridCol>
                <a:gridCol w="658368">
                  <a:extLst>
                    <a:ext uri="{9D8B030D-6E8A-4147-A177-3AD203B41FA5}">
                      <a16:colId xmlns:a16="http://schemas.microsoft.com/office/drawing/2014/main" val="2849155611"/>
                    </a:ext>
                  </a:extLst>
                </a:gridCol>
                <a:gridCol w="658368">
                  <a:extLst>
                    <a:ext uri="{9D8B030D-6E8A-4147-A177-3AD203B41FA5}">
                      <a16:colId xmlns:a16="http://schemas.microsoft.com/office/drawing/2014/main" val="1071109331"/>
                    </a:ext>
                  </a:extLst>
                </a:gridCol>
                <a:gridCol w="658368">
                  <a:extLst>
                    <a:ext uri="{9D8B030D-6E8A-4147-A177-3AD203B41FA5}">
                      <a16:colId xmlns:a16="http://schemas.microsoft.com/office/drawing/2014/main" val="44869607"/>
                    </a:ext>
                  </a:extLst>
                </a:gridCol>
                <a:gridCol w="658368">
                  <a:extLst>
                    <a:ext uri="{9D8B030D-6E8A-4147-A177-3AD203B41FA5}">
                      <a16:colId xmlns:a16="http://schemas.microsoft.com/office/drawing/2014/main" val="2993157521"/>
                    </a:ext>
                  </a:extLst>
                </a:gridCol>
                <a:gridCol w="658368">
                  <a:extLst>
                    <a:ext uri="{9D8B030D-6E8A-4147-A177-3AD203B41FA5}">
                      <a16:colId xmlns:a16="http://schemas.microsoft.com/office/drawing/2014/main" val="2269415660"/>
                    </a:ext>
                  </a:extLst>
                </a:gridCol>
                <a:gridCol w="658368">
                  <a:extLst>
                    <a:ext uri="{9D8B030D-6E8A-4147-A177-3AD203B41FA5}">
                      <a16:colId xmlns:a16="http://schemas.microsoft.com/office/drawing/2014/main" val="1235461000"/>
                    </a:ext>
                  </a:extLst>
                </a:gridCol>
                <a:gridCol w="658368">
                  <a:extLst>
                    <a:ext uri="{9D8B030D-6E8A-4147-A177-3AD203B41FA5}">
                      <a16:colId xmlns:a16="http://schemas.microsoft.com/office/drawing/2014/main" val="388322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0205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- 2019-02-28 19:10:38 </a:t>
                      </a:r>
                      <a:r>
                        <a:rPr kumimoji="0" lang="en-US" sz="1000" b="0" i="0" u="none" strike="noStrike" kern="1200" cap="none" spc="0" normalizeH="0" baseline="0" noProof="0">
                          <a:ln>
                            <a:noFill/>
                          </a:ln>
                          <a:solidFill>
                            <a:prstClr val="black"/>
                          </a:solidFill>
                          <a:effectLst/>
                          <a:uLnTx/>
                          <a:uFillTx/>
                          <a:latin typeface="+mn-lt"/>
                          <a:ea typeface="+mn-ea"/>
                          <a:cs typeface="+mn-cs"/>
                        </a:rPr>
                        <a:t>
 What we saw on the blue carpet at last night’s #CaptainMarvel gala screening. ⁣
⁣
Captain Marvel is all about incredible women working together to change the world (or in some cases, the universe). ⁣
⁣
Vodafone and its charity arm, the @vodafonefoundation, are working towards a series of gender equality goals including connecting 50 million women to mobile services designed to empower their lives.⁣
⁣
Captain Marvel is being released globally on the 8th of March.⁣
.⁣
.⁣
.⁣
.⁣
.⁣⁣
#ConnectedSheCan #CaptainMarvel⁣⁣
#MySuperHero #FemaleHeroes #marvel #superhero#premiere #redcarpet #brielarson #gemmachan#samuelljackson #lashanalynch #disney #bluecarpet #marvelstudios #mcu #STEM #science #empowerment #WomeninSTEM #womenintech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extLst>
                  <a:ext uri="{0D108BD9-81ED-4DB2-BD59-A6C34878D82A}">
                    <a16:rowId xmlns:a16="http://schemas.microsoft.com/office/drawing/2014/main" val="1580742757"/>
                  </a:ext>
                </a:extLst>
              </a:tr>
            </a:tbl>
          </a:graphicData>
        </a:graphic>
      </p:graphicFrame>
      <p:sp>
        <p:nvSpPr>
          <p:cNvPr id="4" name="Text Placeholder 3">
            <a:extLst>
              <a:ext uri="{FF2B5EF4-FFF2-40B4-BE49-F238E27FC236}">
                <a16:creationId xmlns:a16="http://schemas.microsoft.com/office/drawing/2014/main" id="{4F06513B-6DF7-4617-8431-D4285177727B}"/>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091222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6FA0C-A7BB-451F-BABD-41ED26927939}"/>
              </a:ext>
            </a:extLst>
          </p:cNvPr>
          <p:cNvSpPr>
            <a:spLocks noGrp="1"/>
          </p:cNvSpPr>
          <p:nvPr>
            <p:ph type="title"/>
          </p:nvPr>
        </p:nvSpPr>
        <p:spPr/>
        <p:txBody>
          <a:bodyPr/>
          <a:lstStyle/>
          <a:p>
            <a:r>
              <a:rPr lang="en-US"/>
              <a:t>Instagram Posts Table | vodafone_group - 6 of 14</a:t>
            </a:r>
          </a:p>
        </p:txBody>
      </p:sp>
      <p:graphicFrame>
        <p:nvGraphicFramePr>
          <p:cNvPr id="5" name="Table Placeholder 4">
            <a:extLst>
              <a:ext uri="{FF2B5EF4-FFF2-40B4-BE49-F238E27FC236}">
                <a16:creationId xmlns:a16="http://schemas.microsoft.com/office/drawing/2014/main" id="{4B38D8F2-48A7-4FF4-8B66-9A4ACFE72061}"/>
              </a:ext>
            </a:extLst>
          </p:cNvPr>
          <p:cNvGraphicFramePr>
            <a:graphicFrameLocks noGrp="1"/>
          </p:cNvGraphicFramePr>
          <p:nvPr>
            <p:ph type="tbl" sz="quarter" idx="13"/>
            <p:extLst>
              <p:ext uri="{D42A27DB-BD31-4B8C-83A1-F6EECF244321}">
                <p14:modId xmlns:p14="http://schemas.microsoft.com/office/powerpoint/2010/main" val="2363784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499315"/>
                    </a:ext>
                  </a:extLst>
                </a:gridCol>
                <a:gridCol w="658368">
                  <a:extLst>
                    <a:ext uri="{9D8B030D-6E8A-4147-A177-3AD203B41FA5}">
                      <a16:colId xmlns:a16="http://schemas.microsoft.com/office/drawing/2014/main" val="3168894406"/>
                    </a:ext>
                  </a:extLst>
                </a:gridCol>
                <a:gridCol w="658368">
                  <a:extLst>
                    <a:ext uri="{9D8B030D-6E8A-4147-A177-3AD203B41FA5}">
                      <a16:colId xmlns:a16="http://schemas.microsoft.com/office/drawing/2014/main" val="1127747345"/>
                    </a:ext>
                  </a:extLst>
                </a:gridCol>
                <a:gridCol w="658368">
                  <a:extLst>
                    <a:ext uri="{9D8B030D-6E8A-4147-A177-3AD203B41FA5}">
                      <a16:colId xmlns:a16="http://schemas.microsoft.com/office/drawing/2014/main" val="76587768"/>
                    </a:ext>
                  </a:extLst>
                </a:gridCol>
                <a:gridCol w="658368">
                  <a:extLst>
                    <a:ext uri="{9D8B030D-6E8A-4147-A177-3AD203B41FA5}">
                      <a16:colId xmlns:a16="http://schemas.microsoft.com/office/drawing/2014/main" val="2538526978"/>
                    </a:ext>
                  </a:extLst>
                </a:gridCol>
                <a:gridCol w="658368">
                  <a:extLst>
                    <a:ext uri="{9D8B030D-6E8A-4147-A177-3AD203B41FA5}">
                      <a16:colId xmlns:a16="http://schemas.microsoft.com/office/drawing/2014/main" val="1585555080"/>
                    </a:ext>
                  </a:extLst>
                </a:gridCol>
                <a:gridCol w="658368">
                  <a:extLst>
                    <a:ext uri="{9D8B030D-6E8A-4147-A177-3AD203B41FA5}">
                      <a16:colId xmlns:a16="http://schemas.microsoft.com/office/drawing/2014/main" val="2149662515"/>
                    </a:ext>
                  </a:extLst>
                </a:gridCol>
                <a:gridCol w="658368">
                  <a:extLst>
                    <a:ext uri="{9D8B030D-6E8A-4147-A177-3AD203B41FA5}">
                      <a16:colId xmlns:a16="http://schemas.microsoft.com/office/drawing/2014/main" val="2546574437"/>
                    </a:ext>
                  </a:extLst>
                </a:gridCol>
                <a:gridCol w="658368">
                  <a:extLst>
                    <a:ext uri="{9D8B030D-6E8A-4147-A177-3AD203B41FA5}">
                      <a16:colId xmlns:a16="http://schemas.microsoft.com/office/drawing/2014/main" val="474662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4402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- 2019-02-28 13:17:07 </a:t>
                      </a:r>
                      <a:r>
                        <a:rPr kumimoji="0" lang="en-US" sz="1000" b="0" i="0" u="none" strike="noStrike" kern="1200" cap="none" spc="0" normalizeH="0" baseline="0" noProof="0">
                          <a:ln>
                            <a:noFill/>
                          </a:ln>
                          <a:solidFill>
                            <a:prstClr val="black"/>
                          </a:solidFill>
                          <a:effectLst/>
                          <a:uLnTx/>
                          <a:uFillTx/>
                          <a:latin typeface="+mn-lt"/>
                          <a:ea typeface="+mn-ea"/>
                          <a:cs typeface="+mn-cs"/>
                        </a:rPr>
                        <a:t>
 Last night at the gala screening of Captain Marvel, Disney’s first female-led superhero film, Hollywood actors, directors and real-life female heroes working in the emergency services, science, technology and sport (to name but a few) were gathered.⁣
⁣
Vodafone joined Gemma Chan, Samuel L Jackson and the movie’s writer and director, Anna Boden on the blue carpet to speak about girls going into STEM careers, female empowerment and about some of the most creative special effects used in the movie. Chan, who studied physics, maths, chemistry and further maths at senior school gives some inspiring advice to girls thinking about going into science and technology roles.⁣
⁣
Vodafone has partnered with Disney in the run-up to Captain Marvel’s global release on the 8th of March to further its goal to support more than 50 million women by 2025 through a range of mobile initiatives both from the business and its charity arm, the Vodafone Foundation.⁣
.⁣
.⁣
.⁣
.⁣
.⁣ #ConnectedSheCan #CaptainMarvel⁣
#MySuperHero #FemaleHeroes #marvel #superhero #premiere #redcarpet #brielarson #gemmachan #samuelljackson #lashanalynch #disney #marvelstudios #mcu #STEM #science #empowerment #WomeninSTEM #womenintech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extLst>
                  <a:ext uri="{0D108BD9-81ED-4DB2-BD59-A6C34878D82A}">
                    <a16:rowId xmlns:a16="http://schemas.microsoft.com/office/drawing/2014/main" val="1964199611"/>
                  </a:ext>
                </a:extLst>
              </a:tr>
            </a:tbl>
          </a:graphicData>
        </a:graphic>
      </p:graphicFrame>
      <p:sp>
        <p:nvSpPr>
          <p:cNvPr id="4" name="Text Placeholder 3">
            <a:extLst>
              <a:ext uri="{FF2B5EF4-FFF2-40B4-BE49-F238E27FC236}">
                <a16:creationId xmlns:a16="http://schemas.microsoft.com/office/drawing/2014/main" id="{C6C0D9EE-E78B-4DE2-AA14-15875CB2B6B5}"/>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2530017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AF5F3-1071-4423-B4C9-E737E9FFCC58}"/>
              </a:ext>
            </a:extLst>
          </p:cNvPr>
          <p:cNvSpPr>
            <a:spLocks noGrp="1"/>
          </p:cNvSpPr>
          <p:nvPr>
            <p:ph type="title"/>
          </p:nvPr>
        </p:nvSpPr>
        <p:spPr/>
        <p:txBody>
          <a:bodyPr/>
          <a:lstStyle/>
          <a:p>
            <a:r>
              <a:rPr lang="en-US"/>
              <a:t>Instagram Posts Table | vodafone_group - 7 of 14</a:t>
            </a:r>
          </a:p>
        </p:txBody>
      </p:sp>
      <p:graphicFrame>
        <p:nvGraphicFramePr>
          <p:cNvPr id="5" name="Table Placeholder 4">
            <a:extLst>
              <a:ext uri="{FF2B5EF4-FFF2-40B4-BE49-F238E27FC236}">
                <a16:creationId xmlns:a16="http://schemas.microsoft.com/office/drawing/2014/main" id="{C0C45C33-F7C5-47AF-BB77-1A3AA71B8919}"/>
              </a:ext>
            </a:extLst>
          </p:cNvPr>
          <p:cNvGraphicFramePr>
            <a:graphicFrameLocks noGrp="1"/>
          </p:cNvGraphicFramePr>
          <p:nvPr>
            <p:ph type="tbl" sz="quarter" idx="13"/>
            <p:extLst>
              <p:ext uri="{D42A27DB-BD31-4B8C-83A1-F6EECF244321}">
                <p14:modId xmlns:p14="http://schemas.microsoft.com/office/powerpoint/2010/main" val="33078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06012658"/>
                    </a:ext>
                  </a:extLst>
                </a:gridCol>
                <a:gridCol w="658368">
                  <a:extLst>
                    <a:ext uri="{9D8B030D-6E8A-4147-A177-3AD203B41FA5}">
                      <a16:colId xmlns:a16="http://schemas.microsoft.com/office/drawing/2014/main" val="2974603770"/>
                    </a:ext>
                  </a:extLst>
                </a:gridCol>
                <a:gridCol w="658368">
                  <a:extLst>
                    <a:ext uri="{9D8B030D-6E8A-4147-A177-3AD203B41FA5}">
                      <a16:colId xmlns:a16="http://schemas.microsoft.com/office/drawing/2014/main" val="3578674148"/>
                    </a:ext>
                  </a:extLst>
                </a:gridCol>
                <a:gridCol w="658368">
                  <a:extLst>
                    <a:ext uri="{9D8B030D-6E8A-4147-A177-3AD203B41FA5}">
                      <a16:colId xmlns:a16="http://schemas.microsoft.com/office/drawing/2014/main" val="1223922770"/>
                    </a:ext>
                  </a:extLst>
                </a:gridCol>
                <a:gridCol w="658368">
                  <a:extLst>
                    <a:ext uri="{9D8B030D-6E8A-4147-A177-3AD203B41FA5}">
                      <a16:colId xmlns:a16="http://schemas.microsoft.com/office/drawing/2014/main" val="2681413455"/>
                    </a:ext>
                  </a:extLst>
                </a:gridCol>
                <a:gridCol w="658368">
                  <a:extLst>
                    <a:ext uri="{9D8B030D-6E8A-4147-A177-3AD203B41FA5}">
                      <a16:colId xmlns:a16="http://schemas.microsoft.com/office/drawing/2014/main" val="3192298338"/>
                    </a:ext>
                  </a:extLst>
                </a:gridCol>
                <a:gridCol w="658368">
                  <a:extLst>
                    <a:ext uri="{9D8B030D-6E8A-4147-A177-3AD203B41FA5}">
                      <a16:colId xmlns:a16="http://schemas.microsoft.com/office/drawing/2014/main" val="1404116594"/>
                    </a:ext>
                  </a:extLst>
                </a:gridCol>
                <a:gridCol w="658368">
                  <a:extLst>
                    <a:ext uri="{9D8B030D-6E8A-4147-A177-3AD203B41FA5}">
                      <a16:colId xmlns:a16="http://schemas.microsoft.com/office/drawing/2014/main" val="2633268002"/>
                    </a:ext>
                  </a:extLst>
                </a:gridCol>
                <a:gridCol w="658368">
                  <a:extLst>
                    <a:ext uri="{9D8B030D-6E8A-4147-A177-3AD203B41FA5}">
                      <a16:colId xmlns:a16="http://schemas.microsoft.com/office/drawing/2014/main" val="4079444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46778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- 2019-02-28 11:30:40 </a:t>
                      </a:r>
                      <a:r>
                        <a:rPr kumimoji="0" lang="en-US" sz="1000" b="0" i="0" u="none" strike="noStrike" kern="1200" cap="none" spc="0" normalizeH="0" baseline="0" noProof="0">
                          <a:ln>
                            <a:noFill/>
                          </a:ln>
                          <a:solidFill>
                            <a:prstClr val="black"/>
                          </a:solidFill>
                          <a:effectLst/>
                          <a:uLnTx/>
                          <a:uFillTx/>
                          <a:latin typeface="+mn-lt"/>
                          <a:ea typeface="+mn-ea"/>
                          <a:cs typeface="+mn-cs"/>
                        </a:rPr>
                        <a:t>
 #MWC19 might be drawing to a close - but there’s still a lot to see and do. Here’s what you missed from day three. Remember to check our Instagram story for updates throughout the day.
.
.
.
.
.
#MWC #MWC19 #MWC2019 #Barcelona #technology #innovation #AI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extLst>
                  <a:ext uri="{0D108BD9-81ED-4DB2-BD59-A6C34878D82A}">
                    <a16:rowId xmlns:a16="http://schemas.microsoft.com/office/drawing/2014/main" val="431211568"/>
                  </a:ext>
                </a:extLst>
              </a:tr>
            </a:tbl>
          </a:graphicData>
        </a:graphic>
      </p:graphicFrame>
      <p:sp>
        <p:nvSpPr>
          <p:cNvPr id="4" name="Text Placeholder 3">
            <a:extLst>
              <a:ext uri="{FF2B5EF4-FFF2-40B4-BE49-F238E27FC236}">
                <a16:creationId xmlns:a16="http://schemas.microsoft.com/office/drawing/2014/main" id="{FF88D305-59E5-441C-B539-0F39BC73834B}"/>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235955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0647-D6B6-4FCB-8D2B-5689627A5D99}"/>
              </a:ext>
            </a:extLst>
          </p:cNvPr>
          <p:cNvSpPr>
            <a:spLocks noGrp="1"/>
          </p:cNvSpPr>
          <p:nvPr>
            <p:ph type="title"/>
          </p:nvPr>
        </p:nvSpPr>
        <p:spPr/>
        <p:txBody>
          <a:bodyPr/>
          <a:lstStyle/>
          <a:p>
            <a:r>
              <a:rPr lang="en-US"/>
              <a:t>Instagram Posts Table | vodafone_group - 8 of 14</a:t>
            </a:r>
          </a:p>
        </p:txBody>
      </p:sp>
      <p:graphicFrame>
        <p:nvGraphicFramePr>
          <p:cNvPr id="5" name="Table Placeholder 4">
            <a:extLst>
              <a:ext uri="{FF2B5EF4-FFF2-40B4-BE49-F238E27FC236}">
                <a16:creationId xmlns:a16="http://schemas.microsoft.com/office/drawing/2014/main" id="{1D7BD316-078A-4690-94B2-067310B13F99}"/>
              </a:ext>
            </a:extLst>
          </p:cNvPr>
          <p:cNvGraphicFramePr>
            <a:graphicFrameLocks noGrp="1"/>
          </p:cNvGraphicFramePr>
          <p:nvPr>
            <p:ph type="tbl" sz="quarter" idx="13"/>
            <p:extLst>
              <p:ext uri="{D42A27DB-BD31-4B8C-83A1-F6EECF244321}">
                <p14:modId xmlns:p14="http://schemas.microsoft.com/office/powerpoint/2010/main" val="2594988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72552667"/>
                    </a:ext>
                  </a:extLst>
                </a:gridCol>
                <a:gridCol w="658368">
                  <a:extLst>
                    <a:ext uri="{9D8B030D-6E8A-4147-A177-3AD203B41FA5}">
                      <a16:colId xmlns:a16="http://schemas.microsoft.com/office/drawing/2014/main" val="3784122520"/>
                    </a:ext>
                  </a:extLst>
                </a:gridCol>
                <a:gridCol w="658368">
                  <a:extLst>
                    <a:ext uri="{9D8B030D-6E8A-4147-A177-3AD203B41FA5}">
                      <a16:colId xmlns:a16="http://schemas.microsoft.com/office/drawing/2014/main" val="4051785357"/>
                    </a:ext>
                  </a:extLst>
                </a:gridCol>
                <a:gridCol w="658368">
                  <a:extLst>
                    <a:ext uri="{9D8B030D-6E8A-4147-A177-3AD203B41FA5}">
                      <a16:colId xmlns:a16="http://schemas.microsoft.com/office/drawing/2014/main" val="1920414103"/>
                    </a:ext>
                  </a:extLst>
                </a:gridCol>
                <a:gridCol w="658368">
                  <a:extLst>
                    <a:ext uri="{9D8B030D-6E8A-4147-A177-3AD203B41FA5}">
                      <a16:colId xmlns:a16="http://schemas.microsoft.com/office/drawing/2014/main" val="2739947634"/>
                    </a:ext>
                  </a:extLst>
                </a:gridCol>
                <a:gridCol w="658368">
                  <a:extLst>
                    <a:ext uri="{9D8B030D-6E8A-4147-A177-3AD203B41FA5}">
                      <a16:colId xmlns:a16="http://schemas.microsoft.com/office/drawing/2014/main" val="4122020526"/>
                    </a:ext>
                  </a:extLst>
                </a:gridCol>
                <a:gridCol w="658368">
                  <a:extLst>
                    <a:ext uri="{9D8B030D-6E8A-4147-A177-3AD203B41FA5}">
                      <a16:colId xmlns:a16="http://schemas.microsoft.com/office/drawing/2014/main" val="3874099837"/>
                    </a:ext>
                  </a:extLst>
                </a:gridCol>
                <a:gridCol w="658368">
                  <a:extLst>
                    <a:ext uri="{9D8B030D-6E8A-4147-A177-3AD203B41FA5}">
                      <a16:colId xmlns:a16="http://schemas.microsoft.com/office/drawing/2014/main" val="3770924549"/>
                    </a:ext>
                  </a:extLst>
                </a:gridCol>
                <a:gridCol w="658368">
                  <a:extLst>
                    <a:ext uri="{9D8B030D-6E8A-4147-A177-3AD203B41FA5}">
                      <a16:colId xmlns:a16="http://schemas.microsoft.com/office/drawing/2014/main" val="233922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8355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- 2019-02-27 11:02:59 </a:t>
                      </a:r>
                      <a:r>
                        <a:rPr kumimoji="0" lang="en-US" sz="1000" b="0" i="0" u="none" strike="noStrike" kern="1200" cap="none" spc="0" normalizeH="0" baseline="0" noProof="0">
                          <a:ln>
                            <a:noFill/>
                          </a:ln>
                          <a:solidFill>
                            <a:prstClr val="black"/>
                          </a:solidFill>
                          <a:effectLst/>
                          <a:uLnTx/>
                          <a:uFillTx/>
                          <a:latin typeface="+mn-lt"/>
                          <a:ea typeface="+mn-ea"/>
                          <a:cs typeface="+mn-cs"/>
                        </a:rPr>
                        <a:t>
 Here’s what you might have missed from us yesterday at #MWC19. Including #5G gaming, folding phones and amazing music connections.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714271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- 2019-02-26 14:01:51 </a:t>
                      </a:r>
                      <a:r>
                        <a:rPr kumimoji="0" lang="en-US" sz="1000" b="0" i="0" u="none" strike="noStrike" kern="1200" cap="none" spc="0" normalizeH="0" baseline="0" noProof="0">
                          <a:ln>
                            <a:noFill/>
                          </a:ln>
                          <a:solidFill>
                            <a:prstClr val="black"/>
                          </a:solidFill>
                          <a:effectLst/>
                          <a:uLnTx/>
                          <a:uFillTx/>
                          <a:latin typeface="+mn-lt"/>
                          <a:ea typeface="+mn-ea"/>
                          <a:cs typeface="+mn-cs"/>
                        </a:rPr>
                        <a:t>
 Mobile World Congress 2019 is a whirlwind - catch up on what you missed from day one here and check our Instagram story for more.⁣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extLst>
                  <a:ext uri="{0D108BD9-81ED-4DB2-BD59-A6C34878D82A}">
                    <a16:rowId xmlns:a16="http://schemas.microsoft.com/office/drawing/2014/main" val="1378798021"/>
                  </a:ext>
                </a:extLst>
              </a:tr>
            </a:tbl>
          </a:graphicData>
        </a:graphic>
      </p:graphicFrame>
      <p:sp>
        <p:nvSpPr>
          <p:cNvPr id="4" name="Text Placeholder 3">
            <a:extLst>
              <a:ext uri="{FF2B5EF4-FFF2-40B4-BE49-F238E27FC236}">
                <a16:creationId xmlns:a16="http://schemas.microsoft.com/office/drawing/2014/main" id="{8A96FE0C-9854-4108-9264-96DCDA273780}"/>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2838368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A521E-B362-45E8-9182-75262D79BDA9}"/>
              </a:ext>
            </a:extLst>
          </p:cNvPr>
          <p:cNvSpPr>
            <a:spLocks noGrp="1"/>
          </p:cNvSpPr>
          <p:nvPr>
            <p:ph type="title"/>
          </p:nvPr>
        </p:nvSpPr>
        <p:spPr/>
        <p:txBody>
          <a:bodyPr/>
          <a:lstStyle/>
          <a:p>
            <a:r>
              <a:rPr lang="en-US"/>
              <a:t>Instagram Posts Table | vodafone_group - 9 of 14</a:t>
            </a:r>
          </a:p>
        </p:txBody>
      </p:sp>
      <p:graphicFrame>
        <p:nvGraphicFramePr>
          <p:cNvPr id="5" name="Table Placeholder 4">
            <a:extLst>
              <a:ext uri="{FF2B5EF4-FFF2-40B4-BE49-F238E27FC236}">
                <a16:creationId xmlns:a16="http://schemas.microsoft.com/office/drawing/2014/main" id="{57389BD7-00E1-4F50-8C63-75E1AFECA819}"/>
              </a:ext>
            </a:extLst>
          </p:cNvPr>
          <p:cNvGraphicFramePr>
            <a:graphicFrameLocks noGrp="1"/>
          </p:cNvGraphicFramePr>
          <p:nvPr>
            <p:ph type="tbl" sz="quarter" idx="13"/>
            <p:extLst>
              <p:ext uri="{D42A27DB-BD31-4B8C-83A1-F6EECF244321}">
                <p14:modId xmlns:p14="http://schemas.microsoft.com/office/powerpoint/2010/main" val="400743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73408163"/>
                    </a:ext>
                  </a:extLst>
                </a:gridCol>
                <a:gridCol w="658368">
                  <a:extLst>
                    <a:ext uri="{9D8B030D-6E8A-4147-A177-3AD203B41FA5}">
                      <a16:colId xmlns:a16="http://schemas.microsoft.com/office/drawing/2014/main" val="2433155934"/>
                    </a:ext>
                  </a:extLst>
                </a:gridCol>
                <a:gridCol w="658368">
                  <a:extLst>
                    <a:ext uri="{9D8B030D-6E8A-4147-A177-3AD203B41FA5}">
                      <a16:colId xmlns:a16="http://schemas.microsoft.com/office/drawing/2014/main" val="1507717318"/>
                    </a:ext>
                  </a:extLst>
                </a:gridCol>
                <a:gridCol w="658368">
                  <a:extLst>
                    <a:ext uri="{9D8B030D-6E8A-4147-A177-3AD203B41FA5}">
                      <a16:colId xmlns:a16="http://schemas.microsoft.com/office/drawing/2014/main" val="3442498144"/>
                    </a:ext>
                  </a:extLst>
                </a:gridCol>
                <a:gridCol w="658368">
                  <a:extLst>
                    <a:ext uri="{9D8B030D-6E8A-4147-A177-3AD203B41FA5}">
                      <a16:colId xmlns:a16="http://schemas.microsoft.com/office/drawing/2014/main" val="3361204212"/>
                    </a:ext>
                  </a:extLst>
                </a:gridCol>
                <a:gridCol w="658368">
                  <a:extLst>
                    <a:ext uri="{9D8B030D-6E8A-4147-A177-3AD203B41FA5}">
                      <a16:colId xmlns:a16="http://schemas.microsoft.com/office/drawing/2014/main" val="1739423432"/>
                    </a:ext>
                  </a:extLst>
                </a:gridCol>
                <a:gridCol w="658368">
                  <a:extLst>
                    <a:ext uri="{9D8B030D-6E8A-4147-A177-3AD203B41FA5}">
                      <a16:colId xmlns:a16="http://schemas.microsoft.com/office/drawing/2014/main" val="2823007239"/>
                    </a:ext>
                  </a:extLst>
                </a:gridCol>
                <a:gridCol w="658368">
                  <a:extLst>
                    <a:ext uri="{9D8B030D-6E8A-4147-A177-3AD203B41FA5}">
                      <a16:colId xmlns:a16="http://schemas.microsoft.com/office/drawing/2014/main" val="1600009411"/>
                    </a:ext>
                  </a:extLst>
                </a:gridCol>
                <a:gridCol w="658368">
                  <a:extLst>
                    <a:ext uri="{9D8B030D-6E8A-4147-A177-3AD203B41FA5}">
                      <a16:colId xmlns:a16="http://schemas.microsoft.com/office/drawing/2014/main" val="726549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342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- 2019-02-25 16:22:58 </a:t>
                      </a:r>
                      <a:r>
                        <a:rPr kumimoji="0" lang="en-US" sz="1000" b="0" i="0" u="none" strike="noStrike" kern="1200" cap="none" spc="0" normalizeH="0" baseline="0" noProof="0">
                          <a:ln>
                            <a:noFill/>
                          </a:ln>
                          <a:solidFill>
                            <a:prstClr val="black"/>
                          </a:solidFill>
                          <a:effectLst/>
                          <a:uLnTx/>
                          <a:uFillTx/>
                          <a:latin typeface="+mn-lt"/>
                          <a:ea typeface="+mn-ea"/>
                          <a:cs typeface="+mn-cs"/>
                        </a:rPr>
                        <a:t>
 Mobile World Congress Barcelona 2019 is here and we're ready to share all the amazing technology that Vodafone has available to see at the Congress this year. Keep an eye on our Instagram stories throughout the event for more!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extLst>
                  <a:ext uri="{0D108BD9-81ED-4DB2-BD59-A6C34878D82A}">
                    <a16:rowId xmlns:a16="http://schemas.microsoft.com/office/drawing/2014/main" val="3111917705"/>
                  </a:ext>
                </a:extLst>
              </a:tr>
            </a:tbl>
          </a:graphicData>
        </a:graphic>
      </p:graphicFrame>
      <p:sp>
        <p:nvSpPr>
          <p:cNvPr id="4" name="Text Placeholder 3">
            <a:extLst>
              <a:ext uri="{FF2B5EF4-FFF2-40B4-BE49-F238E27FC236}">
                <a16:creationId xmlns:a16="http://schemas.microsoft.com/office/drawing/2014/main" id="{360C8F69-D046-4099-8A95-6CB2D3CD1BCF}"/>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048729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27082-5CCD-4158-A902-E52E953311B4}"/>
              </a:ext>
            </a:extLst>
          </p:cNvPr>
          <p:cNvSpPr>
            <a:spLocks noGrp="1"/>
          </p:cNvSpPr>
          <p:nvPr>
            <p:ph type="title"/>
          </p:nvPr>
        </p:nvSpPr>
        <p:spPr/>
        <p:txBody>
          <a:bodyPr/>
          <a:lstStyle/>
          <a:p>
            <a:r>
              <a:rPr lang="en-US"/>
              <a:t>Instagram Posts Table | vodafone_group - 10 of 14</a:t>
            </a:r>
          </a:p>
        </p:txBody>
      </p:sp>
      <p:graphicFrame>
        <p:nvGraphicFramePr>
          <p:cNvPr id="5" name="Table Placeholder 4">
            <a:extLst>
              <a:ext uri="{FF2B5EF4-FFF2-40B4-BE49-F238E27FC236}">
                <a16:creationId xmlns:a16="http://schemas.microsoft.com/office/drawing/2014/main" id="{FA86AB1F-F3DA-4B36-88BD-7FCBE9CC6203}"/>
              </a:ext>
            </a:extLst>
          </p:cNvPr>
          <p:cNvGraphicFramePr>
            <a:graphicFrameLocks noGrp="1"/>
          </p:cNvGraphicFramePr>
          <p:nvPr>
            <p:ph type="tbl" sz="quarter" idx="13"/>
            <p:extLst>
              <p:ext uri="{D42A27DB-BD31-4B8C-83A1-F6EECF244321}">
                <p14:modId xmlns:p14="http://schemas.microsoft.com/office/powerpoint/2010/main" val="276278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3123648"/>
                    </a:ext>
                  </a:extLst>
                </a:gridCol>
                <a:gridCol w="658368">
                  <a:extLst>
                    <a:ext uri="{9D8B030D-6E8A-4147-A177-3AD203B41FA5}">
                      <a16:colId xmlns:a16="http://schemas.microsoft.com/office/drawing/2014/main" val="2012859696"/>
                    </a:ext>
                  </a:extLst>
                </a:gridCol>
                <a:gridCol w="658368">
                  <a:extLst>
                    <a:ext uri="{9D8B030D-6E8A-4147-A177-3AD203B41FA5}">
                      <a16:colId xmlns:a16="http://schemas.microsoft.com/office/drawing/2014/main" val="4013090940"/>
                    </a:ext>
                  </a:extLst>
                </a:gridCol>
                <a:gridCol w="658368">
                  <a:extLst>
                    <a:ext uri="{9D8B030D-6E8A-4147-A177-3AD203B41FA5}">
                      <a16:colId xmlns:a16="http://schemas.microsoft.com/office/drawing/2014/main" val="895953012"/>
                    </a:ext>
                  </a:extLst>
                </a:gridCol>
                <a:gridCol w="658368">
                  <a:extLst>
                    <a:ext uri="{9D8B030D-6E8A-4147-A177-3AD203B41FA5}">
                      <a16:colId xmlns:a16="http://schemas.microsoft.com/office/drawing/2014/main" val="2137297115"/>
                    </a:ext>
                  </a:extLst>
                </a:gridCol>
                <a:gridCol w="658368">
                  <a:extLst>
                    <a:ext uri="{9D8B030D-6E8A-4147-A177-3AD203B41FA5}">
                      <a16:colId xmlns:a16="http://schemas.microsoft.com/office/drawing/2014/main" val="1438719987"/>
                    </a:ext>
                  </a:extLst>
                </a:gridCol>
                <a:gridCol w="658368">
                  <a:extLst>
                    <a:ext uri="{9D8B030D-6E8A-4147-A177-3AD203B41FA5}">
                      <a16:colId xmlns:a16="http://schemas.microsoft.com/office/drawing/2014/main" val="3562629301"/>
                    </a:ext>
                  </a:extLst>
                </a:gridCol>
                <a:gridCol w="658368">
                  <a:extLst>
                    <a:ext uri="{9D8B030D-6E8A-4147-A177-3AD203B41FA5}">
                      <a16:colId xmlns:a16="http://schemas.microsoft.com/office/drawing/2014/main" val="4238682588"/>
                    </a:ext>
                  </a:extLst>
                </a:gridCol>
                <a:gridCol w="658368">
                  <a:extLst>
                    <a:ext uri="{9D8B030D-6E8A-4147-A177-3AD203B41FA5}">
                      <a16:colId xmlns:a16="http://schemas.microsoft.com/office/drawing/2014/main" val="3691926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5346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- 2019-02-23 21:13:47 </a:t>
                      </a:r>
                      <a:r>
                        <a:rPr kumimoji="0" lang="en-US" sz="1000" b="0" i="0" u="none" strike="noStrike" kern="1200" cap="none" spc="0" normalizeH="0" baseline="0" noProof="0">
                          <a:ln>
                            <a:noFill/>
                          </a:ln>
                          <a:solidFill>
                            <a:prstClr val="black"/>
                          </a:solidFill>
                          <a:effectLst/>
                          <a:uLnTx/>
                          <a:uFillTx/>
                          <a:latin typeface="+mn-lt"/>
                          <a:ea typeface="+mn-ea"/>
                          <a:cs typeface="+mn-cs"/>
                        </a:rPr>
                        <a:t>
 Vodafone’s IoT technology has made it possible for racing driver Isidre Esteve, who has no muscular control below his chest after a serious back injury during a rally in 2007, to compete in the Dakar rally - known as the toughest motor race in the world. A smart helmet, a smart cushion beneath his seat and smart features on his race suit analyse his performance on the road, making it safer - and possible - for him to compete against the world's best drivers⁣
.⁣
.⁣
.⁣
.⁣
.⁣
#dakarrally #dakar2019 #dakar #rally #rallye #disability #disabled #inclusion #spine #back #cord #innovation #technology #tech #IoT #MWC19 #racing #driver #motosport #wrc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extLst>
                  <a:ext uri="{0D108BD9-81ED-4DB2-BD59-A6C34878D82A}">
                    <a16:rowId xmlns:a16="http://schemas.microsoft.com/office/drawing/2014/main" val="2441401489"/>
                  </a:ext>
                </a:extLst>
              </a:tr>
            </a:tbl>
          </a:graphicData>
        </a:graphic>
      </p:graphicFrame>
      <p:sp>
        <p:nvSpPr>
          <p:cNvPr id="4" name="Text Placeholder 3">
            <a:extLst>
              <a:ext uri="{FF2B5EF4-FFF2-40B4-BE49-F238E27FC236}">
                <a16:creationId xmlns:a16="http://schemas.microsoft.com/office/drawing/2014/main" id="{03858DE5-893B-49C2-A833-E5EC26D66C4D}"/>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684099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E278-104A-4DF7-82F8-EA5A5FDF318A}"/>
              </a:ext>
            </a:extLst>
          </p:cNvPr>
          <p:cNvSpPr>
            <a:spLocks noGrp="1"/>
          </p:cNvSpPr>
          <p:nvPr>
            <p:ph type="title"/>
          </p:nvPr>
        </p:nvSpPr>
        <p:spPr/>
        <p:txBody>
          <a:bodyPr/>
          <a:lstStyle/>
          <a:p>
            <a:r>
              <a:rPr lang="en-US"/>
              <a:t>Instagram Posts Table | vodafone_group - 11 of 14</a:t>
            </a:r>
          </a:p>
        </p:txBody>
      </p:sp>
      <p:graphicFrame>
        <p:nvGraphicFramePr>
          <p:cNvPr id="5" name="Table Placeholder 4">
            <a:extLst>
              <a:ext uri="{FF2B5EF4-FFF2-40B4-BE49-F238E27FC236}">
                <a16:creationId xmlns:a16="http://schemas.microsoft.com/office/drawing/2014/main" id="{BE4E9CCE-B09A-4247-BECD-C2483D1CDCB5}"/>
              </a:ext>
            </a:extLst>
          </p:cNvPr>
          <p:cNvGraphicFramePr>
            <a:graphicFrameLocks noGrp="1"/>
          </p:cNvGraphicFramePr>
          <p:nvPr>
            <p:ph type="tbl" sz="quarter" idx="13"/>
            <p:extLst>
              <p:ext uri="{D42A27DB-BD31-4B8C-83A1-F6EECF244321}">
                <p14:modId xmlns:p14="http://schemas.microsoft.com/office/powerpoint/2010/main" val="76843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53128354"/>
                    </a:ext>
                  </a:extLst>
                </a:gridCol>
                <a:gridCol w="658368">
                  <a:extLst>
                    <a:ext uri="{9D8B030D-6E8A-4147-A177-3AD203B41FA5}">
                      <a16:colId xmlns:a16="http://schemas.microsoft.com/office/drawing/2014/main" val="1850282419"/>
                    </a:ext>
                  </a:extLst>
                </a:gridCol>
                <a:gridCol w="658368">
                  <a:extLst>
                    <a:ext uri="{9D8B030D-6E8A-4147-A177-3AD203B41FA5}">
                      <a16:colId xmlns:a16="http://schemas.microsoft.com/office/drawing/2014/main" val="3766706534"/>
                    </a:ext>
                  </a:extLst>
                </a:gridCol>
                <a:gridCol w="658368">
                  <a:extLst>
                    <a:ext uri="{9D8B030D-6E8A-4147-A177-3AD203B41FA5}">
                      <a16:colId xmlns:a16="http://schemas.microsoft.com/office/drawing/2014/main" val="1298576955"/>
                    </a:ext>
                  </a:extLst>
                </a:gridCol>
                <a:gridCol w="658368">
                  <a:extLst>
                    <a:ext uri="{9D8B030D-6E8A-4147-A177-3AD203B41FA5}">
                      <a16:colId xmlns:a16="http://schemas.microsoft.com/office/drawing/2014/main" val="3099349832"/>
                    </a:ext>
                  </a:extLst>
                </a:gridCol>
                <a:gridCol w="658368">
                  <a:extLst>
                    <a:ext uri="{9D8B030D-6E8A-4147-A177-3AD203B41FA5}">
                      <a16:colId xmlns:a16="http://schemas.microsoft.com/office/drawing/2014/main" val="727314589"/>
                    </a:ext>
                  </a:extLst>
                </a:gridCol>
                <a:gridCol w="658368">
                  <a:extLst>
                    <a:ext uri="{9D8B030D-6E8A-4147-A177-3AD203B41FA5}">
                      <a16:colId xmlns:a16="http://schemas.microsoft.com/office/drawing/2014/main" val="4133375643"/>
                    </a:ext>
                  </a:extLst>
                </a:gridCol>
                <a:gridCol w="658368">
                  <a:extLst>
                    <a:ext uri="{9D8B030D-6E8A-4147-A177-3AD203B41FA5}">
                      <a16:colId xmlns:a16="http://schemas.microsoft.com/office/drawing/2014/main" val="1438158204"/>
                    </a:ext>
                  </a:extLst>
                </a:gridCol>
                <a:gridCol w="658368">
                  <a:extLst>
                    <a:ext uri="{9D8B030D-6E8A-4147-A177-3AD203B41FA5}">
                      <a16:colId xmlns:a16="http://schemas.microsoft.com/office/drawing/2014/main" val="3825809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10619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- 2019-02-14 19:09:29 </a:t>
                      </a:r>
                      <a:r>
                        <a:rPr kumimoji="0" lang="en-US" sz="1000" b="0" i="0" u="none" strike="noStrike" kern="1200" cap="none" spc="0" normalizeH="0" baseline="0" noProof="0">
                          <a:ln>
                            <a:noFill/>
                          </a:ln>
                          <a:solidFill>
                            <a:prstClr val="black"/>
                          </a:solidFill>
                          <a:effectLst/>
                          <a:uLnTx/>
                          <a:uFillTx/>
                          <a:latin typeface="+mn-lt"/>
                          <a:ea typeface="+mn-ea"/>
                          <a:cs typeface="+mn-cs"/>
                        </a:rPr>
                        <a:t>
 How mobile phones and the internet changed the way we find love.⁣
⁣
Today, 76% of the adult population in advanced economies own a smartphone.⁣
⁣
As attitudes towards technology’s role in our lives have shifted, so too have the ways in which we seek intimacy with others.⁣
⁣
By 2013, four out of ten new relationships in the UK had begun online, with the figure predicted to rise to 50% by 2031. In the US, it’s a similar story: a third of modern marriages now start digitally.⁣
⁣
It’s not only romantic relationships that are increasingly formed online.⁣
⁣
Michelle Kennedy, a former director of Bumble, used her experience in building dating apps to found Peanut, a location-based social app that connects mothers with other women in their neighborhood based upon their shared interests.⁣
⁣
Tinder, Bumble, Plenty of fish, Grindr and more – your mobile phone could be your likeliest route to love and friendship.⁣
.⁣
.⁣
.⁣
.⁣
.⁣
#dating #onlinedating #relationships #friends #friendship #networks #community #tinder #bumble #grindr #plentyoffish #hinge #matchmaking #love #single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2950274759"/>
                  </a:ext>
                </a:extLst>
              </a:tr>
            </a:tbl>
          </a:graphicData>
        </a:graphic>
      </p:graphicFrame>
      <p:sp>
        <p:nvSpPr>
          <p:cNvPr id="4" name="Text Placeholder 3">
            <a:extLst>
              <a:ext uri="{FF2B5EF4-FFF2-40B4-BE49-F238E27FC236}">
                <a16:creationId xmlns:a16="http://schemas.microsoft.com/office/drawing/2014/main" id="{D7BF3BEF-EE1E-4B6A-AAF3-AE8FCA6F60CF}"/>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031387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C736C-372F-4C40-A307-8F5A0565F60B}"/>
              </a:ext>
            </a:extLst>
          </p:cNvPr>
          <p:cNvSpPr>
            <a:spLocks noGrp="1"/>
          </p:cNvSpPr>
          <p:nvPr>
            <p:ph type="title"/>
          </p:nvPr>
        </p:nvSpPr>
        <p:spPr/>
        <p:txBody>
          <a:bodyPr/>
          <a:lstStyle/>
          <a:p>
            <a:r>
              <a:rPr lang="en-US"/>
              <a:t>Instagram Posts Table | vodafone_group - 12 of 14</a:t>
            </a:r>
          </a:p>
        </p:txBody>
      </p:sp>
      <p:graphicFrame>
        <p:nvGraphicFramePr>
          <p:cNvPr id="5" name="Table Placeholder 4">
            <a:extLst>
              <a:ext uri="{FF2B5EF4-FFF2-40B4-BE49-F238E27FC236}">
                <a16:creationId xmlns:a16="http://schemas.microsoft.com/office/drawing/2014/main" id="{5DD5D7EC-E4ED-4202-8B75-ADB5B561BD02}"/>
              </a:ext>
            </a:extLst>
          </p:cNvPr>
          <p:cNvGraphicFramePr>
            <a:graphicFrameLocks noGrp="1"/>
          </p:cNvGraphicFramePr>
          <p:nvPr>
            <p:ph type="tbl" sz="quarter" idx="13"/>
            <p:extLst>
              <p:ext uri="{D42A27DB-BD31-4B8C-83A1-F6EECF244321}">
                <p14:modId xmlns:p14="http://schemas.microsoft.com/office/powerpoint/2010/main" val="751999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2661152"/>
                    </a:ext>
                  </a:extLst>
                </a:gridCol>
                <a:gridCol w="658368">
                  <a:extLst>
                    <a:ext uri="{9D8B030D-6E8A-4147-A177-3AD203B41FA5}">
                      <a16:colId xmlns:a16="http://schemas.microsoft.com/office/drawing/2014/main" val="4259949487"/>
                    </a:ext>
                  </a:extLst>
                </a:gridCol>
                <a:gridCol w="658368">
                  <a:extLst>
                    <a:ext uri="{9D8B030D-6E8A-4147-A177-3AD203B41FA5}">
                      <a16:colId xmlns:a16="http://schemas.microsoft.com/office/drawing/2014/main" val="3340259609"/>
                    </a:ext>
                  </a:extLst>
                </a:gridCol>
                <a:gridCol w="658368">
                  <a:extLst>
                    <a:ext uri="{9D8B030D-6E8A-4147-A177-3AD203B41FA5}">
                      <a16:colId xmlns:a16="http://schemas.microsoft.com/office/drawing/2014/main" val="2817566718"/>
                    </a:ext>
                  </a:extLst>
                </a:gridCol>
                <a:gridCol w="658368">
                  <a:extLst>
                    <a:ext uri="{9D8B030D-6E8A-4147-A177-3AD203B41FA5}">
                      <a16:colId xmlns:a16="http://schemas.microsoft.com/office/drawing/2014/main" val="3675144330"/>
                    </a:ext>
                  </a:extLst>
                </a:gridCol>
                <a:gridCol w="658368">
                  <a:extLst>
                    <a:ext uri="{9D8B030D-6E8A-4147-A177-3AD203B41FA5}">
                      <a16:colId xmlns:a16="http://schemas.microsoft.com/office/drawing/2014/main" val="2903898807"/>
                    </a:ext>
                  </a:extLst>
                </a:gridCol>
                <a:gridCol w="658368">
                  <a:extLst>
                    <a:ext uri="{9D8B030D-6E8A-4147-A177-3AD203B41FA5}">
                      <a16:colId xmlns:a16="http://schemas.microsoft.com/office/drawing/2014/main" val="2149249596"/>
                    </a:ext>
                  </a:extLst>
                </a:gridCol>
                <a:gridCol w="658368">
                  <a:extLst>
                    <a:ext uri="{9D8B030D-6E8A-4147-A177-3AD203B41FA5}">
                      <a16:colId xmlns:a16="http://schemas.microsoft.com/office/drawing/2014/main" val="3275060380"/>
                    </a:ext>
                  </a:extLst>
                </a:gridCol>
                <a:gridCol w="658368">
                  <a:extLst>
                    <a:ext uri="{9D8B030D-6E8A-4147-A177-3AD203B41FA5}">
                      <a16:colId xmlns:a16="http://schemas.microsoft.com/office/drawing/2014/main" val="1865267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6042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- 2019-02-11 19:00:02 </a:t>
                      </a:r>
                      <a:r>
                        <a:rPr kumimoji="0" lang="en-US" sz="1000" b="0" i="0" u="none" strike="noStrike" kern="1200" cap="none" spc="0" normalizeH="0" baseline="0" noProof="0">
                          <a:ln>
                            <a:noFill/>
                          </a:ln>
                          <a:solidFill>
                            <a:prstClr val="black"/>
                          </a:solidFill>
                          <a:effectLst/>
                          <a:uLnTx/>
                          <a:uFillTx/>
                          <a:latin typeface="+mn-lt"/>
                          <a:ea typeface="+mn-ea"/>
                          <a:cs typeface="+mn-cs"/>
                        </a:rPr>
                        <a:t>
 Who are the Superwomen of STEM and why don’t we know their names?⁣
⁣
So for the UN Day of Woman and Girls in Science on 11 February we’re shining a light on a group of women we think should be household names.These are the names of some of the women who were instrumental in shaping today’s digital world:⁣
⁣
 Hedy Lamarr was a Hollywood movie star,  who was also an inventor. Her “secret communication system” used frequency hopping to guide torpedoes underwater so they were undetectable. This technology went on to underpin modern Wi-Fi and mobile phone networks.⁣ Augusta Ada King, Countess of Lovelace was  a renowned mathematician credited as being the first computer programmer, thanks to an essay outlining algorithms for Charles Babbage’s analytical engine.⁣
⁣
The US got back in the space race thanks in part to three female “human computers” – or mathematicians - who until recently were almost unknown.The women – the late Mary Jackson and Dorothy Vaughan, along with the now 100-year-old Katherine Johnson – had their life stories turned into the 2016 movie Hidden Figures. ⁣
⁣
Women are still under-represented in coding, as in all science, technology, engineering and maths (STEM) careers. According to the Unesco report Cracking the code: Girls’ and women’s education in STEM in 2017, only 35% of STEM students in higher education globally are women.⁣
⁣
To help girls get into STEM careers, Vodafone has launched an initiative to give free coding training to schoolgirls in 26 countries, irrespective of their existing technology skills.⁣
⁣
The company is offering the training in partnership with Code First: Girls. It covers a basic knowledge of computer languages and development programs including HTML, CSS, GitHub and Bootstrap.⁣
⁣
More than 1,500 girls have benefited - building the next generation of STEM superwomen.⁣
.⁣
.⁣
.⁣
.⁣
.⁣
#STEM #science #womeninscience #womenintech #girlswhocode #science #technology #WomeninScience #WomeninSTEM #pioneers #inventors #women #BeAnEngineer #GirlsinSTEM #education #edtech #robotics #innovation #Gigalife #Vodafone #engineering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extLst>
                  <a:ext uri="{0D108BD9-81ED-4DB2-BD59-A6C34878D82A}">
                    <a16:rowId xmlns:a16="http://schemas.microsoft.com/office/drawing/2014/main" val="1036349799"/>
                  </a:ext>
                </a:extLst>
              </a:tr>
            </a:tbl>
          </a:graphicData>
        </a:graphic>
      </p:graphicFrame>
      <p:sp>
        <p:nvSpPr>
          <p:cNvPr id="4" name="Text Placeholder 3">
            <a:extLst>
              <a:ext uri="{FF2B5EF4-FFF2-40B4-BE49-F238E27FC236}">
                <a16:creationId xmlns:a16="http://schemas.microsoft.com/office/drawing/2014/main" id="{283BE754-5B37-4E20-8414-2B3283677A22}"/>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2430993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B48E7-B9E8-4F71-AD97-A2FE0992BBD8}"/>
              </a:ext>
            </a:extLst>
          </p:cNvPr>
          <p:cNvSpPr>
            <a:spLocks noGrp="1"/>
          </p:cNvSpPr>
          <p:nvPr>
            <p:ph type="title"/>
          </p:nvPr>
        </p:nvSpPr>
        <p:spPr/>
        <p:txBody>
          <a:bodyPr/>
          <a:lstStyle/>
          <a:p>
            <a:r>
              <a:rPr lang="en-US"/>
              <a:t>Instagram Posts Table | vodafone_group - 13 of 14</a:t>
            </a:r>
          </a:p>
        </p:txBody>
      </p:sp>
      <p:graphicFrame>
        <p:nvGraphicFramePr>
          <p:cNvPr id="5" name="Table Placeholder 4">
            <a:extLst>
              <a:ext uri="{FF2B5EF4-FFF2-40B4-BE49-F238E27FC236}">
                <a16:creationId xmlns:a16="http://schemas.microsoft.com/office/drawing/2014/main" id="{0AD73BD3-8DD5-4C4C-8006-4F6CDE63B2B1}"/>
              </a:ext>
            </a:extLst>
          </p:cNvPr>
          <p:cNvGraphicFramePr>
            <a:graphicFrameLocks noGrp="1"/>
          </p:cNvGraphicFramePr>
          <p:nvPr>
            <p:ph type="tbl" sz="quarter" idx="13"/>
            <p:extLst>
              <p:ext uri="{D42A27DB-BD31-4B8C-83A1-F6EECF244321}">
                <p14:modId xmlns:p14="http://schemas.microsoft.com/office/powerpoint/2010/main" val="3125411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66370308"/>
                    </a:ext>
                  </a:extLst>
                </a:gridCol>
                <a:gridCol w="658368">
                  <a:extLst>
                    <a:ext uri="{9D8B030D-6E8A-4147-A177-3AD203B41FA5}">
                      <a16:colId xmlns:a16="http://schemas.microsoft.com/office/drawing/2014/main" val="4206765973"/>
                    </a:ext>
                  </a:extLst>
                </a:gridCol>
                <a:gridCol w="658368">
                  <a:extLst>
                    <a:ext uri="{9D8B030D-6E8A-4147-A177-3AD203B41FA5}">
                      <a16:colId xmlns:a16="http://schemas.microsoft.com/office/drawing/2014/main" val="3611002821"/>
                    </a:ext>
                  </a:extLst>
                </a:gridCol>
                <a:gridCol w="658368">
                  <a:extLst>
                    <a:ext uri="{9D8B030D-6E8A-4147-A177-3AD203B41FA5}">
                      <a16:colId xmlns:a16="http://schemas.microsoft.com/office/drawing/2014/main" val="4265901063"/>
                    </a:ext>
                  </a:extLst>
                </a:gridCol>
                <a:gridCol w="658368">
                  <a:extLst>
                    <a:ext uri="{9D8B030D-6E8A-4147-A177-3AD203B41FA5}">
                      <a16:colId xmlns:a16="http://schemas.microsoft.com/office/drawing/2014/main" val="1459935584"/>
                    </a:ext>
                  </a:extLst>
                </a:gridCol>
                <a:gridCol w="658368">
                  <a:extLst>
                    <a:ext uri="{9D8B030D-6E8A-4147-A177-3AD203B41FA5}">
                      <a16:colId xmlns:a16="http://schemas.microsoft.com/office/drawing/2014/main" val="3533318239"/>
                    </a:ext>
                  </a:extLst>
                </a:gridCol>
                <a:gridCol w="658368">
                  <a:extLst>
                    <a:ext uri="{9D8B030D-6E8A-4147-A177-3AD203B41FA5}">
                      <a16:colId xmlns:a16="http://schemas.microsoft.com/office/drawing/2014/main" val="988024429"/>
                    </a:ext>
                  </a:extLst>
                </a:gridCol>
                <a:gridCol w="658368">
                  <a:extLst>
                    <a:ext uri="{9D8B030D-6E8A-4147-A177-3AD203B41FA5}">
                      <a16:colId xmlns:a16="http://schemas.microsoft.com/office/drawing/2014/main" val="4205734864"/>
                    </a:ext>
                  </a:extLst>
                </a:gridCol>
                <a:gridCol w="658368">
                  <a:extLst>
                    <a:ext uri="{9D8B030D-6E8A-4147-A177-3AD203B41FA5}">
                      <a16:colId xmlns:a16="http://schemas.microsoft.com/office/drawing/2014/main" val="4104584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191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- 2019-02-06 19:00:31 </a:t>
                      </a:r>
                      <a:r>
                        <a:rPr kumimoji="0" lang="en-US" sz="1000" b="0" i="0" u="none" strike="noStrike" kern="1200" cap="none" spc="0" normalizeH="0" baseline="0" noProof="0">
                          <a:ln>
                            <a:noFill/>
                          </a:ln>
                          <a:solidFill>
                            <a:prstClr val="black"/>
                          </a:solidFill>
                          <a:effectLst/>
                          <a:uLnTx/>
                          <a:uFillTx/>
                          <a:latin typeface="+mn-lt"/>
                          <a:ea typeface="+mn-ea"/>
                          <a:cs typeface="+mn-cs"/>
                        </a:rPr>
                        <a:t>
 Wearables are invading your (and your pet's) wardrobe.⁣
⁣
There were 593 million connected wearable devices in the world in 2018, according to Statista, up from 325 million in 2016. ⁣
⁣
By 2021, this is expected to reach 929 million.⁣
⁣
With the roll-out of 5G networks, wearables will become 50 times faster at exchanging data. They won’t need to rely on Bluetooth connections, and will be much more reliable.⁣
⁣
As storage and processing moves increasingly to the cloud, wearables will shrink – yet house more sensors.⁣
⁣
In short, they may be everywhere - our clothes, our shoes, and our pets.⁣
.⁣
.⁣
.⁣
.⁣
.⁣
#IOT #wearables #wearabletech #5g #wearablegadgets #techgadgets #telehelath #pets #internetofdogs #ai #tech #internetofthings #bigdata #artificialintelligence #dogs #petcare #machinelearning #deeplearning #datascience #technology #healthcare #posture #connectivity #connected #digital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3332690139"/>
                  </a:ext>
                </a:extLst>
              </a:tr>
            </a:tbl>
          </a:graphicData>
        </a:graphic>
      </p:graphicFrame>
      <p:sp>
        <p:nvSpPr>
          <p:cNvPr id="4" name="Text Placeholder 3">
            <a:extLst>
              <a:ext uri="{FF2B5EF4-FFF2-40B4-BE49-F238E27FC236}">
                <a16:creationId xmlns:a16="http://schemas.microsoft.com/office/drawing/2014/main" id="{3E329DE1-5042-4070-9A6D-55AB4B597398}"/>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785930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B384-3512-476E-B9B8-6B2036FDDDA3}"/>
              </a:ext>
            </a:extLst>
          </p:cNvPr>
          <p:cNvSpPr>
            <a:spLocks noGrp="1"/>
          </p:cNvSpPr>
          <p:nvPr>
            <p:ph type="title"/>
          </p:nvPr>
        </p:nvSpPr>
        <p:spPr/>
        <p:txBody>
          <a:bodyPr/>
          <a:lstStyle/>
          <a:p>
            <a:r>
              <a:rPr lang="en-US"/>
              <a:t>Instagram Posts Table | vodafone_group - 14 of 14</a:t>
            </a:r>
          </a:p>
        </p:txBody>
      </p:sp>
      <p:graphicFrame>
        <p:nvGraphicFramePr>
          <p:cNvPr id="5" name="Table Placeholder 4">
            <a:extLst>
              <a:ext uri="{FF2B5EF4-FFF2-40B4-BE49-F238E27FC236}">
                <a16:creationId xmlns:a16="http://schemas.microsoft.com/office/drawing/2014/main" id="{F38D9D44-3CA4-4746-9E04-40E8DEB50644}"/>
              </a:ext>
            </a:extLst>
          </p:cNvPr>
          <p:cNvGraphicFramePr>
            <a:graphicFrameLocks noGrp="1"/>
          </p:cNvGraphicFramePr>
          <p:nvPr>
            <p:ph type="tbl" sz="quarter" idx="13"/>
            <p:extLst>
              <p:ext uri="{D42A27DB-BD31-4B8C-83A1-F6EECF244321}">
                <p14:modId xmlns:p14="http://schemas.microsoft.com/office/powerpoint/2010/main" val="1115806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87925127"/>
                    </a:ext>
                  </a:extLst>
                </a:gridCol>
                <a:gridCol w="658368">
                  <a:extLst>
                    <a:ext uri="{9D8B030D-6E8A-4147-A177-3AD203B41FA5}">
                      <a16:colId xmlns:a16="http://schemas.microsoft.com/office/drawing/2014/main" val="2175375973"/>
                    </a:ext>
                  </a:extLst>
                </a:gridCol>
                <a:gridCol w="658368">
                  <a:extLst>
                    <a:ext uri="{9D8B030D-6E8A-4147-A177-3AD203B41FA5}">
                      <a16:colId xmlns:a16="http://schemas.microsoft.com/office/drawing/2014/main" val="3911344897"/>
                    </a:ext>
                  </a:extLst>
                </a:gridCol>
                <a:gridCol w="658368">
                  <a:extLst>
                    <a:ext uri="{9D8B030D-6E8A-4147-A177-3AD203B41FA5}">
                      <a16:colId xmlns:a16="http://schemas.microsoft.com/office/drawing/2014/main" val="2488995760"/>
                    </a:ext>
                  </a:extLst>
                </a:gridCol>
                <a:gridCol w="658368">
                  <a:extLst>
                    <a:ext uri="{9D8B030D-6E8A-4147-A177-3AD203B41FA5}">
                      <a16:colId xmlns:a16="http://schemas.microsoft.com/office/drawing/2014/main" val="3964924814"/>
                    </a:ext>
                  </a:extLst>
                </a:gridCol>
                <a:gridCol w="658368">
                  <a:extLst>
                    <a:ext uri="{9D8B030D-6E8A-4147-A177-3AD203B41FA5}">
                      <a16:colId xmlns:a16="http://schemas.microsoft.com/office/drawing/2014/main" val="2261548272"/>
                    </a:ext>
                  </a:extLst>
                </a:gridCol>
                <a:gridCol w="658368">
                  <a:extLst>
                    <a:ext uri="{9D8B030D-6E8A-4147-A177-3AD203B41FA5}">
                      <a16:colId xmlns:a16="http://schemas.microsoft.com/office/drawing/2014/main" val="3436163677"/>
                    </a:ext>
                  </a:extLst>
                </a:gridCol>
                <a:gridCol w="658368">
                  <a:extLst>
                    <a:ext uri="{9D8B030D-6E8A-4147-A177-3AD203B41FA5}">
                      <a16:colId xmlns:a16="http://schemas.microsoft.com/office/drawing/2014/main" val="2164165778"/>
                    </a:ext>
                  </a:extLst>
                </a:gridCol>
                <a:gridCol w="658368">
                  <a:extLst>
                    <a:ext uri="{9D8B030D-6E8A-4147-A177-3AD203B41FA5}">
                      <a16:colId xmlns:a16="http://schemas.microsoft.com/office/drawing/2014/main" val="3200480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8222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vodafone_group - 2019-02-04 19:00:34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#WorldCancerDay, and @VodafoneFoundation and @ImperialCollege London are calling on you to make World Cancer Day World Cancer Night, by downloading the DreamLab app and helping speed up cancer research.⁣
⁣
DreamLab uses your phone’s processing power overnight to analyse existing cancer research data – speeding up research by decades. Thousands of smartphones working overnight form a virtual super computer, allowing calculations to be crunched much faster than by regular desktop computers. The more people who use the app, the quicker the research is conducted. ⁣
⁣
Imperial College’s research programme - named Project DRUGS - aims to make better use of existing drugs and quickly find more effective combinations to improve cancer treatments. It also helps tailor combinations of drugs to individual profiles. ⁣
⁣
The DreamLab app is available to download in the App store for iOS or Play Store for Android and free to use for Vodafone customers, meaning it doesn’t eat into data allowances. The app can also be used for free via WiFi. Users on other networks can also download the app, choosing how much data they wish to donate or connecting to WiFi to use it for free.⁣
.⁣
.⁣
.⁣
.⁣
.⁣
#IAmAndIWill #cancerprevention #chokecancer #SleepLikeAHero #cancer #worldcancerday #worldcancerday2019 #cheatoncervicalcancer #menonblue #prostatecancer #showloveforcancerpatients #breastcancer #menshealth #projectpinkblue  #prostate #innovation #health #healthcare #research #technology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extLst>
                  <a:ext uri="{0D108BD9-81ED-4DB2-BD59-A6C34878D82A}">
                    <a16:rowId xmlns:a16="http://schemas.microsoft.com/office/drawing/2014/main" val="1027146189"/>
                  </a:ext>
                </a:extLst>
              </a:tr>
            </a:tbl>
          </a:graphicData>
        </a:graphic>
      </p:graphicFrame>
      <p:sp>
        <p:nvSpPr>
          <p:cNvPr id="4" name="Text Placeholder 3">
            <a:extLst>
              <a:ext uri="{FF2B5EF4-FFF2-40B4-BE49-F238E27FC236}">
                <a16:creationId xmlns:a16="http://schemas.microsoft.com/office/drawing/2014/main" id="{97F7C30A-7BFD-4E6F-8099-E5D859B479F9}"/>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22813421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2CDEB-CCD0-420C-BF92-A74B78D34F12}"/>
              </a:ext>
            </a:extLst>
          </p:cNvPr>
          <p:cNvSpPr>
            <a:spLocks noGrp="1"/>
          </p:cNvSpPr>
          <p:nvPr>
            <p:ph type="title"/>
          </p:nvPr>
        </p:nvSpPr>
        <p:spPr/>
        <p:txBody>
          <a:bodyPr/>
          <a:lstStyle/>
          <a:p>
            <a:r>
              <a:rPr lang="en-US"/>
              <a:t>Instagram Hashtag Detection | vodafone_group - 1 of 3</a:t>
            </a:r>
          </a:p>
        </p:txBody>
      </p:sp>
      <p:graphicFrame>
        <p:nvGraphicFramePr>
          <p:cNvPr id="5" name="Table Placeholder 4">
            <a:extLst>
              <a:ext uri="{FF2B5EF4-FFF2-40B4-BE49-F238E27FC236}">
                <a16:creationId xmlns:a16="http://schemas.microsoft.com/office/drawing/2014/main" id="{661B1A15-59CF-4401-9309-E5AB0ABDBC6F}"/>
              </a:ext>
            </a:extLst>
          </p:cNvPr>
          <p:cNvGraphicFramePr>
            <a:graphicFrameLocks noGrp="1"/>
          </p:cNvGraphicFramePr>
          <p:nvPr>
            <p:ph type="tbl" sz="quarter" idx="13"/>
            <p:extLst>
              <p:ext uri="{D42A27DB-BD31-4B8C-83A1-F6EECF244321}">
                <p14:modId xmlns:p14="http://schemas.microsoft.com/office/powerpoint/2010/main" val="2642043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18171541"/>
                    </a:ext>
                  </a:extLst>
                </a:gridCol>
                <a:gridCol w="1481328">
                  <a:extLst>
                    <a:ext uri="{9D8B030D-6E8A-4147-A177-3AD203B41FA5}">
                      <a16:colId xmlns:a16="http://schemas.microsoft.com/office/drawing/2014/main" val="658417631"/>
                    </a:ext>
                  </a:extLst>
                </a:gridCol>
                <a:gridCol w="1481328">
                  <a:extLst>
                    <a:ext uri="{9D8B030D-6E8A-4147-A177-3AD203B41FA5}">
                      <a16:colId xmlns:a16="http://schemas.microsoft.com/office/drawing/2014/main" val="516310545"/>
                    </a:ext>
                  </a:extLst>
                </a:gridCol>
                <a:gridCol w="1481328">
                  <a:extLst>
                    <a:ext uri="{9D8B030D-6E8A-4147-A177-3AD203B41FA5}">
                      <a16:colId xmlns:a16="http://schemas.microsoft.com/office/drawing/2014/main" val="3473656076"/>
                    </a:ext>
                  </a:extLst>
                </a:gridCol>
                <a:gridCol w="1481328">
                  <a:extLst>
                    <a:ext uri="{9D8B030D-6E8A-4147-A177-3AD203B41FA5}">
                      <a16:colId xmlns:a16="http://schemas.microsoft.com/office/drawing/2014/main" val="4247536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1655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#IWD2019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332794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23920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#ConnectedSheCan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76.75</a:t>
                      </a:r>
                    </a:p>
                  </a:txBody>
                  <a:tcPr/>
                </a:tc>
                <a:extLst>
                  <a:ext uri="{0D108BD9-81ED-4DB2-BD59-A6C34878D82A}">
                    <a16:rowId xmlns:a16="http://schemas.microsoft.com/office/drawing/2014/main" val="3633185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#BalanceforBetter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37731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173651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381066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76.125</a:t>
                      </a:r>
                    </a:p>
                  </a:txBody>
                  <a:tcPr/>
                </a:tc>
                <a:extLst>
                  <a:ext uri="{0D108BD9-81ED-4DB2-BD59-A6C34878D82A}">
                    <a16:rowId xmlns:a16="http://schemas.microsoft.com/office/drawing/2014/main" val="65726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255437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120090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2117761909"/>
                  </a:ext>
                </a:extLst>
              </a:tr>
            </a:tbl>
          </a:graphicData>
        </a:graphic>
      </p:graphicFrame>
      <p:sp>
        <p:nvSpPr>
          <p:cNvPr id="4" name="Text Placeholder 3">
            <a:extLst>
              <a:ext uri="{FF2B5EF4-FFF2-40B4-BE49-F238E27FC236}">
                <a16:creationId xmlns:a16="http://schemas.microsoft.com/office/drawing/2014/main" id="{833191C0-FF1D-48C1-9A68-CF639A5E423D}"/>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772023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B709-A253-4546-B299-650C12F9B70D}"/>
              </a:ext>
            </a:extLst>
          </p:cNvPr>
          <p:cNvSpPr>
            <a:spLocks noGrp="1"/>
          </p:cNvSpPr>
          <p:nvPr>
            <p:ph type="title"/>
          </p:nvPr>
        </p:nvSpPr>
        <p:spPr/>
        <p:txBody>
          <a:bodyPr/>
          <a:lstStyle/>
          <a:p>
            <a:r>
              <a:rPr lang="en-US"/>
              <a:t>Instagram Hashtag Detection | vodafone_group - 2 of 3</a:t>
            </a:r>
          </a:p>
        </p:txBody>
      </p:sp>
      <p:graphicFrame>
        <p:nvGraphicFramePr>
          <p:cNvPr id="5" name="Table Placeholder 4">
            <a:extLst>
              <a:ext uri="{FF2B5EF4-FFF2-40B4-BE49-F238E27FC236}">
                <a16:creationId xmlns:a16="http://schemas.microsoft.com/office/drawing/2014/main" id="{5A15FD75-5E4A-4D09-A2E1-834DAD419084}"/>
              </a:ext>
            </a:extLst>
          </p:cNvPr>
          <p:cNvGraphicFramePr>
            <a:graphicFrameLocks noGrp="1"/>
          </p:cNvGraphicFramePr>
          <p:nvPr>
            <p:ph type="tbl" sz="quarter" idx="13"/>
            <p:extLst>
              <p:ext uri="{D42A27DB-BD31-4B8C-83A1-F6EECF244321}">
                <p14:modId xmlns:p14="http://schemas.microsoft.com/office/powerpoint/2010/main" val="3163619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1016186"/>
                    </a:ext>
                  </a:extLst>
                </a:gridCol>
                <a:gridCol w="1481328">
                  <a:extLst>
                    <a:ext uri="{9D8B030D-6E8A-4147-A177-3AD203B41FA5}">
                      <a16:colId xmlns:a16="http://schemas.microsoft.com/office/drawing/2014/main" val="3098190181"/>
                    </a:ext>
                  </a:extLst>
                </a:gridCol>
                <a:gridCol w="1481328">
                  <a:extLst>
                    <a:ext uri="{9D8B030D-6E8A-4147-A177-3AD203B41FA5}">
                      <a16:colId xmlns:a16="http://schemas.microsoft.com/office/drawing/2014/main" val="1398008157"/>
                    </a:ext>
                  </a:extLst>
                </a:gridCol>
                <a:gridCol w="1481328">
                  <a:extLst>
                    <a:ext uri="{9D8B030D-6E8A-4147-A177-3AD203B41FA5}">
                      <a16:colId xmlns:a16="http://schemas.microsoft.com/office/drawing/2014/main" val="1214035262"/>
                    </a:ext>
                  </a:extLst>
                </a:gridCol>
                <a:gridCol w="1481328">
                  <a:extLst>
                    <a:ext uri="{9D8B030D-6E8A-4147-A177-3AD203B41FA5}">
                      <a16:colId xmlns:a16="http://schemas.microsoft.com/office/drawing/2014/main" val="145089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8497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#feminism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1682037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#girlpower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2912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#balanceforbetter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385022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#womeninbusiness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107503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404891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28203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140287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#thefutureisfemale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3901317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#womensmarch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338728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#womensupportingwomen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extLst>
                  <a:ext uri="{0D108BD9-81ED-4DB2-BD59-A6C34878D82A}">
                    <a16:rowId xmlns:a16="http://schemas.microsoft.com/office/drawing/2014/main" val="1709978574"/>
                  </a:ext>
                </a:extLst>
              </a:tr>
            </a:tbl>
          </a:graphicData>
        </a:graphic>
      </p:graphicFrame>
      <p:sp>
        <p:nvSpPr>
          <p:cNvPr id="4" name="Text Placeholder 3">
            <a:extLst>
              <a:ext uri="{FF2B5EF4-FFF2-40B4-BE49-F238E27FC236}">
                <a16:creationId xmlns:a16="http://schemas.microsoft.com/office/drawing/2014/main" id="{DD3B8264-DF05-450D-A326-CF24580988FD}"/>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0870102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89A93-F597-499A-A32E-BDF329E7D501}"/>
              </a:ext>
            </a:extLst>
          </p:cNvPr>
          <p:cNvSpPr>
            <a:spLocks noGrp="1"/>
          </p:cNvSpPr>
          <p:nvPr>
            <p:ph type="title"/>
          </p:nvPr>
        </p:nvSpPr>
        <p:spPr/>
        <p:txBody>
          <a:bodyPr/>
          <a:lstStyle/>
          <a:p>
            <a:r>
              <a:rPr lang="en-US"/>
              <a:t>Instagram Hashtag Detection | vodafone_group - 3 of 3</a:t>
            </a:r>
          </a:p>
        </p:txBody>
      </p:sp>
      <p:graphicFrame>
        <p:nvGraphicFramePr>
          <p:cNvPr id="5" name="Table Placeholder 4">
            <a:extLst>
              <a:ext uri="{FF2B5EF4-FFF2-40B4-BE49-F238E27FC236}">
                <a16:creationId xmlns:a16="http://schemas.microsoft.com/office/drawing/2014/main" id="{5AB6BEA6-B6EA-4F43-9F28-C4259AFB4986}"/>
              </a:ext>
            </a:extLst>
          </p:cNvPr>
          <p:cNvGraphicFramePr>
            <a:graphicFrameLocks noGrp="1"/>
          </p:cNvGraphicFramePr>
          <p:nvPr>
            <p:ph type="tbl" sz="quarter" idx="13"/>
            <p:extLst>
              <p:ext uri="{D42A27DB-BD31-4B8C-83A1-F6EECF244321}">
                <p14:modId xmlns:p14="http://schemas.microsoft.com/office/powerpoint/2010/main" val="416310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12449840"/>
                    </a:ext>
                  </a:extLst>
                </a:gridCol>
                <a:gridCol w="1481328">
                  <a:extLst>
                    <a:ext uri="{9D8B030D-6E8A-4147-A177-3AD203B41FA5}">
                      <a16:colId xmlns:a16="http://schemas.microsoft.com/office/drawing/2014/main" val="855648718"/>
                    </a:ext>
                  </a:extLst>
                </a:gridCol>
                <a:gridCol w="1481328">
                  <a:extLst>
                    <a:ext uri="{9D8B030D-6E8A-4147-A177-3AD203B41FA5}">
                      <a16:colId xmlns:a16="http://schemas.microsoft.com/office/drawing/2014/main" val="2484803213"/>
                    </a:ext>
                  </a:extLst>
                </a:gridCol>
                <a:gridCol w="1481328">
                  <a:extLst>
                    <a:ext uri="{9D8B030D-6E8A-4147-A177-3AD203B41FA5}">
                      <a16:colId xmlns:a16="http://schemas.microsoft.com/office/drawing/2014/main" val="3867724478"/>
                    </a:ext>
                  </a:extLst>
                </a:gridCol>
                <a:gridCol w="1481328">
                  <a:extLst>
                    <a:ext uri="{9D8B030D-6E8A-4147-A177-3AD203B41FA5}">
                      <a16:colId xmlns:a16="http://schemas.microsoft.com/office/drawing/2014/main" val="4231303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37833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#Gigalife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63.666666666667</a:t>
                      </a:r>
                    </a:p>
                  </a:txBody>
                  <a:tcPr/>
                </a:tc>
                <a:extLst>
                  <a:ext uri="{0D108BD9-81ED-4DB2-BD59-A6C34878D82A}">
                    <a16:rowId xmlns:a16="http://schemas.microsoft.com/office/drawing/2014/main" val="226739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63.666666666667</a:t>
                      </a:r>
                    </a:p>
                  </a:txBody>
                  <a:tcPr/>
                </a:tc>
                <a:extLst>
                  <a:ext uri="{0D108BD9-81ED-4DB2-BD59-A6C34878D82A}">
                    <a16:rowId xmlns:a16="http://schemas.microsoft.com/office/drawing/2014/main" val="318410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#WorldCancerDay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37691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1681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#wearables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724543247"/>
                  </a:ext>
                </a:extLst>
              </a:tr>
            </a:tbl>
          </a:graphicData>
        </a:graphic>
      </p:graphicFrame>
      <p:sp>
        <p:nvSpPr>
          <p:cNvPr id="4" name="Text Placeholder 3">
            <a:extLst>
              <a:ext uri="{FF2B5EF4-FFF2-40B4-BE49-F238E27FC236}">
                <a16:creationId xmlns:a16="http://schemas.microsoft.com/office/drawing/2014/main" id="{A92AE716-81B2-4176-AF8B-1A57CEB6530C}"/>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274343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72B85-CB1E-4A98-888D-84F10FEF2120}"/>
              </a:ext>
            </a:extLst>
          </p:cNvPr>
          <p:cNvSpPr>
            <a:spLocks noGrp="1"/>
          </p:cNvSpPr>
          <p:nvPr>
            <p:ph type="title"/>
          </p:nvPr>
        </p:nvSpPr>
        <p:spPr/>
        <p:txBody>
          <a:bodyPr/>
          <a:lstStyle/>
          <a:p>
            <a:r>
              <a:rPr lang="en-US"/>
              <a:t>Instagram Organic Reach by Post Type  | vodafone_group</a:t>
            </a:r>
          </a:p>
        </p:txBody>
      </p:sp>
      <p:graphicFrame>
        <p:nvGraphicFramePr>
          <p:cNvPr id="6" name="Chart Placeholder 5">
            <a:extLst>
              <a:ext uri="{FF2B5EF4-FFF2-40B4-BE49-F238E27FC236}">
                <a16:creationId xmlns:a16="http://schemas.microsoft.com/office/drawing/2014/main" id="{1D0909C1-CB7F-460B-BE93-20103AAF7AD8}"/>
              </a:ext>
            </a:extLst>
          </p:cNvPr>
          <p:cNvGraphicFramePr>
            <a:graphicFrameLocks noGrp="1"/>
          </p:cNvGraphicFramePr>
          <p:nvPr>
            <p:ph type="chart" sz="quarter" idx="13"/>
            <p:extLst>
              <p:ext uri="{D42A27DB-BD31-4B8C-83A1-F6EECF244321}">
                <p14:modId xmlns:p14="http://schemas.microsoft.com/office/powerpoint/2010/main" val="1986605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BAC09-85D9-4C48-998F-CCBBB02348E7}"/>
              </a:ext>
            </a:extLst>
          </p:cNvPr>
          <p:cNvSpPr>
            <a:spLocks noGrp="1"/>
          </p:cNvSpPr>
          <p:nvPr>
            <p:ph type="body" sz="quarter" idx="14"/>
          </p:nvPr>
        </p:nvSpPr>
        <p:spPr/>
        <p:txBody>
          <a:bodyPr/>
          <a:lstStyle/>
          <a:p>
            <a:r>
              <a:rPr lang="en-US"/>
              <a:t>02/01/2019 - 03/11/2019</a:t>
            </a:r>
          </a:p>
        </p:txBody>
      </p:sp>
      <p:sp>
        <p:nvSpPr>
          <p:cNvPr id="5" name="Footer Placeholder 4">
            <a:extLst>
              <a:ext uri="{FF2B5EF4-FFF2-40B4-BE49-F238E27FC236}">
                <a16:creationId xmlns:a16="http://schemas.microsoft.com/office/drawing/2014/main" id="{5F2BD9CE-67FC-483D-A933-A8888BAB20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2701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AE948-5873-49D4-AE8D-473D4D205263}"/>
              </a:ext>
            </a:extLst>
          </p:cNvPr>
          <p:cNvSpPr>
            <a:spLocks noGrp="1"/>
          </p:cNvSpPr>
          <p:nvPr>
            <p:ph type="title"/>
          </p:nvPr>
        </p:nvSpPr>
        <p:spPr/>
        <p:txBody>
          <a:bodyPr/>
          <a:lstStyle/>
          <a:p>
            <a:r>
              <a:rPr lang="en-US"/>
              <a:t>Instagram Key Metrics Radar | vodafone_group</a:t>
            </a:r>
          </a:p>
        </p:txBody>
      </p:sp>
      <p:graphicFrame>
        <p:nvGraphicFramePr>
          <p:cNvPr id="6" name="Chart Placeholder 5">
            <a:extLst>
              <a:ext uri="{FF2B5EF4-FFF2-40B4-BE49-F238E27FC236}">
                <a16:creationId xmlns:a16="http://schemas.microsoft.com/office/drawing/2014/main" id="{EF9AC342-D1FD-4B65-A169-5D467D6C1E24}"/>
              </a:ext>
            </a:extLst>
          </p:cNvPr>
          <p:cNvGraphicFramePr>
            <a:graphicFrameLocks noGrp="1"/>
          </p:cNvGraphicFramePr>
          <p:nvPr>
            <p:ph type="chart" sz="quarter" idx="13"/>
            <p:extLst>
              <p:ext uri="{D42A27DB-BD31-4B8C-83A1-F6EECF244321}">
                <p14:modId xmlns:p14="http://schemas.microsoft.com/office/powerpoint/2010/main" val="2114917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172BFE-AC54-4084-82BB-EAA0D6CF404B}"/>
              </a:ext>
            </a:extLst>
          </p:cNvPr>
          <p:cNvSpPr>
            <a:spLocks noGrp="1"/>
          </p:cNvSpPr>
          <p:nvPr>
            <p:ph type="body" sz="quarter" idx="14"/>
          </p:nvPr>
        </p:nvSpPr>
        <p:spPr/>
        <p:txBody>
          <a:bodyPr/>
          <a:lstStyle/>
          <a:p>
            <a:r>
              <a:rPr lang="en-US"/>
              <a:t>02/01/2019 - 03/11/2019</a:t>
            </a:r>
          </a:p>
        </p:txBody>
      </p:sp>
      <p:sp>
        <p:nvSpPr>
          <p:cNvPr id="5" name="Footer Placeholder 4">
            <a:extLst>
              <a:ext uri="{FF2B5EF4-FFF2-40B4-BE49-F238E27FC236}">
                <a16:creationId xmlns:a16="http://schemas.microsoft.com/office/drawing/2014/main" id="{CE97AB75-9E90-4F90-B80C-5F83B3D385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826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F1F2C-6652-4F84-B243-650F887235CA}"/>
              </a:ext>
            </a:extLst>
          </p:cNvPr>
          <p:cNvSpPr>
            <a:spLocks noGrp="1"/>
          </p:cNvSpPr>
          <p:nvPr>
            <p:ph type="title"/>
          </p:nvPr>
        </p:nvSpPr>
        <p:spPr/>
        <p:txBody>
          <a:bodyPr/>
          <a:lstStyle/>
          <a:p>
            <a:r>
              <a:rPr lang="en-US"/>
              <a:t>Instagram Reach | vodafone_group</a:t>
            </a:r>
          </a:p>
        </p:txBody>
      </p:sp>
      <p:graphicFrame>
        <p:nvGraphicFramePr>
          <p:cNvPr id="6" name="Chart Placeholder 5">
            <a:extLst>
              <a:ext uri="{FF2B5EF4-FFF2-40B4-BE49-F238E27FC236}">
                <a16:creationId xmlns:a16="http://schemas.microsoft.com/office/drawing/2014/main" id="{6F80A8F4-BE0E-41DA-86E4-62CFE65E4D40}"/>
              </a:ext>
            </a:extLst>
          </p:cNvPr>
          <p:cNvGraphicFramePr>
            <a:graphicFrameLocks noGrp="1"/>
          </p:cNvGraphicFramePr>
          <p:nvPr>
            <p:ph type="chart" sz="quarter" idx="13"/>
            <p:extLst>
              <p:ext uri="{D42A27DB-BD31-4B8C-83A1-F6EECF244321}">
                <p14:modId xmlns:p14="http://schemas.microsoft.com/office/powerpoint/2010/main" val="325365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5275F8-588B-44C5-9504-5B34C83586FB}"/>
              </a:ext>
            </a:extLst>
          </p:cNvPr>
          <p:cNvSpPr>
            <a:spLocks noGrp="1"/>
          </p:cNvSpPr>
          <p:nvPr>
            <p:ph type="body" sz="quarter" idx="14"/>
          </p:nvPr>
        </p:nvSpPr>
        <p:spPr/>
        <p:txBody>
          <a:bodyPr/>
          <a:lstStyle/>
          <a:p>
            <a:r>
              <a:rPr lang="en-US"/>
              <a:t>02/01/2019 - 03/11/2019</a:t>
            </a:r>
          </a:p>
        </p:txBody>
      </p:sp>
      <p:sp>
        <p:nvSpPr>
          <p:cNvPr id="5" name="Footer Placeholder 4">
            <a:extLst>
              <a:ext uri="{FF2B5EF4-FFF2-40B4-BE49-F238E27FC236}">
                <a16:creationId xmlns:a16="http://schemas.microsoft.com/office/drawing/2014/main" id="{52167E75-9AA7-429C-8A1F-9001A4E876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117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D74A7-8B06-4762-BAD5-FAC8912984C3}"/>
              </a:ext>
            </a:extLst>
          </p:cNvPr>
          <p:cNvSpPr>
            <a:spLocks noGrp="1"/>
          </p:cNvSpPr>
          <p:nvPr>
            <p:ph type="title"/>
          </p:nvPr>
        </p:nvSpPr>
        <p:spPr/>
        <p:txBody>
          <a:bodyPr/>
          <a:lstStyle/>
          <a:p>
            <a:r>
              <a:rPr lang="en-US"/>
              <a:t>Instagram Total Interactions | vodafone_group</a:t>
            </a:r>
          </a:p>
        </p:txBody>
      </p:sp>
      <p:graphicFrame>
        <p:nvGraphicFramePr>
          <p:cNvPr id="6" name="Chart Placeholder 5">
            <a:extLst>
              <a:ext uri="{FF2B5EF4-FFF2-40B4-BE49-F238E27FC236}">
                <a16:creationId xmlns:a16="http://schemas.microsoft.com/office/drawing/2014/main" id="{A6BF6B97-D2FA-421F-B445-5EF106CC1E3C}"/>
              </a:ext>
            </a:extLst>
          </p:cNvPr>
          <p:cNvGraphicFramePr>
            <a:graphicFrameLocks noGrp="1"/>
          </p:cNvGraphicFramePr>
          <p:nvPr>
            <p:ph type="chart" sz="quarter" idx="13"/>
            <p:extLst>
              <p:ext uri="{D42A27DB-BD31-4B8C-83A1-F6EECF244321}">
                <p14:modId xmlns:p14="http://schemas.microsoft.com/office/powerpoint/2010/main" val="91303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E9807C-DCC0-4919-95AB-77FC22443A62}"/>
              </a:ext>
            </a:extLst>
          </p:cNvPr>
          <p:cNvSpPr>
            <a:spLocks noGrp="1"/>
          </p:cNvSpPr>
          <p:nvPr>
            <p:ph type="body" sz="quarter" idx="14"/>
          </p:nvPr>
        </p:nvSpPr>
        <p:spPr/>
        <p:txBody>
          <a:bodyPr/>
          <a:lstStyle/>
          <a:p>
            <a:r>
              <a:rPr lang="en-US"/>
              <a:t>02/01/2019 - 03/11/2019</a:t>
            </a:r>
          </a:p>
        </p:txBody>
      </p:sp>
      <p:sp>
        <p:nvSpPr>
          <p:cNvPr id="5" name="Footer Placeholder 4">
            <a:extLst>
              <a:ext uri="{FF2B5EF4-FFF2-40B4-BE49-F238E27FC236}">
                <a16:creationId xmlns:a16="http://schemas.microsoft.com/office/drawing/2014/main" id="{0B76EE31-84C3-437C-8B83-0A3696769C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498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5D5B6-51A3-44F2-9BF7-F8D11A329490}"/>
              </a:ext>
            </a:extLst>
          </p:cNvPr>
          <p:cNvSpPr>
            <a:spLocks noGrp="1"/>
          </p:cNvSpPr>
          <p:nvPr>
            <p:ph type="title"/>
          </p:nvPr>
        </p:nvSpPr>
        <p:spPr/>
        <p:txBody>
          <a:bodyPr/>
          <a:lstStyle/>
          <a:p>
            <a:r>
              <a:rPr lang="en-US"/>
              <a:t>Instagram Videos Table | vodafone_group - 1 of 8</a:t>
            </a:r>
          </a:p>
        </p:txBody>
      </p:sp>
      <p:graphicFrame>
        <p:nvGraphicFramePr>
          <p:cNvPr id="5" name="Table Placeholder 4">
            <a:extLst>
              <a:ext uri="{FF2B5EF4-FFF2-40B4-BE49-F238E27FC236}">
                <a16:creationId xmlns:a16="http://schemas.microsoft.com/office/drawing/2014/main" id="{7BB0782A-5E39-449F-A672-76B4E0DDE03D}"/>
              </a:ext>
            </a:extLst>
          </p:cNvPr>
          <p:cNvGraphicFramePr>
            <a:graphicFrameLocks noGrp="1"/>
          </p:cNvGraphicFramePr>
          <p:nvPr>
            <p:ph type="tbl" sz="quarter" idx="13"/>
            <p:extLst>
              <p:ext uri="{D42A27DB-BD31-4B8C-83A1-F6EECF244321}">
                <p14:modId xmlns:p14="http://schemas.microsoft.com/office/powerpoint/2010/main" val="270074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40359496"/>
                    </a:ext>
                  </a:extLst>
                </a:gridCol>
                <a:gridCol w="1152143">
                  <a:extLst>
                    <a:ext uri="{9D8B030D-6E8A-4147-A177-3AD203B41FA5}">
                      <a16:colId xmlns:a16="http://schemas.microsoft.com/office/drawing/2014/main" val="1181880106"/>
                    </a:ext>
                  </a:extLst>
                </a:gridCol>
                <a:gridCol w="493776">
                  <a:extLst>
                    <a:ext uri="{9D8B030D-6E8A-4147-A177-3AD203B41FA5}">
                      <a16:colId xmlns:a16="http://schemas.microsoft.com/office/drawing/2014/main" val="296787815"/>
                    </a:ext>
                  </a:extLst>
                </a:gridCol>
                <a:gridCol w="493776">
                  <a:extLst>
                    <a:ext uri="{9D8B030D-6E8A-4147-A177-3AD203B41FA5}">
                      <a16:colId xmlns:a16="http://schemas.microsoft.com/office/drawing/2014/main" val="1695292363"/>
                    </a:ext>
                  </a:extLst>
                </a:gridCol>
                <a:gridCol w="493776">
                  <a:extLst>
                    <a:ext uri="{9D8B030D-6E8A-4147-A177-3AD203B41FA5}">
                      <a16:colId xmlns:a16="http://schemas.microsoft.com/office/drawing/2014/main" val="1275672814"/>
                    </a:ext>
                  </a:extLst>
                </a:gridCol>
                <a:gridCol w="493776">
                  <a:extLst>
                    <a:ext uri="{9D8B030D-6E8A-4147-A177-3AD203B41FA5}">
                      <a16:colId xmlns:a16="http://schemas.microsoft.com/office/drawing/2014/main" val="3353848908"/>
                    </a:ext>
                  </a:extLst>
                </a:gridCol>
                <a:gridCol w="493776">
                  <a:extLst>
                    <a:ext uri="{9D8B030D-6E8A-4147-A177-3AD203B41FA5}">
                      <a16:colId xmlns:a16="http://schemas.microsoft.com/office/drawing/2014/main" val="385550883"/>
                    </a:ext>
                  </a:extLst>
                </a:gridCol>
                <a:gridCol w="493776">
                  <a:extLst>
                    <a:ext uri="{9D8B030D-6E8A-4147-A177-3AD203B41FA5}">
                      <a16:colId xmlns:a16="http://schemas.microsoft.com/office/drawing/2014/main" val="1844653387"/>
                    </a:ext>
                  </a:extLst>
                </a:gridCol>
                <a:gridCol w="493776">
                  <a:extLst>
                    <a:ext uri="{9D8B030D-6E8A-4147-A177-3AD203B41FA5}">
                      <a16:colId xmlns:a16="http://schemas.microsoft.com/office/drawing/2014/main" val="2335945418"/>
                    </a:ext>
                  </a:extLst>
                </a:gridCol>
                <a:gridCol w="493776">
                  <a:extLst>
                    <a:ext uri="{9D8B030D-6E8A-4147-A177-3AD203B41FA5}">
                      <a16:colId xmlns:a16="http://schemas.microsoft.com/office/drawing/2014/main" val="1804044707"/>
                    </a:ext>
                  </a:extLst>
                </a:gridCol>
                <a:gridCol w="493776">
                  <a:extLst>
                    <a:ext uri="{9D8B030D-6E8A-4147-A177-3AD203B41FA5}">
                      <a16:colId xmlns:a16="http://schemas.microsoft.com/office/drawing/2014/main" val="1184496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029613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- 2019-03-11 11:40:06 </a:t>
                      </a:r>
                      <a:r>
                        <a:rPr kumimoji="0" lang="en-US" sz="1000" b="0" i="0" u="none" strike="noStrike" kern="1200" cap="none" spc="0" normalizeH="0" baseline="0" noProof="0">
                          <a:ln>
                            <a:noFill/>
                          </a:ln>
                          <a:solidFill>
                            <a:prstClr val="black"/>
                          </a:solidFill>
                          <a:effectLst/>
                          <a:uLnTx/>
                          <a:uFillTx/>
                          <a:latin typeface="+mn-lt"/>
                          <a:ea typeface="+mn-ea"/>
                          <a:cs typeface="+mn-cs"/>
                        </a:rPr>
                        <a:t>
 An all-female team of engineers created #Sakhi, a free app in India helping 8 million women feel safer by reducing harassment.
.
.
.
.
.
#ConnectedSheCan #BalanceforBetter #women #empowerment #technology #womenempowerment #womensday #safety #security #femaleempowerment #girlpower #india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https://www.instagram.com/vodafone_group/p/Bu3XDB4AEwR/media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26.56 %</a:t>
                      </a:r>
                    </a:p>
                  </a:txBody>
                  <a:tcPr/>
                </a:tc>
                <a:extLst>
                  <a:ext uri="{0D108BD9-81ED-4DB2-BD59-A6C34878D82A}">
                    <a16:rowId xmlns:a16="http://schemas.microsoft.com/office/drawing/2014/main" val="3437674842"/>
                  </a:ext>
                </a:extLst>
              </a:tr>
            </a:tbl>
          </a:graphicData>
        </a:graphic>
      </p:graphicFrame>
      <p:sp>
        <p:nvSpPr>
          <p:cNvPr id="4" name="Text Placeholder 3">
            <a:extLst>
              <a:ext uri="{FF2B5EF4-FFF2-40B4-BE49-F238E27FC236}">
                <a16:creationId xmlns:a16="http://schemas.microsoft.com/office/drawing/2014/main" id="{DFD32653-CDF9-45F8-B8C1-1F3816D5B2A9}"/>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824193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9AE32-26F5-43F8-A3A0-33360A778D5D}"/>
              </a:ext>
            </a:extLst>
          </p:cNvPr>
          <p:cNvSpPr>
            <a:spLocks noGrp="1"/>
          </p:cNvSpPr>
          <p:nvPr>
            <p:ph type="title"/>
          </p:nvPr>
        </p:nvSpPr>
        <p:spPr/>
        <p:txBody>
          <a:bodyPr/>
          <a:lstStyle/>
          <a:p>
            <a:r>
              <a:rPr lang="en-US"/>
              <a:t>Instagram Videos Table | vodafone_group - 2 of 8</a:t>
            </a:r>
          </a:p>
        </p:txBody>
      </p:sp>
      <p:graphicFrame>
        <p:nvGraphicFramePr>
          <p:cNvPr id="5" name="Table Placeholder 4">
            <a:extLst>
              <a:ext uri="{FF2B5EF4-FFF2-40B4-BE49-F238E27FC236}">
                <a16:creationId xmlns:a16="http://schemas.microsoft.com/office/drawing/2014/main" id="{E0CDD7D6-D035-49D1-BD6A-62E903D61ABE}"/>
              </a:ext>
            </a:extLst>
          </p:cNvPr>
          <p:cNvGraphicFramePr>
            <a:graphicFrameLocks noGrp="1"/>
          </p:cNvGraphicFramePr>
          <p:nvPr>
            <p:ph type="tbl" sz="quarter" idx="13"/>
            <p:extLst>
              <p:ext uri="{D42A27DB-BD31-4B8C-83A1-F6EECF244321}">
                <p14:modId xmlns:p14="http://schemas.microsoft.com/office/powerpoint/2010/main" val="266103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92890241"/>
                    </a:ext>
                  </a:extLst>
                </a:gridCol>
                <a:gridCol w="1152143">
                  <a:extLst>
                    <a:ext uri="{9D8B030D-6E8A-4147-A177-3AD203B41FA5}">
                      <a16:colId xmlns:a16="http://schemas.microsoft.com/office/drawing/2014/main" val="1918400779"/>
                    </a:ext>
                  </a:extLst>
                </a:gridCol>
                <a:gridCol w="493776">
                  <a:extLst>
                    <a:ext uri="{9D8B030D-6E8A-4147-A177-3AD203B41FA5}">
                      <a16:colId xmlns:a16="http://schemas.microsoft.com/office/drawing/2014/main" val="3716108447"/>
                    </a:ext>
                  </a:extLst>
                </a:gridCol>
                <a:gridCol w="493776">
                  <a:extLst>
                    <a:ext uri="{9D8B030D-6E8A-4147-A177-3AD203B41FA5}">
                      <a16:colId xmlns:a16="http://schemas.microsoft.com/office/drawing/2014/main" val="3905859111"/>
                    </a:ext>
                  </a:extLst>
                </a:gridCol>
                <a:gridCol w="493776">
                  <a:extLst>
                    <a:ext uri="{9D8B030D-6E8A-4147-A177-3AD203B41FA5}">
                      <a16:colId xmlns:a16="http://schemas.microsoft.com/office/drawing/2014/main" val="1647505030"/>
                    </a:ext>
                  </a:extLst>
                </a:gridCol>
                <a:gridCol w="493776">
                  <a:extLst>
                    <a:ext uri="{9D8B030D-6E8A-4147-A177-3AD203B41FA5}">
                      <a16:colId xmlns:a16="http://schemas.microsoft.com/office/drawing/2014/main" val="210359480"/>
                    </a:ext>
                  </a:extLst>
                </a:gridCol>
                <a:gridCol w="493776">
                  <a:extLst>
                    <a:ext uri="{9D8B030D-6E8A-4147-A177-3AD203B41FA5}">
                      <a16:colId xmlns:a16="http://schemas.microsoft.com/office/drawing/2014/main" val="2232649890"/>
                    </a:ext>
                  </a:extLst>
                </a:gridCol>
                <a:gridCol w="493776">
                  <a:extLst>
                    <a:ext uri="{9D8B030D-6E8A-4147-A177-3AD203B41FA5}">
                      <a16:colId xmlns:a16="http://schemas.microsoft.com/office/drawing/2014/main" val="1604564973"/>
                    </a:ext>
                  </a:extLst>
                </a:gridCol>
                <a:gridCol w="493776">
                  <a:extLst>
                    <a:ext uri="{9D8B030D-6E8A-4147-A177-3AD203B41FA5}">
                      <a16:colId xmlns:a16="http://schemas.microsoft.com/office/drawing/2014/main" val="4190634102"/>
                    </a:ext>
                  </a:extLst>
                </a:gridCol>
                <a:gridCol w="493776">
                  <a:extLst>
                    <a:ext uri="{9D8B030D-6E8A-4147-A177-3AD203B41FA5}">
                      <a16:colId xmlns:a16="http://schemas.microsoft.com/office/drawing/2014/main" val="1827635684"/>
                    </a:ext>
                  </a:extLst>
                </a:gridCol>
                <a:gridCol w="493776">
                  <a:extLst>
                    <a:ext uri="{9D8B030D-6E8A-4147-A177-3AD203B41FA5}">
                      <a16:colId xmlns:a16="http://schemas.microsoft.com/office/drawing/2014/main" val="2999439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45373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- 2019-03-08 19:44:40 </a:t>
                      </a:r>
                      <a:r>
                        <a:rPr kumimoji="0" lang="en-US" sz="1000" b="0" i="0" u="none" strike="noStrike" kern="1200" cap="none" spc="0" normalizeH="0" baseline="0" noProof="0">
                          <a:ln>
                            <a:noFill/>
                          </a:ln>
                          <a:solidFill>
                            <a:prstClr val="black"/>
                          </a:solidFill>
                          <a:effectLst/>
                          <a:uLnTx/>
                          <a:uFillTx/>
                          <a:latin typeface="+mn-lt"/>
                          <a:ea typeface="+mn-ea"/>
                          <a:cs typeface="+mn-cs"/>
                        </a:rPr>
                        <a:t>
 Vodafone aims to be the best employer for women by 2025. Our global maternity programme gives female employees a minimum of 16-weeks fully paid leave across 30 countries and full time pay for a four-day week for the first six months after returning to work. We have a target to employ 1,000 women through ReConnect, our global recruitment programme to help career-break women re-enter the workforce in management roles. We’re proud that 31% of our management and leadership roles globally are held by women, with a 42% female board. We believe greater gender diversity in Vodafone will strengthen our workforce.⁣
.⁣⁣⁣
.⁣⁣⁣
.⁣⁣⁣
.⁣⁣⁣
.⁣⁣⁣
#IWD2019 #InternationalWomensDay #ConnectedSheCan #BalanceforBetter #women #empowerment #technology #IWD #womenempowerment #womensday #feminism #girlpower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https://www.instagram.com/vodafone_group/p/BuwgFRCnC1t/media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30.17 %</a:t>
                      </a:r>
                    </a:p>
                  </a:txBody>
                  <a:tcPr/>
                </a:tc>
                <a:extLst>
                  <a:ext uri="{0D108BD9-81ED-4DB2-BD59-A6C34878D82A}">
                    <a16:rowId xmlns:a16="http://schemas.microsoft.com/office/drawing/2014/main" val="4019754276"/>
                  </a:ext>
                </a:extLst>
              </a:tr>
            </a:tbl>
          </a:graphicData>
        </a:graphic>
      </p:graphicFrame>
      <p:sp>
        <p:nvSpPr>
          <p:cNvPr id="4" name="Text Placeholder 3">
            <a:extLst>
              <a:ext uri="{FF2B5EF4-FFF2-40B4-BE49-F238E27FC236}">
                <a16:creationId xmlns:a16="http://schemas.microsoft.com/office/drawing/2014/main" id="{86B91700-892E-486C-A044-2981571141A3}"/>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230046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BC73A-6736-4AA8-9961-F24625C46AA8}"/>
              </a:ext>
            </a:extLst>
          </p:cNvPr>
          <p:cNvSpPr>
            <a:spLocks noGrp="1"/>
          </p:cNvSpPr>
          <p:nvPr>
            <p:ph type="title"/>
          </p:nvPr>
        </p:nvSpPr>
        <p:spPr/>
        <p:txBody>
          <a:bodyPr/>
          <a:lstStyle/>
          <a:p>
            <a:r>
              <a:rPr lang="en-US"/>
              <a:t>Instagram Videos Table | vodafone_group - 3 of 8</a:t>
            </a:r>
          </a:p>
        </p:txBody>
      </p:sp>
      <p:graphicFrame>
        <p:nvGraphicFramePr>
          <p:cNvPr id="5" name="Table Placeholder 4">
            <a:extLst>
              <a:ext uri="{FF2B5EF4-FFF2-40B4-BE49-F238E27FC236}">
                <a16:creationId xmlns:a16="http://schemas.microsoft.com/office/drawing/2014/main" id="{6E82F6A6-EA3D-4CD3-9E6C-89E9DF217693}"/>
              </a:ext>
            </a:extLst>
          </p:cNvPr>
          <p:cNvGraphicFramePr>
            <a:graphicFrameLocks noGrp="1"/>
          </p:cNvGraphicFramePr>
          <p:nvPr>
            <p:ph type="tbl" sz="quarter" idx="13"/>
            <p:extLst>
              <p:ext uri="{D42A27DB-BD31-4B8C-83A1-F6EECF244321}">
                <p14:modId xmlns:p14="http://schemas.microsoft.com/office/powerpoint/2010/main" val="1390339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64998317"/>
                    </a:ext>
                  </a:extLst>
                </a:gridCol>
                <a:gridCol w="1152143">
                  <a:extLst>
                    <a:ext uri="{9D8B030D-6E8A-4147-A177-3AD203B41FA5}">
                      <a16:colId xmlns:a16="http://schemas.microsoft.com/office/drawing/2014/main" val="3086517205"/>
                    </a:ext>
                  </a:extLst>
                </a:gridCol>
                <a:gridCol w="493776">
                  <a:extLst>
                    <a:ext uri="{9D8B030D-6E8A-4147-A177-3AD203B41FA5}">
                      <a16:colId xmlns:a16="http://schemas.microsoft.com/office/drawing/2014/main" val="782804916"/>
                    </a:ext>
                  </a:extLst>
                </a:gridCol>
                <a:gridCol w="493776">
                  <a:extLst>
                    <a:ext uri="{9D8B030D-6E8A-4147-A177-3AD203B41FA5}">
                      <a16:colId xmlns:a16="http://schemas.microsoft.com/office/drawing/2014/main" val="55847518"/>
                    </a:ext>
                  </a:extLst>
                </a:gridCol>
                <a:gridCol w="493776">
                  <a:extLst>
                    <a:ext uri="{9D8B030D-6E8A-4147-A177-3AD203B41FA5}">
                      <a16:colId xmlns:a16="http://schemas.microsoft.com/office/drawing/2014/main" val="2319751894"/>
                    </a:ext>
                  </a:extLst>
                </a:gridCol>
                <a:gridCol w="493776">
                  <a:extLst>
                    <a:ext uri="{9D8B030D-6E8A-4147-A177-3AD203B41FA5}">
                      <a16:colId xmlns:a16="http://schemas.microsoft.com/office/drawing/2014/main" val="1492102483"/>
                    </a:ext>
                  </a:extLst>
                </a:gridCol>
                <a:gridCol w="493776">
                  <a:extLst>
                    <a:ext uri="{9D8B030D-6E8A-4147-A177-3AD203B41FA5}">
                      <a16:colId xmlns:a16="http://schemas.microsoft.com/office/drawing/2014/main" val="3726922056"/>
                    </a:ext>
                  </a:extLst>
                </a:gridCol>
                <a:gridCol w="493776">
                  <a:extLst>
                    <a:ext uri="{9D8B030D-6E8A-4147-A177-3AD203B41FA5}">
                      <a16:colId xmlns:a16="http://schemas.microsoft.com/office/drawing/2014/main" val="2926165414"/>
                    </a:ext>
                  </a:extLst>
                </a:gridCol>
                <a:gridCol w="493776">
                  <a:extLst>
                    <a:ext uri="{9D8B030D-6E8A-4147-A177-3AD203B41FA5}">
                      <a16:colId xmlns:a16="http://schemas.microsoft.com/office/drawing/2014/main" val="877337337"/>
                    </a:ext>
                  </a:extLst>
                </a:gridCol>
                <a:gridCol w="493776">
                  <a:extLst>
                    <a:ext uri="{9D8B030D-6E8A-4147-A177-3AD203B41FA5}">
                      <a16:colId xmlns:a16="http://schemas.microsoft.com/office/drawing/2014/main" val="120587867"/>
                    </a:ext>
                  </a:extLst>
                </a:gridCol>
                <a:gridCol w="493776">
                  <a:extLst>
                    <a:ext uri="{9D8B030D-6E8A-4147-A177-3AD203B41FA5}">
                      <a16:colId xmlns:a16="http://schemas.microsoft.com/office/drawing/2014/main" val="170593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3841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- 2019-03-08 13:05:03 </a:t>
                      </a:r>
                      <a:r>
                        <a:rPr kumimoji="0" lang="en-US" sz="1000" b="0" i="0" u="none" strike="noStrike" kern="1200" cap="none" spc="0" normalizeH="0" baseline="0" noProof="0">
                          <a:ln>
                            <a:noFill/>
                          </a:ln>
                          <a:solidFill>
                            <a:prstClr val="black"/>
                          </a:solidFill>
                          <a:effectLst/>
                          <a:uLnTx/>
                          <a:uFillTx/>
                          <a:latin typeface="+mn-lt"/>
                          <a:ea typeface="+mn-ea"/>
                          <a:cs typeface="+mn-cs"/>
                        </a:rPr>
                        <a:t>
 Mobile is helping to empower women by giving millions access to healthcare, education and financial inclusion. Here are a few examples of ways that Vodafone and our philanthropic arm, the @VodafoneFoundation, are connecting women in India and Sub-Saharan Africa to a better future.⁣⁣
.⁣⁣
.⁣⁣
.⁣⁣
.⁣⁣
.⁣⁣
#IWD2019 #InternationalWomensDay #ConnectedSheCan #BalanceforBetter #women #empowerment #technology #IWD #womenempowerment #womensday #feminism #girlpower #balanceforbetter #womeninbusiness #empowerment #inspiration #equality #woman #thefutureisfemale #womensmarch #womensupportingwomen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https://www.instagram.com/vodafone_group/p/BuvvGMTHVn2/media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22.41 %</a:t>
                      </a:r>
                    </a:p>
                  </a:txBody>
                  <a:tcPr/>
                </a:tc>
                <a:extLst>
                  <a:ext uri="{0D108BD9-81ED-4DB2-BD59-A6C34878D82A}">
                    <a16:rowId xmlns:a16="http://schemas.microsoft.com/office/drawing/2014/main" val="2778557407"/>
                  </a:ext>
                </a:extLst>
              </a:tr>
            </a:tbl>
          </a:graphicData>
        </a:graphic>
      </p:graphicFrame>
      <p:sp>
        <p:nvSpPr>
          <p:cNvPr id="4" name="Text Placeholder 3">
            <a:extLst>
              <a:ext uri="{FF2B5EF4-FFF2-40B4-BE49-F238E27FC236}">
                <a16:creationId xmlns:a16="http://schemas.microsoft.com/office/drawing/2014/main" id="{A4C4D15A-22A8-4AB7-99B2-9B08FF33C0B3}"/>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34716362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BD6AD-969D-419A-AC48-1A84C29AC681}"/>
              </a:ext>
            </a:extLst>
          </p:cNvPr>
          <p:cNvSpPr>
            <a:spLocks noGrp="1"/>
          </p:cNvSpPr>
          <p:nvPr>
            <p:ph type="title"/>
          </p:nvPr>
        </p:nvSpPr>
        <p:spPr/>
        <p:txBody>
          <a:bodyPr/>
          <a:lstStyle/>
          <a:p>
            <a:r>
              <a:rPr lang="en-US"/>
              <a:t>Instagram Videos Table | vodafone_group - 4 of 8</a:t>
            </a:r>
          </a:p>
        </p:txBody>
      </p:sp>
      <p:graphicFrame>
        <p:nvGraphicFramePr>
          <p:cNvPr id="5" name="Table Placeholder 4">
            <a:extLst>
              <a:ext uri="{FF2B5EF4-FFF2-40B4-BE49-F238E27FC236}">
                <a16:creationId xmlns:a16="http://schemas.microsoft.com/office/drawing/2014/main" id="{FAB82BAB-9B7A-4FA2-BA9F-7FC32E27E3C9}"/>
              </a:ext>
            </a:extLst>
          </p:cNvPr>
          <p:cNvGraphicFramePr>
            <a:graphicFrameLocks noGrp="1"/>
          </p:cNvGraphicFramePr>
          <p:nvPr>
            <p:ph type="tbl" sz="quarter" idx="13"/>
            <p:extLst>
              <p:ext uri="{D42A27DB-BD31-4B8C-83A1-F6EECF244321}">
                <p14:modId xmlns:p14="http://schemas.microsoft.com/office/powerpoint/2010/main" val="3727747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57047764"/>
                    </a:ext>
                  </a:extLst>
                </a:gridCol>
                <a:gridCol w="1152143">
                  <a:extLst>
                    <a:ext uri="{9D8B030D-6E8A-4147-A177-3AD203B41FA5}">
                      <a16:colId xmlns:a16="http://schemas.microsoft.com/office/drawing/2014/main" val="425236541"/>
                    </a:ext>
                  </a:extLst>
                </a:gridCol>
                <a:gridCol w="493776">
                  <a:extLst>
                    <a:ext uri="{9D8B030D-6E8A-4147-A177-3AD203B41FA5}">
                      <a16:colId xmlns:a16="http://schemas.microsoft.com/office/drawing/2014/main" val="2780036597"/>
                    </a:ext>
                  </a:extLst>
                </a:gridCol>
                <a:gridCol w="493776">
                  <a:extLst>
                    <a:ext uri="{9D8B030D-6E8A-4147-A177-3AD203B41FA5}">
                      <a16:colId xmlns:a16="http://schemas.microsoft.com/office/drawing/2014/main" val="3688528435"/>
                    </a:ext>
                  </a:extLst>
                </a:gridCol>
                <a:gridCol w="493776">
                  <a:extLst>
                    <a:ext uri="{9D8B030D-6E8A-4147-A177-3AD203B41FA5}">
                      <a16:colId xmlns:a16="http://schemas.microsoft.com/office/drawing/2014/main" val="3389192739"/>
                    </a:ext>
                  </a:extLst>
                </a:gridCol>
                <a:gridCol w="493776">
                  <a:extLst>
                    <a:ext uri="{9D8B030D-6E8A-4147-A177-3AD203B41FA5}">
                      <a16:colId xmlns:a16="http://schemas.microsoft.com/office/drawing/2014/main" val="1148475968"/>
                    </a:ext>
                  </a:extLst>
                </a:gridCol>
                <a:gridCol w="493776">
                  <a:extLst>
                    <a:ext uri="{9D8B030D-6E8A-4147-A177-3AD203B41FA5}">
                      <a16:colId xmlns:a16="http://schemas.microsoft.com/office/drawing/2014/main" val="3061052012"/>
                    </a:ext>
                  </a:extLst>
                </a:gridCol>
                <a:gridCol w="493776">
                  <a:extLst>
                    <a:ext uri="{9D8B030D-6E8A-4147-A177-3AD203B41FA5}">
                      <a16:colId xmlns:a16="http://schemas.microsoft.com/office/drawing/2014/main" val="245533073"/>
                    </a:ext>
                  </a:extLst>
                </a:gridCol>
                <a:gridCol w="493776">
                  <a:extLst>
                    <a:ext uri="{9D8B030D-6E8A-4147-A177-3AD203B41FA5}">
                      <a16:colId xmlns:a16="http://schemas.microsoft.com/office/drawing/2014/main" val="2963061783"/>
                    </a:ext>
                  </a:extLst>
                </a:gridCol>
                <a:gridCol w="493776">
                  <a:extLst>
                    <a:ext uri="{9D8B030D-6E8A-4147-A177-3AD203B41FA5}">
                      <a16:colId xmlns:a16="http://schemas.microsoft.com/office/drawing/2014/main" val="1581451014"/>
                    </a:ext>
                  </a:extLst>
                </a:gridCol>
                <a:gridCol w="493776">
                  <a:extLst>
                    <a:ext uri="{9D8B030D-6E8A-4147-A177-3AD203B41FA5}">
                      <a16:colId xmlns:a16="http://schemas.microsoft.com/office/drawing/2014/main" val="631413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4844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- 2019-03-04 12:16:05 </a:t>
                      </a:r>
                      <a:r>
                        <a:rPr kumimoji="0" lang="en-US" sz="1000" b="0" i="0" u="none" strike="noStrike" kern="1200" cap="none" spc="0" normalizeH="0" baseline="0" noProof="0">
                          <a:ln>
                            <a:noFill/>
                          </a:ln>
                          <a:solidFill>
                            <a:prstClr val="black"/>
                          </a:solidFill>
                          <a:effectLst/>
                          <a:uLnTx/>
                          <a:uFillTx/>
                          <a:latin typeface="+mn-lt"/>
                          <a:ea typeface="+mn-ea"/>
                          <a:cs typeface="+mn-cs"/>
                        </a:rPr>
                        <a:t>
 Domestic abuse takes many forms and can have a significant impact on victims’ self-esteem. We've announced new global HR policies to support victims.⁣⁣ ⁣⁣⁣
⁣
Inspired by the work of the @VodafoneFoundation, Vodafone Group is announcing today its intention to implement a new HR policy specifically for victims of domestic violence and abuse in all its markets. Employees globally will now have access to support and specialist counselling, as well as up to 10 days additional paid leave.⁣⁣⁣
⁣⁣⁣
New research from @VodafoneFoundation shows support from colleagues can help victims of domestic abuse, with more than two-thirds saying they felt safer at work than at home. The research also shows support from colleagues can help victims of domestic abuse, with more than 1 in 10 victims leaving their job as a result of abuse.⁣⁣⁣
⁣⁣⁣
The Vodafone Foundation has also announced the international expansion of Bright Sky, a free app which connects victims of domestic violence and abuse to advice and support services.⁣⁣⁣
⁣⁣⁣
Bright Sky, created in partnership with the UK-based crisis support charity Hestia, enables users to locate their nearest support centre by searching their area, postcode or current location. A short questionnaire also helps users assess the safety of a relationship and provides information about different forms of abuse, the types of support available, steps to consider if leaving an abusive relationship, and how to help a friend affected by domestic abuse.⁣⁣⁣
.⁣⁣⁣
.⁣⁣⁣
.⁣⁣⁣
.⁣⁣⁣
.⁣⁣⁣
#ConnectingForGood #BrightSky #Hestia #PorMi #TecSos #VodafoneFoundation #domesticeabuse #abuse #coercivecontrol #itsnotokay #childabuse #domesticviolence #dv #harassment #womensshelter #childrensshelter #childprotection #support #survivors #protection #safeguarding #VAW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https://www.instagram.com/vodafone_group/p/BulZmWzHhEq/media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28.34 %</a:t>
                      </a:r>
                    </a:p>
                  </a:txBody>
                  <a:tcPr/>
                </a:tc>
                <a:extLst>
                  <a:ext uri="{0D108BD9-81ED-4DB2-BD59-A6C34878D82A}">
                    <a16:rowId xmlns:a16="http://schemas.microsoft.com/office/drawing/2014/main" val="3918503068"/>
                  </a:ext>
                </a:extLst>
              </a:tr>
            </a:tbl>
          </a:graphicData>
        </a:graphic>
      </p:graphicFrame>
      <p:sp>
        <p:nvSpPr>
          <p:cNvPr id="4" name="Text Placeholder 3">
            <a:extLst>
              <a:ext uri="{FF2B5EF4-FFF2-40B4-BE49-F238E27FC236}">
                <a16:creationId xmlns:a16="http://schemas.microsoft.com/office/drawing/2014/main" id="{24F00588-FC16-4B1E-8E0D-D2951A8F0DB3}"/>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1004902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A27A-E68C-492B-A7D4-7E3BCB4D327D}"/>
              </a:ext>
            </a:extLst>
          </p:cNvPr>
          <p:cNvSpPr>
            <a:spLocks noGrp="1"/>
          </p:cNvSpPr>
          <p:nvPr>
            <p:ph type="title"/>
          </p:nvPr>
        </p:nvSpPr>
        <p:spPr/>
        <p:txBody>
          <a:bodyPr/>
          <a:lstStyle/>
          <a:p>
            <a:r>
              <a:rPr lang="en-US"/>
              <a:t>Instagram Videos Table | vodafone_group - 5 of 8</a:t>
            </a:r>
          </a:p>
        </p:txBody>
      </p:sp>
      <p:graphicFrame>
        <p:nvGraphicFramePr>
          <p:cNvPr id="5" name="Table Placeholder 4">
            <a:extLst>
              <a:ext uri="{FF2B5EF4-FFF2-40B4-BE49-F238E27FC236}">
                <a16:creationId xmlns:a16="http://schemas.microsoft.com/office/drawing/2014/main" id="{8295DBD3-AFC3-48AC-A76C-DB161A59CD39}"/>
              </a:ext>
            </a:extLst>
          </p:cNvPr>
          <p:cNvGraphicFramePr>
            <a:graphicFrameLocks noGrp="1"/>
          </p:cNvGraphicFramePr>
          <p:nvPr>
            <p:ph type="tbl" sz="quarter" idx="13"/>
            <p:extLst>
              <p:ext uri="{D42A27DB-BD31-4B8C-83A1-F6EECF244321}">
                <p14:modId xmlns:p14="http://schemas.microsoft.com/office/powerpoint/2010/main" val="290239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18459478"/>
                    </a:ext>
                  </a:extLst>
                </a:gridCol>
                <a:gridCol w="1152143">
                  <a:extLst>
                    <a:ext uri="{9D8B030D-6E8A-4147-A177-3AD203B41FA5}">
                      <a16:colId xmlns:a16="http://schemas.microsoft.com/office/drawing/2014/main" val="581452824"/>
                    </a:ext>
                  </a:extLst>
                </a:gridCol>
                <a:gridCol w="493776">
                  <a:extLst>
                    <a:ext uri="{9D8B030D-6E8A-4147-A177-3AD203B41FA5}">
                      <a16:colId xmlns:a16="http://schemas.microsoft.com/office/drawing/2014/main" val="1383662025"/>
                    </a:ext>
                  </a:extLst>
                </a:gridCol>
                <a:gridCol w="493776">
                  <a:extLst>
                    <a:ext uri="{9D8B030D-6E8A-4147-A177-3AD203B41FA5}">
                      <a16:colId xmlns:a16="http://schemas.microsoft.com/office/drawing/2014/main" val="332968013"/>
                    </a:ext>
                  </a:extLst>
                </a:gridCol>
                <a:gridCol w="493776">
                  <a:extLst>
                    <a:ext uri="{9D8B030D-6E8A-4147-A177-3AD203B41FA5}">
                      <a16:colId xmlns:a16="http://schemas.microsoft.com/office/drawing/2014/main" val="4292454978"/>
                    </a:ext>
                  </a:extLst>
                </a:gridCol>
                <a:gridCol w="493776">
                  <a:extLst>
                    <a:ext uri="{9D8B030D-6E8A-4147-A177-3AD203B41FA5}">
                      <a16:colId xmlns:a16="http://schemas.microsoft.com/office/drawing/2014/main" val="2085565960"/>
                    </a:ext>
                  </a:extLst>
                </a:gridCol>
                <a:gridCol w="493776">
                  <a:extLst>
                    <a:ext uri="{9D8B030D-6E8A-4147-A177-3AD203B41FA5}">
                      <a16:colId xmlns:a16="http://schemas.microsoft.com/office/drawing/2014/main" val="623373633"/>
                    </a:ext>
                  </a:extLst>
                </a:gridCol>
                <a:gridCol w="493776">
                  <a:extLst>
                    <a:ext uri="{9D8B030D-6E8A-4147-A177-3AD203B41FA5}">
                      <a16:colId xmlns:a16="http://schemas.microsoft.com/office/drawing/2014/main" val="4125368128"/>
                    </a:ext>
                  </a:extLst>
                </a:gridCol>
                <a:gridCol w="493776">
                  <a:extLst>
                    <a:ext uri="{9D8B030D-6E8A-4147-A177-3AD203B41FA5}">
                      <a16:colId xmlns:a16="http://schemas.microsoft.com/office/drawing/2014/main" val="1566392907"/>
                    </a:ext>
                  </a:extLst>
                </a:gridCol>
                <a:gridCol w="493776">
                  <a:extLst>
                    <a:ext uri="{9D8B030D-6E8A-4147-A177-3AD203B41FA5}">
                      <a16:colId xmlns:a16="http://schemas.microsoft.com/office/drawing/2014/main" val="2949950023"/>
                    </a:ext>
                  </a:extLst>
                </a:gridCol>
                <a:gridCol w="493776">
                  <a:extLst>
                    <a:ext uri="{9D8B030D-6E8A-4147-A177-3AD203B41FA5}">
                      <a16:colId xmlns:a16="http://schemas.microsoft.com/office/drawing/2014/main" val="26327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87084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- 2019-02-28 11:30:40 </a:t>
                      </a:r>
                      <a:r>
                        <a:rPr kumimoji="0" lang="en-US" sz="1000" b="0" i="0" u="none" strike="noStrike" kern="1200" cap="none" spc="0" normalizeH="0" baseline="0" noProof="0">
                          <a:ln>
                            <a:noFill/>
                          </a:ln>
                          <a:solidFill>
                            <a:prstClr val="black"/>
                          </a:solidFill>
                          <a:effectLst/>
                          <a:uLnTx/>
                          <a:uFillTx/>
                          <a:latin typeface="+mn-lt"/>
                          <a:ea typeface="+mn-ea"/>
                          <a:cs typeface="+mn-cs"/>
                        </a:rPr>
                        <a:t>
 #MWC19 might be drawing to a close - but there’s still a lot to see and do. Here’s what you missed from day three. Remember to check our Instagram story for updates throughout the day.
.
.
.
.
.
#MWC #MWC19 #MWC2019 #Barcelona #technology #innovation #AI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https://www.instagram.com/vodafone_group/p/BubBM5pAysZ/media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27.66 %</a:t>
                      </a:r>
                    </a:p>
                  </a:txBody>
                  <a:tcPr/>
                </a:tc>
                <a:extLst>
                  <a:ext uri="{0D108BD9-81ED-4DB2-BD59-A6C34878D82A}">
                    <a16:rowId xmlns:a16="http://schemas.microsoft.com/office/drawing/2014/main" val="2647414735"/>
                  </a:ext>
                </a:extLst>
              </a:tr>
            </a:tbl>
          </a:graphicData>
        </a:graphic>
      </p:graphicFrame>
      <p:sp>
        <p:nvSpPr>
          <p:cNvPr id="4" name="Text Placeholder 3">
            <a:extLst>
              <a:ext uri="{FF2B5EF4-FFF2-40B4-BE49-F238E27FC236}">
                <a16:creationId xmlns:a16="http://schemas.microsoft.com/office/drawing/2014/main" id="{F06FFFE0-AB8E-451A-AA50-FB0DBDD41D0F}"/>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4572583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7563A-10D5-4C4B-8DA7-4E6D5AD0F062}"/>
              </a:ext>
            </a:extLst>
          </p:cNvPr>
          <p:cNvSpPr>
            <a:spLocks noGrp="1"/>
          </p:cNvSpPr>
          <p:nvPr>
            <p:ph type="title"/>
          </p:nvPr>
        </p:nvSpPr>
        <p:spPr/>
        <p:txBody>
          <a:bodyPr/>
          <a:lstStyle/>
          <a:p>
            <a:r>
              <a:rPr lang="en-US"/>
              <a:t>Instagram Videos Table | vodafone_group - 6 of 8</a:t>
            </a:r>
          </a:p>
        </p:txBody>
      </p:sp>
      <p:graphicFrame>
        <p:nvGraphicFramePr>
          <p:cNvPr id="5" name="Table Placeholder 4">
            <a:extLst>
              <a:ext uri="{FF2B5EF4-FFF2-40B4-BE49-F238E27FC236}">
                <a16:creationId xmlns:a16="http://schemas.microsoft.com/office/drawing/2014/main" id="{F83891DE-E35C-43A2-87DA-AD503212C760}"/>
              </a:ext>
            </a:extLst>
          </p:cNvPr>
          <p:cNvGraphicFramePr>
            <a:graphicFrameLocks noGrp="1"/>
          </p:cNvGraphicFramePr>
          <p:nvPr>
            <p:ph type="tbl" sz="quarter" idx="13"/>
            <p:extLst>
              <p:ext uri="{D42A27DB-BD31-4B8C-83A1-F6EECF244321}">
                <p14:modId xmlns:p14="http://schemas.microsoft.com/office/powerpoint/2010/main" val="388332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43182240"/>
                    </a:ext>
                  </a:extLst>
                </a:gridCol>
                <a:gridCol w="1152143">
                  <a:extLst>
                    <a:ext uri="{9D8B030D-6E8A-4147-A177-3AD203B41FA5}">
                      <a16:colId xmlns:a16="http://schemas.microsoft.com/office/drawing/2014/main" val="302242565"/>
                    </a:ext>
                  </a:extLst>
                </a:gridCol>
                <a:gridCol w="493776">
                  <a:extLst>
                    <a:ext uri="{9D8B030D-6E8A-4147-A177-3AD203B41FA5}">
                      <a16:colId xmlns:a16="http://schemas.microsoft.com/office/drawing/2014/main" val="1431954463"/>
                    </a:ext>
                  </a:extLst>
                </a:gridCol>
                <a:gridCol w="493776">
                  <a:extLst>
                    <a:ext uri="{9D8B030D-6E8A-4147-A177-3AD203B41FA5}">
                      <a16:colId xmlns:a16="http://schemas.microsoft.com/office/drawing/2014/main" val="3267189179"/>
                    </a:ext>
                  </a:extLst>
                </a:gridCol>
                <a:gridCol w="493776">
                  <a:extLst>
                    <a:ext uri="{9D8B030D-6E8A-4147-A177-3AD203B41FA5}">
                      <a16:colId xmlns:a16="http://schemas.microsoft.com/office/drawing/2014/main" val="2385326387"/>
                    </a:ext>
                  </a:extLst>
                </a:gridCol>
                <a:gridCol w="493776">
                  <a:extLst>
                    <a:ext uri="{9D8B030D-6E8A-4147-A177-3AD203B41FA5}">
                      <a16:colId xmlns:a16="http://schemas.microsoft.com/office/drawing/2014/main" val="3801480904"/>
                    </a:ext>
                  </a:extLst>
                </a:gridCol>
                <a:gridCol w="493776">
                  <a:extLst>
                    <a:ext uri="{9D8B030D-6E8A-4147-A177-3AD203B41FA5}">
                      <a16:colId xmlns:a16="http://schemas.microsoft.com/office/drawing/2014/main" val="2369545330"/>
                    </a:ext>
                  </a:extLst>
                </a:gridCol>
                <a:gridCol w="493776">
                  <a:extLst>
                    <a:ext uri="{9D8B030D-6E8A-4147-A177-3AD203B41FA5}">
                      <a16:colId xmlns:a16="http://schemas.microsoft.com/office/drawing/2014/main" val="3782457136"/>
                    </a:ext>
                  </a:extLst>
                </a:gridCol>
                <a:gridCol w="493776">
                  <a:extLst>
                    <a:ext uri="{9D8B030D-6E8A-4147-A177-3AD203B41FA5}">
                      <a16:colId xmlns:a16="http://schemas.microsoft.com/office/drawing/2014/main" val="441111866"/>
                    </a:ext>
                  </a:extLst>
                </a:gridCol>
                <a:gridCol w="493776">
                  <a:extLst>
                    <a:ext uri="{9D8B030D-6E8A-4147-A177-3AD203B41FA5}">
                      <a16:colId xmlns:a16="http://schemas.microsoft.com/office/drawing/2014/main" val="2022105087"/>
                    </a:ext>
                  </a:extLst>
                </a:gridCol>
                <a:gridCol w="493776">
                  <a:extLst>
                    <a:ext uri="{9D8B030D-6E8A-4147-A177-3AD203B41FA5}">
                      <a16:colId xmlns:a16="http://schemas.microsoft.com/office/drawing/2014/main" val="1813708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968708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- 2019-02-27 11:02:59 </a:t>
                      </a:r>
                      <a:r>
                        <a:rPr kumimoji="0" lang="en-US" sz="1000" b="0" i="0" u="none" strike="noStrike" kern="1200" cap="none" spc="0" normalizeH="0" baseline="0" noProof="0">
                          <a:ln>
                            <a:noFill/>
                          </a:ln>
                          <a:solidFill>
                            <a:prstClr val="black"/>
                          </a:solidFill>
                          <a:effectLst/>
                          <a:uLnTx/>
                          <a:uFillTx/>
                          <a:latin typeface="+mn-lt"/>
                          <a:ea typeface="+mn-ea"/>
                          <a:cs typeface="+mn-cs"/>
                        </a:rPr>
                        <a:t>
 Here’s what you might have missed from us yesterday at #MWC19. Including #5G gaming, folding phones and amazing music connections.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https://www.instagram.com/vodafone_group/p/BuYZPXkA9pe/media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26.73 %</a:t>
                      </a:r>
                    </a:p>
                  </a:txBody>
                  <a:tcPr/>
                </a:tc>
                <a:extLst>
                  <a:ext uri="{0D108BD9-81ED-4DB2-BD59-A6C34878D82A}">
                    <a16:rowId xmlns:a16="http://schemas.microsoft.com/office/drawing/2014/main" val="193045679"/>
                  </a:ext>
                </a:extLst>
              </a:tr>
            </a:tbl>
          </a:graphicData>
        </a:graphic>
      </p:graphicFrame>
      <p:sp>
        <p:nvSpPr>
          <p:cNvPr id="4" name="Text Placeholder 3">
            <a:extLst>
              <a:ext uri="{FF2B5EF4-FFF2-40B4-BE49-F238E27FC236}">
                <a16:creationId xmlns:a16="http://schemas.microsoft.com/office/drawing/2014/main" id="{F534C84A-AB22-4DB7-8B3D-F950400AA923}"/>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576628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192A2-6A67-4370-8B68-828AB5EA715F}"/>
              </a:ext>
            </a:extLst>
          </p:cNvPr>
          <p:cNvSpPr>
            <a:spLocks noGrp="1"/>
          </p:cNvSpPr>
          <p:nvPr>
            <p:ph type="title"/>
          </p:nvPr>
        </p:nvSpPr>
        <p:spPr/>
        <p:txBody>
          <a:bodyPr/>
          <a:lstStyle/>
          <a:p>
            <a:r>
              <a:rPr lang="en-US"/>
              <a:t>Instagram Videos Table | vodafone_group - 7 of 8</a:t>
            </a:r>
          </a:p>
        </p:txBody>
      </p:sp>
      <p:graphicFrame>
        <p:nvGraphicFramePr>
          <p:cNvPr id="5" name="Table Placeholder 4">
            <a:extLst>
              <a:ext uri="{FF2B5EF4-FFF2-40B4-BE49-F238E27FC236}">
                <a16:creationId xmlns:a16="http://schemas.microsoft.com/office/drawing/2014/main" id="{3CD7FB41-5B90-42E5-8A47-91998A1AFD16}"/>
              </a:ext>
            </a:extLst>
          </p:cNvPr>
          <p:cNvGraphicFramePr>
            <a:graphicFrameLocks noGrp="1"/>
          </p:cNvGraphicFramePr>
          <p:nvPr>
            <p:ph type="tbl" sz="quarter" idx="13"/>
            <p:extLst>
              <p:ext uri="{D42A27DB-BD31-4B8C-83A1-F6EECF244321}">
                <p14:modId xmlns:p14="http://schemas.microsoft.com/office/powerpoint/2010/main" val="4046091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875844081"/>
                    </a:ext>
                  </a:extLst>
                </a:gridCol>
                <a:gridCol w="1152143">
                  <a:extLst>
                    <a:ext uri="{9D8B030D-6E8A-4147-A177-3AD203B41FA5}">
                      <a16:colId xmlns:a16="http://schemas.microsoft.com/office/drawing/2014/main" val="1322627723"/>
                    </a:ext>
                  </a:extLst>
                </a:gridCol>
                <a:gridCol w="493776">
                  <a:extLst>
                    <a:ext uri="{9D8B030D-6E8A-4147-A177-3AD203B41FA5}">
                      <a16:colId xmlns:a16="http://schemas.microsoft.com/office/drawing/2014/main" val="875276396"/>
                    </a:ext>
                  </a:extLst>
                </a:gridCol>
                <a:gridCol w="493776">
                  <a:extLst>
                    <a:ext uri="{9D8B030D-6E8A-4147-A177-3AD203B41FA5}">
                      <a16:colId xmlns:a16="http://schemas.microsoft.com/office/drawing/2014/main" val="270367963"/>
                    </a:ext>
                  </a:extLst>
                </a:gridCol>
                <a:gridCol w="493776">
                  <a:extLst>
                    <a:ext uri="{9D8B030D-6E8A-4147-A177-3AD203B41FA5}">
                      <a16:colId xmlns:a16="http://schemas.microsoft.com/office/drawing/2014/main" val="2563609678"/>
                    </a:ext>
                  </a:extLst>
                </a:gridCol>
                <a:gridCol w="493776">
                  <a:extLst>
                    <a:ext uri="{9D8B030D-6E8A-4147-A177-3AD203B41FA5}">
                      <a16:colId xmlns:a16="http://schemas.microsoft.com/office/drawing/2014/main" val="3417316173"/>
                    </a:ext>
                  </a:extLst>
                </a:gridCol>
                <a:gridCol w="493776">
                  <a:extLst>
                    <a:ext uri="{9D8B030D-6E8A-4147-A177-3AD203B41FA5}">
                      <a16:colId xmlns:a16="http://schemas.microsoft.com/office/drawing/2014/main" val="420306499"/>
                    </a:ext>
                  </a:extLst>
                </a:gridCol>
                <a:gridCol w="493776">
                  <a:extLst>
                    <a:ext uri="{9D8B030D-6E8A-4147-A177-3AD203B41FA5}">
                      <a16:colId xmlns:a16="http://schemas.microsoft.com/office/drawing/2014/main" val="1772634313"/>
                    </a:ext>
                  </a:extLst>
                </a:gridCol>
                <a:gridCol w="493776">
                  <a:extLst>
                    <a:ext uri="{9D8B030D-6E8A-4147-A177-3AD203B41FA5}">
                      <a16:colId xmlns:a16="http://schemas.microsoft.com/office/drawing/2014/main" val="2733168315"/>
                    </a:ext>
                  </a:extLst>
                </a:gridCol>
                <a:gridCol w="493776">
                  <a:extLst>
                    <a:ext uri="{9D8B030D-6E8A-4147-A177-3AD203B41FA5}">
                      <a16:colId xmlns:a16="http://schemas.microsoft.com/office/drawing/2014/main" val="3430128195"/>
                    </a:ext>
                  </a:extLst>
                </a:gridCol>
                <a:gridCol w="493776">
                  <a:extLst>
                    <a:ext uri="{9D8B030D-6E8A-4147-A177-3AD203B41FA5}">
                      <a16:colId xmlns:a16="http://schemas.microsoft.com/office/drawing/2014/main" val="234000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75671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- 2019-02-26 14:01:51 </a:t>
                      </a:r>
                      <a:r>
                        <a:rPr kumimoji="0" lang="en-US" sz="1000" b="0" i="0" u="none" strike="noStrike" kern="1200" cap="none" spc="0" normalizeH="0" baseline="0" noProof="0">
                          <a:ln>
                            <a:noFill/>
                          </a:ln>
                          <a:solidFill>
                            <a:prstClr val="black"/>
                          </a:solidFill>
                          <a:effectLst/>
                          <a:uLnTx/>
                          <a:uFillTx/>
                          <a:latin typeface="+mn-lt"/>
                          <a:ea typeface="+mn-ea"/>
                          <a:cs typeface="+mn-cs"/>
                        </a:rPr>
                        <a:t>
 Mobile World Congress 2019 is a whirlwind - catch up on what you missed from day one here and check our Instagram story for more.⁣
.⁣⁣
.⁣⁣
.⁣⁣
.⁣⁣
.⁣⁣
#MWC #MWC19 #MWC2019 #Barcelona #technology #innovation #IoT #5G #tech #mobile #connectivity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https://www.instagram.com/vodafone_group/p/BuWI6uTBEUu/media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26.14 %</a:t>
                      </a:r>
                    </a:p>
                  </a:txBody>
                  <a:tcPr/>
                </a:tc>
                <a:extLst>
                  <a:ext uri="{0D108BD9-81ED-4DB2-BD59-A6C34878D82A}">
                    <a16:rowId xmlns:a16="http://schemas.microsoft.com/office/drawing/2014/main" val="1461418208"/>
                  </a:ext>
                </a:extLst>
              </a:tr>
            </a:tbl>
          </a:graphicData>
        </a:graphic>
      </p:graphicFrame>
      <p:sp>
        <p:nvSpPr>
          <p:cNvPr id="4" name="Text Placeholder 3">
            <a:extLst>
              <a:ext uri="{FF2B5EF4-FFF2-40B4-BE49-F238E27FC236}">
                <a16:creationId xmlns:a16="http://schemas.microsoft.com/office/drawing/2014/main" id="{497B65E0-D17F-4486-BBE1-44C9FA600875}"/>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2789620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C0BA-0DC3-41C5-972A-71CA1F425592}"/>
              </a:ext>
            </a:extLst>
          </p:cNvPr>
          <p:cNvSpPr>
            <a:spLocks noGrp="1"/>
          </p:cNvSpPr>
          <p:nvPr>
            <p:ph type="title"/>
          </p:nvPr>
        </p:nvSpPr>
        <p:spPr/>
        <p:txBody>
          <a:bodyPr/>
          <a:lstStyle/>
          <a:p>
            <a:r>
              <a:rPr lang="en-US"/>
              <a:t>Instagram Videos Table | vodafone_group - 8 of 8</a:t>
            </a:r>
          </a:p>
        </p:txBody>
      </p:sp>
      <p:graphicFrame>
        <p:nvGraphicFramePr>
          <p:cNvPr id="5" name="Table Placeholder 4">
            <a:extLst>
              <a:ext uri="{FF2B5EF4-FFF2-40B4-BE49-F238E27FC236}">
                <a16:creationId xmlns:a16="http://schemas.microsoft.com/office/drawing/2014/main" id="{4CB41585-CEF7-4950-BD2D-6485C4AD700B}"/>
              </a:ext>
            </a:extLst>
          </p:cNvPr>
          <p:cNvGraphicFramePr>
            <a:graphicFrameLocks noGrp="1"/>
          </p:cNvGraphicFramePr>
          <p:nvPr>
            <p:ph type="tbl" sz="quarter" idx="13"/>
            <p:extLst>
              <p:ext uri="{D42A27DB-BD31-4B8C-83A1-F6EECF244321}">
                <p14:modId xmlns:p14="http://schemas.microsoft.com/office/powerpoint/2010/main" val="1151255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83073382"/>
                    </a:ext>
                  </a:extLst>
                </a:gridCol>
                <a:gridCol w="1152143">
                  <a:extLst>
                    <a:ext uri="{9D8B030D-6E8A-4147-A177-3AD203B41FA5}">
                      <a16:colId xmlns:a16="http://schemas.microsoft.com/office/drawing/2014/main" val="499054181"/>
                    </a:ext>
                  </a:extLst>
                </a:gridCol>
                <a:gridCol w="493776">
                  <a:extLst>
                    <a:ext uri="{9D8B030D-6E8A-4147-A177-3AD203B41FA5}">
                      <a16:colId xmlns:a16="http://schemas.microsoft.com/office/drawing/2014/main" val="3633881247"/>
                    </a:ext>
                  </a:extLst>
                </a:gridCol>
                <a:gridCol w="493776">
                  <a:extLst>
                    <a:ext uri="{9D8B030D-6E8A-4147-A177-3AD203B41FA5}">
                      <a16:colId xmlns:a16="http://schemas.microsoft.com/office/drawing/2014/main" val="2484051333"/>
                    </a:ext>
                  </a:extLst>
                </a:gridCol>
                <a:gridCol w="493776">
                  <a:extLst>
                    <a:ext uri="{9D8B030D-6E8A-4147-A177-3AD203B41FA5}">
                      <a16:colId xmlns:a16="http://schemas.microsoft.com/office/drawing/2014/main" val="3285460600"/>
                    </a:ext>
                  </a:extLst>
                </a:gridCol>
                <a:gridCol w="493776">
                  <a:extLst>
                    <a:ext uri="{9D8B030D-6E8A-4147-A177-3AD203B41FA5}">
                      <a16:colId xmlns:a16="http://schemas.microsoft.com/office/drawing/2014/main" val="952305202"/>
                    </a:ext>
                  </a:extLst>
                </a:gridCol>
                <a:gridCol w="493776">
                  <a:extLst>
                    <a:ext uri="{9D8B030D-6E8A-4147-A177-3AD203B41FA5}">
                      <a16:colId xmlns:a16="http://schemas.microsoft.com/office/drawing/2014/main" val="3573837037"/>
                    </a:ext>
                  </a:extLst>
                </a:gridCol>
                <a:gridCol w="493776">
                  <a:extLst>
                    <a:ext uri="{9D8B030D-6E8A-4147-A177-3AD203B41FA5}">
                      <a16:colId xmlns:a16="http://schemas.microsoft.com/office/drawing/2014/main" val="3612423521"/>
                    </a:ext>
                  </a:extLst>
                </a:gridCol>
                <a:gridCol w="493776">
                  <a:extLst>
                    <a:ext uri="{9D8B030D-6E8A-4147-A177-3AD203B41FA5}">
                      <a16:colId xmlns:a16="http://schemas.microsoft.com/office/drawing/2014/main" val="3519080304"/>
                    </a:ext>
                  </a:extLst>
                </a:gridCol>
                <a:gridCol w="493776">
                  <a:extLst>
                    <a:ext uri="{9D8B030D-6E8A-4147-A177-3AD203B41FA5}">
                      <a16:colId xmlns:a16="http://schemas.microsoft.com/office/drawing/2014/main" val="1981024254"/>
                    </a:ext>
                  </a:extLst>
                </a:gridCol>
                <a:gridCol w="493776">
                  <a:extLst>
                    <a:ext uri="{9D8B030D-6E8A-4147-A177-3AD203B41FA5}">
                      <a16:colId xmlns:a16="http://schemas.microsoft.com/office/drawing/2014/main" val="346299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034753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vodafone_group - 2019-02-23 21:13:47 </a:t>
                      </a:r>
                      <a:r>
                        <a:rPr kumimoji="0" lang="en-US" sz="1000" b="0" i="0" u="none" strike="noStrike" kern="1200" cap="none" spc="0" normalizeH="0" baseline="0" noProof="0">
                          <a:ln>
                            <a:noFill/>
                          </a:ln>
                          <a:solidFill>
                            <a:prstClr val="black"/>
                          </a:solidFill>
                          <a:effectLst/>
                          <a:uLnTx/>
                          <a:uFillTx/>
                          <a:latin typeface="+mn-lt"/>
                          <a:ea typeface="+mn-ea"/>
                          <a:cs typeface="+mn-cs"/>
                        </a:rPr>
                        <a:t>
 Vodafone’s IoT technology has made it possible for racing driver Isidre Esteve, who has no muscular control below his chest after a serious back injury during a rally in 2007, to compete in the Dakar rally - known as the toughest motor race in the world. A smart helmet, a smart cushion beneath his seat and smart features on his race suit analyse his performance on the road, making it safer - and possible - for him to compete against the world's best drivers⁣
.⁣
.⁣
.⁣
.⁣
.⁣
#dakarrally #dakar2019 #dakar #rally #rallye #disability #disabled #inclusion #spine #back #cord #innovation #technology #tech #IoT #MWC19 #racing #driver #motosport #wrc #gigalife #vodafone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https://www.instagram.com/vodafone_group/p/BuPL-M_AGBQ/media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33.97 %</a:t>
                      </a:r>
                    </a:p>
                  </a:txBody>
                  <a:tcPr/>
                </a:tc>
                <a:extLst>
                  <a:ext uri="{0D108BD9-81ED-4DB2-BD59-A6C34878D82A}">
                    <a16:rowId xmlns:a16="http://schemas.microsoft.com/office/drawing/2014/main" val="1905449944"/>
                  </a:ext>
                </a:extLst>
              </a:tr>
            </a:tbl>
          </a:graphicData>
        </a:graphic>
      </p:graphicFrame>
      <p:sp>
        <p:nvSpPr>
          <p:cNvPr id="4" name="Text Placeholder 3">
            <a:extLst>
              <a:ext uri="{FF2B5EF4-FFF2-40B4-BE49-F238E27FC236}">
                <a16:creationId xmlns:a16="http://schemas.microsoft.com/office/drawing/2014/main" id="{E7D7B33F-FB93-4283-BA63-37D7402BD1C1}"/>
              </a:ext>
            </a:extLst>
          </p:cNvPr>
          <p:cNvSpPr>
            <a:spLocks noGrp="1"/>
          </p:cNvSpPr>
          <p:nvPr>
            <p:ph type="body" sz="quarter" idx="14"/>
          </p:nvPr>
        </p:nvSpPr>
        <p:spPr/>
        <p:txBody>
          <a:bodyPr/>
          <a:lstStyle/>
          <a:p>
            <a:r>
              <a:rPr lang="en-US"/>
              <a:t>02/01/2019 - 03/11/2019</a:t>
            </a:r>
          </a:p>
        </p:txBody>
      </p:sp>
    </p:spTree>
    <p:extLst>
      <p:ext uri="{BB962C8B-B14F-4D97-AF65-F5344CB8AC3E}">
        <p14:creationId xmlns:p14="http://schemas.microsoft.com/office/powerpoint/2010/main" val="22456648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2063</Words>
  <Application>Microsoft Office PowerPoint</Application>
  <PresentationFormat>On-screen Show (4:3)</PresentationFormat>
  <Paragraphs>830</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Instagram Overview</vt:lpstr>
      <vt:lpstr>Instagram Impressions  | vodafone_group</vt:lpstr>
      <vt:lpstr>Instagram Followers Total | vodafone_group</vt:lpstr>
      <vt:lpstr>Instagram Posts Table | vodafone_group - 1 of 12</vt:lpstr>
      <vt:lpstr>Instagram Posts Table | vodafone_group - 2 of 12</vt:lpstr>
      <vt:lpstr>Instagram Posts Table | vodafone_group - 3 of 12</vt:lpstr>
      <vt:lpstr>Instagram Posts Table | vodafone_group - 4 of 12</vt:lpstr>
      <vt:lpstr>Instagram Posts Table | vodafone_group - 5 of 12</vt:lpstr>
      <vt:lpstr>Instagram Posts Table | vodafone_group - 6 of 12</vt:lpstr>
      <vt:lpstr>Instagram Posts Table | vodafone_group - 7 of 12</vt:lpstr>
      <vt:lpstr>Instagram Posts Table | vodafone_group - 8 of 12</vt:lpstr>
      <vt:lpstr>Instagram Posts Table | vodafone_group - 9 of 12</vt:lpstr>
      <vt:lpstr>Instagram Posts Table | vodafone_group - 10 of 12</vt:lpstr>
      <vt:lpstr>Instagram Posts Table | vodafone_group - 11 of 12</vt:lpstr>
      <vt:lpstr>Instagram Posts Table | vodafone_group - 12 of 12</vt:lpstr>
      <vt:lpstr>Instagram Average Interactions Per Post | vodafone_group</vt:lpstr>
      <vt:lpstr>Instagram Posts Table | vodafone_group - 1 of 14</vt:lpstr>
      <vt:lpstr>Instagram Posts Table | vodafone_group - 2 of 14</vt:lpstr>
      <vt:lpstr>Instagram Posts Table | vodafone_group - 3 of 14</vt:lpstr>
      <vt:lpstr>Instagram Posts Table | vodafone_group - 4 of 14</vt:lpstr>
      <vt:lpstr>Instagram Posts Table | vodafone_group - 5 of 14</vt:lpstr>
      <vt:lpstr>Instagram Posts Table | vodafone_group - 6 of 14</vt:lpstr>
      <vt:lpstr>Instagram Posts Table | vodafone_group - 7 of 14</vt:lpstr>
      <vt:lpstr>Instagram Posts Table | vodafone_group - 8 of 14</vt:lpstr>
      <vt:lpstr>Instagram Posts Table | vodafone_group - 9 of 14</vt:lpstr>
      <vt:lpstr>Instagram Posts Table | vodafone_group - 10 of 14</vt:lpstr>
      <vt:lpstr>Instagram Posts Table | vodafone_group - 11 of 14</vt:lpstr>
      <vt:lpstr>Instagram Posts Table | vodafone_group - 12 of 14</vt:lpstr>
      <vt:lpstr>Instagram Posts Table | vodafone_group - 13 of 14</vt:lpstr>
      <vt:lpstr>Instagram Posts Table | vodafone_group - 14 of 14</vt:lpstr>
      <vt:lpstr>Instagram Hashtag Detection | vodafone_group - 1 of 3</vt:lpstr>
      <vt:lpstr>Instagram Hashtag Detection | vodafone_group - 2 of 3</vt:lpstr>
      <vt:lpstr>Instagram Hashtag Detection | vodafone_group - 3 of 3</vt:lpstr>
      <vt:lpstr>Instagram Organic Reach by Post Type  | vodafone_group</vt:lpstr>
      <vt:lpstr>Instagram Key Metrics Radar | vodafone_group</vt:lpstr>
      <vt:lpstr>Instagram Reach | vodafone_group</vt:lpstr>
      <vt:lpstr>Instagram Total Interactions | vodafone_group</vt:lpstr>
      <vt:lpstr>Instagram Videos Table | vodafone_group - 1 of 8</vt:lpstr>
      <vt:lpstr>Instagram Videos Table | vodafone_group - 2 of 8</vt:lpstr>
      <vt:lpstr>Instagram Videos Table | vodafone_group - 3 of 8</vt:lpstr>
      <vt:lpstr>Instagram Videos Table | vodafone_group - 4 of 8</vt:lpstr>
      <vt:lpstr>Instagram Videos Table | vodafone_group - 5 of 8</vt:lpstr>
      <vt:lpstr>Instagram Videos Table | vodafone_group - 6 of 8</vt:lpstr>
      <vt:lpstr>Instagram Videos Table | vodafone_group - 7 of 8</vt:lpstr>
      <vt:lpstr>Instagram Videos Table | vodafone_group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Overview</dc:title>
  <dc:creator>Frederik Peiniger</dc:creator>
  <cp:lastModifiedBy>Frederik Peiniger</cp:lastModifiedBy>
  <cp:revision>1</cp:revision>
  <dcterms:created xsi:type="dcterms:W3CDTF">2019-03-11T12:49:07Z</dcterms:created>
  <dcterms:modified xsi:type="dcterms:W3CDTF">2019-03-11T12:50:10Z</dcterms:modified>
</cp:coreProperties>
</file>