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B8B0-3B54-4CF0-84B1-B7150CBF682C}"/>
              </a:ext>
            </a:extLst>
          </p:cNvPr>
          <p:cNvSpPr>
            <a:spLocks noGrp="1"/>
          </p:cNvSpPr>
          <p:nvPr>
            <p:ph type="title"/>
          </p:nvPr>
        </p:nvSpPr>
        <p:spPr/>
        <p:txBody>
          <a:bodyPr/>
          <a:lstStyle/>
          <a:p>
            <a:r>
              <a:rPr lang="en-US"/>
              <a:t>Instagram Posts Table | depot_online - 1 of 25</a:t>
            </a:r>
          </a:p>
        </p:txBody>
      </p:sp>
      <p:graphicFrame>
        <p:nvGraphicFramePr>
          <p:cNvPr id="5" name="Table Placeholder 4">
            <a:extLst>
              <a:ext uri="{FF2B5EF4-FFF2-40B4-BE49-F238E27FC236}">
                <a16:creationId xmlns:a16="http://schemas.microsoft.com/office/drawing/2014/main" id="{5B1E712C-F7D0-4C8A-9DC3-67E80C742EDD}"/>
              </a:ext>
            </a:extLst>
          </p:cNvPr>
          <p:cNvGraphicFramePr>
            <a:graphicFrameLocks noGrp="1"/>
          </p:cNvGraphicFramePr>
          <p:nvPr>
            <p:ph type="tbl" sz="quarter" idx="13"/>
            <p:extLst>
              <p:ext uri="{D42A27DB-BD31-4B8C-83A1-F6EECF244321}">
                <p14:modId xmlns:p14="http://schemas.microsoft.com/office/powerpoint/2010/main" val="857531465"/>
              </p:ext>
            </p:extLst>
          </p:nvPr>
        </p:nvGraphicFramePr>
        <p:xfrm>
          <a:off x="457200" y="1731963"/>
          <a:ext cx="8147304" cy="33832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32828827"/>
                    </a:ext>
                  </a:extLst>
                </a:gridCol>
                <a:gridCol w="1975104">
                  <a:extLst>
                    <a:ext uri="{9D8B030D-6E8A-4147-A177-3AD203B41FA5}">
                      <a16:colId xmlns:a16="http://schemas.microsoft.com/office/drawing/2014/main" val="3637528100"/>
                    </a:ext>
                  </a:extLst>
                </a:gridCol>
                <a:gridCol w="905256">
                  <a:extLst>
                    <a:ext uri="{9D8B030D-6E8A-4147-A177-3AD203B41FA5}">
                      <a16:colId xmlns:a16="http://schemas.microsoft.com/office/drawing/2014/main" val="2456226521"/>
                    </a:ext>
                  </a:extLst>
                </a:gridCol>
                <a:gridCol w="905256">
                  <a:extLst>
                    <a:ext uri="{9D8B030D-6E8A-4147-A177-3AD203B41FA5}">
                      <a16:colId xmlns:a16="http://schemas.microsoft.com/office/drawing/2014/main" val="1782820341"/>
                    </a:ext>
                  </a:extLst>
                </a:gridCol>
                <a:gridCol w="905256">
                  <a:extLst>
                    <a:ext uri="{9D8B030D-6E8A-4147-A177-3AD203B41FA5}">
                      <a16:colId xmlns:a16="http://schemas.microsoft.com/office/drawing/2014/main" val="2944996367"/>
                    </a:ext>
                  </a:extLst>
                </a:gridCol>
                <a:gridCol w="905256">
                  <a:extLst>
                    <a:ext uri="{9D8B030D-6E8A-4147-A177-3AD203B41FA5}">
                      <a16:colId xmlns:a16="http://schemas.microsoft.com/office/drawing/2014/main" val="232249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991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- 2019-12-07 09:10:32</a:t>
                      </a:r>
                      <a:r>
                        <a:rPr kumimoji="0" lang="en-US" sz="1000" b="0" i="0" u="none" strike="noStrike" kern="1200" cap="none" spc="0" normalizeH="0" baseline="0" noProof="0">
                          <a:ln>
                            <a:noFill/>
                          </a:ln>
                          <a:solidFill>
                            <a:prstClr val="black"/>
                          </a:solidFill>
                          <a:effectLst/>
                          <a:uLnTx/>
                          <a:uFillTx/>
                          <a:latin typeface="+mn-lt"/>
                          <a:ea typeface="+mn-ea"/>
                          <a:cs typeface="+mn-cs"/>
                        </a:rPr>
                        <a:t>
 Cozy wintertime!🌟 Die liebe Erika von herzenstimme hat ihr Wohnzimmer in ein gemütliches Winterwunderland verwandelt.💫 Perfekt, um an kalten Tagen neue Energie zu tanken.
.
.
.
#depot #depot_online #depotdeko #schlafzimmer #gemütlich #cozy #kuschelig #sterne #leuchten #weihnachtlich #weihnachten #weihnachtsdeko #weihnachtenmitdepot #modern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https://www.instagram.com/p/B5xAO39gSW8/media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069506"/>
                  </a:ext>
                </a:extLst>
              </a:tr>
            </a:tbl>
          </a:graphicData>
        </a:graphic>
      </p:graphicFrame>
      <p:sp>
        <p:nvSpPr>
          <p:cNvPr id="4" name="Text Placeholder 3">
            <a:extLst>
              <a:ext uri="{FF2B5EF4-FFF2-40B4-BE49-F238E27FC236}">
                <a16:creationId xmlns:a16="http://schemas.microsoft.com/office/drawing/2014/main" id="{DF829DC4-B208-49D5-96ED-189E04B825BF}"/>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547564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4C160-EAA7-4646-89CB-4DA33144DE7C}"/>
              </a:ext>
            </a:extLst>
          </p:cNvPr>
          <p:cNvSpPr>
            <a:spLocks noGrp="1"/>
          </p:cNvSpPr>
          <p:nvPr>
            <p:ph type="title"/>
          </p:nvPr>
        </p:nvSpPr>
        <p:spPr/>
        <p:txBody>
          <a:bodyPr/>
          <a:lstStyle/>
          <a:p>
            <a:r>
              <a:rPr lang="en-US"/>
              <a:t>Instagram Posts Table | depot_online - 2 of 25</a:t>
            </a:r>
          </a:p>
        </p:txBody>
      </p:sp>
      <p:graphicFrame>
        <p:nvGraphicFramePr>
          <p:cNvPr id="5" name="Table Placeholder 4">
            <a:extLst>
              <a:ext uri="{FF2B5EF4-FFF2-40B4-BE49-F238E27FC236}">
                <a16:creationId xmlns:a16="http://schemas.microsoft.com/office/drawing/2014/main" id="{32955937-B6A1-4163-BCB4-8115816412ED}"/>
              </a:ext>
            </a:extLst>
          </p:cNvPr>
          <p:cNvGraphicFramePr>
            <a:graphicFrameLocks noGrp="1"/>
          </p:cNvGraphicFramePr>
          <p:nvPr>
            <p:ph type="tbl" sz="quarter" idx="13"/>
            <p:extLst>
              <p:ext uri="{D42A27DB-BD31-4B8C-83A1-F6EECF244321}">
                <p14:modId xmlns:p14="http://schemas.microsoft.com/office/powerpoint/2010/main" val="273533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37686561"/>
                    </a:ext>
                  </a:extLst>
                </a:gridCol>
                <a:gridCol w="1975104">
                  <a:extLst>
                    <a:ext uri="{9D8B030D-6E8A-4147-A177-3AD203B41FA5}">
                      <a16:colId xmlns:a16="http://schemas.microsoft.com/office/drawing/2014/main" val="2613625241"/>
                    </a:ext>
                  </a:extLst>
                </a:gridCol>
                <a:gridCol w="905256">
                  <a:extLst>
                    <a:ext uri="{9D8B030D-6E8A-4147-A177-3AD203B41FA5}">
                      <a16:colId xmlns:a16="http://schemas.microsoft.com/office/drawing/2014/main" val="1406230934"/>
                    </a:ext>
                  </a:extLst>
                </a:gridCol>
                <a:gridCol w="905256">
                  <a:extLst>
                    <a:ext uri="{9D8B030D-6E8A-4147-A177-3AD203B41FA5}">
                      <a16:colId xmlns:a16="http://schemas.microsoft.com/office/drawing/2014/main" val="900290273"/>
                    </a:ext>
                  </a:extLst>
                </a:gridCol>
                <a:gridCol w="905256">
                  <a:extLst>
                    <a:ext uri="{9D8B030D-6E8A-4147-A177-3AD203B41FA5}">
                      <a16:colId xmlns:a16="http://schemas.microsoft.com/office/drawing/2014/main" val="3921044124"/>
                    </a:ext>
                  </a:extLst>
                </a:gridCol>
                <a:gridCol w="905256">
                  <a:extLst>
                    <a:ext uri="{9D8B030D-6E8A-4147-A177-3AD203B41FA5}">
                      <a16:colId xmlns:a16="http://schemas.microsoft.com/office/drawing/2014/main" val="727162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532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- 2019-11-27 19:00:38</a:t>
                      </a:r>
                      <a:r>
                        <a:rPr kumimoji="0" lang="en-US" sz="1000" b="0" i="0" u="none" strike="noStrike" kern="1200" cap="none" spc="0" normalizeH="0" baseline="0" noProof="0">
                          <a:ln>
                            <a:noFill/>
                          </a:ln>
                          <a:solidFill>
                            <a:prstClr val="black"/>
                          </a:solidFill>
                          <a:effectLst/>
                          <a:uLnTx/>
                          <a:uFillTx/>
                          <a:latin typeface="+mn-lt"/>
                          <a:ea typeface="+mn-ea"/>
                          <a:cs typeface="+mn-cs"/>
                        </a:rPr>
                        <a:t>
 Living in my pink wonderland.💖 Die liebe gozdee81 zeigt uns ihre weihnachtlich dekorierte Beauty-Ecke, die bei uns für rosarote Träume sorgt. Was ist Deine Lieblingsfarbe?
.
🎉👯🏼‍♀️Psst... Wir sind bei den Black Days 2019 mit dabei! 🎉👯🏼‍♀️
.
Freu' Dich jetzt schon auf viele tolle Rabatte in Deiner Lieblingsfiliale &amp; online – dieses Jahr ganz ohne Anmeldung! Mach' Dich bereit für die Schnäppchenjagd des Jahres! .
Unser Tipp: Setzte jetzt schon Deine Interior-Favoriten auf Deine Wunschliste und shoppe am Freitag direkt los!
.
.
.
#depot #depot_online #depotdeko #modern #interiorinspo #interiorlove #homedecoration #musthave #interiordesign #instainterior #myhome #decoration #inspiration #love #instagood #dreamhome #sweetliving #homesweethome #ankleidezimmer #dressingroom #girlsdream #girlie #rosa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https://www.instagram.com/p/B5YT0JRKlT1/media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9841372"/>
                  </a:ext>
                </a:extLst>
              </a:tr>
            </a:tbl>
          </a:graphicData>
        </a:graphic>
      </p:graphicFrame>
      <p:sp>
        <p:nvSpPr>
          <p:cNvPr id="4" name="Text Placeholder 3">
            <a:extLst>
              <a:ext uri="{FF2B5EF4-FFF2-40B4-BE49-F238E27FC236}">
                <a16:creationId xmlns:a16="http://schemas.microsoft.com/office/drawing/2014/main" id="{98592775-58F3-4E31-8396-6B88F9B2126E}"/>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203078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65E2-27D3-45A4-84BD-574BEDD79138}"/>
              </a:ext>
            </a:extLst>
          </p:cNvPr>
          <p:cNvSpPr>
            <a:spLocks noGrp="1"/>
          </p:cNvSpPr>
          <p:nvPr>
            <p:ph type="title"/>
          </p:nvPr>
        </p:nvSpPr>
        <p:spPr/>
        <p:txBody>
          <a:bodyPr/>
          <a:lstStyle/>
          <a:p>
            <a:r>
              <a:rPr lang="en-US"/>
              <a:t>Instagram Posts Table | depot_online - 3 of 25</a:t>
            </a:r>
          </a:p>
        </p:txBody>
      </p:sp>
      <p:graphicFrame>
        <p:nvGraphicFramePr>
          <p:cNvPr id="5" name="Table Placeholder 4">
            <a:extLst>
              <a:ext uri="{FF2B5EF4-FFF2-40B4-BE49-F238E27FC236}">
                <a16:creationId xmlns:a16="http://schemas.microsoft.com/office/drawing/2014/main" id="{CB345BB8-F98D-4B22-9468-9C31D14B6430}"/>
              </a:ext>
            </a:extLst>
          </p:cNvPr>
          <p:cNvGraphicFramePr>
            <a:graphicFrameLocks noGrp="1"/>
          </p:cNvGraphicFramePr>
          <p:nvPr>
            <p:ph type="tbl" sz="quarter" idx="13"/>
            <p:extLst>
              <p:ext uri="{D42A27DB-BD31-4B8C-83A1-F6EECF244321}">
                <p14:modId xmlns:p14="http://schemas.microsoft.com/office/powerpoint/2010/main" val="377851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84474510"/>
                    </a:ext>
                  </a:extLst>
                </a:gridCol>
                <a:gridCol w="1975104">
                  <a:extLst>
                    <a:ext uri="{9D8B030D-6E8A-4147-A177-3AD203B41FA5}">
                      <a16:colId xmlns:a16="http://schemas.microsoft.com/office/drawing/2014/main" val="17620682"/>
                    </a:ext>
                  </a:extLst>
                </a:gridCol>
                <a:gridCol w="905256">
                  <a:extLst>
                    <a:ext uri="{9D8B030D-6E8A-4147-A177-3AD203B41FA5}">
                      <a16:colId xmlns:a16="http://schemas.microsoft.com/office/drawing/2014/main" val="2722769059"/>
                    </a:ext>
                  </a:extLst>
                </a:gridCol>
                <a:gridCol w="905256">
                  <a:extLst>
                    <a:ext uri="{9D8B030D-6E8A-4147-A177-3AD203B41FA5}">
                      <a16:colId xmlns:a16="http://schemas.microsoft.com/office/drawing/2014/main" val="1497259526"/>
                    </a:ext>
                  </a:extLst>
                </a:gridCol>
                <a:gridCol w="905256">
                  <a:extLst>
                    <a:ext uri="{9D8B030D-6E8A-4147-A177-3AD203B41FA5}">
                      <a16:colId xmlns:a16="http://schemas.microsoft.com/office/drawing/2014/main" val="2449483419"/>
                    </a:ext>
                  </a:extLst>
                </a:gridCol>
                <a:gridCol w="905256">
                  <a:extLst>
                    <a:ext uri="{9D8B030D-6E8A-4147-A177-3AD203B41FA5}">
                      <a16:colId xmlns:a16="http://schemas.microsoft.com/office/drawing/2014/main" val="4091394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237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- 2019-10-23 05:52:24</a:t>
                      </a:r>
                      <a:r>
                        <a:rPr kumimoji="0" lang="en-US" sz="1000" b="0" i="0" u="none" strike="noStrike" kern="1200" cap="none" spc="0" normalizeH="0" baseline="0" noProof="0">
                          <a:ln>
                            <a:noFill/>
                          </a:ln>
                          <a:solidFill>
                            <a:prstClr val="black"/>
                          </a:solidFill>
                          <a:effectLst/>
                          <a:uLnTx/>
                          <a:uFillTx/>
                          <a:latin typeface="+mn-lt"/>
                          <a:ea typeface="+mn-ea"/>
                          <a:cs typeface="+mn-cs"/>
                        </a:rPr>
                        <a:t>
 Zum Reinkuscheln!💭 Was gibt es Schöneres als in diesem Kuschelparadies in ein gutes Buch zu versinken und entspannt eine Tasse Tee zu genießen? Die liebe gozdee81 hat sich mit Sitzpouf, Fellen &amp; Kissen eine wunderschöne #cozycorner gezaubert. Wer braucht auch so eine Ecke?✨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https://www.instagram.com/p/B38xyWUC_2s/media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63352940"/>
                  </a:ext>
                </a:extLst>
              </a:tr>
            </a:tbl>
          </a:graphicData>
        </a:graphic>
      </p:graphicFrame>
      <p:sp>
        <p:nvSpPr>
          <p:cNvPr id="4" name="Text Placeholder 3">
            <a:extLst>
              <a:ext uri="{FF2B5EF4-FFF2-40B4-BE49-F238E27FC236}">
                <a16:creationId xmlns:a16="http://schemas.microsoft.com/office/drawing/2014/main" id="{6829AE2E-D111-4BB5-BB2B-70408B36BA1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211733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6603A-6F90-47A7-BC32-6F0EA1A87D25}"/>
              </a:ext>
            </a:extLst>
          </p:cNvPr>
          <p:cNvSpPr>
            <a:spLocks noGrp="1"/>
          </p:cNvSpPr>
          <p:nvPr>
            <p:ph type="title"/>
          </p:nvPr>
        </p:nvSpPr>
        <p:spPr/>
        <p:txBody>
          <a:bodyPr/>
          <a:lstStyle/>
          <a:p>
            <a:r>
              <a:rPr lang="en-US"/>
              <a:t>Instagram Posts Table | depot_online - 4 of 25</a:t>
            </a:r>
          </a:p>
        </p:txBody>
      </p:sp>
      <p:graphicFrame>
        <p:nvGraphicFramePr>
          <p:cNvPr id="5" name="Table Placeholder 4">
            <a:extLst>
              <a:ext uri="{FF2B5EF4-FFF2-40B4-BE49-F238E27FC236}">
                <a16:creationId xmlns:a16="http://schemas.microsoft.com/office/drawing/2014/main" id="{04A53F9F-0A47-40C1-8AAC-918921B8B1E9}"/>
              </a:ext>
            </a:extLst>
          </p:cNvPr>
          <p:cNvGraphicFramePr>
            <a:graphicFrameLocks noGrp="1"/>
          </p:cNvGraphicFramePr>
          <p:nvPr>
            <p:ph type="tbl" sz="quarter" idx="13"/>
            <p:extLst>
              <p:ext uri="{D42A27DB-BD31-4B8C-83A1-F6EECF244321}">
                <p14:modId xmlns:p14="http://schemas.microsoft.com/office/powerpoint/2010/main" val="2587187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71789636"/>
                    </a:ext>
                  </a:extLst>
                </a:gridCol>
                <a:gridCol w="1975104">
                  <a:extLst>
                    <a:ext uri="{9D8B030D-6E8A-4147-A177-3AD203B41FA5}">
                      <a16:colId xmlns:a16="http://schemas.microsoft.com/office/drawing/2014/main" val="1391191719"/>
                    </a:ext>
                  </a:extLst>
                </a:gridCol>
                <a:gridCol w="905256">
                  <a:extLst>
                    <a:ext uri="{9D8B030D-6E8A-4147-A177-3AD203B41FA5}">
                      <a16:colId xmlns:a16="http://schemas.microsoft.com/office/drawing/2014/main" val="1809293714"/>
                    </a:ext>
                  </a:extLst>
                </a:gridCol>
                <a:gridCol w="905256">
                  <a:extLst>
                    <a:ext uri="{9D8B030D-6E8A-4147-A177-3AD203B41FA5}">
                      <a16:colId xmlns:a16="http://schemas.microsoft.com/office/drawing/2014/main" val="2427194456"/>
                    </a:ext>
                  </a:extLst>
                </a:gridCol>
                <a:gridCol w="905256">
                  <a:extLst>
                    <a:ext uri="{9D8B030D-6E8A-4147-A177-3AD203B41FA5}">
                      <a16:colId xmlns:a16="http://schemas.microsoft.com/office/drawing/2014/main" val="2890123849"/>
                    </a:ext>
                  </a:extLst>
                </a:gridCol>
                <a:gridCol w="905256">
                  <a:extLst>
                    <a:ext uri="{9D8B030D-6E8A-4147-A177-3AD203B41FA5}">
                      <a16:colId xmlns:a16="http://schemas.microsoft.com/office/drawing/2014/main" val="16609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723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- 2019-10-28 06:05:05</a:t>
                      </a:r>
                      <a:r>
                        <a:rPr kumimoji="0" lang="en-US" sz="1000" b="0" i="0" u="none" strike="noStrike" kern="1200" cap="none" spc="0" normalizeH="0" baseline="0" noProof="0">
                          <a:ln>
                            <a:noFill/>
                          </a:ln>
                          <a:solidFill>
                            <a:prstClr val="black"/>
                          </a:solidFill>
                          <a:effectLst/>
                          <a:uLnTx/>
                          <a:uFillTx/>
                          <a:latin typeface="+mn-lt"/>
                          <a:ea typeface="+mn-ea"/>
                          <a:cs typeface="+mn-cs"/>
                        </a:rPr>
                        <a:t>
 Habt einen kuscheligen Wochenstart, Ihr Lieben!🥰 Und denkt daran: NUR NOCH HEUTE schenken wir Euch die VERSANDKOSTEN*!🛍️🎉
📸 pic: gozdee81
.
*Es gelten die Aktionsbedingungen auf www.depot-online.com
.
.
.
#depot #depot_online #depotdeko #bohostyle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https://www.instagram.com/p/B4JrNpNqS5u/media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6901878"/>
                  </a:ext>
                </a:extLst>
              </a:tr>
            </a:tbl>
          </a:graphicData>
        </a:graphic>
      </p:graphicFrame>
      <p:sp>
        <p:nvSpPr>
          <p:cNvPr id="4" name="Text Placeholder 3">
            <a:extLst>
              <a:ext uri="{FF2B5EF4-FFF2-40B4-BE49-F238E27FC236}">
                <a16:creationId xmlns:a16="http://schemas.microsoft.com/office/drawing/2014/main" id="{C6CD63D2-27D5-4AFC-AC9C-01D1639E9DAF}"/>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973801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646F-8BB6-446C-8293-6AFFF30A346C}"/>
              </a:ext>
            </a:extLst>
          </p:cNvPr>
          <p:cNvSpPr>
            <a:spLocks noGrp="1"/>
          </p:cNvSpPr>
          <p:nvPr>
            <p:ph type="title"/>
          </p:nvPr>
        </p:nvSpPr>
        <p:spPr/>
        <p:txBody>
          <a:bodyPr/>
          <a:lstStyle/>
          <a:p>
            <a:r>
              <a:rPr lang="en-US"/>
              <a:t>Instagram Posts Table | depot_online - 5 of 25</a:t>
            </a:r>
          </a:p>
        </p:txBody>
      </p:sp>
      <p:graphicFrame>
        <p:nvGraphicFramePr>
          <p:cNvPr id="5" name="Table Placeholder 4">
            <a:extLst>
              <a:ext uri="{FF2B5EF4-FFF2-40B4-BE49-F238E27FC236}">
                <a16:creationId xmlns:a16="http://schemas.microsoft.com/office/drawing/2014/main" id="{B0017DED-A38D-4689-AAEB-63A236A71AE2}"/>
              </a:ext>
            </a:extLst>
          </p:cNvPr>
          <p:cNvGraphicFramePr>
            <a:graphicFrameLocks noGrp="1"/>
          </p:cNvGraphicFramePr>
          <p:nvPr>
            <p:ph type="tbl" sz="quarter" idx="13"/>
            <p:extLst>
              <p:ext uri="{D42A27DB-BD31-4B8C-83A1-F6EECF244321}">
                <p14:modId xmlns:p14="http://schemas.microsoft.com/office/powerpoint/2010/main" val="235215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3727433"/>
                    </a:ext>
                  </a:extLst>
                </a:gridCol>
                <a:gridCol w="1975104">
                  <a:extLst>
                    <a:ext uri="{9D8B030D-6E8A-4147-A177-3AD203B41FA5}">
                      <a16:colId xmlns:a16="http://schemas.microsoft.com/office/drawing/2014/main" val="2089110357"/>
                    </a:ext>
                  </a:extLst>
                </a:gridCol>
                <a:gridCol w="905256">
                  <a:extLst>
                    <a:ext uri="{9D8B030D-6E8A-4147-A177-3AD203B41FA5}">
                      <a16:colId xmlns:a16="http://schemas.microsoft.com/office/drawing/2014/main" val="1646027433"/>
                    </a:ext>
                  </a:extLst>
                </a:gridCol>
                <a:gridCol w="905256">
                  <a:extLst>
                    <a:ext uri="{9D8B030D-6E8A-4147-A177-3AD203B41FA5}">
                      <a16:colId xmlns:a16="http://schemas.microsoft.com/office/drawing/2014/main" val="3920517760"/>
                    </a:ext>
                  </a:extLst>
                </a:gridCol>
                <a:gridCol w="905256">
                  <a:extLst>
                    <a:ext uri="{9D8B030D-6E8A-4147-A177-3AD203B41FA5}">
                      <a16:colId xmlns:a16="http://schemas.microsoft.com/office/drawing/2014/main" val="1931893657"/>
                    </a:ext>
                  </a:extLst>
                </a:gridCol>
                <a:gridCol w="905256">
                  <a:extLst>
                    <a:ext uri="{9D8B030D-6E8A-4147-A177-3AD203B41FA5}">
                      <a16:colId xmlns:a16="http://schemas.microsoft.com/office/drawing/2014/main" val="3848966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050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- 2019-12-08 08:07:18</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minchen.__  zum Gewinn 🎁💗WIN WIN WIN💗🎁
.
Zur Weihnachtszeit zaubern wir gerne mal einen etwas schickeren Look aus dem Hut und das nicht nur bei der Deko;)💄 Gemeinsam mit benefitgermany sorgen wir heute für einen echten Mädchentraum! Mit einem Marmor-Schminktisch, einer rosa Leuchte, einem samtigen Drehstuhl, kleinen Goldschatullen, Glitzerkugeln und einem runden Spiegel von DEPOT, sowie einem gigantischen Beauty-Paket von benefitgermany, das alles beinhaltet, was das Herz begehrt, haben wir für Euch Girls ein tolles Paket geschnürt, damit Ihr am großen Fest glamourös strahlen könnt!🌟🎄
.
Das könnt Ihr gewinnen:
Gemeinsam mit benefitgermany verlosen wir zwei Beauty-Pakete im Gesamtwert von über 1.500 € 😱. Swipe nach rechts und Ihr findet alle Artikel, die Euch im Nu das Prinzessinnen-Feeling nach Hause bringen werden – wir sagen nur Schminktisch, rosa Samt und Brow-Superstars – aber schaut selbst!
⠀⠀⠀⠀⠀⠀⠀⠀⠀
So macht Ihr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https://www.instagram.com/p/B5zdytbJSJH/media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68092555"/>
                  </a:ext>
                </a:extLst>
              </a:tr>
            </a:tbl>
          </a:graphicData>
        </a:graphic>
      </p:graphicFrame>
      <p:sp>
        <p:nvSpPr>
          <p:cNvPr id="4" name="Text Placeholder 3">
            <a:extLst>
              <a:ext uri="{FF2B5EF4-FFF2-40B4-BE49-F238E27FC236}">
                <a16:creationId xmlns:a16="http://schemas.microsoft.com/office/drawing/2014/main" id="{36EA2F80-A265-4597-95D1-978EFB955ACA}"/>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282940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21AE9-0376-4505-BE3E-D2E50D21B61C}"/>
              </a:ext>
            </a:extLst>
          </p:cNvPr>
          <p:cNvSpPr>
            <a:spLocks noGrp="1"/>
          </p:cNvSpPr>
          <p:nvPr>
            <p:ph type="title"/>
          </p:nvPr>
        </p:nvSpPr>
        <p:spPr/>
        <p:txBody>
          <a:bodyPr/>
          <a:lstStyle/>
          <a:p>
            <a:r>
              <a:rPr lang="en-US"/>
              <a:t>Instagram Posts Table | depot_online - 6 of 25</a:t>
            </a:r>
          </a:p>
        </p:txBody>
      </p:sp>
      <p:graphicFrame>
        <p:nvGraphicFramePr>
          <p:cNvPr id="5" name="Table Placeholder 4">
            <a:extLst>
              <a:ext uri="{FF2B5EF4-FFF2-40B4-BE49-F238E27FC236}">
                <a16:creationId xmlns:a16="http://schemas.microsoft.com/office/drawing/2014/main" id="{464FC4AE-92E2-4629-854F-94ACCDB21BC2}"/>
              </a:ext>
            </a:extLst>
          </p:cNvPr>
          <p:cNvGraphicFramePr>
            <a:graphicFrameLocks noGrp="1"/>
          </p:cNvGraphicFramePr>
          <p:nvPr>
            <p:ph type="tbl" sz="quarter" idx="13"/>
            <p:extLst>
              <p:ext uri="{D42A27DB-BD31-4B8C-83A1-F6EECF244321}">
                <p14:modId xmlns:p14="http://schemas.microsoft.com/office/powerpoint/2010/main" val="2851148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00933107"/>
                    </a:ext>
                  </a:extLst>
                </a:gridCol>
                <a:gridCol w="1975104">
                  <a:extLst>
                    <a:ext uri="{9D8B030D-6E8A-4147-A177-3AD203B41FA5}">
                      <a16:colId xmlns:a16="http://schemas.microsoft.com/office/drawing/2014/main" val="854378611"/>
                    </a:ext>
                  </a:extLst>
                </a:gridCol>
                <a:gridCol w="905256">
                  <a:extLst>
                    <a:ext uri="{9D8B030D-6E8A-4147-A177-3AD203B41FA5}">
                      <a16:colId xmlns:a16="http://schemas.microsoft.com/office/drawing/2014/main" val="1895642384"/>
                    </a:ext>
                  </a:extLst>
                </a:gridCol>
                <a:gridCol w="905256">
                  <a:extLst>
                    <a:ext uri="{9D8B030D-6E8A-4147-A177-3AD203B41FA5}">
                      <a16:colId xmlns:a16="http://schemas.microsoft.com/office/drawing/2014/main" val="2998914273"/>
                    </a:ext>
                  </a:extLst>
                </a:gridCol>
                <a:gridCol w="905256">
                  <a:extLst>
                    <a:ext uri="{9D8B030D-6E8A-4147-A177-3AD203B41FA5}">
                      <a16:colId xmlns:a16="http://schemas.microsoft.com/office/drawing/2014/main" val="3484409740"/>
                    </a:ext>
                  </a:extLst>
                </a:gridCol>
                <a:gridCol w="905256">
                  <a:extLst>
                    <a:ext uri="{9D8B030D-6E8A-4147-A177-3AD203B41FA5}">
                      <a16:colId xmlns:a16="http://schemas.microsoft.com/office/drawing/2014/main" val="21740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462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- 2019-12-01 11:09:25</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Glückwünsche an sandri277, mone.we78 und ostfreesenhuus9 🎁💗WIN WIN WIN💗🎁
.
Ihr Lieben, so wird Weihnachten zum Fest! Gemeinsam mit justspices tischen wir heute vorweihnachtlichen Schmaus auf!🥑🍽️ Mit Geschirr-Trendpieces, einem Waffel-/Sandwichmaker und einem zauberhaften Regal von DEPOT, sowie den Gewürzboxen von justspices kann die kalte Jahreszeit getrost kommen, in der wir gerne mal etwas länger in der Küche stehen!🌟🎄
.
Das könnt Ihr gewinnen: Gemeinsam mit justspices verlosen wir drei zauberhafte Food-Pakete im Gesamtwert von über 500 € 😱
.
Swipe nach rechts und Ihr findet alle Artikel, die Euch im Nu in Kochlaune bringen werden – wir sagen nur: Sandwichmaker, Müslischale, neues Besteck und Gewürze, Gewürze, Gewürze – aber schaut selbst!
.
So macht Ihr mit:
1. Like diesen Post 👍
2. Beantworte folgende Frage: Was tischt Ihr am 24.12. auf?
3. Markiere eine(n) Freund(in) 👭
4. Folge depot_online
.
Die 3 Gewinner werden aus allen Kommentaren unt...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https://www.instagram.com/p/B5hxEYlKWzT/media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1894510"/>
                  </a:ext>
                </a:extLst>
              </a:tr>
            </a:tbl>
          </a:graphicData>
        </a:graphic>
      </p:graphicFrame>
      <p:sp>
        <p:nvSpPr>
          <p:cNvPr id="4" name="Text Placeholder 3">
            <a:extLst>
              <a:ext uri="{FF2B5EF4-FFF2-40B4-BE49-F238E27FC236}">
                <a16:creationId xmlns:a16="http://schemas.microsoft.com/office/drawing/2014/main" id="{EFC471CE-6CA0-495F-A43D-FA7B4C016386}"/>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696026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4BC3-65EB-43C3-8831-703C9943C22D}"/>
              </a:ext>
            </a:extLst>
          </p:cNvPr>
          <p:cNvSpPr>
            <a:spLocks noGrp="1"/>
          </p:cNvSpPr>
          <p:nvPr>
            <p:ph type="title"/>
          </p:nvPr>
        </p:nvSpPr>
        <p:spPr/>
        <p:txBody>
          <a:bodyPr/>
          <a:lstStyle/>
          <a:p>
            <a:r>
              <a:rPr lang="en-US"/>
              <a:t>Instagram Posts Table | depot_online - 7 of 25</a:t>
            </a:r>
          </a:p>
        </p:txBody>
      </p:sp>
      <p:graphicFrame>
        <p:nvGraphicFramePr>
          <p:cNvPr id="5" name="Table Placeholder 4">
            <a:extLst>
              <a:ext uri="{FF2B5EF4-FFF2-40B4-BE49-F238E27FC236}">
                <a16:creationId xmlns:a16="http://schemas.microsoft.com/office/drawing/2014/main" id="{CB7471B1-80A7-48FF-AF7B-0815F2DAD3CD}"/>
              </a:ext>
            </a:extLst>
          </p:cNvPr>
          <p:cNvGraphicFramePr>
            <a:graphicFrameLocks noGrp="1"/>
          </p:cNvGraphicFramePr>
          <p:nvPr>
            <p:ph type="tbl" sz="quarter" idx="13"/>
            <p:extLst>
              <p:ext uri="{D42A27DB-BD31-4B8C-83A1-F6EECF244321}">
                <p14:modId xmlns:p14="http://schemas.microsoft.com/office/powerpoint/2010/main" val="1101916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49043931"/>
                    </a:ext>
                  </a:extLst>
                </a:gridCol>
                <a:gridCol w="1975104">
                  <a:extLst>
                    <a:ext uri="{9D8B030D-6E8A-4147-A177-3AD203B41FA5}">
                      <a16:colId xmlns:a16="http://schemas.microsoft.com/office/drawing/2014/main" val="2215960700"/>
                    </a:ext>
                  </a:extLst>
                </a:gridCol>
                <a:gridCol w="905256">
                  <a:extLst>
                    <a:ext uri="{9D8B030D-6E8A-4147-A177-3AD203B41FA5}">
                      <a16:colId xmlns:a16="http://schemas.microsoft.com/office/drawing/2014/main" val="2791639126"/>
                    </a:ext>
                  </a:extLst>
                </a:gridCol>
                <a:gridCol w="905256">
                  <a:extLst>
                    <a:ext uri="{9D8B030D-6E8A-4147-A177-3AD203B41FA5}">
                      <a16:colId xmlns:a16="http://schemas.microsoft.com/office/drawing/2014/main" val="3735984796"/>
                    </a:ext>
                  </a:extLst>
                </a:gridCol>
                <a:gridCol w="905256">
                  <a:extLst>
                    <a:ext uri="{9D8B030D-6E8A-4147-A177-3AD203B41FA5}">
                      <a16:colId xmlns:a16="http://schemas.microsoft.com/office/drawing/2014/main" val="1279483996"/>
                    </a:ext>
                  </a:extLst>
                </a:gridCol>
                <a:gridCol w="905256">
                  <a:extLst>
                    <a:ext uri="{9D8B030D-6E8A-4147-A177-3AD203B41FA5}">
                      <a16:colId xmlns:a16="http://schemas.microsoft.com/office/drawing/2014/main" val="3717288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829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- 2019-12-29 19:10:59</a:t>
                      </a:r>
                      <a:r>
                        <a:rPr kumimoji="0" lang="en-US" sz="1000" b="0" i="0" u="none" strike="noStrike" kern="1200" cap="none" spc="0" normalizeH="0" baseline="0" noProof="0">
                          <a:ln>
                            <a:noFill/>
                          </a:ln>
                          <a:solidFill>
                            <a:prstClr val="black"/>
                          </a:solidFill>
                          <a:effectLst/>
                          <a:uLnTx/>
                          <a:uFillTx/>
                          <a:latin typeface="+mn-lt"/>
                          <a:ea typeface="+mn-ea"/>
                          <a:cs typeface="+mn-cs"/>
                        </a:rPr>
                        <a:t>
 💕NUR HEUTE: Versandkosten geschenkt!*💕
.
OMG, so sieht ein wahr gewordener Mädchentraum aus!😱🌟 Wie gefällt Euch die Schminkecke im Ankleidezimmer von gozdee81, die mit den beschneiten Rosen, den funkelnden Kugeln und dem Drehstuhl aus rosafarbenem Samt märchenhafte Magie ausstrahlt?
.
*Es gelten die Aktionsbedingungen auf www.depot-online.com
.
.
.
#depot #depot_online #schönbeidir #instadecor #interior #interiorideas #cozy #home #decor #inspiration #homedecor #decoration #style #interior #interiorideas #interiordesign #interior4inspo #lights #winter #december #chillin #winterlights #kerzenlicht #candlelight #ankleidezimmer #schminkecke #girlsdream #dreamhome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https://www.instagram.com/p/B6qub9FJvKW/media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7469559"/>
                  </a:ext>
                </a:extLst>
              </a:tr>
            </a:tbl>
          </a:graphicData>
        </a:graphic>
      </p:graphicFrame>
      <p:sp>
        <p:nvSpPr>
          <p:cNvPr id="4" name="Text Placeholder 3">
            <a:extLst>
              <a:ext uri="{FF2B5EF4-FFF2-40B4-BE49-F238E27FC236}">
                <a16:creationId xmlns:a16="http://schemas.microsoft.com/office/drawing/2014/main" id="{8A572F23-C25C-4C1D-BB18-9B42222E80A8}"/>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58295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474D5-300E-490D-A21B-FB0193294106}"/>
              </a:ext>
            </a:extLst>
          </p:cNvPr>
          <p:cNvSpPr>
            <a:spLocks noGrp="1"/>
          </p:cNvSpPr>
          <p:nvPr>
            <p:ph type="title"/>
          </p:nvPr>
        </p:nvSpPr>
        <p:spPr/>
        <p:txBody>
          <a:bodyPr/>
          <a:lstStyle/>
          <a:p>
            <a:r>
              <a:rPr lang="en-US"/>
              <a:t>Instagram Posts Table | depot_online - 8 of 25</a:t>
            </a:r>
          </a:p>
        </p:txBody>
      </p:sp>
      <p:graphicFrame>
        <p:nvGraphicFramePr>
          <p:cNvPr id="5" name="Table Placeholder 4">
            <a:extLst>
              <a:ext uri="{FF2B5EF4-FFF2-40B4-BE49-F238E27FC236}">
                <a16:creationId xmlns:a16="http://schemas.microsoft.com/office/drawing/2014/main" id="{4A549BDB-7B7B-4893-B346-844C14B1DF2C}"/>
              </a:ext>
            </a:extLst>
          </p:cNvPr>
          <p:cNvGraphicFramePr>
            <a:graphicFrameLocks noGrp="1"/>
          </p:cNvGraphicFramePr>
          <p:nvPr>
            <p:ph type="tbl" sz="quarter" idx="13"/>
            <p:extLst>
              <p:ext uri="{D42A27DB-BD31-4B8C-83A1-F6EECF244321}">
                <p14:modId xmlns:p14="http://schemas.microsoft.com/office/powerpoint/2010/main" val="99188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18452039"/>
                    </a:ext>
                  </a:extLst>
                </a:gridCol>
                <a:gridCol w="1975104">
                  <a:extLst>
                    <a:ext uri="{9D8B030D-6E8A-4147-A177-3AD203B41FA5}">
                      <a16:colId xmlns:a16="http://schemas.microsoft.com/office/drawing/2014/main" val="3730975562"/>
                    </a:ext>
                  </a:extLst>
                </a:gridCol>
                <a:gridCol w="905256">
                  <a:extLst>
                    <a:ext uri="{9D8B030D-6E8A-4147-A177-3AD203B41FA5}">
                      <a16:colId xmlns:a16="http://schemas.microsoft.com/office/drawing/2014/main" val="615293830"/>
                    </a:ext>
                  </a:extLst>
                </a:gridCol>
                <a:gridCol w="905256">
                  <a:extLst>
                    <a:ext uri="{9D8B030D-6E8A-4147-A177-3AD203B41FA5}">
                      <a16:colId xmlns:a16="http://schemas.microsoft.com/office/drawing/2014/main" val="472196509"/>
                    </a:ext>
                  </a:extLst>
                </a:gridCol>
                <a:gridCol w="905256">
                  <a:extLst>
                    <a:ext uri="{9D8B030D-6E8A-4147-A177-3AD203B41FA5}">
                      <a16:colId xmlns:a16="http://schemas.microsoft.com/office/drawing/2014/main" val="267134148"/>
                    </a:ext>
                  </a:extLst>
                </a:gridCol>
                <a:gridCol w="905256">
                  <a:extLst>
                    <a:ext uri="{9D8B030D-6E8A-4147-A177-3AD203B41FA5}">
                      <a16:colId xmlns:a16="http://schemas.microsoft.com/office/drawing/2014/main" val="282914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9538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- 2019-12-13 07:54:20</a:t>
                      </a:r>
                      <a:r>
                        <a:rPr kumimoji="0" lang="en-US" sz="1000" b="0" i="0" u="none" strike="noStrike" kern="1200" cap="none" spc="0" normalizeH="0" baseline="0" noProof="0">
                          <a:ln>
                            <a:noFill/>
                          </a:ln>
                          <a:solidFill>
                            <a:prstClr val="black"/>
                          </a:solidFill>
                          <a:effectLst/>
                          <a:uLnTx/>
                          <a:uFillTx/>
                          <a:latin typeface="+mn-lt"/>
                          <a:ea typeface="+mn-ea"/>
                          <a:cs typeface="+mn-cs"/>
                        </a:rPr>
                        <a:t>
 Hello Friday! Der Tisch für ein leckeres Weihnachtsessen mit den Liebsten glänzt bereits durch das Farbduo Creme und Gold. 🌟 Wen die liebe Pau von bohoandnordic hier wohl einladen wird? 😍
.
.
.
#depot #depot_online #depotdeko #tischdeko #gedecktertisch #familienessen #essen #einladung #weihnachten #weihnachtsdeko #weihnachtenmitdepot #freunde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https://www.instagram.com/p/B6AUSCMqvEH/media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0899590"/>
                  </a:ext>
                </a:extLst>
              </a:tr>
            </a:tbl>
          </a:graphicData>
        </a:graphic>
      </p:graphicFrame>
      <p:sp>
        <p:nvSpPr>
          <p:cNvPr id="4" name="Text Placeholder 3">
            <a:extLst>
              <a:ext uri="{FF2B5EF4-FFF2-40B4-BE49-F238E27FC236}">
                <a16:creationId xmlns:a16="http://schemas.microsoft.com/office/drawing/2014/main" id="{533231A0-4B6F-4415-86E9-CC610E766F7E}"/>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38851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8418-4FB0-4290-9FC5-754C61D33F76}"/>
              </a:ext>
            </a:extLst>
          </p:cNvPr>
          <p:cNvSpPr>
            <a:spLocks noGrp="1"/>
          </p:cNvSpPr>
          <p:nvPr>
            <p:ph type="title"/>
          </p:nvPr>
        </p:nvSpPr>
        <p:spPr/>
        <p:txBody>
          <a:bodyPr/>
          <a:lstStyle/>
          <a:p>
            <a:r>
              <a:rPr lang="en-US"/>
              <a:t>Instagram Posts Table | depot_online - 9 of 25</a:t>
            </a:r>
          </a:p>
        </p:txBody>
      </p:sp>
      <p:graphicFrame>
        <p:nvGraphicFramePr>
          <p:cNvPr id="5" name="Table Placeholder 4">
            <a:extLst>
              <a:ext uri="{FF2B5EF4-FFF2-40B4-BE49-F238E27FC236}">
                <a16:creationId xmlns:a16="http://schemas.microsoft.com/office/drawing/2014/main" id="{2AE15F20-7ED1-431B-81EB-D034360FF6B7}"/>
              </a:ext>
            </a:extLst>
          </p:cNvPr>
          <p:cNvGraphicFramePr>
            <a:graphicFrameLocks noGrp="1"/>
          </p:cNvGraphicFramePr>
          <p:nvPr>
            <p:ph type="tbl" sz="quarter" idx="13"/>
            <p:extLst>
              <p:ext uri="{D42A27DB-BD31-4B8C-83A1-F6EECF244321}">
                <p14:modId xmlns:p14="http://schemas.microsoft.com/office/powerpoint/2010/main" val="205807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8725690"/>
                    </a:ext>
                  </a:extLst>
                </a:gridCol>
                <a:gridCol w="1975104">
                  <a:extLst>
                    <a:ext uri="{9D8B030D-6E8A-4147-A177-3AD203B41FA5}">
                      <a16:colId xmlns:a16="http://schemas.microsoft.com/office/drawing/2014/main" val="406894613"/>
                    </a:ext>
                  </a:extLst>
                </a:gridCol>
                <a:gridCol w="905256">
                  <a:extLst>
                    <a:ext uri="{9D8B030D-6E8A-4147-A177-3AD203B41FA5}">
                      <a16:colId xmlns:a16="http://schemas.microsoft.com/office/drawing/2014/main" val="2663843541"/>
                    </a:ext>
                  </a:extLst>
                </a:gridCol>
                <a:gridCol w="905256">
                  <a:extLst>
                    <a:ext uri="{9D8B030D-6E8A-4147-A177-3AD203B41FA5}">
                      <a16:colId xmlns:a16="http://schemas.microsoft.com/office/drawing/2014/main" val="3709428759"/>
                    </a:ext>
                  </a:extLst>
                </a:gridCol>
                <a:gridCol w="905256">
                  <a:extLst>
                    <a:ext uri="{9D8B030D-6E8A-4147-A177-3AD203B41FA5}">
                      <a16:colId xmlns:a16="http://schemas.microsoft.com/office/drawing/2014/main" val="2162085379"/>
                    </a:ext>
                  </a:extLst>
                </a:gridCol>
                <a:gridCol w="905256">
                  <a:extLst>
                    <a:ext uri="{9D8B030D-6E8A-4147-A177-3AD203B41FA5}">
                      <a16:colId xmlns:a16="http://schemas.microsoft.com/office/drawing/2014/main" val="217536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899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- 2019-12-15 11:02:50</a:t>
                      </a:r>
                      <a:r>
                        <a:rPr kumimoji="0" lang="de-DE" sz="1000" b="0" i="0" u="none" strike="noStrike" kern="1200" cap="none" spc="0" normalizeH="0" baseline="0" noProof="0">
                          <a:ln>
                            <a:noFill/>
                          </a:ln>
                          <a:solidFill>
                            <a:prstClr val="black"/>
                          </a:solidFill>
                          <a:effectLst/>
                          <a:uLnTx/>
                          <a:uFillTx/>
                          <a:latin typeface="+mn-lt"/>
                          <a:ea typeface="+mn-ea"/>
                          <a:cs typeface="+mn-cs"/>
                        </a:rPr>
                        <a:t>
 🎁💗WIN WIN WIN💗🎁
❌❌❌ Gewinnspiel beendet ❌❌❌ Herzlichen Glückwunsch an jiljoline zum Gewinn
.
Rosa muss er sein, mit viel Glitzer und süßen Details, der Schmuck für den perfekten Weihnachtsbaum!🌟🎄 Gemeinsam mit purelei haben wir Euch heute zum 3. Advent ein riesiges Schmuck-Paket gezaubert, das wir an Euch verlosen dürfen! Mit einem künstlichen Weihnachtsbaum, beschneiten Rosen, einem Samthocker in Altrosa und goldenen Schmuck-Essentials von PURELEI holt Ihr Euch die Extraportion Glow für Euer Zuhause und funkelt mit den Accessoires gleich noch schöner am großen Fest.
.
Das könnt Ihr gewinnen: Gemeinsam mit purelei verlosen wir ein traumhaftes Schmuck-Paket im Gesamtwert von über 1.600 € 😱. Swipe nach links und Ihr findet alle Artikel, die Euch im Nu in Weihnachtslaune bringen werden – wir sagen nur Samthocker, geschmückter Weihnachtsbaum, goldene Ketten, Ringe, Ohrringe und Armketten – aber schaut selbst!
.
So macht Ihr mit:
1. Like diesen Post 👍
2. Beantworte folgende Frage...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https://www.instagram.com/p/B6FzceoCz7l/media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9685239"/>
                  </a:ext>
                </a:extLst>
              </a:tr>
            </a:tbl>
          </a:graphicData>
        </a:graphic>
      </p:graphicFrame>
      <p:sp>
        <p:nvSpPr>
          <p:cNvPr id="4" name="Text Placeholder 3">
            <a:extLst>
              <a:ext uri="{FF2B5EF4-FFF2-40B4-BE49-F238E27FC236}">
                <a16:creationId xmlns:a16="http://schemas.microsoft.com/office/drawing/2014/main" id="{B0AD8FC8-F972-4583-AFCF-504751220145}"/>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96036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391EA-00EE-451E-B0CD-8544A6CBDC1B}"/>
              </a:ext>
            </a:extLst>
          </p:cNvPr>
          <p:cNvSpPr>
            <a:spLocks noGrp="1"/>
          </p:cNvSpPr>
          <p:nvPr>
            <p:ph type="title"/>
          </p:nvPr>
        </p:nvSpPr>
        <p:spPr/>
        <p:txBody>
          <a:bodyPr/>
          <a:lstStyle/>
          <a:p>
            <a:r>
              <a:rPr lang="en-US"/>
              <a:t>Instagram Posts Table | depot_online - 10 of 25</a:t>
            </a:r>
          </a:p>
        </p:txBody>
      </p:sp>
      <p:graphicFrame>
        <p:nvGraphicFramePr>
          <p:cNvPr id="5" name="Table Placeholder 4">
            <a:extLst>
              <a:ext uri="{FF2B5EF4-FFF2-40B4-BE49-F238E27FC236}">
                <a16:creationId xmlns:a16="http://schemas.microsoft.com/office/drawing/2014/main" id="{4A91D310-48F8-43AF-9F5E-977D6A03A4F4}"/>
              </a:ext>
            </a:extLst>
          </p:cNvPr>
          <p:cNvGraphicFramePr>
            <a:graphicFrameLocks noGrp="1"/>
          </p:cNvGraphicFramePr>
          <p:nvPr>
            <p:ph type="tbl" sz="quarter" idx="13"/>
            <p:extLst>
              <p:ext uri="{D42A27DB-BD31-4B8C-83A1-F6EECF244321}">
                <p14:modId xmlns:p14="http://schemas.microsoft.com/office/powerpoint/2010/main" val="1970320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37026634"/>
                    </a:ext>
                  </a:extLst>
                </a:gridCol>
                <a:gridCol w="1975104">
                  <a:extLst>
                    <a:ext uri="{9D8B030D-6E8A-4147-A177-3AD203B41FA5}">
                      <a16:colId xmlns:a16="http://schemas.microsoft.com/office/drawing/2014/main" val="473648286"/>
                    </a:ext>
                  </a:extLst>
                </a:gridCol>
                <a:gridCol w="905256">
                  <a:extLst>
                    <a:ext uri="{9D8B030D-6E8A-4147-A177-3AD203B41FA5}">
                      <a16:colId xmlns:a16="http://schemas.microsoft.com/office/drawing/2014/main" val="1784679107"/>
                    </a:ext>
                  </a:extLst>
                </a:gridCol>
                <a:gridCol w="905256">
                  <a:extLst>
                    <a:ext uri="{9D8B030D-6E8A-4147-A177-3AD203B41FA5}">
                      <a16:colId xmlns:a16="http://schemas.microsoft.com/office/drawing/2014/main" val="2881808419"/>
                    </a:ext>
                  </a:extLst>
                </a:gridCol>
                <a:gridCol w="905256">
                  <a:extLst>
                    <a:ext uri="{9D8B030D-6E8A-4147-A177-3AD203B41FA5}">
                      <a16:colId xmlns:a16="http://schemas.microsoft.com/office/drawing/2014/main" val="2067579232"/>
                    </a:ext>
                  </a:extLst>
                </a:gridCol>
                <a:gridCol w="905256">
                  <a:extLst>
                    <a:ext uri="{9D8B030D-6E8A-4147-A177-3AD203B41FA5}">
                      <a16:colId xmlns:a16="http://schemas.microsoft.com/office/drawing/2014/main" val="84767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436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- 2019-12-10 07:23:46</a:t>
                      </a:r>
                      <a:r>
                        <a:rPr kumimoji="0" lang="en-US" sz="1000" b="0" i="0" u="none" strike="noStrike" kern="1200" cap="none" spc="0" normalizeH="0" baseline="0" noProof="0">
                          <a:ln>
                            <a:noFill/>
                          </a:ln>
                          <a:solidFill>
                            <a:prstClr val="black"/>
                          </a:solidFill>
                          <a:effectLst/>
                          <a:uLnTx/>
                          <a:uFillTx/>
                          <a:latin typeface="+mn-lt"/>
                          <a:ea typeface="+mn-ea"/>
                          <a:cs typeface="+mn-cs"/>
                        </a:rPr>
                        <a:t>
 Damit auch im Kinderzimmer Weihnachtsträume wahr werden, zeigt Euch die liebe Mika von liep.ert.to.the.moon wie Ihr das Zimmer der Kleinen wunderschön in Szene setzt. 😍
.
. .
#depot #depot_online #depotdeko #kinderzimmer #kindertraum #cozy #kuscheln #lichterketten #lichter #leuchten #weihnachten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https://www.instagram.com/p/B54iZggpABs/media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9932956"/>
                  </a:ext>
                </a:extLst>
              </a:tr>
            </a:tbl>
          </a:graphicData>
        </a:graphic>
      </p:graphicFrame>
      <p:sp>
        <p:nvSpPr>
          <p:cNvPr id="4" name="Text Placeholder 3">
            <a:extLst>
              <a:ext uri="{FF2B5EF4-FFF2-40B4-BE49-F238E27FC236}">
                <a16:creationId xmlns:a16="http://schemas.microsoft.com/office/drawing/2014/main" id="{74E9CA22-661B-4621-B700-85BAF86EEFE6}"/>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535096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CF4D4-4F51-4C7A-BBEF-E40744CAB19C}"/>
              </a:ext>
            </a:extLst>
          </p:cNvPr>
          <p:cNvSpPr>
            <a:spLocks noGrp="1"/>
          </p:cNvSpPr>
          <p:nvPr>
            <p:ph type="title"/>
          </p:nvPr>
        </p:nvSpPr>
        <p:spPr/>
        <p:txBody>
          <a:bodyPr/>
          <a:lstStyle/>
          <a:p>
            <a:r>
              <a:rPr lang="en-US"/>
              <a:t>Instagram Posts Table | depot_online - 11 of 25</a:t>
            </a:r>
          </a:p>
        </p:txBody>
      </p:sp>
      <p:graphicFrame>
        <p:nvGraphicFramePr>
          <p:cNvPr id="5" name="Table Placeholder 4">
            <a:extLst>
              <a:ext uri="{FF2B5EF4-FFF2-40B4-BE49-F238E27FC236}">
                <a16:creationId xmlns:a16="http://schemas.microsoft.com/office/drawing/2014/main" id="{2F84D77F-4FC8-4A8B-9F2F-58201A08F265}"/>
              </a:ext>
            </a:extLst>
          </p:cNvPr>
          <p:cNvGraphicFramePr>
            <a:graphicFrameLocks noGrp="1"/>
          </p:cNvGraphicFramePr>
          <p:nvPr>
            <p:ph type="tbl" sz="quarter" idx="13"/>
            <p:extLst>
              <p:ext uri="{D42A27DB-BD31-4B8C-83A1-F6EECF244321}">
                <p14:modId xmlns:p14="http://schemas.microsoft.com/office/powerpoint/2010/main" val="425657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95300750"/>
                    </a:ext>
                  </a:extLst>
                </a:gridCol>
                <a:gridCol w="1975104">
                  <a:extLst>
                    <a:ext uri="{9D8B030D-6E8A-4147-A177-3AD203B41FA5}">
                      <a16:colId xmlns:a16="http://schemas.microsoft.com/office/drawing/2014/main" val="3377100117"/>
                    </a:ext>
                  </a:extLst>
                </a:gridCol>
                <a:gridCol w="905256">
                  <a:extLst>
                    <a:ext uri="{9D8B030D-6E8A-4147-A177-3AD203B41FA5}">
                      <a16:colId xmlns:a16="http://schemas.microsoft.com/office/drawing/2014/main" val="307188682"/>
                    </a:ext>
                  </a:extLst>
                </a:gridCol>
                <a:gridCol w="905256">
                  <a:extLst>
                    <a:ext uri="{9D8B030D-6E8A-4147-A177-3AD203B41FA5}">
                      <a16:colId xmlns:a16="http://schemas.microsoft.com/office/drawing/2014/main" val="3203823506"/>
                    </a:ext>
                  </a:extLst>
                </a:gridCol>
                <a:gridCol w="905256">
                  <a:extLst>
                    <a:ext uri="{9D8B030D-6E8A-4147-A177-3AD203B41FA5}">
                      <a16:colId xmlns:a16="http://schemas.microsoft.com/office/drawing/2014/main" val="3204521158"/>
                    </a:ext>
                  </a:extLst>
                </a:gridCol>
                <a:gridCol w="905256">
                  <a:extLst>
                    <a:ext uri="{9D8B030D-6E8A-4147-A177-3AD203B41FA5}">
                      <a16:colId xmlns:a16="http://schemas.microsoft.com/office/drawing/2014/main" val="2252682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120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- 2019-12-18 19:56:12</a:t>
                      </a:r>
                      <a:r>
                        <a:rPr kumimoji="0" lang="en-US" sz="1000" b="0" i="0" u="none" strike="noStrike" kern="1200" cap="none" spc="0" normalizeH="0" baseline="0" noProof="0">
                          <a:ln>
                            <a:noFill/>
                          </a:ln>
                          <a:solidFill>
                            <a:prstClr val="black"/>
                          </a:solidFill>
                          <a:effectLst/>
                          <a:uLnTx/>
                          <a:uFillTx/>
                          <a:latin typeface="+mn-lt"/>
                          <a:ea typeface="+mn-ea"/>
                          <a:cs typeface="+mn-cs"/>
                        </a:rPr>
                        <a:t>
 Zartes Rosé und edles Weiß zieren das Wohnzimmer von der lieben gozdee81. Bei diesem Anblick kommt sofort die fröhliche Weihnachtslaune, oder?🎄
.
.
.
#depot #depot_online #depotdeko #tannenbaum #christbaum #weihnachtsbaum #baumschmuck #lichterketten #lichter #leuchten #weihnachten #weihnachtsdeko #weihnachtenmitdepot #rosa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https://www.instagram.com/p/B6Oe3jYJ523/media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65830526"/>
                  </a:ext>
                </a:extLst>
              </a:tr>
            </a:tbl>
          </a:graphicData>
        </a:graphic>
      </p:graphicFrame>
      <p:sp>
        <p:nvSpPr>
          <p:cNvPr id="4" name="Text Placeholder 3">
            <a:extLst>
              <a:ext uri="{FF2B5EF4-FFF2-40B4-BE49-F238E27FC236}">
                <a16:creationId xmlns:a16="http://schemas.microsoft.com/office/drawing/2014/main" id="{EB5B8FC2-240A-4EB4-A0B9-5D96EE659479}"/>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557473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B1C42-1320-4690-A137-62D11C19F2F8}"/>
              </a:ext>
            </a:extLst>
          </p:cNvPr>
          <p:cNvSpPr>
            <a:spLocks noGrp="1"/>
          </p:cNvSpPr>
          <p:nvPr>
            <p:ph type="title"/>
          </p:nvPr>
        </p:nvSpPr>
        <p:spPr/>
        <p:txBody>
          <a:bodyPr/>
          <a:lstStyle/>
          <a:p>
            <a:r>
              <a:rPr lang="en-US"/>
              <a:t>Instagram Posts Table | depot_online - 12 of 25</a:t>
            </a:r>
          </a:p>
        </p:txBody>
      </p:sp>
      <p:graphicFrame>
        <p:nvGraphicFramePr>
          <p:cNvPr id="5" name="Table Placeholder 4">
            <a:extLst>
              <a:ext uri="{FF2B5EF4-FFF2-40B4-BE49-F238E27FC236}">
                <a16:creationId xmlns:a16="http://schemas.microsoft.com/office/drawing/2014/main" id="{BB266AA8-6D7E-4DA3-BF1F-AECEF9646024}"/>
              </a:ext>
            </a:extLst>
          </p:cNvPr>
          <p:cNvGraphicFramePr>
            <a:graphicFrameLocks noGrp="1"/>
          </p:cNvGraphicFramePr>
          <p:nvPr>
            <p:ph type="tbl" sz="quarter" idx="13"/>
            <p:extLst>
              <p:ext uri="{D42A27DB-BD31-4B8C-83A1-F6EECF244321}">
                <p14:modId xmlns:p14="http://schemas.microsoft.com/office/powerpoint/2010/main" val="52077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300474195"/>
                    </a:ext>
                  </a:extLst>
                </a:gridCol>
                <a:gridCol w="1975104">
                  <a:extLst>
                    <a:ext uri="{9D8B030D-6E8A-4147-A177-3AD203B41FA5}">
                      <a16:colId xmlns:a16="http://schemas.microsoft.com/office/drawing/2014/main" val="3676405638"/>
                    </a:ext>
                  </a:extLst>
                </a:gridCol>
                <a:gridCol w="905256">
                  <a:extLst>
                    <a:ext uri="{9D8B030D-6E8A-4147-A177-3AD203B41FA5}">
                      <a16:colId xmlns:a16="http://schemas.microsoft.com/office/drawing/2014/main" val="3602996506"/>
                    </a:ext>
                  </a:extLst>
                </a:gridCol>
                <a:gridCol w="905256">
                  <a:extLst>
                    <a:ext uri="{9D8B030D-6E8A-4147-A177-3AD203B41FA5}">
                      <a16:colId xmlns:a16="http://schemas.microsoft.com/office/drawing/2014/main" val="3208084140"/>
                    </a:ext>
                  </a:extLst>
                </a:gridCol>
                <a:gridCol w="905256">
                  <a:extLst>
                    <a:ext uri="{9D8B030D-6E8A-4147-A177-3AD203B41FA5}">
                      <a16:colId xmlns:a16="http://schemas.microsoft.com/office/drawing/2014/main" val="1339868594"/>
                    </a:ext>
                  </a:extLst>
                </a:gridCol>
                <a:gridCol w="905256">
                  <a:extLst>
                    <a:ext uri="{9D8B030D-6E8A-4147-A177-3AD203B41FA5}">
                      <a16:colId xmlns:a16="http://schemas.microsoft.com/office/drawing/2014/main" val="3728162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99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- 2019-11-06 15:58:22</a:t>
                      </a:r>
                      <a:r>
                        <a:rPr kumimoji="0" lang="en-US" sz="1000" b="0" i="0" u="none" strike="noStrike" kern="1200" cap="none" spc="0" normalizeH="0" baseline="0" noProof="0">
                          <a:ln>
                            <a:noFill/>
                          </a:ln>
                          <a:solidFill>
                            <a:prstClr val="black"/>
                          </a:solidFill>
                          <a:effectLst/>
                          <a:uLnTx/>
                          <a:uFillTx/>
                          <a:latin typeface="+mn-lt"/>
                          <a:ea typeface="+mn-ea"/>
                          <a:cs typeface="+mn-cs"/>
                        </a:rPr>
                        <a:t>
 Meer geht ja immer - und zur Winterzeit zaubert sich wohnenmitozlem mit einem Meer aus Kerzen einfach eine hyggelige Atmosphäre in die dunkle Jahreszeit. 🕯️ Und mehr ist manchmal einfach mehr 😅
.
.
.
#depot #depot_online #depotdeko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https://www.instagram.com/p/B4h6QztAl1s/media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6940714"/>
                  </a:ext>
                </a:extLst>
              </a:tr>
            </a:tbl>
          </a:graphicData>
        </a:graphic>
      </p:graphicFrame>
      <p:sp>
        <p:nvSpPr>
          <p:cNvPr id="4" name="Text Placeholder 3">
            <a:extLst>
              <a:ext uri="{FF2B5EF4-FFF2-40B4-BE49-F238E27FC236}">
                <a16:creationId xmlns:a16="http://schemas.microsoft.com/office/drawing/2014/main" id="{7C97B1A3-BF09-4617-A3D2-7B82D580C1FB}"/>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8133589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B0B67-365D-4764-BF71-B76E1AF5AB00}"/>
              </a:ext>
            </a:extLst>
          </p:cNvPr>
          <p:cNvSpPr>
            <a:spLocks noGrp="1"/>
          </p:cNvSpPr>
          <p:nvPr>
            <p:ph type="title"/>
          </p:nvPr>
        </p:nvSpPr>
        <p:spPr/>
        <p:txBody>
          <a:bodyPr/>
          <a:lstStyle/>
          <a:p>
            <a:r>
              <a:rPr lang="en-US"/>
              <a:t>Instagram Posts Table | depot_online - 13 of 25</a:t>
            </a:r>
          </a:p>
        </p:txBody>
      </p:sp>
      <p:graphicFrame>
        <p:nvGraphicFramePr>
          <p:cNvPr id="5" name="Table Placeholder 4">
            <a:extLst>
              <a:ext uri="{FF2B5EF4-FFF2-40B4-BE49-F238E27FC236}">
                <a16:creationId xmlns:a16="http://schemas.microsoft.com/office/drawing/2014/main" id="{C9E303E3-DA98-47C0-9E58-0D52BF36A3A9}"/>
              </a:ext>
            </a:extLst>
          </p:cNvPr>
          <p:cNvGraphicFramePr>
            <a:graphicFrameLocks noGrp="1"/>
          </p:cNvGraphicFramePr>
          <p:nvPr>
            <p:ph type="tbl" sz="quarter" idx="13"/>
            <p:extLst>
              <p:ext uri="{D42A27DB-BD31-4B8C-83A1-F6EECF244321}">
                <p14:modId xmlns:p14="http://schemas.microsoft.com/office/powerpoint/2010/main" val="1494610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7875663"/>
                    </a:ext>
                  </a:extLst>
                </a:gridCol>
                <a:gridCol w="1975104">
                  <a:extLst>
                    <a:ext uri="{9D8B030D-6E8A-4147-A177-3AD203B41FA5}">
                      <a16:colId xmlns:a16="http://schemas.microsoft.com/office/drawing/2014/main" val="2088639852"/>
                    </a:ext>
                  </a:extLst>
                </a:gridCol>
                <a:gridCol w="905256">
                  <a:extLst>
                    <a:ext uri="{9D8B030D-6E8A-4147-A177-3AD203B41FA5}">
                      <a16:colId xmlns:a16="http://schemas.microsoft.com/office/drawing/2014/main" val="1499101574"/>
                    </a:ext>
                  </a:extLst>
                </a:gridCol>
                <a:gridCol w="905256">
                  <a:extLst>
                    <a:ext uri="{9D8B030D-6E8A-4147-A177-3AD203B41FA5}">
                      <a16:colId xmlns:a16="http://schemas.microsoft.com/office/drawing/2014/main" val="4293979372"/>
                    </a:ext>
                  </a:extLst>
                </a:gridCol>
                <a:gridCol w="905256">
                  <a:extLst>
                    <a:ext uri="{9D8B030D-6E8A-4147-A177-3AD203B41FA5}">
                      <a16:colId xmlns:a16="http://schemas.microsoft.com/office/drawing/2014/main" val="2452114618"/>
                    </a:ext>
                  </a:extLst>
                </a:gridCol>
                <a:gridCol w="905256">
                  <a:extLst>
                    <a:ext uri="{9D8B030D-6E8A-4147-A177-3AD203B41FA5}">
                      <a16:colId xmlns:a16="http://schemas.microsoft.com/office/drawing/2014/main" val="3190704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144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- 2019-11-14 07:10:07</a:t>
                      </a:r>
                      <a:r>
                        <a:rPr kumimoji="0" lang="en-US" sz="1000" b="0" i="0" u="none" strike="noStrike" kern="1200" cap="none" spc="0" normalizeH="0" baseline="0" noProof="0">
                          <a:ln>
                            <a:noFill/>
                          </a:ln>
                          <a:solidFill>
                            <a:prstClr val="black"/>
                          </a:solidFill>
                          <a:effectLst/>
                          <a:uLnTx/>
                          <a:uFillTx/>
                          <a:latin typeface="+mn-lt"/>
                          <a:ea typeface="+mn-ea"/>
                          <a:cs typeface="+mn-cs"/>
                        </a:rPr>
                        <a:t>
 Wo sind die Rosa-Fans?💖🌟 Eingehüllt in einen zarten Goldschimmer verzaubert dieses Adventstablett ab dem 1. Advent Eure Gäste an der festlichen Tafel und sorgt für die rosarote Brille.
.
.
.
#depot #depot_online #depotdeko #adventskranz #kerzen #advent #adventszeit #gemütlich #tischdeko #weihnachtszeit #weihnachtenmitdepot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https://www.instagram.com/p/B41kK2ZKSPh/media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56598139"/>
                  </a:ext>
                </a:extLst>
              </a:tr>
            </a:tbl>
          </a:graphicData>
        </a:graphic>
      </p:graphicFrame>
      <p:sp>
        <p:nvSpPr>
          <p:cNvPr id="4" name="Text Placeholder 3">
            <a:extLst>
              <a:ext uri="{FF2B5EF4-FFF2-40B4-BE49-F238E27FC236}">
                <a16:creationId xmlns:a16="http://schemas.microsoft.com/office/drawing/2014/main" id="{671B9557-5444-47BB-9169-1C99BEAEBAA7}"/>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7655583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5348-43F8-4608-84B8-669F3E2CE2CB}"/>
              </a:ext>
            </a:extLst>
          </p:cNvPr>
          <p:cNvSpPr>
            <a:spLocks noGrp="1"/>
          </p:cNvSpPr>
          <p:nvPr>
            <p:ph type="title"/>
          </p:nvPr>
        </p:nvSpPr>
        <p:spPr/>
        <p:txBody>
          <a:bodyPr/>
          <a:lstStyle/>
          <a:p>
            <a:r>
              <a:rPr lang="en-US"/>
              <a:t>Instagram Posts Table | depot_online - 14 of 25</a:t>
            </a:r>
          </a:p>
        </p:txBody>
      </p:sp>
      <p:graphicFrame>
        <p:nvGraphicFramePr>
          <p:cNvPr id="5" name="Table Placeholder 4">
            <a:extLst>
              <a:ext uri="{FF2B5EF4-FFF2-40B4-BE49-F238E27FC236}">
                <a16:creationId xmlns:a16="http://schemas.microsoft.com/office/drawing/2014/main" id="{A8DD519C-8829-4287-944D-6641658653CB}"/>
              </a:ext>
            </a:extLst>
          </p:cNvPr>
          <p:cNvGraphicFramePr>
            <a:graphicFrameLocks noGrp="1"/>
          </p:cNvGraphicFramePr>
          <p:nvPr>
            <p:ph type="tbl" sz="quarter" idx="13"/>
            <p:extLst>
              <p:ext uri="{D42A27DB-BD31-4B8C-83A1-F6EECF244321}">
                <p14:modId xmlns:p14="http://schemas.microsoft.com/office/powerpoint/2010/main" val="167167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650905118"/>
                    </a:ext>
                  </a:extLst>
                </a:gridCol>
                <a:gridCol w="1975104">
                  <a:extLst>
                    <a:ext uri="{9D8B030D-6E8A-4147-A177-3AD203B41FA5}">
                      <a16:colId xmlns:a16="http://schemas.microsoft.com/office/drawing/2014/main" val="3660796163"/>
                    </a:ext>
                  </a:extLst>
                </a:gridCol>
                <a:gridCol w="905256">
                  <a:extLst>
                    <a:ext uri="{9D8B030D-6E8A-4147-A177-3AD203B41FA5}">
                      <a16:colId xmlns:a16="http://schemas.microsoft.com/office/drawing/2014/main" val="2525668014"/>
                    </a:ext>
                  </a:extLst>
                </a:gridCol>
                <a:gridCol w="905256">
                  <a:extLst>
                    <a:ext uri="{9D8B030D-6E8A-4147-A177-3AD203B41FA5}">
                      <a16:colId xmlns:a16="http://schemas.microsoft.com/office/drawing/2014/main" val="633797527"/>
                    </a:ext>
                  </a:extLst>
                </a:gridCol>
                <a:gridCol w="905256">
                  <a:extLst>
                    <a:ext uri="{9D8B030D-6E8A-4147-A177-3AD203B41FA5}">
                      <a16:colId xmlns:a16="http://schemas.microsoft.com/office/drawing/2014/main" val="1226828887"/>
                    </a:ext>
                  </a:extLst>
                </a:gridCol>
                <a:gridCol w="905256">
                  <a:extLst>
                    <a:ext uri="{9D8B030D-6E8A-4147-A177-3AD203B41FA5}">
                      <a16:colId xmlns:a16="http://schemas.microsoft.com/office/drawing/2014/main" val="291285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187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- 2019-12-02 10:26:42</a:t>
                      </a:r>
                      <a:r>
                        <a:rPr kumimoji="0" lang="en-US" sz="1000" b="0" i="0" u="none" strike="noStrike" kern="1200" cap="none" spc="0" normalizeH="0" baseline="0" noProof="0">
                          <a:ln>
                            <a:noFill/>
                          </a:ln>
                          <a:solidFill>
                            <a:prstClr val="black"/>
                          </a:solidFill>
                          <a:effectLst/>
                          <a:uLnTx/>
                          <a:uFillTx/>
                          <a:latin typeface="+mn-lt"/>
                          <a:ea typeface="+mn-ea"/>
                          <a:cs typeface="+mn-cs"/>
                        </a:rPr>
                        <a:t>
 Manchmal hilft nur Feenstaub &amp; Glitzer!✨ Mit unseren funkelnden Kugeln, Bäumchen und Kerzen schaffst Du Dir ein elegantes Deko-Highlight. Für den Extra-Effekt sorgt hier unser modernes Spiegeltablett, das die Dekoobjekte perfekt in Szene setzt.
📸 whiteandvintage
.
.
.
#depot #depot_online #depotdeko #weihnachtenmitdepot#dekotablett #tannenbaum #weihnachtsdeko #glitzer#selbermachen #vorfreude #weihnachtszeit #modern #interiorinspo#interiorlove #homedecoration #musthave #interiordesign#instainterior #myhome #decoration #inspiration #love #instagood#dreamhome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https://www.instagram.com/p/B5kQ-cUABn0/media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7170614"/>
                  </a:ext>
                </a:extLst>
              </a:tr>
            </a:tbl>
          </a:graphicData>
        </a:graphic>
      </p:graphicFrame>
      <p:sp>
        <p:nvSpPr>
          <p:cNvPr id="4" name="Text Placeholder 3">
            <a:extLst>
              <a:ext uri="{FF2B5EF4-FFF2-40B4-BE49-F238E27FC236}">
                <a16:creationId xmlns:a16="http://schemas.microsoft.com/office/drawing/2014/main" id="{B95C8F54-0089-45E6-90D3-8F6B0BF91910}"/>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116519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10EA-BFB5-4146-AAB9-9F0CF1A654E0}"/>
              </a:ext>
            </a:extLst>
          </p:cNvPr>
          <p:cNvSpPr>
            <a:spLocks noGrp="1"/>
          </p:cNvSpPr>
          <p:nvPr>
            <p:ph type="title"/>
          </p:nvPr>
        </p:nvSpPr>
        <p:spPr/>
        <p:txBody>
          <a:bodyPr/>
          <a:lstStyle/>
          <a:p>
            <a:r>
              <a:rPr lang="en-US"/>
              <a:t>Instagram Posts Table | depot_online - 15 of 25</a:t>
            </a:r>
          </a:p>
        </p:txBody>
      </p:sp>
      <p:graphicFrame>
        <p:nvGraphicFramePr>
          <p:cNvPr id="5" name="Table Placeholder 4">
            <a:extLst>
              <a:ext uri="{FF2B5EF4-FFF2-40B4-BE49-F238E27FC236}">
                <a16:creationId xmlns:a16="http://schemas.microsoft.com/office/drawing/2014/main" id="{8A9BA236-F5FE-4239-9703-158137C5BDBD}"/>
              </a:ext>
            </a:extLst>
          </p:cNvPr>
          <p:cNvGraphicFramePr>
            <a:graphicFrameLocks noGrp="1"/>
          </p:cNvGraphicFramePr>
          <p:nvPr>
            <p:ph type="tbl" sz="quarter" idx="13"/>
            <p:extLst>
              <p:ext uri="{D42A27DB-BD31-4B8C-83A1-F6EECF244321}">
                <p14:modId xmlns:p14="http://schemas.microsoft.com/office/powerpoint/2010/main" val="400750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5214280"/>
                    </a:ext>
                  </a:extLst>
                </a:gridCol>
                <a:gridCol w="1975104">
                  <a:extLst>
                    <a:ext uri="{9D8B030D-6E8A-4147-A177-3AD203B41FA5}">
                      <a16:colId xmlns:a16="http://schemas.microsoft.com/office/drawing/2014/main" val="3316354311"/>
                    </a:ext>
                  </a:extLst>
                </a:gridCol>
                <a:gridCol w="905256">
                  <a:extLst>
                    <a:ext uri="{9D8B030D-6E8A-4147-A177-3AD203B41FA5}">
                      <a16:colId xmlns:a16="http://schemas.microsoft.com/office/drawing/2014/main" val="2967180546"/>
                    </a:ext>
                  </a:extLst>
                </a:gridCol>
                <a:gridCol w="905256">
                  <a:extLst>
                    <a:ext uri="{9D8B030D-6E8A-4147-A177-3AD203B41FA5}">
                      <a16:colId xmlns:a16="http://schemas.microsoft.com/office/drawing/2014/main" val="2453970212"/>
                    </a:ext>
                  </a:extLst>
                </a:gridCol>
                <a:gridCol w="905256">
                  <a:extLst>
                    <a:ext uri="{9D8B030D-6E8A-4147-A177-3AD203B41FA5}">
                      <a16:colId xmlns:a16="http://schemas.microsoft.com/office/drawing/2014/main" val="666926996"/>
                    </a:ext>
                  </a:extLst>
                </a:gridCol>
                <a:gridCol w="905256">
                  <a:extLst>
                    <a:ext uri="{9D8B030D-6E8A-4147-A177-3AD203B41FA5}">
                      <a16:colId xmlns:a16="http://schemas.microsoft.com/office/drawing/2014/main" val="248516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580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depot_online - 2019-12-22 11:12:59</a:t>
                      </a:r>
                      <a:r>
                        <a:rPr kumimoji="0" lang="de-DE" sz="1000" b="0" i="0" u="none" strike="noStrike" kern="1200" cap="none" spc="0" normalizeH="0" baseline="0" noProof="0">
                          <a:ln>
                            <a:noFill/>
                          </a:ln>
                          <a:solidFill>
                            <a:prstClr val="black"/>
                          </a:solidFill>
                          <a:effectLst/>
                          <a:uLnTx/>
                          <a:uFillTx/>
                          <a:latin typeface="+mn-lt"/>
                          <a:ea typeface="+mn-ea"/>
                          <a:cs typeface="+mn-cs"/>
                        </a:rPr>
                        <a:t>
 ❌❌❌ Gewinnspiel beendet ❌❌❌ Herzlichen Glückwunsch an engelmann4198 zum Gewinn 🎁💗WIN WIN WIN💗🎁
.
Ihr habt ihn lange lange vermisst, er ist endlich wieder da &amp; wir verlosen 1 Exemplar an Euch – unser beliebter Fellsessel! So kuschelig und flauschig, perfekt für die kalte Jahreszeit!🌟❄️ Zum 4. Advent haben wir für Euch ein tolles Makeover-Paket gezaubert, das wir an Euch verlosen dürfen! Ein flauschiger Teppich, der Sessel, ein goldener Beistelltisch, eine Design-Stehlampe, süße Spiegel und Dekorationselemente wie Kerzenhalter, Pampasgras oder Vasen machen den Look perfekt.
.
Das könnt Ihr gewinnen:
Ein riesiges DEPOT-Paket für Dein Makeover Zuhause knapp 700 € 😱. Swipe nach links und Ihr findet alle Artikel, die Euch im Nu ein cozy home zaubern werden – wir sagen nur Fellsessel, goldener Hingucker und viele kleine Details, die wir mit Liebe ausgewählt haben – aber schaut selbst!
⠀⠀⠀⠀⠀⠀⠀⠀⠀
So macht Ihr mit: ⠀⠀⠀⠀⠀⠀⠀⠀⠀
1. Like diesen Post 👍
2. Beantworte folgende Frage: Auf was 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https://www.instagram.com/p/B6X2K5Yp1jf/media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93591375"/>
                  </a:ext>
                </a:extLst>
              </a:tr>
            </a:tbl>
          </a:graphicData>
        </a:graphic>
      </p:graphicFrame>
      <p:sp>
        <p:nvSpPr>
          <p:cNvPr id="4" name="Text Placeholder 3">
            <a:extLst>
              <a:ext uri="{FF2B5EF4-FFF2-40B4-BE49-F238E27FC236}">
                <a16:creationId xmlns:a16="http://schemas.microsoft.com/office/drawing/2014/main" id="{6AA15F9A-8CAE-45D5-B570-419EA4813857}"/>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746551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794EC-9DBD-4DC0-95DC-7F369959FA8F}"/>
              </a:ext>
            </a:extLst>
          </p:cNvPr>
          <p:cNvSpPr>
            <a:spLocks noGrp="1"/>
          </p:cNvSpPr>
          <p:nvPr>
            <p:ph type="title"/>
          </p:nvPr>
        </p:nvSpPr>
        <p:spPr/>
        <p:txBody>
          <a:bodyPr/>
          <a:lstStyle/>
          <a:p>
            <a:r>
              <a:rPr lang="en-US"/>
              <a:t>Instagram Posts Table | depot_online - 16 of 25</a:t>
            </a:r>
          </a:p>
        </p:txBody>
      </p:sp>
      <p:graphicFrame>
        <p:nvGraphicFramePr>
          <p:cNvPr id="5" name="Table Placeholder 4">
            <a:extLst>
              <a:ext uri="{FF2B5EF4-FFF2-40B4-BE49-F238E27FC236}">
                <a16:creationId xmlns:a16="http://schemas.microsoft.com/office/drawing/2014/main" id="{93A53C6B-D659-420C-AB92-FFABB6AB1A0E}"/>
              </a:ext>
            </a:extLst>
          </p:cNvPr>
          <p:cNvGraphicFramePr>
            <a:graphicFrameLocks noGrp="1"/>
          </p:cNvGraphicFramePr>
          <p:nvPr>
            <p:ph type="tbl" sz="quarter" idx="13"/>
            <p:extLst>
              <p:ext uri="{D42A27DB-BD31-4B8C-83A1-F6EECF244321}">
                <p14:modId xmlns:p14="http://schemas.microsoft.com/office/powerpoint/2010/main" val="3824797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09121962"/>
                    </a:ext>
                  </a:extLst>
                </a:gridCol>
                <a:gridCol w="1975104">
                  <a:extLst>
                    <a:ext uri="{9D8B030D-6E8A-4147-A177-3AD203B41FA5}">
                      <a16:colId xmlns:a16="http://schemas.microsoft.com/office/drawing/2014/main" val="810221109"/>
                    </a:ext>
                  </a:extLst>
                </a:gridCol>
                <a:gridCol w="905256">
                  <a:extLst>
                    <a:ext uri="{9D8B030D-6E8A-4147-A177-3AD203B41FA5}">
                      <a16:colId xmlns:a16="http://schemas.microsoft.com/office/drawing/2014/main" val="553630833"/>
                    </a:ext>
                  </a:extLst>
                </a:gridCol>
                <a:gridCol w="905256">
                  <a:extLst>
                    <a:ext uri="{9D8B030D-6E8A-4147-A177-3AD203B41FA5}">
                      <a16:colId xmlns:a16="http://schemas.microsoft.com/office/drawing/2014/main" val="3021526010"/>
                    </a:ext>
                  </a:extLst>
                </a:gridCol>
                <a:gridCol w="905256">
                  <a:extLst>
                    <a:ext uri="{9D8B030D-6E8A-4147-A177-3AD203B41FA5}">
                      <a16:colId xmlns:a16="http://schemas.microsoft.com/office/drawing/2014/main" val="2010498569"/>
                    </a:ext>
                  </a:extLst>
                </a:gridCol>
                <a:gridCol w="905256">
                  <a:extLst>
                    <a:ext uri="{9D8B030D-6E8A-4147-A177-3AD203B41FA5}">
                      <a16:colId xmlns:a16="http://schemas.microsoft.com/office/drawing/2014/main" val="415251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826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- 2019-11-18 16:50:05</a:t>
                      </a:r>
                      <a:r>
                        <a:rPr kumimoji="0" lang="en-US" sz="1000" b="0" i="0" u="none" strike="noStrike" kern="1200" cap="none" spc="0" normalizeH="0" baseline="0" noProof="0">
                          <a:ln>
                            <a:noFill/>
                          </a:ln>
                          <a:solidFill>
                            <a:prstClr val="black"/>
                          </a:solidFill>
                          <a:effectLst/>
                          <a:uLnTx/>
                          <a:uFillTx/>
                          <a:latin typeface="+mn-lt"/>
                          <a:ea typeface="+mn-ea"/>
                          <a:cs typeface="+mn-cs"/>
                        </a:rPr>
                        <a:t>
 Bei was oder wem überlegt Ihr auch immer viel zu lange?🙈
.
.
.
#depot_online #weihnachtenmitdepot #depotdeko #dreambig #dreams #lifeisshort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https://www.instagram.com/p/B5A5uIuKNr9/media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6749002"/>
                  </a:ext>
                </a:extLst>
              </a:tr>
            </a:tbl>
          </a:graphicData>
        </a:graphic>
      </p:graphicFrame>
      <p:sp>
        <p:nvSpPr>
          <p:cNvPr id="4" name="Text Placeholder 3">
            <a:extLst>
              <a:ext uri="{FF2B5EF4-FFF2-40B4-BE49-F238E27FC236}">
                <a16:creationId xmlns:a16="http://schemas.microsoft.com/office/drawing/2014/main" id="{C0CAD48D-E0C8-4425-BB5D-D9C47B78F54A}"/>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44923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10729-2E3D-4615-A8F7-430F685241BC}"/>
              </a:ext>
            </a:extLst>
          </p:cNvPr>
          <p:cNvSpPr>
            <a:spLocks noGrp="1"/>
          </p:cNvSpPr>
          <p:nvPr>
            <p:ph type="title"/>
          </p:nvPr>
        </p:nvSpPr>
        <p:spPr/>
        <p:txBody>
          <a:bodyPr/>
          <a:lstStyle/>
          <a:p>
            <a:r>
              <a:rPr lang="en-US"/>
              <a:t>Instagram Posts Table | depot_online - 17 of 25</a:t>
            </a:r>
          </a:p>
        </p:txBody>
      </p:sp>
      <p:graphicFrame>
        <p:nvGraphicFramePr>
          <p:cNvPr id="5" name="Table Placeholder 4">
            <a:extLst>
              <a:ext uri="{FF2B5EF4-FFF2-40B4-BE49-F238E27FC236}">
                <a16:creationId xmlns:a16="http://schemas.microsoft.com/office/drawing/2014/main" id="{06D1FC01-B007-4AF8-92F2-9559715FE08A}"/>
              </a:ext>
            </a:extLst>
          </p:cNvPr>
          <p:cNvGraphicFramePr>
            <a:graphicFrameLocks noGrp="1"/>
          </p:cNvGraphicFramePr>
          <p:nvPr>
            <p:ph type="tbl" sz="quarter" idx="13"/>
            <p:extLst>
              <p:ext uri="{D42A27DB-BD31-4B8C-83A1-F6EECF244321}">
                <p14:modId xmlns:p14="http://schemas.microsoft.com/office/powerpoint/2010/main" val="1215889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38807527"/>
                    </a:ext>
                  </a:extLst>
                </a:gridCol>
                <a:gridCol w="1975104">
                  <a:extLst>
                    <a:ext uri="{9D8B030D-6E8A-4147-A177-3AD203B41FA5}">
                      <a16:colId xmlns:a16="http://schemas.microsoft.com/office/drawing/2014/main" val="2244923104"/>
                    </a:ext>
                  </a:extLst>
                </a:gridCol>
                <a:gridCol w="905256">
                  <a:extLst>
                    <a:ext uri="{9D8B030D-6E8A-4147-A177-3AD203B41FA5}">
                      <a16:colId xmlns:a16="http://schemas.microsoft.com/office/drawing/2014/main" val="1675103067"/>
                    </a:ext>
                  </a:extLst>
                </a:gridCol>
                <a:gridCol w="905256">
                  <a:extLst>
                    <a:ext uri="{9D8B030D-6E8A-4147-A177-3AD203B41FA5}">
                      <a16:colId xmlns:a16="http://schemas.microsoft.com/office/drawing/2014/main" val="866904407"/>
                    </a:ext>
                  </a:extLst>
                </a:gridCol>
                <a:gridCol w="905256">
                  <a:extLst>
                    <a:ext uri="{9D8B030D-6E8A-4147-A177-3AD203B41FA5}">
                      <a16:colId xmlns:a16="http://schemas.microsoft.com/office/drawing/2014/main" val="2397573521"/>
                    </a:ext>
                  </a:extLst>
                </a:gridCol>
                <a:gridCol w="905256">
                  <a:extLst>
                    <a:ext uri="{9D8B030D-6E8A-4147-A177-3AD203B41FA5}">
                      <a16:colId xmlns:a16="http://schemas.microsoft.com/office/drawing/2014/main" val="199501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8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- 2019-11-22 16:34:18</a:t>
                      </a:r>
                      <a:r>
                        <a:rPr kumimoji="0" lang="en-US" sz="1000" b="0" i="0" u="none" strike="noStrike" kern="1200" cap="none" spc="0" normalizeH="0" baseline="0" noProof="0">
                          <a:ln>
                            <a:noFill/>
                          </a:ln>
                          <a:solidFill>
                            <a:prstClr val="black"/>
                          </a:solidFill>
                          <a:effectLst/>
                          <a:uLnTx/>
                          <a:uFillTx/>
                          <a:latin typeface="+mn-lt"/>
                          <a:ea typeface="+mn-ea"/>
                          <a:cs typeface="+mn-cs"/>
                        </a:rPr>
                        <a:t>
 Das kleine Weihnachtsdorf, das sich auf der Treppe von der lieben froehlicheszuhause gebildet hat, bietet jeden Tag eine süße Überraschung für Deine Liebsten. ⭐ Nicht nur optisch sind die Häusschen ein echter Hingucker, sie haben auch viel Platz zum Befüllen. 🥰
.
.
.
#depot #depot_online #depotdeko #weihnachtenmitdepot #adventskalender #häuschen #weihnachtsgeschenke #selbermachen #verschneit #schnee #vorfreude #weihnachtszeit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https://www.instagram.com/p/B5LLGCegbTP/media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4804412"/>
                  </a:ext>
                </a:extLst>
              </a:tr>
            </a:tbl>
          </a:graphicData>
        </a:graphic>
      </p:graphicFrame>
      <p:sp>
        <p:nvSpPr>
          <p:cNvPr id="4" name="Text Placeholder 3">
            <a:extLst>
              <a:ext uri="{FF2B5EF4-FFF2-40B4-BE49-F238E27FC236}">
                <a16:creationId xmlns:a16="http://schemas.microsoft.com/office/drawing/2014/main" id="{AB266FA9-8FC3-4A93-87C3-D8650F43BF75}"/>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767761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05F3E-B88D-4F4E-8BCF-1CFD33D33A2E}"/>
              </a:ext>
            </a:extLst>
          </p:cNvPr>
          <p:cNvSpPr>
            <a:spLocks noGrp="1"/>
          </p:cNvSpPr>
          <p:nvPr>
            <p:ph type="title"/>
          </p:nvPr>
        </p:nvSpPr>
        <p:spPr/>
        <p:txBody>
          <a:bodyPr/>
          <a:lstStyle/>
          <a:p>
            <a:r>
              <a:rPr lang="en-US"/>
              <a:t>Instagram Posts Table | depot_online - 18 of 25</a:t>
            </a:r>
          </a:p>
        </p:txBody>
      </p:sp>
      <p:graphicFrame>
        <p:nvGraphicFramePr>
          <p:cNvPr id="5" name="Table Placeholder 4">
            <a:extLst>
              <a:ext uri="{FF2B5EF4-FFF2-40B4-BE49-F238E27FC236}">
                <a16:creationId xmlns:a16="http://schemas.microsoft.com/office/drawing/2014/main" id="{0CF21E0E-6332-4726-A98F-6C88F1FB58DC}"/>
              </a:ext>
            </a:extLst>
          </p:cNvPr>
          <p:cNvGraphicFramePr>
            <a:graphicFrameLocks noGrp="1"/>
          </p:cNvGraphicFramePr>
          <p:nvPr>
            <p:ph type="tbl" sz="quarter" idx="13"/>
            <p:extLst>
              <p:ext uri="{D42A27DB-BD31-4B8C-83A1-F6EECF244321}">
                <p14:modId xmlns:p14="http://schemas.microsoft.com/office/powerpoint/2010/main" val="20530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475577257"/>
                    </a:ext>
                  </a:extLst>
                </a:gridCol>
                <a:gridCol w="1975104">
                  <a:extLst>
                    <a:ext uri="{9D8B030D-6E8A-4147-A177-3AD203B41FA5}">
                      <a16:colId xmlns:a16="http://schemas.microsoft.com/office/drawing/2014/main" val="2155092233"/>
                    </a:ext>
                  </a:extLst>
                </a:gridCol>
                <a:gridCol w="905256">
                  <a:extLst>
                    <a:ext uri="{9D8B030D-6E8A-4147-A177-3AD203B41FA5}">
                      <a16:colId xmlns:a16="http://schemas.microsoft.com/office/drawing/2014/main" val="2586659417"/>
                    </a:ext>
                  </a:extLst>
                </a:gridCol>
                <a:gridCol w="905256">
                  <a:extLst>
                    <a:ext uri="{9D8B030D-6E8A-4147-A177-3AD203B41FA5}">
                      <a16:colId xmlns:a16="http://schemas.microsoft.com/office/drawing/2014/main" val="2111871084"/>
                    </a:ext>
                  </a:extLst>
                </a:gridCol>
                <a:gridCol w="905256">
                  <a:extLst>
                    <a:ext uri="{9D8B030D-6E8A-4147-A177-3AD203B41FA5}">
                      <a16:colId xmlns:a16="http://schemas.microsoft.com/office/drawing/2014/main" val="582877180"/>
                    </a:ext>
                  </a:extLst>
                </a:gridCol>
                <a:gridCol w="905256">
                  <a:extLst>
                    <a:ext uri="{9D8B030D-6E8A-4147-A177-3AD203B41FA5}">
                      <a16:colId xmlns:a16="http://schemas.microsoft.com/office/drawing/2014/main" val="1029216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545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- 2019-11-17 08:54:50</a:t>
                      </a:r>
                      <a:r>
                        <a:rPr kumimoji="0" lang="en-US" sz="1000" b="0" i="0" u="none" strike="noStrike" kern="1200" cap="none" spc="0" normalizeH="0" baseline="0" noProof="0">
                          <a:ln>
                            <a:noFill/>
                          </a:ln>
                          <a:solidFill>
                            <a:prstClr val="black"/>
                          </a:solidFill>
                          <a:effectLst/>
                          <a:uLnTx/>
                          <a:uFillTx/>
                          <a:latin typeface="+mn-lt"/>
                          <a:ea typeface="+mn-ea"/>
                          <a:cs typeface="+mn-cs"/>
                        </a:rPr>
                        <a:t>
 White is my favorite colour!😍❄️ Wie gefällt Dir der gemütliche #boholook von bohostyleliving, wäre das auch was für Dein Wohnzimmer?
.
.
.
#depot #depot_online #depotdeko #wohnzimmer #cozy #gemütlich #weiß #holz #style #flauschig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https://www.instagram.com/p/B49eidOqm9j/media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9912823"/>
                  </a:ext>
                </a:extLst>
              </a:tr>
            </a:tbl>
          </a:graphicData>
        </a:graphic>
      </p:graphicFrame>
      <p:sp>
        <p:nvSpPr>
          <p:cNvPr id="4" name="Text Placeholder 3">
            <a:extLst>
              <a:ext uri="{FF2B5EF4-FFF2-40B4-BE49-F238E27FC236}">
                <a16:creationId xmlns:a16="http://schemas.microsoft.com/office/drawing/2014/main" id="{70B3E14E-1D4D-47A4-B37D-696B15356018}"/>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456163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4F0B2-8930-454D-A139-DA74D074E823}"/>
              </a:ext>
            </a:extLst>
          </p:cNvPr>
          <p:cNvSpPr>
            <a:spLocks noGrp="1"/>
          </p:cNvSpPr>
          <p:nvPr>
            <p:ph type="title"/>
          </p:nvPr>
        </p:nvSpPr>
        <p:spPr/>
        <p:txBody>
          <a:bodyPr/>
          <a:lstStyle/>
          <a:p>
            <a:r>
              <a:rPr lang="en-US"/>
              <a:t>Instagram Posts Table | depot_online - 19 of 25</a:t>
            </a:r>
          </a:p>
        </p:txBody>
      </p:sp>
      <p:graphicFrame>
        <p:nvGraphicFramePr>
          <p:cNvPr id="5" name="Table Placeholder 4">
            <a:extLst>
              <a:ext uri="{FF2B5EF4-FFF2-40B4-BE49-F238E27FC236}">
                <a16:creationId xmlns:a16="http://schemas.microsoft.com/office/drawing/2014/main" id="{60BE2718-72A1-42A7-B507-6252CDC0D5EB}"/>
              </a:ext>
            </a:extLst>
          </p:cNvPr>
          <p:cNvGraphicFramePr>
            <a:graphicFrameLocks noGrp="1"/>
          </p:cNvGraphicFramePr>
          <p:nvPr>
            <p:ph type="tbl" sz="quarter" idx="13"/>
            <p:extLst>
              <p:ext uri="{D42A27DB-BD31-4B8C-83A1-F6EECF244321}">
                <p14:modId xmlns:p14="http://schemas.microsoft.com/office/powerpoint/2010/main" val="159332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92905516"/>
                    </a:ext>
                  </a:extLst>
                </a:gridCol>
                <a:gridCol w="1975104">
                  <a:extLst>
                    <a:ext uri="{9D8B030D-6E8A-4147-A177-3AD203B41FA5}">
                      <a16:colId xmlns:a16="http://schemas.microsoft.com/office/drawing/2014/main" val="2556622331"/>
                    </a:ext>
                  </a:extLst>
                </a:gridCol>
                <a:gridCol w="905256">
                  <a:extLst>
                    <a:ext uri="{9D8B030D-6E8A-4147-A177-3AD203B41FA5}">
                      <a16:colId xmlns:a16="http://schemas.microsoft.com/office/drawing/2014/main" val="1836643183"/>
                    </a:ext>
                  </a:extLst>
                </a:gridCol>
                <a:gridCol w="905256">
                  <a:extLst>
                    <a:ext uri="{9D8B030D-6E8A-4147-A177-3AD203B41FA5}">
                      <a16:colId xmlns:a16="http://schemas.microsoft.com/office/drawing/2014/main" val="2284013142"/>
                    </a:ext>
                  </a:extLst>
                </a:gridCol>
                <a:gridCol w="905256">
                  <a:extLst>
                    <a:ext uri="{9D8B030D-6E8A-4147-A177-3AD203B41FA5}">
                      <a16:colId xmlns:a16="http://schemas.microsoft.com/office/drawing/2014/main" val="3976798860"/>
                    </a:ext>
                  </a:extLst>
                </a:gridCol>
                <a:gridCol w="905256">
                  <a:extLst>
                    <a:ext uri="{9D8B030D-6E8A-4147-A177-3AD203B41FA5}">
                      <a16:colId xmlns:a16="http://schemas.microsoft.com/office/drawing/2014/main" val="790671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42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- 2019-11-30 14:50:20</a:t>
                      </a:r>
                      <a:r>
                        <a:rPr kumimoji="0" lang="en-US" sz="1000" b="0" i="0" u="none" strike="noStrike" kern="1200" cap="none" spc="0" normalizeH="0" baseline="0" noProof="0">
                          <a:ln>
                            <a:noFill/>
                          </a:ln>
                          <a:solidFill>
                            <a:prstClr val="black"/>
                          </a:solidFill>
                          <a:effectLst/>
                          <a:uLnTx/>
                          <a:uFillTx/>
                          <a:latin typeface="+mn-lt"/>
                          <a:ea typeface="+mn-ea"/>
                          <a:cs typeface="+mn-cs"/>
                        </a:rPr>
                        <a:t>
 Ab morgen dürfen wir jeden Tag ein kleines Türchen öffnen und uns über eine kleine Überraschung freuen. Adventskalender wie dieser hier von herzenstimme sorgen für große Vorfreude und sind definitiv nicht wegzudenken in der Vorweihnachtszeit, oder?
.
.
.
#depot #depot_online #depotdeko #weihnachtenmitdepot #adventskalender #sterne #treppenaufgang #weihnachtsgeschenke #selbermachen #vorfreude #weihnachtszeit #modern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https://www.instagram.com/p/B5fljjgKAO_/media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9143780"/>
                  </a:ext>
                </a:extLst>
              </a:tr>
            </a:tbl>
          </a:graphicData>
        </a:graphic>
      </p:graphicFrame>
      <p:sp>
        <p:nvSpPr>
          <p:cNvPr id="4" name="Text Placeholder 3">
            <a:extLst>
              <a:ext uri="{FF2B5EF4-FFF2-40B4-BE49-F238E27FC236}">
                <a16:creationId xmlns:a16="http://schemas.microsoft.com/office/drawing/2014/main" id="{C88459C6-F895-47FB-B05F-D36663A633F4}"/>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957890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BFD88-1D34-4A43-8980-FD5247FC75D4}"/>
              </a:ext>
            </a:extLst>
          </p:cNvPr>
          <p:cNvSpPr>
            <a:spLocks noGrp="1"/>
          </p:cNvSpPr>
          <p:nvPr>
            <p:ph type="title"/>
          </p:nvPr>
        </p:nvSpPr>
        <p:spPr/>
        <p:txBody>
          <a:bodyPr/>
          <a:lstStyle/>
          <a:p>
            <a:r>
              <a:rPr lang="en-US"/>
              <a:t>Instagram Posts Table | depot_online - 20 of 25</a:t>
            </a:r>
          </a:p>
        </p:txBody>
      </p:sp>
      <p:graphicFrame>
        <p:nvGraphicFramePr>
          <p:cNvPr id="5" name="Table Placeholder 4">
            <a:extLst>
              <a:ext uri="{FF2B5EF4-FFF2-40B4-BE49-F238E27FC236}">
                <a16:creationId xmlns:a16="http://schemas.microsoft.com/office/drawing/2014/main" id="{1C57DFAF-2E37-4172-A7C3-CDED9EB22ED8}"/>
              </a:ext>
            </a:extLst>
          </p:cNvPr>
          <p:cNvGraphicFramePr>
            <a:graphicFrameLocks noGrp="1"/>
          </p:cNvGraphicFramePr>
          <p:nvPr>
            <p:ph type="tbl" sz="quarter" idx="13"/>
            <p:extLst>
              <p:ext uri="{D42A27DB-BD31-4B8C-83A1-F6EECF244321}">
                <p14:modId xmlns:p14="http://schemas.microsoft.com/office/powerpoint/2010/main" val="336846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62662628"/>
                    </a:ext>
                  </a:extLst>
                </a:gridCol>
                <a:gridCol w="1975104">
                  <a:extLst>
                    <a:ext uri="{9D8B030D-6E8A-4147-A177-3AD203B41FA5}">
                      <a16:colId xmlns:a16="http://schemas.microsoft.com/office/drawing/2014/main" val="326890819"/>
                    </a:ext>
                  </a:extLst>
                </a:gridCol>
                <a:gridCol w="905256">
                  <a:extLst>
                    <a:ext uri="{9D8B030D-6E8A-4147-A177-3AD203B41FA5}">
                      <a16:colId xmlns:a16="http://schemas.microsoft.com/office/drawing/2014/main" val="3575241133"/>
                    </a:ext>
                  </a:extLst>
                </a:gridCol>
                <a:gridCol w="905256">
                  <a:extLst>
                    <a:ext uri="{9D8B030D-6E8A-4147-A177-3AD203B41FA5}">
                      <a16:colId xmlns:a16="http://schemas.microsoft.com/office/drawing/2014/main" val="700164056"/>
                    </a:ext>
                  </a:extLst>
                </a:gridCol>
                <a:gridCol w="905256">
                  <a:extLst>
                    <a:ext uri="{9D8B030D-6E8A-4147-A177-3AD203B41FA5}">
                      <a16:colId xmlns:a16="http://schemas.microsoft.com/office/drawing/2014/main" val="3719219961"/>
                    </a:ext>
                  </a:extLst>
                </a:gridCol>
                <a:gridCol w="905256">
                  <a:extLst>
                    <a:ext uri="{9D8B030D-6E8A-4147-A177-3AD203B41FA5}">
                      <a16:colId xmlns:a16="http://schemas.microsoft.com/office/drawing/2014/main" val="365884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629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- 2019-10-22 05:55:08</a:t>
                      </a:r>
                      <a:r>
                        <a:rPr kumimoji="0" lang="en-US" sz="1000" b="0" i="0" u="none" strike="noStrike" kern="1200" cap="none" spc="0" normalizeH="0" baseline="0" noProof="0">
                          <a:ln>
                            <a:noFill/>
                          </a:ln>
                          <a:solidFill>
                            <a:prstClr val="black"/>
                          </a:solidFill>
                          <a:effectLst/>
                          <a:uLnTx/>
                          <a:uFillTx/>
                          <a:latin typeface="+mn-lt"/>
                          <a:ea typeface="+mn-ea"/>
                          <a:cs typeface="+mn-cs"/>
                        </a:rPr>
                        <a:t>
 Wir genießen die letzten milden Tage &amp; decken den Tisch passend zur Jahreszeit im Herbstlook. Die liebe Denise von homestylepassion setzt besonders auf weiße Artikel, die sich wunderbar mit sämtlichen Farben kombinieren lassen – oder auch einfach so einen tollen Look erzeugen!
.
🤫Kleiner Tipp: Heute startet für Euch der Herbst SALE im Onlineshop und in den Filialen! Mit wem solltest Du also nochmal schnell Shoppen gehen?🎃
.
.
.
#depot #depot_online #depotdeko #interiorinspo #scandi #weiß #kürbis #interiorlove #decoration #photooftheday #musthave #essen #feierlich #elegant #weddinginspo #festtafel #tischdekoration #partytime #herbstparty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https://www.instagram.com/p/B36NTiRiz4N/media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9047668"/>
                  </a:ext>
                </a:extLst>
              </a:tr>
            </a:tbl>
          </a:graphicData>
        </a:graphic>
      </p:graphicFrame>
      <p:sp>
        <p:nvSpPr>
          <p:cNvPr id="4" name="Text Placeholder 3">
            <a:extLst>
              <a:ext uri="{FF2B5EF4-FFF2-40B4-BE49-F238E27FC236}">
                <a16:creationId xmlns:a16="http://schemas.microsoft.com/office/drawing/2014/main" id="{AE8E5FAC-66CB-43B7-A896-392D2EDF774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554511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DBD30-DDAF-44EB-9CD1-1286A9182A8B}"/>
              </a:ext>
            </a:extLst>
          </p:cNvPr>
          <p:cNvSpPr>
            <a:spLocks noGrp="1"/>
          </p:cNvSpPr>
          <p:nvPr>
            <p:ph type="title"/>
          </p:nvPr>
        </p:nvSpPr>
        <p:spPr/>
        <p:txBody>
          <a:bodyPr/>
          <a:lstStyle/>
          <a:p>
            <a:r>
              <a:rPr lang="en-US"/>
              <a:t>Instagram Posts Table | depot_online - 21 of 25</a:t>
            </a:r>
          </a:p>
        </p:txBody>
      </p:sp>
      <p:graphicFrame>
        <p:nvGraphicFramePr>
          <p:cNvPr id="5" name="Table Placeholder 4">
            <a:extLst>
              <a:ext uri="{FF2B5EF4-FFF2-40B4-BE49-F238E27FC236}">
                <a16:creationId xmlns:a16="http://schemas.microsoft.com/office/drawing/2014/main" id="{E302C6C4-1125-4A0F-951E-DACD91D9D45C}"/>
              </a:ext>
            </a:extLst>
          </p:cNvPr>
          <p:cNvGraphicFramePr>
            <a:graphicFrameLocks noGrp="1"/>
          </p:cNvGraphicFramePr>
          <p:nvPr>
            <p:ph type="tbl" sz="quarter" idx="13"/>
            <p:extLst>
              <p:ext uri="{D42A27DB-BD31-4B8C-83A1-F6EECF244321}">
                <p14:modId xmlns:p14="http://schemas.microsoft.com/office/powerpoint/2010/main" val="2320193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953519552"/>
                    </a:ext>
                  </a:extLst>
                </a:gridCol>
                <a:gridCol w="1975104">
                  <a:extLst>
                    <a:ext uri="{9D8B030D-6E8A-4147-A177-3AD203B41FA5}">
                      <a16:colId xmlns:a16="http://schemas.microsoft.com/office/drawing/2014/main" val="702824787"/>
                    </a:ext>
                  </a:extLst>
                </a:gridCol>
                <a:gridCol w="905256">
                  <a:extLst>
                    <a:ext uri="{9D8B030D-6E8A-4147-A177-3AD203B41FA5}">
                      <a16:colId xmlns:a16="http://schemas.microsoft.com/office/drawing/2014/main" val="2825869571"/>
                    </a:ext>
                  </a:extLst>
                </a:gridCol>
                <a:gridCol w="905256">
                  <a:extLst>
                    <a:ext uri="{9D8B030D-6E8A-4147-A177-3AD203B41FA5}">
                      <a16:colId xmlns:a16="http://schemas.microsoft.com/office/drawing/2014/main" val="3174345232"/>
                    </a:ext>
                  </a:extLst>
                </a:gridCol>
                <a:gridCol w="905256">
                  <a:extLst>
                    <a:ext uri="{9D8B030D-6E8A-4147-A177-3AD203B41FA5}">
                      <a16:colId xmlns:a16="http://schemas.microsoft.com/office/drawing/2014/main" val="4259543249"/>
                    </a:ext>
                  </a:extLst>
                </a:gridCol>
                <a:gridCol w="905256">
                  <a:extLst>
                    <a:ext uri="{9D8B030D-6E8A-4147-A177-3AD203B41FA5}">
                      <a16:colId xmlns:a16="http://schemas.microsoft.com/office/drawing/2014/main" val="205857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19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- 2019-12-22 07:58:35</a:t>
                      </a:r>
                      <a:r>
                        <a:rPr kumimoji="0" lang="en-US" sz="1000" b="0" i="0" u="none" strike="noStrike" kern="1200" cap="none" spc="0" normalizeH="0" baseline="0" noProof="0">
                          <a:ln>
                            <a:noFill/>
                          </a:ln>
                          <a:solidFill>
                            <a:prstClr val="black"/>
                          </a:solidFill>
                          <a:effectLst/>
                          <a:uLnTx/>
                          <a:uFillTx/>
                          <a:latin typeface="+mn-lt"/>
                          <a:ea typeface="+mn-ea"/>
                          <a:cs typeface="+mn-cs"/>
                        </a:rPr>
                        <a:t>
 Marmor und Gold = ♥️ Mit dem modernen Geschirr hast Du die Basis für eine wunderschöne Tischdeko geschaffen, noch ein paar glitzernde Bäumchen und Kerzen dazu und fertig ist eine festliche Tafel, die Deine Advents - oder Weihnachtsgäste begeistert. Wir wünschen einen besinnlichen vierten Advent!🌟
.
.
.
#depot_online #depotdeko #depotonline #weihnachtenmitdepot #fest #immereinfest #marmor #gold #edel #tischdekoration #interior #interiorlove #musthave #homedecoration #interiordesign #tischleindecktisch #romantisch #lovely #designlove #homesweethome #newcollection #limited #weihnachtstafel #festtafel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https://www.instagram.com/p/B6Xf7FhCDHX/media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27388638"/>
                  </a:ext>
                </a:extLst>
              </a:tr>
            </a:tbl>
          </a:graphicData>
        </a:graphic>
      </p:graphicFrame>
      <p:sp>
        <p:nvSpPr>
          <p:cNvPr id="4" name="Text Placeholder 3">
            <a:extLst>
              <a:ext uri="{FF2B5EF4-FFF2-40B4-BE49-F238E27FC236}">
                <a16:creationId xmlns:a16="http://schemas.microsoft.com/office/drawing/2014/main" id="{0C3F2A9A-0D07-405A-B258-709EB485F8DC}"/>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3737663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3EEE-0050-4161-9FE1-6416D9CE1230}"/>
              </a:ext>
            </a:extLst>
          </p:cNvPr>
          <p:cNvSpPr>
            <a:spLocks noGrp="1"/>
          </p:cNvSpPr>
          <p:nvPr>
            <p:ph type="title"/>
          </p:nvPr>
        </p:nvSpPr>
        <p:spPr/>
        <p:txBody>
          <a:bodyPr/>
          <a:lstStyle/>
          <a:p>
            <a:r>
              <a:rPr lang="en-US"/>
              <a:t>Instagram Posts Table | depot_online - 22 of 25</a:t>
            </a:r>
          </a:p>
        </p:txBody>
      </p:sp>
      <p:graphicFrame>
        <p:nvGraphicFramePr>
          <p:cNvPr id="5" name="Table Placeholder 4">
            <a:extLst>
              <a:ext uri="{FF2B5EF4-FFF2-40B4-BE49-F238E27FC236}">
                <a16:creationId xmlns:a16="http://schemas.microsoft.com/office/drawing/2014/main" id="{A0CC5F48-7D32-4E9D-BD73-E9B3CAB6693B}"/>
              </a:ext>
            </a:extLst>
          </p:cNvPr>
          <p:cNvGraphicFramePr>
            <a:graphicFrameLocks noGrp="1"/>
          </p:cNvGraphicFramePr>
          <p:nvPr>
            <p:ph type="tbl" sz="quarter" idx="13"/>
            <p:extLst>
              <p:ext uri="{D42A27DB-BD31-4B8C-83A1-F6EECF244321}">
                <p14:modId xmlns:p14="http://schemas.microsoft.com/office/powerpoint/2010/main" val="111308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541325978"/>
                    </a:ext>
                  </a:extLst>
                </a:gridCol>
                <a:gridCol w="1975104">
                  <a:extLst>
                    <a:ext uri="{9D8B030D-6E8A-4147-A177-3AD203B41FA5}">
                      <a16:colId xmlns:a16="http://schemas.microsoft.com/office/drawing/2014/main" val="1868551081"/>
                    </a:ext>
                  </a:extLst>
                </a:gridCol>
                <a:gridCol w="905256">
                  <a:extLst>
                    <a:ext uri="{9D8B030D-6E8A-4147-A177-3AD203B41FA5}">
                      <a16:colId xmlns:a16="http://schemas.microsoft.com/office/drawing/2014/main" val="2798340163"/>
                    </a:ext>
                  </a:extLst>
                </a:gridCol>
                <a:gridCol w="905256">
                  <a:extLst>
                    <a:ext uri="{9D8B030D-6E8A-4147-A177-3AD203B41FA5}">
                      <a16:colId xmlns:a16="http://schemas.microsoft.com/office/drawing/2014/main" val="1422951390"/>
                    </a:ext>
                  </a:extLst>
                </a:gridCol>
                <a:gridCol w="905256">
                  <a:extLst>
                    <a:ext uri="{9D8B030D-6E8A-4147-A177-3AD203B41FA5}">
                      <a16:colId xmlns:a16="http://schemas.microsoft.com/office/drawing/2014/main" val="3155431544"/>
                    </a:ext>
                  </a:extLst>
                </a:gridCol>
                <a:gridCol w="905256">
                  <a:extLst>
                    <a:ext uri="{9D8B030D-6E8A-4147-A177-3AD203B41FA5}">
                      <a16:colId xmlns:a16="http://schemas.microsoft.com/office/drawing/2014/main" val="24207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33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- 2019-12-12 07:00:58</a:t>
                      </a:r>
                      <a:r>
                        <a:rPr kumimoji="0" lang="en-US" sz="1000" b="0" i="0" u="none" strike="noStrike" kern="1200" cap="none" spc="0" normalizeH="0" baseline="0" noProof="0">
                          <a:ln>
                            <a:noFill/>
                          </a:ln>
                          <a:solidFill>
                            <a:prstClr val="black"/>
                          </a:solidFill>
                          <a:effectLst/>
                          <a:uLnTx/>
                          <a:uFillTx/>
                          <a:latin typeface="+mn-lt"/>
                          <a:ea typeface="+mn-ea"/>
                          <a:cs typeface="+mn-cs"/>
                        </a:rPr>
                        <a:t>
 Mit einer schick dekorierten Arbeitsecke wächst mit Sicherheit die Motivation die tägliche To-do-Liste abzuarbeiten.💯 Die liebe Berivan von maisonberi macht es sich gerne auf dem bequemen und eleganten Samt-Stuhl gemütlich.💕
.
.
.
#depot #depot_online #depotdeko #arbeitszimmer #samtstuhl #rosa #girlsdream #motivation #weihnachtsdeko #weihnachtenmitdepot #gold #vorfreude #interiorinspo #interiorlove #homedecoration #musthave #interiordesign #instainterior #myhome #decoration #inspiration #love #instagood #dreamhome #sweetliving #homesweethome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https://www.instagram.com/p/B59pYSlKuz5/media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266618"/>
                  </a:ext>
                </a:extLst>
              </a:tr>
            </a:tbl>
          </a:graphicData>
        </a:graphic>
      </p:graphicFrame>
      <p:sp>
        <p:nvSpPr>
          <p:cNvPr id="4" name="Text Placeholder 3">
            <a:extLst>
              <a:ext uri="{FF2B5EF4-FFF2-40B4-BE49-F238E27FC236}">
                <a16:creationId xmlns:a16="http://schemas.microsoft.com/office/drawing/2014/main" id="{7B677928-AB24-4B58-B393-A7C840EA9D2A}"/>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9054129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E2568-EA65-4DA3-9A42-1EB9EB4A6121}"/>
              </a:ext>
            </a:extLst>
          </p:cNvPr>
          <p:cNvSpPr>
            <a:spLocks noGrp="1"/>
          </p:cNvSpPr>
          <p:nvPr>
            <p:ph type="title"/>
          </p:nvPr>
        </p:nvSpPr>
        <p:spPr/>
        <p:txBody>
          <a:bodyPr/>
          <a:lstStyle/>
          <a:p>
            <a:r>
              <a:rPr lang="en-US"/>
              <a:t>Instagram Posts Table | depot_online - 23 of 25</a:t>
            </a:r>
          </a:p>
        </p:txBody>
      </p:sp>
      <p:graphicFrame>
        <p:nvGraphicFramePr>
          <p:cNvPr id="5" name="Table Placeholder 4">
            <a:extLst>
              <a:ext uri="{FF2B5EF4-FFF2-40B4-BE49-F238E27FC236}">
                <a16:creationId xmlns:a16="http://schemas.microsoft.com/office/drawing/2014/main" id="{B49620F5-9639-46ED-A5FB-EEFBB8CA15B8}"/>
              </a:ext>
            </a:extLst>
          </p:cNvPr>
          <p:cNvGraphicFramePr>
            <a:graphicFrameLocks noGrp="1"/>
          </p:cNvGraphicFramePr>
          <p:nvPr>
            <p:ph type="tbl" sz="quarter" idx="13"/>
            <p:extLst>
              <p:ext uri="{D42A27DB-BD31-4B8C-83A1-F6EECF244321}">
                <p14:modId xmlns:p14="http://schemas.microsoft.com/office/powerpoint/2010/main" val="292186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191629506"/>
                    </a:ext>
                  </a:extLst>
                </a:gridCol>
                <a:gridCol w="1975104">
                  <a:extLst>
                    <a:ext uri="{9D8B030D-6E8A-4147-A177-3AD203B41FA5}">
                      <a16:colId xmlns:a16="http://schemas.microsoft.com/office/drawing/2014/main" val="1944078271"/>
                    </a:ext>
                  </a:extLst>
                </a:gridCol>
                <a:gridCol w="905256">
                  <a:extLst>
                    <a:ext uri="{9D8B030D-6E8A-4147-A177-3AD203B41FA5}">
                      <a16:colId xmlns:a16="http://schemas.microsoft.com/office/drawing/2014/main" val="1092611984"/>
                    </a:ext>
                  </a:extLst>
                </a:gridCol>
                <a:gridCol w="905256">
                  <a:extLst>
                    <a:ext uri="{9D8B030D-6E8A-4147-A177-3AD203B41FA5}">
                      <a16:colId xmlns:a16="http://schemas.microsoft.com/office/drawing/2014/main" val="3830646575"/>
                    </a:ext>
                  </a:extLst>
                </a:gridCol>
                <a:gridCol w="905256">
                  <a:extLst>
                    <a:ext uri="{9D8B030D-6E8A-4147-A177-3AD203B41FA5}">
                      <a16:colId xmlns:a16="http://schemas.microsoft.com/office/drawing/2014/main" val="3442721388"/>
                    </a:ext>
                  </a:extLst>
                </a:gridCol>
                <a:gridCol w="905256">
                  <a:extLst>
                    <a:ext uri="{9D8B030D-6E8A-4147-A177-3AD203B41FA5}">
                      <a16:colId xmlns:a16="http://schemas.microsoft.com/office/drawing/2014/main" val="129806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325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- 2019-11-13 06:47:49</a:t>
                      </a:r>
                      <a:r>
                        <a:rPr kumimoji="0" lang="en-US" sz="1000" b="0" i="0" u="none" strike="noStrike" kern="1200" cap="none" spc="0" normalizeH="0" baseline="0" noProof="0">
                          <a:ln>
                            <a:noFill/>
                          </a:ln>
                          <a:solidFill>
                            <a:prstClr val="black"/>
                          </a:solidFill>
                          <a:effectLst/>
                          <a:uLnTx/>
                          <a:uFillTx/>
                          <a:latin typeface="+mn-lt"/>
                          <a:ea typeface="+mn-ea"/>
                          <a:cs typeface="+mn-cs"/>
                        </a:rPr>
                        <a:t>
 Wir haben sie alle: Damit schindest Du am 1. Advent so richtig Eindruck – mit klassischen Adventskränzen, Adventstabletts und außergewöhnlichen Arrangements.🕯✨ Welcher ist Dein Favorit? Klick Dich doch mal durch die Galerie und verrate es uns!🤩
.
.
.
#depot #depot_online #depotdeko #weihnachtenmitdepot #adventskranz #kerzen #vorfreude #rosa #gold #wohnzimmer #weihnachtszeit #modern #interiorinspo #interiorlove #homedecoration #musthave #interiordesign #instainterior #myhome #decoration #inspiration #love #instagood #dreamhome #sweetliving #homesweethome #adventadvent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https://www.instagram.com/p/B4y80pxqLQP/media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8720534"/>
                  </a:ext>
                </a:extLst>
              </a:tr>
            </a:tbl>
          </a:graphicData>
        </a:graphic>
      </p:graphicFrame>
      <p:sp>
        <p:nvSpPr>
          <p:cNvPr id="4" name="Text Placeholder 3">
            <a:extLst>
              <a:ext uri="{FF2B5EF4-FFF2-40B4-BE49-F238E27FC236}">
                <a16:creationId xmlns:a16="http://schemas.microsoft.com/office/drawing/2014/main" id="{BFAA76CA-7C0D-4468-9E97-9B8F599DEDC1}"/>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23840354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DC636-6F76-465D-A46A-54F9286F1478}"/>
              </a:ext>
            </a:extLst>
          </p:cNvPr>
          <p:cNvSpPr>
            <a:spLocks noGrp="1"/>
          </p:cNvSpPr>
          <p:nvPr>
            <p:ph type="title"/>
          </p:nvPr>
        </p:nvSpPr>
        <p:spPr/>
        <p:txBody>
          <a:bodyPr/>
          <a:lstStyle/>
          <a:p>
            <a:r>
              <a:rPr lang="en-US"/>
              <a:t>Instagram Posts Table | depot_online - 24 of 25</a:t>
            </a:r>
          </a:p>
        </p:txBody>
      </p:sp>
      <p:graphicFrame>
        <p:nvGraphicFramePr>
          <p:cNvPr id="5" name="Table Placeholder 4">
            <a:extLst>
              <a:ext uri="{FF2B5EF4-FFF2-40B4-BE49-F238E27FC236}">
                <a16:creationId xmlns:a16="http://schemas.microsoft.com/office/drawing/2014/main" id="{5A0A3DC3-7E38-4E3E-8206-2CD613BBF80C}"/>
              </a:ext>
            </a:extLst>
          </p:cNvPr>
          <p:cNvGraphicFramePr>
            <a:graphicFrameLocks noGrp="1"/>
          </p:cNvGraphicFramePr>
          <p:nvPr>
            <p:ph type="tbl" sz="quarter" idx="13"/>
            <p:extLst>
              <p:ext uri="{D42A27DB-BD31-4B8C-83A1-F6EECF244321}">
                <p14:modId xmlns:p14="http://schemas.microsoft.com/office/powerpoint/2010/main" val="2049301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42828493"/>
                    </a:ext>
                  </a:extLst>
                </a:gridCol>
                <a:gridCol w="1975104">
                  <a:extLst>
                    <a:ext uri="{9D8B030D-6E8A-4147-A177-3AD203B41FA5}">
                      <a16:colId xmlns:a16="http://schemas.microsoft.com/office/drawing/2014/main" val="2793516316"/>
                    </a:ext>
                  </a:extLst>
                </a:gridCol>
                <a:gridCol w="905256">
                  <a:extLst>
                    <a:ext uri="{9D8B030D-6E8A-4147-A177-3AD203B41FA5}">
                      <a16:colId xmlns:a16="http://schemas.microsoft.com/office/drawing/2014/main" val="2402193303"/>
                    </a:ext>
                  </a:extLst>
                </a:gridCol>
                <a:gridCol w="905256">
                  <a:extLst>
                    <a:ext uri="{9D8B030D-6E8A-4147-A177-3AD203B41FA5}">
                      <a16:colId xmlns:a16="http://schemas.microsoft.com/office/drawing/2014/main" val="2197477561"/>
                    </a:ext>
                  </a:extLst>
                </a:gridCol>
                <a:gridCol w="905256">
                  <a:extLst>
                    <a:ext uri="{9D8B030D-6E8A-4147-A177-3AD203B41FA5}">
                      <a16:colId xmlns:a16="http://schemas.microsoft.com/office/drawing/2014/main" val="457534779"/>
                    </a:ext>
                  </a:extLst>
                </a:gridCol>
                <a:gridCol w="905256">
                  <a:extLst>
                    <a:ext uri="{9D8B030D-6E8A-4147-A177-3AD203B41FA5}">
                      <a16:colId xmlns:a16="http://schemas.microsoft.com/office/drawing/2014/main" val="328013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492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- 2019-10-01 15:35:04</a:t>
                      </a:r>
                      <a:r>
                        <a:rPr kumimoji="0" lang="en-US" sz="1000" b="0" i="0" u="none" strike="noStrike" kern="1200" cap="none" spc="0" normalizeH="0" baseline="0" noProof="0">
                          <a:ln>
                            <a:noFill/>
                          </a:ln>
                          <a:solidFill>
                            <a:prstClr val="black"/>
                          </a:solidFill>
                          <a:effectLst/>
                          <a:uLnTx/>
                          <a:uFillTx/>
                          <a:latin typeface="+mn-lt"/>
                          <a:ea typeface="+mn-ea"/>
                          <a:cs typeface="+mn-cs"/>
                        </a:rPr>
                        <a:t>
 Willkommen goldene Jahreszeit! 💛 Wen solltest Du unbedingt mal wieder zu einem leckeren Abendessen einladen? Die perfekte Tischdeko für gemütliche goldene Stunden mit Deinen Liebsten findest Du auf jeden Fall bei uns!
Psst.. habt Ihr gewusst, dass heute unsere Weihnachtswelt im Onlineshop gestartet ist? 🤫
.
.
.
#depot #depot_online #herbstmitdepot #depotdeko #interiorinspo #tischdeko #interiorlove #homedecoration #musthave #interiordesign #gold #gemütlich #zeitfürfreunde #endlichherbst #myhome #autmn #appartment #october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https://www.instagram.com/p/B3FK-tXIupk/media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0376693"/>
                  </a:ext>
                </a:extLst>
              </a:tr>
            </a:tbl>
          </a:graphicData>
        </a:graphic>
      </p:graphicFrame>
      <p:sp>
        <p:nvSpPr>
          <p:cNvPr id="4" name="Text Placeholder 3">
            <a:extLst>
              <a:ext uri="{FF2B5EF4-FFF2-40B4-BE49-F238E27FC236}">
                <a16:creationId xmlns:a16="http://schemas.microsoft.com/office/drawing/2014/main" id="{315857BD-62E6-49A2-8504-9973DE3B9BBD}"/>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649422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F90CE-6719-42D0-928F-3020BAFFE389}"/>
              </a:ext>
            </a:extLst>
          </p:cNvPr>
          <p:cNvSpPr>
            <a:spLocks noGrp="1"/>
          </p:cNvSpPr>
          <p:nvPr>
            <p:ph type="title"/>
          </p:nvPr>
        </p:nvSpPr>
        <p:spPr/>
        <p:txBody>
          <a:bodyPr/>
          <a:lstStyle/>
          <a:p>
            <a:r>
              <a:rPr lang="en-US"/>
              <a:t>Instagram Posts Table | depot_online - 25 of 25</a:t>
            </a:r>
          </a:p>
        </p:txBody>
      </p:sp>
      <p:graphicFrame>
        <p:nvGraphicFramePr>
          <p:cNvPr id="5" name="Table Placeholder 4">
            <a:extLst>
              <a:ext uri="{FF2B5EF4-FFF2-40B4-BE49-F238E27FC236}">
                <a16:creationId xmlns:a16="http://schemas.microsoft.com/office/drawing/2014/main" id="{D58A8224-4EB1-41C4-B5B2-20CFF84C2F1F}"/>
              </a:ext>
            </a:extLst>
          </p:cNvPr>
          <p:cNvGraphicFramePr>
            <a:graphicFrameLocks noGrp="1"/>
          </p:cNvGraphicFramePr>
          <p:nvPr>
            <p:ph type="tbl" sz="quarter" idx="13"/>
            <p:extLst>
              <p:ext uri="{D42A27DB-BD31-4B8C-83A1-F6EECF244321}">
                <p14:modId xmlns:p14="http://schemas.microsoft.com/office/powerpoint/2010/main" val="1523924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04850157"/>
                    </a:ext>
                  </a:extLst>
                </a:gridCol>
                <a:gridCol w="1975104">
                  <a:extLst>
                    <a:ext uri="{9D8B030D-6E8A-4147-A177-3AD203B41FA5}">
                      <a16:colId xmlns:a16="http://schemas.microsoft.com/office/drawing/2014/main" val="3428583490"/>
                    </a:ext>
                  </a:extLst>
                </a:gridCol>
                <a:gridCol w="905256">
                  <a:extLst>
                    <a:ext uri="{9D8B030D-6E8A-4147-A177-3AD203B41FA5}">
                      <a16:colId xmlns:a16="http://schemas.microsoft.com/office/drawing/2014/main" val="1166092312"/>
                    </a:ext>
                  </a:extLst>
                </a:gridCol>
                <a:gridCol w="905256">
                  <a:extLst>
                    <a:ext uri="{9D8B030D-6E8A-4147-A177-3AD203B41FA5}">
                      <a16:colId xmlns:a16="http://schemas.microsoft.com/office/drawing/2014/main" val="1122455160"/>
                    </a:ext>
                  </a:extLst>
                </a:gridCol>
                <a:gridCol w="905256">
                  <a:extLst>
                    <a:ext uri="{9D8B030D-6E8A-4147-A177-3AD203B41FA5}">
                      <a16:colId xmlns:a16="http://schemas.microsoft.com/office/drawing/2014/main" val="2437099782"/>
                    </a:ext>
                  </a:extLst>
                </a:gridCol>
                <a:gridCol w="905256">
                  <a:extLst>
                    <a:ext uri="{9D8B030D-6E8A-4147-A177-3AD203B41FA5}">
                      <a16:colId xmlns:a16="http://schemas.microsoft.com/office/drawing/2014/main" val="116956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656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depot_online - 2019-11-21 06:05:09</a:t>
                      </a:r>
                      <a:r>
                        <a:rPr kumimoji="0" lang="en-US" sz="1000" b="0" i="0" u="none" strike="noStrike" kern="1200" cap="none" spc="0" normalizeH="0" baseline="0" noProof="0">
                          <a:ln>
                            <a:noFill/>
                          </a:ln>
                          <a:solidFill>
                            <a:prstClr val="black"/>
                          </a:solidFill>
                          <a:effectLst/>
                          <a:uLnTx/>
                          <a:uFillTx/>
                          <a:latin typeface="+mn-lt"/>
                          <a:ea typeface="+mn-ea"/>
                          <a:cs typeface="+mn-cs"/>
                        </a:rPr>
                        <a:t>
 Oh so jolie! Bei diesem wunderschönen Adventskranz aus glänzenden Kugeln und rosa Blüten werden Weihnachtsträume wahr. Wäre diese Farbkombi auch etwas für Dich?💕🌟
.
.
.
#depot #depot_online #depotdeko #weihnachtenmitdepot #adventskranz #kerzen #verschneit #schnee #vorfreude #weihnachtszeit #rosa #dream #gold #wohnzimmer #gedecktertisch #weihnachtszeit #modern #interiorinspo #interiorlove #homedecoration #musthave #interiordesign #instainterior #myhome #decoration #inspiration #love #instagood #dreamhome #sweetliving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https://www.instagram.com/p/B5HeTHmq2kX/media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16408474"/>
                  </a:ext>
                </a:extLst>
              </a:tr>
            </a:tbl>
          </a:graphicData>
        </a:graphic>
      </p:graphicFrame>
      <p:sp>
        <p:nvSpPr>
          <p:cNvPr id="4" name="Text Placeholder 3">
            <a:extLst>
              <a:ext uri="{FF2B5EF4-FFF2-40B4-BE49-F238E27FC236}">
                <a16:creationId xmlns:a16="http://schemas.microsoft.com/office/drawing/2014/main" id="{7AB8CD4C-1709-481A-8570-40707FCEC24A}"/>
              </a:ext>
            </a:extLst>
          </p:cNvPr>
          <p:cNvSpPr>
            <a:spLocks noGrp="1"/>
          </p:cNvSpPr>
          <p:nvPr>
            <p:ph type="body" sz="quarter" idx="14"/>
          </p:nvPr>
        </p:nvSpPr>
        <p:spPr/>
        <p:txBody>
          <a:bodyPr/>
          <a:lstStyle/>
          <a:p>
            <a:r>
              <a:rPr lang="en-US"/>
              <a:t>09/22/2019 - 12/31/2019</a:t>
            </a:r>
          </a:p>
        </p:txBody>
      </p:sp>
    </p:spTree>
    <p:extLst>
      <p:ext uri="{BB962C8B-B14F-4D97-AF65-F5344CB8AC3E}">
        <p14:creationId xmlns:p14="http://schemas.microsoft.com/office/powerpoint/2010/main" val="13742328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1327</Words>
  <Application>Microsoft Office PowerPoint</Application>
  <PresentationFormat>On-screen Show (4:3)</PresentationFormat>
  <Paragraphs>350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Posts Table | depot_online - 1 of 25</vt:lpstr>
      <vt:lpstr>Instagram Posts Table | depot_online - 2 of 25</vt:lpstr>
      <vt:lpstr>Instagram Posts Table | depot_online - 3 of 25</vt:lpstr>
      <vt:lpstr>Instagram Posts Table | depot_online - 4 of 25</vt:lpstr>
      <vt:lpstr>Instagram Posts Table | depot_online - 5 of 25</vt:lpstr>
      <vt:lpstr>Instagram Posts Table | depot_online - 6 of 25</vt:lpstr>
      <vt:lpstr>Instagram Posts Table | depot_online - 7 of 25</vt:lpstr>
      <vt:lpstr>Instagram Posts Table | depot_online - 8 of 25</vt:lpstr>
      <vt:lpstr>Instagram Posts Table | depot_online - 9 of 25</vt:lpstr>
      <vt:lpstr>Instagram Posts Table | depot_online - 10 of 25</vt:lpstr>
      <vt:lpstr>Instagram Posts Table | depot_online - 11 of 25</vt:lpstr>
      <vt:lpstr>Instagram Posts Table | depot_online - 12 of 25</vt:lpstr>
      <vt:lpstr>Instagram Posts Table | depot_online - 13 of 25</vt:lpstr>
      <vt:lpstr>Instagram Posts Table | depot_online - 14 of 25</vt:lpstr>
      <vt:lpstr>Instagram Posts Table | depot_online - 15 of 25</vt:lpstr>
      <vt:lpstr>Instagram Posts Table | depot_online - 16 of 25</vt:lpstr>
      <vt:lpstr>Instagram Posts Table | depot_online - 17 of 25</vt:lpstr>
      <vt:lpstr>Instagram Posts Table | depot_online - 18 of 25</vt:lpstr>
      <vt:lpstr>Instagram Posts Table | depot_online - 19 of 25</vt:lpstr>
      <vt:lpstr>Instagram Posts Table | depot_online - 20 of 25</vt:lpstr>
      <vt:lpstr>Instagram Posts Table | depot_online - 21 of 25</vt:lpstr>
      <vt:lpstr>Instagram Posts Table | depot_online - 22 of 25</vt:lpstr>
      <vt:lpstr>Instagram Posts Table | depot_online - 23 of 25</vt:lpstr>
      <vt:lpstr>Instagram Posts Table | depot_online - 24 of 25</vt:lpstr>
      <vt:lpstr>Instagram Posts Table | depot_online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depot_online - 1 of 25</dc:title>
  <dc:creator>Frederik Peiniger</dc:creator>
  <cp:lastModifiedBy>Frederik Peiniger</cp:lastModifiedBy>
  <cp:revision>1</cp:revision>
  <dcterms:created xsi:type="dcterms:W3CDTF">2020-10-01T12:16:10Z</dcterms:created>
  <dcterms:modified xsi:type="dcterms:W3CDTF">2020-10-01T12:18:17Z</dcterms:modified>
</cp:coreProperties>
</file>