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BFA03-5739-4FAD-BBDD-2CD926399578}"/>
              </a:ext>
            </a:extLst>
          </p:cNvPr>
          <p:cNvSpPr>
            <a:spLocks noGrp="1"/>
          </p:cNvSpPr>
          <p:nvPr>
            <p:ph type="title"/>
          </p:nvPr>
        </p:nvSpPr>
        <p:spPr/>
        <p:txBody>
          <a:bodyPr/>
          <a:lstStyle/>
          <a:p>
            <a:r>
              <a:rPr lang="en-US"/>
              <a:t>Instagram Posts Table | Benchmark ohne DEPOT IG - 1 of 12</a:t>
            </a:r>
          </a:p>
        </p:txBody>
      </p:sp>
      <p:graphicFrame>
        <p:nvGraphicFramePr>
          <p:cNvPr id="5" name="Table Placeholder 4">
            <a:extLst>
              <a:ext uri="{FF2B5EF4-FFF2-40B4-BE49-F238E27FC236}">
                <a16:creationId xmlns:a16="http://schemas.microsoft.com/office/drawing/2014/main" id="{EEF05A7C-56BC-4CAE-B2BA-3F85CD39AD85}"/>
              </a:ext>
            </a:extLst>
          </p:cNvPr>
          <p:cNvGraphicFramePr>
            <a:graphicFrameLocks noGrp="1"/>
          </p:cNvGraphicFramePr>
          <p:nvPr>
            <p:ph type="tbl" sz="quarter" idx="13"/>
            <p:extLst>
              <p:ext uri="{D42A27DB-BD31-4B8C-83A1-F6EECF244321}">
                <p14:modId xmlns:p14="http://schemas.microsoft.com/office/powerpoint/2010/main" val="1727408480"/>
              </p:ext>
            </p:extLst>
          </p:nvPr>
        </p:nvGraphicFramePr>
        <p:xfrm>
          <a:off x="457200" y="1731963"/>
          <a:ext cx="8147304" cy="3322320"/>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92471236"/>
                    </a:ext>
                  </a:extLst>
                </a:gridCol>
                <a:gridCol w="1810512">
                  <a:extLst>
                    <a:ext uri="{9D8B030D-6E8A-4147-A177-3AD203B41FA5}">
                      <a16:colId xmlns:a16="http://schemas.microsoft.com/office/drawing/2014/main" val="506270941"/>
                    </a:ext>
                  </a:extLst>
                </a:gridCol>
                <a:gridCol w="822960">
                  <a:extLst>
                    <a:ext uri="{9D8B030D-6E8A-4147-A177-3AD203B41FA5}">
                      <a16:colId xmlns:a16="http://schemas.microsoft.com/office/drawing/2014/main" val="406068490"/>
                    </a:ext>
                  </a:extLst>
                </a:gridCol>
                <a:gridCol w="822960">
                  <a:extLst>
                    <a:ext uri="{9D8B030D-6E8A-4147-A177-3AD203B41FA5}">
                      <a16:colId xmlns:a16="http://schemas.microsoft.com/office/drawing/2014/main" val="1945241377"/>
                    </a:ext>
                  </a:extLst>
                </a:gridCol>
                <a:gridCol w="822960">
                  <a:extLst>
                    <a:ext uri="{9D8B030D-6E8A-4147-A177-3AD203B41FA5}">
                      <a16:colId xmlns:a16="http://schemas.microsoft.com/office/drawing/2014/main" val="3848489873"/>
                    </a:ext>
                  </a:extLst>
                </a:gridCol>
                <a:gridCol w="822960">
                  <a:extLst>
                    <a:ext uri="{9D8B030D-6E8A-4147-A177-3AD203B41FA5}">
                      <a16:colId xmlns:a16="http://schemas.microsoft.com/office/drawing/2014/main" val="2945496037"/>
                    </a:ext>
                  </a:extLst>
                </a:gridCol>
                <a:gridCol w="822960">
                  <a:extLst>
                    <a:ext uri="{9D8B030D-6E8A-4147-A177-3AD203B41FA5}">
                      <a16:colId xmlns:a16="http://schemas.microsoft.com/office/drawing/2014/main" val="4042919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53600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westwingde - 2019-11-18 13:50:02</a:t>
                      </a:r>
                      <a:r>
                        <a:rPr kumimoji="0" lang="en-US" sz="1000" b="0" i="0" u="none" strike="noStrike" kern="1200" cap="none" spc="0" normalizeH="0" baseline="0" noProof="0">
                          <a:ln>
                            <a:noFill/>
                          </a:ln>
                          <a:solidFill>
                            <a:prstClr val="black"/>
                          </a:solidFill>
                          <a:effectLst/>
                          <a:uLnTx/>
                          <a:uFillTx/>
                          <a:latin typeface="+mn-lt"/>
                          <a:ea typeface="+mn-ea"/>
                          <a:cs typeface="+mn-cs"/>
                        </a:rPr>
                        <a:t>
 💕 Livingroom-Goals! 👉🏻 Folgt westwingde und lasst Euch täglich von uns inspirieren! 🤤
mydomaine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https://www.instagram.com/p/B5AeP_GnjjI/media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12/04/2019 05:03:09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76836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sostrenegrene - 2019-12-14 08:03:05</a:t>
                      </a:r>
                      <a:r>
                        <a:rPr kumimoji="0" lang="en-US" sz="1000" b="0" i="0" u="none" strike="noStrike" kern="1200" cap="none" spc="0" normalizeH="0" baseline="0" noProof="0">
                          <a:ln>
                            <a:noFill/>
                          </a:ln>
                          <a:solidFill>
                            <a:prstClr val="black"/>
                          </a:solidFill>
                          <a:effectLst/>
                          <a:uLnTx/>
                          <a:uFillTx/>
                          <a:latin typeface="+mn-lt"/>
                          <a:ea typeface="+mn-ea"/>
                          <a:cs typeface="+mn-cs"/>
                        </a:rPr>
                        <a:t>
 Clara appreciates how calm descends while the mug of tea warms her hands.
-
Ceramic mug. Available in four variants. Price per item DKK 39,80 / EUR 5,58 / FO-DKK 46,40 / ISK 1.078 / NOK 61,30 / GBP 5,53 / CHF 7,49 / SEK 67,20.
-
#ceramics #ceramicdesign #mugs #serveware #dinnerware #søstrenegrene #sostrenegrene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https://www.instagram.com/p/B6CzNn7pA-D/media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02:18:20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11393942"/>
                  </a:ext>
                </a:extLst>
              </a:tr>
            </a:tbl>
          </a:graphicData>
        </a:graphic>
      </p:graphicFrame>
      <p:sp>
        <p:nvSpPr>
          <p:cNvPr id="4" name="Text Placeholder 3">
            <a:extLst>
              <a:ext uri="{FF2B5EF4-FFF2-40B4-BE49-F238E27FC236}">
                <a16:creationId xmlns:a16="http://schemas.microsoft.com/office/drawing/2014/main" id="{D9BB94BA-0299-45AE-A0CC-5A8C01A6A1DF}"/>
              </a:ext>
            </a:extLst>
          </p:cNvPr>
          <p:cNvSpPr>
            <a:spLocks noGrp="1"/>
          </p:cNvSpPr>
          <p:nvPr>
            <p:ph type="body" sz="quarter" idx="14"/>
          </p:nvPr>
        </p:nvSpPr>
        <p:spPr/>
        <p:txBody>
          <a:bodyPr/>
          <a:lstStyle/>
          <a:p>
            <a:r>
              <a:rPr lang="en-US"/>
              <a:t>11/01/2019 - 12/24/2019</a:t>
            </a:r>
          </a:p>
        </p:txBody>
      </p:sp>
    </p:spTree>
    <p:extLst>
      <p:ext uri="{BB962C8B-B14F-4D97-AF65-F5344CB8AC3E}">
        <p14:creationId xmlns:p14="http://schemas.microsoft.com/office/powerpoint/2010/main" val="4291863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2FE75-1E75-462C-9D5E-E8355F5AF55A}"/>
              </a:ext>
            </a:extLst>
          </p:cNvPr>
          <p:cNvSpPr>
            <a:spLocks noGrp="1"/>
          </p:cNvSpPr>
          <p:nvPr>
            <p:ph type="title"/>
          </p:nvPr>
        </p:nvSpPr>
        <p:spPr/>
        <p:txBody>
          <a:bodyPr/>
          <a:lstStyle/>
          <a:p>
            <a:r>
              <a:rPr lang="en-US"/>
              <a:t>Instagram Posts Table | Benchmark ohne DEPOT IG - 2 of 12</a:t>
            </a:r>
          </a:p>
        </p:txBody>
      </p:sp>
      <p:graphicFrame>
        <p:nvGraphicFramePr>
          <p:cNvPr id="5" name="Table Placeholder 4">
            <a:extLst>
              <a:ext uri="{FF2B5EF4-FFF2-40B4-BE49-F238E27FC236}">
                <a16:creationId xmlns:a16="http://schemas.microsoft.com/office/drawing/2014/main" id="{762E6F90-6D22-43F4-9078-01FA7CDCFD8E}"/>
              </a:ext>
            </a:extLst>
          </p:cNvPr>
          <p:cNvGraphicFramePr>
            <a:graphicFrameLocks noGrp="1"/>
          </p:cNvGraphicFramePr>
          <p:nvPr>
            <p:ph type="tbl" sz="quarter" idx="13"/>
            <p:extLst>
              <p:ext uri="{D42A27DB-BD31-4B8C-83A1-F6EECF244321}">
                <p14:modId xmlns:p14="http://schemas.microsoft.com/office/powerpoint/2010/main" val="349208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32317342"/>
                    </a:ext>
                  </a:extLst>
                </a:gridCol>
                <a:gridCol w="1810512">
                  <a:extLst>
                    <a:ext uri="{9D8B030D-6E8A-4147-A177-3AD203B41FA5}">
                      <a16:colId xmlns:a16="http://schemas.microsoft.com/office/drawing/2014/main" val="1409414165"/>
                    </a:ext>
                  </a:extLst>
                </a:gridCol>
                <a:gridCol w="822960">
                  <a:extLst>
                    <a:ext uri="{9D8B030D-6E8A-4147-A177-3AD203B41FA5}">
                      <a16:colId xmlns:a16="http://schemas.microsoft.com/office/drawing/2014/main" val="212148212"/>
                    </a:ext>
                  </a:extLst>
                </a:gridCol>
                <a:gridCol w="822960">
                  <a:extLst>
                    <a:ext uri="{9D8B030D-6E8A-4147-A177-3AD203B41FA5}">
                      <a16:colId xmlns:a16="http://schemas.microsoft.com/office/drawing/2014/main" val="493938229"/>
                    </a:ext>
                  </a:extLst>
                </a:gridCol>
                <a:gridCol w="822960">
                  <a:extLst>
                    <a:ext uri="{9D8B030D-6E8A-4147-A177-3AD203B41FA5}">
                      <a16:colId xmlns:a16="http://schemas.microsoft.com/office/drawing/2014/main" val="1307038792"/>
                    </a:ext>
                  </a:extLst>
                </a:gridCol>
                <a:gridCol w="822960">
                  <a:extLst>
                    <a:ext uri="{9D8B030D-6E8A-4147-A177-3AD203B41FA5}">
                      <a16:colId xmlns:a16="http://schemas.microsoft.com/office/drawing/2014/main" val="1466462718"/>
                    </a:ext>
                  </a:extLst>
                </a:gridCol>
                <a:gridCol w="822960">
                  <a:extLst>
                    <a:ext uri="{9D8B030D-6E8A-4147-A177-3AD203B41FA5}">
                      <a16:colId xmlns:a16="http://schemas.microsoft.com/office/drawing/2014/main" val="489170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6367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ikeadeutschland - 2019-11-13 14:31:18</a:t>
                      </a:r>
                      <a:r>
                        <a:rPr kumimoji="0" lang="en-US" sz="1000" b="0" i="0" u="none" strike="noStrike" kern="1200" cap="none" spc="0" normalizeH="0" baseline="0" noProof="0">
                          <a:ln>
                            <a:noFill/>
                          </a:ln>
                          <a:solidFill>
                            <a:prstClr val="black"/>
                          </a:solidFill>
                          <a:effectLst/>
                          <a:uLnTx/>
                          <a:uFillTx/>
                          <a:latin typeface="+mn-lt"/>
                          <a:ea typeface="+mn-ea"/>
                          <a:cs typeface="+mn-cs"/>
                        </a:rPr>
                        <a:t>
 Gästezimmer oder gemütliche Leseecke. Mit einem Tagesbett kann man beides haben, so wie #zuhausebei youdidx3. #IKEAregram #worklifesleepbalance #IKEAschlafgut #HEMNES #meinIKEA
•
•
#ikea #interiorinspo #gästezimmer #dekoliebe #dekoideen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https://www.instagram.com/p/B4zq_yIC4qh/media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01/15/2020 14:22:11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03441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westwingde - 2019-11-28 16:06:55</a:t>
                      </a:r>
                      <a:r>
                        <a:rPr kumimoji="0" lang="de-DE" sz="1000" b="0" i="0" u="none" strike="noStrike" kern="1200" cap="none" spc="0" normalizeH="0" baseline="0" noProof="0">
                          <a:ln>
                            <a:noFill/>
                          </a:ln>
                          <a:solidFill>
                            <a:prstClr val="black"/>
                          </a:solidFill>
                          <a:effectLst/>
                          <a:uLnTx/>
                          <a:uFillTx/>
                          <a:latin typeface="+mn-lt"/>
                          <a:ea typeface="+mn-ea"/>
                          <a:cs typeface="+mn-cs"/>
                        </a:rPr>
                        <a:t>
 Ein Flur zum Verlieben 😍
🔎 Sucht nach 'Flur' und entdeckt alles für Euern Traum-Flur.
✨ www.WestwingNow.de ✨
📷: kristingronas 
Teilt Euer Zuhause mit uns und markiert uns mit westwingde #MyWestwingStyle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https://www.instagram.com/p/B5ad3NzoTDq/media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12/13/2019 05:03:00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13866008"/>
                  </a:ext>
                </a:extLst>
              </a:tr>
            </a:tbl>
          </a:graphicData>
        </a:graphic>
      </p:graphicFrame>
      <p:sp>
        <p:nvSpPr>
          <p:cNvPr id="4" name="Text Placeholder 3">
            <a:extLst>
              <a:ext uri="{FF2B5EF4-FFF2-40B4-BE49-F238E27FC236}">
                <a16:creationId xmlns:a16="http://schemas.microsoft.com/office/drawing/2014/main" id="{75D107E8-DB89-4746-B3C0-757114BD29B6}"/>
              </a:ext>
            </a:extLst>
          </p:cNvPr>
          <p:cNvSpPr>
            <a:spLocks noGrp="1"/>
          </p:cNvSpPr>
          <p:nvPr>
            <p:ph type="body" sz="quarter" idx="14"/>
          </p:nvPr>
        </p:nvSpPr>
        <p:spPr/>
        <p:txBody>
          <a:bodyPr/>
          <a:lstStyle/>
          <a:p>
            <a:r>
              <a:rPr lang="en-US"/>
              <a:t>11/01/2019 - 12/24/2019</a:t>
            </a:r>
          </a:p>
        </p:txBody>
      </p:sp>
    </p:spTree>
    <p:extLst>
      <p:ext uri="{BB962C8B-B14F-4D97-AF65-F5344CB8AC3E}">
        <p14:creationId xmlns:p14="http://schemas.microsoft.com/office/powerpoint/2010/main" val="3597711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471AA-0CD2-4759-A98C-358D1FC851D4}"/>
              </a:ext>
            </a:extLst>
          </p:cNvPr>
          <p:cNvSpPr>
            <a:spLocks noGrp="1"/>
          </p:cNvSpPr>
          <p:nvPr>
            <p:ph type="title"/>
          </p:nvPr>
        </p:nvSpPr>
        <p:spPr/>
        <p:txBody>
          <a:bodyPr/>
          <a:lstStyle/>
          <a:p>
            <a:r>
              <a:rPr lang="en-US"/>
              <a:t>Instagram Posts Table | Benchmark ohne DEPOT IG - 3 of 12</a:t>
            </a:r>
          </a:p>
        </p:txBody>
      </p:sp>
      <p:graphicFrame>
        <p:nvGraphicFramePr>
          <p:cNvPr id="5" name="Table Placeholder 4">
            <a:extLst>
              <a:ext uri="{FF2B5EF4-FFF2-40B4-BE49-F238E27FC236}">
                <a16:creationId xmlns:a16="http://schemas.microsoft.com/office/drawing/2014/main" id="{1F76824E-28EC-4FDB-85CA-14C0E1897070}"/>
              </a:ext>
            </a:extLst>
          </p:cNvPr>
          <p:cNvGraphicFramePr>
            <a:graphicFrameLocks noGrp="1"/>
          </p:cNvGraphicFramePr>
          <p:nvPr>
            <p:ph type="tbl" sz="quarter" idx="13"/>
            <p:extLst>
              <p:ext uri="{D42A27DB-BD31-4B8C-83A1-F6EECF244321}">
                <p14:modId xmlns:p14="http://schemas.microsoft.com/office/powerpoint/2010/main" val="2522949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9268679"/>
                    </a:ext>
                  </a:extLst>
                </a:gridCol>
                <a:gridCol w="1810512">
                  <a:extLst>
                    <a:ext uri="{9D8B030D-6E8A-4147-A177-3AD203B41FA5}">
                      <a16:colId xmlns:a16="http://schemas.microsoft.com/office/drawing/2014/main" val="683958698"/>
                    </a:ext>
                  </a:extLst>
                </a:gridCol>
                <a:gridCol w="822960">
                  <a:extLst>
                    <a:ext uri="{9D8B030D-6E8A-4147-A177-3AD203B41FA5}">
                      <a16:colId xmlns:a16="http://schemas.microsoft.com/office/drawing/2014/main" val="3350370254"/>
                    </a:ext>
                  </a:extLst>
                </a:gridCol>
                <a:gridCol w="822960">
                  <a:extLst>
                    <a:ext uri="{9D8B030D-6E8A-4147-A177-3AD203B41FA5}">
                      <a16:colId xmlns:a16="http://schemas.microsoft.com/office/drawing/2014/main" val="2721066672"/>
                    </a:ext>
                  </a:extLst>
                </a:gridCol>
                <a:gridCol w="822960">
                  <a:extLst>
                    <a:ext uri="{9D8B030D-6E8A-4147-A177-3AD203B41FA5}">
                      <a16:colId xmlns:a16="http://schemas.microsoft.com/office/drawing/2014/main" val="3074105261"/>
                    </a:ext>
                  </a:extLst>
                </a:gridCol>
                <a:gridCol w="822960">
                  <a:extLst>
                    <a:ext uri="{9D8B030D-6E8A-4147-A177-3AD203B41FA5}">
                      <a16:colId xmlns:a16="http://schemas.microsoft.com/office/drawing/2014/main" val="205630141"/>
                    </a:ext>
                  </a:extLst>
                </a:gridCol>
                <a:gridCol w="822960">
                  <a:extLst>
                    <a:ext uri="{9D8B030D-6E8A-4147-A177-3AD203B41FA5}">
                      <a16:colId xmlns:a16="http://schemas.microsoft.com/office/drawing/2014/main" val="1701851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4394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mein_nanunana - 2019-11-25 10:03:08</a:t>
                      </a:r>
                      <a:r>
                        <a:rPr kumimoji="0" lang="de-DE" sz="1000" b="0" i="0" u="none" strike="noStrike" kern="1200" cap="none" spc="0" normalizeH="0" baseline="0" noProof="0">
                          <a:ln>
                            <a:noFill/>
                          </a:ln>
                          <a:solidFill>
                            <a:prstClr val="black"/>
                          </a:solidFill>
                          <a:effectLst/>
                          <a:uLnTx/>
                          <a:uFillTx/>
                          <a:latin typeface="+mn-lt"/>
                          <a:ea typeface="+mn-ea"/>
                          <a:cs typeface="+mn-cs"/>
                        </a:rPr>
                        <a:t>
 WIN ME! Du bist spät dran und brauchst dringend einen Adventskalender? Gewinn unsere Adventskalenderbox, indem du vom 25.11.2019 um 10:00 Uhr bis Dienstag, den 26.11.2019 um 10:00 Uhr einen Kommentar unter diesem Post hinterlässt. Die TNB findest du in der Bio. Viel Glück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https://www.instagram.com/p/B5SF2MOoYZj/media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01/02/2020 05:16:34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65333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ikeadeutschland - 2019-11-23 08:28:18</a:t>
                      </a:r>
                      <a:r>
                        <a:rPr kumimoji="0" lang="en-US" sz="1000" b="0" i="0" u="none" strike="noStrike" kern="1200" cap="none" spc="0" normalizeH="0" baseline="0" noProof="0">
                          <a:ln>
                            <a:noFill/>
                          </a:ln>
                          <a:solidFill>
                            <a:prstClr val="black"/>
                          </a:solidFill>
                          <a:effectLst/>
                          <a:uLnTx/>
                          <a:uFillTx/>
                          <a:latin typeface="+mn-lt"/>
                          <a:ea typeface="+mn-ea"/>
                          <a:cs typeface="+mn-cs"/>
                        </a:rPr>
                        <a:t>
 Schlafen unterm Sternenhimmel. #SAGSTUA #meinIKEA #worklifesleepbalance #IKEAschlafgut
•
•
#ikea #schlafzimmerdeko #dekoliebe #interiorinspo #meinachten #schlafzimmerideen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https://www.instagram.com/p/B5MxZ3hicld/media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01/25/2020 08:07:48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94408666"/>
                  </a:ext>
                </a:extLst>
              </a:tr>
            </a:tbl>
          </a:graphicData>
        </a:graphic>
      </p:graphicFrame>
      <p:sp>
        <p:nvSpPr>
          <p:cNvPr id="4" name="Text Placeholder 3">
            <a:extLst>
              <a:ext uri="{FF2B5EF4-FFF2-40B4-BE49-F238E27FC236}">
                <a16:creationId xmlns:a16="http://schemas.microsoft.com/office/drawing/2014/main" id="{FB099C02-61BC-436F-9E5D-1DCC6B18BECA}"/>
              </a:ext>
            </a:extLst>
          </p:cNvPr>
          <p:cNvSpPr>
            <a:spLocks noGrp="1"/>
          </p:cNvSpPr>
          <p:nvPr>
            <p:ph type="body" sz="quarter" idx="14"/>
          </p:nvPr>
        </p:nvSpPr>
        <p:spPr/>
        <p:txBody>
          <a:bodyPr/>
          <a:lstStyle/>
          <a:p>
            <a:r>
              <a:rPr lang="en-US"/>
              <a:t>11/01/2019 - 12/24/2019</a:t>
            </a:r>
          </a:p>
        </p:txBody>
      </p:sp>
    </p:spTree>
    <p:extLst>
      <p:ext uri="{BB962C8B-B14F-4D97-AF65-F5344CB8AC3E}">
        <p14:creationId xmlns:p14="http://schemas.microsoft.com/office/powerpoint/2010/main" val="417237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F6806-3322-4368-9671-1951B462786F}"/>
              </a:ext>
            </a:extLst>
          </p:cNvPr>
          <p:cNvSpPr>
            <a:spLocks noGrp="1"/>
          </p:cNvSpPr>
          <p:nvPr>
            <p:ph type="title"/>
          </p:nvPr>
        </p:nvSpPr>
        <p:spPr/>
        <p:txBody>
          <a:bodyPr/>
          <a:lstStyle/>
          <a:p>
            <a:r>
              <a:rPr lang="en-US"/>
              <a:t>Instagram Posts Table | Benchmark ohne DEPOT IG - 4 of 12</a:t>
            </a:r>
          </a:p>
        </p:txBody>
      </p:sp>
      <p:graphicFrame>
        <p:nvGraphicFramePr>
          <p:cNvPr id="5" name="Table Placeholder 4">
            <a:extLst>
              <a:ext uri="{FF2B5EF4-FFF2-40B4-BE49-F238E27FC236}">
                <a16:creationId xmlns:a16="http://schemas.microsoft.com/office/drawing/2014/main" id="{FD13EB64-4D37-4590-B0FE-6F74185F3641}"/>
              </a:ext>
            </a:extLst>
          </p:cNvPr>
          <p:cNvGraphicFramePr>
            <a:graphicFrameLocks noGrp="1"/>
          </p:cNvGraphicFramePr>
          <p:nvPr>
            <p:ph type="tbl" sz="quarter" idx="13"/>
            <p:extLst>
              <p:ext uri="{D42A27DB-BD31-4B8C-83A1-F6EECF244321}">
                <p14:modId xmlns:p14="http://schemas.microsoft.com/office/powerpoint/2010/main" val="2619760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56380930"/>
                    </a:ext>
                  </a:extLst>
                </a:gridCol>
                <a:gridCol w="1810512">
                  <a:extLst>
                    <a:ext uri="{9D8B030D-6E8A-4147-A177-3AD203B41FA5}">
                      <a16:colId xmlns:a16="http://schemas.microsoft.com/office/drawing/2014/main" val="1711753667"/>
                    </a:ext>
                  </a:extLst>
                </a:gridCol>
                <a:gridCol w="822960">
                  <a:extLst>
                    <a:ext uri="{9D8B030D-6E8A-4147-A177-3AD203B41FA5}">
                      <a16:colId xmlns:a16="http://schemas.microsoft.com/office/drawing/2014/main" val="1718007463"/>
                    </a:ext>
                  </a:extLst>
                </a:gridCol>
                <a:gridCol w="822960">
                  <a:extLst>
                    <a:ext uri="{9D8B030D-6E8A-4147-A177-3AD203B41FA5}">
                      <a16:colId xmlns:a16="http://schemas.microsoft.com/office/drawing/2014/main" val="2283316215"/>
                    </a:ext>
                  </a:extLst>
                </a:gridCol>
                <a:gridCol w="822960">
                  <a:extLst>
                    <a:ext uri="{9D8B030D-6E8A-4147-A177-3AD203B41FA5}">
                      <a16:colId xmlns:a16="http://schemas.microsoft.com/office/drawing/2014/main" val="4170091829"/>
                    </a:ext>
                  </a:extLst>
                </a:gridCol>
                <a:gridCol w="822960">
                  <a:extLst>
                    <a:ext uri="{9D8B030D-6E8A-4147-A177-3AD203B41FA5}">
                      <a16:colId xmlns:a16="http://schemas.microsoft.com/office/drawing/2014/main" val="1354433389"/>
                    </a:ext>
                  </a:extLst>
                </a:gridCol>
                <a:gridCol w="822960">
                  <a:extLst>
                    <a:ext uri="{9D8B030D-6E8A-4147-A177-3AD203B41FA5}">
                      <a16:colId xmlns:a16="http://schemas.microsoft.com/office/drawing/2014/main" val="1242771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5664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ikeadeutschland - 2019-11-08 08:37:00</a:t>
                      </a:r>
                      <a:r>
                        <a:rPr kumimoji="0" lang="en-US" sz="1000" b="0" i="0" u="none" strike="noStrike" kern="1200" cap="none" spc="0" normalizeH="0" baseline="0" noProof="0">
                          <a:ln>
                            <a:noFill/>
                          </a:ln>
                          <a:solidFill>
                            <a:prstClr val="black"/>
                          </a:solidFill>
                          <a:effectLst/>
                          <a:uLnTx/>
                          <a:uFillTx/>
                          <a:latin typeface="+mn-lt"/>
                          <a:ea typeface="+mn-ea"/>
                          <a:cs typeface="+mn-cs"/>
                        </a:rPr>
                        <a:t>
 Auf Oberschränke hat what.the.hygge verzichtet und dafür Schubladen statt Türen in ihrer Küche eingeplant. So passt mehr Stauraum in die Schränke. #zuhausebei #IKEAregram #KUNGSBACKA #meinIKEA
•
•
KUNGSBACKA Schubladenfront 20.- Euro
•
#ikea #kitcheninspiration #kücheninspiration #ikeaküche #stauraumideen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https://www.instagram.com/p/B4mKecpiCj1/media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01/10/2020 08:09:39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3734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westwingde - 2019-11-02 19:05:08</a:t>
                      </a:r>
                      <a:r>
                        <a:rPr kumimoji="0" lang="en-US" sz="1000" b="0" i="0" u="none" strike="noStrike" kern="1200" cap="none" spc="0" normalizeH="0" baseline="0" noProof="0">
                          <a:ln>
                            <a:noFill/>
                          </a:ln>
                          <a:solidFill>
                            <a:prstClr val="black"/>
                          </a:solidFill>
                          <a:effectLst/>
                          <a:uLnTx/>
                          <a:uFillTx/>
                          <a:latin typeface="+mn-lt"/>
                          <a:ea typeface="+mn-ea"/>
                          <a:cs typeface="+mn-cs"/>
                        </a:rPr>
                        <a:t>
 💕 Livingroom-Goals! 👉🏻 Folgt westwingde und lasst Euch täglich von uns inspirieren! ☺️
📸: binyanstudios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https://www.instagram.com/p/B4X1ly6o-uE/media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11/21/2019 05:15:52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84602521"/>
                  </a:ext>
                </a:extLst>
              </a:tr>
            </a:tbl>
          </a:graphicData>
        </a:graphic>
      </p:graphicFrame>
      <p:sp>
        <p:nvSpPr>
          <p:cNvPr id="4" name="Text Placeholder 3">
            <a:extLst>
              <a:ext uri="{FF2B5EF4-FFF2-40B4-BE49-F238E27FC236}">
                <a16:creationId xmlns:a16="http://schemas.microsoft.com/office/drawing/2014/main" id="{CCFFECD5-EADC-441E-99A6-88A08DB388D7}"/>
              </a:ext>
            </a:extLst>
          </p:cNvPr>
          <p:cNvSpPr>
            <a:spLocks noGrp="1"/>
          </p:cNvSpPr>
          <p:nvPr>
            <p:ph type="body" sz="quarter" idx="14"/>
          </p:nvPr>
        </p:nvSpPr>
        <p:spPr/>
        <p:txBody>
          <a:bodyPr/>
          <a:lstStyle/>
          <a:p>
            <a:r>
              <a:rPr lang="en-US"/>
              <a:t>11/01/2019 - 12/24/2019</a:t>
            </a:r>
          </a:p>
        </p:txBody>
      </p:sp>
    </p:spTree>
    <p:extLst>
      <p:ext uri="{BB962C8B-B14F-4D97-AF65-F5344CB8AC3E}">
        <p14:creationId xmlns:p14="http://schemas.microsoft.com/office/powerpoint/2010/main" val="2535247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89AA7-9E12-4273-B549-FCD859907D56}"/>
              </a:ext>
            </a:extLst>
          </p:cNvPr>
          <p:cNvSpPr>
            <a:spLocks noGrp="1"/>
          </p:cNvSpPr>
          <p:nvPr>
            <p:ph type="title"/>
          </p:nvPr>
        </p:nvSpPr>
        <p:spPr/>
        <p:txBody>
          <a:bodyPr/>
          <a:lstStyle/>
          <a:p>
            <a:r>
              <a:rPr lang="en-US"/>
              <a:t>Instagram Posts Table | Benchmark ohne DEPOT IG - 5 of 12</a:t>
            </a:r>
          </a:p>
        </p:txBody>
      </p:sp>
      <p:graphicFrame>
        <p:nvGraphicFramePr>
          <p:cNvPr id="5" name="Table Placeholder 4">
            <a:extLst>
              <a:ext uri="{FF2B5EF4-FFF2-40B4-BE49-F238E27FC236}">
                <a16:creationId xmlns:a16="http://schemas.microsoft.com/office/drawing/2014/main" id="{DAEBFCDB-6908-44B6-99F8-04C031507784}"/>
              </a:ext>
            </a:extLst>
          </p:cNvPr>
          <p:cNvGraphicFramePr>
            <a:graphicFrameLocks noGrp="1"/>
          </p:cNvGraphicFramePr>
          <p:nvPr>
            <p:ph type="tbl" sz="quarter" idx="13"/>
            <p:extLst>
              <p:ext uri="{D42A27DB-BD31-4B8C-83A1-F6EECF244321}">
                <p14:modId xmlns:p14="http://schemas.microsoft.com/office/powerpoint/2010/main" val="1193420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54148284"/>
                    </a:ext>
                  </a:extLst>
                </a:gridCol>
                <a:gridCol w="1810512">
                  <a:extLst>
                    <a:ext uri="{9D8B030D-6E8A-4147-A177-3AD203B41FA5}">
                      <a16:colId xmlns:a16="http://schemas.microsoft.com/office/drawing/2014/main" val="4120127026"/>
                    </a:ext>
                  </a:extLst>
                </a:gridCol>
                <a:gridCol w="822960">
                  <a:extLst>
                    <a:ext uri="{9D8B030D-6E8A-4147-A177-3AD203B41FA5}">
                      <a16:colId xmlns:a16="http://schemas.microsoft.com/office/drawing/2014/main" val="2328130590"/>
                    </a:ext>
                  </a:extLst>
                </a:gridCol>
                <a:gridCol w="822960">
                  <a:extLst>
                    <a:ext uri="{9D8B030D-6E8A-4147-A177-3AD203B41FA5}">
                      <a16:colId xmlns:a16="http://schemas.microsoft.com/office/drawing/2014/main" val="3583420883"/>
                    </a:ext>
                  </a:extLst>
                </a:gridCol>
                <a:gridCol w="822960">
                  <a:extLst>
                    <a:ext uri="{9D8B030D-6E8A-4147-A177-3AD203B41FA5}">
                      <a16:colId xmlns:a16="http://schemas.microsoft.com/office/drawing/2014/main" val="357403560"/>
                    </a:ext>
                  </a:extLst>
                </a:gridCol>
                <a:gridCol w="822960">
                  <a:extLst>
                    <a:ext uri="{9D8B030D-6E8A-4147-A177-3AD203B41FA5}">
                      <a16:colId xmlns:a16="http://schemas.microsoft.com/office/drawing/2014/main" val="1707550021"/>
                    </a:ext>
                  </a:extLst>
                </a:gridCol>
                <a:gridCol w="822960">
                  <a:extLst>
                    <a:ext uri="{9D8B030D-6E8A-4147-A177-3AD203B41FA5}">
                      <a16:colId xmlns:a16="http://schemas.microsoft.com/office/drawing/2014/main" val="4272651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8437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mein_nanunana - 2019-11-11 20:59:24</a:t>
                      </a:r>
                      <a:r>
                        <a:rPr kumimoji="0" lang="en-US" sz="1000" b="0" i="0" u="none" strike="noStrike" kern="1200" cap="none" spc="0" normalizeH="0" baseline="0" noProof="0">
                          <a:ln>
                            <a:noFill/>
                          </a:ln>
                          <a:solidFill>
                            <a:prstClr val="black"/>
                          </a:solidFill>
                          <a:effectLst/>
                          <a:uLnTx/>
                          <a:uFillTx/>
                          <a:latin typeface="+mn-lt"/>
                          <a:ea typeface="+mn-ea"/>
                          <a:cs typeface="+mn-cs"/>
                        </a:rPr>
                        <a:t>
 Zeit für heiße Schoki! #weihnachten #weihnachtszeit #geschenk #weihnachtsdeko #becher #deko #dekoideen #geschirr #geschirrliebe #kakao #vorfreude #nanunana #meinnanunana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https://www.instagram.com/p/B4vN0ozIKjY/media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12/11/2019 05:09:18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23715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ikeadeutschland - 2019-11-02 08:26:04</a:t>
                      </a:r>
                      <a:r>
                        <a:rPr kumimoji="0" lang="en-US" sz="1000" b="0" i="0" u="none" strike="noStrike" kern="1200" cap="none" spc="0" normalizeH="0" baseline="0" noProof="0">
                          <a:ln>
                            <a:noFill/>
                          </a:ln>
                          <a:solidFill>
                            <a:prstClr val="black"/>
                          </a:solidFill>
                          <a:effectLst/>
                          <a:uLnTx/>
                          <a:uFillTx/>
                          <a:latin typeface="+mn-lt"/>
                          <a:ea typeface="+mn-ea"/>
                          <a:cs typeface="+mn-cs"/>
                        </a:rPr>
                        <a:t>
 Alles griffbereit: Ordnung in den Schubladen spart Zeit beim Suchen 😊 #HEMNES #meinIKEA
•
•
#ikea #stauraumideen #stauraum #dekoliebe #hemnesikea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https://www.instagram.com/p/B4WsdHpia9T/media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01/04/2020 05:11:26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0735848"/>
                  </a:ext>
                </a:extLst>
              </a:tr>
            </a:tbl>
          </a:graphicData>
        </a:graphic>
      </p:graphicFrame>
      <p:sp>
        <p:nvSpPr>
          <p:cNvPr id="4" name="Text Placeholder 3">
            <a:extLst>
              <a:ext uri="{FF2B5EF4-FFF2-40B4-BE49-F238E27FC236}">
                <a16:creationId xmlns:a16="http://schemas.microsoft.com/office/drawing/2014/main" id="{1445518F-0EC1-4B79-9AD7-E6D3C118A9C9}"/>
              </a:ext>
            </a:extLst>
          </p:cNvPr>
          <p:cNvSpPr>
            <a:spLocks noGrp="1"/>
          </p:cNvSpPr>
          <p:nvPr>
            <p:ph type="body" sz="quarter" idx="14"/>
          </p:nvPr>
        </p:nvSpPr>
        <p:spPr/>
        <p:txBody>
          <a:bodyPr/>
          <a:lstStyle/>
          <a:p>
            <a:r>
              <a:rPr lang="en-US"/>
              <a:t>11/01/2019 - 12/24/2019</a:t>
            </a:r>
          </a:p>
        </p:txBody>
      </p:sp>
    </p:spTree>
    <p:extLst>
      <p:ext uri="{BB962C8B-B14F-4D97-AF65-F5344CB8AC3E}">
        <p14:creationId xmlns:p14="http://schemas.microsoft.com/office/powerpoint/2010/main" val="1233373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B849E-E527-4DF9-B889-5EB4CC65545D}"/>
              </a:ext>
            </a:extLst>
          </p:cNvPr>
          <p:cNvSpPr>
            <a:spLocks noGrp="1"/>
          </p:cNvSpPr>
          <p:nvPr>
            <p:ph type="title"/>
          </p:nvPr>
        </p:nvSpPr>
        <p:spPr/>
        <p:txBody>
          <a:bodyPr/>
          <a:lstStyle/>
          <a:p>
            <a:r>
              <a:rPr lang="en-US"/>
              <a:t>Instagram Posts Table | Benchmark ohne DEPOT IG - 6 of 12</a:t>
            </a:r>
          </a:p>
        </p:txBody>
      </p:sp>
      <p:graphicFrame>
        <p:nvGraphicFramePr>
          <p:cNvPr id="5" name="Table Placeholder 4">
            <a:extLst>
              <a:ext uri="{FF2B5EF4-FFF2-40B4-BE49-F238E27FC236}">
                <a16:creationId xmlns:a16="http://schemas.microsoft.com/office/drawing/2014/main" id="{F7C7993D-AB57-4617-BD27-4696A12EDDDD}"/>
              </a:ext>
            </a:extLst>
          </p:cNvPr>
          <p:cNvGraphicFramePr>
            <a:graphicFrameLocks noGrp="1"/>
          </p:cNvGraphicFramePr>
          <p:nvPr>
            <p:ph type="tbl" sz="quarter" idx="13"/>
            <p:extLst>
              <p:ext uri="{D42A27DB-BD31-4B8C-83A1-F6EECF244321}">
                <p14:modId xmlns:p14="http://schemas.microsoft.com/office/powerpoint/2010/main" val="2696769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52722057"/>
                    </a:ext>
                  </a:extLst>
                </a:gridCol>
                <a:gridCol w="1810512">
                  <a:extLst>
                    <a:ext uri="{9D8B030D-6E8A-4147-A177-3AD203B41FA5}">
                      <a16:colId xmlns:a16="http://schemas.microsoft.com/office/drawing/2014/main" val="22431862"/>
                    </a:ext>
                  </a:extLst>
                </a:gridCol>
                <a:gridCol w="822960">
                  <a:extLst>
                    <a:ext uri="{9D8B030D-6E8A-4147-A177-3AD203B41FA5}">
                      <a16:colId xmlns:a16="http://schemas.microsoft.com/office/drawing/2014/main" val="3980277887"/>
                    </a:ext>
                  </a:extLst>
                </a:gridCol>
                <a:gridCol w="822960">
                  <a:extLst>
                    <a:ext uri="{9D8B030D-6E8A-4147-A177-3AD203B41FA5}">
                      <a16:colId xmlns:a16="http://schemas.microsoft.com/office/drawing/2014/main" val="2539599775"/>
                    </a:ext>
                  </a:extLst>
                </a:gridCol>
                <a:gridCol w="822960">
                  <a:extLst>
                    <a:ext uri="{9D8B030D-6E8A-4147-A177-3AD203B41FA5}">
                      <a16:colId xmlns:a16="http://schemas.microsoft.com/office/drawing/2014/main" val="1818308837"/>
                    </a:ext>
                  </a:extLst>
                </a:gridCol>
                <a:gridCol w="822960">
                  <a:extLst>
                    <a:ext uri="{9D8B030D-6E8A-4147-A177-3AD203B41FA5}">
                      <a16:colId xmlns:a16="http://schemas.microsoft.com/office/drawing/2014/main" val="3491579188"/>
                    </a:ext>
                  </a:extLst>
                </a:gridCol>
                <a:gridCol w="822960">
                  <a:extLst>
                    <a:ext uri="{9D8B030D-6E8A-4147-A177-3AD203B41FA5}">
                      <a16:colId xmlns:a16="http://schemas.microsoft.com/office/drawing/2014/main" val="675418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9896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sostrenegrene - 2019-11-23 08:03:10</a:t>
                      </a:r>
                      <a:r>
                        <a:rPr kumimoji="0" lang="en-US" sz="1000" b="0" i="0" u="none" strike="noStrike" kern="1200" cap="none" spc="0" normalizeH="0" baseline="0" noProof="0">
                          <a:ln>
                            <a:noFill/>
                          </a:ln>
                          <a:solidFill>
                            <a:prstClr val="black"/>
                          </a:solidFill>
                          <a:effectLst/>
                          <a:uLnTx/>
                          <a:uFillTx/>
                          <a:latin typeface="+mn-lt"/>
                          <a:ea typeface="+mn-ea"/>
                          <a:cs typeface="+mn-cs"/>
                        </a:rPr>
                        <a:t>
 The decorative stamp will make your biscuits a festive delight for the eye as well as for the taste buds, if you ask Anna. Find more inspiration for how to bake, decorate and store your Christmas baking in the catalogue through the link in the bio.
-
Stamp. 5 cm. Wood/metal. Available in two variants. Price per item DKK 19,80 / EUR 2,78 / FO-DKK 23,20 / ISK 536 / NOK 30,40 / GBP 2,74 / CHF 3,74 / SEK 33,40.
-
#cakestamp #christmascakestamp #christmas #christmastime #christmasbaking #christmasbakes #søstrenegrene #sostrenegrene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https://www.instagram.com/p/B5MuhxSp5up/media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01/06/2020 05:11:29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33390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madedotcom - 2019-12-23 17:41:03</a:t>
                      </a:r>
                      <a:r>
                        <a:rPr kumimoji="0" lang="en-US" sz="1000" b="0" i="0" u="none" strike="noStrike" kern="1200" cap="none" spc="0" normalizeH="0" baseline="0" noProof="0">
                          <a:ln>
                            <a:noFill/>
                          </a:ln>
                          <a:solidFill>
                            <a:prstClr val="black"/>
                          </a:solidFill>
                          <a:effectLst/>
                          <a:uLnTx/>
                          <a:uFillTx/>
                          <a:latin typeface="+mn-lt"/>
                          <a:ea typeface="+mn-ea"/>
                          <a:cs typeface="+mn-cs"/>
                        </a:rPr>
                        <a:t>
 Deck the Scott. ✨
Photo by apogee_interiors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https://www.instagram.com/p/B6bAgouHPuk/media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02/19/2020 13:15:25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94864167"/>
                  </a:ext>
                </a:extLst>
              </a:tr>
            </a:tbl>
          </a:graphicData>
        </a:graphic>
      </p:graphicFrame>
      <p:sp>
        <p:nvSpPr>
          <p:cNvPr id="4" name="Text Placeholder 3">
            <a:extLst>
              <a:ext uri="{FF2B5EF4-FFF2-40B4-BE49-F238E27FC236}">
                <a16:creationId xmlns:a16="http://schemas.microsoft.com/office/drawing/2014/main" id="{CC8795E6-01C4-4974-9A62-C74057268624}"/>
              </a:ext>
            </a:extLst>
          </p:cNvPr>
          <p:cNvSpPr>
            <a:spLocks noGrp="1"/>
          </p:cNvSpPr>
          <p:nvPr>
            <p:ph type="body" sz="quarter" idx="14"/>
          </p:nvPr>
        </p:nvSpPr>
        <p:spPr/>
        <p:txBody>
          <a:bodyPr/>
          <a:lstStyle/>
          <a:p>
            <a:r>
              <a:rPr lang="en-US"/>
              <a:t>11/01/2019 - 12/24/2019</a:t>
            </a:r>
          </a:p>
        </p:txBody>
      </p:sp>
    </p:spTree>
    <p:extLst>
      <p:ext uri="{BB962C8B-B14F-4D97-AF65-F5344CB8AC3E}">
        <p14:creationId xmlns:p14="http://schemas.microsoft.com/office/powerpoint/2010/main" val="2545778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A96F0-AF06-4F7B-A535-36DD99E1BBD3}"/>
              </a:ext>
            </a:extLst>
          </p:cNvPr>
          <p:cNvSpPr>
            <a:spLocks noGrp="1"/>
          </p:cNvSpPr>
          <p:nvPr>
            <p:ph type="title"/>
          </p:nvPr>
        </p:nvSpPr>
        <p:spPr/>
        <p:txBody>
          <a:bodyPr/>
          <a:lstStyle/>
          <a:p>
            <a:r>
              <a:rPr lang="en-US"/>
              <a:t>Instagram Posts Table | Benchmark ohne DEPOT IG - 7 of 12</a:t>
            </a:r>
          </a:p>
        </p:txBody>
      </p:sp>
      <p:graphicFrame>
        <p:nvGraphicFramePr>
          <p:cNvPr id="5" name="Table Placeholder 4">
            <a:extLst>
              <a:ext uri="{FF2B5EF4-FFF2-40B4-BE49-F238E27FC236}">
                <a16:creationId xmlns:a16="http://schemas.microsoft.com/office/drawing/2014/main" id="{659BF31D-80E9-47F5-8334-7631191E7703}"/>
              </a:ext>
            </a:extLst>
          </p:cNvPr>
          <p:cNvGraphicFramePr>
            <a:graphicFrameLocks noGrp="1"/>
          </p:cNvGraphicFramePr>
          <p:nvPr>
            <p:ph type="tbl" sz="quarter" idx="13"/>
            <p:extLst>
              <p:ext uri="{D42A27DB-BD31-4B8C-83A1-F6EECF244321}">
                <p14:modId xmlns:p14="http://schemas.microsoft.com/office/powerpoint/2010/main" val="3112733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29529253"/>
                    </a:ext>
                  </a:extLst>
                </a:gridCol>
                <a:gridCol w="1810512">
                  <a:extLst>
                    <a:ext uri="{9D8B030D-6E8A-4147-A177-3AD203B41FA5}">
                      <a16:colId xmlns:a16="http://schemas.microsoft.com/office/drawing/2014/main" val="940491912"/>
                    </a:ext>
                  </a:extLst>
                </a:gridCol>
                <a:gridCol w="822960">
                  <a:extLst>
                    <a:ext uri="{9D8B030D-6E8A-4147-A177-3AD203B41FA5}">
                      <a16:colId xmlns:a16="http://schemas.microsoft.com/office/drawing/2014/main" val="2678551942"/>
                    </a:ext>
                  </a:extLst>
                </a:gridCol>
                <a:gridCol w="822960">
                  <a:extLst>
                    <a:ext uri="{9D8B030D-6E8A-4147-A177-3AD203B41FA5}">
                      <a16:colId xmlns:a16="http://schemas.microsoft.com/office/drawing/2014/main" val="772180501"/>
                    </a:ext>
                  </a:extLst>
                </a:gridCol>
                <a:gridCol w="822960">
                  <a:extLst>
                    <a:ext uri="{9D8B030D-6E8A-4147-A177-3AD203B41FA5}">
                      <a16:colId xmlns:a16="http://schemas.microsoft.com/office/drawing/2014/main" val="2931588498"/>
                    </a:ext>
                  </a:extLst>
                </a:gridCol>
                <a:gridCol w="822960">
                  <a:extLst>
                    <a:ext uri="{9D8B030D-6E8A-4147-A177-3AD203B41FA5}">
                      <a16:colId xmlns:a16="http://schemas.microsoft.com/office/drawing/2014/main" val="968196351"/>
                    </a:ext>
                  </a:extLst>
                </a:gridCol>
                <a:gridCol w="822960">
                  <a:extLst>
                    <a:ext uri="{9D8B030D-6E8A-4147-A177-3AD203B41FA5}">
                      <a16:colId xmlns:a16="http://schemas.microsoft.com/office/drawing/2014/main" val="4232370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47356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westwingde - 2019-12-20 12:05:31</a:t>
                      </a:r>
                      <a:r>
                        <a:rPr kumimoji="0" lang="en-US" sz="1000" b="0" i="0" u="none" strike="noStrike" kern="1200" cap="none" spc="0" normalizeH="0" baseline="0" noProof="0">
                          <a:ln>
                            <a:noFill/>
                          </a:ln>
                          <a:solidFill>
                            <a:prstClr val="black"/>
                          </a:solidFill>
                          <a:effectLst/>
                          <a:uLnTx/>
                          <a:uFillTx/>
                          <a:latin typeface="+mn-lt"/>
                          <a:ea typeface="+mn-ea"/>
                          <a:cs typeface="+mn-cs"/>
                        </a:rPr>
                        <a:t>
 🎊 - 𝟮𝟬% 𝗮𝘂𝗳 𝗱𝗶𝗲 𝗪𝗲𝘀𝘁𝘄𝗶𝗻𝗴 C𝗼𝗹𝗹𝗲c𝘁𝗶𝗼𝗻 🎊
 Mit dem Code SALE20 werden die kuschelig-weichen Texturen und zurückhaltende Farbnuancen 20 % einladender, oder nicht? 😎
👉 Shoppt die ganze Kollektion auf:
✨ www.WestwingNow.de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https://www.instagram.com/p/B6Srua7oN7Z/media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01/04/2020 05:11:11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56806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westwingde - 2019-11-11 09:15:04</a:t>
                      </a:r>
                      <a:r>
                        <a:rPr kumimoji="0" lang="en-US" sz="1000" b="0" i="0" u="none" strike="noStrike" kern="1200" cap="none" spc="0" normalizeH="0" baseline="0" noProof="0">
                          <a:ln>
                            <a:noFill/>
                          </a:ln>
                          <a:solidFill>
                            <a:prstClr val="black"/>
                          </a:solidFill>
                          <a:effectLst/>
                          <a:uLnTx/>
                          <a:uFillTx/>
                          <a:latin typeface="+mn-lt"/>
                          <a:ea typeface="+mn-ea"/>
                          <a:cs typeface="+mn-cs"/>
                        </a:rPr>
                        <a:t>
 😱 Bis zu 80 % Rabatt!⠀⠀⠀⠀⠀⠀⠀⠀⠀
Zaubert mit vielen kleinen Lichtquellen eine gemütliche Stimmung 💫⠀⠀⠀⠀⠀⠀⠀⠀⠀
🛍 Jetzt alles rund um das perfekte Licht, gemütliche Textilien und vieles mehr zum spitzen Preis in unseren heutigen Sales shoppen.⠀⠀⠀⠀⠀⠀⠀⠀⠀
✨ www.WESTWING.de ✨⠀⠀⠀⠀⠀⠀⠀⠀⠀
📷: gozdee81⠀⠀⠀⠀⠀⠀⠀⠀⠀
Teilt Euer Zuhause mit uns und markiert uns mit westwingde #MyWestwingStyle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https://www.instagram.com/p/B4t9N6vHJ2A/media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05:10:07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91631738"/>
                  </a:ext>
                </a:extLst>
              </a:tr>
            </a:tbl>
          </a:graphicData>
        </a:graphic>
      </p:graphicFrame>
      <p:sp>
        <p:nvSpPr>
          <p:cNvPr id="4" name="Text Placeholder 3">
            <a:extLst>
              <a:ext uri="{FF2B5EF4-FFF2-40B4-BE49-F238E27FC236}">
                <a16:creationId xmlns:a16="http://schemas.microsoft.com/office/drawing/2014/main" id="{C069E685-6D7C-4787-95E9-A4C118DBB45B}"/>
              </a:ext>
            </a:extLst>
          </p:cNvPr>
          <p:cNvSpPr>
            <a:spLocks noGrp="1"/>
          </p:cNvSpPr>
          <p:nvPr>
            <p:ph type="body" sz="quarter" idx="14"/>
          </p:nvPr>
        </p:nvSpPr>
        <p:spPr/>
        <p:txBody>
          <a:bodyPr/>
          <a:lstStyle/>
          <a:p>
            <a:r>
              <a:rPr lang="en-US"/>
              <a:t>11/01/2019 - 12/24/2019</a:t>
            </a:r>
          </a:p>
        </p:txBody>
      </p:sp>
    </p:spTree>
    <p:extLst>
      <p:ext uri="{BB962C8B-B14F-4D97-AF65-F5344CB8AC3E}">
        <p14:creationId xmlns:p14="http://schemas.microsoft.com/office/powerpoint/2010/main" val="4038460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76FFF-EA0D-47A7-B4BB-9BF492E64852}"/>
              </a:ext>
            </a:extLst>
          </p:cNvPr>
          <p:cNvSpPr>
            <a:spLocks noGrp="1"/>
          </p:cNvSpPr>
          <p:nvPr>
            <p:ph type="title"/>
          </p:nvPr>
        </p:nvSpPr>
        <p:spPr/>
        <p:txBody>
          <a:bodyPr/>
          <a:lstStyle/>
          <a:p>
            <a:r>
              <a:rPr lang="en-US"/>
              <a:t>Instagram Posts Table | Benchmark ohne DEPOT IG - 8 of 12</a:t>
            </a:r>
          </a:p>
        </p:txBody>
      </p:sp>
      <p:graphicFrame>
        <p:nvGraphicFramePr>
          <p:cNvPr id="5" name="Table Placeholder 4">
            <a:extLst>
              <a:ext uri="{FF2B5EF4-FFF2-40B4-BE49-F238E27FC236}">
                <a16:creationId xmlns:a16="http://schemas.microsoft.com/office/drawing/2014/main" id="{1FA512D0-5FC2-442A-A61F-F7252FF5BBE0}"/>
              </a:ext>
            </a:extLst>
          </p:cNvPr>
          <p:cNvGraphicFramePr>
            <a:graphicFrameLocks noGrp="1"/>
          </p:cNvGraphicFramePr>
          <p:nvPr>
            <p:ph type="tbl" sz="quarter" idx="13"/>
            <p:extLst>
              <p:ext uri="{D42A27DB-BD31-4B8C-83A1-F6EECF244321}">
                <p14:modId xmlns:p14="http://schemas.microsoft.com/office/powerpoint/2010/main" val="1452887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96124744"/>
                    </a:ext>
                  </a:extLst>
                </a:gridCol>
                <a:gridCol w="1810512">
                  <a:extLst>
                    <a:ext uri="{9D8B030D-6E8A-4147-A177-3AD203B41FA5}">
                      <a16:colId xmlns:a16="http://schemas.microsoft.com/office/drawing/2014/main" val="1915388772"/>
                    </a:ext>
                  </a:extLst>
                </a:gridCol>
                <a:gridCol w="822960">
                  <a:extLst>
                    <a:ext uri="{9D8B030D-6E8A-4147-A177-3AD203B41FA5}">
                      <a16:colId xmlns:a16="http://schemas.microsoft.com/office/drawing/2014/main" val="426689880"/>
                    </a:ext>
                  </a:extLst>
                </a:gridCol>
                <a:gridCol w="822960">
                  <a:extLst>
                    <a:ext uri="{9D8B030D-6E8A-4147-A177-3AD203B41FA5}">
                      <a16:colId xmlns:a16="http://schemas.microsoft.com/office/drawing/2014/main" val="2870583964"/>
                    </a:ext>
                  </a:extLst>
                </a:gridCol>
                <a:gridCol w="822960">
                  <a:extLst>
                    <a:ext uri="{9D8B030D-6E8A-4147-A177-3AD203B41FA5}">
                      <a16:colId xmlns:a16="http://schemas.microsoft.com/office/drawing/2014/main" val="1109620083"/>
                    </a:ext>
                  </a:extLst>
                </a:gridCol>
                <a:gridCol w="822960">
                  <a:extLst>
                    <a:ext uri="{9D8B030D-6E8A-4147-A177-3AD203B41FA5}">
                      <a16:colId xmlns:a16="http://schemas.microsoft.com/office/drawing/2014/main" val="3739802400"/>
                    </a:ext>
                  </a:extLst>
                </a:gridCol>
                <a:gridCol w="822960">
                  <a:extLst>
                    <a:ext uri="{9D8B030D-6E8A-4147-A177-3AD203B41FA5}">
                      <a16:colId xmlns:a16="http://schemas.microsoft.com/office/drawing/2014/main" val="3864145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5288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westwingde - 2019-12-22 09:43:26</a:t>
                      </a:r>
                      <a:r>
                        <a:rPr kumimoji="0" lang="en-US" sz="1000" b="0" i="0" u="none" strike="noStrike" kern="1200" cap="none" spc="0" normalizeH="0" baseline="0" noProof="0">
                          <a:ln>
                            <a:noFill/>
                          </a:ln>
                          <a:solidFill>
                            <a:prstClr val="black"/>
                          </a:solidFill>
                          <a:effectLst/>
                          <a:uLnTx/>
                          <a:uFillTx/>
                          <a:latin typeface="+mn-lt"/>
                          <a:ea typeface="+mn-ea"/>
                          <a:cs typeface="+mn-cs"/>
                        </a:rPr>
                        <a:t>
 Wir raten in der Vorweihnachtszeit zu einer erholsamen Auszeit! Also Füße hoch und relaxen 💆‍♀️
🛍️ Das richtige Zubehör für Euer Home-Spa-Programm findet Ihr im Sale 'Auszeit vom Weihnachtsstress'
✨ www.WESTWING.de ✨
📷: newgirlnessi
Teilt Euer Zuhause mit uns und markiert uns mit westwingde #MyWestwingStyle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https://www.instagram.com/p/B6XlDgKoeVs/media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01/06/2020 05:11:22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41217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westwingde - 2019-11-22 15:45:04</a:t>
                      </a:r>
                      <a:r>
                        <a:rPr kumimoji="0" lang="en-US" sz="1000" b="0" i="0" u="none" strike="noStrike" kern="1200" cap="none" spc="0" normalizeH="0" baseline="0" noProof="0">
                          <a:ln>
                            <a:noFill/>
                          </a:ln>
                          <a:solidFill>
                            <a:prstClr val="black"/>
                          </a:solidFill>
                          <a:effectLst/>
                          <a:uLnTx/>
                          <a:uFillTx/>
                          <a:latin typeface="+mn-lt"/>
                          <a:ea typeface="+mn-ea"/>
                          <a:cs typeface="+mn-cs"/>
                        </a:rPr>
                        <a:t>
 Sweet dreams sind hier garantiert💫😴
🛍 Shoppt stimmungsvolle Leuchten für die extra Portion cosiness ab 9€ im Sale ‚Leuchtenvielfalt ab 9€‘
✨ www.WESTWIING.de ✨⠀⠀⠀⠀⠀⠀⠀⠀⠀
📷: skoorki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https://www.instagram.com/p/B5K-l_CnfhK/media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12/08/2019 05:05:42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68780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hmhome - 2019-11-03 09:39:45</a:t>
                      </a:r>
                      <a:r>
                        <a:rPr kumimoji="0" lang="en-US" sz="1000" b="0" i="0" u="none" strike="noStrike" kern="1200" cap="none" spc="0" normalizeH="0" baseline="0" noProof="0">
                          <a:ln>
                            <a:noFill/>
                          </a:ln>
                          <a:solidFill>
                            <a:prstClr val="black"/>
                          </a:solidFill>
                          <a:effectLst/>
                          <a:uLnTx/>
                          <a:uFillTx/>
                          <a:latin typeface="+mn-lt"/>
                          <a:ea typeface="+mn-ea"/>
                          <a:cs typeface="+mn-cs"/>
                        </a:rPr>
                        <a:t>
 Set the scene for family gatherings and holiday hostings ❤️🎄 #HMHome #holiday #tablesetting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https://www.instagram.com/p/B4ZZruIgxR-/media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12/20/2019 05:09:13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44041816"/>
                  </a:ext>
                </a:extLst>
              </a:tr>
            </a:tbl>
          </a:graphicData>
        </a:graphic>
      </p:graphicFrame>
      <p:sp>
        <p:nvSpPr>
          <p:cNvPr id="4" name="Text Placeholder 3">
            <a:extLst>
              <a:ext uri="{FF2B5EF4-FFF2-40B4-BE49-F238E27FC236}">
                <a16:creationId xmlns:a16="http://schemas.microsoft.com/office/drawing/2014/main" id="{24B46E66-BC26-4F28-B4A8-48D1B534FC4D}"/>
              </a:ext>
            </a:extLst>
          </p:cNvPr>
          <p:cNvSpPr>
            <a:spLocks noGrp="1"/>
          </p:cNvSpPr>
          <p:nvPr>
            <p:ph type="body" sz="quarter" idx="14"/>
          </p:nvPr>
        </p:nvSpPr>
        <p:spPr/>
        <p:txBody>
          <a:bodyPr/>
          <a:lstStyle/>
          <a:p>
            <a:r>
              <a:rPr lang="en-US"/>
              <a:t>11/01/2019 - 12/24/2019</a:t>
            </a:r>
          </a:p>
        </p:txBody>
      </p:sp>
    </p:spTree>
    <p:extLst>
      <p:ext uri="{BB962C8B-B14F-4D97-AF65-F5344CB8AC3E}">
        <p14:creationId xmlns:p14="http://schemas.microsoft.com/office/powerpoint/2010/main" val="40064758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81920-637E-40D4-9313-30C0992CA3B6}"/>
              </a:ext>
            </a:extLst>
          </p:cNvPr>
          <p:cNvSpPr>
            <a:spLocks noGrp="1"/>
          </p:cNvSpPr>
          <p:nvPr>
            <p:ph type="title"/>
          </p:nvPr>
        </p:nvSpPr>
        <p:spPr/>
        <p:txBody>
          <a:bodyPr/>
          <a:lstStyle/>
          <a:p>
            <a:r>
              <a:rPr lang="en-US"/>
              <a:t>Instagram Posts Table | Benchmark ohne DEPOT IG - 9 of 12</a:t>
            </a:r>
          </a:p>
        </p:txBody>
      </p:sp>
      <p:graphicFrame>
        <p:nvGraphicFramePr>
          <p:cNvPr id="5" name="Table Placeholder 4">
            <a:extLst>
              <a:ext uri="{FF2B5EF4-FFF2-40B4-BE49-F238E27FC236}">
                <a16:creationId xmlns:a16="http://schemas.microsoft.com/office/drawing/2014/main" id="{16A6497A-FE8C-4CC7-93EB-5BAD1BEABDA6}"/>
              </a:ext>
            </a:extLst>
          </p:cNvPr>
          <p:cNvGraphicFramePr>
            <a:graphicFrameLocks noGrp="1"/>
          </p:cNvGraphicFramePr>
          <p:nvPr>
            <p:ph type="tbl" sz="quarter" idx="13"/>
            <p:extLst>
              <p:ext uri="{D42A27DB-BD31-4B8C-83A1-F6EECF244321}">
                <p14:modId xmlns:p14="http://schemas.microsoft.com/office/powerpoint/2010/main" val="1395406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19775946"/>
                    </a:ext>
                  </a:extLst>
                </a:gridCol>
                <a:gridCol w="1810512">
                  <a:extLst>
                    <a:ext uri="{9D8B030D-6E8A-4147-A177-3AD203B41FA5}">
                      <a16:colId xmlns:a16="http://schemas.microsoft.com/office/drawing/2014/main" val="3160979799"/>
                    </a:ext>
                  </a:extLst>
                </a:gridCol>
                <a:gridCol w="822960">
                  <a:extLst>
                    <a:ext uri="{9D8B030D-6E8A-4147-A177-3AD203B41FA5}">
                      <a16:colId xmlns:a16="http://schemas.microsoft.com/office/drawing/2014/main" val="547859808"/>
                    </a:ext>
                  </a:extLst>
                </a:gridCol>
                <a:gridCol w="822960">
                  <a:extLst>
                    <a:ext uri="{9D8B030D-6E8A-4147-A177-3AD203B41FA5}">
                      <a16:colId xmlns:a16="http://schemas.microsoft.com/office/drawing/2014/main" val="2531545760"/>
                    </a:ext>
                  </a:extLst>
                </a:gridCol>
                <a:gridCol w="822960">
                  <a:extLst>
                    <a:ext uri="{9D8B030D-6E8A-4147-A177-3AD203B41FA5}">
                      <a16:colId xmlns:a16="http://schemas.microsoft.com/office/drawing/2014/main" val="1532178613"/>
                    </a:ext>
                  </a:extLst>
                </a:gridCol>
                <a:gridCol w="822960">
                  <a:extLst>
                    <a:ext uri="{9D8B030D-6E8A-4147-A177-3AD203B41FA5}">
                      <a16:colId xmlns:a16="http://schemas.microsoft.com/office/drawing/2014/main" val="1401318040"/>
                    </a:ext>
                  </a:extLst>
                </a:gridCol>
                <a:gridCol w="822960">
                  <a:extLst>
                    <a:ext uri="{9D8B030D-6E8A-4147-A177-3AD203B41FA5}">
                      <a16:colId xmlns:a16="http://schemas.microsoft.com/office/drawing/2014/main" val="927922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81686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hmhome - 2019-11-07 11:39:18</a:t>
                      </a:r>
                      <a:r>
                        <a:rPr kumimoji="0" lang="en-US" sz="1000" b="0" i="0" u="none" strike="noStrike" kern="1200" cap="none" spc="0" normalizeH="0" baseline="0" noProof="0">
                          <a:ln>
                            <a:noFill/>
                          </a:ln>
                          <a:solidFill>
                            <a:prstClr val="black"/>
                          </a:solidFill>
                          <a:effectLst/>
                          <a:uLnTx/>
                          <a:uFillTx/>
                          <a:latin typeface="+mn-lt"/>
                          <a:ea typeface="+mn-ea"/>
                          <a:cs typeface="+mn-cs"/>
                        </a:rPr>
                        <a:t>
 A Christmas tree in the bedroom — yay or nay? 🎄💫
#HMHome #holiday #bedding #bedroom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https://www.instagram.com/p/B4j6iyggM6m/media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12/25/2019 05:36:08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44572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madedotcom - 2019-12-17 18:51:51</a:t>
                      </a:r>
                      <a:r>
                        <a:rPr kumimoji="0" lang="en-US" sz="1000" b="0" i="0" u="none" strike="noStrike" kern="1200" cap="none" spc="0" normalizeH="0" baseline="0" noProof="0">
                          <a:ln>
                            <a:noFill/>
                          </a:ln>
                          <a:solidFill>
                            <a:prstClr val="black"/>
                          </a:solidFill>
                          <a:effectLst/>
                          <a:uLnTx/>
                          <a:uFillTx/>
                          <a:latin typeface="+mn-lt"/>
                          <a:ea typeface="+mn-ea"/>
                          <a:cs typeface="+mn-cs"/>
                        </a:rPr>
                        <a:t>
 Let's get to work. As a video producer, TV presenter, DJ, activist and (self-taught) kombucha brewer, wanalimar is a pro at multi-tasking. How does she do it all? We visited her Berlin home to find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https://www.instagram.com/p/B6Lr17Onphb/media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02/12/2020 14:16:44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33903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ikeadeutschland - 2019-12-05 15:34:47</a:t>
                      </a:r>
                      <a:r>
                        <a:rPr kumimoji="0" lang="en-US" sz="1000" b="0" i="0" u="none" strike="noStrike" kern="1200" cap="none" spc="0" normalizeH="0" baseline="0" noProof="0">
                          <a:ln>
                            <a:noFill/>
                          </a:ln>
                          <a:solidFill>
                            <a:prstClr val="black"/>
                          </a:solidFill>
                          <a:effectLst/>
                          <a:uLnTx/>
                          <a:uFillTx/>
                          <a:latin typeface="+mn-lt"/>
                          <a:ea typeface="+mn-ea"/>
                          <a:cs typeface="+mn-cs"/>
                        </a:rPr>
                        <a:t>
 Einzelbett, Sofa, Aufbewahrung oder Tagesbett- praktisch wenn man wenig Platz hat. #HEMNES #meinIKEA
•
•
#ikea #worklifesleepbalance #IKEAschlafgut #dekoliebe #gästezimmer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https://www.instagram.com/p/B5sbwB0im2z/media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02/06/2020 08:24:04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45649883"/>
                  </a:ext>
                </a:extLst>
              </a:tr>
            </a:tbl>
          </a:graphicData>
        </a:graphic>
      </p:graphicFrame>
      <p:sp>
        <p:nvSpPr>
          <p:cNvPr id="4" name="Text Placeholder 3">
            <a:extLst>
              <a:ext uri="{FF2B5EF4-FFF2-40B4-BE49-F238E27FC236}">
                <a16:creationId xmlns:a16="http://schemas.microsoft.com/office/drawing/2014/main" id="{DED54DFD-D59D-44DB-83B5-F4C188A5F44C}"/>
              </a:ext>
            </a:extLst>
          </p:cNvPr>
          <p:cNvSpPr>
            <a:spLocks noGrp="1"/>
          </p:cNvSpPr>
          <p:nvPr>
            <p:ph type="body" sz="quarter" idx="14"/>
          </p:nvPr>
        </p:nvSpPr>
        <p:spPr/>
        <p:txBody>
          <a:bodyPr/>
          <a:lstStyle/>
          <a:p>
            <a:r>
              <a:rPr lang="en-US"/>
              <a:t>11/01/2019 - 12/24/2019</a:t>
            </a:r>
          </a:p>
        </p:txBody>
      </p:sp>
    </p:spTree>
    <p:extLst>
      <p:ext uri="{BB962C8B-B14F-4D97-AF65-F5344CB8AC3E}">
        <p14:creationId xmlns:p14="http://schemas.microsoft.com/office/powerpoint/2010/main" val="759836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C55AD-835C-4E85-ACD4-BCD4E833B4E4}"/>
              </a:ext>
            </a:extLst>
          </p:cNvPr>
          <p:cNvSpPr>
            <a:spLocks noGrp="1"/>
          </p:cNvSpPr>
          <p:nvPr>
            <p:ph type="title"/>
          </p:nvPr>
        </p:nvSpPr>
        <p:spPr/>
        <p:txBody>
          <a:bodyPr/>
          <a:lstStyle/>
          <a:p>
            <a:r>
              <a:rPr lang="en-US"/>
              <a:t>Instagram Posts Table | Benchmark ohne DEPOT IG - 10 of 12</a:t>
            </a:r>
          </a:p>
        </p:txBody>
      </p:sp>
      <p:graphicFrame>
        <p:nvGraphicFramePr>
          <p:cNvPr id="5" name="Table Placeholder 4">
            <a:extLst>
              <a:ext uri="{FF2B5EF4-FFF2-40B4-BE49-F238E27FC236}">
                <a16:creationId xmlns:a16="http://schemas.microsoft.com/office/drawing/2014/main" id="{20198C27-A700-4614-9BA7-29BC62ED8DC5}"/>
              </a:ext>
            </a:extLst>
          </p:cNvPr>
          <p:cNvGraphicFramePr>
            <a:graphicFrameLocks noGrp="1"/>
          </p:cNvGraphicFramePr>
          <p:nvPr>
            <p:ph type="tbl" sz="quarter" idx="13"/>
            <p:extLst>
              <p:ext uri="{D42A27DB-BD31-4B8C-83A1-F6EECF244321}">
                <p14:modId xmlns:p14="http://schemas.microsoft.com/office/powerpoint/2010/main" val="3646648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19171744"/>
                    </a:ext>
                  </a:extLst>
                </a:gridCol>
                <a:gridCol w="1810512">
                  <a:extLst>
                    <a:ext uri="{9D8B030D-6E8A-4147-A177-3AD203B41FA5}">
                      <a16:colId xmlns:a16="http://schemas.microsoft.com/office/drawing/2014/main" val="3159695922"/>
                    </a:ext>
                  </a:extLst>
                </a:gridCol>
                <a:gridCol w="822960">
                  <a:extLst>
                    <a:ext uri="{9D8B030D-6E8A-4147-A177-3AD203B41FA5}">
                      <a16:colId xmlns:a16="http://schemas.microsoft.com/office/drawing/2014/main" val="36898100"/>
                    </a:ext>
                  </a:extLst>
                </a:gridCol>
                <a:gridCol w="822960">
                  <a:extLst>
                    <a:ext uri="{9D8B030D-6E8A-4147-A177-3AD203B41FA5}">
                      <a16:colId xmlns:a16="http://schemas.microsoft.com/office/drawing/2014/main" val="2971727384"/>
                    </a:ext>
                  </a:extLst>
                </a:gridCol>
                <a:gridCol w="822960">
                  <a:extLst>
                    <a:ext uri="{9D8B030D-6E8A-4147-A177-3AD203B41FA5}">
                      <a16:colId xmlns:a16="http://schemas.microsoft.com/office/drawing/2014/main" val="1404359788"/>
                    </a:ext>
                  </a:extLst>
                </a:gridCol>
                <a:gridCol w="822960">
                  <a:extLst>
                    <a:ext uri="{9D8B030D-6E8A-4147-A177-3AD203B41FA5}">
                      <a16:colId xmlns:a16="http://schemas.microsoft.com/office/drawing/2014/main" val="955007459"/>
                    </a:ext>
                  </a:extLst>
                </a:gridCol>
                <a:gridCol w="822960">
                  <a:extLst>
                    <a:ext uri="{9D8B030D-6E8A-4147-A177-3AD203B41FA5}">
                      <a16:colId xmlns:a16="http://schemas.microsoft.com/office/drawing/2014/main" val="4067622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9679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ikeadeutschland - 2019-12-06 12:08:29</a:t>
                      </a:r>
                      <a:r>
                        <a:rPr kumimoji="0" lang="en-US" sz="1000" b="0" i="0" u="none" strike="noStrike" kern="1200" cap="none" spc="0" normalizeH="0" baseline="0" noProof="0">
                          <a:ln>
                            <a:noFill/>
                          </a:ln>
                          <a:solidFill>
                            <a:prstClr val="black"/>
                          </a:solidFill>
                          <a:effectLst/>
                          <a:uLnTx/>
                          <a:uFillTx/>
                          <a:latin typeface="+mn-lt"/>
                          <a:ea typeface="+mn-ea"/>
                          <a:cs typeface="+mn-cs"/>
                        </a:rPr>
                        <a:t>
 Mit einer Bilderleiste kann beachhouse_cologne ihre Lieblingsstücke jederzeit austauschen. #zuhausebei #IKEAregram #MOSSLANDA #meinIKEA
•
•
MOSSLANDA Bilderleiste 9.99 Euro
•
#ikea #dekoliebe #interiorinspo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https://www.instagram.com/p/B5uo78OCXlP/media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02/07/2020 08:15:41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07260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mein_nanunana - 2019-12-12 10:00:38</a:t>
                      </a:r>
                      <a:r>
                        <a:rPr kumimoji="0" lang="de-DE" sz="1000" b="0" i="0" u="none" strike="noStrike" kern="1200" cap="none" spc="0" normalizeH="0" baseline="0" noProof="0">
                          <a:ln>
                            <a:noFill/>
                          </a:ln>
                          <a:solidFill>
                            <a:prstClr val="black"/>
                          </a:solidFill>
                          <a:effectLst/>
                          <a:uLnTx/>
                          <a:uFillTx/>
                          <a:latin typeface="+mn-lt"/>
                          <a:ea typeface="+mn-ea"/>
                          <a:cs typeface="+mn-cs"/>
                        </a:rPr>
                        <a:t>
 Wie, du hast noch nicht beim Gewinnspiel mitgemacht? Dann wird es höchste Zeit! Schau in unsere Story 🎁 #gewinnspiel #adventskalender #weihnachten #weihnachtsstimmung #nanunana #meinnanunana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https://www.instagram.com/p/B593E0TqZ_B/media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01/18/2020 08:16:11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28087596"/>
                  </a:ext>
                </a:extLst>
              </a:tr>
            </a:tbl>
          </a:graphicData>
        </a:graphic>
      </p:graphicFrame>
      <p:sp>
        <p:nvSpPr>
          <p:cNvPr id="4" name="Text Placeholder 3">
            <a:extLst>
              <a:ext uri="{FF2B5EF4-FFF2-40B4-BE49-F238E27FC236}">
                <a16:creationId xmlns:a16="http://schemas.microsoft.com/office/drawing/2014/main" id="{71E0716D-775F-4A23-A6CE-3163DAFCBF67}"/>
              </a:ext>
            </a:extLst>
          </p:cNvPr>
          <p:cNvSpPr>
            <a:spLocks noGrp="1"/>
          </p:cNvSpPr>
          <p:nvPr>
            <p:ph type="body" sz="quarter" idx="14"/>
          </p:nvPr>
        </p:nvSpPr>
        <p:spPr/>
        <p:txBody>
          <a:bodyPr/>
          <a:lstStyle/>
          <a:p>
            <a:r>
              <a:rPr lang="en-US"/>
              <a:t>11/01/2019 - 12/24/2019</a:t>
            </a:r>
          </a:p>
        </p:txBody>
      </p:sp>
    </p:spTree>
    <p:extLst>
      <p:ext uri="{BB962C8B-B14F-4D97-AF65-F5344CB8AC3E}">
        <p14:creationId xmlns:p14="http://schemas.microsoft.com/office/powerpoint/2010/main" val="16318334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418CE-22BB-42A8-B730-FDBEBD17B9FB}"/>
              </a:ext>
            </a:extLst>
          </p:cNvPr>
          <p:cNvSpPr>
            <a:spLocks noGrp="1"/>
          </p:cNvSpPr>
          <p:nvPr>
            <p:ph type="title"/>
          </p:nvPr>
        </p:nvSpPr>
        <p:spPr/>
        <p:txBody>
          <a:bodyPr/>
          <a:lstStyle/>
          <a:p>
            <a:r>
              <a:rPr lang="en-US"/>
              <a:t>Instagram Posts Table | Benchmark ohne DEPOT IG - 11 of 12</a:t>
            </a:r>
          </a:p>
        </p:txBody>
      </p:sp>
      <p:graphicFrame>
        <p:nvGraphicFramePr>
          <p:cNvPr id="5" name="Table Placeholder 4">
            <a:extLst>
              <a:ext uri="{FF2B5EF4-FFF2-40B4-BE49-F238E27FC236}">
                <a16:creationId xmlns:a16="http://schemas.microsoft.com/office/drawing/2014/main" id="{AD75059C-46B4-4B4B-A885-6E44C90ACE6F}"/>
              </a:ext>
            </a:extLst>
          </p:cNvPr>
          <p:cNvGraphicFramePr>
            <a:graphicFrameLocks noGrp="1"/>
          </p:cNvGraphicFramePr>
          <p:nvPr>
            <p:ph type="tbl" sz="quarter" idx="13"/>
            <p:extLst>
              <p:ext uri="{D42A27DB-BD31-4B8C-83A1-F6EECF244321}">
                <p14:modId xmlns:p14="http://schemas.microsoft.com/office/powerpoint/2010/main" val="3638321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2349486"/>
                    </a:ext>
                  </a:extLst>
                </a:gridCol>
                <a:gridCol w="1810512">
                  <a:extLst>
                    <a:ext uri="{9D8B030D-6E8A-4147-A177-3AD203B41FA5}">
                      <a16:colId xmlns:a16="http://schemas.microsoft.com/office/drawing/2014/main" val="3244311571"/>
                    </a:ext>
                  </a:extLst>
                </a:gridCol>
                <a:gridCol w="822960">
                  <a:extLst>
                    <a:ext uri="{9D8B030D-6E8A-4147-A177-3AD203B41FA5}">
                      <a16:colId xmlns:a16="http://schemas.microsoft.com/office/drawing/2014/main" val="3123023126"/>
                    </a:ext>
                  </a:extLst>
                </a:gridCol>
                <a:gridCol w="822960">
                  <a:extLst>
                    <a:ext uri="{9D8B030D-6E8A-4147-A177-3AD203B41FA5}">
                      <a16:colId xmlns:a16="http://schemas.microsoft.com/office/drawing/2014/main" val="3988379130"/>
                    </a:ext>
                  </a:extLst>
                </a:gridCol>
                <a:gridCol w="822960">
                  <a:extLst>
                    <a:ext uri="{9D8B030D-6E8A-4147-A177-3AD203B41FA5}">
                      <a16:colId xmlns:a16="http://schemas.microsoft.com/office/drawing/2014/main" val="2949218107"/>
                    </a:ext>
                  </a:extLst>
                </a:gridCol>
                <a:gridCol w="822960">
                  <a:extLst>
                    <a:ext uri="{9D8B030D-6E8A-4147-A177-3AD203B41FA5}">
                      <a16:colId xmlns:a16="http://schemas.microsoft.com/office/drawing/2014/main" val="3942921308"/>
                    </a:ext>
                  </a:extLst>
                </a:gridCol>
                <a:gridCol w="822960">
                  <a:extLst>
                    <a:ext uri="{9D8B030D-6E8A-4147-A177-3AD203B41FA5}">
                      <a16:colId xmlns:a16="http://schemas.microsoft.com/office/drawing/2014/main" val="3939147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0888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westwingde - 2019-11-16 21:14:03</a:t>
                      </a:r>
                      <a:r>
                        <a:rPr kumimoji="0" lang="en-US" sz="1000" b="0" i="0" u="none" strike="noStrike" kern="1200" cap="none" spc="0" normalizeH="0" baseline="0" noProof="0">
                          <a:ln>
                            <a:noFill/>
                          </a:ln>
                          <a:solidFill>
                            <a:prstClr val="black"/>
                          </a:solidFill>
                          <a:effectLst/>
                          <a:uLnTx/>
                          <a:uFillTx/>
                          <a:latin typeface="+mn-lt"/>
                          <a:ea typeface="+mn-ea"/>
                          <a:cs typeface="+mn-cs"/>
                        </a:rPr>
                        <a:t>
 Unser Teppich Naima lässt sich mit jedem Interior Stil kombinieren! 💯⠀⠀⠀⠀⠀⠀⠀⠀⠀
🛍️ Entdeckt die gesamt Naima-Vielfalt im Sale ‚Bestseller-Teppich Naima'⠀⠀⠀⠀⠀⠀⠀⠀⠀
✨ www.WESTWING.de ✨⠀⠀⠀⠀⠀⠀⠀⠀⠀
📷: annamichaliszyn ⠀⠀⠀⠀⠀⠀⠀⠀⠀
Teilt Euer Zuhause mit uns und markiert uns mit westwingde #MyWestwingStyle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https://www.instagram.com/p/B48HeQ0Bl9R/media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12/02/2019 05:15:58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60057174"/>
                  </a:ext>
                </a:extLst>
              </a:tr>
            </a:tbl>
          </a:graphicData>
        </a:graphic>
      </p:graphicFrame>
      <p:sp>
        <p:nvSpPr>
          <p:cNvPr id="4" name="Text Placeholder 3">
            <a:extLst>
              <a:ext uri="{FF2B5EF4-FFF2-40B4-BE49-F238E27FC236}">
                <a16:creationId xmlns:a16="http://schemas.microsoft.com/office/drawing/2014/main" id="{2566BC27-9E92-4CEE-9286-81727BD6DC58}"/>
              </a:ext>
            </a:extLst>
          </p:cNvPr>
          <p:cNvSpPr>
            <a:spLocks noGrp="1"/>
          </p:cNvSpPr>
          <p:nvPr>
            <p:ph type="body" sz="quarter" idx="14"/>
          </p:nvPr>
        </p:nvSpPr>
        <p:spPr/>
        <p:txBody>
          <a:bodyPr/>
          <a:lstStyle/>
          <a:p>
            <a:r>
              <a:rPr lang="en-US"/>
              <a:t>11/01/2019 - 12/24/2019</a:t>
            </a:r>
          </a:p>
        </p:txBody>
      </p:sp>
    </p:spTree>
    <p:extLst>
      <p:ext uri="{BB962C8B-B14F-4D97-AF65-F5344CB8AC3E}">
        <p14:creationId xmlns:p14="http://schemas.microsoft.com/office/powerpoint/2010/main" val="16616103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E941F-916E-4B0A-876A-635E8A699D3E}"/>
              </a:ext>
            </a:extLst>
          </p:cNvPr>
          <p:cNvSpPr>
            <a:spLocks noGrp="1"/>
          </p:cNvSpPr>
          <p:nvPr>
            <p:ph type="title"/>
          </p:nvPr>
        </p:nvSpPr>
        <p:spPr/>
        <p:txBody>
          <a:bodyPr/>
          <a:lstStyle/>
          <a:p>
            <a:r>
              <a:rPr lang="en-US"/>
              <a:t>Instagram Posts Table | Benchmark ohne DEPOT IG - 12 of 12</a:t>
            </a:r>
          </a:p>
        </p:txBody>
      </p:sp>
      <p:graphicFrame>
        <p:nvGraphicFramePr>
          <p:cNvPr id="5" name="Table Placeholder 4">
            <a:extLst>
              <a:ext uri="{FF2B5EF4-FFF2-40B4-BE49-F238E27FC236}">
                <a16:creationId xmlns:a16="http://schemas.microsoft.com/office/drawing/2014/main" id="{E3957311-9740-4163-9EF9-7776D6EC6B6F}"/>
              </a:ext>
            </a:extLst>
          </p:cNvPr>
          <p:cNvGraphicFramePr>
            <a:graphicFrameLocks noGrp="1"/>
          </p:cNvGraphicFramePr>
          <p:nvPr>
            <p:ph type="tbl" sz="quarter" idx="13"/>
            <p:extLst>
              <p:ext uri="{D42A27DB-BD31-4B8C-83A1-F6EECF244321}">
                <p14:modId xmlns:p14="http://schemas.microsoft.com/office/powerpoint/2010/main" val="643183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05200437"/>
                    </a:ext>
                  </a:extLst>
                </a:gridCol>
                <a:gridCol w="1810512">
                  <a:extLst>
                    <a:ext uri="{9D8B030D-6E8A-4147-A177-3AD203B41FA5}">
                      <a16:colId xmlns:a16="http://schemas.microsoft.com/office/drawing/2014/main" val="1065628064"/>
                    </a:ext>
                  </a:extLst>
                </a:gridCol>
                <a:gridCol w="822960">
                  <a:extLst>
                    <a:ext uri="{9D8B030D-6E8A-4147-A177-3AD203B41FA5}">
                      <a16:colId xmlns:a16="http://schemas.microsoft.com/office/drawing/2014/main" val="586672020"/>
                    </a:ext>
                  </a:extLst>
                </a:gridCol>
                <a:gridCol w="822960">
                  <a:extLst>
                    <a:ext uri="{9D8B030D-6E8A-4147-A177-3AD203B41FA5}">
                      <a16:colId xmlns:a16="http://schemas.microsoft.com/office/drawing/2014/main" val="386722448"/>
                    </a:ext>
                  </a:extLst>
                </a:gridCol>
                <a:gridCol w="822960">
                  <a:extLst>
                    <a:ext uri="{9D8B030D-6E8A-4147-A177-3AD203B41FA5}">
                      <a16:colId xmlns:a16="http://schemas.microsoft.com/office/drawing/2014/main" val="203953745"/>
                    </a:ext>
                  </a:extLst>
                </a:gridCol>
                <a:gridCol w="822960">
                  <a:extLst>
                    <a:ext uri="{9D8B030D-6E8A-4147-A177-3AD203B41FA5}">
                      <a16:colId xmlns:a16="http://schemas.microsoft.com/office/drawing/2014/main" val="2521934366"/>
                    </a:ext>
                  </a:extLst>
                </a:gridCol>
                <a:gridCol w="822960">
                  <a:extLst>
                    <a:ext uri="{9D8B030D-6E8A-4147-A177-3AD203B41FA5}">
                      <a16:colId xmlns:a16="http://schemas.microsoft.com/office/drawing/2014/main" val="2179883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6606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westwingde - 2019-12-21 16:01:17</a:t>
                      </a:r>
                      <a:r>
                        <a:rPr kumimoji="0" lang="en-US" sz="1000" b="0" i="0" u="none" strike="noStrike" kern="1200" cap="none" spc="0" normalizeH="0" baseline="0" noProof="0">
                          <a:ln>
                            <a:noFill/>
                          </a:ln>
                          <a:solidFill>
                            <a:prstClr val="black"/>
                          </a:solidFill>
                          <a:effectLst/>
                          <a:uLnTx/>
                          <a:uFillTx/>
                          <a:latin typeface="+mn-lt"/>
                          <a:ea typeface="+mn-ea"/>
                          <a:cs typeface="+mn-cs"/>
                        </a:rPr>
                        <a:t>
 🎊 - 𝟮𝟬 % 𝗮𝘂𝗳 𝗱𝗶𝗲 𝗪𝗘𝗦𝗧𝗪𝗜𝗡𝗚 𝗖𝗢𝗟𝗟𝗘𝗖𝗧𝗜𝗢𝗡 🎊
Pendelleuchte Spike &amp; Teppich #WestwingJane verschönern Euch den Boden und die Decke wie kein anderes Dreamteam.
👉 Nutzt den Code SALE20 und spart - 20% auf die WESTWING Collection auf:
✨ www.WestwingNow.de ✨
📷: janina_mirjam
Teilt Euer Zuhause mit uns und markiert uns mit westwingde #MyWestwingStyle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https://www.instagram.com/p/B6VrgIfohGv/media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01/05/2020 05:06:45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9117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westwingde - 2019-11-12 08:06:58</a:t>
                      </a:r>
                      <a:r>
                        <a:rPr kumimoji="0" lang="en-US" sz="1000" b="0" i="0" u="none" strike="noStrike" kern="1200" cap="none" spc="0" normalizeH="0" baseline="0" noProof="0">
                          <a:ln>
                            <a:noFill/>
                          </a:ln>
                          <a:solidFill>
                            <a:prstClr val="black"/>
                          </a:solidFill>
                          <a:effectLst/>
                          <a:uLnTx/>
                          <a:uFillTx/>
                          <a:latin typeface="+mn-lt"/>
                          <a:ea typeface="+mn-ea"/>
                          <a:cs typeface="+mn-cs"/>
                        </a:rPr>
                        <a:t>
 Ihr wollt Eure Kleinen auch über beide Backen strahlen sehen? 😁
🛍️ Dann taucht ein in den Sale 'Kidkii Bällebad'
✨ www.WESTWING.de ✨
📷: lini_maria
Teilt Euer Zuhause mit uns und markiert uns mit westwingde #MyWestwingStyle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https://www.instagram.com/p/B4waKvtoDJq/media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05:10:07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56821755"/>
                  </a:ext>
                </a:extLst>
              </a:tr>
            </a:tbl>
          </a:graphicData>
        </a:graphic>
      </p:graphicFrame>
      <p:sp>
        <p:nvSpPr>
          <p:cNvPr id="4" name="Text Placeholder 3">
            <a:extLst>
              <a:ext uri="{FF2B5EF4-FFF2-40B4-BE49-F238E27FC236}">
                <a16:creationId xmlns:a16="http://schemas.microsoft.com/office/drawing/2014/main" id="{634E1B78-01D8-48E4-8F35-0134EE7CF501}"/>
              </a:ext>
            </a:extLst>
          </p:cNvPr>
          <p:cNvSpPr>
            <a:spLocks noGrp="1"/>
          </p:cNvSpPr>
          <p:nvPr>
            <p:ph type="body" sz="quarter" idx="14"/>
          </p:nvPr>
        </p:nvSpPr>
        <p:spPr/>
        <p:txBody>
          <a:bodyPr/>
          <a:lstStyle/>
          <a:p>
            <a:r>
              <a:rPr lang="en-US"/>
              <a:t>11/01/2019 - 12/24/2019</a:t>
            </a:r>
          </a:p>
        </p:txBody>
      </p:sp>
    </p:spTree>
    <p:extLst>
      <p:ext uri="{BB962C8B-B14F-4D97-AF65-F5344CB8AC3E}">
        <p14:creationId xmlns:p14="http://schemas.microsoft.com/office/powerpoint/2010/main" val="294159931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997</Words>
  <Application>Microsoft Office PowerPoint</Application>
  <PresentationFormat>On-screen Show (4:3)</PresentationFormat>
  <Paragraphs>282</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quintly_template</vt:lpstr>
      <vt:lpstr>Instagram Posts Table | Benchmark ohne DEPOT IG - 1 of 12</vt:lpstr>
      <vt:lpstr>Instagram Posts Table | Benchmark ohne DEPOT IG - 2 of 12</vt:lpstr>
      <vt:lpstr>Instagram Posts Table | Benchmark ohne DEPOT IG - 3 of 12</vt:lpstr>
      <vt:lpstr>Instagram Posts Table | Benchmark ohne DEPOT IG - 4 of 12</vt:lpstr>
      <vt:lpstr>Instagram Posts Table | Benchmark ohne DEPOT IG - 5 of 12</vt:lpstr>
      <vt:lpstr>Instagram Posts Table | Benchmark ohne DEPOT IG - 6 of 12</vt:lpstr>
      <vt:lpstr>Instagram Posts Table | Benchmark ohne DEPOT IG - 7 of 12</vt:lpstr>
      <vt:lpstr>Instagram Posts Table | Benchmark ohne DEPOT IG - 8 of 12</vt:lpstr>
      <vt:lpstr>Instagram Posts Table | Benchmark ohne DEPOT IG - 9 of 12</vt:lpstr>
      <vt:lpstr>Instagram Posts Table | Benchmark ohne DEPOT IG - 10 of 12</vt:lpstr>
      <vt:lpstr>Instagram Posts Table | Benchmark ohne DEPOT IG - 11 of 12</vt:lpstr>
      <vt:lpstr>Instagram Posts Table | Benchmark ohne DEPOT IG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Benchmark ohne DEPOT IG - 1 of 12</dc:title>
  <dc:creator>Frederik Peiniger</dc:creator>
  <cp:lastModifiedBy>Frederik Peiniger</cp:lastModifiedBy>
  <cp:revision>1</cp:revision>
  <dcterms:created xsi:type="dcterms:W3CDTF">2020-06-25T07:21:22Z</dcterms:created>
  <dcterms:modified xsi:type="dcterms:W3CDTF">2020-06-25T07:23:23Z</dcterms:modified>
</cp:coreProperties>
</file>