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Agro Bayer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206020</c:v>
                </c:pt>
                <c:pt idx="1">
                  <c:v>206047</c:v>
                </c:pt>
                <c:pt idx="2">
                  <c:v>206068</c:v>
                </c:pt>
                <c:pt idx="3">
                  <c:v>206078</c:v>
                </c:pt>
                <c:pt idx="4">
                  <c:v>206080</c:v>
                </c:pt>
                <c:pt idx="5">
                  <c:v>206085</c:v>
                </c:pt>
                <c:pt idx="6">
                  <c:v>206085</c:v>
                </c:pt>
                <c:pt idx="7">
                  <c:v>206095</c:v>
                </c:pt>
                <c:pt idx="8">
                  <c:v>206109</c:v>
                </c:pt>
                <c:pt idx="9">
                  <c:v>206116</c:v>
                </c:pt>
                <c:pt idx="10">
                  <c:v>206114</c:v>
                </c:pt>
                <c:pt idx="11">
                  <c:v>206123</c:v>
                </c:pt>
                <c:pt idx="12">
                  <c:v>206112</c:v>
                </c:pt>
                <c:pt idx="13">
                  <c:v>206102</c:v>
                </c:pt>
                <c:pt idx="14">
                  <c:v>206105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7E-481C-893F-D7301AB51E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BASF Soluções para a Agricultura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1593770</c:v>
                </c:pt>
                <c:pt idx="1">
                  <c:v>1594970</c:v>
                </c:pt>
                <c:pt idx="2">
                  <c:v>1596091</c:v>
                </c:pt>
                <c:pt idx="3">
                  <c:v>1597033</c:v>
                </c:pt>
                <c:pt idx="4">
                  <c:v>1598116</c:v>
                </c:pt>
                <c:pt idx="5">
                  <c:v>1600322</c:v>
                </c:pt>
                <c:pt idx="6">
                  <c:v>1601459</c:v>
                </c:pt>
                <c:pt idx="7">
                  <c:v>1600468</c:v>
                </c:pt>
                <c:pt idx="8">
                  <c:v>1604736</c:v>
                </c:pt>
                <c:pt idx="9">
                  <c:v>1609175</c:v>
                </c:pt>
                <c:pt idx="10">
                  <c:v>1610510</c:v>
                </c:pt>
                <c:pt idx="11">
                  <c:v>1609148</c:v>
                </c:pt>
                <c:pt idx="12">
                  <c:v>1612193</c:v>
                </c:pt>
                <c:pt idx="13">
                  <c:v>1613041</c:v>
                </c:pt>
                <c:pt idx="14">
                  <c:v>1613215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7E-481C-893F-D7301AB51E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Syngenta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1237683</c:v>
                </c:pt>
                <c:pt idx="1">
                  <c:v>1238151</c:v>
                </c:pt>
                <c:pt idx="2">
                  <c:v>1238694</c:v>
                </c:pt>
                <c:pt idx="3">
                  <c:v>1239224</c:v>
                </c:pt>
                <c:pt idx="4">
                  <c:v>1239605</c:v>
                </c:pt>
                <c:pt idx="5">
                  <c:v>1241464</c:v>
                </c:pt>
                <c:pt idx="6">
                  <c:v>1241909</c:v>
                </c:pt>
                <c:pt idx="7">
                  <c:v>1239808</c:v>
                </c:pt>
                <c:pt idx="8">
                  <c:v>1244382</c:v>
                </c:pt>
                <c:pt idx="9">
                  <c:v>1244720</c:v>
                </c:pt>
                <c:pt idx="10">
                  <c:v>1244952</c:v>
                </c:pt>
                <c:pt idx="11">
                  <c:v>1245292</c:v>
                </c:pt>
                <c:pt idx="12">
                  <c:v>1245639</c:v>
                </c:pt>
                <c:pt idx="13">
                  <c:v>1246076</c:v>
                </c:pt>
                <c:pt idx="14">
                  <c:v>1242983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7E-481C-893F-D7301AB51E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Monsanto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47E-481C-893F-D7301AB51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285424"/>
        <c:axId val="437277880"/>
      </c:lineChart>
      <c:dateAx>
        <c:axId val="43728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77880"/>
        <c:crosses val="autoZero"/>
        <c:auto val="1"/>
        <c:lblOffset val="100"/>
        <c:baseTimeUnit val="days"/>
      </c:dateAx>
      <c:valAx>
        <c:axId val="43727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8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Agro Bayer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1.16507116643042E-2</c:v>
                </c:pt>
                <c:pt idx="1">
                  <c:v>1.3105523735559701E-2</c:v>
                </c:pt>
                <c:pt idx="2">
                  <c:v>1.0191849432411099E-2</c:v>
                </c:pt>
                <c:pt idx="3">
                  <c:v>4.8527670477706399E-3</c:v>
                </c:pt>
                <c:pt idx="4">
                  <c:v>9.7050631314356695E-4</c:v>
                </c:pt>
                <c:pt idx="5">
                  <c:v>2.4262422360248402E-3</c:v>
                </c:pt>
                <c:pt idx="6">
                  <c:v>0</c:v>
                </c:pt>
                <c:pt idx="7">
                  <c:v>4.8523667418783499E-3</c:v>
                </c:pt>
                <c:pt idx="8">
                  <c:v>6.7929838181421199E-3</c:v>
                </c:pt>
                <c:pt idx="9">
                  <c:v>3.3962612015972101E-3</c:v>
                </c:pt>
                <c:pt idx="10">
                  <c:v>-9.7032738846086698E-4</c:v>
                </c:pt>
                <c:pt idx="11">
                  <c:v>4.3665156175708604E-3</c:v>
                </c:pt>
                <c:pt idx="12">
                  <c:v>-5.3366193971560701E-3</c:v>
                </c:pt>
                <c:pt idx="13">
                  <c:v>-4.8517310976556403E-3</c:v>
                </c:pt>
                <c:pt idx="14">
                  <c:v>1.45558995060698E-3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AC-4BA7-B0FF-02BA1A9E9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BASF Soluções para a Agricultura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-7.02869349692236E-2</c:v>
                </c:pt>
                <c:pt idx="1">
                  <c:v>7.5293172791557103E-2</c:v>
                </c:pt>
                <c:pt idx="2">
                  <c:v>7.0283453607277904E-2</c:v>
                </c:pt>
                <c:pt idx="3">
                  <c:v>5.9019191261651102E-2</c:v>
                </c:pt>
                <c:pt idx="4">
                  <c:v>6.7813251197689703E-2</c:v>
                </c:pt>
                <c:pt idx="5">
                  <c:v>0.13803753920241099</c:v>
                </c:pt>
                <c:pt idx="6">
                  <c:v>7.1048201549438195E-2</c:v>
                </c:pt>
                <c:pt idx="7">
                  <c:v>-6.1881072197290103E-2</c:v>
                </c:pt>
                <c:pt idx="8">
                  <c:v>0.26667199844045603</c:v>
                </c:pt>
                <c:pt idx="9">
                  <c:v>0.27661870862247701</c:v>
                </c:pt>
                <c:pt idx="10">
                  <c:v>8.2961766122391895E-2</c:v>
                </c:pt>
                <c:pt idx="11">
                  <c:v>-8.4569484200656894E-2</c:v>
                </c:pt>
                <c:pt idx="12">
                  <c:v>0.18923057419205699</c:v>
                </c:pt>
                <c:pt idx="13">
                  <c:v>5.2599161514781403E-2</c:v>
                </c:pt>
                <c:pt idx="14">
                  <c:v>1.0787078567748701E-2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AC-4BA7-B0FF-02BA1A9E9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Syngenta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-0.15746570563109299</c:v>
                </c:pt>
                <c:pt idx="1">
                  <c:v>3.7812590138185602E-2</c:v>
                </c:pt>
                <c:pt idx="2">
                  <c:v>4.3855717113663803E-2</c:v>
                </c:pt>
                <c:pt idx="3">
                  <c:v>4.2786999856300301E-2</c:v>
                </c:pt>
                <c:pt idx="4">
                  <c:v>3.0745046900318301E-2</c:v>
                </c:pt>
                <c:pt idx="5">
                  <c:v>0.14996712662501399</c:v>
                </c:pt>
                <c:pt idx="6">
                  <c:v>3.5844776811893103E-2</c:v>
                </c:pt>
                <c:pt idx="7">
                  <c:v>-0.169175036174148</c:v>
                </c:pt>
                <c:pt idx="8">
                  <c:v>0.36892809209167898</c:v>
                </c:pt>
                <c:pt idx="9">
                  <c:v>2.7162077239947201E-2</c:v>
                </c:pt>
                <c:pt idx="10">
                  <c:v>1.8638729995501001E-2</c:v>
                </c:pt>
                <c:pt idx="11">
                  <c:v>2.73102898746297E-2</c:v>
                </c:pt>
                <c:pt idx="12">
                  <c:v>2.7864950549750599E-2</c:v>
                </c:pt>
                <c:pt idx="13">
                  <c:v>3.5082395461285297E-2</c:v>
                </c:pt>
                <c:pt idx="14">
                  <c:v>-0.248219209743226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AC-4BA7-B0FF-02BA1A9E95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Monsanto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2AC-4BA7-B0FF-02BA1A9E9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283128"/>
        <c:axId val="437279848"/>
      </c:lineChart>
      <c:dateAx>
        <c:axId val="437283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79848"/>
        <c:crosses val="autoZero"/>
        <c:auto val="1"/>
        <c:lblOffset val="100"/>
        <c:baseTimeUnit val="days"/>
      </c:dateAx>
      <c:valAx>
        <c:axId val="43727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8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Agro Bayer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0.15145042910954901</c:v>
                </c:pt>
                <c:pt idx="1">
                  <c:v>7.7657462639480104E-2</c:v>
                </c:pt>
                <c:pt idx="2">
                  <c:v>8.2016141164823295E-2</c:v>
                </c:pt>
                <c:pt idx="3">
                  <c:v>0.30280531656257698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0.15236061914697499</c:v>
                </c:pt>
                <c:pt idx="8">
                  <c:v>0.205238183035584</c:v>
                </c:pt>
                <c:pt idx="9">
                  <c:v>0</c:v>
                </c:pt>
                <c:pt idx="10">
                  <c:v>0.34058656575212898</c:v>
                </c:pt>
                <c:pt idx="11">
                  <c:v>8.2962186708584407E-2</c:v>
                </c:pt>
                <c:pt idx="12">
                  <c:v>0</c:v>
                </c:pt>
                <c:pt idx="13">
                  <c:v>0.17854803572901501</c:v>
                </c:pt>
                <c:pt idx="14">
                  <c:v>0.17345696083996801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60-442D-9BF5-1514023188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BASF Soluções para a Agricultura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4.8923372200234596E-3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3.8226992129112299E-2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4.5346431204805002E-3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60-442D-9BF5-1514023188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Syngenta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4.31369792966734E-2</c:v>
                </c:pt>
                <c:pt idx="2">
                  <c:v>3.0522713582284599E-2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0.25037141909009802</c:v>
                </c:pt>
                <c:pt idx="10">
                  <c:v>0</c:v>
                </c:pt>
                <c:pt idx="11">
                  <c:v>8.0393728486043897E-2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60-442D-9BF5-1514023188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Monsanto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43486</c:v>
                </c:pt>
                <c:pt idx="1">
                  <c:v>43487</c:v>
                </c:pt>
                <c:pt idx="2">
                  <c:v>43488</c:v>
                </c:pt>
                <c:pt idx="3">
                  <c:v>43489</c:v>
                </c:pt>
                <c:pt idx="4">
                  <c:v>43490</c:v>
                </c:pt>
                <c:pt idx="5">
                  <c:v>43491</c:v>
                </c:pt>
                <c:pt idx="6">
                  <c:v>43492</c:v>
                </c:pt>
                <c:pt idx="7">
                  <c:v>43493</c:v>
                </c:pt>
                <c:pt idx="8">
                  <c:v>43494</c:v>
                </c:pt>
                <c:pt idx="9">
                  <c:v>43495</c:v>
                </c:pt>
                <c:pt idx="10">
                  <c:v>43496</c:v>
                </c:pt>
                <c:pt idx="11">
                  <c:v>43497</c:v>
                </c:pt>
                <c:pt idx="12">
                  <c:v>43498</c:v>
                </c:pt>
                <c:pt idx="13">
                  <c:v>43499</c:v>
                </c:pt>
                <c:pt idx="14">
                  <c:v>43500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60-442D-9BF5-151402318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287392"/>
        <c:axId val="437293952"/>
      </c:lineChart>
      <c:dateAx>
        <c:axId val="437287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93952"/>
        <c:crosses val="autoZero"/>
        <c:auto val="1"/>
        <c:lblOffset val="100"/>
        <c:baseTimeUnit val="days"/>
      </c:dateAx>
      <c:valAx>
        <c:axId val="43729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8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Agro Bayer</c:v>
                </c:pt>
                <c:pt idx="1">
                  <c:v>BASF Soluções para a Agricultura</c:v>
                </c:pt>
                <c:pt idx="2">
                  <c:v>Syngenta</c:v>
                </c:pt>
                <c:pt idx="3">
                  <c:v>Monsanto Company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3958</c:v>
                </c:pt>
                <c:pt idx="1">
                  <c:v>763</c:v>
                </c:pt>
                <c:pt idx="2">
                  <c:v>8145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0-4EC1-ADDE-08ED31B2B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285752"/>
        <c:axId val="437287720"/>
      </c:barChart>
      <c:catAx>
        <c:axId val="43728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87720"/>
        <c:crosses val="autoZero"/>
        <c:auto val="1"/>
        <c:lblAlgn val="ctr"/>
        <c:lblOffset val="100"/>
        <c:noMultiLvlLbl val="0"/>
      </c:catAx>
      <c:valAx>
        <c:axId val="43728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28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Agro Bayer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12.776</c:v>
                </c:pt>
                <c:pt idx="1">
                  <c:v>100</c:v>
                </c:pt>
                <c:pt idx="2">
                  <c:v>48.594200000000001</c:v>
                </c:pt>
                <c:pt idx="3">
                  <c:v>0</c:v>
                </c:pt>
                <c:pt idx="4">
                  <c:v>100</c:v>
                </c:pt>
                <c:pt idx="5">
                  <c:v>4.6055000000000001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EF-40CA-91E5-E497E91A0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BASF Soluções para a Agricultura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27.2727</c:v>
                </c:pt>
                <c:pt idx="2">
                  <c:v>9.3676999999999992</c:v>
                </c:pt>
                <c:pt idx="3">
                  <c:v>0</c:v>
                </c:pt>
                <c:pt idx="4">
                  <c:v>9.0798000000000005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EF-40CA-91E5-E497E91A02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Syngenta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77.0501</c:v>
                </c:pt>
                <c:pt idx="1">
                  <c:v>45.454500000000003</c:v>
                </c:pt>
                <c:pt idx="2">
                  <c:v>100</c:v>
                </c:pt>
                <c:pt idx="3">
                  <c:v>0</c:v>
                </c:pt>
                <c:pt idx="4">
                  <c:v>75.150300000000001</c:v>
                </c:pt>
                <c:pt idx="5">
                  <c:v>23.507300000000001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EF-40CA-91E5-E497E91A02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Monsanto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EF-40CA-91E5-E497E91A0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906512"/>
        <c:axId val="527906840"/>
      </c:radarChart>
      <c:catAx>
        <c:axId val="52790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906840"/>
        <c:crosses val="autoZero"/>
        <c:auto val="1"/>
        <c:lblAlgn val="ctr"/>
        <c:lblOffset val="100"/>
        <c:noMultiLvlLbl val="0"/>
      </c:catAx>
      <c:valAx>
        <c:axId val="52790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90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E1EAF-18D8-4E48-8154-5D2F0391D2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779EBF-C9ED-4ACB-A20A-0EAC2BFB98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SILO Inteligência Digital</a:t>
            </a:r>
          </a:p>
        </p:txBody>
      </p:sp>
    </p:spTree>
    <p:extLst>
      <p:ext uri="{BB962C8B-B14F-4D97-AF65-F5344CB8AC3E}">
        <p14:creationId xmlns:p14="http://schemas.microsoft.com/office/powerpoint/2010/main" val="352412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F0DF-5950-40E8-AE71-A3BB8E10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A51B9-A1DF-41AF-BD31-D61C2ED74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981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922053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60563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1757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2098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3893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35566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7148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3778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25042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8140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36202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625704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3724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7915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80360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71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96925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67852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4431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2651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47746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9971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576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58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Agro Bayer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30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BASF Soluções para a Agricultura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462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B7CE0-B1A0-4993-AD4B-99755C170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405099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CE0DA-979A-4FE8-AE3A-97734552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3E200-664E-433B-AE39-5ECA4BF88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733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4764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790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83242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83955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34626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8328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54111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22276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1876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4644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9771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178328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97070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0159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3461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3993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5346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1094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5838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8471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45983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2726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2074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1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Syngenta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7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Monsanto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16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3950E-FC5A-4AE3-B6DB-E9282AD42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589148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C50E-AF40-4748-A57C-BE4CAB00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D931C-F24E-457A-AAF8-00FC69B136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0507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75AB5-E49A-4ED4-9534-7A0220A43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3CE89-4F47-431D-A97F-6C2871EC1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605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3E20C-A515-46A2-81F4-FD504218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AD822-CB45-47B9-80A8-E9E931450B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712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8CF84-3CD0-424E-B147-B5229F7ED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C0819-1350-4D26-B6DD-34CF9546D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05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4D11B-1CE9-4F58-868C-FF6FC6938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D293D3-C0F9-4C67-AA24-77A25A5FCA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678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2AB46-2BAE-4D8E-85CC-17FA8DE98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0C5FD-D6CF-4DA5-9A19-994E4C519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69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64AB1-347F-4C04-9F0C-F1782C100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434E62-B704-4330-927A-175C78B96F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9099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FEA75-CE3A-4519-96C0-96360B85F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B5BD4-5571-4142-825C-FF30DABA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23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9EB3A-FC38-4A78-9A26-7DEC7CBC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117838-CDFB-4D46-8254-A67F297986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09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63985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339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276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3198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261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192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14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57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338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481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412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4786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5287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91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988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8646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3479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292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54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- 2019-02-04 18:50:59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Você já conhece o Climate FieldView™? A Bayer está no Show Rural Coopavel apresentando os benefícios da plataforma digital. Assista ao vídeo do Guilherme Thaddeu, RTV Bayer, e saiba mais!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https://scontent.xx.fbcdn.net/v/t15.5256-10/s720x720/51907787_2090619734354084_1357398876025257984_n.jpg?_nc_cat=109&amp;_nc_ht=scontent.xx&amp;oh=09f3bf80660d846cbdc5ee9b92a188bb&amp;oe=5CE95D80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20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231E0-1558-415E-A26F-0692E85AC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368285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E5F3-8558-49AA-A30B-91BB1B78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9548F-0C7E-45FD-88E2-0FF53222A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721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2504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22581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7897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873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48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4231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589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564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658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15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376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285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9788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63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11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6393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226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6465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1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- 2019-02-04 12:13:55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Show Rural Coopavel já começou e tem novidade no ar! Assista à transmissão ao vivo com o André Formighieri Angonese e confira o que está rolando no nosso estande.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https://scontent.xx.fbcdn.net/v/t15.5256-10/51954399_2723236544360882_7830263458405810176_n.jpg?_nc_cat=100&amp;_nc_ht=scontent.xx&amp;oh=243df514e8765556f5d157ef34f1b72f&amp;oe=5CFCE6B3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922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B98D4-2918-4A0B-8F51-432776193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29298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26952-5108-4165-92C7-E54DA488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3EFFB-08DC-4A6A-B99D-9384859E34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4128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04289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3180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226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548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68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457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016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8012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9358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0510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412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96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746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299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851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363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921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09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50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- 2019-02-03 14:30:01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Amanhã começa o Show Rural Coopavel, um evento que valoriza o agronegócio e sua força de transformação. Fique ligado na nossa página, que faremos uma cobertura especial de tudo o que acontece por lá!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https://scontent.xx.fbcdn.net/v/t1.0-9/p720x720/51103762_1142197632617961_8410308330852974592_o.jpg?_nc_cat=104&amp;_nc_ht=scontent.xx&amp;oh=5e21cd9cb038bdf585b256ab24999239&amp;oe=5CFDBBF8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93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95888-6B78-4D41-8C76-7E2834C01C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786724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38EAB-4142-4C16-B261-E1EAEEFF7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400CD0-49EB-46EB-A9BC-247290228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034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68628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2737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908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553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868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868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0880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75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471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892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228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478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22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814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150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813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83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718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04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- 2019-02-01 18:16:39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Quando o barriga-verde quer ameaçar o plantio... 😨
É melhor investir na proteção da lavoura. 🛡  
Saiba mais! 👇 http://bit.ly/2t4qghv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https://scontent.xx.fbcdn.net/v/t45.1600-4/c327.0.720.720a/p720x720/51773096_23843364825510042_1149641038650933248_n.png?_nc_cat=108&amp;_nc_ht=scontent.xx&amp;oh=d3201815af4fa16a8d63cb03298e5bf6&amp;oe=5CE71648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20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F3AA6-32A8-44F5-AA75-EED5D3D0C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851476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EFA0-C6F1-441A-ACAC-27389E3F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DA92C-2847-4611-B5CF-FE1F08AB1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141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63626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4021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381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363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325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5963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806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3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783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6510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111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197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734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529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885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270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305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495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26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BASF Soluções para a Agricultura - 2019-02-01 15:20:47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BASF está lançando novos tipos de troca de café para atender a todas as necessidades do seu negócio, combinando a alta qualidade dos defensivos mais vendidos do mercado com uma ferramenta financeira ainda melhor. Descubra como levar ainda mais qualidade, proteção e valorização para o seu Legado por meio da distribuição mais próxima: http://bit.ly/BASF_barter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https://scontent.xx.fbcdn.net/v/t1.0-0/p480x480/51284382_2281459032124496_5439595489341210624_n.png?_nc_cat=100&amp;_nc_ht=scontent.xx&amp;oh=b118e994d298054d4b903593fb3115ba&amp;oe=5CFEF1E2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704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EDF25-6B72-4CF8-937A-F0741B209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026616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4F23-7177-4779-BD29-51F8C5C70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87D26-A2C0-4052-802F-21FF72EA6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149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04152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36538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17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402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630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503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44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33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814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260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1578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944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52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748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470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808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920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6922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77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Syngenta - 2019-02-01 11:00:01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 que não falar do cultivo sustentável de tomate na semana em que celebramos o dia desse fruto tão popular? Tomatec é um sistema de produção que alia boas práticas agrícolas a capacitação e valorização de pequenos e médios produtores, diretamente envolvidos por essa iniciativa. Saiba mais em: http://bit.ly/2UtsRNR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https://scontent.xx.fbcdn.net/v/t1.0-9/p720x720/51070817_2250594638520622_6968129828356620288_n.png?_nc_cat=109&amp;_nc_ht=scontent.xx&amp;oh=ef52af58498d6681c21a12322de28270&amp;oe=5CECC92F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534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85A5A-998F-4745-84E6-511DD1C09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862404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62C07-5395-466F-ACF8-7FDD668C7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FED44-FF0B-418F-948A-67B438404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85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96563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825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57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637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57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290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901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627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75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770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926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661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799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269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186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109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118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203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77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- 2019-01-31 18:08:00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Confira o depoimento do produtor que fez o monitoramento antecipado de pragas e recomenda as nossas soluções. http://bit.ly/2APe6NQ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https://scontent.xx.fbcdn.net/v/t15.13418-10/s720x720/49903816_389046538529066_4797645492320206848_n.jpg?_nc_cat=109&amp;_nc_ht=scontent.xx&amp;oh=de229cfa078a261c031c8680437180fb&amp;oe=5CE6BC07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834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94314-DB49-4AB0-A015-B79BE9311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998335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96C7B-8EED-46C5-8A14-CB066195E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8EEAA-3C87-4AF7-A14F-4B9BC48C7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549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73529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31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73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299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082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7411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6482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755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81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5957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573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42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881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9633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567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9804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3705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61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2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Syngenta - 2019-01-30 21:02:39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clima favorável para a segunda safra de milho deve aumentar a produção brasileira em 18%. A perspectiva positiva dá mais segurança para planejar e investir no cultivo. Conheça as novas biotecnologias de híbridos precoces e super precoces da Syngenta para ajudar a maximizar a produtividade:  https://bit.ly/2CjlXDh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https://scontent.xx.fbcdn.net/v/t1.0-9/p720x720/51730820_2250003071913112_5528301484719996928_n.png?_nc_cat=103&amp;_nc_ht=scontent.xx&amp;oh=32ae8568c51324b4d7f3d2a2b2415806&amp;oe=5CFB4854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68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6E5AC-2EE8-4884-ACA5-3A781497E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2886079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9EBC1-3D2D-4D7A-AB1F-9386DA0D6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F2E2C-9865-46D4-85B7-1EB7E560DD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229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3214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5559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335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560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9652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246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750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41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223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7540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770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52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539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767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8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424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834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390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90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Syngenta - 2019-01-30 16:15:33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algodão pode até ser macio, mas sua vida é dureza. Principalmente quando o seu pior inimigo fica metendo o bico onde não é chamado! Assista ao vídeo e tenha seu mundo virado de cabeça para baixo. #bicudo #bicudodoalgodoeiro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https://scontent.xx.fbcdn.net/v/t15.5256-10/s720x720/50512971_2262906153992094_6264451071003852800_n.jpg?_nc_cat=109&amp;_nc_ht=scontent.xx&amp;oh=6955942c5fd07d7c9b88a80527669dc3&amp;oe=5CEE25C0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113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2F05C-0FF9-4FC0-9B40-7380B6CEC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814960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F93F5-5D82-46EA-B10D-003F89129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240E77-3B8B-4AB6-8E84-E6D0EF31D9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13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93236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88406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695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654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142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663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501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7448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291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891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882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067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646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9576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465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794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251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4932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01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- 2019-01-29 13:00:45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plantas daninhas podem reduzir de forma significativa a produtividade por conta da competição por água, luz e nutrientes. Confira o link: http://bit.ly/2FVskBP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https://scontent.xx.fbcdn.net/v/t45.1600-4/c327.0.720.720a/p720x720/51511032_23843347653030042_7629029487375548416_n.png?_nc_cat=106&amp;_nc_ht=scontent.xx&amp;oh=9347641514283e2237ec2daae4ce4484&amp;oe=5CE8E461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183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80CFC-2727-43A5-BC1D-2D392EB92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2577073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59168-72F8-47D8-A658-2574505D7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2EC8D-1F66-494B-8B15-AE6478955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370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86750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7445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9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0915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82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945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5705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894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853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241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770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935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643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61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624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985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639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644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54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- 2019-01-28 20:47:55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Você já pensou no tamanho da responsabilidade do agronegócio para o futuro? O diretor do CEAT da Bayer, Dirceu Ferreira Junior, escreveu um artigo sobre os compromissos do campo com o amanhã. Acesse: http://bit.ly/2B95WQR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https://scontent.xx.fbcdn.net/v/t15.13418-10/p720x720/50856780_282459952438953_4528935132643459072_n.jpg?_nc_cat=105&amp;_nc_ht=scontent.xx&amp;oh=8d8c2a9ad5217e898515a0916cbd5619&amp;oe=5CFDDEB5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025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D5439-C4FB-4DD7-94A9-10957178D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4020209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443F4-97CE-4B9E-873D-DA31E2D9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33367C-FA74-4BF9-9F65-6DB850221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846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86786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9385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559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03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0941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95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9008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6058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100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900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80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521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54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60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738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20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38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571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1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BASF Soluções para a Agricultura - 2019-01-28 20:24:21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o novo Muneo® BioKit, você pode aumentar o potencial e a longevidade do seu canavial. Saiba mais: http://bit.ly/MuneoBioKit #muneobiokit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https://scontent.xx.fbcdn.net/v/t1.0-0/p480x480/51098886_2279138612356538_8089913971118702592_n.png?_nc_cat=107&amp;_nc_ht=scontent.xx&amp;oh=cc06735c69532cf9f6d020417b8ad45f&amp;oe=5CB99B03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0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7D960-F57A-4911-BF3E-B5C09C95B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08877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5A281-629D-4B64-B0BD-0E8379D75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DE3A4-376D-432B-B870-EE923C7D7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127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96923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9384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3298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356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014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902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448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388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9267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36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328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217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211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299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4926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327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801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4376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38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- 2019-01-24 18:29:27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Está chegando a nova temporada de Ser Agro é Bom. Prepare-se para assistir a uma nova série de vídeos, com histórias reais sobre o valor e a importância da mulher no agronegócio.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https://scontent.xx.fbcdn.net/v/t15.5256-10/p720x720/49585836_2163473313916646_5527217069902266368_n.jpg?_nc_cat=110&amp;_nc_ht=scontent.xx&amp;oh=1856e4b57d9701867a46b314b8479e6d&amp;oe=5CBAC15D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51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A4B41-024D-4EB5-9324-216AED217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94509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433C-E753-4A91-9437-96295CFB5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1A202-0C70-4AEE-B739-9BD19FC98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971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65925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0576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92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01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65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458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908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497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448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6244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46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40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058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63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380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427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853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360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6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Syngenta - 2019-01-23 21:03:52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Sabe tudo o que você sempre quis saber sobre controle do bicho mineiro no café? Trouxemos para você! https://bit.ly/2sHBubE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https://scontent.xx.fbcdn.net/v/t15.13418-10/s720x720/50981758_232763887663103_747523883749343232_n.jpg?_nc_cat=100&amp;_nc_ht=scontent.xx&amp;oh=5fd32db49eef610cfdf29387ef958424&amp;oe=5CEC89A0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82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EB70A-1D42-4E46-94B5-0E9D99ADA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4117917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660E6-FF02-488D-B4F1-209FB4BA9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FFB7D4-CF9C-4CE8-A873-952203BED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8305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79757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05711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489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360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036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16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810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193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16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284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45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968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865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629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937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021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659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1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- 2019-01-23 14:53:36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a Bayer você fica à frente no controle do milho voluntário na cultura da soja e ainda melhora sua produtividade: http://bit.ly/2CWlRTC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https://scontent.xx.fbcdn.net/v/t45.1600-4/c328.0.720.720a/p720x720/50929423_23843317166740042_4870204455070466048_n.png?_nc_cat=104&amp;_nc_ht=scontent.xx&amp;oh=d885f7cc2560906d4de7412adb9db315&amp;oe=5CBD50A1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96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FC585-27EE-433D-8C31-EB42C263D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0117393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15598-63CA-4EB9-8C67-409D7838B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61B599-CC04-4964-B005-0C969DF063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800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698251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70398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989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801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94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7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5897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807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526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082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773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9079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35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883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979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45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001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378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327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- 2019-01-22 20:26:22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Sacas, sacas e mais sacas: apesar das ameaças climáticas ao plantio, um agricultor goiano conseguiu aumentar a produtividade de soja. É sorte, mágica ou manejo correto? 🤔 http://bit.ly/2TaiFcQ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https://scontent.xx.fbcdn.net/v/t45.1600-4/c327.0.720.720a/p720x720/50965407_23843312703420042_1709118854610812928_n.png?_nc_cat=110&amp;_nc_ht=scontent.xx&amp;oh=690705af9c722fc5f8d5e2e004dbd8c7&amp;oe=5CB9FFFC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95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696C5-8B64-4B9D-807D-BBF0B9410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079652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5829-7DE0-4CB0-84D5-8E61E747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51DE4-472A-4637-84C2-FE7934E5C1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1369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6710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81574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093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3147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218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127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247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548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93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286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354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500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21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798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58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5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50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010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7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Syngenta - 2019-01-22 16:26:20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clima favorável para a segunda safra de milho deve aumentar a produção brasileira em 18%. A perspectiva positiva dá mais segurança para planejar e investir no cultivo. O resultado nasce da escolha certa para o seu negócio! Conheça os novos híbridos precoces e super precoces da Syngenta para maximizar a sua produtividade:  https://bit.ly/2CjlXDh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https://scontent.xx.fbcdn.net/v/t1.0-9/p720x720/50337688_2245165942396825_5490186102394322944_n.png?_nc_cat=101&amp;_nc_ht=scontent.xx&amp;oh=55615d4c454e089ba8f147665d07ef3e&amp;oe=5CED237D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712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126DF-A268-4B05-A768-16A97671F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508922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52EC6-2669-4379-82A9-F10E04FFC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6BCC46-9C6A-49DB-BBEA-64E155B92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193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1847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3827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420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744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501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922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6643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142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690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060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414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3056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739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815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57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46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244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769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73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Agro Bayer - 2019-01-21 20:45:10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É sua hora de ter um pré-emergente com longo período de controle. O mato some, seu trabalho aparece. Clique e descubra como: https://bit.ly/2REIapZ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https://scontent.xx.fbcdn.net/v/t45.1600-4/c328.0.720.720a/p720x720/50880448_23843308364730042_7954270339746234368_n.png?_nc_cat=105&amp;_nc_ht=scontent.xx&amp;oh=3e3419a79d2bc7d5915b5ce34bf8f74f&amp;oe=5CB53C66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70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1497A-F12A-40D0-AEF3-72DD24223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2486246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15188-F044-42E3-B3E9-2FA6F327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E7981-49BB-4FDA-894A-F678FB630B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3922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27189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967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676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030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37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9011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925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067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776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176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9677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027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214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590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331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175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51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743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07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BASF Soluções para a Agricultura - 2019-01-21 17:30:43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o Agroclima PRO BASF, você pode ter inúmeros benefícios e facilidades como a previsão do tempo, balanço hídrico, entre outros. Assim você pode planejar o seu manejo e ter ainda mais resultados na sua lavoura de soja. Saiba mais: http://bit.ly/AgroclimaPRO_BASF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https://scontent.xx.fbcdn.net/v/t1.0-0/p480x480/50549080_2274995929437473_3956960267522277376_n.png?_nc_cat=107&amp;_nc_ht=scontent.xx&amp;oh=0760d100078560e162a6a6e74e3ee192&amp;oe=5CF3D42B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41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87535-6047-4B88-878B-BF54B4C0F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2368118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5DDF8-A9B5-4502-952C-C3C52A5F5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56349-1B93-4B92-BA03-B3498C679D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530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A181A-D052-4721-B563-F20070F9E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0CA24-DA40-462A-8B0C-C38C7B9EC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359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2305</Words>
  <Application>Microsoft Office PowerPoint</Application>
  <PresentationFormat>On-screen Show (4:3)</PresentationFormat>
  <Paragraphs>881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Overview</vt:lpstr>
      <vt:lpstr>Facebook Key Metrics Table | All Pages - 1 of 2</vt:lpstr>
      <vt:lpstr>Facebook Key Metrics Table | All Pages - 2 of 2</vt:lpstr>
      <vt:lpstr>Facebook Fans Total | All Pages</vt:lpstr>
      <vt:lpstr>Facebook Fans Change Rate | All Pages</vt:lpstr>
      <vt:lpstr>Facebook Interaction Rate | All Pages</vt:lpstr>
      <vt:lpstr>Facebook Total Interactions | All Pages</vt:lpstr>
      <vt:lpstr>Facebook Own Posts Table | All Pages - 1 of 19</vt:lpstr>
      <vt:lpstr>Facebook Own Posts Table | All Pages - 2 of 19</vt:lpstr>
      <vt:lpstr>Facebook Own Posts Table | All Pages - 3 of 19</vt:lpstr>
      <vt:lpstr>Facebook Own Posts Table | All Pages - 4 of 19</vt:lpstr>
      <vt:lpstr>Facebook Own Posts Table | All Pages - 5 of 19</vt:lpstr>
      <vt:lpstr>Facebook Own Posts Table | All Pages - 6 of 19</vt:lpstr>
      <vt:lpstr>Facebook Own Posts Table | All Pages - 7 of 19</vt:lpstr>
      <vt:lpstr>Facebook Own Posts Table | All Pages - 8 of 19</vt:lpstr>
      <vt:lpstr>Facebook Own Posts Table | All Pages - 9 of 19</vt:lpstr>
      <vt:lpstr>Facebook Own Posts Table | All Pages - 10 of 19</vt:lpstr>
      <vt:lpstr>Facebook Own Posts Table | All Pages - 11 of 19</vt:lpstr>
      <vt:lpstr>Facebook Own Posts Table | All Pages - 12 of 19</vt:lpstr>
      <vt:lpstr>Facebook Own Posts Table | All Pages - 13 of 19</vt:lpstr>
      <vt:lpstr>Facebook Own Posts Table | All Pages - 14 of 19</vt:lpstr>
      <vt:lpstr>Facebook Own Posts Table | All Pages - 15 of 19</vt:lpstr>
      <vt:lpstr>Facebook Own Posts Table | All Pages - 16 of 19</vt:lpstr>
      <vt:lpstr>Facebook Own Posts Table | All Pages - 17 of 19</vt:lpstr>
      <vt:lpstr>Facebook Own Posts Table | All Pages - 18 of 19</vt:lpstr>
      <vt:lpstr>Facebook Own Posts Table | All Pages - 19 of 19</vt:lpstr>
      <vt:lpstr>Facebook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2019-02-05T12:48:50Z</dcterms:created>
  <dcterms:modified xsi:type="dcterms:W3CDTF">2019-02-05T12:49:49Z</dcterms:modified>
</cp:coreProperties>
</file>