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A98A0-D4C3-4D27-B3EE-833B60AC0424}"/>
              </a:ext>
            </a:extLst>
          </p:cNvPr>
          <p:cNvSpPr>
            <a:spLocks noGrp="1"/>
          </p:cNvSpPr>
          <p:nvPr>
            <p:ph type="title"/>
          </p:nvPr>
        </p:nvSpPr>
        <p:spPr/>
        <p:txBody>
          <a:bodyPr/>
          <a:lstStyle/>
          <a:p>
            <a:r>
              <a:rPr lang="en-US"/>
              <a:t>Overall All Posts Table | All Pages - 1 of 12</a:t>
            </a:r>
          </a:p>
        </p:txBody>
      </p:sp>
      <p:graphicFrame>
        <p:nvGraphicFramePr>
          <p:cNvPr id="5" name="Table Placeholder 4">
            <a:extLst>
              <a:ext uri="{FF2B5EF4-FFF2-40B4-BE49-F238E27FC236}">
                <a16:creationId xmlns:a16="http://schemas.microsoft.com/office/drawing/2014/main" id="{E6D07E94-21E8-4B9C-B77E-E91822D51F87}"/>
              </a:ext>
            </a:extLst>
          </p:cNvPr>
          <p:cNvGraphicFramePr>
            <a:graphicFrameLocks noGrp="1"/>
          </p:cNvGraphicFramePr>
          <p:nvPr>
            <p:ph type="tbl" sz="quarter" idx="13"/>
            <p:extLst>
              <p:ext uri="{D42A27DB-BD31-4B8C-83A1-F6EECF244321}">
                <p14:modId xmlns:p14="http://schemas.microsoft.com/office/powerpoint/2010/main" val="670283652"/>
              </p:ext>
            </p:extLst>
          </p:nvPr>
        </p:nvGraphicFramePr>
        <p:xfrm>
          <a:off x="457200" y="1731963"/>
          <a:ext cx="8229600" cy="4389120"/>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145893318"/>
                    </a:ext>
                  </a:extLst>
                </a:gridCol>
                <a:gridCol w="822960">
                  <a:extLst>
                    <a:ext uri="{9D8B030D-6E8A-4147-A177-3AD203B41FA5}">
                      <a16:colId xmlns:a16="http://schemas.microsoft.com/office/drawing/2014/main" val="663354833"/>
                    </a:ext>
                  </a:extLst>
                </a:gridCol>
                <a:gridCol w="822960">
                  <a:extLst>
                    <a:ext uri="{9D8B030D-6E8A-4147-A177-3AD203B41FA5}">
                      <a16:colId xmlns:a16="http://schemas.microsoft.com/office/drawing/2014/main" val="2468609440"/>
                    </a:ext>
                  </a:extLst>
                </a:gridCol>
                <a:gridCol w="1399032">
                  <a:extLst>
                    <a:ext uri="{9D8B030D-6E8A-4147-A177-3AD203B41FA5}">
                      <a16:colId xmlns:a16="http://schemas.microsoft.com/office/drawing/2014/main" val="1096432075"/>
                    </a:ext>
                  </a:extLst>
                </a:gridCol>
                <a:gridCol w="905256">
                  <a:extLst>
                    <a:ext uri="{9D8B030D-6E8A-4147-A177-3AD203B41FA5}">
                      <a16:colId xmlns:a16="http://schemas.microsoft.com/office/drawing/2014/main" val="284122490"/>
                    </a:ext>
                  </a:extLst>
                </a:gridCol>
                <a:gridCol w="822960">
                  <a:extLst>
                    <a:ext uri="{9D8B030D-6E8A-4147-A177-3AD203B41FA5}">
                      <a16:colId xmlns:a16="http://schemas.microsoft.com/office/drawing/2014/main" val="434086890"/>
                    </a:ext>
                  </a:extLst>
                </a:gridCol>
                <a:gridCol w="658368">
                  <a:extLst>
                    <a:ext uri="{9D8B030D-6E8A-4147-A177-3AD203B41FA5}">
                      <a16:colId xmlns:a16="http://schemas.microsoft.com/office/drawing/2014/main" val="2186917441"/>
                    </a:ext>
                  </a:extLst>
                </a:gridCol>
                <a:gridCol w="658368">
                  <a:extLst>
                    <a:ext uri="{9D8B030D-6E8A-4147-A177-3AD203B41FA5}">
                      <a16:colId xmlns:a16="http://schemas.microsoft.com/office/drawing/2014/main" val="8239384"/>
                    </a:ext>
                  </a:extLst>
                </a:gridCol>
                <a:gridCol w="658368">
                  <a:extLst>
                    <a:ext uri="{9D8B030D-6E8A-4147-A177-3AD203B41FA5}">
                      <a16:colId xmlns:a16="http://schemas.microsoft.com/office/drawing/2014/main" val="1942990813"/>
                    </a:ext>
                  </a:extLst>
                </a:gridCol>
                <a:gridCol w="658368">
                  <a:extLst>
                    <a:ext uri="{9D8B030D-6E8A-4147-A177-3AD203B41FA5}">
                      <a16:colId xmlns:a16="http://schemas.microsoft.com/office/drawing/2014/main" val="3614179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264010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@SJ_AB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01/20/2019 09:09:18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prstClr val="black"/>
                          </a:solidFill>
                          <a:effectLst/>
                          <a:uLnTx/>
                          <a:uFillTx/>
                          <a:latin typeface="+mn-lt"/>
                          <a:ea typeface="+mn-ea"/>
                          <a:cs typeface="+mn-cs"/>
                        </a:rPr>
                        <a:t>RT @Schyffert: Hej @SJ_AB  Åkte precis tåg med er till Gbg. Tåget var i tid, kaffet varmt och alla trevliga och glada ombord.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https://twitter.com/SJ_AB/status/1086898448945815553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124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SJ 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01/19/2019 10:39:00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prstClr val="black"/>
                          </a:solidFill>
                          <a:effectLst/>
                          <a:uLnTx/>
                          <a:uFillTx/>
                          <a:latin typeface="+mn-lt"/>
                          <a:ea typeface="+mn-ea"/>
                          <a:cs typeface="+mn-cs"/>
                        </a:rPr>
                        <a:t>Tävla och vinn tågbiljetter med SJ - nominera bästa semestern på hemmaplan! 🚂💛💙🇸🇪
Resa utomlands i all ära, men nog sjutton kan väl resmål i vårt vackra land utmana klassiska utlandsdestinationer? Nu behöver vi er hjälp att hitta svenska resmål som överträffar utländska alternativ med råge.
Borta bra men hemma bäst helt enkelt. 
Läs mer och tävla👇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https://scontent.xx.fbcdn.net/v/t45.1600-4/c325.0.720.720a/p720x720/50801670_6120192861207_8606843027840827392_n.png?_nc_cat=105&amp;_nc_ht=scontent.xx&amp;oh=ae4daf83c14ffd85d1710f0551de6085&amp;oe=5CFBB8CC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http://www.facebook.com/permalink.php?story_fbid=10156830972611203&amp;id=281377051202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0.1754 %</a:t>
                      </a:r>
                    </a:p>
                  </a:txBody>
                  <a:tcPr/>
                </a:tc>
                <a:extLst>
                  <a:ext uri="{0D108BD9-81ED-4DB2-BD59-A6C34878D82A}">
                    <a16:rowId xmlns:a16="http://schemas.microsoft.com/office/drawing/2014/main" val="1433508726"/>
                  </a:ext>
                </a:extLst>
              </a:tr>
            </a:tbl>
          </a:graphicData>
        </a:graphic>
      </p:graphicFrame>
      <p:sp>
        <p:nvSpPr>
          <p:cNvPr id="4" name="Text Placeholder 3">
            <a:extLst>
              <a:ext uri="{FF2B5EF4-FFF2-40B4-BE49-F238E27FC236}">
                <a16:creationId xmlns:a16="http://schemas.microsoft.com/office/drawing/2014/main" id="{F3FBF061-0F81-4781-A1A1-7612B8F552C4}"/>
              </a:ext>
            </a:extLst>
          </p:cNvPr>
          <p:cNvSpPr>
            <a:spLocks noGrp="1"/>
          </p:cNvSpPr>
          <p:nvPr>
            <p:ph type="body" sz="quarter" idx="14"/>
          </p:nvPr>
        </p:nvSpPr>
        <p:spPr/>
        <p:txBody>
          <a:bodyPr/>
          <a:lstStyle/>
          <a:p>
            <a:r>
              <a:rPr lang="en-US"/>
              <a:t>12/23/2018 - 01/21/2019</a:t>
            </a:r>
          </a:p>
        </p:txBody>
      </p:sp>
    </p:spTree>
    <p:extLst>
      <p:ext uri="{BB962C8B-B14F-4D97-AF65-F5344CB8AC3E}">
        <p14:creationId xmlns:p14="http://schemas.microsoft.com/office/powerpoint/2010/main" val="895365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5C1C2-72A7-472C-84CD-5E4DB91AA484}"/>
              </a:ext>
            </a:extLst>
          </p:cNvPr>
          <p:cNvSpPr>
            <a:spLocks noGrp="1"/>
          </p:cNvSpPr>
          <p:nvPr>
            <p:ph type="title"/>
          </p:nvPr>
        </p:nvSpPr>
        <p:spPr/>
        <p:txBody>
          <a:bodyPr/>
          <a:lstStyle/>
          <a:p>
            <a:r>
              <a:rPr lang="en-US"/>
              <a:t>Overall All Posts Table | All Pages - 2 of 12</a:t>
            </a:r>
          </a:p>
        </p:txBody>
      </p:sp>
      <p:graphicFrame>
        <p:nvGraphicFramePr>
          <p:cNvPr id="5" name="Table Placeholder 4">
            <a:extLst>
              <a:ext uri="{FF2B5EF4-FFF2-40B4-BE49-F238E27FC236}">
                <a16:creationId xmlns:a16="http://schemas.microsoft.com/office/drawing/2014/main" id="{45DEBBFC-D14C-4389-9C00-947B8A72AA14}"/>
              </a:ext>
            </a:extLst>
          </p:cNvPr>
          <p:cNvGraphicFramePr>
            <a:graphicFrameLocks noGrp="1"/>
          </p:cNvGraphicFramePr>
          <p:nvPr>
            <p:ph type="tbl" sz="quarter" idx="13"/>
            <p:extLst>
              <p:ext uri="{D42A27DB-BD31-4B8C-83A1-F6EECF244321}">
                <p14:modId xmlns:p14="http://schemas.microsoft.com/office/powerpoint/2010/main" val="2461465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818688511"/>
                    </a:ext>
                  </a:extLst>
                </a:gridCol>
                <a:gridCol w="822960">
                  <a:extLst>
                    <a:ext uri="{9D8B030D-6E8A-4147-A177-3AD203B41FA5}">
                      <a16:colId xmlns:a16="http://schemas.microsoft.com/office/drawing/2014/main" val="2749261823"/>
                    </a:ext>
                  </a:extLst>
                </a:gridCol>
                <a:gridCol w="822960">
                  <a:extLst>
                    <a:ext uri="{9D8B030D-6E8A-4147-A177-3AD203B41FA5}">
                      <a16:colId xmlns:a16="http://schemas.microsoft.com/office/drawing/2014/main" val="2446058574"/>
                    </a:ext>
                  </a:extLst>
                </a:gridCol>
                <a:gridCol w="1399032">
                  <a:extLst>
                    <a:ext uri="{9D8B030D-6E8A-4147-A177-3AD203B41FA5}">
                      <a16:colId xmlns:a16="http://schemas.microsoft.com/office/drawing/2014/main" val="1414216979"/>
                    </a:ext>
                  </a:extLst>
                </a:gridCol>
                <a:gridCol w="905256">
                  <a:extLst>
                    <a:ext uri="{9D8B030D-6E8A-4147-A177-3AD203B41FA5}">
                      <a16:colId xmlns:a16="http://schemas.microsoft.com/office/drawing/2014/main" val="3710562144"/>
                    </a:ext>
                  </a:extLst>
                </a:gridCol>
                <a:gridCol w="822960">
                  <a:extLst>
                    <a:ext uri="{9D8B030D-6E8A-4147-A177-3AD203B41FA5}">
                      <a16:colId xmlns:a16="http://schemas.microsoft.com/office/drawing/2014/main" val="1341722917"/>
                    </a:ext>
                  </a:extLst>
                </a:gridCol>
                <a:gridCol w="658368">
                  <a:extLst>
                    <a:ext uri="{9D8B030D-6E8A-4147-A177-3AD203B41FA5}">
                      <a16:colId xmlns:a16="http://schemas.microsoft.com/office/drawing/2014/main" val="1237953443"/>
                    </a:ext>
                  </a:extLst>
                </a:gridCol>
                <a:gridCol w="658368">
                  <a:extLst>
                    <a:ext uri="{9D8B030D-6E8A-4147-A177-3AD203B41FA5}">
                      <a16:colId xmlns:a16="http://schemas.microsoft.com/office/drawing/2014/main" val="581043196"/>
                    </a:ext>
                  </a:extLst>
                </a:gridCol>
                <a:gridCol w="658368">
                  <a:extLst>
                    <a:ext uri="{9D8B030D-6E8A-4147-A177-3AD203B41FA5}">
                      <a16:colId xmlns:a16="http://schemas.microsoft.com/office/drawing/2014/main" val="3317154223"/>
                    </a:ext>
                  </a:extLst>
                </a:gridCol>
                <a:gridCol w="658368">
                  <a:extLst>
                    <a:ext uri="{9D8B030D-6E8A-4147-A177-3AD203B41FA5}">
                      <a16:colId xmlns:a16="http://schemas.microsoft.com/office/drawing/2014/main" val="2208954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2114377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resmedsj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01/17/2019 16:54:32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prstClr val="black"/>
                          </a:solidFill>
                          <a:effectLst/>
                          <a:uLnTx/>
                          <a:uFillTx/>
                          <a:latin typeface="+mn-lt"/>
                          <a:ea typeface="+mn-ea"/>
                          <a:cs typeface="+mn-cs"/>
                        </a:rPr>
                        <a:t>Två tekniska vidunder, redo för ännu en dag i svenska folkets tjänst! 🚅💕🚅
Vår grymma personal i Hagalund har städat, putsat, skruvat och fixat upp dessa skönheter för ytterligare en dag med hundratals mil i hållbarhetens tecken.
. 
#Repost SvenskJarnvag:
Hagalunds bangård är norra Europas största underhållsdepå för persontåg, och byggdes under åren 1913-1916. Bangården har en yta motsvarande 30 fotbollsplaner, och omfattar över 60 spår som tillsammans sträcker sig 4,5 mil. Depån har en daglig genomströmning på ungefär 100 tåg, och har utrymmen för såväl reparationer som saneringar av järnvägsfordon. 
Mäktigt, eller hur?
#ResmedSJ
#vipåSJ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https://www.instagram.com/p/Bsvc6Ydhfqj/media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https://www.instagram.com/p/Bsvc6Ydhfqj/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11.8475 %</a:t>
                      </a:r>
                    </a:p>
                  </a:txBody>
                  <a:tcPr/>
                </a:tc>
                <a:extLst>
                  <a:ext uri="{0D108BD9-81ED-4DB2-BD59-A6C34878D82A}">
                    <a16:rowId xmlns:a16="http://schemas.microsoft.com/office/drawing/2014/main" val="3695434791"/>
                  </a:ext>
                </a:extLst>
              </a:tr>
            </a:tbl>
          </a:graphicData>
        </a:graphic>
      </p:graphicFrame>
      <p:sp>
        <p:nvSpPr>
          <p:cNvPr id="4" name="Text Placeholder 3">
            <a:extLst>
              <a:ext uri="{FF2B5EF4-FFF2-40B4-BE49-F238E27FC236}">
                <a16:creationId xmlns:a16="http://schemas.microsoft.com/office/drawing/2014/main" id="{5C5609D8-8573-494A-B83D-C00A61204156}"/>
              </a:ext>
            </a:extLst>
          </p:cNvPr>
          <p:cNvSpPr>
            <a:spLocks noGrp="1"/>
          </p:cNvSpPr>
          <p:nvPr>
            <p:ph type="body" sz="quarter" idx="14"/>
          </p:nvPr>
        </p:nvSpPr>
        <p:spPr/>
        <p:txBody>
          <a:bodyPr/>
          <a:lstStyle/>
          <a:p>
            <a:r>
              <a:rPr lang="en-US"/>
              <a:t>12/23/2018 - 01/21/2019</a:t>
            </a:r>
          </a:p>
        </p:txBody>
      </p:sp>
    </p:spTree>
    <p:extLst>
      <p:ext uri="{BB962C8B-B14F-4D97-AF65-F5344CB8AC3E}">
        <p14:creationId xmlns:p14="http://schemas.microsoft.com/office/powerpoint/2010/main" val="10362941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E8A0A-B255-465C-8E17-C25992878ED6}"/>
              </a:ext>
            </a:extLst>
          </p:cNvPr>
          <p:cNvSpPr>
            <a:spLocks noGrp="1"/>
          </p:cNvSpPr>
          <p:nvPr>
            <p:ph type="title"/>
          </p:nvPr>
        </p:nvSpPr>
        <p:spPr/>
        <p:txBody>
          <a:bodyPr/>
          <a:lstStyle/>
          <a:p>
            <a:r>
              <a:rPr lang="en-US"/>
              <a:t>Overall All Posts Table | All Pages - 3 of 12</a:t>
            </a:r>
          </a:p>
        </p:txBody>
      </p:sp>
      <p:graphicFrame>
        <p:nvGraphicFramePr>
          <p:cNvPr id="5" name="Table Placeholder 4">
            <a:extLst>
              <a:ext uri="{FF2B5EF4-FFF2-40B4-BE49-F238E27FC236}">
                <a16:creationId xmlns:a16="http://schemas.microsoft.com/office/drawing/2014/main" id="{D7DEA260-A367-4DD0-B849-E974DBDB8DCB}"/>
              </a:ext>
            </a:extLst>
          </p:cNvPr>
          <p:cNvGraphicFramePr>
            <a:graphicFrameLocks noGrp="1"/>
          </p:cNvGraphicFramePr>
          <p:nvPr>
            <p:ph type="tbl" sz="quarter" idx="13"/>
            <p:extLst>
              <p:ext uri="{D42A27DB-BD31-4B8C-83A1-F6EECF244321}">
                <p14:modId xmlns:p14="http://schemas.microsoft.com/office/powerpoint/2010/main" val="2748694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283305976"/>
                    </a:ext>
                  </a:extLst>
                </a:gridCol>
                <a:gridCol w="822960">
                  <a:extLst>
                    <a:ext uri="{9D8B030D-6E8A-4147-A177-3AD203B41FA5}">
                      <a16:colId xmlns:a16="http://schemas.microsoft.com/office/drawing/2014/main" val="2169356405"/>
                    </a:ext>
                  </a:extLst>
                </a:gridCol>
                <a:gridCol w="822960">
                  <a:extLst>
                    <a:ext uri="{9D8B030D-6E8A-4147-A177-3AD203B41FA5}">
                      <a16:colId xmlns:a16="http://schemas.microsoft.com/office/drawing/2014/main" val="1371799617"/>
                    </a:ext>
                  </a:extLst>
                </a:gridCol>
                <a:gridCol w="1399032">
                  <a:extLst>
                    <a:ext uri="{9D8B030D-6E8A-4147-A177-3AD203B41FA5}">
                      <a16:colId xmlns:a16="http://schemas.microsoft.com/office/drawing/2014/main" val="3761360239"/>
                    </a:ext>
                  </a:extLst>
                </a:gridCol>
                <a:gridCol w="905256">
                  <a:extLst>
                    <a:ext uri="{9D8B030D-6E8A-4147-A177-3AD203B41FA5}">
                      <a16:colId xmlns:a16="http://schemas.microsoft.com/office/drawing/2014/main" val="22796205"/>
                    </a:ext>
                  </a:extLst>
                </a:gridCol>
                <a:gridCol w="822960">
                  <a:extLst>
                    <a:ext uri="{9D8B030D-6E8A-4147-A177-3AD203B41FA5}">
                      <a16:colId xmlns:a16="http://schemas.microsoft.com/office/drawing/2014/main" val="715652339"/>
                    </a:ext>
                  </a:extLst>
                </a:gridCol>
                <a:gridCol w="658368">
                  <a:extLst>
                    <a:ext uri="{9D8B030D-6E8A-4147-A177-3AD203B41FA5}">
                      <a16:colId xmlns:a16="http://schemas.microsoft.com/office/drawing/2014/main" val="1852394697"/>
                    </a:ext>
                  </a:extLst>
                </a:gridCol>
                <a:gridCol w="658368">
                  <a:extLst>
                    <a:ext uri="{9D8B030D-6E8A-4147-A177-3AD203B41FA5}">
                      <a16:colId xmlns:a16="http://schemas.microsoft.com/office/drawing/2014/main" val="73313238"/>
                    </a:ext>
                  </a:extLst>
                </a:gridCol>
                <a:gridCol w="658368">
                  <a:extLst>
                    <a:ext uri="{9D8B030D-6E8A-4147-A177-3AD203B41FA5}">
                      <a16:colId xmlns:a16="http://schemas.microsoft.com/office/drawing/2014/main" val="4161056347"/>
                    </a:ext>
                  </a:extLst>
                </a:gridCol>
                <a:gridCol w="658368">
                  <a:extLst>
                    <a:ext uri="{9D8B030D-6E8A-4147-A177-3AD203B41FA5}">
                      <a16:colId xmlns:a16="http://schemas.microsoft.com/office/drawing/2014/main" val="1092555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3406596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SJ 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01/16/2019 10:27:46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prstClr val="black"/>
                          </a:solidFill>
                          <a:effectLst/>
                          <a:uLnTx/>
                          <a:uFillTx/>
                          <a:latin typeface="+mn-lt"/>
                          <a:ea typeface="+mn-ea"/>
                          <a:cs typeface="+mn-cs"/>
                        </a:rPr>
                        <a:t>Bästa resmålet 2019 - Norge! 🚂♥️🇳🇴
Iallafall enligt tidningen Vagabond som nyligen gästade Tv4 Nyhetsmorgon. Bland annat tipsar de om vårt mysiga nattåg som går till Narvik och av många anses som en av världens vackraste tågsträckor.
Är du också nyfiken på vårt bedårande grannland i väst? Boka din tågresa med oss på SJ. Vi kör till Oslo, Halden och Narvik året runt.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RYpKWcb3y_eVE&amp;w=315&amp;h=315&amp;url=https%3A%2F%2Fimageproxy.b17g.services%2F%3Fquality%3D70%26resize%3D600x315%26shape%3Dcut%26source%3Dhttps%253A%252F%252Fasset-images.b17g.net%252Fapi%252Fv2%252Fimg%252F5c31b3ece4b0398aa590fe74-1546761198054-.jpg&amp;cfs=1&amp;sx=126&amp;sy=0&amp;sw=315&amp;sh=315&amp;_nc_hash=AQAQ2zJuNBgglaw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http://www.facebook.com/permalink.php?story_fbid=10156815529611203&amp;id=281377051202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0.2561 %</a:t>
                      </a:r>
                    </a:p>
                  </a:txBody>
                  <a:tcPr/>
                </a:tc>
                <a:extLst>
                  <a:ext uri="{0D108BD9-81ED-4DB2-BD59-A6C34878D82A}">
                    <a16:rowId xmlns:a16="http://schemas.microsoft.com/office/drawing/2014/main" val="3095629977"/>
                  </a:ext>
                </a:extLst>
              </a:tr>
            </a:tbl>
          </a:graphicData>
        </a:graphic>
      </p:graphicFrame>
      <p:sp>
        <p:nvSpPr>
          <p:cNvPr id="4" name="Text Placeholder 3">
            <a:extLst>
              <a:ext uri="{FF2B5EF4-FFF2-40B4-BE49-F238E27FC236}">
                <a16:creationId xmlns:a16="http://schemas.microsoft.com/office/drawing/2014/main" id="{74949F08-E6CE-4414-AE65-A67A4D028725}"/>
              </a:ext>
            </a:extLst>
          </p:cNvPr>
          <p:cNvSpPr>
            <a:spLocks noGrp="1"/>
          </p:cNvSpPr>
          <p:nvPr>
            <p:ph type="body" sz="quarter" idx="14"/>
          </p:nvPr>
        </p:nvSpPr>
        <p:spPr/>
        <p:txBody>
          <a:bodyPr/>
          <a:lstStyle/>
          <a:p>
            <a:r>
              <a:rPr lang="en-US"/>
              <a:t>12/23/2018 - 01/21/2019</a:t>
            </a:r>
          </a:p>
        </p:txBody>
      </p:sp>
    </p:spTree>
    <p:extLst>
      <p:ext uri="{BB962C8B-B14F-4D97-AF65-F5344CB8AC3E}">
        <p14:creationId xmlns:p14="http://schemas.microsoft.com/office/powerpoint/2010/main" val="1591220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9CD1E-95B3-444E-B463-F22375D81646}"/>
              </a:ext>
            </a:extLst>
          </p:cNvPr>
          <p:cNvSpPr>
            <a:spLocks noGrp="1"/>
          </p:cNvSpPr>
          <p:nvPr>
            <p:ph type="title"/>
          </p:nvPr>
        </p:nvSpPr>
        <p:spPr/>
        <p:txBody>
          <a:bodyPr/>
          <a:lstStyle/>
          <a:p>
            <a:r>
              <a:rPr lang="en-US"/>
              <a:t>Overall All Posts Table | All Pages - 4 of 12</a:t>
            </a:r>
          </a:p>
        </p:txBody>
      </p:sp>
      <p:graphicFrame>
        <p:nvGraphicFramePr>
          <p:cNvPr id="5" name="Table Placeholder 4">
            <a:extLst>
              <a:ext uri="{FF2B5EF4-FFF2-40B4-BE49-F238E27FC236}">
                <a16:creationId xmlns:a16="http://schemas.microsoft.com/office/drawing/2014/main" id="{9F012182-71B9-40BD-8731-63A063C83E14}"/>
              </a:ext>
            </a:extLst>
          </p:cNvPr>
          <p:cNvGraphicFramePr>
            <a:graphicFrameLocks noGrp="1"/>
          </p:cNvGraphicFramePr>
          <p:nvPr>
            <p:ph type="tbl" sz="quarter" idx="13"/>
            <p:extLst>
              <p:ext uri="{D42A27DB-BD31-4B8C-83A1-F6EECF244321}">
                <p14:modId xmlns:p14="http://schemas.microsoft.com/office/powerpoint/2010/main" val="1191237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117957266"/>
                    </a:ext>
                  </a:extLst>
                </a:gridCol>
                <a:gridCol w="822960">
                  <a:extLst>
                    <a:ext uri="{9D8B030D-6E8A-4147-A177-3AD203B41FA5}">
                      <a16:colId xmlns:a16="http://schemas.microsoft.com/office/drawing/2014/main" val="1235612190"/>
                    </a:ext>
                  </a:extLst>
                </a:gridCol>
                <a:gridCol w="822960">
                  <a:extLst>
                    <a:ext uri="{9D8B030D-6E8A-4147-A177-3AD203B41FA5}">
                      <a16:colId xmlns:a16="http://schemas.microsoft.com/office/drawing/2014/main" val="3228715645"/>
                    </a:ext>
                  </a:extLst>
                </a:gridCol>
                <a:gridCol w="1399032">
                  <a:extLst>
                    <a:ext uri="{9D8B030D-6E8A-4147-A177-3AD203B41FA5}">
                      <a16:colId xmlns:a16="http://schemas.microsoft.com/office/drawing/2014/main" val="2478770872"/>
                    </a:ext>
                  </a:extLst>
                </a:gridCol>
                <a:gridCol w="905256">
                  <a:extLst>
                    <a:ext uri="{9D8B030D-6E8A-4147-A177-3AD203B41FA5}">
                      <a16:colId xmlns:a16="http://schemas.microsoft.com/office/drawing/2014/main" val="352252527"/>
                    </a:ext>
                  </a:extLst>
                </a:gridCol>
                <a:gridCol w="822960">
                  <a:extLst>
                    <a:ext uri="{9D8B030D-6E8A-4147-A177-3AD203B41FA5}">
                      <a16:colId xmlns:a16="http://schemas.microsoft.com/office/drawing/2014/main" val="3048805375"/>
                    </a:ext>
                  </a:extLst>
                </a:gridCol>
                <a:gridCol w="658368">
                  <a:extLst>
                    <a:ext uri="{9D8B030D-6E8A-4147-A177-3AD203B41FA5}">
                      <a16:colId xmlns:a16="http://schemas.microsoft.com/office/drawing/2014/main" val="1069769752"/>
                    </a:ext>
                  </a:extLst>
                </a:gridCol>
                <a:gridCol w="658368">
                  <a:extLst>
                    <a:ext uri="{9D8B030D-6E8A-4147-A177-3AD203B41FA5}">
                      <a16:colId xmlns:a16="http://schemas.microsoft.com/office/drawing/2014/main" val="3548083143"/>
                    </a:ext>
                  </a:extLst>
                </a:gridCol>
                <a:gridCol w="658368">
                  <a:extLst>
                    <a:ext uri="{9D8B030D-6E8A-4147-A177-3AD203B41FA5}">
                      <a16:colId xmlns:a16="http://schemas.microsoft.com/office/drawing/2014/main" val="3500819639"/>
                    </a:ext>
                  </a:extLst>
                </a:gridCol>
                <a:gridCol w="658368">
                  <a:extLst>
                    <a:ext uri="{9D8B030D-6E8A-4147-A177-3AD203B41FA5}">
                      <a16:colId xmlns:a16="http://schemas.microsoft.com/office/drawing/2014/main" val="2506983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228370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resmedsj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01/15/2019 15:24:36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Nattåg med SJ till #Gällivare! 😍☃️🚂
"18 timmar tar det att åka med nattåget från Göteborg till Gällivare. En resa som såhär års innebär att landskapet utanför förvandlas från det urtråkiga trista gråa till ett magiskt vinterlandskap." Fina ord från vår resenär Jennsandstrom i hennes reseblogg. 
Jennifer tillägger även att SJs nattåg har den absolut trevligaste tågpersonalen 😊❤️
📷: Jennsandstrom
.
#ResmedSJ
#vipåSJ #railpictures #rails_of_our_world #tåg #järnväg #railroad #railstagram #railphotography #trainlovers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https://www.instagram.com/p/BsqJB7yhev2/media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https://www.instagram.com/p/BsqJB7yhev2/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8.6088 %</a:t>
                      </a:r>
                    </a:p>
                  </a:txBody>
                  <a:tcPr/>
                </a:tc>
                <a:extLst>
                  <a:ext uri="{0D108BD9-81ED-4DB2-BD59-A6C34878D82A}">
                    <a16:rowId xmlns:a16="http://schemas.microsoft.com/office/drawing/2014/main" val="2904368923"/>
                  </a:ext>
                </a:extLst>
              </a:tr>
            </a:tbl>
          </a:graphicData>
        </a:graphic>
      </p:graphicFrame>
      <p:sp>
        <p:nvSpPr>
          <p:cNvPr id="4" name="Text Placeholder 3">
            <a:extLst>
              <a:ext uri="{FF2B5EF4-FFF2-40B4-BE49-F238E27FC236}">
                <a16:creationId xmlns:a16="http://schemas.microsoft.com/office/drawing/2014/main" id="{84B89D73-3629-4911-BB80-5C46FB010B81}"/>
              </a:ext>
            </a:extLst>
          </p:cNvPr>
          <p:cNvSpPr>
            <a:spLocks noGrp="1"/>
          </p:cNvSpPr>
          <p:nvPr>
            <p:ph type="body" sz="quarter" idx="14"/>
          </p:nvPr>
        </p:nvSpPr>
        <p:spPr/>
        <p:txBody>
          <a:bodyPr/>
          <a:lstStyle/>
          <a:p>
            <a:r>
              <a:rPr lang="en-US"/>
              <a:t>12/23/2018 - 01/21/2019</a:t>
            </a:r>
          </a:p>
        </p:txBody>
      </p:sp>
    </p:spTree>
    <p:extLst>
      <p:ext uri="{BB962C8B-B14F-4D97-AF65-F5344CB8AC3E}">
        <p14:creationId xmlns:p14="http://schemas.microsoft.com/office/powerpoint/2010/main" val="22388839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7B824-7EA5-455B-A41A-39E3DA7331C2}"/>
              </a:ext>
            </a:extLst>
          </p:cNvPr>
          <p:cNvSpPr>
            <a:spLocks noGrp="1"/>
          </p:cNvSpPr>
          <p:nvPr>
            <p:ph type="title"/>
          </p:nvPr>
        </p:nvSpPr>
        <p:spPr/>
        <p:txBody>
          <a:bodyPr/>
          <a:lstStyle/>
          <a:p>
            <a:r>
              <a:rPr lang="en-US"/>
              <a:t>Overall All Posts Table | All Pages - 5 of 12</a:t>
            </a:r>
          </a:p>
        </p:txBody>
      </p:sp>
      <p:graphicFrame>
        <p:nvGraphicFramePr>
          <p:cNvPr id="5" name="Table Placeholder 4">
            <a:extLst>
              <a:ext uri="{FF2B5EF4-FFF2-40B4-BE49-F238E27FC236}">
                <a16:creationId xmlns:a16="http://schemas.microsoft.com/office/drawing/2014/main" id="{507EC801-608D-41CC-B0A1-10906CD7AF8F}"/>
              </a:ext>
            </a:extLst>
          </p:cNvPr>
          <p:cNvGraphicFramePr>
            <a:graphicFrameLocks noGrp="1"/>
          </p:cNvGraphicFramePr>
          <p:nvPr>
            <p:ph type="tbl" sz="quarter" idx="13"/>
            <p:extLst>
              <p:ext uri="{D42A27DB-BD31-4B8C-83A1-F6EECF244321}">
                <p14:modId xmlns:p14="http://schemas.microsoft.com/office/powerpoint/2010/main" val="3535047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715514698"/>
                    </a:ext>
                  </a:extLst>
                </a:gridCol>
                <a:gridCol w="822960">
                  <a:extLst>
                    <a:ext uri="{9D8B030D-6E8A-4147-A177-3AD203B41FA5}">
                      <a16:colId xmlns:a16="http://schemas.microsoft.com/office/drawing/2014/main" val="208966348"/>
                    </a:ext>
                  </a:extLst>
                </a:gridCol>
                <a:gridCol w="822960">
                  <a:extLst>
                    <a:ext uri="{9D8B030D-6E8A-4147-A177-3AD203B41FA5}">
                      <a16:colId xmlns:a16="http://schemas.microsoft.com/office/drawing/2014/main" val="3715996731"/>
                    </a:ext>
                  </a:extLst>
                </a:gridCol>
                <a:gridCol w="1399032">
                  <a:extLst>
                    <a:ext uri="{9D8B030D-6E8A-4147-A177-3AD203B41FA5}">
                      <a16:colId xmlns:a16="http://schemas.microsoft.com/office/drawing/2014/main" val="2649773535"/>
                    </a:ext>
                  </a:extLst>
                </a:gridCol>
                <a:gridCol w="905256">
                  <a:extLst>
                    <a:ext uri="{9D8B030D-6E8A-4147-A177-3AD203B41FA5}">
                      <a16:colId xmlns:a16="http://schemas.microsoft.com/office/drawing/2014/main" val="1345344095"/>
                    </a:ext>
                  </a:extLst>
                </a:gridCol>
                <a:gridCol w="822960">
                  <a:extLst>
                    <a:ext uri="{9D8B030D-6E8A-4147-A177-3AD203B41FA5}">
                      <a16:colId xmlns:a16="http://schemas.microsoft.com/office/drawing/2014/main" val="3329170503"/>
                    </a:ext>
                  </a:extLst>
                </a:gridCol>
                <a:gridCol w="658368">
                  <a:extLst>
                    <a:ext uri="{9D8B030D-6E8A-4147-A177-3AD203B41FA5}">
                      <a16:colId xmlns:a16="http://schemas.microsoft.com/office/drawing/2014/main" val="1346367793"/>
                    </a:ext>
                  </a:extLst>
                </a:gridCol>
                <a:gridCol w="658368">
                  <a:extLst>
                    <a:ext uri="{9D8B030D-6E8A-4147-A177-3AD203B41FA5}">
                      <a16:colId xmlns:a16="http://schemas.microsoft.com/office/drawing/2014/main" val="1673124670"/>
                    </a:ext>
                  </a:extLst>
                </a:gridCol>
                <a:gridCol w="658368">
                  <a:extLst>
                    <a:ext uri="{9D8B030D-6E8A-4147-A177-3AD203B41FA5}">
                      <a16:colId xmlns:a16="http://schemas.microsoft.com/office/drawing/2014/main" val="2806898959"/>
                    </a:ext>
                  </a:extLst>
                </a:gridCol>
                <a:gridCol w="658368">
                  <a:extLst>
                    <a:ext uri="{9D8B030D-6E8A-4147-A177-3AD203B41FA5}">
                      <a16:colId xmlns:a16="http://schemas.microsoft.com/office/drawing/2014/main" val="1384061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3167133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SJ 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01/15/2019 11:16:10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prstClr val="black"/>
                          </a:solidFill>
                          <a:effectLst/>
                          <a:uLnTx/>
                          <a:uFillTx/>
                          <a:latin typeface="+mn-lt"/>
                          <a:ea typeface="+mn-ea"/>
                          <a:cs typeface="+mn-cs"/>
                        </a:rPr>
                        <a:t>"Jag känner mig faktiskt som en ambassadör som knyter samman Sverige." Möt vår tågvärd Thomas Hakanen som berättar om sitt yrke och bjuder på handfasta resetips till våra nattågsresenärer.
🚅
Vi söker nu mer fantastisk personal som vill hoppa på vår hållbar resa!
Just nu söker vi bl.a Infrastruktursamordnare, Komfortoperatörer, Trafiksäkerhetshandläggare, Koncept- och kunderbjudandeansvarig och en Säkerhetesstrateg.
Se alla lediga tjänster och tipsa gärna vänner och ditt nätverk: https://lnkd.in/ezm6nAh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1792&amp;h=798&amp;f=n&amp;hash=msv6ViDH9jpkPkwualMkNRwIz8o%3D&amp;ora=1%2CaFBCTXdkRmpGL2lvQUFBPQ%2CxAVta5g-0R69hAxU0RZv86vOrkC-8EJJUc3YA22-OF-1noTXfwm2O4WDKOz15xlHL0N_wUB2Lri3HmGlVsLrRM6wPZwj0suxOsqkYUg5Yx8kumpA4sU-Nw1rp5GoAeLkaSFAwaNbfHq5MrSncFc9RHRgpL7Het6AZ1cB3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https://www.linkedin.com/feed/update/urn:li:activity:6490884127611506688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0.5402 %</a:t>
                      </a:r>
                    </a:p>
                  </a:txBody>
                  <a:tcPr/>
                </a:tc>
                <a:extLst>
                  <a:ext uri="{0D108BD9-81ED-4DB2-BD59-A6C34878D82A}">
                    <a16:rowId xmlns:a16="http://schemas.microsoft.com/office/drawing/2014/main" val="3953151248"/>
                  </a:ext>
                </a:extLst>
              </a:tr>
            </a:tbl>
          </a:graphicData>
        </a:graphic>
      </p:graphicFrame>
      <p:sp>
        <p:nvSpPr>
          <p:cNvPr id="4" name="Text Placeholder 3">
            <a:extLst>
              <a:ext uri="{FF2B5EF4-FFF2-40B4-BE49-F238E27FC236}">
                <a16:creationId xmlns:a16="http://schemas.microsoft.com/office/drawing/2014/main" id="{AF5A75B0-E383-4367-AA42-F84299770ABE}"/>
              </a:ext>
            </a:extLst>
          </p:cNvPr>
          <p:cNvSpPr>
            <a:spLocks noGrp="1"/>
          </p:cNvSpPr>
          <p:nvPr>
            <p:ph type="body" sz="quarter" idx="14"/>
          </p:nvPr>
        </p:nvSpPr>
        <p:spPr/>
        <p:txBody>
          <a:bodyPr/>
          <a:lstStyle/>
          <a:p>
            <a:r>
              <a:rPr lang="en-US"/>
              <a:t>12/23/2018 - 01/21/2019</a:t>
            </a:r>
          </a:p>
        </p:txBody>
      </p:sp>
    </p:spTree>
    <p:extLst>
      <p:ext uri="{BB962C8B-B14F-4D97-AF65-F5344CB8AC3E}">
        <p14:creationId xmlns:p14="http://schemas.microsoft.com/office/powerpoint/2010/main" val="15459659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E5087-61F2-4DA0-88D5-2B2EB4941CF9}"/>
              </a:ext>
            </a:extLst>
          </p:cNvPr>
          <p:cNvSpPr>
            <a:spLocks noGrp="1"/>
          </p:cNvSpPr>
          <p:nvPr>
            <p:ph type="title"/>
          </p:nvPr>
        </p:nvSpPr>
        <p:spPr/>
        <p:txBody>
          <a:bodyPr/>
          <a:lstStyle/>
          <a:p>
            <a:r>
              <a:rPr lang="en-US"/>
              <a:t>Overall All Posts Table | All Pages - 6 of 12</a:t>
            </a:r>
          </a:p>
        </p:txBody>
      </p:sp>
      <p:graphicFrame>
        <p:nvGraphicFramePr>
          <p:cNvPr id="5" name="Table Placeholder 4">
            <a:extLst>
              <a:ext uri="{FF2B5EF4-FFF2-40B4-BE49-F238E27FC236}">
                <a16:creationId xmlns:a16="http://schemas.microsoft.com/office/drawing/2014/main" id="{CD2A484C-B028-4433-91E5-3E3A55CDFB98}"/>
              </a:ext>
            </a:extLst>
          </p:cNvPr>
          <p:cNvGraphicFramePr>
            <a:graphicFrameLocks noGrp="1"/>
          </p:cNvGraphicFramePr>
          <p:nvPr>
            <p:ph type="tbl" sz="quarter" idx="13"/>
            <p:extLst>
              <p:ext uri="{D42A27DB-BD31-4B8C-83A1-F6EECF244321}">
                <p14:modId xmlns:p14="http://schemas.microsoft.com/office/powerpoint/2010/main" val="1597448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653197278"/>
                    </a:ext>
                  </a:extLst>
                </a:gridCol>
                <a:gridCol w="822960">
                  <a:extLst>
                    <a:ext uri="{9D8B030D-6E8A-4147-A177-3AD203B41FA5}">
                      <a16:colId xmlns:a16="http://schemas.microsoft.com/office/drawing/2014/main" val="1587859045"/>
                    </a:ext>
                  </a:extLst>
                </a:gridCol>
                <a:gridCol w="822960">
                  <a:extLst>
                    <a:ext uri="{9D8B030D-6E8A-4147-A177-3AD203B41FA5}">
                      <a16:colId xmlns:a16="http://schemas.microsoft.com/office/drawing/2014/main" val="2974434373"/>
                    </a:ext>
                  </a:extLst>
                </a:gridCol>
                <a:gridCol w="1399032">
                  <a:extLst>
                    <a:ext uri="{9D8B030D-6E8A-4147-A177-3AD203B41FA5}">
                      <a16:colId xmlns:a16="http://schemas.microsoft.com/office/drawing/2014/main" val="196909101"/>
                    </a:ext>
                  </a:extLst>
                </a:gridCol>
                <a:gridCol w="905256">
                  <a:extLst>
                    <a:ext uri="{9D8B030D-6E8A-4147-A177-3AD203B41FA5}">
                      <a16:colId xmlns:a16="http://schemas.microsoft.com/office/drawing/2014/main" val="4197130431"/>
                    </a:ext>
                  </a:extLst>
                </a:gridCol>
                <a:gridCol w="822960">
                  <a:extLst>
                    <a:ext uri="{9D8B030D-6E8A-4147-A177-3AD203B41FA5}">
                      <a16:colId xmlns:a16="http://schemas.microsoft.com/office/drawing/2014/main" val="966269604"/>
                    </a:ext>
                  </a:extLst>
                </a:gridCol>
                <a:gridCol w="658368">
                  <a:extLst>
                    <a:ext uri="{9D8B030D-6E8A-4147-A177-3AD203B41FA5}">
                      <a16:colId xmlns:a16="http://schemas.microsoft.com/office/drawing/2014/main" val="3080846367"/>
                    </a:ext>
                  </a:extLst>
                </a:gridCol>
                <a:gridCol w="658368">
                  <a:extLst>
                    <a:ext uri="{9D8B030D-6E8A-4147-A177-3AD203B41FA5}">
                      <a16:colId xmlns:a16="http://schemas.microsoft.com/office/drawing/2014/main" val="1511438437"/>
                    </a:ext>
                  </a:extLst>
                </a:gridCol>
                <a:gridCol w="658368">
                  <a:extLst>
                    <a:ext uri="{9D8B030D-6E8A-4147-A177-3AD203B41FA5}">
                      <a16:colId xmlns:a16="http://schemas.microsoft.com/office/drawing/2014/main" val="2160938218"/>
                    </a:ext>
                  </a:extLst>
                </a:gridCol>
                <a:gridCol w="658368">
                  <a:extLst>
                    <a:ext uri="{9D8B030D-6E8A-4147-A177-3AD203B41FA5}">
                      <a16:colId xmlns:a16="http://schemas.microsoft.com/office/drawing/2014/main" val="291206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2395506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SJ 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01/14/2019 13:55:31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prstClr val="black"/>
                          </a:solidFill>
                          <a:effectLst/>
                          <a:uLnTx/>
                          <a:uFillTx/>
                          <a:latin typeface="+mn-lt"/>
                          <a:ea typeface="+mn-ea"/>
                          <a:cs typeface="+mn-cs"/>
                        </a:rPr>
                        <a:t>Det är en ynnest att åka tåg genom vårt vackra vinterland! ☃️🚆
Så här skriver vår resenärer Jennifer Sandström i sin reseblogg:
"18 timmar tar det att åka med nattåget från Göteborg till Gällivare. En resa som såhär års innebär att landskapet utanför förvandlas från det urtråkiga trista gråa till ett magiskt vinterlandskap." 
Läs om hennes tågresa här: http://bit.ly/nattaget-till-gallivare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http://www.facebook.com/permalink.php?story_fbid=10156822388571203&amp;id=281377051202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2.5502 %</a:t>
                      </a:r>
                    </a:p>
                  </a:txBody>
                  <a:tcPr/>
                </a:tc>
                <a:extLst>
                  <a:ext uri="{0D108BD9-81ED-4DB2-BD59-A6C34878D82A}">
                    <a16:rowId xmlns:a16="http://schemas.microsoft.com/office/drawing/2014/main" val="2406517534"/>
                  </a:ext>
                </a:extLst>
              </a:tr>
            </a:tbl>
          </a:graphicData>
        </a:graphic>
      </p:graphicFrame>
      <p:sp>
        <p:nvSpPr>
          <p:cNvPr id="4" name="Text Placeholder 3">
            <a:extLst>
              <a:ext uri="{FF2B5EF4-FFF2-40B4-BE49-F238E27FC236}">
                <a16:creationId xmlns:a16="http://schemas.microsoft.com/office/drawing/2014/main" id="{EAB333E1-216E-4CB0-88C4-8B7BFE6CF317}"/>
              </a:ext>
            </a:extLst>
          </p:cNvPr>
          <p:cNvSpPr>
            <a:spLocks noGrp="1"/>
          </p:cNvSpPr>
          <p:nvPr>
            <p:ph type="body" sz="quarter" idx="14"/>
          </p:nvPr>
        </p:nvSpPr>
        <p:spPr/>
        <p:txBody>
          <a:bodyPr/>
          <a:lstStyle/>
          <a:p>
            <a:r>
              <a:rPr lang="en-US"/>
              <a:t>12/23/2018 - 01/21/2019</a:t>
            </a:r>
          </a:p>
        </p:txBody>
      </p:sp>
    </p:spTree>
    <p:extLst>
      <p:ext uri="{BB962C8B-B14F-4D97-AF65-F5344CB8AC3E}">
        <p14:creationId xmlns:p14="http://schemas.microsoft.com/office/powerpoint/2010/main" val="31536883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7064E-22CC-4209-B9A7-91B83F0BA93D}"/>
              </a:ext>
            </a:extLst>
          </p:cNvPr>
          <p:cNvSpPr>
            <a:spLocks noGrp="1"/>
          </p:cNvSpPr>
          <p:nvPr>
            <p:ph type="title"/>
          </p:nvPr>
        </p:nvSpPr>
        <p:spPr/>
        <p:txBody>
          <a:bodyPr/>
          <a:lstStyle/>
          <a:p>
            <a:r>
              <a:rPr lang="en-US"/>
              <a:t>Overall All Posts Table | All Pages - 7 of 12</a:t>
            </a:r>
          </a:p>
        </p:txBody>
      </p:sp>
      <p:graphicFrame>
        <p:nvGraphicFramePr>
          <p:cNvPr id="5" name="Table Placeholder 4">
            <a:extLst>
              <a:ext uri="{FF2B5EF4-FFF2-40B4-BE49-F238E27FC236}">
                <a16:creationId xmlns:a16="http://schemas.microsoft.com/office/drawing/2014/main" id="{6BDA52C2-F498-49F8-AD2A-9D2B9D26310D}"/>
              </a:ext>
            </a:extLst>
          </p:cNvPr>
          <p:cNvGraphicFramePr>
            <a:graphicFrameLocks noGrp="1"/>
          </p:cNvGraphicFramePr>
          <p:nvPr>
            <p:ph type="tbl" sz="quarter" idx="13"/>
            <p:extLst>
              <p:ext uri="{D42A27DB-BD31-4B8C-83A1-F6EECF244321}">
                <p14:modId xmlns:p14="http://schemas.microsoft.com/office/powerpoint/2010/main" val="1202509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194437814"/>
                    </a:ext>
                  </a:extLst>
                </a:gridCol>
                <a:gridCol w="822960">
                  <a:extLst>
                    <a:ext uri="{9D8B030D-6E8A-4147-A177-3AD203B41FA5}">
                      <a16:colId xmlns:a16="http://schemas.microsoft.com/office/drawing/2014/main" val="691561782"/>
                    </a:ext>
                  </a:extLst>
                </a:gridCol>
                <a:gridCol w="822960">
                  <a:extLst>
                    <a:ext uri="{9D8B030D-6E8A-4147-A177-3AD203B41FA5}">
                      <a16:colId xmlns:a16="http://schemas.microsoft.com/office/drawing/2014/main" val="3635177163"/>
                    </a:ext>
                  </a:extLst>
                </a:gridCol>
                <a:gridCol w="1399032">
                  <a:extLst>
                    <a:ext uri="{9D8B030D-6E8A-4147-A177-3AD203B41FA5}">
                      <a16:colId xmlns:a16="http://schemas.microsoft.com/office/drawing/2014/main" val="922288154"/>
                    </a:ext>
                  </a:extLst>
                </a:gridCol>
                <a:gridCol w="905256">
                  <a:extLst>
                    <a:ext uri="{9D8B030D-6E8A-4147-A177-3AD203B41FA5}">
                      <a16:colId xmlns:a16="http://schemas.microsoft.com/office/drawing/2014/main" val="167186901"/>
                    </a:ext>
                  </a:extLst>
                </a:gridCol>
                <a:gridCol w="822960">
                  <a:extLst>
                    <a:ext uri="{9D8B030D-6E8A-4147-A177-3AD203B41FA5}">
                      <a16:colId xmlns:a16="http://schemas.microsoft.com/office/drawing/2014/main" val="715514027"/>
                    </a:ext>
                  </a:extLst>
                </a:gridCol>
                <a:gridCol w="658368">
                  <a:extLst>
                    <a:ext uri="{9D8B030D-6E8A-4147-A177-3AD203B41FA5}">
                      <a16:colId xmlns:a16="http://schemas.microsoft.com/office/drawing/2014/main" val="2276800625"/>
                    </a:ext>
                  </a:extLst>
                </a:gridCol>
                <a:gridCol w="658368">
                  <a:extLst>
                    <a:ext uri="{9D8B030D-6E8A-4147-A177-3AD203B41FA5}">
                      <a16:colId xmlns:a16="http://schemas.microsoft.com/office/drawing/2014/main" val="3709459047"/>
                    </a:ext>
                  </a:extLst>
                </a:gridCol>
                <a:gridCol w="658368">
                  <a:extLst>
                    <a:ext uri="{9D8B030D-6E8A-4147-A177-3AD203B41FA5}">
                      <a16:colId xmlns:a16="http://schemas.microsoft.com/office/drawing/2014/main" val="1521169144"/>
                    </a:ext>
                  </a:extLst>
                </a:gridCol>
                <a:gridCol w="658368">
                  <a:extLst>
                    <a:ext uri="{9D8B030D-6E8A-4147-A177-3AD203B41FA5}">
                      <a16:colId xmlns:a16="http://schemas.microsoft.com/office/drawing/2014/main" val="1107875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396884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resmedsj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01/11/2019 14:49:08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Reseinspiration från en portugisisk resenär! 😍
"I made a trip from Stockholm and Narvik between december 26-27th. The idea was to finish the end of 2018 by seeing the northern lights in Honningsvåg.
I did it and it was possible thanks to the good service and functioning of your rail service!
Also made Narvik - Stockholm and the same nice trip back on your train".
#Repost: angelobrighton
🚂♥️
Would you like to try this journey?
.
#ResmedSJ
.
#vipåSJ
#railpictures #rails_of_our_world #tåg #järnväg #railroad #railstagram #railphotography #trainlovers #trains #train #sustainabletravel #trains #trainspotting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https://www.instagram.com/p/BsfxyqmBpYE/media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https://www.instagram.com/p/BsfxyqmBpYE/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12.0139 %</a:t>
                      </a:r>
                    </a:p>
                  </a:txBody>
                  <a:tcPr/>
                </a:tc>
                <a:extLst>
                  <a:ext uri="{0D108BD9-81ED-4DB2-BD59-A6C34878D82A}">
                    <a16:rowId xmlns:a16="http://schemas.microsoft.com/office/drawing/2014/main" val="208112138"/>
                  </a:ext>
                </a:extLst>
              </a:tr>
            </a:tbl>
          </a:graphicData>
        </a:graphic>
      </p:graphicFrame>
      <p:sp>
        <p:nvSpPr>
          <p:cNvPr id="4" name="Text Placeholder 3">
            <a:extLst>
              <a:ext uri="{FF2B5EF4-FFF2-40B4-BE49-F238E27FC236}">
                <a16:creationId xmlns:a16="http://schemas.microsoft.com/office/drawing/2014/main" id="{2FAE7648-6872-4BA4-9C4C-E3D9DFA12116}"/>
              </a:ext>
            </a:extLst>
          </p:cNvPr>
          <p:cNvSpPr>
            <a:spLocks noGrp="1"/>
          </p:cNvSpPr>
          <p:nvPr>
            <p:ph type="body" sz="quarter" idx="14"/>
          </p:nvPr>
        </p:nvSpPr>
        <p:spPr/>
        <p:txBody>
          <a:bodyPr/>
          <a:lstStyle/>
          <a:p>
            <a:r>
              <a:rPr lang="en-US"/>
              <a:t>12/23/2018 - 01/21/2019</a:t>
            </a:r>
          </a:p>
        </p:txBody>
      </p:sp>
    </p:spTree>
    <p:extLst>
      <p:ext uri="{BB962C8B-B14F-4D97-AF65-F5344CB8AC3E}">
        <p14:creationId xmlns:p14="http://schemas.microsoft.com/office/powerpoint/2010/main" val="16721839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F4922-7AD0-4918-B2E2-9A13E84575BB}"/>
              </a:ext>
            </a:extLst>
          </p:cNvPr>
          <p:cNvSpPr>
            <a:spLocks noGrp="1"/>
          </p:cNvSpPr>
          <p:nvPr>
            <p:ph type="title"/>
          </p:nvPr>
        </p:nvSpPr>
        <p:spPr/>
        <p:txBody>
          <a:bodyPr/>
          <a:lstStyle/>
          <a:p>
            <a:r>
              <a:rPr lang="en-US"/>
              <a:t>Overall All Posts Table | All Pages - 8 of 12</a:t>
            </a:r>
          </a:p>
        </p:txBody>
      </p:sp>
      <p:graphicFrame>
        <p:nvGraphicFramePr>
          <p:cNvPr id="5" name="Table Placeholder 4">
            <a:extLst>
              <a:ext uri="{FF2B5EF4-FFF2-40B4-BE49-F238E27FC236}">
                <a16:creationId xmlns:a16="http://schemas.microsoft.com/office/drawing/2014/main" id="{6845D0CF-7529-41CA-BB15-AACBCCA4639B}"/>
              </a:ext>
            </a:extLst>
          </p:cNvPr>
          <p:cNvGraphicFramePr>
            <a:graphicFrameLocks noGrp="1"/>
          </p:cNvGraphicFramePr>
          <p:nvPr>
            <p:ph type="tbl" sz="quarter" idx="13"/>
            <p:extLst>
              <p:ext uri="{D42A27DB-BD31-4B8C-83A1-F6EECF244321}">
                <p14:modId xmlns:p14="http://schemas.microsoft.com/office/powerpoint/2010/main" val="3765094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025430806"/>
                    </a:ext>
                  </a:extLst>
                </a:gridCol>
                <a:gridCol w="822960">
                  <a:extLst>
                    <a:ext uri="{9D8B030D-6E8A-4147-A177-3AD203B41FA5}">
                      <a16:colId xmlns:a16="http://schemas.microsoft.com/office/drawing/2014/main" val="4007143943"/>
                    </a:ext>
                  </a:extLst>
                </a:gridCol>
                <a:gridCol w="822960">
                  <a:extLst>
                    <a:ext uri="{9D8B030D-6E8A-4147-A177-3AD203B41FA5}">
                      <a16:colId xmlns:a16="http://schemas.microsoft.com/office/drawing/2014/main" val="3669536475"/>
                    </a:ext>
                  </a:extLst>
                </a:gridCol>
                <a:gridCol w="1399032">
                  <a:extLst>
                    <a:ext uri="{9D8B030D-6E8A-4147-A177-3AD203B41FA5}">
                      <a16:colId xmlns:a16="http://schemas.microsoft.com/office/drawing/2014/main" val="3359393373"/>
                    </a:ext>
                  </a:extLst>
                </a:gridCol>
                <a:gridCol w="905256">
                  <a:extLst>
                    <a:ext uri="{9D8B030D-6E8A-4147-A177-3AD203B41FA5}">
                      <a16:colId xmlns:a16="http://schemas.microsoft.com/office/drawing/2014/main" val="803287355"/>
                    </a:ext>
                  </a:extLst>
                </a:gridCol>
                <a:gridCol w="822960">
                  <a:extLst>
                    <a:ext uri="{9D8B030D-6E8A-4147-A177-3AD203B41FA5}">
                      <a16:colId xmlns:a16="http://schemas.microsoft.com/office/drawing/2014/main" val="1935001536"/>
                    </a:ext>
                  </a:extLst>
                </a:gridCol>
                <a:gridCol w="658368">
                  <a:extLst>
                    <a:ext uri="{9D8B030D-6E8A-4147-A177-3AD203B41FA5}">
                      <a16:colId xmlns:a16="http://schemas.microsoft.com/office/drawing/2014/main" val="4114420980"/>
                    </a:ext>
                  </a:extLst>
                </a:gridCol>
                <a:gridCol w="658368">
                  <a:extLst>
                    <a:ext uri="{9D8B030D-6E8A-4147-A177-3AD203B41FA5}">
                      <a16:colId xmlns:a16="http://schemas.microsoft.com/office/drawing/2014/main" val="1263160983"/>
                    </a:ext>
                  </a:extLst>
                </a:gridCol>
                <a:gridCol w="658368">
                  <a:extLst>
                    <a:ext uri="{9D8B030D-6E8A-4147-A177-3AD203B41FA5}">
                      <a16:colId xmlns:a16="http://schemas.microsoft.com/office/drawing/2014/main" val="3739261410"/>
                    </a:ext>
                  </a:extLst>
                </a:gridCol>
                <a:gridCol w="658368">
                  <a:extLst>
                    <a:ext uri="{9D8B030D-6E8A-4147-A177-3AD203B41FA5}">
                      <a16:colId xmlns:a16="http://schemas.microsoft.com/office/drawing/2014/main" val="1623865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230762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resmedsj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01/09/2019 14:39:06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prstClr val="black"/>
                          </a:solidFill>
                          <a:effectLst/>
                          <a:uLnTx/>
                          <a:uFillTx/>
                          <a:latin typeface="+mn-lt"/>
                          <a:ea typeface="+mn-ea"/>
                          <a:cs typeface="+mn-cs"/>
                        </a:rPr>
                        <a:t>Hey ho, lets go 2019! 🚞🙌
SJ Rc6 1391 glider fram på ännu en tur genom vårt vackra vinterland 😍
Planerar du en eller flera hållbara resor under året? Vi har lanserat en rad förbättringar i 2019 års tidtabell. Bland annat:
✔️ InterCity-tåg till Åre, hela året.
✔️ Lägre priser och fler avgångar mellan Stockholm – Sundsvall. ✔️ Fler avgångar Göteborg- Stockholm.
✔️ Nattåg från Göteborg till Jämtland och Norrbotten.
✔️ Fler avgångar på linjen Norrköping-Nyköping-Stockholm.
✔️ Fler avgångar och billigare pris mellan Gävle – Ljusdal. 
Och mycket mycket mer. Läs om alla nyheter i länken i vår profil ☝️.
Foto: Stefan Nilsson. 
#ResmedSJ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https://www.instagram.com/p/BsanDcyh8HS/media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https://www.instagram.com/p/BsanDcyh8HS/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8.9065 %</a:t>
                      </a:r>
                    </a:p>
                  </a:txBody>
                  <a:tcPr/>
                </a:tc>
                <a:extLst>
                  <a:ext uri="{0D108BD9-81ED-4DB2-BD59-A6C34878D82A}">
                    <a16:rowId xmlns:a16="http://schemas.microsoft.com/office/drawing/2014/main" val="2625807952"/>
                  </a:ext>
                </a:extLst>
              </a:tr>
            </a:tbl>
          </a:graphicData>
        </a:graphic>
      </p:graphicFrame>
      <p:sp>
        <p:nvSpPr>
          <p:cNvPr id="4" name="Text Placeholder 3">
            <a:extLst>
              <a:ext uri="{FF2B5EF4-FFF2-40B4-BE49-F238E27FC236}">
                <a16:creationId xmlns:a16="http://schemas.microsoft.com/office/drawing/2014/main" id="{5315E74B-162B-4813-B525-3E14E4ABDFF5}"/>
              </a:ext>
            </a:extLst>
          </p:cNvPr>
          <p:cNvSpPr>
            <a:spLocks noGrp="1"/>
          </p:cNvSpPr>
          <p:nvPr>
            <p:ph type="body" sz="quarter" idx="14"/>
          </p:nvPr>
        </p:nvSpPr>
        <p:spPr/>
        <p:txBody>
          <a:bodyPr/>
          <a:lstStyle/>
          <a:p>
            <a:r>
              <a:rPr lang="en-US"/>
              <a:t>12/23/2018 - 01/21/2019</a:t>
            </a:r>
          </a:p>
        </p:txBody>
      </p:sp>
    </p:spTree>
    <p:extLst>
      <p:ext uri="{BB962C8B-B14F-4D97-AF65-F5344CB8AC3E}">
        <p14:creationId xmlns:p14="http://schemas.microsoft.com/office/powerpoint/2010/main" val="31503039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73855-95BB-48C9-866A-A46A9E8A5488}"/>
              </a:ext>
            </a:extLst>
          </p:cNvPr>
          <p:cNvSpPr>
            <a:spLocks noGrp="1"/>
          </p:cNvSpPr>
          <p:nvPr>
            <p:ph type="title"/>
          </p:nvPr>
        </p:nvSpPr>
        <p:spPr/>
        <p:txBody>
          <a:bodyPr/>
          <a:lstStyle/>
          <a:p>
            <a:r>
              <a:rPr lang="en-US"/>
              <a:t>Overall All Posts Table | All Pages - 9 of 12</a:t>
            </a:r>
          </a:p>
        </p:txBody>
      </p:sp>
      <p:graphicFrame>
        <p:nvGraphicFramePr>
          <p:cNvPr id="5" name="Table Placeholder 4">
            <a:extLst>
              <a:ext uri="{FF2B5EF4-FFF2-40B4-BE49-F238E27FC236}">
                <a16:creationId xmlns:a16="http://schemas.microsoft.com/office/drawing/2014/main" id="{7375BCB7-B1B8-4E2F-9292-95F01E6D1323}"/>
              </a:ext>
            </a:extLst>
          </p:cNvPr>
          <p:cNvGraphicFramePr>
            <a:graphicFrameLocks noGrp="1"/>
          </p:cNvGraphicFramePr>
          <p:nvPr>
            <p:ph type="tbl" sz="quarter" idx="13"/>
            <p:extLst>
              <p:ext uri="{D42A27DB-BD31-4B8C-83A1-F6EECF244321}">
                <p14:modId xmlns:p14="http://schemas.microsoft.com/office/powerpoint/2010/main" val="3283000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484660548"/>
                    </a:ext>
                  </a:extLst>
                </a:gridCol>
                <a:gridCol w="822960">
                  <a:extLst>
                    <a:ext uri="{9D8B030D-6E8A-4147-A177-3AD203B41FA5}">
                      <a16:colId xmlns:a16="http://schemas.microsoft.com/office/drawing/2014/main" val="3463964706"/>
                    </a:ext>
                  </a:extLst>
                </a:gridCol>
                <a:gridCol w="822960">
                  <a:extLst>
                    <a:ext uri="{9D8B030D-6E8A-4147-A177-3AD203B41FA5}">
                      <a16:colId xmlns:a16="http://schemas.microsoft.com/office/drawing/2014/main" val="779826643"/>
                    </a:ext>
                  </a:extLst>
                </a:gridCol>
                <a:gridCol w="1399032">
                  <a:extLst>
                    <a:ext uri="{9D8B030D-6E8A-4147-A177-3AD203B41FA5}">
                      <a16:colId xmlns:a16="http://schemas.microsoft.com/office/drawing/2014/main" val="970017490"/>
                    </a:ext>
                  </a:extLst>
                </a:gridCol>
                <a:gridCol w="905256">
                  <a:extLst>
                    <a:ext uri="{9D8B030D-6E8A-4147-A177-3AD203B41FA5}">
                      <a16:colId xmlns:a16="http://schemas.microsoft.com/office/drawing/2014/main" val="3665673373"/>
                    </a:ext>
                  </a:extLst>
                </a:gridCol>
                <a:gridCol w="822960">
                  <a:extLst>
                    <a:ext uri="{9D8B030D-6E8A-4147-A177-3AD203B41FA5}">
                      <a16:colId xmlns:a16="http://schemas.microsoft.com/office/drawing/2014/main" val="501687337"/>
                    </a:ext>
                  </a:extLst>
                </a:gridCol>
                <a:gridCol w="658368">
                  <a:extLst>
                    <a:ext uri="{9D8B030D-6E8A-4147-A177-3AD203B41FA5}">
                      <a16:colId xmlns:a16="http://schemas.microsoft.com/office/drawing/2014/main" val="2517360810"/>
                    </a:ext>
                  </a:extLst>
                </a:gridCol>
                <a:gridCol w="658368">
                  <a:extLst>
                    <a:ext uri="{9D8B030D-6E8A-4147-A177-3AD203B41FA5}">
                      <a16:colId xmlns:a16="http://schemas.microsoft.com/office/drawing/2014/main" val="3021460294"/>
                    </a:ext>
                  </a:extLst>
                </a:gridCol>
                <a:gridCol w="658368">
                  <a:extLst>
                    <a:ext uri="{9D8B030D-6E8A-4147-A177-3AD203B41FA5}">
                      <a16:colId xmlns:a16="http://schemas.microsoft.com/office/drawing/2014/main" val="2870172788"/>
                    </a:ext>
                  </a:extLst>
                </a:gridCol>
                <a:gridCol w="658368">
                  <a:extLst>
                    <a:ext uri="{9D8B030D-6E8A-4147-A177-3AD203B41FA5}">
                      <a16:colId xmlns:a16="http://schemas.microsoft.com/office/drawing/2014/main" val="1866822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3812456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resmedsj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01/04/2019 15:30:09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X2000 och SJ hälsar god fortsättning vänner! 🚅💨☃️
Hoppas ni är utvilade, julmatströtta och ordentligt nyårsfirade. För nu rullar vi in tågåret 2019 på riktigt. Vart vill du helst åka med SJ i år? Finns det någon plats i Sverige som du är mer nyfiken på än andra? Let us know i kommentarsfältet 👇
Trevlig helg!
#ResmedSJ
.
Fotograf: Erik Svensson. 
PS, glöm inte att tagga era bästa tågbilder #resmedSJ så kan vi dela fler vackra bilder på vårt vackra vinterlandskap😍
.
#VipåSJ #railpictures #rails_of_our_world #tåg #järnväg #railroad #railstagram #railphotography #trainlovers #trains #train #sustainabletravel #trains #trainspotting #hållbartresande #railways_of_our_world #highspeedtrain #trainstagram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https://www.instagram.com/p/BsN07BbB_WU/media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https://www.instagram.com/p/BsN07BbB_WU/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65707285"/>
                  </a:ext>
                </a:extLst>
              </a:tr>
            </a:tbl>
          </a:graphicData>
        </a:graphic>
      </p:graphicFrame>
      <p:sp>
        <p:nvSpPr>
          <p:cNvPr id="4" name="Text Placeholder 3">
            <a:extLst>
              <a:ext uri="{FF2B5EF4-FFF2-40B4-BE49-F238E27FC236}">
                <a16:creationId xmlns:a16="http://schemas.microsoft.com/office/drawing/2014/main" id="{E5BC44AD-791F-44E0-9407-2DB436A78306}"/>
              </a:ext>
            </a:extLst>
          </p:cNvPr>
          <p:cNvSpPr>
            <a:spLocks noGrp="1"/>
          </p:cNvSpPr>
          <p:nvPr>
            <p:ph type="body" sz="quarter" idx="14"/>
          </p:nvPr>
        </p:nvSpPr>
        <p:spPr/>
        <p:txBody>
          <a:bodyPr/>
          <a:lstStyle/>
          <a:p>
            <a:r>
              <a:rPr lang="en-US"/>
              <a:t>12/23/2018 - 01/21/2019</a:t>
            </a:r>
          </a:p>
        </p:txBody>
      </p:sp>
    </p:spTree>
    <p:extLst>
      <p:ext uri="{BB962C8B-B14F-4D97-AF65-F5344CB8AC3E}">
        <p14:creationId xmlns:p14="http://schemas.microsoft.com/office/powerpoint/2010/main" val="3216059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19BFA-3866-4ECD-81C7-BD2D69140B13}"/>
              </a:ext>
            </a:extLst>
          </p:cNvPr>
          <p:cNvSpPr>
            <a:spLocks noGrp="1"/>
          </p:cNvSpPr>
          <p:nvPr>
            <p:ph type="title"/>
          </p:nvPr>
        </p:nvSpPr>
        <p:spPr/>
        <p:txBody>
          <a:bodyPr/>
          <a:lstStyle/>
          <a:p>
            <a:r>
              <a:rPr lang="en-US"/>
              <a:t>Overall All Posts Table | All Pages - 10 of 12</a:t>
            </a:r>
          </a:p>
        </p:txBody>
      </p:sp>
      <p:graphicFrame>
        <p:nvGraphicFramePr>
          <p:cNvPr id="5" name="Table Placeholder 4">
            <a:extLst>
              <a:ext uri="{FF2B5EF4-FFF2-40B4-BE49-F238E27FC236}">
                <a16:creationId xmlns:a16="http://schemas.microsoft.com/office/drawing/2014/main" id="{0E6D4322-21DB-41AA-8F26-28E6303CCF85}"/>
              </a:ext>
            </a:extLst>
          </p:cNvPr>
          <p:cNvGraphicFramePr>
            <a:graphicFrameLocks noGrp="1"/>
          </p:cNvGraphicFramePr>
          <p:nvPr>
            <p:ph type="tbl" sz="quarter" idx="13"/>
            <p:extLst>
              <p:ext uri="{D42A27DB-BD31-4B8C-83A1-F6EECF244321}">
                <p14:modId xmlns:p14="http://schemas.microsoft.com/office/powerpoint/2010/main" val="2120104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595594880"/>
                    </a:ext>
                  </a:extLst>
                </a:gridCol>
                <a:gridCol w="822960">
                  <a:extLst>
                    <a:ext uri="{9D8B030D-6E8A-4147-A177-3AD203B41FA5}">
                      <a16:colId xmlns:a16="http://schemas.microsoft.com/office/drawing/2014/main" val="996246882"/>
                    </a:ext>
                  </a:extLst>
                </a:gridCol>
                <a:gridCol w="822960">
                  <a:extLst>
                    <a:ext uri="{9D8B030D-6E8A-4147-A177-3AD203B41FA5}">
                      <a16:colId xmlns:a16="http://schemas.microsoft.com/office/drawing/2014/main" val="544866906"/>
                    </a:ext>
                  </a:extLst>
                </a:gridCol>
                <a:gridCol w="1399032">
                  <a:extLst>
                    <a:ext uri="{9D8B030D-6E8A-4147-A177-3AD203B41FA5}">
                      <a16:colId xmlns:a16="http://schemas.microsoft.com/office/drawing/2014/main" val="686749119"/>
                    </a:ext>
                  </a:extLst>
                </a:gridCol>
                <a:gridCol w="905256">
                  <a:extLst>
                    <a:ext uri="{9D8B030D-6E8A-4147-A177-3AD203B41FA5}">
                      <a16:colId xmlns:a16="http://schemas.microsoft.com/office/drawing/2014/main" val="15503209"/>
                    </a:ext>
                  </a:extLst>
                </a:gridCol>
                <a:gridCol w="822960">
                  <a:extLst>
                    <a:ext uri="{9D8B030D-6E8A-4147-A177-3AD203B41FA5}">
                      <a16:colId xmlns:a16="http://schemas.microsoft.com/office/drawing/2014/main" val="2256857766"/>
                    </a:ext>
                  </a:extLst>
                </a:gridCol>
                <a:gridCol w="658368">
                  <a:extLst>
                    <a:ext uri="{9D8B030D-6E8A-4147-A177-3AD203B41FA5}">
                      <a16:colId xmlns:a16="http://schemas.microsoft.com/office/drawing/2014/main" val="2969463798"/>
                    </a:ext>
                  </a:extLst>
                </a:gridCol>
                <a:gridCol w="658368">
                  <a:extLst>
                    <a:ext uri="{9D8B030D-6E8A-4147-A177-3AD203B41FA5}">
                      <a16:colId xmlns:a16="http://schemas.microsoft.com/office/drawing/2014/main" val="2587523296"/>
                    </a:ext>
                  </a:extLst>
                </a:gridCol>
                <a:gridCol w="658368">
                  <a:extLst>
                    <a:ext uri="{9D8B030D-6E8A-4147-A177-3AD203B41FA5}">
                      <a16:colId xmlns:a16="http://schemas.microsoft.com/office/drawing/2014/main" val="4235055049"/>
                    </a:ext>
                  </a:extLst>
                </a:gridCol>
                <a:gridCol w="658368">
                  <a:extLst>
                    <a:ext uri="{9D8B030D-6E8A-4147-A177-3AD203B41FA5}">
                      <a16:colId xmlns:a16="http://schemas.microsoft.com/office/drawing/2014/main" val="2380152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2332198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SJ 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01/04/2019 10:47:42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prstClr val="black"/>
                          </a:solidFill>
                          <a:effectLst/>
                          <a:uLnTx/>
                          <a:uFillTx/>
                          <a:latin typeface="+mn-lt"/>
                          <a:ea typeface="+mn-ea"/>
                          <a:cs typeface="+mn-cs"/>
                        </a:rPr>
                        <a:t>God fortsättning önskar vi våra härliga resenärer! 🚂🌨️
Planerar du nya hållbara resor under året? Vi har lanserat en rad förbättringar i 2019 års tidtabell. Bland annat:
✔️ InterCity-tåg till Åre, hela året.
✔️ Lägre priser och fler avgångar mellan Stockholm – Sundsvall
✔️ Fler avgångar Göteborg- Stockholm.
✔️ Nattåg från Göteborg till Jämtland och Norrbotten.
✔️ Fler avgångar på linjen Norrköping-Nyköping-Stockholm.
Läs om alla nyheter i tidtabellen här:    
https://www.aftonbladet.se/resa/a/J1eVVP/har-ar-sjs-nya-avgangar-och-priser-2019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TR6baNjyH0RrA&amp;w=400&amp;h=400&amp;url=https%3A%2F%2Fimgs.aftonbladet-cdn.se%2Fv2%2Fimages%2Ffb7afdc1-17d1-4173-b1d0-651568bfe6f8%3Ffit%3Dcrop%26h%3D400%26w%3D1000%26s%3D829fae8320c1643f8cee8833bb03d588625095b7&amp;cfs=1&amp;sx=0&amp;sy=0&amp;sw=400&amp;sh=400&amp;_nc_hash=AQDg9om5FQVGYD2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http://www.facebook.com/permalink.php?story_fbid=10156799949226203&amp;id=281377051202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79606137"/>
                  </a:ext>
                </a:extLst>
              </a:tr>
            </a:tbl>
          </a:graphicData>
        </a:graphic>
      </p:graphicFrame>
      <p:sp>
        <p:nvSpPr>
          <p:cNvPr id="4" name="Text Placeholder 3">
            <a:extLst>
              <a:ext uri="{FF2B5EF4-FFF2-40B4-BE49-F238E27FC236}">
                <a16:creationId xmlns:a16="http://schemas.microsoft.com/office/drawing/2014/main" id="{F3914903-01CD-4D40-B3CE-13CE58A147F0}"/>
              </a:ext>
            </a:extLst>
          </p:cNvPr>
          <p:cNvSpPr>
            <a:spLocks noGrp="1"/>
          </p:cNvSpPr>
          <p:nvPr>
            <p:ph type="body" sz="quarter" idx="14"/>
          </p:nvPr>
        </p:nvSpPr>
        <p:spPr/>
        <p:txBody>
          <a:bodyPr/>
          <a:lstStyle/>
          <a:p>
            <a:r>
              <a:rPr lang="en-US"/>
              <a:t>12/23/2018 - 01/21/2019</a:t>
            </a:r>
          </a:p>
        </p:txBody>
      </p:sp>
    </p:spTree>
    <p:extLst>
      <p:ext uri="{BB962C8B-B14F-4D97-AF65-F5344CB8AC3E}">
        <p14:creationId xmlns:p14="http://schemas.microsoft.com/office/powerpoint/2010/main" val="26945117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47FBC-FE5B-4E21-A3F0-C36B10C5F9E7}"/>
              </a:ext>
            </a:extLst>
          </p:cNvPr>
          <p:cNvSpPr>
            <a:spLocks noGrp="1"/>
          </p:cNvSpPr>
          <p:nvPr>
            <p:ph type="title"/>
          </p:nvPr>
        </p:nvSpPr>
        <p:spPr/>
        <p:txBody>
          <a:bodyPr/>
          <a:lstStyle/>
          <a:p>
            <a:r>
              <a:rPr lang="en-US"/>
              <a:t>Overall All Posts Table | All Pages - 11 of 12</a:t>
            </a:r>
          </a:p>
        </p:txBody>
      </p:sp>
      <p:graphicFrame>
        <p:nvGraphicFramePr>
          <p:cNvPr id="5" name="Table Placeholder 4">
            <a:extLst>
              <a:ext uri="{FF2B5EF4-FFF2-40B4-BE49-F238E27FC236}">
                <a16:creationId xmlns:a16="http://schemas.microsoft.com/office/drawing/2014/main" id="{E1D558A2-42DF-4737-98D4-45E0D538B0BD}"/>
              </a:ext>
            </a:extLst>
          </p:cNvPr>
          <p:cNvGraphicFramePr>
            <a:graphicFrameLocks noGrp="1"/>
          </p:cNvGraphicFramePr>
          <p:nvPr>
            <p:ph type="tbl" sz="quarter" idx="13"/>
            <p:extLst>
              <p:ext uri="{D42A27DB-BD31-4B8C-83A1-F6EECF244321}">
                <p14:modId xmlns:p14="http://schemas.microsoft.com/office/powerpoint/2010/main" val="622331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019779414"/>
                    </a:ext>
                  </a:extLst>
                </a:gridCol>
                <a:gridCol w="822960">
                  <a:extLst>
                    <a:ext uri="{9D8B030D-6E8A-4147-A177-3AD203B41FA5}">
                      <a16:colId xmlns:a16="http://schemas.microsoft.com/office/drawing/2014/main" val="3692498994"/>
                    </a:ext>
                  </a:extLst>
                </a:gridCol>
                <a:gridCol w="822960">
                  <a:extLst>
                    <a:ext uri="{9D8B030D-6E8A-4147-A177-3AD203B41FA5}">
                      <a16:colId xmlns:a16="http://schemas.microsoft.com/office/drawing/2014/main" val="2816488224"/>
                    </a:ext>
                  </a:extLst>
                </a:gridCol>
                <a:gridCol w="1399032">
                  <a:extLst>
                    <a:ext uri="{9D8B030D-6E8A-4147-A177-3AD203B41FA5}">
                      <a16:colId xmlns:a16="http://schemas.microsoft.com/office/drawing/2014/main" val="2732215905"/>
                    </a:ext>
                  </a:extLst>
                </a:gridCol>
                <a:gridCol w="905256">
                  <a:extLst>
                    <a:ext uri="{9D8B030D-6E8A-4147-A177-3AD203B41FA5}">
                      <a16:colId xmlns:a16="http://schemas.microsoft.com/office/drawing/2014/main" val="3675172596"/>
                    </a:ext>
                  </a:extLst>
                </a:gridCol>
                <a:gridCol w="822960">
                  <a:extLst>
                    <a:ext uri="{9D8B030D-6E8A-4147-A177-3AD203B41FA5}">
                      <a16:colId xmlns:a16="http://schemas.microsoft.com/office/drawing/2014/main" val="1893977820"/>
                    </a:ext>
                  </a:extLst>
                </a:gridCol>
                <a:gridCol w="658368">
                  <a:extLst>
                    <a:ext uri="{9D8B030D-6E8A-4147-A177-3AD203B41FA5}">
                      <a16:colId xmlns:a16="http://schemas.microsoft.com/office/drawing/2014/main" val="3759857241"/>
                    </a:ext>
                  </a:extLst>
                </a:gridCol>
                <a:gridCol w="658368">
                  <a:extLst>
                    <a:ext uri="{9D8B030D-6E8A-4147-A177-3AD203B41FA5}">
                      <a16:colId xmlns:a16="http://schemas.microsoft.com/office/drawing/2014/main" val="2159670213"/>
                    </a:ext>
                  </a:extLst>
                </a:gridCol>
                <a:gridCol w="658368">
                  <a:extLst>
                    <a:ext uri="{9D8B030D-6E8A-4147-A177-3AD203B41FA5}">
                      <a16:colId xmlns:a16="http://schemas.microsoft.com/office/drawing/2014/main" val="937593412"/>
                    </a:ext>
                  </a:extLst>
                </a:gridCol>
                <a:gridCol w="658368">
                  <a:extLst>
                    <a:ext uri="{9D8B030D-6E8A-4147-A177-3AD203B41FA5}">
                      <a16:colId xmlns:a16="http://schemas.microsoft.com/office/drawing/2014/main" val="3530116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2374834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SJ 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12/26/2018 00:00:00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prstClr val="black"/>
                          </a:solidFill>
                          <a:effectLst/>
                          <a:uLnTx/>
                          <a:uFillTx/>
                          <a:latin typeface="+mn-lt"/>
                          <a:ea typeface="+mn-ea"/>
                          <a:cs typeface="+mn-cs"/>
                        </a:rPr>
                        <a:t>Skynda fynda billiga tågbiljetter! 🚂🎁
Nu släpper vi extra många billiga resor mellan 7 januari och 7 februari. Läs mer och boka din resa: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https://scontent.xx.fbcdn.net/v/t45.1600-4/c280.0.720.720a/p720x720/48893954_6112172114818_1278957689275154432_n.png?_nc_cat=106&amp;_nc_ht=scontent.xx&amp;oh=fae1aff4e3ffeb2a5f097b88622db675&amp;oe=5CC88C2C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http://www.facebook.com/permalink.php?story_fbid=10156763430426203&amp;id=281377051202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82209647"/>
                  </a:ext>
                </a:extLst>
              </a:tr>
            </a:tbl>
          </a:graphicData>
        </a:graphic>
      </p:graphicFrame>
      <p:sp>
        <p:nvSpPr>
          <p:cNvPr id="4" name="Text Placeholder 3">
            <a:extLst>
              <a:ext uri="{FF2B5EF4-FFF2-40B4-BE49-F238E27FC236}">
                <a16:creationId xmlns:a16="http://schemas.microsoft.com/office/drawing/2014/main" id="{980F0348-0199-40D6-ABF0-CC215C05B471}"/>
              </a:ext>
            </a:extLst>
          </p:cNvPr>
          <p:cNvSpPr>
            <a:spLocks noGrp="1"/>
          </p:cNvSpPr>
          <p:nvPr>
            <p:ph type="body" sz="quarter" idx="14"/>
          </p:nvPr>
        </p:nvSpPr>
        <p:spPr/>
        <p:txBody>
          <a:bodyPr/>
          <a:lstStyle/>
          <a:p>
            <a:r>
              <a:rPr lang="en-US"/>
              <a:t>12/23/2018 - 01/21/2019</a:t>
            </a:r>
          </a:p>
        </p:txBody>
      </p:sp>
    </p:spTree>
    <p:extLst>
      <p:ext uri="{BB962C8B-B14F-4D97-AF65-F5344CB8AC3E}">
        <p14:creationId xmlns:p14="http://schemas.microsoft.com/office/powerpoint/2010/main" val="32978742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35103-5879-4EDB-94A0-024A8AF53E67}"/>
              </a:ext>
            </a:extLst>
          </p:cNvPr>
          <p:cNvSpPr>
            <a:spLocks noGrp="1"/>
          </p:cNvSpPr>
          <p:nvPr>
            <p:ph type="title"/>
          </p:nvPr>
        </p:nvSpPr>
        <p:spPr/>
        <p:txBody>
          <a:bodyPr/>
          <a:lstStyle/>
          <a:p>
            <a:r>
              <a:rPr lang="en-US"/>
              <a:t>Overall All Posts Table | All Pages - 12 of 12</a:t>
            </a:r>
          </a:p>
        </p:txBody>
      </p:sp>
      <p:graphicFrame>
        <p:nvGraphicFramePr>
          <p:cNvPr id="5" name="Table Placeholder 4">
            <a:extLst>
              <a:ext uri="{FF2B5EF4-FFF2-40B4-BE49-F238E27FC236}">
                <a16:creationId xmlns:a16="http://schemas.microsoft.com/office/drawing/2014/main" id="{2707630F-3BAB-44D9-8BA5-454D3F227DBC}"/>
              </a:ext>
            </a:extLst>
          </p:cNvPr>
          <p:cNvGraphicFramePr>
            <a:graphicFrameLocks noGrp="1"/>
          </p:cNvGraphicFramePr>
          <p:nvPr>
            <p:ph type="tbl" sz="quarter" idx="13"/>
            <p:extLst>
              <p:ext uri="{D42A27DB-BD31-4B8C-83A1-F6EECF244321}">
                <p14:modId xmlns:p14="http://schemas.microsoft.com/office/powerpoint/2010/main" val="374197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091918555"/>
                    </a:ext>
                  </a:extLst>
                </a:gridCol>
                <a:gridCol w="822960">
                  <a:extLst>
                    <a:ext uri="{9D8B030D-6E8A-4147-A177-3AD203B41FA5}">
                      <a16:colId xmlns:a16="http://schemas.microsoft.com/office/drawing/2014/main" val="1977580681"/>
                    </a:ext>
                  </a:extLst>
                </a:gridCol>
                <a:gridCol w="822960">
                  <a:extLst>
                    <a:ext uri="{9D8B030D-6E8A-4147-A177-3AD203B41FA5}">
                      <a16:colId xmlns:a16="http://schemas.microsoft.com/office/drawing/2014/main" val="1002647794"/>
                    </a:ext>
                  </a:extLst>
                </a:gridCol>
                <a:gridCol w="1399032">
                  <a:extLst>
                    <a:ext uri="{9D8B030D-6E8A-4147-A177-3AD203B41FA5}">
                      <a16:colId xmlns:a16="http://schemas.microsoft.com/office/drawing/2014/main" val="3361965549"/>
                    </a:ext>
                  </a:extLst>
                </a:gridCol>
                <a:gridCol w="905256">
                  <a:extLst>
                    <a:ext uri="{9D8B030D-6E8A-4147-A177-3AD203B41FA5}">
                      <a16:colId xmlns:a16="http://schemas.microsoft.com/office/drawing/2014/main" val="407114847"/>
                    </a:ext>
                  </a:extLst>
                </a:gridCol>
                <a:gridCol w="822960">
                  <a:extLst>
                    <a:ext uri="{9D8B030D-6E8A-4147-A177-3AD203B41FA5}">
                      <a16:colId xmlns:a16="http://schemas.microsoft.com/office/drawing/2014/main" val="2974133234"/>
                    </a:ext>
                  </a:extLst>
                </a:gridCol>
                <a:gridCol w="658368">
                  <a:extLst>
                    <a:ext uri="{9D8B030D-6E8A-4147-A177-3AD203B41FA5}">
                      <a16:colId xmlns:a16="http://schemas.microsoft.com/office/drawing/2014/main" val="1372334168"/>
                    </a:ext>
                  </a:extLst>
                </a:gridCol>
                <a:gridCol w="658368">
                  <a:extLst>
                    <a:ext uri="{9D8B030D-6E8A-4147-A177-3AD203B41FA5}">
                      <a16:colId xmlns:a16="http://schemas.microsoft.com/office/drawing/2014/main" val="1319101259"/>
                    </a:ext>
                  </a:extLst>
                </a:gridCol>
                <a:gridCol w="658368">
                  <a:extLst>
                    <a:ext uri="{9D8B030D-6E8A-4147-A177-3AD203B41FA5}">
                      <a16:colId xmlns:a16="http://schemas.microsoft.com/office/drawing/2014/main" val="3817388082"/>
                    </a:ext>
                  </a:extLst>
                </a:gridCol>
                <a:gridCol w="658368">
                  <a:extLst>
                    <a:ext uri="{9D8B030D-6E8A-4147-A177-3AD203B41FA5}">
                      <a16:colId xmlns:a16="http://schemas.microsoft.com/office/drawing/2014/main" val="1481781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3465797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resmedsj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12/24/2018 07:38:18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God jul &amp; gott nytt år önskar vi på SJ! 🎅🎉
Tack till alla härliga resenärer som rest med oss under året. Ett extra stort 🎁 till vår underbara personal som gör ett helt fantastiskt jobb. Väl mött 2019!
🚂❤️
#ResmedSJ
.
#vipåSJ 
#railpictures #rails_of_our_world #tåg #järnväg #railroad #railstagram #railphotography #trainlovers #trains #train #sustainabletravel #trains #trainspotting #hållbartresande #railways_of_our_world #drone #aerial #sweden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https://www.instagram.com/p/BrwqCiYBRL4/media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https://www.instagram.com/p/BrwqCiYBRL4/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08835419"/>
                  </a:ext>
                </a:extLst>
              </a:tr>
            </a:tbl>
          </a:graphicData>
        </a:graphic>
      </p:graphicFrame>
      <p:sp>
        <p:nvSpPr>
          <p:cNvPr id="4" name="Text Placeholder 3">
            <a:extLst>
              <a:ext uri="{FF2B5EF4-FFF2-40B4-BE49-F238E27FC236}">
                <a16:creationId xmlns:a16="http://schemas.microsoft.com/office/drawing/2014/main" id="{C74AD0E2-EA0D-469C-A943-336EB14D9F6D}"/>
              </a:ext>
            </a:extLst>
          </p:cNvPr>
          <p:cNvSpPr>
            <a:spLocks noGrp="1"/>
          </p:cNvSpPr>
          <p:nvPr>
            <p:ph type="body" sz="quarter" idx="14"/>
          </p:nvPr>
        </p:nvSpPr>
        <p:spPr/>
        <p:txBody>
          <a:bodyPr/>
          <a:lstStyle/>
          <a:p>
            <a:r>
              <a:rPr lang="en-US"/>
              <a:t>12/23/2018 - 01/21/2019</a:t>
            </a:r>
          </a:p>
        </p:txBody>
      </p:sp>
    </p:spTree>
    <p:extLst>
      <p:ext uri="{BB962C8B-B14F-4D97-AF65-F5344CB8AC3E}">
        <p14:creationId xmlns:p14="http://schemas.microsoft.com/office/powerpoint/2010/main" val="33982453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1240</Words>
  <Application>Microsoft Office PowerPoint</Application>
  <PresentationFormat>On-screen Show (4:3)</PresentationFormat>
  <Paragraphs>274</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quintly_template</vt:lpstr>
      <vt:lpstr>Overall All Posts Table | All Pages - 1 of 12</vt:lpstr>
      <vt:lpstr>Overall All Posts Table | All Pages - 2 of 12</vt:lpstr>
      <vt:lpstr>Overall All Posts Table | All Pages - 3 of 12</vt:lpstr>
      <vt:lpstr>Overall All Posts Table | All Pages - 4 of 12</vt:lpstr>
      <vt:lpstr>Overall All Posts Table | All Pages - 5 of 12</vt:lpstr>
      <vt:lpstr>Overall All Posts Table | All Pages - 6 of 12</vt:lpstr>
      <vt:lpstr>Overall All Posts Table | All Pages - 7 of 12</vt:lpstr>
      <vt:lpstr>Overall All Posts Table | All Pages - 8 of 12</vt:lpstr>
      <vt:lpstr>Overall All Posts Table | All Pages - 9 of 12</vt:lpstr>
      <vt:lpstr>Overall All Posts Table | All Pages - 10 of 12</vt:lpstr>
      <vt:lpstr>Overall All Posts Table | All Pages - 11 of 12</vt:lpstr>
      <vt:lpstr>Overall All Posts Table | All Pages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Overall All Posts Table | All Pages - 1 of 12</dc:title>
  <dc:creator>Frederik Peiniger</dc:creator>
  <cp:lastModifiedBy>Frederik Peiniger</cp:lastModifiedBy>
  <cp:revision>1</cp:revision>
  <dcterms:created xsi:type="dcterms:W3CDTF">2019-01-22T15:31:58Z</dcterms:created>
  <dcterms:modified xsi:type="dcterms:W3CDTF">2019-01-22T15:33:33Z</dcterms:modified>
</cp:coreProperties>
</file>