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merck</c:v>
                </c:pt>
              </c:strCache>
            </c:strRef>
          </c:tx>
          <c:spPr>
            <a:ln w="28575" cap="rnd">
              <a:solidFill>
                <a:schemeClr val="accent1"/>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Sheet1!$B$2:$B$16</c:f>
              <c:numCache>
                <c:formatCode>General</c:formatCode>
                <c:ptCount val="15"/>
                <c:pt idx="0">
                  <c:v>20012</c:v>
                </c:pt>
                <c:pt idx="1">
                  <c:v>20035</c:v>
                </c:pt>
                <c:pt idx="2">
                  <c:v>20068</c:v>
                </c:pt>
                <c:pt idx="3">
                  <c:v>20119</c:v>
                </c:pt>
                <c:pt idx="4">
                  <c:v>20161</c:v>
                </c:pt>
                <c:pt idx="5">
                  <c:v>20187</c:v>
                </c:pt>
                <c:pt idx="6">
                  <c:v>20215</c:v>
                </c:pt>
                <c:pt idx="7">
                  <c:v>20244</c:v>
                </c:pt>
                <c:pt idx="8">
                  <c:v>20279</c:v>
                </c:pt>
                <c:pt idx="9">
                  <c:v>20319</c:v>
                </c:pt>
                <c:pt idx="10">
                  <c:v>20357</c:v>
                </c:pt>
                <c:pt idx="11">
                  <c:v>20391</c:v>
                </c:pt>
                <c:pt idx="12">
                  <c:v>20429</c:v>
                </c:pt>
                <c:pt idx="13">
                  <c:v>20444</c:v>
                </c:pt>
                <c:pt idx="14">
                  <c:v>20467</c:v>
                </c:pt>
              </c:numCache>
            </c:numRef>
          </c:val>
          <c:smooth val="0"/>
          <c:extLst>
            <c:ext xmlns:c16="http://schemas.microsoft.com/office/drawing/2014/chart" uri="{C3380CC4-5D6E-409C-BE32-E72D297353CC}">
              <c16:uniqueId val="{00000000-7208-4754-957D-A7F347EB04D0}"/>
            </c:ext>
          </c:extLst>
        </c:ser>
        <c:ser>
          <c:idx val="1"/>
          <c:order val="1"/>
          <c:tx>
            <c:strRef>
              <c:f>Sheet1!$C$1</c:f>
              <c:strCache>
                <c:ptCount val="1"/>
                <c:pt idx="0">
                  <c:v>novartis</c:v>
                </c:pt>
              </c:strCache>
            </c:strRef>
          </c:tx>
          <c:spPr>
            <a:ln w="28575" cap="rnd">
              <a:solidFill>
                <a:schemeClr val="accent2"/>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Sheet1!$C$2:$C$16</c:f>
              <c:numCache>
                <c:formatCode>General</c:formatCode>
                <c:ptCount val="15"/>
                <c:pt idx="0">
                  <c:v>52161</c:v>
                </c:pt>
                <c:pt idx="1">
                  <c:v>52190</c:v>
                </c:pt>
                <c:pt idx="2">
                  <c:v>52243</c:v>
                </c:pt>
                <c:pt idx="3">
                  <c:v>52305</c:v>
                </c:pt>
                <c:pt idx="4">
                  <c:v>52368</c:v>
                </c:pt>
                <c:pt idx="5">
                  <c:v>52404</c:v>
                </c:pt>
                <c:pt idx="6">
                  <c:v>52442</c:v>
                </c:pt>
                <c:pt idx="7">
                  <c:v>52471</c:v>
                </c:pt>
                <c:pt idx="8">
                  <c:v>52530</c:v>
                </c:pt>
                <c:pt idx="9">
                  <c:v>52608</c:v>
                </c:pt>
                <c:pt idx="10">
                  <c:v>52675</c:v>
                </c:pt>
                <c:pt idx="11">
                  <c:v>52721</c:v>
                </c:pt>
                <c:pt idx="12">
                  <c:v>52781</c:v>
                </c:pt>
                <c:pt idx="13">
                  <c:v>52810</c:v>
                </c:pt>
                <c:pt idx="14">
                  <c:v>52845</c:v>
                </c:pt>
              </c:numCache>
            </c:numRef>
          </c:val>
          <c:smooth val="0"/>
          <c:extLst>
            <c:ext xmlns:c16="http://schemas.microsoft.com/office/drawing/2014/chart" uri="{C3380CC4-5D6E-409C-BE32-E72D297353CC}">
              <c16:uniqueId val="{00000001-7208-4754-957D-A7F347EB04D0}"/>
            </c:ext>
          </c:extLst>
        </c:ser>
        <c:ser>
          <c:idx val="2"/>
          <c:order val="2"/>
          <c:tx>
            <c:strRef>
              <c:f>Sheet1!$D$1</c:f>
              <c:strCache>
                <c:ptCount val="1"/>
                <c:pt idx="0">
                  <c:v>gsk</c:v>
                </c:pt>
              </c:strCache>
            </c:strRef>
          </c:tx>
          <c:spPr>
            <a:ln w="28575" cap="rnd">
              <a:solidFill>
                <a:schemeClr val="accent3"/>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Sheet1!$D$2:$D$16</c:f>
              <c:numCache>
                <c:formatCode>General</c:formatCode>
                <c:ptCount val="15"/>
                <c:pt idx="0">
                  <c:v>34429</c:v>
                </c:pt>
                <c:pt idx="1">
                  <c:v>34463</c:v>
                </c:pt>
                <c:pt idx="2">
                  <c:v>34530</c:v>
                </c:pt>
                <c:pt idx="3">
                  <c:v>34616</c:v>
                </c:pt>
                <c:pt idx="4">
                  <c:v>34661</c:v>
                </c:pt>
                <c:pt idx="5">
                  <c:v>34698</c:v>
                </c:pt>
                <c:pt idx="6">
                  <c:v>34727</c:v>
                </c:pt>
                <c:pt idx="7">
                  <c:v>34751</c:v>
                </c:pt>
                <c:pt idx="8">
                  <c:v>34798</c:v>
                </c:pt>
                <c:pt idx="9">
                  <c:v>34841</c:v>
                </c:pt>
                <c:pt idx="10">
                  <c:v>34878</c:v>
                </c:pt>
                <c:pt idx="11">
                  <c:v>34903</c:v>
                </c:pt>
                <c:pt idx="12">
                  <c:v>34942</c:v>
                </c:pt>
                <c:pt idx="13">
                  <c:v>34961</c:v>
                </c:pt>
                <c:pt idx="14">
                  <c:v>34990</c:v>
                </c:pt>
              </c:numCache>
            </c:numRef>
          </c:val>
          <c:smooth val="0"/>
          <c:extLst>
            <c:ext xmlns:c16="http://schemas.microsoft.com/office/drawing/2014/chart" uri="{C3380CC4-5D6E-409C-BE32-E72D297353CC}">
              <c16:uniqueId val="{00000002-7208-4754-957D-A7F347EB04D0}"/>
            </c:ext>
          </c:extLst>
        </c:ser>
        <c:ser>
          <c:idx val="3"/>
          <c:order val="3"/>
          <c:tx>
            <c:strRef>
              <c:f>Sheet1!$E$1</c:f>
              <c:strCache>
                <c:ptCount val="1"/>
                <c:pt idx="0">
                  <c:v>sanofi</c:v>
                </c:pt>
              </c:strCache>
            </c:strRef>
          </c:tx>
          <c:spPr>
            <a:ln w="28575" cap="rnd">
              <a:solidFill>
                <a:schemeClr val="accent4"/>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Sheet1!$E$2:$E$16</c:f>
              <c:numCache>
                <c:formatCode>General</c:formatCode>
                <c:ptCount val="15"/>
                <c:pt idx="0">
                  <c:v>18048</c:v>
                </c:pt>
                <c:pt idx="1">
                  <c:v>18086</c:v>
                </c:pt>
                <c:pt idx="2">
                  <c:v>18133</c:v>
                </c:pt>
                <c:pt idx="3">
                  <c:v>18195</c:v>
                </c:pt>
                <c:pt idx="4">
                  <c:v>18237</c:v>
                </c:pt>
                <c:pt idx="5">
                  <c:v>18269</c:v>
                </c:pt>
                <c:pt idx="6">
                  <c:v>18298</c:v>
                </c:pt>
                <c:pt idx="7">
                  <c:v>18328</c:v>
                </c:pt>
                <c:pt idx="8">
                  <c:v>18384</c:v>
                </c:pt>
                <c:pt idx="9">
                  <c:v>18443</c:v>
                </c:pt>
                <c:pt idx="10">
                  <c:v>18496</c:v>
                </c:pt>
                <c:pt idx="11">
                  <c:v>18539</c:v>
                </c:pt>
                <c:pt idx="12">
                  <c:v>18576</c:v>
                </c:pt>
                <c:pt idx="13">
                  <c:v>18598</c:v>
                </c:pt>
                <c:pt idx="14">
                  <c:v>18632</c:v>
                </c:pt>
              </c:numCache>
            </c:numRef>
          </c:val>
          <c:smooth val="0"/>
          <c:extLst>
            <c:ext xmlns:c16="http://schemas.microsoft.com/office/drawing/2014/chart" uri="{C3380CC4-5D6E-409C-BE32-E72D297353CC}">
              <c16:uniqueId val="{00000003-7208-4754-957D-A7F347EB04D0}"/>
            </c:ext>
          </c:extLst>
        </c:ser>
        <c:ser>
          <c:idx val="4"/>
          <c:order val="4"/>
          <c:tx>
            <c:strRef>
              <c:f>Sheet1!$F$1</c:f>
              <c:strCache>
                <c:ptCount val="1"/>
                <c:pt idx="0">
                  <c:v>genentech</c:v>
                </c:pt>
              </c:strCache>
            </c:strRef>
          </c:tx>
          <c:spPr>
            <a:ln w="28575" cap="rnd">
              <a:solidFill>
                <a:schemeClr val="accent5"/>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Sheet1!$F$2:$F$16</c:f>
              <c:numCache>
                <c:formatCode>General</c:formatCode>
                <c:ptCount val="15"/>
                <c:pt idx="0">
                  <c:v>7539</c:v>
                </c:pt>
                <c:pt idx="1">
                  <c:v>7544</c:v>
                </c:pt>
                <c:pt idx="2">
                  <c:v>7551</c:v>
                </c:pt>
                <c:pt idx="3">
                  <c:v>7560</c:v>
                </c:pt>
                <c:pt idx="4">
                  <c:v>7564</c:v>
                </c:pt>
                <c:pt idx="5">
                  <c:v>7568</c:v>
                </c:pt>
                <c:pt idx="6">
                  <c:v>7569</c:v>
                </c:pt>
                <c:pt idx="7">
                  <c:v>7573</c:v>
                </c:pt>
                <c:pt idx="8">
                  <c:v>7578</c:v>
                </c:pt>
                <c:pt idx="9">
                  <c:v>7587</c:v>
                </c:pt>
                <c:pt idx="10">
                  <c:v>7596</c:v>
                </c:pt>
                <c:pt idx="11">
                  <c:v>7623</c:v>
                </c:pt>
                <c:pt idx="12">
                  <c:v>7630</c:v>
                </c:pt>
                <c:pt idx="13">
                  <c:v>7637</c:v>
                </c:pt>
                <c:pt idx="14">
                  <c:v>7641</c:v>
                </c:pt>
              </c:numCache>
            </c:numRef>
          </c:val>
          <c:smooth val="0"/>
          <c:extLst>
            <c:ext xmlns:c16="http://schemas.microsoft.com/office/drawing/2014/chart" uri="{C3380CC4-5D6E-409C-BE32-E72D297353CC}">
              <c16:uniqueId val="{00000004-7208-4754-957D-A7F347EB04D0}"/>
            </c:ext>
          </c:extLst>
        </c:ser>
        <c:ser>
          <c:idx val="5"/>
          <c:order val="5"/>
          <c:tx>
            <c:strRef>
              <c:f>Sheet1!$G$1</c:f>
              <c:strCache>
                <c:ptCount val="1"/>
                <c:pt idx="0">
                  <c:v>pfizerinc</c:v>
                </c:pt>
              </c:strCache>
            </c:strRef>
          </c:tx>
          <c:spPr>
            <a:ln w="28575" cap="rnd">
              <a:solidFill>
                <a:schemeClr val="accent6"/>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Sheet1!$G$2:$G$16</c:f>
              <c:numCache>
                <c:formatCode>General</c:formatCode>
                <c:ptCount val="15"/>
                <c:pt idx="0">
                  <c:v>22915</c:v>
                </c:pt>
                <c:pt idx="1">
                  <c:v>22936</c:v>
                </c:pt>
                <c:pt idx="2">
                  <c:v>22976</c:v>
                </c:pt>
                <c:pt idx="3">
                  <c:v>23031</c:v>
                </c:pt>
                <c:pt idx="4">
                  <c:v>23065</c:v>
                </c:pt>
                <c:pt idx="5">
                  <c:v>23095</c:v>
                </c:pt>
                <c:pt idx="6">
                  <c:v>23115</c:v>
                </c:pt>
                <c:pt idx="7">
                  <c:v>23144</c:v>
                </c:pt>
                <c:pt idx="8">
                  <c:v>23182</c:v>
                </c:pt>
                <c:pt idx="9">
                  <c:v>23213</c:v>
                </c:pt>
                <c:pt idx="10">
                  <c:v>23255</c:v>
                </c:pt>
                <c:pt idx="11">
                  <c:v>23290</c:v>
                </c:pt>
                <c:pt idx="12">
                  <c:v>23306</c:v>
                </c:pt>
                <c:pt idx="13">
                  <c:v>23336</c:v>
                </c:pt>
                <c:pt idx="14">
                  <c:v>23378</c:v>
                </c:pt>
              </c:numCache>
            </c:numRef>
          </c:val>
          <c:smooth val="0"/>
          <c:extLst>
            <c:ext xmlns:c16="http://schemas.microsoft.com/office/drawing/2014/chart" uri="{C3380CC4-5D6E-409C-BE32-E72D297353CC}">
              <c16:uniqueId val="{00000005-7208-4754-957D-A7F347EB04D0}"/>
            </c:ext>
          </c:extLst>
        </c:ser>
        <c:dLbls>
          <c:showLegendKey val="0"/>
          <c:showVal val="0"/>
          <c:showCatName val="0"/>
          <c:showSerName val="0"/>
          <c:showPercent val="0"/>
          <c:showBubbleSize val="0"/>
        </c:dLbls>
        <c:smooth val="0"/>
        <c:axId val="318450624"/>
        <c:axId val="318449640"/>
      </c:lineChart>
      <c:dateAx>
        <c:axId val="31845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49640"/>
        <c:crosses val="autoZero"/>
        <c:auto val="1"/>
        <c:lblOffset val="100"/>
        <c:baseTimeUnit val="days"/>
      </c:dateAx>
      <c:valAx>
        <c:axId val="31844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5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merck</c:v>
                </c:pt>
              </c:strCache>
            </c:strRef>
          </c:tx>
          <c:spPr>
            <a:ln w="28575" cap="rnd">
              <a:solidFill>
                <a:schemeClr val="accent1"/>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Sheet1!$B$2:$B$16</c:f>
              <c:numCache>
                <c:formatCode>General</c:formatCode>
                <c:ptCount val="15"/>
                <c:pt idx="0">
                  <c:v>0.150135121609449</c:v>
                </c:pt>
                <c:pt idx="1">
                  <c:v>0.114931041375175</c:v>
                </c:pt>
                <c:pt idx="2">
                  <c:v>0.164711754429748</c:v>
                </c:pt>
                <c:pt idx="3">
                  <c:v>0.254135937811441</c:v>
                </c:pt>
                <c:pt idx="4">
                  <c:v>0.20875789055121999</c:v>
                </c:pt>
                <c:pt idx="5">
                  <c:v>0.12896185705074201</c:v>
                </c:pt>
                <c:pt idx="6">
                  <c:v>0.138703125774013</c:v>
                </c:pt>
                <c:pt idx="7">
                  <c:v>0.143457828345288</c:v>
                </c:pt>
                <c:pt idx="8">
                  <c:v>0.17289073305670799</c:v>
                </c:pt>
                <c:pt idx="9">
                  <c:v>0.19724838502884801</c:v>
                </c:pt>
                <c:pt idx="10">
                  <c:v>0.187017077612087</c:v>
                </c:pt>
                <c:pt idx="11">
                  <c:v>0.16701871592081299</c:v>
                </c:pt>
                <c:pt idx="12">
                  <c:v>0.18635672600657199</c:v>
                </c:pt>
                <c:pt idx="13">
                  <c:v>7.3425033041264895E-2</c:v>
                </c:pt>
                <c:pt idx="14">
                  <c:v>0.112502445705341</c:v>
                </c:pt>
              </c:numCache>
            </c:numRef>
          </c:val>
          <c:smooth val="0"/>
          <c:extLst>
            <c:ext xmlns:c16="http://schemas.microsoft.com/office/drawing/2014/chart" uri="{C3380CC4-5D6E-409C-BE32-E72D297353CC}">
              <c16:uniqueId val="{00000000-52EA-44B1-8F65-D7C78FD90663}"/>
            </c:ext>
          </c:extLst>
        </c:ser>
        <c:ser>
          <c:idx val="1"/>
          <c:order val="1"/>
          <c:tx>
            <c:strRef>
              <c:f>Sheet1!$C$1</c:f>
              <c:strCache>
                <c:ptCount val="1"/>
                <c:pt idx="0">
                  <c:v>novartis</c:v>
                </c:pt>
              </c:strCache>
            </c:strRef>
          </c:tx>
          <c:spPr>
            <a:ln w="28575" cap="rnd">
              <a:solidFill>
                <a:schemeClr val="accent2"/>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Sheet1!$C$2:$C$16</c:f>
              <c:numCache>
                <c:formatCode>General</c:formatCode>
                <c:ptCount val="15"/>
                <c:pt idx="0">
                  <c:v>7.6744498378772494E-2</c:v>
                </c:pt>
                <c:pt idx="1">
                  <c:v>5.55970936140028E-2</c:v>
                </c:pt>
                <c:pt idx="2">
                  <c:v>0.10155202146005</c:v>
                </c:pt>
                <c:pt idx="3">
                  <c:v>0.11867618628333</c:v>
                </c:pt>
                <c:pt idx="4">
                  <c:v>0.12044737596788101</c:v>
                </c:pt>
                <c:pt idx="5">
                  <c:v>6.8744271310724095E-2</c:v>
                </c:pt>
                <c:pt idx="6">
                  <c:v>7.2513548584077506E-2</c:v>
                </c:pt>
                <c:pt idx="7">
                  <c:v>5.5299187674001798E-2</c:v>
                </c:pt>
                <c:pt idx="8">
                  <c:v>0.112443063787616</c:v>
                </c:pt>
                <c:pt idx="9">
                  <c:v>0.148486579097658</c:v>
                </c:pt>
                <c:pt idx="10">
                  <c:v>0.127357055961071</c:v>
                </c:pt>
                <c:pt idx="11">
                  <c:v>8.7327954437589006E-2</c:v>
                </c:pt>
                <c:pt idx="12">
                  <c:v>0.11380664251436801</c:v>
                </c:pt>
                <c:pt idx="13">
                  <c:v>5.4944013944411799E-2</c:v>
                </c:pt>
                <c:pt idx="14">
                  <c:v>6.6275326642681306E-2</c:v>
                </c:pt>
              </c:numCache>
            </c:numRef>
          </c:val>
          <c:smooth val="0"/>
          <c:extLst>
            <c:ext xmlns:c16="http://schemas.microsoft.com/office/drawing/2014/chart" uri="{C3380CC4-5D6E-409C-BE32-E72D297353CC}">
              <c16:uniqueId val="{00000001-52EA-44B1-8F65-D7C78FD90663}"/>
            </c:ext>
          </c:extLst>
        </c:ser>
        <c:ser>
          <c:idx val="2"/>
          <c:order val="2"/>
          <c:tx>
            <c:strRef>
              <c:f>Sheet1!$D$1</c:f>
              <c:strCache>
                <c:ptCount val="1"/>
                <c:pt idx="0">
                  <c:v>gsk</c:v>
                </c:pt>
              </c:strCache>
            </c:strRef>
          </c:tx>
          <c:spPr>
            <a:ln w="28575" cap="rnd">
              <a:solidFill>
                <a:schemeClr val="accent3"/>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Sheet1!$D$2:$D$16</c:f>
              <c:numCache>
                <c:formatCode>General</c:formatCode>
                <c:ptCount val="15"/>
                <c:pt idx="0">
                  <c:v>9.8851577264137194E-2</c:v>
                </c:pt>
                <c:pt idx="1">
                  <c:v>9.8753957419617205E-2</c:v>
                </c:pt>
                <c:pt idx="2">
                  <c:v>0.19441139773089999</c:v>
                </c:pt>
                <c:pt idx="3">
                  <c:v>0.24905878945844201</c:v>
                </c:pt>
                <c:pt idx="4">
                  <c:v>0.12999768892997501</c:v>
                </c:pt>
                <c:pt idx="5">
                  <c:v>0.106748218458787</c:v>
                </c:pt>
                <c:pt idx="6">
                  <c:v>8.3578304225027406E-2</c:v>
                </c:pt>
                <c:pt idx="7">
                  <c:v>6.9110490396521396E-2</c:v>
                </c:pt>
                <c:pt idx="8">
                  <c:v>0.13524790653506399</c:v>
                </c:pt>
                <c:pt idx="9">
                  <c:v>0.123570320133341</c:v>
                </c:pt>
                <c:pt idx="10">
                  <c:v>0.106196722252519</c:v>
                </c:pt>
                <c:pt idx="11">
                  <c:v>7.1678421927862807E-2</c:v>
                </c:pt>
                <c:pt idx="12">
                  <c:v>0.111738245996046</c:v>
                </c:pt>
                <c:pt idx="13">
                  <c:v>5.4375822792055398E-2</c:v>
                </c:pt>
                <c:pt idx="14">
                  <c:v>8.2949572380652703E-2</c:v>
                </c:pt>
              </c:numCache>
            </c:numRef>
          </c:val>
          <c:smooth val="0"/>
          <c:extLst>
            <c:ext xmlns:c16="http://schemas.microsoft.com/office/drawing/2014/chart" uri="{C3380CC4-5D6E-409C-BE32-E72D297353CC}">
              <c16:uniqueId val="{00000002-52EA-44B1-8F65-D7C78FD90663}"/>
            </c:ext>
          </c:extLst>
        </c:ser>
        <c:ser>
          <c:idx val="3"/>
          <c:order val="3"/>
          <c:tx>
            <c:strRef>
              <c:f>Sheet1!$E$1</c:f>
              <c:strCache>
                <c:ptCount val="1"/>
                <c:pt idx="0">
                  <c:v>sanofi</c:v>
                </c:pt>
              </c:strCache>
            </c:strRef>
          </c:tx>
          <c:spPr>
            <a:ln w="28575" cap="rnd">
              <a:solidFill>
                <a:schemeClr val="accent4"/>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Sheet1!$E$2:$E$16</c:f>
              <c:numCache>
                <c:formatCode>General</c:formatCode>
                <c:ptCount val="15"/>
                <c:pt idx="0">
                  <c:v>0.188742089485955</c:v>
                </c:pt>
                <c:pt idx="1">
                  <c:v>0.21054964539007101</c:v>
                </c:pt>
                <c:pt idx="2">
                  <c:v>0.25986951232997901</c:v>
                </c:pt>
                <c:pt idx="3">
                  <c:v>0.34191804996415398</c:v>
                </c:pt>
                <c:pt idx="4">
                  <c:v>0.23083264633141001</c:v>
                </c:pt>
                <c:pt idx="5">
                  <c:v>0.17546745627022001</c:v>
                </c:pt>
                <c:pt idx="6">
                  <c:v>0.158738847227544</c:v>
                </c:pt>
                <c:pt idx="7">
                  <c:v>0.163952344518527</c:v>
                </c:pt>
                <c:pt idx="8">
                  <c:v>0.30554343081623703</c:v>
                </c:pt>
                <c:pt idx="9">
                  <c:v>0.32093124456048699</c:v>
                </c:pt>
                <c:pt idx="10">
                  <c:v>0.28737190261888002</c:v>
                </c:pt>
                <c:pt idx="11">
                  <c:v>0.23248269896193799</c:v>
                </c:pt>
                <c:pt idx="12">
                  <c:v>0.199579265332542</c:v>
                </c:pt>
                <c:pt idx="13">
                  <c:v>0.118432385874246</c:v>
                </c:pt>
                <c:pt idx="14">
                  <c:v>0.18281535648994501</c:v>
                </c:pt>
              </c:numCache>
            </c:numRef>
          </c:val>
          <c:smooth val="0"/>
          <c:extLst>
            <c:ext xmlns:c16="http://schemas.microsoft.com/office/drawing/2014/chart" uri="{C3380CC4-5D6E-409C-BE32-E72D297353CC}">
              <c16:uniqueId val="{00000003-52EA-44B1-8F65-D7C78FD90663}"/>
            </c:ext>
          </c:extLst>
        </c:ser>
        <c:ser>
          <c:idx val="4"/>
          <c:order val="4"/>
          <c:tx>
            <c:strRef>
              <c:f>Sheet1!$F$1</c:f>
              <c:strCache>
                <c:ptCount val="1"/>
                <c:pt idx="0">
                  <c:v>genentech</c:v>
                </c:pt>
              </c:strCache>
            </c:strRef>
          </c:tx>
          <c:spPr>
            <a:ln w="28575" cap="rnd">
              <a:solidFill>
                <a:schemeClr val="accent5"/>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Sheet1!$F$2:$F$16</c:f>
              <c:numCache>
                <c:formatCode>General</c:formatCode>
                <c:ptCount val="15"/>
                <c:pt idx="0">
                  <c:v>0.13281976358082101</c:v>
                </c:pt>
                <c:pt idx="1">
                  <c:v>6.6321793341291901E-2</c:v>
                </c:pt>
                <c:pt idx="2">
                  <c:v>9.2788971367974593E-2</c:v>
                </c:pt>
                <c:pt idx="3">
                  <c:v>0.119189511323004</c:v>
                </c:pt>
                <c:pt idx="4">
                  <c:v>5.29100529100529E-2</c:v>
                </c:pt>
                <c:pt idx="5">
                  <c:v>5.2882072977260698E-2</c:v>
                </c:pt>
                <c:pt idx="6">
                  <c:v>1.32135306553911E-2</c:v>
                </c:pt>
                <c:pt idx="7">
                  <c:v>5.28471396485665E-2</c:v>
                </c:pt>
                <c:pt idx="8">
                  <c:v>6.6024032747920305E-2</c:v>
                </c:pt>
                <c:pt idx="9">
                  <c:v>0.118764845605701</c:v>
                </c:pt>
                <c:pt idx="10">
                  <c:v>0.118623962040332</c:v>
                </c:pt>
                <c:pt idx="11">
                  <c:v>0.35545023696682498</c:v>
                </c:pt>
                <c:pt idx="12">
                  <c:v>9.1827364554637303E-2</c:v>
                </c:pt>
                <c:pt idx="13">
                  <c:v>9.1743119266055106E-2</c:v>
                </c:pt>
                <c:pt idx="14">
                  <c:v>5.2376587665313598E-2</c:v>
                </c:pt>
              </c:numCache>
            </c:numRef>
          </c:val>
          <c:smooth val="0"/>
          <c:extLst>
            <c:ext xmlns:c16="http://schemas.microsoft.com/office/drawing/2014/chart" uri="{C3380CC4-5D6E-409C-BE32-E72D297353CC}">
              <c16:uniqueId val="{00000004-52EA-44B1-8F65-D7C78FD90663}"/>
            </c:ext>
          </c:extLst>
        </c:ser>
        <c:ser>
          <c:idx val="5"/>
          <c:order val="5"/>
          <c:tx>
            <c:strRef>
              <c:f>Sheet1!$G$1</c:f>
              <c:strCache>
                <c:ptCount val="1"/>
                <c:pt idx="0">
                  <c:v>pfizerinc</c:v>
                </c:pt>
              </c:strCache>
            </c:strRef>
          </c:tx>
          <c:spPr>
            <a:ln w="28575" cap="rnd">
              <a:solidFill>
                <a:schemeClr val="accent6"/>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Sheet1!$G$2:$G$16</c:f>
              <c:numCache>
                <c:formatCode>General</c:formatCode>
                <c:ptCount val="15"/>
                <c:pt idx="0">
                  <c:v>0.17924280842878401</c:v>
                </c:pt>
                <c:pt idx="1">
                  <c:v>9.1643028583897002E-2</c:v>
                </c:pt>
                <c:pt idx="2">
                  <c:v>0.174398325776073</c:v>
                </c:pt>
                <c:pt idx="3">
                  <c:v>0.23938022284122601</c:v>
                </c:pt>
                <c:pt idx="4">
                  <c:v>0.14762711128479</c:v>
                </c:pt>
                <c:pt idx="5">
                  <c:v>0.13006720138738301</c:v>
                </c:pt>
                <c:pt idx="6">
                  <c:v>8.6598830915782604E-2</c:v>
                </c:pt>
                <c:pt idx="7">
                  <c:v>0.125459658230586</c:v>
                </c:pt>
                <c:pt idx="8">
                  <c:v>0.164189422744556</c:v>
                </c:pt>
                <c:pt idx="9">
                  <c:v>0.13372444137692999</c:v>
                </c:pt>
                <c:pt idx="10">
                  <c:v>0.18093309783311101</c:v>
                </c:pt>
                <c:pt idx="11">
                  <c:v>0.150505267684369</c:v>
                </c:pt>
                <c:pt idx="12">
                  <c:v>6.8699012451696004E-2</c:v>
                </c:pt>
                <c:pt idx="13">
                  <c:v>0.128722217454733</c:v>
                </c:pt>
                <c:pt idx="14">
                  <c:v>0.17997943092217999</c:v>
                </c:pt>
              </c:numCache>
            </c:numRef>
          </c:val>
          <c:smooth val="0"/>
          <c:extLst>
            <c:ext xmlns:c16="http://schemas.microsoft.com/office/drawing/2014/chart" uri="{C3380CC4-5D6E-409C-BE32-E72D297353CC}">
              <c16:uniqueId val="{00000005-52EA-44B1-8F65-D7C78FD90663}"/>
            </c:ext>
          </c:extLst>
        </c:ser>
        <c:dLbls>
          <c:showLegendKey val="0"/>
          <c:showVal val="0"/>
          <c:showCatName val="0"/>
          <c:showSerName val="0"/>
          <c:showPercent val="0"/>
          <c:showBubbleSize val="0"/>
        </c:dLbls>
        <c:smooth val="0"/>
        <c:axId val="308818848"/>
        <c:axId val="259994272"/>
      </c:lineChart>
      <c:dateAx>
        <c:axId val="30881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94272"/>
        <c:crosses val="autoZero"/>
        <c:auto val="1"/>
        <c:lblOffset val="100"/>
        <c:baseTimeUnit val="days"/>
      </c:dateAx>
      <c:valAx>
        <c:axId val="25999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1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merck</c:v>
                </c:pt>
              </c:strCache>
            </c:strRef>
          </c:tx>
          <c:spPr>
            <a:ln w="28575" cap="rnd">
              <a:solidFill>
                <a:schemeClr val="accent1"/>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A49E-4DC2-B0E8-2D542965E756}"/>
            </c:ext>
          </c:extLst>
        </c:ser>
        <c:ser>
          <c:idx val="1"/>
          <c:order val="1"/>
          <c:tx>
            <c:strRef>
              <c:f>Sheet1!$C$1</c:f>
              <c:strCache>
                <c:ptCount val="1"/>
                <c:pt idx="0">
                  <c:v>novartis</c:v>
                </c:pt>
              </c:strCache>
            </c:strRef>
          </c:tx>
          <c:spPr>
            <a:ln w="28575" cap="rnd">
              <a:solidFill>
                <a:schemeClr val="accent2"/>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A49E-4DC2-B0E8-2D542965E756}"/>
            </c:ext>
          </c:extLst>
        </c:ser>
        <c:ser>
          <c:idx val="2"/>
          <c:order val="2"/>
          <c:tx>
            <c:strRef>
              <c:f>Sheet1!$D$1</c:f>
              <c:strCache>
                <c:ptCount val="1"/>
                <c:pt idx="0">
                  <c:v>gsk</c:v>
                </c:pt>
              </c:strCache>
            </c:strRef>
          </c:tx>
          <c:spPr>
            <a:ln w="28575" cap="rnd">
              <a:solidFill>
                <a:schemeClr val="accent3"/>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A49E-4DC2-B0E8-2D542965E756}"/>
            </c:ext>
          </c:extLst>
        </c:ser>
        <c:ser>
          <c:idx val="3"/>
          <c:order val="3"/>
          <c:tx>
            <c:strRef>
              <c:f>Sheet1!$E$1</c:f>
              <c:strCache>
                <c:ptCount val="1"/>
                <c:pt idx="0">
                  <c:v>sanofi</c:v>
                </c:pt>
              </c:strCache>
            </c:strRef>
          </c:tx>
          <c:spPr>
            <a:ln w="28575" cap="rnd">
              <a:solidFill>
                <a:schemeClr val="accent4"/>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Sheet1!$E$2:$E$16</c:f>
              <c:numCache>
                <c:formatCode>General</c:formatCode>
                <c:ptCount val="15"/>
                <c:pt idx="0">
                  <c:v>0</c:v>
                </c:pt>
                <c:pt idx="1">
                  <c:v>0</c:v>
                </c:pt>
                <c:pt idx="2">
                  <c:v>0</c:v>
                </c:pt>
                <c:pt idx="3">
                  <c:v>0</c:v>
                </c:pt>
                <c:pt idx="4">
                  <c:v>0</c:v>
                </c:pt>
                <c:pt idx="5">
                  <c:v>240</c:v>
                </c:pt>
                <c:pt idx="6">
                  <c:v>0</c:v>
                </c:pt>
                <c:pt idx="7">
                  <c:v>251</c:v>
                </c:pt>
                <c:pt idx="8">
                  <c:v>0</c:v>
                </c:pt>
                <c:pt idx="9">
                  <c:v>139</c:v>
                </c:pt>
                <c:pt idx="10">
                  <c:v>227</c:v>
                </c:pt>
                <c:pt idx="11">
                  <c:v>0</c:v>
                </c:pt>
                <c:pt idx="12">
                  <c:v>0</c:v>
                </c:pt>
                <c:pt idx="13">
                  <c:v>0</c:v>
                </c:pt>
                <c:pt idx="14">
                  <c:v>0</c:v>
                </c:pt>
              </c:numCache>
            </c:numRef>
          </c:val>
          <c:smooth val="0"/>
          <c:extLst>
            <c:ext xmlns:c16="http://schemas.microsoft.com/office/drawing/2014/chart" uri="{C3380CC4-5D6E-409C-BE32-E72D297353CC}">
              <c16:uniqueId val="{00000003-A49E-4DC2-B0E8-2D542965E756}"/>
            </c:ext>
          </c:extLst>
        </c:ser>
        <c:ser>
          <c:idx val="4"/>
          <c:order val="4"/>
          <c:tx>
            <c:strRef>
              <c:f>Sheet1!$F$1</c:f>
              <c:strCache>
                <c:ptCount val="1"/>
                <c:pt idx="0">
                  <c:v>genentech</c:v>
                </c:pt>
              </c:strCache>
            </c:strRef>
          </c:tx>
          <c:spPr>
            <a:ln w="28575" cap="rnd">
              <a:solidFill>
                <a:schemeClr val="accent5"/>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108</c:v>
                </c:pt>
              </c:numCache>
            </c:numRef>
          </c:val>
          <c:smooth val="0"/>
          <c:extLst>
            <c:ext xmlns:c16="http://schemas.microsoft.com/office/drawing/2014/chart" uri="{C3380CC4-5D6E-409C-BE32-E72D297353CC}">
              <c16:uniqueId val="{00000004-A49E-4DC2-B0E8-2D542965E756}"/>
            </c:ext>
          </c:extLst>
        </c:ser>
        <c:ser>
          <c:idx val="5"/>
          <c:order val="5"/>
          <c:tx>
            <c:strRef>
              <c:f>Sheet1!$G$1</c:f>
              <c:strCache>
                <c:ptCount val="1"/>
                <c:pt idx="0">
                  <c:v>pfizerinc</c:v>
                </c:pt>
              </c:strCache>
            </c:strRef>
          </c:tx>
          <c:spPr>
            <a:ln w="28575" cap="rnd">
              <a:solidFill>
                <a:schemeClr val="accent6"/>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Sheet1!$G$2:$G$16</c:f>
              <c:numCache>
                <c:formatCode>General</c:formatCode>
                <c:ptCount val="15"/>
                <c:pt idx="0">
                  <c:v>771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A49E-4DC2-B0E8-2D542965E756}"/>
            </c:ext>
          </c:extLst>
        </c:ser>
        <c:dLbls>
          <c:showLegendKey val="0"/>
          <c:showVal val="0"/>
          <c:showCatName val="0"/>
          <c:showSerName val="0"/>
          <c:showPercent val="0"/>
          <c:showBubbleSize val="0"/>
        </c:dLbls>
        <c:smooth val="0"/>
        <c:axId val="361226288"/>
        <c:axId val="361229896"/>
      </c:lineChart>
      <c:dateAx>
        <c:axId val="36122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29896"/>
        <c:crosses val="autoZero"/>
        <c:auto val="1"/>
        <c:lblOffset val="100"/>
        <c:baseTimeUnit val="days"/>
      </c:dateAx>
      <c:valAx>
        <c:axId val="36122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2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merck</c:v>
                </c:pt>
              </c:strCache>
            </c:strRef>
          </c:tx>
          <c:spPr>
            <a:ln w="28575" cap="rnd">
              <a:solidFill>
                <a:schemeClr val="accent1"/>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D71E-499C-8C34-3FB6F03FF0AA}"/>
            </c:ext>
          </c:extLst>
        </c:ser>
        <c:ser>
          <c:idx val="1"/>
          <c:order val="1"/>
          <c:tx>
            <c:strRef>
              <c:f>Sheet1!$C$1</c:f>
              <c:strCache>
                <c:ptCount val="1"/>
                <c:pt idx="0">
                  <c:v>novartis</c:v>
                </c:pt>
              </c:strCache>
            </c:strRef>
          </c:tx>
          <c:spPr>
            <a:ln w="28575" cap="rnd">
              <a:solidFill>
                <a:schemeClr val="accent2"/>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D71E-499C-8C34-3FB6F03FF0AA}"/>
            </c:ext>
          </c:extLst>
        </c:ser>
        <c:ser>
          <c:idx val="2"/>
          <c:order val="2"/>
          <c:tx>
            <c:strRef>
              <c:f>Sheet1!$D$1</c:f>
              <c:strCache>
                <c:ptCount val="1"/>
                <c:pt idx="0">
                  <c:v>gsk</c:v>
                </c:pt>
              </c:strCache>
            </c:strRef>
          </c:tx>
          <c:spPr>
            <a:ln w="28575" cap="rnd">
              <a:solidFill>
                <a:schemeClr val="accent3"/>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D71E-499C-8C34-3FB6F03FF0AA}"/>
            </c:ext>
          </c:extLst>
        </c:ser>
        <c:ser>
          <c:idx val="3"/>
          <c:order val="3"/>
          <c:tx>
            <c:strRef>
              <c:f>Sheet1!$E$1</c:f>
              <c:strCache>
                <c:ptCount val="1"/>
                <c:pt idx="0">
                  <c:v>sanofi</c:v>
                </c:pt>
              </c:strCache>
            </c:strRef>
          </c:tx>
          <c:spPr>
            <a:ln w="28575" cap="rnd">
              <a:solidFill>
                <a:schemeClr val="accent4"/>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Sheet1!$E$2:$E$16</c:f>
              <c:numCache>
                <c:formatCode>General</c:formatCode>
                <c:ptCount val="15"/>
                <c:pt idx="0">
                  <c:v>0</c:v>
                </c:pt>
                <c:pt idx="1">
                  <c:v>0</c:v>
                </c:pt>
                <c:pt idx="2">
                  <c:v>0</c:v>
                </c:pt>
                <c:pt idx="3">
                  <c:v>0</c:v>
                </c:pt>
                <c:pt idx="4">
                  <c:v>0</c:v>
                </c:pt>
                <c:pt idx="5">
                  <c:v>1.3149</c:v>
                </c:pt>
                <c:pt idx="6">
                  <c:v>0</c:v>
                </c:pt>
                <c:pt idx="7">
                  <c:v>1.3706</c:v>
                </c:pt>
                <c:pt idx="8">
                  <c:v>0</c:v>
                </c:pt>
                <c:pt idx="9">
                  <c:v>0.75490000000000002</c:v>
                </c:pt>
                <c:pt idx="10">
                  <c:v>1.2291000000000001</c:v>
                </c:pt>
                <c:pt idx="11">
                  <c:v>0</c:v>
                </c:pt>
                <c:pt idx="12">
                  <c:v>0</c:v>
                </c:pt>
                <c:pt idx="13">
                  <c:v>0</c:v>
                </c:pt>
                <c:pt idx="14">
                  <c:v>0</c:v>
                </c:pt>
              </c:numCache>
            </c:numRef>
          </c:val>
          <c:smooth val="0"/>
          <c:extLst>
            <c:ext xmlns:c16="http://schemas.microsoft.com/office/drawing/2014/chart" uri="{C3380CC4-5D6E-409C-BE32-E72D297353CC}">
              <c16:uniqueId val="{00000003-D71E-499C-8C34-3FB6F03FF0AA}"/>
            </c:ext>
          </c:extLst>
        </c:ser>
        <c:ser>
          <c:idx val="4"/>
          <c:order val="4"/>
          <c:tx>
            <c:strRef>
              <c:f>Sheet1!$F$1</c:f>
              <c:strCache>
                <c:ptCount val="1"/>
                <c:pt idx="0">
                  <c:v>genentech</c:v>
                </c:pt>
              </c:strCache>
            </c:strRef>
          </c:tx>
          <c:spPr>
            <a:ln w="28575" cap="rnd">
              <a:solidFill>
                <a:schemeClr val="accent5"/>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1.4137999999999999</c:v>
                </c:pt>
              </c:numCache>
            </c:numRef>
          </c:val>
          <c:smooth val="0"/>
          <c:extLst>
            <c:ext xmlns:c16="http://schemas.microsoft.com/office/drawing/2014/chart" uri="{C3380CC4-5D6E-409C-BE32-E72D297353CC}">
              <c16:uniqueId val="{00000004-D71E-499C-8C34-3FB6F03FF0AA}"/>
            </c:ext>
          </c:extLst>
        </c:ser>
        <c:ser>
          <c:idx val="5"/>
          <c:order val="5"/>
          <c:tx>
            <c:strRef>
              <c:f>Sheet1!$G$1</c:f>
              <c:strCache>
                <c:ptCount val="1"/>
                <c:pt idx="0">
                  <c:v>pfizerinc</c:v>
                </c:pt>
              </c:strCache>
            </c:strRef>
          </c:tx>
          <c:spPr>
            <a:ln w="28575" cap="rnd">
              <a:solidFill>
                <a:schemeClr val="accent6"/>
              </a:solidFill>
              <a:round/>
            </a:ln>
            <a:effectLst/>
          </c:spPr>
          <c:marker>
            <c:symbol val="none"/>
          </c:marker>
          <c:cat>
            <c:numRef>
              <c:f>Sheet1!$A$2:$A$16</c:f>
              <c:numCache>
                <c:formatCode>m/d/yyyy</c:formatCode>
                <c:ptCount val="15"/>
                <c:pt idx="0">
                  <c:v>43717</c:v>
                </c:pt>
                <c:pt idx="1">
                  <c:v>43718</c:v>
                </c:pt>
                <c:pt idx="2">
                  <c:v>43719</c:v>
                </c:pt>
                <c:pt idx="3">
                  <c:v>43720</c:v>
                </c:pt>
                <c:pt idx="4">
                  <c:v>43721</c:v>
                </c:pt>
                <c:pt idx="5">
                  <c:v>43722</c:v>
                </c:pt>
                <c:pt idx="6">
                  <c:v>43723</c:v>
                </c:pt>
                <c:pt idx="7">
                  <c:v>43724</c:v>
                </c:pt>
                <c:pt idx="8">
                  <c:v>43725</c:v>
                </c:pt>
                <c:pt idx="9">
                  <c:v>43726</c:v>
                </c:pt>
                <c:pt idx="10">
                  <c:v>43727</c:v>
                </c:pt>
                <c:pt idx="11">
                  <c:v>43728</c:v>
                </c:pt>
                <c:pt idx="12">
                  <c:v>43729</c:v>
                </c:pt>
                <c:pt idx="13">
                  <c:v>43730</c:v>
                </c:pt>
                <c:pt idx="14">
                  <c:v>43731</c:v>
                </c:pt>
              </c:numCache>
            </c:numRef>
          </c:cat>
          <c:val>
            <c:numRef>
              <c:f>Sheet1!$G$2:$G$16</c:f>
              <c:numCache>
                <c:formatCode>General</c:formatCode>
                <c:ptCount val="15"/>
                <c:pt idx="0">
                  <c:v>3.3677000000000001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D71E-499C-8C34-3FB6F03FF0AA}"/>
            </c:ext>
          </c:extLst>
        </c:ser>
        <c:dLbls>
          <c:showLegendKey val="0"/>
          <c:showVal val="0"/>
          <c:showCatName val="0"/>
          <c:showSerName val="0"/>
          <c:showPercent val="0"/>
          <c:showBubbleSize val="0"/>
        </c:dLbls>
        <c:smooth val="0"/>
        <c:axId val="309818616"/>
        <c:axId val="309818944"/>
      </c:lineChart>
      <c:dateAx>
        <c:axId val="30981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18944"/>
        <c:crosses val="autoZero"/>
        <c:auto val="1"/>
        <c:lblOffset val="100"/>
        <c:baseTimeUnit val="days"/>
      </c:dateAx>
      <c:valAx>
        <c:axId val="30981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1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A7679-1DD1-4A94-BE98-F0ADDE6DA95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B7D7BB7-EA29-46D8-8E48-00F4AEF2B967}"/>
              </a:ext>
            </a:extLst>
          </p:cNvPr>
          <p:cNvSpPr>
            <a:spLocks noGrp="1"/>
          </p:cNvSpPr>
          <p:nvPr>
            <p:ph type="subTitle" idx="1"/>
          </p:nvPr>
        </p:nvSpPr>
        <p:spPr/>
        <p:txBody>
          <a:bodyPr/>
          <a:lstStyle/>
          <a:p>
            <a:r>
              <a:rPr lang="en-US"/>
              <a:t>Quintly Test </a:t>
            </a:r>
          </a:p>
        </p:txBody>
      </p:sp>
    </p:spTree>
    <p:extLst>
      <p:ext uri="{BB962C8B-B14F-4D97-AF65-F5344CB8AC3E}">
        <p14:creationId xmlns:p14="http://schemas.microsoft.com/office/powerpoint/2010/main" val="13715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68BA-C45B-440F-B2EE-7C52276690E0}"/>
              </a:ext>
            </a:extLst>
          </p:cNvPr>
          <p:cNvSpPr>
            <a:spLocks noGrp="1"/>
          </p:cNvSpPr>
          <p:nvPr>
            <p:ph type="title"/>
          </p:nvPr>
        </p:nvSpPr>
        <p:spPr/>
        <p:txBody>
          <a:bodyPr/>
          <a:lstStyle/>
          <a:p>
            <a:r>
              <a:rPr lang="en-US"/>
              <a:t>Instagram Key Metrics Table | Pharmaceutical </a:t>
            </a:r>
          </a:p>
        </p:txBody>
      </p:sp>
      <p:graphicFrame>
        <p:nvGraphicFramePr>
          <p:cNvPr id="5" name="Table Placeholder 4">
            <a:extLst>
              <a:ext uri="{FF2B5EF4-FFF2-40B4-BE49-F238E27FC236}">
                <a16:creationId xmlns:a16="http://schemas.microsoft.com/office/drawing/2014/main" id="{C82FB5CC-FA11-4DB6-A2D2-C852B0F4B776}"/>
              </a:ext>
            </a:extLst>
          </p:cNvPr>
          <p:cNvGraphicFramePr>
            <a:graphicFrameLocks noGrp="1"/>
          </p:cNvGraphicFramePr>
          <p:nvPr>
            <p:ph type="tbl" sz="quarter" idx="13"/>
            <p:extLst>
              <p:ext uri="{D42A27DB-BD31-4B8C-83A1-F6EECF244321}">
                <p14:modId xmlns:p14="http://schemas.microsoft.com/office/powerpoint/2010/main" val="196768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9291513"/>
                    </a:ext>
                  </a:extLst>
                </a:gridCol>
                <a:gridCol w="699516">
                  <a:extLst>
                    <a:ext uri="{9D8B030D-6E8A-4147-A177-3AD203B41FA5}">
                      <a16:colId xmlns:a16="http://schemas.microsoft.com/office/drawing/2014/main" val="3527936817"/>
                    </a:ext>
                  </a:extLst>
                </a:gridCol>
                <a:gridCol w="699516">
                  <a:extLst>
                    <a:ext uri="{9D8B030D-6E8A-4147-A177-3AD203B41FA5}">
                      <a16:colId xmlns:a16="http://schemas.microsoft.com/office/drawing/2014/main" val="3971071653"/>
                    </a:ext>
                  </a:extLst>
                </a:gridCol>
                <a:gridCol w="658368">
                  <a:extLst>
                    <a:ext uri="{9D8B030D-6E8A-4147-A177-3AD203B41FA5}">
                      <a16:colId xmlns:a16="http://schemas.microsoft.com/office/drawing/2014/main" val="2558356134"/>
                    </a:ext>
                  </a:extLst>
                </a:gridCol>
                <a:gridCol w="658368">
                  <a:extLst>
                    <a:ext uri="{9D8B030D-6E8A-4147-A177-3AD203B41FA5}">
                      <a16:colId xmlns:a16="http://schemas.microsoft.com/office/drawing/2014/main" val="3794288837"/>
                    </a:ext>
                  </a:extLst>
                </a:gridCol>
                <a:gridCol w="658368">
                  <a:extLst>
                    <a:ext uri="{9D8B030D-6E8A-4147-A177-3AD203B41FA5}">
                      <a16:colId xmlns:a16="http://schemas.microsoft.com/office/drawing/2014/main" val="1823334211"/>
                    </a:ext>
                  </a:extLst>
                </a:gridCol>
                <a:gridCol w="699516">
                  <a:extLst>
                    <a:ext uri="{9D8B030D-6E8A-4147-A177-3AD203B41FA5}">
                      <a16:colId xmlns:a16="http://schemas.microsoft.com/office/drawing/2014/main" val="2425687438"/>
                    </a:ext>
                  </a:extLst>
                </a:gridCol>
                <a:gridCol w="699516">
                  <a:extLst>
                    <a:ext uri="{9D8B030D-6E8A-4147-A177-3AD203B41FA5}">
                      <a16:colId xmlns:a16="http://schemas.microsoft.com/office/drawing/2014/main" val="1495293022"/>
                    </a:ext>
                  </a:extLst>
                </a:gridCol>
                <a:gridCol w="699516">
                  <a:extLst>
                    <a:ext uri="{9D8B030D-6E8A-4147-A177-3AD203B41FA5}">
                      <a16:colId xmlns:a16="http://schemas.microsoft.com/office/drawing/2014/main" val="2345059687"/>
                    </a:ext>
                  </a:extLst>
                </a:gridCol>
                <a:gridCol w="658368">
                  <a:extLst>
                    <a:ext uri="{9D8B030D-6E8A-4147-A177-3AD203B41FA5}">
                      <a16:colId xmlns:a16="http://schemas.microsoft.com/office/drawing/2014/main" val="22610170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66147912"/>
                  </a:ext>
                </a:extLst>
              </a:tr>
              <a:tr h="370840">
                <a:tc>
                  <a:txBody>
                    <a:bodyPr/>
                    <a:lstStyle/>
                    <a:p>
                      <a:r>
                        <a:rPr lang="en-US" sz="1000"/>
                        <a:t>novartis</a:t>
                      </a:r>
                    </a:p>
                  </a:txBody>
                  <a:tcPr/>
                </a:tc>
                <a:tc>
                  <a:txBody>
                    <a:bodyPr/>
                    <a:lstStyle/>
                    <a:p>
                      <a:r>
                        <a:rPr lang="en-US" sz="1000"/>
                        <a:t>52845</a:t>
                      </a:r>
                    </a:p>
                  </a:txBody>
                  <a:tcPr/>
                </a:tc>
                <a:tc>
                  <a:txBody>
                    <a:bodyPr/>
                    <a:lstStyle/>
                    <a:p>
                      <a:r>
                        <a:rPr lang="en-US" sz="1000"/>
                        <a:t>724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83219039"/>
                  </a:ext>
                </a:extLst>
              </a:tr>
              <a:tr h="370840">
                <a:tc>
                  <a:txBody>
                    <a:bodyPr/>
                    <a:lstStyle/>
                    <a:p>
                      <a:r>
                        <a:rPr lang="en-US" sz="1000"/>
                        <a:t>gsk</a:t>
                      </a:r>
                    </a:p>
                  </a:txBody>
                  <a:tcPr/>
                </a:tc>
                <a:tc>
                  <a:txBody>
                    <a:bodyPr/>
                    <a:lstStyle/>
                    <a:p>
                      <a:r>
                        <a:rPr lang="en-US" sz="1000"/>
                        <a:t>34990</a:t>
                      </a:r>
                    </a:p>
                  </a:txBody>
                  <a:tcPr/>
                </a:tc>
                <a:tc>
                  <a:txBody>
                    <a:bodyPr/>
                    <a:lstStyle/>
                    <a:p>
                      <a:r>
                        <a:rPr lang="en-US" sz="1000"/>
                        <a:t>595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81604241"/>
                  </a:ext>
                </a:extLst>
              </a:tr>
              <a:tr h="370840">
                <a:tc>
                  <a:txBody>
                    <a:bodyPr/>
                    <a:lstStyle/>
                    <a:p>
                      <a:r>
                        <a:rPr lang="en-US" sz="1000"/>
                        <a:t>pfizerinc</a:t>
                      </a:r>
                    </a:p>
                  </a:txBody>
                  <a:tcPr/>
                </a:tc>
                <a:tc>
                  <a:txBody>
                    <a:bodyPr/>
                    <a:lstStyle/>
                    <a:p>
                      <a:r>
                        <a:rPr lang="en-US" sz="1000"/>
                        <a:t>23378</a:t>
                      </a:r>
                    </a:p>
                  </a:txBody>
                  <a:tcPr/>
                </a:tc>
                <a:tc>
                  <a:txBody>
                    <a:bodyPr/>
                    <a:lstStyle/>
                    <a:p>
                      <a:r>
                        <a:rPr lang="en-US" sz="1000"/>
                        <a:t>504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758</a:t>
                      </a:r>
                    </a:p>
                  </a:txBody>
                  <a:tcPr/>
                </a:tc>
                <a:tc>
                  <a:txBody>
                    <a:bodyPr/>
                    <a:lstStyle/>
                    <a:p>
                      <a:r>
                        <a:rPr lang="en-US" sz="1000"/>
                        <a:t>13</a:t>
                      </a:r>
                    </a:p>
                  </a:txBody>
                  <a:tcPr/>
                </a:tc>
                <a:tc>
                  <a:txBody>
                    <a:bodyPr/>
                    <a:lstStyle/>
                    <a:p>
                      <a:r>
                        <a:rPr lang="en-US" sz="1000"/>
                        <a:t>3.3339 %</a:t>
                      </a:r>
                    </a:p>
                  </a:txBody>
                  <a:tcPr/>
                </a:tc>
                <a:extLst>
                  <a:ext uri="{0D108BD9-81ED-4DB2-BD59-A6C34878D82A}">
                    <a16:rowId xmlns:a16="http://schemas.microsoft.com/office/drawing/2014/main" val="3990667546"/>
                  </a:ext>
                </a:extLst>
              </a:tr>
              <a:tr h="370840">
                <a:tc>
                  <a:txBody>
                    <a:bodyPr/>
                    <a:lstStyle/>
                    <a:p>
                      <a:r>
                        <a:rPr lang="en-US" sz="1000"/>
                        <a:t>merck</a:t>
                      </a:r>
                    </a:p>
                  </a:txBody>
                  <a:tcPr/>
                </a:tc>
                <a:tc>
                  <a:txBody>
                    <a:bodyPr/>
                    <a:lstStyle/>
                    <a:p>
                      <a:r>
                        <a:rPr lang="en-US" sz="1000"/>
                        <a:t>20467</a:t>
                      </a:r>
                    </a:p>
                  </a:txBody>
                  <a:tcPr/>
                </a:tc>
                <a:tc>
                  <a:txBody>
                    <a:bodyPr/>
                    <a:lstStyle/>
                    <a:p>
                      <a:r>
                        <a:rPr lang="en-US" sz="1000"/>
                        <a:t>485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569390810"/>
                  </a:ext>
                </a:extLst>
              </a:tr>
              <a:tr h="370840">
                <a:tc>
                  <a:txBody>
                    <a:bodyPr/>
                    <a:lstStyle/>
                    <a:p>
                      <a:r>
                        <a:rPr lang="en-US" sz="1000"/>
                        <a:t>sanofi</a:t>
                      </a:r>
                    </a:p>
                  </a:txBody>
                  <a:tcPr/>
                </a:tc>
                <a:tc>
                  <a:txBody>
                    <a:bodyPr/>
                    <a:lstStyle/>
                    <a:p>
                      <a:r>
                        <a:rPr lang="en-US" sz="1000"/>
                        <a:t>18632</a:t>
                      </a:r>
                    </a:p>
                  </a:txBody>
                  <a:tcPr/>
                </a:tc>
                <a:tc>
                  <a:txBody>
                    <a:bodyPr/>
                    <a:lstStyle/>
                    <a:p>
                      <a:r>
                        <a:rPr lang="en-US" sz="1000"/>
                        <a:t>618</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4</a:t>
                      </a:r>
                    </a:p>
                  </a:txBody>
                  <a:tcPr/>
                </a:tc>
                <a:tc>
                  <a:txBody>
                    <a:bodyPr/>
                    <a:lstStyle/>
                    <a:p>
                      <a:r>
                        <a:rPr lang="en-US" sz="1000"/>
                        <a:t>853</a:t>
                      </a:r>
                    </a:p>
                  </a:txBody>
                  <a:tcPr/>
                </a:tc>
                <a:tc>
                  <a:txBody>
                    <a:bodyPr/>
                    <a:lstStyle/>
                    <a:p>
                      <a:r>
                        <a:rPr lang="en-US" sz="1000"/>
                        <a:t>4</a:t>
                      </a:r>
                    </a:p>
                  </a:txBody>
                  <a:tcPr/>
                </a:tc>
                <a:tc>
                  <a:txBody>
                    <a:bodyPr/>
                    <a:lstStyle/>
                    <a:p>
                      <a:r>
                        <a:rPr lang="en-US" sz="1000"/>
                        <a:t>1.1693 %</a:t>
                      </a:r>
                    </a:p>
                  </a:txBody>
                  <a:tcPr/>
                </a:tc>
                <a:extLst>
                  <a:ext uri="{0D108BD9-81ED-4DB2-BD59-A6C34878D82A}">
                    <a16:rowId xmlns:a16="http://schemas.microsoft.com/office/drawing/2014/main" val="1245352250"/>
                  </a:ext>
                </a:extLst>
              </a:tr>
              <a:tr h="370840">
                <a:tc>
                  <a:txBody>
                    <a:bodyPr/>
                    <a:lstStyle/>
                    <a:p>
                      <a:r>
                        <a:rPr lang="en-US" sz="1000"/>
                        <a:t>genentech</a:t>
                      </a:r>
                    </a:p>
                  </a:txBody>
                  <a:tcPr/>
                </a:tc>
                <a:tc>
                  <a:txBody>
                    <a:bodyPr/>
                    <a:lstStyle/>
                    <a:p>
                      <a:r>
                        <a:rPr lang="en-US" sz="1000"/>
                        <a:t>7641</a:t>
                      </a:r>
                    </a:p>
                  </a:txBody>
                  <a:tcPr/>
                </a:tc>
                <a:tc>
                  <a:txBody>
                    <a:bodyPr/>
                    <a:lstStyle/>
                    <a:p>
                      <a:r>
                        <a:rPr lang="en-US" sz="1000"/>
                        <a:t>112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106</a:t>
                      </a:r>
                    </a:p>
                  </a:txBody>
                  <a:tcPr/>
                </a:tc>
                <a:tc>
                  <a:txBody>
                    <a:bodyPr/>
                    <a:lstStyle/>
                    <a:p>
                      <a:r>
                        <a:rPr lang="en-US" sz="1000"/>
                        <a:t>2</a:t>
                      </a:r>
                    </a:p>
                  </a:txBody>
                  <a:tcPr/>
                </a:tc>
                <a:tc>
                  <a:txBody>
                    <a:bodyPr/>
                    <a:lstStyle/>
                    <a:p>
                      <a:r>
                        <a:rPr lang="en-US" sz="1000"/>
                        <a:t>1.4239 %</a:t>
                      </a:r>
                    </a:p>
                  </a:txBody>
                  <a:tcPr/>
                </a:tc>
                <a:extLst>
                  <a:ext uri="{0D108BD9-81ED-4DB2-BD59-A6C34878D82A}">
                    <a16:rowId xmlns:a16="http://schemas.microsoft.com/office/drawing/2014/main" val="1776410715"/>
                  </a:ext>
                </a:extLst>
              </a:tr>
            </a:tbl>
          </a:graphicData>
        </a:graphic>
      </p:graphicFrame>
      <p:sp>
        <p:nvSpPr>
          <p:cNvPr id="4" name="Text Placeholder 3">
            <a:extLst>
              <a:ext uri="{FF2B5EF4-FFF2-40B4-BE49-F238E27FC236}">
                <a16:creationId xmlns:a16="http://schemas.microsoft.com/office/drawing/2014/main" id="{7FDEC339-19F9-49BB-A011-B1B86ADE39F1}"/>
              </a:ext>
            </a:extLst>
          </p:cNvPr>
          <p:cNvSpPr>
            <a:spLocks noGrp="1"/>
          </p:cNvSpPr>
          <p:nvPr>
            <p:ph type="body" sz="quarter" idx="14"/>
          </p:nvPr>
        </p:nvSpPr>
        <p:spPr/>
        <p:txBody>
          <a:bodyPr/>
          <a:lstStyle/>
          <a:p>
            <a:r>
              <a:rPr lang="en-US"/>
              <a:t>09/09/2019 - 09/23/2019</a:t>
            </a:r>
          </a:p>
        </p:txBody>
      </p:sp>
    </p:spTree>
    <p:extLst>
      <p:ext uri="{BB962C8B-B14F-4D97-AF65-F5344CB8AC3E}">
        <p14:creationId xmlns:p14="http://schemas.microsoft.com/office/powerpoint/2010/main" val="193419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3B01-64E3-404B-BEA3-67AB6E75D7F3}"/>
              </a:ext>
            </a:extLst>
          </p:cNvPr>
          <p:cNvSpPr>
            <a:spLocks noGrp="1"/>
          </p:cNvSpPr>
          <p:nvPr>
            <p:ph type="title"/>
          </p:nvPr>
        </p:nvSpPr>
        <p:spPr/>
        <p:txBody>
          <a:bodyPr/>
          <a:lstStyle/>
          <a:p>
            <a:r>
              <a:rPr lang="en-US"/>
              <a:t>Instagram Followers Total | Pharmaceutical </a:t>
            </a:r>
          </a:p>
        </p:txBody>
      </p:sp>
      <p:graphicFrame>
        <p:nvGraphicFramePr>
          <p:cNvPr id="6" name="Chart Placeholder 5">
            <a:extLst>
              <a:ext uri="{FF2B5EF4-FFF2-40B4-BE49-F238E27FC236}">
                <a16:creationId xmlns:a16="http://schemas.microsoft.com/office/drawing/2014/main" id="{865A8C90-1F0B-453F-92A6-37D58D37993A}"/>
              </a:ext>
            </a:extLst>
          </p:cNvPr>
          <p:cNvGraphicFramePr>
            <a:graphicFrameLocks noGrp="1"/>
          </p:cNvGraphicFramePr>
          <p:nvPr>
            <p:ph type="chart" sz="quarter" idx="13"/>
            <p:extLst>
              <p:ext uri="{D42A27DB-BD31-4B8C-83A1-F6EECF244321}">
                <p14:modId xmlns:p14="http://schemas.microsoft.com/office/powerpoint/2010/main" val="2648089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00465-D79F-4DDA-8DF3-626587307E04}"/>
              </a:ext>
            </a:extLst>
          </p:cNvPr>
          <p:cNvSpPr>
            <a:spLocks noGrp="1"/>
          </p:cNvSpPr>
          <p:nvPr>
            <p:ph type="body" sz="quarter" idx="14"/>
          </p:nvPr>
        </p:nvSpPr>
        <p:spPr/>
        <p:txBody>
          <a:bodyPr/>
          <a:lstStyle/>
          <a:p>
            <a:r>
              <a:rPr lang="en-US"/>
              <a:t>09/09/2019 - 09/23/2019</a:t>
            </a:r>
          </a:p>
        </p:txBody>
      </p:sp>
      <p:sp>
        <p:nvSpPr>
          <p:cNvPr id="5" name="Footer Placeholder 4">
            <a:extLst>
              <a:ext uri="{FF2B5EF4-FFF2-40B4-BE49-F238E27FC236}">
                <a16:creationId xmlns:a16="http://schemas.microsoft.com/office/drawing/2014/main" id="{D47E4291-5C5D-4B0D-BCAA-6BE78D2B0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0056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D7ED-CC87-4D29-8D19-1FE2CB9BB3DD}"/>
              </a:ext>
            </a:extLst>
          </p:cNvPr>
          <p:cNvSpPr>
            <a:spLocks noGrp="1"/>
          </p:cNvSpPr>
          <p:nvPr>
            <p:ph type="title"/>
          </p:nvPr>
        </p:nvSpPr>
        <p:spPr/>
        <p:txBody>
          <a:bodyPr/>
          <a:lstStyle/>
          <a:p>
            <a:r>
              <a:rPr lang="en-US"/>
              <a:t>Instagram Followers Change Rate | Pharmaceutical </a:t>
            </a:r>
          </a:p>
        </p:txBody>
      </p:sp>
      <p:graphicFrame>
        <p:nvGraphicFramePr>
          <p:cNvPr id="6" name="Chart Placeholder 5">
            <a:extLst>
              <a:ext uri="{FF2B5EF4-FFF2-40B4-BE49-F238E27FC236}">
                <a16:creationId xmlns:a16="http://schemas.microsoft.com/office/drawing/2014/main" id="{6DC24294-9869-4BC2-990E-BF84A99D144A}"/>
              </a:ext>
            </a:extLst>
          </p:cNvPr>
          <p:cNvGraphicFramePr>
            <a:graphicFrameLocks noGrp="1"/>
          </p:cNvGraphicFramePr>
          <p:nvPr>
            <p:ph type="chart" sz="quarter" idx="13"/>
            <p:extLst>
              <p:ext uri="{D42A27DB-BD31-4B8C-83A1-F6EECF244321}">
                <p14:modId xmlns:p14="http://schemas.microsoft.com/office/powerpoint/2010/main" val="2037517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AC395F-8800-4E56-BC6F-9AAA379490CC}"/>
              </a:ext>
            </a:extLst>
          </p:cNvPr>
          <p:cNvSpPr>
            <a:spLocks noGrp="1"/>
          </p:cNvSpPr>
          <p:nvPr>
            <p:ph type="body" sz="quarter" idx="14"/>
          </p:nvPr>
        </p:nvSpPr>
        <p:spPr/>
        <p:txBody>
          <a:bodyPr/>
          <a:lstStyle/>
          <a:p>
            <a:r>
              <a:rPr lang="en-US"/>
              <a:t>09/09/2019 - 09/23/2019</a:t>
            </a:r>
          </a:p>
        </p:txBody>
      </p:sp>
      <p:sp>
        <p:nvSpPr>
          <p:cNvPr id="5" name="Footer Placeholder 4">
            <a:extLst>
              <a:ext uri="{FF2B5EF4-FFF2-40B4-BE49-F238E27FC236}">
                <a16:creationId xmlns:a16="http://schemas.microsoft.com/office/drawing/2014/main" id="{25F60EE2-4C20-4613-8408-F71018612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526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3C61-4EB8-4E87-862C-B0A9CEF27417}"/>
              </a:ext>
            </a:extLst>
          </p:cNvPr>
          <p:cNvSpPr>
            <a:spLocks noGrp="1"/>
          </p:cNvSpPr>
          <p:nvPr>
            <p:ph type="title"/>
          </p:nvPr>
        </p:nvSpPr>
        <p:spPr/>
        <p:txBody>
          <a:bodyPr/>
          <a:lstStyle/>
          <a:p>
            <a:r>
              <a:rPr lang="en-US"/>
              <a:t>Instagram Posts Table | Pharmaceutical  - 1 of 3</a:t>
            </a:r>
          </a:p>
        </p:txBody>
      </p:sp>
      <p:graphicFrame>
        <p:nvGraphicFramePr>
          <p:cNvPr id="5" name="Table Placeholder 4">
            <a:extLst>
              <a:ext uri="{FF2B5EF4-FFF2-40B4-BE49-F238E27FC236}">
                <a16:creationId xmlns:a16="http://schemas.microsoft.com/office/drawing/2014/main" id="{F0ED8614-EC8A-4665-84BF-C1BFEA3C87A8}"/>
              </a:ext>
            </a:extLst>
          </p:cNvPr>
          <p:cNvGraphicFramePr>
            <a:graphicFrameLocks noGrp="1"/>
          </p:cNvGraphicFramePr>
          <p:nvPr>
            <p:ph type="tbl" sz="quarter" idx="13"/>
            <p:extLst>
              <p:ext uri="{D42A27DB-BD31-4B8C-83A1-F6EECF244321}">
                <p14:modId xmlns:p14="http://schemas.microsoft.com/office/powerpoint/2010/main" val="361516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4262296"/>
                    </a:ext>
                  </a:extLst>
                </a:gridCol>
                <a:gridCol w="1810512">
                  <a:extLst>
                    <a:ext uri="{9D8B030D-6E8A-4147-A177-3AD203B41FA5}">
                      <a16:colId xmlns:a16="http://schemas.microsoft.com/office/drawing/2014/main" val="3834696299"/>
                    </a:ext>
                  </a:extLst>
                </a:gridCol>
                <a:gridCol w="822960">
                  <a:extLst>
                    <a:ext uri="{9D8B030D-6E8A-4147-A177-3AD203B41FA5}">
                      <a16:colId xmlns:a16="http://schemas.microsoft.com/office/drawing/2014/main" val="2302251428"/>
                    </a:ext>
                  </a:extLst>
                </a:gridCol>
                <a:gridCol w="822960">
                  <a:extLst>
                    <a:ext uri="{9D8B030D-6E8A-4147-A177-3AD203B41FA5}">
                      <a16:colId xmlns:a16="http://schemas.microsoft.com/office/drawing/2014/main" val="3146506476"/>
                    </a:ext>
                  </a:extLst>
                </a:gridCol>
                <a:gridCol w="822960">
                  <a:extLst>
                    <a:ext uri="{9D8B030D-6E8A-4147-A177-3AD203B41FA5}">
                      <a16:colId xmlns:a16="http://schemas.microsoft.com/office/drawing/2014/main" val="2576647616"/>
                    </a:ext>
                  </a:extLst>
                </a:gridCol>
                <a:gridCol w="822960">
                  <a:extLst>
                    <a:ext uri="{9D8B030D-6E8A-4147-A177-3AD203B41FA5}">
                      <a16:colId xmlns:a16="http://schemas.microsoft.com/office/drawing/2014/main" val="861529524"/>
                    </a:ext>
                  </a:extLst>
                </a:gridCol>
                <a:gridCol w="822960">
                  <a:extLst>
                    <a:ext uri="{9D8B030D-6E8A-4147-A177-3AD203B41FA5}">
                      <a16:colId xmlns:a16="http://schemas.microsoft.com/office/drawing/2014/main" val="2048824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028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genentech - 2019-09-23 22:30:04</a:t>
                      </a:r>
                      <a:r>
                        <a:rPr kumimoji="0" lang="en-US" sz="1000" b="0" i="0" u="none" strike="noStrike" kern="1200" cap="none" spc="0" normalizeH="0" baseline="0" noProof="0">
                          <a:ln>
                            <a:noFill/>
                          </a:ln>
                          <a:solidFill>
                            <a:prstClr val="black"/>
                          </a:solidFill>
                          <a:effectLst/>
                          <a:uLnTx/>
                          <a:uFillTx/>
                          <a:latin typeface="+mn-lt"/>
                          <a:ea typeface="+mn-ea"/>
                          <a:cs typeface="+mn-cs"/>
                        </a:rPr>
                        <a:t>
 What if you could help fight #climatechange by increasing the amount of plant-based foods in your diet? As part of our Cool Food Pledge commitment with worldresources, we're reducing our greenhouse gas emissions from the food we serve in our cafeterias and providing our employees with more plant-based options!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https://www.instagram.com/p/B2xGYXSHpX0/media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278833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sanofi - 2019-09-19 16:58:12</a:t>
                      </a:r>
                      <a:r>
                        <a:rPr kumimoji="0" lang="en-US" sz="1000" b="0" i="0" u="none" strike="noStrike" kern="1200" cap="none" spc="0" normalizeH="0" baseline="0" noProof="0">
                          <a:ln>
                            <a:noFill/>
                          </a:ln>
                          <a:solidFill>
                            <a:prstClr val="black"/>
                          </a:solidFill>
                          <a:effectLst/>
                          <a:uLnTx/>
                          <a:uFillTx/>
                          <a:latin typeface="+mn-lt"/>
                          <a:ea typeface="+mn-ea"/>
                          <a:cs typeface="+mn-cs"/>
                        </a:rPr>
                        <a:t>
 People living with #MultipleSclerosis can develop a form of major depression at a rate of up to two to five times higher than the general population. We’re collaborating with happify on a #prescriptiondigitaltherapeutic app w/ the aim to help manage &amp; improve depression &amp; anxiety in people with living with #MS. #digitalhealthinnovation.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https://www.instagram.com/p/B2mNOK9itPj/media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1275151"/>
                  </a:ext>
                </a:extLst>
              </a:tr>
            </a:tbl>
          </a:graphicData>
        </a:graphic>
      </p:graphicFrame>
      <p:sp>
        <p:nvSpPr>
          <p:cNvPr id="4" name="Text Placeholder 3">
            <a:extLst>
              <a:ext uri="{FF2B5EF4-FFF2-40B4-BE49-F238E27FC236}">
                <a16:creationId xmlns:a16="http://schemas.microsoft.com/office/drawing/2014/main" id="{A454FC6E-3F4C-4C15-B370-651A21F26C33}"/>
              </a:ext>
            </a:extLst>
          </p:cNvPr>
          <p:cNvSpPr>
            <a:spLocks noGrp="1"/>
          </p:cNvSpPr>
          <p:nvPr>
            <p:ph type="body" sz="quarter" idx="14"/>
          </p:nvPr>
        </p:nvSpPr>
        <p:spPr/>
        <p:txBody>
          <a:bodyPr/>
          <a:lstStyle/>
          <a:p>
            <a:r>
              <a:rPr lang="en-US"/>
              <a:t>09/09/2019 - 09/23/2019</a:t>
            </a:r>
          </a:p>
        </p:txBody>
      </p:sp>
    </p:spTree>
    <p:extLst>
      <p:ext uri="{BB962C8B-B14F-4D97-AF65-F5344CB8AC3E}">
        <p14:creationId xmlns:p14="http://schemas.microsoft.com/office/powerpoint/2010/main" val="3606817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B0E9-49E6-4FF9-89DC-08E069590B0C}"/>
              </a:ext>
            </a:extLst>
          </p:cNvPr>
          <p:cNvSpPr>
            <a:spLocks noGrp="1"/>
          </p:cNvSpPr>
          <p:nvPr>
            <p:ph type="title"/>
          </p:nvPr>
        </p:nvSpPr>
        <p:spPr/>
        <p:txBody>
          <a:bodyPr/>
          <a:lstStyle/>
          <a:p>
            <a:r>
              <a:rPr lang="en-US"/>
              <a:t>Instagram Posts Table | Pharmaceutical  - 2 of 3</a:t>
            </a:r>
          </a:p>
        </p:txBody>
      </p:sp>
      <p:graphicFrame>
        <p:nvGraphicFramePr>
          <p:cNvPr id="5" name="Table Placeholder 4">
            <a:extLst>
              <a:ext uri="{FF2B5EF4-FFF2-40B4-BE49-F238E27FC236}">
                <a16:creationId xmlns:a16="http://schemas.microsoft.com/office/drawing/2014/main" id="{7B7C0CD3-1339-4653-82B3-4BB91B8F1EDC}"/>
              </a:ext>
            </a:extLst>
          </p:cNvPr>
          <p:cNvGraphicFramePr>
            <a:graphicFrameLocks noGrp="1"/>
          </p:cNvGraphicFramePr>
          <p:nvPr>
            <p:ph type="tbl" sz="quarter" idx="13"/>
            <p:extLst>
              <p:ext uri="{D42A27DB-BD31-4B8C-83A1-F6EECF244321}">
                <p14:modId xmlns:p14="http://schemas.microsoft.com/office/powerpoint/2010/main" val="181976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4288909"/>
                    </a:ext>
                  </a:extLst>
                </a:gridCol>
                <a:gridCol w="1810512">
                  <a:extLst>
                    <a:ext uri="{9D8B030D-6E8A-4147-A177-3AD203B41FA5}">
                      <a16:colId xmlns:a16="http://schemas.microsoft.com/office/drawing/2014/main" val="783627149"/>
                    </a:ext>
                  </a:extLst>
                </a:gridCol>
                <a:gridCol w="822960">
                  <a:extLst>
                    <a:ext uri="{9D8B030D-6E8A-4147-A177-3AD203B41FA5}">
                      <a16:colId xmlns:a16="http://schemas.microsoft.com/office/drawing/2014/main" val="910352072"/>
                    </a:ext>
                  </a:extLst>
                </a:gridCol>
                <a:gridCol w="822960">
                  <a:extLst>
                    <a:ext uri="{9D8B030D-6E8A-4147-A177-3AD203B41FA5}">
                      <a16:colId xmlns:a16="http://schemas.microsoft.com/office/drawing/2014/main" val="3224482713"/>
                    </a:ext>
                  </a:extLst>
                </a:gridCol>
                <a:gridCol w="822960">
                  <a:extLst>
                    <a:ext uri="{9D8B030D-6E8A-4147-A177-3AD203B41FA5}">
                      <a16:colId xmlns:a16="http://schemas.microsoft.com/office/drawing/2014/main" val="1194232533"/>
                    </a:ext>
                  </a:extLst>
                </a:gridCol>
                <a:gridCol w="822960">
                  <a:extLst>
                    <a:ext uri="{9D8B030D-6E8A-4147-A177-3AD203B41FA5}">
                      <a16:colId xmlns:a16="http://schemas.microsoft.com/office/drawing/2014/main" val="4291604541"/>
                    </a:ext>
                  </a:extLst>
                </a:gridCol>
                <a:gridCol w="822960">
                  <a:extLst>
                    <a:ext uri="{9D8B030D-6E8A-4147-A177-3AD203B41FA5}">
                      <a16:colId xmlns:a16="http://schemas.microsoft.com/office/drawing/2014/main" val="33779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543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sanofi - 2019-09-18 15:58:42</a:t>
                      </a:r>
                      <a:r>
                        <a:rPr kumimoji="0" lang="en-US" sz="1000" b="0" i="0" u="none" strike="noStrike" kern="1200" cap="none" spc="0" normalizeH="0" baseline="0" noProof="0">
                          <a:ln>
                            <a:noFill/>
                          </a:ln>
                          <a:solidFill>
                            <a:prstClr val="black"/>
                          </a:solidFill>
                          <a:effectLst/>
                          <a:uLnTx/>
                          <a:uFillTx/>
                          <a:latin typeface="+mn-lt"/>
                          <a:ea typeface="+mn-ea"/>
                          <a:cs typeface="+mn-cs"/>
                        </a:rPr>
                        <a:t>
 What’s it really like growing up with #atopicdermatitis (AD)? We sent the Understand AD Squad to ask Isaiah. Visit the link in our bio to watch videos from their meeting and to learn more. In partnership with Regeneron and NationalEczema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https://www.instagram.com/p/B2jhlVygKBC/media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962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sanofi - 2019-09-16 12:01:58</a:t>
                      </a:r>
                      <a:r>
                        <a:rPr kumimoji="0" lang="en-US" sz="1000" b="0" i="0" u="none" strike="noStrike" kern="1200" cap="none" spc="0" normalizeH="0" baseline="0" noProof="0">
                          <a:ln>
                            <a:noFill/>
                          </a:ln>
                          <a:solidFill>
                            <a:prstClr val="black"/>
                          </a:solidFill>
                          <a:effectLst/>
                          <a:uLnTx/>
                          <a:uFillTx/>
                          <a:latin typeface="+mn-lt"/>
                          <a:ea typeface="+mn-ea"/>
                          <a:cs typeface="+mn-cs"/>
                        </a:rPr>
                        <a:t>
 “I can’t go to gym class because when I sweat my skin starts getting irritated and I feel sore all over.” Click the link in our bio to read how 14-year-old Malena copes with her severe atopic dermatitis on #AtopicDermatitisDay
#ChangeAD #AtopicEczemaDay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https://www.instagram.com/p/B2d8744Ixba/media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929586"/>
                  </a:ext>
                </a:extLst>
              </a:tr>
            </a:tbl>
          </a:graphicData>
        </a:graphic>
      </p:graphicFrame>
      <p:sp>
        <p:nvSpPr>
          <p:cNvPr id="4" name="Text Placeholder 3">
            <a:extLst>
              <a:ext uri="{FF2B5EF4-FFF2-40B4-BE49-F238E27FC236}">
                <a16:creationId xmlns:a16="http://schemas.microsoft.com/office/drawing/2014/main" id="{7C540877-74A9-4CAA-AB62-0DF08D129C4D}"/>
              </a:ext>
            </a:extLst>
          </p:cNvPr>
          <p:cNvSpPr>
            <a:spLocks noGrp="1"/>
          </p:cNvSpPr>
          <p:nvPr>
            <p:ph type="body" sz="quarter" idx="14"/>
          </p:nvPr>
        </p:nvSpPr>
        <p:spPr/>
        <p:txBody>
          <a:bodyPr/>
          <a:lstStyle/>
          <a:p>
            <a:r>
              <a:rPr lang="en-US"/>
              <a:t>09/09/2019 - 09/23/2019</a:t>
            </a:r>
          </a:p>
        </p:txBody>
      </p:sp>
    </p:spTree>
    <p:extLst>
      <p:ext uri="{BB962C8B-B14F-4D97-AF65-F5344CB8AC3E}">
        <p14:creationId xmlns:p14="http://schemas.microsoft.com/office/powerpoint/2010/main" val="4012209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1ABB8-7FB1-457C-B5D7-305D703F73FE}"/>
              </a:ext>
            </a:extLst>
          </p:cNvPr>
          <p:cNvSpPr>
            <a:spLocks noGrp="1"/>
          </p:cNvSpPr>
          <p:nvPr>
            <p:ph type="title"/>
          </p:nvPr>
        </p:nvSpPr>
        <p:spPr/>
        <p:txBody>
          <a:bodyPr/>
          <a:lstStyle/>
          <a:p>
            <a:r>
              <a:rPr lang="en-US"/>
              <a:t>Instagram Posts Table | Pharmaceutical  - 3 of 3</a:t>
            </a:r>
          </a:p>
        </p:txBody>
      </p:sp>
      <p:graphicFrame>
        <p:nvGraphicFramePr>
          <p:cNvPr id="5" name="Table Placeholder 4">
            <a:extLst>
              <a:ext uri="{FF2B5EF4-FFF2-40B4-BE49-F238E27FC236}">
                <a16:creationId xmlns:a16="http://schemas.microsoft.com/office/drawing/2014/main" id="{D8882ACA-534A-4000-B200-51B7CBE466A2}"/>
              </a:ext>
            </a:extLst>
          </p:cNvPr>
          <p:cNvGraphicFramePr>
            <a:graphicFrameLocks noGrp="1"/>
          </p:cNvGraphicFramePr>
          <p:nvPr>
            <p:ph type="tbl" sz="quarter" idx="13"/>
            <p:extLst>
              <p:ext uri="{D42A27DB-BD31-4B8C-83A1-F6EECF244321}">
                <p14:modId xmlns:p14="http://schemas.microsoft.com/office/powerpoint/2010/main" val="4123568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4009711"/>
                    </a:ext>
                  </a:extLst>
                </a:gridCol>
                <a:gridCol w="1810512">
                  <a:extLst>
                    <a:ext uri="{9D8B030D-6E8A-4147-A177-3AD203B41FA5}">
                      <a16:colId xmlns:a16="http://schemas.microsoft.com/office/drawing/2014/main" val="3828538650"/>
                    </a:ext>
                  </a:extLst>
                </a:gridCol>
                <a:gridCol w="822960">
                  <a:extLst>
                    <a:ext uri="{9D8B030D-6E8A-4147-A177-3AD203B41FA5}">
                      <a16:colId xmlns:a16="http://schemas.microsoft.com/office/drawing/2014/main" val="3299654954"/>
                    </a:ext>
                  </a:extLst>
                </a:gridCol>
                <a:gridCol w="822960">
                  <a:extLst>
                    <a:ext uri="{9D8B030D-6E8A-4147-A177-3AD203B41FA5}">
                      <a16:colId xmlns:a16="http://schemas.microsoft.com/office/drawing/2014/main" val="3372318766"/>
                    </a:ext>
                  </a:extLst>
                </a:gridCol>
                <a:gridCol w="822960">
                  <a:extLst>
                    <a:ext uri="{9D8B030D-6E8A-4147-A177-3AD203B41FA5}">
                      <a16:colId xmlns:a16="http://schemas.microsoft.com/office/drawing/2014/main" val="4025533527"/>
                    </a:ext>
                  </a:extLst>
                </a:gridCol>
                <a:gridCol w="822960">
                  <a:extLst>
                    <a:ext uri="{9D8B030D-6E8A-4147-A177-3AD203B41FA5}">
                      <a16:colId xmlns:a16="http://schemas.microsoft.com/office/drawing/2014/main" val="3880101514"/>
                    </a:ext>
                  </a:extLst>
                </a:gridCol>
                <a:gridCol w="822960">
                  <a:extLst>
                    <a:ext uri="{9D8B030D-6E8A-4147-A177-3AD203B41FA5}">
                      <a16:colId xmlns:a16="http://schemas.microsoft.com/office/drawing/2014/main" val="375953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31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sanofi - 2019-09-14 15:00:30</a:t>
                      </a:r>
                      <a:r>
                        <a:rPr kumimoji="0" lang="en-US" sz="1000" b="0" i="0" u="none" strike="noStrike" kern="1200" cap="none" spc="0" normalizeH="0" baseline="0" noProof="0">
                          <a:ln>
                            <a:noFill/>
                          </a:ln>
                          <a:solidFill>
                            <a:prstClr val="black"/>
                          </a:solidFill>
                          <a:effectLst/>
                          <a:uLnTx/>
                          <a:uFillTx/>
                          <a:latin typeface="+mn-lt"/>
                          <a:ea typeface="+mn-ea"/>
                          <a:cs typeface="+mn-cs"/>
                        </a:rPr>
                        <a:t>
 Around the world, people with atopic dermatitis (AD) experience similar challenges every day. On World #AtopicDermatitisDay, to help raise awareness of the condition and show our support of the AD community, we're sharing Malena's story to show how the impact of AD is more than skin deep. Watch the video. #ChangeAD #AtopicEczemaDay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https://www.instagram.com/p/B2ZHpFUHWdE/media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645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pfizerinc - 2019-09-09 20:30:11</a:t>
                      </a:r>
                      <a:r>
                        <a:rPr kumimoji="0" lang="en-US" sz="1000" b="0" i="0" u="none" strike="noStrike" kern="1200" cap="none" spc="0" normalizeH="0" baseline="0" noProof="0">
                          <a:ln>
                            <a:noFill/>
                          </a:ln>
                          <a:solidFill>
                            <a:prstClr val="black"/>
                          </a:solidFill>
                          <a:effectLst/>
                          <a:uLnTx/>
                          <a:uFillTx/>
                          <a:latin typeface="+mn-lt"/>
                          <a:ea typeface="+mn-ea"/>
                          <a:cs typeface="+mn-cs"/>
                        </a:rPr>
                        <a:t>
 Yesterday, Team Pfizer was proud to participate in the komengreaternyc #Race4TheCure! 400+ colleagues &amp; their families supported those living with #breastcancer. Today and every day, we are working hard to fight this deadly disease. 💕 #PfizerProud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https://www.instagram.com/p/B2M1h_mByyC/media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06:05:56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6595264"/>
                  </a:ext>
                </a:extLst>
              </a:tr>
            </a:tbl>
          </a:graphicData>
        </a:graphic>
      </p:graphicFrame>
      <p:sp>
        <p:nvSpPr>
          <p:cNvPr id="4" name="Text Placeholder 3">
            <a:extLst>
              <a:ext uri="{FF2B5EF4-FFF2-40B4-BE49-F238E27FC236}">
                <a16:creationId xmlns:a16="http://schemas.microsoft.com/office/drawing/2014/main" id="{63819E02-A9E2-4A46-AF3A-62B69F387941}"/>
              </a:ext>
            </a:extLst>
          </p:cNvPr>
          <p:cNvSpPr>
            <a:spLocks noGrp="1"/>
          </p:cNvSpPr>
          <p:nvPr>
            <p:ph type="body" sz="quarter" idx="14"/>
          </p:nvPr>
        </p:nvSpPr>
        <p:spPr/>
        <p:txBody>
          <a:bodyPr/>
          <a:lstStyle/>
          <a:p>
            <a:r>
              <a:rPr lang="en-US"/>
              <a:t>09/09/2019 - 09/23/2019</a:t>
            </a:r>
          </a:p>
        </p:txBody>
      </p:sp>
    </p:spTree>
    <p:extLst>
      <p:ext uri="{BB962C8B-B14F-4D97-AF65-F5344CB8AC3E}">
        <p14:creationId xmlns:p14="http://schemas.microsoft.com/office/powerpoint/2010/main" val="1148382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5E20-7913-4F4A-B1C6-FFF6C6231364}"/>
              </a:ext>
            </a:extLst>
          </p:cNvPr>
          <p:cNvSpPr>
            <a:spLocks noGrp="1"/>
          </p:cNvSpPr>
          <p:nvPr>
            <p:ph type="title"/>
          </p:nvPr>
        </p:nvSpPr>
        <p:spPr/>
        <p:txBody>
          <a:bodyPr/>
          <a:lstStyle/>
          <a:p>
            <a:r>
              <a:rPr lang="en-US"/>
              <a:t>Instagram Average Interactions Per Post | Pharmaceutical </a:t>
            </a:r>
          </a:p>
        </p:txBody>
      </p:sp>
      <p:graphicFrame>
        <p:nvGraphicFramePr>
          <p:cNvPr id="6" name="Chart Placeholder 5">
            <a:extLst>
              <a:ext uri="{FF2B5EF4-FFF2-40B4-BE49-F238E27FC236}">
                <a16:creationId xmlns:a16="http://schemas.microsoft.com/office/drawing/2014/main" id="{4D444C98-2BD1-4A39-8889-62E6EAACD954}"/>
              </a:ext>
            </a:extLst>
          </p:cNvPr>
          <p:cNvGraphicFramePr>
            <a:graphicFrameLocks noGrp="1"/>
          </p:cNvGraphicFramePr>
          <p:nvPr>
            <p:ph type="chart" sz="quarter" idx="13"/>
            <p:extLst>
              <p:ext uri="{D42A27DB-BD31-4B8C-83A1-F6EECF244321}">
                <p14:modId xmlns:p14="http://schemas.microsoft.com/office/powerpoint/2010/main" val="181978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1B2CB-5FC9-4AA9-855E-629AE5049E13}"/>
              </a:ext>
            </a:extLst>
          </p:cNvPr>
          <p:cNvSpPr>
            <a:spLocks noGrp="1"/>
          </p:cNvSpPr>
          <p:nvPr>
            <p:ph type="body" sz="quarter" idx="14"/>
          </p:nvPr>
        </p:nvSpPr>
        <p:spPr/>
        <p:txBody>
          <a:bodyPr/>
          <a:lstStyle/>
          <a:p>
            <a:r>
              <a:rPr lang="en-US"/>
              <a:t>09/09/2019 - 09/23/2019</a:t>
            </a:r>
          </a:p>
        </p:txBody>
      </p:sp>
      <p:sp>
        <p:nvSpPr>
          <p:cNvPr id="5" name="Footer Placeholder 4">
            <a:extLst>
              <a:ext uri="{FF2B5EF4-FFF2-40B4-BE49-F238E27FC236}">
                <a16:creationId xmlns:a16="http://schemas.microsoft.com/office/drawing/2014/main" id="{8C9646AC-B6C7-48F7-BA89-B8BB684EA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215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B1DB6-938F-4DAA-996B-75AB52C216E5}"/>
              </a:ext>
            </a:extLst>
          </p:cNvPr>
          <p:cNvSpPr>
            <a:spLocks noGrp="1"/>
          </p:cNvSpPr>
          <p:nvPr>
            <p:ph type="title"/>
          </p:nvPr>
        </p:nvSpPr>
        <p:spPr/>
        <p:txBody>
          <a:bodyPr/>
          <a:lstStyle/>
          <a:p>
            <a:r>
              <a:rPr lang="en-US"/>
              <a:t>Instagram Interaction Rate | Pharmaceutical </a:t>
            </a:r>
          </a:p>
        </p:txBody>
      </p:sp>
      <p:graphicFrame>
        <p:nvGraphicFramePr>
          <p:cNvPr id="6" name="Chart Placeholder 5">
            <a:extLst>
              <a:ext uri="{FF2B5EF4-FFF2-40B4-BE49-F238E27FC236}">
                <a16:creationId xmlns:a16="http://schemas.microsoft.com/office/drawing/2014/main" id="{FE50291B-200A-43D2-9014-6F16F5639C02}"/>
              </a:ext>
            </a:extLst>
          </p:cNvPr>
          <p:cNvGraphicFramePr>
            <a:graphicFrameLocks noGrp="1"/>
          </p:cNvGraphicFramePr>
          <p:nvPr>
            <p:ph type="chart" sz="quarter" idx="13"/>
            <p:extLst>
              <p:ext uri="{D42A27DB-BD31-4B8C-83A1-F6EECF244321}">
                <p14:modId xmlns:p14="http://schemas.microsoft.com/office/powerpoint/2010/main" val="98201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545A0-DBB8-4720-BFFD-04A330C38DA7}"/>
              </a:ext>
            </a:extLst>
          </p:cNvPr>
          <p:cNvSpPr>
            <a:spLocks noGrp="1"/>
          </p:cNvSpPr>
          <p:nvPr>
            <p:ph type="body" sz="quarter" idx="14"/>
          </p:nvPr>
        </p:nvSpPr>
        <p:spPr/>
        <p:txBody>
          <a:bodyPr/>
          <a:lstStyle/>
          <a:p>
            <a:r>
              <a:rPr lang="en-US"/>
              <a:t>09/09/2019 - 09/23/2019</a:t>
            </a:r>
          </a:p>
        </p:txBody>
      </p:sp>
      <p:sp>
        <p:nvSpPr>
          <p:cNvPr id="5" name="Footer Placeholder 4">
            <a:extLst>
              <a:ext uri="{FF2B5EF4-FFF2-40B4-BE49-F238E27FC236}">
                <a16:creationId xmlns:a16="http://schemas.microsoft.com/office/drawing/2014/main" id="{3EA4EB47-C8B5-473E-A917-9A5CF6998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9214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343</Words>
  <Application>Microsoft Office PowerPoint</Application>
  <PresentationFormat>On-screen Show (4:3)</PresentationFormat>
  <Paragraphs>154</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Overview</vt:lpstr>
      <vt:lpstr>Instagram Key Metrics Table | Pharmaceutical </vt:lpstr>
      <vt:lpstr>Instagram Followers Total | Pharmaceutical </vt:lpstr>
      <vt:lpstr>Instagram Followers Change Rate | Pharmaceutical </vt:lpstr>
      <vt:lpstr>Instagram Posts Table | Pharmaceutical  - 1 of 3</vt:lpstr>
      <vt:lpstr>Instagram Posts Table | Pharmaceutical  - 2 of 3</vt:lpstr>
      <vt:lpstr>Instagram Posts Table | Pharmaceutical  - 3 of 3</vt:lpstr>
      <vt:lpstr>Instagram Average Interactions Per Post | Pharmaceutical </vt:lpstr>
      <vt:lpstr>Instagram Interaction Rate | Pharmaceutical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2019-09-24T15:30:01Z</dcterms:created>
  <dcterms:modified xsi:type="dcterms:W3CDTF">2019-09-24T15:30:17Z</dcterms:modified>
</cp:coreProperties>
</file>