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 id="284" r:id="rId27"/>
    <p:sldId id="285" r:id="rId28"/>
    <p:sldId id="286" r:id="rId29"/>
    <p:sldId id="287" r:id="rId30"/>
    <p:sldId id="288" r:id="rId31"/>
    <p:sldId id="289" r:id="rId32"/>
    <p:sldId id="290" r:id="rId33"/>
    <p:sldId id="291" r:id="rId34"/>
    <p:sldId id="293" r:id="rId35"/>
    <p:sldId id="294" r:id="rId36"/>
    <p:sldId id="295" r:id="rId37"/>
    <p:sldId id="296" r:id="rId38"/>
    <p:sldId id="297" r:id="rId39"/>
    <p:sldId id="298" r:id="rId40"/>
    <p:sldId id="299" r:id="rId41"/>
    <p:sldId id="300" r:id="rId42"/>
    <p:sldId id="302" r:id="rId43"/>
    <p:sldId id="303" r:id="rId44"/>
    <p:sldId id="304" r:id="rId45"/>
    <p:sldId id="305" r:id="rId46"/>
    <p:sldId id="306" r:id="rId47"/>
    <p:sldId id="307" r:id="rId48"/>
    <p:sldId id="308" r:id="rId49"/>
    <p:sldId id="309" r:id="rId50"/>
    <p:sldId id="310" r:id="rId51"/>
    <p:sldId id="311" r:id="rId52"/>
    <p:sldId id="312" r:id="rId53"/>
    <p:sldId id="313" r:id="rId54"/>
    <p:sldId id="314" r:id="rId55"/>
    <p:sldId id="315" r:id="rId56"/>
    <p:sldId id="316" r:id="rId57"/>
    <p:sldId id="317" r:id="rId58"/>
    <p:sldId id="318" r:id="rId59"/>
    <p:sldId id="319" r:id="rId60"/>
    <p:sldId id="320" r:id="rId61"/>
    <p:sldId id="321" r:id="rId62"/>
    <p:sldId id="322" r:id="rId63"/>
    <p:sldId id="323" r:id="rId64"/>
    <p:sldId id="324" r:id="rId65"/>
    <p:sldId id="325" r:id="rId66"/>
    <p:sldId id="326" r:id="rId67"/>
    <p:sldId id="327" r:id="rId68"/>
    <p:sldId id="328" r:id="rId69"/>
    <p:sldId id="329" r:id="rId70"/>
    <p:sldId id="330" r:id="rId71"/>
    <p:sldId id="331" r:id="rId72"/>
    <p:sldId id="332" r:id="rId73"/>
    <p:sldId id="333" r:id="rId74"/>
    <p:sldId id="335" r:id="rId75"/>
    <p:sldId id="336" r:id="rId76"/>
    <p:sldId id="337" r:id="rId77"/>
    <p:sldId id="338" r:id="rId78"/>
    <p:sldId id="339" r:id="rId79"/>
    <p:sldId id="340" r:id="rId80"/>
    <p:sldId id="342" r:id="rId81"/>
    <p:sldId id="343" r:id="rId82"/>
    <p:sldId id="344" r:id="rId83"/>
    <p:sldId id="345" r:id="rId84"/>
    <p:sldId id="346" r:id="rId85"/>
    <p:sldId id="347" r:id="rId86"/>
    <p:sldId id="348" r:id="rId87"/>
    <p:sldId id="349" r:id="rId88"/>
    <p:sldId id="350" r:id="rId89"/>
    <p:sldId id="352" r:id="rId90"/>
    <p:sldId id="353" r:id="rId91"/>
    <p:sldId id="354" r:id="rId92"/>
    <p:sldId id="355" r:id="rId93"/>
    <p:sldId id="356" r:id="rId94"/>
    <p:sldId id="357" r:id="rId95"/>
    <p:sldId id="359" r:id="rId96"/>
    <p:sldId id="360" r:id="rId97"/>
    <p:sldId id="361" r:id="rId98"/>
    <p:sldId id="362" r:id="rId99"/>
    <p:sldId id="363" r:id="rId100"/>
    <p:sldId id="364" r:id="rId101"/>
    <p:sldId id="365" r:id="rId102"/>
  </p:sldIdLst>
  <p:sldSz cx="9144000" cy="6858000" type="screen4x3"/>
  <p:notesSz cx="6858000" cy="9144000"/>
  <p:embeddedFontLst>
    <p:embeddedFont>
      <p:font typeface="Calibri" panose="020F0502020204030204" pitchFamily="34" charset="0"/>
      <p:regular r:id="rId103"/>
      <p:bold r:id="rId104"/>
      <p:italic r:id="rId105"/>
      <p:boldItalic r:id="rId10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presProps" Target="presProp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font" Target="fonts/font1.fntdata"/><Relationship Id="rId108"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font" Target="fonts/font4.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font" Target="fonts/font2.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Samsung Saudi</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1480132</c:v>
                </c:pt>
                <c:pt idx="1">
                  <c:v>1480361</c:v>
                </c:pt>
                <c:pt idx="2">
                  <c:v>1480599</c:v>
                </c:pt>
                <c:pt idx="3">
                  <c:v>1480823</c:v>
                </c:pt>
                <c:pt idx="4">
                  <c:v>1481151</c:v>
                </c:pt>
                <c:pt idx="5">
                  <c:v>1481374</c:v>
                </c:pt>
                <c:pt idx="6">
                  <c:v>1481528</c:v>
                </c:pt>
                <c:pt idx="7">
                  <c:v>1481718</c:v>
                </c:pt>
                <c:pt idx="8">
                  <c:v>1481950</c:v>
                </c:pt>
                <c:pt idx="9">
                  <c:v>1482161</c:v>
                </c:pt>
                <c:pt idx="10">
                  <c:v>1482400</c:v>
                </c:pt>
                <c:pt idx="11">
                  <c:v>1482521</c:v>
                </c:pt>
                <c:pt idx="12">
                  <c:v>1482736</c:v>
                </c:pt>
                <c:pt idx="13">
                  <c:v>1482932</c:v>
                </c:pt>
                <c:pt idx="14">
                  <c:v>1472342</c:v>
                </c:pt>
                <c:pt idx="15">
                  <c:v>1473536</c:v>
                </c:pt>
                <c:pt idx="16">
                  <c:v>1473780</c:v>
                </c:pt>
                <c:pt idx="17">
                  <c:v>1474044</c:v>
                </c:pt>
                <c:pt idx="18">
                  <c:v>1474328</c:v>
                </c:pt>
                <c:pt idx="19">
                  <c:v>1474564</c:v>
                </c:pt>
                <c:pt idx="20">
                  <c:v>1474821</c:v>
                </c:pt>
                <c:pt idx="21">
                  <c:v>1475123</c:v>
                </c:pt>
                <c:pt idx="22">
                  <c:v>1475346</c:v>
                </c:pt>
                <c:pt idx="23">
                  <c:v>1475602</c:v>
                </c:pt>
                <c:pt idx="24">
                  <c:v>1475867</c:v>
                </c:pt>
                <c:pt idx="25">
                  <c:v>1476095</c:v>
                </c:pt>
                <c:pt idx="26">
                  <c:v>1476134</c:v>
                </c:pt>
                <c:pt idx="27">
                  <c:v>1476178</c:v>
                </c:pt>
                <c:pt idx="28">
                  <c:v>1476148</c:v>
                </c:pt>
                <c:pt idx="29">
                  <c:v>1476147</c:v>
                </c:pt>
              </c:numCache>
            </c:numRef>
          </c:val>
          <c:smooth val="0"/>
          <c:extLst>
            <c:ext xmlns:c16="http://schemas.microsoft.com/office/drawing/2014/chart" uri="{C3380CC4-5D6E-409C-BE32-E72D297353CC}">
              <c16:uniqueId val="{00000000-79D6-47F7-A963-22EE7CF3141E}"/>
            </c:ext>
          </c:extLst>
        </c:ser>
        <c:dLbls>
          <c:showLegendKey val="0"/>
          <c:showVal val="0"/>
          <c:showCatName val="0"/>
          <c:showSerName val="0"/>
          <c:showPercent val="0"/>
          <c:showBubbleSize val="0"/>
        </c:dLbls>
        <c:smooth val="0"/>
        <c:axId val="258233856"/>
        <c:axId val="258232872"/>
      </c:lineChart>
      <c:dateAx>
        <c:axId val="258233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232872"/>
        <c:crosses val="autoZero"/>
        <c:auto val="1"/>
        <c:lblOffset val="100"/>
        <c:baseTimeUnit val="days"/>
      </c:dateAx>
      <c:valAx>
        <c:axId val="258232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233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3806</c:v>
                </c:pt>
                <c:pt idx="1">
                  <c:v>176142</c:v>
                </c:pt>
                <c:pt idx="2">
                  <c:v>590291</c:v>
                </c:pt>
                <c:pt idx="3">
                  <c:v>278813</c:v>
                </c:pt>
                <c:pt idx="4">
                  <c:v>72545</c:v>
                </c:pt>
                <c:pt idx="5">
                  <c:v>15858</c:v>
                </c:pt>
                <c:pt idx="6">
                  <c:v>7786</c:v>
                </c:pt>
              </c:numCache>
            </c:numRef>
          </c:val>
          <c:extLst>
            <c:ext xmlns:c16="http://schemas.microsoft.com/office/drawing/2014/chart" uri="{C3380CC4-5D6E-409C-BE32-E72D297353CC}">
              <c16:uniqueId val="{00000000-5B5B-4A03-B7E9-16193EC9298C}"/>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2003</c:v>
                </c:pt>
                <c:pt idx="1">
                  <c:v>58693</c:v>
                </c:pt>
                <c:pt idx="2">
                  <c:v>164052</c:v>
                </c:pt>
                <c:pt idx="3">
                  <c:v>74167</c:v>
                </c:pt>
                <c:pt idx="4">
                  <c:v>21401</c:v>
                </c:pt>
                <c:pt idx="5">
                  <c:v>5085</c:v>
                </c:pt>
                <c:pt idx="6">
                  <c:v>3587</c:v>
                </c:pt>
              </c:numCache>
            </c:numRef>
          </c:val>
          <c:extLst>
            <c:ext xmlns:c16="http://schemas.microsoft.com/office/drawing/2014/chart" uri="{C3380CC4-5D6E-409C-BE32-E72D297353CC}">
              <c16:uniqueId val="{00000001-5B5B-4A03-B7E9-16193EC9298C}"/>
            </c:ext>
          </c:extLst>
        </c:ser>
        <c:dLbls>
          <c:showLegendKey val="0"/>
          <c:showVal val="0"/>
          <c:showCatName val="0"/>
          <c:showSerName val="0"/>
          <c:showPercent val="0"/>
          <c:showBubbleSize val="0"/>
        </c:dLbls>
        <c:gapWidth val="219"/>
        <c:overlap val="-27"/>
        <c:axId val="258234840"/>
        <c:axId val="256692384"/>
      </c:barChart>
      <c:catAx>
        <c:axId val="258234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692384"/>
        <c:crosses val="autoZero"/>
        <c:auto val="1"/>
        <c:lblAlgn val="ctr"/>
        <c:lblOffset val="100"/>
        <c:noMultiLvlLbl val="0"/>
      </c:catAx>
      <c:valAx>
        <c:axId val="256692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234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Sheet1!$A$2:$A$3</c:f>
              <c:strCache>
                <c:ptCount val="2"/>
                <c:pt idx="0">
                  <c:v>Samsung Saudi</c:v>
                </c:pt>
                <c:pt idx="1">
                  <c:v>Huawei Mobile KSA</c:v>
                </c:pt>
              </c:strCache>
            </c:strRef>
          </c:cat>
          <c:val>
            <c:numRef>
              <c:f>Sheet1!$B$2:$B$3</c:f>
              <c:numCache>
                <c:formatCode>General</c:formatCode>
                <c:ptCount val="2"/>
                <c:pt idx="0">
                  <c:v>0</c:v>
                </c:pt>
                <c:pt idx="1">
                  <c:v>6</c:v>
                </c:pt>
              </c:numCache>
            </c:numRef>
          </c:val>
          <c:extLst>
            <c:ext xmlns:c16="http://schemas.microsoft.com/office/drawing/2014/chart" uri="{C3380CC4-5D6E-409C-BE32-E72D297353CC}">
              <c16:uniqueId val="{00000000-E7E1-45BB-9B6E-F5AA134CD820}"/>
            </c:ext>
          </c:extLst>
        </c:ser>
        <c:ser>
          <c:idx val="1"/>
          <c:order val="1"/>
          <c:tx>
            <c:strRef>
              <c:f>Sheet1!$C$1</c:f>
              <c:strCache>
                <c:ptCount val="1"/>
                <c:pt idx="0">
                  <c:v>Photo</c:v>
                </c:pt>
              </c:strCache>
            </c:strRef>
          </c:tx>
          <c:spPr>
            <a:solidFill>
              <a:schemeClr val="accent2"/>
            </a:solidFill>
            <a:ln>
              <a:noFill/>
            </a:ln>
            <a:effectLst/>
          </c:spPr>
          <c:invertIfNegative val="0"/>
          <c:cat>
            <c:strRef>
              <c:f>Sheet1!$A$2:$A$3</c:f>
              <c:strCache>
                <c:ptCount val="2"/>
                <c:pt idx="0">
                  <c:v>Samsung Saudi</c:v>
                </c:pt>
                <c:pt idx="1">
                  <c:v>Huawei Mobile KSA</c:v>
                </c:pt>
              </c:strCache>
            </c:strRef>
          </c:cat>
          <c:val>
            <c:numRef>
              <c:f>Sheet1!$C$2:$C$3</c:f>
              <c:numCache>
                <c:formatCode>General</c:formatCode>
                <c:ptCount val="2"/>
                <c:pt idx="0">
                  <c:v>7</c:v>
                </c:pt>
                <c:pt idx="1">
                  <c:v>48</c:v>
                </c:pt>
              </c:numCache>
            </c:numRef>
          </c:val>
          <c:extLst>
            <c:ext xmlns:c16="http://schemas.microsoft.com/office/drawing/2014/chart" uri="{C3380CC4-5D6E-409C-BE32-E72D297353CC}">
              <c16:uniqueId val="{00000001-E7E1-45BB-9B6E-F5AA134CD820}"/>
            </c:ext>
          </c:extLst>
        </c:ser>
        <c:ser>
          <c:idx val="2"/>
          <c:order val="2"/>
          <c:tx>
            <c:strRef>
              <c:f>Sheet1!$D$1</c:f>
              <c:strCache>
                <c:ptCount val="1"/>
                <c:pt idx="0">
                  <c:v>Video</c:v>
                </c:pt>
              </c:strCache>
            </c:strRef>
          </c:tx>
          <c:spPr>
            <a:solidFill>
              <a:schemeClr val="accent3"/>
            </a:solidFill>
            <a:ln>
              <a:noFill/>
            </a:ln>
            <a:effectLst/>
          </c:spPr>
          <c:invertIfNegative val="0"/>
          <c:cat>
            <c:strRef>
              <c:f>Sheet1!$A$2:$A$3</c:f>
              <c:strCache>
                <c:ptCount val="2"/>
                <c:pt idx="0">
                  <c:v>Samsung Saudi</c:v>
                </c:pt>
                <c:pt idx="1">
                  <c:v>Huawei Mobile KSA</c:v>
                </c:pt>
              </c:strCache>
            </c:strRef>
          </c:cat>
          <c:val>
            <c:numRef>
              <c:f>Sheet1!$D$2:$D$3</c:f>
              <c:numCache>
                <c:formatCode>General</c:formatCode>
                <c:ptCount val="2"/>
                <c:pt idx="0">
                  <c:v>7</c:v>
                </c:pt>
                <c:pt idx="1">
                  <c:v>31</c:v>
                </c:pt>
              </c:numCache>
            </c:numRef>
          </c:val>
          <c:extLst>
            <c:ext xmlns:c16="http://schemas.microsoft.com/office/drawing/2014/chart" uri="{C3380CC4-5D6E-409C-BE32-E72D297353CC}">
              <c16:uniqueId val="{00000002-E7E1-45BB-9B6E-F5AA134CD820}"/>
            </c:ext>
          </c:extLst>
        </c:ser>
        <c:dLbls>
          <c:showLegendKey val="0"/>
          <c:showVal val="0"/>
          <c:showCatName val="0"/>
          <c:showSerName val="0"/>
          <c:showPercent val="0"/>
          <c:showBubbleSize val="0"/>
        </c:dLbls>
        <c:gapWidth val="150"/>
        <c:overlap val="100"/>
        <c:axId val="308647592"/>
        <c:axId val="308642344"/>
      </c:barChart>
      <c:catAx>
        <c:axId val="308647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642344"/>
        <c:crosses val="autoZero"/>
        <c:auto val="1"/>
        <c:lblAlgn val="ctr"/>
        <c:lblOffset val="100"/>
        <c:noMultiLvlLbl val="0"/>
      </c:catAx>
      <c:valAx>
        <c:axId val="3086423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647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Samsung Saudi</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3195125</c:v>
                </c:pt>
                <c:pt idx="1">
                  <c:v>3098110</c:v>
                </c:pt>
                <c:pt idx="2">
                  <c:v>3381209</c:v>
                </c:pt>
                <c:pt idx="3">
                  <c:v>3055284</c:v>
                </c:pt>
                <c:pt idx="4">
                  <c:v>2999190</c:v>
                </c:pt>
                <c:pt idx="5">
                  <c:v>3202570</c:v>
                </c:pt>
                <c:pt idx="6">
                  <c:v>2913395</c:v>
                </c:pt>
                <c:pt idx="7">
                  <c:v>2939064</c:v>
                </c:pt>
                <c:pt idx="8">
                  <c:v>2836262</c:v>
                </c:pt>
                <c:pt idx="9">
                  <c:v>2861229</c:v>
                </c:pt>
                <c:pt idx="10">
                  <c:v>2872870</c:v>
                </c:pt>
                <c:pt idx="11">
                  <c:v>2782581</c:v>
                </c:pt>
                <c:pt idx="12">
                  <c:v>2802477</c:v>
                </c:pt>
                <c:pt idx="13">
                  <c:v>2957428</c:v>
                </c:pt>
                <c:pt idx="14">
                  <c:v>3791119</c:v>
                </c:pt>
                <c:pt idx="15">
                  <c:v>3661797</c:v>
                </c:pt>
                <c:pt idx="16">
                  <c:v>3501575</c:v>
                </c:pt>
                <c:pt idx="17">
                  <c:v>3426961</c:v>
                </c:pt>
                <c:pt idx="18">
                  <c:v>3647361</c:v>
                </c:pt>
                <c:pt idx="19">
                  <c:v>3580264</c:v>
                </c:pt>
                <c:pt idx="20">
                  <c:v>4142434</c:v>
                </c:pt>
                <c:pt idx="21">
                  <c:v>4240944</c:v>
                </c:pt>
                <c:pt idx="22">
                  <c:v>3844724</c:v>
                </c:pt>
                <c:pt idx="23">
                  <c:v>3698408</c:v>
                </c:pt>
                <c:pt idx="24">
                  <c:v>3865190</c:v>
                </c:pt>
                <c:pt idx="25">
                  <c:v>4132049</c:v>
                </c:pt>
                <c:pt idx="26">
                  <c:v>3889419</c:v>
                </c:pt>
                <c:pt idx="27">
                  <c:v>5791564</c:v>
                </c:pt>
                <c:pt idx="28">
                  <c:v>5181073</c:v>
                </c:pt>
                <c:pt idx="29">
                  <c:v>3104777</c:v>
                </c:pt>
              </c:numCache>
            </c:numRef>
          </c:val>
          <c:smooth val="0"/>
          <c:extLst>
            <c:ext xmlns:c16="http://schemas.microsoft.com/office/drawing/2014/chart" uri="{C3380CC4-5D6E-409C-BE32-E72D297353CC}">
              <c16:uniqueId val="{00000000-F4CD-4EC9-9277-389E119ED480}"/>
            </c:ext>
          </c:extLst>
        </c:ser>
        <c:dLbls>
          <c:showLegendKey val="0"/>
          <c:showVal val="0"/>
          <c:showCatName val="0"/>
          <c:showSerName val="0"/>
          <c:showPercent val="0"/>
          <c:showBubbleSize val="0"/>
        </c:dLbls>
        <c:smooth val="0"/>
        <c:axId val="308652512"/>
        <c:axId val="308652184"/>
      </c:lineChart>
      <c:dateAx>
        <c:axId val="308652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652184"/>
        <c:crosses val="autoZero"/>
        <c:auto val="1"/>
        <c:lblOffset val="100"/>
        <c:baseTimeUnit val="days"/>
      </c:dateAx>
      <c:valAx>
        <c:axId val="308652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652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Samsung Saudi</c:v>
                </c:pt>
              </c:strCache>
            </c:strRef>
          </c:cat>
          <c:val>
            <c:numRef>
              <c:f>Sheet1!$B$2</c:f>
              <c:numCache>
                <c:formatCode>General</c:formatCode>
                <c:ptCount val="1"/>
                <c:pt idx="0">
                  <c:v>2242295</c:v>
                </c:pt>
              </c:numCache>
            </c:numRef>
          </c:val>
          <c:extLst>
            <c:ext xmlns:c16="http://schemas.microsoft.com/office/drawing/2014/chart" uri="{C3380CC4-5D6E-409C-BE32-E72D297353CC}">
              <c16:uniqueId val="{00000000-9F66-4D1E-B504-66DEF09101B2}"/>
            </c:ext>
          </c:extLst>
        </c:ser>
        <c:dLbls>
          <c:showLegendKey val="0"/>
          <c:showVal val="0"/>
          <c:showCatName val="0"/>
          <c:showSerName val="0"/>
          <c:showPercent val="0"/>
          <c:showBubbleSize val="0"/>
        </c:dLbls>
        <c:gapWidth val="219"/>
        <c:overlap val="-27"/>
        <c:axId val="306704104"/>
        <c:axId val="306701152"/>
      </c:barChart>
      <c:catAx>
        <c:axId val="306704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701152"/>
        <c:crosses val="autoZero"/>
        <c:auto val="1"/>
        <c:lblAlgn val="ctr"/>
        <c:lblOffset val="100"/>
        <c:noMultiLvlLbl val="0"/>
      </c:catAx>
      <c:valAx>
        <c:axId val="306701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704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Samsung Saudi</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1.6638785650013701</c:v>
                </c:pt>
                <c:pt idx="1">
                  <c:v>1.7331857164529301</c:v>
                </c:pt>
                <c:pt idx="2">
                  <c:v>1.74742229776391</c:v>
                </c:pt>
                <c:pt idx="3">
                  <c:v>1.66871557603156</c:v>
                </c:pt>
                <c:pt idx="4">
                  <c:v>1.79301744804431</c:v>
                </c:pt>
                <c:pt idx="5">
                  <c:v>1.75774456139913</c:v>
                </c:pt>
                <c:pt idx="6">
                  <c:v>1.77823467123408</c:v>
                </c:pt>
                <c:pt idx="7">
                  <c:v>1.7606625782902301</c:v>
                </c:pt>
                <c:pt idx="8">
                  <c:v>1.8812436932836201</c:v>
                </c:pt>
                <c:pt idx="9">
                  <c:v>1.8318701509036801</c:v>
                </c:pt>
                <c:pt idx="10">
                  <c:v>1.8026920814377301</c:v>
                </c:pt>
                <c:pt idx="11">
                  <c:v>1.81974936219287</c:v>
                </c:pt>
                <c:pt idx="12">
                  <c:v>1.81892661384911</c:v>
                </c:pt>
                <c:pt idx="13">
                  <c:v>1.76197019842918</c:v>
                </c:pt>
                <c:pt idx="14">
                  <c:v>1.68169345251362</c:v>
                </c:pt>
                <c:pt idx="15">
                  <c:v>1.5580874636141799</c:v>
                </c:pt>
                <c:pt idx="16">
                  <c:v>1.5513590312930601</c:v>
                </c:pt>
                <c:pt idx="17">
                  <c:v>1.46637210052872</c:v>
                </c:pt>
                <c:pt idx="18">
                  <c:v>1.40117745405514</c:v>
                </c:pt>
                <c:pt idx="19">
                  <c:v>1.54661779131371</c:v>
                </c:pt>
                <c:pt idx="20">
                  <c:v>1.2981981125106601</c:v>
                </c:pt>
                <c:pt idx="21">
                  <c:v>1.27542358493769</c:v>
                </c:pt>
                <c:pt idx="22">
                  <c:v>1.4350054776363701</c:v>
                </c:pt>
                <c:pt idx="23">
                  <c:v>1.6413819135152199</c:v>
                </c:pt>
                <c:pt idx="24">
                  <c:v>1.6134265068470099</c:v>
                </c:pt>
                <c:pt idx="25">
                  <c:v>1.44448916264062</c:v>
                </c:pt>
                <c:pt idx="26">
                  <c:v>1.4637661820441601</c:v>
                </c:pt>
                <c:pt idx="27">
                  <c:v>0.93584392747796596</c:v>
                </c:pt>
                <c:pt idx="28">
                  <c:v>0.791689289071974</c:v>
                </c:pt>
                <c:pt idx="29">
                  <c:v>1.0664856123322199</c:v>
                </c:pt>
              </c:numCache>
            </c:numRef>
          </c:val>
          <c:smooth val="0"/>
          <c:extLst>
            <c:ext xmlns:c16="http://schemas.microsoft.com/office/drawing/2014/chart" uri="{C3380CC4-5D6E-409C-BE32-E72D297353CC}">
              <c16:uniqueId val="{00000000-F5BB-4F4F-AB01-049E6FA4F7AE}"/>
            </c:ext>
          </c:extLst>
        </c:ser>
        <c:dLbls>
          <c:showLegendKey val="0"/>
          <c:showVal val="0"/>
          <c:showCatName val="0"/>
          <c:showSerName val="0"/>
          <c:showPercent val="0"/>
          <c:showBubbleSize val="0"/>
        </c:dLbls>
        <c:smooth val="0"/>
        <c:axId val="316660232"/>
        <c:axId val="316660560"/>
      </c:lineChart>
      <c:dateAx>
        <c:axId val="316660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660560"/>
        <c:crosses val="autoZero"/>
        <c:auto val="1"/>
        <c:lblOffset val="100"/>
        <c:baseTimeUnit val="days"/>
      </c:dateAx>
      <c:valAx>
        <c:axId val="316660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660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samsung_saudi</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361355</c:v>
                </c:pt>
                <c:pt idx="1">
                  <c:v>361786</c:v>
                </c:pt>
                <c:pt idx="2">
                  <c:v>362113</c:v>
                </c:pt>
                <c:pt idx="3">
                  <c:v>362441</c:v>
                </c:pt>
                <c:pt idx="4">
                  <c:v>362746</c:v>
                </c:pt>
                <c:pt idx="5">
                  <c:v>363004</c:v>
                </c:pt>
                <c:pt idx="6">
                  <c:v>363321</c:v>
                </c:pt>
                <c:pt idx="7">
                  <c:v>363651</c:v>
                </c:pt>
                <c:pt idx="8">
                  <c:v>363964</c:v>
                </c:pt>
                <c:pt idx="9">
                  <c:v>364256</c:v>
                </c:pt>
                <c:pt idx="10">
                  <c:v>364501</c:v>
                </c:pt>
                <c:pt idx="11">
                  <c:v>364700</c:v>
                </c:pt>
                <c:pt idx="12">
                  <c:v>364918</c:v>
                </c:pt>
                <c:pt idx="13">
                  <c:v>365127</c:v>
                </c:pt>
                <c:pt idx="14">
                  <c:v>365559</c:v>
                </c:pt>
                <c:pt idx="15">
                  <c:v>365827</c:v>
                </c:pt>
                <c:pt idx="16">
                  <c:v>366085</c:v>
                </c:pt>
                <c:pt idx="17">
                  <c:v>366344</c:v>
                </c:pt>
                <c:pt idx="18">
                  <c:v>366592</c:v>
                </c:pt>
                <c:pt idx="19">
                  <c:v>366840</c:v>
                </c:pt>
                <c:pt idx="20">
                  <c:v>367072</c:v>
                </c:pt>
                <c:pt idx="21">
                  <c:v>367309</c:v>
                </c:pt>
                <c:pt idx="22">
                  <c:v>367517</c:v>
                </c:pt>
                <c:pt idx="23">
                  <c:v>367829</c:v>
                </c:pt>
                <c:pt idx="24">
                  <c:v>368058</c:v>
                </c:pt>
                <c:pt idx="25">
                  <c:v>368313</c:v>
                </c:pt>
                <c:pt idx="26">
                  <c:v>368552</c:v>
                </c:pt>
                <c:pt idx="27">
                  <c:v>368777</c:v>
                </c:pt>
                <c:pt idx="28">
                  <c:v>369019</c:v>
                </c:pt>
                <c:pt idx="29">
                  <c:v>369229</c:v>
                </c:pt>
              </c:numCache>
            </c:numRef>
          </c:val>
          <c:smooth val="0"/>
          <c:extLst>
            <c:ext xmlns:c16="http://schemas.microsoft.com/office/drawing/2014/chart" uri="{C3380CC4-5D6E-409C-BE32-E72D297353CC}">
              <c16:uniqueId val="{00000000-2566-49F6-B5E1-0D77B3245A87}"/>
            </c:ext>
          </c:extLst>
        </c:ser>
        <c:ser>
          <c:idx val="1"/>
          <c:order val="1"/>
          <c:tx>
            <c:strRef>
              <c:f>Sheet1!$C$1</c:f>
              <c:strCache>
                <c:ptCount val="1"/>
                <c:pt idx="0">
                  <c:v>huaweimobileksa</c:v>
                </c:pt>
              </c:strCache>
            </c:strRef>
          </c:tx>
          <c:spPr>
            <a:ln w="28575" cap="rnd">
              <a:solidFill>
                <a:schemeClr val="accent2"/>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Sheet1!$C$2:$C$31</c:f>
              <c:numCache>
                <c:formatCode>General</c:formatCode>
                <c:ptCount val="30"/>
                <c:pt idx="0">
                  <c:v>590555</c:v>
                </c:pt>
                <c:pt idx="1">
                  <c:v>591527</c:v>
                </c:pt>
                <c:pt idx="2">
                  <c:v>592188</c:v>
                </c:pt>
                <c:pt idx="3">
                  <c:v>593183</c:v>
                </c:pt>
                <c:pt idx="4">
                  <c:v>594617</c:v>
                </c:pt>
                <c:pt idx="5">
                  <c:v>595357</c:v>
                </c:pt>
                <c:pt idx="6">
                  <c:v>596276</c:v>
                </c:pt>
                <c:pt idx="7">
                  <c:v>597528</c:v>
                </c:pt>
                <c:pt idx="8">
                  <c:v>598297</c:v>
                </c:pt>
                <c:pt idx="9">
                  <c:v>599195</c:v>
                </c:pt>
                <c:pt idx="10">
                  <c:v>599883</c:v>
                </c:pt>
                <c:pt idx="11">
                  <c:v>600479</c:v>
                </c:pt>
                <c:pt idx="12">
                  <c:v>601088</c:v>
                </c:pt>
                <c:pt idx="13">
                  <c:v>601670</c:v>
                </c:pt>
                <c:pt idx="14">
                  <c:v>602490</c:v>
                </c:pt>
                <c:pt idx="15">
                  <c:v>603138</c:v>
                </c:pt>
                <c:pt idx="16">
                  <c:v>603641</c:v>
                </c:pt>
                <c:pt idx="17">
                  <c:v>604113</c:v>
                </c:pt>
                <c:pt idx="18">
                  <c:v>604554</c:v>
                </c:pt>
                <c:pt idx="19">
                  <c:v>605016</c:v>
                </c:pt>
                <c:pt idx="20">
                  <c:v>605533</c:v>
                </c:pt>
                <c:pt idx="21">
                  <c:v>606019</c:v>
                </c:pt>
                <c:pt idx="22">
                  <c:v>606458</c:v>
                </c:pt>
                <c:pt idx="23">
                  <c:v>606827</c:v>
                </c:pt>
                <c:pt idx="24">
                  <c:v>607119</c:v>
                </c:pt>
                <c:pt idx="25">
                  <c:v>607561</c:v>
                </c:pt>
                <c:pt idx="26">
                  <c:v>608116</c:v>
                </c:pt>
                <c:pt idx="27">
                  <c:v>608556</c:v>
                </c:pt>
                <c:pt idx="28">
                  <c:v>609101</c:v>
                </c:pt>
                <c:pt idx="29">
                  <c:v>609695</c:v>
                </c:pt>
              </c:numCache>
            </c:numRef>
          </c:val>
          <c:smooth val="0"/>
          <c:extLst>
            <c:ext xmlns:c16="http://schemas.microsoft.com/office/drawing/2014/chart" uri="{C3380CC4-5D6E-409C-BE32-E72D297353CC}">
              <c16:uniqueId val="{00000001-2566-49F6-B5E1-0D77B3245A87}"/>
            </c:ext>
          </c:extLst>
        </c:ser>
        <c:dLbls>
          <c:showLegendKey val="0"/>
          <c:showVal val="0"/>
          <c:showCatName val="0"/>
          <c:showSerName val="0"/>
          <c:showPercent val="0"/>
          <c:showBubbleSize val="0"/>
        </c:dLbls>
        <c:smooth val="0"/>
        <c:axId val="432433560"/>
        <c:axId val="432438152"/>
      </c:lineChart>
      <c:dateAx>
        <c:axId val="432433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438152"/>
        <c:crosses val="autoZero"/>
        <c:auto val="1"/>
        <c:lblOffset val="100"/>
        <c:baseTimeUnit val="days"/>
      </c:dateAx>
      <c:valAx>
        <c:axId val="432438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433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Male</c:v>
                </c:pt>
              </c:strCache>
            </c:strRef>
          </c:tx>
          <c:spPr>
            <a:solidFill>
              <a:schemeClr val="accent1"/>
            </a:solidFill>
            <a:ln>
              <a:noFill/>
            </a:ln>
            <a:effectLst/>
          </c:spPr>
          <c:invertIfNegative val="0"/>
          <c:cat>
            <c:strRef>
              <c:f>Sheet1!$A$2</c:f>
              <c:strCache>
                <c:ptCount val="1"/>
                <c:pt idx="0">
                  <c:v>samsung_saudi</c:v>
                </c:pt>
              </c:strCache>
            </c:strRef>
          </c:cat>
          <c:val>
            <c:numRef>
              <c:f>Sheet1!$B$2</c:f>
              <c:numCache>
                <c:formatCode>General</c:formatCode>
                <c:ptCount val="1"/>
                <c:pt idx="0">
                  <c:v>230309</c:v>
                </c:pt>
              </c:numCache>
            </c:numRef>
          </c:val>
          <c:extLst>
            <c:ext xmlns:c16="http://schemas.microsoft.com/office/drawing/2014/chart" uri="{C3380CC4-5D6E-409C-BE32-E72D297353CC}">
              <c16:uniqueId val="{00000000-6D1A-41A4-B510-FE369EC039C9}"/>
            </c:ext>
          </c:extLst>
        </c:ser>
        <c:ser>
          <c:idx val="1"/>
          <c:order val="1"/>
          <c:tx>
            <c:strRef>
              <c:f>Sheet1!$C$1</c:f>
              <c:strCache>
                <c:ptCount val="1"/>
                <c:pt idx="0">
                  <c:v>Female</c:v>
                </c:pt>
              </c:strCache>
            </c:strRef>
          </c:tx>
          <c:spPr>
            <a:solidFill>
              <a:schemeClr val="accent2"/>
            </a:solidFill>
            <a:ln>
              <a:noFill/>
            </a:ln>
            <a:effectLst/>
          </c:spPr>
          <c:invertIfNegative val="0"/>
          <c:cat>
            <c:strRef>
              <c:f>Sheet1!$A$2</c:f>
              <c:strCache>
                <c:ptCount val="1"/>
                <c:pt idx="0">
                  <c:v>samsung_saudi</c:v>
                </c:pt>
              </c:strCache>
            </c:strRef>
          </c:cat>
          <c:val>
            <c:numRef>
              <c:f>Sheet1!$C$2</c:f>
              <c:numCache>
                <c:formatCode>General</c:formatCode>
                <c:ptCount val="1"/>
                <c:pt idx="0">
                  <c:v>76545</c:v>
                </c:pt>
              </c:numCache>
            </c:numRef>
          </c:val>
          <c:extLst>
            <c:ext xmlns:c16="http://schemas.microsoft.com/office/drawing/2014/chart" uri="{C3380CC4-5D6E-409C-BE32-E72D297353CC}">
              <c16:uniqueId val="{00000001-6D1A-41A4-B510-FE369EC039C9}"/>
            </c:ext>
          </c:extLst>
        </c:ser>
        <c:ser>
          <c:idx val="2"/>
          <c:order val="2"/>
          <c:tx>
            <c:strRef>
              <c:f>Sheet1!$D$1</c:f>
              <c:strCache>
                <c:ptCount val="1"/>
                <c:pt idx="0">
                  <c:v>Unknown</c:v>
                </c:pt>
              </c:strCache>
            </c:strRef>
          </c:tx>
          <c:spPr>
            <a:solidFill>
              <a:schemeClr val="accent3"/>
            </a:solidFill>
            <a:ln>
              <a:noFill/>
            </a:ln>
            <a:effectLst/>
          </c:spPr>
          <c:invertIfNegative val="0"/>
          <c:cat>
            <c:strRef>
              <c:f>Sheet1!$A$2</c:f>
              <c:strCache>
                <c:ptCount val="1"/>
                <c:pt idx="0">
                  <c:v>samsung_saudi</c:v>
                </c:pt>
              </c:strCache>
            </c:strRef>
          </c:cat>
          <c:val>
            <c:numRef>
              <c:f>Sheet1!$D$2</c:f>
              <c:numCache>
                <c:formatCode>General</c:formatCode>
                <c:ptCount val="1"/>
                <c:pt idx="0">
                  <c:v>851</c:v>
                </c:pt>
              </c:numCache>
            </c:numRef>
          </c:val>
          <c:extLst>
            <c:ext xmlns:c16="http://schemas.microsoft.com/office/drawing/2014/chart" uri="{C3380CC4-5D6E-409C-BE32-E72D297353CC}">
              <c16:uniqueId val="{00000002-6D1A-41A4-B510-FE369EC039C9}"/>
            </c:ext>
          </c:extLst>
        </c:ser>
        <c:dLbls>
          <c:showLegendKey val="0"/>
          <c:showVal val="0"/>
          <c:showCatName val="0"/>
          <c:showSerName val="0"/>
          <c:showPercent val="0"/>
          <c:showBubbleSize val="0"/>
        </c:dLbls>
        <c:gapWidth val="150"/>
        <c:overlap val="100"/>
        <c:axId val="432438808"/>
        <c:axId val="432431592"/>
      </c:barChart>
      <c:catAx>
        <c:axId val="432438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431592"/>
        <c:crosses val="autoZero"/>
        <c:auto val="1"/>
        <c:lblAlgn val="ctr"/>
        <c:lblOffset val="100"/>
        <c:noMultiLvlLbl val="0"/>
      </c:catAx>
      <c:valAx>
        <c:axId val="4324315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438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13-17</c:v>
                </c:pt>
              </c:strCache>
            </c:strRef>
          </c:tx>
          <c:spPr>
            <a:solidFill>
              <a:schemeClr val="accent1"/>
            </a:solidFill>
            <a:ln>
              <a:noFill/>
            </a:ln>
            <a:effectLst/>
          </c:spPr>
          <c:invertIfNegative val="0"/>
          <c:cat>
            <c:strRef>
              <c:f>Sheet1!$A$2</c:f>
              <c:strCache>
                <c:ptCount val="1"/>
                <c:pt idx="0">
                  <c:v>samsung_saudi</c:v>
                </c:pt>
              </c:strCache>
            </c:strRef>
          </c:cat>
          <c:val>
            <c:numRef>
              <c:f>Sheet1!$B$2</c:f>
              <c:numCache>
                <c:formatCode>General</c:formatCode>
                <c:ptCount val="1"/>
                <c:pt idx="0">
                  <c:v>11382</c:v>
                </c:pt>
              </c:numCache>
            </c:numRef>
          </c:val>
          <c:extLst>
            <c:ext xmlns:c16="http://schemas.microsoft.com/office/drawing/2014/chart" uri="{C3380CC4-5D6E-409C-BE32-E72D297353CC}">
              <c16:uniqueId val="{00000000-4B02-4674-BFC6-BFA1D771374A}"/>
            </c:ext>
          </c:extLst>
        </c:ser>
        <c:ser>
          <c:idx val="1"/>
          <c:order val="1"/>
          <c:tx>
            <c:strRef>
              <c:f>Sheet1!$C$1</c:f>
              <c:strCache>
                <c:ptCount val="1"/>
                <c:pt idx="0">
                  <c:v>18-24</c:v>
                </c:pt>
              </c:strCache>
            </c:strRef>
          </c:tx>
          <c:spPr>
            <a:solidFill>
              <a:schemeClr val="accent2"/>
            </a:solidFill>
            <a:ln>
              <a:noFill/>
            </a:ln>
            <a:effectLst/>
          </c:spPr>
          <c:invertIfNegative val="0"/>
          <c:cat>
            <c:strRef>
              <c:f>Sheet1!$A$2</c:f>
              <c:strCache>
                <c:ptCount val="1"/>
                <c:pt idx="0">
                  <c:v>samsung_saudi</c:v>
                </c:pt>
              </c:strCache>
            </c:strRef>
          </c:cat>
          <c:val>
            <c:numRef>
              <c:f>Sheet1!$C$2</c:f>
              <c:numCache>
                <c:formatCode>General</c:formatCode>
                <c:ptCount val="1"/>
                <c:pt idx="0">
                  <c:v>72759</c:v>
                </c:pt>
              </c:numCache>
            </c:numRef>
          </c:val>
          <c:extLst>
            <c:ext xmlns:c16="http://schemas.microsoft.com/office/drawing/2014/chart" uri="{C3380CC4-5D6E-409C-BE32-E72D297353CC}">
              <c16:uniqueId val="{00000001-4B02-4674-BFC6-BFA1D771374A}"/>
            </c:ext>
          </c:extLst>
        </c:ser>
        <c:ser>
          <c:idx val="2"/>
          <c:order val="2"/>
          <c:tx>
            <c:strRef>
              <c:f>Sheet1!$D$1</c:f>
              <c:strCache>
                <c:ptCount val="1"/>
                <c:pt idx="0">
                  <c:v>25-34</c:v>
                </c:pt>
              </c:strCache>
            </c:strRef>
          </c:tx>
          <c:spPr>
            <a:solidFill>
              <a:schemeClr val="accent3"/>
            </a:solidFill>
            <a:ln>
              <a:noFill/>
            </a:ln>
            <a:effectLst/>
          </c:spPr>
          <c:invertIfNegative val="0"/>
          <c:cat>
            <c:strRef>
              <c:f>Sheet1!$A$2</c:f>
              <c:strCache>
                <c:ptCount val="1"/>
                <c:pt idx="0">
                  <c:v>samsung_saudi</c:v>
                </c:pt>
              </c:strCache>
            </c:strRef>
          </c:cat>
          <c:val>
            <c:numRef>
              <c:f>Sheet1!$D$2</c:f>
              <c:numCache>
                <c:formatCode>General</c:formatCode>
                <c:ptCount val="1"/>
                <c:pt idx="0">
                  <c:v>135614</c:v>
                </c:pt>
              </c:numCache>
            </c:numRef>
          </c:val>
          <c:extLst>
            <c:ext xmlns:c16="http://schemas.microsoft.com/office/drawing/2014/chart" uri="{C3380CC4-5D6E-409C-BE32-E72D297353CC}">
              <c16:uniqueId val="{00000002-4B02-4674-BFC6-BFA1D771374A}"/>
            </c:ext>
          </c:extLst>
        </c:ser>
        <c:ser>
          <c:idx val="3"/>
          <c:order val="3"/>
          <c:tx>
            <c:strRef>
              <c:f>Sheet1!$E$1</c:f>
              <c:strCache>
                <c:ptCount val="1"/>
                <c:pt idx="0">
                  <c:v>35-44</c:v>
                </c:pt>
              </c:strCache>
            </c:strRef>
          </c:tx>
          <c:spPr>
            <a:solidFill>
              <a:schemeClr val="accent4"/>
            </a:solidFill>
            <a:ln>
              <a:noFill/>
            </a:ln>
            <a:effectLst/>
          </c:spPr>
          <c:invertIfNegative val="0"/>
          <c:cat>
            <c:strRef>
              <c:f>Sheet1!$A$2</c:f>
              <c:strCache>
                <c:ptCount val="1"/>
                <c:pt idx="0">
                  <c:v>samsung_saudi</c:v>
                </c:pt>
              </c:strCache>
            </c:strRef>
          </c:cat>
          <c:val>
            <c:numRef>
              <c:f>Sheet1!$E$2</c:f>
              <c:numCache>
                <c:formatCode>General</c:formatCode>
                <c:ptCount val="1"/>
                <c:pt idx="0">
                  <c:v>64226</c:v>
                </c:pt>
              </c:numCache>
            </c:numRef>
          </c:val>
          <c:extLst>
            <c:ext xmlns:c16="http://schemas.microsoft.com/office/drawing/2014/chart" uri="{C3380CC4-5D6E-409C-BE32-E72D297353CC}">
              <c16:uniqueId val="{00000003-4B02-4674-BFC6-BFA1D771374A}"/>
            </c:ext>
          </c:extLst>
        </c:ser>
        <c:ser>
          <c:idx val="4"/>
          <c:order val="4"/>
          <c:tx>
            <c:strRef>
              <c:f>Sheet1!$F$1</c:f>
              <c:strCache>
                <c:ptCount val="1"/>
                <c:pt idx="0">
                  <c:v>45-54</c:v>
                </c:pt>
              </c:strCache>
            </c:strRef>
          </c:tx>
          <c:spPr>
            <a:solidFill>
              <a:schemeClr val="accent5"/>
            </a:solidFill>
            <a:ln>
              <a:noFill/>
            </a:ln>
            <a:effectLst/>
          </c:spPr>
          <c:invertIfNegative val="0"/>
          <c:cat>
            <c:strRef>
              <c:f>Sheet1!$A$2</c:f>
              <c:strCache>
                <c:ptCount val="1"/>
                <c:pt idx="0">
                  <c:v>samsung_saudi</c:v>
                </c:pt>
              </c:strCache>
            </c:strRef>
          </c:cat>
          <c:val>
            <c:numRef>
              <c:f>Sheet1!$F$2</c:f>
              <c:numCache>
                <c:formatCode>General</c:formatCode>
                <c:ptCount val="1"/>
                <c:pt idx="0">
                  <c:v>16318</c:v>
                </c:pt>
              </c:numCache>
            </c:numRef>
          </c:val>
          <c:extLst>
            <c:ext xmlns:c16="http://schemas.microsoft.com/office/drawing/2014/chart" uri="{C3380CC4-5D6E-409C-BE32-E72D297353CC}">
              <c16:uniqueId val="{00000004-4B02-4674-BFC6-BFA1D771374A}"/>
            </c:ext>
          </c:extLst>
        </c:ser>
        <c:ser>
          <c:idx val="5"/>
          <c:order val="5"/>
          <c:tx>
            <c:strRef>
              <c:f>Sheet1!$G$1</c:f>
              <c:strCache>
                <c:ptCount val="1"/>
                <c:pt idx="0">
                  <c:v>55-64</c:v>
                </c:pt>
              </c:strCache>
            </c:strRef>
          </c:tx>
          <c:spPr>
            <a:solidFill>
              <a:schemeClr val="accent6"/>
            </a:solidFill>
            <a:ln>
              <a:noFill/>
            </a:ln>
            <a:effectLst/>
          </c:spPr>
          <c:invertIfNegative val="0"/>
          <c:cat>
            <c:strRef>
              <c:f>Sheet1!$A$2</c:f>
              <c:strCache>
                <c:ptCount val="1"/>
                <c:pt idx="0">
                  <c:v>samsung_saudi</c:v>
                </c:pt>
              </c:strCache>
            </c:strRef>
          </c:cat>
          <c:val>
            <c:numRef>
              <c:f>Sheet1!$G$2</c:f>
              <c:numCache>
                <c:formatCode>General</c:formatCode>
                <c:ptCount val="1"/>
                <c:pt idx="0">
                  <c:v>3734</c:v>
                </c:pt>
              </c:numCache>
            </c:numRef>
          </c:val>
          <c:extLst>
            <c:ext xmlns:c16="http://schemas.microsoft.com/office/drawing/2014/chart" uri="{C3380CC4-5D6E-409C-BE32-E72D297353CC}">
              <c16:uniqueId val="{00000005-4B02-4674-BFC6-BFA1D771374A}"/>
            </c:ext>
          </c:extLst>
        </c:ser>
        <c:ser>
          <c:idx val="6"/>
          <c:order val="6"/>
          <c:tx>
            <c:strRef>
              <c:f>Sheet1!$H$1</c:f>
              <c:strCache>
                <c:ptCount val="1"/>
                <c:pt idx="0">
                  <c:v>65+</c:v>
                </c:pt>
              </c:strCache>
            </c:strRef>
          </c:tx>
          <c:spPr>
            <a:solidFill>
              <a:schemeClr val="accent1">
                <a:lumMod val="60000"/>
              </a:schemeClr>
            </a:solidFill>
            <a:ln>
              <a:noFill/>
            </a:ln>
            <a:effectLst/>
          </c:spPr>
          <c:invertIfNegative val="0"/>
          <c:cat>
            <c:strRef>
              <c:f>Sheet1!$A$2</c:f>
              <c:strCache>
                <c:ptCount val="1"/>
                <c:pt idx="0">
                  <c:v>samsung_saudi</c:v>
                </c:pt>
              </c:strCache>
            </c:strRef>
          </c:cat>
          <c:val>
            <c:numRef>
              <c:f>Sheet1!$H$2</c:f>
              <c:numCache>
                <c:formatCode>General</c:formatCode>
                <c:ptCount val="1"/>
                <c:pt idx="0">
                  <c:v>3672</c:v>
                </c:pt>
              </c:numCache>
            </c:numRef>
          </c:val>
          <c:extLst>
            <c:ext xmlns:c16="http://schemas.microsoft.com/office/drawing/2014/chart" uri="{C3380CC4-5D6E-409C-BE32-E72D297353CC}">
              <c16:uniqueId val="{00000006-4B02-4674-BFC6-BFA1D771374A}"/>
            </c:ext>
          </c:extLst>
        </c:ser>
        <c:dLbls>
          <c:showLegendKey val="0"/>
          <c:showVal val="0"/>
          <c:showCatName val="0"/>
          <c:showSerName val="0"/>
          <c:showPercent val="0"/>
          <c:showBubbleSize val="0"/>
        </c:dLbls>
        <c:gapWidth val="150"/>
        <c:overlap val="100"/>
        <c:axId val="432446352"/>
        <c:axId val="432448976"/>
      </c:barChart>
      <c:catAx>
        <c:axId val="43244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448976"/>
        <c:crosses val="autoZero"/>
        <c:auto val="1"/>
        <c:lblAlgn val="ctr"/>
        <c:lblOffset val="100"/>
        <c:noMultiLvlLbl val="0"/>
      </c:catAx>
      <c:valAx>
        <c:axId val="4324489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446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Sheet1!$A$2:$A$3</c:f>
              <c:strCache>
                <c:ptCount val="2"/>
                <c:pt idx="0">
                  <c:v>samsung_saudi</c:v>
                </c:pt>
                <c:pt idx="1">
                  <c:v>huaweimobileksa</c:v>
                </c:pt>
              </c:strCache>
            </c:strRef>
          </c:cat>
          <c:val>
            <c:numRef>
              <c:f>Sheet1!$B$2:$B$3</c:f>
              <c:numCache>
                <c:formatCode>General</c:formatCode>
                <c:ptCount val="2"/>
                <c:pt idx="0">
                  <c:v>2</c:v>
                </c:pt>
                <c:pt idx="1">
                  <c:v>1</c:v>
                </c:pt>
              </c:numCache>
            </c:numRef>
          </c:val>
          <c:extLst>
            <c:ext xmlns:c16="http://schemas.microsoft.com/office/drawing/2014/chart" uri="{C3380CC4-5D6E-409C-BE32-E72D297353CC}">
              <c16:uniqueId val="{00000000-6FF2-46DC-8E94-52ED97CD6FB5}"/>
            </c:ext>
          </c:extLst>
        </c:ser>
        <c:ser>
          <c:idx val="1"/>
          <c:order val="1"/>
          <c:tx>
            <c:strRef>
              <c:f>Sheet1!$C$1</c:f>
              <c:strCache>
                <c:ptCount val="1"/>
                <c:pt idx="0">
                  <c:v>Images</c:v>
                </c:pt>
              </c:strCache>
            </c:strRef>
          </c:tx>
          <c:spPr>
            <a:solidFill>
              <a:schemeClr val="accent2"/>
            </a:solidFill>
            <a:ln>
              <a:noFill/>
            </a:ln>
            <a:effectLst/>
          </c:spPr>
          <c:invertIfNegative val="0"/>
          <c:cat>
            <c:strRef>
              <c:f>Sheet1!$A$2:$A$3</c:f>
              <c:strCache>
                <c:ptCount val="2"/>
                <c:pt idx="0">
                  <c:v>samsung_saudi</c:v>
                </c:pt>
                <c:pt idx="1">
                  <c:v>huaweimobileksa</c:v>
                </c:pt>
              </c:strCache>
            </c:strRef>
          </c:cat>
          <c:val>
            <c:numRef>
              <c:f>Sheet1!$C$2:$C$3</c:f>
              <c:numCache>
                <c:formatCode>General</c:formatCode>
                <c:ptCount val="2"/>
                <c:pt idx="0">
                  <c:v>11</c:v>
                </c:pt>
                <c:pt idx="1">
                  <c:v>27</c:v>
                </c:pt>
              </c:numCache>
            </c:numRef>
          </c:val>
          <c:extLst>
            <c:ext xmlns:c16="http://schemas.microsoft.com/office/drawing/2014/chart" uri="{C3380CC4-5D6E-409C-BE32-E72D297353CC}">
              <c16:uniqueId val="{00000001-6FF2-46DC-8E94-52ED97CD6FB5}"/>
            </c:ext>
          </c:extLst>
        </c:ser>
        <c:ser>
          <c:idx val="2"/>
          <c:order val="2"/>
          <c:tx>
            <c:strRef>
              <c:f>Sheet1!$D$1</c:f>
              <c:strCache>
                <c:ptCount val="1"/>
                <c:pt idx="0">
                  <c:v>Videos</c:v>
                </c:pt>
              </c:strCache>
            </c:strRef>
          </c:tx>
          <c:spPr>
            <a:solidFill>
              <a:schemeClr val="accent3"/>
            </a:solidFill>
            <a:ln>
              <a:noFill/>
            </a:ln>
            <a:effectLst/>
          </c:spPr>
          <c:invertIfNegative val="0"/>
          <c:cat>
            <c:strRef>
              <c:f>Sheet1!$A$2:$A$3</c:f>
              <c:strCache>
                <c:ptCount val="2"/>
                <c:pt idx="0">
                  <c:v>samsung_saudi</c:v>
                </c:pt>
                <c:pt idx="1">
                  <c:v>huaweimobileksa</c:v>
                </c:pt>
              </c:strCache>
            </c:strRef>
          </c:cat>
          <c:val>
            <c:numRef>
              <c:f>Sheet1!$D$2:$D$3</c:f>
              <c:numCache>
                <c:formatCode>General</c:formatCode>
                <c:ptCount val="2"/>
                <c:pt idx="0">
                  <c:v>5</c:v>
                </c:pt>
                <c:pt idx="1">
                  <c:v>13</c:v>
                </c:pt>
              </c:numCache>
            </c:numRef>
          </c:val>
          <c:extLst>
            <c:ext xmlns:c16="http://schemas.microsoft.com/office/drawing/2014/chart" uri="{C3380CC4-5D6E-409C-BE32-E72D297353CC}">
              <c16:uniqueId val="{00000002-6FF2-46DC-8E94-52ED97CD6FB5}"/>
            </c:ext>
          </c:extLst>
        </c:ser>
        <c:dLbls>
          <c:showLegendKey val="0"/>
          <c:showVal val="0"/>
          <c:showCatName val="0"/>
          <c:showSerName val="0"/>
          <c:showPercent val="0"/>
          <c:showBubbleSize val="0"/>
        </c:dLbls>
        <c:gapWidth val="150"/>
        <c:overlap val="100"/>
        <c:axId val="432440776"/>
        <c:axId val="432448648"/>
      </c:barChart>
      <c:catAx>
        <c:axId val="432440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448648"/>
        <c:crosses val="autoZero"/>
        <c:auto val="1"/>
        <c:lblAlgn val="ctr"/>
        <c:lblOffset val="100"/>
        <c:noMultiLvlLbl val="0"/>
      </c:catAx>
      <c:valAx>
        <c:axId val="4324486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440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samsung_saudi</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1126344</c:v>
                </c:pt>
                <c:pt idx="1">
                  <c:v>1203918</c:v>
                </c:pt>
                <c:pt idx="2">
                  <c:v>1104382</c:v>
                </c:pt>
                <c:pt idx="3">
                  <c:v>845594</c:v>
                </c:pt>
                <c:pt idx="4">
                  <c:v>800304</c:v>
                </c:pt>
                <c:pt idx="5">
                  <c:v>973873</c:v>
                </c:pt>
                <c:pt idx="6">
                  <c:v>953078</c:v>
                </c:pt>
                <c:pt idx="7">
                  <c:v>931370</c:v>
                </c:pt>
                <c:pt idx="8">
                  <c:v>878731</c:v>
                </c:pt>
                <c:pt idx="9">
                  <c:v>932359</c:v>
                </c:pt>
                <c:pt idx="10">
                  <c:v>1017802</c:v>
                </c:pt>
                <c:pt idx="11">
                  <c:v>969288</c:v>
                </c:pt>
                <c:pt idx="12">
                  <c:v>897486</c:v>
                </c:pt>
                <c:pt idx="13">
                  <c:v>953679</c:v>
                </c:pt>
                <c:pt idx="14">
                  <c:v>1141012</c:v>
                </c:pt>
                <c:pt idx="15">
                  <c:v>1177071</c:v>
                </c:pt>
                <c:pt idx="16">
                  <c:v>1221802</c:v>
                </c:pt>
                <c:pt idx="17">
                  <c:v>1115791</c:v>
                </c:pt>
                <c:pt idx="18">
                  <c:v>1090360</c:v>
                </c:pt>
                <c:pt idx="19">
                  <c:v>1111233</c:v>
                </c:pt>
                <c:pt idx="20">
                  <c:v>1478376</c:v>
                </c:pt>
                <c:pt idx="21">
                  <c:v>1380165</c:v>
                </c:pt>
                <c:pt idx="22">
                  <c:v>1120793</c:v>
                </c:pt>
                <c:pt idx="23">
                  <c:v>962504</c:v>
                </c:pt>
                <c:pt idx="24">
                  <c:v>1000422</c:v>
                </c:pt>
                <c:pt idx="25">
                  <c:v>1162741</c:v>
                </c:pt>
                <c:pt idx="26">
                  <c:v>1162816</c:v>
                </c:pt>
                <c:pt idx="27">
                  <c:v>3198787</c:v>
                </c:pt>
                <c:pt idx="28">
                  <c:v>3031123</c:v>
                </c:pt>
                <c:pt idx="29">
                  <c:v>1669258</c:v>
                </c:pt>
              </c:numCache>
            </c:numRef>
          </c:val>
          <c:smooth val="0"/>
          <c:extLst>
            <c:ext xmlns:c16="http://schemas.microsoft.com/office/drawing/2014/chart" uri="{C3380CC4-5D6E-409C-BE32-E72D297353CC}">
              <c16:uniqueId val="{00000000-76DD-4A77-AC1D-B3913F77B231}"/>
            </c:ext>
          </c:extLst>
        </c:ser>
        <c:dLbls>
          <c:showLegendKey val="0"/>
          <c:showVal val="0"/>
          <c:showCatName val="0"/>
          <c:showSerName val="0"/>
          <c:showPercent val="0"/>
          <c:showBubbleSize val="0"/>
        </c:dLbls>
        <c:smooth val="0"/>
        <c:axId val="258238120"/>
        <c:axId val="258238448"/>
      </c:lineChart>
      <c:dateAx>
        <c:axId val="258238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238448"/>
        <c:crosses val="autoZero"/>
        <c:auto val="1"/>
        <c:lblOffset val="100"/>
        <c:baseTimeUnit val="days"/>
      </c:dateAx>
      <c:valAx>
        <c:axId val="258238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238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samsung_saudi Taps Back</c:v>
                </c:pt>
              </c:strCache>
            </c:strRef>
          </c:tx>
          <c:spPr>
            <a:ln w="28575" cap="rnd">
              <a:solidFill>
                <a:schemeClr val="accent1"/>
              </a:solidFill>
              <a:round/>
            </a:ln>
            <a:effectLst/>
          </c:spPr>
          <c:marker>
            <c:symbol val="none"/>
          </c:marker>
          <c:cat>
            <c:numRef>
              <c:f>Sheet1!$A$2:$A$39</c:f>
              <c:numCache>
                <c:formatCode>m/d/yyyy</c:formatCode>
                <c:ptCount val="38"/>
                <c:pt idx="0">
                  <c:v>43923</c:v>
                </c:pt>
                <c:pt idx="1">
                  <c:v>43923</c:v>
                </c:pt>
                <c:pt idx="2">
                  <c:v>43923</c:v>
                </c:pt>
                <c:pt idx="3">
                  <c:v>43923</c:v>
                </c:pt>
                <c:pt idx="4">
                  <c:v>43923</c:v>
                </c:pt>
                <c:pt idx="5">
                  <c:v>43933</c:v>
                </c:pt>
                <c:pt idx="6">
                  <c:v>43933</c:v>
                </c:pt>
                <c:pt idx="7">
                  <c:v>43933</c:v>
                </c:pt>
                <c:pt idx="8">
                  <c:v>43933</c:v>
                </c:pt>
                <c:pt idx="9">
                  <c:v>43933</c:v>
                </c:pt>
                <c:pt idx="10">
                  <c:v>43933</c:v>
                </c:pt>
                <c:pt idx="11">
                  <c:v>43933</c:v>
                </c:pt>
                <c:pt idx="12">
                  <c:v>43936</c:v>
                </c:pt>
                <c:pt idx="13">
                  <c:v>43936</c:v>
                </c:pt>
                <c:pt idx="14">
                  <c:v>43936</c:v>
                </c:pt>
                <c:pt idx="15">
                  <c:v>43936</c:v>
                </c:pt>
                <c:pt idx="16">
                  <c:v>43936</c:v>
                </c:pt>
                <c:pt idx="17">
                  <c:v>43936</c:v>
                </c:pt>
                <c:pt idx="18">
                  <c:v>43936</c:v>
                </c:pt>
                <c:pt idx="19">
                  <c:v>43936</c:v>
                </c:pt>
                <c:pt idx="20">
                  <c:v>43936</c:v>
                </c:pt>
                <c:pt idx="21">
                  <c:v>43936</c:v>
                </c:pt>
                <c:pt idx="22">
                  <c:v>43936</c:v>
                </c:pt>
                <c:pt idx="23">
                  <c:v>43936</c:v>
                </c:pt>
                <c:pt idx="24">
                  <c:v>43936</c:v>
                </c:pt>
                <c:pt idx="25">
                  <c:v>43936</c:v>
                </c:pt>
                <c:pt idx="26">
                  <c:v>43936</c:v>
                </c:pt>
                <c:pt idx="27">
                  <c:v>43936</c:v>
                </c:pt>
                <c:pt idx="28">
                  <c:v>43936</c:v>
                </c:pt>
                <c:pt idx="29">
                  <c:v>43936</c:v>
                </c:pt>
                <c:pt idx="30">
                  <c:v>43936</c:v>
                </c:pt>
                <c:pt idx="31">
                  <c:v>43936</c:v>
                </c:pt>
                <c:pt idx="32">
                  <c:v>43943</c:v>
                </c:pt>
                <c:pt idx="33">
                  <c:v>43943</c:v>
                </c:pt>
                <c:pt idx="34">
                  <c:v>43943</c:v>
                </c:pt>
                <c:pt idx="35">
                  <c:v>43943</c:v>
                </c:pt>
                <c:pt idx="36">
                  <c:v>43943</c:v>
                </c:pt>
                <c:pt idx="37">
                  <c:v>43944</c:v>
                </c:pt>
              </c:numCache>
            </c:numRef>
          </c:cat>
          <c:val>
            <c:numRef>
              <c:f>Sheet1!$B$2:$B$39</c:f>
              <c:numCache>
                <c:formatCode>General</c:formatCode>
                <c:ptCount val="38"/>
                <c:pt idx="0">
                  <c:v>0</c:v>
                </c:pt>
                <c:pt idx="1">
                  <c:v>100</c:v>
                </c:pt>
                <c:pt idx="2">
                  <c:v>350</c:v>
                </c:pt>
                <c:pt idx="3">
                  <c:v>410</c:v>
                </c:pt>
                <c:pt idx="4">
                  <c:v>541</c:v>
                </c:pt>
                <c:pt idx="5">
                  <c:v>0</c:v>
                </c:pt>
                <c:pt idx="6">
                  <c:v>97</c:v>
                </c:pt>
                <c:pt idx="7">
                  <c:v>177</c:v>
                </c:pt>
                <c:pt idx="8">
                  <c:v>119</c:v>
                </c:pt>
                <c:pt idx="9">
                  <c:v>105</c:v>
                </c:pt>
                <c:pt idx="10">
                  <c:v>58</c:v>
                </c:pt>
                <c:pt idx="11">
                  <c:v>59</c:v>
                </c:pt>
                <c:pt idx="12">
                  <c:v>200</c:v>
                </c:pt>
                <c:pt idx="13">
                  <c:v>623</c:v>
                </c:pt>
                <c:pt idx="14">
                  <c:v>393</c:v>
                </c:pt>
                <c:pt idx="15">
                  <c:v>311</c:v>
                </c:pt>
                <c:pt idx="16">
                  <c:v>325</c:v>
                </c:pt>
                <c:pt idx="17">
                  <c:v>286</c:v>
                </c:pt>
                <c:pt idx="18">
                  <c:v>254</c:v>
                </c:pt>
                <c:pt idx="19">
                  <c:v>182</c:v>
                </c:pt>
                <c:pt idx="20">
                  <c:v>236</c:v>
                </c:pt>
                <c:pt idx="21">
                  <c:v>304</c:v>
                </c:pt>
                <c:pt idx="22">
                  <c:v>178</c:v>
                </c:pt>
                <c:pt idx="23">
                  <c:v>143</c:v>
                </c:pt>
                <c:pt idx="24">
                  <c:v>136</c:v>
                </c:pt>
                <c:pt idx="25">
                  <c:v>146</c:v>
                </c:pt>
                <c:pt idx="26">
                  <c:v>177</c:v>
                </c:pt>
                <c:pt idx="27">
                  <c:v>173</c:v>
                </c:pt>
                <c:pt idx="28">
                  <c:v>193</c:v>
                </c:pt>
                <c:pt idx="29">
                  <c:v>179</c:v>
                </c:pt>
                <c:pt idx="30">
                  <c:v>166</c:v>
                </c:pt>
                <c:pt idx="31">
                  <c:v>109</c:v>
                </c:pt>
                <c:pt idx="32">
                  <c:v>74</c:v>
                </c:pt>
                <c:pt idx="33">
                  <c:v>72</c:v>
                </c:pt>
                <c:pt idx="34">
                  <c:v>43</c:v>
                </c:pt>
                <c:pt idx="35">
                  <c:v>39</c:v>
                </c:pt>
                <c:pt idx="36">
                  <c:v>30</c:v>
                </c:pt>
                <c:pt idx="37">
                  <c:v>65</c:v>
                </c:pt>
              </c:numCache>
            </c:numRef>
          </c:val>
          <c:smooth val="0"/>
          <c:extLst>
            <c:ext xmlns:c16="http://schemas.microsoft.com/office/drawing/2014/chart" uri="{C3380CC4-5D6E-409C-BE32-E72D297353CC}">
              <c16:uniqueId val="{00000000-64A9-4190-AC4A-3F84034CEF76}"/>
            </c:ext>
          </c:extLst>
        </c:ser>
        <c:ser>
          <c:idx val="1"/>
          <c:order val="1"/>
          <c:tx>
            <c:strRef>
              <c:f>Sheet1!$C$1</c:f>
              <c:strCache>
                <c:ptCount val="1"/>
                <c:pt idx="0">
                  <c:v>samsung_saudi Taps Forward</c:v>
                </c:pt>
              </c:strCache>
            </c:strRef>
          </c:tx>
          <c:spPr>
            <a:ln w="28575" cap="rnd">
              <a:solidFill>
                <a:schemeClr val="accent2"/>
              </a:solidFill>
              <a:round/>
            </a:ln>
            <a:effectLst/>
          </c:spPr>
          <c:marker>
            <c:symbol val="none"/>
          </c:marker>
          <c:cat>
            <c:numRef>
              <c:f>Sheet1!$A$2:$A$39</c:f>
              <c:numCache>
                <c:formatCode>m/d/yyyy</c:formatCode>
                <c:ptCount val="38"/>
                <c:pt idx="0">
                  <c:v>43923</c:v>
                </c:pt>
                <c:pt idx="1">
                  <c:v>43923</c:v>
                </c:pt>
                <c:pt idx="2">
                  <c:v>43923</c:v>
                </c:pt>
                <c:pt idx="3">
                  <c:v>43923</c:v>
                </c:pt>
                <c:pt idx="4">
                  <c:v>43923</c:v>
                </c:pt>
                <c:pt idx="5">
                  <c:v>43933</c:v>
                </c:pt>
                <c:pt idx="6">
                  <c:v>43933</c:v>
                </c:pt>
                <c:pt idx="7">
                  <c:v>43933</c:v>
                </c:pt>
                <c:pt idx="8">
                  <c:v>43933</c:v>
                </c:pt>
                <c:pt idx="9">
                  <c:v>43933</c:v>
                </c:pt>
                <c:pt idx="10">
                  <c:v>43933</c:v>
                </c:pt>
                <c:pt idx="11">
                  <c:v>43933</c:v>
                </c:pt>
                <c:pt idx="12">
                  <c:v>43936</c:v>
                </c:pt>
                <c:pt idx="13">
                  <c:v>43936</c:v>
                </c:pt>
                <c:pt idx="14">
                  <c:v>43936</c:v>
                </c:pt>
                <c:pt idx="15">
                  <c:v>43936</c:v>
                </c:pt>
                <c:pt idx="16">
                  <c:v>43936</c:v>
                </c:pt>
                <c:pt idx="17">
                  <c:v>43936</c:v>
                </c:pt>
                <c:pt idx="18">
                  <c:v>43936</c:v>
                </c:pt>
                <c:pt idx="19">
                  <c:v>43936</c:v>
                </c:pt>
                <c:pt idx="20">
                  <c:v>43936</c:v>
                </c:pt>
                <c:pt idx="21">
                  <c:v>43936</c:v>
                </c:pt>
                <c:pt idx="22">
                  <c:v>43936</c:v>
                </c:pt>
                <c:pt idx="23">
                  <c:v>43936</c:v>
                </c:pt>
                <c:pt idx="24">
                  <c:v>43936</c:v>
                </c:pt>
                <c:pt idx="25">
                  <c:v>43936</c:v>
                </c:pt>
                <c:pt idx="26">
                  <c:v>43936</c:v>
                </c:pt>
                <c:pt idx="27">
                  <c:v>43936</c:v>
                </c:pt>
                <c:pt idx="28">
                  <c:v>43936</c:v>
                </c:pt>
                <c:pt idx="29">
                  <c:v>43936</c:v>
                </c:pt>
                <c:pt idx="30">
                  <c:v>43936</c:v>
                </c:pt>
                <c:pt idx="31">
                  <c:v>43936</c:v>
                </c:pt>
                <c:pt idx="32">
                  <c:v>43943</c:v>
                </c:pt>
                <c:pt idx="33">
                  <c:v>43943</c:v>
                </c:pt>
                <c:pt idx="34">
                  <c:v>43943</c:v>
                </c:pt>
                <c:pt idx="35">
                  <c:v>43943</c:v>
                </c:pt>
                <c:pt idx="36">
                  <c:v>43943</c:v>
                </c:pt>
                <c:pt idx="37">
                  <c:v>43944</c:v>
                </c:pt>
              </c:numCache>
            </c:numRef>
          </c:cat>
          <c:val>
            <c:numRef>
              <c:f>Sheet1!$C$2:$C$39</c:f>
              <c:numCache>
                <c:formatCode>General</c:formatCode>
                <c:ptCount val="38"/>
                <c:pt idx="0">
                  <c:v>0</c:v>
                </c:pt>
                <c:pt idx="1">
                  <c:v>2846</c:v>
                </c:pt>
                <c:pt idx="2">
                  <c:v>3050</c:v>
                </c:pt>
                <c:pt idx="3">
                  <c:v>3115</c:v>
                </c:pt>
                <c:pt idx="4">
                  <c:v>2543</c:v>
                </c:pt>
                <c:pt idx="5">
                  <c:v>0</c:v>
                </c:pt>
                <c:pt idx="6">
                  <c:v>2793</c:v>
                </c:pt>
                <c:pt idx="7">
                  <c:v>2688</c:v>
                </c:pt>
                <c:pt idx="8">
                  <c:v>2556</c:v>
                </c:pt>
                <c:pt idx="9">
                  <c:v>2571</c:v>
                </c:pt>
                <c:pt idx="10">
                  <c:v>2464</c:v>
                </c:pt>
                <c:pt idx="11">
                  <c:v>2291</c:v>
                </c:pt>
                <c:pt idx="12">
                  <c:v>4539</c:v>
                </c:pt>
                <c:pt idx="13">
                  <c:v>3972</c:v>
                </c:pt>
                <c:pt idx="14">
                  <c:v>3672</c:v>
                </c:pt>
                <c:pt idx="15">
                  <c:v>3632</c:v>
                </c:pt>
                <c:pt idx="16">
                  <c:v>3498</c:v>
                </c:pt>
                <c:pt idx="17">
                  <c:v>3367</c:v>
                </c:pt>
                <c:pt idx="18">
                  <c:v>3537</c:v>
                </c:pt>
                <c:pt idx="19">
                  <c:v>3462</c:v>
                </c:pt>
                <c:pt idx="20">
                  <c:v>3138</c:v>
                </c:pt>
                <c:pt idx="21">
                  <c:v>2816</c:v>
                </c:pt>
                <c:pt idx="22">
                  <c:v>2789</c:v>
                </c:pt>
                <c:pt idx="23">
                  <c:v>2599</c:v>
                </c:pt>
                <c:pt idx="24">
                  <c:v>2736</c:v>
                </c:pt>
                <c:pt idx="25">
                  <c:v>2988</c:v>
                </c:pt>
                <c:pt idx="26">
                  <c:v>2587</c:v>
                </c:pt>
                <c:pt idx="27">
                  <c:v>2332</c:v>
                </c:pt>
                <c:pt idx="28">
                  <c:v>2643</c:v>
                </c:pt>
                <c:pt idx="29">
                  <c:v>2896</c:v>
                </c:pt>
                <c:pt idx="30">
                  <c:v>2957</c:v>
                </c:pt>
                <c:pt idx="31">
                  <c:v>2731</c:v>
                </c:pt>
                <c:pt idx="32">
                  <c:v>2235</c:v>
                </c:pt>
                <c:pt idx="33">
                  <c:v>2171</c:v>
                </c:pt>
                <c:pt idx="34">
                  <c:v>2107</c:v>
                </c:pt>
                <c:pt idx="35">
                  <c:v>2026</c:v>
                </c:pt>
                <c:pt idx="36">
                  <c:v>1889</c:v>
                </c:pt>
                <c:pt idx="37">
                  <c:v>1856</c:v>
                </c:pt>
              </c:numCache>
            </c:numRef>
          </c:val>
          <c:smooth val="0"/>
          <c:extLst>
            <c:ext xmlns:c16="http://schemas.microsoft.com/office/drawing/2014/chart" uri="{C3380CC4-5D6E-409C-BE32-E72D297353CC}">
              <c16:uniqueId val="{00000001-64A9-4190-AC4A-3F84034CEF76}"/>
            </c:ext>
          </c:extLst>
        </c:ser>
        <c:dLbls>
          <c:showLegendKey val="0"/>
          <c:showVal val="0"/>
          <c:showCatName val="0"/>
          <c:showSerName val="0"/>
          <c:showPercent val="0"/>
          <c:showBubbleSize val="0"/>
        </c:dLbls>
        <c:smooth val="0"/>
        <c:axId val="589399168"/>
        <c:axId val="589398184"/>
      </c:lineChart>
      <c:dateAx>
        <c:axId val="589399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9398184"/>
        <c:crosses val="autoZero"/>
        <c:auto val="1"/>
        <c:lblOffset val="100"/>
        <c:baseTimeUnit val="days"/>
      </c:dateAx>
      <c:valAx>
        <c:axId val="589398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9399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Huawei Arabia</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286495</c:v>
                </c:pt>
                <c:pt idx="1">
                  <c:v>286588</c:v>
                </c:pt>
                <c:pt idx="2">
                  <c:v>286692</c:v>
                </c:pt>
                <c:pt idx="3">
                  <c:v>286796</c:v>
                </c:pt>
                <c:pt idx="4">
                  <c:v>286946</c:v>
                </c:pt>
                <c:pt idx="5">
                  <c:v>287050</c:v>
                </c:pt>
                <c:pt idx="6">
                  <c:v>287095</c:v>
                </c:pt>
                <c:pt idx="7">
                  <c:v>287186</c:v>
                </c:pt>
                <c:pt idx="8">
                  <c:v>287266</c:v>
                </c:pt>
                <c:pt idx="9">
                  <c:v>287312</c:v>
                </c:pt>
                <c:pt idx="10">
                  <c:v>287443</c:v>
                </c:pt>
                <c:pt idx="11">
                  <c:v>287571</c:v>
                </c:pt>
                <c:pt idx="12">
                  <c:v>287636</c:v>
                </c:pt>
                <c:pt idx="13">
                  <c:v>287660</c:v>
                </c:pt>
                <c:pt idx="14">
                  <c:v>287784</c:v>
                </c:pt>
                <c:pt idx="15">
                  <c:v>287872</c:v>
                </c:pt>
                <c:pt idx="16">
                  <c:v>287915</c:v>
                </c:pt>
                <c:pt idx="17">
                  <c:v>288178</c:v>
                </c:pt>
                <c:pt idx="18">
                  <c:v>288326</c:v>
                </c:pt>
                <c:pt idx="19">
                  <c:v>288029</c:v>
                </c:pt>
                <c:pt idx="20">
                  <c:v>288271</c:v>
                </c:pt>
                <c:pt idx="21">
                  <c:v>288478</c:v>
                </c:pt>
                <c:pt idx="22">
                  <c:v>288573</c:v>
                </c:pt>
                <c:pt idx="23">
                  <c:v>288630</c:v>
                </c:pt>
                <c:pt idx="24">
                  <c:v>288692</c:v>
                </c:pt>
                <c:pt idx="25">
                  <c:v>288741</c:v>
                </c:pt>
                <c:pt idx="26">
                  <c:v>288788</c:v>
                </c:pt>
                <c:pt idx="27">
                  <c:v>288829</c:v>
                </c:pt>
                <c:pt idx="28">
                  <c:v>288843</c:v>
                </c:pt>
                <c:pt idx="29">
                  <c:v>288913</c:v>
                </c:pt>
              </c:numCache>
            </c:numRef>
          </c:val>
          <c:smooth val="0"/>
          <c:extLst>
            <c:ext xmlns:c16="http://schemas.microsoft.com/office/drawing/2014/chart" uri="{C3380CC4-5D6E-409C-BE32-E72D297353CC}">
              <c16:uniqueId val="{00000000-56B9-4D6E-A9F4-BA872A9BBAF5}"/>
            </c:ext>
          </c:extLst>
        </c:ser>
        <c:ser>
          <c:idx val="1"/>
          <c:order val="1"/>
          <c:tx>
            <c:strRef>
              <c:f>Sheet1!$C$1</c:f>
              <c:strCache>
                <c:ptCount val="1"/>
                <c:pt idx="0">
                  <c:v>SamsungSaudi</c:v>
                </c:pt>
              </c:strCache>
            </c:strRef>
          </c:tx>
          <c:spPr>
            <a:ln w="28575" cap="rnd">
              <a:solidFill>
                <a:schemeClr val="accent2"/>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Sheet1!$C$2:$C$31</c:f>
              <c:numCache>
                <c:formatCode>General</c:formatCode>
                <c:ptCount val="30"/>
                <c:pt idx="0">
                  <c:v>735308</c:v>
                </c:pt>
                <c:pt idx="1">
                  <c:v>735427</c:v>
                </c:pt>
                <c:pt idx="2">
                  <c:v>735548</c:v>
                </c:pt>
                <c:pt idx="3">
                  <c:v>735714</c:v>
                </c:pt>
                <c:pt idx="4">
                  <c:v>735818</c:v>
                </c:pt>
                <c:pt idx="5">
                  <c:v>735965</c:v>
                </c:pt>
                <c:pt idx="6">
                  <c:v>736098</c:v>
                </c:pt>
                <c:pt idx="7">
                  <c:v>736238</c:v>
                </c:pt>
                <c:pt idx="8">
                  <c:v>736323</c:v>
                </c:pt>
                <c:pt idx="9">
                  <c:v>736394</c:v>
                </c:pt>
                <c:pt idx="10">
                  <c:v>736488</c:v>
                </c:pt>
                <c:pt idx="11">
                  <c:v>736589</c:v>
                </c:pt>
                <c:pt idx="12">
                  <c:v>736722</c:v>
                </c:pt>
                <c:pt idx="13">
                  <c:v>736765</c:v>
                </c:pt>
                <c:pt idx="14">
                  <c:v>736874</c:v>
                </c:pt>
                <c:pt idx="15">
                  <c:v>737004</c:v>
                </c:pt>
                <c:pt idx="16">
                  <c:v>737062</c:v>
                </c:pt>
                <c:pt idx="17">
                  <c:v>737174</c:v>
                </c:pt>
                <c:pt idx="18">
                  <c:v>737247</c:v>
                </c:pt>
                <c:pt idx="19">
                  <c:v>737188</c:v>
                </c:pt>
                <c:pt idx="20">
                  <c:v>737271</c:v>
                </c:pt>
                <c:pt idx="21">
                  <c:v>737345</c:v>
                </c:pt>
                <c:pt idx="22">
                  <c:v>737344</c:v>
                </c:pt>
                <c:pt idx="23">
                  <c:v>737427</c:v>
                </c:pt>
                <c:pt idx="24">
                  <c:v>737523</c:v>
                </c:pt>
                <c:pt idx="25">
                  <c:v>737618</c:v>
                </c:pt>
                <c:pt idx="26">
                  <c:v>737705</c:v>
                </c:pt>
                <c:pt idx="27">
                  <c:v>737877</c:v>
                </c:pt>
                <c:pt idx="28">
                  <c:v>737952</c:v>
                </c:pt>
                <c:pt idx="29">
                  <c:v>737992</c:v>
                </c:pt>
              </c:numCache>
            </c:numRef>
          </c:val>
          <c:smooth val="0"/>
          <c:extLst>
            <c:ext xmlns:c16="http://schemas.microsoft.com/office/drawing/2014/chart" uri="{C3380CC4-5D6E-409C-BE32-E72D297353CC}">
              <c16:uniqueId val="{00000001-56B9-4D6E-A9F4-BA872A9BBAF5}"/>
            </c:ext>
          </c:extLst>
        </c:ser>
        <c:dLbls>
          <c:showLegendKey val="0"/>
          <c:showVal val="0"/>
          <c:showCatName val="0"/>
          <c:showSerName val="0"/>
          <c:showPercent val="0"/>
          <c:showBubbleSize val="0"/>
        </c:dLbls>
        <c:smooth val="0"/>
        <c:axId val="615447640"/>
        <c:axId val="615441408"/>
      </c:lineChart>
      <c:dateAx>
        <c:axId val="615447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5441408"/>
        <c:crosses val="autoZero"/>
        <c:auto val="1"/>
        <c:lblOffset val="100"/>
        <c:baseTimeUnit val="days"/>
      </c:dateAx>
      <c:valAx>
        <c:axId val="615441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5447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SamsungSaudi</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0</c:v>
                </c:pt>
                <c:pt idx="1">
                  <c:v>54682</c:v>
                </c:pt>
                <c:pt idx="2">
                  <c:v>0</c:v>
                </c:pt>
                <c:pt idx="3">
                  <c:v>0</c:v>
                </c:pt>
                <c:pt idx="4">
                  <c:v>0</c:v>
                </c:pt>
                <c:pt idx="5">
                  <c:v>0</c:v>
                </c:pt>
                <c:pt idx="6">
                  <c:v>0</c:v>
                </c:pt>
                <c:pt idx="7">
                  <c:v>0</c:v>
                </c:pt>
                <c:pt idx="8">
                  <c:v>0</c:v>
                </c:pt>
                <c:pt idx="9">
                  <c:v>0</c:v>
                </c:pt>
                <c:pt idx="10">
                  <c:v>0</c:v>
                </c:pt>
                <c:pt idx="11">
                  <c:v>37420.666666666701</c:v>
                </c:pt>
                <c:pt idx="12">
                  <c:v>0</c:v>
                </c:pt>
                <c:pt idx="13">
                  <c:v>0</c:v>
                </c:pt>
                <c:pt idx="14">
                  <c:v>53737</c:v>
                </c:pt>
                <c:pt idx="15">
                  <c:v>28433</c:v>
                </c:pt>
                <c:pt idx="16">
                  <c:v>20482</c:v>
                </c:pt>
                <c:pt idx="17">
                  <c:v>45420</c:v>
                </c:pt>
                <c:pt idx="18">
                  <c:v>0</c:v>
                </c:pt>
                <c:pt idx="19">
                  <c:v>31959</c:v>
                </c:pt>
                <c:pt idx="20">
                  <c:v>0</c:v>
                </c:pt>
                <c:pt idx="21">
                  <c:v>26914</c:v>
                </c:pt>
                <c:pt idx="22">
                  <c:v>25550</c:v>
                </c:pt>
                <c:pt idx="23">
                  <c:v>0</c:v>
                </c:pt>
                <c:pt idx="24">
                  <c:v>0</c:v>
                </c:pt>
                <c:pt idx="25">
                  <c:v>0</c:v>
                </c:pt>
                <c:pt idx="26">
                  <c:v>23708</c:v>
                </c:pt>
                <c:pt idx="27">
                  <c:v>28069</c:v>
                </c:pt>
                <c:pt idx="28">
                  <c:v>0</c:v>
                </c:pt>
                <c:pt idx="29">
                  <c:v>0</c:v>
                </c:pt>
              </c:numCache>
            </c:numRef>
          </c:val>
          <c:smooth val="0"/>
          <c:extLst>
            <c:ext xmlns:c16="http://schemas.microsoft.com/office/drawing/2014/chart" uri="{C3380CC4-5D6E-409C-BE32-E72D297353CC}">
              <c16:uniqueId val="{00000000-2983-4BAE-8118-AD6DE527E0FB}"/>
            </c:ext>
          </c:extLst>
        </c:ser>
        <c:dLbls>
          <c:showLegendKey val="0"/>
          <c:showVal val="0"/>
          <c:showCatName val="0"/>
          <c:showSerName val="0"/>
          <c:showPercent val="0"/>
          <c:showBubbleSize val="0"/>
        </c:dLbls>
        <c:smooth val="0"/>
        <c:axId val="615443704"/>
        <c:axId val="615446984"/>
      </c:lineChart>
      <c:dateAx>
        <c:axId val="615443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5446984"/>
        <c:crosses val="autoZero"/>
        <c:auto val="1"/>
        <c:lblOffset val="100"/>
        <c:baseTimeUnit val="days"/>
      </c:dateAx>
      <c:valAx>
        <c:axId val="615446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5443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Samsung Saudi</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3">
                  <c:v>135000</c:v>
                </c:pt>
                <c:pt idx="4">
                  <c:v>135000</c:v>
                </c:pt>
                <c:pt idx="5">
                  <c:v>135000</c:v>
                </c:pt>
                <c:pt idx="6">
                  <c:v>135000</c:v>
                </c:pt>
                <c:pt idx="7">
                  <c:v>135000</c:v>
                </c:pt>
                <c:pt idx="8">
                  <c:v>135000</c:v>
                </c:pt>
                <c:pt idx="9">
                  <c:v>135000</c:v>
                </c:pt>
                <c:pt idx="10">
                  <c:v>135000</c:v>
                </c:pt>
                <c:pt idx="11">
                  <c:v>135000</c:v>
                </c:pt>
                <c:pt idx="12">
                  <c:v>135000</c:v>
                </c:pt>
                <c:pt idx="13">
                  <c:v>135000</c:v>
                </c:pt>
                <c:pt idx="14">
                  <c:v>135000</c:v>
                </c:pt>
                <c:pt idx="15">
                  <c:v>135000</c:v>
                </c:pt>
                <c:pt idx="16">
                  <c:v>135000</c:v>
                </c:pt>
                <c:pt idx="17">
                  <c:v>135000</c:v>
                </c:pt>
                <c:pt idx="18">
                  <c:v>135000</c:v>
                </c:pt>
                <c:pt idx="19">
                  <c:v>135000</c:v>
                </c:pt>
                <c:pt idx="20">
                  <c:v>135000</c:v>
                </c:pt>
                <c:pt idx="21">
                  <c:v>136000</c:v>
                </c:pt>
                <c:pt idx="22">
                  <c:v>136000</c:v>
                </c:pt>
                <c:pt idx="23">
                  <c:v>136000</c:v>
                </c:pt>
                <c:pt idx="24">
                  <c:v>136000</c:v>
                </c:pt>
                <c:pt idx="25">
                  <c:v>136000</c:v>
                </c:pt>
                <c:pt idx="26">
                  <c:v>136000</c:v>
                </c:pt>
                <c:pt idx="27">
                  <c:v>136000</c:v>
                </c:pt>
                <c:pt idx="28">
                  <c:v>136000</c:v>
                </c:pt>
                <c:pt idx="29">
                  <c:v>136000</c:v>
                </c:pt>
              </c:numCache>
            </c:numRef>
          </c:val>
          <c:smooth val="0"/>
          <c:extLst>
            <c:ext xmlns:c16="http://schemas.microsoft.com/office/drawing/2014/chart" uri="{C3380CC4-5D6E-409C-BE32-E72D297353CC}">
              <c16:uniqueId val="{00000000-BFAC-4EB7-A58B-89A874E1A384}"/>
            </c:ext>
          </c:extLst>
        </c:ser>
        <c:ser>
          <c:idx val="1"/>
          <c:order val="1"/>
          <c:tx>
            <c:strRef>
              <c:f>Sheet1!$C$1</c:f>
              <c:strCache>
                <c:ptCount val="1"/>
                <c:pt idx="0">
                  <c:v>Huawei Saudi هواوي السعودية</c:v>
                </c:pt>
              </c:strCache>
            </c:strRef>
          </c:tx>
          <c:spPr>
            <a:ln w="28575" cap="rnd">
              <a:solidFill>
                <a:schemeClr val="accent2"/>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Sheet1!$C$2:$C$31</c:f>
              <c:numCache>
                <c:formatCode>General</c:formatCode>
                <c:ptCount val="30"/>
                <c:pt idx="3">
                  <c:v>488000</c:v>
                </c:pt>
                <c:pt idx="4">
                  <c:v>488000</c:v>
                </c:pt>
                <c:pt idx="5">
                  <c:v>487000</c:v>
                </c:pt>
                <c:pt idx="6">
                  <c:v>487000</c:v>
                </c:pt>
                <c:pt idx="7">
                  <c:v>487000</c:v>
                </c:pt>
                <c:pt idx="8">
                  <c:v>490000</c:v>
                </c:pt>
                <c:pt idx="9">
                  <c:v>491000</c:v>
                </c:pt>
                <c:pt idx="10">
                  <c:v>491000</c:v>
                </c:pt>
                <c:pt idx="11">
                  <c:v>491000</c:v>
                </c:pt>
                <c:pt idx="12">
                  <c:v>492000</c:v>
                </c:pt>
                <c:pt idx="13">
                  <c:v>492000</c:v>
                </c:pt>
                <c:pt idx="14">
                  <c:v>492000</c:v>
                </c:pt>
                <c:pt idx="15">
                  <c:v>492000</c:v>
                </c:pt>
                <c:pt idx="16">
                  <c:v>492000</c:v>
                </c:pt>
                <c:pt idx="17">
                  <c:v>492000</c:v>
                </c:pt>
                <c:pt idx="18">
                  <c:v>492000</c:v>
                </c:pt>
                <c:pt idx="19">
                  <c:v>491000</c:v>
                </c:pt>
                <c:pt idx="20">
                  <c:v>491000</c:v>
                </c:pt>
                <c:pt idx="21">
                  <c:v>491000</c:v>
                </c:pt>
                <c:pt idx="22">
                  <c:v>494000</c:v>
                </c:pt>
                <c:pt idx="23">
                  <c:v>494000</c:v>
                </c:pt>
                <c:pt idx="24">
                  <c:v>494000</c:v>
                </c:pt>
                <c:pt idx="25">
                  <c:v>494000</c:v>
                </c:pt>
                <c:pt idx="26">
                  <c:v>497000</c:v>
                </c:pt>
                <c:pt idx="27">
                  <c:v>498000</c:v>
                </c:pt>
                <c:pt idx="28">
                  <c:v>498000</c:v>
                </c:pt>
                <c:pt idx="29">
                  <c:v>498000</c:v>
                </c:pt>
              </c:numCache>
            </c:numRef>
          </c:val>
          <c:smooth val="0"/>
          <c:extLst>
            <c:ext xmlns:c16="http://schemas.microsoft.com/office/drawing/2014/chart" uri="{C3380CC4-5D6E-409C-BE32-E72D297353CC}">
              <c16:uniqueId val="{00000001-BFAC-4EB7-A58B-89A874E1A384}"/>
            </c:ext>
          </c:extLst>
        </c:ser>
        <c:dLbls>
          <c:showLegendKey val="0"/>
          <c:showVal val="0"/>
          <c:showCatName val="0"/>
          <c:showSerName val="0"/>
          <c:showPercent val="0"/>
          <c:showBubbleSize val="0"/>
        </c:dLbls>
        <c:smooth val="0"/>
        <c:axId val="373245960"/>
        <c:axId val="373246288"/>
      </c:lineChart>
      <c:dateAx>
        <c:axId val="373245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246288"/>
        <c:crosses val="autoZero"/>
        <c:auto val="1"/>
        <c:lblOffset val="100"/>
        <c:baseTimeUnit val="days"/>
      </c:dateAx>
      <c:valAx>
        <c:axId val="373246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245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Samsung Saudi</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319123</c:v>
                </c:pt>
                <c:pt idx="1">
                  <c:v>320117</c:v>
                </c:pt>
                <c:pt idx="2">
                  <c:v>370435</c:v>
                </c:pt>
                <c:pt idx="3">
                  <c:v>252814</c:v>
                </c:pt>
                <c:pt idx="4">
                  <c:v>250617</c:v>
                </c:pt>
                <c:pt idx="5">
                  <c:v>256254</c:v>
                </c:pt>
                <c:pt idx="6">
                  <c:v>258312</c:v>
                </c:pt>
                <c:pt idx="7">
                  <c:v>266305</c:v>
                </c:pt>
                <c:pt idx="8">
                  <c:v>268471</c:v>
                </c:pt>
                <c:pt idx="9">
                  <c:v>241993</c:v>
                </c:pt>
                <c:pt idx="10">
                  <c:v>255444</c:v>
                </c:pt>
                <c:pt idx="11">
                  <c:v>262851</c:v>
                </c:pt>
                <c:pt idx="12">
                  <c:v>155536</c:v>
                </c:pt>
                <c:pt idx="13">
                  <c:v>151263</c:v>
                </c:pt>
                <c:pt idx="14">
                  <c:v>138701</c:v>
                </c:pt>
                <c:pt idx="15">
                  <c:v>162589</c:v>
                </c:pt>
                <c:pt idx="16">
                  <c:v>136118</c:v>
                </c:pt>
                <c:pt idx="17">
                  <c:v>155168</c:v>
                </c:pt>
                <c:pt idx="18">
                  <c:v>150023</c:v>
                </c:pt>
                <c:pt idx="19">
                  <c:v>155952</c:v>
                </c:pt>
                <c:pt idx="20">
                  <c:v>194048</c:v>
                </c:pt>
                <c:pt idx="21">
                  <c:v>186057</c:v>
                </c:pt>
                <c:pt idx="22">
                  <c:v>175554</c:v>
                </c:pt>
                <c:pt idx="23">
                  <c:v>191159</c:v>
                </c:pt>
                <c:pt idx="24">
                  <c:v>184172</c:v>
                </c:pt>
                <c:pt idx="25">
                  <c:v>151356</c:v>
                </c:pt>
                <c:pt idx="26">
                  <c:v>206840</c:v>
                </c:pt>
                <c:pt idx="27">
                  <c:v>129903</c:v>
                </c:pt>
                <c:pt idx="28">
                  <c:v>119505</c:v>
                </c:pt>
                <c:pt idx="29">
                  <c:v>116738</c:v>
                </c:pt>
              </c:numCache>
            </c:numRef>
          </c:val>
          <c:smooth val="0"/>
          <c:extLst>
            <c:ext xmlns:c16="http://schemas.microsoft.com/office/drawing/2014/chart" uri="{C3380CC4-5D6E-409C-BE32-E72D297353CC}">
              <c16:uniqueId val="{00000000-EE57-4DB4-B740-2E6D256F3A82}"/>
            </c:ext>
          </c:extLst>
        </c:ser>
        <c:dLbls>
          <c:showLegendKey val="0"/>
          <c:showVal val="0"/>
          <c:showCatName val="0"/>
          <c:showSerName val="0"/>
          <c:showPercent val="0"/>
          <c:showBubbleSize val="0"/>
        </c:dLbls>
        <c:smooth val="0"/>
        <c:axId val="52592776"/>
        <c:axId val="405899480"/>
      </c:lineChart>
      <c:dateAx>
        <c:axId val="52592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899480"/>
        <c:crosses val="autoZero"/>
        <c:auto val="1"/>
        <c:lblOffset val="100"/>
        <c:baseTimeUnit val="days"/>
      </c:dateAx>
      <c:valAx>
        <c:axId val="405899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592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D4DC4-2DA8-4D65-B0AE-B823DF5AAA98}"/>
              </a:ext>
            </a:extLst>
          </p:cNvPr>
          <p:cNvSpPr>
            <a:spLocks noGrp="1"/>
          </p:cNvSpPr>
          <p:nvPr>
            <p:ph type="ctrTitle"/>
          </p:nvPr>
        </p:nvSpPr>
        <p:spPr/>
        <p:txBody>
          <a:bodyPr/>
          <a:lstStyle/>
          <a:p>
            <a:r>
              <a:rPr lang="en-US"/>
              <a:t>Compiled KSA Social Dashboard</a:t>
            </a:r>
          </a:p>
        </p:txBody>
      </p:sp>
      <p:sp>
        <p:nvSpPr>
          <p:cNvPr id="3" name="Subtitle 2">
            <a:extLst>
              <a:ext uri="{FF2B5EF4-FFF2-40B4-BE49-F238E27FC236}">
                <a16:creationId xmlns:a16="http://schemas.microsoft.com/office/drawing/2014/main" id="{D83DEB0F-82C5-4B95-84F6-BBD92C6EDBAF}"/>
              </a:ext>
            </a:extLst>
          </p:cNvPr>
          <p:cNvSpPr>
            <a:spLocks noGrp="1"/>
          </p:cNvSpPr>
          <p:nvPr>
            <p:ph type="subTitle" idx="1"/>
          </p:nvPr>
        </p:nvSpPr>
        <p:spPr/>
        <p:txBody>
          <a:bodyPr/>
          <a:lstStyle/>
          <a:p>
            <a:r>
              <a:rPr lang="en-US"/>
              <a:t>Cheil (Facelift)</a:t>
            </a:r>
          </a:p>
        </p:txBody>
      </p:sp>
    </p:spTree>
    <p:extLst>
      <p:ext uri="{BB962C8B-B14F-4D97-AF65-F5344CB8AC3E}">
        <p14:creationId xmlns:p14="http://schemas.microsoft.com/office/powerpoint/2010/main" val="877435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56E5F-F92B-442C-A8ED-56DAD85FDE26}"/>
              </a:ext>
            </a:extLst>
          </p:cNvPr>
          <p:cNvSpPr>
            <a:spLocks noGrp="1"/>
          </p:cNvSpPr>
          <p:nvPr>
            <p:ph type="title"/>
          </p:nvPr>
        </p:nvSpPr>
        <p:spPr/>
        <p:txBody>
          <a:bodyPr/>
          <a:lstStyle/>
          <a:p>
            <a:r>
              <a:rPr lang="en-US"/>
              <a:t>Facebook Fans Total | Samsung KSA</a:t>
            </a:r>
          </a:p>
        </p:txBody>
      </p:sp>
      <p:graphicFrame>
        <p:nvGraphicFramePr>
          <p:cNvPr id="6" name="Chart Placeholder 5">
            <a:extLst>
              <a:ext uri="{FF2B5EF4-FFF2-40B4-BE49-F238E27FC236}">
                <a16:creationId xmlns:a16="http://schemas.microsoft.com/office/drawing/2014/main" id="{2AD8FD7A-1A43-43B8-B6E3-FE461FFE19F7}"/>
              </a:ext>
            </a:extLst>
          </p:cNvPr>
          <p:cNvGraphicFramePr>
            <a:graphicFrameLocks noGrp="1"/>
          </p:cNvGraphicFramePr>
          <p:nvPr>
            <p:ph type="chart" sz="quarter" idx="13"/>
            <p:extLst>
              <p:ext uri="{D42A27DB-BD31-4B8C-83A1-F6EECF244321}">
                <p14:modId xmlns:p14="http://schemas.microsoft.com/office/powerpoint/2010/main" val="941157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C146A6-1516-4876-B358-1101BC3C1A94}"/>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CDD2F355-9E32-493B-B5ED-238DEE1971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21254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3A2DF-6D6E-4D83-BA56-FA5E6D00B3B7}"/>
              </a:ext>
            </a:extLst>
          </p:cNvPr>
          <p:cNvSpPr>
            <a:spLocks noGrp="1"/>
          </p:cNvSpPr>
          <p:nvPr>
            <p:ph type="title"/>
          </p:nvPr>
        </p:nvSpPr>
        <p:spPr/>
        <p:txBody>
          <a:bodyPr/>
          <a:lstStyle/>
          <a:p>
            <a:r>
              <a:rPr lang="en-US"/>
              <a:t>Facebook Fan Demographics | Samsung KSA</a:t>
            </a:r>
          </a:p>
        </p:txBody>
      </p:sp>
      <p:graphicFrame>
        <p:nvGraphicFramePr>
          <p:cNvPr id="6" name="Chart Placeholder 5">
            <a:extLst>
              <a:ext uri="{FF2B5EF4-FFF2-40B4-BE49-F238E27FC236}">
                <a16:creationId xmlns:a16="http://schemas.microsoft.com/office/drawing/2014/main" id="{28049D7D-3EF6-4D7F-B037-541FB37BB19E}"/>
              </a:ext>
            </a:extLst>
          </p:cNvPr>
          <p:cNvGraphicFramePr>
            <a:graphicFrameLocks noGrp="1"/>
          </p:cNvGraphicFramePr>
          <p:nvPr>
            <p:ph type="chart" sz="quarter" idx="13"/>
            <p:extLst>
              <p:ext uri="{D42A27DB-BD31-4B8C-83A1-F6EECF244321}">
                <p14:modId xmlns:p14="http://schemas.microsoft.com/office/powerpoint/2010/main" val="31523516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1E2117-2504-4F46-94F5-0E1164CA9927}"/>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343DEDD1-F410-44BE-9B28-C65710435B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9211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F5FD2-31F6-4E26-81D7-85EFEE2EC3E7}"/>
              </a:ext>
            </a:extLst>
          </p:cNvPr>
          <p:cNvSpPr>
            <a:spLocks noGrp="1"/>
          </p:cNvSpPr>
          <p:nvPr>
            <p:ph type="title"/>
          </p:nvPr>
        </p:nvSpPr>
        <p:spPr/>
        <p:txBody>
          <a:bodyPr/>
          <a:lstStyle/>
          <a:p>
            <a:r>
              <a:rPr lang="en-US"/>
              <a:t>Facebook Number of Organic Posts | Samsung KSA</a:t>
            </a:r>
          </a:p>
        </p:txBody>
      </p:sp>
      <p:graphicFrame>
        <p:nvGraphicFramePr>
          <p:cNvPr id="5" name="Table Placeholder 4">
            <a:extLst>
              <a:ext uri="{FF2B5EF4-FFF2-40B4-BE49-F238E27FC236}">
                <a16:creationId xmlns:a16="http://schemas.microsoft.com/office/drawing/2014/main" id="{10717688-2628-455E-A659-ECDE3E78A72C}"/>
              </a:ext>
            </a:extLst>
          </p:cNvPr>
          <p:cNvGraphicFramePr>
            <a:graphicFrameLocks noGrp="1"/>
          </p:cNvGraphicFramePr>
          <p:nvPr>
            <p:ph type="tbl" sz="quarter" idx="13"/>
            <p:extLst>
              <p:ext uri="{D42A27DB-BD31-4B8C-83A1-F6EECF244321}">
                <p14:modId xmlns:p14="http://schemas.microsoft.com/office/powerpoint/2010/main" val="1846211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72310331"/>
                    </a:ext>
                  </a:extLst>
                </a:gridCol>
                <a:gridCol w="208280">
                  <a:extLst>
                    <a:ext uri="{9D8B030D-6E8A-4147-A177-3AD203B41FA5}">
                      <a16:colId xmlns:a16="http://schemas.microsoft.com/office/drawing/2014/main" val="4218956974"/>
                    </a:ext>
                  </a:extLst>
                </a:gridCol>
                <a:gridCol w="208280">
                  <a:extLst>
                    <a:ext uri="{9D8B030D-6E8A-4147-A177-3AD203B41FA5}">
                      <a16:colId xmlns:a16="http://schemas.microsoft.com/office/drawing/2014/main" val="3215670613"/>
                    </a:ext>
                  </a:extLst>
                </a:gridCol>
                <a:gridCol w="208280">
                  <a:extLst>
                    <a:ext uri="{9D8B030D-6E8A-4147-A177-3AD203B41FA5}">
                      <a16:colId xmlns:a16="http://schemas.microsoft.com/office/drawing/2014/main" val="2558452273"/>
                    </a:ext>
                  </a:extLst>
                </a:gridCol>
                <a:gridCol w="208280">
                  <a:extLst>
                    <a:ext uri="{9D8B030D-6E8A-4147-A177-3AD203B41FA5}">
                      <a16:colId xmlns:a16="http://schemas.microsoft.com/office/drawing/2014/main" val="937708621"/>
                    </a:ext>
                  </a:extLst>
                </a:gridCol>
                <a:gridCol w="208280">
                  <a:extLst>
                    <a:ext uri="{9D8B030D-6E8A-4147-A177-3AD203B41FA5}">
                      <a16:colId xmlns:a16="http://schemas.microsoft.com/office/drawing/2014/main" val="1184015544"/>
                    </a:ext>
                  </a:extLst>
                </a:gridCol>
                <a:gridCol w="208280">
                  <a:extLst>
                    <a:ext uri="{9D8B030D-6E8A-4147-A177-3AD203B41FA5}">
                      <a16:colId xmlns:a16="http://schemas.microsoft.com/office/drawing/2014/main" val="3028877864"/>
                    </a:ext>
                  </a:extLst>
                </a:gridCol>
                <a:gridCol w="208280">
                  <a:extLst>
                    <a:ext uri="{9D8B030D-6E8A-4147-A177-3AD203B41FA5}">
                      <a16:colId xmlns:a16="http://schemas.microsoft.com/office/drawing/2014/main" val="1364058072"/>
                    </a:ext>
                  </a:extLst>
                </a:gridCol>
                <a:gridCol w="208280">
                  <a:extLst>
                    <a:ext uri="{9D8B030D-6E8A-4147-A177-3AD203B41FA5}">
                      <a16:colId xmlns:a16="http://schemas.microsoft.com/office/drawing/2014/main" val="2005402793"/>
                    </a:ext>
                  </a:extLst>
                </a:gridCol>
                <a:gridCol w="208280">
                  <a:extLst>
                    <a:ext uri="{9D8B030D-6E8A-4147-A177-3AD203B41FA5}">
                      <a16:colId xmlns:a16="http://schemas.microsoft.com/office/drawing/2014/main" val="3070321262"/>
                    </a:ext>
                  </a:extLst>
                </a:gridCol>
                <a:gridCol w="208280">
                  <a:extLst>
                    <a:ext uri="{9D8B030D-6E8A-4147-A177-3AD203B41FA5}">
                      <a16:colId xmlns:a16="http://schemas.microsoft.com/office/drawing/2014/main" val="1229342943"/>
                    </a:ext>
                  </a:extLst>
                </a:gridCol>
                <a:gridCol w="208280">
                  <a:extLst>
                    <a:ext uri="{9D8B030D-6E8A-4147-A177-3AD203B41FA5}">
                      <a16:colId xmlns:a16="http://schemas.microsoft.com/office/drawing/2014/main" val="3891842131"/>
                    </a:ext>
                  </a:extLst>
                </a:gridCol>
                <a:gridCol w="208280">
                  <a:extLst>
                    <a:ext uri="{9D8B030D-6E8A-4147-A177-3AD203B41FA5}">
                      <a16:colId xmlns:a16="http://schemas.microsoft.com/office/drawing/2014/main" val="4261294536"/>
                    </a:ext>
                  </a:extLst>
                </a:gridCol>
                <a:gridCol w="208280">
                  <a:extLst>
                    <a:ext uri="{9D8B030D-6E8A-4147-A177-3AD203B41FA5}">
                      <a16:colId xmlns:a16="http://schemas.microsoft.com/office/drawing/2014/main" val="497183033"/>
                    </a:ext>
                  </a:extLst>
                </a:gridCol>
                <a:gridCol w="208280">
                  <a:extLst>
                    <a:ext uri="{9D8B030D-6E8A-4147-A177-3AD203B41FA5}">
                      <a16:colId xmlns:a16="http://schemas.microsoft.com/office/drawing/2014/main" val="2867118767"/>
                    </a:ext>
                  </a:extLst>
                </a:gridCol>
                <a:gridCol w="208280">
                  <a:extLst>
                    <a:ext uri="{9D8B030D-6E8A-4147-A177-3AD203B41FA5}">
                      <a16:colId xmlns:a16="http://schemas.microsoft.com/office/drawing/2014/main" val="1968655243"/>
                    </a:ext>
                  </a:extLst>
                </a:gridCol>
                <a:gridCol w="208280">
                  <a:extLst>
                    <a:ext uri="{9D8B030D-6E8A-4147-A177-3AD203B41FA5}">
                      <a16:colId xmlns:a16="http://schemas.microsoft.com/office/drawing/2014/main" val="1873568680"/>
                    </a:ext>
                  </a:extLst>
                </a:gridCol>
                <a:gridCol w="208280">
                  <a:extLst>
                    <a:ext uri="{9D8B030D-6E8A-4147-A177-3AD203B41FA5}">
                      <a16:colId xmlns:a16="http://schemas.microsoft.com/office/drawing/2014/main" val="1504908216"/>
                    </a:ext>
                  </a:extLst>
                </a:gridCol>
                <a:gridCol w="249936">
                  <a:extLst>
                    <a:ext uri="{9D8B030D-6E8A-4147-A177-3AD203B41FA5}">
                      <a16:colId xmlns:a16="http://schemas.microsoft.com/office/drawing/2014/main" val="3380461625"/>
                    </a:ext>
                  </a:extLst>
                </a:gridCol>
                <a:gridCol w="208280">
                  <a:extLst>
                    <a:ext uri="{9D8B030D-6E8A-4147-A177-3AD203B41FA5}">
                      <a16:colId xmlns:a16="http://schemas.microsoft.com/office/drawing/2014/main" val="2928374577"/>
                    </a:ext>
                  </a:extLst>
                </a:gridCol>
                <a:gridCol w="208280">
                  <a:extLst>
                    <a:ext uri="{9D8B030D-6E8A-4147-A177-3AD203B41FA5}">
                      <a16:colId xmlns:a16="http://schemas.microsoft.com/office/drawing/2014/main" val="3867726227"/>
                    </a:ext>
                  </a:extLst>
                </a:gridCol>
                <a:gridCol w="208280">
                  <a:extLst>
                    <a:ext uri="{9D8B030D-6E8A-4147-A177-3AD203B41FA5}">
                      <a16:colId xmlns:a16="http://schemas.microsoft.com/office/drawing/2014/main" val="3068852462"/>
                    </a:ext>
                  </a:extLst>
                </a:gridCol>
                <a:gridCol w="208280">
                  <a:extLst>
                    <a:ext uri="{9D8B030D-6E8A-4147-A177-3AD203B41FA5}">
                      <a16:colId xmlns:a16="http://schemas.microsoft.com/office/drawing/2014/main" val="3344314534"/>
                    </a:ext>
                  </a:extLst>
                </a:gridCol>
                <a:gridCol w="208280">
                  <a:extLst>
                    <a:ext uri="{9D8B030D-6E8A-4147-A177-3AD203B41FA5}">
                      <a16:colId xmlns:a16="http://schemas.microsoft.com/office/drawing/2014/main" val="3499240874"/>
                    </a:ext>
                  </a:extLst>
                </a:gridCol>
                <a:gridCol w="208280">
                  <a:extLst>
                    <a:ext uri="{9D8B030D-6E8A-4147-A177-3AD203B41FA5}">
                      <a16:colId xmlns:a16="http://schemas.microsoft.com/office/drawing/2014/main" val="2812998572"/>
                    </a:ext>
                  </a:extLst>
                </a:gridCol>
                <a:gridCol w="208280">
                  <a:extLst>
                    <a:ext uri="{9D8B030D-6E8A-4147-A177-3AD203B41FA5}">
                      <a16:colId xmlns:a16="http://schemas.microsoft.com/office/drawing/2014/main" val="3411967900"/>
                    </a:ext>
                  </a:extLst>
                </a:gridCol>
                <a:gridCol w="208280">
                  <a:extLst>
                    <a:ext uri="{9D8B030D-6E8A-4147-A177-3AD203B41FA5}">
                      <a16:colId xmlns:a16="http://schemas.microsoft.com/office/drawing/2014/main" val="3476229480"/>
                    </a:ext>
                  </a:extLst>
                </a:gridCol>
                <a:gridCol w="208280">
                  <a:extLst>
                    <a:ext uri="{9D8B030D-6E8A-4147-A177-3AD203B41FA5}">
                      <a16:colId xmlns:a16="http://schemas.microsoft.com/office/drawing/2014/main" val="2960295593"/>
                    </a:ext>
                  </a:extLst>
                </a:gridCol>
                <a:gridCol w="208280">
                  <a:extLst>
                    <a:ext uri="{9D8B030D-6E8A-4147-A177-3AD203B41FA5}">
                      <a16:colId xmlns:a16="http://schemas.microsoft.com/office/drawing/2014/main" val="1760728086"/>
                    </a:ext>
                  </a:extLst>
                </a:gridCol>
                <a:gridCol w="208280">
                  <a:extLst>
                    <a:ext uri="{9D8B030D-6E8A-4147-A177-3AD203B41FA5}">
                      <a16:colId xmlns:a16="http://schemas.microsoft.com/office/drawing/2014/main" val="2168986993"/>
                    </a:ext>
                  </a:extLst>
                </a:gridCol>
                <a:gridCol w="208280">
                  <a:extLst>
                    <a:ext uri="{9D8B030D-6E8A-4147-A177-3AD203B41FA5}">
                      <a16:colId xmlns:a16="http://schemas.microsoft.com/office/drawing/2014/main" val="1080899808"/>
                    </a:ext>
                  </a:extLst>
                </a:gridCol>
                <a:gridCol w="208280">
                  <a:extLst>
                    <a:ext uri="{9D8B030D-6E8A-4147-A177-3AD203B41FA5}">
                      <a16:colId xmlns:a16="http://schemas.microsoft.com/office/drawing/2014/main" val="1923082747"/>
                    </a:ext>
                  </a:extLst>
                </a:gridCol>
                <a:gridCol w="208280">
                  <a:extLst>
                    <a:ext uri="{9D8B030D-6E8A-4147-A177-3AD203B41FA5}">
                      <a16:colId xmlns:a16="http://schemas.microsoft.com/office/drawing/2014/main" val="1810036485"/>
                    </a:ext>
                  </a:extLst>
                </a:gridCol>
                <a:gridCol w="208280">
                  <a:extLst>
                    <a:ext uri="{9D8B030D-6E8A-4147-A177-3AD203B41FA5}">
                      <a16:colId xmlns:a16="http://schemas.microsoft.com/office/drawing/2014/main" val="1903980252"/>
                    </a:ext>
                  </a:extLst>
                </a:gridCol>
                <a:gridCol w="208280">
                  <a:extLst>
                    <a:ext uri="{9D8B030D-6E8A-4147-A177-3AD203B41FA5}">
                      <a16:colId xmlns:a16="http://schemas.microsoft.com/office/drawing/2014/main" val="3001009231"/>
                    </a:ext>
                  </a:extLst>
                </a:gridCol>
                <a:gridCol w="208280">
                  <a:extLst>
                    <a:ext uri="{9D8B030D-6E8A-4147-A177-3AD203B41FA5}">
                      <a16:colId xmlns:a16="http://schemas.microsoft.com/office/drawing/2014/main" val="523350057"/>
                    </a:ext>
                  </a:extLst>
                </a:gridCol>
                <a:gridCol w="208280">
                  <a:extLst>
                    <a:ext uri="{9D8B030D-6E8A-4147-A177-3AD203B41FA5}">
                      <a16:colId xmlns:a16="http://schemas.microsoft.com/office/drawing/2014/main" val="1130759481"/>
                    </a:ext>
                  </a:extLst>
                </a:gridCol>
                <a:gridCol w="208280">
                  <a:extLst>
                    <a:ext uri="{9D8B030D-6E8A-4147-A177-3AD203B41FA5}">
                      <a16:colId xmlns:a16="http://schemas.microsoft.com/office/drawing/2014/main" val="4179757544"/>
                    </a:ext>
                  </a:extLst>
                </a:gridCol>
                <a:gridCol w="208280">
                  <a:extLst>
                    <a:ext uri="{9D8B030D-6E8A-4147-A177-3AD203B41FA5}">
                      <a16:colId xmlns:a16="http://schemas.microsoft.com/office/drawing/2014/main" val="708178622"/>
                    </a:ext>
                  </a:extLst>
                </a:gridCol>
                <a:gridCol w="208280">
                  <a:extLst>
                    <a:ext uri="{9D8B030D-6E8A-4147-A177-3AD203B41FA5}">
                      <a16:colId xmlns:a16="http://schemas.microsoft.com/office/drawing/2014/main" val="3292422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Posts</a:t>
                      </a:r>
                    </a:p>
                  </a:txBody>
                  <a:tcPr/>
                </a:tc>
                <a:tc>
                  <a:txBody>
                    <a:bodyPr/>
                    <a:lstStyle/>
                    <a:p>
                      <a:r>
                        <a:rPr lang="en-US" sz="1000"/>
                        <a:t>Page Impressions</a:t>
                      </a:r>
                    </a:p>
                  </a:txBody>
                  <a:tcPr/>
                </a:tc>
                <a:tc>
                  <a:txBody>
                    <a:bodyPr/>
                    <a:lstStyle/>
                    <a:p>
                      <a:r>
                        <a:rPr lang="en-US" sz="1000"/>
                        <a:t>Avg. Page Reach</a:t>
                      </a:r>
                    </a:p>
                  </a:txBody>
                  <a:tcPr/>
                </a:tc>
                <a:tc>
                  <a:txBody>
                    <a:bodyPr/>
                    <a:lstStyle/>
                    <a:p>
                      <a:r>
                        <a:rPr lang="en-US" sz="1000"/>
                        <a:t>Page Impressions Paid</a:t>
                      </a:r>
                    </a:p>
                  </a:txBody>
                  <a:tcPr/>
                </a:tc>
                <a:tc>
                  <a:txBody>
                    <a:bodyPr/>
                    <a:lstStyle/>
                    <a:p>
                      <a:r>
                        <a:rPr lang="en-US" sz="1000"/>
                        <a:t>Page Post Engagements</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[Deprecated] 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Sorry</a:t>
                      </a:r>
                    </a:p>
                  </a:txBody>
                  <a:tcPr/>
                </a:tc>
                <a:tc>
                  <a:txBody>
                    <a:bodyPr/>
                    <a:lstStyle/>
                    <a:p>
                      <a:r>
                        <a:rPr lang="en-US" sz="1000"/>
                        <a:t>Angry</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4226239173"/>
                  </a:ext>
                </a:extLst>
              </a:tr>
              <a:tr h="370840">
                <a:tc>
                  <a:txBody>
                    <a:bodyPr/>
                    <a:lstStyle/>
                    <a:p>
                      <a:r>
                        <a:rPr lang="en-US" sz="1000"/>
                        <a:t>Samsung Saudi</a:t>
                      </a:r>
                    </a:p>
                  </a:txBody>
                  <a:tcPr/>
                </a:tc>
                <a:tc>
                  <a:txBody>
                    <a:bodyPr/>
                    <a:lstStyle/>
                    <a:p>
                      <a:r>
                        <a:rPr lang="en-US" sz="1000"/>
                        <a:t>1476147</a:t>
                      </a:r>
                    </a:p>
                  </a:txBody>
                  <a:tcPr/>
                </a:tc>
                <a:tc>
                  <a:txBody>
                    <a:bodyPr/>
                    <a:lstStyle/>
                    <a:p>
                      <a:r>
                        <a:rPr lang="en-US" sz="1000"/>
                        <a:t>-3718</a:t>
                      </a:r>
                    </a:p>
                  </a:txBody>
                  <a:tcPr/>
                </a:tc>
                <a:tc>
                  <a:txBody>
                    <a:bodyPr/>
                    <a:lstStyle/>
                    <a:p>
                      <a:r>
                        <a:rPr lang="en-US" sz="1000"/>
                        <a:t>5481</a:t>
                      </a:r>
                    </a:p>
                  </a:txBody>
                  <a:tcPr/>
                </a:tc>
                <a:tc>
                  <a:txBody>
                    <a:bodyPr/>
                    <a:lstStyle/>
                    <a:p>
                      <a:r>
                        <a:rPr lang="en-US" sz="1000"/>
                        <a:t>3198</a:t>
                      </a:r>
                    </a:p>
                  </a:txBody>
                  <a:tcPr/>
                </a:tc>
                <a:tc>
                  <a:txBody>
                    <a:bodyPr/>
                    <a:lstStyle/>
                    <a:p>
                      <a:r>
                        <a:rPr lang="en-US" sz="1000"/>
                        <a:t>827418.34482759</a:t>
                      </a:r>
                    </a:p>
                  </a:txBody>
                  <a:tcPr/>
                </a:tc>
                <a:tc>
                  <a:txBody>
                    <a:bodyPr/>
                    <a:lstStyle/>
                    <a:p>
                      <a:r>
                        <a:rPr lang="en-US" sz="1000"/>
                        <a:t>14</a:t>
                      </a:r>
                    </a:p>
                  </a:txBody>
                  <a:tcPr/>
                </a:tc>
                <a:tc>
                  <a:txBody>
                    <a:bodyPr/>
                    <a:lstStyle/>
                    <a:p>
                      <a:r>
                        <a:rPr lang="en-US" sz="1000"/>
                        <a:t>162943951</a:t>
                      </a:r>
                    </a:p>
                  </a:txBody>
                  <a:tcPr/>
                </a:tc>
                <a:tc>
                  <a:txBody>
                    <a:bodyPr/>
                    <a:lstStyle/>
                    <a:p>
                      <a:r>
                        <a:rPr lang="en-US" sz="1000"/>
                        <a:t>3513215.1</a:t>
                      </a:r>
                    </a:p>
                  </a:txBody>
                  <a:tcPr/>
                </a:tc>
                <a:tc>
                  <a:txBody>
                    <a:bodyPr/>
                    <a:lstStyle/>
                    <a:p>
                      <a:r>
                        <a:rPr lang="en-US" sz="1000"/>
                        <a:t>162040402</a:t>
                      </a:r>
                    </a:p>
                  </a:txBody>
                  <a:tcPr/>
                </a:tc>
                <a:tc>
                  <a:txBody>
                    <a:bodyPr/>
                    <a:lstStyle/>
                    <a:p>
                      <a:r>
                        <a:rPr lang="en-US" sz="1000"/>
                        <a:t>2242295</a:t>
                      </a:r>
                    </a:p>
                  </a:txBody>
                  <a:tcPr/>
                </a:tc>
                <a:tc>
                  <a:txBody>
                    <a:bodyPr/>
                    <a:lstStyle/>
                    <a:p>
                      <a:r>
                        <a:rPr lang="en-US" sz="1000"/>
                        <a:t>903549</a:t>
                      </a:r>
                    </a:p>
                  </a:txBody>
                  <a:tcPr/>
                </a:tc>
                <a:tc>
                  <a:txBody>
                    <a:bodyPr/>
                    <a:lstStyle/>
                    <a:p>
                      <a:r>
                        <a:rPr lang="en-US" sz="1000"/>
                        <a:t>0.10 %</a:t>
                      </a:r>
                    </a:p>
                  </a:txBody>
                  <a:tcPr/>
                </a:tc>
                <a:tc>
                  <a:txBody>
                    <a:bodyPr/>
                    <a:lstStyle/>
                    <a:p>
                      <a:r>
                        <a:rPr lang="en-US" sz="1000"/>
                        <a:t>14325543</a:t>
                      </a:r>
                    </a:p>
                  </a:txBody>
                  <a:tcPr/>
                </a:tc>
                <a:tc>
                  <a:txBody>
                    <a:bodyPr/>
                    <a:lstStyle/>
                    <a:p>
                      <a:r>
                        <a:rPr lang="en-US" sz="1000"/>
                        <a:t>3160037</a:t>
                      </a:r>
                    </a:p>
                  </a:txBody>
                  <a:tcPr/>
                </a:tc>
                <a:tc>
                  <a:txBody>
                    <a:bodyPr/>
                    <a:lstStyle/>
                    <a:p>
                      <a:r>
                        <a:rPr lang="en-US" sz="1000"/>
                        <a:t>13</a:t>
                      </a:r>
                    </a:p>
                  </a:txBody>
                  <a:tcPr/>
                </a:tc>
                <a:tc>
                  <a:txBody>
                    <a:bodyPr/>
                    <a:lstStyle/>
                    <a:p>
                      <a:r>
                        <a:rPr lang="en-US" sz="1000"/>
                        <a:t>n/a</a:t>
                      </a:r>
                    </a:p>
                  </a:txBody>
                  <a:tcPr/>
                </a:tc>
                <a:tc>
                  <a:txBody>
                    <a:bodyPr/>
                    <a:lstStyle/>
                    <a:p>
                      <a:r>
                        <a:rPr lang="en-US" sz="1000"/>
                        <a:t>2094037</a:t>
                      </a:r>
                    </a:p>
                  </a:txBody>
                  <a:tcPr/>
                </a:tc>
                <a:tc>
                  <a:txBody>
                    <a:bodyPr/>
                    <a:lstStyle/>
                    <a:p>
                      <a:r>
                        <a:rPr lang="en-US" sz="1000"/>
                        <a:t>1258898</a:t>
                      </a:r>
                    </a:p>
                  </a:txBody>
                  <a:tcPr/>
                </a:tc>
                <a:tc>
                  <a:txBody>
                    <a:bodyPr/>
                    <a:lstStyle/>
                    <a:p>
                      <a:r>
                        <a:rPr lang="en-US" sz="1000"/>
                        <a:t>34335</a:t>
                      </a:r>
                    </a:p>
                  </a:txBody>
                  <a:tcPr/>
                </a:tc>
                <a:tc>
                  <a:txBody>
                    <a:bodyPr/>
                    <a:lstStyle/>
                    <a:p>
                      <a:r>
                        <a:rPr lang="en-US" sz="1000"/>
                        <a:t>661293</a:t>
                      </a:r>
                    </a:p>
                  </a:txBody>
                  <a:tcPr/>
                </a:tc>
                <a:tc>
                  <a:txBody>
                    <a:bodyPr/>
                    <a:lstStyle/>
                    <a:p>
                      <a:r>
                        <a:rPr lang="en-US" sz="1000"/>
                        <a:t>139511</a:t>
                      </a:r>
                    </a:p>
                  </a:txBody>
                  <a:tcPr/>
                </a:tc>
                <a:tc>
                  <a:txBody>
                    <a:bodyPr/>
                    <a:lstStyle/>
                    <a:p>
                      <a:r>
                        <a:rPr lang="en-US" sz="1000"/>
                        <a:t>0</a:t>
                      </a:r>
                    </a:p>
                  </a:txBody>
                  <a:tcPr/>
                </a:tc>
                <a:tc>
                  <a:txBody>
                    <a:bodyPr/>
                    <a:lstStyle/>
                    <a:p>
                      <a:r>
                        <a:rPr lang="en-US" sz="1000"/>
                        <a:t>148258</a:t>
                      </a:r>
                    </a:p>
                  </a:txBody>
                  <a:tcPr/>
                </a:tc>
                <a:tc>
                  <a:txBody>
                    <a:bodyPr/>
                    <a:lstStyle/>
                    <a:p>
                      <a:r>
                        <a:rPr lang="en-US" sz="1000"/>
                        <a:t>95041</a:t>
                      </a:r>
                    </a:p>
                  </a:txBody>
                  <a:tcPr/>
                </a:tc>
                <a:tc>
                  <a:txBody>
                    <a:bodyPr/>
                    <a:lstStyle/>
                    <a:p>
                      <a:r>
                        <a:rPr lang="en-US" sz="1000"/>
                        <a:t>29708</a:t>
                      </a:r>
                    </a:p>
                  </a:txBody>
                  <a:tcPr/>
                </a:tc>
                <a:tc>
                  <a:txBody>
                    <a:bodyPr/>
                    <a:lstStyle/>
                    <a:p>
                      <a:r>
                        <a:rPr lang="en-US" sz="1000"/>
                        <a:t>2106</a:t>
                      </a:r>
                    </a:p>
                  </a:txBody>
                  <a:tcPr/>
                </a:tc>
                <a:tc>
                  <a:txBody>
                    <a:bodyPr/>
                    <a:lstStyle/>
                    <a:p>
                      <a:r>
                        <a:rPr lang="en-US" sz="1000"/>
                        <a:t>1913</a:t>
                      </a:r>
                    </a:p>
                  </a:txBody>
                  <a:tcPr/>
                </a:tc>
                <a:tc>
                  <a:txBody>
                    <a:bodyPr/>
                    <a:lstStyle/>
                    <a:p>
                      <a:r>
                        <a:rPr lang="en-US" sz="1000"/>
                        <a:t>132</a:t>
                      </a:r>
                    </a:p>
                  </a:txBody>
                  <a:tcPr/>
                </a:tc>
                <a:tc>
                  <a:txBody>
                    <a:bodyPr/>
                    <a:lstStyle/>
                    <a:p>
                      <a:r>
                        <a:rPr lang="en-US" sz="1000"/>
                        <a:t>100</a:t>
                      </a:r>
                    </a:p>
                  </a:txBody>
                  <a:tcPr/>
                </a:tc>
                <a:tc>
                  <a:txBody>
                    <a:bodyPr/>
                    <a:lstStyle/>
                    <a:p>
                      <a:r>
                        <a:rPr lang="en-US" sz="1000"/>
                        <a:t>128903</a:t>
                      </a:r>
                    </a:p>
                  </a:txBody>
                  <a:tcPr/>
                </a:tc>
                <a:tc>
                  <a:txBody>
                    <a:bodyPr/>
                    <a:lstStyle/>
                    <a:p>
                      <a:r>
                        <a:rPr lang="en-US" sz="1000"/>
                        <a:t>11494</a:t>
                      </a:r>
                    </a:p>
                  </a:txBody>
                  <a:tcPr/>
                </a:tc>
                <a:tc>
                  <a:txBody>
                    <a:bodyPr/>
                    <a:lstStyle/>
                    <a:p>
                      <a:r>
                        <a:rPr lang="en-US" sz="1000"/>
                        <a:t>7861</a:t>
                      </a:r>
                    </a:p>
                  </a:txBody>
                  <a:tcPr/>
                </a:tc>
                <a:tc>
                  <a:txBody>
                    <a:bodyPr/>
                    <a:lstStyle/>
                    <a:p>
                      <a:r>
                        <a:rPr lang="en-US" sz="1000"/>
                        <a:t>0</a:t>
                      </a:r>
                    </a:p>
                  </a:txBody>
                  <a:tcPr/>
                </a:tc>
                <a:tc>
                  <a:txBody>
                    <a:bodyPr/>
                    <a:lstStyle/>
                    <a:p>
                      <a:r>
                        <a:rPr lang="en-US" sz="1000"/>
                        <a:t>0</a:t>
                      </a:r>
                    </a:p>
                  </a:txBody>
                  <a:tcPr/>
                </a:tc>
                <a:tc>
                  <a:txBody>
                    <a:bodyPr/>
                    <a:lstStyle/>
                    <a:p>
                      <a:r>
                        <a:rPr lang="en-US" sz="1000"/>
                        <a:t>66</a:t>
                      </a:r>
                    </a:p>
                  </a:txBody>
                  <a:tcPr/>
                </a:tc>
                <a:tc>
                  <a:txBody>
                    <a:bodyPr/>
                    <a:lstStyle/>
                    <a:p>
                      <a:r>
                        <a:rPr lang="en-US" sz="1000"/>
                        <a:t>22</a:t>
                      </a:r>
                    </a:p>
                  </a:txBody>
                  <a:tcPr/>
                </a:tc>
                <a:tc>
                  <a:txBody>
                    <a:bodyPr/>
                    <a:lstStyle/>
                    <a:p>
                      <a:r>
                        <a:rPr lang="en-US" sz="1000"/>
                        <a:t>42</a:t>
                      </a:r>
                    </a:p>
                  </a:txBody>
                  <a:tcPr/>
                </a:tc>
                <a:tc>
                  <a:txBody>
                    <a:bodyPr/>
                    <a:lstStyle/>
                    <a:p>
                      <a:r>
                        <a:rPr lang="en-US" sz="1000"/>
                        <a:t>0</a:t>
                      </a:r>
                    </a:p>
                  </a:txBody>
                  <a:tcPr/>
                </a:tc>
                <a:tc>
                  <a:txBody>
                    <a:bodyPr/>
                    <a:lstStyle/>
                    <a:p>
                      <a:r>
                        <a:rPr lang="en-US" sz="1000"/>
                        <a:t>2</a:t>
                      </a:r>
                    </a:p>
                  </a:txBody>
                  <a:tcPr/>
                </a:tc>
                <a:extLst>
                  <a:ext uri="{0D108BD9-81ED-4DB2-BD59-A6C34878D82A}">
                    <a16:rowId xmlns:a16="http://schemas.microsoft.com/office/drawing/2014/main" val="169482117"/>
                  </a:ext>
                </a:extLst>
              </a:tr>
            </a:tbl>
          </a:graphicData>
        </a:graphic>
      </p:graphicFrame>
      <p:sp>
        <p:nvSpPr>
          <p:cNvPr id="4" name="Text Placeholder 3">
            <a:extLst>
              <a:ext uri="{FF2B5EF4-FFF2-40B4-BE49-F238E27FC236}">
                <a16:creationId xmlns:a16="http://schemas.microsoft.com/office/drawing/2014/main" id="{21AA5D1C-6FA4-4788-B717-A4A260D36B95}"/>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6201885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B5D94-CA3F-4316-A553-22E02467CF57}"/>
              </a:ext>
            </a:extLst>
          </p:cNvPr>
          <p:cNvSpPr>
            <a:spLocks noGrp="1"/>
          </p:cNvSpPr>
          <p:nvPr>
            <p:ph type="title"/>
          </p:nvPr>
        </p:nvSpPr>
        <p:spPr/>
        <p:txBody>
          <a:bodyPr/>
          <a:lstStyle/>
          <a:p>
            <a:r>
              <a:rPr lang="en-US"/>
              <a:t>Facebook Post Type Distribution Per Profile | Samsung KSA</a:t>
            </a:r>
          </a:p>
        </p:txBody>
      </p:sp>
      <p:graphicFrame>
        <p:nvGraphicFramePr>
          <p:cNvPr id="6" name="Chart Placeholder 5">
            <a:extLst>
              <a:ext uri="{FF2B5EF4-FFF2-40B4-BE49-F238E27FC236}">
                <a16:creationId xmlns:a16="http://schemas.microsoft.com/office/drawing/2014/main" id="{DD4BA8CB-8591-4348-858E-3F0E5E53C4B9}"/>
              </a:ext>
            </a:extLst>
          </p:cNvPr>
          <p:cNvGraphicFramePr>
            <a:graphicFrameLocks noGrp="1"/>
          </p:cNvGraphicFramePr>
          <p:nvPr>
            <p:ph type="chart" sz="quarter" idx="13"/>
            <p:extLst>
              <p:ext uri="{D42A27DB-BD31-4B8C-83A1-F6EECF244321}">
                <p14:modId xmlns:p14="http://schemas.microsoft.com/office/powerpoint/2010/main" val="32194443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8B4538-172A-4A88-9F26-509775B87164}"/>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64087F81-8E69-4928-9CF9-D369234EE4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68800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28002-2C66-473A-B5A3-AD5530CE888F}"/>
              </a:ext>
            </a:extLst>
          </p:cNvPr>
          <p:cNvSpPr>
            <a:spLocks noGrp="1"/>
          </p:cNvSpPr>
          <p:nvPr>
            <p:ph type="title"/>
          </p:nvPr>
        </p:nvSpPr>
        <p:spPr/>
        <p:txBody>
          <a:bodyPr/>
          <a:lstStyle/>
          <a:p>
            <a:r>
              <a:rPr lang="en-US"/>
              <a:t>Facebook Reach | Samsung KSA</a:t>
            </a:r>
          </a:p>
        </p:txBody>
      </p:sp>
      <p:graphicFrame>
        <p:nvGraphicFramePr>
          <p:cNvPr id="6" name="Chart Placeholder 5">
            <a:extLst>
              <a:ext uri="{FF2B5EF4-FFF2-40B4-BE49-F238E27FC236}">
                <a16:creationId xmlns:a16="http://schemas.microsoft.com/office/drawing/2014/main" id="{045A011A-BF06-4DA7-A4EF-AB313AFE2C90}"/>
              </a:ext>
            </a:extLst>
          </p:cNvPr>
          <p:cNvGraphicFramePr>
            <a:graphicFrameLocks noGrp="1"/>
          </p:cNvGraphicFramePr>
          <p:nvPr>
            <p:ph type="chart" sz="quarter" idx="13"/>
            <p:extLst>
              <p:ext uri="{D42A27DB-BD31-4B8C-83A1-F6EECF244321}">
                <p14:modId xmlns:p14="http://schemas.microsoft.com/office/powerpoint/2010/main" val="8113095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56927B-7ECB-4C39-AC9A-66568B01A879}"/>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6EAAAB7F-A2C1-438E-BA05-8AF96C5A2C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52469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BEBF7-BC7E-48D6-9988-2801C21E66B7}"/>
              </a:ext>
            </a:extLst>
          </p:cNvPr>
          <p:cNvSpPr>
            <a:spLocks noGrp="1"/>
          </p:cNvSpPr>
          <p:nvPr>
            <p:ph type="title"/>
          </p:nvPr>
        </p:nvSpPr>
        <p:spPr/>
        <p:txBody>
          <a:bodyPr/>
          <a:lstStyle/>
          <a:p>
            <a:r>
              <a:rPr lang="en-US"/>
              <a:t>Facebook Page Post Reach Table | Samsung KSA</a:t>
            </a:r>
          </a:p>
        </p:txBody>
      </p:sp>
      <p:graphicFrame>
        <p:nvGraphicFramePr>
          <p:cNvPr id="5" name="Table Placeholder 4">
            <a:extLst>
              <a:ext uri="{FF2B5EF4-FFF2-40B4-BE49-F238E27FC236}">
                <a16:creationId xmlns:a16="http://schemas.microsoft.com/office/drawing/2014/main" id="{ED47CC13-D9A9-4DAC-B60E-75509A68855E}"/>
              </a:ext>
            </a:extLst>
          </p:cNvPr>
          <p:cNvGraphicFramePr>
            <a:graphicFrameLocks noGrp="1"/>
          </p:cNvGraphicFramePr>
          <p:nvPr>
            <p:ph type="tbl" sz="quarter" idx="13"/>
            <p:extLst>
              <p:ext uri="{D42A27DB-BD31-4B8C-83A1-F6EECF244321}">
                <p14:modId xmlns:p14="http://schemas.microsoft.com/office/powerpoint/2010/main" val="2716178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95747162"/>
                    </a:ext>
                  </a:extLst>
                </a:gridCol>
                <a:gridCol w="1645920">
                  <a:extLst>
                    <a:ext uri="{9D8B030D-6E8A-4147-A177-3AD203B41FA5}">
                      <a16:colId xmlns:a16="http://schemas.microsoft.com/office/drawing/2014/main" val="4023324694"/>
                    </a:ext>
                  </a:extLst>
                </a:gridCol>
                <a:gridCol w="1645920">
                  <a:extLst>
                    <a:ext uri="{9D8B030D-6E8A-4147-A177-3AD203B41FA5}">
                      <a16:colId xmlns:a16="http://schemas.microsoft.com/office/drawing/2014/main" val="608959168"/>
                    </a:ext>
                  </a:extLst>
                </a:gridCol>
                <a:gridCol w="1645920">
                  <a:extLst>
                    <a:ext uri="{9D8B030D-6E8A-4147-A177-3AD203B41FA5}">
                      <a16:colId xmlns:a16="http://schemas.microsoft.com/office/drawing/2014/main" val="3149122629"/>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2422392009"/>
                  </a:ext>
                </a:extLst>
              </a:tr>
              <a:tr h="370840">
                <a:tc>
                  <a:txBody>
                    <a:bodyPr/>
                    <a:lstStyle/>
                    <a:p>
                      <a:r>
                        <a:rPr lang="en-US" sz="1000"/>
                        <a:t>Samsung Saudi</a:t>
                      </a:r>
                    </a:p>
                  </a:txBody>
                  <a:tcPr/>
                </a:tc>
                <a:tc>
                  <a:txBody>
                    <a:bodyPr/>
                    <a:lstStyle/>
                    <a:p>
                      <a:r>
                        <a:rPr lang="en-US" sz="1000"/>
                        <a:t>3104777</a:t>
                      </a:r>
                    </a:p>
                  </a:txBody>
                  <a:tcPr/>
                </a:tc>
                <a:tc>
                  <a:txBody>
                    <a:bodyPr/>
                    <a:lstStyle/>
                    <a:p>
                      <a:r>
                        <a:rPr lang="en-US" sz="1000"/>
                        <a:t>11277169</a:t>
                      </a:r>
                    </a:p>
                  </a:txBody>
                  <a:tcPr/>
                </a:tc>
                <a:tc>
                  <a:txBody>
                    <a:bodyPr/>
                    <a:lstStyle/>
                    <a:p>
                      <a:r>
                        <a:rPr lang="en-US" sz="1000"/>
                        <a:t>14826524</a:t>
                      </a:r>
                    </a:p>
                  </a:txBody>
                  <a:tcPr/>
                </a:tc>
                <a:extLst>
                  <a:ext uri="{0D108BD9-81ED-4DB2-BD59-A6C34878D82A}">
                    <a16:rowId xmlns:a16="http://schemas.microsoft.com/office/drawing/2014/main" val="1596575062"/>
                  </a:ext>
                </a:extLst>
              </a:tr>
            </a:tbl>
          </a:graphicData>
        </a:graphic>
      </p:graphicFrame>
      <p:sp>
        <p:nvSpPr>
          <p:cNvPr id="4" name="Text Placeholder 3">
            <a:extLst>
              <a:ext uri="{FF2B5EF4-FFF2-40B4-BE49-F238E27FC236}">
                <a16:creationId xmlns:a16="http://schemas.microsoft.com/office/drawing/2014/main" id="{78BACFC2-27C6-4A44-806E-A1F0636C63C7}"/>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4468997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A2C97-5282-4DC7-85D8-0B1DF753B7CA}"/>
              </a:ext>
            </a:extLst>
          </p:cNvPr>
          <p:cNvSpPr>
            <a:spLocks noGrp="1"/>
          </p:cNvSpPr>
          <p:nvPr>
            <p:ph type="title"/>
          </p:nvPr>
        </p:nvSpPr>
        <p:spPr/>
        <p:txBody>
          <a:bodyPr/>
          <a:lstStyle/>
          <a:p>
            <a:r>
              <a:rPr lang="en-US"/>
              <a:t>Facebook Total Engagements | Samsung KSA</a:t>
            </a:r>
          </a:p>
        </p:txBody>
      </p:sp>
      <p:graphicFrame>
        <p:nvGraphicFramePr>
          <p:cNvPr id="6" name="Chart Placeholder 5">
            <a:extLst>
              <a:ext uri="{FF2B5EF4-FFF2-40B4-BE49-F238E27FC236}">
                <a16:creationId xmlns:a16="http://schemas.microsoft.com/office/drawing/2014/main" id="{80A3DBEC-0FC5-45AD-91AC-E67BB606CD9F}"/>
              </a:ext>
            </a:extLst>
          </p:cNvPr>
          <p:cNvGraphicFramePr>
            <a:graphicFrameLocks noGrp="1"/>
          </p:cNvGraphicFramePr>
          <p:nvPr>
            <p:ph type="chart" sz="quarter" idx="13"/>
            <p:extLst>
              <p:ext uri="{D42A27DB-BD31-4B8C-83A1-F6EECF244321}">
                <p14:modId xmlns:p14="http://schemas.microsoft.com/office/powerpoint/2010/main" val="20922508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FAFAC3-EE33-422B-9E6E-E03228952B03}"/>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69B3D2FD-1ED6-4994-9AAD-E3EE326ACB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44250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53CA0-D920-494A-8DBE-9DF4727E1F3B}"/>
              </a:ext>
            </a:extLst>
          </p:cNvPr>
          <p:cNvSpPr>
            <a:spLocks noGrp="1"/>
          </p:cNvSpPr>
          <p:nvPr>
            <p:ph type="title"/>
          </p:nvPr>
        </p:nvSpPr>
        <p:spPr/>
        <p:txBody>
          <a:bodyPr/>
          <a:lstStyle/>
          <a:p>
            <a:r>
              <a:rPr lang="en-US"/>
              <a:t>Facebook Engagement Rate | Samsung KSA</a:t>
            </a:r>
          </a:p>
        </p:txBody>
      </p:sp>
      <p:graphicFrame>
        <p:nvGraphicFramePr>
          <p:cNvPr id="6" name="Chart Placeholder 5">
            <a:extLst>
              <a:ext uri="{FF2B5EF4-FFF2-40B4-BE49-F238E27FC236}">
                <a16:creationId xmlns:a16="http://schemas.microsoft.com/office/drawing/2014/main" id="{3770E754-549F-4A82-A739-DC4E4BAB1777}"/>
              </a:ext>
            </a:extLst>
          </p:cNvPr>
          <p:cNvGraphicFramePr>
            <a:graphicFrameLocks noGrp="1"/>
          </p:cNvGraphicFramePr>
          <p:nvPr>
            <p:ph type="chart" sz="quarter" idx="13"/>
            <p:extLst>
              <p:ext uri="{D42A27DB-BD31-4B8C-83A1-F6EECF244321}">
                <p14:modId xmlns:p14="http://schemas.microsoft.com/office/powerpoint/2010/main" val="40684877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A745A3-1C3F-4BCA-81D8-12CCE62D314C}"/>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BCF94E49-5BA0-4D5A-81D6-EA717BD8B9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2979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044AD-43F7-42E1-85A7-8F94ECAC3A14}"/>
              </a:ext>
            </a:extLst>
          </p:cNvPr>
          <p:cNvSpPr>
            <a:spLocks noGrp="1"/>
          </p:cNvSpPr>
          <p:nvPr>
            <p:ph type="title"/>
          </p:nvPr>
        </p:nvSpPr>
        <p:spPr/>
        <p:txBody>
          <a:bodyPr/>
          <a:lstStyle/>
          <a:p>
            <a:r>
              <a:rPr lang="en-US"/>
              <a:t>Facebook Top Performing Posts by Engagement | Samsung KSA - 1 of 5</a:t>
            </a:r>
          </a:p>
        </p:txBody>
      </p:sp>
      <p:graphicFrame>
        <p:nvGraphicFramePr>
          <p:cNvPr id="5" name="Table Placeholder 4">
            <a:extLst>
              <a:ext uri="{FF2B5EF4-FFF2-40B4-BE49-F238E27FC236}">
                <a16:creationId xmlns:a16="http://schemas.microsoft.com/office/drawing/2014/main" id="{8BB45989-EBC7-4FE1-AA73-330622940B3A}"/>
              </a:ext>
            </a:extLst>
          </p:cNvPr>
          <p:cNvGraphicFramePr>
            <a:graphicFrameLocks noGrp="1"/>
          </p:cNvGraphicFramePr>
          <p:nvPr>
            <p:ph type="tbl" sz="quarter" idx="13"/>
            <p:extLst>
              <p:ext uri="{D42A27DB-BD31-4B8C-83A1-F6EECF244321}">
                <p14:modId xmlns:p14="http://schemas.microsoft.com/office/powerpoint/2010/main" val="2832018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797095066"/>
                    </a:ext>
                  </a:extLst>
                </a:gridCol>
                <a:gridCol w="822960">
                  <a:extLst>
                    <a:ext uri="{9D8B030D-6E8A-4147-A177-3AD203B41FA5}">
                      <a16:colId xmlns:a16="http://schemas.microsoft.com/office/drawing/2014/main" val="2362729380"/>
                    </a:ext>
                  </a:extLst>
                </a:gridCol>
                <a:gridCol w="246888">
                  <a:extLst>
                    <a:ext uri="{9D8B030D-6E8A-4147-A177-3AD203B41FA5}">
                      <a16:colId xmlns:a16="http://schemas.microsoft.com/office/drawing/2014/main" val="377295724"/>
                    </a:ext>
                  </a:extLst>
                </a:gridCol>
                <a:gridCol w="246888">
                  <a:extLst>
                    <a:ext uri="{9D8B030D-6E8A-4147-A177-3AD203B41FA5}">
                      <a16:colId xmlns:a16="http://schemas.microsoft.com/office/drawing/2014/main" val="3915618186"/>
                    </a:ext>
                  </a:extLst>
                </a:gridCol>
                <a:gridCol w="246888">
                  <a:extLst>
                    <a:ext uri="{9D8B030D-6E8A-4147-A177-3AD203B41FA5}">
                      <a16:colId xmlns:a16="http://schemas.microsoft.com/office/drawing/2014/main" val="1213723755"/>
                    </a:ext>
                  </a:extLst>
                </a:gridCol>
                <a:gridCol w="246888">
                  <a:extLst>
                    <a:ext uri="{9D8B030D-6E8A-4147-A177-3AD203B41FA5}">
                      <a16:colId xmlns:a16="http://schemas.microsoft.com/office/drawing/2014/main" val="168575775"/>
                    </a:ext>
                  </a:extLst>
                </a:gridCol>
                <a:gridCol w="246888">
                  <a:extLst>
                    <a:ext uri="{9D8B030D-6E8A-4147-A177-3AD203B41FA5}">
                      <a16:colId xmlns:a16="http://schemas.microsoft.com/office/drawing/2014/main" val="861986963"/>
                    </a:ext>
                  </a:extLst>
                </a:gridCol>
                <a:gridCol w="246888">
                  <a:extLst>
                    <a:ext uri="{9D8B030D-6E8A-4147-A177-3AD203B41FA5}">
                      <a16:colId xmlns:a16="http://schemas.microsoft.com/office/drawing/2014/main" val="238503110"/>
                    </a:ext>
                  </a:extLst>
                </a:gridCol>
                <a:gridCol w="246888">
                  <a:extLst>
                    <a:ext uri="{9D8B030D-6E8A-4147-A177-3AD203B41FA5}">
                      <a16:colId xmlns:a16="http://schemas.microsoft.com/office/drawing/2014/main" val="1012064006"/>
                    </a:ext>
                  </a:extLst>
                </a:gridCol>
                <a:gridCol w="246888">
                  <a:extLst>
                    <a:ext uri="{9D8B030D-6E8A-4147-A177-3AD203B41FA5}">
                      <a16:colId xmlns:a16="http://schemas.microsoft.com/office/drawing/2014/main" val="1789860138"/>
                    </a:ext>
                  </a:extLst>
                </a:gridCol>
                <a:gridCol w="246888">
                  <a:extLst>
                    <a:ext uri="{9D8B030D-6E8A-4147-A177-3AD203B41FA5}">
                      <a16:colId xmlns:a16="http://schemas.microsoft.com/office/drawing/2014/main" val="2513383676"/>
                    </a:ext>
                  </a:extLst>
                </a:gridCol>
                <a:gridCol w="246888">
                  <a:extLst>
                    <a:ext uri="{9D8B030D-6E8A-4147-A177-3AD203B41FA5}">
                      <a16:colId xmlns:a16="http://schemas.microsoft.com/office/drawing/2014/main" val="2586560244"/>
                    </a:ext>
                  </a:extLst>
                </a:gridCol>
                <a:gridCol w="246888">
                  <a:extLst>
                    <a:ext uri="{9D8B030D-6E8A-4147-A177-3AD203B41FA5}">
                      <a16:colId xmlns:a16="http://schemas.microsoft.com/office/drawing/2014/main" val="3498491878"/>
                    </a:ext>
                  </a:extLst>
                </a:gridCol>
                <a:gridCol w="246888">
                  <a:extLst>
                    <a:ext uri="{9D8B030D-6E8A-4147-A177-3AD203B41FA5}">
                      <a16:colId xmlns:a16="http://schemas.microsoft.com/office/drawing/2014/main" val="76626287"/>
                    </a:ext>
                  </a:extLst>
                </a:gridCol>
                <a:gridCol w="246888">
                  <a:extLst>
                    <a:ext uri="{9D8B030D-6E8A-4147-A177-3AD203B41FA5}">
                      <a16:colId xmlns:a16="http://schemas.microsoft.com/office/drawing/2014/main" val="81199888"/>
                    </a:ext>
                  </a:extLst>
                </a:gridCol>
                <a:gridCol w="246888">
                  <a:extLst>
                    <a:ext uri="{9D8B030D-6E8A-4147-A177-3AD203B41FA5}">
                      <a16:colId xmlns:a16="http://schemas.microsoft.com/office/drawing/2014/main" val="1863676685"/>
                    </a:ext>
                  </a:extLst>
                </a:gridCol>
                <a:gridCol w="246888">
                  <a:extLst>
                    <a:ext uri="{9D8B030D-6E8A-4147-A177-3AD203B41FA5}">
                      <a16:colId xmlns:a16="http://schemas.microsoft.com/office/drawing/2014/main" val="2186336799"/>
                    </a:ext>
                  </a:extLst>
                </a:gridCol>
                <a:gridCol w="246888">
                  <a:extLst>
                    <a:ext uri="{9D8B030D-6E8A-4147-A177-3AD203B41FA5}">
                      <a16:colId xmlns:a16="http://schemas.microsoft.com/office/drawing/2014/main" val="991079213"/>
                    </a:ext>
                  </a:extLst>
                </a:gridCol>
                <a:gridCol w="246888">
                  <a:extLst>
                    <a:ext uri="{9D8B030D-6E8A-4147-A177-3AD203B41FA5}">
                      <a16:colId xmlns:a16="http://schemas.microsoft.com/office/drawing/2014/main" val="249643863"/>
                    </a:ext>
                  </a:extLst>
                </a:gridCol>
                <a:gridCol w="246888">
                  <a:extLst>
                    <a:ext uri="{9D8B030D-6E8A-4147-A177-3AD203B41FA5}">
                      <a16:colId xmlns:a16="http://schemas.microsoft.com/office/drawing/2014/main" val="1490536838"/>
                    </a:ext>
                  </a:extLst>
                </a:gridCol>
                <a:gridCol w="246888">
                  <a:extLst>
                    <a:ext uri="{9D8B030D-6E8A-4147-A177-3AD203B41FA5}">
                      <a16:colId xmlns:a16="http://schemas.microsoft.com/office/drawing/2014/main" val="522660966"/>
                    </a:ext>
                  </a:extLst>
                </a:gridCol>
                <a:gridCol w="246888">
                  <a:extLst>
                    <a:ext uri="{9D8B030D-6E8A-4147-A177-3AD203B41FA5}">
                      <a16:colId xmlns:a16="http://schemas.microsoft.com/office/drawing/2014/main" val="371246235"/>
                    </a:ext>
                  </a:extLst>
                </a:gridCol>
                <a:gridCol w="246888">
                  <a:extLst>
                    <a:ext uri="{9D8B030D-6E8A-4147-A177-3AD203B41FA5}">
                      <a16:colId xmlns:a16="http://schemas.microsoft.com/office/drawing/2014/main" val="2227401270"/>
                    </a:ext>
                  </a:extLst>
                </a:gridCol>
                <a:gridCol w="246888">
                  <a:extLst>
                    <a:ext uri="{9D8B030D-6E8A-4147-A177-3AD203B41FA5}">
                      <a16:colId xmlns:a16="http://schemas.microsoft.com/office/drawing/2014/main" val="3563404002"/>
                    </a:ext>
                  </a:extLst>
                </a:gridCol>
                <a:gridCol w="246888">
                  <a:extLst>
                    <a:ext uri="{9D8B030D-6E8A-4147-A177-3AD203B41FA5}">
                      <a16:colId xmlns:a16="http://schemas.microsoft.com/office/drawing/2014/main" val="1817920544"/>
                    </a:ext>
                  </a:extLst>
                </a:gridCol>
                <a:gridCol w="246888">
                  <a:extLst>
                    <a:ext uri="{9D8B030D-6E8A-4147-A177-3AD203B41FA5}">
                      <a16:colId xmlns:a16="http://schemas.microsoft.com/office/drawing/2014/main" val="3861603150"/>
                    </a:ext>
                  </a:extLst>
                </a:gridCol>
                <a:gridCol w="246888">
                  <a:extLst>
                    <a:ext uri="{9D8B030D-6E8A-4147-A177-3AD203B41FA5}">
                      <a16:colId xmlns:a16="http://schemas.microsoft.com/office/drawing/2014/main" val="449451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12792351"/>
                  </a:ext>
                </a:extLst>
              </a:tr>
            </a:tbl>
          </a:graphicData>
        </a:graphic>
      </p:graphicFrame>
      <p:sp>
        <p:nvSpPr>
          <p:cNvPr id="4" name="Text Placeholder 3">
            <a:extLst>
              <a:ext uri="{FF2B5EF4-FFF2-40B4-BE49-F238E27FC236}">
                <a16:creationId xmlns:a16="http://schemas.microsoft.com/office/drawing/2014/main" id="{0DC91FAD-7BAE-4A32-9D53-7FB36E8F7505}"/>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4594920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3BBD8-313A-42F8-806D-787B1A6D115C}"/>
              </a:ext>
            </a:extLst>
          </p:cNvPr>
          <p:cNvSpPr>
            <a:spLocks noGrp="1"/>
          </p:cNvSpPr>
          <p:nvPr>
            <p:ph type="title"/>
          </p:nvPr>
        </p:nvSpPr>
        <p:spPr/>
        <p:txBody>
          <a:bodyPr/>
          <a:lstStyle/>
          <a:p>
            <a:r>
              <a:rPr lang="en-US"/>
              <a:t>Facebook Top Performing Posts by Engagement | Samsung KSA - 2 of 5</a:t>
            </a:r>
          </a:p>
        </p:txBody>
      </p:sp>
      <p:graphicFrame>
        <p:nvGraphicFramePr>
          <p:cNvPr id="5" name="Table Placeholder 4">
            <a:extLst>
              <a:ext uri="{FF2B5EF4-FFF2-40B4-BE49-F238E27FC236}">
                <a16:creationId xmlns:a16="http://schemas.microsoft.com/office/drawing/2014/main" id="{4AD5E945-B2DB-4638-A08E-AFD82FD57E38}"/>
              </a:ext>
            </a:extLst>
          </p:cNvPr>
          <p:cNvGraphicFramePr>
            <a:graphicFrameLocks noGrp="1"/>
          </p:cNvGraphicFramePr>
          <p:nvPr>
            <p:ph type="tbl" sz="quarter" idx="13"/>
            <p:extLst>
              <p:ext uri="{D42A27DB-BD31-4B8C-83A1-F6EECF244321}">
                <p14:modId xmlns:p14="http://schemas.microsoft.com/office/powerpoint/2010/main" val="686085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041272217"/>
                    </a:ext>
                  </a:extLst>
                </a:gridCol>
                <a:gridCol w="822960">
                  <a:extLst>
                    <a:ext uri="{9D8B030D-6E8A-4147-A177-3AD203B41FA5}">
                      <a16:colId xmlns:a16="http://schemas.microsoft.com/office/drawing/2014/main" val="80463811"/>
                    </a:ext>
                  </a:extLst>
                </a:gridCol>
                <a:gridCol w="246888">
                  <a:extLst>
                    <a:ext uri="{9D8B030D-6E8A-4147-A177-3AD203B41FA5}">
                      <a16:colId xmlns:a16="http://schemas.microsoft.com/office/drawing/2014/main" val="1100917724"/>
                    </a:ext>
                  </a:extLst>
                </a:gridCol>
                <a:gridCol w="246888">
                  <a:extLst>
                    <a:ext uri="{9D8B030D-6E8A-4147-A177-3AD203B41FA5}">
                      <a16:colId xmlns:a16="http://schemas.microsoft.com/office/drawing/2014/main" val="3789887210"/>
                    </a:ext>
                  </a:extLst>
                </a:gridCol>
                <a:gridCol w="246888">
                  <a:extLst>
                    <a:ext uri="{9D8B030D-6E8A-4147-A177-3AD203B41FA5}">
                      <a16:colId xmlns:a16="http://schemas.microsoft.com/office/drawing/2014/main" val="3551016364"/>
                    </a:ext>
                  </a:extLst>
                </a:gridCol>
                <a:gridCol w="246888">
                  <a:extLst>
                    <a:ext uri="{9D8B030D-6E8A-4147-A177-3AD203B41FA5}">
                      <a16:colId xmlns:a16="http://schemas.microsoft.com/office/drawing/2014/main" val="3163705300"/>
                    </a:ext>
                  </a:extLst>
                </a:gridCol>
                <a:gridCol w="246888">
                  <a:extLst>
                    <a:ext uri="{9D8B030D-6E8A-4147-A177-3AD203B41FA5}">
                      <a16:colId xmlns:a16="http://schemas.microsoft.com/office/drawing/2014/main" val="2568036031"/>
                    </a:ext>
                  </a:extLst>
                </a:gridCol>
                <a:gridCol w="246888">
                  <a:extLst>
                    <a:ext uri="{9D8B030D-6E8A-4147-A177-3AD203B41FA5}">
                      <a16:colId xmlns:a16="http://schemas.microsoft.com/office/drawing/2014/main" val="343372428"/>
                    </a:ext>
                  </a:extLst>
                </a:gridCol>
                <a:gridCol w="246888">
                  <a:extLst>
                    <a:ext uri="{9D8B030D-6E8A-4147-A177-3AD203B41FA5}">
                      <a16:colId xmlns:a16="http://schemas.microsoft.com/office/drawing/2014/main" val="3860438992"/>
                    </a:ext>
                  </a:extLst>
                </a:gridCol>
                <a:gridCol w="246888">
                  <a:extLst>
                    <a:ext uri="{9D8B030D-6E8A-4147-A177-3AD203B41FA5}">
                      <a16:colId xmlns:a16="http://schemas.microsoft.com/office/drawing/2014/main" val="2398780303"/>
                    </a:ext>
                  </a:extLst>
                </a:gridCol>
                <a:gridCol w="246888">
                  <a:extLst>
                    <a:ext uri="{9D8B030D-6E8A-4147-A177-3AD203B41FA5}">
                      <a16:colId xmlns:a16="http://schemas.microsoft.com/office/drawing/2014/main" val="2062863370"/>
                    </a:ext>
                  </a:extLst>
                </a:gridCol>
                <a:gridCol w="246888">
                  <a:extLst>
                    <a:ext uri="{9D8B030D-6E8A-4147-A177-3AD203B41FA5}">
                      <a16:colId xmlns:a16="http://schemas.microsoft.com/office/drawing/2014/main" val="3643214042"/>
                    </a:ext>
                  </a:extLst>
                </a:gridCol>
                <a:gridCol w="246888">
                  <a:extLst>
                    <a:ext uri="{9D8B030D-6E8A-4147-A177-3AD203B41FA5}">
                      <a16:colId xmlns:a16="http://schemas.microsoft.com/office/drawing/2014/main" val="2497362586"/>
                    </a:ext>
                  </a:extLst>
                </a:gridCol>
                <a:gridCol w="246888">
                  <a:extLst>
                    <a:ext uri="{9D8B030D-6E8A-4147-A177-3AD203B41FA5}">
                      <a16:colId xmlns:a16="http://schemas.microsoft.com/office/drawing/2014/main" val="1323653242"/>
                    </a:ext>
                  </a:extLst>
                </a:gridCol>
                <a:gridCol w="246888">
                  <a:extLst>
                    <a:ext uri="{9D8B030D-6E8A-4147-A177-3AD203B41FA5}">
                      <a16:colId xmlns:a16="http://schemas.microsoft.com/office/drawing/2014/main" val="295648990"/>
                    </a:ext>
                  </a:extLst>
                </a:gridCol>
                <a:gridCol w="246888">
                  <a:extLst>
                    <a:ext uri="{9D8B030D-6E8A-4147-A177-3AD203B41FA5}">
                      <a16:colId xmlns:a16="http://schemas.microsoft.com/office/drawing/2014/main" val="435505589"/>
                    </a:ext>
                  </a:extLst>
                </a:gridCol>
                <a:gridCol w="246888">
                  <a:extLst>
                    <a:ext uri="{9D8B030D-6E8A-4147-A177-3AD203B41FA5}">
                      <a16:colId xmlns:a16="http://schemas.microsoft.com/office/drawing/2014/main" val="2221281601"/>
                    </a:ext>
                  </a:extLst>
                </a:gridCol>
                <a:gridCol w="246888">
                  <a:extLst>
                    <a:ext uri="{9D8B030D-6E8A-4147-A177-3AD203B41FA5}">
                      <a16:colId xmlns:a16="http://schemas.microsoft.com/office/drawing/2014/main" val="565287749"/>
                    </a:ext>
                  </a:extLst>
                </a:gridCol>
                <a:gridCol w="246888">
                  <a:extLst>
                    <a:ext uri="{9D8B030D-6E8A-4147-A177-3AD203B41FA5}">
                      <a16:colId xmlns:a16="http://schemas.microsoft.com/office/drawing/2014/main" val="116793840"/>
                    </a:ext>
                  </a:extLst>
                </a:gridCol>
                <a:gridCol w="246888">
                  <a:extLst>
                    <a:ext uri="{9D8B030D-6E8A-4147-A177-3AD203B41FA5}">
                      <a16:colId xmlns:a16="http://schemas.microsoft.com/office/drawing/2014/main" val="3144744302"/>
                    </a:ext>
                  </a:extLst>
                </a:gridCol>
                <a:gridCol w="246888">
                  <a:extLst>
                    <a:ext uri="{9D8B030D-6E8A-4147-A177-3AD203B41FA5}">
                      <a16:colId xmlns:a16="http://schemas.microsoft.com/office/drawing/2014/main" val="411292094"/>
                    </a:ext>
                  </a:extLst>
                </a:gridCol>
                <a:gridCol w="246888">
                  <a:extLst>
                    <a:ext uri="{9D8B030D-6E8A-4147-A177-3AD203B41FA5}">
                      <a16:colId xmlns:a16="http://schemas.microsoft.com/office/drawing/2014/main" val="3562176442"/>
                    </a:ext>
                  </a:extLst>
                </a:gridCol>
                <a:gridCol w="246888">
                  <a:extLst>
                    <a:ext uri="{9D8B030D-6E8A-4147-A177-3AD203B41FA5}">
                      <a16:colId xmlns:a16="http://schemas.microsoft.com/office/drawing/2014/main" val="2070032646"/>
                    </a:ext>
                  </a:extLst>
                </a:gridCol>
                <a:gridCol w="246888">
                  <a:extLst>
                    <a:ext uri="{9D8B030D-6E8A-4147-A177-3AD203B41FA5}">
                      <a16:colId xmlns:a16="http://schemas.microsoft.com/office/drawing/2014/main" val="1653681125"/>
                    </a:ext>
                  </a:extLst>
                </a:gridCol>
                <a:gridCol w="246888">
                  <a:extLst>
                    <a:ext uri="{9D8B030D-6E8A-4147-A177-3AD203B41FA5}">
                      <a16:colId xmlns:a16="http://schemas.microsoft.com/office/drawing/2014/main" val="3739626508"/>
                    </a:ext>
                  </a:extLst>
                </a:gridCol>
                <a:gridCol w="246888">
                  <a:extLst>
                    <a:ext uri="{9D8B030D-6E8A-4147-A177-3AD203B41FA5}">
                      <a16:colId xmlns:a16="http://schemas.microsoft.com/office/drawing/2014/main" val="329914552"/>
                    </a:ext>
                  </a:extLst>
                </a:gridCol>
                <a:gridCol w="246888">
                  <a:extLst>
                    <a:ext uri="{9D8B030D-6E8A-4147-A177-3AD203B41FA5}">
                      <a16:colId xmlns:a16="http://schemas.microsoft.com/office/drawing/2014/main" val="343883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6889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- 2020-04-16 10:30:00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جهازك ال </a:t>
                      </a:r>
                      <a:r>
                        <a:rPr kumimoji="0" lang="en-US" sz="1000" b="0" i="0" u="none" strike="noStrike" kern="1200" cap="none" spc="0" normalizeH="0" baseline="0" noProof="0">
                          <a:ln>
                            <a:noFill/>
                          </a:ln>
                          <a:solidFill>
                            <a:prstClr val="black"/>
                          </a:solidFill>
                          <a:effectLst/>
                          <a:uLnTx/>
                          <a:uFillTx/>
                          <a:latin typeface="+mn-lt"/>
                          <a:ea typeface="+mn-ea"/>
                          <a:cs typeface="+mn-cs"/>
                        </a:rPr>
                        <a:t>Galaxy </a:t>
                      </a:r>
                      <a:r>
                        <a:rPr kumimoji="0" lang="ar-AE" sz="1000" b="0" i="0" u="none" strike="noStrike" kern="1200" cap="none" spc="0" normalizeH="0" baseline="0" noProof="0">
                          <a:ln>
                            <a:noFill/>
                          </a:ln>
                          <a:solidFill>
                            <a:prstClr val="black"/>
                          </a:solidFill>
                          <a:effectLst/>
                          <a:uLnTx/>
                          <a:uFillTx/>
                          <a:latin typeface="+mn-lt"/>
                          <a:ea typeface="+mn-ea"/>
                          <a:cs typeface="+mn-cs"/>
                        </a:rPr>
                        <a:t>بحاجة لصيانة؟ توفر لك سامسونج خدمة الاستلام والتوصيل مجانا من وإلى منزلك لبعض هواتف سامسونج المختارة، وفوق هذا، سننظفه تنظيف متكامل مجاناً! لحجز موعداً لإصلاح هاتفك، يرجى الإتصال على 8002474357. لمزيد من التفاصيل حول الشروط والاحكام يرجى زيارة الموقع الالكتروني
</a:t>
                      </a:r>
                      <a:r>
                        <a:rPr kumimoji="0" lang="en-US" sz="1000" b="0" i="0" u="none" strike="noStrike" kern="1200" cap="none" spc="0" normalizeH="0" baseline="0" noProof="0">
                          <a:ln>
                            <a:noFill/>
                          </a:ln>
                          <a:solidFill>
                            <a:prstClr val="black"/>
                          </a:solidFill>
                          <a:effectLst/>
                          <a:uLnTx/>
                          <a:uFillTx/>
                          <a:latin typeface="+mn-lt"/>
                          <a:ea typeface="+mn-ea"/>
                          <a:cs typeface="+mn-cs"/>
                        </a:rPr>
                        <a:t>https://bit.ly/2RLE0uu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https://scontent-iad3-1.xx.fbcdn.net/v/t1.0-9/p720x720/93305514_3065022746862140_8341363286729555968_o.jpg?_nc_cat=103&amp;_nc_sid=8024bb&amp;_nc_ohc=b3KnJSoZmnUAX_1WLWa&amp;_nc_ht=scontent-iad3-1.xx&amp;_nc_tp=6&amp;oh=5649ed5081c0fea71b834a69413e15c7&amp;oe=5ED5CF1C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02:18:26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22794451"/>
                  </a:ext>
                </a:extLst>
              </a:tr>
            </a:tbl>
          </a:graphicData>
        </a:graphic>
      </p:graphicFrame>
      <p:sp>
        <p:nvSpPr>
          <p:cNvPr id="4" name="Text Placeholder 3">
            <a:extLst>
              <a:ext uri="{FF2B5EF4-FFF2-40B4-BE49-F238E27FC236}">
                <a16:creationId xmlns:a16="http://schemas.microsoft.com/office/drawing/2014/main" id="{6D173413-28ED-4BBC-B2BC-852C646B1D48}"/>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4459029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990A1-187D-4F67-9EBA-7D290B5F5B7A}"/>
              </a:ext>
            </a:extLst>
          </p:cNvPr>
          <p:cNvSpPr>
            <a:spLocks noGrp="1"/>
          </p:cNvSpPr>
          <p:nvPr>
            <p:ph type="title"/>
          </p:nvPr>
        </p:nvSpPr>
        <p:spPr/>
        <p:txBody>
          <a:bodyPr/>
          <a:lstStyle/>
          <a:p>
            <a:r>
              <a:rPr lang="en-US"/>
              <a:t>Facebook Top Performing Posts by Engagement | Samsung KSA - 3 of 5</a:t>
            </a:r>
          </a:p>
        </p:txBody>
      </p:sp>
      <p:graphicFrame>
        <p:nvGraphicFramePr>
          <p:cNvPr id="5" name="Table Placeholder 4">
            <a:extLst>
              <a:ext uri="{FF2B5EF4-FFF2-40B4-BE49-F238E27FC236}">
                <a16:creationId xmlns:a16="http://schemas.microsoft.com/office/drawing/2014/main" id="{463F9C09-9719-4EEF-AA85-2F28ED0B45F6}"/>
              </a:ext>
            </a:extLst>
          </p:cNvPr>
          <p:cNvGraphicFramePr>
            <a:graphicFrameLocks noGrp="1"/>
          </p:cNvGraphicFramePr>
          <p:nvPr>
            <p:ph type="tbl" sz="quarter" idx="13"/>
            <p:extLst>
              <p:ext uri="{D42A27DB-BD31-4B8C-83A1-F6EECF244321}">
                <p14:modId xmlns:p14="http://schemas.microsoft.com/office/powerpoint/2010/main" val="940203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743658728"/>
                    </a:ext>
                  </a:extLst>
                </a:gridCol>
                <a:gridCol w="822960">
                  <a:extLst>
                    <a:ext uri="{9D8B030D-6E8A-4147-A177-3AD203B41FA5}">
                      <a16:colId xmlns:a16="http://schemas.microsoft.com/office/drawing/2014/main" val="891261325"/>
                    </a:ext>
                  </a:extLst>
                </a:gridCol>
                <a:gridCol w="246888">
                  <a:extLst>
                    <a:ext uri="{9D8B030D-6E8A-4147-A177-3AD203B41FA5}">
                      <a16:colId xmlns:a16="http://schemas.microsoft.com/office/drawing/2014/main" val="291354329"/>
                    </a:ext>
                  </a:extLst>
                </a:gridCol>
                <a:gridCol w="246888">
                  <a:extLst>
                    <a:ext uri="{9D8B030D-6E8A-4147-A177-3AD203B41FA5}">
                      <a16:colId xmlns:a16="http://schemas.microsoft.com/office/drawing/2014/main" val="1756884648"/>
                    </a:ext>
                  </a:extLst>
                </a:gridCol>
                <a:gridCol w="246888">
                  <a:extLst>
                    <a:ext uri="{9D8B030D-6E8A-4147-A177-3AD203B41FA5}">
                      <a16:colId xmlns:a16="http://schemas.microsoft.com/office/drawing/2014/main" val="2037299085"/>
                    </a:ext>
                  </a:extLst>
                </a:gridCol>
                <a:gridCol w="246888">
                  <a:extLst>
                    <a:ext uri="{9D8B030D-6E8A-4147-A177-3AD203B41FA5}">
                      <a16:colId xmlns:a16="http://schemas.microsoft.com/office/drawing/2014/main" val="121722867"/>
                    </a:ext>
                  </a:extLst>
                </a:gridCol>
                <a:gridCol w="246888">
                  <a:extLst>
                    <a:ext uri="{9D8B030D-6E8A-4147-A177-3AD203B41FA5}">
                      <a16:colId xmlns:a16="http://schemas.microsoft.com/office/drawing/2014/main" val="336091289"/>
                    </a:ext>
                  </a:extLst>
                </a:gridCol>
                <a:gridCol w="246888">
                  <a:extLst>
                    <a:ext uri="{9D8B030D-6E8A-4147-A177-3AD203B41FA5}">
                      <a16:colId xmlns:a16="http://schemas.microsoft.com/office/drawing/2014/main" val="3687714263"/>
                    </a:ext>
                  </a:extLst>
                </a:gridCol>
                <a:gridCol w="246888">
                  <a:extLst>
                    <a:ext uri="{9D8B030D-6E8A-4147-A177-3AD203B41FA5}">
                      <a16:colId xmlns:a16="http://schemas.microsoft.com/office/drawing/2014/main" val="7937257"/>
                    </a:ext>
                  </a:extLst>
                </a:gridCol>
                <a:gridCol w="246888">
                  <a:extLst>
                    <a:ext uri="{9D8B030D-6E8A-4147-A177-3AD203B41FA5}">
                      <a16:colId xmlns:a16="http://schemas.microsoft.com/office/drawing/2014/main" val="403716432"/>
                    </a:ext>
                  </a:extLst>
                </a:gridCol>
                <a:gridCol w="246888">
                  <a:extLst>
                    <a:ext uri="{9D8B030D-6E8A-4147-A177-3AD203B41FA5}">
                      <a16:colId xmlns:a16="http://schemas.microsoft.com/office/drawing/2014/main" val="2353948315"/>
                    </a:ext>
                  </a:extLst>
                </a:gridCol>
                <a:gridCol w="246888">
                  <a:extLst>
                    <a:ext uri="{9D8B030D-6E8A-4147-A177-3AD203B41FA5}">
                      <a16:colId xmlns:a16="http://schemas.microsoft.com/office/drawing/2014/main" val="1703567459"/>
                    </a:ext>
                  </a:extLst>
                </a:gridCol>
                <a:gridCol w="246888">
                  <a:extLst>
                    <a:ext uri="{9D8B030D-6E8A-4147-A177-3AD203B41FA5}">
                      <a16:colId xmlns:a16="http://schemas.microsoft.com/office/drawing/2014/main" val="996232046"/>
                    </a:ext>
                  </a:extLst>
                </a:gridCol>
                <a:gridCol w="246888">
                  <a:extLst>
                    <a:ext uri="{9D8B030D-6E8A-4147-A177-3AD203B41FA5}">
                      <a16:colId xmlns:a16="http://schemas.microsoft.com/office/drawing/2014/main" val="655937891"/>
                    </a:ext>
                  </a:extLst>
                </a:gridCol>
                <a:gridCol w="246888">
                  <a:extLst>
                    <a:ext uri="{9D8B030D-6E8A-4147-A177-3AD203B41FA5}">
                      <a16:colId xmlns:a16="http://schemas.microsoft.com/office/drawing/2014/main" val="1379794035"/>
                    </a:ext>
                  </a:extLst>
                </a:gridCol>
                <a:gridCol w="246888">
                  <a:extLst>
                    <a:ext uri="{9D8B030D-6E8A-4147-A177-3AD203B41FA5}">
                      <a16:colId xmlns:a16="http://schemas.microsoft.com/office/drawing/2014/main" val="1818335501"/>
                    </a:ext>
                  </a:extLst>
                </a:gridCol>
                <a:gridCol w="246888">
                  <a:extLst>
                    <a:ext uri="{9D8B030D-6E8A-4147-A177-3AD203B41FA5}">
                      <a16:colId xmlns:a16="http://schemas.microsoft.com/office/drawing/2014/main" val="2648789698"/>
                    </a:ext>
                  </a:extLst>
                </a:gridCol>
                <a:gridCol w="246888">
                  <a:extLst>
                    <a:ext uri="{9D8B030D-6E8A-4147-A177-3AD203B41FA5}">
                      <a16:colId xmlns:a16="http://schemas.microsoft.com/office/drawing/2014/main" val="3066002329"/>
                    </a:ext>
                  </a:extLst>
                </a:gridCol>
                <a:gridCol w="246888">
                  <a:extLst>
                    <a:ext uri="{9D8B030D-6E8A-4147-A177-3AD203B41FA5}">
                      <a16:colId xmlns:a16="http://schemas.microsoft.com/office/drawing/2014/main" val="70840313"/>
                    </a:ext>
                  </a:extLst>
                </a:gridCol>
                <a:gridCol w="246888">
                  <a:extLst>
                    <a:ext uri="{9D8B030D-6E8A-4147-A177-3AD203B41FA5}">
                      <a16:colId xmlns:a16="http://schemas.microsoft.com/office/drawing/2014/main" val="676535789"/>
                    </a:ext>
                  </a:extLst>
                </a:gridCol>
                <a:gridCol w="246888">
                  <a:extLst>
                    <a:ext uri="{9D8B030D-6E8A-4147-A177-3AD203B41FA5}">
                      <a16:colId xmlns:a16="http://schemas.microsoft.com/office/drawing/2014/main" val="2993837757"/>
                    </a:ext>
                  </a:extLst>
                </a:gridCol>
                <a:gridCol w="246888">
                  <a:extLst>
                    <a:ext uri="{9D8B030D-6E8A-4147-A177-3AD203B41FA5}">
                      <a16:colId xmlns:a16="http://schemas.microsoft.com/office/drawing/2014/main" val="104563439"/>
                    </a:ext>
                  </a:extLst>
                </a:gridCol>
                <a:gridCol w="246888">
                  <a:extLst>
                    <a:ext uri="{9D8B030D-6E8A-4147-A177-3AD203B41FA5}">
                      <a16:colId xmlns:a16="http://schemas.microsoft.com/office/drawing/2014/main" val="170365875"/>
                    </a:ext>
                  </a:extLst>
                </a:gridCol>
                <a:gridCol w="246888">
                  <a:extLst>
                    <a:ext uri="{9D8B030D-6E8A-4147-A177-3AD203B41FA5}">
                      <a16:colId xmlns:a16="http://schemas.microsoft.com/office/drawing/2014/main" val="3357822665"/>
                    </a:ext>
                  </a:extLst>
                </a:gridCol>
                <a:gridCol w="246888">
                  <a:extLst>
                    <a:ext uri="{9D8B030D-6E8A-4147-A177-3AD203B41FA5}">
                      <a16:colId xmlns:a16="http://schemas.microsoft.com/office/drawing/2014/main" val="1496744497"/>
                    </a:ext>
                  </a:extLst>
                </a:gridCol>
                <a:gridCol w="246888">
                  <a:extLst>
                    <a:ext uri="{9D8B030D-6E8A-4147-A177-3AD203B41FA5}">
                      <a16:colId xmlns:a16="http://schemas.microsoft.com/office/drawing/2014/main" val="3780636305"/>
                    </a:ext>
                  </a:extLst>
                </a:gridCol>
                <a:gridCol w="246888">
                  <a:extLst>
                    <a:ext uri="{9D8B030D-6E8A-4147-A177-3AD203B41FA5}">
                      <a16:colId xmlns:a16="http://schemas.microsoft.com/office/drawing/2014/main" val="2005621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38523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- 2020-04-23 18:00:58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نتمنى لكم رمضان كريم من عائلتنا لعائلتكم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https://scontent-iad3-1.xx.fbcdn.net/v/t1.0-9/p720x720/93687127_3082502001780881_467669849171034112_o.jpg?_nc_cat=102&amp;_nc_sid=8024bb&amp;_nc_ohc=FxrCw57tZU8AX8oqttw&amp;_nc_ht=scontent-iad3-1.xx&amp;_nc_tp=6&amp;oh=be257cffbc0fc92dad4959d1af2883b0&amp;oe=5ED3899F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02:18:26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51487823"/>
                  </a:ext>
                </a:extLst>
              </a:tr>
            </a:tbl>
          </a:graphicData>
        </a:graphic>
      </p:graphicFrame>
      <p:sp>
        <p:nvSpPr>
          <p:cNvPr id="4" name="Text Placeholder 3">
            <a:extLst>
              <a:ext uri="{FF2B5EF4-FFF2-40B4-BE49-F238E27FC236}">
                <a16:creationId xmlns:a16="http://schemas.microsoft.com/office/drawing/2014/main" id="{DAF4EABF-363A-4F91-8559-3ADCB45CF1D1}"/>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9504208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5CD40-9AF4-4A5F-A654-6443DC7CEEAF}"/>
              </a:ext>
            </a:extLst>
          </p:cNvPr>
          <p:cNvSpPr>
            <a:spLocks noGrp="1"/>
          </p:cNvSpPr>
          <p:nvPr>
            <p:ph type="title"/>
          </p:nvPr>
        </p:nvSpPr>
        <p:spPr/>
        <p:txBody>
          <a:bodyPr/>
          <a:lstStyle/>
          <a:p>
            <a:r>
              <a:rPr lang="en-US"/>
              <a:t>Facebook Top Performing Posts by Engagement | Samsung KSA - 4 of 5</a:t>
            </a:r>
          </a:p>
        </p:txBody>
      </p:sp>
      <p:graphicFrame>
        <p:nvGraphicFramePr>
          <p:cNvPr id="5" name="Table Placeholder 4">
            <a:extLst>
              <a:ext uri="{FF2B5EF4-FFF2-40B4-BE49-F238E27FC236}">
                <a16:creationId xmlns:a16="http://schemas.microsoft.com/office/drawing/2014/main" id="{8AD8EF04-001F-49E3-BFB3-C09340122283}"/>
              </a:ext>
            </a:extLst>
          </p:cNvPr>
          <p:cNvGraphicFramePr>
            <a:graphicFrameLocks noGrp="1"/>
          </p:cNvGraphicFramePr>
          <p:nvPr>
            <p:ph type="tbl" sz="quarter" idx="13"/>
            <p:extLst>
              <p:ext uri="{D42A27DB-BD31-4B8C-83A1-F6EECF244321}">
                <p14:modId xmlns:p14="http://schemas.microsoft.com/office/powerpoint/2010/main" val="249722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136157955"/>
                    </a:ext>
                  </a:extLst>
                </a:gridCol>
                <a:gridCol w="822960">
                  <a:extLst>
                    <a:ext uri="{9D8B030D-6E8A-4147-A177-3AD203B41FA5}">
                      <a16:colId xmlns:a16="http://schemas.microsoft.com/office/drawing/2014/main" val="847207627"/>
                    </a:ext>
                  </a:extLst>
                </a:gridCol>
                <a:gridCol w="246888">
                  <a:extLst>
                    <a:ext uri="{9D8B030D-6E8A-4147-A177-3AD203B41FA5}">
                      <a16:colId xmlns:a16="http://schemas.microsoft.com/office/drawing/2014/main" val="3763187779"/>
                    </a:ext>
                  </a:extLst>
                </a:gridCol>
                <a:gridCol w="246888">
                  <a:extLst>
                    <a:ext uri="{9D8B030D-6E8A-4147-A177-3AD203B41FA5}">
                      <a16:colId xmlns:a16="http://schemas.microsoft.com/office/drawing/2014/main" val="4198727598"/>
                    </a:ext>
                  </a:extLst>
                </a:gridCol>
                <a:gridCol w="246888">
                  <a:extLst>
                    <a:ext uri="{9D8B030D-6E8A-4147-A177-3AD203B41FA5}">
                      <a16:colId xmlns:a16="http://schemas.microsoft.com/office/drawing/2014/main" val="4273068488"/>
                    </a:ext>
                  </a:extLst>
                </a:gridCol>
                <a:gridCol w="246888">
                  <a:extLst>
                    <a:ext uri="{9D8B030D-6E8A-4147-A177-3AD203B41FA5}">
                      <a16:colId xmlns:a16="http://schemas.microsoft.com/office/drawing/2014/main" val="4291759255"/>
                    </a:ext>
                  </a:extLst>
                </a:gridCol>
                <a:gridCol w="246888">
                  <a:extLst>
                    <a:ext uri="{9D8B030D-6E8A-4147-A177-3AD203B41FA5}">
                      <a16:colId xmlns:a16="http://schemas.microsoft.com/office/drawing/2014/main" val="1966266485"/>
                    </a:ext>
                  </a:extLst>
                </a:gridCol>
                <a:gridCol w="246888">
                  <a:extLst>
                    <a:ext uri="{9D8B030D-6E8A-4147-A177-3AD203B41FA5}">
                      <a16:colId xmlns:a16="http://schemas.microsoft.com/office/drawing/2014/main" val="461493522"/>
                    </a:ext>
                  </a:extLst>
                </a:gridCol>
                <a:gridCol w="246888">
                  <a:extLst>
                    <a:ext uri="{9D8B030D-6E8A-4147-A177-3AD203B41FA5}">
                      <a16:colId xmlns:a16="http://schemas.microsoft.com/office/drawing/2014/main" val="2066004064"/>
                    </a:ext>
                  </a:extLst>
                </a:gridCol>
                <a:gridCol w="246888">
                  <a:extLst>
                    <a:ext uri="{9D8B030D-6E8A-4147-A177-3AD203B41FA5}">
                      <a16:colId xmlns:a16="http://schemas.microsoft.com/office/drawing/2014/main" val="819608822"/>
                    </a:ext>
                  </a:extLst>
                </a:gridCol>
                <a:gridCol w="246888">
                  <a:extLst>
                    <a:ext uri="{9D8B030D-6E8A-4147-A177-3AD203B41FA5}">
                      <a16:colId xmlns:a16="http://schemas.microsoft.com/office/drawing/2014/main" val="3723151555"/>
                    </a:ext>
                  </a:extLst>
                </a:gridCol>
                <a:gridCol w="246888">
                  <a:extLst>
                    <a:ext uri="{9D8B030D-6E8A-4147-A177-3AD203B41FA5}">
                      <a16:colId xmlns:a16="http://schemas.microsoft.com/office/drawing/2014/main" val="3551374233"/>
                    </a:ext>
                  </a:extLst>
                </a:gridCol>
                <a:gridCol w="246888">
                  <a:extLst>
                    <a:ext uri="{9D8B030D-6E8A-4147-A177-3AD203B41FA5}">
                      <a16:colId xmlns:a16="http://schemas.microsoft.com/office/drawing/2014/main" val="3935452518"/>
                    </a:ext>
                  </a:extLst>
                </a:gridCol>
                <a:gridCol w="246888">
                  <a:extLst>
                    <a:ext uri="{9D8B030D-6E8A-4147-A177-3AD203B41FA5}">
                      <a16:colId xmlns:a16="http://schemas.microsoft.com/office/drawing/2014/main" val="2549211729"/>
                    </a:ext>
                  </a:extLst>
                </a:gridCol>
                <a:gridCol w="246888">
                  <a:extLst>
                    <a:ext uri="{9D8B030D-6E8A-4147-A177-3AD203B41FA5}">
                      <a16:colId xmlns:a16="http://schemas.microsoft.com/office/drawing/2014/main" val="2080299615"/>
                    </a:ext>
                  </a:extLst>
                </a:gridCol>
                <a:gridCol w="246888">
                  <a:extLst>
                    <a:ext uri="{9D8B030D-6E8A-4147-A177-3AD203B41FA5}">
                      <a16:colId xmlns:a16="http://schemas.microsoft.com/office/drawing/2014/main" val="273301483"/>
                    </a:ext>
                  </a:extLst>
                </a:gridCol>
                <a:gridCol w="246888">
                  <a:extLst>
                    <a:ext uri="{9D8B030D-6E8A-4147-A177-3AD203B41FA5}">
                      <a16:colId xmlns:a16="http://schemas.microsoft.com/office/drawing/2014/main" val="1455795195"/>
                    </a:ext>
                  </a:extLst>
                </a:gridCol>
                <a:gridCol w="246888">
                  <a:extLst>
                    <a:ext uri="{9D8B030D-6E8A-4147-A177-3AD203B41FA5}">
                      <a16:colId xmlns:a16="http://schemas.microsoft.com/office/drawing/2014/main" val="2608740257"/>
                    </a:ext>
                  </a:extLst>
                </a:gridCol>
                <a:gridCol w="246888">
                  <a:extLst>
                    <a:ext uri="{9D8B030D-6E8A-4147-A177-3AD203B41FA5}">
                      <a16:colId xmlns:a16="http://schemas.microsoft.com/office/drawing/2014/main" val="2405102902"/>
                    </a:ext>
                  </a:extLst>
                </a:gridCol>
                <a:gridCol w="246888">
                  <a:extLst>
                    <a:ext uri="{9D8B030D-6E8A-4147-A177-3AD203B41FA5}">
                      <a16:colId xmlns:a16="http://schemas.microsoft.com/office/drawing/2014/main" val="112640605"/>
                    </a:ext>
                  </a:extLst>
                </a:gridCol>
                <a:gridCol w="246888">
                  <a:extLst>
                    <a:ext uri="{9D8B030D-6E8A-4147-A177-3AD203B41FA5}">
                      <a16:colId xmlns:a16="http://schemas.microsoft.com/office/drawing/2014/main" val="2185327230"/>
                    </a:ext>
                  </a:extLst>
                </a:gridCol>
                <a:gridCol w="246888">
                  <a:extLst>
                    <a:ext uri="{9D8B030D-6E8A-4147-A177-3AD203B41FA5}">
                      <a16:colId xmlns:a16="http://schemas.microsoft.com/office/drawing/2014/main" val="913994347"/>
                    </a:ext>
                  </a:extLst>
                </a:gridCol>
                <a:gridCol w="246888">
                  <a:extLst>
                    <a:ext uri="{9D8B030D-6E8A-4147-A177-3AD203B41FA5}">
                      <a16:colId xmlns:a16="http://schemas.microsoft.com/office/drawing/2014/main" val="3716231727"/>
                    </a:ext>
                  </a:extLst>
                </a:gridCol>
                <a:gridCol w="246888">
                  <a:extLst>
                    <a:ext uri="{9D8B030D-6E8A-4147-A177-3AD203B41FA5}">
                      <a16:colId xmlns:a16="http://schemas.microsoft.com/office/drawing/2014/main" val="1911302804"/>
                    </a:ext>
                  </a:extLst>
                </a:gridCol>
                <a:gridCol w="246888">
                  <a:extLst>
                    <a:ext uri="{9D8B030D-6E8A-4147-A177-3AD203B41FA5}">
                      <a16:colId xmlns:a16="http://schemas.microsoft.com/office/drawing/2014/main" val="4020370396"/>
                    </a:ext>
                  </a:extLst>
                </a:gridCol>
                <a:gridCol w="246888">
                  <a:extLst>
                    <a:ext uri="{9D8B030D-6E8A-4147-A177-3AD203B41FA5}">
                      <a16:colId xmlns:a16="http://schemas.microsoft.com/office/drawing/2014/main" val="4111643499"/>
                    </a:ext>
                  </a:extLst>
                </a:gridCol>
                <a:gridCol w="246888">
                  <a:extLst>
                    <a:ext uri="{9D8B030D-6E8A-4147-A177-3AD203B41FA5}">
                      <a16:colId xmlns:a16="http://schemas.microsoft.com/office/drawing/2014/main" val="1177246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92751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- 2020-04-15 07:36:45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قد تجبرنا الظروف على الابتعاد الآن
لكننا لن نجعل المسافات 
تمنعنا من العيش معاً
تباعدواً، ابقوا معاً
سنتجاوز هذه المرحلة معاً
لمعرفة المزيد: </a:t>
                      </a:r>
                      <a:r>
                        <a:rPr kumimoji="0" lang="en-US" sz="1000" b="0" i="0" u="none" strike="noStrike" kern="1200" cap="none" spc="0" normalizeH="0" baseline="0" noProof="0">
                          <a:ln>
                            <a:noFill/>
                          </a:ln>
                          <a:solidFill>
                            <a:prstClr val="black"/>
                          </a:solidFill>
                          <a:effectLst/>
                          <a:uLnTx/>
                          <a:uFillTx/>
                          <a:latin typeface="+mn-lt"/>
                          <a:ea typeface="+mn-ea"/>
                          <a:cs typeface="+mn-cs"/>
                        </a:rPr>
                        <a:t>https://bit.ly/3emF9lV
#StayApartStayTogether #GetThroughThisTogether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https://scontent-iad3-1.xx.fbcdn.net/v/t15.5256-10/83932522_218110402754312_2429183887155396608_n.jpg?_nc_cat=108&amp;_nc_sid=ad6a45&amp;_nc_ohc=NJ2jTNNvA9wAX-yyP6I&amp;_nc_ht=scontent-iad3-1.xx&amp;oh=059de0531dfbbc5fb79bdc6d96e251e2&amp;oe=5ED6222E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02:18:26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38220305"/>
                  </a:ext>
                </a:extLst>
              </a:tr>
            </a:tbl>
          </a:graphicData>
        </a:graphic>
      </p:graphicFrame>
      <p:sp>
        <p:nvSpPr>
          <p:cNvPr id="4" name="Text Placeholder 3">
            <a:extLst>
              <a:ext uri="{FF2B5EF4-FFF2-40B4-BE49-F238E27FC236}">
                <a16:creationId xmlns:a16="http://schemas.microsoft.com/office/drawing/2014/main" id="{D514AFA8-B7BC-48DF-B614-3348485C10D0}"/>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4076984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27D55-6797-451D-8BE1-73DA6C53101E}"/>
              </a:ext>
            </a:extLst>
          </p:cNvPr>
          <p:cNvSpPr>
            <a:spLocks noGrp="1"/>
          </p:cNvSpPr>
          <p:nvPr>
            <p:ph type="title"/>
          </p:nvPr>
        </p:nvSpPr>
        <p:spPr/>
        <p:txBody>
          <a:bodyPr/>
          <a:lstStyle/>
          <a:p>
            <a:r>
              <a:rPr lang="en-US"/>
              <a:t>Facebook Top Performing Posts by Engagement | Samsung KSA - 5 of 5</a:t>
            </a:r>
          </a:p>
        </p:txBody>
      </p:sp>
      <p:graphicFrame>
        <p:nvGraphicFramePr>
          <p:cNvPr id="5" name="Table Placeholder 4">
            <a:extLst>
              <a:ext uri="{FF2B5EF4-FFF2-40B4-BE49-F238E27FC236}">
                <a16:creationId xmlns:a16="http://schemas.microsoft.com/office/drawing/2014/main" id="{87BAE151-D74B-46CD-8301-964A69AFB393}"/>
              </a:ext>
            </a:extLst>
          </p:cNvPr>
          <p:cNvGraphicFramePr>
            <a:graphicFrameLocks noGrp="1"/>
          </p:cNvGraphicFramePr>
          <p:nvPr>
            <p:ph type="tbl" sz="quarter" idx="13"/>
            <p:extLst>
              <p:ext uri="{D42A27DB-BD31-4B8C-83A1-F6EECF244321}">
                <p14:modId xmlns:p14="http://schemas.microsoft.com/office/powerpoint/2010/main" val="1744605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313850405"/>
                    </a:ext>
                  </a:extLst>
                </a:gridCol>
                <a:gridCol w="822960">
                  <a:extLst>
                    <a:ext uri="{9D8B030D-6E8A-4147-A177-3AD203B41FA5}">
                      <a16:colId xmlns:a16="http://schemas.microsoft.com/office/drawing/2014/main" val="2417583321"/>
                    </a:ext>
                  </a:extLst>
                </a:gridCol>
                <a:gridCol w="246888">
                  <a:extLst>
                    <a:ext uri="{9D8B030D-6E8A-4147-A177-3AD203B41FA5}">
                      <a16:colId xmlns:a16="http://schemas.microsoft.com/office/drawing/2014/main" val="1132567554"/>
                    </a:ext>
                  </a:extLst>
                </a:gridCol>
                <a:gridCol w="246888">
                  <a:extLst>
                    <a:ext uri="{9D8B030D-6E8A-4147-A177-3AD203B41FA5}">
                      <a16:colId xmlns:a16="http://schemas.microsoft.com/office/drawing/2014/main" val="2986545402"/>
                    </a:ext>
                  </a:extLst>
                </a:gridCol>
                <a:gridCol w="246888">
                  <a:extLst>
                    <a:ext uri="{9D8B030D-6E8A-4147-A177-3AD203B41FA5}">
                      <a16:colId xmlns:a16="http://schemas.microsoft.com/office/drawing/2014/main" val="3116976912"/>
                    </a:ext>
                  </a:extLst>
                </a:gridCol>
                <a:gridCol w="246888">
                  <a:extLst>
                    <a:ext uri="{9D8B030D-6E8A-4147-A177-3AD203B41FA5}">
                      <a16:colId xmlns:a16="http://schemas.microsoft.com/office/drawing/2014/main" val="3304585391"/>
                    </a:ext>
                  </a:extLst>
                </a:gridCol>
                <a:gridCol w="246888">
                  <a:extLst>
                    <a:ext uri="{9D8B030D-6E8A-4147-A177-3AD203B41FA5}">
                      <a16:colId xmlns:a16="http://schemas.microsoft.com/office/drawing/2014/main" val="651755817"/>
                    </a:ext>
                  </a:extLst>
                </a:gridCol>
                <a:gridCol w="246888">
                  <a:extLst>
                    <a:ext uri="{9D8B030D-6E8A-4147-A177-3AD203B41FA5}">
                      <a16:colId xmlns:a16="http://schemas.microsoft.com/office/drawing/2014/main" val="2517682633"/>
                    </a:ext>
                  </a:extLst>
                </a:gridCol>
                <a:gridCol w="246888">
                  <a:extLst>
                    <a:ext uri="{9D8B030D-6E8A-4147-A177-3AD203B41FA5}">
                      <a16:colId xmlns:a16="http://schemas.microsoft.com/office/drawing/2014/main" val="212175442"/>
                    </a:ext>
                  </a:extLst>
                </a:gridCol>
                <a:gridCol w="246888">
                  <a:extLst>
                    <a:ext uri="{9D8B030D-6E8A-4147-A177-3AD203B41FA5}">
                      <a16:colId xmlns:a16="http://schemas.microsoft.com/office/drawing/2014/main" val="186913899"/>
                    </a:ext>
                  </a:extLst>
                </a:gridCol>
                <a:gridCol w="246888">
                  <a:extLst>
                    <a:ext uri="{9D8B030D-6E8A-4147-A177-3AD203B41FA5}">
                      <a16:colId xmlns:a16="http://schemas.microsoft.com/office/drawing/2014/main" val="3086844547"/>
                    </a:ext>
                  </a:extLst>
                </a:gridCol>
                <a:gridCol w="246888">
                  <a:extLst>
                    <a:ext uri="{9D8B030D-6E8A-4147-A177-3AD203B41FA5}">
                      <a16:colId xmlns:a16="http://schemas.microsoft.com/office/drawing/2014/main" val="644348375"/>
                    </a:ext>
                  </a:extLst>
                </a:gridCol>
                <a:gridCol w="246888">
                  <a:extLst>
                    <a:ext uri="{9D8B030D-6E8A-4147-A177-3AD203B41FA5}">
                      <a16:colId xmlns:a16="http://schemas.microsoft.com/office/drawing/2014/main" val="304045028"/>
                    </a:ext>
                  </a:extLst>
                </a:gridCol>
                <a:gridCol w="246888">
                  <a:extLst>
                    <a:ext uri="{9D8B030D-6E8A-4147-A177-3AD203B41FA5}">
                      <a16:colId xmlns:a16="http://schemas.microsoft.com/office/drawing/2014/main" val="1774631495"/>
                    </a:ext>
                  </a:extLst>
                </a:gridCol>
                <a:gridCol w="246888">
                  <a:extLst>
                    <a:ext uri="{9D8B030D-6E8A-4147-A177-3AD203B41FA5}">
                      <a16:colId xmlns:a16="http://schemas.microsoft.com/office/drawing/2014/main" val="2947694498"/>
                    </a:ext>
                  </a:extLst>
                </a:gridCol>
                <a:gridCol w="246888">
                  <a:extLst>
                    <a:ext uri="{9D8B030D-6E8A-4147-A177-3AD203B41FA5}">
                      <a16:colId xmlns:a16="http://schemas.microsoft.com/office/drawing/2014/main" val="4198568721"/>
                    </a:ext>
                  </a:extLst>
                </a:gridCol>
                <a:gridCol w="246888">
                  <a:extLst>
                    <a:ext uri="{9D8B030D-6E8A-4147-A177-3AD203B41FA5}">
                      <a16:colId xmlns:a16="http://schemas.microsoft.com/office/drawing/2014/main" val="864311144"/>
                    </a:ext>
                  </a:extLst>
                </a:gridCol>
                <a:gridCol w="246888">
                  <a:extLst>
                    <a:ext uri="{9D8B030D-6E8A-4147-A177-3AD203B41FA5}">
                      <a16:colId xmlns:a16="http://schemas.microsoft.com/office/drawing/2014/main" val="2783308917"/>
                    </a:ext>
                  </a:extLst>
                </a:gridCol>
                <a:gridCol w="246888">
                  <a:extLst>
                    <a:ext uri="{9D8B030D-6E8A-4147-A177-3AD203B41FA5}">
                      <a16:colId xmlns:a16="http://schemas.microsoft.com/office/drawing/2014/main" val="3908655806"/>
                    </a:ext>
                  </a:extLst>
                </a:gridCol>
                <a:gridCol w="246888">
                  <a:extLst>
                    <a:ext uri="{9D8B030D-6E8A-4147-A177-3AD203B41FA5}">
                      <a16:colId xmlns:a16="http://schemas.microsoft.com/office/drawing/2014/main" val="958996889"/>
                    </a:ext>
                  </a:extLst>
                </a:gridCol>
                <a:gridCol w="246888">
                  <a:extLst>
                    <a:ext uri="{9D8B030D-6E8A-4147-A177-3AD203B41FA5}">
                      <a16:colId xmlns:a16="http://schemas.microsoft.com/office/drawing/2014/main" val="877146634"/>
                    </a:ext>
                  </a:extLst>
                </a:gridCol>
                <a:gridCol w="246888">
                  <a:extLst>
                    <a:ext uri="{9D8B030D-6E8A-4147-A177-3AD203B41FA5}">
                      <a16:colId xmlns:a16="http://schemas.microsoft.com/office/drawing/2014/main" val="2607404874"/>
                    </a:ext>
                  </a:extLst>
                </a:gridCol>
                <a:gridCol w="246888">
                  <a:extLst>
                    <a:ext uri="{9D8B030D-6E8A-4147-A177-3AD203B41FA5}">
                      <a16:colId xmlns:a16="http://schemas.microsoft.com/office/drawing/2014/main" val="702137083"/>
                    </a:ext>
                  </a:extLst>
                </a:gridCol>
                <a:gridCol w="246888">
                  <a:extLst>
                    <a:ext uri="{9D8B030D-6E8A-4147-A177-3AD203B41FA5}">
                      <a16:colId xmlns:a16="http://schemas.microsoft.com/office/drawing/2014/main" val="3716095576"/>
                    </a:ext>
                  </a:extLst>
                </a:gridCol>
                <a:gridCol w="246888">
                  <a:extLst>
                    <a:ext uri="{9D8B030D-6E8A-4147-A177-3AD203B41FA5}">
                      <a16:colId xmlns:a16="http://schemas.microsoft.com/office/drawing/2014/main" val="3905023280"/>
                    </a:ext>
                  </a:extLst>
                </a:gridCol>
                <a:gridCol w="246888">
                  <a:extLst>
                    <a:ext uri="{9D8B030D-6E8A-4147-A177-3AD203B41FA5}">
                      <a16:colId xmlns:a16="http://schemas.microsoft.com/office/drawing/2014/main" val="1642732340"/>
                    </a:ext>
                  </a:extLst>
                </a:gridCol>
                <a:gridCol w="246888">
                  <a:extLst>
                    <a:ext uri="{9D8B030D-6E8A-4147-A177-3AD203B41FA5}">
                      <a16:colId xmlns:a16="http://schemas.microsoft.com/office/drawing/2014/main" val="898397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49582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- 2020-04-28 10:01:45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استمتع بوقتك في البيت. ورينا مهارتك في الزوووم.
حاول أن تجد ال</a:t>
                      </a:r>
                      <a:r>
                        <a:rPr kumimoji="0" lang="en-US" sz="1000" b="0" i="0" u="none" strike="noStrike" kern="1200" cap="none" spc="0" normalizeH="0" baseline="0" noProof="0">
                          <a:ln>
                            <a:noFill/>
                          </a:ln>
                          <a:solidFill>
                            <a:prstClr val="black"/>
                          </a:solidFill>
                          <a:effectLst/>
                          <a:uLnTx/>
                          <a:uFillTx/>
                          <a:latin typeface="+mn-lt"/>
                          <a:ea typeface="+mn-ea"/>
                          <a:cs typeface="+mn-cs"/>
                        </a:rPr>
                        <a:t>Galaxy S20 </a:t>
                      </a:r>
                      <a:r>
                        <a:rPr kumimoji="0" lang="ar-AE" sz="1000" b="0" i="0" u="none" strike="noStrike" kern="1200" cap="none" spc="0" normalizeH="0" baseline="0" noProof="0">
                          <a:ln>
                            <a:noFill/>
                          </a:ln>
                          <a:solidFill>
                            <a:prstClr val="black"/>
                          </a:solidFill>
                          <a:effectLst/>
                          <a:uLnTx/>
                          <a:uFillTx/>
                          <a:latin typeface="+mn-lt"/>
                          <a:ea typeface="+mn-ea"/>
                          <a:cs typeface="+mn-cs"/>
                        </a:rPr>
                        <a:t>في الصورة، التقط الشاشة وارسلها لنا في التعليقات.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https://scontent-iad3-1.xx.fbcdn.net/v/t1.0-9/p720x720/95141218_3094829597214788_662266407806828544_o.jpg?_nc_cat=108&amp;_nc_sid=8024bb&amp;_nc_ohc=dxRzJYmUm9gAX9dTJxm&amp;_nc_ht=scontent-iad3-1.xx&amp;_nc_tp=6&amp;oh=eb76645872684c4c309a14129f67bbdd&amp;oe=5ED4CA98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02:18:26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37509353"/>
                  </a:ext>
                </a:extLst>
              </a:tr>
            </a:tbl>
          </a:graphicData>
        </a:graphic>
      </p:graphicFrame>
      <p:sp>
        <p:nvSpPr>
          <p:cNvPr id="4" name="Text Placeholder 3">
            <a:extLst>
              <a:ext uri="{FF2B5EF4-FFF2-40B4-BE49-F238E27FC236}">
                <a16:creationId xmlns:a16="http://schemas.microsoft.com/office/drawing/2014/main" id="{A37B44D5-B75E-4EA7-898F-64459217C4BB}"/>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6099773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14D63-87A2-4967-BC27-978090DCC77D}"/>
              </a:ext>
            </a:extLst>
          </p:cNvPr>
          <p:cNvSpPr>
            <a:spLocks noGrp="1"/>
          </p:cNvSpPr>
          <p:nvPr>
            <p:ph type="title"/>
          </p:nvPr>
        </p:nvSpPr>
        <p:spPr/>
        <p:txBody>
          <a:bodyPr/>
          <a:lstStyle/>
          <a:p>
            <a:r>
              <a:rPr lang="en-US"/>
              <a:t>Facebook Least Performing Posts by Engagement | Samsung KSA - 1 of 5</a:t>
            </a:r>
          </a:p>
        </p:txBody>
      </p:sp>
      <p:graphicFrame>
        <p:nvGraphicFramePr>
          <p:cNvPr id="5" name="Table Placeholder 4">
            <a:extLst>
              <a:ext uri="{FF2B5EF4-FFF2-40B4-BE49-F238E27FC236}">
                <a16:creationId xmlns:a16="http://schemas.microsoft.com/office/drawing/2014/main" id="{3DB1F5F9-B393-4AC9-9098-87802BADABED}"/>
              </a:ext>
            </a:extLst>
          </p:cNvPr>
          <p:cNvGraphicFramePr>
            <a:graphicFrameLocks noGrp="1"/>
          </p:cNvGraphicFramePr>
          <p:nvPr>
            <p:ph type="tbl" sz="quarter" idx="13"/>
            <p:extLst>
              <p:ext uri="{D42A27DB-BD31-4B8C-83A1-F6EECF244321}">
                <p14:modId xmlns:p14="http://schemas.microsoft.com/office/powerpoint/2010/main" val="3266068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402120210"/>
                    </a:ext>
                  </a:extLst>
                </a:gridCol>
                <a:gridCol w="822960">
                  <a:extLst>
                    <a:ext uri="{9D8B030D-6E8A-4147-A177-3AD203B41FA5}">
                      <a16:colId xmlns:a16="http://schemas.microsoft.com/office/drawing/2014/main" val="3385569086"/>
                    </a:ext>
                  </a:extLst>
                </a:gridCol>
                <a:gridCol w="246888">
                  <a:extLst>
                    <a:ext uri="{9D8B030D-6E8A-4147-A177-3AD203B41FA5}">
                      <a16:colId xmlns:a16="http://schemas.microsoft.com/office/drawing/2014/main" val="2879529912"/>
                    </a:ext>
                  </a:extLst>
                </a:gridCol>
                <a:gridCol w="246888">
                  <a:extLst>
                    <a:ext uri="{9D8B030D-6E8A-4147-A177-3AD203B41FA5}">
                      <a16:colId xmlns:a16="http://schemas.microsoft.com/office/drawing/2014/main" val="1902435777"/>
                    </a:ext>
                  </a:extLst>
                </a:gridCol>
                <a:gridCol w="246888">
                  <a:extLst>
                    <a:ext uri="{9D8B030D-6E8A-4147-A177-3AD203B41FA5}">
                      <a16:colId xmlns:a16="http://schemas.microsoft.com/office/drawing/2014/main" val="3936601840"/>
                    </a:ext>
                  </a:extLst>
                </a:gridCol>
                <a:gridCol w="246888">
                  <a:extLst>
                    <a:ext uri="{9D8B030D-6E8A-4147-A177-3AD203B41FA5}">
                      <a16:colId xmlns:a16="http://schemas.microsoft.com/office/drawing/2014/main" val="2212671902"/>
                    </a:ext>
                  </a:extLst>
                </a:gridCol>
                <a:gridCol w="246888">
                  <a:extLst>
                    <a:ext uri="{9D8B030D-6E8A-4147-A177-3AD203B41FA5}">
                      <a16:colId xmlns:a16="http://schemas.microsoft.com/office/drawing/2014/main" val="2253533485"/>
                    </a:ext>
                  </a:extLst>
                </a:gridCol>
                <a:gridCol w="246888">
                  <a:extLst>
                    <a:ext uri="{9D8B030D-6E8A-4147-A177-3AD203B41FA5}">
                      <a16:colId xmlns:a16="http://schemas.microsoft.com/office/drawing/2014/main" val="3151757989"/>
                    </a:ext>
                  </a:extLst>
                </a:gridCol>
                <a:gridCol w="246888">
                  <a:extLst>
                    <a:ext uri="{9D8B030D-6E8A-4147-A177-3AD203B41FA5}">
                      <a16:colId xmlns:a16="http://schemas.microsoft.com/office/drawing/2014/main" val="436096845"/>
                    </a:ext>
                  </a:extLst>
                </a:gridCol>
                <a:gridCol w="246888">
                  <a:extLst>
                    <a:ext uri="{9D8B030D-6E8A-4147-A177-3AD203B41FA5}">
                      <a16:colId xmlns:a16="http://schemas.microsoft.com/office/drawing/2014/main" val="385829077"/>
                    </a:ext>
                  </a:extLst>
                </a:gridCol>
                <a:gridCol w="246888">
                  <a:extLst>
                    <a:ext uri="{9D8B030D-6E8A-4147-A177-3AD203B41FA5}">
                      <a16:colId xmlns:a16="http://schemas.microsoft.com/office/drawing/2014/main" val="3551630882"/>
                    </a:ext>
                  </a:extLst>
                </a:gridCol>
                <a:gridCol w="246888">
                  <a:extLst>
                    <a:ext uri="{9D8B030D-6E8A-4147-A177-3AD203B41FA5}">
                      <a16:colId xmlns:a16="http://schemas.microsoft.com/office/drawing/2014/main" val="3437025695"/>
                    </a:ext>
                  </a:extLst>
                </a:gridCol>
                <a:gridCol w="246888">
                  <a:extLst>
                    <a:ext uri="{9D8B030D-6E8A-4147-A177-3AD203B41FA5}">
                      <a16:colId xmlns:a16="http://schemas.microsoft.com/office/drawing/2014/main" val="2397429606"/>
                    </a:ext>
                  </a:extLst>
                </a:gridCol>
                <a:gridCol w="246888">
                  <a:extLst>
                    <a:ext uri="{9D8B030D-6E8A-4147-A177-3AD203B41FA5}">
                      <a16:colId xmlns:a16="http://schemas.microsoft.com/office/drawing/2014/main" val="1428600340"/>
                    </a:ext>
                  </a:extLst>
                </a:gridCol>
                <a:gridCol w="246888">
                  <a:extLst>
                    <a:ext uri="{9D8B030D-6E8A-4147-A177-3AD203B41FA5}">
                      <a16:colId xmlns:a16="http://schemas.microsoft.com/office/drawing/2014/main" val="2894824490"/>
                    </a:ext>
                  </a:extLst>
                </a:gridCol>
                <a:gridCol w="246888">
                  <a:extLst>
                    <a:ext uri="{9D8B030D-6E8A-4147-A177-3AD203B41FA5}">
                      <a16:colId xmlns:a16="http://schemas.microsoft.com/office/drawing/2014/main" val="275872315"/>
                    </a:ext>
                  </a:extLst>
                </a:gridCol>
                <a:gridCol w="246888">
                  <a:extLst>
                    <a:ext uri="{9D8B030D-6E8A-4147-A177-3AD203B41FA5}">
                      <a16:colId xmlns:a16="http://schemas.microsoft.com/office/drawing/2014/main" val="1450523083"/>
                    </a:ext>
                  </a:extLst>
                </a:gridCol>
                <a:gridCol w="246888">
                  <a:extLst>
                    <a:ext uri="{9D8B030D-6E8A-4147-A177-3AD203B41FA5}">
                      <a16:colId xmlns:a16="http://schemas.microsoft.com/office/drawing/2014/main" val="846221662"/>
                    </a:ext>
                  </a:extLst>
                </a:gridCol>
                <a:gridCol w="246888">
                  <a:extLst>
                    <a:ext uri="{9D8B030D-6E8A-4147-A177-3AD203B41FA5}">
                      <a16:colId xmlns:a16="http://schemas.microsoft.com/office/drawing/2014/main" val="3719692016"/>
                    </a:ext>
                  </a:extLst>
                </a:gridCol>
                <a:gridCol w="246888">
                  <a:extLst>
                    <a:ext uri="{9D8B030D-6E8A-4147-A177-3AD203B41FA5}">
                      <a16:colId xmlns:a16="http://schemas.microsoft.com/office/drawing/2014/main" val="830468569"/>
                    </a:ext>
                  </a:extLst>
                </a:gridCol>
                <a:gridCol w="246888">
                  <a:extLst>
                    <a:ext uri="{9D8B030D-6E8A-4147-A177-3AD203B41FA5}">
                      <a16:colId xmlns:a16="http://schemas.microsoft.com/office/drawing/2014/main" val="3149231401"/>
                    </a:ext>
                  </a:extLst>
                </a:gridCol>
                <a:gridCol w="246888">
                  <a:extLst>
                    <a:ext uri="{9D8B030D-6E8A-4147-A177-3AD203B41FA5}">
                      <a16:colId xmlns:a16="http://schemas.microsoft.com/office/drawing/2014/main" val="4050946217"/>
                    </a:ext>
                  </a:extLst>
                </a:gridCol>
                <a:gridCol w="246888">
                  <a:extLst>
                    <a:ext uri="{9D8B030D-6E8A-4147-A177-3AD203B41FA5}">
                      <a16:colId xmlns:a16="http://schemas.microsoft.com/office/drawing/2014/main" val="438241668"/>
                    </a:ext>
                  </a:extLst>
                </a:gridCol>
                <a:gridCol w="246888">
                  <a:extLst>
                    <a:ext uri="{9D8B030D-6E8A-4147-A177-3AD203B41FA5}">
                      <a16:colId xmlns:a16="http://schemas.microsoft.com/office/drawing/2014/main" val="3776334288"/>
                    </a:ext>
                  </a:extLst>
                </a:gridCol>
                <a:gridCol w="246888">
                  <a:extLst>
                    <a:ext uri="{9D8B030D-6E8A-4147-A177-3AD203B41FA5}">
                      <a16:colId xmlns:a16="http://schemas.microsoft.com/office/drawing/2014/main" val="3263815458"/>
                    </a:ext>
                  </a:extLst>
                </a:gridCol>
                <a:gridCol w="246888">
                  <a:extLst>
                    <a:ext uri="{9D8B030D-6E8A-4147-A177-3AD203B41FA5}">
                      <a16:colId xmlns:a16="http://schemas.microsoft.com/office/drawing/2014/main" val="3881168532"/>
                    </a:ext>
                  </a:extLst>
                </a:gridCol>
                <a:gridCol w="246888">
                  <a:extLst>
                    <a:ext uri="{9D8B030D-6E8A-4147-A177-3AD203B41FA5}">
                      <a16:colId xmlns:a16="http://schemas.microsoft.com/office/drawing/2014/main" val="1654415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15900009"/>
                  </a:ext>
                </a:extLst>
              </a:tr>
            </a:tbl>
          </a:graphicData>
        </a:graphic>
      </p:graphicFrame>
      <p:sp>
        <p:nvSpPr>
          <p:cNvPr id="4" name="Text Placeholder 3">
            <a:extLst>
              <a:ext uri="{FF2B5EF4-FFF2-40B4-BE49-F238E27FC236}">
                <a16:creationId xmlns:a16="http://schemas.microsoft.com/office/drawing/2014/main" id="{9264705D-D667-499B-8E79-6B680B87A1F9}"/>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413589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A2CA7-3FBC-494D-9609-2375769F0928}"/>
              </a:ext>
            </a:extLst>
          </p:cNvPr>
          <p:cNvSpPr>
            <a:spLocks noGrp="1"/>
          </p:cNvSpPr>
          <p:nvPr>
            <p:ph type="title"/>
          </p:nvPr>
        </p:nvSpPr>
        <p:spPr/>
        <p:txBody>
          <a:bodyPr/>
          <a:lstStyle/>
          <a:p>
            <a:r>
              <a:rPr lang="en-US"/>
              <a:t>Facebook Least Performing Posts by Engagement | Samsung KSA - 2 of 5</a:t>
            </a:r>
          </a:p>
        </p:txBody>
      </p:sp>
      <p:graphicFrame>
        <p:nvGraphicFramePr>
          <p:cNvPr id="5" name="Table Placeholder 4">
            <a:extLst>
              <a:ext uri="{FF2B5EF4-FFF2-40B4-BE49-F238E27FC236}">
                <a16:creationId xmlns:a16="http://schemas.microsoft.com/office/drawing/2014/main" id="{174E856D-B65A-4FDC-9F72-F893A9BBE002}"/>
              </a:ext>
            </a:extLst>
          </p:cNvPr>
          <p:cNvGraphicFramePr>
            <a:graphicFrameLocks noGrp="1"/>
          </p:cNvGraphicFramePr>
          <p:nvPr>
            <p:ph type="tbl" sz="quarter" idx="13"/>
            <p:extLst>
              <p:ext uri="{D42A27DB-BD31-4B8C-83A1-F6EECF244321}">
                <p14:modId xmlns:p14="http://schemas.microsoft.com/office/powerpoint/2010/main" val="2280028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761028553"/>
                    </a:ext>
                  </a:extLst>
                </a:gridCol>
                <a:gridCol w="822960">
                  <a:extLst>
                    <a:ext uri="{9D8B030D-6E8A-4147-A177-3AD203B41FA5}">
                      <a16:colId xmlns:a16="http://schemas.microsoft.com/office/drawing/2014/main" val="3166647704"/>
                    </a:ext>
                  </a:extLst>
                </a:gridCol>
                <a:gridCol w="246888">
                  <a:extLst>
                    <a:ext uri="{9D8B030D-6E8A-4147-A177-3AD203B41FA5}">
                      <a16:colId xmlns:a16="http://schemas.microsoft.com/office/drawing/2014/main" val="545954638"/>
                    </a:ext>
                  </a:extLst>
                </a:gridCol>
                <a:gridCol w="246888">
                  <a:extLst>
                    <a:ext uri="{9D8B030D-6E8A-4147-A177-3AD203B41FA5}">
                      <a16:colId xmlns:a16="http://schemas.microsoft.com/office/drawing/2014/main" val="907820399"/>
                    </a:ext>
                  </a:extLst>
                </a:gridCol>
                <a:gridCol w="246888">
                  <a:extLst>
                    <a:ext uri="{9D8B030D-6E8A-4147-A177-3AD203B41FA5}">
                      <a16:colId xmlns:a16="http://schemas.microsoft.com/office/drawing/2014/main" val="979252861"/>
                    </a:ext>
                  </a:extLst>
                </a:gridCol>
                <a:gridCol w="246888">
                  <a:extLst>
                    <a:ext uri="{9D8B030D-6E8A-4147-A177-3AD203B41FA5}">
                      <a16:colId xmlns:a16="http://schemas.microsoft.com/office/drawing/2014/main" val="509299672"/>
                    </a:ext>
                  </a:extLst>
                </a:gridCol>
                <a:gridCol w="246888">
                  <a:extLst>
                    <a:ext uri="{9D8B030D-6E8A-4147-A177-3AD203B41FA5}">
                      <a16:colId xmlns:a16="http://schemas.microsoft.com/office/drawing/2014/main" val="2502906392"/>
                    </a:ext>
                  </a:extLst>
                </a:gridCol>
                <a:gridCol w="246888">
                  <a:extLst>
                    <a:ext uri="{9D8B030D-6E8A-4147-A177-3AD203B41FA5}">
                      <a16:colId xmlns:a16="http://schemas.microsoft.com/office/drawing/2014/main" val="3022258334"/>
                    </a:ext>
                  </a:extLst>
                </a:gridCol>
                <a:gridCol w="246888">
                  <a:extLst>
                    <a:ext uri="{9D8B030D-6E8A-4147-A177-3AD203B41FA5}">
                      <a16:colId xmlns:a16="http://schemas.microsoft.com/office/drawing/2014/main" val="3394147086"/>
                    </a:ext>
                  </a:extLst>
                </a:gridCol>
                <a:gridCol w="246888">
                  <a:extLst>
                    <a:ext uri="{9D8B030D-6E8A-4147-A177-3AD203B41FA5}">
                      <a16:colId xmlns:a16="http://schemas.microsoft.com/office/drawing/2014/main" val="2109790855"/>
                    </a:ext>
                  </a:extLst>
                </a:gridCol>
                <a:gridCol w="246888">
                  <a:extLst>
                    <a:ext uri="{9D8B030D-6E8A-4147-A177-3AD203B41FA5}">
                      <a16:colId xmlns:a16="http://schemas.microsoft.com/office/drawing/2014/main" val="3041802990"/>
                    </a:ext>
                  </a:extLst>
                </a:gridCol>
                <a:gridCol w="246888">
                  <a:extLst>
                    <a:ext uri="{9D8B030D-6E8A-4147-A177-3AD203B41FA5}">
                      <a16:colId xmlns:a16="http://schemas.microsoft.com/office/drawing/2014/main" val="3067609171"/>
                    </a:ext>
                  </a:extLst>
                </a:gridCol>
                <a:gridCol w="246888">
                  <a:extLst>
                    <a:ext uri="{9D8B030D-6E8A-4147-A177-3AD203B41FA5}">
                      <a16:colId xmlns:a16="http://schemas.microsoft.com/office/drawing/2014/main" val="3030175385"/>
                    </a:ext>
                  </a:extLst>
                </a:gridCol>
                <a:gridCol w="246888">
                  <a:extLst>
                    <a:ext uri="{9D8B030D-6E8A-4147-A177-3AD203B41FA5}">
                      <a16:colId xmlns:a16="http://schemas.microsoft.com/office/drawing/2014/main" val="756567144"/>
                    </a:ext>
                  </a:extLst>
                </a:gridCol>
                <a:gridCol w="246888">
                  <a:extLst>
                    <a:ext uri="{9D8B030D-6E8A-4147-A177-3AD203B41FA5}">
                      <a16:colId xmlns:a16="http://schemas.microsoft.com/office/drawing/2014/main" val="3584293381"/>
                    </a:ext>
                  </a:extLst>
                </a:gridCol>
                <a:gridCol w="246888">
                  <a:extLst>
                    <a:ext uri="{9D8B030D-6E8A-4147-A177-3AD203B41FA5}">
                      <a16:colId xmlns:a16="http://schemas.microsoft.com/office/drawing/2014/main" val="131508781"/>
                    </a:ext>
                  </a:extLst>
                </a:gridCol>
                <a:gridCol w="246888">
                  <a:extLst>
                    <a:ext uri="{9D8B030D-6E8A-4147-A177-3AD203B41FA5}">
                      <a16:colId xmlns:a16="http://schemas.microsoft.com/office/drawing/2014/main" val="880758599"/>
                    </a:ext>
                  </a:extLst>
                </a:gridCol>
                <a:gridCol w="246888">
                  <a:extLst>
                    <a:ext uri="{9D8B030D-6E8A-4147-A177-3AD203B41FA5}">
                      <a16:colId xmlns:a16="http://schemas.microsoft.com/office/drawing/2014/main" val="398527104"/>
                    </a:ext>
                  </a:extLst>
                </a:gridCol>
                <a:gridCol w="246888">
                  <a:extLst>
                    <a:ext uri="{9D8B030D-6E8A-4147-A177-3AD203B41FA5}">
                      <a16:colId xmlns:a16="http://schemas.microsoft.com/office/drawing/2014/main" val="3332217040"/>
                    </a:ext>
                  </a:extLst>
                </a:gridCol>
                <a:gridCol w="246888">
                  <a:extLst>
                    <a:ext uri="{9D8B030D-6E8A-4147-A177-3AD203B41FA5}">
                      <a16:colId xmlns:a16="http://schemas.microsoft.com/office/drawing/2014/main" val="708086528"/>
                    </a:ext>
                  </a:extLst>
                </a:gridCol>
                <a:gridCol w="246888">
                  <a:extLst>
                    <a:ext uri="{9D8B030D-6E8A-4147-A177-3AD203B41FA5}">
                      <a16:colId xmlns:a16="http://schemas.microsoft.com/office/drawing/2014/main" val="3891702859"/>
                    </a:ext>
                  </a:extLst>
                </a:gridCol>
                <a:gridCol w="246888">
                  <a:extLst>
                    <a:ext uri="{9D8B030D-6E8A-4147-A177-3AD203B41FA5}">
                      <a16:colId xmlns:a16="http://schemas.microsoft.com/office/drawing/2014/main" val="297677693"/>
                    </a:ext>
                  </a:extLst>
                </a:gridCol>
                <a:gridCol w="246888">
                  <a:extLst>
                    <a:ext uri="{9D8B030D-6E8A-4147-A177-3AD203B41FA5}">
                      <a16:colId xmlns:a16="http://schemas.microsoft.com/office/drawing/2014/main" val="478252869"/>
                    </a:ext>
                  </a:extLst>
                </a:gridCol>
                <a:gridCol w="246888">
                  <a:extLst>
                    <a:ext uri="{9D8B030D-6E8A-4147-A177-3AD203B41FA5}">
                      <a16:colId xmlns:a16="http://schemas.microsoft.com/office/drawing/2014/main" val="1413869658"/>
                    </a:ext>
                  </a:extLst>
                </a:gridCol>
                <a:gridCol w="246888">
                  <a:extLst>
                    <a:ext uri="{9D8B030D-6E8A-4147-A177-3AD203B41FA5}">
                      <a16:colId xmlns:a16="http://schemas.microsoft.com/office/drawing/2014/main" val="643282100"/>
                    </a:ext>
                  </a:extLst>
                </a:gridCol>
                <a:gridCol w="246888">
                  <a:extLst>
                    <a:ext uri="{9D8B030D-6E8A-4147-A177-3AD203B41FA5}">
                      <a16:colId xmlns:a16="http://schemas.microsoft.com/office/drawing/2014/main" val="3515781668"/>
                    </a:ext>
                  </a:extLst>
                </a:gridCol>
                <a:gridCol w="246888">
                  <a:extLst>
                    <a:ext uri="{9D8B030D-6E8A-4147-A177-3AD203B41FA5}">
                      <a16:colId xmlns:a16="http://schemas.microsoft.com/office/drawing/2014/main" val="3646108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22415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 Saudi - 2020-04-21 08:18:16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https://scontent-atl3-1.xx.fbcdn.net/v/t1.0-9/s720x720/94491302_3077153488982399_6957693221036097536_o.jpg?_nc_cat=100&amp;_nc_sid=dd9801&amp;_nc_ohc=dn0TCcFUHCYAX9p4aGs&amp;_nc_ht=scontent-atl3-1.xx&amp;_nc_tp=7&amp;oh=0078bb41ff4397616c9562928b82d11c&amp;oe=5EC3531D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04/21/2020 14:21:36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49891918"/>
                  </a:ext>
                </a:extLst>
              </a:tr>
            </a:tbl>
          </a:graphicData>
        </a:graphic>
      </p:graphicFrame>
      <p:sp>
        <p:nvSpPr>
          <p:cNvPr id="4" name="Text Placeholder 3">
            <a:extLst>
              <a:ext uri="{FF2B5EF4-FFF2-40B4-BE49-F238E27FC236}">
                <a16:creationId xmlns:a16="http://schemas.microsoft.com/office/drawing/2014/main" id="{F057CE9B-47FA-4849-B927-DCE80C991EC1}"/>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186199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34C43-99DD-4814-A3C0-A1873C7E438D}"/>
              </a:ext>
            </a:extLst>
          </p:cNvPr>
          <p:cNvSpPr>
            <a:spLocks noGrp="1"/>
          </p:cNvSpPr>
          <p:nvPr>
            <p:ph type="title"/>
          </p:nvPr>
        </p:nvSpPr>
        <p:spPr/>
        <p:txBody>
          <a:bodyPr/>
          <a:lstStyle/>
          <a:p>
            <a:r>
              <a:rPr lang="en-US"/>
              <a:t>Facebook Least Performing Posts by Engagement | Samsung KSA - 3 of 5</a:t>
            </a:r>
          </a:p>
        </p:txBody>
      </p:sp>
      <p:graphicFrame>
        <p:nvGraphicFramePr>
          <p:cNvPr id="5" name="Table Placeholder 4">
            <a:extLst>
              <a:ext uri="{FF2B5EF4-FFF2-40B4-BE49-F238E27FC236}">
                <a16:creationId xmlns:a16="http://schemas.microsoft.com/office/drawing/2014/main" id="{E652DF3E-3C54-4AA8-BCB1-6225D3CA818A}"/>
              </a:ext>
            </a:extLst>
          </p:cNvPr>
          <p:cNvGraphicFramePr>
            <a:graphicFrameLocks noGrp="1"/>
          </p:cNvGraphicFramePr>
          <p:nvPr>
            <p:ph type="tbl" sz="quarter" idx="13"/>
            <p:extLst>
              <p:ext uri="{D42A27DB-BD31-4B8C-83A1-F6EECF244321}">
                <p14:modId xmlns:p14="http://schemas.microsoft.com/office/powerpoint/2010/main" val="3366885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973730452"/>
                    </a:ext>
                  </a:extLst>
                </a:gridCol>
                <a:gridCol w="822960">
                  <a:extLst>
                    <a:ext uri="{9D8B030D-6E8A-4147-A177-3AD203B41FA5}">
                      <a16:colId xmlns:a16="http://schemas.microsoft.com/office/drawing/2014/main" val="1053413414"/>
                    </a:ext>
                  </a:extLst>
                </a:gridCol>
                <a:gridCol w="246888">
                  <a:extLst>
                    <a:ext uri="{9D8B030D-6E8A-4147-A177-3AD203B41FA5}">
                      <a16:colId xmlns:a16="http://schemas.microsoft.com/office/drawing/2014/main" val="2437639486"/>
                    </a:ext>
                  </a:extLst>
                </a:gridCol>
                <a:gridCol w="246888">
                  <a:extLst>
                    <a:ext uri="{9D8B030D-6E8A-4147-A177-3AD203B41FA5}">
                      <a16:colId xmlns:a16="http://schemas.microsoft.com/office/drawing/2014/main" val="2074173693"/>
                    </a:ext>
                  </a:extLst>
                </a:gridCol>
                <a:gridCol w="246888">
                  <a:extLst>
                    <a:ext uri="{9D8B030D-6E8A-4147-A177-3AD203B41FA5}">
                      <a16:colId xmlns:a16="http://schemas.microsoft.com/office/drawing/2014/main" val="3085892976"/>
                    </a:ext>
                  </a:extLst>
                </a:gridCol>
                <a:gridCol w="246888">
                  <a:extLst>
                    <a:ext uri="{9D8B030D-6E8A-4147-A177-3AD203B41FA5}">
                      <a16:colId xmlns:a16="http://schemas.microsoft.com/office/drawing/2014/main" val="2247589827"/>
                    </a:ext>
                  </a:extLst>
                </a:gridCol>
                <a:gridCol w="246888">
                  <a:extLst>
                    <a:ext uri="{9D8B030D-6E8A-4147-A177-3AD203B41FA5}">
                      <a16:colId xmlns:a16="http://schemas.microsoft.com/office/drawing/2014/main" val="726614614"/>
                    </a:ext>
                  </a:extLst>
                </a:gridCol>
                <a:gridCol w="246888">
                  <a:extLst>
                    <a:ext uri="{9D8B030D-6E8A-4147-A177-3AD203B41FA5}">
                      <a16:colId xmlns:a16="http://schemas.microsoft.com/office/drawing/2014/main" val="917252506"/>
                    </a:ext>
                  </a:extLst>
                </a:gridCol>
                <a:gridCol w="246888">
                  <a:extLst>
                    <a:ext uri="{9D8B030D-6E8A-4147-A177-3AD203B41FA5}">
                      <a16:colId xmlns:a16="http://schemas.microsoft.com/office/drawing/2014/main" val="1373716823"/>
                    </a:ext>
                  </a:extLst>
                </a:gridCol>
                <a:gridCol w="246888">
                  <a:extLst>
                    <a:ext uri="{9D8B030D-6E8A-4147-A177-3AD203B41FA5}">
                      <a16:colId xmlns:a16="http://schemas.microsoft.com/office/drawing/2014/main" val="4249367576"/>
                    </a:ext>
                  </a:extLst>
                </a:gridCol>
                <a:gridCol w="246888">
                  <a:extLst>
                    <a:ext uri="{9D8B030D-6E8A-4147-A177-3AD203B41FA5}">
                      <a16:colId xmlns:a16="http://schemas.microsoft.com/office/drawing/2014/main" val="917891657"/>
                    </a:ext>
                  </a:extLst>
                </a:gridCol>
                <a:gridCol w="246888">
                  <a:extLst>
                    <a:ext uri="{9D8B030D-6E8A-4147-A177-3AD203B41FA5}">
                      <a16:colId xmlns:a16="http://schemas.microsoft.com/office/drawing/2014/main" val="4260739677"/>
                    </a:ext>
                  </a:extLst>
                </a:gridCol>
                <a:gridCol w="246888">
                  <a:extLst>
                    <a:ext uri="{9D8B030D-6E8A-4147-A177-3AD203B41FA5}">
                      <a16:colId xmlns:a16="http://schemas.microsoft.com/office/drawing/2014/main" val="430086623"/>
                    </a:ext>
                  </a:extLst>
                </a:gridCol>
                <a:gridCol w="246888">
                  <a:extLst>
                    <a:ext uri="{9D8B030D-6E8A-4147-A177-3AD203B41FA5}">
                      <a16:colId xmlns:a16="http://schemas.microsoft.com/office/drawing/2014/main" val="3344513574"/>
                    </a:ext>
                  </a:extLst>
                </a:gridCol>
                <a:gridCol w="246888">
                  <a:extLst>
                    <a:ext uri="{9D8B030D-6E8A-4147-A177-3AD203B41FA5}">
                      <a16:colId xmlns:a16="http://schemas.microsoft.com/office/drawing/2014/main" val="3055569732"/>
                    </a:ext>
                  </a:extLst>
                </a:gridCol>
                <a:gridCol w="246888">
                  <a:extLst>
                    <a:ext uri="{9D8B030D-6E8A-4147-A177-3AD203B41FA5}">
                      <a16:colId xmlns:a16="http://schemas.microsoft.com/office/drawing/2014/main" val="3071307318"/>
                    </a:ext>
                  </a:extLst>
                </a:gridCol>
                <a:gridCol w="246888">
                  <a:extLst>
                    <a:ext uri="{9D8B030D-6E8A-4147-A177-3AD203B41FA5}">
                      <a16:colId xmlns:a16="http://schemas.microsoft.com/office/drawing/2014/main" val="1878075056"/>
                    </a:ext>
                  </a:extLst>
                </a:gridCol>
                <a:gridCol w="246888">
                  <a:extLst>
                    <a:ext uri="{9D8B030D-6E8A-4147-A177-3AD203B41FA5}">
                      <a16:colId xmlns:a16="http://schemas.microsoft.com/office/drawing/2014/main" val="4230453224"/>
                    </a:ext>
                  </a:extLst>
                </a:gridCol>
                <a:gridCol w="246888">
                  <a:extLst>
                    <a:ext uri="{9D8B030D-6E8A-4147-A177-3AD203B41FA5}">
                      <a16:colId xmlns:a16="http://schemas.microsoft.com/office/drawing/2014/main" val="4018540706"/>
                    </a:ext>
                  </a:extLst>
                </a:gridCol>
                <a:gridCol w="246888">
                  <a:extLst>
                    <a:ext uri="{9D8B030D-6E8A-4147-A177-3AD203B41FA5}">
                      <a16:colId xmlns:a16="http://schemas.microsoft.com/office/drawing/2014/main" val="1005412221"/>
                    </a:ext>
                  </a:extLst>
                </a:gridCol>
                <a:gridCol w="246888">
                  <a:extLst>
                    <a:ext uri="{9D8B030D-6E8A-4147-A177-3AD203B41FA5}">
                      <a16:colId xmlns:a16="http://schemas.microsoft.com/office/drawing/2014/main" val="2802948841"/>
                    </a:ext>
                  </a:extLst>
                </a:gridCol>
                <a:gridCol w="246888">
                  <a:extLst>
                    <a:ext uri="{9D8B030D-6E8A-4147-A177-3AD203B41FA5}">
                      <a16:colId xmlns:a16="http://schemas.microsoft.com/office/drawing/2014/main" val="193202237"/>
                    </a:ext>
                  </a:extLst>
                </a:gridCol>
                <a:gridCol w="246888">
                  <a:extLst>
                    <a:ext uri="{9D8B030D-6E8A-4147-A177-3AD203B41FA5}">
                      <a16:colId xmlns:a16="http://schemas.microsoft.com/office/drawing/2014/main" val="1366478557"/>
                    </a:ext>
                  </a:extLst>
                </a:gridCol>
                <a:gridCol w="246888">
                  <a:extLst>
                    <a:ext uri="{9D8B030D-6E8A-4147-A177-3AD203B41FA5}">
                      <a16:colId xmlns:a16="http://schemas.microsoft.com/office/drawing/2014/main" val="3527064976"/>
                    </a:ext>
                  </a:extLst>
                </a:gridCol>
                <a:gridCol w="246888">
                  <a:extLst>
                    <a:ext uri="{9D8B030D-6E8A-4147-A177-3AD203B41FA5}">
                      <a16:colId xmlns:a16="http://schemas.microsoft.com/office/drawing/2014/main" val="2401954958"/>
                    </a:ext>
                  </a:extLst>
                </a:gridCol>
                <a:gridCol w="246888">
                  <a:extLst>
                    <a:ext uri="{9D8B030D-6E8A-4147-A177-3AD203B41FA5}">
                      <a16:colId xmlns:a16="http://schemas.microsoft.com/office/drawing/2014/main" val="1267796017"/>
                    </a:ext>
                  </a:extLst>
                </a:gridCol>
                <a:gridCol w="246888">
                  <a:extLst>
                    <a:ext uri="{9D8B030D-6E8A-4147-A177-3AD203B41FA5}">
                      <a16:colId xmlns:a16="http://schemas.microsoft.com/office/drawing/2014/main" val="26704715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37086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- 2020-04-22 18:56:29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بمناسبة يوم الأرض، وقبل أن تلقي الكراتين، فكر بما يمكنك أن تصنع منها. من يعلم فقد تكون على وشك إلقاء منزل قطتك؟ اكتشف ما يمكنك فعله وأنت في المنزل @</a:t>
                      </a:r>
                      <a:r>
                        <a:rPr kumimoji="0" lang="en-US" sz="1000" b="0" i="0" u="none" strike="noStrike" kern="1200" cap="none" spc="0" normalizeH="0" baseline="0" noProof="0">
                          <a:ln>
                            <a:noFill/>
                          </a:ln>
                          <a:solidFill>
                            <a:prstClr val="black"/>
                          </a:solidFill>
                          <a:effectLst/>
                          <a:uLnTx/>
                          <a:uFillTx/>
                          <a:latin typeface="+mn-lt"/>
                          <a:ea typeface="+mn-ea"/>
                          <a:cs typeface="+mn-cs"/>
                        </a:rPr>
                        <a:t>SamsungTV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https://scontent-iad3-1.xx.fbcdn.net/v/t15.13418-10/s720x720/94297177_548339786097331_8357297173016084480_n.jpg?_nc_cat=109&amp;_nc_sid=ad6a45&amp;_nc_ohc=H4eBCvkf6p8AX9YYmcx&amp;_nc_ht=scontent-iad3-1.xx&amp;_nc_tp=7&amp;oh=5dd2eb49016c4539eb3ec3a51bc0fac1&amp;oe=5ED50AF0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02:18:26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73697708"/>
                  </a:ext>
                </a:extLst>
              </a:tr>
            </a:tbl>
          </a:graphicData>
        </a:graphic>
      </p:graphicFrame>
      <p:sp>
        <p:nvSpPr>
          <p:cNvPr id="4" name="Text Placeholder 3">
            <a:extLst>
              <a:ext uri="{FF2B5EF4-FFF2-40B4-BE49-F238E27FC236}">
                <a16:creationId xmlns:a16="http://schemas.microsoft.com/office/drawing/2014/main" id="{31F17D47-3809-4B48-A244-790C374B2D91}"/>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2554046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EBF7D-E4C6-4792-9F91-998FA9717882}"/>
              </a:ext>
            </a:extLst>
          </p:cNvPr>
          <p:cNvSpPr>
            <a:spLocks noGrp="1"/>
          </p:cNvSpPr>
          <p:nvPr>
            <p:ph type="title"/>
          </p:nvPr>
        </p:nvSpPr>
        <p:spPr/>
        <p:txBody>
          <a:bodyPr/>
          <a:lstStyle/>
          <a:p>
            <a:r>
              <a:rPr lang="en-US"/>
              <a:t>Facebook Least Performing Posts by Engagement | Samsung KSA - 4 of 5</a:t>
            </a:r>
          </a:p>
        </p:txBody>
      </p:sp>
      <p:graphicFrame>
        <p:nvGraphicFramePr>
          <p:cNvPr id="5" name="Table Placeholder 4">
            <a:extLst>
              <a:ext uri="{FF2B5EF4-FFF2-40B4-BE49-F238E27FC236}">
                <a16:creationId xmlns:a16="http://schemas.microsoft.com/office/drawing/2014/main" id="{CB791B5C-5387-4BE5-9111-615A06503354}"/>
              </a:ext>
            </a:extLst>
          </p:cNvPr>
          <p:cNvGraphicFramePr>
            <a:graphicFrameLocks noGrp="1"/>
          </p:cNvGraphicFramePr>
          <p:nvPr>
            <p:ph type="tbl" sz="quarter" idx="13"/>
            <p:extLst>
              <p:ext uri="{D42A27DB-BD31-4B8C-83A1-F6EECF244321}">
                <p14:modId xmlns:p14="http://schemas.microsoft.com/office/powerpoint/2010/main" val="1159234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22980886"/>
                    </a:ext>
                  </a:extLst>
                </a:gridCol>
                <a:gridCol w="822960">
                  <a:extLst>
                    <a:ext uri="{9D8B030D-6E8A-4147-A177-3AD203B41FA5}">
                      <a16:colId xmlns:a16="http://schemas.microsoft.com/office/drawing/2014/main" val="191265506"/>
                    </a:ext>
                  </a:extLst>
                </a:gridCol>
                <a:gridCol w="246888">
                  <a:extLst>
                    <a:ext uri="{9D8B030D-6E8A-4147-A177-3AD203B41FA5}">
                      <a16:colId xmlns:a16="http://schemas.microsoft.com/office/drawing/2014/main" val="2774909696"/>
                    </a:ext>
                  </a:extLst>
                </a:gridCol>
                <a:gridCol w="246888">
                  <a:extLst>
                    <a:ext uri="{9D8B030D-6E8A-4147-A177-3AD203B41FA5}">
                      <a16:colId xmlns:a16="http://schemas.microsoft.com/office/drawing/2014/main" val="3497917092"/>
                    </a:ext>
                  </a:extLst>
                </a:gridCol>
                <a:gridCol w="246888">
                  <a:extLst>
                    <a:ext uri="{9D8B030D-6E8A-4147-A177-3AD203B41FA5}">
                      <a16:colId xmlns:a16="http://schemas.microsoft.com/office/drawing/2014/main" val="1371255423"/>
                    </a:ext>
                  </a:extLst>
                </a:gridCol>
                <a:gridCol w="246888">
                  <a:extLst>
                    <a:ext uri="{9D8B030D-6E8A-4147-A177-3AD203B41FA5}">
                      <a16:colId xmlns:a16="http://schemas.microsoft.com/office/drawing/2014/main" val="1396044515"/>
                    </a:ext>
                  </a:extLst>
                </a:gridCol>
                <a:gridCol w="246888">
                  <a:extLst>
                    <a:ext uri="{9D8B030D-6E8A-4147-A177-3AD203B41FA5}">
                      <a16:colId xmlns:a16="http://schemas.microsoft.com/office/drawing/2014/main" val="2510254043"/>
                    </a:ext>
                  </a:extLst>
                </a:gridCol>
                <a:gridCol w="246888">
                  <a:extLst>
                    <a:ext uri="{9D8B030D-6E8A-4147-A177-3AD203B41FA5}">
                      <a16:colId xmlns:a16="http://schemas.microsoft.com/office/drawing/2014/main" val="1791099898"/>
                    </a:ext>
                  </a:extLst>
                </a:gridCol>
                <a:gridCol w="246888">
                  <a:extLst>
                    <a:ext uri="{9D8B030D-6E8A-4147-A177-3AD203B41FA5}">
                      <a16:colId xmlns:a16="http://schemas.microsoft.com/office/drawing/2014/main" val="865877341"/>
                    </a:ext>
                  </a:extLst>
                </a:gridCol>
                <a:gridCol w="246888">
                  <a:extLst>
                    <a:ext uri="{9D8B030D-6E8A-4147-A177-3AD203B41FA5}">
                      <a16:colId xmlns:a16="http://schemas.microsoft.com/office/drawing/2014/main" val="4016259460"/>
                    </a:ext>
                  </a:extLst>
                </a:gridCol>
                <a:gridCol w="246888">
                  <a:extLst>
                    <a:ext uri="{9D8B030D-6E8A-4147-A177-3AD203B41FA5}">
                      <a16:colId xmlns:a16="http://schemas.microsoft.com/office/drawing/2014/main" val="1389993553"/>
                    </a:ext>
                  </a:extLst>
                </a:gridCol>
                <a:gridCol w="246888">
                  <a:extLst>
                    <a:ext uri="{9D8B030D-6E8A-4147-A177-3AD203B41FA5}">
                      <a16:colId xmlns:a16="http://schemas.microsoft.com/office/drawing/2014/main" val="1825772768"/>
                    </a:ext>
                  </a:extLst>
                </a:gridCol>
                <a:gridCol w="246888">
                  <a:extLst>
                    <a:ext uri="{9D8B030D-6E8A-4147-A177-3AD203B41FA5}">
                      <a16:colId xmlns:a16="http://schemas.microsoft.com/office/drawing/2014/main" val="2114975292"/>
                    </a:ext>
                  </a:extLst>
                </a:gridCol>
                <a:gridCol w="246888">
                  <a:extLst>
                    <a:ext uri="{9D8B030D-6E8A-4147-A177-3AD203B41FA5}">
                      <a16:colId xmlns:a16="http://schemas.microsoft.com/office/drawing/2014/main" val="2946541036"/>
                    </a:ext>
                  </a:extLst>
                </a:gridCol>
                <a:gridCol w="246888">
                  <a:extLst>
                    <a:ext uri="{9D8B030D-6E8A-4147-A177-3AD203B41FA5}">
                      <a16:colId xmlns:a16="http://schemas.microsoft.com/office/drawing/2014/main" val="1854871379"/>
                    </a:ext>
                  </a:extLst>
                </a:gridCol>
                <a:gridCol w="246888">
                  <a:extLst>
                    <a:ext uri="{9D8B030D-6E8A-4147-A177-3AD203B41FA5}">
                      <a16:colId xmlns:a16="http://schemas.microsoft.com/office/drawing/2014/main" val="3119828783"/>
                    </a:ext>
                  </a:extLst>
                </a:gridCol>
                <a:gridCol w="246888">
                  <a:extLst>
                    <a:ext uri="{9D8B030D-6E8A-4147-A177-3AD203B41FA5}">
                      <a16:colId xmlns:a16="http://schemas.microsoft.com/office/drawing/2014/main" val="3142724781"/>
                    </a:ext>
                  </a:extLst>
                </a:gridCol>
                <a:gridCol w="246888">
                  <a:extLst>
                    <a:ext uri="{9D8B030D-6E8A-4147-A177-3AD203B41FA5}">
                      <a16:colId xmlns:a16="http://schemas.microsoft.com/office/drawing/2014/main" val="2200500931"/>
                    </a:ext>
                  </a:extLst>
                </a:gridCol>
                <a:gridCol w="246888">
                  <a:extLst>
                    <a:ext uri="{9D8B030D-6E8A-4147-A177-3AD203B41FA5}">
                      <a16:colId xmlns:a16="http://schemas.microsoft.com/office/drawing/2014/main" val="2024149322"/>
                    </a:ext>
                  </a:extLst>
                </a:gridCol>
                <a:gridCol w="246888">
                  <a:extLst>
                    <a:ext uri="{9D8B030D-6E8A-4147-A177-3AD203B41FA5}">
                      <a16:colId xmlns:a16="http://schemas.microsoft.com/office/drawing/2014/main" val="272513974"/>
                    </a:ext>
                  </a:extLst>
                </a:gridCol>
                <a:gridCol w="246888">
                  <a:extLst>
                    <a:ext uri="{9D8B030D-6E8A-4147-A177-3AD203B41FA5}">
                      <a16:colId xmlns:a16="http://schemas.microsoft.com/office/drawing/2014/main" val="154036027"/>
                    </a:ext>
                  </a:extLst>
                </a:gridCol>
                <a:gridCol w="246888">
                  <a:extLst>
                    <a:ext uri="{9D8B030D-6E8A-4147-A177-3AD203B41FA5}">
                      <a16:colId xmlns:a16="http://schemas.microsoft.com/office/drawing/2014/main" val="1796030043"/>
                    </a:ext>
                  </a:extLst>
                </a:gridCol>
                <a:gridCol w="246888">
                  <a:extLst>
                    <a:ext uri="{9D8B030D-6E8A-4147-A177-3AD203B41FA5}">
                      <a16:colId xmlns:a16="http://schemas.microsoft.com/office/drawing/2014/main" val="3246113484"/>
                    </a:ext>
                  </a:extLst>
                </a:gridCol>
                <a:gridCol w="246888">
                  <a:extLst>
                    <a:ext uri="{9D8B030D-6E8A-4147-A177-3AD203B41FA5}">
                      <a16:colId xmlns:a16="http://schemas.microsoft.com/office/drawing/2014/main" val="240653834"/>
                    </a:ext>
                  </a:extLst>
                </a:gridCol>
                <a:gridCol w="246888">
                  <a:extLst>
                    <a:ext uri="{9D8B030D-6E8A-4147-A177-3AD203B41FA5}">
                      <a16:colId xmlns:a16="http://schemas.microsoft.com/office/drawing/2014/main" val="936252452"/>
                    </a:ext>
                  </a:extLst>
                </a:gridCol>
                <a:gridCol w="246888">
                  <a:extLst>
                    <a:ext uri="{9D8B030D-6E8A-4147-A177-3AD203B41FA5}">
                      <a16:colId xmlns:a16="http://schemas.microsoft.com/office/drawing/2014/main" val="3414577616"/>
                    </a:ext>
                  </a:extLst>
                </a:gridCol>
                <a:gridCol w="246888">
                  <a:extLst>
                    <a:ext uri="{9D8B030D-6E8A-4147-A177-3AD203B41FA5}">
                      <a16:colId xmlns:a16="http://schemas.microsoft.com/office/drawing/2014/main" val="1945490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30374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- 2020-04-22 18:56:30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حين تنظر إلى الأمور بشكل مختلف، تتفتح أمامك أمور كثيرة. بمناسبة يوم الأرض، لا تتردد أن تفعل الكثير من الأمور بالكراتين الفارغة في منزلك.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https://scontent-iad3-1.xx.fbcdn.net/v/t15.13418-10/s720x720/94268655_524979774835157_5463166510379827200_n.jpg?_nc_cat=108&amp;_nc_sid=ad6a45&amp;_nc_ohc=Rmkd9g26PNAAX8k4mW5&amp;_nc_ht=scontent-iad3-1.xx&amp;_nc_tp=7&amp;oh=7e0ab1171e41425ba4795c5bec3fd33a&amp;oe=5ED389F4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02:18:26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23017586"/>
                  </a:ext>
                </a:extLst>
              </a:tr>
            </a:tbl>
          </a:graphicData>
        </a:graphic>
      </p:graphicFrame>
      <p:sp>
        <p:nvSpPr>
          <p:cNvPr id="4" name="Text Placeholder 3">
            <a:extLst>
              <a:ext uri="{FF2B5EF4-FFF2-40B4-BE49-F238E27FC236}">
                <a16:creationId xmlns:a16="http://schemas.microsoft.com/office/drawing/2014/main" id="{48F18D6C-1C76-4059-8643-6627BBE9604D}"/>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5166528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CB2D4-8B0E-476D-89FC-D13BCBD7EEF9}"/>
              </a:ext>
            </a:extLst>
          </p:cNvPr>
          <p:cNvSpPr>
            <a:spLocks noGrp="1"/>
          </p:cNvSpPr>
          <p:nvPr>
            <p:ph type="title"/>
          </p:nvPr>
        </p:nvSpPr>
        <p:spPr/>
        <p:txBody>
          <a:bodyPr/>
          <a:lstStyle/>
          <a:p>
            <a:r>
              <a:rPr lang="en-US"/>
              <a:t>Facebook Least Performing Posts by Engagement | Samsung KSA - 5 of 5</a:t>
            </a:r>
          </a:p>
        </p:txBody>
      </p:sp>
      <p:graphicFrame>
        <p:nvGraphicFramePr>
          <p:cNvPr id="5" name="Table Placeholder 4">
            <a:extLst>
              <a:ext uri="{FF2B5EF4-FFF2-40B4-BE49-F238E27FC236}">
                <a16:creationId xmlns:a16="http://schemas.microsoft.com/office/drawing/2014/main" id="{5FF2A4A3-C0E7-4E6C-BA05-CFD13D1378F0}"/>
              </a:ext>
            </a:extLst>
          </p:cNvPr>
          <p:cNvGraphicFramePr>
            <a:graphicFrameLocks noGrp="1"/>
          </p:cNvGraphicFramePr>
          <p:nvPr>
            <p:ph type="tbl" sz="quarter" idx="13"/>
            <p:extLst>
              <p:ext uri="{D42A27DB-BD31-4B8C-83A1-F6EECF244321}">
                <p14:modId xmlns:p14="http://schemas.microsoft.com/office/powerpoint/2010/main" val="497218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52609188"/>
                    </a:ext>
                  </a:extLst>
                </a:gridCol>
                <a:gridCol w="822960">
                  <a:extLst>
                    <a:ext uri="{9D8B030D-6E8A-4147-A177-3AD203B41FA5}">
                      <a16:colId xmlns:a16="http://schemas.microsoft.com/office/drawing/2014/main" val="2137108104"/>
                    </a:ext>
                  </a:extLst>
                </a:gridCol>
                <a:gridCol w="246888">
                  <a:extLst>
                    <a:ext uri="{9D8B030D-6E8A-4147-A177-3AD203B41FA5}">
                      <a16:colId xmlns:a16="http://schemas.microsoft.com/office/drawing/2014/main" val="2441287294"/>
                    </a:ext>
                  </a:extLst>
                </a:gridCol>
                <a:gridCol w="246888">
                  <a:extLst>
                    <a:ext uri="{9D8B030D-6E8A-4147-A177-3AD203B41FA5}">
                      <a16:colId xmlns:a16="http://schemas.microsoft.com/office/drawing/2014/main" val="1069499922"/>
                    </a:ext>
                  </a:extLst>
                </a:gridCol>
                <a:gridCol w="246888">
                  <a:extLst>
                    <a:ext uri="{9D8B030D-6E8A-4147-A177-3AD203B41FA5}">
                      <a16:colId xmlns:a16="http://schemas.microsoft.com/office/drawing/2014/main" val="3678225798"/>
                    </a:ext>
                  </a:extLst>
                </a:gridCol>
                <a:gridCol w="246888">
                  <a:extLst>
                    <a:ext uri="{9D8B030D-6E8A-4147-A177-3AD203B41FA5}">
                      <a16:colId xmlns:a16="http://schemas.microsoft.com/office/drawing/2014/main" val="508735056"/>
                    </a:ext>
                  </a:extLst>
                </a:gridCol>
                <a:gridCol w="246888">
                  <a:extLst>
                    <a:ext uri="{9D8B030D-6E8A-4147-A177-3AD203B41FA5}">
                      <a16:colId xmlns:a16="http://schemas.microsoft.com/office/drawing/2014/main" val="3632331519"/>
                    </a:ext>
                  </a:extLst>
                </a:gridCol>
                <a:gridCol w="246888">
                  <a:extLst>
                    <a:ext uri="{9D8B030D-6E8A-4147-A177-3AD203B41FA5}">
                      <a16:colId xmlns:a16="http://schemas.microsoft.com/office/drawing/2014/main" val="4119088003"/>
                    </a:ext>
                  </a:extLst>
                </a:gridCol>
                <a:gridCol w="246888">
                  <a:extLst>
                    <a:ext uri="{9D8B030D-6E8A-4147-A177-3AD203B41FA5}">
                      <a16:colId xmlns:a16="http://schemas.microsoft.com/office/drawing/2014/main" val="3894276669"/>
                    </a:ext>
                  </a:extLst>
                </a:gridCol>
                <a:gridCol w="246888">
                  <a:extLst>
                    <a:ext uri="{9D8B030D-6E8A-4147-A177-3AD203B41FA5}">
                      <a16:colId xmlns:a16="http://schemas.microsoft.com/office/drawing/2014/main" val="981468579"/>
                    </a:ext>
                  </a:extLst>
                </a:gridCol>
                <a:gridCol w="246888">
                  <a:extLst>
                    <a:ext uri="{9D8B030D-6E8A-4147-A177-3AD203B41FA5}">
                      <a16:colId xmlns:a16="http://schemas.microsoft.com/office/drawing/2014/main" val="1153856105"/>
                    </a:ext>
                  </a:extLst>
                </a:gridCol>
                <a:gridCol w="246888">
                  <a:extLst>
                    <a:ext uri="{9D8B030D-6E8A-4147-A177-3AD203B41FA5}">
                      <a16:colId xmlns:a16="http://schemas.microsoft.com/office/drawing/2014/main" val="1011535166"/>
                    </a:ext>
                  </a:extLst>
                </a:gridCol>
                <a:gridCol w="246888">
                  <a:extLst>
                    <a:ext uri="{9D8B030D-6E8A-4147-A177-3AD203B41FA5}">
                      <a16:colId xmlns:a16="http://schemas.microsoft.com/office/drawing/2014/main" val="126971573"/>
                    </a:ext>
                  </a:extLst>
                </a:gridCol>
                <a:gridCol w="246888">
                  <a:extLst>
                    <a:ext uri="{9D8B030D-6E8A-4147-A177-3AD203B41FA5}">
                      <a16:colId xmlns:a16="http://schemas.microsoft.com/office/drawing/2014/main" val="3524839407"/>
                    </a:ext>
                  </a:extLst>
                </a:gridCol>
                <a:gridCol w="246888">
                  <a:extLst>
                    <a:ext uri="{9D8B030D-6E8A-4147-A177-3AD203B41FA5}">
                      <a16:colId xmlns:a16="http://schemas.microsoft.com/office/drawing/2014/main" val="3769148370"/>
                    </a:ext>
                  </a:extLst>
                </a:gridCol>
                <a:gridCol w="246888">
                  <a:extLst>
                    <a:ext uri="{9D8B030D-6E8A-4147-A177-3AD203B41FA5}">
                      <a16:colId xmlns:a16="http://schemas.microsoft.com/office/drawing/2014/main" val="249681350"/>
                    </a:ext>
                  </a:extLst>
                </a:gridCol>
                <a:gridCol w="246888">
                  <a:extLst>
                    <a:ext uri="{9D8B030D-6E8A-4147-A177-3AD203B41FA5}">
                      <a16:colId xmlns:a16="http://schemas.microsoft.com/office/drawing/2014/main" val="61856570"/>
                    </a:ext>
                  </a:extLst>
                </a:gridCol>
                <a:gridCol w="246888">
                  <a:extLst>
                    <a:ext uri="{9D8B030D-6E8A-4147-A177-3AD203B41FA5}">
                      <a16:colId xmlns:a16="http://schemas.microsoft.com/office/drawing/2014/main" val="4024374647"/>
                    </a:ext>
                  </a:extLst>
                </a:gridCol>
                <a:gridCol w="246888">
                  <a:extLst>
                    <a:ext uri="{9D8B030D-6E8A-4147-A177-3AD203B41FA5}">
                      <a16:colId xmlns:a16="http://schemas.microsoft.com/office/drawing/2014/main" val="3924098979"/>
                    </a:ext>
                  </a:extLst>
                </a:gridCol>
                <a:gridCol w="246888">
                  <a:extLst>
                    <a:ext uri="{9D8B030D-6E8A-4147-A177-3AD203B41FA5}">
                      <a16:colId xmlns:a16="http://schemas.microsoft.com/office/drawing/2014/main" val="2308748121"/>
                    </a:ext>
                  </a:extLst>
                </a:gridCol>
                <a:gridCol w="246888">
                  <a:extLst>
                    <a:ext uri="{9D8B030D-6E8A-4147-A177-3AD203B41FA5}">
                      <a16:colId xmlns:a16="http://schemas.microsoft.com/office/drawing/2014/main" val="3790226027"/>
                    </a:ext>
                  </a:extLst>
                </a:gridCol>
                <a:gridCol w="246888">
                  <a:extLst>
                    <a:ext uri="{9D8B030D-6E8A-4147-A177-3AD203B41FA5}">
                      <a16:colId xmlns:a16="http://schemas.microsoft.com/office/drawing/2014/main" val="346684370"/>
                    </a:ext>
                  </a:extLst>
                </a:gridCol>
                <a:gridCol w="246888">
                  <a:extLst>
                    <a:ext uri="{9D8B030D-6E8A-4147-A177-3AD203B41FA5}">
                      <a16:colId xmlns:a16="http://schemas.microsoft.com/office/drawing/2014/main" val="2177646085"/>
                    </a:ext>
                  </a:extLst>
                </a:gridCol>
                <a:gridCol w="246888">
                  <a:extLst>
                    <a:ext uri="{9D8B030D-6E8A-4147-A177-3AD203B41FA5}">
                      <a16:colId xmlns:a16="http://schemas.microsoft.com/office/drawing/2014/main" val="2656986320"/>
                    </a:ext>
                  </a:extLst>
                </a:gridCol>
                <a:gridCol w="246888">
                  <a:extLst>
                    <a:ext uri="{9D8B030D-6E8A-4147-A177-3AD203B41FA5}">
                      <a16:colId xmlns:a16="http://schemas.microsoft.com/office/drawing/2014/main" val="1569109078"/>
                    </a:ext>
                  </a:extLst>
                </a:gridCol>
                <a:gridCol w="246888">
                  <a:extLst>
                    <a:ext uri="{9D8B030D-6E8A-4147-A177-3AD203B41FA5}">
                      <a16:colId xmlns:a16="http://schemas.microsoft.com/office/drawing/2014/main" val="2018100795"/>
                    </a:ext>
                  </a:extLst>
                </a:gridCol>
                <a:gridCol w="246888">
                  <a:extLst>
                    <a:ext uri="{9D8B030D-6E8A-4147-A177-3AD203B41FA5}">
                      <a16:colId xmlns:a16="http://schemas.microsoft.com/office/drawing/2014/main" val="1549603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49084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- 2020-04-28 12:41:53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 رمضان لفترة محدودة! احصل على اشتراك مجاني لشاهد</a:t>
                      </a:r>
                      <a:r>
                        <a:rPr kumimoji="0" lang="en-US" sz="1000" b="0" i="0" u="none" strike="noStrike" kern="1200" cap="none" spc="0" normalizeH="0" baseline="0" noProof="0">
                          <a:ln>
                            <a:noFill/>
                          </a:ln>
                          <a:solidFill>
                            <a:prstClr val="black"/>
                          </a:solidFill>
                          <a:effectLst/>
                          <a:uLnTx/>
                          <a:uFillTx/>
                          <a:latin typeface="+mn-lt"/>
                          <a:ea typeface="+mn-ea"/>
                          <a:cs typeface="+mn-cs"/>
                        </a:rPr>
                        <a:t>VIP </a:t>
                      </a:r>
                      <a:r>
                        <a:rPr kumimoji="0" lang="ar-AE" sz="1000" b="0" i="0" u="none" strike="noStrike" kern="1200" cap="none" spc="0" normalizeH="0" baseline="0" noProof="0">
                          <a:ln>
                            <a:noFill/>
                          </a:ln>
                          <a:solidFill>
                            <a:prstClr val="black"/>
                          </a:solidFill>
                          <a:effectLst/>
                          <a:uLnTx/>
                          <a:uFillTx/>
                          <a:latin typeface="+mn-lt"/>
                          <a:ea typeface="+mn-ea"/>
                          <a:cs typeface="+mn-cs"/>
                        </a:rPr>
                        <a:t>و </a:t>
                      </a:r>
                      <a:r>
                        <a:rPr kumimoji="0" lang="en-US" sz="1000" b="0" i="0" u="none" strike="noStrike" kern="1200" cap="none" spc="0" normalizeH="0" baseline="0" noProof="0">
                          <a:ln>
                            <a:noFill/>
                          </a:ln>
                          <a:solidFill>
                            <a:prstClr val="black"/>
                          </a:solidFill>
                          <a:effectLst/>
                          <a:uLnTx/>
                          <a:uFillTx/>
                          <a:latin typeface="+mn-lt"/>
                          <a:ea typeface="+mn-ea"/>
                          <a:cs typeface="+mn-cs"/>
                        </a:rPr>
                        <a:t>Starzplay </a:t>
                      </a:r>
                      <a:r>
                        <a:rPr kumimoji="0" lang="ar-AE" sz="1000" b="0" i="0" u="none" strike="noStrike" kern="1200" cap="none" spc="0" normalizeH="0" baseline="0" noProof="0">
                          <a:ln>
                            <a:noFill/>
                          </a:ln>
                          <a:solidFill>
                            <a:prstClr val="black"/>
                          </a:solidFill>
                          <a:effectLst/>
                          <a:uLnTx/>
                          <a:uFillTx/>
                          <a:latin typeface="+mn-lt"/>
                          <a:ea typeface="+mn-ea"/>
                          <a:cs typeface="+mn-cs"/>
                        </a:rPr>
                        <a:t>حتى 12 شهر عند شراء شاشات مختارة من تلفزيونات سامسونج </a:t>
                      </a:r>
                      <a:r>
                        <a:rPr kumimoji="0" lang="en-US" sz="1000" b="0" i="0" u="none" strike="noStrike" kern="1200" cap="none" spc="0" normalizeH="0" baseline="0" noProof="0">
                          <a:ln>
                            <a:noFill/>
                          </a:ln>
                          <a:solidFill>
                            <a:prstClr val="black"/>
                          </a:solidFill>
                          <a:effectLst/>
                          <a:uLnTx/>
                          <a:uFillTx/>
                          <a:latin typeface="+mn-lt"/>
                          <a:ea typeface="+mn-ea"/>
                          <a:cs typeface="+mn-cs"/>
                        </a:rPr>
                        <a:t>UHD 4K.
</a:t>
                      </a:r>
                      <a:r>
                        <a:rPr kumimoji="0" lang="ar-AE" sz="1000" b="0" i="0" u="none" strike="noStrike" kern="1200" cap="none" spc="0" normalizeH="0" baseline="0" noProof="0">
                          <a:ln>
                            <a:noFill/>
                          </a:ln>
                          <a:solidFill>
                            <a:prstClr val="black"/>
                          </a:solidFill>
                          <a:effectLst/>
                          <a:uLnTx/>
                          <a:uFillTx/>
                          <a:latin typeface="+mn-lt"/>
                          <a:ea typeface="+mn-ea"/>
                          <a:cs typeface="+mn-cs"/>
                        </a:rPr>
                        <a:t>لمعرفة المزيد: </a:t>
                      </a:r>
                      <a:r>
                        <a:rPr kumimoji="0" lang="en-US" sz="1000" b="0" i="0" u="none" strike="noStrike" kern="1200" cap="none" spc="0" normalizeH="0" baseline="0" noProof="0">
                          <a:ln>
                            <a:noFill/>
                          </a:ln>
                          <a:solidFill>
                            <a:prstClr val="black"/>
                          </a:solidFill>
                          <a:effectLst/>
                          <a:uLnTx/>
                          <a:uFillTx/>
                          <a:latin typeface="+mn-lt"/>
                          <a:ea typeface="+mn-ea"/>
                          <a:cs typeface="+mn-cs"/>
                        </a:rPr>
                        <a:t>https://bit.ly/3eYs8zj
</a:t>
                      </a:r>
                      <a:r>
                        <a:rPr kumimoji="0" lang="ar-AE" sz="1000" b="0" i="0" u="none" strike="noStrike" kern="1200" cap="none" spc="0" normalizeH="0" baseline="0" noProof="0">
                          <a:ln>
                            <a:noFill/>
                          </a:ln>
                          <a:solidFill>
                            <a:prstClr val="black"/>
                          </a:solidFill>
                          <a:effectLst/>
                          <a:uLnTx/>
                          <a:uFillTx/>
                          <a:latin typeface="+mn-lt"/>
                          <a:ea typeface="+mn-ea"/>
                          <a:cs typeface="+mn-cs"/>
                        </a:rPr>
                        <a:t>تطبق الشروط والأحكام.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https://scontent-iad3-1.xx.fbcdn.net/v/t1.0-9/p720x720/95394464_3095075540523527_9193396777196191744_o.jpg?_nc_cat=102&amp;_nc_sid=8024bb&amp;_nc_ohc=bifVt2EQ52AAX_JzwPK&amp;_nc_ht=scontent-iad3-1.xx&amp;_nc_tp=6&amp;oh=25aa1018cc02a173f72fc260dd86669a&amp;oe=5ED58363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02:18:26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77006759"/>
                  </a:ext>
                </a:extLst>
              </a:tr>
            </a:tbl>
          </a:graphicData>
        </a:graphic>
      </p:graphicFrame>
      <p:sp>
        <p:nvSpPr>
          <p:cNvPr id="4" name="Text Placeholder 3">
            <a:extLst>
              <a:ext uri="{FF2B5EF4-FFF2-40B4-BE49-F238E27FC236}">
                <a16:creationId xmlns:a16="http://schemas.microsoft.com/office/drawing/2014/main" id="{E4CE763F-8273-4B52-88B6-C63E46F16454}"/>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42882886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B84B9-74DD-4D19-950D-1C75C67EF903}"/>
              </a:ext>
            </a:extLst>
          </p:cNvPr>
          <p:cNvSpPr>
            <a:spLocks noGrp="1"/>
          </p:cNvSpPr>
          <p:nvPr>
            <p:ph type="title"/>
          </p:nvPr>
        </p:nvSpPr>
        <p:spPr/>
        <p:txBody>
          <a:bodyPr/>
          <a:lstStyle/>
          <a:p>
            <a:r>
              <a:rPr lang="en-US"/>
              <a:t>Facebook Key Metrics Table | Samsung KSA</a:t>
            </a:r>
          </a:p>
        </p:txBody>
      </p:sp>
      <p:graphicFrame>
        <p:nvGraphicFramePr>
          <p:cNvPr id="5" name="Table Placeholder 4">
            <a:extLst>
              <a:ext uri="{FF2B5EF4-FFF2-40B4-BE49-F238E27FC236}">
                <a16:creationId xmlns:a16="http://schemas.microsoft.com/office/drawing/2014/main" id="{EEA16336-28D8-438B-A095-F7A0549C1597}"/>
              </a:ext>
            </a:extLst>
          </p:cNvPr>
          <p:cNvGraphicFramePr>
            <a:graphicFrameLocks noGrp="1"/>
          </p:cNvGraphicFramePr>
          <p:nvPr>
            <p:ph type="tbl" sz="quarter" idx="13"/>
            <p:extLst>
              <p:ext uri="{D42A27DB-BD31-4B8C-83A1-F6EECF244321}">
                <p14:modId xmlns:p14="http://schemas.microsoft.com/office/powerpoint/2010/main" val="3690147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101408998"/>
                    </a:ext>
                  </a:extLst>
                </a:gridCol>
                <a:gridCol w="208280">
                  <a:extLst>
                    <a:ext uri="{9D8B030D-6E8A-4147-A177-3AD203B41FA5}">
                      <a16:colId xmlns:a16="http://schemas.microsoft.com/office/drawing/2014/main" val="329296212"/>
                    </a:ext>
                  </a:extLst>
                </a:gridCol>
                <a:gridCol w="208280">
                  <a:extLst>
                    <a:ext uri="{9D8B030D-6E8A-4147-A177-3AD203B41FA5}">
                      <a16:colId xmlns:a16="http://schemas.microsoft.com/office/drawing/2014/main" val="2653372870"/>
                    </a:ext>
                  </a:extLst>
                </a:gridCol>
                <a:gridCol w="208280">
                  <a:extLst>
                    <a:ext uri="{9D8B030D-6E8A-4147-A177-3AD203B41FA5}">
                      <a16:colId xmlns:a16="http://schemas.microsoft.com/office/drawing/2014/main" val="881153393"/>
                    </a:ext>
                  </a:extLst>
                </a:gridCol>
                <a:gridCol w="208280">
                  <a:extLst>
                    <a:ext uri="{9D8B030D-6E8A-4147-A177-3AD203B41FA5}">
                      <a16:colId xmlns:a16="http://schemas.microsoft.com/office/drawing/2014/main" val="1917382063"/>
                    </a:ext>
                  </a:extLst>
                </a:gridCol>
                <a:gridCol w="208280">
                  <a:extLst>
                    <a:ext uri="{9D8B030D-6E8A-4147-A177-3AD203B41FA5}">
                      <a16:colId xmlns:a16="http://schemas.microsoft.com/office/drawing/2014/main" val="1696168166"/>
                    </a:ext>
                  </a:extLst>
                </a:gridCol>
                <a:gridCol w="208280">
                  <a:extLst>
                    <a:ext uri="{9D8B030D-6E8A-4147-A177-3AD203B41FA5}">
                      <a16:colId xmlns:a16="http://schemas.microsoft.com/office/drawing/2014/main" val="3821332832"/>
                    </a:ext>
                  </a:extLst>
                </a:gridCol>
                <a:gridCol w="208280">
                  <a:extLst>
                    <a:ext uri="{9D8B030D-6E8A-4147-A177-3AD203B41FA5}">
                      <a16:colId xmlns:a16="http://schemas.microsoft.com/office/drawing/2014/main" val="3030516874"/>
                    </a:ext>
                  </a:extLst>
                </a:gridCol>
                <a:gridCol w="208280">
                  <a:extLst>
                    <a:ext uri="{9D8B030D-6E8A-4147-A177-3AD203B41FA5}">
                      <a16:colId xmlns:a16="http://schemas.microsoft.com/office/drawing/2014/main" val="3245057026"/>
                    </a:ext>
                  </a:extLst>
                </a:gridCol>
                <a:gridCol w="208280">
                  <a:extLst>
                    <a:ext uri="{9D8B030D-6E8A-4147-A177-3AD203B41FA5}">
                      <a16:colId xmlns:a16="http://schemas.microsoft.com/office/drawing/2014/main" val="267581596"/>
                    </a:ext>
                  </a:extLst>
                </a:gridCol>
                <a:gridCol w="208280">
                  <a:extLst>
                    <a:ext uri="{9D8B030D-6E8A-4147-A177-3AD203B41FA5}">
                      <a16:colId xmlns:a16="http://schemas.microsoft.com/office/drawing/2014/main" val="3004018576"/>
                    </a:ext>
                  </a:extLst>
                </a:gridCol>
                <a:gridCol w="208280">
                  <a:extLst>
                    <a:ext uri="{9D8B030D-6E8A-4147-A177-3AD203B41FA5}">
                      <a16:colId xmlns:a16="http://schemas.microsoft.com/office/drawing/2014/main" val="3435422697"/>
                    </a:ext>
                  </a:extLst>
                </a:gridCol>
                <a:gridCol w="208280">
                  <a:extLst>
                    <a:ext uri="{9D8B030D-6E8A-4147-A177-3AD203B41FA5}">
                      <a16:colId xmlns:a16="http://schemas.microsoft.com/office/drawing/2014/main" val="2219976914"/>
                    </a:ext>
                  </a:extLst>
                </a:gridCol>
                <a:gridCol w="208280">
                  <a:extLst>
                    <a:ext uri="{9D8B030D-6E8A-4147-A177-3AD203B41FA5}">
                      <a16:colId xmlns:a16="http://schemas.microsoft.com/office/drawing/2014/main" val="3465685057"/>
                    </a:ext>
                  </a:extLst>
                </a:gridCol>
                <a:gridCol w="208280">
                  <a:extLst>
                    <a:ext uri="{9D8B030D-6E8A-4147-A177-3AD203B41FA5}">
                      <a16:colId xmlns:a16="http://schemas.microsoft.com/office/drawing/2014/main" val="3235923636"/>
                    </a:ext>
                  </a:extLst>
                </a:gridCol>
                <a:gridCol w="208280">
                  <a:extLst>
                    <a:ext uri="{9D8B030D-6E8A-4147-A177-3AD203B41FA5}">
                      <a16:colId xmlns:a16="http://schemas.microsoft.com/office/drawing/2014/main" val="2958387700"/>
                    </a:ext>
                  </a:extLst>
                </a:gridCol>
                <a:gridCol w="208280">
                  <a:extLst>
                    <a:ext uri="{9D8B030D-6E8A-4147-A177-3AD203B41FA5}">
                      <a16:colId xmlns:a16="http://schemas.microsoft.com/office/drawing/2014/main" val="2466160810"/>
                    </a:ext>
                  </a:extLst>
                </a:gridCol>
                <a:gridCol w="208280">
                  <a:extLst>
                    <a:ext uri="{9D8B030D-6E8A-4147-A177-3AD203B41FA5}">
                      <a16:colId xmlns:a16="http://schemas.microsoft.com/office/drawing/2014/main" val="3316882216"/>
                    </a:ext>
                  </a:extLst>
                </a:gridCol>
                <a:gridCol w="249936">
                  <a:extLst>
                    <a:ext uri="{9D8B030D-6E8A-4147-A177-3AD203B41FA5}">
                      <a16:colId xmlns:a16="http://schemas.microsoft.com/office/drawing/2014/main" val="4195161763"/>
                    </a:ext>
                  </a:extLst>
                </a:gridCol>
                <a:gridCol w="208280">
                  <a:extLst>
                    <a:ext uri="{9D8B030D-6E8A-4147-A177-3AD203B41FA5}">
                      <a16:colId xmlns:a16="http://schemas.microsoft.com/office/drawing/2014/main" val="986465210"/>
                    </a:ext>
                  </a:extLst>
                </a:gridCol>
                <a:gridCol w="208280">
                  <a:extLst>
                    <a:ext uri="{9D8B030D-6E8A-4147-A177-3AD203B41FA5}">
                      <a16:colId xmlns:a16="http://schemas.microsoft.com/office/drawing/2014/main" val="2813549755"/>
                    </a:ext>
                  </a:extLst>
                </a:gridCol>
                <a:gridCol w="208280">
                  <a:extLst>
                    <a:ext uri="{9D8B030D-6E8A-4147-A177-3AD203B41FA5}">
                      <a16:colId xmlns:a16="http://schemas.microsoft.com/office/drawing/2014/main" val="1565709697"/>
                    </a:ext>
                  </a:extLst>
                </a:gridCol>
                <a:gridCol w="208280">
                  <a:extLst>
                    <a:ext uri="{9D8B030D-6E8A-4147-A177-3AD203B41FA5}">
                      <a16:colId xmlns:a16="http://schemas.microsoft.com/office/drawing/2014/main" val="3799570361"/>
                    </a:ext>
                  </a:extLst>
                </a:gridCol>
                <a:gridCol w="208280">
                  <a:extLst>
                    <a:ext uri="{9D8B030D-6E8A-4147-A177-3AD203B41FA5}">
                      <a16:colId xmlns:a16="http://schemas.microsoft.com/office/drawing/2014/main" val="3759581902"/>
                    </a:ext>
                  </a:extLst>
                </a:gridCol>
                <a:gridCol w="208280">
                  <a:extLst>
                    <a:ext uri="{9D8B030D-6E8A-4147-A177-3AD203B41FA5}">
                      <a16:colId xmlns:a16="http://schemas.microsoft.com/office/drawing/2014/main" val="520459098"/>
                    </a:ext>
                  </a:extLst>
                </a:gridCol>
                <a:gridCol w="208280">
                  <a:extLst>
                    <a:ext uri="{9D8B030D-6E8A-4147-A177-3AD203B41FA5}">
                      <a16:colId xmlns:a16="http://schemas.microsoft.com/office/drawing/2014/main" val="2065915575"/>
                    </a:ext>
                  </a:extLst>
                </a:gridCol>
                <a:gridCol w="208280">
                  <a:extLst>
                    <a:ext uri="{9D8B030D-6E8A-4147-A177-3AD203B41FA5}">
                      <a16:colId xmlns:a16="http://schemas.microsoft.com/office/drawing/2014/main" val="2266790695"/>
                    </a:ext>
                  </a:extLst>
                </a:gridCol>
                <a:gridCol w="208280">
                  <a:extLst>
                    <a:ext uri="{9D8B030D-6E8A-4147-A177-3AD203B41FA5}">
                      <a16:colId xmlns:a16="http://schemas.microsoft.com/office/drawing/2014/main" val="4184315319"/>
                    </a:ext>
                  </a:extLst>
                </a:gridCol>
                <a:gridCol w="208280">
                  <a:extLst>
                    <a:ext uri="{9D8B030D-6E8A-4147-A177-3AD203B41FA5}">
                      <a16:colId xmlns:a16="http://schemas.microsoft.com/office/drawing/2014/main" val="331007389"/>
                    </a:ext>
                  </a:extLst>
                </a:gridCol>
                <a:gridCol w="208280">
                  <a:extLst>
                    <a:ext uri="{9D8B030D-6E8A-4147-A177-3AD203B41FA5}">
                      <a16:colId xmlns:a16="http://schemas.microsoft.com/office/drawing/2014/main" val="2917943613"/>
                    </a:ext>
                  </a:extLst>
                </a:gridCol>
                <a:gridCol w="208280">
                  <a:extLst>
                    <a:ext uri="{9D8B030D-6E8A-4147-A177-3AD203B41FA5}">
                      <a16:colId xmlns:a16="http://schemas.microsoft.com/office/drawing/2014/main" val="2503881853"/>
                    </a:ext>
                  </a:extLst>
                </a:gridCol>
                <a:gridCol w="208280">
                  <a:extLst>
                    <a:ext uri="{9D8B030D-6E8A-4147-A177-3AD203B41FA5}">
                      <a16:colId xmlns:a16="http://schemas.microsoft.com/office/drawing/2014/main" val="307453525"/>
                    </a:ext>
                  </a:extLst>
                </a:gridCol>
                <a:gridCol w="208280">
                  <a:extLst>
                    <a:ext uri="{9D8B030D-6E8A-4147-A177-3AD203B41FA5}">
                      <a16:colId xmlns:a16="http://schemas.microsoft.com/office/drawing/2014/main" val="3353020496"/>
                    </a:ext>
                  </a:extLst>
                </a:gridCol>
                <a:gridCol w="208280">
                  <a:extLst>
                    <a:ext uri="{9D8B030D-6E8A-4147-A177-3AD203B41FA5}">
                      <a16:colId xmlns:a16="http://schemas.microsoft.com/office/drawing/2014/main" val="3263984009"/>
                    </a:ext>
                  </a:extLst>
                </a:gridCol>
                <a:gridCol w="208280">
                  <a:extLst>
                    <a:ext uri="{9D8B030D-6E8A-4147-A177-3AD203B41FA5}">
                      <a16:colId xmlns:a16="http://schemas.microsoft.com/office/drawing/2014/main" val="922860798"/>
                    </a:ext>
                  </a:extLst>
                </a:gridCol>
                <a:gridCol w="208280">
                  <a:extLst>
                    <a:ext uri="{9D8B030D-6E8A-4147-A177-3AD203B41FA5}">
                      <a16:colId xmlns:a16="http://schemas.microsoft.com/office/drawing/2014/main" val="3660284304"/>
                    </a:ext>
                  </a:extLst>
                </a:gridCol>
                <a:gridCol w="208280">
                  <a:extLst>
                    <a:ext uri="{9D8B030D-6E8A-4147-A177-3AD203B41FA5}">
                      <a16:colId xmlns:a16="http://schemas.microsoft.com/office/drawing/2014/main" val="1710686837"/>
                    </a:ext>
                  </a:extLst>
                </a:gridCol>
                <a:gridCol w="208280">
                  <a:extLst>
                    <a:ext uri="{9D8B030D-6E8A-4147-A177-3AD203B41FA5}">
                      <a16:colId xmlns:a16="http://schemas.microsoft.com/office/drawing/2014/main" val="732236674"/>
                    </a:ext>
                  </a:extLst>
                </a:gridCol>
                <a:gridCol w="208280">
                  <a:extLst>
                    <a:ext uri="{9D8B030D-6E8A-4147-A177-3AD203B41FA5}">
                      <a16:colId xmlns:a16="http://schemas.microsoft.com/office/drawing/2014/main" val="183281091"/>
                    </a:ext>
                  </a:extLst>
                </a:gridCol>
                <a:gridCol w="208280">
                  <a:extLst>
                    <a:ext uri="{9D8B030D-6E8A-4147-A177-3AD203B41FA5}">
                      <a16:colId xmlns:a16="http://schemas.microsoft.com/office/drawing/2014/main" val="31379874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Posts</a:t>
                      </a:r>
                    </a:p>
                  </a:txBody>
                  <a:tcPr/>
                </a:tc>
                <a:tc>
                  <a:txBody>
                    <a:bodyPr/>
                    <a:lstStyle/>
                    <a:p>
                      <a:r>
                        <a:rPr lang="en-US" sz="1000"/>
                        <a:t>Page Impressions</a:t>
                      </a:r>
                    </a:p>
                  </a:txBody>
                  <a:tcPr/>
                </a:tc>
                <a:tc>
                  <a:txBody>
                    <a:bodyPr/>
                    <a:lstStyle/>
                    <a:p>
                      <a:r>
                        <a:rPr lang="en-US" sz="1000"/>
                        <a:t>Avg. Page Reach</a:t>
                      </a:r>
                    </a:p>
                  </a:txBody>
                  <a:tcPr/>
                </a:tc>
                <a:tc>
                  <a:txBody>
                    <a:bodyPr/>
                    <a:lstStyle/>
                    <a:p>
                      <a:r>
                        <a:rPr lang="en-US" sz="1000"/>
                        <a:t>Page Impressions Paid</a:t>
                      </a:r>
                    </a:p>
                  </a:txBody>
                  <a:tcPr/>
                </a:tc>
                <a:tc>
                  <a:txBody>
                    <a:bodyPr/>
                    <a:lstStyle/>
                    <a:p>
                      <a:r>
                        <a:rPr lang="en-US" sz="1000"/>
                        <a:t>Page Post Engagements</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[Deprecated] 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Sorry</a:t>
                      </a:r>
                    </a:p>
                  </a:txBody>
                  <a:tcPr/>
                </a:tc>
                <a:tc>
                  <a:txBody>
                    <a:bodyPr/>
                    <a:lstStyle/>
                    <a:p>
                      <a:r>
                        <a:rPr lang="en-US" sz="1000"/>
                        <a:t>Angry</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3375226582"/>
                  </a:ext>
                </a:extLst>
              </a:tr>
              <a:tr h="370840">
                <a:tc>
                  <a:txBody>
                    <a:bodyPr/>
                    <a:lstStyle/>
                    <a:p>
                      <a:r>
                        <a:rPr lang="en-US" sz="1000"/>
                        <a:t>Samsung Saudi</a:t>
                      </a:r>
                    </a:p>
                  </a:txBody>
                  <a:tcPr/>
                </a:tc>
                <a:tc>
                  <a:txBody>
                    <a:bodyPr/>
                    <a:lstStyle/>
                    <a:p>
                      <a:r>
                        <a:rPr lang="en-US" sz="1000"/>
                        <a:t>1476147</a:t>
                      </a:r>
                    </a:p>
                  </a:txBody>
                  <a:tcPr/>
                </a:tc>
                <a:tc>
                  <a:txBody>
                    <a:bodyPr/>
                    <a:lstStyle/>
                    <a:p>
                      <a:r>
                        <a:rPr lang="en-US" sz="1000"/>
                        <a:t>-3718</a:t>
                      </a:r>
                    </a:p>
                  </a:txBody>
                  <a:tcPr/>
                </a:tc>
                <a:tc>
                  <a:txBody>
                    <a:bodyPr/>
                    <a:lstStyle/>
                    <a:p>
                      <a:r>
                        <a:rPr lang="en-US" sz="1000"/>
                        <a:t>5481</a:t>
                      </a:r>
                    </a:p>
                  </a:txBody>
                  <a:tcPr/>
                </a:tc>
                <a:tc>
                  <a:txBody>
                    <a:bodyPr/>
                    <a:lstStyle/>
                    <a:p>
                      <a:r>
                        <a:rPr lang="en-US" sz="1000"/>
                        <a:t>3198</a:t>
                      </a:r>
                    </a:p>
                  </a:txBody>
                  <a:tcPr/>
                </a:tc>
                <a:tc>
                  <a:txBody>
                    <a:bodyPr/>
                    <a:lstStyle/>
                    <a:p>
                      <a:r>
                        <a:rPr lang="en-US" sz="1000"/>
                        <a:t>827418.34482759</a:t>
                      </a:r>
                    </a:p>
                  </a:txBody>
                  <a:tcPr/>
                </a:tc>
                <a:tc>
                  <a:txBody>
                    <a:bodyPr/>
                    <a:lstStyle/>
                    <a:p>
                      <a:r>
                        <a:rPr lang="en-US" sz="1000"/>
                        <a:t>14</a:t>
                      </a:r>
                    </a:p>
                  </a:txBody>
                  <a:tcPr/>
                </a:tc>
                <a:tc>
                  <a:txBody>
                    <a:bodyPr/>
                    <a:lstStyle/>
                    <a:p>
                      <a:r>
                        <a:rPr lang="en-US" sz="1000"/>
                        <a:t>162943951</a:t>
                      </a:r>
                    </a:p>
                  </a:txBody>
                  <a:tcPr/>
                </a:tc>
                <a:tc>
                  <a:txBody>
                    <a:bodyPr/>
                    <a:lstStyle/>
                    <a:p>
                      <a:r>
                        <a:rPr lang="en-US" sz="1000"/>
                        <a:t>3513215.1</a:t>
                      </a:r>
                    </a:p>
                  </a:txBody>
                  <a:tcPr/>
                </a:tc>
                <a:tc>
                  <a:txBody>
                    <a:bodyPr/>
                    <a:lstStyle/>
                    <a:p>
                      <a:r>
                        <a:rPr lang="en-US" sz="1000"/>
                        <a:t>162040402</a:t>
                      </a:r>
                    </a:p>
                  </a:txBody>
                  <a:tcPr/>
                </a:tc>
                <a:tc>
                  <a:txBody>
                    <a:bodyPr/>
                    <a:lstStyle/>
                    <a:p>
                      <a:r>
                        <a:rPr lang="en-US" sz="1000"/>
                        <a:t>2242295</a:t>
                      </a:r>
                    </a:p>
                  </a:txBody>
                  <a:tcPr/>
                </a:tc>
                <a:tc>
                  <a:txBody>
                    <a:bodyPr/>
                    <a:lstStyle/>
                    <a:p>
                      <a:r>
                        <a:rPr lang="en-US" sz="1000"/>
                        <a:t>903549</a:t>
                      </a:r>
                    </a:p>
                  </a:txBody>
                  <a:tcPr/>
                </a:tc>
                <a:tc>
                  <a:txBody>
                    <a:bodyPr/>
                    <a:lstStyle/>
                    <a:p>
                      <a:r>
                        <a:rPr lang="en-US" sz="1000"/>
                        <a:t>0.10 %</a:t>
                      </a:r>
                    </a:p>
                  </a:txBody>
                  <a:tcPr/>
                </a:tc>
                <a:tc>
                  <a:txBody>
                    <a:bodyPr/>
                    <a:lstStyle/>
                    <a:p>
                      <a:r>
                        <a:rPr lang="en-US" sz="1000"/>
                        <a:t>14325543</a:t>
                      </a:r>
                    </a:p>
                  </a:txBody>
                  <a:tcPr/>
                </a:tc>
                <a:tc>
                  <a:txBody>
                    <a:bodyPr/>
                    <a:lstStyle/>
                    <a:p>
                      <a:r>
                        <a:rPr lang="en-US" sz="1000"/>
                        <a:t>3160037</a:t>
                      </a:r>
                    </a:p>
                  </a:txBody>
                  <a:tcPr/>
                </a:tc>
                <a:tc>
                  <a:txBody>
                    <a:bodyPr/>
                    <a:lstStyle/>
                    <a:p>
                      <a:r>
                        <a:rPr lang="en-US" sz="1000"/>
                        <a:t>13</a:t>
                      </a:r>
                    </a:p>
                  </a:txBody>
                  <a:tcPr/>
                </a:tc>
                <a:tc>
                  <a:txBody>
                    <a:bodyPr/>
                    <a:lstStyle/>
                    <a:p>
                      <a:r>
                        <a:rPr lang="en-US" sz="1000"/>
                        <a:t>n/a</a:t>
                      </a:r>
                    </a:p>
                  </a:txBody>
                  <a:tcPr/>
                </a:tc>
                <a:tc>
                  <a:txBody>
                    <a:bodyPr/>
                    <a:lstStyle/>
                    <a:p>
                      <a:r>
                        <a:rPr lang="en-US" sz="1000"/>
                        <a:t>2094037</a:t>
                      </a:r>
                    </a:p>
                  </a:txBody>
                  <a:tcPr/>
                </a:tc>
                <a:tc>
                  <a:txBody>
                    <a:bodyPr/>
                    <a:lstStyle/>
                    <a:p>
                      <a:r>
                        <a:rPr lang="en-US" sz="1000"/>
                        <a:t>1258898</a:t>
                      </a:r>
                    </a:p>
                  </a:txBody>
                  <a:tcPr/>
                </a:tc>
                <a:tc>
                  <a:txBody>
                    <a:bodyPr/>
                    <a:lstStyle/>
                    <a:p>
                      <a:r>
                        <a:rPr lang="en-US" sz="1000"/>
                        <a:t>34335</a:t>
                      </a:r>
                    </a:p>
                  </a:txBody>
                  <a:tcPr/>
                </a:tc>
                <a:tc>
                  <a:txBody>
                    <a:bodyPr/>
                    <a:lstStyle/>
                    <a:p>
                      <a:r>
                        <a:rPr lang="en-US" sz="1000"/>
                        <a:t>661293</a:t>
                      </a:r>
                    </a:p>
                  </a:txBody>
                  <a:tcPr/>
                </a:tc>
                <a:tc>
                  <a:txBody>
                    <a:bodyPr/>
                    <a:lstStyle/>
                    <a:p>
                      <a:r>
                        <a:rPr lang="en-US" sz="1000"/>
                        <a:t>139511</a:t>
                      </a:r>
                    </a:p>
                  </a:txBody>
                  <a:tcPr/>
                </a:tc>
                <a:tc>
                  <a:txBody>
                    <a:bodyPr/>
                    <a:lstStyle/>
                    <a:p>
                      <a:r>
                        <a:rPr lang="en-US" sz="1000"/>
                        <a:t>0</a:t>
                      </a:r>
                    </a:p>
                  </a:txBody>
                  <a:tcPr/>
                </a:tc>
                <a:tc>
                  <a:txBody>
                    <a:bodyPr/>
                    <a:lstStyle/>
                    <a:p>
                      <a:r>
                        <a:rPr lang="en-US" sz="1000"/>
                        <a:t>148258</a:t>
                      </a:r>
                    </a:p>
                  </a:txBody>
                  <a:tcPr/>
                </a:tc>
                <a:tc>
                  <a:txBody>
                    <a:bodyPr/>
                    <a:lstStyle/>
                    <a:p>
                      <a:r>
                        <a:rPr lang="en-US" sz="1000"/>
                        <a:t>95041</a:t>
                      </a:r>
                    </a:p>
                  </a:txBody>
                  <a:tcPr/>
                </a:tc>
                <a:tc>
                  <a:txBody>
                    <a:bodyPr/>
                    <a:lstStyle/>
                    <a:p>
                      <a:r>
                        <a:rPr lang="en-US" sz="1000"/>
                        <a:t>29708</a:t>
                      </a:r>
                    </a:p>
                  </a:txBody>
                  <a:tcPr/>
                </a:tc>
                <a:tc>
                  <a:txBody>
                    <a:bodyPr/>
                    <a:lstStyle/>
                    <a:p>
                      <a:r>
                        <a:rPr lang="en-US" sz="1000"/>
                        <a:t>2106</a:t>
                      </a:r>
                    </a:p>
                  </a:txBody>
                  <a:tcPr/>
                </a:tc>
                <a:tc>
                  <a:txBody>
                    <a:bodyPr/>
                    <a:lstStyle/>
                    <a:p>
                      <a:r>
                        <a:rPr lang="en-US" sz="1000"/>
                        <a:t>1913</a:t>
                      </a:r>
                    </a:p>
                  </a:txBody>
                  <a:tcPr/>
                </a:tc>
                <a:tc>
                  <a:txBody>
                    <a:bodyPr/>
                    <a:lstStyle/>
                    <a:p>
                      <a:r>
                        <a:rPr lang="en-US" sz="1000"/>
                        <a:t>132</a:t>
                      </a:r>
                    </a:p>
                  </a:txBody>
                  <a:tcPr/>
                </a:tc>
                <a:tc>
                  <a:txBody>
                    <a:bodyPr/>
                    <a:lstStyle/>
                    <a:p>
                      <a:r>
                        <a:rPr lang="en-US" sz="1000"/>
                        <a:t>100</a:t>
                      </a:r>
                    </a:p>
                  </a:txBody>
                  <a:tcPr/>
                </a:tc>
                <a:tc>
                  <a:txBody>
                    <a:bodyPr/>
                    <a:lstStyle/>
                    <a:p>
                      <a:r>
                        <a:rPr lang="en-US" sz="1000"/>
                        <a:t>128903</a:t>
                      </a:r>
                    </a:p>
                  </a:txBody>
                  <a:tcPr/>
                </a:tc>
                <a:tc>
                  <a:txBody>
                    <a:bodyPr/>
                    <a:lstStyle/>
                    <a:p>
                      <a:r>
                        <a:rPr lang="en-US" sz="1000"/>
                        <a:t>11494</a:t>
                      </a:r>
                    </a:p>
                  </a:txBody>
                  <a:tcPr/>
                </a:tc>
                <a:tc>
                  <a:txBody>
                    <a:bodyPr/>
                    <a:lstStyle/>
                    <a:p>
                      <a:r>
                        <a:rPr lang="en-US" sz="1000"/>
                        <a:t>7861</a:t>
                      </a:r>
                    </a:p>
                  </a:txBody>
                  <a:tcPr/>
                </a:tc>
                <a:tc>
                  <a:txBody>
                    <a:bodyPr/>
                    <a:lstStyle/>
                    <a:p>
                      <a:r>
                        <a:rPr lang="en-US" sz="1000"/>
                        <a:t>0</a:t>
                      </a:r>
                    </a:p>
                  </a:txBody>
                  <a:tcPr/>
                </a:tc>
                <a:tc>
                  <a:txBody>
                    <a:bodyPr/>
                    <a:lstStyle/>
                    <a:p>
                      <a:r>
                        <a:rPr lang="en-US" sz="1000"/>
                        <a:t>0</a:t>
                      </a:r>
                    </a:p>
                  </a:txBody>
                  <a:tcPr/>
                </a:tc>
                <a:tc>
                  <a:txBody>
                    <a:bodyPr/>
                    <a:lstStyle/>
                    <a:p>
                      <a:r>
                        <a:rPr lang="en-US" sz="1000"/>
                        <a:t>66</a:t>
                      </a:r>
                    </a:p>
                  </a:txBody>
                  <a:tcPr/>
                </a:tc>
                <a:tc>
                  <a:txBody>
                    <a:bodyPr/>
                    <a:lstStyle/>
                    <a:p>
                      <a:r>
                        <a:rPr lang="en-US" sz="1000"/>
                        <a:t>22</a:t>
                      </a:r>
                    </a:p>
                  </a:txBody>
                  <a:tcPr/>
                </a:tc>
                <a:tc>
                  <a:txBody>
                    <a:bodyPr/>
                    <a:lstStyle/>
                    <a:p>
                      <a:r>
                        <a:rPr lang="en-US" sz="1000"/>
                        <a:t>42</a:t>
                      </a:r>
                    </a:p>
                  </a:txBody>
                  <a:tcPr/>
                </a:tc>
                <a:tc>
                  <a:txBody>
                    <a:bodyPr/>
                    <a:lstStyle/>
                    <a:p>
                      <a:r>
                        <a:rPr lang="en-US" sz="1000"/>
                        <a:t>0</a:t>
                      </a:r>
                    </a:p>
                  </a:txBody>
                  <a:tcPr/>
                </a:tc>
                <a:tc>
                  <a:txBody>
                    <a:bodyPr/>
                    <a:lstStyle/>
                    <a:p>
                      <a:r>
                        <a:rPr lang="en-US" sz="1000"/>
                        <a:t>2</a:t>
                      </a:r>
                    </a:p>
                  </a:txBody>
                  <a:tcPr/>
                </a:tc>
                <a:extLst>
                  <a:ext uri="{0D108BD9-81ED-4DB2-BD59-A6C34878D82A}">
                    <a16:rowId xmlns:a16="http://schemas.microsoft.com/office/drawing/2014/main" val="366702790"/>
                  </a:ext>
                </a:extLst>
              </a:tr>
            </a:tbl>
          </a:graphicData>
        </a:graphic>
      </p:graphicFrame>
      <p:sp>
        <p:nvSpPr>
          <p:cNvPr id="4" name="Text Placeholder 3">
            <a:extLst>
              <a:ext uri="{FF2B5EF4-FFF2-40B4-BE49-F238E27FC236}">
                <a16:creationId xmlns:a16="http://schemas.microsoft.com/office/drawing/2014/main" id="{9803AB45-7AF9-4313-90E6-1CEF52CB6A4D}"/>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4168473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0E89E-A140-4241-AB0B-8BB9DD81C2B4}"/>
              </a:ext>
            </a:extLst>
          </p:cNvPr>
          <p:cNvSpPr>
            <a:spLocks noGrp="1"/>
          </p:cNvSpPr>
          <p:nvPr>
            <p:ph type="title"/>
          </p:nvPr>
        </p:nvSpPr>
        <p:spPr/>
        <p:txBody>
          <a:bodyPr/>
          <a:lstStyle/>
          <a:p>
            <a:r>
              <a:rPr lang="en-US"/>
              <a:t>Instagram Followers Total | Samsung KSA</a:t>
            </a:r>
          </a:p>
        </p:txBody>
      </p:sp>
      <p:graphicFrame>
        <p:nvGraphicFramePr>
          <p:cNvPr id="6" name="Chart Placeholder 5">
            <a:extLst>
              <a:ext uri="{FF2B5EF4-FFF2-40B4-BE49-F238E27FC236}">
                <a16:creationId xmlns:a16="http://schemas.microsoft.com/office/drawing/2014/main" id="{E24343F9-D0EF-4A59-B995-ECFA90017005}"/>
              </a:ext>
            </a:extLst>
          </p:cNvPr>
          <p:cNvGraphicFramePr>
            <a:graphicFrameLocks noGrp="1"/>
          </p:cNvGraphicFramePr>
          <p:nvPr>
            <p:ph type="chart" sz="quarter" idx="13"/>
            <p:extLst>
              <p:ext uri="{D42A27DB-BD31-4B8C-83A1-F6EECF244321}">
                <p14:modId xmlns:p14="http://schemas.microsoft.com/office/powerpoint/2010/main" val="26541016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7DE867-7999-448E-BE51-A94911701974}"/>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B163EF5A-FB75-40F1-9231-91A98743AC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97212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552DA-B0D0-451E-A3E4-DC49C3DDA77F}"/>
              </a:ext>
            </a:extLst>
          </p:cNvPr>
          <p:cNvSpPr>
            <a:spLocks noGrp="1"/>
          </p:cNvSpPr>
          <p:nvPr>
            <p:ph type="title"/>
          </p:nvPr>
        </p:nvSpPr>
        <p:spPr/>
        <p:txBody>
          <a:bodyPr/>
          <a:lstStyle/>
          <a:p>
            <a:r>
              <a:rPr lang="en-US"/>
              <a:t>Instagram Followers Gender Breakdown | Samsung KSA</a:t>
            </a:r>
          </a:p>
        </p:txBody>
      </p:sp>
      <p:graphicFrame>
        <p:nvGraphicFramePr>
          <p:cNvPr id="6" name="Chart Placeholder 5">
            <a:extLst>
              <a:ext uri="{FF2B5EF4-FFF2-40B4-BE49-F238E27FC236}">
                <a16:creationId xmlns:a16="http://schemas.microsoft.com/office/drawing/2014/main" id="{2A26A31E-B7FB-4DC6-AB77-620425FC93C2}"/>
              </a:ext>
            </a:extLst>
          </p:cNvPr>
          <p:cNvGraphicFramePr>
            <a:graphicFrameLocks noGrp="1"/>
          </p:cNvGraphicFramePr>
          <p:nvPr>
            <p:ph type="chart" sz="quarter" idx="13"/>
            <p:extLst>
              <p:ext uri="{D42A27DB-BD31-4B8C-83A1-F6EECF244321}">
                <p14:modId xmlns:p14="http://schemas.microsoft.com/office/powerpoint/2010/main" val="27494349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83587C-0D73-4671-A218-A922EE675507}"/>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2A1B4F8C-4C5D-46B7-A424-3AFDD4CD70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23811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CF053-15F5-4576-9D87-60CE21EFC81F}"/>
              </a:ext>
            </a:extLst>
          </p:cNvPr>
          <p:cNvSpPr>
            <a:spLocks noGrp="1"/>
          </p:cNvSpPr>
          <p:nvPr>
            <p:ph type="title"/>
          </p:nvPr>
        </p:nvSpPr>
        <p:spPr/>
        <p:txBody>
          <a:bodyPr/>
          <a:lstStyle/>
          <a:p>
            <a:r>
              <a:rPr lang="en-US"/>
              <a:t>Instagram Followers Age Group Breakdown | Samsung KSA</a:t>
            </a:r>
          </a:p>
        </p:txBody>
      </p:sp>
      <p:graphicFrame>
        <p:nvGraphicFramePr>
          <p:cNvPr id="6" name="Chart Placeholder 5">
            <a:extLst>
              <a:ext uri="{FF2B5EF4-FFF2-40B4-BE49-F238E27FC236}">
                <a16:creationId xmlns:a16="http://schemas.microsoft.com/office/drawing/2014/main" id="{E84C58D2-338E-4C06-B89D-B3FF08D0F3D6}"/>
              </a:ext>
            </a:extLst>
          </p:cNvPr>
          <p:cNvGraphicFramePr>
            <a:graphicFrameLocks noGrp="1"/>
          </p:cNvGraphicFramePr>
          <p:nvPr>
            <p:ph type="chart" sz="quarter" idx="13"/>
            <p:extLst>
              <p:ext uri="{D42A27DB-BD31-4B8C-83A1-F6EECF244321}">
                <p14:modId xmlns:p14="http://schemas.microsoft.com/office/powerpoint/2010/main" val="37082707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19DE07-C3C9-4B86-9516-BE4168975626}"/>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87A3A307-4C94-458B-B9BB-9415F2C7F6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31797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0DE14-9897-49A0-927E-652B71F3A163}"/>
              </a:ext>
            </a:extLst>
          </p:cNvPr>
          <p:cNvSpPr>
            <a:spLocks noGrp="1"/>
          </p:cNvSpPr>
          <p:nvPr>
            <p:ph type="title"/>
          </p:nvPr>
        </p:nvSpPr>
        <p:spPr/>
        <p:txBody>
          <a:bodyPr/>
          <a:lstStyle/>
          <a:p>
            <a:r>
              <a:rPr lang="en-US"/>
              <a:t>Instagram Post Type Distribution Per Profile | Samsung KSA</a:t>
            </a:r>
          </a:p>
        </p:txBody>
      </p:sp>
      <p:graphicFrame>
        <p:nvGraphicFramePr>
          <p:cNvPr id="6" name="Chart Placeholder 5">
            <a:extLst>
              <a:ext uri="{FF2B5EF4-FFF2-40B4-BE49-F238E27FC236}">
                <a16:creationId xmlns:a16="http://schemas.microsoft.com/office/drawing/2014/main" id="{1CD9F792-0293-419A-8450-87EFE18C7B9B}"/>
              </a:ext>
            </a:extLst>
          </p:cNvPr>
          <p:cNvGraphicFramePr>
            <a:graphicFrameLocks noGrp="1"/>
          </p:cNvGraphicFramePr>
          <p:nvPr>
            <p:ph type="chart" sz="quarter" idx="13"/>
            <p:extLst>
              <p:ext uri="{D42A27DB-BD31-4B8C-83A1-F6EECF244321}">
                <p14:modId xmlns:p14="http://schemas.microsoft.com/office/powerpoint/2010/main" val="16109106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248B2D-F1F5-4246-84AA-164A824EEC1C}"/>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D93C39A4-9848-4AA7-B267-1F092B9D05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52299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A2B7A-2A9D-4B43-B319-37AB94A19033}"/>
              </a:ext>
            </a:extLst>
          </p:cNvPr>
          <p:cNvSpPr>
            <a:spLocks noGrp="1"/>
          </p:cNvSpPr>
          <p:nvPr>
            <p:ph type="title"/>
          </p:nvPr>
        </p:nvSpPr>
        <p:spPr/>
        <p:txBody>
          <a:bodyPr/>
          <a:lstStyle/>
          <a:p>
            <a:r>
              <a:rPr lang="en-US"/>
              <a:t>Instagram Reach | Samsung KSA</a:t>
            </a:r>
          </a:p>
        </p:txBody>
      </p:sp>
      <p:graphicFrame>
        <p:nvGraphicFramePr>
          <p:cNvPr id="6" name="Chart Placeholder 5">
            <a:extLst>
              <a:ext uri="{FF2B5EF4-FFF2-40B4-BE49-F238E27FC236}">
                <a16:creationId xmlns:a16="http://schemas.microsoft.com/office/drawing/2014/main" id="{AE622977-1AD7-4951-8387-729AC4B220CD}"/>
              </a:ext>
            </a:extLst>
          </p:cNvPr>
          <p:cNvGraphicFramePr>
            <a:graphicFrameLocks noGrp="1"/>
          </p:cNvGraphicFramePr>
          <p:nvPr>
            <p:ph type="chart" sz="quarter" idx="13"/>
            <p:extLst>
              <p:ext uri="{D42A27DB-BD31-4B8C-83A1-F6EECF244321}">
                <p14:modId xmlns:p14="http://schemas.microsoft.com/office/powerpoint/2010/main" val="31563780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1B3DE5-3411-4177-A162-C32AC5FEEC89}"/>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12785339-E3F9-44DB-B89B-F223762905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87972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B5B62-EECD-4BC7-BAE7-422B1872122B}"/>
              </a:ext>
            </a:extLst>
          </p:cNvPr>
          <p:cNvSpPr>
            <a:spLocks noGrp="1"/>
          </p:cNvSpPr>
          <p:nvPr>
            <p:ph type="title"/>
          </p:nvPr>
        </p:nvSpPr>
        <p:spPr/>
        <p:txBody>
          <a:bodyPr/>
          <a:lstStyle/>
          <a:p>
            <a:r>
              <a:rPr lang="en-US"/>
              <a:t>Instagram Top Performing Posts | Samsung KSA - 1 of 8</a:t>
            </a:r>
          </a:p>
        </p:txBody>
      </p:sp>
      <p:graphicFrame>
        <p:nvGraphicFramePr>
          <p:cNvPr id="5" name="Table Placeholder 4">
            <a:extLst>
              <a:ext uri="{FF2B5EF4-FFF2-40B4-BE49-F238E27FC236}">
                <a16:creationId xmlns:a16="http://schemas.microsoft.com/office/drawing/2014/main" id="{FBD743C7-5846-4A50-B071-CEDB61DAF747}"/>
              </a:ext>
            </a:extLst>
          </p:cNvPr>
          <p:cNvGraphicFramePr>
            <a:graphicFrameLocks noGrp="1"/>
          </p:cNvGraphicFramePr>
          <p:nvPr>
            <p:ph type="tbl" sz="quarter" idx="13"/>
            <p:extLst>
              <p:ext uri="{D42A27DB-BD31-4B8C-83A1-F6EECF244321}">
                <p14:modId xmlns:p14="http://schemas.microsoft.com/office/powerpoint/2010/main" val="3799796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639219639"/>
                    </a:ext>
                  </a:extLst>
                </a:gridCol>
                <a:gridCol w="1152143">
                  <a:extLst>
                    <a:ext uri="{9D8B030D-6E8A-4147-A177-3AD203B41FA5}">
                      <a16:colId xmlns:a16="http://schemas.microsoft.com/office/drawing/2014/main" val="2121149516"/>
                    </a:ext>
                  </a:extLst>
                </a:gridCol>
                <a:gridCol w="576072">
                  <a:extLst>
                    <a:ext uri="{9D8B030D-6E8A-4147-A177-3AD203B41FA5}">
                      <a16:colId xmlns:a16="http://schemas.microsoft.com/office/drawing/2014/main" val="537396973"/>
                    </a:ext>
                  </a:extLst>
                </a:gridCol>
                <a:gridCol w="576072">
                  <a:extLst>
                    <a:ext uri="{9D8B030D-6E8A-4147-A177-3AD203B41FA5}">
                      <a16:colId xmlns:a16="http://schemas.microsoft.com/office/drawing/2014/main" val="2362756945"/>
                    </a:ext>
                  </a:extLst>
                </a:gridCol>
                <a:gridCol w="576072">
                  <a:extLst>
                    <a:ext uri="{9D8B030D-6E8A-4147-A177-3AD203B41FA5}">
                      <a16:colId xmlns:a16="http://schemas.microsoft.com/office/drawing/2014/main" val="1592223277"/>
                    </a:ext>
                  </a:extLst>
                </a:gridCol>
                <a:gridCol w="576072">
                  <a:extLst>
                    <a:ext uri="{9D8B030D-6E8A-4147-A177-3AD203B41FA5}">
                      <a16:colId xmlns:a16="http://schemas.microsoft.com/office/drawing/2014/main" val="2436343667"/>
                    </a:ext>
                  </a:extLst>
                </a:gridCol>
                <a:gridCol w="576072">
                  <a:extLst>
                    <a:ext uri="{9D8B030D-6E8A-4147-A177-3AD203B41FA5}">
                      <a16:colId xmlns:a16="http://schemas.microsoft.com/office/drawing/2014/main" val="2092708751"/>
                    </a:ext>
                  </a:extLst>
                </a:gridCol>
                <a:gridCol w="576072">
                  <a:extLst>
                    <a:ext uri="{9D8B030D-6E8A-4147-A177-3AD203B41FA5}">
                      <a16:colId xmlns:a16="http://schemas.microsoft.com/office/drawing/2014/main" val="122540884"/>
                    </a:ext>
                  </a:extLst>
                </a:gridCol>
                <a:gridCol w="576072">
                  <a:extLst>
                    <a:ext uri="{9D8B030D-6E8A-4147-A177-3AD203B41FA5}">
                      <a16:colId xmlns:a16="http://schemas.microsoft.com/office/drawing/2014/main" val="1045747617"/>
                    </a:ext>
                  </a:extLst>
                </a:gridCol>
                <a:gridCol w="576072">
                  <a:extLst>
                    <a:ext uri="{9D8B030D-6E8A-4147-A177-3AD203B41FA5}">
                      <a16:colId xmlns:a16="http://schemas.microsoft.com/office/drawing/2014/main" val="1238017436"/>
                    </a:ext>
                  </a:extLst>
                </a:gridCol>
                <a:gridCol w="576072">
                  <a:extLst>
                    <a:ext uri="{9D8B030D-6E8A-4147-A177-3AD203B41FA5}">
                      <a16:colId xmlns:a16="http://schemas.microsoft.com/office/drawing/2014/main" val="16334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13342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- 2020-04-16 10:00:10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ارسلوا لنا صورة حيوانك الأليف مع #</a:t>
                      </a:r>
                      <a:r>
                        <a:rPr kumimoji="0" lang="en-US" sz="1000" b="0" i="0" u="none" strike="noStrike" kern="1200" cap="none" spc="0" normalizeH="0" baseline="0" noProof="0">
                          <a:ln>
                            <a:noFill/>
                          </a:ln>
                          <a:solidFill>
                            <a:prstClr val="black"/>
                          </a:solidFill>
                          <a:effectLst/>
                          <a:uLnTx/>
                          <a:uFillTx/>
                          <a:latin typeface="+mn-lt"/>
                          <a:ea typeface="+mn-ea"/>
                          <a:cs typeface="+mn-cs"/>
                        </a:rPr>
                        <a:t>withgalaxy 📸: @mohamed_mounes 
#withGalaxy
#StayApartStayTogether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https://www.instagram.com/p/B_CMUL4jidl/media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02:10:25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36295</a:t>
                      </a:r>
                    </a:p>
                  </a:txBody>
                  <a:tcPr/>
                </a:tc>
                <a:extLst>
                  <a:ext uri="{0D108BD9-81ED-4DB2-BD59-A6C34878D82A}">
                    <a16:rowId xmlns:a16="http://schemas.microsoft.com/office/drawing/2014/main" val="4256461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- 2020-04-19 12:44:31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ايش لعبتك المفضلة هذي الأيام؟
</a:t>
                      </a:r>
                      <a:r>
                        <a:rPr kumimoji="0" lang="en-US" sz="1000" b="0" i="0" u="none" strike="noStrike" kern="1200" cap="none" spc="0" normalizeH="0" baseline="0" noProof="0">
                          <a:ln>
                            <a:noFill/>
                          </a:ln>
                          <a:solidFill>
                            <a:prstClr val="black"/>
                          </a:solidFill>
                          <a:effectLst/>
                          <a:uLnTx/>
                          <a:uFillTx/>
                          <a:latin typeface="+mn-lt"/>
                          <a:ea typeface="+mn-ea"/>
                          <a:cs typeface="+mn-cs"/>
                        </a:rPr>
                        <a:t>📸: @lordyz68 
#withGalaxy
#StayApartStayTogether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https://www.instagram.com/p/B_KNgeanHCj/media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02:10:25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31658</a:t>
                      </a:r>
                    </a:p>
                  </a:txBody>
                  <a:tcPr/>
                </a:tc>
                <a:extLst>
                  <a:ext uri="{0D108BD9-81ED-4DB2-BD59-A6C34878D82A}">
                    <a16:rowId xmlns:a16="http://schemas.microsoft.com/office/drawing/2014/main" val="2687806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- 2020-04-22 10:00:41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 زاوية لها تأثيرها الخاص. </a:t>
                      </a:r>
                      <a:r>
                        <a:rPr kumimoji="0" lang="en-US" sz="1000" b="0" i="0" u="none" strike="noStrike" kern="1200" cap="none" spc="0" normalizeH="0" baseline="0" noProof="0">
                          <a:ln>
                            <a:noFill/>
                          </a:ln>
                          <a:solidFill>
                            <a:prstClr val="black"/>
                          </a:solidFill>
                          <a:effectLst/>
                          <a:uLnTx/>
                          <a:uFillTx/>
                          <a:latin typeface="+mn-lt"/>
                          <a:ea typeface="+mn-ea"/>
                          <a:cs typeface="+mn-cs"/>
                        </a:rPr>
                        <a:t>📸: @mohamed_mounes 
#withGalaxy
#StayApartStayTogether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https://www.instagram.com/p/B_RpJKrgE8j/media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02:10:25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23186</a:t>
                      </a:r>
                    </a:p>
                  </a:txBody>
                  <a:tcPr/>
                </a:tc>
                <a:extLst>
                  <a:ext uri="{0D108BD9-81ED-4DB2-BD59-A6C34878D82A}">
                    <a16:rowId xmlns:a16="http://schemas.microsoft.com/office/drawing/2014/main" val="4133636589"/>
                  </a:ext>
                </a:extLst>
              </a:tr>
            </a:tbl>
          </a:graphicData>
        </a:graphic>
      </p:graphicFrame>
      <p:sp>
        <p:nvSpPr>
          <p:cNvPr id="4" name="Text Placeholder 3">
            <a:extLst>
              <a:ext uri="{FF2B5EF4-FFF2-40B4-BE49-F238E27FC236}">
                <a16:creationId xmlns:a16="http://schemas.microsoft.com/office/drawing/2014/main" id="{0A83D084-E79F-43AF-9B17-D3C2F9FF7A72}"/>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7841635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59F6E-C1BB-4A2A-89D3-FAD3567796B1}"/>
              </a:ext>
            </a:extLst>
          </p:cNvPr>
          <p:cNvSpPr>
            <a:spLocks noGrp="1"/>
          </p:cNvSpPr>
          <p:nvPr>
            <p:ph type="title"/>
          </p:nvPr>
        </p:nvSpPr>
        <p:spPr/>
        <p:txBody>
          <a:bodyPr/>
          <a:lstStyle/>
          <a:p>
            <a:r>
              <a:rPr lang="en-US"/>
              <a:t>Instagram Top Performing Posts | Samsung KSA - 2 of 8</a:t>
            </a:r>
          </a:p>
        </p:txBody>
      </p:sp>
      <p:graphicFrame>
        <p:nvGraphicFramePr>
          <p:cNvPr id="5" name="Table Placeholder 4">
            <a:extLst>
              <a:ext uri="{FF2B5EF4-FFF2-40B4-BE49-F238E27FC236}">
                <a16:creationId xmlns:a16="http://schemas.microsoft.com/office/drawing/2014/main" id="{AC7CAE89-B29C-4C3D-9C7F-7E2061BFA937}"/>
              </a:ext>
            </a:extLst>
          </p:cNvPr>
          <p:cNvGraphicFramePr>
            <a:graphicFrameLocks noGrp="1"/>
          </p:cNvGraphicFramePr>
          <p:nvPr>
            <p:ph type="tbl" sz="quarter" idx="13"/>
            <p:extLst>
              <p:ext uri="{D42A27DB-BD31-4B8C-83A1-F6EECF244321}">
                <p14:modId xmlns:p14="http://schemas.microsoft.com/office/powerpoint/2010/main" val="1268593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586509626"/>
                    </a:ext>
                  </a:extLst>
                </a:gridCol>
                <a:gridCol w="1152143">
                  <a:extLst>
                    <a:ext uri="{9D8B030D-6E8A-4147-A177-3AD203B41FA5}">
                      <a16:colId xmlns:a16="http://schemas.microsoft.com/office/drawing/2014/main" val="3305939532"/>
                    </a:ext>
                  </a:extLst>
                </a:gridCol>
                <a:gridCol w="576072">
                  <a:extLst>
                    <a:ext uri="{9D8B030D-6E8A-4147-A177-3AD203B41FA5}">
                      <a16:colId xmlns:a16="http://schemas.microsoft.com/office/drawing/2014/main" val="735850637"/>
                    </a:ext>
                  </a:extLst>
                </a:gridCol>
                <a:gridCol w="576072">
                  <a:extLst>
                    <a:ext uri="{9D8B030D-6E8A-4147-A177-3AD203B41FA5}">
                      <a16:colId xmlns:a16="http://schemas.microsoft.com/office/drawing/2014/main" val="2156911890"/>
                    </a:ext>
                  </a:extLst>
                </a:gridCol>
                <a:gridCol w="576072">
                  <a:extLst>
                    <a:ext uri="{9D8B030D-6E8A-4147-A177-3AD203B41FA5}">
                      <a16:colId xmlns:a16="http://schemas.microsoft.com/office/drawing/2014/main" val="1769452618"/>
                    </a:ext>
                  </a:extLst>
                </a:gridCol>
                <a:gridCol w="576072">
                  <a:extLst>
                    <a:ext uri="{9D8B030D-6E8A-4147-A177-3AD203B41FA5}">
                      <a16:colId xmlns:a16="http://schemas.microsoft.com/office/drawing/2014/main" val="1102465713"/>
                    </a:ext>
                  </a:extLst>
                </a:gridCol>
                <a:gridCol w="576072">
                  <a:extLst>
                    <a:ext uri="{9D8B030D-6E8A-4147-A177-3AD203B41FA5}">
                      <a16:colId xmlns:a16="http://schemas.microsoft.com/office/drawing/2014/main" val="3922206791"/>
                    </a:ext>
                  </a:extLst>
                </a:gridCol>
                <a:gridCol w="576072">
                  <a:extLst>
                    <a:ext uri="{9D8B030D-6E8A-4147-A177-3AD203B41FA5}">
                      <a16:colId xmlns:a16="http://schemas.microsoft.com/office/drawing/2014/main" val="362158483"/>
                    </a:ext>
                  </a:extLst>
                </a:gridCol>
                <a:gridCol w="576072">
                  <a:extLst>
                    <a:ext uri="{9D8B030D-6E8A-4147-A177-3AD203B41FA5}">
                      <a16:colId xmlns:a16="http://schemas.microsoft.com/office/drawing/2014/main" val="120691482"/>
                    </a:ext>
                  </a:extLst>
                </a:gridCol>
                <a:gridCol w="576072">
                  <a:extLst>
                    <a:ext uri="{9D8B030D-6E8A-4147-A177-3AD203B41FA5}">
                      <a16:colId xmlns:a16="http://schemas.microsoft.com/office/drawing/2014/main" val="833463339"/>
                    </a:ext>
                  </a:extLst>
                </a:gridCol>
                <a:gridCol w="576072">
                  <a:extLst>
                    <a:ext uri="{9D8B030D-6E8A-4147-A177-3AD203B41FA5}">
                      <a16:colId xmlns:a16="http://schemas.microsoft.com/office/drawing/2014/main" val="272960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48855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- 2020-04-21 08:15:42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 الشكر لأولئك الذين يناضلون من أجل إنقاذ حياتنا
اضغط الرابط لمعرفة المزيد عن جهودنا المبذولة حول العالم.
#</a:t>
                      </a:r>
                      <a:r>
                        <a:rPr kumimoji="0" lang="en-US" sz="1000" b="0" i="0" u="none" strike="noStrike" kern="1200" cap="none" spc="0" normalizeH="0" baseline="0" noProof="0">
                          <a:ln>
                            <a:noFill/>
                          </a:ln>
                          <a:solidFill>
                            <a:prstClr val="black"/>
                          </a:solidFill>
                          <a:effectLst/>
                          <a:uLnTx/>
                          <a:uFillTx/>
                          <a:latin typeface="+mn-lt"/>
                          <a:ea typeface="+mn-ea"/>
                          <a:cs typeface="+mn-cs"/>
                        </a:rPr>
                        <a:t>GetThroughThisTogether #DoWhatYouCant #Samsung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https://www.instagram.com/p/B_O4VYKIlL3/media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02:10:25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18218</a:t>
                      </a:r>
                    </a:p>
                  </a:txBody>
                  <a:tcPr/>
                </a:tc>
                <a:extLst>
                  <a:ext uri="{0D108BD9-81ED-4DB2-BD59-A6C34878D82A}">
                    <a16:rowId xmlns:a16="http://schemas.microsoft.com/office/drawing/2014/main" val="853331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- 2020-04-12 09:08:43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نشكر كل اللي شاركونا في نشر المحبة و مبروك للفائزين معانا بأروع  اللقطات. #</a:t>
                      </a:r>
                      <a:r>
                        <a:rPr kumimoji="0" lang="en-US" sz="1000" b="0" i="0" u="none" strike="noStrike" kern="1200" cap="none" spc="0" normalizeH="0" baseline="0" noProof="0">
                          <a:ln>
                            <a:noFill/>
                          </a:ln>
                          <a:solidFill>
                            <a:prstClr val="black"/>
                          </a:solidFill>
                          <a:effectLst/>
                          <a:uLnTx/>
                          <a:uFillTx/>
                          <a:latin typeface="+mn-lt"/>
                          <a:ea typeface="+mn-ea"/>
                          <a:cs typeface="+mn-cs"/>
                        </a:rPr>
                        <a:t>LoveforGalaxy
Thank you for spreading the love out there. Congrats to the winners of these shots.
#LoveforGalaxy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https://www.instagram.com/p/B-3zPyfnf7l/media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02:10:25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18279</a:t>
                      </a:r>
                    </a:p>
                  </a:txBody>
                  <a:tcPr/>
                </a:tc>
                <a:extLst>
                  <a:ext uri="{0D108BD9-81ED-4DB2-BD59-A6C34878D82A}">
                    <a16:rowId xmlns:a16="http://schemas.microsoft.com/office/drawing/2014/main" val="3131805923"/>
                  </a:ext>
                </a:extLst>
              </a:tr>
            </a:tbl>
          </a:graphicData>
        </a:graphic>
      </p:graphicFrame>
      <p:sp>
        <p:nvSpPr>
          <p:cNvPr id="4" name="Text Placeholder 3">
            <a:extLst>
              <a:ext uri="{FF2B5EF4-FFF2-40B4-BE49-F238E27FC236}">
                <a16:creationId xmlns:a16="http://schemas.microsoft.com/office/drawing/2014/main" id="{3F677A9F-FE83-425C-8521-E51C6DD3865C}"/>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9028038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58C65-EC2A-4053-8FC1-E4D8027EEA24}"/>
              </a:ext>
            </a:extLst>
          </p:cNvPr>
          <p:cNvSpPr>
            <a:spLocks noGrp="1"/>
          </p:cNvSpPr>
          <p:nvPr>
            <p:ph type="title"/>
          </p:nvPr>
        </p:nvSpPr>
        <p:spPr/>
        <p:txBody>
          <a:bodyPr/>
          <a:lstStyle/>
          <a:p>
            <a:r>
              <a:rPr lang="en-US"/>
              <a:t>Instagram Top Performing Posts | Samsung KSA - 3 of 8</a:t>
            </a:r>
          </a:p>
        </p:txBody>
      </p:sp>
      <p:graphicFrame>
        <p:nvGraphicFramePr>
          <p:cNvPr id="5" name="Table Placeholder 4">
            <a:extLst>
              <a:ext uri="{FF2B5EF4-FFF2-40B4-BE49-F238E27FC236}">
                <a16:creationId xmlns:a16="http://schemas.microsoft.com/office/drawing/2014/main" id="{D5AFD53D-71D9-4DFD-8AA3-23EF9C065FC4}"/>
              </a:ext>
            </a:extLst>
          </p:cNvPr>
          <p:cNvGraphicFramePr>
            <a:graphicFrameLocks noGrp="1"/>
          </p:cNvGraphicFramePr>
          <p:nvPr>
            <p:ph type="tbl" sz="quarter" idx="13"/>
            <p:extLst>
              <p:ext uri="{D42A27DB-BD31-4B8C-83A1-F6EECF244321}">
                <p14:modId xmlns:p14="http://schemas.microsoft.com/office/powerpoint/2010/main" val="2983151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683753038"/>
                    </a:ext>
                  </a:extLst>
                </a:gridCol>
                <a:gridCol w="1152143">
                  <a:extLst>
                    <a:ext uri="{9D8B030D-6E8A-4147-A177-3AD203B41FA5}">
                      <a16:colId xmlns:a16="http://schemas.microsoft.com/office/drawing/2014/main" val="369457634"/>
                    </a:ext>
                  </a:extLst>
                </a:gridCol>
                <a:gridCol w="576072">
                  <a:extLst>
                    <a:ext uri="{9D8B030D-6E8A-4147-A177-3AD203B41FA5}">
                      <a16:colId xmlns:a16="http://schemas.microsoft.com/office/drawing/2014/main" val="3910394610"/>
                    </a:ext>
                  </a:extLst>
                </a:gridCol>
                <a:gridCol w="576072">
                  <a:extLst>
                    <a:ext uri="{9D8B030D-6E8A-4147-A177-3AD203B41FA5}">
                      <a16:colId xmlns:a16="http://schemas.microsoft.com/office/drawing/2014/main" val="3863495156"/>
                    </a:ext>
                  </a:extLst>
                </a:gridCol>
                <a:gridCol w="576072">
                  <a:extLst>
                    <a:ext uri="{9D8B030D-6E8A-4147-A177-3AD203B41FA5}">
                      <a16:colId xmlns:a16="http://schemas.microsoft.com/office/drawing/2014/main" val="3325700522"/>
                    </a:ext>
                  </a:extLst>
                </a:gridCol>
                <a:gridCol w="576072">
                  <a:extLst>
                    <a:ext uri="{9D8B030D-6E8A-4147-A177-3AD203B41FA5}">
                      <a16:colId xmlns:a16="http://schemas.microsoft.com/office/drawing/2014/main" val="1694352717"/>
                    </a:ext>
                  </a:extLst>
                </a:gridCol>
                <a:gridCol w="576072">
                  <a:extLst>
                    <a:ext uri="{9D8B030D-6E8A-4147-A177-3AD203B41FA5}">
                      <a16:colId xmlns:a16="http://schemas.microsoft.com/office/drawing/2014/main" val="3884867722"/>
                    </a:ext>
                  </a:extLst>
                </a:gridCol>
                <a:gridCol w="576072">
                  <a:extLst>
                    <a:ext uri="{9D8B030D-6E8A-4147-A177-3AD203B41FA5}">
                      <a16:colId xmlns:a16="http://schemas.microsoft.com/office/drawing/2014/main" val="4195222960"/>
                    </a:ext>
                  </a:extLst>
                </a:gridCol>
                <a:gridCol w="576072">
                  <a:extLst>
                    <a:ext uri="{9D8B030D-6E8A-4147-A177-3AD203B41FA5}">
                      <a16:colId xmlns:a16="http://schemas.microsoft.com/office/drawing/2014/main" val="3503453660"/>
                    </a:ext>
                  </a:extLst>
                </a:gridCol>
                <a:gridCol w="576072">
                  <a:extLst>
                    <a:ext uri="{9D8B030D-6E8A-4147-A177-3AD203B41FA5}">
                      <a16:colId xmlns:a16="http://schemas.microsoft.com/office/drawing/2014/main" val="2078167688"/>
                    </a:ext>
                  </a:extLst>
                </a:gridCol>
                <a:gridCol w="576072">
                  <a:extLst>
                    <a:ext uri="{9D8B030D-6E8A-4147-A177-3AD203B41FA5}">
                      <a16:colId xmlns:a16="http://schemas.microsoft.com/office/drawing/2014/main" val="432219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17922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- 2020-04-25 10:00:14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مين يحب يكتب نكت؟ شاركونا نكتة اليوم. </a:t>
                      </a:r>
                      <a:r>
                        <a:rPr kumimoji="0" lang="en-US" sz="1000" b="0" i="0" u="none" strike="noStrike" kern="1200" cap="none" spc="0" normalizeH="0" baseline="0" noProof="0">
                          <a:ln>
                            <a:noFill/>
                          </a:ln>
                          <a:solidFill>
                            <a:prstClr val="black"/>
                          </a:solidFill>
                          <a:effectLst/>
                          <a:uLnTx/>
                          <a:uFillTx/>
                          <a:latin typeface="+mn-lt"/>
                          <a:ea typeface="+mn-ea"/>
                          <a:cs typeface="+mn-cs"/>
                        </a:rPr>
                        <a:t>📸: @ayoosha_d 
#withGalaxy
#StayApartStayTogether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https://www.instagram.com/p/B_ZXed8glgA/media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02:10:25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18735</a:t>
                      </a:r>
                    </a:p>
                  </a:txBody>
                  <a:tcPr/>
                </a:tc>
                <a:extLst>
                  <a:ext uri="{0D108BD9-81ED-4DB2-BD59-A6C34878D82A}">
                    <a16:rowId xmlns:a16="http://schemas.microsoft.com/office/drawing/2014/main" val="1520690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- 2020-04-10 10:00:10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ايش آخر كتاب قرأته؟ </a:t>
                      </a:r>
                      <a:r>
                        <a:rPr kumimoji="0" lang="en-US" sz="1000" b="0" i="0" u="none" strike="noStrike" kern="1200" cap="none" spc="0" normalizeH="0" baseline="0" noProof="0">
                          <a:ln>
                            <a:noFill/>
                          </a:ln>
                          <a:solidFill>
                            <a:prstClr val="black"/>
                          </a:solidFill>
                          <a:effectLst/>
                          <a:uLnTx/>
                          <a:uFillTx/>
                          <a:latin typeface="+mn-lt"/>
                          <a:ea typeface="+mn-ea"/>
                          <a:cs typeface="+mn-cs"/>
                        </a:rPr>
                        <a:t>📸: @_galaxy.art 
#withGalaxy
#StayApartStayTogether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https://www.instagram.com/p/B-yvi7WAKbo/media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02:10:25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21601</a:t>
                      </a:r>
                    </a:p>
                  </a:txBody>
                  <a:tcPr/>
                </a:tc>
                <a:extLst>
                  <a:ext uri="{0D108BD9-81ED-4DB2-BD59-A6C34878D82A}">
                    <a16:rowId xmlns:a16="http://schemas.microsoft.com/office/drawing/2014/main" val="2612847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- 2020-04-07 10:49:26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من كل كتاب تستوحي فكرة جديدة.
في كتاب تنصح في؟
</a:t>
                      </a:r>
                      <a:r>
                        <a:rPr kumimoji="0" lang="en-US" sz="1000" b="0" i="0" u="none" strike="noStrike" kern="1200" cap="none" spc="0" normalizeH="0" baseline="0" noProof="0">
                          <a:ln>
                            <a:noFill/>
                          </a:ln>
                          <a:solidFill>
                            <a:prstClr val="black"/>
                          </a:solidFill>
                          <a:effectLst/>
                          <a:uLnTx/>
                          <a:uFillTx/>
                          <a:latin typeface="+mn-lt"/>
                          <a:ea typeface="+mn-ea"/>
                          <a:cs typeface="+mn-cs"/>
                        </a:rPr>
                        <a:t>📸: @_rose_eleanor
#withGalaxy 
#GalaxyNote9 
#StayApartStayTogether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https://www.instagram.com/p/B-rGzK2Ax5G/media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02:10:25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17017</a:t>
                      </a:r>
                    </a:p>
                  </a:txBody>
                  <a:tcPr/>
                </a:tc>
                <a:extLst>
                  <a:ext uri="{0D108BD9-81ED-4DB2-BD59-A6C34878D82A}">
                    <a16:rowId xmlns:a16="http://schemas.microsoft.com/office/drawing/2014/main" val="1819703385"/>
                  </a:ext>
                </a:extLst>
              </a:tr>
            </a:tbl>
          </a:graphicData>
        </a:graphic>
      </p:graphicFrame>
      <p:sp>
        <p:nvSpPr>
          <p:cNvPr id="4" name="Text Placeholder 3">
            <a:extLst>
              <a:ext uri="{FF2B5EF4-FFF2-40B4-BE49-F238E27FC236}">
                <a16:creationId xmlns:a16="http://schemas.microsoft.com/office/drawing/2014/main" id="{2E22B95D-4C45-4D50-A9D6-F9598D374717}"/>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4350218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36D6D-14AB-4D1F-8849-1B0BC794B9F5}"/>
              </a:ext>
            </a:extLst>
          </p:cNvPr>
          <p:cNvSpPr>
            <a:spLocks noGrp="1"/>
          </p:cNvSpPr>
          <p:nvPr>
            <p:ph type="title"/>
          </p:nvPr>
        </p:nvSpPr>
        <p:spPr/>
        <p:txBody>
          <a:bodyPr/>
          <a:lstStyle/>
          <a:p>
            <a:r>
              <a:rPr lang="en-US"/>
              <a:t>Instagram Top Performing Posts | Samsung KSA - 4 of 8</a:t>
            </a:r>
          </a:p>
        </p:txBody>
      </p:sp>
      <p:graphicFrame>
        <p:nvGraphicFramePr>
          <p:cNvPr id="5" name="Table Placeholder 4">
            <a:extLst>
              <a:ext uri="{FF2B5EF4-FFF2-40B4-BE49-F238E27FC236}">
                <a16:creationId xmlns:a16="http://schemas.microsoft.com/office/drawing/2014/main" id="{C7A2DFD4-0F87-4A7D-976F-AB52AFD4FFDC}"/>
              </a:ext>
            </a:extLst>
          </p:cNvPr>
          <p:cNvGraphicFramePr>
            <a:graphicFrameLocks noGrp="1"/>
          </p:cNvGraphicFramePr>
          <p:nvPr>
            <p:ph type="tbl" sz="quarter" idx="13"/>
            <p:extLst>
              <p:ext uri="{D42A27DB-BD31-4B8C-83A1-F6EECF244321}">
                <p14:modId xmlns:p14="http://schemas.microsoft.com/office/powerpoint/2010/main" val="171261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449544913"/>
                    </a:ext>
                  </a:extLst>
                </a:gridCol>
                <a:gridCol w="1152143">
                  <a:extLst>
                    <a:ext uri="{9D8B030D-6E8A-4147-A177-3AD203B41FA5}">
                      <a16:colId xmlns:a16="http://schemas.microsoft.com/office/drawing/2014/main" val="2523164322"/>
                    </a:ext>
                  </a:extLst>
                </a:gridCol>
                <a:gridCol w="576072">
                  <a:extLst>
                    <a:ext uri="{9D8B030D-6E8A-4147-A177-3AD203B41FA5}">
                      <a16:colId xmlns:a16="http://schemas.microsoft.com/office/drawing/2014/main" val="541242763"/>
                    </a:ext>
                  </a:extLst>
                </a:gridCol>
                <a:gridCol w="576072">
                  <a:extLst>
                    <a:ext uri="{9D8B030D-6E8A-4147-A177-3AD203B41FA5}">
                      <a16:colId xmlns:a16="http://schemas.microsoft.com/office/drawing/2014/main" val="1957549690"/>
                    </a:ext>
                  </a:extLst>
                </a:gridCol>
                <a:gridCol w="576072">
                  <a:extLst>
                    <a:ext uri="{9D8B030D-6E8A-4147-A177-3AD203B41FA5}">
                      <a16:colId xmlns:a16="http://schemas.microsoft.com/office/drawing/2014/main" val="1375084289"/>
                    </a:ext>
                  </a:extLst>
                </a:gridCol>
                <a:gridCol w="576072">
                  <a:extLst>
                    <a:ext uri="{9D8B030D-6E8A-4147-A177-3AD203B41FA5}">
                      <a16:colId xmlns:a16="http://schemas.microsoft.com/office/drawing/2014/main" val="1909123899"/>
                    </a:ext>
                  </a:extLst>
                </a:gridCol>
                <a:gridCol w="576072">
                  <a:extLst>
                    <a:ext uri="{9D8B030D-6E8A-4147-A177-3AD203B41FA5}">
                      <a16:colId xmlns:a16="http://schemas.microsoft.com/office/drawing/2014/main" val="3701603986"/>
                    </a:ext>
                  </a:extLst>
                </a:gridCol>
                <a:gridCol w="576072">
                  <a:extLst>
                    <a:ext uri="{9D8B030D-6E8A-4147-A177-3AD203B41FA5}">
                      <a16:colId xmlns:a16="http://schemas.microsoft.com/office/drawing/2014/main" val="1439413289"/>
                    </a:ext>
                  </a:extLst>
                </a:gridCol>
                <a:gridCol w="576072">
                  <a:extLst>
                    <a:ext uri="{9D8B030D-6E8A-4147-A177-3AD203B41FA5}">
                      <a16:colId xmlns:a16="http://schemas.microsoft.com/office/drawing/2014/main" val="444488523"/>
                    </a:ext>
                  </a:extLst>
                </a:gridCol>
                <a:gridCol w="576072">
                  <a:extLst>
                    <a:ext uri="{9D8B030D-6E8A-4147-A177-3AD203B41FA5}">
                      <a16:colId xmlns:a16="http://schemas.microsoft.com/office/drawing/2014/main" val="2955981750"/>
                    </a:ext>
                  </a:extLst>
                </a:gridCol>
                <a:gridCol w="576072">
                  <a:extLst>
                    <a:ext uri="{9D8B030D-6E8A-4147-A177-3AD203B41FA5}">
                      <a16:colId xmlns:a16="http://schemas.microsoft.com/office/drawing/2014/main" val="3922954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014121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- 2020-04-13 10:00:22</a:t>
                      </a:r>
                      <a:r>
                        <a:rPr kumimoji="0" lang="en-US" sz="1000" b="0" i="0" u="none" strike="noStrike" kern="1200" cap="none" spc="0" normalizeH="0" baseline="0" noProof="0">
                          <a:ln>
                            <a:noFill/>
                          </a:ln>
                          <a:solidFill>
                            <a:prstClr val="black"/>
                          </a:solidFill>
                          <a:effectLst/>
                          <a:uLnTx/>
                          <a:uFillTx/>
                          <a:latin typeface="+mn-lt"/>
                          <a:ea typeface="+mn-ea"/>
                          <a:cs typeface="+mn-cs"/>
                        </a:rPr>
                        <a:t>
 📸: @64sunrise64 </a:t>
                      </a:r>
                      <a:r>
                        <a:rPr kumimoji="0" lang="ar-AE" sz="1000" b="0" i="0" u="none" strike="noStrike" kern="1200" cap="none" spc="0" normalizeH="0" baseline="0" noProof="0">
                          <a:ln>
                            <a:noFill/>
                          </a:ln>
                          <a:solidFill>
                            <a:prstClr val="black"/>
                          </a:solidFill>
                          <a:effectLst/>
                          <a:uLnTx/>
                          <a:uFillTx/>
                          <a:latin typeface="+mn-lt"/>
                          <a:ea typeface="+mn-ea"/>
                          <a:cs typeface="+mn-cs"/>
                        </a:rPr>
                        <a:t>من يتطلع لفرصة الخروج؟ 
#</a:t>
                      </a:r>
                      <a:r>
                        <a:rPr kumimoji="0" lang="en-US" sz="1000" b="0" i="0" u="none" strike="noStrike" kern="1200" cap="none" spc="0" normalizeH="0" baseline="0" noProof="0">
                          <a:ln>
                            <a:noFill/>
                          </a:ln>
                          <a:solidFill>
                            <a:prstClr val="black"/>
                          </a:solidFill>
                          <a:effectLst/>
                          <a:uLnTx/>
                          <a:uFillTx/>
                          <a:latin typeface="+mn-lt"/>
                          <a:ea typeface="+mn-ea"/>
                          <a:cs typeface="+mn-cs"/>
                        </a:rPr>
                        <a:t>withGalaxy
#StayApartStayTogether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https://www.instagram.com/p/B-6d9BiguFp/media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02:10:25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18857</a:t>
                      </a:r>
                    </a:p>
                  </a:txBody>
                  <a:tcPr/>
                </a:tc>
                <a:extLst>
                  <a:ext uri="{0D108BD9-81ED-4DB2-BD59-A6C34878D82A}">
                    <a16:rowId xmlns:a16="http://schemas.microsoft.com/office/drawing/2014/main" val="502907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- 2020-04-21 08:17:28</a:t>
                      </a:r>
                      <a:r>
                        <a:rPr kumimoji="0" lang="en-US" sz="1000" b="0" i="0" u="none" strike="noStrike" kern="1200" cap="none" spc="0" normalizeH="0" baseline="0" noProof="0">
                          <a:ln>
                            <a:noFill/>
                          </a:ln>
                          <a:solidFill>
                            <a:prstClr val="black"/>
                          </a:solidFill>
                          <a:effectLst/>
                          <a:uLnTx/>
                          <a:uFillTx/>
                          <a:latin typeface="+mn-lt"/>
                          <a:ea typeface="+mn-ea"/>
                          <a:cs typeface="+mn-cs"/>
                        </a:rPr>
                        <a:t>
 COVID-19 </a:t>
                      </a:r>
                      <a:r>
                        <a:rPr kumimoji="0" lang="ar-AE" sz="1000" b="0" i="0" u="none" strike="noStrike" kern="1200" cap="none" spc="0" normalizeH="0" baseline="0" noProof="0">
                          <a:ln>
                            <a:noFill/>
                          </a:ln>
                          <a:solidFill>
                            <a:prstClr val="black"/>
                          </a:solidFill>
                          <a:effectLst/>
                          <a:uLnTx/>
                          <a:uFillTx/>
                          <a:latin typeface="+mn-lt"/>
                          <a:ea typeface="+mn-ea"/>
                          <a:cs typeface="+mn-cs"/>
                        </a:rPr>
                        <a:t>في ظل استمرار فيروس 
في الانتشار حول العالم، لا شيء يشغل تفكيرنا سواكم أنتم. 
اضغط الرابط في البايو لمعرفة المزيد عن جهودنا المبذولة حول العالم.
#</a:t>
                      </a:r>
                      <a:r>
                        <a:rPr kumimoji="0" lang="en-US" sz="1000" b="0" i="0" u="none" strike="noStrike" kern="1200" cap="none" spc="0" normalizeH="0" baseline="0" noProof="0">
                          <a:ln>
                            <a:noFill/>
                          </a:ln>
                          <a:solidFill>
                            <a:prstClr val="black"/>
                          </a:solidFill>
                          <a:effectLst/>
                          <a:uLnTx/>
                          <a:uFillTx/>
                          <a:latin typeface="+mn-lt"/>
                          <a:ea typeface="+mn-ea"/>
                          <a:cs typeface="+mn-cs"/>
                        </a:rPr>
                        <a:t>GetThroughThisTogether #DoWhatYouCant #Samsung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https://www.instagram.com/p/B_O4hqiICfi/media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02:10:25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12671</a:t>
                      </a:r>
                    </a:p>
                  </a:txBody>
                  <a:tcPr/>
                </a:tc>
                <a:extLst>
                  <a:ext uri="{0D108BD9-81ED-4DB2-BD59-A6C34878D82A}">
                    <a16:rowId xmlns:a16="http://schemas.microsoft.com/office/drawing/2014/main" val="828557467"/>
                  </a:ext>
                </a:extLst>
              </a:tr>
            </a:tbl>
          </a:graphicData>
        </a:graphic>
      </p:graphicFrame>
      <p:sp>
        <p:nvSpPr>
          <p:cNvPr id="4" name="Text Placeholder 3">
            <a:extLst>
              <a:ext uri="{FF2B5EF4-FFF2-40B4-BE49-F238E27FC236}">
                <a16:creationId xmlns:a16="http://schemas.microsoft.com/office/drawing/2014/main" id="{D4E94B7A-AACE-49FD-9AA5-40D3E049CF0A}"/>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9473953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80054-8AAD-4D3A-AD42-A6113E4708BF}"/>
              </a:ext>
            </a:extLst>
          </p:cNvPr>
          <p:cNvSpPr>
            <a:spLocks noGrp="1"/>
          </p:cNvSpPr>
          <p:nvPr>
            <p:ph type="title"/>
          </p:nvPr>
        </p:nvSpPr>
        <p:spPr/>
        <p:txBody>
          <a:bodyPr/>
          <a:lstStyle/>
          <a:p>
            <a:r>
              <a:rPr lang="en-US"/>
              <a:t>Instagram Top Performing Posts | Samsung KSA - 5 of 8</a:t>
            </a:r>
          </a:p>
        </p:txBody>
      </p:sp>
      <p:graphicFrame>
        <p:nvGraphicFramePr>
          <p:cNvPr id="5" name="Table Placeholder 4">
            <a:extLst>
              <a:ext uri="{FF2B5EF4-FFF2-40B4-BE49-F238E27FC236}">
                <a16:creationId xmlns:a16="http://schemas.microsoft.com/office/drawing/2014/main" id="{5F564F23-2FC7-4859-9283-EF253836D5A1}"/>
              </a:ext>
            </a:extLst>
          </p:cNvPr>
          <p:cNvGraphicFramePr>
            <a:graphicFrameLocks noGrp="1"/>
          </p:cNvGraphicFramePr>
          <p:nvPr>
            <p:ph type="tbl" sz="quarter" idx="13"/>
            <p:extLst>
              <p:ext uri="{D42A27DB-BD31-4B8C-83A1-F6EECF244321}">
                <p14:modId xmlns:p14="http://schemas.microsoft.com/office/powerpoint/2010/main" val="3644245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240564126"/>
                    </a:ext>
                  </a:extLst>
                </a:gridCol>
                <a:gridCol w="1152143">
                  <a:extLst>
                    <a:ext uri="{9D8B030D-6E8A-4147-A177-3AD203B41FA5}">
                      <a16:colId xmlns:a16="http://schemas.microsoft.com/office/drawing/2014/main" val="2791310090"/>
                    </a:ext>
                  </a:extLst>
                </a:gridCol>
                <a:gridCol w="576072">
                  <a:extLst>
                    <a:ext uri="{9D8B030D-6E8A-4147-A177-3AD203B41FA5}">
                      <a16:colId xmlns:a16="http://schemas.microsoft.com/office/drawing/2014/main" val="679778885"/>
                    </a:ext>
                  </a:extLst>
                </a:gridCol>
                <a:gridCol w="576072">
                  <a:extLst>
                    <a:ext uri="{9D8B030D-6E8A-4147-A177-3AD203B41FA5}">
                      <a16:colId xmlns:a16="http://schemas.microsoft.com/office/drawing/2014/main" val="1776882323"/>
                    </a:ext>
                  </a:extLst>
                </a:gridCol>
                <a:gridCol w="576072">
                  <a:extLst>
                    <a:ext uri="{9D8B030D-6E8A-4147-A177-3AD203B41FA5}">
                      <a16:colId xmlns:a16="http://schemas.microsoft.com/office/drawing/2014/main" val="2612650429"/>
                    </a:ext>
                  </a:extLst>
                </a:gridCol>
                <a:gridCol w="576072">
                  <a:extLst>
                    <a:ext uri="{9D8B030D-6E8A-4147-A177-3AD203B41FA5}">
                      <a16:colId xmlns:a16="http://schemas.microsoft.com/office/drawing/2014/main" val="17411533"/>
                    </a:ext>
                  </a:extLst>
                </a:gridCol>
                <a:gridCol w="576072">
                  <a:extLst>
                    <a:ext uri="{9D8B030D-6E8A-4147-A177-3AD203B41FA5}">
                      <a16:colId xmlns:a16="http://schemas.microsoft.com/office/drawing/2014/main" val="1576970144"/>
                    </a:ext>
                  </a:extLst>
                </a:gridCol>
                <a:gridCol w="576072">
                  <a:extLst>
                    <a:ext uri="{9D8B030D-6E8A-4147-A177-3AD203B41FA5}">
                      <a16:colId xmlns:a16="http://schemas.microsoft.com/office/drawing/2014/main" val="2418993314"/>
                    </a:ext>
                  </a:extLst>
                </a:gridCol>
                <a:gridCol w="576072">
                  <a:extLst>
                    <a:ext uri="{9D8B030D-6E8A-4147-A177-3AD203B41FA5}">
                      <a16:colId xmlns:a16="http://schemas.microsoft.com/office/drawing/2014/main" val="4288469197"/>
                    </a:ext>
                  </a:extLst>
                </a:gridCol>
                <a:gridCol w="576072">
                  <a:extLst>
                    <a:ext uri="{9D8B030D-6E8A-4147-A177-3AD203B41FA5}">
                      <a16:colId xmlns:a16="http://schemas.microsoft.com/office/drawing/2014/main" val="3972391302"/>
                    </a:ext>
                  </a:extLst>
                </a:gridCol>
                <a:gridCol w="576072">
                  <a:extLst>
                    <a:ext uri="{9D8B030D-6E8A-4147-A177-3AD203B41FA5}">
                      <a16:colId xmlns:a16="http://schemas.microsoft.com/office/drawing/2014/main" val="101606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050366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- 2020-04-16 09:34:37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كيف تقضي أيامك بالتفاؤل؟
</a:t>
                      </a:r>
                      <a:r>
                        <a:rPr kumimoji="0" lang="en-US" sz="1000" b="0" i="0" u="none" strike="noStrike" kern="1200" cap="none" spc="0" normalizeH="0" baseline="0" noProof="0">
                          <a:ln>
                            <a:noFill/>
                          </a:ln>
                          <a:solidFill>
                            <a:prstClr val="black"/>
                          </a:solidFill>
                          <a:effectLst/>
                          <a:uLnTx/>
                          <a:uFillTx/>
                          <a:latin typeface="+mn-lt"/>
                          <a:ea typeface="+mn-ea"/>
                          <a:cs typeface="+mn-cs"/>
                        </a:rPr>
                        <a:t>📷: @theoumz @wn1203 @moysglutenfreekitchen
</a:t>
                      </a:r>
                      <a:r>
                        <a:rPr kumimoji="0" lang="ar-AE" sz="1000" b="0" i="0" u="none" strike="noStrike" kern="1200" cap="none" spc="0" normalizeH="0" baseline="0" noProof="0">
                          <a:ln>
                            <a:noFill/>
                          </a:ln>
                          <a:solidFill>
                            <a:prstClr val="black"/>
                          </a:solidFill>
                          <a:effectLst/>
                          <a:uLnTx/>
                          <a:uFillTx/>
                          <a:latin typeface="+mn-lt"/>
                          <a:ea typeface="+mn-ea"/>
                          <a:cs typeface="+mn-cs"/>
                        </a:rPr>
                        <a:t>ارسل لنا صورة تخلي يومك أفضل، قول لنا ايش تعني لك ومنشن @</a:t>
                      </a:r>
                      <a:r>
                        <a:rPr kumimoji="0" lang="en-US" sz="1000" b="0" i="0" u="none" strike="noStrike" kern="1200" cap="none" spc="0" normalizeH="0" baseline="0" noProof="0">
                          <a:ln>
                            <a:noFill/>
                          </a:ln>
                          <a:solidFill>
                            <a:prstClr val="black"/>
                          </a:solidFill>
                          <a:effectLst/>
                          <a:uLnTx/>
                          <a:uFillTx/>
                          <a:latin typeface="+mn-lt"/>
                          <a:ea typeface="+mn-ea"/>
                          <a:cs typeface="+mn-cs"/>
                        </a:rPr>
                        <a:t>samsung_saudi </a:t>
                      </a:r>
                      <a:r>
                        <a:rPr kumimoji="0" lang="ar-AE" sz="1000" b="0" i="0" u="none" strike="noStrike" kern="1200" cap="none" spc="0" normalizeH="0" baseline="0" noProof="0">
                          <a:ln>
                            <a:noFill/>
                          </a:ln>
                          <a:solidFill>
                            <a:prstClr val="black"/>
                          </a:solidFill>
                          <a:effectLst/>
                          <a:uLnTx/>
                          <a:uFillTx/>
                          <a:latin typeface="+mn-lt"/>
                          <a:ea typeface="+mn-ea"/>
                          <a:cs typeface="+mn-cs"/>
                        </a:rPr>
                        <a:t>مع #</a:t>
                      </a:r>
                      <a:r>
                        <a:rPr kumimoji="0" lang="en-US" sz="1000" b="0" i="0" u="none" strike="noStrike" kern="1200" cap="none" spc="0" normalizeH="0" baseline="0" noProof="0">
                          <a:ln>
                            <a:noFill/>
                          </a:ln>
                          <a:solidFill>
                            <a:prstClr val="black"/>
                          </a:solidFill>
                          <a:effectLst/>
                          <a:uLnTx/>
                          <a:uFillTx/>
                          <a:latin typeface="+mn-lt"/>
                          <a:ea typeface="+mn-ea"/>
                          <a:cs typeface="+mn-cs"/>
                        </a:rPr>
                        <a:t>StayApartStayTogether #withGalaxy </a:t>
                      </a:r>
                      <a:r>
                        <a:rPr kumimoji="0" lang="ar-AE" sz="1000" b="0" i="0" u="none" strike="noStrike" kern="1200" cap="none" spc="0" normalizeH="0" baseline="0" noProof="0">
                          <a:ln>
                            <a:noFill/>
                          </a:ln>
                          <a:solidFill>
                            <a:prstClr val="black"/>
                          </a:solidFill>
                          <a:effectLst/>
                          <a:uLnTx/>
                          <a:uFillTx/>
                          <a:latin typeface="+mn-lt"/>
                          <a:ea typeface="+mn-ea"/>
                          <a:cs typeface="+mn-cs"/>
                        </a:rPr>
                        <a:t>لفرصة نشرها على حسابنا.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https://www.instagram.com/p/B_CJZBdJs-m/media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02:10:25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12336</a:t>
                      </a:r>
                    </a:p>
                  </a:txBody>
                  <a:tcPr/>
                </a:tc>
                <a:extLst>
                  <a:ext uri="{0D108BD9-81ED-4DB2-BD59-A6C34878D82A}">
                    <a16:rowId xmlns:a16="http://schemas.microsoft.com/office/drawing/2014/main" val="3342393375"/>
                  </a:ext>
                </a:extLst>
              </a:tr>
            </a:tbl>
          </a:graphicData>
        </a:graphic>
      </p:graphicFrame>
      <p:sp>
        <p:nvSpPr>
          <p:cNvPr id="4" name="Text Placeholder 3">
            <a:extLst>
              <a:ext uri="{FF2B5EF4-FFF2-40B4-BE49-F238E27FC236}">
                <a16:creationId xmlns:a16="http://schemas.microsoft.com/office/drawing/2014/main" id="{05F52B7F-F11D-4AE5-A16A-5A3121010ADB}"/>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6162186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4725C-1937-4242-96A1-8791709550F0}"/>
              </a:ext>
            </a:extLst>
          </p:cNvPr>
          <p:cNvSpPr>
            <a:spLocks noGrp="1"/>
          </p:cNvSpPr>
          <p:nvPr>
            <p:ph type="title"/>
          </p:nvPr>
        </p:nvSpPr>
        <p:spPr/>
        <p:txBody>
          <a:bodyPr/>
          <a:lstStyle/>
          <a:p>
            <a:r>
              <a:rPr lang="en-US"/>
              <a:t>Instagram Top Performing Posts | Samsung KSA - 6 of 8</a:t>
            </a:r>
          </a:p>
        </p:txBody>
      </p:sp>
      <p:graphicFrame>
        <p:nvGraphicFramePr>
          <p:cNvPr id="5" name="Table Placeholder 4">
            <a:extLst>
              <a:ext uri="{FF2B5EF4-FFF2-40B4-BE49-F238E27FC236}">
                <a16:creationId xmlns:a16="http://schemas.microsoft.com/office/drawing/2014/main" id="{8F4543A8-DE86-4775-B174-7E809C09C19C}"/>
              </a:ext>
            </a:extLst>
          </p:cNvPr>
          <p:cNvGraphicFramePr>
            <a:graphicFrameLocks noGrp="1"/>
          </p:cNvGraphicFramePr>
          <p:nvPr>
            <p:ph type="tbl" sz="quarter" idx="13"/>
            <p:extLst>
              <p:ext uri="{D42A27DB-BD31-4B8C-83A1-F6EECF244321}">
                <p14:modId xmlns:p14="http://schemas.microsoft.com/office/powerpoint/2010/main" val="3549575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667289258"/>
                    </a:ext>
                  </a:extLst>
                </a:gridCol>
                <a:gridCol w="1152143">
                  <a:extLst>
                    <a:ext uri="{9D8B030D-6E8A-4147-A177-3AD203B41FA5}">
                      <a16:colId xmlns:a16="http://schemas.microsoft.com/office/drawing/2014/main" val="3810200283"/>
                    </a:ext>
                  </a:extLst>
                </a:gridCol>
                <a:gridCol w="576072">
                  <a:extLst>
                    <a:ext uri="{9D8B030D-6E8A-4147-A177-3AD203B41FA5}">
                      <a16:colId xmlns:a16="http://schemas.microsoft.com/office/drawing/2014/main" val="893868910"/>
                    </a:ext>
                  </a:extLst>
                </a:gridCol>
                <a:gridCol w="576072">
                  <a:extLst>
                    <a:ext uri="{9D8B030D-6E8A-4147-A177-3AD203B41FA5}">
                      <a16:colId xmlns:a16="http://schemas.microsoft.com/office/drawing/2014/main" val="4136705366"/>
                    </a:ext>
                  </a:extLst>
                </a:gridCol>
                <a:gridCol w="576072">
                  <a:extLst>
                    <a:ext uri="{9D8B030D-6E8A-4147-A177-3AD203B41FA5}">
                      <a16:colId xmlns:a16="http://schemas.microsoft.com/office/drawing/2014/main" val="2960380070"/>
                    </a:ext>
                  </a:extLst>
                </a:gridCol>
                <a:gridCol w="576072">
                  <a:extLst>
                    <a:ext uri="{9D8B030D-6E8A-4147-A177-3AD203B41FA5}">
                      <a16:colId xmlns:a16="http://schemas.microsoft.com/office/drawing/2014/main" val="324649354"/>
                    </a:ext>
                  </a:extLst>
                </a:gridCol>
                <a:gridCol w="576072">
                  <a:extLst>
                    <a:ext uri="{9D8B030D-6E8A-4147-A177-3AD203B41FA5}">
                      <a16:colId xmlns:a16="http://schemas.microsoft.com/office/drawing/2014/main" val="1788337397"/>
                    </a:ext>
                  </a:extLst>
                </a:gridCol>
                <a:gridCol w="576072">
                  <a:extLst>
                    <a:ext uri="{9D8B030D-6E8A-4147-A177-3AD203B41FA5}">
                      <a16:colId xmlns:a16="http://schemas.microsoft.com/office/drawing/2014/main" val="401273988"/>
                    </a:ext>
                  </a:extLst>
                </a:gridCol>
                <a:gridCol w="576072">
                  <a:extLst>
                    <a:ext uri="{9D8B030D-6E8A-4147-A177-3AD203B41FA5}">
                      <a16:colId xmlns:a16="http://schemas.microsoft.com/office/drawing/2014/main" val="649030419"/>
                    </a:ext>
                  </a:extLst>
                </a:gridCol>
                <a:gridCol w="576072">
                  <a:extLst>
                    <a:ext uri="{9D8B030D-6E8A-4147-A177-3AD203B41FA5}">
                      <a16:colId xmlns:a16="http://schemas.microsoft.com/office/drawing/2014/main" val="610286121"/>
                    </a:ext>
                  </a:extLst>
                </a:gridCol>
                <a:gridCol w="576072">
                  <a:extLst>
                    <a:ext uri="{9D8B030D-6E8A-4147-A177-3AD203B41FA5}">
                      <a16:colId xmlns:a16="http://schemas.microsoft.com/office/drawing/2014/main" val="3130980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228204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- 2020-04-21 08:16:25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البقاء على اتصال هو أحد الأشياء التي يمكن أن تساعدنا على التضامن. ابق على اتصال بأحبائك وحافظ على سلامتك في المنزل.
اضغط الرابط لمعرفة المزيد عن جهودنا المبذولة حول العالم.
#</a:t>
                      </a:r>
                      <a:r>
                        <a:rPr kumimoji="0" lang="en-US" sz="1000" b="0" i="0" u="none" strike="noStrike" kern="1200" cap="none" spc="0" normalizeH="0" baseline="0" noProof="0">
                          <a:ln>
                            <a:noFill/>
                          </a:ln>
                          <a:solidFill>
                            <a:prstClr val="black"/>
                          </a:solidFill>
                          <a:effectLst/>
                          <a:uLnTx/>
                          <a:uFillTx/>
                          <a:latin typeface="+mn-lt"/>
                          <a:ea typeface="+mn-ea"/>
                          <a:cs typeface="+mn-cs"/>
                        </a:rPr>
                        <a:t>GetThroughThisTogether #DoWhatYouCant #Samsung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https://www.instagram.com/p/B_O4aobox-a/media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02:10:25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13664</a:t>
                      </a:r>
                    </a:p>
                  </a:txBody>
                  <a:tcPr/>
                </a:tc>
                <a:extLst>
                  <a:ext uri="{0D108BD9-81ED-4DB2-BD59-A6C34878D82A}">
                    <a16:rowId xmlns:a16="http://schemas.microsoft.com/office/drawing/2014/main" val="524178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- 2020-04-30 17:00:17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قول لنا أي هواية تعلمتها في هذه الفترة؟ </a:t>
                      </a:r>
                      <a:r>
                        <a:rPr kumimoji="0" lang="en-US" sz="1000" b="0" i="0" u="none" strike="noStrike" kern="1200" cap="none" spc="0" normalizeH="0" baseline="0" noProof="0">
                          <a:ln>
                            <a:noFill/>
                          </a:ln>
                          <a:solidFill>
                            <a:prstClr val="black"/>
                          </a:solidFill>
                          <a:effectLst/>
                          <a:uLnTx/>
                          <a:uFillTx/>
                          <a:latin typeface="+mn-lt"/>
                          <a:ea typeface="+mn-ea"/>
                          <a:cs typeface="+mn-cs"/>
                        </a:rPr>
                        <a:t>📸: @ayoosha_d 
#withGalaxy
#StayApartStayTogether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https://www.instagram.com/p/B_m_hd4BDaP/media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02:10:25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12355</a:t>
                      </a:r>
                    </a:p>
                  </a:txBody>
                  <a:tcPr/>
                </a:tc>
                <a:extLst>
                  <a:ext uri="{0D108BD9-81ED-4DB2-BD59-A6C34878D82A}">
                    <a16:rowId xmlns:a16="http://schemas.microsoft.com/office/drawing/2014/main" val="3882248679"/>
                  </a:ext>
                </a:extLst>
              </a:tr>
            </a:tbl>
          </a:graphicData>
        </a:graphic>
      </p:graphicFrame>
      <p:sp>
        <p:nvSpPr>
          <p:cNvPr id="4" name="Text Placeholder 3">
            <a:extLst>
              <a:ext uri="{FF2B5EF4-FFF2-40B4-BE49-F238E27FC236}">
                <a16:creationId xmlns:a16="http://schemas.microsoft.com/office/drawing/2014/main" id="{8BCFF080-AA52-4974-9209-9F35941FD96F}"/>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4746712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264F7-E7DE-488F-8588-8AB3676612D8}"/>
              </a:ext>
            </a:extLst>
          </p:cNvPr>
          <p:cNvSpPr>
            <a:spLocks noGrp="1"/>
          </p:cNvSpPr>
          <p:nvPr>
            <p:ph type="title"/>
          </p:nvPr>
        </p:nvSpPr>
        <p:spPr/>
        <p:txBody>
          <a:bodyPr/>
          <a:lstStyle/>
          <a:p>
            <a:r>
              <a:rPr lang="en-US"/>
              <a:t>Instagram Top Performing Posts | Samsung KSA - 7 of 8</a:t>
            </a:r>
          </a:p>
        </p:txBody>
      </p:sp>
      <p:graphicFrame>
        <p:nvGraphicFramePr>
          <p:cNvPr id="5" name="Table Placeholder 4">
            <a:extLst>
              <a:ext uri="{FF2B5EF4-FFF2-40B4-BE49-F238E27FC236}">
                <a16:creationId xmlns:a16="http://schemas.microsoft.com/office/drawing/2014/main" id="{01E8CA39-E497-4092-B177-C4763DB4C150}"/>
              </a:ext>
            </a:extLst>
          </p:cNvPr>
          <p:cNvGraphicFramePr>
            <a:graphicFrameLocks noGrp="1"/>
          </p:cNvGraphicFramePr>
          <p:nvPr>
            <p:ph type="tbl" sz="quarter" idx="13"/>
            <p:extLst>
              <p:ext uri="{D42A27DB-BD31-4B8C-83A1-F6EECF244321}">
                <p14:modId xmlns:p14="http://schemas.microsoft.com/office/powerpoint/2010/main" val="2220578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053187598"/>
                    </a:ext>
                  </a:extLst>
                </a:gridCol>
                <a:gridCol w="1152143">
                  <a:extLst>
                    <a:ext uri="{9D8B030D-6E8A-4147-A177-3AD203B41FA5}">
                      <a16:colId xmlns:a16="http://schemas.microsoft.com/office/drawing/2014/main" val="3599582135"/>
                    </a:ext>
                  </a:extLst>
                </a:gridCol>
                <a:gridCol w="576072">
                  <a:extLst>
                    <a:ext uri="{9D8B030D-6E8A-4147-A177-3AD203B41FA5}">
                      <a16:colId xmlns:a16="http://schemas.microsoft.com/office/drawing/2014/main" val="1802527940"/>
                    </a:ext>
                  </a:extLst>
                </a:gridCol>
                <a:gridCol w="576072">
                  <a:extLst>
                    <a:ext uri="{9D8B030D-6E8A-4147-A177-3AD203B41FA5}">
                      <a16:colId xmlns:a16="http://schemas.microsoft.com/office/drawing/2014/main" val="2102761673"/>
                    </a:ext>
                  </a:extLst>
                </a:gridCol>
                <a:gridCol w="576072">
                  <a:extLst>
                    <a:ext uri="{9D8B030D-6E8A-4147-A177-3AD203B41FA5}">
                      <a16:colId xmlns:a16="http://schemas.microsoft.com/office/drawing/2014/main" val="3813321331"/>
                    </a:ext>
                  </a:extLst>
                </a:gridCol>
                <a:gridCol w="576072">
                  <a:extLst>
                    <a:ext uri="{9D8B030D-6E8A-4147-A177-3AD203B41FA5}">
                      <a16:colId xmlns:a16="http://schemas.microsoft.com/office/drawing/2014/main" val="3216608816"/>
                    </a:ext>
                  </a:extLst>
                </a:gridCol>
                <a:gridCol w="576072">
                  <a:extLst>
                    <a:ext uri="{9D8B030D-6E8A-4147-A177-3AD203B41FA5}">
                      <a16:colId xmlns:a16="http://schemas.microsoft.com/office/drawing/2014/main" val="1282895923"/>
                    </a:ext>
                  </a:extLst>
                </a:gridCol>
                <a:gridCol w="576072">
                  <a:extLst>
                    <a:ext uri="{9D8B030D-6E8A-4147-A177-3AD203B41FA5}">
                      <a16:colId xmlns:a16="http://schemas.microsoft.com/office/drawing/2014/main" val="3793803795"/>
                    </a:ext>
                  </a:extLst>
                </a:gridCol>
                <a:gridCol w="576072">
                  <a:extLst>
                    <a:ext uri="{9D8B030D-6E8A-4147-A177-3AD203B41FA5}">
                      <a16:colId xmlns:a16="http://schemas.microsoft.com/office/drawing/2014/main" val="1838771272"/>
                    </a:ext>
                  </a:extLst>
                </a:gridCol>
                <a:gridCol w="576072">
                  <a:extLst>
                    <a:ext uri="{9D8B030D-6E8A-4147-A177-3AD203B41FA5}">
                      <a16:colId xmlns:a16="http://schemas.microsoft.com/office/drawing/2014/main" val="3831310864"/>
                    </a:ext>
                  </a:extLst>
                </a:gridCol>
                <a:gridCol w="576072">
                  <a:extLst>
                    <a:ext uri="{9D8B030D-6E8A-4147-A177-3AD203B41FA5}">
                      <a16:colId xmlns:a16="http://schemas.microsoft.com/office/drawing/2014/main" val="231866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319962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- 2020-04-15 07:35:50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قد تجبرنا الظروف على الابتعاد الآن
لكننا لن نجعل المسافات 
تمنعنا من العيش معاً
تباعدواً، ابقوا معاً
سنتجاوز هذه المرحلة معاً
#</a:t>
                      </a:r>
                      <a:r>
                        <a:rPr kumimoji="0" lang="en-US" sz="1000" b="0" i="0" u="none" strike="noStrike" kern="1200" cap="none" spc="0" normalizeH="0" baseline="0" noProof="0">
                          <a:ln>
                            <a:noFill/>
                          </a:ln>
                          <a:solidFill>
                            <a:prstClr val="black"/>
                          </a:solidFill>
                          <a:effectLst/>
                          <a:uLnTx/>
                          <a:uFillTx/>
                          <a:latin typeface="+mn-lt"/>
                          <a:ea typeface="+mn-ea"/>
                          <a:cs typeface="+mn-cs"/>
                        </a:rPr>
                        <a:t>GetThroughThisTogether #StayApartStayTogether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https://www.instagram.com/p/B-_W_o8JiAi/media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02:10:25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8050</a:t>
                      </a:r>
                    </a:p>
                  </a:txBody>
                  <a:tcPr/>
                </a:tc>
                <a:extLst>
                  <a:ext uri="{0D108BD9-81ED-4DB2-BD59-A6C34878D82A}">
                    <a16:rowId xmlns:a16="http://schemas.microsoft.com/office/drawing/2014/main" val="3832043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- 2020-04-22 18:53:28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حين تنظر إلى الأمور بشكل مختلف، تتفتح أمامك أمور كثيرة. بمناسبة يوم الأرض، لا تتردد أن تفعل الكثير من الأمور بالكراتين الفارغة في منزلك
اكتشف المزيد @</a:t>
                      </a:r>
                      <a:r>
                        <a:rPr kumimoji="0" lang="en-US" sz="1000" b="0" i="0" u="none" strike="noStrike" kern="1200" cap="none" spc="0" normalizeH="0" baseline="0" noProof="0">
                          <a:ln>
                            <a:noFill/>
                          </a:ln>
                          <a:solidFill>
                            <a:prstClr val="black"/>
                          </a:solidFill>
                          <a:effectLst/>
                          <a:uLnTx/>
                          <a:uFillTx/>
                          <a:latin typeface="+mn-lt"/>
                          <a:ea typeface="+mn-ea"/>
                          <a:cs typeface="+mn-cs"/>
                        </a:rPr>
                        <a:t>samsungtv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https://www.instagram.com/p/B_SmFofokaA/media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02:10:25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6291</a:t>
                      </a:r>
                    </a:p>
                  </a:txBody>
                  <a:tcPr/>
                </a:tc>
                <a:extLst>
                  <a:ext uri="{0D108BD9-81ED-4DB2-BD59-A6C34878D82A}">
                    <a16:rowId xmlns:a16="http://schemas.microsoft.com/office/drawing/2014/main" val="2536836427"/>
                  </a:ext>
                </a:extLst>
              </a:tr>
            </a:tbl>
          </a:graphicData>
        </a:graphic>
      </p:graphicFrame>
      <p:sp>
        <p:nvSpPr>
          <p:cNvPr id="4" name="Text Placeholder 3">
            <a:extLst>
              <a:ext uri="{FF2B5EF4-FFF2-40B4-BE49-F238E27FC236}">
                <a16:creationId xmlns:a16="http://schemas.microsoft.com/office/drawing/2014/main" id="{034813F7-556C-43F2-B224-C2FC35FCEA15}"/>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1519993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3F50B-AE7D-4B01-B12F-9D2869A2E9D7}"/>
              </a:ext>
            </a:extLst>
          </p:cNvPr>
          <p:cNvSpPr>
            <a:spLocks noGrp="1"/>
          </p:cNvSpPr>
          <p:nvPr>
            <p:ph type="title"/>
          </p:nvPr>
        </p:nvSpPr>
        <p:spPr/>
        <p:txBody>
          <a:bodyPr/>
          <a:lstStyle/>
          <a:p>
            <a:r>
              <a:rPr lang="en-US"/>
              <a:t>Instagram Top Performing Posts | Samsung KSA - 8 of 8</a:t>
            </a:r>
          </a:p>
        </p:txBody>
      </p:sp>
      <p:graphicFrame>
        <p:nvGraphicFramePr>
          <p:cNvPr id="5" name="Table Placeholder 4">
            <a:extLst>
              <a:ext uri="{FF2B5EF4-FFF2-40B4-BE49-F238E27FC236}">
                <a16:creationId xmlns:a16="http://schemas.microsoft.com/office/drawing/2014/main" id="{DF803326-C482-44CB-86E8-362795BFCD58}"/>
              </a:ext>
            </a:extLst>
          </p:cNvPr>
          <p:cNvGraphicFramePr>
            <a:graphicFrameLocks noGrp="1"/>
          </p:cNvGraphicFramePr>
          <p:nvPr>
            <p:ph type="tbl" sz="quarter" idx="13"/>
            <p:extLst>
              <p:ext uri="{D42A27DB-BD31-4B8C-83A1-F6EECF244321}">
                <p14:modId xmlns:p14="http://schemas.microsoft.com/office/powerpoint/2010/main" val="2682894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4038324198"/>
                    </a:ext>
                  </a:extLst>
                </a:gridCol>
                <a:gridCol w="1152143">
                  <a:extLst>
                    <a:ext uri="{9D8B030D-6E8A-4147-A177-3AD203B41FA5}">
                      <a16:colId xmlns:a16="http://schemas.microsoft.com/office/drawing/2014/main" val="3247505527"/>
                    </a:ext>
                  </a:extLst>
                </a:gridCol>
                <a:gridCol w="576072">
                  <a:extLst>
                    <a:ext uri="{9D8B030D-6E8A-4147-A177-3AD203B41FA5}">
                      <a16:colId xmlns:a16="http://schemas.microsoft.com/office/drawing/2014/main" val="1721832627"/>
                    </a:ext>
                  </a:extLst>
                </a:gridCol>
                <a:gridCol w="576072">
                  <a:extLst>
                    <a:ext uri="{9D8B030D-6E8A-4147-A177-3AD203B41FA5}">
                      <a16:colId xmlns:a16="http://schemas.microsoft.com/office/drawing/2014/main" val="4123920640"/>
                    </a:ext>
                  </a:extLst>
                </a:gridCol>
                <a:gridCol w="576072">
                  <a:extLst>
                    <a:ext uri="{9D8B030D-6E8A-4147-A177-3AD203B41FA5}">
                      <a16:colId xmlns:a16="http://schemas.microsoft.com/office/drawing/2014/main" val="404615786"/>
                    </a:ext>
                  </a:extLst>
                </a:gridCol>
                <a:gridCol w="576072">
                  <a:extLst>
                    <a:ext uri="{9D8B030D-6E8A-4147-A177-3AD203B41FA5}">
                      <a16:colId xmlns:a16="http://schemas.microsoft.com/office/drawing/2014/main" val="1642191528"/>
                    </a:ext>
                  </a:extLst>
                </a:gridCol>
                <a:gridCol w="576072">
                  <a:extLst>
                    <a:ext uri="{9D8B030D-6E8A-4147-A177-3AD203B41FA5}">
                      <a16:colId xmlns:a16="http://schemas.microsoft.com/office/drawing/2014/main" val="1876671229"/>
                    </a:ext>
                  </a:extLst>
                </a:gridCol>
                <a:gridCol w="576072">
                  <a:extLst>
                    <a:ext uri="{9D8B030D-6E8A-4147-A177-3AD203B41FA5}">
                      <a16:colId xmlns:a16="http://schemas.microsoft.com/office/drawing/2014/main" val="2639615234"/>
                    </a:ext>
                  </a:extLst>
                </a:gridCol>
                <a:gridCol w="576072">
                  <a:extLst>
                    <a:ext uri="{9D8B030D-6E8A-4147-A177-3AD203B41FA5}">
                      <a16:colId xmlns:a16="http://schemas.microsoft.com/office/drawing/2014/main" val="871751044"/>
                    </a:ext>
                  </a:extLst>
                </a:gridCol>
                <a:gridCol w="576072">
                  <a:extLst>
                    <a:ext uri="{9D8B030D-6E8A-4147-A177-3AD203B41FA5}">
                      <a16:colId xmlns:a16="http://schemas.microsoft.com/office/drawing/2014/main" val="2737250195"/>
                    </a:ext>
                  </a:extLst>
                </a:gridCol>
                <a:gridCol w="576072">
                  <a:extLst>
                    <a:ext uri="{9D8B030D-6E8A-4147-A177-3AD203B41FA5}">
                      <a16:colId xmlns:a16="http://schemas.microsoft.com/office/drawing/2014/main" val="1711246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386140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- 2020-04-22 18:54:35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بمناسبة يوم الأرض، وقبل أن تلقي الكراتين، فكر بما يمكنك أن تصنع منها. من يعلم فقد تكون على وشك إلقاء منزل قطتك؟ اكتشف ما يمكنك فعله وأنت في المنزل
 @</a:t>
                      </a:r>
                      <a:r>
                        <a:rPr kumimoji="0" lang="en-US" sz="1000" b="0" i="0" u="none" strike="noStrike" kern="1200" cap="none" spc="0" normalizeH="0" baseline="0" noProof="0">
                          <a:ln>
                            <a:noFill/>
                          </a:ln>
                          <a:solidFill>
                            <a:prstClr val="black"/>
                          </a:solidFill>
                          <a:effectLst/>
                          <a:uLnTx/>
                          <a:uFillTx/>
                          <a:latin typeface="+mn-lt"/>
                          <a:ea typeface="+mn-ea"/>
                          <a:cs typeface="+mn-cs"/>
                        </a:rPr>
                        <a:t>samsungtv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https://www.instagram.com/p/B_SmN4-o99B/media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02:10:25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6663</a:t>
                      </a:r>
                    </a:p>
                  </a:txBody>
                  <a:tcPr/>
                </a:tc>
                <a:extLst>
                  <a:ext uri="{0D108BD9-81ED-4DB2-BD59-A6C34878D82A}">
                    <a16:rowId xmlns:a16="http://schemas.microsoft.com/office/drawing/2014/main" val="3475693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- 2020-04-22 18:52:18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بمناسبة يوم الأرض، تمهل وفكر كيف تعيد استخدام الأشياء، عوضاً عن رميها بعيداً. معاً يمكننا أن نحدث تغييراً كبيراً. فلنحرص جميعاً على فعل كل شيء بإدراك ومسؤولية.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https://www.instagram.com/p/B_Sl9I0IBiQ/media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02:10:25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6008</a:t>
                      </a:r>
                    </a:p>
                  </a:txBody>
                  <a:tcPr/>
                </a:tc>
                <a:extLst>
                  <a:ext uri="{0D108BD9-81ED-4DB2-BD59-A6C34878D82A}">
                    <a16:rowId xmlns:a16="http://schemas.microsoft.com/office/drawing/2014/main" val="2709657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- 2020-04-28 10:00:12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مين منكم قاعد ياكل مكسرات؟ </a:t>
                      </a:r>
                      <a:r>
                        <a:rPr kumimoji="0" lang="en-US" sz="1000" b="0" i="0" u="none" strike="noStrike" kern="1200" cap="none" spc="0" normalizeH="0" baseline="0" noProof="0">
                          <a:ln>
                            <a:noFill/>
                          </a:ln>
                          <a:solidFill>
                            <a:prstClr val="black"/>
                          </a:solidFill>
                          <a:effectLst/>
                          <a:uLnTx/>
                          <a:uFillTx/>
                          <a:latin typeface="+mn-lt"/>
                          <a:ea typeface="+mn-ea"/>
                          <a:cs typeface="+mn-cs"/>
                        </a:rPr>
                        <a:t>📸: @abdullah.alhattab 
#withGalaxy
#StayApartStayTogether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https://www.instagram.com/p/B_hF27Hjk94/media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02:10:25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3032</a:t>
                      </a:r>
                    </a:p>
                  </a:txBody>
                  <a:tcPr/>
                </a:tc>
                <a:extLst>
                  <a:ext uri="{0D108BD9-81ED-4DB2-BD59-A6C34878D82A}">
                    <a16:rowId xmlns:a16="http://schemas.microsoft.com/office/drawing/2014/main" val="860597503"/>
                  </a:ext>
                </a:extLst>
              </a:tr>
            </a:tbl>
          </a:graphicData>
        </a:graphic>
      </p:graphicFrame>
      <p:sp>
        <p:nvSpPr>
          <p:cNvPr id="4" name="Text Placeholder 3">
            <a:extLst>
              <a:ext uri="{FF2B5EF4-FFF2-40B4-BE49-F238E27FC236}">
                <a16:creationId xmlns:a16="http://schemas.microsoft.com/office/drawing/2014/main" id="{EE8A6C33-6AE8-4D72-A72C-57115CDFA58F}"/>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5777080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F2594-AD8C-4BAC-855A-01B4BE9E7143}"/>
              </a:ext>
            </a:extLst>
          </p:cNvPr>
          <p:cNvSpPr>
            <a:spLocks noGrp="1"/>
          </p:cNvSpPr>
          <p:nvPr>
            <p:ph type="title"/>
          </p:nvPr>
        </p:nvSpPr>
        <p:spPr/>
        <p:txBody>
          <a:bodyPr/>
          <a:lstStyle/>
          <a:p>
            <a:r>
              <a:rPr lang="en-US"/>
              <a:t>Instagram Least Performing Posts | Samsung KSA - 1 of 8</a:t>
            </a:r>
          </a:p>
        </p:txBody>
      </p:sp>
      <p:graphicFrame>
        <p:nvGraphicFramePr>
          <p:cNvPr id="5" name="Table Placeholder 4">
            <a:extLst>
              <a:ext uri="{FF2B5EF4-FFF2-40B4-BE49-F238E27FC236}">
                <a16:creationId xmlns:a16="http://schemas.microsoft.com/office/drawing/2014/main" id="{E0E27024-9465-4F8C-8C8A-93D44C72D566}"/>
              </a:ext>
            </a:extLst>
          </p:cNvPr>
          <p:cNvGraphicFramePr>
            <a:graphicFrameLocks noGrp="1"/>
          </p:cNvGraphicFramePr>
          <p:nvPr>
            <p:ph type="tbl" sz="quarter" idx="13"/>
            <p:extLst>
              <p:ext uri="{D42A27DB-BD31-4B8C-83A1-F6EECF244321}">
                <p14:modId xmlns:p14="http://schemas.microsoft.com/office/powerpoint/2010/main" val="4285555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369020366"/>
                    </a:ext>
                  </a:extLst>
                </a:gridCol>
                <a:gridCol w="1152143">
                  <a:extLst>
                    <a:ext uri="{9D8B030D-6E8A-4147-A177-3AD203B41FA5}">
                      <a16:colId xmlns:a16="http://schemas.microsoft.com/office/drawing/2014/main" val="472453865"/>
                    </a:ext>
                  </a:extLst>
                </a:gridCol>
                <a:gridCol w="576072">
                  <a:extLst>
                    <a:ext uri="{9D8B030D-6E8A-4147-A177-3AD203B41FA5}">
                      <a16:colId xmlns:a16="http://schemas.microsoft.com/office/drawing/2014/main" val="1137954656"/>
                    </a:ext>
                  </a:extLst>
                </a:gridCol>
                <a:gridCol w="576072">
                  <a:extLst>
                    <a:ext uri="{9D8B030D-6E8A-4147-A177-3AD203B41FA5}">
                      <a16:colId xmlns:a16="http://schemas.microsoft.com/office/drawing/2014/main" val="3611761248"/>
                    </a:ext>
                  </a:extLst>
                </a:gridCol>
                <a:gridCol w="576072">
                  <a:extLst>
                    <a:ext uri="{9D8B030D-6E8A-4147-A177-3AD203B41FA5}">
                      <a16:colId xmlns:a16="http://schemas.microsoft.com/office/drawing/2014/main" val="4158519463"/>
                    </a:ext>
                  </a:extLst>
                </a:gridCol>
                <a:gridCol w="576072">
                  <a:extLst>
                    <a:ext uri="{9D8B030D-6E8A-4147-A177-3AD203B41FA5}">
                      <a16:colId xmlns:a16="http://schemas.microsoft.com/office/drawing/2014/main" val="3378833652"/>
                    </a:ext>
                  </a:extLst>
                </a:gridCol>
                <a:gridCol w="576072">
                  <a:extLst>
                    <a:ext uri="{9D8B030D-6E8A-4147-A177-3AD203B41FA5}">
                      <a16:colId xmlns:a16="http://schemas.microsoft.com/office/drawing/2014/main" val="531279328"/>
                    </a:ext>
                  </a:extLst>
                </a:gridCol>
                <a:gridCol w="576072">
                  <a:extLst>
                    <a:ext uri="{9D8B030D-6E8A-4147-A177-3AD203B41FA5}">
                      <a16:colId xmlns:a16="http://schemas.microsoft.com/office/drawing/2014/main" val="3773266102"/>
                    </a:ext>
                  </a:extLst>
                </a:gridCol>
                <a:gridCol w="576072">
                  <a:extLst>
                    <a:ext uri="{9D8B030D-6E8A-4147-A177-3AD203B41FA5}">
                      <a16:colId xmlns:a16="http://schemas.microsoft.com/office/drawing/2014/main" val="823686512"/>
                    </a:ext>
                  </a:extLst>
                </a:gridCol>
                <a:gridCol w="576072">
                  <a:extLst>
                    <a:ext uri="{9D8B030D-6E8A-4147-A177-3AD203B41FA5}">
                      <a16:colId xmlns:a16="http://schemas.microsoft.com/office/drawing/2014/main" val="901529822"/>
                    </a:ext>
                  </a:extLst>
                </a:gridCol>
                <a:gridCol w="576072">
                  <a:extLst>
                    <a:ext uri="{9D8B030D-6E8A-4147-A177-3AD203B41FA5}">
                      <a16:colId xmlns:a16="http://schemas.microsoft.com/office/drawing/2014/main" val="422377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246201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- 2020-04-28 10:00:12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مين منكم قاعد ياكل مكسرات؟ </a:t>
                      </a:r>
                      <a:r>
                        <a:rPr kumimoji="0" lang="en-US" sz="1000" b="0" i="0" u="none" strike="noStrike" kern="1200" cap="none" spc="0" normalizeH="0" baseline="0" noProof="0">
                          <a:ln>
                            <a:noFill/>
                          </a:ln>
                          <a:solidFill>
                            <a:prstClr val="black"/>
                          </a:solidFill>
                          <a:effectLst/>
                          <a:uLnTx/>
                          <a:uFillTx/>
                          <a:latin typeface="+mn-lt"/>
                          <a:ea typeface="+mn-ea"/>
                          <a:cs typeface="+mn-cs"/>
                        </a:rPr>
                        <a:t>📸: @abdullah.alhattab 
#withGalaxy
#StayApartStayTogether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https://www.instagram.com/p/B_hF27Hjk94/media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02:10:25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3032</a:t>
                      </a:r>
                    </a:p>
                  </a:txBody>
                  <a:tcPr/>
                </a:tc>
                <a:extLst>
                  <a:ext uri="{0D108BD9-81ED-4DB2-BD59-A6C34878D82A}">
                    <a16:rowId xmlns:a16="http://schemas.microsoft.com/office/drawing/2014/main" val="3504628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- 2020-04-22 18:52:18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بمناسبة يوم الأرض، تمهل وفكر كيف تعيد استخدام الأشياء، عوضاً عن رميها بعيداً. معاً يمكننا أن نحدث تغييراً كبيراً. فلنحرص جميعاً على فعل كل شيء بإدراك ومسؤولية.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https://www.instagram.com/p/B_Sl9I0IBiQ/media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02:10:25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6008</a:t>
                      </a:r>
                    </a:p>
                  </a:txBody>
                  <a:tcPr/>
                </a:tc>
                <a:extLst>
                  <a:ext uri="{0D108BD9-81ED-4DB2-BD59-A6C34878D82A}">
                    <a16:rowId xmlns:a16="http://schemas.microsoft.com/office/drawing/2014/main" val="1303988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- 2020-04-22 18:54:35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بمناسبة يوم الأرض، وقبل أن تلقي الكراتين، فكر بما يمكنك أن تصنع منها. من يعلم فقد تكون على وشك إلقاء منزل قطتك؟ اكتشف ما يمكنك فعله وأنت في المنزل
 @</a:t>
                      </a:r>
                      <a:r>
                        <a:rPr kumimoji="0" lang="en-US" sz="1000" b="0" i="0" u="none" strike="noStrike" kern="1200" cap="none" spc="0" normalizeH="0" baseline="0" noProof="0">
                          <a:ln>
                            <a:noFill/>
                          </a:ln>
                          <a:solidFill>
                            <a:prstClr val="black"/>
                          </a:solidFill>
                          <a:effectLst/>
                          <a:uLnTx/>
                          <a:uFillTx/>
                          <a:latin typeface="+mn-lt"/>
                          <a:ea typeface="+mn-ea"/>
                          <a:cs typeface="+mn-cs"/>
                        </a:rPr>
                        <a:t>samsungtv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https://www.instagram.com/p/B_SmN4-o99B/media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02:10:25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6663</a:t>
                      </a:r>
                    </a:p>
                  </a:txBody>
                  <a:tcPr/>
                </a:tc>
                <a:extLst>
                  <a:ext uri="{0D108BD9-81ED-4DB2-BD59-A6C34878D82A}">
                    <a16:rowId xmlns:a16="http://schemas.microsoft.com/office/drawing/2014/main" val="2964594555"/>
                  </a:ext>
                </a:extLst>
              </a:tr>
            </a:tbl>
          </a:graphicData>
        </a:graphic>
      </p:graphicFrame>
      <p:sp>
        <p:nvSpPr>
          <p:cNvPr id="4" name="Text Placeholder 3">
            <a:extLst>
              <a:ext uri="{FF2B5EF4-FFF2-40B4-BE49-F238E27FC236}">
                <a16:creationId xmlns:a16="http://schemas.microsoft.com/office/drawing/2014/main" id="{A514A843-4FA0-49B0-A545-8B858C4B6BC4}"/>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4500175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28B5A-AFAA-4D67-847E-9399268CB67B}"/>
              </a:ext>
            </a:extLst>
          </p:cNvPr>
          <p:cNvSpPr>
            <a:spLocks noGrp="1"/>
          </p:cNvSpPr>
          <p:nvPr>
            <p:ph type="title"/>
          </p:nvPr>
        </p:nvSpPr>
        <p:spPr/>
        <p:txBody>
          <a:bodyPr/>
          <a:lstStyle/>
          <a:p>
            <a:r>
              <a:rPr lang="en-US"/>
              <a:t>Instagram Least Performing Posts | Samsung KSA - 2 of 8</a:t>
            </a:r>
          </a:p>
        </p:txBody>
      </p:sp>
      <p:graphicFrame>
        <p:nvGraphicFramePr>
          <p:cNvPr id="5" name="Table Placeholder 4">
            <a:extLst>
              <a:ext uri="{FF2B5EF4-FFF2-40B4-BE49-F238E27FC236}">
                <a16:creationId xmlns:a16="http://schemas.microsoft.com/office/drawing/2014/main" id="{C887B3F6-7113-46A2-A08C-4EE35DDE3687}"/>
              </a:ext>
            </a:extLst>
          </p:cNvPr>
          <p:cNvGraphicFramePr>
            <a:graphicFrameLocks noGrp="1"/>
          </p:cNvGraphicFramePr>
          <p:nvPr>
            <p:ph type="tbl" sz="quarter" idx="13"/>
            <p:extLst>
              <p:ext uri="{D42A27DB-BD31-4B8C-83A1-F6EECF244321}">
                <p14:modId xmlns:p14="http://schemas.microsoft.com/office/powerpoint/2010/main" val="2931999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103628841"/>
                    </a:ext>
                  </a:extLst>
                </a:gridCol>
                <a:gridCol w="1152143">
                  <a:extLst>
                    <a:ext uri="{9D8B030D-6E8A-4147-A177-3AD203B41FA5}">
                      <a16:colId xmlns:a16="http://schemas.microsoft.com/office/drawing/2014/main" val="3358013746"/>
                    </a:ext>
                  </a:extLst>
                </a:gridCol>
                <a:gridCol w="576072">
                  <a:extLst>
                    <a:ext uri="{9D8B030D-6E8A-4147-A177-3AD203B41FA5}">
                      <a16:colId xmlns:a16="http://schemas.microsoft.com/office/drawing/2014/main" val="792228458"/>
                    </a:ext>
                  </a:extLst>
                </a:gridCol>
                <a:gridCol w="576072">
                  <a:extLst>
                    <a:ext uri="{9D8B030D-6E8A-4147-A177-3AD203B41FA5}">
                      <a16:colId xmlns:a16="http://schemas.microsoft.com/office/drawing/2014/main" val="2405788242"/>
                    </a:ext>
                  </a:extLst>
                </a:gridCol>
                <a:gridCol w="576072">
                  <a:extLst>
                    <a:ext uri="{9D8B030D-6E8A-4147-A177-3AD203B41FA5}">
                      <a16:colId xmlns:a16="http://schemas.microsoft.com/office/drawing/2014/main" val="1923773038"/>
                    </a:ext>
                  </a:extLst>
                </a:gridCol>
                <a:gridCol w="576072">
                  <a:extLst>
                    <a:ext uri="{9D8B030D-6E8A-4147-A177-3AD203B41FA5}">
                      <a16:colId xmlns:a16="http://schemas.microsoft.com/office/drawing/2014/main" val="3486728135"/>
                    </a:ext>
                  </a:extLst>
                </a:gridCol>
                <a:gridCol w="576072">
                  <a:extLst>
                    <a:ext uri="{9D8B030D-6E8A-4147-A177-3AD203B41FA5}">
                      <a16:colId xmlns:a16="http://schemas.microsoft.com/office/drawing/2014/main" val="3706738893"/>
                    </a:ext>
                  </a:extLst>
                </a:gridCol>
                <a:gridCol w="576072">
                  <a:extLst>
                    <a:ext uri="{9D8B030D-6E8A-4147-A177-3AD203B41FA5}">
                      <a16:colId xmlns:a16="http://schemas.microsoft.com/office/drawing/2014/main" val="3475835953"/>
                    </a:ext>
                  </a:extLst>
                </a:gridCol>
                <a:gridCol w="576072">
                  <a:extLst>
                    <a:ext uri="{9D8B030D-6E8A-4147-A177-3AD203B41FA5}">
                      <a16:colId xmlns:a16="http://schemas.microsoft.com/office/drawing/2014/main" val="706741754"/>
                    </a:ext>
                  </a:extLst>
                </a:gridCol>
                <a:gridCol w="576072">
                  <a:extLst>
                    <a:ext uri="{9D8B030D-6E8A-4147-A177-3AD203B41FA5}">
                      <a16:colId xmlns:a16="http://schemas.microsoft.com/office/drawing/2014/main" val="84037434"/>
                    </a:ext>
                  </a:extLst>
                </a:gridCol>
                <a:gridCol w="576072">
                  <a:extLst>
                    <a:ext uri="{9D8B030D-6E8A-4147-A177-3AD203B41FA5}">
                      <a16:colId xmlns:a16="http://schemas.microsoft.com/office/drawing/2014/main" val="1335913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980850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- 2020-04-22 18:53:28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حين تنظر إلى الأمور بشكل مختلف، تتفتح أمامك أمور كثيرة. بمناسبة يوم الأرض، لا تتردد أن تفعل الكثير من الأمور بالكراتين الفارغة في منزلك
اكتشف المزيد @</a:t>
                      </a:r>
                      <a:r>
                        <a:rPr kumimoji="0" lang="en-US" sz="1000" b="0" i="0" u="none" strike="noStrike" kern="1200" cap="none" spc="0" normalizeH="0" baseline="0" noProof="0">
                          <a:ln>
                            <a:noFill/>
                          </a:ln>
                          <a:solidFill>
                            <a:prstClr val="black"/>
                          </a:solidFill>
                          <a:effectLst/>
                          <a:uLnTx/>
                          <a:uFillTx/>
                          <a:latin typeface="+mn-lt"/>
                          <a:ea typeface="+mn-ea"/>
                          <a:cs typeface="+mn-cs"/>
                        </a:rPr>
                        <a:t>samsungtv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https://www.instagram.com/p/B_SmFofokaA/media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02:10:25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6291</a:t>
                      </a:r>
                    </a:p>
                  </a:txBody>
                  <a:tcPr/>
                </a:tc>
                <a:extLst>
                  <a:ext uri="{0D108BD9-81ED-4DB2-BD59-A6C34878D82A}">
                    <a16:rowId xmlns:a16="http://schemas.microsoft.com/office/drawing/2014/main" val="4084922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- 2020-04-15 07:35:50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قد تجبرنا الظروف على الابتعاد الآن
لكننا لن نجعل المسافات 
تمنعنا من العيش معاً
تباعدواً، ابقوا معاً
سنتجاوز هذه المرحلة معاً
#</a:t>
                      </a:r>
                      <a:r>
                        <a:rPr kumimoji="0" lang="en-US" sz="1000" b="0" i="0" u="none" strike="noStrike" kern="1200" cap="none" spc="0" normalizeH="0" baseline="0" noProof="0">
                          <a:ln>
                            <a:noFill/>
                          </a:ln>
                          <a:solidFill>
                            <a:prstClr val="black"/>
                          </a:solidFill>
                          <a:effectLst/>
                          <a:uLnTx/>
                          <a:uFillTx/>
                          <a:latin typeface="+mn-lt"/>
                          <a:ea typeface="+mn-ea"/>
                          <a:cs typeface="+mn-cs"/>
                        </a:rPr>
                        <a:t>GetThroughThisTogether #StayApartStayTogether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https://www.instagram.com/p/B-_W_o8JiAi/media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02:10:25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8050</a:t>
                      </a:r>
                    </a:p>
                  </a:txBody>
                  <a:tcPr/>
                </a:tc>
                <a:extLst>
                  <a:ext uri="{0D108BD9-81ED-4DB2-BD59-A6C34878D82A}">
                    <a16:rowId xmlns:a16="http://schemas.microsoft.com/office/drawing/2014/main" val="2238866510"/>
                  </a:ext>
                </a:extLst>
              </a:tr>
            </a:tbl>
          </a:graphicData>
        </a:graphic>
      </p:graphicFrame>
      <p:sp>
        <p:nvSpPr>
          <p:cNvPr id="4" name="Text Placeholder 3">
            <a:extLst>
              <a:ext uri="{FF2B5EF4-FFF2-40B4-BE49-F238E27FC236}">
                <a16:creationId xmlns:a16="http://schemas.microsoft.com/office/drawing/2014/main" id="{CAF00298-215A-4F6D-92A1-F1B38D06FC1A}"/>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701764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E2CF5-26C7-4245-8EF8-2C337F4626DA}"/>
              </a:ext>
            </a:extLst>
          </p:cNvPr>
          <p:cNvSpPr>
            <a:spLocks noGrp="1"/>
          </p:cNvSpPr>
          <p:nvPr>
            <p:ph type="title"/>
          </p:nvPr>
        </p:nvSpPr>
        <p:spPr/>
        <p:txBody>
          <a:bodyPr/>
          <a:lstStyle/>
          <a:p>
            <a:r>
              <a:rPr lang="en-US"/>
              <a:t>Instagram Least Performing Posts | Samsung KSA - 3 of 8</a:t>
            </a:r>
          </a:p>
        </p:txBody>
      </p:sp>
      <p:graphicFrame>
        <p:nvGraphicFramePr>
          <p:cNvPr id="5" name="Table Placeholder 4">
            <a:extLst>
              <a:ext uri="{FF2B5EF4-FFF2-40B4-BE49-F238E27FC236}">
                <a16:creationId xmlns:a16="http://schemas.microsoft.com/office/drawing/2014/main" id="{B24A0429-488A-4483-9F1F-37F8DE8E80FB}"/>
              </a:ext>
            </a:extLst>
          </p:cNvPr>
          <p:cNvGraphicFramePr>
            <a:graphicFrameLocks noGrp="1"/>
          </p:cNvGraphicFramePr>
          <p:nvPr>
            <p:ph type="tbl" sz="quarter" idx="13"/>
            <p:extLst>
              <p:ext uri="{D42A27DB-BD31-4B8C-83A1-F6EECF244321}">
                <p14:modId xmlns:p14="http://schemas.microsoft.com/office/powerpoint/2010/main" val="4281001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659459911"/>
                    </a:ext>
                  </a:extLst>
                </a:gridCol>
                <a:gridCol w="1152143">
                  <a:extLst>
                    <a:ext uri="{9D8B030D-6E8A-4147-A177-3AD203B41FA5}">
                      <a16:colId xmlns:a16="http://schemas.microsoft.com/office/drawing/2014/main" val="2443682615"/>
                    </a:ext>
                  </a:extLst>
                </a:gridCol>
                <a:gridCol w="576072">
                  <a:extLst>
                    <a:ext uri="{9D8B030D-6E8A-4147-A177-3AD203B41FA5}">
                      <a16:colId xmlns:a16="http://schemas.microsoft.com/office/drawing/2014/main" val="1026382546"/>
                    </a:ext>
                  </a:extLst>
                </a:gridCol>
                <a:gridCol w="576072">
                  <a:extLst>
                    <a:ext uri="{9D8B030D-6E8A-4147-A177-3AD203B41FA5}">
                      <a16:colId xmlns:a16="http://schemas.microsoft.com/office/drawing/2014/main" val="401876976"/>
                    </a:ext>
                  </a:extLst>
                </a:gridCol>
                <a:gridCol w="576072">
                  <a:extLst>
                    <a:ext uri="{9D8B030D-6E8A-4147-A177-3AD203B41FA5}">
                      <a16:colId xmlns:a16="http://schemas.microsoft.com/office/drawing/2014/main" val="3346190132"/>
                    </a:ext>
                  </a:extLst>
                </a:gridCol>
                <a:gridCol w="576072">
                  <a:extLst>
                    <a:ext uri="{9D8B030D-6E8A-4147-A177-3AD203B41FA5}">
                      <a16:colId xmlns:a16="http://schemas.microsoft.com/office/drawing/2014/main" val="3542580232"/>
                    </a:ext>
                  </a:extLst>
                </a:gridCol>
                <a:gridCol w="576072">
                  <a:extLst>
                    <a:ext uri="{9D8B030D-6E8A-4147-A177-3AD203B41FA5}">
                      <a16:colId xmlns:a16="http://schemas.microsoft.com/office/drawing/2014/main" val="3453887196"/>
                    </a:ext>
                  </a:extLst>
                </a:gridCol>
                <a:gridCol w="576072">
                  <a:extLst>
                    <a:ext uri="{9D8B030D-6E8A-4147-A177-3AD203B41FA5}">
                      <a16:colId xmlns:a16="http://schemas.microsoft.com/office/drawing/2014/main" val="182155621"/>
                    </a:ext>
                  </a:extLst>
                </a:gridCol>
                <a:gridCol w="576072">
                  <a:extLst>
                    <a:ext uri="{9D8B030D-6E8A-4147-A177-3AD203B41FA5}">
                      <a16:colId xmlns:a16="http://schemas.microsoft.com/office/drawing/2014/main" val="1720929255"/>
                    </a:ext>
                  </a:extLst>
                </a:gridCol>
                <a:gridCol w="576072">
                  <a:extLst>
                    <a:ext uri="{9D8B030D-6E8A-4147-A177-3AD203B41FA5}">
                      <a16:colId xmlns:a16="http://schemas.microsoft.com/office/drawing/2014/main" val="3677843563"/>
                    </a:ext>
                  </a:extLst>
                </a:gridCol>
                <a:gridCol w="576072">
                  <a:extLst>
                    <a:ext uri="{9D8B030D-6E8A-4147-A177-3AD203B41FA5}">
                      <a16:colId xmlns:a16="http://schemas.microsoft.com/office/drawing/2014/main" val="41746433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754783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- 2020-04-30 17:00:17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قول لنا أي هواية تعلمتها في هذه الفترة؟ </a:t>
                      </a:r>
                      <a:r>
                        <a:rPr kumimoji="0" lang="en-US" sz="1000" b="0" i="0" u="none" strike="noStrike" kern="1200" cap="none" spc="0" normalizeH="0" baseline="0" noProof="0">
                          <a:ln>
                            <a:noFill/>
                          </a:ln>
                          <a:solidFill>
                            <a:prstClr val="black"/>
                          </a:solidFill>
                          <a:effectLst/>
                          <a:uLnTx/>
                          <a:uFillTx/>
                          <a:latin typeface="+mn-lt"/>
                          <a:ea typeface="+mn-ea"/>
                          <a:cs typeface="+mn-cs"/>
                        </a:rPr>
                        <a:t>📸: @ayoosha_d 
#withGalaxy
#StayApartStayTogether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https://www.instagram.com/p/B_m_hd4BDaP/media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02:10:25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12355</a:t>
                      </a:r>
                    </a:p>
                  </a:txBody>
                  <a:tcPr/>
                </a:tc>
                <a:extLst>
                  <a:ext uri="{0D108BD9-81ED-4DB2-BD59-A6C34878D82A}">
                    <a16:rowId xmlns:a16="http://schemas.microsoft.com/office/drawing/2014/main" val="677479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- 2020-04-21 08:16:25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البقاء على اتصال هو أحد الأشياء التي يمكن أن تساعدنا على التضامن. ابق على اتصال بأحبائك وحافظ على سلامتك في المنزل.
اضغط الرابط لمعرفة المزيد عن جهودنا المبذولة حول العالم.
#</a:t>
                      </a:r>
                      <a:r>
                        <a:rPr kumimoji="0" lang="en-US" sz="1000" b="0" i="0" u="none" strike="noStrike" kern="1200" cap="none" spc="0" normalizeH="0" baseline="0" noProof="0">
                          <a:ln>
                            <a:noFill/>
                          </a:ln>
                          <a:solidFill>
                            <a:prstClr val="black"/>
                          </a:solidFill>
                          <a:effectLst/>
                          <a:uLnTx/>
                          <a:uFillTx/>
                          <a:latin typeface="+mn-lt"/>
                          <a:ea typeface="+mn-ea"/>
                          <a:cs typeface="+mn-cs"/>
                        </a:rPr>
                        <a:t>GetThroughThisTogether #DoWhatYouCant #Samsung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https://www.instagram.com/p/B_O4aobox-a/media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02:10:25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13664</a:t>
                      </a:r>
                    </a:p>
                  </a:txBody>
                  <a:tcPr/>
                </a:tc>
                <a:extLst>
                  <a:ext uri="{0D108BD9-81ED-4DB2-BD59-A6C34878D82A}">
                    <a16:rowId xmlns:a16="http://schemas.microsoft.com/office/drawing/2014/main" val="4171209824"/>
                  </a:ext>
                </a:extLst>
              </a:tr>
            </a:tbl>
          </a:graphicData>
        </a:graphic>
      </p:graphicFrame>
      <p:sp>
        <p:nvSpPr>
          <p:cNvPr id="4" name="Text Placeholder 3">
            <a:extLst>
              <a:ext uri="{FF2B5EF4-FFF2-40B4-BE49-F238E27FC236}">
                <a16:creationId xmlns:a16="http://schemas.microsoft.com/office/drawing/2014/main" id="{33FBA381-2894-469A-93E7-CD83C5753B7A}"/>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41508063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59E87-089B-49A8-B95A-654A6652114B}"/>
              </a:ext>
            </a:extLst>
          </p:cNvPr>
          <p:cNvSpPr>
            <a:spLocks noGrp="1"/>
          </p:cNvSpPr>
          <p:nvPr>
            <p:ph type="title"/>
          </p:nvPr>
        </p:nvSpPr>
        <p:spPr/>
        <p:txBody>
          <a:bodyPr/>
          <a:lstStyle/>
          <a:p>
            <a:r>
              <a:rPr lang="en-US"/>
              <a:t>Instagram Least Performing Posts | Samsung KSA - 4 of 8</a:t>
            </a:r>
          </a:p>
        </p:txBody>
      </p:sp>
      <p:graphicFrame>
        <p:nvGraphicFramePr>
          <p:cNvPr id="5" name="Table Placeholder 4">
            <a:extLst>
              <a:ext uri="{FF2B5EF4-FFF2-40B4-BE49-F238E27FC236}">
                <a16:creationId xmlns:a16="http://schemas.microsoft.com/office/drawing/2014/main" id="{3AC98C73-43DD-446A-BC60-1F6A1351B398}"/>
              </a:ext>
            </a:extLst>
          </p:cNvPr>
          <p:cNvGraphicFramePr>
            <a:graphicFrameLocks noGrp="1"/>
          </p:cNvGraphicFramePr>
          <p:nvPr>
            <p:ph type="tbl" sz="quarter" idx="13"/>
            <p:extLst>
              <p:ext uri="{D42A27DB-BD31-4B8C-83A1-F6EECF244321}">
                <p14:modId xmlns:p14="http://schemas.microsoft.com/office/powerpoint/2010/main" val="4027109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18606039"/>
                    </a:ext>
                  </a:extLst>
                </a:gridCol>
                <a:gridCol w="1152143">
                  <a:extLst>
                    <a:ext uri="{9D8B030D-6E8A-4147-A177-3AD203B41FA5}">
                      <a16:colId xmlns:a16="http://schemas.microsoft.com/office/drawing/2014/main" val="2899628546"/>
                    </a:ext>
                  </a:extLst>
                </a:gridCol>
                <a:gridCol w="576072">
                  <a:extLst>
                    <a:ext uri="{9D8B030D-6E8A-4147-A177-3AD203B41FA5}">
                      <a16:colId xmlns:a16="http://schemas.microsoft.com/office/drawing/2014/main" val="3729319232"/>
                    </a:ext>
                  </a:extLst>
                </a:gridCol>
                <a:gridCol w="576072">
                  <a:extLst>
                    <a:ext uri="{9D8B030D-6E8A-4147-A177-3AD203B41FA5}">
                      <a16:colId xmlns:a16="http://schemas.microsoft.com/office/drawing/2014/main" val="1956732891"/>
                    </a:ext>
                  </a:extLst>
                </a:gridCol>
                <a:gridCol w="576072">
                  <a:extLst>
                    <a:ext uri="{9D8B030D-6E8A-4147-A177-3AD203B41FA5}">
                      <a16:colId xmlns:a16="http://schemas.microsoft.com/office/drawing/2014/main" val="131489432"/>
                    </a:ext>
                  </a:extLst>
                </a:gridCol>
                <a:gridCol w="576072">
                  <a:extLst>
                    <a:ext uri="{9D8B030D-6E8A-4147-A177-3AD203B41FA5}">
                      <a16:colId xmlns:a16="http://schemas.microsoft.com/office/drawing/2014/main" val="1014070564"/>
                    </a:ext>
                  </a:extLst>
                </a:gridCol>
                <a:gridCol w="576072">
                  <a:extLst>
                    <a:ext uri="{9D8B030D-6E8A-4147-A177-3AD203B41FA5}">
                      <a16:colId xmlns:a16="http://schemas.microsoft.com/office/drawing/2014/main" val="326223579"/>
                    </a:ext>
                  </a:extLst>
                </a:gridCol>
                <a:gridCol w="576072">
                  <a:extLst>
                    <a:ext uri="{9D8B030D-6E8A-4147-A177-3AD203B41FA5}">
                      <a16:colId xmlns:a16="http://schemas.microsoft.com/office/drawing/2014/main" val="4170706996"/>
                    </a:ext>
                  </a:extLst>
                </a:gridCol>
                <a:gridCol w="576072">
                  <a:extLst>
                    <a:ext uri="{9D8B030D-6E8A-4147-A177-3AD203B41FA5}">
                      <a16:colId xmlns:a16="http://schemas.microsoft.com/office/drawing/2014/main" val="1409248305"/>
                    </a:ext>
                  </a:extLst>
                </a:gridCol>
                <a:gridCol w="576072">
                  <a:extLst>
                    <a:ext uri="{9D8B030D-6E8A-4147-A177-3AD203B41FA5}">
                      <a16:colId xmlns:a16="http://schemas.microsoft.com/office/drawing/2014/main" val="2745262064"/>
                    </a:ext>
                  </a:extLst>
                </a:gridCol>
                <a:gridCol w="576072">
                  <a:extLst>
                    <a:ext uri="{9D8B030D-6E8A-4147-A177-3AD203B41FA5}">
                      <a16:colId xmlns:a16="http://schemas.microsoft.com/office/drawing/2014/main" val="2018226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386172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- 2020-04-16 09:34:37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كيف تقضي أيامك بالتفاؤل؟
</a:t>
                      </a:r>
                      <a:r>
                        <a:rPr kumimoji="0" lang="en-US" sz="1000" b="0" i="0" u="none" strike="noStrike" kern="1200" cap="none" spc="0" normalizeH="0" baseline="0" noProof="0">
                          <a:ln>
                            <a:noFill/>
                          </a:ln>
                          <a:solidFill>
                            <a:prstClr val="black"/>
                          </a:solidFill>
                          <a:effectLst/>
                          <a:uLnTx/>
                          <a:uFillTx/>
                          <a:latin typeface="+mn-lt"/>
                          <a:ea typeface="+mn-ea"/>
                          <a:cs typeface="+mn-cs"/>
                        </a:rPr>
                        <a:t>📷: @theoumz @wn1203 @moysglutenfreekitchen
</a:t>
                      </a:r>
                      <a:r>
                        <a:rPr kumimoji="0" lang="ar-AE" sz="1000" b="0" i="0" u="none" strike="noStrike" kern="1200" cap="none" spc="0" normalizeH="0" baseline="0" noProof="0">
                          <a:ln>
                            <a:noFill/>
                          </a:ln>
                          <a:solidFill>
                            <a:prstClr val="black"/>
                          </a:solidFill>
                          <a:effectLst/>
                          <a:uLnTx/>
                          <a:uFillTx/>
                          <a:latin typeface="+mn-lt"/>
                          <a:ea typeface="+mn-ea"/>
                          <a:cs typeface="+mn-cs"/>
                        </a:rPr>
                        <a:t>ارسل لنا صورة تخلي يومك أفضل، قول لنا ايش تعني لك ومنشن @</a:t>
                      </a:r>
                      <a:r>
                        <a:rPr kumimoji="0" lang="en-US" sz="1000" b="0" i="0" u="none" strike="noStrike" kern="1200" cap="none" spc="0" normalizeH="0" baseline="0" noProof="0">
                          <a:ln>
                            <a:noFill/>
                          </a:ln>
                          <a:solidFill>
                            <a:prstClr val="black"/>
                          </a:solidFill>
                          <a:effectLst/>
                          <a:uLnTx/>
                          <a:uFillTx/>
                          <a:latin typeface="+mn-lt"/>
                          <a:ea typeface="+mn-ea"/>
                          <a:cs typeface="+mn-cs"/>
                        </a:rPr>
                        <a:t>samsung_saudi </a:t>
                      </a:r>
                      <a:r>
                        <a:rPr kumimoji="0" lang="ar-AE" sz="1000" b="0" i="0" u="none" strike="noStrike" kern="1200" cap="none" spc="0" normalizeH="0" baseline="0" noProof="0">
                          <a:ln>
                            <a:noFill/>
                          </a:ln>
                          <a:solidFill>
                            <a:prstClr val="black"/>
                          </a:solidFill>
                          <a:effectLst/>
                          <a:uLnTx/>
                          <a:uFillTx/>
                          <a:latin typeface="+mn-lt"/>
                          <a:ea typeface="+mn-ea"/>
                          <a:cs typeface="+mn-cs"/>
                        </a:rPr>
                        <a:t>مع #</a:t>
                      </a:r>
                      <a:r>
                        <a:rPr kumimoji="0" lang="en-US" sz="1000" b="0" i="0" u="none" strike="noStrike" kern="1200" cap="none" spc="0" normalizeH="0" baseline="0" noProof="0">
                          <a:ln>
                            <a:noFill/>
                          </a:ln>
                          <a:solidFill>
                            <a:prstClr val="black"/>
                          </a:solidFill>
                          <a:effectLst/>
                          <a:uLnTx/>
                          <a:uFillTx/>
                          <a:latin typeface="+mn-lt"/>
                          <a:ea typeface="+mn-ea"/>
                          <a:cs typeface="+mn-cs"/>
                        </a:rPr>
                        <a:t>StayApartStayTogether #withGalaxy </a:t>
                      </a:r>
                      <a:r>
                        <a:rPr kumimoji="0" lang="ar-AE" sz="1000" b="0" i="0" u="none" strike="noStrike" kern="1200" cap="none" spc="0" normalizeH="0" baseline="0" noProof="0">
                          <a:ln>
                            <a:noFill/>
                          </a:ln>
                          <a:solidFill>
                            <a:prstClr val="black"/>
                          </a:solidFill>
                          <a:effectLst/>
                          <a:uLnTx/>
                          <a:uFillTx/>
                          <a:latin typeface="+mn-lt"/>
                          <a:ea typeface="+mn-ea"/>
                          <a:cs typeface="+mn-cs"/>
                        </a:rPr>
                        <a:t>لفرصة نشرها على حسابنا.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https://www.instagram.com/p/B_CJZBdJs-m/media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02:10:25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12336</a:t>
                      </a:r>
                    </a:p>
                  </a:txBody>
                  <a:tcPr/>
                </a:tc>
                <a:extLst>
                  <a:ext uri="{0D108BD9-81ED-4DB2-BD59-A6C34878D82A}">
                    <a16:rowId xmlns:a16="http://schemas.microsoft.com/office/drawing/2014/main" val="1525253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- 2020-04-21 08:17:28</a:t>
                      </a:r>
                      <a:r>
                        <a:rPr kumimoji="0" lang="en-US" sz="1000" b="0" i="0" u="none" strike="noStrike" kern="1200" cap="none" spc="0" normalizeH="0" baseline="0" noProof="0">
                          <a:ln>
                            <a:noFill/>
                          </a:ln>
                          <a:solidFill>
                            <a:prstClr val="black"/>
                          </a:solidFill>
                          <a:effectLst/>
                          <a:uLnTx/>
                          <a:uFillTx/>
                          <a:latin typeface="+mn-lt"/>
                          <a:ea typeface="+mn-ea"/>
                          <a:cs typeface="+mn-cs"/>
                        </a:rPr>
                        <a:t>
 COVID-19 </a:t>
                      </a:r>
                      <a:r>
                        <a:rPr kumimoji="0" lang="ar-AE" sz="1000" b="0" i="0" u="none" strike="noStrike" kern="1200" cap="none" spc="0" normalizeH="0" baseline="0" noProof="0">
                          <a:ln>
                            <a:noFill/>
                          </a:ln>
                          <a:solidFill>
                            <a:prstClr val="black"/>
                          </a:solidFill>
                          <a:effectLst/>
                          <a:uLnTx/>
                          <a:uFillTx/>
                          <a:latin typeface="+mn-lt"/>
                          <a:ea typeface="+mn-ea"/>
                          <a:cs typeface="+mn-cs"/>
                        </a:rPr>
                        <a:t>في ظل استمرار فيروس 
في الانتشار حول العالم، لا شيء يشغل تفكيرنا سواكم أنتم. 
اضغط الرابط في البايو لمعرفة المزيد عن جهودنا المبذولة حول العالم.
#</a:t>
                      </a:r>
                      <a:r>
                        <a:rPr kumimoji="0" lang="en-US" sz="1000" b="0" i="0" u="none" strike="noStrike" kern="1200" cap="none" spc="0" normalizeH="0" baseline="0" noProof="0">
                          <a:ln>
                            <a:noFill/>
                          </a:ln>
                          <a:solidFill>
                            <a:prstClr val="black"/>
                          </a:solidFill>
                          <a:effectLst/>
                          <a:uLnTx/>
                          <a:uFillTx/>
                          <a:latin typeface="+mn-lt"/>
                          <a:ea typeface="+mn-ea"/>
                          <a:cs typeface="+mn-cs"/>
                        </a:rPr>
                        <a:t>GetThroughThisTogether #DoWhatYouCant #Samsung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https://www.instagram.com/p/B_O4hqiICfi/media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02:10:25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12671</a:t>
                      </a:r>
                    </a:p>
                  </a:txBody>
                  <a:tcPr/>
                </a:tc>
                <a:extLst>
                  <a:ext uri="{0D108BD9-81ED-4DB2-BD59-A6C34878D82A}">
                    <a16:rowId xmlns:a16="http://schemas.microsoft.com/office/drawing/2014/main" val="3527399279"/>
                  </a:ext>
                </a:extLst>
              </a:tr>
            </a:tbl>
          </a:graphicData>
        </a:graphic>
      </p:graphicFrame>
      <p:sp>
        <p:nvSpPr>
          <p:cNvPr id="4" name="Text Placeholder 3">
            <a:extLst>
              <a:ext uri="{FF2B5EF4-FFF2-40B4-BE49-F238E27FC236}">
                <a16:creationId xmlns:a16="http://schemas.microsoft.com/office/drawing/2014/main" id="{941A82F6-13A9-46E2-AD7B-57BC95AA2805}"/>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994735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197DF-6BAE-46AD-988E-B153409D5588}"/>
              </a:ext>
            </a:extLst>
          </p:cNvPr>
          <p:cNvSpPr>
            <a:spLocks noGrp="1"/>
          </p:cNvSpPr>
          <p:nvPr>
            <p:ph type="title"/>
          </p:nvPr>
        </p:nvSpPr>
        <p:spPr/>
        <p:txBody>
          <a:bodyPr/>
          <a:lstStyle/>
          <a:p>
            <a:r>
              <a:rPr lang="en-US"/>
              <a:t>Instagram Least Performing Posts | Samsung KSA - 5 of 8</a:t>
            </a:r>
          </a:p>
        </p:txBody>
      </p:sp>
      <p:graphicFrame>
        <p:nvGraphicFramePr>
          <p:cNvPr id="5" name="Table Placeholder 4">
            <a:extLst>
              <a:ext uri="{FF2B5EF4-FFF2-40B4-BE49-F238E27FC236}">
                <a16:creationId xmlns:a16="http://schemas.microsoft.com/office/drawing/2014/main" id="{DC1199AA-3BC4-4073-ADEE-F57F3C725018}"/>
              </a:ext>
            </a:extLst>
          </p:cNvPr>
          <p:cNvGraphicFramePr>
            <a:graphicFrameLocks noGrp="1"/>
          </p:cNvGraphicFramePr>
          <p:nvPr>
            <p:ph type="tbl" sz="quarter" idx="13"/>
            <p:extLst>
              <p:ext uri="{D42A27DB-BD31-4B8C-83A1-F6EECF244321}">
                <p14:modId xmlns:p14="http://schemas.microsoft.com/office/powerpoint/2010/main" val="28602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35438232"/>
                    </a:ext>
                  </a:extLst>
                </a:gridCol>
                <a:gridCol w="1152143">
                  <a:extLst>
                    <a:ext uri="{9D8B030D-6E8A-4147-A177-3AD203B41FA5}">
                      <a16:colId xmlns:a16="http://schemas.microsoft.com/office/drawing/2014/main" val="2206510428"/>
                    </a:ext>
                  </a:extLst>
                </a:gridCol>
                <a:gridCol w="576072">
                  <a:extLst>
                    <a:ext uri="{9D8B030D-6E8A-4147-A177-3AD203B41FA5}">
                      <a16:colId xmlns:a16="http://schemas.microsoft.com/office/drawing/2014/main" val="1913230536"/>
                    </a:ext>
                  </a:extLst>
                </a:gridCol>
                <a:gridCol w="576072">
                  <a:extLst>
                    <a:ext uri="{9D8B030D-6E8A-4147-A177-3AD203B41FA5}">
                      <a16:colId xmlns:a16="http://schemas.microsoft.com/office/drawing/2014/main" val="1214534979"/>
                    </a:ext>
                  </a:extLst>
                </a:gridCol>
                <a:gridCol w="576072">
                  <a:extLst>
                    <a:ext uri="{9D8B030D-6E8A-4147-A177-3AD203B41FA5}">
                      <a16:colId xmlns:a16="http://schemas.microsoft.com/office/drawing/2014/main" val="4130865192"/>
                    </a:ext>
                  </a:extLst>
                </a:gridCol>
                <a:gridCol w="576072">
                  <a:extLst>
                    <a:ext uri="{9D8B030D-6E8A-4147-A177-3AD203B41FA5}">
                      <a16:colId xmlns:a16="http://schemas.microsoft.com/office/drawing/2014/main" val="1081008186"/>
                    </a:ext>
                  </a:extLst>
                </a:gridCol>
                <a:gridCol w="576072">
                  <a:extLst>
                    <a:ext uri="{9D8B030D-6E8A-4147-A177-3AD203B41FA5}">
                      <a16:colId xmlns:a16="http://schemas.microsoft.com/office/drawing/2014/main" val="2958727492"/>
                    </a:ext>
                  </a:extLst>
                </a:gridCol>
                <a:gridCol w="576072">
                  <a:extLst>
                    <a:ext uri="{9D8B030D-6E8A-4147-A177-3AD203B41FA5}">
                      <a16:colId xmlns:a16="http://schemas.microsoft.com/office/drawing/2014/main" val="3390352261"/>
                    </a:ext>
                  </a:extLst>
                </a:gridCol>
                <a:gridCol w="576072">
                  <a:extLst>
                    <a:ext uri="{9D8B030D-6E8A-4147-A177-3AD203B41FA5}">
                      <a16:colId xmlns:a16="http://schemas.microsoft.com/office/drawing/2014/main" val="376770755"/>
                    </a:ext>
                  </a:extLst>
                </a:gridCol>
                <a:gridCol w="576072">
                  <a:extLst>
                    <a:ext uri="{9D8B030D-6E8A-4147-A177-3AD203B41FA5}">
                      <a16:colId xmlns:a16="http://schemas.microsoft.com/office/drawing/2014/main" val="3584887032"/>
                    </a:ext>
                  </a:extLst>
                </a:gridCol>
                <a:gridCol w="576072">
                  <a:extLst>
                    <a:ext uri="{9D8B030D-6E8A-4147-A177-3AD203B41FA5}">
                      <a16:colId xmlns:a16="http://schemas.microsoft.com/office/drawing/2014/main" val="2281150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576440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- 2020-04-13 10:00:22</a:t>
                      </a:r>
                      <a:r>
                        <a:rPr kumimoji="0" lang="en-US" sz="1000" b="0" i="0" u="none" strike="noStrike" kern="1200" cap="none" spc="0" normalizeH="0" baseline="0" noProof="0">
                          <a:ln>
                            <a:noFill/>
                          </a:ln>
                          <a:solidFill>
                            <a:prstClr val="black"/>
                          </a:solidFill>
                          <a:effectLst/>
                          <a:uLnTx/>
                          <a:uFillTx/>
                          <a:latin typeface="+mn-lt"/>
                          <a:ea typeface="+mn-ea"/>
                          <a:cs typeface="+mn-cs"/>
                        </a:rPr>
                        <a:t>
 📸: @64sunrise64 </a:t>
                      </a:r>
                      <a:r>
                        <a:rPr kumimoji="0" lang="ar-AE" sz="1000" b="0" i="0" u="none" strike="noStrike" kern="1200" cap="none" spc="0" normalizeH="0" baseline="0" noProof="0">
                          <a:ln>
                            <a:noFill/>
                          </a:ln>
                          <a:solidFill>
                            <a:prstClr val="black"/>
                          </a:solidFill>
                          <a:effectLst/>
                          <a:uLnTx/>
                          <a:uFillTx/>
                          <a:latin typeface="+mn-lt"/>
                          <a:ea typeface="+mn-ea"/>
                          <a:cs typeface="+mn-cs"/>
                        </a:rPr>
                        <a:t>من يتطلع لفرصة الخروج؟ 
#</a:t>
                      </a:r>
                      <a:r>
                        <a:rPr kumimoji="0" lang="en-US" sz="1000" b="0" i="0" u="none" strike="noStrike" kern="1200" cap="none" spc="0" normalizeH="0" baseline="0" noProof="0">
                          <a:ln>
                            <a:noFill/>
                          </a:ln>
                          <a:solidFill>
                            <a:prstClr val="black"/>
                          </a:solidFill>
                          <a:effectLst/>
                          <a:uLnTx/>
                          <a:uFillTx/>
                          <a:latin typeface="+mn-lt"/>
                          <a:ea typeface="+mn-ea"/>
                          <a:cs typeface="+mn-cs"/>
                        </a:rPr>
                        <a:t>withGalaxy
#StayApartStayTogether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https://www.instagram.com/p/B-6d9BiguFp/media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02:10:25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18857</a:t>
                      </a:r>
                    </a:p>
                  </a:txBody>
                  <a:tcPr/>
                </a:tc>
                <a:extLst>
                  <a:ext uri="{0D108BD9-81ED-4DB2-BD59-A6C34878D82A}">
                    <a16:rowId xmlns:a16="http://schemas.microsoft.com/office/drawing/2014/main" val="2480332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- 2020-04-07 10:49:26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من كل كتاب تستوحي فكرة جديدة.
في كتاب تنصح في؟
</a:t>
                      </a:r>
                      <a:r>
                        <a:rPr kumimoji="0" lang="en-US" sz="1000" b="0" i="0" u="none" strike="noStrike" kern="1200" cap="none" spc="0" normalizeH="0" baseline="0" noProof="0">
                          <a:ln>
                            <a:noFill/>
                          </a:ln>
                          <a:solidFill>
                            <a:prstClr val="black"/>
                          </a:solidFill>
                          <a:effectLst/>
                          <a:uLnTx/>
                          <a:uFillTx/>
                          <a:latin typeface="+mn-lt"/>
                          <a:ea typeface="+mn-ea"/>
                          <a:cs typeface="+mn-cs"/>
                        </a:rPr>
                        <a:t>📸: @_rose_eleanor
#withGalaxy 
#GalaxyNote9 
#StayApartStayTogether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https://www.instagram.com/p/B-rGzK2Ax5G/media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02:10:25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17017</a:t>
                      </a:r>
                    </a:p>
                  </a:txBody>
                  <a:tcPr/>
                </a:tc>
                <a:extLst>
                  <a:ext uri="{0D108BD9-81ED-4DB2-BD59-A6C34878D82A}">
                    <a16:rowId xmlns:a16="http://schemas.microsoft.com/office/drawing/2014/main" val="911990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- 2020-04-10 10:00:10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ايش آخر كتاب قرأته؟ </a:t>
                      </a:r>
                      <a:r>
                        <a:rPr kumimoji="0" lang="en-US" sz="1000" b="0" i="0" u="none" strike="noStrike" kern="1200" cap="none" spc="0" normalizeH="0" baseline="0" noProof="0">
                          <a:ln>
                            <a:noFill/>
                          </a:ln>
                          <a:solidFill>
                            <a:prstClr val="black"/>
                          </a:solidFill>
                          <a:effectLst/>
                          <a:uLnTx/>
                          <a:uFillTx/>
                          <a:latin typeface="+mn-lt"/>
                          <a:ea typeface="+mn-ea"/>
                          <a:cs typeface="+mn-cs"/>
                        </a:rPr>
                        <a:t>📸: @_galaxy.art 
#withGalaxy
#StayApartStayTogether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https://www.instagram.com/p/B-yvi7WAKbo/media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02:10:25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21601</a:t>
                      </a:r>
                    </a:p>
                  </a:txBody>
                  <a:tcPr/>
                </a:tc>
                <a:extLst>
                  <a:ext uri="{0D108BD9-81ED-4DB2-BD59-A6C34878D82A}">
                    <a16:rowId xmlns:a16="http://schemas.microsoft.com/office/drawing/2014/main" val="2628172977"/>
                  </a:ext>
                </a:extLst>
              </a:tr>
            </a:tbl>
          </a:graphicData>
        </a:graphic>
      </p:graphicFrame>
      <p:sp>
        <p:nvSpPr>
          <p:cNvPr id="4" name="Text Placeholder 3">
            <a:extLst>
              <a:ext uri="{FF2B5EF4-FFF2-40B4-BE49-F238E27FC236}">
                <a16:creationId xmlns:a16="http://schemas.microsoft.com/office/drawing/2014/main" id="{5E25BE57-1E2B-4260-B303-DA64FE0B2092}"/>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5338341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D18AF-DA5A-4BC0-B32D-FE37EF7E9DA9}"/>
              </a:ext>
            </a:extLst>
          </p:cNvPr>
          <p:cNvSpPr>
            <a:spLocks noGrp="1"/>
          </p:cNvSpPr>
          <p:nvPr>
            <p:ph type="title"/>
          </p:nvPr>
        </p:nvSpPr>
        <p:spPr/>
        <p:txBody>
          <a:bodyPr/>
          <a:lstStyle/>
          <a:p>
            <a:r>
              <a:rPr lang="en-US"/>
              <a:t>Instagram Least Performing Posts | Samsung KSA - 6 of 8</a:t>
            </a:r>
          </a:p>
        </p:txBody>
      </p:sp>
      <p:graphicFrame>
        <p:nvGraphicFramePr>
          <p:cNvPr id="5" name="Table Placeholder 4">
            <a:extLst>
              <a:ext uri="{FF2B5EF4-FFF2-40B4-BE49-F238E27FC236}">
                <a16:creationId xmlns:a16="http://schemas.microsoft.com/office/drawing/2014/main" id="{38D19943-1F78-4E96-9034-B210DB531434}"/>
              </a:ext>
            </a:extLst>
          </p:cNvPr>
          <p:cNvGraphicFramePr>
            <a:graphicFrameLocks noGrp="1"/>
          </p:cNvGraphicFramePr>
          <p:nvPr>
            <p:ph type="tbl" sz="quarter" idx="13"/>
            <p:extLst>
              <p:ext uri="{D42A27DB-BD31-4B8C-83A1-F6EECF244321}">
                <p14:modId xmlns:p14="http://schemas.microsoft.com/office/powerpoint/2010/main" val="2150973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866840757"/>
                    </a:ext>
                  </a:extLst>
                </a:gridCol>
                <a:gridCol w="1152143">
                  <a:extLst>
                    <a:ext uri="{9D8B030D-6E8A-4147-A177-3AD203B41FA5}">
                      <a16:colId xmlns:a16="http://schemas.microsoft.com/office/drawing/2014/main" val="1503277437"/>
                    </a:ext>
                  </a:extLst>
                </a:gridCol>
                <a:gridCol w="576072">
                  <a:extLst>
                    <a:ext uri="{9D8B030D-6E8A-4147-A177-3AD203B41FA5}">
                      <a16:colId xmlns:a16="http://schemas.microsoft.com/office/drawing/2014/main" val="1809183150"/>
                    </a:ext>
                  </a:extLst>
                </a:gridCol>
                <a:gridCol w="576072">
                  <a:extLst>
                    <a:ext uri="{9D8B030D-6E8A-4147-A177-3AD203B41FA5}">
                      <a16:colId xmlns:a16="http://schemas.microsoft.com/office/drawing/2014/main" val="1543117144"/>
                    </a:ext>
                  </a:extLst>
                </a:gridCol>
                <a:gridCol w="576072">
                  <a:extLst>
                    <a:ext uri="{9D8B030D-6E8A-4147-A177-3AD203B41FA5}">
                      <a16:colId xmlns:a16="http://schemas.microsoft.com/office/drawing/2014/main" val="81969079"/>
                    </a:ext>
                  </a:extLst>
                </a:gridCol>
                <a:gridCol w="576072">
                  <a:extLst>
                    <a:ext uri="{9D8B030D-6E8A-4147-A177-3AD203B41FA5}">
                      <a16:colId xmlns:a16="http://schemas.microsoft.com/office/drawing/2014/main" val="1454631882"/>
                    </a:ext>
                  </a:extLst>
                </a:gridCol>
                <a:gridCol w="576072">
                  <a:extLst>
                    <a:ext uri="{9D8B030D-6E8A-4147-A177-3AD203B41FA5}">
                      <a16:colId xmlns:a16="http://schemas.microsoft.com/office/drawing/2014/main" val="3876182359"/>
                    </a:ext>
                  </a:extLst>
                </a:gridCol>
                <a:gridCol w="576072">
                  <a:extLst>
                    <a:ext uri="{9D8B030D-6E8A-4147-A177-3AD203B41FA5}">
                      <a16:colId xmlns:a16="http://schemas.microsoft.com/office/drawing/2014/main" val="522924193"/>
                    </a:ext>
                  </a:extLst>
                </a:gridCol>
                <a:gridCol w="576072">
                  <a:extLst>
                    <a:ext uri="{9D8B030D-6E8A-4147-A177-3AD203B41FA5}">
                      <a16:colId xmlns:a16="http://schemas.microsoft.com/office/drawing/2014/main" val="2535067731"/>
                    </a:ext>
                  </a:extLst>
                </a:gridCol>
                <a:gridCol w="576072">
                  <a:extLst>
                    <a:ext uri="{9D8B030D-6E8A-4147-A177-3AD203B41FA5}">
                      <a16:colId xmlns:a16="http://schemas.microsoft.com/office/drawing/2014/main" val="2646986104"/>
                    </a:ext>
                  </a:extLst>
                </a:gridCol>
                <a:gridCol w="576072">
                  <a:extLst>
                    <a:ext uri="{9D8B030D-6E8A-4147-A177-3AD203B41FA5}">
                      <a16:colId xmlns:a16="http://schemas.microsoft.com/office/drawing/2014/main" val="3338435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855128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- 2020-04-25 10:00:14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مين يحب يكتب نكت؟ شاركونا نكتة اليوم. </a:t>
                      </a:r>
                      <a:r>
                        <a:rPr kumimoji="0" lang="en-US" sz="1000" b="0" i="0" u="none" strike="noStrike" kern="1200" cap="none" spc="0" normalizeH="0" baseline="0" noProof="0">
                          <a:ln>
                            <a:noFill/>
                          </a:ln>
                          <a:solidFill>
                            <a:prstClr val="black"/>
                          </a:solidFill>
                          <a:effectLst/>
                          <a:uLnTx/>
                          <a:uFillTx/>
                          <a:latin typeface="+mn-lt"/>
                          <a:ea typeface="+mn-ea"/>
                          <a:cs typeface="+mn-cs"/>
                        </a:rPr>
                        <a:t>📸: @ayoosha_d 
#withGalaxy
#StayApartStayTogether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https://www.instagram.com/p/B_ZXed8glgA/media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02:10:25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18735</a:t>
                      </a:r>
                    </a:p>
                  </a:txBody>
                  <a:tcPr/>
                </a:tc>
                <a:extLst>
                  <a:ext uri="{0D108BD9-81ED-4DB2-BD59-A6C34878D82A}">
                    <a16:rowId xmlns:a16="http://schemas.microsoft.com/office/drawing/2014/main" val="544490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- 2020-04-12 09:08:43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نشكر كل اللي شاركونا في نشر المحبة و مبروك للفائزين معانا بأروع  اللقطات. #</a:t>
                      </a:r>
                      <a:r>
                        <a:rPr kumimoji="0" lang="en-US" sz="1000" b="0" i="0" u="none" strike="noStrike" kern="1200" cap="none" spc="0" normalizeH="0" baseline="0" noProof="0">
                          <a:ln>
                            <a:noFill/>
                          </a:ln>
                          <a:solidFill>
                            <a:prstClr val="black"/>
                          </a:solidFill>
                          <a:effectLst/>
                          <a:uLnTx/>
                          <a:uFillTx/>
                          <a:latin typeface="+mn-lt"/>
                          <a:ea typeface="+mn-ea"/>
                          <a:cs typeface="+mn-cs"/>
                        </a:rPr>
                        <a:t>LoveforGalaxy
Thank you for spreading the love out there. Congrats to the winners of these shots.
#LoveforGalaxy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https://www.instagram.com/p/B-3zPyfnf7l/media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02:10:25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18279</a:t>
                      </a:r>
                    </a:p>
                  </a:txBody>
                  <a:tcPr/>
                </a:tc>
                <a:extLst>
                  <a:ext uri="{0D108BD9-81ED-4DB2-BD59-A6C34878D82A}">
                    <a16:rowId xmlns:a16="http://schemas.microsoft.com/office/drawing/2014/main" val="2930993990"/>
                  </a:ext>
                </a:extLst>
              </a:tr>
            </a:tbl>
          </a:graphicData>
        </a:graphic>
      </p:graphicFrame>
      <p:sp>
        <p:nvSpPr>
          <p:cNvPr id="4" name="Text Placeholder 3">
            <a:extLst>
              <a:ext uri="{FF2B5EF4-FFF2-40B4-BE49-F238E27FC236}">
                <a16:creationId xmlns:a16="http://schemas.microsoft.com/office/drawing/2014/main" id="{A66574AA-0604-417F-9298-079244304DD5}"/>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4336796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D823F-6B89-4D78-96EA-6F4E8705F4E3}"/>
              </a:ext>
            </a:extLst>
          </p:cNvPr>
          <p:cNvSpPr>
            <a:spLocks noGrp="1"/>
          </p:cNvSpPr>
          <p:nvPr>
            <p:ph type="title"/>
          </p:nvPr>
        </p:nvSpPr>
        <p:spPr/>
        <p:txBody>
          <a:bodyPr/>
          <a:lstStyle/>
          <a:p>
            <a:r>
              <a:rPr lang="en-US"/>
              <a:t>Instagram Least Performing Posts | Samsung KSA - 7 of 8</a:t>
            </a:r>
          </a:p>
        </p:txBody>
      </p:sp>
      <p:graphicFrame>
        <p:nvGraphicFramePr>
          <p:cNvPr id="5" name="Table Placeholder 4">
            <a:extLst>
              <a:ext uri="{FF2B5EF4-FFF2-40B4-BE49-F238E27FC236}">
                <a16:creationId xmlns:a16="http://schemas.microsoft.com/office/drawing/2014/main" id="{BF080FA7-9CF6-45BE-8889-F28255B97E8F}"/>
              </a:ext>
            </a:extLst>
          </p:cNvPr>
          <p:cNvGraphicFramePr>
            <a:graphicFrameLocks noGrp="1"/>
          </p:cNvGraphicFramePr>
          <p:nvPr>
            <p:ph type="tbl" sz="quarter" idx="13"/>
            <p:extLst>
              <p:ext uri="{D42A27DB-BD31-4B8C-83A1-F6EECF244321}">
                <p14:modId xmlns:p14="http://schemas.microsoft.com/office/powerpoint/2010/main" val="238542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888964937"/>
                    </a:ext>
                  </a:extLst>
                </a:gridCol>
                <a:gridCol w="1152143">
                  <a:extLst>
                    <a:ext uri="{9D8B030D-6E8A-4147-A177-3AD203B41FA5}">
                      <a16:colId xmlns:a16="http://schemas.microsoft.com/office/drawing/2014/main" val="2175434239"/>
                    </a:ext>
                  </a:extLst>
                </a:gridCol>
                <a:gridCol w="576072">
                  <a:extLst>
                    <a:ext uri="{9D8B030D-6E8A-4147-A177-3AD203B41FA5}">
                      <a16:colId xmlns:a16="http://schemas.microsoft.com/office/drawing/2014/main" val="1310650709"/>
                    </a:ext>
                  </a:extLst>
                </a:gridCol>
                <a:gridCol w="576072">
                  <a:extLst>
                    <a:ext uri="{9D8B030D-6E8A-4147-A177-3AD203B41FA5}">
                      <a16:colId xmlns:a16="http://schemas.microsoft.com/office/drawing/2014/main" val="1079187087"/>
                    </a:ext>
                  </a:extLst>
                </a:gridCol>
                <a:gridCol w="576072">
                  <a:extLst>
                    <a:ext uri="{9D8B030D-6E8A-4147-A177-3AD203B41FA5}">
                      <a16:colId xmlns:a16="http://schemas.microsoft.com/office/drawing/2014/main" val="3752631271"/>
                    </a:ext>
                  </a:extLst>
                </a:gridCol>
                <a:gridCol w="576072">
                  <a:extLst>
                    <a:ext uri="{9D8B030D-6E8A-4147-A177-3AD203B41FA5}">
                      <a16:colId xmlns:a16="http://schemas.microsoft.com/office/drawing/2014/main" val="2030920317"/>
                    </a:ext>
                  </a:extLst>
                </a:gridCol>
                <a:gridCol w="576072">
                  <a:extLst>
                    <a:ext uri="{9D8B030D-6E8A-4147-A177-3AD203B41FA5}">
                      <a16:colId xmlns:a16="http://schemas.microsoft.com/office/drawing/2014/main" val="3951271771"/>
                    </a:ext>
                  </a:extLst>
                </a:gridCol>
                <a:gridCol w="576072">
                  <a:extLst>
                    <a:ext uri="{9D8B030D-6E8A-4147-A177-3AD203B41FA5}">
                      <a16:colId xmlns:a16="http://schemas.microsoft.com/office/drawing/2014/main" val="3113239272"/>
                    </a:ext>
                  </a:extLst>
                </a:gridCol>
                <a:gridCol w="576072">
                  <a:extLst>
                    <a:ext uri="{9D8B030D-6E8A-4147-A177-3AD203B41FA5}">
                      <a16:colId xmlns:a16="http://schemas.microsoft.com/office/drawing/2014/main" val="2608664054"/>
                    </a:ext>
                  </a:extLst>
                </a:gridCol>
                <a:gridCol w="576072">
                  <a:extLst>
                    <a:ext uri="{9D8B030D-6E8A-4147-A177-3AD203B41FA5}">
                      <a16:colId xmlns:a16="http://schemas.microsoft.com/office/drawing/2014/main" val="90911672"/>
                    </a:ext>
                  </a:extLst>
                </a:gridCol>
                <a:gridCol w="576072">
                  <a:extLst>
                    <a:ext uri="{9D8B030D-6E8A-4147-A177-3AD203B41FA5}">
                      <a16:colId xmlns:a16="http://schemas.microsoft.com/office/drawing/2014/main" val="4286289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786124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- 2020-04-21 08:15:42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 الشكر لأولئك الذين يناضلون من أجل إنقاذ حياتنا
اضغط الرابط لمعرفة المزيد عن جهودنا المبذولة حول العالم.
#</a:t>
                      </a:r>
                      <a:r>
                        <a:rPr kumimoji="0" lang="en-US" sz="1000" b="0" i="0" u="none" strike="noStrike" kern="1200" cap="none" spc="0" normalizeH="0" baseline="0" noProof="0">
                          <a:ln>
                            <a:noFill/>
                          </a:ln>
                          <a:solidFill>
                            <a:prstClr val="black"/>
                          </a:solidFill>
                          <a:effectLst/>
                          <a:uLnTx/>
                          <a:uFillTx/>
                          <a:latin typeface="+mn-lt"/>
                          <a:ea typeface="+mn-ea"/>
                          <a:cs typeface="+mn-cs"/>
                        </a:rPr>
                        <a:t>GetThroughThisTogether #DoWhatYouCant #Samsung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https://www.instagram.com/p/B_O4VYKIlL3/media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02:10:25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18218</a:t>
                      </a:r>
                    </a:p>
                  </a:txBody>
                  <a:tcPr/>
                </a:tc>
                <a:extLst>
                  <a:ext uri="{0D108BD9-81ED-4DB2-BD59-A6C34878D82A}">
                    <a16:rowId xmlns:a16="http://schemas.microsoft.com/office/drawing/2014/main" val="3059655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- 2020-04-22 10:00:41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 زاوية لها تأثيرها الخاص. </a:t>
                      </a:r>
                      <a:r>
                        <a:rPr kumimoji="0" lang="en-US" sz="1000" b="0" i="0" u="none" strike="noStrike" kern="1200" cap="none" spc="0" normalizeH="0" baseline="0" noProof="0">
                          <a:ln>
                            <a:noFill/>
                          </a:ln>
                          <a:solidFill>
                            <a:prstClr val="black"/>
                          </a:solidFill>
                          <a:effectLst/>
                          <a:uLnTx/>
                          <a:uFillTx/>
                          <a:latin typeface="+mn-lt"/>
                          <a:ea typeface="+mn-ea"/>
                          <a:cs typeface="+mn-cs"/>
                        </a:rPr>
                        <a:t>📸: @mohamed_mounes 
#withGalaxy
#StayApartStayTogether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https://www.instagram.com/p/B_RpJKrgE8j/media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02:10:25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23186</a:t>
                      </a:r>
                    </a:p>
                  </a:txBody>
                  <a:tcPr/>
                </a:tc>
                <a:extLst>
                  <a:ext uri="{0D108BD9-81ED-4DB2-BD59-A6C34878D82A}">
                    <a16:rowId xmlns:a16="http://schemas.microsoft.com/office/drawing/2014/main" val="2357579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- 2020-04-19 12:44:31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ايش لعبتك المفضلة هذي الأيام؟
</a:t>
                      </a:r>
                      <a:r>
                        <a:rPr kumimoji="0" lang="en-US" sz="1000" b="0" i="0" u="none" strike="noStrike" kern="1200" cap="none" spc="0" normalizeH="0" baseline="0" noProof="0">
                          <a:ln>
                            <a:noFill/>
                          </a:ln>
                          <a:solidFill>
                            <a:prstClr val="black"/>
                          </a:solidFill>
                          <a:effectLst/>
                          <a:uLnTx/>
                          <a:uFillTx/>
                          <a:latin typeface="+mn-lt"/>
                          <a:ea typeface="+mn-ea"/>
                          <a:cs typeface="+mn-cs"/>
                        </a:rPr>
                        <a:t>📸: @lordyz68 
#withGalaxy
#StayApartStayTogether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https://www.instagram.com/p/B_KNgeanHCj/media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02:10:25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31658</a:t>
                      </a:r>
                    </a:p>
                  </a:txBody>
                  <a:tcPr/>
                </a:tc>
                <a:extLst>
                  <a:ext uri="{0D108BD9-81ED-4DB2-BD59-A6C34878D82A}">
                    <a16:rowId xmlns:a16="http://schemas.microsoft.com/office/drawing/2014/main" val="4056449944"/>
                  </a:ext>
                </a:extLst>
              </a:tr>
            </a:tbl>
          </a:graphicData>
        </a:graphic>
      </p:graphicFrame>
      <p:sp>
        <p:nvSpPr>
          <p:cNvPr id="4" name="Text Placeholder 3">
            <a:extLst>
              <a:ext uri="{FF2B5EF4-FFF2-40B4-BE49-F238E27FC236}">
                <a16:creationId xmlns:a16="http://schemas.microsoft.com/office/drawing/2014/main" id="{B64A538E-0A66-45DA-9204-AA58C9126885}"/>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0567488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46D90-2D42-46B3-B863-FE20298A1AD5}"/>
              </a:ext>
            </a:extLst>
          </p:cNvPr>
          <p:cNvSpPr>
            <a:spLocks noGrp="1"/>
          </p:cNvSpPr>
          <p:nvPr>
            <p:ph type="title"/>
          </p:nvPr>
        </p:nvSpPr>
        <p:spPr/>
        <p:txBody>
          <a:bodyPr/>
          <a:lstStyle/>
          <a:p>
            <a:r>
              <a:rPr lang="en-US"/>
              <a:t>Instagram Least Performing Posts | Samsung KSA - 8 of 8</a:t>
            </a:r>
          </a:p>
        </p:txBody>
      </p:sp>
      <p:graphicFrame>
        <p:nvGraphicFramePr>
          <p:cNvPr id="5" name="Table Placeholder 4">
            <a:extLst>
              <a:ext uri="{FF2B5EF4-FFF2-40B4-BE49-F238E27FC236}">
                <a16:creationId xmlns:a16="http://schemas.microsoft.com/office/drawing/2014/main" id="{5B457F74-25E9-4ECD-BC92-7665215D8031}"/>
              </a:ext>
            </a:extLst>
          </p:cNvPr>
          <p:cNvGraphicFramePr>
            <a:graphicFrameLocks noGrp="1"/>
          </p:cNvGraphicFramePr>
          <p:nvPr>
            <p:ph type="tbl" sz="quarter" idx="13"/>
            <p:extLst>
              <p:ext uri="{D42A27DB-BD31-4B8C-83A1-F6EECF244321}">
                <p14:modId xmlns:p14="http://schemas.microsoft.com/office/powerpoint/2010/main" val="2943936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4152030386"/>
                    </a:ext>
                  </a:extLst>
                </a:gridCol>
                <a:gridCol w="1152143">
                  <a:extLst>
                    <a:ext uri="{9D8B030D-6E8A-4147-A177-3AD203B41FA5}">
                      <a16:colId xmlns:a16="http://schemas.microsoft.com/office/drawing/2014/main" val="2134467940"/>
                    </a:ext>
                  </a:extLst>
                </a:gridCol>
                <a:gridCol w="576072">
                  <a:extLst>
                    <a:ext uri="{9D8B030D-6E8A-4147-A177-3AD203B41FA5}">
                      <a16:colId xmlns:a16="http://schemas.microsoft.com/office/drawing/2014/main" val="1944792006"/>
                    </a:ext>
                  </a:extLst>
                </a:gridCol>
                <a:gridCol w="576072">
                  <a:extLst>
                    <a:ext uri="{9D8B030D-6E8A-4147-A177-3AD203B41FA5}">
                      <a16:colId xmlns:a16="http://schemas.microsoft.com/office/drawing/2014/main" val="634285734"/>
                    </a:ext>
                  </a:extLst>
                </a:gridCol>
                <a:gridCol w="576072">
                  <a:extLst>
                    <a:ext uri="{9D8B030D-6E8A-4147-A177-3AD203B41FA5}">
                      <a16:colId xmlns:a16="http://schemas.microsoft.com/office/drawing/2014/main" val="2098481733"/>
                    </a:ext>
                  </a:extLst>
                </a:gridCol>
                <a:gridCol w="576072">
                  <a:extLst>
                    <a:ext uri="{9D8B030D-6E8A-4147-A177-3AD203B41FA5}">
                      <a16:colId xmlns:a16="http://schemas.microsoft.com/office/drawing/2014/main" val="250990775"/>
                    </a:ext>
                  </a:extLst>
                </a:gridCol>
                <a:gridCol w="576072">
                  <a:extLst>
                    <a:ext uri="{9D8B030D-6E8A-4147-A177-3AD203B41FA5}">
                      <a16:colId xmlns:a16="http://schemas.microsoft.com/office/drawing/2014/main" val="1519265651"/>
                    </a:ext>
                  </a:extLst>
                </a:gridCol>
                <a:gridCol w="576072">
                  <a:extLst>
                    <a:ext uri="{9D8B030D-6E8A-4147-A177-3AD203B41FA5}">
                      <a16:colId xmlns:a16="http://schemas.microsoft.com/office/drawing/2014/main" val="4193436476"/>
                    </a:ext>
                  </a:extLst>
                </a:gridCol>
                <a:gridCol w="576072">
                  <a:extLst>
                    <a:ext uri="{9D8B030D-6E8A-4147-A177-3AD203B41FA5}">
                      <a16:colId xmlns:a16="http://schemas.microsoft.com/office/drawing/2014/main" val="2525868942"/>
                    </a:ext>
                  </a:extLst>
                </a:gridCol>
                <a:gridCol w="576072">
                  <a:extLst>
                    <a:ext uri="{9D8B030D-6E8A-4147-A177-3AD203B41FA5}">
                      <a16:colId xmlns:a16="http://schemas.microsoft.com/office/drawing/2014/main" val="276154515"/>
                    </a:ext>
                  </a:extLst>
                </a:gridCol>
                <a:gridCol w="576072">
                  <a:extLst>
                    <a:ext uri="{9D8B030D-6E8A-4147-A177-3AD203B41FA5}">
                      <a16:colId xmlns:a16="http://schemas.microsoft.com/office/drawing/2014/main" val="2669283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843224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- 2020-04-16 10:00:10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ارسلوا لنا صورة حيوانك الأليف مع #</a:t>
                      </a:r>
                      <a:r>
                        <a:rPr kumimoji="0" lang="en-US" sz="1000" b="0" i="0" u="none" strike="noStrike" kern="1200" cap="none" spc="0" normalizeH="0" baseline="0" noProof="0">
                          <a:ln>
                            <a:noFill/>
                          </a:ln>
                          <a:solidFill>
                            <a:prstClr val="black"/>
                          </a:solidFill>
                          <a:effectLst/>
                          <a:uLnTx/>
                          <a:uFillTx/>
                          <a:latin typeface="+mn-lt"/>
                          <a:ea typeface="+mn-ea"/>
                          <a:cs typeface="+mn-cs"/>
                        </a:rPr>
                        <a:t>withgalaxy 📸: @mohamed_mounes 
#withGalaxy
#StayApartStayTogether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https://www.instagram.com/p/B_CMUL4jidl/media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02:10:25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36295</a:t>
                      </a:r>
                    </a:p>
                  </a:txBody>
                  <a:tcPr/>
                </a:tc>
                <a:extLst>
                  <a:ext uri="{0D108BD9-81ED-4DB2-BD59-A6C34878D82A}">
                    <a16:rowId xmlns:a16="http://schemas.microsoft.com/office/drawing/2014/main" val="681872773"/>
                  </a:ext>
                </a:extLst>
              </a:tr>
            </a:tbl>
          </a:graphicData>
        </a:graphic>
      </p:graphicFrame>
      <p:sp>
        <p:nvSpPr>
          <p:cNvPr id="4" name="Text Placeholder 3">
            <a:extLst>
              <a:ext uri="{FF2B5EF4-FFF2-40B4-BE49-F238E27FC236}">
                <a16:creationId xmlns:a16="http://schemas.microsoft.com/office/drawing/2014/main" id="{5229799A-1934-48DA-A04B-3BCEDEEBDAA4}"/>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0954381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26F0E-9B65-4C20-8E29-A9889D618590}"/>
              </a:ext>
            </a:extLst>
          </p:cNvPr>
          <p:cNvSpPr>
            <a:spLocks noGrp="1"/>
          </p:cNvSpPr>
          <p:nvPr>
            <p:ph type="title"/>
          </p:nvPr>
        </p:nvSpPr>
        <p:spPr/>
        <p:txBody>
          <a:bodyPr/>
          <a:lstStyle/>
          <a:p>
            <a:r>
              <a:rPr lang="en-US"/>
              <a:t>Instagram Stories Table  | Samsung KSA - 1 of 25</a:t>
            </a:r>
          </a:p>
        </p:txBody>
      </p:sp>
      <p:graphicFrame>
        <p:nvGraphicFramePr>
          <p:cNvPr id="5" name="Table Placeholder 4">
            <a:extLst>
              <a:ext uri="{FF2B5EF4-FFF2-40B4-BE49-F238E27FC236}">
                <a16:creationId xmlns:a16="http://schemas.microsoft.com/office/drawing/2014/main" id="{44030D58-F936-4FB2-9290-452D93587064}"/>
              </a:ext>
            </a:extLst>
          </p:cNvPr>
          <p:cNvGraphicFramePr>
            <a:graphicFrameLocks noGrp="1"/>
          </p:cNvGraphicFramePr>
          <p:nvPr>
            <p:ph type="tbl" sz="quarter" idx="13"/>
            <p:extLst>
              <p:ext uri="{D42A27DB-BD31-4B8C-83A1-F6EECF244321}">
                <p14:modId xmlns:p14="http://schemas.microsoft.com/office/powerpoint/2010/main" val="2617848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39139660"/>
                    </a:ext>
                  </a:extLst>
                </a:gridCol>
                <a:gridCol w="1316736">
                  <a:extLst>
                    <a:ext uri="{9D8B030D-6E8A-4147-A177-3AD203B41FA5}">
                      <a16:colId xmlns:a16="http://schemas.microsoft.com/office/drawing/2014/main" val="129108744"/>
                    </a:ext>
                  </a:extLst>
                </a:gridCol>
                <a:gridCol w="658368">
                  <a:extLst>
                    <a:ext uri="{9D8B030D-6E8A-4147-A177-3AD203B41FA5}">
                      <a16:colId xmlns:a16="http://schemas.microsoft.com/office/drawing/2014/main" val="2207357126"/>
                    </a:ext>
                  </a:extLst>
                </a:gridCol>
                <a:gridCol w="658368">
                  <a:extLst>
                    <a:ext uri="{9D8B030D-6E8A-4147-A177-3AD203B41FA5}">
                      <a16:colId xmlns:a16="http://schemas.microsoft.com/office/drawing/2014/main" val="2567148806"/>
                    </a:ext>
                  </a:extLst>
                </a:gridCol>
                <a:gridCol w="658368">
                  <a:extLst>
                    <a:ext uri="{9D8B030D-6E8A-4147-A177-3AD203B41FA5}">
                      <a16:colId xmlns:a16="http://schemas.microsoft.com/office/drawing/2014/main" val="2720031209"/>
                    </a:ext>
                  </a:extLst>
                </a:gridCol>
                <a:gridCol w="658368">
                  <a:extLst>
                    <a:ext uri="{9D8B030D-6E8A-4147-A177-3AD203B41FA5}">
                      <a16:colId xmlns:a16="http://schemas.microsoft.com/office/drawing/2014/main" val="3968926550"/>
                    </a:ext>
                  </a:extLst>
                </a:gridCol>
                <a:gridCol w="658368">
                  <a:extLst>
                    <a:ext uri="{9D8B030D-6E8A-4147-A177-3AD203B41FA5}">
                      <a16:colId xmlns:a16="http://schemas.microsoft.com/office/drawing/2014/main" val="1012864907"/>
                    </a:ext>
                  </a:extLst>
                </a:gridCol>
                <a:gridCol w="658368">
                  <a:extLst>
                    <a:ext uri="{9D8B030D-6E8A-4147-A177-3AD203B41FA5}">
                      <a16:colId xmlns:a16="http://schemas.microsoft.com/office/drawing/2014/main" val="3379751723"/>
                    </a:ext>
                  </a:extLst>
                </a:gridCol>
                <a:gridCol w="658368">
                  <a:extLst>
                    <a:ext uri="{9D8B030D-6E8A-4147-A177-3AD203B41FA5}">
                      <a16:colId xmlns:a16="http://schemas.microsoft.com/office/drawing/2014/main" val="2743716373"/>
                    </a:ext>
                  </a:extLst>
                </a:gridCol>
                <a:gridCol w="658368">
                  <a:extLst>
                    <a:ext uri="{9D8B030D-6E8A-4147-A177-3AD203B41FA5}">
                      <a16:colId xmlns:a16="http://schemas.microsoft.com/office/drawing/2014/main" val="1406564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925321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samsung_saudi - 2020-04-23 18:56:40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https://scontent-iad3-1.xx.fbcdn.net/v/t51.12442-15/94108782_672521653563723_3383505662946356979_n.jpg?_nc_cat=100&amp;_nc_sid=8ae9d6&amp;_nc_ohc=Z-pTHMREKdMAX-rF-st&amp;_nc_ht=scontent-iad3-1.xx&amp;oh=69eae17f4b59de07028d060149223868&amp;oe=5EC8BF82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04/24/2020 18:42:39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extLst>
                  <a:ext uri="{0D108BD9-81ED-4DB2-BD59-A6C34878D82A}">
                    <a16:rowId xmlns:a16="http://schemas.microsoft.com/office/drawing/2014/main" val="1408603307"/>
                  </a:ext>
                </a:extLst>
              </a:tr>
            </a:tbl>
          </a:graphicData>
        </a:graphic>
      </p:graphicFrame>
      <p:sp>
        <p:nvSpPr>
          <p:cNvPr id="4" name="Text Placeholder 3">
            <a:extLst>
              <a:ext uri="{FF2B5EF4-FFF2-40B4-BE49-F238E27FC236}">
                <a16:creationId xmlns:a16="http://schemas.microsoft.com/office/drawing/2014/main" id="{34BC83C5-F3A7-47EF-92E0-6B80D963E391}"/>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2010182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783EF-DCF1-4CA8-B380-3C6B53035A00}"/>
              </a:ext>
            </a:extLst>
          </p:cNvPr>
          <p:cNvSpPr>
            <a:spLocks noGrp="1"/>
          </p:cNvSpPr>
          <p:nvPr>
            <p:ph type="title"/>
          </p:nvPr>
        </p:nvSpPr>
        <p:spPr/>
        <p:txBody>
          <a:bodyPr/>
          <a:lstStyle/>
          <a:p>
            <a:r>
              <a:rPr lang="en-US"/>
              <a:t>Instagram Stories Table  | Samsung KSA - 2 of 25</a:t>
            </a:r>
          </a:p>
        </p:txBody>
      </p:sp>
      <p:graphicFrame>
        <p:nvGraphicFramePr>
          <p:cNvPr id="5" name="Table Placeholder 4">
            <a:extLst>
              <a:ext uri="{FF2B5EF4-FFF2-40B4-BE49-F238E27FC236}">
                <a16:creationId xmlns:a16="http://schemas.microsoft.com/office/drawing/2014/main" id="{2BFB59EB-FA39-4C0C-AF83-FA1B441080A7}"/>
              </a:ext>
            </a:extLst>
          </p:cNvPr>
          <p:cNvGraphicFramePr>
            <a:graphicFrameLocks noGrp="1"/>
          </p:cNvGraphicFramePr>
          <p:nvPr>
            <p:ph type="tbl" sz="quarter" idx="13"/>
            <p:extLst>
              <p:ext uri="{D42A27DB-BD31-4B8C-83A1-F6EECF244321}">
                <p14:modId xmlns:p14="http://schemas.microsoft.com/office/powerpoint/2010/main" val="1073076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16148772"/>
                    </a:ext>
                  </a:extLst>
                </a:gridCol>
                <a:gridCol w="1316736">
                  <a:extLst>
                    <a:ext uri="{9D8B030D-6E8A-4147-A177-3AD203B41FA5}">
                      <a16:colId xmlns:a16="http://schemas.microsoft.com/office/drawing/2014/main" val="2677005177"/>
                    </a:ext>
                  </a:extLst>
                </a:gridCol>
                <a:gridCol w="658368">
                  <a:extLst>
                    <a:ext uri="{9D8B030D-6E8A-4147-A177-3AD203B41FA5}">
                      <a16:colId xmlns:a16="http://schemas.microsoft.com/office/drawing/2014/main" val="3947864334"/>
                    </a:ext>
                  </a:extLst>
                </a:gridCol>
                <a:gridCol w="658368">
                  <a:extLst>
                    <a:ext uri="{9D8B030D-6E8A-4147-A177-3AD203B41FA5}">
                      <a16:colId xmlns:a16="http://schemas.microsoft.com/office/drawing/2014/main" val="2728779679"/>
                    </a:ext>
                  </a:extLst>
                </a:gridCol>
                <a:gridCol w="658368">
                  <a:extLst>
                    <a:ext uri="{9D8B030D-6E8A-4147-A177-3AD203B41FA5}">
                      <a16:colId xmlns:a16="http://schemas.microsoft.com/office/drawing/2014/main" val="3188214802"/>
                    </a:ext>
                  </a:extLst>
                </a:gridCol>
                <a:gridCol w="658368">
                  <a:extLst>
                    <a:ext uri="{9D8B030D-6E8A-4147-A177-3AD203B41FA5}">
                      <a16:colId xmlns:a16="http://schemas.microsoft.com/office/drawing/2014/main" val="3090466530"/>
                    </a:ext>
                  </a:extLst>
                </a:gridCol>
                <a:gridCol w="658368">
                  <a:extLst>
                    <a:ext uri="{9D8B030D-6E8A-4147-A177-3AD203B41FA5}">
                      <a16:colId xmlns:a16="http://schemas.microsoft.com/office/drawing/2014/main" val="2279661937"/>
                    </a:ext>
                  </a:extLst>
                </a:gridCol>
                <a:gridCol w="658368">
                  <a:extLst>
                    <a:ext uri="{9D8B030D-6E8A-4147-A177-3AD203B41FA5}">
                      <a16:colId xmlns:a16="http://schemas.microsoft.com/office/drawing/2014/main" val="228910416"/>
                    </a:ext>
                  </a:extLst>
                </a:gridCol>
                <a:gridCol w="658368">
                  <a:extLst>
                    <a:ext uri="{9D8B030D-6E8A-4147-A177-3AD203B41FA5}">
                      <a16:colId xmlns:a16="http://schemas.microsoft.com/office/drawing/2014/main" val="2657271311"/>
                    </a:ext>
                  </a:extLst>
                </a:gridCol>
                <a:gridCol w="658368">
                  <a:extLst>
                    <a:ext uri="{9D8B030D-6E8A-4147-A177-3AD203B41FA5}">
                      <a16:colId xmlns:a16="http://schemas.microsoft.com/office/drawing/2014/main" val="1265393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99164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samsung_saudi - 2020-04-22 19:18:51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https://scontent-iad3-1.xx.fbcdn.net/v/t51.12442-15/94494012_909965482789742_8434231761738656049_n.jpg?_nc_cat=104&amp;_nc_sid=8ae9d6&amp;_nc_ohc=8wWZOLiFxG4AX8IUYcl&amp;_nc_ht=scontent-iad3-1.xx&amp;oh=ab6ff0b752cee3610d998deaf62c3dd2&amp;oe=5EC6E005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04/23/2020 19:05:24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400349575"/>
                  </a:ext>
                </a:extLst>
              </a:tr>
            </a:tbl>
          </a:graphicData>
        </a:graphic>
      </p:graphicFrame>
      <p:sp>
        <p:nvSpPr>
          <p:cNvPr id="4" name="Text Placeholder 3">
            <a:extLst>
              <a:ext uri="{FF2B5EF4-FFF2-40B4-BE49-F238E27FC236}">
                <a16:creationId xmlns:a16="http://schemas.microsoft.com/office/drawing/2014/main" id="{68EB0425-EA92-49BA-AE8B-F42C89306B83}"/>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9820365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889BB-4A8D-4547-84CE-7E57F35701CD}"/>
              </a:ext>
            </a:extLst>
          </p:cNvPr>
          <p:cNvSpPr>
            <a:spLocks noGrp="1"/>
          </p:cNvSpPr>
          <p:nvPr>
            <p:ph type="title"/>
          </p:nvPr>
        </p:nvSpPr>
        <p:spPr/>
        <p:txBody>
          <a:bodyPr/>
          <a:lstStyle/>
          <a:p>
            <a:r>
              <a:rPr lang="en-US"/>
              <a:t>Instagram Stories Table  | Samsung KSA - 3 of 25</a:t>
            </a:r>
          </a:p>
        </p:txBody>
      </p:sp>
      <p:graphicFrame>
        <p:nvGraphicFramePr>
          <p:cNvPr id="5" name="Table Placeholder 4">
            <a:extLst>
              <a:ext uri="{FF2B5EF4-FFF2-40B4-BE49-F238E27FC236}">
                <a16:creationId xmlns:a16="http://schemas.microsoft.com/office/drawing/2014/main" id="{67F2733D-21E4-493D-856C-35415DCA9F75}"/>
              </a:ext>
            </a:extLst>
          </p:cNvPr>
          <p:cNvGraphicFramePr>
            <a:graphicFrameLocks noGrp="1"/>
          </p:cNvGraphicFramePr>
          <p:nvPr>
            <p:ph type="tbl" sz="quarter" idx="13"/>
            <p:extLst>
              <p:ext uri="{D42A27DB-BD31-4B8C-83A1-F6EECF244321}">
                <p14:modId xmlns:p14="http://schemas.microsoft.com/office/powerpoint/2010/main" val="479852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82370280"/>
                    </a:ext>
                  </a:extLst>
                </a:gridCol>
                <a:gridCol w="1316736">
                  <a:extLst>
                    <a:ext uri="{9D8B030D-6E8A-4147-A177-3AD203B41FA5}">
                      <a16:colId xmlns:a16="http://schemas.microsoft.com/office/drawing/2014/main" val="4141919101"/>
                    </a:ext>
                  </a:extLst>
                </a:gridCol>
                <a:gridCol w="658368">
                  <a:extLst>
                    <a:ext uri="{9D8B030D-6E8A-4147-A177-3AD203B41FA5}">
                      <a16:colId xmlns:a16="http://schemas.microsoft.com/office/drawing/2014/main" val="1017519750"/>
                    </a:ext>
                  </a:extLst>
                </a:gridCol>
                <a:gridCol w="658368">
                  <a:extLst>
                    <a:ext uri="{9D8B030D-6E8A-4147-A177-3AD203B41FA5}">
                      <a16:colId xmlns:a16="http://schemas.microsoft.com/office/drawing/2014/main" val="567055538"/>
                    </a:ext>
                  </a:extLst>
                </a:gridCol>
                <a:gridCol w="658368">
                  <a:extLst>
                    <a:ext uri="{9D8B030D-6E8A-4147-A177-3AD203B41FA5}">
                      <a16:colId xmlns:a16="http://schemas.microsoft.com/office/drawing/2014/main" val="54938874"/>
                    </a:ext>
                  </a:extLst>
                </a:gridCol>
                <a:gridCol w="658368">
                  <a:extLst>
                    <a:ext uri="{9D8B030D-6E8A-4147-A177-3AD203B41FA5}">
                      <a16:colId xmlns:a16="http://schemas.microsoft.com/office/drawing/2014/main" val="2825900979"/>
                    </a:ext>
                  </a:extLst>
                </a:gridCol>
                <a:gridCol w="658368">
                  <a:extLst>
                    <a:ext uri="{9D8B030D-6E8A-4147-A177-3AD203B41FA5}">
                      <a16:colId xmlns:a16="http://schemas.microsoft.com/office/drawing/2014/main" val="266367292"/>
                    </a:ext>
                  </a:extLst>
                </a:gridCol>
                <a:gridCol w="658368">
                  <a:extLst>
                    <a:ext uri="{9D8B030D-6E8A-4147-A177-3AD203B41FA5}">
                      <a16:colId xmlns:a16="http://schemas.microsoft.com/office/drawing/2014/main" val="93750800"/>
                    </a:ext>
                  </a:extLst>
                </a:gridCol>
                <a:gridCol w="658368">
                  <a:extLst>
                    <a:ext uri="{9D8B030D-6E8A-4147-A177-3AD203B41FA5}">
                      <a16:colId xmlns:a16="http://schemas.microsoft.com/office/drawing/2014/main" val="275418717"/>
                    </a:ext>
                  </a:extLst>
                </a:gridCol>
                <a:gridCol w="658368">
                  <a:extLst>
                    <a:ext uri="{9D8B030D-6E8A-4147-A177-3AD203B41FA5}">
                      <a16:colId xmlns:a16="http://schemas.microsoft.com/office/drawing/2014/main" val="2448806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817956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samsung_saudi - 2020-04-22 19:18:18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https://scontent-iad3-1.xx.fbcdn.net/v/t51.12442-15/94022010_176126740186881_7847616773422545898_n.jpg?_nc_cat=103&amp;_nc_sid=8ae9d6&amp;_nc_ohc=wFIzbvhJHMsAX8CxLk9&amp;_nc_ht=scontent-iad3-1.xx&amp;oh=ef6d2e2d3d4ab90312afa207a62cd0dd&amp;oe=5EC8358F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04/23/2020 19:05:24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2001873934"/>
                  </a:ext>
                </a:extLst>
              </a:tr>
            </a:tbl>
          </a:graphicData>
        </a:graphic>
      </p:graphicFrame>
      <p:sp>
        <p:nvSpPr>
          <p:cNvPr id="4" name="Text Placeholder 3">
            <a:extLst>
              <a:ext uri="{FF2B5EF4-FFF2-40B4-BE49-F238E27FC236}">
                <a16:creationId xmlns:a16="http://schemas.microsoft.com/office/drawing/2014/main" id="{619F5E38-0CE0-4DED-A320-027914D386F4}"/>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3614830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165AC-5D98-4417-AC16-C40CC6A72DFF}"/>
              </a:ext>
            </a:extLst>
          </p:cNvPr>
          <p:cNvSpPr>
            <a:spLocks noGrp="1"/>
          </p:cNvSpPr>
          <p:nvPr>
            <p:ph type="title"/>
          </p:nvPr>
        </p:nvSpPr>
        <p:spPr/>
        <p:txBody>
          <a:bodyPr/>
          <a:lstStyle/>
          <a:p>
            <a:r>
              <a:rPr lang="en-US"/>
              <a:t>Instagram Stories Table  | Samsung KSA - 4 of 25</a:t>
            </a:r>
          </a:p>
        </p:txBody>
      </p:sp>
      <p:graphicFrame>
        <p:nvGraphicFramePr>
          <p:cNvPr id="5" name="Table Placeholder 4">
            <a:extLst>
              <a:ext uri="{FF2B5EF4-FFF2-40B4-BE49-F238E27FC236}">
                <a16:creationId xmlns:a16="http://schemas.microsoft.com/office/drawing/2014/main" id="{F1670F67-4DC8-4AA0-AC6C-0348BA55D1DB}"/>
              </a:ext>
            </a:extLst>
          </p:cNvPr>
          <p:cNvGraphicFramePr>
            <a:graphicFrameLocks noGrp="1"/>
          </p:cNvGraphicFramePr>
          <p:nvPr>
            <p:ph type="tbl" sz="quarter" idx="13"/>
            <p:extLst>
              <p:ext uri="{D42A27DB-BD31-4B8C-83A1-F6EECF244321}">
                <p14:modId xmlns:p14="http://schemas.microsoft.com/office/powerpoint/2010/main" val="4130599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77265875"/>
                    </a:ext>
                  </a:extLst>
                </a:gridCol>
                <a:gridCol w="1316736">
                  <a:extLst>
                    <a:ext uri="{9D8B030D-6E8A-4147-A177-3AD203B41FA5}">
                      <a16:colId xmlns:a16="http://schemas.microsoft.com/office/drawing/2014/main" val="2135609929"/>
                    </a:ext>
                  </a:extLst>
                </a:gridCol>
                <a:gridCol w="658368">
                  <a:extLst>
                    <a:ext uri="{9D8B030D-6E8A-4147-A177-3AD203B41FA5}">
                      <a16:colId xmlns:a16="http://schemas.microsoft.com/office/drawing/2014/main" val="3835219436"/>
                    </a:ext>
                  </a:extLst>
                </a:gridCol>
                <a:gridCol w="658368">
                  <a:extLst>
                    <a:ext uri="{9D8B030D-6E8A-4147-A177-3AD203B41FA5}">
                      <a16:colId xmlns:a16="http://schemas.microsoft.com/office/drawing/2014/main" val="728173055"/>
                    </a:ext>
                  </a:extLst>
                </a:gridCol>
                <a:gridCol w="658368">
                  <a:extLst>
                    <a:ext uri="{9D8B030D-6E8A-4147-A177-3AD203B41FA5}">
                      <a16:colId xmlns:a16="http://schemas.microsoft.com/office/drawing/2014/main" val="346313929"/>
                    </a:ext>
                  </a:extLst>
                </a:gridCol>
                <a:gridCol w="658368">
                  <a:extLst>
                    <a:ext uri="{9D8B030D-6E8A-4147-A177-3AD203B41FA5}">
                      <a16:colId xmlns:a16="http://schemas.microsoft.com/office/drawing/2014/main" val="1310293042"/>
                    </a:ext>
                  </a:extLst>
                </a:gridCol>
                <a:gridCol w="658368">
                  <a:extLst>
                    <a:ext uri="{9D8B030D-6E8A-4147-A177-3AD203B41FA5}">
                      <a16:colId xmlns:a16="http://schemas.microsoft.com/office/drawing/2014/main" val="3797252325"/>
                    </a:ext>
                  </a:extLst>
                </a:gridCol>
                <a:gridCol w="658368">
                  <a:extLst>
                    <a:ext uri="{9D8B030D-6E8A-4147-A177-3AD203B41FA5}">
                      <a16:colId xmlns:a16="http://schemas.microsoft.com/office/drawing/2014/main" val="1367525470"/>
                    </a:ext>
                  </a:extLst>
                </a:gridCol>
                <a:gridCol w="658368">
                  <a:extLst>
                    <a:ext uri="{9D8B030D-6E8A-4147-A177-3AD203B41FA5}">
                      <a16:colId xmlns:a16="http://schemas.microsoft.com/office/drawing/2014/main" val="43844967"/>
                    </a:ext>
                  </a:extLst>
                </a:gridCol>
                <a:gridCol w="658368">
                  <a:extLst>
                    <a:ext uri="{9D8B030D-6E8A-4147-A177-3AD203B41FA5}">
                      <a16:colId xmlns:a16="http://schemas.microsoft.com/office/drawing/2014/main" val="371276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170647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samsung_saudi - 2020-04-22 19:17:53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https://scontent-iad3-1.xx.fbcdn.net/v/t51.12442-15/94009307_219114316176812_3379448708079250919_n.jpg?_nc_cat=111&amp;_nc_sid=8ae9d6&amp;_nc_ohc=mROhcU7nI5sAX-xwRuo&amp;_nc_ht=scontent-iad3-1.xx&amp;oh=850433aea237ba5ab43c67040a55cd75&amp;oe=5EC6D0CA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04/23/2020 19:05:24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extLst>
                  <a:ext uri="{0D108BD9-81ED-4DB2-BD59-A6C34878D82A}">
                    <a16:rowId xmlns:a16="http://schemas.microsoft.com/office/drawing/2014/main" val="548686310"/>
                  </a:ext>
                </a:extLst>
              </a:tr>
            </a:tbl>
          </a:graphicData>
        </a:graphic>
      </p:graphicFrame>
      <p:sp>
        <p:nvSpPr>
          <p:cNvPr id="4" name="Text Placeholder 3">
            <a:extLst>
              <a:ext uri="{FF2B5EF4-FFF2-40B4-BE49-F238E27FC236}">
                <a16:creationId xmlns:a16="http://schemas.microsoft.com/office/drawing/2014/main" id="{ED3A84AA-8FFC-4F87-9A78-798B3235B179}"/>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1751149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882E9-0E0C-47C5-A498-771DFA29AF37}"/>
              </a:ext>
            </a:extLst>
          </p:cNvPr>
          <p:cNvSpPr>
            <a:spLocks noGrp="1"/>
          </p:cNvSpPr>
          <p:nvPr>
            <p:ph type="title"/>
          </p:nvPr>
        </p:nvSpPr>
        <p:spPr/>
        <p:txBody>
          <a:bodyPr/>
          <a:lstStyle/>
          <a:p>
            <a:r>
              <a:rPr lang="en-US"/>
              <a:t>Instagram Stories Table  | Samsung KSA - 5 of 25</a:t>
            </a:r>
          </a:p>
        </p:txBody>
      </p:sp>
      <p:graphicFrame>
        <p:nvGraphicFramePr>
          <p:cNvPr id="5" name="Table Placeholder 4">
            <a:extLst>
              <a:ext uri="{FF2B5EF4-FFF2-40B4-BE49-F238E27FC236}">
                <a16:creationId xmlns:a16="http://schemas.microsoft.com/office/drawing/2014/main" id="{E6D14614-0F80-49BA-9BDD-321A70C73F8E}"/>
              </a:ext>
            </a:extLst>
          </p:cNvPr>
          <p:cNvGraphicFramePr>
            <a:graphicFrameLocks noGrp="1"/>
          </p:cNvGraphicFramePr>
          <p:nvPr>
            <p:ph type="tbl" sz="quarter" idx="13"/>
            <p:extLst>
              <p:ext uri="{D42A27DB-BD31-4B8C-83A1-F6EECF244321}">
                <p14:modId xmlns:p14="http://schemas.microsoft.com/office/powerpoint/2010/main" val="2464905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59729624"/>
                    </a:ext>
                  </a:extLst>
                </a:gridCol>
                <a:gridCol w="1316736">
                  <a:extLst>
                    <a:ext uri="{9D8B030D-6E8A-4147-A177-3AD203B41FA5}">
                      <a16:colId xmlns:a16="http://schemas.microsoft.com/office/drawing/2014/main" val="1286258480"/>
                    </a:ext>
                  </a:extLst>
                </a:gridCol>
                <a:gridCol w="658368">
                  <a:extLst>
                    <a:ext uri="{9D8B030D-6E8A-4147-A177-3AD203B41FA5}">
                      <a16:colId xmlns:a16="http://schemas.microsoft.com/office/drawing/2014/main" val="552951096"/>
                    </a:ext>
                  </a:extLst>
                </a:gridCol>
                <a:gridCol w="658368">
                  <a:extLst>
                    <a:ext uri="{9D8B030D-6E8A-4147-A177-3AD203B41FA5}">
                      <a16:colId xmlns:a16="http://schemas.microsoft.com/office/drawing/2014/main" val="3599740952"/>
                    </a:ext>
                  </a:extLst>
                </a:gridCol>
                <a:gridCol w="658368">
                  <a:extLst>
                    <a:ext uri="{9D8B030D-6E8A-4147-A177-3AD203B41FA5}">
                      <a16:colId xmlns:a16="http://schemas.microsoft.com/office/drawing/2014/main" val="2510041638"/>
                    </a:ext>
                  </a:extLst>
                </a:gridCol>
                <a:gridCol w="658368">
                  <a:extLst>
                    <a:ext uri="{9D8B030D-6E8A-4147-A177-3AD203B41FA5}">
                      <a16:colId xmlns:a16="http://schemas.microsoft.com/office/drawing/2014/main" val="239169621"/>
                    </a:ext>
                  </a:extLst>
                </a:gridCol>
                <a:gridCol w="658368">
                  <a:extLst>
                    <a:ext uri="{9D8B030D-6E8A-4147-A177-3AD203B41FA5}">
                      <a16:colId xmlns:a16="http://schemas.microsoft.com/office/drawing/2014/main" val="3568225250"/>
                    </a:ext>
                  </a:extLst>
                </a:gridCol>
                <a:gridCol w="658368">
                  <a:extLst>
                    <a:ext uri="{9D8B030D-6E8A-4147-A177-3AD203B41FA5}">
                      <a16:colId xmlns:a16="http://schemas.microsoft.com/office/drawing/2014/main" val="4080973681"/>
                    </a:ext>
                  </a:extLst>
                </a:gridCol>
                <a:gridCol w="658368">
                  <a:extLst>
                    <a:ext uri="{9D8B030D-6E8A-4147-A177-3AD203B41FA5}">
                      <a16:colId xmlns:a16="http://schemas.microsoft.com/office/drawing/2014/main" val="3965547189"/>
                    </a:ext>
                  </a:extLst>
                </a:gridCol>
                <a:gridCol w="658368">
                  <a:extLst>
                    <a:ext uri="{9D8B030D-6E8A-4147-A177-3AD203B41FA5}">
                      <a16:colId xmlns:a16="http://schemas.microsoft.com/office/drawing/2014/main" val="447123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430906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samsung_saudi - 2020-04-22 19:17:35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https://scontent-iad3-1.xx.fbcdn.net/v/t51.12442-15/94138867_697606080993335_8039174388001729361_n.jpg?_nc_cat=106&amp;_nc_sid=8ae9d6&amp;_nc_ohc=RwLoTnXYhPIAX-69ic_&amp;_nc_ht=scontent-iad3-1.xx&amp;oh=8d1b2e0aa87ccb9f25fa870e4fde07f6&amp;oe=5EC90C86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04/23/2020 19:05:24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extLst>
                  <a:ext uri="{0D108BD9-81ED-4DB2-BD59-A6C34878D82A}">
                    <a16:rowId xmlns:a16="http://schemas.microsoft.com/office/drawing/2014/main" val="3507661119"/>
                  </a:ext>
                </a:extLst>
              </a:tr>
            </a:tbl>
          </a:graphicData>
        </a:graphic>
      </p:graphicFrame>
      <p:sp>
        <p:nvSpPr>
          <p:cNvPr id="4" name="Text Placeholder 3">
            <a:extLst>
              <a:ext uri="{FF2B5EF4-FFF2-40B4-BE49-F238E27FC236}">
                <a16:creationId xmlns:a16="http://schemas.microsoft.com/office/drawing/2014/main" id="{F82C99C8-79B9-4831-9413-B5949014C034}"/>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4565991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4ECA3-ABCB-4472-BA70-514973F2B3CD}"/>
              </a:ext>
            </a:extLst>
          </p:cNvPr>
          <p:cNvSpPr>
            <a:spLocks noGrp="1"/>
          </p:cNvSpPr>
          <p:nvPr>
            <p:ph type="title"/>
          </p:nvPr>
        </p:nvSpPr>
        <p:spPr/>
        <p:txBody>
          <a:bodyPr/>
          <a:lstStyle/>
          <a:p>
            <a:r>
              <a:rPr lang="en-US"/>
              <a:t>Instagram Stories Table  | Samsung KSA - 6 of 25</a:t>
            </a:r>
          </a:p>
        </p:txBody>
      </p:sp>
      <p:graphicFrame>
        <p:nvGraphicFramePr>
          <p:cNvPr id="5" name="Table Placeholder 4">
            <a:extLst>
              <a:ext uri="{FF2B5EF4-FFF2-40B4-BE49-F238E27FC236}">
                <a16:creationId xmlns:a16="http://schemas.microsoft.com/office/drawing/2014/main" id="{43149D22-BE14-4163-8837-25971E3F0D8F}"/>
              </a:ext>
            </a:extLst>
          </p:cNvPr>
          <p:cNvGraphicFramePr>
            <a:graphicFrameLocks noGrp="1"/>
          </p:cNvGraphicFramePr>
          <p:nvPr>
            <p:ph type="tbl" sz="quarter" idx="13"/>
            <p:extLst>
              <p:ext uri="{D42A27DB-BD31-4B8C-83A1-F6EECF244321}">
                <p14:modId xmlns:p14="http://schemas.microsoft.com/office/powerpoint/2010/main" val="3895927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28775783"/>
                    </a:ext>
                  </a:extLst>
                </a:gridCol>
                <a:gridCol w="1316736">
                  <a:extLst>
                    <a:ext uri="{9D8B030D-6E8A-4147-A177-3AD203B41FA5}">
                      <a16:colId xmlns:a16="http://schemas.microsoft.com/office/drawing/2014/main" val="3608799507"/>
                    </a:ext>
                  </a:extLst>
                </a:gridCol>
                <a:gridCol w="658368">
                  <a:extLst>
                    <a:ext uri="{9D8B030D-6E8A-4147-A177-3AD203B41FA5}">
                      <a16:colId xmlns:a16="http://schemas.microsoft.com/office/drawing/2014/main" val="2922557016"/>
                    </a:ext>
                  </a:extLst>
                </a:gridCol>
                <a:gridCol w="658368">
                  <a:extLst>
                    <a:ext uri="{9D8B030D-6E8A-4147-A177-3AD203B41FA5}">
                      <a16:colId xmlns:a16="http://schemas.microsoft.com/office/drawing/2014/main" val="3968018307"/>
                    </a:ext>
                  </a:extLst>
                </a:gridCol>
                <a:gridCol w="658368">
                  <a:extLst>
                    <a:ext uri="{9D8B030D-6E8A-4147-A177-3AD203B41FA5}">
                      <a16:colId xmlns:a16="http://schemas.microsoft.com/office/drawing/2014/main" val="1370092304"/>
                    </a:ext>
                  </a:extLst>
                </a:gridCol>
                <a:gridCol w="658368">
                  <a:extLst>
                    <a:ext uri="{9D8B030D-6E8A-4147-A177-3AD203B41FA5}">
                      <a16:colId xmlns:a16="http://schemas.microsoft.com/office/drawing/2014/main" val="910598319"/>
                    </a:ext>
                  </a:extLst>
                </a:gridCol>
                <a:gridCol w="658368">
                  <a:extLst>
                    <a:ext uri="{9D8B030D-6E8A-4147-A177-3AD203B41FA5}">
                      <a16:colId xmlns:a16="http://schemas.microsoft.com/office/drawing/2014/main" val="2809133995"/>
                    </a:ext>
                  </a:extLst>
                </a:gridCol>
                <a:gridCol w="658368">
                  <a:extLst>
                    <a:ext uri="{9D8B030D-6E8A-4147-A177-3AD203B41FA5}">
                      <a16:colId xmlns:a16="http://schemas.microsoft.com/office/drawing/2014/main" val="1448511768"/>
                    </a:ext>
                  </a:extLst>
                </a:gridCol>
                <a:gridCol w="658368">
                  <a:extLst>
                    <a:ext uri="{9D8B030D-6E8A-4147-A177-3AD203B41FA5}">
                      <a16:colId xmlns:a16="http://schemas.microsoft.com/office/drawing/2014/main" val="882077157"/>
                    </a:ext>
                  </a:extLst>
                </a:gridCol>
                <a:gridCol w="658368">
                  <a:extLst>
                    <a:ext uri="{9D8B030D-6E8A-4147-A177-3AD203B41FA5}">
                      <a16:colId xmlns:a16="http://schemas.microsoft.com/office/drawing/2014/main" val="2800588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449751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samsung_saudi - 2020-04-22 19:16:20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https://scontent-iad3-1.xx.fbcdn.net/v/t51.12442-15/94337812_281793992816712_4149759144586811438_n.jpg?_nc_cat=103&amp;_nc_sid=8ae9d6&amp;_nc_ohc=sNSe2TWPtikAX9ALTH6&amp;_nc_ht=scontent-iad3-1.xx&amp;oh=3f5cd49b7ba0bab05bd5c798108fc66c&amp;oe=5EC8AEE0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04/23/2020 19:05:24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extLst>
                  <a:ext uri="{0D108BD9-81ED-4DB2-BD59-A6C34878D82A}">
                    <a16:rowId xmlns:a16="http://schemas.microsoft.com/office/drawing/2014/main" val="3073786432"/>
                  </a:ext>
                </a:extLst>
              </a:tr>
            </a:tbl>
          </a:graphicData>
        </a:graphic>
      </p:graphicFrame>
      <p:sp>
        <p:nvSpPr>
          <p:cNvPr id="4" name="Text Placeholder 3">
            <a:extLst>
              <a:ext uri="{FF2B5EF4-FFF2-40B4-BE49-F238E27FC236}">
                <a16:creationId xmlns:a16="http://schemas.microsoft.com/office/drawing/2014/main" id="{C1EE7C4D-4320-43E0-9DA0-D74BB6FC00D3}"/>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6458302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509E2-4757-43BC-B2FA-628EE0245954}"/>
              </a:ext>
            </a:extLst>
          </p:cNvPr>
          <p:cNvSpPr>
            <a:spLocks noGrp="1"/>
          </p:cNvSpPr>
          <p:nvPr>
            <p:ph type="title"/>
          </p:nvPr>
        </p:nvSpPr>
        <p:spPr/>
        <p:txBody>
          <a:bodyPr/>
          <a:lstStyle/>
          <a:p>
            <a:r>
              <a:rPr lang="en-US"/>
              <a:t>Instagram Stories Table  | Samsung KSA - 7 of 25</a:t>
            </a:r>
          </a:p>
        </p:txBody>
      </p:sp>
      <p:graphicFrame>
        <p:nvGraphicFramePr>
          <p:cNvPr id="5" name="Table Placeholder 4">
            <a:extLst>
              <a:ext uri="{FF2B5EF4-FFF2-40B4-BE49-F238E27FC236}">
                <a16:creationId xmlns:a16="http://schemas.microsoft.com/office/drawing/2014/main" id="{025A02E7-A128-4D2A-8F94-B0F17DBC486C}"/>
              </a:ext>
            </a:extLst>
          </p:cNvPr>
          <p:cNvGraphicFramePr>
            <a:graphicFrameLocks noGrp="1"/>
          </p:cNvGraphicFramePr>
          <p:nvPr>
            <p:ph type="tbl" sz="quarter" idx="13"/>
            <p:extLst>
              <p:ext uri="{D42A27DB-BD31-4B8C-83A1-F6EECF244321}">
                <p14:modId xmlns:p14="http://schemas.microsoft.com/office/powerpoint/2010/main" val="3396089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69483195"/>
                    </a:ext>
                  </a:extLst>
                </a:gridCol>
                <a:gridCol w="1316736">
                  <a:extLst>
                    <a:ext uri="{9D8B030D-6E8A-4147-A177-3AD203B41FA5}">
                      <a16:colId xmlns:a16="http://schemas.microsoft.com/office/drawing/2014/main" val="2118057943"/>
                    </a:ext>
                  </a:extLst>
                </a:gridCol>
                <a:gridCol w="658368">
                  <a:extLst>
                    <a:ext uri="{9D8B030D-6E8A-4147-A177-3AD203B41FA5}">
                      <a16:colId xmlns:a16="http://schemas.microsoft.com/office/drawing/2014/main" val="2711732543"/>
                    </a:ext>
                  </a:extLst>
                </a:gridCol>
                <a:gridCol w="658368">
                  <a:extLst>
                    <a:ext uri="{9D8B030D-6E8A-4147-A177-3AD203B41FA5}">
                      <a16:colId xmlns:a16="http://schemas.microsoft.com/office/drawing/2014/main" val="3445084754"/>
                    </a:ext>
                  </a:extLst>
                </a:gridCol>
                <a:gridCol w="658368">
                  <a:extLst>
                    <a:ext uri="{9D8B030D-6E8A-4147-A177-3AD203B41FA5}">
                      <a16:colId xmlns:a16="http://schemas.microsoft.com/office/drawing/2014/main" val="1118292749"/>
                    </a:ext>
                  </a:extLst>
                </a:gridCol>
                <a:gridCol w="658368">
                  <a:extLst>
                    <a:ext uri="{9D8B030D-6E8A-4147-A177-3AD203B41FA5}">
                      <a16:colId xmlns:a16="http://schemas.microsoft.com/office/drawing/2014/main" val="4039809992"/>
                    </a:ext>
                  </a:extLst>
                </a:gridCol>
                <a:gridCol w="658368">
                  <a:extLst>
                    <a:ext uri="{9D8B030D-6E8A-4147-A177-3AD203B41FA5}">
                      <a16:colId xmlns:a16="http://schemas.microsoft.com/office/drawing/2014/main" val="868680901"/>
                    </a:ext>
                  </a:extLst>
                </a:gridCol>
                <a:gridCol w="658368">
                  <a:extLst>
                    <a:ext uri="{9D8B030D-6E8A-4147-A177-3AD203B41FA5}">
                      <a16:colId xmlns:a16="http://schemas.microsoft.com/office/drawing/2014/main" val="2613452532"/>
                    </a:ext>
                  </a:extLst>
                </a:gridCol>
                <a:gridCol w="658368">
                  <a:extLst>
                    <a:ext uri="{9D8B030D-6E8A-4147-A177-3AD203B41FA5}">
                      <a16:colId xmlns:a16="http://schemas.microsoft.com/office/drawing/2014/main" val="1898580185"/>
                    </a:ext>
                  </a:extLst>
                </a:gridCol>
                <a:gridCol w="658368">
                  <a:extLst>
                    <a:ext uri="{9D8B030D-6E8A-4147-A177-3AD203B41FA5}">
                      <a16:colId xmlns:a16="http://schemas.microsoft.com/office/drawing/2014/main" val="1533825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851408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samsung_saudi - 2020-04-15 15:09:06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https://scontent-iad3-1.cdninstagram.com/v/t51.12442-15/93025789_777357899459148_4550709459033252477_n.jpg?_nc_cat=109&amp;_nc_sid=8ae9d6&amp;_nc_ohc=z8OuWqdwRRYAX8LYfln&amp;_nc_ht=scontent-iad3-1.cdninstagram.com&amp;oh=0b8aea49f3124d87c5efeac227588031&amp;oe=5EBCD193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14:31:44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3362217449"/>
                  </a:ext>
                </a:extLst>
              </a:tr>
            </a:tbl>
          </a:graphicData>
        </a:graphic>
      </p:graphicFrame>
      <p:sp>
        <p:nvSpPr>
          <p:cNvPr id="4" name="Text Placeholder 3">
            <a:extLst>
              <a:ext uri="{FF2B5EF4-FFF2-40B4-BE49-F238E27FC236}">
                <a16:creationId xmlns:a16="http://schemas.microsoft.com/office/drawing/2014/main" id="{8C04D0F9-97BD-4133-A519-2E94DC308EC5}"/>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3715123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C9135-874D-4409-B486-4814E24F0418}"/>
              </a:ext>
            </a:extLst>
          </p:cNvPr>
          <p:cNvSpPr>
            <a:spLocks noGrp="1"/>
          </p:cNvSpPr>
          <p:nvPr>
            <p:ph type="title"/>
          </p:nvPr>
        </p:nvSpPr>
        <p:spPr/>
        <p:txBody>
          <a:bodyPr/>
          <a:lstStyle/>
          <a:p>
            <a:r>
              <a:rPr lang="en-US"/>
              <a:t>Instagram Stories Table  | Samsung KSA - 8 of 25</a:t>
            </a:r>
          </a:p>
        </p:txBody>
      </p:sp>
      <p:graphicFrame>
        <p:nvGraphicFramePr>
          <p:cNvPr id="5" name="Table Placeholder 4">
            <a:extLst>
              <a:ext uri="{FF2B5EF4-FFF2-40B4-BE49-F238E27FC236}">
                <a16:creationId xmlns:a16="http://schemas.microsoft.com/office/drawing/2014/main" id="{BB05AAC5-BEF1-4C6F-B3FC-B1ADA9F5B03E}"/>
              </a:ext>
            </a:extLst>
          </p:cNvPr>
          <p:cNvGraphicFramePr>
            <a:graphicFrameLocks noGrp="1"/>
          </p:cNvGraphicFramePr>
          <p:nvPr>
            <p:ph type="tbl" sz="quarter" idx="13"/>
            <p:extLst>
              <p:ext uri="{D42A27DB-BD31-4B8C-83A1-F6EECF244321}">
                <p14:modId xmlns:p14="http://schemas.microsoft.com/office/powerpoint/2010/main" val="406913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43532379"/>
                    </a:ext>
                  </a:extLst>
                </a:gridCol>
                <a:gridCol w="1316736">
                  <a:extLst>
                    <a:ext uri="{9D8B030D-6E8A-4147-A177-3AD203B41FA5}">
                      <a16:colId xmlns:a16="http://schemas.microsoft.com/office/drawing/2014/main" val="1653974608"/>
                    </a:ext>
                  </a:extLst>
                </a:gridCol>
                <a:gridCol w="658368">
                  <a:extLst>
                    <a:ext uri="{9D8B030D-6E8A-4147-A177-3AD203B41FA5}">
                      <a16:colId xmlns:a16="http://schemas.microsoft.com/office/drawing/2014/main" val="137520268"/>
                    </a:ext>
                  </a:extLst>
                </a:gridCol>
                <a:gridCol w="658368">
                  <a:extLst>
                    <a:ext uri="{9D8B030D-6E8A-4147-A177-3AD203B41FA5}">
                      <a16:colId xmlns:a16="http://schemas.microsoft.com/office/drawing/2014/main" val="2167612902"/>
                    </a:ext>
                  </a:extLst>
                </a:gridCol>
                <a:gridCol w="658368">
                  <a:extLst>
                    <a:ext uri="{9D8B030D-6E8A-4147-A177-3AD203B41FA5}">
                      <a16:colId xmlns:a16="http://schemas.microsoft.com/office/drawing/2014/main" val="3673354726"/>
                    </a:ext>
                  </a:extLst>
                </a:gridCol>
                <a:gridCol w="658368">
                  <a:extLst>
                    <a:ext uri="{9D8B030D-6E8A-4147-A177-3AD203B41FA5}">
                      <a16:colId xmlns:a16="http://schemas.microsoft.com/office/drawing/2014/main" val="3690584493"/>
                    </a:ext>
                  </a:extLst>
                </a:gridCol>
                <a:gridCol w="658368">
                  <a:extLst>
                    <a:ext uri="{9D8B030D-6E8A-4147-A177-3AD203B41FA5}">
                      <a16:colId xmlns:a16="http://schemas.microsoft.com/office/drawing/2014/main" val="3546998752"/>
                    </a:ext>
                  </a:extLst>
                </a:gridCol>
                <a:gridCol w="658368">
                  <a:extLst>
                    <a:ext uri="{9D8B030D-6E8A-4147-A177-3AD203B41FA5}">
                      <a16:colId xmlns:a16="http://schemas.microsoft.com/office/drawing/2014/main" val="4250134374"/>
                    </a:ext>
                  </a:extLst>
                </a:gridCol>
                <a:gridCol w="658368">
                  <a:extLst>
                    <a:ext uri="{9D8B030D-6E8A-4147-A177-3AD203B41FA5}">
                      <a16:colId xmlns:a16="http://schemas.microsoft.com/office/drawing/2014/main" val="4213244512"/>
                    </a:ext>
                  </a:extLst>
                </a:gridCol>
                <a:gridCol w="658368">
                  <a:extLst>
                    <a:ext uri="{9D8B030D-6E8A-4147-A177-3AD203B41FA5}">
                      <a16:colId xmlns:a16="http://schemas.microsoft.com/office/drawing/2014/main" val="2189405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446650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samsung_saudi - 2020-04-15 15:09:05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https://scontent-iad3-1.cdninstagram.com/v/t51.12442-15/93861145_2609096359308402_5795987200448804851_n.jpg?_nc_cat=100&amp;_nc_sid=8ae9d6&amp;_nc_ohc=8UOcxGHlj2QAX91-FrP&amp;_nc_ht=scontent-iad3-1.cdninstagram.com&amp;oh=54c692c7d0a7db53200d076caaacded2&amp;oe=5EBD728C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14:31:44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extLst>
                  <a:ext uri="{0D108BD9-81ED-4DB2-BD59-A6C34878D82A}">
                    <a16:rowId xmlns:a16="http://schemas.microsoft.com/office/drawing/2014/main" val="1388581892"/>
                  </a:ext>
                </a:extLst>
              </a:tr>
            </a:tbl>
          </a:graphicData>
        </a:graphic>
      </p:graphicFrame>
      <p:sp>
        <p:nvSpPr>
          <p:cNvPr id="4" name="Text Placeholder 3">
            <a:extLst>
              <a:ext uri="{FF2B5EF4-FFF2-40B4-BE49-F238E27FC236}">
                <a16:creationId xmlns:a16="http://schemas.microsoft.com/office/drawing/2014/main" id="{A866DE3B-3F26-4D28-9FE1-EB3A78279AA5}"/>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6373053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91412-8A75-49AF-A368-32242456BFC1}"/>
              </a:ext>
            </a:extLst>
          </p:cNvPr>
          <p:cNvSpPr>
            <a:spLocks noGrp="1"/>
          </p:cNvSpPr>
          <p:nvPr>
            <p:ph type="title"/>
          </p:nvPr>
        </p:nvSpPr>
        <p:spPr/>
        <p:txBody>
          <a:bodyPr/>
          <a:lstStyle/>
          <a:p>
            <a:r>
              <a:rPr lang="en-US"/>
              <a:t>Instagram Stories Table  | Samsung KSA - 9 of 25</a:t>
            </a:r>
          </a:p>
        </p:txBody>
      </p:sp>
      <p:graphicFrame>
        <p:nvGraphicFramePr>
          <p:cNvPr id="5" name="Table Placeholder 4">
            <a:extLst>
              <a:ext uri="{FF2B5EF4-FFF2-40B4-BE49-F238E27FC236}">
                <a16:creationId xmlns:a16="http://schemas.microsoft.com/office/drawing/2014/main" id="{681F7537-6B19-4C4C-9797-11CAF9E3BAD5}"/>
              </a:ext>
            </a:extLst>
          </p:cNvPr>
          <p:cNvGraphicFramePr>
            <a:graphicFrameLocks noGrp="1"/>
          </p:cNvGraphicFramePr>
          <p:nvPr>
            <p:ph type="tbl" sz="quarter" idx="13"/>
            <p:extLst>
              <p:ext uri="{D42A27DB-BD31-4B8C-83A1-F6EECF244321}">
                <p14:modId xmlns:p14="http://schemas.microsoft.com/office/powerpoint/2010/main" val="1763181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40563758"/>
                    </a:ext>
                  </a:extLst>
                </a:gridCol>
                <a:gridCol w="1316736">
                  <a:extLst>
                    <a:ext uri="{9D8B030D-6E8A-4147-A177-3AD203B41FA5}">
                      <a16:colId xmlns:a16="http://schemas.microsoft.com/office/drawing/2014/main" val="2235187211"/>
                    </a:ext>
                  </a:extLst>
                </a:gridCol>
                <a:gridCol w="658368">
                  <a:extLst>
                    <a:ext uri="{9D8B030D-6E8A-4147-A177-3AD203B41FA5}">
                      <a16:colId xmlns:a16="http://schemas.microsoft.com/office/drawing/2014/main" val="1593878475"/>
                    </a:ext>
                  </a:extLst>
                </a:gridCol>
                <a:gridCol w="658368">
                  <a:extLst>
                    <a:ext uri="{9D8B030D-6E8A-4147-A177-3AD203B41FA5}">
                      <a16:colId xmlns:a16="http://schemas.microsoft.com/office/drawing/2014/main" val="2253132450"/>
                    </a:ext>
                  </a:extLst>
                </a:gridCol>
                <a:gridCol w="658368">
                  <a:extLst>
                    <a:ext uri="{9D8B030D-6E8A-4147-A177-3AD203B41FA5}">
                      <a16:colId xmlns:a16="http://schemas.microsoft.com/office/drawing/2014/main" val="1531558431"/>
                    </a:ext>
                  </a:extLst>
                </a:gridCol>
                <a:gridCol w="658368">
                  <a:extLst>
                    <a:ext uri="{9D8B030D-6E8A-4147-A177-3AD203B41FA5}">
                      <a16:colId xmlns:a16="http://schemas.microsoft.com/office/drawing/2014/main" val="2897189277"/>
                    </a:ext>
                  </a:extLst>
                </a:gridCol>
                <a:gridCol w="658368">
                  <a:extLst>
                    <a:ext uri="{9D8B030D-6E8A-4147-A177-3AD203B41FA5}">
                      <a16:colId xmlns:a16="http://schemas.microsoft.com/office/drawing/2014/main" val="2014673216"/>
                    </a:ext>
                  </a:extLst>
                </a:gridCol>
                <a:gridCol w="658368">
                  <a:extLst>
                    <a:ext uri="{9D8B030D-6E8A-4147-A177-3AD203B41FA5}">
                      <a16:colId xmlns:a16="http://schemas.microsoft.com/office/drawing/2014/main" val="2152440642"/>
                    </a:ext>
                  </a:extLst>
                </a:gridCol>
                <a:gridCol w="658368">
                  <a:extLst>
                    <a:ext uri="{9D8B030D-6E8A-4147-A177-3AD203B41FA5}">
                      <a16:colId xmlns:a16="http://schemas.microsoft.com/office/drawing/2014/main" val="4160480445"/>
                    </a:ext>
                  </a:extLst>
                </a:gridCol>
                <a:gridCol w="658368">
                  <a:extLst>
                    <a:ext uri="{9D8B030D-6E8A-4147-A177-3AD203B41FA5}">
                      <a16:colId xmlns:a16="http://schemas.microsoft.com/office/drawing/2014/main" val="2561698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110502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samsung_saudi - 2020-04-15 15:06:42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https://scontent-iad3-1.cdninstagram.com/v/t51.12442-15/93547024_303388763981927_3345973388279721195_n.jpg?_nc_cat=103&amp;_nc_sid=8ae9d6&amp;_nc_ohc=OpTnTdooCdkAX-82800&amp;_nc_ht=scontent-iad3-1.cdninstagram.com&amp;oh=a8c5e27222001bb8fc7e99fd386e22a9&amp;oe=5EBDD77B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14:31:44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extLst>
                  <a:ext uri="{0D108BD9-81ED-4DB2-BD59-A6C34878D82A}">
                    <a16:rowId xmlns:a16="http://schemas.microsoft.com/office/drawing/2014/main" val="2222237189"/>
                  </a:ext>
                </a:extLst>
              </a:tr>
            </a:tbl>
          </a:graphicData>
        </a:graphic>
      </p:graphicFrame>
      <p:sp>
        <p:nvSpPr>
          <p:cNvPr id="4" name="Text Placeholder 3">
            <a:extLst>
              <a:ext uri="{FF2B5EF4-FFF2-40B4-BE49-F238E27FC236}">
                <a16:creationId xmlns:a16="http://schemas.microsoft.com/office/drawing/2014/main" id="{533FDABD-B03C-444F-867E-A76F93436E1C}"/>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3947340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4A99D-B77E-47C1-B1B8-77DD514F52CE}"/>
              </a:ext>
            </a:extLst>
          </p:cNvPr>
          <p:cNvSpPr>
            <a:spLocks noGrp="1"/>
          </p:cNvSpPr>
          <p:nvPr>
            <p:ph type="title"/>
          </p:nvPr>
        </p:nvSpPr>
        <p:spPr/>
        <p:txBody>
          <a:bodyPr/>
          <a:lstStyle/>
          <a:p>
            <a:r>
              <a:rPr lang="en-US"/>
              <a:t>Instagram Stories Table  | Samsung KSA - 10 of 25</a:t>
            </a:r>
          </a:p>
        </p:txBody>
      </p:sp>
      <p:graphicFrame>
        <p:nvGraphicFramePr>
          <p:cNvPr id="5" name="Table Placeholder 4">
            <a:extLst>
              <a:ext uri="{FF2B5EF4-FFF2-40B4-BE49-F238E27FC236}">
                <a16:creationId xmlns:a16="http://schemas.microsoft.com/office/drawing/2014/main" id="{779B37A9-6A58-4DD9-BE58-DCCC28C7E30D}"/>
              </a:ext>
            </a:extLst>
          </p:cNvPr>
          <p:cNvGraphicFramePr>
            <a:graphicFrameLocks noGrp="1"/>
          </p:cNvGraphicFramePr>
          <p:nvPr>
            <p:ph type="tbl" sz="quarter" idx="13"/>
            <p:extLst>
              <p:ext uri="{D42A27DB-BD31-4B8C-83A1-F6EECF244321}">
                <p14:modId xmlns:p14="http://schemas.microsoft.com/office/powerpoint/2010/main" val="1481648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50169668"/>
                    </a:ext>
                  </a:extLst>
                </a:gridCol>
                <a:gridCol w="1316736">
                  <a:extLst>
                    <a:ext uri="{9D8B030D-6E8A-4147-A177-3AD203B41FA5}">
                      <a16:colId xmlns:a16="http://schemas.microsoft.com/office/drawing/2014/main" val="539458180"/>
                    </a:ext>
                  </a:extLst>
                </a:gridCol>
                <a:gridCol w="658368">
                  <a:extLst>
                    <a:ext uri="{9D8B030D-6E8A-4147-A177-3AD203B41FA5}">
                      <a16:colId xmlns:a16="http://schemas.microsoft.com/office/drawing/2014/main" val="2835556000"/>
                    </a:ext>
                  </a:extLst>
                </a:gridCol>
                <a:gridCol w="658368">
                  <a:extLst>
                    <a:ext uri="{9D8B030D-6E8A-4147-A177-3AD203B41FA5}">
                      <a16:colId xmlns:a16="http://schemas.microsoft.com/office/drawing/2014/main" val="900791582"/>
                    </a:ext>
                  </a:extLst>
                </a:gridCol>
                <a:gridCol w="658368">
                  <a:extLst>
                    <a:ext uri="{9D8B030D-6E8A-4147-A177-3AD203B41FA5}">
                      <a16:colId xmlns:a16="http://schemas.microsoft.com/office/drawing/2014/main" val="1116447397"/>
                    </a:ext>
                  </a:extLst>
                </a:gridCol>
                <a:gridCol w="658368">
                  <a:extLst>
                    <a:ext uri="{9D8B030D-6E8A-4147-A177-3AD203B41FA5}">
                      <a16:colId xmlns:a16="http://schemas.microsoft.com/office/drawing/2014/main" val="2989615004"/>
                    </a:ext>
                  </a:extLst>
                </a:gridCol>
                <a:gridCol w="658368">
                  <a:extLst>
                    <a:ext uri="{9D8B030D-6E8A-4147-A177-3AD203B41FA5}">
                      <a16:colId xmlns:a16="http://schemas.microsoft.com/office/drawing/2014/main" val="4137351159"/>
                    </a:ext>
                  </a:extLst>
                </a:gridCol>
                <a:gridCol w="658368">
                  <a:extLst>
                    <a:ext uri="{9D8B030D-6E8A-4147-A177-3AD203B41FA5}">
                      <a16:colId xmlns:a16="http://schemas.microsoft.com/office/drawing/2014/main" val="1067128592"/>
                    </a:ext>
                  </a:extLst>
                </a:gridCol>
                <a:gridCol w="658368">
                  <a:extLst>
                    <a:ext uri="{9D8B030D-6E8A-4147-A177-3AD203B41FA5}">
                      <a16:colId xmlns:a16="http://schemas.microsoft.com/office/drawing/2014/main" val="1143767691"/>
                    </a:ext>
                  </a:extLst>
                </a:gridCol>
                <a:gridCol w="658368">
                  <a:extLst>
                    <a:ext uri="{9D8B030D-6E8A-4147-A177-3AD203B41FA5}">
                      <a16:colId xmlns:a16="http://schemas.microsoft.com/office/drawing/2014/main" val="4256892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575747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samsung_saudi - 2020-04-15 15:06:41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https://scontent-iad3-1.cdninstagram.com/v/t51.12442-15/93368502_2561437260842088_462096425114694445_n.jpg?_nc_cat=103&amp;_nc_sid=8ae9d6&amp;_nc_ohc=ie9_8RB9JrMAX9s2Xu1&amp;_nc_ht=scontent-iad3-1.cdninstagram.com&amp;oh=b0600037fb50e8d32d5d84aae6ec0d7b&amp;oe=5EBD1D41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14:31:44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extLst>
                  <a:ext uri="{0D108BD9-81ED-4DB2-BD59-A6C34878D82A}">
                    <a16:rowId xmlns:a16="http://schemas.microsoft.com/office/drawing/2014/main" val="3839349057"/>
                  </a:ext>
                </a:extLst>
              </a:tr>
            </a:tbl>
          </a:graphicData>
        </a:graphic>
      </p:graphicFrame>
      <p:sp>
        <p:nvSpPr>
          <p:cNvPr id="4" name="Text Placeholder 3">
            <a:extLst>
              <a:ext uri="{FF2B5EF4-FFF2-40B4-BE49-F238E27FC236}">
                <a16:creationId xmlns:a16="http://schemas.microsoft.com/office/drawing/2014/main" id="{79A6AF33-DF7B-46DD-9965-B0DB74259267}"/>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567455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7333F-6A14-45D2-A1D1-5CE584CEB95C}"/>
              </a:ext>
            </a:extLst>
          </p:cNvPr>
          <p:cNvSpPr>
            <a:spLocks noGrp="1"/>
          </p:cNvSpPr>
          <p:nvPr>
            <p:ph type="title"/>
          </p:nvPr>
        </p:nvSpPr>
        <p:spPr/>
        <p:txBody>
          <a:bodyPr/>
          <a:lstStyle/>
          <a:p>
            <a:r>
              <a:rPr lang="en-US"/>
              <a:t>Instagram Stories Table  | Samsung KSA - 11 of 25</a:t>
            </a:r>
          </a:p>
        </p:txBody>
      </p:sp>
      <p:graphicFrame>
        <p:nvGraphicFramePr>
          <p:cNvPr id="5" name="Table Placeholder 4">
            <a:extLst>
              <a:ext uri="{FF2B5EF4-FFF2-40B4-BE49-F238E27FC236}">
                <a16:creationId xmlns:a16="http://schemas.microsoft.com/office/drawing/2014/main" id="{40D81A94-AD89-4BE3-8CDC-8AED30DB7645}"/>
              </a:ext>
            </a:extLst>
          </p:cNvPr>
          <p:cNvGraphicFramePr>
            <a:graphicFrameLocks noGrp="1"/>
          </p:cNvGraphicFramePr>
          <p:nvPr>
            <p:ph type="tbl" sz="quarter" idx="13"/>
            <p:extLst>
              <p:ext uri="{D42A27DB-BD31-4B8C-83A1-F6EECF244321}">
                <p14:modId xmlns:p14="http://schemas.microsoft.com/office/powerpoint/2010/main" val="959424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73075348"/>
                    </a:ext>
                  </a:extLst>
                </a:gridCol>
                <a:gridCol w="1316736">
                  <a:extLst>
                    <a:ext uri="{9D8B030D-6E8A-4147-A177-3AD203B41FA5}">
                      <a16:colId xmlns:a16="http://schemas.microsoft.com/office/drawing/2014/main" val="2208040566"/>
                    </a:ext>
                  </a:extLst>
                </a:gridCol>
                <a:gridCol w="658368">
                  <a:extLst>
                    <a:ext uri="{9D8B030D-6E8A-4147-A177-3AD203B41FA5}">
                      <a16:colId xmlns:a16="http://schemas.microsoft.com/office/drawing/2014/main" val="270326273"/>
                    </a:ext>
                  </a:extLst>
                </a:gridCol>
                <a:gridCol w="658368">
                  <a:extLst>
                    <a:ext uri="{9D8B030D-6E8A-4147-A177-3AD203B41FA5}">
                      <a16:colId xmlns:a16="http://schemas.microsoft.com/office/drawing/2014/main" val="815160732"/>
                    </a:ext>
                  </a:extLst>
                </a:gridCol>
                <a:gridCol w="658368">
                  <a:extLst>
                    <a:ext uri="{9D8B030D-6E8A-4147-A177-3AD203B41FA5}">
                      <a16:colId xmlns:a16="http://schemas.microsoft.com/office/drawing/2014/main" val="1623230226"/>
                    </a:ext>
                  </a:extLst>
                </a:gridCol>
                <a:gridCol w="658368">
                  <a:extLst>
                    <a:ext uri="{9D8B030D-6E8A-4147-A177-3AD203B41FA5}">
                      <a16:colId xmlns:a16="http://schemas.microsoft.com/office/drawing/2014/main" val="3995702363"/>
                    </a:ext>
                  </a:extLst>
                </a:gridCol>
                <a:gridCol w="658368">
                  <a:extLst>
                    <a:ext uri="{9D8B030D-6E8A-4147-A177-3AD203B41FA5}">
                      <a16:colId xmlns:a16="http://schemas.microsoft.com/office/drawing/2014/main" val="4238688425"/>
                    </a:ext>
                  </a:extLst>
                </a:gridCol>
                <a:gridCol w="658368">
                  <a:extLst>
                    <a:ext uri="{9D8B030D-6E8A-4147-A177-3AD203B41FA5}">
                      <a16:colId xmlns:a16="http://schemas.microsoft.com/office/drawing/2014/main" val="3955082698"/>
                    </a:ext>
                  </a:extLst>
                </a:gridCol>
                <a:gridCol w="658368">
                  <a:extLst>
                    <a:ext uri="{9D8B030D-6E8A-4147-A177-3AD203B41FA5}">
                      <a16:colId xmlns:a16="http://schemas.microsoft.com/office/drawing/2014/main" val="371802064"/>
                    </a:ext>
                  </a:extLst>
                </a:gridCol>
                <a:gridCol w="658368">
                  <a:extLst>
                    <a:ext uri="{9D8B030D-6E8A-4147-A177-3AD203B41FA5}">
                      <a16:colId xmlns:a16="http://schemas.microsoft.com/office/drawing/2014/main" val="230145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70495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samsung_saudi - 2020-04-15 15:06:40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https://scontent-iad3-1.cdninstagram.com/v/t51.12442-15/93660174_146666593537485_3945042942416813151_n.jpg?_nc_cat=103&amp;_nc_sid=8ae9d6&amp;_nc_ohc=V0_9XpS-qMcAX8xlPKE&amp;_nc_ht=scontent-iad3-1.cdninstagram.com&amp;oh=c700b811bef7a5c60e7a7fac75d61ed1&amp;oe=5EBFA5D7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14:31:44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extLst>
                  <a:ext uri="{0D108BD9-81ED-4DB2-BD59-A6C34878D82A}">
                    <a16:rowId xmlns:a16="http://schemas.microsoft.com/office/drawing/2014/main" val="3558234520"/>
                  </a:ext>
                </a:extLst>
              </a:tr>
            </a:tbl>
          </a:graphicData>
        </a:graphic>
      </p:graphicFrame>
      <p:sp>
        <p:nvSpPr>
          <p:cNvPr id="4" name="Text Placeholder 3">
            <a:extLst>
              <a:ext uri="{FF2B5EF4-FFF2-40B4-BE49-F238E27FC236}">
                <a16:creationId xmlns:a16="http://schemas.microsoft.com/office/drawing/2014/main" id="{1E7E4A7F-3439-4D1B-A20D-447E28973005}"/>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41083929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6C691-DF9A-46E0-9A66-A8D947759C1C}"/>
              </a:ext>
            </a:extLst>
          </p:cNvPr>
          <p:cNvSpPr>
            <a:spLocks noGrp="1"/>
          </p:cNvSpPr>
          <p:nvPr>
            <p:ph type="title"/>
          </p:nvPr>
        </p:nvSpPr>
        <p:spPr/>
        <p:txBody>
          <a:bodyPr/>
          <a:lstStyle/>
          <a:p>
            <a:r>
              <a:rPr lang="en-US"/>
              <a:t>Instagram Stories Table  | Samsung KSA - 12 of 25</a:t>
            </a:r>
          </a:p>
        </p:txBody>
      </p:sp>
      <p:graphicFrame>
        <p:nvGraphicFramePr>
          <p:cNvPr id="5" name="Table Placeholder 4">
            <a:extLst>
              <a:ext uri="{FF2B5EF4-FFF2-40B4-BE49-F238E27FC236}">
                <a16:creationId xmlns:a16="http://schemas.microsoft.com/office/drawing/2014/main" id="{C9BE32BA-1936-4DA1-A8E3-F45B0233AD12}"/>
              </a:ext>
            </a:extLst>
          </p:cNvPr>
          <p:cNvGraphicFramePr>
            <a:graphicFrameLocks noGrp="1"/>
          </p:cNvGraphicFramePr>
          <p:nvPr>
            <p:ph type="tbl" sz="quarter" idx="13"/>
            <p:extLst>
              <p:ext uri="{D42A27DB-BD31-4B8C-83A1-F6EECF244321}">
                <p14:modId xmlns:p14="http://schemas.microsoft.com/office/powerpoint/2010/main" val="256565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05691026"/>
                    </a:ext>
                  </a:extLst>
                </a:gridCol>
                <a:gridCol w="1316736">
                  <a:extLst>
                    <a:ext uri="{9D8B030D-6E8A-4147-A177-3AD203B41FA5}">
                      <a16:colId xmlns:a16="http://schemas.microsoft.com/office/drawing/2014/main" val="558615407"/>
                    </a:ext>
                  </a:extLst>
                </a:gridCol>
                <a:gridCol w="658368">
                  <a:extLst>
                    <a:ext uri="{9D8B030D-6E8A-4147-A177-3AD203B41FA5}">
                      <a16:colId xmlns:a16="http://schemas.microsoft.com/office/drawing/2014/main" val="2928057482"/>
                    </a:ext>
                  </a:extLst>
                </a:gridCol>
                <a:gridCol w="658368">
                  <a:extLst>
                    <a:ext uri="{9D8B030D-6E8A-4147-A177-3AD203B41FA5}">
                      <a16:colId xmlns:a16="http://schemas.microsoft.com/office/drawing/2014/main" val="857537537"/>
                    </a:ext>
                  </a:extLst>
                </a:gridCol>
                <a:gridCol w="658368">
                  <a:extLst>
                    <a:ext uri="{9D8B030D-6E8A-4147-A177-3AD203B41FA5}">
                      <a16:colId xmlns:a16="http://schemas.microsoft.com/office/drawing/2014/main" val="2308719296"/>
                    </a:ext>
                  </a:extLst>
                </a:gridCol>
                <a:gridCol w="658368">
                  <a:extLst>
                    <a:ext uri="{9D8B030D-6E8A-4147-A177-3AD203B41FA5}">
                      <a16:colId xmlns:a16="http://schemas.microsoft.com/office/drawing/2014/main" val="2272996220"/>
                    </a:ext>
                  </a:extLst>
                </a:gridCol>
                <a:gridCol w="658368">
                  <a:extLst>
                    <a:ext uri="{9D8B030D-6E8A-4147-A177-3AD203B41FA5}">
                      <a16:colId xmlns:a16="http://schemas.microsoft.com/office/drawing/2014/main" val="1356648599"/>
                    </a:ext>
                  </a:extLst>
                </a:gridCol>
                <a:gridCol w="658368">
                  <a:extLst>
                    <a:ext uri="{9D8B030D-6E8A-4147-A177-3AD203B41FA5}">
                      <a16:colId xmlns:a16="http://schemas.microsoft.com/office/drawing/2014/main" val="1409050734"/>
                    </a:ext>
                  </a:extLst>
                </a:gridCol>
                <a:gridCol w="658368">
                  <a:extLst>
                    <a:ext uri="{9D8B030D-6E8A-4147-A177-3AD203B41FA5}">
                      <a16:colId xmlns:a16="http://schemas.microsoft.com/office/drawing/2014/main" val="3815439695"/>
                    </a:ext>
                  </a:extLst>
                </a:gridCol>
                <a:gridCol w="658368">
                  <a:extLst>
                    <a:ext uri="{9D8B030D-6E8A-4147-A177-3AD203B41FA5}">
                      <a16:colId xmlns:a16="http://schemas.microsoft.com/office/drawing/2014/main" val="3783192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28147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samsung_saudi - 2020-04-15 15:06:39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https://scontent-iad3-1.cdninstagram.com/v/t51.12442-15/93076587_153040086205399_4568171856548549190_n.jpg?_nc_cat=101&amp;_nc_sid=8ae9d6&amp;_nc_ohc=y5Ic_s4TKcYAX-Lxfrf&amp;_nc_ht=scontent-iad3-1.cdninstagram.com&amp;oh=27b9785c2e23f4d6c380f70cd4e4ce1f&amp;oe=5EBF5DFF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14:31:44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extLst>
                  <a:ext uri="{0D108BD9-81ED-4DB2-BD59-A6C34878D82A}">
                    <a16:rowId xmlns:a16="http://schemas.microsoft.com/office/drawing/2014/main" val="525016612"/>
                  </a:ext>
                </a:extLst>
              </a:tr>
            </a:tbl>
          </a:graphicData>
        </a:graphic>
      </p:graphicFrame>
      <p:sp>
        <p:nvSpPr>
          <p:cNvPr id="4" name="Text Placeholder 3">
            <a:extLst>
              <a:ext uri="{FF2B5EF4-FFF2-40B4-BE49-F238E27FC236}">
                <a16:creationId xmlns:a16="http://schemas.microsoft.com/office/drawing/2014/main" id="{D12D4FD0-4992-430C-94EE-66399F409783}"/>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5794900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F77F5-7B3D-4D21-BBA0-9592B13420B2}"/>
              </a:ext>
            </a:extLst>
          </p:cNvPr>
          <p:cNvSpPr>
            <a:spLocks noGrp="1"/>
          </p:cNvSpPr>
          <p:nvPr>
            <p:ph type="title"/>
          </p:nvPr>
        </p:nvSpPr>
        <p:spPr/>
        <p:txBody>
          <a:bodyPr/>
          <a:lstStyle/>
          <a:p>
            <a:r>
              <a:rPr lang="en-US"/>
              <a:t>Instagram Stories Table  | Samsung KSA - 13 of 25</a:t>
            </a:r>
          </a:p>
        </p:txBody>
      </p:sp>
      <p:graphicFrame>
        <p:nvGraphicFramePr>
          <p:cNvPr id="5" name="Table Placeholder 4">
            <a:extLst>
              <a:ext uri="{FF2B5EF4-FFF2-40B4-BE49-F238E27FC236}">
                <a16:creationId xmlns:a16="http://schemas.microsoft.com/office/drawing/2014/main" id="{56F9F59A-4D4F-42C6-93A8-B5BBE0E0F4B8}"/>
              </a:ext>
            </a:extLst>
          </p:cNvPr>
          <p:cNvGraphicFramePr>
            <a:graphicFrameLocks noGrp="1"/>
          </p:cNvGraphicFramePr>
          <p:nvPr>
            <p:ph type="tbl" sz="quarter" idx="13"/>
            <p:extLst>
              <p:ext uri="{D42A27DB-BD31-4B8C-83A1-F6EECF244321}">
                <p14:modId xmlns:p14="http://schemas.microsoft.com/office/powerpoint/2010/main" val="3233118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6656441"/>
                    </a:ext>
                  </a:extLst>
                </a:gridCol>
                <a:gridCol w="1316736">
                  <a:extLst>
                    <a:ext uri="{9D8B030D-6E8A-4147-A177-3AD203B41FA5}">
                      <a16:colId xmlns:a16="http://schemas.microsoft.com/office/drawing/2014/main" val="170376488"/>
                    </a:ext>
                  </a:extLst>
                </a:gridCol>
                <a:gridCol w="658368">
                  <a:extLst>
                    <a:ext uri="{9D8B030D-6E8A-4147-A177-3AD203B41FA5}">
                      <a16:colId xmlns:a16="http://schemas.microsoft.com/office/drawing/2014/main" val="2323712820"/>
                    </a:ext>
                  </a:extLst>
                </a:gridCol>
                <a:gridCol w="658368">
                  <a:extLst>
                    <a:ext uri="{9D8B030D-6E8A-4147-A177-3AD203B41FA5}">
                      <a16:colId xmlns:a16="http://schemas.microsoft.com/office/drawing/2014/main" val="1439888552"/>
                    </a:ext>
                  </a:extLst>
                </a:gridCol>
                <a:gridCol w="658368">
                  <a:extLst>
                    <a:ext uri="{9D8B030D-6E8A-4147-A177-3AD203B41FA5}">
                      <a16:colId xmlns:a16="http://schemas.microsoft.com/office/drawing/2014/main" val="265653507"/>
                    </a:ext>
                  </a:extLst>
                </a:gridCol>
                <a:gridCol w="658368">
                  <a:extLst>
                    <a:ext uri="{9D8B030D-6E8A-4147-A177-3AD203B41FA5}">
                      <a16:colId xmlns:a16="http://schemas.microsoft.com/office/drawing/2014/main" val="3762800419"/>
                    </a:ext>
                  </a:extLst>
                </a:gridCol>
                <a:gridCol w="658368">
                  <a:extLst>
                    <a:ext uri="{9D8B030D-6E8A-4147-A177-3AD203B41FA5}">
                      <a16:colId xmlns:a16="http://schemas.microsoft.com/office/drawing/2014/main" val="1013029952"/>
                    </a:ext>
                  </a:extLst>
                </a:gridCol>
                <a:gridCol w="658368">
                  <a:extLst>
                    <a:ext uri="{9D8B030D-6E8A-4147-A177-3AD203B41FA5}">
                      <a16:colId xmlns:a16="http://schemas.microsoft.com/office/drawing/2014/main" val="1079847612"/>
                    </a:ext>
                  </a:extLst>
                </a:gridCol>
                <a:gridCol w="658368">
                  <a:extLst>
                    <a:ext uri="{9D8B030D-6E8A-4147-A177-3AD203B41FA5}">
                      <a16:colId xmlns:a16="http://schemas.microsoft.com/office/drawing/2014/main" val="576167353"/>
                    </a:ext>
                  </a:extLst>
                </a:gridCol>
                <a:gridCol w="658368">
                  <a:extLst>
                    <a:ext uri="{9D8B030D-6E8A-4147-A177-3AD203B41FA5}">
                      <a16:colId xmlns:a16="http://schemas.microsoft.com/office/drawing/2014/main" val="4227003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888547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samsung_saudi - 2020-04-15 15:05:38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https://scontent-iad3-1.cdninstagram.com/v/t51.12442-15/93118161_250571596333551_5682081989440598160_n.jpg?_nc_cat=104&amp;_nc_sid=8ae9d6&amp;_nc_ohc=F-LD3FIJ2LUAX-Trixc&amp;_nc_ht=scontent-iad3-1.cdninstagram.com&amp;oh=bc0e7e8fef66e66b27ccd7384f9abbd2&amp;oe=5EBD179B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14:31:44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extLst>
                  <a:ext uri="{0D108BD9-81ED-4DB2-BD59-A6C34878D82A}">
                    <a16:rowId xmlns:a16="http://schemas.microsoft.com/office/drawing/2014/main" val="2772820015"/>
                  </a:ext>
                </a:extLst>
              </a:tr>
            </a:tbl>
          </a:graphicData>
        </a:graphic>
      </p:graphicFrame>
      <p:sp>
        <p:nvSpPr>
          <p:cNvPr id="4" name="Text Placeholder 3">
            <a:extLst>
              <a:ext uri="{FF2B5EF4-FFF2-40B4-BE49-F238E27FC236}">
                <a16:creationId xmlns:a16="http://schemas.microsoft.com/office/drawing/2014/main" id="{83E11621-AD8C-475A-BDA6-70AFAF0ACF6E}"/>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28974046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C0B91-A77C-4D82-B460-4F14B9A8D99C}"/>
              </a:ext>
            </a:extLst>
          </p:cNvPr>
          <p:cNvSpPr>
            <a:spLocks noGrp="1"/>
          </p:cNvSpPr>
          <p:nvPr>
            <p:ph type="title"/>
          </p:nvPr>
        </p:nvSpPr>
        <p:spPr/>
        <p:txBody>
          <a:bodyPr/>
          <a:lstStyle/>
          <a:p>
            <a:r>
              <a:rPr lang="en-US"/>
              <a:t>Instagram Stories Table  | Samsung KSA - 14 of 25</a:t>
            </a:r>
          </a:p>
        </p:txBody>
      </p:sp>
      <p:graphicFrame>
        <p:nvGraphicFramePr>
          <p:cNvPr id="5" name="Table Placeholder 4">
            <a:extLst>
              <a:ext uri="{FF2B5EF4-FFF2-40B4-BE49-F238E27FC236}">
                <a16:creationId xmlns:a16="http://schemas.microsoft.com/office/drawing/2014/main" id="{BA8AB5A0-7CE8-44B8-86D1-17DDDEDE013A}"/>
              </a:ext>
            </a:extLst>
          </p:cNvPr>
          <p:cNvGraphicFramePr>
            <a:graphicFrameLocks noGrp="1"/>
          </p:cNvGraphicFramePr>
          <p:nvPr>
            <p:ph type="tbl" sz="quarter" idx="13"/>
            <p:extLst>
              <p:ext uri="{D42A27DB-BD31-4B8C-83A1-F6EECF244321}">
                <p14:modId xmlns:p14="http://schemas.microsoft.com/office/powerpoint/2010/main" val="2576414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75011673"/>
                    </a:ext>
                  </a:extLst>
                </a:gridCol>
                <a:gridCol w="1316736">
                  <a:extLst>
                    <a:ext uri="{9D8B030D-6E8A-4147-A177-3AD203B41FA5}">
                      <a16:colId xmlns:a16="http://schemas.microsoft.com/office/drawing/2014/main" val="1345515963"/>
                    </a:ext>
                  </a:extLst>
                </a:gridCol>
                <a:gridCol w="658368">
                  <a:extLst>
                    <a:ext uri="{9D8B030D-6E8A-4147-A177-3AD203B41FA5}">
                      <a16:colId xmlns:a16="http://schemas.microsoft.com/office/drawing/2014/main" val="2108493481"/>
                    </a:ext>
                  </a:extLst>
                </a:gridCol>
                <a:gridCol w="658368">
                  <a:extLst>
                    <a:ext uri="{9D8B030D-6E8A-4147-A177-3AD203B41FA5}">
                      <a16:colId xmlns:a16="http://schemas.microsoft.com/office/drawing/2014/main" val="3789023029"/>
                    </a:ext>
                  </a:extLst>
                </a:gridCol>
                <a:gridCol w="658368">
                  <a:extLst>
                    <a:ext uri="{9D8B030D-6E8A-4147-A177-3AD203B41FA5}">
                      <a16:colId xmlns:a16="http://schemas.microsoft.com/office/drawing/2014/main" val="3964445289"/>
                    </a:ext>
                  </a:extLst>
                </a:gridCol>
                <a:gridCol w="658368">
                  <a:extLst>
                    <a:ext uri="{9D8B030D-6E8A-4147-A177-3AD203B41FA5}">
                      <a16:colId xmlns:a16="http://schemas.microsoft.com/office/drawing/2014/main" val="1500022480"/>
                    </a:ext>
                  </a:extLst>
                </a:gridCol>
                <a:gridCol w="658368">
                  <a:extLst>
                    <a:ext uri="{9D8B030D-6E8A-4147-A177-3AD203B41FA5}">
                      <a16:colId xmlns:a16="http://schemas.microsoft.com/office/drawing/2014/main" val="3340431302"/>
                    </a:ext>
                  </a:extLst>
                </a:gridCol>
                <a:gridCol w="658368">
                  <a:extLst>
                    <a:ext uri="{9D8B030D-6E8A-4147-A177-3AD203B41FA5}">
                      <a16:colId xmlns:a16="http://schemas.microsoft.com/office/drawing/2014/main" val="2306168983"/>
                    </a:ext>
                  </a:extLst>
                </a:gridCol>
                <a:gridCol w="658368">
                  <a:extLst>
                    <a:ext uri="{9D8B030D-6E8A-4147-A177-3AD203B41FA5}">
                      <a16:colId xmlns:a16="http://schemas.microsoft.com/office/drawing/2014/main" val="3404924661"/>
                    </a:ext>
                  </a:extLst>
                </a:gridCol>
                <a:gridCol w="658368">
                  <a:extLst>
                    <a:ext uri="{9D8B030D-6E8A-4147-A177-3AD203B41FA5}">
                      <a16:colId xmlns:a16="http://schemas.microsoft.com/office/drawing/2014/main" val="3053796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406706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samsung_saudi - 2020-04-15 15:05:37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https://scontent-iad3-1.cdninstagram.com/v/t51.12442-15/93303773_2353961288237527_5854041146861982923_n.jpg?_nc_cat=106&amp;_nc_sid=8ae9d6&amp;_nc_ohc=wWMMqN1OREMAX8cLuPZ&amp;_nc_ht=scontent-iad3-1.cdninstagram.com&amp;oh=f496b159d6f879bf1477959abbb4e1f7&amp;oe=5EBEAD50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14:31:44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extLst>
                  <a:ext uri="{0D108BD9-81ED-4DB2-BD59-A6C34878D82A}">
                    <a16:rowId xmlns:a16="http://schemas.microsoft.com/office/drawing/2014/main" val="1749610540"/>
                  </a:ext>
                </a:extLst>
              </a:tr>
            </a:tbl>
          </a:graphicData>
        </a:graphic>
      </p:graphicFrame>
      <p:sp>
        <p:nvSpPr>
          <p:cNvPr id="4" name="Text Placeholder 3">
            <a:extLst>
              <a:ext uri="{FF2B5EF4-FFF2-40B4-BE49-F238E27FC236}">
                <a16:creationId xmlns:a16="http://schemas.microsoft.com/office/drawing/2014/main" id="{14FF0D99-CEEF-4A12-8140-A800849146DC}"/>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0584457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97D29-EC03-44A2-8547-CA74D570571D}"/>
              </a:ext>
            </a:extLst>
          </p:cNvPr>
          <p:cNvSpPr>
            <a:spLocks noGrp="1"/>
          </p:cNvSpPr>
          <p:nvPr>
            <p:ph type="title"/>
          </p:nvPr>
        </p:nvSpPr>
        <p:spPr/>
        <p:txBody>
          <a:bodyPr/>
          <a:lstStyle/>
          <a:p>
            <a:r>
              <a:rPr lang="en-US"/>
              <a:t>Instagram Stories Table  | Samsung KSA - 15 of 25</a:t>
            </a:r>
          </a:p>
        </p:txBody>
      </p:sp>
      <p:graphicFrame>
        <p:nvGraphicFramePr>
          <p:cNvPr id="5" name="Table Placeholder 4">
            <a:extLst>
              <a:ext uri="{FF2B5EF4-FFF2-40B4-BE49-F238E27FC236}">
                <a16:creationId xmlns:a16="http://schemas.microsoft.com/office/drawing/2014/main" id="{BA5845E8-64F8-449A-972F-2D9F496BE84C}"/>
              </a:ext>
            </a:extLst>
          </p:cNvPr>
          <p:cNvGraphicFramePr>
            <a:graphicFrameLocks noGrp="1"/>
          </p:cNvGraphicFramePr>
          <p:nvPr>
            <p:ph type="tbl" sz="quarter" idx="13"/>
            <p:extLst>
              <p:ext uri="{D42A27DB-BD31-4B8C-83A1-F6EECF244321}">
                <p14:modId xmlns:p14="http://schemas.microsoft.com/office/powerpoint/2010/main" val="2851383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64662455"/>
                    </a:ext>
                  </a:extLst>
                </a:gridCol>
                <a:gridCol w="1316736">
                  <a:extLst>
                    <a:ext uri="{9D8B030D-6E8A-4147-A177-3AD203B41FA5}">
                      <a16:colId xmlns:a16="http://schemas.microsoft.com/office/drawing/2014/main" val="932248232"/>
                    </a:ext>
                  </a:extLst>
                </a:gridCol>
                <a:gridCol w="658368">
                  <a:extLst>
                    <a:ext uri="{9D8B030D-6E8A-4147-A177-3AD203B41FA5}">
                      <a16:colId xmlns:a16="http://schemas.microsoft.com/office/drawing/2014/main" val="3684214489"/>
                    </a:ext>
                  </a:extLst>
                </a:gridCol>
                <a:gridCol w="658368">
                  <a:extLst>
                    <a:ext uri="{9D8B030D-6E8A-4147-A177-3AD203B41FA5}">
                      <a16:colId xmlns:a16="http://schemas.microsoft.com/office/drawing/2014/main" val="1598746245"/>
                    </a:ext>
                  </a:extLst>
                </a:gridCol>
                <a:gridCol w="658368">
                  <a:extLst>
                    <a:ext uri="{9D8B030D-6E8A-4147-A177-3AD203B41FA5}">
                      <a16:colId xmlns:a16="http://schemas.microsoft.com/office/drawing/2014/main" val="2036659342"/>
                    </a:ext>
                  </a:extLst>
                </a:gridCol>
                <a:gridCol w="658368">
                  <a:extLst>
                    <a:ext uri="{9D8B030D-6E8A-4147-A177-3AD203B41FA5}">
                      <a16:colId xmlns:a16="http://schemas.microsoft.com/office/drawing/2014/main" val="3779727058"/>
                    </a:ext>
                  </a:extLst>
                </a:gridCol>
                <a:gridCol w="658368">
                  <a:extLst>
                    <a:ext uri="{9D8B030D-6E8A-4147-A177-3AD203B41FA5}">
                      <a16:colId xmlns:a16="http://schemas.microsoft.com/office/drawing/2014/main" val="2628004501"/>
                    </a:ext>
                  </a:extLst>
                </a:gridCol>
                <a:gridCol w="658368">
                  <a:extLst>
                    <a:ext uri="{9D8B030D-6E8A-4147-A177-3AD203B41FA5}">
                      <a16:colId xmlns:a16="http://schemas.microsoft.com/office/drawing/2014/main" val="99866309"/>
                    </a:ext>
                  </a:extLst>
                </a:gridCol>
                <a:gridCol w="658368">
                  <a:extLst>
                    <a:ext uri="{9D8B030D-6E8A-4147-A177-3AD203B41FA5}">
                      <a16:colId xmlns:a16="http://schemas.microsoft.com/office/drawing/2014/main" val="1819242510"/>
                    </a:ext>
                  </a:extLst>
                </a:gridCol>
                <a:gridCol w="658368">
                  <a:extLst>
                    <a:ext uri="{9D8B030D-6E8A-4147-A177-3AD203B41FA5}">
                      <a16:colId xmlns:a16="http://schemas.microsoft.com/office/drawing/2014/main" val="2949395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1547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samsung_saudi - 2020-04-15 15:04:34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https://scontent-iad3-1.cdninstagram.com/v/t51.12442-15/93517528_302037477432581_8354504203083114138_n.jpg?_nc_cat=108&amp;_nc_sid=8ae9d6&amp;_nc_ohc=0InDArFJ48cAX-k8emU&amp;_nc_ht=scontent-iad3-1.cdninstagram.com&amp;oh=d53948c329f7c852799f4f6610e245e8&amp;oe=5EBE87AE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14:31:44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extLst>
                  <a:ext uri="{0D108BD9-81ED-4DB2-BD59-A6C34878D82A}">
                    <a16:rowId xmlns:a16="http://schemas.microsoft.com/office/drawing/2014/main" val="2628593678"/>
                  </a:ext>
                </a:extLst>
              </a:tr>
            </a:tbl>
          </a:graphicData>
        </a:graphic>
      </p:graphicFrame>
      <p:sp>
        <p:nvSpPr>
          <p:cNvPr id="4" name="Text Placeholder 3">
            <a:extLst>
              <a:ext uri="{FF2B5EF4-FFF2-40B4-BE49-F238E27FC236}">
                <a16:creationId xmlns:a16="http://schemas.microsoft.com/office/drawing/2014/main" id="{362D048E-9F84-4928-BDD0-86B9851234FA}"/>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77594170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326CD-1D83-4979-8ECB-54D035419F4A}"/>
              </a:ext>
            </a:extLst>
          </p:cNvPr>
          <p:cNvSpPr>
            <a:spLocks noGrp="1"/>
          </p:cNvSpPr>
          <p:nvPr>
            <p:ph type="title"/>
          </p:nvPr>
        </p:nvSpPr>
        <p:spPr/>
        <p:txBody>
          <a:bodyPr/>
          <a:lstStyle/>
          <a:p>
            <a:r>
              <a:rPr lang="en-US"/>
              <a:t>Instagram Stories Table  | Samsung KSA - 16 of 25</a:t>
            </a:r>
          </a:p>
        </p:txBody>
      </p:sp>
      <p:graphicFrame>
        <p:nvGraphicFramePr>
          <p:cNvPr id="5" name="Table Placeholder 4">
            <a:extLst>
              <a:ext uri="{FF2B5EF4-FFF2-40B4-BE49-F238E27FC236}">
                <a16:creationId xmlns:a16="http://schemas.microsoft.com/office/drawing/2014/main" id="{B67A2833-CCE5-4859-B71F-53576173213E}"/>
              </a:ext>
            </a:extLst>
          </p:cNvPr>
          <p:cNvGraphicFramePr>
            <a:graphicFrameLocks noGrp="1"/>
          </p:cNvGraphicFramePr>
          <p:nvPr>
            <p:ph type="tbl" sz="quarter" idx="13"/>
            <p:extLst>
              <p:ext uri="{D42A27DB-BD31-4B8C-83A1-F6EECF244321}">
                <p14:modId xmlns:p14="http://schemas.microsoft.com/office/powerpoint/2010/main" val="134283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51736764"/>
                    </a:ext>
                  </a:extLst>
                </a:gridCol>
                <a:gridCol w="1316736">
                  <a:extLst>
                    <a:ext uri="{9D8B030D-6E8A-4147-A177-3AD203B41FA5}">
                      <a16:colId xmlns:a16="http://schemas.microsoft.com/office/drawing/2014/main" val="1938732459"/>
                    </a:ext>
                  </a:extLst>
                </a:gridCol>
                <a:gridCol w="658368">
                  <a:extLst>
                    <a:ext uri="{9D8B030D-6E8A-4147-A177-3AD203B41FA5}">
                      <a16:colId xmlns:a16="http://schemas.microsoft.com/office/drawing/2014/main" val="2451892727"/>
                    </a:ext>
                  </a:extLst>
                </a:gridCol>
                <a:gridCol w="658368">
                  <a:extLst>
                    <a:ext uri="{9D8B030D-6E8A-4147-A177-3AD203B41FA5}">
                      <a16:colId xmlns:a16="http://schemas.microsoft.com/office/drawing/2014/main" val="801131511"/>
                    </a:ext>
                  </a:extLst>
                </a:gridCol>
                <a:gridCol w="658368">
                  <a:extLst>
                    <a:ext uri="{9D8B030D-6E8A-4147-A177-3AD203B41FA5}">
                      <a16:colId xmlns:a16="http://schemas.microsoft.com/office/drawing/2014/main" val="3140110411"/>
                    </a:ext>
                  </a:extLst>
                </a:gridCol>
                <a:gridCol w="658368">
                  <a:extLst>
                    <a:ext uri="{9D8B030D-6E8A-4147-A177-3AD203B41FA5}">
                      <a16:colId xmlns:a16="http://schemas.microsoft.com/office/drawing/2014/main" val="3942772537"/>
                    </a:ext>
                  </a:extLst>
                </a:gridCol>
                <a:gridCol w="658368">
                  <a:extLst>
                    <a:ext uri="{9D8B030D-6E8A-4147-A177-3AD203B41FA5}">
                      <a16:colId xmlns:a16="http://schemas.microsoft.com/office/drawing/2014/main" val="1825109317"/>
                    </a:ext>
                  </a:extLst>
                </a:gridCol>
                <a:gridCol w="658368">
                  <a:extLst>
                    <a:ext uri="{9D8B030D-6E8A-4147-A177-3AD203B41FA5}">
                      <a16:colId xmlns:a16="http://schemas.microsoft.com/office/drawing/2014/main" val="2590968675"/>
                    </a:ext>
                  </a:extLst>
                </a:gridCol>
                <a:gridCol w="658368">
                  <a:extLst>
                    <a:ext uri="{9D8B030D-6E8A-4147-A177-3AD203B41FA5}">
                      <a16:colId xmlns:a16="http://schemas.microsoft.com/office/drawing/2014/main" val="975330173"/>
                    </a:ext>
                  </a:extLst>
                </a:gridCol>
                <a:gridCol w="658368">
                  <a:extLst>
                    <a:ext uri="{9D8B030D-6E8A-4147-A177-3AD203B41FA5}">
                      <a16:colId xmlns:a16="http://schemas.microsoft.com/office/drawing/2014/main" val="4042762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667959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samsung_saudi - 2020-04-15 15:04:33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https://scontent-iad3-1.cdninstagram.com/v/t51.12442-15/93973241_592509704944173_573748786001739388_n.jpg?_nc_cat=100&amp;_nc_sid=8ae9d6&amp;_nc_ohc=MimgrABZykcAX-U-ayu&amp;_nc_ht=scontent-iad3-1.cdninstagram.com&amp;oh=6ec6f083668a70fdbfae21169708eb4f&amp;oe=5EBDF587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14:31:44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extLst>
                  <a:ext uri="{0D108BD9-81ED-4DB2-BD59-A6C34878D82A}">
                    <a16:rowId xmlns:a16="http://schemas.microsoft.com/office/drawing/2014/main" val="2579109408"/>
                  </a:ext>
                </a:extLst>
              </a:tr>
            </a:tbl>
          </a:graphicData>
        </a:graphic>
      </p:graphicFrame>
      <p:sp>
        <p:nvSpPr>
          <p:cNvPr id="4" name="Text Placeholder 3">
            <a:extLst>
              <a:ext uri="{FF2B5EF4-FFF2-40B4-BE49-F238E27FC236}">
                <a16:creationId xmlns:a16="http://schemas.microsoft.com/office/drawing/2014/main" id="{D4A67F8C-8A26-48D0-84B1-C3191C797959}"/>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9202950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4ADC6-D228-4184-94BD-02BBB4F03430}"/>
              </a:ext>
            </a:extLst>
          </p:cNvPr>
          <p:cNvSpPr>
            <a:spLocks noGrp="1"/>
          </p:cNvSpPr>
          <p:nvPr>
            <p:ph type="title"/>
          </p:nvPr>
        </p:nvSpPr>
        <p:spPr/>
        <p:txBody>
          <a:bodyPr/>
          <a:lstStyle/>
          <a:p>
            <a:r>
              <a:rPr lang="en-US"/>
              <a:t>Instagram Stories Table  | Samsung KSA - 17 of 25</a:t>
            </a:r>
          </a:p>
        </p:txBody>
      </p:sp>
      <p:graphicFrame>
        <p:nvGraphicFramePr>
          <p:cNvPr id="5" name="Table Placeholder 4">
            <a:extLst>
              <a:ext uri="{FF2B5EF4-FFF2-40B4-BE49-F238E27FC236}">
                <a16:creationId xmlns:a16="http://schemas.microsoft.com/office/drawing/2014/main" id="{B8431173-11AB-4F31-92B4-15694E517C84}"/>
              </a:ext>
            </a:extLst>
          </p:cNvPr>
          <p:cNvGraphicFramePr>
            <a:graphicFrameLocks noGrp="1"/>
          </p:cNvGraphicFramePr>
          <p:nvPr>
            <p:ph type="tbl" sz="quarter" idx="13"/>
            <p:extLst>
              <p:ext uri="{D42A27DB-BD31-4B8C-83A1-F6EECF244321}">
                <p14:modId xmlns:p14="http://schemas.microsoft.com/office/powerpoint/2010/main" val="2191230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74627285"/>
                    </a:ext>
                  </a:extLst>
                </a:gridCol>
                <a:gridCol w="1316736">
                  <a:extLst>
                    <a:ext uri="{9D8B030D-6E8A-4147-A177-3AD203B41FA5}">
                      <a16:colId xmlns:a16="http://schemas.microsoft.com/office/drawing/2014/main" val="2850373397"/>
                    </a:ext>
                  </a:extLst>
                </a:gridCol>
                <a:gridCol w="658368">
                  <a:extLst>
                    <a:ext uri="{9D8B030D-6E8A-4147-A177-3AD203B41FA5}">
                      <a16:colId xmlns:a16="http://schemas.microsoft.com/office/drawing/2014/main" val="712158759"/>
                    </a:ext>
                  </a:extLst>
                </a:gridCol>
                <a:gridCol w="658368">
                  <a:extLst>
                    <a:ext uri="{9D8B030D-6E8A-4147-A177-3AD203B41FA5}">
                      <a16:colId xmlns:a16="http://schemas.microsoft.com/office/drawing/2014/main" val="1143161932"/>
                    </a:ext>
                  </a:extLst>
                </a:gridCol>
                <a:gridCol w="658368">
                  <a:extLst>
                    <a:ext uri="{9D8B030D-6E8A-4147-A177-3AD203B41FA5}">
                      <a16:colId xmlns:a16="http://schemas.microsoft.com/office/drawing/2014/main" val="952341959"/>
                    </a:ext>
                  </a:extLst>
                </a:gridCol>
                <a:gridCol w="658368">
                  <a:extLst>
                    <a:ext uri="{9D8B030D-6E8A-4147-A177-3AD203B41FA5}">
                      <a16:colId xmlns:a16="http://schemas.microsoft.com/office/drawing/2014/main" val="954018460"/>
                    </a:ext>
                  </a:extLst>
                </a:gridCol>
                <a:gridCol w="658368">
                  <a:extLst>
                    <a:ext uri="{9D8B030D-6E8A-4147-A177-3AD203B41FA5}">
                      <a16:colId xmlns:a16="http://schemas.microsoft.com/office/drawing/2014/main" val="2257764492"/>
                    </a:ext>
                  </a:extLst>
                </a:gridCol>
                <a:gridCol w="658368">
                  <a:extLst>
                    <a:ext uri="{9D8B030D-6E8A-4147-A177-3AD203B41FA5}">
                      <a16:colId xmlns:a16="http://schemas.microsoft.com/office/drawing/2014/main" val="3134772583"/>
                    </a:ext>
                  </a:extLst>
                </a:gridCol>
                <a:gridCol w="658368">
                  <a:extLst>
                    <a:ext uri="{9D8B030D-6E8A-4147-A177-3AD203B41FA5}">
                      <a16:colId xmlns:a16="http://schemas.microsoft.com/office/drawing/2014/main" val="3925778354"/>
                    </a:ext>
                  </a:extLst>
                </a:gridCol>
                <a:gridCol w="658368">
                  <a:extLst>
                    <a:ext uri="{9D8B030D-6E8A-4147-A177-3AD203B41FA5}">
                      <a16:colId xmlns:a16="http://schemas.microsoft.com/office/drawing/2014/main" val="671878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069263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samsung_saudi - 2020-04-15 15:04:32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https://scontent-iad3-1.cdninstagram.com/v/t51.12442-15/93640377_2662288437213532_1679830009789042626_n.jpg?_nc_cat=108&amp;_nc_sid=8ae9d6&amp;_nc_ohc=nU2uKelx1LMAX8qqKA_&amp;_nc_ht=scontent-iad3-1.cdninstagram.com&amp;oh=4607eeb420b42c87234e5a560d5d342a&amp;oe=5EBEDCFE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14:31:44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extLst>
                  <a:ext uri="{0D108BD9-81ED-4DB2-BD59-A6C34878D82A}">
                    <a16:rowId xmlns:a16="http://schemas.microsoft.com/office/drawing/2014/main" val="3117526572"/>
                  </a:ext>
                </a:extLst>
              </a:tr>
            </a:tbl>
          </a:graphicData>
        </a:graphic>
      </p:graphicFrame>
      <p:sp>
        <p:nvSpPr>
          <p:cNvPr id="4" name="Text Placeholder 3">
            <a:extLst>
              <a:ext uri="{FF2B5EF4-FFF2-40B4-BE49-F238E27FC236}">
                <a16:creationId xmlns:a16="http://schemas.microsoft.com/office/drawing/2014/main" id="{B7921047-85D3-48C6-84AB-DE4D95D127CA}"/>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41757224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7070C-E5EA-498D-BC34-424FB5146D3A}"/>
              </a:ext>
            </a:extLst>
          </p:cNvPr>
          <p:cNvSpPr>
            <a:spLocks noGrp="1"/>
          </p:cNvSpPr>
          <p:nvPr>
            <p:ph type="title"/>
          </p:nvPr>
        </p:nvSpPr>
        <p:spPr/>
        <p:txBody>
          <a:bodyPr/>
          <a:lstStyle/>
          <a:p>
            <a:r>
              <a:rPr lang="en-US"/>
              <a:t>Instagram Stories Table  | Samsung KSA - 18 of 25</a:t>
            </a:r>
          </a:p>
        </p:txBody>
      </p:sp>
      <p:graphicFrame>
        <p:nvGraphicFramePr>
          <p:cNvPr id="5" name="Table Placeholder 4">
            <a:extLst>
              <a:ext uri="{FF2B5EF4-FFF2-40B4-BE49-F238E27FC236}">
                <a16:creationId xmlns:a16="http://schemas.microsoft.com/office/drawing/2014/main" id="{D987C046-E49E-4B95-B679-AC20C20EA098}"/>
              </a:ext>
            </a:extLst>
          </p:cNvPr>
          <p:cNvGraphicFramePr>
            <a:graphicFrameLocks noGrp="1"/>
          </p:cNvGraphicFramePr>
          <p:nvPr>
            <p:ph type="tbl" sz="quarter" idx="13"/>
            <p:extLst>
              <p:ext uri="{D42A27DB-BD31-4B8C-83A1-F6EECF244321}">
                <p14:modId xmlns:p14="http://schemas.microsoft.com/office/powerpoint/2010/main" val="128141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83019456"/>
                    </a:ext>
                  </a:extLst>
                </a:gridCol>
                <a:gridCol w="1316736">
                  <a:extLst>
                    <a:ext uri="{9D8B030D-6E8A-4147-A177-3AD203B41FA5}">
                      <a16:colId xmlns:a16="http://schemas.microsoft.com/office/drawing/2014/main" val="2887794202"/>
                    </a:ext>
                  </a:extLst>
                </a:gridCol>
                <a:gridCol w="658368">
                  <a:extLst>
                    <a:ext uri="{9D8B030D-6E8A-4147-A177-3AD203B41FA5}">
                      <a16:colId xmlns:a16="http://schemas.microsoft.com/office/drawing/2014/main" val="802307828"/>
                    </a:ext>
                  </a:extLst>
                </a:gridCol>
                <a:gridCol w="658368">
                  <a:extLst>
                    <a:ext uri="{9D8B030D-6E8A-4147-A177-3AD203B41FA5}">
                      <a16:colId xmlns:a16="http://schemas.microsoft.com/office/drawing/2014/main" val="1969083759"/>
                    </a:ext>
                  </a:extLst>
                </a:gridCol>
                <a:gridCol w="658368">
                  <a:extLst>
                    <a:ext uri="{9D8B030D-6E8A-4147-A177-3AD203B41FA5}">
                      <a16:colId xmlns:a16="http://schemas.microsoft.com/office/drawing/2014/main" val="1579263467"/>
                    </a:ext>
                  </a:extLst>
                </a:gridCol>
                <a:gridCol w="658368">
                  <a:extLst>
                    <a:ext uri="{9D8B030D-6E8A-4147-A177-3AD203B41FA5}">
                      <a16:colId xmlns:a16="http://schemas.microsoft.com/office/drawing/2014/main" val="772931820"/>
                    </a:ext>
                  </a:extLst>
                </a:gridCol>
                <a:gridCol w="658368">
                  <a:extLst>
                    <a:ext uri="{9D8B030D-6E8A-4147-A177-3AD203B41FA5}">
                      <a16:colId xmlns:a16="http://schemas.microsoft.com/office/drawing/2014/main" val="2547128717"/>
                    </a:ext>
                  </a:extLst>
                </a:gridCol>
                <a:gridCol w="658368">
                  <a:extLst>
                    <a:ext uri="{9D8B030D-6E8A-4147-A177-3AD203B41FA5}">
                      <a16:colId xmlns:a16="http://schemas.microsoft.com/office/drawing/2014/main" val="1183350450"/>
                    </a:ext>
                  </a:extLst>
                </a:gridCol>
                <a:gridCol w="658368">
                  <a:extLst>
                    <a:ext uri="{9D8B030D-6E8A-4147-A177-3AD203B41FA5}">
                      <a16:colId xmlns:a16="http://schemas.microsoft.com/office/drawing/2014/main" val="1138174667"/>
                    </a:ext>
                  </a:extLst>
                </a:gridCol>
                <a:gridCol w="658368">
                  <a:extLst>
                    <a:ext uri="{9D8B030D-6E8A-4147-A177-3AD203B41FA5}">
                      <a16:colId xmlns:a16="http://schemas.microsoft.com/office/drawing/2014/main" val="3220503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515966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samsung_saudi - 2020-04-15 15:04:31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https://scontent-iad3-1.cdninstagram.com/v/t51.12442-15/93583541_540533736895945_4505732482329497706_n.jpg?_nc_cat=100&amp;_nc_sid=8ae9d6&amp;_nc_ohc=jTTfTJwu9q8AX-_DnzR&amp;_nc_ht=scontent-iad3-1.cdninstagram.com&amp;oh=5927347bafef8c12fbdb9b5198e61a5b&amp;oe=5EBE3893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14:31:44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extLst>
                  <a:ext uri="{0D108BD9-81ED-4DB2-BD59-A6C34878D82A}">
                    <a16:rowId xmlns:a16="http://schemas.microsoft.com/office/drawing/2014/main" val="1799756270"/>
                  </a:ext>
                </a:extLst>
              </a:tr>
            </a:tbl>
          </a:graphicData>
        </a:graphic>
      </p:graphicFrame>
      <p:sp>
        <p:nvSpPr>
          <p:cNvPr id="4" name="Text Placeholder 3">
            <a:extLst>
              <a:ext uri="{FF2B5EF4-FFF2-40B4-BE49-F238E27FC236}">
                <a16:creationId xmlns:a16="http://schemas.microsoft.com/office/drawing/2014/main" id="{FE6452B8-7BDB-456F-A374-06B6A1560D92}"/>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65378882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13E28-BAD5-4E33-9464-56B111EE6F09}"/>
              </a:ext>
            </a:extLst>
          </p:cNvPr>
          <p:cNvSpPr>
            <a:spLocks noGrp="1"/>
          </p:cNvSpPr>
          <p:nvPr>
            <p:ph type="title"/>
          </p:nvPr>
        </p:nvSpPr>
        <p:spPr/>
        <p:txBody>
          <a:bodyPr/>
          <a:lstStyle/>
          <a:p>
            <a:r>
              <a:rPr lang="en-US"/>
              <a:t>Instagram Stories Table  | Samsung KSA - 19 of 25</a:t>
            </a:r>
          </a:p>
        </p:txBody>
      </p:sp>
      <p:graphicFrame>
        <p:nvGraphicFramePr>
          <p:cNvPr id="5" name="Table Placeholder 4">
            <a:extLst>
              <a:ext uri="{FF2B5EF4-FFF2-40B4-BE49-F238E27FC236}">
                <a16:creationId xmlns:a16="http://schemas.microsoft.com/office/drawing/2014/main" id="{C7C5F734-BD20-4674-AD9F-78D64076EB11}"/>
              </a:ext>
            </a:extLst>
          </p:cNvPr>
          <p:cNvGraphicFramePr>
            <a:graphicFrameLocks noGrp="1"/>
          </p:cNvGraphicFramePr>
          <p:nvPr>
            <p:ph type="tbl" sz="quarter" idx="13"/>
            <p:extLst>
              <p:ext uri="{D42A27DB-BD31-4B8C-83A1-F6EECF244321}">
                <p14:modId xmlns:p14="http://schemas.microsoft.com/office/powerpoint/2010/main" val="140010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12995735"/>
                    </a:ext>
                  </a:extLst>
                </a:gridCol>
                <a:gridCol w="1316736">
                  <a:extLst>
                    <a:ext uri="{9D8B030D-6E8A-4147-A177-3AD203B41FA5}">
                      <a16:colId xmlns:a16="http://schemas.microsoft.com/office/drawing/2014/main" val="601721732"/>
                    </a:ext>
                  </a:extLst>
                </a:gridCol>
                <a:gridCol w="658368">
                  <a:extLst>
                    <a:ext uri="{9D8B030D-6E8A-4147-A177-3AD203B41FA5}">
                      <a16:colId xmlns:a16="http://schemas.microsoft.com/office/drawing/2014/main" val="1171357949"/>
                    </a:ext>
                  </a:extLst>
                </a:gridCol>
                <a:gridCol w="658368">
                  <a:extLst>
                    <a:ext uri="{9D8B030D-6E8A-4147-A177-3AD203B41FA5}">
                      <a16:colId xmlns:a16="http://schemas.microsoft.com/office/drawing/2014/main" val="1581780307"/>
                    </a:ext>
                  </a:extLst>
                </a:gridCol>
                <a:gridCol w="658368">
                  <a:extLst>
                    <a:ext uri="{9D8B030D-6E8A-4147-A177-3AD203B41FA5}">
                      <a16:colId xmlns:a16="http://schemas.microsoft.com/office/drawing/2014/main" val="2132960338"/>
                    </a:ext>
                  </a:extLst>
                </a:gridCol>
                <a:gridCol w="658368">
                  <a:extLst>
                    <a:ext uri="{9D8B030D-6E8A-4147-A177-3AD203B41FA5}">
                      <a16:colId xmlns:a16="http://schemas.microsoft.com/office/drawing/2014/main" val="4234595582"/>
                    </a:ext>
                  </a:extLst>
                </a:gridCol>
                <a:gridCol w="658368">
                  <a:extLst>
                    <a:ext uri="{9D8B030D-6E8A-4147-A177-3AD203B41FA5}">
                      <a16:colId xmlns:a16="http://schemas.microsoft.com/office/drawing/2014/main" val="2267652805"/>
                    </a:ext>
                  </a:extLst>
                </a:gridCol>
                <a:gridCol w="658368">
                  <a:extLst>
                    <a:ext uri="{9D8B030D-6E8A-4147-A177-3AD203B41FA5}">
                      <a16:colId xmlns:a16="http://schemas.microsoft.com/office/drawing/2014/main" val="3050746407"/>
                    </a:ext>
                  </a:extLst>
                </a:gridCol>
                <a:gridCol w="658368">
                  <a:extLst>
                    <a:ext uri="{9D8B030D-6E8A-4147-A177-3AD203B41FA5}">
                      <a16:colId xmlns:a16="http://schemas.microsoft.com/office/drawing/2014/main" val="2128409328"/>
                    </a:ext>
                  </a:extLst>
                </a:gridCol>
                <a:gridCol w="658368">
                  <a:extLst>
                    <a:ext uri="{9D8B030D-6E8A-4147-A177-3AD203B41FA5}">
                      <a16:colId xmlns:a16="http://schemas.microsoft.com/office/drawing/2014/main" val="3549603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653327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samsung_saudi - 2020-04-15 15:02:57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https://scontent-iad3-1.cdninstagram.com/v/t51.12442-15/93109220_153252382774152_4876149547671545683_n.jpg?_nc_cat=105&amp;_nc_sid=8ae9d6&amp;_nc_ohc=wt6Htw7pFeoAX8iDY41&amp;_nc_ht=scontent-iad3-1.cdninstagram.com&amp;oh=685a508a2cceecc26e49436c11f116d0&amp;oe=5EBD7246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14:31:44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extLst>
                  <a:ext uri="{0D108BD9-81ED-4DB2-BD59-A6C34878D82A}">
                    <a16:rowId xmlns:a16="http://schemas.microsoft.com/office/drawing/2014/main" val="4124876853"/>
                  </a:ext>
                </a:extLst>
              </a:tr>
            </a:tbl>
          </a:graphicData>
        </a:graphic>
      </p:graphicFrame>
      <p:sp>
        <p:nvSpPr>
          <p:cNvPr id="4" name="Text Placeholder 3">
            <a:extLst>
              <a:ext uri="{FF2B5EF4-FFF2-40B4-BE49-F238E27FC236}">
                <a16:creationId xmlns:a16="http://schemas.microsoft.com/office/drawing/2014/main" id="{4C985D5A-A464-4B81-9FE5-2C198F585D58}"/>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01354226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7DD76-6008-4FD3-91C8-B6190AD742E6}"/>
              </a:ext>
            </a:extLst>
          </p:cNvPr>
          <p:cNvSpPr>
            <a:spLocks noGrp="1"/>
          </p:cNvSpPr>
          <p:nvPr>
            <p:ph type="title"/>
          </p:nvPr>
        </p:nvSpPr>
        <p:spPr/>
        <p:txBody>
          <a:bodyPr/>
          <a:lstStyle/>
          <a:p>
            <a:r>
              <a:rPr lang="en-US"/>
              <a:t>Instagram Stories Table  | Samsung KSA - 20 of 25</a:t>
            </a:r>
          </a:p>
        </p:txBody>
      </p:sp>
      <p:graphicFrame>
        <p:nvGraphicFramePr>
          <p:cNvPr id="5" name="Table Placeholder 4">
            <a:extLst>
              <a:ext uri="{FF2B5EF4-FFF2-40B4-BE49-F238E27FC236}">
                <a16:creationId xmlns:a16="http://schemas.microsoft.com/office/drawing/2014/main" id="{D6AE4767-3430-4AF4-A25C-2182D7599C9F}"/>
              </a:ext>
            </a:extLst>
          </p:cNvPr>
          <p:cNvGraphicFramePr>
            <a:graphicFrameLocks noGrp="1"/>
          </p:cNvGraphicFramePr>
          <p:nvPr>
            <p:ph type="tbl" sz="quarter" idx="13"/>
            <p:extLst>
              <p:ext uri="{D42A27DB-BD31-4B8C-83A1-F6EECF244321}">
                <p14:modId xmlns:p14="http://schemas.microsoft.com/office/powerpoint/2010/main" val="3839541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99500350"/>
                    </a:ext>
                  </a:extLst>
                </a:gridCol>
                <a:gridCol w="1316736">
                  <a:extLst>
                    <a:ext uri="{9D8B030D-6E8A-4147-A177-3AD203B41FA5}">
                      <a16:colId xmlns:a16="http://schemas.microsoft.com/office/drawing/2014/main" val="2102384995"/>
                    </a:ext>
                  </a:extLst>
                </a:gridCol>
                <a:gridCol w="658368">
                  <a:extLst>
                    <a:ext uri="{9D8B030D-6E8A-4147-A177-3AD203B41FA5}">
                      <a16:colId xmlns:a16="http://schemas.microsoft.com/office/drawing/2014/main" val="2331034866"/>
                    </a:ext>
                  </a:extLst>
                </a:gridCol>
                <a:gridCol w="658368">
                  <a:extLst>
                    <a:ext uri="{9D8B030D-6E8A-4147-A177-3AD203B41FA5}">
                      <a16:colId xmlns:a16="http://schemas.microsoft.com/office/drawing/2014/main" val="2670256926"/>
                    </a:ext>
                  </a:extLst>
                </a:gridCol>
                <a:gridCol w="658368">
                  <a:extLst>
                    <a:ext uri="{9D8B030D-6E8A-4147-A177-3AD203B41FA5}">
                      <a16:colId xmlns:a16="http://schemas.microsoft.com/office/drawing/2014/main" val="276653496"/>
                    </a:ext>
                  </a:extLst>
                </a:gridCol>
                <a:gridCol w="658368">
                  <a:extLst>
                    <a:ext uri="{9D8B030D-6E8A-4147-A177-3AD203B41FA5}">
                      <a16:colId xmlns:a16="http://schemas.microsoft.com/office/drawing/2014/main" val="3916919102"/>
                    </a:ext>
                  </a:extLst>
                </a:gridCol>
                <a:gridCol w="658368">
                  <a:extLst>
                    <a:ext uri="{9D8B030D-6E8A-4147-A177-3AD203B41FA5}">
                      <a16:colId xmlns:a16="http://schemas.microsoft.com/office/drawing/2014/main" val="1900161115"/>
                    </a:ext>
                  </a:extLst>
                </a:gridCol>
                <a:gridCol w="658368">
                  <a:extLst>
                    <a:ext uri="{9D8B030D-6E8A-4147-A177-3AD203B41FA5}">
                      <a16:colId xmlns:a16="http://schemas.microsoft.com/office/drawing/2014/main" val="3722164952"/>
                    </a:ext>
                  </a:extLst>
                </a:gridCol>
                <a:gridCol w="658368">
                  <a:extLst>
                    <a:ext uri="{9D8B030D-6E8A-4147-A177-3AD203B41FA5}">
                      <a16:colId xmlns:a16="http://schemas.microsoft.com/office/drawing/2014/main" val="3130263277"/>
                    </a:ext>
                  </a:extLst>
                </a:gridCol>
                <a:gridCol w="658368">
                  <a:extLst>
                    <a:ext uri="{9D8B030D-6E8A-4147-A177-3AD203B41FA5}">
                      <a16:colId xmlns:a16="http://schemas.microsoft.com/office/drawing/2014/main" val="1281447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765025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samsung_saudi - 2020-04-15 15:02:56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https://scontent-iad3-1.cdninstagram.com/v/t51.12442-15/93010859_3216081235092692_8323744408095177883_n.jpg?_nc_cat=102&amp;_nc_sid=8ae9d6&amp;_nc_ohc=EScOJRiPwGEAX8YlaM5&amp;_nc_ht=scontent-iad3-1.cdninstagram.com&amp;oh=1205d49b4ead9110709692ca7f06b0a4&amp;oe=5EBE1187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14:31:44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extLst>
                  <a:ext uri="{0D108BD9-81ED-4DB2-BD59-A6C34878D82A}">
                    <a16:rowId xmlns:a16="http://schemas.microsoft.com/office/drawing/2014/main" val="264837172"/>
                  </a:ext>
                </a:extLst>
              </a:tr>
            </a:tbl>
          </a:graphicData>
        </a:graphic>
      </p:graphicFrame>
      <p:sp>
        <p:nvSpPr>
          <p:cNvPr id="4" name="Text Placeholder 3">
            <a:extLst>
              <a:ext uri="{FF2B5EF4-FFF2-40B4-BE49-F238E27FC236}">
                <a16:creationId xmlns:a16="http://schemas.microsoft.com/office/drawing/2014/main" id="{0765769C-B502-43F6-84BA-DC429DCE0394}"/>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50045116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FFD9D-8722-4D87-8600-22C1C6185FE4}"/>
              </a:ext>
            </a:extLst>
          </p:cNvPr>
          <p:cNvSpPr>
            <a:spLocks noGrp="1"/>
          </p:cNvSpPr>
          <p:nvPr>
            <p:ph type="title"/>
          </p:nvPr>
        </p:nvSpPr>
        <p:spPr/>
        <p:txBody>
          <a:bodyPr/>
          <a:lstStyle/>
          <a:p>
            <a:r>
              <a:rPr lang="en-US"/>
              <a:t>Instagram Stories Table  | Samsung KSA - 21 of 25</a:t>
            </a:r>
          </a:p>
        </p:txBody>
      </p:sp>
      <p:graphicFrame>
        <p:nvGraphicFramePr>
          <p:cNvPr id="5" name="Table Placeholder 4">
            <a:extLst>
              <a:ext uri="{FF2B5EF4-FFF2-40B4-BE49-F238E27FC236}">
                <a16:creationId xmlns:a16="http://schemas.microsoft.com/office/drawing/2014/main" id="{B2388BFB-F76C-4E7B-B03C-0A5766BA3668}"/>
              </a:ext>
            </a:extLst>
          </p:cNvPr>
          <p:cNvGraphicFramePr>
            <a:graphicFrameLocks noGrp="1"/>
          </p:cNvGraphicFramePr>
          <p:nvPr>
            <p:ph type="tbl" sz="quarter" idx="13"/>
            <p:extLst>
              <p:ext uri="{D42A27DB-BD31-4B8C-83A1-F6EECF244321}">
                <p14:modId xmlns:p14="http://schemas.microsoft.com/office/powerpoint/2010/main" val="4235981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17269272"/>
                    </a:ext>
                  </a:extLst>
                </a:gridCol>
                <a:gridCol w="1316736">
                  <a:extLst>
                    <a:ext uri="{9D8B030D-6E8A-4147-A177-3AD203B41FA5}">
                      <a16:colId xmlns:a16="http://schemas.microsoft.com/office/drawing/2014/main" val="797408818"/>
                    </a:ext>
                  </a:extLst>
                </a:gridCol>
                <a:gridCol w="658368">
                  <a:extLst>
                    <a:ext uri="{9D8B030D-6E8A-4147-A177-3AD203B41FA5}">
                      <a16:colId xmlns:a16="http://schemas.microsoft.com/office/drawing/2014/main" val="1419386179"/>
                    </a:ext>
                  </a:extLst>
                </a:gridCol>
                <a:gridCol w="658368">
                  <a:extLst>
                    <a:ext uri="{9D8B030D-6E8A-4147-A177-3AD203B41FA5}">
                      <a16:colId xmlns:a16="http://schemas.microsoft.com/office/drawing/2014/main" val="3600244723"/>
                    </a:ext>
                  </a:extLst>
                </a:gridCol>
                <a:gridCol w="658368">
                  <a:extLst>
                    <a:ext uri="{9D8B030D-6E8A-4147-A177-3AD203B41FA5}">
                      <a16:colId xmlns:a16="http://schemas.microsoft.com/office/drawing/2014/main" val="3429999540"/>
                    </a:ext>
                  </a:extLst>
                </a:gridCol>
                <a:gridCol w="658368">
                  <a:extLst>
                    <a:ext uri="{9D8B030D-6E8A-4147-A177-3AD203B41FA5}">
                      <a16:colId xmlns:a16="http://schemas.microsoft.com/office/drawing/2014/main" val="3226660277"/>
                    </a:ext>
                  </a:extLst>
                </a:gridCol>
                <a:gridCol w="658368">
                  <a:extLst>
                    <a:ext uri="{9D8B030D-6E8A-4147-A177-3AD203B41FA5}">
                      <a16:colId xmlns:a16="http://schemas.microsoft.com/office/drawing/2014/main" val="1479076034"/>
                    </a:ext>
                  </a:extLst>
                </a:gridCol>
                <a:gridCol w="658368">
                  <a:extLst>
                    <a:ext uri="{9D8B030D-6E8A-4147-A177-3AD203B41FA5}">
                      <a16:colId xmlns:a16="http://schemas.microsoft.com/office/drawing/2014/main" val="2761100642"/>
                    </a:ext>
                  </a:extLst>
                </a:gridCol>
                <a:gridCol w="658368">
                  <a:extLst>
                    <a:ext uri="{9D8B030D-6E8A-4147-A177-3AD203B41FA5}">
                      <a16:colId xmlns:a16="http://schemas.microsoft.com/office/drawing/2014/main" val="1729916068"/>
                    </a:ext>
                  </a:extLst>
                </a:gridCol>
                <a:gridCol w="658368">
                  <a:extLst>
                    <a:ext uri="{9D8B030D-6E8A-4147-A177-3AD203B41FA5}">
                      <a16:colId xmlns:a16="http://schemas.microsoft.com/office/drawing/2014/main" val="3838990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483446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samsung_saudi - 2020-04-15 15:02:07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https://scontent-iad3-1.cdninstagram.com/v/t51.12442-15/93208038_252087292501253_2138657047492652002_n.jpg?_nc_cat=110&amp;_nc_sid=8ae9d6&amp;_nc_ohc=HTdc2buFG_MAX-QCrmC&amp;_nc_ht=scontent-iad3-1.cdninstagram.com&amp;oh=0ab043af9dde08b4342b363fdc58f427&amp;oe=5EBDE648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14:31:44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extLst>
                  <a:ext uri="{0D108BD9-81ED-4DB2-BD59-A6C34878D82A}">
                    <a16:rowId xmlns:a16="http://schemas.microsoft.com/office/drawing/2014/main" val="1542223372"/>
                  </a:ext>
                </a:extLst>
              </a:tr>
            </a:tbl>
          </a:graphicData>
        </a:graphic>
      </p:graphicFrame>
      <p:sp>
        <p:nvSpPr>
          <p:cNvPr id="4" name="Text Placeholder 3">
            <a:extLst>
              <a:ext uri="{FF2B5EF4-FFF2-40B4-BE49-F238E27FC236}">
                <a16:creationId xmlns:a16="http://schemas.microsoft.com/office/drawing/2014/main" id="{ED832C93-6F25-4FA6-B4DC-DFC88CE878F8}"/>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95454599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1C0EC-58CF-45EC-975C-8DC038592FC0}"/>
              </a:ext>
            </a:extLst>
          </p:cNvPr>
          <p:cNvSpPr>
            <a:spLocks noGrp="1"/>
          </p:cNvSpPr>
          <p:nvPr>
            <p:ph type="title"/>
          </p:nvPr>
        </p:nvSpPr>
        <p:spPr/>
        <p:txBody>
          <a:bodyPr/>
          <a:lstStyle/>
          <a:p>
            <a:r>
              <a:rPr lang="en-US"/>
              <a:t>Instagram Stories Table  | Samsung KSA - 22 of 25</a:t>
            </a:r>
          </a:p>
        </p:txBody>
      </p:sp>
      <p:graphicFrame>
        <p:nvGraphicFramePr>
          <p:cNvPr id="5" name="Table Placeholder 4">
            <a:extLst>
              <a:ext uri="{FF2B5EF4-FFF2-40B4-BE49-F238E27FC236}">
                <a16:creationId xmlns:a16="http://schemas.microsoft.com/office/drawing/2014/main" id="{BAB7CC7B-236B-4834-84F9-5894C54CA3C0}"/>
              </a:ext>
            </a:extLst>
          </p:cNvPr>
          <p:cNvGraphicFramePr>
            <a:graphicFrameLocks noGrp="1"/>
          </p:cNvGraphicFramePr>
          <p:nvPr>
            <p:ph type="tbl" sz="quarter" idx="13"/>
            <p:extLst>
              <p:ext uri="{D42A27DB-BD31-4B8C-83A1-F6EECF244321}">
                <p14:modId xmlns:p14="http://schemas.microsoft.com/office/powerpoint/2010/main" val="2869703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31718024"/>
                    </a:ext>
                  </a:extLst>
                </a:gridCol>
                <a:gridCol w="1316736">
                  <a:extLst>
                    <a:ext uri="{9D8B030D-6E8A-4147-A177-3AD203B41FA5}">
                      <a16:colId xmlns:a16="http://schemas.microsoft.com/office/drawing/2014/main" val="2503917322"/>
                    </a:ext>
                  </a:extLst>
                </a:gridCol>
                <a:gridCol w="658368">
                  <a:extLst>
                    <a:ext uri="{9D8B030D-6E8A-4147-A177-3AD203B41FA5}">
                      <a16:colId xmlns:a16="http://schemas.microsoft.com/office/drawing/2014/main" val="4266083654"/>
                    </a:ext>
                  </a:extLst>
                </a:gridCol>
                <a:gridCol w="658368">
                  <a:extLst>
                    <a:ext uri="{9D8B030D-6E8A-4147-A177-3AD203B41FA5}">
                      <a16:colId xmlns:a16="http://schemas.microsoft.com/office/drawing/2014/main" val="3466898968"/>
                    </a:ext>
                  </a:extLst>
                </a:gridCol>
                <a:gridCol w="658368">
                  <a:extLst>
                    <a:ext uri="{9D8B030D-6E8A-4147-A177-3AD203B41FA5}">
                      <a16:colId xmlns:a16="http://schemas.microsoft.com/office/drawing/2014/main" val="3800165914"/>
                    </a:ext>
                  </a:extLst>
                </a:gridCol>
                <a:gridCol w="658368">
                  <a:extLst>
                    <a:ext uri="{9D8B030D-6E8A-4147-A177-3AD203B41FA5}">
                      <a16:colId xmlns:a16="http://schemas.microsoft.com/office/drawing/2014/main" val="812090010"/>
                    </a:ext>
                  </a:extLst>
                </a:gridCol>
                <a:gridCol w="658368">
                  <a:extLst>
                    <a:ext uri="{9D8B030D-6E8A-4147-A177-3AD203B41FA5}">
                      <a16:colId xmlns:a16="http://schemas.microsoft.com/office/drawing/2014/main" val="1346341750"/>
                    </a:ext>
                  </a:extLst>
                </a:gridCol>
                <a:gridCol w="658368">
                  <a:extLst>
                    <a:ext uri="{9D8B030D-6E8A-4147-A177-3AD203B41FA5}">
                      <a16:colId xmlns:a16="http://schemas.microsoft.com/office/drawing/2014/main" val="2794713254"/>
                    </a:ext>
                  </a:extLst>
                </a:gridCol>
                <a:gridCol w="658368">
                  <a:extLst>
                    <a:ext uri="{9D8B030D-6E8A-4147-A177-3AD203B41FA5}">
                      <a16:colId xmlns:a16="http://schemas.microsoft.com/office/drawing/2014/main" val="4212204023"/>
                    </a:ext>
                  </a:extLst>
                </a:gridCol>
                <a:gridCol w="658368">
                  <a:extLst>
                    <a:ext uri="{9D8B030D-6E8A-4147-A177-3AD203B41FA5}">
                      <a16:colId xmlns:a16="http://schemas.microsoft.com/office/drawing/2014/main" val="2227917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266891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samsung_saudi - 2020-04-15 15:02:06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https://scontent-iad3-1.cdninstagram.com/v/t51.12442-15/93660067_228426161700324_2337477368007730228_n.jpg?_nc_cat=104&amp;_nc_sid=8ae9d6&amp;_nc_ohc=cJtqmXFTUEYAX9GE0Y5&amp;_nc_ht=scontent-iad3-1.cdninstagram.com&amp;oh=c0691959a4e6aea5553e92cd713c6b97&amp;oe=5EBF7A15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14:31:44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extLst>
                  <a:ext uri="{0D108BD9-81ED-4DB2-BD59-A6C34878D82A}">
                    <a16:rowId xmlns:a16="http://schemas.microsoft.com/office/drawing/2014/main" val="223416198"/>
                  </a:ext>
                </a:extLst>
              </a:tr>
            </a:tbl>
          </a:graphicData>
        </a:graphic>
      </p:graphicFrame>
      <p:sp>
        <p:nvSpPr>
          <p:cNvPr id="4" name="Text Placeholder 3">
            <a:extLst>
              <a:ext uri="{FF2B5EF4-FFF2-40B4-BE49-F238E27FC236}">
                <a16:creationId xmlns:a16="http://schemas.microsoft.com/office/drawing/2014/main" id="{70F5D2BA-E1B6-4A76-AA35-CE85409A504C}"/>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424353530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A04B9-06C6-40F2-940A-EA9549370F18}"/>
              </a:ext>
            </a:extLst>
          </p:cNvPr>
          <p:cNvSpPr>
            <a:spLocks noGrp="1"/>
          </p:cNvSpPr>
          <p:nvPr>
            <p:ph type="title"/>
          </p:nvPr>
        </p:nvSpPr>
        <p:spPr/>
        <p:txBody>
          <a:bodyPr/>
          <a:lstStyle/>
          <a:p>
            <a:r>
              <a:rPr lang="en-US"/>
              <a:t>Instagram Stories Table  | Samsung KSA - 23 of 25</a:t>
            </a:r>
          </a:p>
        </p:txBody>
      </p:sp>
      <p:graphicFrame>
        <p:nvGraphicFramePr>
          <p:cNvPr id="5" name="Table Placeholder 4">
            <a:extLst>
              <a:ext uri="{FF2B5EF4-FFF2-40B4-BE49-F238E27FC236}">
                <a16:creationId xmlns:a16="http://schemas.microsoft.com/office/drawing/2014/main" id="{42767447-E5BD-4F90-9111-19F126EBAC92}"/>
              </a:ext>
            </a:extLst>
          </p:cNvPr>
          <p:cNvGraphicFramePr>
            <a:graphicFrameLocks noGrp="1"/>
          </p:cNvGraphicFramePr>
          <p:nvPr>
            <p:ph type="tbl" sz="quarter" idx="13"/>
            <p:extLst>
              <p:ext uri="{D42A27DB-BD31-4B8C-83A1-F6EECF244321}">
                <p14:modId xmlns:p14="http://schemas.microsoft.com/office/powerpoint/2010/main" val="1245459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96631267"/>
                    </a:ext>
                  </a:extLst>
                </a:gridCol>
                <a:gridCol w="1316736">
                  <a:extLst>
                    <a:ext uri="{9D8B030D-6E8A-4147-A177-3AD203B41FA5}">
                      <a16:colId xmlns:a16="http://schemas.microsoft.com/office/drawing/2014/main" val="954651897"/>
                    </a:ext>
                  </a:extLst>
                </a:gridCol>
                <a:gridCol w="658368">
                  <a:extLst>
                    <a:ext uri="{9D8B030D-6E8A-4147-A177-3AD203B41FA5}">
                      <a16:colId xmlns:a16="http://schemas.microsoft.com/office/drawing/2014/main" val="2540084999"/>
                    </a:ext>
                  </a:extLst>
                </a:gridCol>
                <a:gridCol w="658368">
                  <a:extLst>
                    <a:ext uri="{9D8B030D-6E8A-4147-A177-3AD203B41FA5}">
                      <a16:colId xmlns:a16="http://schemas.microsoft.com/office/drawing/2014/main" val="2344574914"/>
                    </a:ext>
                  </a:extLst>
                </a:gridCol>
                <a:gridCol w="658368">
                  <a:extLst>
                    <a:ext uri="{9D8B030D-6E8A-4147-A177-3AD203B41FA5}">
                      <a16:colId xmlns:a16="http://schemas.microsoft.com/office/drawing/2014/main" val="669962647"/>
                    </a:ext>
                  </a:extLst>
                </a:gridCol>
                <a:gridCol w="658368">
                  <a:extLst>
                    <a:ext uri="{9D8B030D-6E8A-4147-A177-3AD203B41FA5}">
                      <a16:colId xmlns:a16="http://schemas.microsoft.com/office/drawing/2014/main" val="4268570926"/>
                    </a:ext>
                  </a:extLst>
                </a:gridCol>
                <a:gridCol w="658368">
                  <a:extLst>
                    <a:ext uri="{9D8B030D-6E8A-4147-A177-3AD203B41FA5}">
                      <a16:colId xmlns:a16="http://schemas.microsoft.com/office/drawing/2014/main" val="342042502"/>
                    </a:ext>
                  </a:extLst>
                </a:gridCol>
                <a:gridCol w="658368">
                  <a:extLst>
                    <a:ext uri="{9D8B030D-6E8A-4147-A177-3AD203B41FA5}">
                      <a16:colId xmlns:a16="http://schemas.microsoft.com/office/drawing/2014/main" val="2404393594"/>
                    </a:ext>
                  </a:extLst>
                </a:gridCol>
                <a:gridCol w="658368">
                  <a:extLst>
                    <a:ext uri="{9D8B030D-6E8A-4147-A177-3AD203B41FA5}">
                      <a16:colId xmlns:a16="http://schemas.microsoft.com/office/drawing/2014/main" val="3096971779"/>
                    </a:ext>
                  </a:extLst>
                </a:gridCol>
                <a:gridCol w="658368">
                  <a:extLst>
                    <a:ext uri="{9D8B030D-6E8A-4147-A177-3AD203B41FA5}">
                      <a16:colId xmlns:a16="http://schemas.microsoft.com/office/drawing/2014/main" val="3345447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704691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samsung_saudi - 2020-04-15 15:02:05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https://scontent-iad3-1.cdninstagram.com/v/t51.12442-15/93777223_2652967784957057_6757747502333567310_n.jpg?_nc_cat=110&amp;_nc_sid=8ae9d6&amp;_nc_ohc=qoyubeIPoMQAX9vLkTE&amp;_nc_ht=scontent-iad3-1.cdninstagram.com&amp;oh=234b869499aac5876571d320accb2a90&amp;oe=5EBDF023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14:31:44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extLst>
                  <a:ext uri="{0D108BD9-81ED-4DB2-BD59-A6C34878D82A}">
                    <a16:rowId xmlns:a16="http://schemas.microsoft.com/office/drawing/2014/main" val="170420707"/>
                  </a:ext>
                </a:extLst>
              </a:tr>
            </a:tbl>
          </a:graphicData>
        </a:graphic>
      </p:graphicFrame>
      <p:sp>
        <p:nvSpPr>
          <p:cNvPr id="4" name="Text Placeholder 3">
            <a:extLst>
              <a:ext uri="{FF2B5EF4-FFF2-40B4-BE49-F238E27FC236}">
                <a16:creationId xmlns:a16="http://schemas.microsoft.com/office/drawing/2014/main" id="{D8FC2973-7778-42A9-8A9E-4266B2D5BDDA}"/>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68627601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B218F-AFE1-428C-A0AC-346B3B9B09A6}"/>
              </a:ext>
            </a:extLst>
          </p:cNvPr>
          <p:cNvSpPr>
            <a:spLocks noGrp="1"/>
          </p:cNvSpPr>
          <p:nvPr>
            <p:ph type="title"/>
          </p:nvPr>
        </p:nvSpPr>
        <p:spPr/>
        <p:txBody>
          <a:bodyPr/>
          <a:lstStyle/>
          <a:p>
            <a:r>
              <a:rPr lang="en-US"/>
              <a:t>Instagram Stories Table  | Samsung KSA - 24 of 25</a:t>
            </a:r>
          </a:p>
        </p:txBody>
      </p:sp>
      <p:graphicFrame>
        <p:nvGraphicFramePr>
          <p:cNvPr id="5" name="Table Placeholder 4">
            <a:extLst>
              <a:ext uri="{FF2B5EF4-FFF2-40B4-BE49-F238E27FC236}">
                <a16:creationId xmlns:a16="http://schemas.microsoft.com/office/drawing/2014/main" id="{8DC870F7-D622-4D28-9925-3BAF9B012CC0}"/>
              </a:ext>
            </a:extLst>
          </p:cNvPr>
          <p:cNvGraphicFramePr>
            <a:graphicFrameLocks noGrp="1"/>
          </p:cNvGraphicFramePr>
          <p:nvPr>
            <p:ph type="tbl" sz="quarter" idx="13"/>
            <p:extLst>
              <p:ext uri="{D42A27DB-BD31-4B8C-83A1-F6EECF244321}">
                <p14:modId xmlns:p14="http://schemas.microsoft.com/office/powerpoint/2010/main" val="2004717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259143641"/>
                    </a:ext>
                  </a:extLst>
                </a:gridCol>
                <a:gridCol w="1316736">
                  <a:extLst>
                    <a:ext uri="{9D8B030D-6E8A-4147-A177-3AD203B41FA5}">
                      <a16:colId xmlns:a16="http://schemas.microsoft.com/office/drawing/2014/main" val="2600819855"/>
                    </a:ext>
                  </a:extLst>
                </a:gridCol>
                <a:gridCol w="658368">
                  <a:extLst>
                    <a:ext uri="{9D8B030D-6E8A-4147-A177-3AD203B41FA5}">
                      <a16:colId xmlns:a16="http://schemas.microsoft.com/office/drawing/2014/main" val="4023272559"/>
                    </a:ext>
                  </a:extLst>
                </a:gridCol>
                <a:gridCol w="658368">
                  <a:extLst>
                    <a:ext uri="{9D8B030D-6E8A-4147-A177-3AD203B41FA5}">
                      <a16:colId xmlns:a16="http://schemas.microsoft.com/office/drawing/2014/main" val="2493115791"/>
                    </a:ext>
                  </a:extLst>
                </a:gridCol>
                <a:gridCol w="658368">
                  <a:extLst>
                    <a:ext uri="{9D8B030D-6E8A-4147-A177-3AD203B41FA5}">
                      <a16:colId xmlns:a16="http://schemas.microsoft.com/office/drawing/2014/main" val="2624519135"/>
                    </a:ext>
                  </a:extLst>
                </a:gridCol>
                <a:gridCol w="658368">
                  <a:extLst>
                    <a:ext uri="{9D8B030D-6E8A-4147-A177-3AD203B41FA5}">
                      <a16:colId xmlns:a16="http://schemas.microsoft.com/office/drawing/2014/main" val="1256951211"/>
                    </a:ext>
                  </a:extLst>
                </a:gridCol>
                <a:gridCol w="658368">
                  <a:extLst>
                    <a:ext uri="{9D8B030D-6E8A-4147-A177-3AD203B41FA5}">
                      <a16:colId xmlns:a16="http://schemas.microsoft.com/office/drawing/2014/main" val="3268902680"/>
                    </a:ext>
                  </a:extLst>
                </a:gridCol>
                <a:gridCol w="658368">
                  <a:extLst>
                    <a:ext uri="{9D8B030D-6E8A-4147-A177-3AD203B41FA5}">
                      <a16:colId xmlns:a16="http://schemas.microsoft.com/office/drawing/2014/main" val="1149775799"/>
                    </a:ext>
                  </a:extLst>
                </a:gridCol>
                <a:gridCol w="658368">
                  <a:extLst>
                    <a:ext uri="{9D8B030D-6E8A-4147-A177-3AD203B41FA5}">
                      <a16:colId xmlns:a16="http://schemas.microsoft.com/office/drawing/2014/main" val="285529896"/>
                    </a:ext>
                  </a:extLst>
                </a:gridCol>
                <a:gridCol w="658368">
                  <a:extLst>
                    <a:ext uri="{9D8B030D-6E8A-4147-A177-3AD203B41FA5}">
                      <a16:colId xmlns:a16="http://schemas.microsoft.com/office/drawing/2014/main" val="178721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540006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samsung_saudi - 2020-04-15 15:01:17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https://scontent-iad3-1.cdninstagram.com/v/t51.12442-15/93118732_596982130901708_4375143930181772336_n.jpg?_nc_cat=102&amp;_nc_sid=8ae9d6&amp;_nc_ohc=LoKnDAWfROEAX8dQVPc&amp;_nc_ht=scontent-iad3-1.cdninstagram.com&amp;oh=0c2696491d4086751f12bc20b2198a4c&amp;oe=5EBCAAEF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14:31:44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extLst>
                  <a:ext uri="{0D108BD9-81ED-4DB2-BD59-A6C34878D82A}">
                    <a16:rowId xmlns:a16="http://schemas.microsoft.com/office/drawing/2014/main" val="1976179521"/>
                  </a:ext>
                </a:extLst>
              </a:tr>
            </a:tbl>
          </a:graphicData>
        </a:graphic>
      </p:graphicFrame>
      <p:sp>
        <p:nvSpPr>
          <p:cNvPr id="4" name="Text Placeholder 3">
            <a:extLst>
              <a:ext uri="{FF2B5EF4-FFF2-40B4-BE49-F238E27FC236}">
                <a16:creationId xmlns:a16="http://schemas.microsoft.com/office/drawing/2014/main" id="{5FB553D3-8785-499A-AD54-2EB45AF221F5}"/>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86247365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1732D-5AB5-4071-9FCF-AA925F0762B3}"/>
              </a:ext>
            </a:extLst>
          </p:cNvPr>
          <p:cNvSpPr>
            <a:spLocks noGrp="1"/>
          </p:cNvSpPr>
          <p:nvPr>
            <p:ph type="title"/>
          </p:nvPr>
        </p:nvSpPr>
        <p:spPr/>
        <p:txBody>
          <a:bodyPr/>
          <a:lstStyle/>
          <a:p>
            <a:r>
              <a:rPr lang="en-US"/>
              <a:t>Instagram Stories Table  | Samsung KSA - 25 of 25</a:t>
            </a:r>
          </a:p>
        </p:txBody>
      </p:sp>
      <p:graphicFrame>
        <p:nvGraphicFramePr>
          <p:cNvPr id="5" name="Table Placeholder 4">
            <a:extLst>
              <a:ext uri="{FF2B5EF4-FFF2-40B4-BE49-F238E27FC236}">
                <a16:creationId xmlns:a16="http://schemas.microsoft.com/office/drawing/2014/main" id="{DEC9B662-DE99-4EC1-B63C-ED116F14720F}"/>
              </a:ext>
            </a:extLst>
          </p:cNvPr>
          <p:cNvGraphicFramePr>
            <a:graphicFrameLocks noGrp="1"/>
          </p:cNvGraphicFramePr>
          <p:nvPr>
            <p:ph type="tbl" sz="quarter" idx="13"/>
            <p:extLst>
              <p:ext uri="{D42A27DB-BD31-4B8C-83A1-F6EECF244321}">
                <p14:modId xmlns:p14="http://schemas.microsoft.com/office/powerpoint/2010/main" val="4227498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694812373"/>
                    </a:ext>
                  </a:extLst>
                </a:gridCol>
                <a:gridCol w="1316736">
                  <a:extLst>
                    <a:ext uri="{9D8B030D-6E8A-4147-A177-3AD203B41FA5}">
                      <a16:colId xmlns:a16="http://schemas.microsoft.com/office/drawing/2014/main" val="1297931366"/>
                    </a:ext>
                  </a:extLst>
                </a:gridCol>
                <a:gridCol w="658368">
                  <a:extLst>
                    <a:ext uri="{9D8B030D-6E8A-4147-A177-3AD203B41FA5}">
                      <a16:colId xmlns:a16="http://schemas.microsoft.com/office/drawing/2014/main" val="3140363868"/>
                    </a:ext>
                  </a:extLst>
                </a:gridCol>
                <a:gridCol w="658368">
                  <a:extLst>
                    <a:ext uri="{9D8B030D-6E8A-4147-A177-3AD203B41FA5}">
                      <a16:colId xmlns:a16="http://schemas.microsoft.com/office/drawing/2014/main" val="2713832275"/>
                    </a:ext>
                  </a:extLst>
                </a:gridCol>
                <a:gridCol w="658368">
                  <a:extLst>
                    <a:ext uri="{9D8B030D-6E8A-4147-A177-3AD203B41FA5}">
                      <a16:colId xmlns:a16="http://schemas.microsoft.com/office/drawing/2014/main" val="1511077633"/>
                    </a:ext>
                  </a:extLst>
                </a:gridCol>
                <a:gridCol w="658368">
                  <a:extLst>
                    <a:ext uri="{9D8B030D-6E8A-4147-A177-3AD203B41FA5}">
                      <a16:colId xmlns:a16="http://schemas.microsoft.com/office/drawing/2014/main" val="2195741616"/>
                    </a:ext>
                  </a:extLst>
                </a:gridCol>
                <a:gridCol w="658368">
                  <a:extLst>
                    <a:ext uri="{9D8B030D-6E8A-4147-A177-3AD203B41FA5}">
                      <a16:colId xmlns:a16="http://schemas.microsoft.com/office/drawing/2014/main" val="2797372599"/>
                    </a:ext>
                  </a:extLst>
                </a:gridCol>
                <a:gridCol w="658368">
                  <a:extLst>
                    <a:ext uri="{9D8B030D-6E8A-4147-A177-3AD203B41FA5}">
                      <a16:colId xmlns:a16="http://schemas.microsoft.com/office/drawing/2014/main" val="1792963758"/>
                    </a:ext>
                  </a:extLst>
                </a:gridCol>
                <a:gridCol w="658368">
                  <a:extLst>
                    <a:ext uri="{9D8B030D-6E8A-4147-A177-3AD203B41FA5}">
                      <a16:colId xmlns:a16="http://schemas.microsoft.com/office/drawing/2014/main" val="2402871748"/>
                    </a:ext>
                  </a:extLst>
                </a:gridCol>
                <a:gridCol w="658368">
                  <a:extLst>
                    <a:ext uri="{9D8B030D-6E8A-4147-A177-3AD203B41FA5}">
                      <a16:colId xmlns:a16="http://schemas.microsoft.com/office/drawing/2014/main" val="26390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708816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samsung_saudi - 2020-04-15 15:01:16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https://scontent-iad3-1.cdninstagram.com/v/t51.12442-15/93391988_3366178700076706_3195057922781708988_n.jpg?_nc_cat=107&amp;_nc_sid=8ae9d6&amp;_nc_ohc=00TmsqrwFF0AX_nYUd_&amp;_nc_ht=scontent-iad3-1.cdninstagram.com&amp;oh=41e241525113019087af7e5ffe932c38&amp;oe=5EBC766F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14:31:44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extLst>
                  <a:ext uri="{0D108BD9-81ED-4DB2-BD59-A6C34878D82A}">
                    <a16:rowId xmlns:a16="http://schemas.microsoft.com/office/drawing/2014/main" val="907021563"/>
                  </a:ext>
                </a:extLst>
              </a:tr>
            </a:tbl>
          </a:graphicData>
        </a:graphic>
      </p:graphicFrame>
      <p:sp>
        <p:nvSpPr>
          <p:cNvPr id="4" name="Text Placeholder 3">
            <a:extLst>
              <a:ext uri="{FF2B5EF4-FFF2-40B4-BE49-F238E27FC236}">
                <a16:creationId xmlns:a16="http://schemas.microsoft.com/office/drawing/2014/main" id="{27B61B1D-466D-49AB-8607-09C8D3B726F4}"/>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96339362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34B26-4B46-4FA5-8EDE-C6987A478FF0}"/>
              </a:ext>
            </a:extLst>
          </p:cNvPr>
          <p:cNvSpPr>
            <a:spLocks noGrp="1"/>
          </p:cNvSpPr>
          <p:nvPr>
            <p:ph type="title"/>
          </p:nvPr>
        </p:nvSpPr>
        <p:spPr/>
        <p:txBody>
          <a:bodyPr/>
          <a:lstStyle/>
          <a:p>
            <a:r>
              <a:rPr lang="en-US"/>
              <a:t>Instagram Stories Taps Line Chart | Samsung KSA</a:t>
            </a:r>
          </a:p>
        </p:txBody>
      </p:sp>
      <p:graphicFrame>
        <p:nvGraphicFramePr>
          <p:cNvPr id="6" name="Chart Placeholder 5">
            <a:extLst>
              <a:ext uri="{FF2B5EF4-FFF2-40B4-BE49-F238E27FC236}">
                <a16:creationId xmlns:a16="http://schemas.microsoft.com/office/drawing/2014/main" id="{93E64BD2-E41F-4A5D-B992-16C311A9E326}"/>
              </a:ext>
            </a:extLst>
          </p:cNvPr>
          <p:cNvGraphicFramePr>
            <a:graphicFrameLocks noGrp="1"/>
          </p:cNvGraphicFramePr>
          <p:nvPr>
            <p:ph type="chart" sz="quarter" idx="13"/>
            <p:extLst>
              <p:ext uri="{D42A27DB-BD31-4B8C-83A1-F6EECF244321}">
                <p14:modId xmlns:p14="http://schemas.microsoft.com/office/powerpoint/2010/main" val="41172504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6A776E-8C4F-4167-97F2-39C69387AC61}"/>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E2D74785-04FD-446A-ABDB-DE8EA05F16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392072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21FF2-60FA-4A2F-92D8-AB9D0778F015}"/>
              </a:ext>
            </a:extLst>
          </p:cNvPr>
          <p:cNvSpPr>
            <a:spLocks noGrp="1"/>
          </p:cNvSpPr>
          <p:nvPr>
            <p:ph type="title"/>
          </p:nvPr>
        </p:nvSpPr>
        <p:spPr/>
        <p:txBody>
          <a:bodyPr/>
          <a:lstStyle/>
          <a:p>
            <a:r>
              <a:rPr lang="en-US"/>
              <a:t>Instagram Key Metrics Table | Samsung KSA</a:t>
            </a:r>
          </a:p>
        </p:txBody>
      </p:sp>
      <p:graphicFrame>
        <p:nvGraphicFramePr>
          <p:cNvPr id="5" name="Table Placeholder 4">
            <a:extLst>
              <a:ext uri="{FF2B5EF4-FFF2-40B4-BE49-F238E27FC236}">
                <a16:creationId xmlns:a16="http://schemas.microsoft.com/office/drawing/2014/main" id="{7A1396F9-99CD-494F-9AFB-D9DDAC8B6A39}"/>
              </a:ext>
            </a:extLst>
          </p:cNvPr>
          <p:cNvGraphicFramePr>
            <a:graphicFrameLocks noGrp="1"/>
          </p:cNvGraphicFramePr>
          <p:nvPr>
            <p:ph type="tbl" sz="quarter" idx="13"/>
            <p:extLst>
              <p:ext uri="{D42A27DB-BD31-4B8C-83A1-F6EECF244321}">
                <p14:modId xmlns:p14="http://schemas.microsoft.com/office/powerpoint/2010/main" val="6684985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603523323"/>
                    </a:ext>
                  </a:extLst>
                </a:gridCol>
                <a:gridCol w="493776">
                  <a:extLst>
                    <a:ext uri="{9D8B030D-6E8A-4147-A177-3AD203B41FA5}">
                      <a16:colId xmlns:a16="http://schemas.microsoft.com/office/drawing/2014/main" val="3451995846"/>
                    </a:ext>
                  </a:extLst>
                </a:gridCol>
                <a:gridCol w="493776">
                  <a:extLst>
                    <a:ext uri="{9D8B030D-6E8A-4147-A177-3AD203B41FA5}">
                      <a16:colId xmlns:a16="http://schemas.microsoft.com/office/drawing/2014/main" val="4159301090"/>
                    </a:ext>
                  </a:extLst>
                </a:gridCol>
                <a:gridCol w="493776">
                  <a:extLst>
                    <a:ext uri="{9D8B030D-6E8A-4147-A177-3AD203B41FA5}">
                      <a16:colId xmlns:a16="http://schemas.microsoft.com/office/drawing/2014/main" val="1857799567"/>
                    </a:ext>
                  </a:extLst>
                </a:gridCol>
                <a:gridCol w="493776">
                  <a:extLst>
                    <a:ext uri="{9D8B030D-6E8A-4147-A177-3AD203B41FA5}">
                      <a16:colId xmlns:a16="http://schemas.microsoft.com/office/drawing/2014/main" val="564431915"/>
                    </a:ext>
                  </a:extLst>
                </a:gridCol>
                <a:gridCol w="493776">
                  <a:extLst>
                    <a:ext uri="{9D8B030D-6E8A-4147-A177-3AD203B41FA5}">
                      <a16:colId xmlns:a16="http://schemas.microsoft.com/office/drawing/2014/main" val="1989031888"/>
                    </a:ext>
                  </a:extLst>
                </a:gridCol>
                <a:gridCol w="493776">
                  <a:extLst>
                    <a:ext uri="{9D8B030D-6E8A-4147-A177-3AD203B41FA5}">
                      <a16:colId xmlns:a16="http://schemas.microsoft.com/office/drawing/2014/main" val="3333713268"/>
                    </a:ext>
                  </a:extLst>
                </a:gridCol>
                <a:gridCol w="493776">
                  <a:extLst>
                    <a:ext uri="{9D8B030D-6E8A-4147-A177-3AD203B41FA5}">
                      <a16:colId xmlns:a16="http://schemas.microsoft.com/office/drawing/2014/main" val="1497319413"/>
                    </a:ext>
                  </a:extLst>
                </a:gridCol>
                <a:gridCol w="493776">
                  <a:extLst>
                    <a:ext uri="{9D8B030D-6E8A-4147-A177-3AD203B41FA5}">
                      <a16:colId xmlns:a16="http://schemas.microsoft.com/office/drawing/2014/main" val="22537791"/>
                    </a:ext>
                  </a:extLst>
                </a:gridCol>
                <a:gridCol w="493776">
                  <a:extLst>
                    <a:ext uri="{9D8B030D-6E8A-4147-A177-3AD203B41FA5}">
                      <a16:colId xmlns:a16="http://schemas.microsoft.com/office/drawing/2014/main" val="2909041976"/>
                    </a:ext>
                  </a:extLst>
                </a:gridCol>
                <a:gridCol w="493776">
                  <a:extLst>
                    <a:ext uri="{9D8B030D-6E8A-4147-A177-3AD203B41FA5}">
                      <a16:colId xmlns:a16="http://schemas.microsoft.com/office/drawing/2014/main" val="3015885694"/>
                    </a:ext>
                  </a:extLst>
                </a:gridCol>
                <a:gridCol w="493776">
                  <a:extLst>
                    <a:ext uri="{9D8B030D-6E8A-4147-A177-3AD203B41FA5}">
                      <a16:colId xmlns:a16="http://schemas.microsoft.com/office/drawing/2014/main" val="401738209"/>
                    </a:ext>
                  </a:extLst>
                </a:gridCol>
                <a:gridCol w="493776">
                  <a:extLst>
                    <a:ext uri="{9D8B030D-6E8A-4147-A177-3AD203B41FA5}">
                      <a16:colId xmlns:a16="http://schemas.microsoft.com/office/drawing/2014/main" val="1347564752"/>
                    </a:ext>
                  </a:extLst>
                </a:gridCol>
                <a:gridCol w="493776">
                  <a:extLst>
                    <a:ext uri="{9D8B030D-6E8A-4147-A177-3AD203B41FA5}">
                      <a16:colId xmlns:a16="http://schemas.microsoft.com/office/drawing/2014/main" val="1309797626"/>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Avg. Story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3324377199"/>
                  </a:ext>
                </a:extLst>
              </a:tr>
              <a:tr h="370840">
                <a:tc>
                  <a:txBody>
                    <a:bodyPr/>
                    <a:lstStyle/>
                    <a:p>
                      <a:r>
                        <a:rPr lang="en-US" sz="1000"/>
                        <a:t>samsung_saudi</a:t>
                      </a:r>
                    </a:p>
                  </a:txBody>
                  <a:tcPr/>
                </a:tc>
                <a:tc>
                  <a:txBody>
                    <a:bodyPr/>
                    <a:lstStyle/>
                    <a:p>
                      <a:r>
                        <a:rPr lang="en-US" sz="1000"/>
                        <a:t>18</a:t>
                      </a:r>
                    </a:p>
                  </a:txBody>
                  <a:tcPr/>
                </a:tc>
                <a:tc>
                  <a:txBody>
                    <a:bodyPr/>
                    <a:lstStyle/>
                    <a:p>
                      <a:r>
                        <a:rPr lang="en-US" sz="1000"/>
                        <a:t>38</a:t>
                      </a:r>
                    </a:p>
                  </a:txBody>
                  <a:tcPr/>
                </a:tc>
                <a:tc>
                  <a:txBody>
                    <a:bodyPr/>
                    <a:lstStyle/>
                    <a:p>
                      <a:r>
                        <a:rPr lang="en-US" sz="1000"/>
                        <a:t>8434</a:t>
                      </a:r>
                    </a:p>
                  </a:txBody>
                  <a:tcPr/>
                </a:tc>
                <a:tc>
                  <a:txBody>
                    <a:bodyPr/>
                    <a:lstStyle/>
                    <a:p>
                      <a:r>
                        <a:rPr lang="en-US" sz="1000"/>
                        <a:t>387</a:t>
                      </a:r>
                    </a:p>
                  </a:txBody>
                  <a:tcPr/>
                </a:tc>
                <a:tc>
                  <a:txBody>
                    <a:bodyPr/>
                    <a:lstStyle/>
                    <a:p>
                      <a:r>
                        <a:rPr lang="en-US" sz="1000"/>
                        <a:t>301184</a:t>
                      </a:r>
                    </a:p>
                  </a:txBody>
                  <a:tcPr/>
                </a:tc>
                <a:tc>
                  <a:txBody>
                    <a:bodyPr/>
                    <a:lstStyle/>
                    <a:p>
                      <a:r>
                        <a:rPr lang="en-US" sz="1000"/>
                        <a:t>144098</a:t>
                      </a:r>
                    </a:p>
                  </a:txBody>
                  <a:tcPr/>
                </a:tc>
                <a:tc>
                  <a:txBody>
                    <a:bodyPr/>
                    <a:lstStyle/>
                    <a:p>
                      <a:r>
                        <a:rPr lang="en-US" sz="1000"/>
                        <a:t>9113</a:t>
                      </a:r>
                    </a:p>
                  </a:txBody>
                  <a:tcPr/>
                </a:tc>
                <a:tc>
                  <a:txBody>
                    <a:bodyPr/>
                    <a:lstStyle/>
                    <a:p>
                      <a:r>
                        <a:rPr lang="en-US" sz="1000"/>
                        <a:t>15828.666666667</a:t>
                      </a:r>
                    </a:p>
                  </a:txBody>
                  <a:tcPr/>
                </a:tc>
                <a:tc>
                  <a:txBody>
                    <a:bodyPr/>
                    <a:lstStyle/>
                    <a:p>
                      <a:r>
                        <a:rPr lang="en-US" sz="1000"/>
                        <a:t>3162</a:t>
                      </a:r>
                    </a:p>
                  </a:txBody>
                  <a:tcPr/>
                </a:tc>
                <a:tc>
                  <a:txBody>
                    <a:bodyPr/>
                    <a:lstStyle/>
                    <a:p>
                      <a:r>
                        <a:rPr lang="en-US" sz="1000"/>
                        <a:t>292</a:t>
                      </a:r>
                    </a:p>
                  </a:txBody>
                  <a:tcPr/>
                </a:tc>
                <a:tc>
                  <a:txBody>
                    <a:bodyPr/>
                    <a:lstStyle/>
                    <a:p>
                      <a:r>
                        <a:rPr lang="en-US" sz="1000"/>
                        <a:t>11</a:t>
                      </a:r>
                    </a:p>
                  </a:txBody>
                  <a:tcPr/>
                </a:tc>
                <a:tc>
                  <a:txBody>
                    <a:bodyPr/>
                    <a:lstStyle/>
                    <a:p>
                      <a:r>
                        <a:rPr lang="en-US" sz="1000"/>
                        <a:t>2</a:t>
                      </a:r>
                    </a:p>
                  </a:txBody>
                  <a:tcPr/>
                </a:tc>
                <a:tc>
                  <a:txBody>
                    <a:bodyPr/>
                    <a:lstStyle/>
                    <a:p>
                      <a:r>
                        <a:rPr lang="en-US" sz="1000"/>
                        <a:t>5</a:t>
                      </a:r>
                    </a:p>
                  </a:txBody>
                  <a:tcPr/>
                </a:tc>
                <a:extLst>
                  <a:ext uri="{0D108BD9-81ED-4DB2-BD59-A6C34878D82A}">
                    <a16:rowId xmlns:a16="http://schemas.microsoft.com/office/drawing/2014/main" val="595113224"/>
                  </a:ext>
                </a:extLst>
              </a:tr>
            </a:tbl>
          </a:graphicData>
        </a:graphic>
      </p:graphicFrame>
      <p:sp>
        <p:nvSpPr>
          <p:cNvPr id="4" name="Text Placeholder 3">
            <a:extLst>
              <a:ext uri="{FF2B5EF4-FFF2-40B4-BE49-F238E27FC236}">
                <a16:creationId xmlns:a16="http://schemas.microsoft.com/office/drawing/2014/main" id="{C1BDA364-486E-4496-8DAA-0EE3253149B9}"/>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52407411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8ADA3-F2FC-4775-BC30-02081F05D471}"/>
              </a:ext>
            </a:extLst>
          </p:cNvPr>
          <p:cNvSpPr>
            <a:spLocks noGrp="1"/>
          </p:cNvSpPr>
          <p:nvPr>
            <p:ph type="title"/>
          </p:nvPr>
        </p:nvSpPr>
        <p:spPr/>
        <p:txBody>
          <a:bodyPr/>
          <a:lstStyle/>
          <a:p>
            <a:r>
              <a:rPr lang="en-US"/>
              <a:t>Instagram Stories Key Metrics Table | Samsung KSA</a:t>
            </a:r>
          </a:p>
        </p:txBody>
      </p:sp>
      <p:graphicFrame>
        <p:nvGraphicFramePr>
          <p:cNvPr id="5" name="Table Placeholder 4">
            <a:extLst>
              <a:ext uri="{FF2B5EF4-FFF2-40B4-BE49-F238E27FC236}">
                <a16:creationId xmlns:a16="http://schemas.microsoft.com/office/drawing/2014/main" id="{06C330A8-947F-49A7-B4CF-68F13E321292}"/>
              </a:ext>
            </a:extLst>
          </p:cNvPr>
          <p:cNvGraphicFramePr>
            <a:graphicFrameLocks noGrp="1"/>
          </p:cNvGraphicFramePr>
          <p:nvPr>
            <p:ph type="tbl" sz="quarter" idx="13"/>
            <p:extLst>
              <p:ext uri="{D42A27DB-BD31-4B8C-83A1-F6EECF244321}">
                <p14:modId xmlns:p14="http://schemas.microsoft.com/office/powerpoint/2010/main" val="1711132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609889951"/>
                    </a:ext>
                  </a:extLst>
                </a:gridCol>
                <a:gridCol w="658368">
                  <a:extLst>
                    <a:ext uri="{9D8B030D-6E8A-4147-A177-3AD203B41FA5}">
                      <a16:colId xmlns:a16="http://schemas.microsoft.com/office/drawing/2014/main" val="2003640328"/>
                    </a:ext>
                  </a:extLst>
                </a:gridCol>
                <a:gridCol w="658368">
                  <a:extLst>
                    <a:ext uri="{9D8B030D-6E8A-4147-A177-3AD203B41FA5}">
                      <a16:colId xmlns:a16="http://schemas.microsoft.com/office/drawing/2014/main" val="182822723"/>
                    </a:ext>
                  </a:extLst>
                </a:gridCol>
                <a:gridCol w="329184">
                  <a:extLst>
                    <a:ext uri="{9D8B030D-6E8A-4147-A177-3AD203B41FA5}">
                      <a16:colId xmlns:a16="http://schemas.microsoft.com/office/drawing/2014/main" val="1122030761"/>
                    </a:ext>
                  </a:extLst>
                </a:gridCol>
                <a:gridCol w="329184">
                  <a:extLst>
                    <a:ext uri="{9D8B030D-6E8A-4147-A177-3AD203B41FA5}">
                      <a16:colId xmlns:a16="http://schemas.microsoft.com/office/drawing/2014/main" val="3915304147"/>
                    </a:ext>
                  </a:extLst>
                </a:gridCol>
                <a:gridCol w="658368">
                  <a:extLst>
                    <a:ext uri="{9D8B030D-6E8A-4147-A177-3AD203B41FA5}">
                      <a16:colId xmlns:a16="http://schemas.microsoft.com/office/drawing/2014/main" val="4156487734"/>
                    </a:ext>
                  </a:extLst>
                </a:gridCol>
                <a:gridCol w="658368">
                  <a:extLst>
                    <a:ext uri="{9D8B030D-6E8A-4147-A177-3AD203B41FA5}">
                      <a16:colId xmlns:a16="http://schemas.microsoft.com/office/drawing/2014/main" val="2859059094"/>
                    </a:ext>
                  </a:extLst>
                </a:gridCol>
                <a:gridCol w="658368">
                  <a:extLst>
                    <a:ext uri="{9D8B030D-6E8A-4147-A177-3AD203B41FA5}">
                      <a16:colId xmlns:a16="http://schemas.microsoft.com/office/drawing/2014/main" val="2285590985"/>
                    </a:ext>
                  </a:extLst>
                </a:gridCol>
                <a:gridCol w="658368">
                  <a:extLst>
                    <a:ext uri="{9D8B030D-6E8A-4147-A177-3AD203B41FA5}">
                      <a16:colId xmlns:a16="http://schemas.microsoft.com/office/drawing/2014/main" val="809339772"/>
                    </a:ext>
                  </a:extLst>
                </a:gridCol>
                <a:gridCol w="658368">
                  <a:extLst>
                    <a:ext uri="{9D8B030D-6E8A-4147-A177-3AD203B41FA5}">
                      <a16:colId xmlns:a16="http://schemas.microsoft.com/office/drawing/2014/main" val="10503260"/>
                    </a:ext>
                  </a:extLst>
                </a:gridCol>
                <a:gridCol w="658368">
                  <a:extLst>
                    <a:ext uri="{9D8B030D-6E8A-4147-A177-3AD203B41FA5}">
                      <a16:colId xmlns:a16="http://schemas.microsoft.com/office/drawing/2014/main" val="1662211891"/>
                    </a:ext>
                  </a:extLst>
                </a:gridCol>
                <a:gridCol w="658368">
                  <a:extLst>
                    <a:ext uri="{9D8B030D-6E8A-4147-A177-3AD203B41FA5}">
                      <a16:colId xmlns:a16="http://schemas.microsoft.com/office/drawing/2014/main" val="2687048265"/>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008534962"/>
                  </a:ext>
                </a:extLst>
              </a:tr>
              <a:tr h="370840">
                <a:tc>
                  <a:txBody>
                    <a:bodyPr/>
                    <a:lstStyle/>
                    <a:p>
                      <a:r>
                        <a:rPr lang="en-US" sz="1000"/>
                        <a:t>samsung_saudi</a:t>
                      </a:r>
                    </a:p>
                  </a:txBody>
                  <a:tcPr/>
                </a:tc>
                <a:tc>
                  <a:txBody>
                    <a:bodyPr/>
                    <a:lstStyle/>
                    <a:p>
                      <a:r>
                        <a:rPr lang="en-US" sz="1000"/>
                        <a:t>38</a:t>
                      </a:r>
                    </a:p>
                  </a:txBody>
                  <a:tcPr/>
                </a:tc>
                <a:tc>
                  <a:txBody>
                    <a:bodyPr/>
                    <a:lstStyle/>
                    <a:p>
                      <a:r>
                        <a:rPr lang="en-US" sz="1000"/>
                        <a:t>0.9912</a:t>
                      </a:r>
                    </a:p>
                  </a:txBody>
                  <a:tcPr/>
                </a:tc>
                <a:tc>
                  <a:txBody>
                    <a:bodyPr/>
                    <a:lstStyle/>
                    <a:p>
                      <a:r>
                        <a:rPr lang="en-US" sz="1000"/>
                        <a:t>227.42</a:t>
                      </a:r>
                    </a:p>
                  </a:txBody>
                  <a:tcPr/>
                </a:tc>
                <a:tc>
                  <a:txBody>
                    <a:bodyPr/>
                    <a:lstStyle/>
                    <a:p>
                      <a:r>
                        <a:rPr lang="en-US" sz="1000"/>
                        <a:t>0.37</a:t>
                      </a:r>
                    </a:p>
                  </a:txBody>
                  <a:tcPr/>
                </a:tc>
                <a:tc>
                  <a:txBody>
                    <a:bodyPr/>
                    <a:lstStyle/>
                    <a:p>
                      <a:r>
                        <a:rPr lang="en-US" sz="1000"/>
                        <a:t>3792.05</a:t>
                      </a:r>
                    </a:p>
                  </a:txBody>
                  <a:tcPr/>
                </a:tc>
                <a:tc>
                  <a:txBody>
                    <a:bodyPr/>
                    <a:lstStyle/>
                    <a:p>
                      <a:r>
                        <a:rPr lang="en-US" sz="1000"/>
                        <a:t>3162.00</a:t>
                      </a:r>
                    </a:p>
                  </a:txBody>
                  <a:tcPr/>
                </a:tc>
                <a:tc>
                  <a:txBody>
                    <a:bodyPr/>
                    <a:lstStyle/>
                    <a:p>
                      <a:r>
                        <a:rPr lang="en-US" sz="1000"/>
                        <a:t>2872.61</a:t>
                      </a:r>
                    </a:p>
                  </a:txBody>
                  <a:tcPr/>
                </a:tc>
                <a:tc>
                  <a:txBody>
                    <a:bodyPr/>
                    <a:lstStyle/>
                    <a:p>
                      <a:r>
                        <a:rPr lang="en-US" sz="1000"/>
                        <a:t>2872.24</a:t>
                      </a:r>
                    </a:p>
                  </a:txBody>
                  <a:tcPr/>
                </a:tc>
                <a:tc>
                  <a:txBody>
                    <a:bodyPr/>
                    <a:lstStyle/>
                    <a:p>
                      <a:r>
                        <a:rPr lang="en-US" sz="1000"/>
                        <a:t>144098</a:t>
                      </a:r>
                    </a:p>
                  </a:txBody>
                  <a:tcPr/>
                </a:tc>
                <a:tc>
                  <a:txBody>
                    <a:bodyPr/>
                    <a:lstStyle/>
                    <a:p>
                      <a:r>
                        <a:rPr lang="en-US" sz="1000"/>
                        <a:t>8642</a:t>
                      </a:r>
                    </a:p>
                  </a:txBody>
                  <a:tcPr/>
                </a:tc>
                <a:tc>
                  <a:txBody>
                    <a:bodyPr/>
                    <a:lstStyle/>
                    <a:p>
                      <a:r>
                        <a:rPr lang="en-US" sz="1000"/>
                        <a:t>109159</a:t>
                      </a:r>
                    </a:p>
                  </a:txBody>
                  <a:tcPr/>
                </a:tc>
                <a:extLst>
                  <a:ext uri="{0D108BD9-81ED-4DB2-BD59-A6C34878D82A}">
                    <a16:rowId xmlns:a16="http://schemas.microsoft.com/office/drawing/2014/main" val="1183414992"/>
                  </a:ext>
                </a:extLst>
              </a:tr>
            </a:tbl>
          </a:graphicData>
        </a:graphic>
      </p:graphicFrame>
      <p:sp>
        <p:nvSpPr>
          <p:cNvPr id="4" name="Text Placeholder 3">
            <a:extLst>
              <a:ext uri="{FF2B5EF4-FFF2-40B4-BE49-F238E27FC236}">
                <a16:creationId xmlns:a16="http://schemas.microsoft.com/office/drawing/2014/main" id="{68D02273-E048-4D7D-B139-6249A9038AA3}"/>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34133645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89A6A-AA29-4CCF-812F-890339629AC2}"/>
              </a:ext>
            </a:extLst>
          </p:cNvPr>
          <p:cNvSpPr>
            <a:spLocks noGrp="1"/>
          </p:cNvSpPr>
          <p:nvPr>
            <p:ph type="title"/>
          </p:nvPr>
        </p:nvSpPr>
        <p:spPr/>
        <p:txBody>
          <a:bodyPr/>
          <a:lstStyle/>
          <a:p>
            <a:r>
              <a:rPr lang="en-US"/>
              <a:t>Twitter Followers Total | Samsung KSA</a:t>
            </a:r>
          </a:p>
        </p:txBody>
      </p:sp>
      <p:graphicFrame>
        <p:nvGraphicFramePr>
          <p:cNvPr id="6" name="Chart Placeholder 5">
            <a:extLst>
              <a:ext uri="{FF2B5EF4-FFF2-40B4-BE49-F238E27FC236}">
                <a16:creationId xmlns:a16="http://schemas.microsoft.com/office/drawing/2014/main" id="{FDA47B8F-5B1F-4575-9C78-870EB40864DE}"/>
              </a:ext>
            </a:extLst>
          </p:cNvPr>
          <p:cNvGraphicFramePr>
            <a:graphicFrameLocks noGrp="1"/>
          </p:cNvGraphicFramePr>
          <p:nvPr>
            <p:ph type="chart" sz="quarter" idx="13"/>
            <p:extLst>
              <p:ext uri="{D42A27DB-BD31-4B8C-83A1-F6EECF244321}">
                <p14:modId xmlns:p14="http://schemas.microsoft.com/office/powerpoint/2010/main" val="18664919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D9DC26-4D43-4ECF-B196-6D1117D0FEDD}"/>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2D6F6134-16FC-497D-9CCF-9D7528FB06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846041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C986D-DB31-4E06-BFDA-363454F71E9E}"/>
              </a:ext>
            </a:extLst>
          </p:cNvPr>
          <p:cNvSpPr>
            <a:spLocks noGrp="1"/>
          </p:cNvSpPr>
          <p:nvPr>
            <p:ph type="title"/>
          </p:nvPr>
        </p:nvSpPr>
        <p:spPr/>
        <p:txBody>
          <a:bodyPr/>
          <a:lstStyle/>
          <a:p>
            <a:r>
              <a:rPr lang="en-US"/>
              <a:t>Twitter Daily Avg. Impressions Per Tweet | Samsung KSA</a:t>
            </a:r>
          </a:p>
        </p:txBody>
      </p:sp>
      <p:graphicFrame>
        <p:nvGraphicFramePr>
          <p:cNvPr id="6" name="Chart Placeholder 5">
            <a:extLst>
              <a:ext uri="{FF2B5EF4-FFF2-40B4-BE49-F238E27FC236}">
                <a16:creationId xmlns:a16="http://schemas.microsoft.com/office/drawing/2014/main" id="{0E44E32B-D5BD-4B38-870E-F86C7E7F6109}"/>
              </a:ext>
            </a:extLst>
          </p:cNvPr>
          <p:cNvGraphicFramePr>
            <a:graphicFrameLocks noGrp="1"/>
          </p:cNvGraphicFramePr>
          <p:nvPr>
            <p:ph type="chart" sz="quarter" idx="13"/>
            <p:extLst>
              <p:ext uri="{D42A27DB-BD31-4B8C-83A1-F6EECF244321}">
                <p14:modId xmlns:p14="http://schemas.microsoft.com/office/powerpoint/2010/main" val="33480963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666EEE-66F6-4AB9-8866-FC3BDD9B605E}"/>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425CC458-8B8F-4548-983A-50BBB8BB1A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402220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84450-44CC-4501-AB6C-6CCBA58BFA15}"/>
              </a:ext>
            </a:extLst>
          </p:cNvPr>
          <p:cNvSpPr>
            <a:spLocks noGrp="1"/>
          </p:cNvSpPr>
          <p:nvPr>
            <p:ph type="title"/>
          </p:nvPr>
        </p:nvSpPr>
        <p:spPr/>
        <p:txBody>
          <a:bodyPr/>
          <a:lstStyle/>
          <a:p>
            <a:r>
              <a:rPr lang="en-US"/>
              <a:t>Twitter Key Metrics Table | Samsung KSA</a:t>
            </a:r>
          </a:p>
        </p:txBody>
      </p:sp>
      <p:graphicFrame>
        <p:nvGraphicFramePr>
          <p:cNvPr id="5" name="Table Placeholder 4">
            <a:extLst>
              <a:ext uri="{FF2B5EF4-FFF2-40B4-BE49-F238E27FC236}">
                <a16:creationId xmlns:a16="http://schemas.microsoft.com/office/drawing/2014/main" id="{833B9F8C-0E96-48B9-AA73-C36FA23EAECB}"/>
              </a:ext>
            </a:extLst>
          </p:cNvPr>
          <p:cNvGraphicFramePr>
            <a:graphicFrameLocks noGrp="1"/>
          </p:cNvGraphicFramePr>
          <p:nvPr>
            <p:ph type="tbl" sz="quarter" idx="13"/>
            <p:extLst>
              <p:ext uri="{D42A27DB-BD31-4B8C-83A1-F6EECF244321}">
                <p14:modId xmlns:p14="http://schemas.microsoft.com/office/powerpoint/2010/main" val="3892314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306492492"/>
                    </a:ext>
                  </a:extLst>
                </a:gridCol>
                <a:gridCol w="411480">
                  <a:extLst>
                    <a:ext uri="{9D8B030D-6E8A-4147-A177-3AD203B41FA5}">
                      <a16:colId xmlns:a16="http://schemas.microsoft.com/office/drawing/2014/main" val="1913970998"/>
                    </a:ext>
                  </a:extLst>
                </a:gridCol>
                <a:gridCol w="411480">
                  <a:extLst>
                    <a:ext uri="{9D8B030D-6E8A-4147-A177-3AD203B41FA5}">
                      <a16:colId xmlns:a16="http://schemas.microsoft.com/office/drawing/2014/main" val="1131570641"/>
                    </a:ext>
                  </a:extLst>
                </a:gridCol>
                <a:gridCol w="411480">
                  <a:extLst>
                    <a:ext uri="{9D8B030D-6E8A-4147-A177-3AD203B41FA5}">
                      <a16:colId xmlns:a16="http://schemas.microsoft.com/office/drawing/2014/main" val="2007332086"/>
                    </a:ext>
                  </a:extLst>
                </a:gridCol>
                <a:gridCol w="411480">
                  <a:extLst>
                    <a:ext uri="{9D8B030D-6E8A-4147-A177-3AD203B41FA5}">
                      <a16:colId xmlns:a16="http://schemas.microsoft.com/office/drawing/2014/main" val="2759838783"/>
                    </a:ext>
                  </a:extLst>
                </a:gridCol>
                <a:gridCol w="411480">
                  <a:extLst>
                    <a:ext uri="{9D8B030D-6E8A-4147-A177-3AD203B41FA5}">
                      <a16:colId xmlns:a16="http://schemas.microsoft.com/office/drawing/2014/main" val="3352246820"/>
                    </a:ext>
                  </a:extLst>
                </a:gridCol>
                <a:gridCol w="411480">
                  <a:extLst>
                    <a:ext uri="{9D8B030D-6E8A-4147-A177-3AD203B41FA5}">
                      <a16:colId xmlns:a16="http://schemas.microsoft.com/office/drawing/2014/main" val="1791146893"/>
                    </a:ext>
                  </a:extLst>
                </a:gridCol>
                <a:gridCol w="411480">
                  <a:extLst>
                    <a:ext uri="{9D8B030D-6E8A-4147-A177-3AD203B41FA5}">
                      <a16:colId xmlns:a16="http://schemas.microsoft.com/office/drawing/2014/main" val="3545031107"/>
                    </a:ext>
                  </a:extLst>
                </a:gridCol>
                <a:gridCol w="411480">
                  <a:extLst>
                    <a:ext uri="{9D8B030D-6E8A-4147-A177-3AD203B41FA5}">
                      <a16:colId xmlns:a16="http://schemas.microsoft.com/office/drawing/2014/main" val="3867854107"/>
                    </a:ext>
                  </a:extLst>
                </a:gridCol>
                <a:gridCol w="411480">
                  <a:extLst>
                    <a:ext uri="{9D8B030D-6E8A-4147-A177-3AD203B41FA5}">
                      <a16:colId xmlns:a16="http://schemas.microsoft.com/office/drawing/2014/main" val="4107800218"/>
                    </a:ext>
                  </a:extLst>
                </a:gridCol>
                <a:gridCol w="411480">
                  <a:extLst>
                    <a:ext uri="{9D8B030D-6E8A-4147-A177-3AD203B41FA5}">
                      <a16:colId xmlns:a16="http://schemas.microsoft.com/office/drawing/2014/main" val="1610527641"/>
                    </a:ext>
                  </a:extLst>
                </a:gridCol>
                <a:gridCol w="411480">
                  <a:extLst>
                    <a:ext uri="{9D8B030D-6E8A-4147-A177-3AD203B41FA5}">
                      <a16:colId xmlns:a16="http://schemas.microsoft.com/office/drawing/2014/main" val="3024902220"/>
                    </a:ext>
                  </a:extLst>
                </a:gridCol>
                <a:gridCol w="411480">
                  <a:extLst>
                    <a:ext uri="{9D8B030D-6E8A-4147-A177-3AD203B41FA5}">
                      <a16:colId xmlns:a16="http://schemas.microsoft.com/office/drawing/2014/main" val="578859323"/>
                    </a:ext>
                  </a:extLst>
                </a:gridCol>
                <a:gridCol w="411480">
                  <a:extLst>
                    <a:ext uri="{9D8B030D-6E8A-4147-A177-3AD203B41FA5}">
                      <a16:colId xmlns:a16="http://schemas.microsoft.com/office/drawing/2014/main" val="413728902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44051120"/>
                  </a:ext>
                </a:extLst>
              </a:tr>
              <a:tr h="370840">
                <a:tc>
                  <a:txBody>
                    <a:bodyPr/>
                    <a:lstStyle/>
                    <a:p>
                      <a:r>
                        <a:rPr lang="en-US" sz="1000"/>
                        <a:t>SamsungSaudi</a:t>
                      </a:r>
                    </a:p>
                  </a:txBody>
                  <a:tcPr/>
                </a:tc>
                <a:tc>
                  <a:txBody>
                    <a:bodyPr/>
                    <a:lstStyle/>
                    <a:p>
                      <a:r>
                        <a:rPr lang="en-US" sz="1000"/>
                        <a:t>737992</a:t>
                      </a:r>
                    </a:p>
                  </a:txBody>
                  <a:tcPr/>
                </a:tc>
                <a:tc>
                  <a:txBody>
                    <a:bodyPr/>
                    <a:lstStyle/>
                    <a:p>
                      <a:r>
                        <a:rPr lang="en-US" sz="1000"/>
                        <a:t>2848</a:t>
                      </a:r>
                    </a:p>
                  </a:txBody>
                  <a:tcPr/>
                </a:tc>
                <a:tc>
                  <a:txBody>
                    <a:bodyPr/>
                    <a:lstStyle/>
                    <a:p>
                      <a:r>
                        <a:rPr lang="en-US" sz="1000"/>
                        <a:t>76</a:t>
                      </a:r>
                    </a:p>
                  </a:txBody>
                  <a:tcPr/>
                </a:tc>
                <a:tc>
                  <a:txBody>
                    <a:bodyPr/>
                    <a:lstStyle/>
                    <a:p>
                      <a:r>
                        <a:rPr lang="en-US" sz="1000"/>
                        <a:t>15</a:t>
                      </a:r>
                    </a:p>
                  </a:txBody>
                  <a:tcPr/>
                </a:tc>
                <a:tc>
                  <a:txBody>
                    <a:bodyPr/>
                    <a:lstStyle/>
                    <a:p>
                      <a:r>
                        <a:rPr lang="en-US" sz="1000"/>
                        <a:t>0</a:t>
                      </a:r>
                    </a:p>
                  </a:txBody>
                  <a:tcPr/>
                </a:tc>
                <a:tc>
                  <a:txBody>
                    <a:bodyPr/>
                    <a:lstStyle/>
                    <a:p>
                      <a:r>
                        <a:rPr lang="en-US" sz="1000"/>
                        <a:t>61</a:t>
                      </a:r>
                    </a:p>
                  </a:txBody>
                  <a:tcPr/>
                </a:tc>
                <a:tc>
                  <a:txBody>
                    <a:bodyPr/>
                    <a:lstStyle/>
                    <a:p>
                      <a:r>
                        <a:rPr lang="en-US" sz="1000"/>
                        <a:t>112</a:t>
                      </a:r>
                    </a:p>
                  </a:txBody>
                  <a:tcPr/>
                </a:tc>
                <a:tc>
                  <a:txBody>
                    <a:bodyPr/>
                    <a:lstStyle/>
                    <a:p>
                      <a:r>
                        <a:rPr lang="en-US" sz="1000"/>
                        <a:t>112</a:t>
                      </a:r>
                    </a:p>
                  </a:txBody>
                  <a:tcPr/>
                </a:tc>
                <a:tc>
                  <a:txBody>
                    <a:bodyPr/>
                    <a:lstStyle/>
                    <a:p>
                      <a:r>
                        <a:rPr lang="en-US" sz="1000"/>
                        <a:t>405</a:t>
                      </a:r>
                    </a:p>
                  </a:txBody>
                  <a:tcPr/>
                </a:tc>
                <a:tc>
                  <a:txBody>
                    <a:bodyPr/>
                    <a:lstStyle/>
                    <a:p>
                      <a:r>
                        <a:rPr lang="en-US" sz="1000"/>
                        <a:t>159</a:t>
                      </a:r>
                    </a:p>
                  </a:txBody>
                  <a:tcPr/>
                </a:tc>
                <a:tc>
                  <a:txBody>
                    <a:bodyPr/>
                    <a:lstStyle/>
                    <a:p>
                      <a:r>
                        <a:rPr lang="en-US" sz="1000"/>
                        <a:t>3921</a:t>
                      </a:r>
                    </a:p>
                  </a:txBody>
                  <a:tcPr/>
                </a:tc>
                <a:tc>
                  <a:txBody>
                    <a:bodyPr/>
                    <a:lstStyle/>
                    <a:p>
                      <a:r>
                        <a:rPr lang="en-US" sz="1000"/>
                        <a:t>0.0061 %</a:t>
                      </a:r>
                    </a:p>
                  </a:txBody>
                  <a:tcPr/>
                </a:tc>
                <a:tc>
                  <a:txBody>
                    <a:bodyPr/>
                    <a:lstStyle/>
                    <a:p>
                      <a:r>
                        <a:rPr lang="en-US" sz="1000"/>
                        <a:t>6.5 %</a:t>
                      </a:r>
                    </a:p>
                  </a:txBody>
                  <a:tcPr/>
                </a:tc>
                <a:extLst>
                  <a:ext uri="{0D108BD9-81ED-4DB2-BD59-A6C34878D82A}">
                    <a16:rowId xmlns:a16="http://schemas.microsoft.com/office/drawing/2014/main" val="864812135"/>
                  </a:ext>
                </a:extLst>
              </a:tr>
              <a:tr h="370840">
                <a:tc>
                  <a:txBody>
                    <a:bodyPr/>
                    <a:lstStyle/>
                    <a:p>
                      <a:r>
                        <a:rPr lang="en-US" sz="1000"/>
                        <a:t>Huawei Arabia</a:t>
                      </a:r>
                    </a:p>
                  </a:txBody>
                  <a:tcPr/>
                </a:tc>
                <a:tc>
                  <a:txBody>
                    <a:bodyPr/>
                    <a:lstStyle/>
                    <a:p>
                      <a:r>
                        <a:rPr lang="en-US" sz="1000"/>
                        <a:t>288913</a:t>
                      </a:r>
                    </a:p>
                  </a:txBody>
                  <a:tcPr/>
                </a:tc>
                <a:tc>
                  <a:txBody>
                    <a:bodyPr/>
                    <a:lstStyle/>
                    <a:p>
                      <a:r>
                        <a:rPr lang="en-US" sz="1000"/>
                        <a:t>2484</a:t>
                      </a:r>
                    </a:p>
                  </a:txBody>
                  <a:tcPr/>
                </a:tc>
                <a:tc>
                  <a:txBody>
                    <a:bodyPr/>
                    <a:lstStyle/>
                    <a:p>
                      <a:r>
                        <a:rPr lang="en-US" sz="1000"/>
                        <a:t>580</a:t>
                      </a:r>
                    </a:p>
                  </a:txBody>
                  <a:tcPr/>
                </a:tc>
                <a:tc>
                  <a:txBody>
                    <a:bodyPr/>
                    <a:lstStyle/>
                    <a:p>
                      <a:r>
                        <a:rPr lang="en-US" sz="1000"/>
                        <a:t>71</a:t>
                      </a:r>
                    </a:p>
                  </a:txBody>
                  <a:tcPr/>
                </a:tc>
                <a:tc>
                  <a:txBody>
                    <a:bodyPr/>
                    <a:lstStyle/>
                    <a:p>
                      <a:r>
                        <a:rPr lang="en-US" sz="1000"/>
                        <a:t>0</a:t>
                      </a:r>
                    </a:p>
                  </a:txBody>
                  <a:tcPr/>
                </a:tc>
                <a:tc>
                  <a:txBody>
                    <a:bodyPr/>
                    <a:lstStyle/>
                    <a:p>
                      <a:r>
                        <a:rPr lang="en-US" sz="1000"/>
                        <a:t>509</a:t>
                      </a:r>
                    </a:p>
                  </a:txBody>
                  <a:tcPr/>
                </a:tc>
                <a:tc>
                  <a:txBody>
                    <a:bodyPr/>
                    <a:lstStyle/>
                    <a:p>
                      <a:r>
                        <a:rPr lang="en-US" sz="1000"/>
                        <a:t>277</a:t>
                      </a:r>
                    </a:p>
                  </a:txBody>
                  <a:tcPr/>
                </a:tc>
                <a:tc>
                  <a:txBody>
                    <a:bodyPr/>
                    <a:lstStyle/>
                    <a:p>
                      <a:r>
                        <a:rPr lang="en-US" sz="1000"/>
                        <a:t>270</a:t>
                      </a:r>
                    </a:p>
                  </a:txBody>
                  <a:tcPr/>
                </a:tc>
                <a:tc>
                  <a:txBody>
                    <a:bodyPr/>
                    <a:lstStyle/>
                    <a:p>
                      <a:r>
                        <a:rPr lang="en-US" sz="1000"/>
                        <a:t>1609</a:t>
                      </a:r>
                    </a:p>
                  </a:txBody>
                  <a:tcPr/>
                </a:tc>
                <a:tc>
                  <a:txBody>
                    <a:bodyPr/>
                    <a:lstStyle/>
                    <a:p>
                      <a:r>
                        <a:rPr lang="en-US" sz="1000"/>
                        <a:t>184</a:t>
                      </a:r>
                    </a:p>
                  </a:txBody>
                  <a:tcPr/>
                </a:tc>
                <a:tc>
                  <a:txBody>
                    <a:bodyPr/>
                    <a:lstStyle/>
                    <a:p>
                      <a:r>
                        <a:rPr lang="en-US" sz="1000"/>
                        <a:t>1427</a:t>
                      </a:r>
                    </a:p>
                  </a:txBody>
                  <a:tcPr/>
                </a:tc>
                <a:tc>
                  <a:txBody>
                    <a:bodyPr/>
                    <a:lstStyle/>
                    <a:p>
                      <a:r>
                        <a:rPr lang="en-US" sz="1000"/>
                        <a:t>0.0101 %</a:t>
                      </a:r>
                    </a:p>
                  </a:txBody>
                  <a:tcPr/>
                </a:tc>
                <a:tc>
                  <a:txBody>
                    <a:bodyPr/>
                    <a:lstStyle/>
                    <a:p>
                      <a:r>
                        <a:rPr lang="en-US" sz="1000"/>
                        <a:t>53.5 %</a:t>
                      </a:r>
                    </a:p>
                  </a:txBody>
                  <a:tcPr/>
                </a:tc>
                <a:extLst>
                  <a:ext uri="{0D108BD9-81ED-4DB2-BD59-A6C34878D82A}">
                    <a16:rowId xmlns:a16="http://schemas.microsoft.com/office/drawing/2014/main" val="436565429"/>
                  </a:ext>
                </a:extLst>
              </a:tr>
            </a:tbl>
          </a:graphicData>
        </a:graphic>
      </p:graphicFrame>
      <p:sp>
        <p:nvSpPr>
          <p:cNvPr id="4" name="Text Placeholder 3">
            <a:extLst>
              <a:ext uri="{FF2B5EF4-FFF2-40B4-BE49-F238E27FC236}">
                <a16:creationId xmlns:a16="http://schemas.microsoft.com/office/drawing/2014/main" id="{70455436-9C87-45BA-B450-F9D84D1063AC}"/>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24464910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ECA7D-2597-4120-9963-EE7FF7C3D276}"/>
              </a:ext>
            </a:extLst>
          </p:cNvPr>
          <p:cNvSpPr>
            <a:spLocks noGrp="1"/>
          </p:cNvSpPr>
          <p:nvPr>
            <p:ph type="title"/>
          </p:nvPr>
        </p:nvSpPr>
        <p:spPr/>
        <p:txBody>
          <a:bodyPr/>
          <a:lstStyle/>
          <a:p>
            <a:r>
              <a:rPr lang="en-US"/>
              <a:t>Twitter Twitter Analytics Table Own Tweets | Samsung KSA</a:t>
            </a:r>
          </a:p>
        </p:txBody>
      </p:sp>
      <p:graphicFrame>
        <p:nvGraphicFramePr>
          <p:cNvPr id="5" name="Table Placeholder 4">
            <a:extLst>
              <a:ext uri="{FF2B5EF4-FFF2-40B4-BE49-F238E27FC236}">
                <a16:creationId xmlns:a16="http://schemas.microsoft.com/office/drawing/2014/main" id="{918D5501-8C78-463C-9228-DBD84D94035C}"/>
              </a:ext>
            </a:extLst>
          </p:cNvPr>
          <p:cNvGraphicFramePr>
            <a:graphicFrameLocks noGrp="1"/>
          </p:cNvGraphicFramePr>
          <p:nvPr>
            <p:ph type="tbl" sz="quarter" idx="13"/>
            <p:extLst>
              <p:ext uri="{D42A27DB-BD31-4B8C-83A1-F6EECF244321}">
                <p14:modId xmlns:p14="http://schemas.microsoft.com/office/powerpoint/2010/main" val="2526655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825221618"/>
                    </a:ext>
                  </a:extLst>
                </a:gridCol>
                <a:gridCol w="822960">
                  <a:extLst>
                    <a:ext uri="{9D8B030D-6E8A-4147-A177-3AD203B41FA5}">
                      <a16:colId xmlns:a16="http://schemas.microsoft.com/office/drawing/2014/main" val="3514231592"/>
                    </a:ext>
                  </a:extLst>
                </a:gridCol>
                <a:gridCol w="822960">
                  <a:extLst>
                    <a:ext uri="{9D8B030D-6E8A-4147-A177-3AD203B41FA5}">
                      <a16:colId xmlns:a16="http://schemas.microsoft.com/office/drawing/2014/main" val="432910100"/>
                    </a:ext>
                  </a:extLst>
                </a:gridCol>
                <a:gridCol w="822960">
                  <a:extLst>
                    <a:ext uri="{9D8B030D-6E8A-4147-A177-3AD203B41FA5}">
                      <a16:colId xmlns:a16="http://schemas.microsoft.com/office/drawing/2014/main" val="2617485637"/>
                    </a:ext>
                  </a:extLst>
                </a:gridCol>
                <a:gridCol w="822960">
                  <a:extLst>
                    <a:ext uri="{9D8B030D-6E8A-4147-A177-3AD203B41FA5}">
                      <a16:colId xmlns:a16="http://schemas.microsoft.com/office/drawing/2014/main" val="1208096815"/>
                    </a:ext>
                  </a:extLst>
                </a:gridCol>
                <a:gridCol w="822960">
                  <a:extLst>
                    <a:ext uri="{9D8B030D-6E8A-4147-A177-3AD203B41FA5}">
                      <a16:colId xmlns:a16="http://schemas.microsoft.com/office/drawing/2014/main" val="1637872005"/>
                    </a:ext>
                  </a:extLst>
                </a:gridCol>
                <a:gridCol w="822960">
                  <a:extLst>
                    <a:ext uri="{9D8B030D-6E8A-4147-A177-3AD203B41FA5}">
                      <a16:colId xmlns:a16="http://schemas.microsoft.com/office/drawing/2014/main" val="1175739454"/>
                    </a:ext>
                  </a:extLst>
                </a:gridCol>
                <a:gridCol w="822960">
                  <a:extLst>
                    <a:ext uri="{9D8B030D-6E8A-4147-A177-3AD203B41FA5}">
                      <a16:colId xmlns:a16="http://schemas.microsoft.com/office/drawing/2014/main" val="200095758"/>
                    </a:ext>
                  </a:extLst>
                </a:gridCol>
                <a:gridCol w="822960">
                  <a:extLst>
                    <a:ext uri="{9D8B030D-6E8A-4147-A177-3AD203B41FA5}">
                      <a16:colId xmlns:a16="http://schemas.microsoft.com/office/drawing/2014/main" val="3466290123"/>
                    </a:ext>
                  </a:extLst>
                </a:gridCol>
                <a:gridCol w="822960">
                  <a:extLst>
                    <a:ext uri="{9D8B030D-6E8A-4147-A177-3AD203B41FA5}">
                      <a16:colId xmlns:a16="http://schemas.microsoft.com/office/drawing/2014/main" val="415497154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Retweets (Organic)</a:t>
                      </a:r>
                    </a:p>
                  </a:txBody>
                  <a:tcPr/>
                </a:tc>
                <a:tc>
                  <a:txBody>
                    <a:bodyPr/>
                    <a:lstStyle/>
                    <a:p>
                      <a:r>
                        <a:rPr lang="en-US" sz="1000"/>
                        <a:t>Favs (Organic)</a:t>
                      </a:r>
                    </a:p>
                  </a:txBody>
                  <a:tcPr/>
                </a:tc>
                <a:tc>
                  <a:txBody>
                    <a:bodyPr/>
                    <a:lstStyle/>
                    <a:p>
                      <a:r>
                        <a:rPr lang="en-US" sz="1000"/>
                        <a:t>Replies (Organic)</a:t>
                      </a:r>
                    </a:p>
                  </a:txBody>
                  <a:tcPr/>
                </a:tc>
                <a:tc>
                  <a:txBody>
                    <a:bodyPr/>
                    <a:lstStyle/>
                    <a:p>
                      <a:r>
                        <a:rPr lang="en-US" sz="1000"/>
                        <a:t>I-Rate (Organic)</a:t>
                      </a:r>
                    </a:p>
                  </a:txBody>
                  <a:tcPr/>
                </a:tc>
                <a:tc>
                  <a:txBody>
                    <a:bodyPr/>
                    <a:lstStyle/>
                    <a:p>
                      <a:r>
                        <a:rPr lang="en-US" sz="1000"/>
                        <a:t>Impressions (Organic)</a:t>
                      </a:r>
                    </a:p>
                  </a:txBody>
                  <a:tcPr/>
                </a:tc>
                <a:tc>
                  <a:txBody>
                    <a:bodyPr/>
                    <a:lstStyle/>
                    <a:p>
                      <a:r>
                        <a:rPr lang="en-US" sz="1000"/>
                        <a:t>Engagements (Organic)</a:t>
                      </a:r>
                    </a:p>
                  </a:txBody>
                  <a:tcPr/>
                </a:tc>
                <a:tc>
                  <a:txBody>
                    <a:bodyPr/>
                    <a:lstStyle/>
                    <a:p>
                      <a:r>
                        <a:rPr lang="en-US" sz="1000"/>
                        <a:t>E-Rate (Organic)</a:t>
                      </a:r>
                    </a:p>
                  </a:txBody>
                  <a:tcPr/>
                </a:tc>
                <a:tc>
                  <a:txBody>
                    <a:bodyPr/>
                    <a:lstStyle/>
                    <a:p>
                      <a:r>
                        <a:rPr lang="en-US" sz="1000"/>
                        <a:t>Total Video Views (Organic)</a:t>
                      </a:r>
                    </a:p>
                  </a:txBody>
                  <a:tcPr/>
                </a:tc>
                <a:extLst>
                  <a:ext uri="{0D108BD9-81ED-4DB2-BD59-A6C34878D82A}">
                    <a16:rowId xmlns:a16="http://schemas.microsoft.com/office/drawing/2014/main" val="3626174866"/>
                  </a:ext>
                </a:extLst>
              </a:tr>
              <a:tr h="370840">
                <a:tc>
                  <a:txBody>
                    <a:bodyPr/>
                    <a:lstStyle/>
                    <a:p>
                      <a:r>
                        <a:rPr lang="en-US" sz="1000"/>
                        <a:t>SamsungSaudi</a:t>
                      </a:r>
                    </a:p>
                  </a:txBody>
                  <a:tcPr/>
                </a:tc>
                <a:tc>
                  <a:txBody>
                    <a:bodyPr/>
                    <a:lstStyle/>
                    <a:p>
                      <a:r>
                        <a:rPr lang="en-US" sz="1000"/>
                        <a:t>737992</a:t>
                      </a:r>
                    </a:p>
                  </a:txBody>
                  <a:tcPr/>
                </a:tc>
                <a:tc>
                  <a:txBody>
                    <a:bodyPr/>
                    <a:lstStyle/>
                    <a:p>
                      <a:r>
                        <a:rPr lang="en-US" sz="1000"/>
                        <a:t>110</a:t>
                      </a:r>
                    </a:p>
                  </a:txBody>
                  <a:tcPr/>
                </a:tc>
                <a:tc>
                  <a:txBody>
                    <a:bodyPr/>
                    <a:lstStyle/>
                    <a:p>
                      <a:r>
                        <a:rPr lang="en-US" sz="1000"/>
                        <a:t>385</a:t>
                      </a:r>
                    </a:p>
                  </a:txBody>
                  <a:tcPr/>
                </a:tc>
                <a:tc>
                  <a:txBody>
                    <a:bodyPr/>
                    <a:lstStyle/>
                    <a:p>
                      <a:r>
                        <a:rPr lang="en-US" sz="1000"/>
                        <a:t>161</a:t>
                      </a:r>
                    </a:p>
                  </a:txBody>
                  <a:tcPr/>
                </a:tc>
                <a:tc>
                  <a:txBody>
                    <a:bodyPr/>
                    <a:lstStyle/>
                    <a:p>
                      <a:r>
                        <a:rPr lang="en-US" sz="1000"/>
                        <a:t>0.0059 %</a:t>
                      </a:r>
                    </a:p>
                  </a:txBody>
                  <a:tcPr/>
                </a:tc>
                <a:tc>
                  <a:txBody>
                    <a:bodyPr/>
                    <a:lstStyle/>
                    <a:p>
                      <a:r>
                        <a:rPr lang="en-US" sz="1000"/>
                        <a:t>507354</a:t>
                      </a:r>
                    </a:p>
                  </a:txBody>
                  <a:tcPr/>
                </a:tc>
                <a:tc>
                  <a:txBody>
                    <a:bodyPr/>
                    <a:lstStyle/>
                    <a:p>
                      <a:r>
                        <a:rPr lang="en-US" sz="1000"/>
                        <a:t>11636</a:t>
                      </a:r>
                    </a:p>
                  </a:txBody>
                  <a:tcPr/>
                </a:tc>
                <a:tc>
                  <a:txBody>
                    <a:bodyPr/>
                    <a:lstStyle/>
                    <a:p>
                      <a:r>
                        <a:rPr lang="en-US" sz="1000"/>
                        <a:t>2.2157 %</a:t>
                      </a:r>
                    </a:p>
                  </a:txBody>
                  <a:tcPr/>
                </a:tc>
                <a:tc>
                  <a:txBody>
                    <a:bodyPr/>
                    <a:lstStyle/>
                    <a:p>
                      <a:r>
                        <a:rPr lang="en-US" sz="1000"/>
                        <a:t>0</a:t>
                      </a:r>
                    </a:p>
                  </a:txBody>
                  <a:tcPr/>
                </a:tc>
                <a:extLst>
                  <a:ext uri="{0D108BD9-81ED-4DB2-BD59-A6C34878D82A}">
                    <a16:rowId xmlns:a16="http://schemas.microsoft.com/office/drawing/2014/main" val="585440102"/>
                  </a:ext>
                </a:extLst>
              </a:tr>
            </a:tbl>
          </a:graphicData>
        </a:graphic>
      </p:graphicFrame>
      <p:sp>
        <p:nvSpPr>
          <p:cNvPr id="4" name="Text Placeholder 3">
            <a:extLst>
              <a:ext uri="{FF2B5EF4-FFF2-40B4-BE49-F238E27FC236}">
                <a16:creationId xmlns:a16="http://schemas.microsoft.com/office/drawing/2014/main" id="{6A8A2A9D-874E-4A29-8559-C80DF8F16CD6}"/>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36377937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DC175-97B8-466C-BFBA-4A8B20E0CB60}"/>
              </a:ext>
            </a:extLst>
          </p:cNvPr>
          <p:cNvSpPr>
            <a:spLocks noGrp="1"/>
          </p:cNvSpPr>
          <p:nvPr>
            <p:ph type="title"/>
          </p:nvPr>
        </p:nvSpPr>
        <p:spPr/>
        <p:txBody>
          <a:bodyPr/>
          <a:lstStyle/>
          <a:p>
            <a:r>
              <a:rPr lang="en-US"/>
              <a:t>Twitter Top Performing Tweets | Samsung KSA - 1 of 6</a:t>
            </a:r>
          </a:p>
        </p:txBody>
      </p:sp>
      <p:graphicFrame>
        <p:nvGraphicFramePr>
          <p:cNvPr id="5" name="Table Placeholder 4">
            <a:extLst>
              <a:ext uri="{FF2B5EF4-FFF2-40B4-BE49-F238E27FC236}">
                <a16:creationId xmlns:a16="http://schemas.microsoft.com/office/drawing/2014/main" id="{6C50BA77-E671-4D61-A20F-ACF70DF5C2B8}"/>
              </a:ext>
            </a:extLst>
          </p:cNvPr>
          <p:cNvGraphicFramePr>
            <a:graphicFrameLocks noGrp="1"/>
          </p:cNvGraphicFramePr>
          <p:nvPr>
            <p:ph type="tbl" sz="quarter" idx="13"/>
            <p:extLst>
              <p:ext uri="{D42A27DB-BD31-4B8C-83A1-F6EECF244321}">
                <p14:modId xmlns:p14="http://schemas.microsoft.com/office/powerpoint/2010/main" val="1689637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271990599"/>
                    </a:ext>
                  </a:extLst>
                </a:gridCol>
                <a:gridCol w="576072">
                  <a:extLst>
                    <a:ext uri="{9D8B030D-6E8A-4147-A177-3AD203B41FA5}">
                      <a16:colId xmlns:a16="http://schemas.microsoft.com/office/drawing/2014/main" val="209958804"/>
                    </a:ext>
                  </a:extLst>
                </a:gridCol>
                <a:gridCol w="576072">
                  <a:extLst>
                    <a:ext uri="{9D8B030D-6E8A-4147-A177-3AD203B41FA5}">
                      <a16:colId xmlns:a16="http://schemas.microsoft.com/office/drawing/2014/main" val="967754380"/>
                    </a:ext>
                  </a:extLst>
                </a:gridCol>
                <a:gridCol w="576072">
                  <a:extLst>
                    <a:ext uri="{9D8B030D-6E8A-4147-A177-3AD203B41FA5}">
                      <a16:colId xmlns:a16="http://schemas.microsoft.com/office/drawing/2014/main" val="2542013604"/>
                    </a:ext>
                  </a:extLst>
                </a:gridCol>
                <a:gridCol w="576072">
                  <a:extLst>
                    <a:ext uri="{9D8B030D-6E8A-4147-A177-3AD203B41FA5}">
                      <a16:colId xmlns:a16="http://schemas.microsoft.com/office/drawing/2014/main" val="3286752787"/>
                    </a:ext>
                  </a:extLst>
                </a:gridCol>
                <a:gridCol w="576072">
                  <a:extLst>
                    <a:ext uri="{9D8B030D-6E8A-4147-A177-3AD203B41FA5}">
                      <a16:colId xmlns:a16="http://schemas.microsoft.com/office/drawing/2014/main" val="1317368631"/>
                    </a:ext>
                  </a:extLst>
                </a:gridCol>
                <a:gridCol w="576072">
                  <a:extLst>
                    <a:ext uri="{9D8B030D-6E8A-4147-A177-3AD203B41FA5}">
                      <a16:colId xmlns:a16="http://schemas.microsoft.com/office/drawing/2014/main" val="2507370490"/>
                    </a:ext>
                  </a:extLst>
                </a:gridCol>
                <a:gridCol w="822960">
                  <a:extLst>
                    <a:ext uri="{9D8B030D-6E8A-4147-A177-3AD203B41FA5}">
                      <a16:colId xmlns:a16="http://schemas.microsoft.com/office/drawing/2014/main" val="2273880284"/>
                    </a:ext>
                  </a:extLst>
                </a:gridCol>
                <a:gridCol w="576072">
                  <a:extLst>
                    <a:ext uri="{9D8B030D-6E8A-4147-A177-3AD203B41FA5}">
                      <a16:colId xmlns:a16="http://schemas.microsoft.com/office/drawing/2014/main" val="964805409"/>
                    </a:ext>
                  </a:extLst>
                </a:gridCol>
                <a:gridCol w="576072">
                  <a:extLst>
                    <a:ext uri="{9D8B030D-6E8A-4147-A177-3AD203B41FA5}">
                      <a16:colId xmlns:a16="http://schemas.microsoft.com/office/drawing/2014/main" val="28438118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280957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- 2020-04-02 09:37:56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شاهد نصائح تنظيف جوالك بطريقة صحيحة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04:19:58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4.8188 %</a:t>
                      </a:r>
                    </a:p>
                  </a:txBody>
                  <a:tcPr/>
                </a:tc>
                <a:extLst>
                  <a:ext uri="{0D108BD9-81ED-4DB2-BD59-A6C34878D82A}">
                    <a16:rowId xmlns:a16="http://schemas.microsoft.com/office/drawing/2014/main" val="3079558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- 2020-04-18 13:37:32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جهازك ال </a:t>
                      </a:r>
                      <a:r>
                        <a:rPr kumimoji="0" lang="en-US" sz="1000" b="0" i="0" u="none" strike="noStrike" kern="1200" cap="none" spc="0" normalizeH="0" baseline="0" noProof="0">
                          <a:ln>
                            <a:noFill/>
                          </a:ln>
                          <a:solidFill>
                            <a:prstClr val="black"/>
                          </a:solidFill>
                          <a:effectLst/>
                          <a:uLnTx/>
                          <a:uFillTx/>
                          <a:latin typeface="+mn-lt"/>
                          <a:ea typeface="+mn-ea"/>
                          <a:cs typeface="+mn-cs"/>
                        </a:rPr>
                        <a:t>Galaxy </a:t>
                      </a:r>
                      <a:r>
                        <a:rPr kumimoji="0" lang="ar-AE" sz="1000" b="0" i="0" u="none" strike="noStrike" kern="1200" cap="none" spc="0" normalizeH="0" baseline="0" noProof="0">
                          <a:ln>
                            <a:noFill/>
                          </a:ln>
                          <a:solidFill>
                            <a:prstClr val="black"/>
                          </a:solidFill>
                          <a:effectLst/>
                          <a:uLnTx/>
                          <a:uFillTx/>
                          <a:latin typeface="+mn-lt"/>
                          <a:ea typeface="+mn-ea"/>
                          <a:cs typeface="+mn-cs"/>
                        </a:rPr>
                        <a:t>بحاجة لصيانة؟ توفر لك سامسونج خدمة الاستلام والتوصيل مجانا من وإلى منزلك لبعض هواتف سامسونج المختارة، وفوق هذا، سننظفه تنظيف متكامل مجاناً! لحجز موعداً لإصلاح هاتفك، يرجى الإتصال على 8002474357. لمزيد من التفاصيل حول الشروط والاحكام يرجى زيارة الموقع الالكتروني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04:19:58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3.1044 %</a:t>
                      </a:r>
                    </a:p>
                  </a:txBody>
                  <a:tcPr/>
                </a:tc>
                <a:extLst>
                  <a:ext uri="{0D108BD9-81ED-4DB2-BD59-A6C34878D82A}">
                    <a16:rowId xmlns:a16="http://schemas.microsoft.com/office/drawing/2014/main" val="282403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- 2020-04-22 18:54:12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تلتزم سامسونج بالتعامل مع قطع الغيار الإلكترونية القديمة وغير المستخدمة باستخدام أساليب ومعايير صديقة للبيئة. </a:t>
                      </a:r>
                      <a:r>
                        <a:rPr kumimoji="0" lang="en-US" sz="1000" b="0" i="0" u="none" strike="noStrike" kern="1200" cap="none" spc="0" normalizeH="0" baseline="0" noProof="0">
                          <a:ln>
                            <a:noFill/>
                          </a:ln>
                          <a:solidFill>
                            <a:prstClr val="black"/>
                          </a:solidFill>
                          <a:effectLst/>
                          <a:uLnTx/>
                          <a:uFillTx/>
                          <a:latin typeface="+mn-lt"/>
                          <a:ea typeface="+mn-ea"/>
                          <a:cs typeface="+mn-cs"/>
                        </a:rPr>
                        <a:t>https://t.co/5IwwB4cyag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04:19:58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5.0940 %</a:t>
                      </a:r>
                    </a:p>
                  </a:txBody>
                  <a:tcPr/>
                </a:tc>
                <a:extLst>
                  <a:ext uri="{0D108BD9-81ED-4DB2-BD59-A6C34878D82A}">
                    <a16:rowId xmlns:a16="http://schemas.microsoft.com/office/drawing/2014/main" val="35126053"/>
                  </a:ext>
                </a:extLst>
              </a:tr>
            </a:tbl>
          </a:graphicData>
        </a:graphic>
      </p:graphicFrame>
      <p:sp>
        <p:nvSpPr>
          <p:cNvPr id="4" name="Text Placeholder 3">
            <a:extLst>
              <a:ext uri="{FF2B5EF4-FFF2-40B4-BE49-F238E27FC236}">
                <a16:creationId xmlns:a16="http://schemas.microsoft.com/office/drawing/2014/main" id="{29FD3542-7A1D-4796-B474-EE1DCB143359}"/>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49170294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AFD50-2662-4075-A026-C9D8BB53EDBA}"/>
              </a:ext>
            </a:extLst>
          </p:cNvPr>
          <p:cNvSpPr>
            <a:spLocks noGrp="1"/>
          </p:cNvSpPr>
          <p:nvPr>
            <p:ph type="title"/>
          </p:nvPr>
        </p:nvSpPr>
        <p:spPr/>
        <p:txBody>
          <a:bodyPr/>
          <a:lstStyle/>
          <a:p>
            <a:r>
              <a:rPr lang="en-US"/>
              <a:t>Twitter Top Performing Tweets | Samsung KSA - 2 of 6</a:t>
            </a:r>
          </a:p>
        </p:txBody>
      </p:sp>
      <p:graphicFrame>
        <p:nvGraphicFramePr>
          <p:cNvPr id="5" name="Table Placeholder 4">
            <a:extLst>
              <a:ext uri="{FF2B5EF4-FFF2-40B4-BE49-F238E27FC236}">
                <a16:creationId xmlns:a16="http://schemas.microsoft.com/office/drawing/2014/main" id="{42EABB64-940D-4D98-AF02-17CD695079B1}"/>
              </a:ext>
            </a:extLst>
          </p:cNvPr>
          <p:cNvGraphicFramePr>
            <a:graphicFrameLocks noGrp="1"/>
          </p:cNvGraphicFramePr>
          <p:nvPr>
            <p:ph type="tbl" sz="quarter" idx="13"/>
            <p:extLst>
              <p:ext uri="{D42A27DB-BD31-4B8C-83A1-F6EECF244321}">
                <p14:modId xmlns:p14="http://schemas.microsoft.com/office/powerpoint/2010/main" val="1693107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073241612"/>
                    </a:ext>
                  </a:extLst>
                </a:gridCol>
                <a:gridCol w="576072">
                  <a:extLst>
                    <a:ext uri="{9D8B030D-6E8A-4147-A177-3AD203B41FA5}">
                      <a16:colId xmlns:a16="http://schemas.microsoft.com/office/drawing/2014/main" val="1974072356"/>
                    </a:ext>
                  </a:extLst>
                </a:gridCol>
                <a:gridCol w="576072">
                  <a:extLst>
                    <a:ext uri="{9D8B030D-6E8A-4147-A177-3AD203B41FA5}">
                      <a16:colId xmlns:a16="http://schemas.microsoft.com/office/drawing/2014/main" val="339919158"/>
                    </a:ext>
                  </a:extLst>
                </a:gridCol>
                <a:gridCol w="576072">
                  <a:extLst>
                    <a:ext uri="{9D8B030D-6E8A-4147-A177-3AD203B41FA5}">
                      <a16:colId xmlns:a16="http://schemas.microsoft.com/office/drawing/2014/main" val="4017089722"/>
                    </a:ext>
                  </a:extLst>
                </a:gridCol>
                <a:gridCol w="576072">
                  <a:extLst>
                    <a:ext uri="{9D8B030D-6E8A-4147-A177-3AD203B41FA5}">
                      <a16:colId xmlns:a16="http://schemas.microsoft.com/office/drawing/2014/main" val="3201619862"/>
                    </a:ext>
                  </a:extLst>
                </a:gridCol>
                <a:gridCol w="576072">
                  <a:extLst>
                    <a:ext uri="{9D8B030D-6E8A-4147-A177-3AD203B41FA5}">
                      <a16:colId xmlns:a16="http://schemas.microsoft.com/office/drawing/2014/main" val="1292447802"/>
                    </a:ext>
                  </a:extLst>
                </a:gridCol>
                <a:gridCol w="576072">
                  <a:extLst>
                    <a:ext uri="{9D8B030D-6E8A-4147-A177-3AD203B41FA5}">
                      <a16:colId xmlns:a16="http://schemas.microsoft.com/office/drawing/2014/main" val="52384913"/>
                    </a:ext>
                  </a:extLst>
                </a:gridCol>
                <a:gridCol w="822960">
                  <a:extLst>
                    <a:ext uri="{9D8B030D-6E8A-4147-A177-3AD203B41FA5}">
                      <a16:colId xmlns:a16="http://schemas.microsoft.com/office/drawing/2014/main" val="4016070500"/>
                    </a:ext>
                  </a:extLst>
                </a:gridCol>
                <a:gridCol w="576072">
                  <a:extLst>
                    <a:ext uri="{9D8B030D-6E8A-4147-A177-3AD203B41FA5}">
                      <a16:colId xmlns:a16="http://schemas.microsoft.com/office/drawing/2014/main" val="3905452047"/>
                    </a:ext>
                  </a:extLst>
                </a:gridCol>
                <a:gridCol w="576072">
                  <a:extLst>
                    <a:ext uri="{9D8B030D-6E8A-4147-A177-3AD203B41FA5}">
                      <a16:colId xmlns:a16="http://schemas.microsoft.com/office/drawing/2014/main" val="788281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501628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- 2020-04-15 07:53:59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قد تجبرنا الظروف على الابتعاد الآن
لكننا لن نجعل المسافات
تمنعنا من العيش معاً
تباعدواً، ابقوا معاً
سنتجاوز هذه المرحلة معاً
#</a:t>
                      </a:r>
                      <a:r>
                        <a:rPr kumimoji="0" lang="en-US" sz="1000" b="0" i="0" u="none" strike="noStrike" kern="1200" cap="none" spc="0" normalizeH="0" baseline="0" noProof="0">
                          <a:ln>
                            <a:noFill/>
                          </a:ln>
                          <a:solidFill>
                            <a:prstClr val="black"/>
                          </a:solidFill>
                          <a:effectLst/>
                          <a:uLnTx/>
                          <a:uFillTx/>
                          <a:latin typeface="+mn-lt"/>
                          <a:ea typeface="+mn-ea"/>
                          <a:cs typeface="+mn-cs"/>
                        </a:rPr>
                        <a:t>StayApartStayTogether #GetThroughThisTogether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04:19:58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2.4806 %</a:t>
                      </a:r>
                    </a:p>
                  </a:txBody>
                  <a:tcPr/>
                </a:tc>
                <a:extLst>
                  <a:ext uri="{0D108BD9-81ED-4DB2-BD59-A6C34878D82A}">
                    <a16:rowId xmlns:a16="http://schemas.microsoft.com/office/drawing/2014/main" val="798175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- 2020-04-16 11:30:00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يحتاج جهاز </a:t>
                      </a:r>
                      <a:r>
                        <a:rPr kumimoji="0" lang="en-US" sz="1000" b="0" i="0" u="none" strike="noStrike" kern="1200" cap="none" spc="0" normalizeH="0" baseline="0" noProof="0">
                          <a:ln>
                            <a:noFill/>
                          </a:ln>
                          <a:solidFill>
                            <a:prstClr val="black"/>
                          </a:solidFill>
                          <a:effectLst/>
                          <a:uLnTx/>
                          <a:uFillTx/>
                          <a:latin typeface="+mn-lt"/>
                          <a:ea typeface="+mn-ea"/>
                          <a:cs typeface="+mn-cs"/>
                        </a:rPr>
                        <a:t>Galaxy </a:t>
                      </a:r>
                      <a:r>
                        <a:rPr kumimoji="0" lang="ar-AE" sz="1000" b="0" i="0" u="none" strike="noStrike" kern="1200" cap="none" spc="0" normalizeH="0" baseline="0" noProof="0">
                          <a:ln>
                            <a:noFill/>
                          </a:ln>
                          <a:solidFill>
                            <a:prstClr val="black"/>
                          </a:solidFill>
                          <a:effectLst/>
                          <a:uLnTx/>
                          <a:uFillTx/>
                          <a:latin typeface="+mn-lt"/>
                          <a:ea typeface="+mn-ea"/>
                          <a:cs typeface="+mn-cs"/>
                        </a:rPr>
                        <a:t>الخاص بك لصيانة؟ لا تقلق، نحن سنوفر لك خدمة الاستلام والتسليم من منزلك، وفوق هذا، سنعقمه لك مجاناً! احجز موعداً لإصلاح هاتفك اليوم. اتصل على 8002474357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04/17/2020 04:23:25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3.2005 %</a:t>
                      </a:r>
                    </a:p>
                  </a:txBody>
                  <a:tcPr/>
                </a:tc>
                <a:extLst>
                  <a:ext uri="{0D108BD9-81ED-4DB2-BD59-A6C34878D82A}">
                    <a16:rowId xmlns:a16="http://schemas.microsoft.com/office/drawing/2014/main" val="1211218127"/>
                  </a:ext>
                </a:extLst>
              </a:tr>
            </a:tbl>
          </a:graphicData>
        </a:graphic>
      </p:graphicFrame>
      <p:sp>
        <p:nvSpPr>
          <p:cNvPr id="4" name="Text Placeholder 3">
            <a:extLst>
              <a:ext uri="{FF2B5EF4-FFF2-40B4-BE49-F238E27FC236}">
                <a16:creationId xmlns:a16="http://schemas.microsoft.com/office/drawing/2014/main" id="{E98857B6-21B0-495A-8485-4E0A57DBB9E5}"/>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42919524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81159-39AA-4D18-9509-1399C502C88F}"/>
              </a:ext>
            </a:extLst>
          </p:cNvPr>
          <p:cNvSpPr>
            <a:spLocks noGrp="1"/>
          </p:cNvSpPr>
          <p:nvPr>
            <p:ph type="title"/>
          </p:nvPr>
        </p:nvSpPr>
        <p:spPr/>
        <p:txBody>
          <a:bodyPr/>
          <a:lstStyle/>
          <a:p>
            <a:r>
              <a:rPr lang="en-US"/>
              <a:t>Twitter Top Performing Tweets | Samsung KSA - 3 of 6</a:t>
            </a:r>
          </a:p>
        </p:txBody>
      </p:sp>
      <p:graphicFrame>
        <p:nvGraphicFramePr>
          <p:cNvPr id="5" name="Table Placeholder 4">
            <a:extLst>
              <a:ext uri="{FF2B5EF4-FFF2-40B4-BE49-F238E27FC236}">
                <a16:creationId xmlns:a16="http://schemas.microsoft.com/office/drawing/2014/main" id="{2F6546BC-7D52-4E72-B804-D41CDA0AF7C2}"/>
              </a:ext>
            </a:extLst>
          </p:cNvPr>
          <p:cNvGraphicFramePr>
            <a:graphicFrameLocks noGrp="1"/>
          </p:cNvGraphicFramePr>
          <p:nvPr>
            <p:ph type="tbl" sz="quarter" idx="13"/>
            <p:extLst>
              <p:ext uri="{D42A27DB-BD31-4B8C-83A1-F6EECF244321}">
                <p14:modId xmlns:p14="http://schemas.microsoft.com/office/powerpoint/2010/main" val="2605934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752069696"/>
                    </a:ext>
                  </a:extLst>
                </a:gridCol>
                <a:gridCol w="576072">
                  <a:extLst>
                    <a:ext uri="{9D8B030D-6E8A-4147-A177-3AD203B41FA5}">
                      <a16:colId xmlns:a16="http://schemas.microsoft.com/office/drawing/2014/main" val="814432767"/>
                    </a:ext>
                  </a:extLst>
                </a:gridCol>
                <a:gridCol w="576072">
                  <a:extLst>
                    <a:ext uri="{9D8B030D-6E8A-4147-A177-3AD203B41FA5}">
                      <a16:colId xmlns:a16="http://schemas.microsoft.com/office/drawing/2014/main" val="1340165522"/>
                    </a:ext>
                  </a:extLst>
                </a:gridCol>
                <a:gridCol w="576072">
                  <a:extLst>
                    <a:ext uri="{9D8B030D-6E8A-4147-A177-3AD203B41FA5}">
                      <a16:colId xmlns:a16="http://schemas.microsoft.com/office/drawing/2014/main" val="2152523278"/>
                    </a:ext>
                  </a:extLst>
                </a:gridCol>
                <a:gridCol w="576072">
                  <a:extLst>
                    <a:ext uri="{9D8B030D-6E8A-4147-A177-3AD203B41FA5}">
                      <a16:colId xmlns:a16="http://schemas.microsoft.com/office/drawing/2014/main" val="3427048378"/>
                    </a:ext>
                  </a:extLst>
                </a:gridCol>
                <a:gridCol w="576072">
                  <a:extLst>
                    <a:ext uri="{9D8B030D-6E8A-4147-A177-3AD203B41FA5}">
                      <a16:colId xmlns:a16="http://schemas.microsoft.com/office/drawing/2014/main" val="3618044568"/>
                    </a:ext>
                  </a:extLst>
                </a:gridCol>
                <a:gridCol w="576072">
                  <a:extLst>
                    <a:ext uri="{9D8B030D-6E8A-4147-A177-3AD203B41FA5}">
                      <a16:colId xmlns:a16="http://schemas.microsoft.com/office/drawing/2014/main" val="2548202441"/>
                    </a:ext>
                  </a:extLst>
                </a:gridCol>
                <a:gridCol w="822960">
                  <a:extLst>
                    <a:ext uri="{9D8B030D-6E8A-4147-A177-3AD203B41FA5}">
                      <a16:colId xmlns:a16="http://schemas.microsoft.com/office/drawing/2014/main" val="714646654"/>
                    </a:ext>
                  </a:extLst>
                </a:gridCol>
                <a:gridCol w="576072">
                  <a:extLst>
                    <a:ext uri="{9D8B030D-6E8A-4147-A177-3AD203B41FA5}">
                      <a16:colId xmlns:a16="http://schemas.microsoft.com/office/drawing/2014/main" val="1171042761"/>
                    </a:ext>
                  </a:extLst>
                </a:gridCol>
                <a:gridCol w="576072">
                  <a:extLst>
                    <a:ext uri="{9D8B030D-6E8A-4147-A177-3AD203B41FA5}">
                      <a16:colId xmlns:a16="http://schemas.microsoft.com/office/drawing/2014/main" val="4045023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77669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- 2020-04-17 20:36:11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جهازك ال </a:t>
                      </a:r>
                      <a:r>
                        <a:rPr kumimoji="0" lang="en-US" sz="1000" b="0" i="0" u="none" strike="noStrike" kern="1200" cap="none" spc="0" normalizeH="0" baseline="0" noProof="0">
                          <a:ln>
                            <a:noFill/>
                          </a:ln>
                          <a:solidFill>
                            <a:prstClr val="black"/>
                          </a:solidFill>
                          <a:effectLst/>
                          <a:uLnTx/>
                          <a:uFillTx/>
                          <a:latin typeface="+mn-lt"/>
                          <a:ea typeface="+mn-ea"/>
                          <a:cs typeface="+mn-cs"/>
                        </a:rPr>
                        <a:t>Galaxy </a:t>
                      </a:r>
                      <a:r>
                        <a:rPr kumimoji="0" lang="ar-AE" sz="1000" b="0" i="0" u="none" strike="noStrike" kern="1200" cap="none" spc="0" normalizeH="0" baseline="0" noProof="0">
                          <a:ln>
                            <a:noFill/>
                          </a:ln>
                          <a:solidFill>
                            <a:prstClr val="black"/>
                          </a:solidFill>
                          <a:effectLst/>
                          <a:uLnTx/>
                          <a:uFillTx/>
                          <a:latin typeface="+mn-lt"/>
                          <a:ea typeface="+mn-ea"/>
                          <a:cs typeface="+mn-cs"/>
                        </a:rPr>
                        <a:t>بحاجة لصيانة؟ توفر لك سامسونج خدمة الاستلام والتوصيل مجانا من وإلى منزلك لبعض هواتف سامسونج المختارة، وفوق هذا، سنعقمه لك مجاناً! لحجز موعداً لإصلاح هاتفك، يرجى الإتصال على 8002474357. لمزيد من التفاصيل حول الشروط والاحكام يرجى زيارة الموقع الالكتروني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04/18/2020 04:19:51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3.3395 %</a:t>
                      </a:r>
                    </a:p>
                  </a:txBody>
                  <a:tcPr/>
                </a:tc>
                <a:extLst>
                  <a:ext uri="{0D108BD9-81ED-4DB2-BD59-A6C34878D82A}">
                    <a16:rowId xmlns:a16="http://schemas.microsoft.com/office/drawing/2014/main" val="2837475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- 2020-04-20 15:59:07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دع طفلك يستمتع ويتواصل مع العالم بسعادة عبر </a:t>
                      </a:r>
                      <a:r>
                        <a:rPr kumimoji="0" lang="en-US" sz="1000" b="0" i="0" u="none" strike="noStrike" kern="1200" cap="none" spc="0" normalizeH="0" baseline="0" noProof="0">
                          <a:ln>
                            <a:noFill/>
                          </a:ln>
                          <a:solidFill>
                            <a:prstClr val="black"/>
                          </a:solidFill>
                          <a:effectLst/>
                          <a:uLnTx/>
                          <a:uFillTx/>
                          <a:latin typeface="+mn-lt"/>
                          <a:ea typeface="+mn-ea"/>
                          <a:cs typeface="+mn-cs"/>
                        </a:rPr>
                        <a:t>Samsung Kids،
 </a:t>
                      </a:r>
                      <a:r>
                        <a:rPr kumimoji="0" lang="ar-AE" sz="1000" b="0" i="0" u="none" strike="noStrike" kern="1200" cap="none" spc="0" normalizeH="0" baseline="0" noProof="0">
                          <a:ln>
                            <a:noFill/>
                          </a:ln>
                          <a:solidFill>
                            <a:prstClr val="black"/>
                          </a:solidFill>
                          <a:effectLst/>
                          <a:uLnTx/>
                          <a:uFillTx/>
                          <a:latin typeface="+mn-lt"/>
                          <a:ea typeface="+mn-ea"/>
                          <a:cs typeface="+mn-cs"/>
                        </a:rPr>
                        <a:t>من خلال الأنشطة المناسبة للعائلة المتعلقة بالترفيه والتشجيع على التعلم والتطور والإزدهار بشكل آمن.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04:19:58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1.5551 %</a:t>
                      </a:r>
                    </a:p>
                  </a:txBody>
                  <a:tcPr/>
                </a:tc>
                <a:extLst>
                  <a:ext uri="{0D108BD9-81ED-4DB2-BD59-A6C34878D82A}">
                    <a16:rowId xmlns:a16="http://schemas.microsoft.com/office/drawing/2014/main" val="335197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- 2020-04-23 19:00:00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نتمنى لكم رمضان كريم من عائلتنا لعائلتكم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04:19:58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1.9139 %</a:t>
                      </a:r>
                    </a:p>
                  </a:txBody>
                  <a:tcPr/>
                </a:tc>
                <a:extLst>
                  <a:ext uri="{0D108BD9-81ED-4DB2-BD59-A6C34878D82A}">
                    <a16:rowId xmlns:a16="http://schemas.microsoft.com/office/drawing/2014/main" val="2990042494"/>
                  </a:ext>
                </a:extLst>
              </a:tr>
            </a:tbl>
          </a:graphicData>
        </a:graphic>
      </p:graphicFrame>
      <p:sp>
        <p:nvSpPr>
          <p:cNvPr id="4" name="Text Placeholder 3">
            <a:extLst>
              <a:ext uri="{FF2B5EF4-FFF2-40B4-BE49-F238E27FC236}">
                <a16:creationId xmlns:a16="http://schemas.microsoft.com/office/drawing/2014/main" id="{15F0576A-F308-4C53-B7DA-407801C9156C}"/>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00898989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FD126-E343-4B8E-82F2-05FF6658FD4F}"/>
              </a:ext>
            </a:extLst>
          </p:cNvPr>
          <p:cNvSpPr>
            <a:spLocks noGrp="1"/>
          </p:cNvSpPr>
          <p:nvPr>
            <p:ph type="title"/>
          </p:nvPr>
        </p:nvSpPr>
        <p:spPr/>
        <p:txBody>
          <a:bodyPr/>
          <a:lstStyle/>
          <a:p>
            <a:r>
              <a:rPr lang="en-US"/>
              <a:t>Twitter Top Performing Tweets | Samsung KSA - 4 of 6</a:t>
            </a:r>
          </a:p>
        </p:txBody>
      </p:sp>
      <p:graphicFrame>
        <p:nvGraphicFramePr>
          <p:cNvPr id="5" name="Table Placeholder 4">
            <a:extLst>
              <a:ext uri="{FF2B5EF4-FFF2-40B4-BE49-F238E27FC236}">
                <a16:creationId xmlns:a16="http://schemas.microsoft.com/office/drawing/2014/main" id="{B4F60E37-91C3-4C81-8FB7-1018D387410D}"/>
              </a:ext>
            </a:extLst>
          </p:cNvPr>
          <p:cNvGraphicFramePr>
            <a:graphicFrameLocks noGrp="1"/>
          </p:cNvGraphicFramePr>
          <p:nvPr>
            <p:ph type="tbl" sz="quarter" idx="13"/>
            <p:extLst>
              <p:ext uri="{D42A27DB-BD31-4B8C-83A1-F6EECF244321}">
                <p14:modId xmlns:p14="http://schemas.microsoft.com/office/powerpoint/2010/main" val="374274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993232383"/>
                    </a:ext>
                  </a:extLst>
                </a:gridCol>
                <a:gridCol w="576072">
                  <a:extLst>
                    <a:ext uri="{9D8B030D-6E8A-4147-A177-3AD203B41FA5}">
                      <a16:colId xmlns:a16="http://schemas.microsoft.com/office/drawing/2014/main" val="3355514841"/>
                    </a:ext>
                  </a:extLst>
                </a:gridCol>
                <a:gridCol w="576072">
                  <a:extLst>
                    <a:ext uri="{9D8B030D-6E8A-4147-A177-3AD203B41FA5}">
                      <a16:colId xmlns:a16="http://schemas.microsoft.com/office/drawing/2014/main" val="2225610239"/>
                    </a:ext>
                  </a:extLst>
                </a:gridCol>
                <a:gridCol w="576072">
                  <a:extLst>
                    <a:ext uri="{9D8B030D-6E8A-4147-A177-3AD203B41FA5}">
                      <a16:colId xmlns:a16="http://schemas.microsoft.com/office/drawing/2014/main" val="2194405885"/>
                    </a:ext>
                  </a:extLst>
                </a:gridCol>
                <a:gridCol w="576072">
                  <a:extLst>
                    <a:ext uri="{9D8B030D-6E8A-4147-A177-3AD203B41FA5}">
                      <a16:colId xmlns:a16="http://schemas.microsoft.com/office/drawing/2014/main" val="177868271"/>
                    </a:ext>
                  </a:extLst>
                </a:gridCol>
                <a:gridCol w="576072">
                  <a:extLst>
                    <a:ext uri="{9D8B030D-6E8A-4147-A177-3AD203B41FA5}">
                      <a16:colId xmlns:a16="http://schemas.microsoft.com/office/drawing/2014/main" val="2225934213"/>
                    </a:ext>
                  </a:extLst>
                </a:gridCol>
                <a:gridCol w="576072">
                  <a:extLst>
                    <a:ext uri="{9D8B030D-6E8A-4147-A177-3AD203B41FA5}">
                      <a16:colId xmlns:a16="http://schemas.microsoft.com/office/drawing/2014/main" val="684218794"/>
                    </a:ext>
                  </a:extLst>
                </a:gridCol>
                <a:gridCol w="822960">
                  <a:extLst>
                    <a:ext uri="{9D8B030D-6E8A-4147-A177-3AD203B41FA5}">
                      <a16:colId xmlns:a16="http://schemas.microsoft.com/office/drawing/2014/main" val="2720166895"/>
                    </a:ext>
                  </a:extLst>
                </a:gridCol>
                <a:gridCol w="576072">
                  <a:extLst>
                    <a:ext uri="{9D8B030D-6E8A-4147-A177-3AD203B41FA5}">
                      <a16:colId xmlns:a16="http://schemas.microsoft.com/office/drawing/2014/main" val="4225388288"/>
                    </a:ext>
                  </a:extLst>
                </a:gridCol>
                <a:gridCol w="576072">
                  <a:extLst>
                    <a:ext uri="{9D8B030D-6E8A-4147-A177-3AD203B41FA5}">
                      <a16:colId xmlns:a16="http://schemas.microsoft.com/office/drawing/2014/main" val="2304100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663701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- 2020-04-12 09:26:48</a:t>
                      </a:r>
                      <a:r>
                        <a:rPr kumimoji="0" lang="en-US" sz="1000" b="0" i="0" u="none" strike="noStrike" kern="1200" cap="none" spc="0" normalizeH="0" baseline="0" noProof="0">
                          <a:ln>
                            <a:noFill/>
                          </a:ln>
                          <a:solidFill>
                            <a:prstClr val="black"/>
                          </a:solidFill>
                          <a:effectLst/>
                          <a:uLnTx/>
                          <a:uFillTx/>
                          <a:latin typeface="+mn-lt"/>
                          <a:ea typeface="+mn-ea"/>
                          <a:cs typeface="+mn-cs"/>
                        </a:rPr>
                        <a:t>
 Thank you for spreading the love out there. 
Congrats to the winners of these shots.
#LoveforGalaxy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04:19:58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1.3537 %</a:t>
                      </a:r>
                    </a:p>
                  </a:txBody>
                  <a:tcPr/>
                </a:tc>
                <a:extLst>
                  <a:ext uri="{0D108BD9-81ED-4DB2-BD59-A6C34878D82A}">
                    <a16:rowId xmlns:a16="http://schemas.microsoft.com/office/drawing/2014/main" val="3542006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- 2020-04-12 09:24:19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نشكر كل اللي شاركونا في نشر المحبة و مبروك للفائزين معانا بأروع  اللقطات.
#</a:t>
                      </a:r>
                      <a:r>
                        <a:rPr kumimoji="0" lang="en-US" sz="1000" b="0" i="0" u="none" strike="noStrike" kern="1200" cap="none" spc="0" normalizeH="0" baseline="0" noProof="0">
                          <a:ln>
                            <a:noFill/>
                          </a:ln>
                          <a:solidFill>
                            <a:prstClr val="black"/>
                          </a:solidFill>
                          <a:effectLst/>
                          <a:uLnTx/>
                          <a:uFillTx/>
                          <a:latin typeface="+mn-lt"/>
                          <a:ea typeface="+mn-ea"/>
                          <a:cs typeface="+mn-cs"/>
                        </a:rPr>
                        <a:t>LoveforGalaxy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04:19:58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1.2412 %</a:t>
                      </a:r>
                    </a:p>
                  </a:txBody>
                  <a:tcPr/>
                </a:tc>
                <a:extLst>
                  <a:ext uri="{0D108BD9-81ED-4DB2-BD59-A6C34878D82A}">
                    <a16:rowId xmlns:a16="http://schemas.microsoft.com/office/drawing/2014/main" val="3598032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- 2020-04-28 12:42:37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 رمضان لفترة محدودة! احصل على اشتراك مجاني لشاهد</a:t>
                      </a:r>
                      <a:r>
                        <a:rPr kumimoji="0" lang="en-US" sz="1000" b="0" i="0" u="none" strike="noStrike" kern="1200" cap="none" spc="0" normalizeH="0" baseline="0" noProof="0">
                          <a:ln>
                            <a:noFill/>
                          </a:ln>
                          <a:solidFill>
                            <a:prstClr val="black"/>
                          </a:solidFill>
                          <a:effectLst/>
                          <a:uLnTx/>
                          <a:uFillTx/>
                          <a:latin typeface="+mn-lt"/>
                          <a:ea typeface="+mn-ea"/>
                          <a:cs typeface="+mn-cs"/>
                        </a:rPr>
                        <a:t>VIP </a:t>
                      </a:r>
                      <a:r>
                        <a:rPr kumimoji="0" lang="ar-AE" sz="1000" b="0" i="0" u="none" strike="noStrike" kern="1200" cap="none" spc="0" normalizeH="0" baseline="0" noProof="0">
                          <a:ln>
                            <a:noFill/>
                          </a:ln>
                          <a:solidFill>
                            <a:prstClr val="black"/>
                          </a:solidFill>
                          <a:effectLst/>
                          <a:uLnTx/>
                          <a:uFillTx/>
                          <a:latin typeface="+mn-lt"/>
                          <a:ea typeface="+mn-ea"/>
                          <a:cs typeface="+mn-cs"/>
                        </a:rPr>
                        <a:t>و </a:t>
                      </a:r>
                      <a:r>
                        <a:rPr kumimoji="0" lang="en-US" sz="1000" b="0" i="0" u="none" strike="noStrike" kern="1200" cap="none" spc="0" normalizeH="0" baseline="0" noProof="0">
                          <a:ln>
                            <a:noFill/>
                          </a:ln>
                          <a:solidFill>
                            <a:prstClr val="black"/>
                          </a:solidFill>
                          <a:effectLst/>
                          <a:uLnTx/>
                          <a:uFillTx/>
                          <a:latin typeface="+mn-lt"/>
                          <a:ea typeface="+mn-ea"/>
                          <a:cs typeface="+mn-cs"/>
                        </a:rPr>
                        <a:t>Starzplay </a:t>
                      </a:r>
                      <a:r>
                        <a:rPr kumimoji="0" lang="ar-AE" sz="1000" b="0" i="0" u="none" strike="noStrike" kern="1200" cap="none" spc="0" normalizeH="0" baseline="0" noProof="0">
                          <a:ln>
                            <a:noFill/>
                          </a:ln>
                          <a:solidFill>
                            <a:prstClr val="black"/>
                          </a:solidFill>
                          <a:effectLst/>
                          <a:uLnTx/>
                          <a:uFillTx/>
                          <a:latin typeface="+mn-lt"/>
                          <a:ea typeface="+mn-ea"/>
                          <a:cs typeface="+mn-cs"/>
                        </a:rPr>
                        <a:t>حتى 12 شهر عند شراء شاشات مختارة من تلفزيونات سامسونج </a:t>
                      </a:r>
                      <a:r>
                        <a:rPr kumimoji="0" lang="en-US" sz="1000" b="0" i="0" u="none" strike="noStrike" kern="1200" cap="none" spc="0" normalizeH="0" baseline="0" noProof="0">
                          <a:ln>
                            <a:noFill/>
                          </a:ln>
                          <a:solidFill>
                            <a:prstClr val="black"/>
                          </a:solidFill>
                          <a:effectLst/>
                          <a:uLnTx/>
                          <a:uFillTx/>
                          <a:latin typeface="+mn-lt"/>
                          <a:ea typeface="+mn-ea"/>
                          <a:cs typeface="+mn-cs"/>
                        </a:rPr>
                        <a:t>UHD 4K.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04:19:58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1.8787 %</a:t>
                      </a:r>
                    </a:p>
                  </a:txBody>
                  <a:tcPr/>
                </a:tc>
                <a:extLst>
                  <a:ext uri="{0D108BD9-81ED-4DB2-BD59-A6C34878D82A}">
                    <a16:rowId xmlns:a16="http://schemas.microsoft.com/office/drawing/2014/main" val="2103957697"/>
                  </a:ext>
                </a:extLst>
              </a:tr>
            </a:tbl>
          </a:graphicData>
        </a:graphic>
      </p:graphicFrame>
      <p:sp>
        <p:nvSpPr>
          <p:cNvPr id="4" name="Text Placeholder 3">
            <a:extLst>
              <a:ext uri="{FF2B5EF4-FFF2-40B4-BE49-F238E27FC236}">
                <a16:creationId xmlns:a16="http://schemas.microsoft.com/office/drawing/2014/main" id="{23979F71-14DD-4CAF-855E-B1D7A6320F7C}"/>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422049173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86A47-5C2D-4B00-A75C-4F77853FBBE7}"/>
              </a:ext>
            </a:extLst>
          </p:cNvPr>
          <p:cNvSpPr>
            <a:spLocks noGrp="1"/>
          </p:cNvSpPr>
          <p:nvPr>
            <p:ph type="title"/>
          </p:nvPr>
        </p:nvSpPr>
        <p:spPr/>
        <p:txBody>
          <a:bodyPr/>
          <a:lstStyle/>
          <a:p>
            <a:r>
              <a:rPr lang="en-US"/>
              <a:t>Twitter Top Performing Tweets | Samsung KSA - 5 of 6</a:t>
            </a:r>
          </a:p>
        </p:txBody>
      </p:sp>
      <p:graphicFrame>
        <p:nvGraphicFramePr>
          <p:cNvPr id="5" name="Table Placeholder 4">
            <a:extLst>
              <a:ext uri="{FF2B5EF4-FFF2-40B4-BE49-F238E27FC236}">
                <a16:creationId xmlns:a16="http://schemas.microsoft.com/office/drawing/2014/main" id="{954B9AB1-FC93-4404-ADD0-C70CFE9224A7}"/>
              </a:ext>
            </a:extLst>
          </p:cNvPr>
          <p:cNvGraphicFramePr>
            <a:graphicFrameLocks noGrp="1"/>
          </p:cNvGraphicFramePr>
          <p:nvPr>
            <p:ph type="tbl" sz="quarter" idx="13"/>
            <p:extLst>
              <p:ext uri="{D42A27DB-BD31-4B8C-83A1-F6EECF244321}">
                <p14:modId xmlns:p14="http://schemas.microsoft.com/office/powerpoint/2010/main" val="640744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810860094"/>
                    </a:ext>
                  </a:extLst>
                </a:gridCol>
                <a:gridCol w="576072">
                  <a:extLst>
                    <a:ext uri="{9D8B030D-6E8A-4147-A177-3AD203B41FA5}">
                      <a16:colId xmlns:a16="http://schemas.microsoft.com/office/drawing/2014/main" val="1284707065"/>
                    </a:ext>
                  </a:extLst>
                </a:gridCol>
                <a:gridCol w="576072">
                  <a:extLst>
                    <a:ext uri="{9D8B030D-6E8A-4147-A177-3AD203B41FA5}">
                      <a16:colId xmlns:a16="http://schemas.microsoft.com/office/drawing/2014/main" val="3100066029"/>
                    </a:ext>
                  </a:extLst>
                </a:gridCol>
                <a:gridCol w="576072">
                  <a:extLst>
                    <a:ext uri="{9D8B030D-6E8A-4147-A177-3AD203B41FA5}">
                      <a16:colId xmlns:a16="http://schemas.microsoft.com/office/drawing/2014/main" val="84210379"/>
                    </a:ext>
                  </a:extLst>
                </a:gridCol>
                <a:gridCol w="576072">
                  <a:extLst>
                    <a:ext uri="{9D8B030D-6E8A-4147-A177-3AD203B41FA5}">
                      <a16:colId xmlns:a16="http://schemas.microsoft.com/office/drawing/2014/main" val="2714312945"/>
                    </a:ext>
                  </a:extLst>
                </a:gridCol>
                <a:gridCol w="576072">
                  <a:extLst>
                    <a:ext uri="{9D8B030D-6E8A-4147-A177-3AD203B41FA5}">
                      <a16:colId xmlns:a16="http://schemas.microsoft.com/office/drawing/2014/main" val="2033283827"/>
                    </a:ext>
                  </a:extLst>
                </a:gridCol>
                <a:gridCol w="576072">
                  <a:extLst>
                    <a:ext uri="{9D8B030D-6E8A-4147-A177-3AD203B41FA5}">
                      <a16:colId xmlns:a16="http://schemas.microsoft.com/office/drawing/2014/main" val="492683915"/>
                    </a:ext>
                  </a:extLst>
                </a:gridCol>
                <a:gridCol w="822960">
                  <a:extLst>
                    <a:ext uri="{9D8B030D-6E8A-4147-A177-3AD203B41FA5}">
                      <a16:colId xmlns:a16="http://schemas.microsoft.com/office/drawing/2014/main" val="2233449205"/>
                    </a:ext>
                  </a:extLst>
                </a:gridCol>
                <a:gridCol w="576072">
                  <a:extLst>
                    <a:ext uri="{9D8B030D-6E8A-4147-A177-3AD203B41FA5}">
                      <a16:colId xmlns:a16="http://schemas.microsoft.com/office/drawing/2014/main" val="4114472679"/>
                    </a:ext>
                  </a:extLst>
                </a:gridCol>
                <a:gridCol w="576072">
                  <a:extLst>
                    <a:ext uri="{9D8B030D-6E8A-4147-A177-3AD203B41FA5}">
                      <a16:colId xmlns:a16="http://schemas.microsoft.com/office/drawing/2014/main" val="2750172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691755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- 2020-04-12 12:51:07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تواصل وانت بعيد مع سامسونج و</a:t>
                      </a:r>
                      <a:r>
                        <a:rPr kumimoji="0" lang="en-US" sz="1000" b="0" i="0" u="none" strike="noStrike" kern="1200" cap="none" spc="0" normalizeH="0" baseline="0" noProof="0">
                          <a:ln>
                            <a:noFill/>
                          </a:ln>
                          <a:solidFill>
                            <a:prstClr val="black"/>
                          </a:solidFill>
                          <a:effectLst/>
                          <a:uLnTx/>
                          <a:uFillTx/>
                          <a:latin typeface="+mn-lt"/>
                          <a:ea typeface="+mn-ea"/>
                          <a:cs typeface="+mn-cs"/>
                        </a:rPr>
                        <a:t>Google Duo  </a:t>
                      </a:r>
                      <a:r>
                        <a:rPr kumimoji="0" lang="ar-AE" sz="1000" b="0" i="0" u="none" strike="noStrike" kern="1200" cap="none" spc="0" normalizeH="0" baseline="0" noProof="0">
                          <a:ln>
                            <a:noFill/>
                          </a:ln>
                          <a:solidFill>
                            <a:prstClr val="black"/>
                          </a:solidFill>
                          <a:effectLst/>
                          <a:uLnTx/>
                          <a:uFillTx/>
                          <a:latin typeface="+mn-lt"/>
                          <a:ea typeface="+mn-ea"/>
                          <a:cs typeface="+mn-cs"/>
                        </a:rPr>
                        <a:t>عبر مكالمات فيديو عالية الجودة التي تصل إلى عدد أكبر من الأشخاص - بدءًا من مجموعة #</a:t>
                      </a:r>
                      <a:r>
                        <a:rPr kumimoji="0" lang="en-US" sz="1000" b="0" i="0" u="none" strike="noStrike" kern="1200" cap="none" spc="0" normalizeH="0" baseline="0" noProof="0">
                          <a:ln>
                            <a:noFill/>
                          </a:ln>
                          <a:solidFill>
                            <a:prstClr val="black"/>
                          </a:solidFill>
                          <a:effectLst/>
                          <a:uLnTx/>
                          <a:uFillTx/>
                          <a:latin typeface="+mn-lt"/>
                          <a:ea typeface="+mn-ea"/>
                          <a:cs typeface="+mn-cs"/>
                        </a:rPr>
                        <a:t>GalaxyS20. </a:t>
                      </a:r>
                      <a:r>
                        <a:rPr kumimoji="0" lang="ar-AE" sz="1000" b="0" i="0" u="none" strike="noStrike" kern="1200" cap="none" spc="0" normalizeH="0" baseline="0" noProof="0">
                          <a:ln>
                            <a:noFill/>
                          </a:ln>
                          <a:solidFill>
                            <a:prstClr val="black"/>
                          </a:solidFill>
                          <a:effectLst/>
                          <a:uLnTx/>
                          <a:uFillTx/>
                          <a:latin typeface="+mn-lt"/>
                          <a:ea typeface="+mn-ea"/>
                          <a:cs typeface="+mn-cs"/>
                        </a:rPr>
                        <a:t>نحن معك @</a:t>
                      </a:r>
                      <a:r>
                        <a:rPr kumimoji="0" lang="en-US" sz="1000" b="0" i="0" u="none" strike="noStrike" kern="1200" cap="none" spc="0" normalizeH="0" baseline="0" noProof="0">
                          <a:ln>
                            <a:noFill/>
                          </a:ln>
                          <a:solidFill>
                            <a:prstClr val="black"/>
                          </a:solidFill>
                          <a:effectLst/>
                          <a:uLnTx/>
                          <a:uFillTx/>
                          <a:latin typeface="+mn-lt"/>
                          <a:ea typeface="+mn-ea"/>
                          <a:cs typeface="+mn-cs"/>
                        </a:rPr>
                        <a:t>Android. https://t.co/tMlk7dIYdk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04:19:58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0.7340 %</a:t>
                      </a:r>
                    </a:p>
                  </a:txBody>
                  <a:tcPr/>
                </a:tc>
                <a:extLst>
                  <a:ext uri="{0D108BD9-81ED-4DB2-BD59-A6C34878D82A}">
                    <a16:rowId xmlns:a16="http://schemas.microsoft.com/office/drawing/2014/main" val="3987681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- 2020-04-27 09:15:00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ساعد طفلك على تطوير عادات رقمية جيدة من خلال </a:t>
                      </a:r>
                      <a:r>
                        <a:rPr kumimoji="0" lang="en-US" sz="1000" b="0" i="0" u="none" strike="noStrike" kern="1200" cap="none" spc="0" normalizeH="0" baseline="0" noProof="0">
                          <a:ln>
                            <a:noFill/>
                          </a:ln>
                          <a:solidFill>
                            <a:prstClr val="black"/>
                          </a:solidFill>
                          <a:effectLst/>
                          <a:uLnTx/>
                          <a:uFillTx/>
                          <a:latin typeface="+mn-lt"/>
                          <a:ea typeface="+mn-ea"/>
                          <a:cs typeface="+mn-cs"/>
                        </a:rPr>
                        <a:t>Samsung Kids. </a:t>
                      </a:r>
                      <a:r>
                        <a:rPr kumimoji="0" lang="ar-AE" sz="1000" b="0" i="0" u="none" strike="noStrike" kern="1200" cap="none" spc="0" normalizeH="0" baseline="0" noProof="0">
                          <a:ln>
                            <a:noFill/>
                          </a:ln>
                          <a:solidFill>
                            <a:prstClr val="black"/>
                          </a:solidFill>
                          <a:effectLst/>
                          <a:uLnTx/>
                          <a:uFillTx/>
                          <a:latin typeface="+mn-lt"/>
                          <a:ea typeface="+mn-ea"/>
                          <a:cs typeface="+mn-cs"/>
                        </a:rPr>
                        <a:t>يمكنك وضع حدود لوقت اللعب وكذلك منح الوصول إلى جهات اتصال وتطبيقات محددة.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04:19:58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1.0925 %</a:t>
                      </a:r>
                    </a:p>
                  </a:txBody>
                  <a:tcPr/>
                </a:tc>
                <a:extLst>
                  <a:ext uri="{0D108BD9-81ED-4DB2-BD59-A6C34878D82A}">
                    <a16:rowId xmlns:a16="http://schemas.microsoft.com/office/drawing/2014/main" val="930236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- 2020-04-28 13:05:06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خلك منتج مع تطبيقات و خدمات </a:t>
                      </a:r>
                      <a:r>
                        <a:rPr kumimoji="0" lang="en-US" sz="1000" b="0" i="0" u="none" strike="noStrike" kern="1200" cap="none" spc="0" normalizeH="0" baseline="0" noProof="0">
                          <a:ln>
                            <a:noFill/>
                          </a:ln>
                          <a:solidFill>
                            <a:prstClr val="black"/>
                          </a:solidFill>
                          <a:effectLst/>
                          <a:uLnTx/>
                          <a:uFillTx/>
                          <a:latin typeface="+mn-lt"/>
                          <a:ea typeface="+mn-ea"/>
                          <a:cs typeface="+mn-cs"/>
                        </a:rPr>
                        <a:t>Windows </a:t>
                      </a:r>
                      <a:r>
                        <a:rPr kumimoji="0" lang="ar-AE" sz="1000" b="0" i="0" u="none" strike="noStrike" kern="1200" cap="none" spc="0" normalizeH="0" baseline="0" noProof="0">
                          <a:ln>
                            <a:noFill/>
                          </a:ln>
                          <a:solidFill>
                            <a:prstClr val="black"/>
                          </a:solidFill>
                          <a:effectLst/>
                          <a:uLnTx/>
                          <a:uFillTx/>
                          <a:latin typeface="+mn-lt"/>
                          <a:ea typeface="+mn-ea"/>
                          <a:cs typeface="+mn-cs"/>
                        </a:rPr>
                        <a:t>على </a:t>
                      </a:r>
                      <a:r>
                        <a:rPr kumimoji="0" lang="en-US" sz="1000" b="0" i="0" u="none" strike="noStrike" kern="1200" cap="none" spc="0" normalizeH="0" baseline="0" noProof="0">
                          <a:ln>
                            <a:noFill/>
                          </a:ln>
                          <a:solidFill>
                            <a:prstClr val="black"/>
                          </a:solidFill>
                          <a:effectLst/>
                          <a:uLnTx/>
                          <a:uFillTx/>
                          <a:latin typeface="+mn-lt"/>
                          <a:ea typeface="+mn-ea"/>
                          <a:cs typeface="+mn-cs"/>
                        </a:rPr>
                        <a:t>Galaxy Note 10 </a:t>
                      </a:r>
                      <a:r>
                        <a:rPr kumimoji="0" lang="ar-AE" sz="1000" b="0" i="0" u="none" strike="noStrike" kern="1200" cap="none" spc="0" normalizeH="0" baseline="0" noProof="0">
                          <a:ln>
                            <a:noFill/>
                          </a:ln>
                          <a:solidFill>
                            <a:prstClr val="black"/>
                          </a:solidFill>
                          <a:effectLst/>
                          <a:uLnTx/>
                          <a:uFillTx/>
                          <a:latin typeface="+mn-lt"/>
                          <a:ea typeface="+mn-ea"/>
                          <a:cs typeface="+mn-cs"/>
                        </a:rPr>
                        <a:t>من أي مكان.
#</a:t>
                      </a:r>
                      <a:r>
                        <a:rPr kumimoji="0" lang="en-US" sz="1000" b="0" i="0" u="none" strike="noStrike" kern="1200" cap="none" spc="0" normalizeH="0" baseline="0" noProof="0">
                          <a:ln>
                            <a:noFill/>
                          </a:ln>
                          <a:solidFill>
                            <a:prstClr val="black"/>
                          </a:solidFill>
                          <a:effectLst/>
                          <a:uLnTx/>
                          <a:uFillTx/>
                          <a:latin typeface="+mn-lt"/>
                          <a:ea typeface="+mn-ea"/>
                          <a:cs typeface="+mn-cs"/>
                        </a:rPr>
                        <a:t>StayApartStayTogether #StayWell https://t.co/44LsyFgXyx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04:19:58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0.8861 %</a:t>
                      </a:r>
                    </a:p>
                  </a:txBody>
                  <a:tcPr/>
                </a:tc>
                <a:extLst>
                  <a:ext uri="{0D108BD9-81ED-4DB2-BD59-A6C34878D82A}">
                    <a16:rowId xmlns:a16="http://schemas.microsoft.com/office/drawing/2014/main" val="882899526"/>
                  </a:ext>
                </a:extLst>
              </a:tr>
            </a:tbl>
          </a:graphicData>
        </a:graphic>
      </p:graphicFrame>
      <p:sp>
        <p:nvSpPr>
          <p:cNvPr id="4" name="Text Placeholder 3">
            <a:extLst>
              <a:ext uri="{FF2B5EF4-FFF2-40B4-BE49-F238E27FC236}">
                <a16:creationId xmlns:a16="http://schemas.microsoft.com/office/drawing/2014/main" id="{70C74B7D-EBB0-45E1-8D5B-803AFF168299}"/>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9396299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9178E-6410-46DA-AF29-D9BA544E9D71}"/>
              </a:ext>
            </a:extLst>
          </p:cNvPr>
          <p:cNvSpPr>
            <a:spLocks noGrp="1"/>
          </p:cNvSpPr>
          <p:nvPr>
            <p:ph type="title"/>
          </p:nvPr>
        </p:nvSpPr>
        <p:spPr/>
        <p:txBody>
          <a:bodyPr/>
          <a:lstStyle/>
          <a:p>
            <a:r>
              <a:rPr lang="en-US"/>
              <a:t>Twitter Top Performing Tweets | Samsung KSA - 6 of 6</a:t>
            </a:r>
          </a:p>
        </p:txBody>
      </p:sp>
      <p:graphicFrame>
        <p:nvGraphicFramePr>
          <p:cNvPr id="5" name="Table Placeholder 4">
            <a:extLst>
              <a:ext uri="{FF2B5EF4-FFF2-40B4-BE49-F238E27FC236}">
                <a16:creationId xmlns:a16="http://schemas.microsoft.com/office/drawing/2014/main" id="{5495ADB9-2E01-4B90-B197-116CB7B6F96F}"/>
              </a:ext>
            </a:extLst>
          </p:cNvPr>
          <p:cNvGraphicFramePr>
            <a:graphicFrameLocks noGrp="1"/>
          </p:cNvGraphicFramePr>
          <p:nvPr>
            <p:ph type="tbl" sz="quarter" idx="13"/>
            <p:extLst>
              <p:ext uri="{D42A27DB-BD31-4B8C-83A1-F6EECF244321}">
                <p14:modId xmlns:p14="http://schemas.microsoft.com/office/powerpoint/2010/main" val="781472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69820080"/>
                    </a:ext>
                  </a:extLst>
                </a:gridCol>
                <a:gridCol w="576072">
                  <a:extLst>
                    <a:ext uri="{9D8B030D-6E8A-4147-A177-3AD203B41FA5}">
                      <a16:colId xmlns:a16="http://schemas.microsoft.com/office/drawing/2014/main" val="2645157072"/>
                    </a:ext>
                  </a:extLst>
                </a:gridCol>
                <a:gridCol w="576072">
                  <a:extLst>
                    <a:ext uri="{9D8B030D-6E8A-4147-A177-3AD203B41FA5}">
                      <a16:colId xmlns:a16="http://schemas.microsoft.com/office/drawing/2014/main" val="4075569572"/>
                    </a:ext>
                  </a:extLst>
                </a:gridCol>
                <a:gridCol w="576072">
                  <a:extLst>
                    <a:ext uri="{9D8B030D-6E8A-4147-A177-3AD203B41FA5}">
                      <a16:colId xmlns:a16="http://schemas.microsoft.com/office/drawing/2014/main" val="3149357347"/>
                    </a:ext>
                  </a:extLst>
                </a:gridCol>
                <a:gridCol w="576072">
                  <a:extLst>
                    <a:ext uri="{9D8B030D-6E8A-4147-A177-3AD203B41FA5}">
                      <a16:colId xmlns:a16="http://schemas.microsoft.com/office/drawing/2014/main" val="633930587"/>
                    </a:ext>
                  </a:extLst>
                </a:gridCol>
                <a:gridCol w="576072">
                  <a:extLst>
                    <a:ext uri="{9D8B030D-6E8A-4147-A177-3AD203B41FA5}">
                      <a16:colId xmlns:a16="http://schemas.microsoft.com/office/drawing/2014/main" val="2410797579"/>
                    </a:ext>
                  </a:extLst>
                </a:gridCol>
                <a:gridCol w="576072">
                  <a:extLst>
                    <a:ext uri="{9D8B030D-6E8A-4147-A177-3AD203B41FA5}">
                      <a16:colId xmlns:a16="http://schemas.microsoft.com/office/drawing/2014/main" val="332929850"/>
                    </a:ext>
                  </a:extLst>
                </a:gridCol>
                <a:gridCol w="822960">
                  <a:extLst>
                    <a:ext uri="{9D8B030D-6E8A-4147-A177-3AD203B41FA5}">
                      <a16:colId xmlns:a16="http://schemas.microsoft.com/office/drawing/2014/main" val="1596493389"/>
                    </a:ext>
                  </a:extLst>
                </a:gridCol>
                <a:gridCol w="576072">
                  <a:extLst>
                    <a:ext uri="{9D8B030D-6E8A-4147-A177-3AD203B41FA5}">
                      <a16:colId xmlns:a16="http://schemas.microsoft.com/office/drawing/2014/main" val="762459912"/>
                    </a:ext>
                  </a:extLst>
                </a:gridCol>
                <a:gridCol w="576072">
                  <a:extLst>
                    <a:ext uri="{9D8B030D-6E8A-4147-A177-3AD203B41FA5}">
                      <a16:colId xmlns:a16="http://schemas.microsoft.com/office/drawing/2014/main" val="801184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10783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- 2020-04-28 13:04:04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زد من انتاجك مع </a:t>
                      </a:r>
                      <a:r>
                        <a:rPr kumimoji="0" lang="en-US" sz="1000" b="0" i="0" u="none" strike="noStrike" kern="1200" cap="none" spc="0" normalizeH="0" baseline="0" noProof="0">
                          <a:ln>
                            <a:noFill/>
                          </a:ln>
                          <a:solidFill>
                            <a:prstClr val="black"/>
                          </a:solidFill>
                          <a:effectLst/>
                          <a:uLnTx/>
                          <a:uFillTx/>
                          <a:latin typeface="+mn-lt"/>
                          <a:ea typeface="+mn-ea"/>
                          <a:cs typeface="+mn-cs"/>
                        </a:rPr>
                        <a:t>Galaxy Note10.
</a:t>
                      </a:r>
                      <a:r>
                        <a:rPr kumimoji="0" lang="ar-AE" sz="1000" b="0" i="0" u="none" strike="noStrike" kern="1200" cap="none" spc="0" normalizeH="0" baseline="0" noProof="0">
                          <a:ln>
                            <a:noFill/>
                          </a:ln>
                          <a:solidFill>
                            <a:prstClr val="black"/>
                          </a:solidFill>
                          <a:effectLst/>
                          <a:uLnTx/>
                          <a:uFillTx/>
                          <a:latin typeface="+mn-lt"/>
                          <a:ea typeface="+mn-ea"/>
                          <a:cs typeface="+mn-cs"/>
                        </a:rPr>
                        <a:t>كن منتجاً في أي وقت و أي مكان.
 #</a:t>
                      </a:r>
                      <a:r>
                        <a:rPr kumimoji="0" lang="en-US" sz="1000" b="0" i="0" u="none" strike="noStrike" kern="1200" cap="none" spc="0" normalizeH="0" baseline="0" noProof="0">
                          <a:ln>
                            <a:noFill/>
                          </a:ln>
                          <a:solidFill>
                            <a:prstClr val="black"/>
                          </a:solidFill>
                          <a:effectLst/>
                          <a:uLnTx/>
                          <a:uFillTx/>
                          <a:latin typeface="+mn-lt"/>
                          <a:ea typeface="+mn-ea"/>
                          <a:cs typeface="+mn-cs"/>
                        </a:rPr>
                        <a:t>StayApartStayTogether #StayWell https://t.co/hiI3MKcyJx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04:19:58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0.5418 %</a:t>
                      </a:r>
                    </a:p>
                  </a:txBody>
                  <a:tcPr/>
                </a:tc>
                <a:extLst>
                  <a:ext uri="{0D108BD9-81ED-4DB2-BD59-A6C34878D82A}">
                    <a16:rowId xmlns:a16="http://schemas.microsoft.com/office/drawing/2014/main" val="2489202360"/>
                  </a:ext>
                </a:extLst>
              </a:tr>
            </a:tbl>
          </a:graphicData>
        </a:graphic>
      </p:graphicFrame>
      <p:sp>
        <p:nvSpPr>
          <p:cNvPr id="4" name="Text Placeholder 3">
            <a:extLst>
              <a:ext uri="{FF2B5EF4-FFF2-40B4-BE49-F238E27FC236}">
                <a16:creationId xmlns:a16="http://schemas.microsoft.com/office/drawing/2014/main" id="{517F41D6-47B9-45E3-9F6F-8E342DE48256}"/>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43603858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E969F-715E-49E8-9604-86D3A9B98933}"/>
              </a:ext>
            </a:extLst>
          </p:cNvPr>
          <p:cNvSpPr>
            <a:spLocks noGrp="1"/>
          </p:cNvSpPr>
          <p:nvPr>
            <p:ph type="title"/>
          </p:nvPr>
        </p:nvSpPr>
        <p:spPr/>
        <p:txBody>
          <a:bodyPr/>
          <a:lstStyle/>
          <a:p>
            <a:r>
              <a:rPr lang="en-US"/>
              <a:t>Twitter Least Performing Tweets | Samsung KSA - 1 of 6</a:t>
            </a:r>
          </a:p>
        </p:txBody>
      </p:sp>
      <p:graphicFrame>
        <p:nvGraphicFramePr>
          <p:cNvPr id="5" name="Table Placeholder 4">
            <a:extLst>
              <a:ext uri="{FF2B5EF4-FFF2-40B4-BE49-F238E27FC236}">
                <a16:creationId xmlns:a16="http://schemas.microsoft.com/office/drawing/2014/main" id="{B4F62DA3-22F4-438D-BFCE-FBAC8194B4D2}"/>
              </a:ext>
            </a:extLst>
          </p:cNvPr>
          <p:cNvGraphicFramePr>
            <a:graphicFrameLocks noGrp="1"/>
          </p:cNvGraphicFramePr>
          <p:nvPr>
            <p:ph type="tbl" sz="quarter" idx="13"/>
            <p:extLst>
              <p:ext uri="{D42A27DB-BD31-4B8C-83A1-F6EECF244321}">
                <p14:modId xmlns:p14="http://schemas.microsoft.com/office/powerpoint/2010/main" val="3091601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092508655"/>
                    </a:ext>
                  </a:extLst>
                </a:gridCol>
                <a:gridCol w="576072">
                  <a:extLst>
                    <a:ext uri="{9D8B030D-6E8A-4147-A177-3AD203B41FA5}">
                      <a16:colId xmlns:a16="http://schemas.microsoft.com/office/drawing/2014/main" val="1125122589"/>
                    </a:ext>
                  </a:extLst>
                </a:gridCol>
                <a:gridCol w="576072">
                  <a:extLst>
                    <a:ext uri="{9D8B030D-6E8A-4147-A177-3AD203B41FA5}">
                      <a16:colId xmlns:a16="http://schemas.microsoft.com/office/drawing/2014/main" val="1837727500"/>
                    </a:ext>
                  </a:extLst>
                </a:gridCol>
                <a:gridCol w="576072">
                  <a:extLst>
                    <a:ext uri="{9D8B030D-6E8A-4147-A177-3AD203B41FA5}">
                      <a16:colId xmlns:a16="http://schemas.microsoft.com/office/drawing/2014/main" val="81928070"/>
                    </a:ext>
                  </a:extLst>
                </a:gridCol>
                <a:gridCol w="576072">
                  <a:extLst>
                    <a:ext uri="{9D8B030D-6E8A-4147-A177-3AD203B41FA5}">
                      <a16:colId xmlns:a16="http://schemas.microsoft.com/office/drawing/2014/main" val="3836405449"/>
                    </a:ext>
                  </a:extLst>
                </a:gridCol>
                <a:gridCol w="576072">
                  <a:extLst>
                    <a:ext uri="{9D8B030D-6E8A-4147-A177-3AD203B41FA5}">
                      <a16:colId xmlns:a16="http://schemas.microsoft.com/office/drawing/2014/main" val="4023606178"/>
                    </a:ext>
                  </a:extLst>
                </a:gridCol>
                <a:gridCol w="576072">
                  <a:extLst>
                    <a:ext uri="{9D8B030D-6E8A-4147-A177-3AD203B41FA5}">
                      <a16:colId xmlns:a16="http://schemas.microsoft.com/office/drawing/2014/main" val="3535886096"/>
                    </a:ext>
                  </a:extLst>
                </a:gridCol>
                <a:gridCol w="822960">
                  <a:extLst>
                    <a:ext uri="{9D8B030D-6E8A-4147-A177-3AD203B41FA5}">
                      <a16:colId xmlns:a16="http://schemas.microsoft.com/office/drawing/2014/main" val="759199601"/>
                    </a:ext>
                  </a:extLst>
                </a:gridCol>
                <a:gridCol w="576072">
                  <a:extLst>
                    <a:ext uri="{9D8B030D-6E8A-4147-A177-3AD203B41FA5}">
                      <a16:colId xmlns:a16="http://schemas.microsoft.com/office/drawing/2014/main" val="2627780500"/>
                    </a:ext>
                  </a:extLst>
                </a:gridCol>
                <a:gridCol w="576072">
                  <a:extLst>
                    <a:ext uri="{9D8B030D-6E8A-4147-A177-3AD203B41FA5}">
                      <a16:colId xmlns:a16="http://schemas.microsoft.com/office/drawing/2014/main" val="4108269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761253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- 2020-04-28 13:04:04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زد من انتاجك مع </a:t>
                      </a:r>
                      <a:r>
                        <a:rPr kumimoji="0" lang="en-US" sz="1000" b="0" i="0" u="none" strike="noStrike" kern="1200" cap="none" spc="0" normalizeH="0" baseline="0" noProof="0">
                          <a:ln>
                            <a:noFill/>
                          </a:ln>
                          <a:solidFill>
                            <a:prstClr val="black"/>
                          </a:solidFill>
                          <a:effectLst/>
                          <a:uLnTx/>
                          <a:uFillTx/>
                          <a:latin typeface="+mn-lt"/>
                          <a:ea typeface="+mn-ea"/>
                          <a:cs typeface="+mn-cs"/>
                        </a:rPr>
                        <a:t>Galaxy Note10.
</a:t>
                      </a:r>
                      <a:r>
                        <a:rPr kumimoji="0" lang="ar-AE" sz="1000" b="0" i="0" u="none" strike="noStrike" kern="1200" cap="none" spc="0" normalizeH="0" baseline="0" noProof="0">
                          <a:ln>
                            <a:noFill/>
                          </a:ln>
                          <a:solidFill>
                            <a:prstClr val="black"/>
                          </a:solidFill>
                          <a:effectLst/>
                          <a:uLnTx/>
                          <a:uFillTx/>
                          <a:latin typeface="+mn-lt"/>
                          <a:ea typeface="+mn-ea"/>
                          <a:cs typeface="+mn-cs"/>
                        </a:rPr>
                        <a:t>كن منتجاً في أي وقت و أي مكان.
 #</a:t>
                      </a:r>
                      <a:r>
                        <a:rPr kumimoji="0" lang="en-US" sz="1000" b="0" i="0" u="none" strike="noStrike" kern="1200" cap="none" spc="0" normalizeH="0" baseline="0" noProof="0">
                          <a:ln>
                            <a:noFill/>
                          </a:ln>
                          <a:solidFill>
                            <a:prstClr val="black"/>
                          </a:solidFill>
                          <a:effectLst/>
                          <a:uLnTx/>
                          <a:uFillTx/>
                          <a:latin typeface="+mn-lt"/>
                          <a:ea typeface="+mn-ea"/>
                          <a:cs typeface="+mn-cs"/>
                        </a:rPr>
                        <a:t>StayApartStayTogether #StayWell https://t.co/hiI3MKcyJx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04:19:58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0.5418 %</a:t>
                      </a:r>
                    </a:p>
                  </a:txBody>
                  <a:tcPr/>
                </a:tc>
                <a:extLst>
                  <a:ext uri="{0D108BD9-81ED-4DB2-BD59-A6C34878D82A}">
                    <a16:rowId xmlns:a16="http://schemas.microsoft.com/office/drawing/2014/main" val="2959055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- 2020-04-28 13:05:06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خلك منتج مع تطبيقات و خدمات </a:t>
                      </a:r>
                      <a:r>
                        <a:rPr kumimoji="0" lang="en-US" sz="1000" b="0" i="0" u="none" strike="noStrike" kern="1200" cap="none" spc="0" normalizeH="0" baseline="0" noProof="0">
                          <a:ln>
                            <a:noFill/>
                          </a:ln>
                          <a:solidFill>
                            <a:prstClr val="black"/>
                          </a:solidFill>
                          <a:effectLst/>
                          <a:uLnTx/>
                          <a:uFillTx/>
                          <a:latin typeface="+mn-lt"/>
                          <a:ea typeface="+mn-ea"/>
                          <a:cs typeface="+mn-cs"/>
                        </a:rPr>
                        <a:t>Windows </a:t>
                      </a:r>
                      <a:r>
                        <a:rPr kumimoji="0" lang="ar-AE" sz="1000" b="0" i="0" u="none" strike="noStrike" kern="1200" cap="none" spc="0" normalizeH="0" baseline="0" noProof="0">
                          <a:ln>
                            <a:noFill/>
                          </a:ln>
                          <a:solidFill>
                            <a:prstClr val="black"/>
                          </a:solidFill>
                          <a:effectLst/>
                          <a:uLnTx/>
                          <a:uFillTx/>
                          <a:latin typeface="+mn-lt"/>
                          <a:ea typeface="+mn-ea"/>
                          <a:cs typeface="+mn-cs"/>
                        </a:rPr>
                        <a:t>على </a:t>
                      </a:r>
                      <a:r>
                        <a:rPr kumimoji="0" lang="en-US" sz="1000" b="0" i="0" u="none" strike="noStrike" kern="1200" cap="none" spc="0" normalizeH="0" baseline="0" noProof="0">
                          <a:ln>
                            <a:noFill/>
                          </a:ln>
                          <a:solidFill>
                            <a:prstClr val="black"/>
                          </a:solidFill>
                          <a:effectLst/>
                          <a:uLnTx/>
                          <a:uFillTx/>
                          <a:latin typeface="+mn-lt"/>
                          <a:ea typeface="+mn-ea"/>
                          <a:cs typeface="+mn-cs"/>
                        </a:rPr>
                        <a:t>Galaxy Note 10 </a:t>
                      </a:r>
                      <a:r>
                        <a:rPr kumimoji="0" lang="ar-AE" sz="1000" b="0" i="0" u="none" strike="noStrike" kern="1200" cap="none" spc="0" normalizeH="0" baseline="0" noProof="0">
                          <a:ln>
                            <a:noFill/>
                          </a:ln>
                          <a:solidFill>
                            <a:prstClr val="black"/>
                          </a:solidFill>
                          <a:effectLst/>
                          <a:uLnTx/>
                          <a:uFillTx/>
                          <a:latin typeface="+mn-lt"/>
                          <a:ea typeface="+mn-ea"/>
                          <a:cs typeface="+mn-cs"/>
                        </a:rPr>
                        <a:t>من أي مكان.
#</a:t>
                      </a:r>
                      <a:r>
                        <a:rPr kumimoji="0" lang="en-US" sz="1000" b="0" i="0" u="none" strike="noStrike" kern="1200" cap="none" spc="0" normalizeH="0" baseline="0" noProof="0">
                          <a:ln>
                            <a:noFill/>
                          </a:ln>
                          <a:solidFill>
                            <a:prstClr val="black"/>
                          </a:solidFill>
                          <a:effectLst/>
                          <a:uLnTx/>
                          <a:uFillTx/>
                          <a:latin typeface="+mn-lt"/>
                          <a:ea typeface="+mn-ea"/>
                          <a:cs typeface="+mn-cs"/>
                        </a:rPr>
                        <a:t>StayApartStayTogether #StayWell https://t.co/44LsyFgXyx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04:19:58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0.8861 %</a:t>
                      </a:r>
                    </a:p>
                  </a:txBody>
                  <a:tcPr/>
                </a:tc>
                <a:extLst>
                  <a:ext uri="{0D108BD9-81ED-4DB2-BD59-A6C34878D82A}">
                    <a16:rowId xmlns:a16="http://schemas.microsoft.com/office/drawing/2014/main" val="2714019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- 2020-04-27 09:15:00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ساعد طفلك على تطوير عادات رقمية جيدة من خلال </a:t>
                      </a:r>
                      <a:r>
                        <a:rPr kumimoji="0" lang="en-US" sz="1000" b="0" i="0" u="none" strike="noStrike" kern="1200" cap="none" spc="0" normalizeH="0" baseline="0" noProof="0">
                          <a:ln>
                            <a:noFill/>
                          </a:ln>
                          <a:solidFill>
                            <a:prstClr val="black"/>
                          </a:solidFill>
                          <a:effectLst/>
                          <a:uLnTx/>
                          <a:uFillTx/>
                          <a:latin typeface="+mn-lt"/>
                          <a:ea typeface="+mn-ea"/>
                          <a:cs typeface="+mn-cs"/>
                        </a:rPr>
                        <a:t>Samsung Kids. </a:t>
                      </a:r>
                      <a:r>
                        <a:rPr kumimoji="0" lang="ar-AE" sz="1000" b="0" i="0" u="none" strike="noStrike" kern="1200" cap="none" spc="0" normalizeH="0" baseline="0" noProof="0">
                          <a:ln>
                            <a:noFill/>
                          </a:ln>
                          <a:solidFill>
                            <a:prstClr val="black"/>
                          </a:solidFill>
                          <a:effectLst/>
                          <a:uLnTx/>
                          <a:uFillTx/>
                          <a:latin typeface="+mn-lt"/>
                          <a:ea typeface="+mn-ea"/>
                          <a:cs typeface="+mn-cs"/>
                        </a:rPr>
                        <a:t>يمكنك وضع حدود لوقت اللعب وكذلك منح الوصول إلى جهات اتصال وتطبيقات محددة.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04:19:58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1.0925 %</a:t>
                      </a:r>
                    </a:p>
                  </a:txBody>
                  <a:tcPr/>
                </a:tc>
                <a:extLst>
                  <a:ext uri="{0D108BD9-81ED-4DB2-BD59-A6C34878D82A}">
                    <a16:rowId xmlns:a16="http://schemas.microsoft.com/office/drawing/2014/main" val="1331191112"/>
                  </a:ext>
                </a:extLst>
              </a:tr>
            </a:tbl>
          </a:graphicData>
        </a:graphic>
      </p:graphicFrame>
      <p:sp>
        <p:nvSpPr>
          <p:cNvPr id="4" name="Text Placeholder 3">
            <a:extLst>
              <a:ext uri="{FF2B5EF4-FFF2-40B4-BE49-F238E27FC236}">
                <a16:creationId xmlns:a16="http://schemas.microsoft.com/office/drawing/2014/main" id="{E0AEE9F8-81E3-475F-994F-D0C62EEA8503}"/>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92134071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BF5B1-9320-44F8-8A64-08CCB649D00A}"/>
              </a:ext>
            </a:extLst>
          </p:cNvPr>
          <p:cNvSpPr>
            <a:spLocks noGrp="1"/>
          </p:cNvSpPr>
          <p:nvPr>
            <p:ph type="title"/>
          </p:nvPr>
        </p:nvSpPr>
        <p:spPr/>
        <p:txBody>
          <a:bodyPr/>
          <a:lstStyle/>
          <a:p>
            <a:r>
              <a:rPr lang="en-US"/>
              <a:t>Twitter Least Performing Tweets | Samsung KSA - 2 of 6</a:t>
            </a:r>
          </a:p>
        </p:txBody>
      </p:sp>
      <p:graphicFrame>
        <p:nvGraphicFramePr>
          <p:cNvPr id="5" name="Table Placeholder 4">
            <a:extLst>
              <a:ext uri="{FF2B5EF4-FFF2-40B4-BE49-F238E27FC236}">
                <a16:creationId xmlns:a16="http://schemas.microsoft.com/office/drawing/2014/main" id="{85EF65A4-27B9-4EF6-BE70-B50338A56C71}"/>
              </a:ext>
            </a:extLst>
          </p:cNvPr>
          <p:cNvGraphicFramePr>
            <a:graphicFrameLocks noGrp="1"/>
          </p:cNvGraphicFramePr>
          <p:nvPr>
            <p:ph type="tbl" sz="quarter" idx="13"/>
            <p:extLst>
              <p:ext uri="{D42A27DB-BD31-4B8C-83A1-F6EECF244321}">
                <p14:modId xmlns:p14="http://schemas.microsoft.com/office/powerpoint/2010/main" val="362499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4123486"/>
                    </a:ext>
                  </a:extLst>
                </a:gridCol>
                <a:gridCol w="576072">
                  <a:extLst>
                    <a:ext uri="{9D8B030D-6E8A-4147-A177-3AD203B41FA5}">
                      <a16:colId xmlns:a16="http://schemas.microsoft.com/office/drawing/2014/main" val="382368175"/>
                    </a:ext>
                  </a:extLst>
                </a:gridCol>
                <a:gridCol w="576072">
                  <a:extLst>
                    <a:ext uri="{9D8B030D-6E8A-4147-A177-3AD203B41FA5}">
                      <a16:colId xmlns:a16="http://schemas.microsoft.com/office/drawing/2014/main" val="3348653918"/>
                    </a:ext>
                  </a:extLst>
                </a:gridCol>
                <a:gridCol w="576072">
                  <a:extLst>
                    <a:ext uri="{9D8B030D-6E8A-4147-A177-3AD203B41FA5}">
                      <a16:colId xmlns:a16="http://schemas.microsoft.com/office/drawing/2014/main" val="3745350890"/>
                    </a:ext>
                  </a:extLst>
                </a:gridCol>
                <a:gridCol w="576072">
                  <a:extLst>
                    <a:ext uri="{9D8B030D-6E8A-4147-A177-3AD203B41FA5}">
                      <a16:colId xmlns:a16="http://schemas.microsoft.com/office/drawing/2014/main" val="1881124894"/>
                    </a:ext>
                  </a:extLst>
                </a:gridCol>
                <a:gridCol w="576072">
                  <a:extLst>
                    <a:ext uri="{9D8B030D-6E8A-4147-A177-3AD203B41FA5}">
                      <a16:colId xmlns:a16="http://schemas.microsoft.com/office/drawing/2014/main" val="1322091422"/>
                    </a:ext>
                  </a:extLst>
                </a:gridCol>
                <a:gridCol w="576072">
                  <a:extLst>
                    <a:ext uri="{9D8B030D-6E8A-4147-A177-3AD203B41FA5}">
                      <a16:colId xmlns:a16="http://schemas.microsoft.com/office/drawing/2014/main" val="3718662137"/>
                    </a:ext>
                  </a:extLst>
                </a:gridCol>
                <a:gridCol w="822960">
                  <a:extLst>
                    <a:ext uri="{9D8B030D-6E8A-4147-A177-3AD203B41FA5}">
                      <a16:colId xmlns:a16="http://schemas.microsoft.com/office/drawing/2014/main" val="1993317380"/>
                    </a:ext>
                  </a:extLst>
                </a:gridCol>
                <a:gridCol w="576072">
                  <a:extLst>
                    <a:ext uri="{9D8B030D-6E8A-4147-A177-3AD203B41FA5}">
                      <a16:colId xmlns:a16="http://schemas.microsoft.com/office/drawing/2014/main" val="3874952118"/>
                    </a:ext>
                  </a:extLst>
                </a:gridCol>
                <a:gridCol w="576072">
                  <a:extLst>
                    <a:ext uri="{9D8B030D-6E8A-4147-A177-3AD203B41FA5}">
                      <a16:colId xmlns:a16="http://schemas.microsoft.com/office/drawing/2014/main" val="3584680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59546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- 2020-04-12 12:51:07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تواصل وانت بعيد مع سامسونج و</a:t>
                      </a:r>
                      <a:r>
                        <a:rPr kumimoji="0" lang="en-US" sz="1000" b="0" i="0" u="none" strike="noStrike" kern="1200" cap="none" spc="0" normalizeH="0" baseline="0" noProof="0">
                          <a:ln>
                            <a:noFill/>
                          </a:ln>
                          <a:solidFill>
                            <a:prstClr val="black"/>
                          </a:solidFill>
                          <a:effectLst/>
                          <a:uLnTx/>
                          <a:uFillTx/>
                          <a:latin typeface="+mn-lt"/>
                          <a:ea typeface="+mn-ea"/>
                          <a:cs typeface="+mn-cs"/>
                        </a:rPr>
                        <a:t>Google Duo  </a:t>
                      </a:r>
                      <a:r>
                        <a:rPr kumimoji="0" lang="ar-AE" sz="1000" b="0" i="0" u="none" strike="noStrike" kern="1200" cap="none" spc="0" normalizeH="0" baseline="0" noProof="0">
                          <a:ln>
                            <a:noFill/>
                          </a:ln>
                          <a:solidFill>
                            <a:prstClr val="black"/>
                          </a:solidFill>
                          <a:effectLst/>
                          <a:uLnTx/>
                          <a:uFillTx/>
                          <a:latin typeface="+mn-lt"/>
                          <a:ea typeface="+mn-ea"/>
                          <a:cs typeface="+mn-cs"/>
                        </a:rPr>
                        <a:t>عبر مكالمات فيديو عالية الجودة التي تصل إلى عدد أكبر من الأشخاص - بدءًا من مجموعة #</a:t>
                      </a:r>
                      <a:r>
                        <a:rPr kumimoji="0" lang="en-US" sz="1000" b="0" i="0" u="none" strike="noStrike" kern="1200" cap="none" spc="0" normalizeH="0" baseline="0" noProof="0">
                          <a:ln>
                            <a:noFill/>
                          </a:ln>
                          <a:solidFill>
                            <a:prstClr val="black"/>
                          </a:solidFill>
                          <a:effectLst/>
                          <a:uLnTx/>
                          <a:uFillTx/>
                          <a:latin typeface="+mn-lt"/>
                          <a:ea typeface="+mn-ea"/>
                          <a:cs typeface="+mn-cs"/>
                        </a:rPr>
                        <a:t>GalaxyS20. </a:t>
                      </a:r>
                      <a:r>
                        <a:rPr kumimoji="0" lang="ar-AE" sz="1000" b="0" i="0" u="none" strike="noStrike" kern="1200" cap="none" spc="0" normalizeH="0" baseline="0" noProof="0">
                          <a:ln>
                            <a:noFill/>
                          </a:ln>
                          <a:solidFill>
                            <a:prstClr val="black"/>
                          </a:solidFill>
                          <a:effectLst/>
                          <a:uLnTx/>
                          <a:uFillTx/>
                          <a:latin typeface="+mn-lt"/>
                          <a:ea typeface="+mn-ea"/>
                          <a:cs typeface="+mn-cs"/>
                        </a:rPr>
                        <a:t>نحن معك @</a:t>
                      </a:r>
                      <a:r>
                        <a:rPr kumimoji="0" lang="en-US" sz="1000" b="0" i="0" u="none" strike="noStrike" kern="1200" cap="none" spc="0" normalizeH="0" baseline="0" noProof="0">
                          <a:ln>
                            <a:noFill/>
                          </a:ln>
                          <a:solidFill>
                            <a:prstClr val="black"/>
                          </a:solidFill>
                          <a:effectLst/>
                          <a:uLnTx/>
                          <a:uFillTx/>
                          <a:latin typeface="+mn-lt"/>
                          <a:ea typeface="+mn-ea"/>
                          <a:cs typeface="+mn-cs"/>
                        </a:rPr>
                        <a:t>Android. https://t.co/tMlk7dIYdk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04:19:58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0.7340 %</a:t>
                      </a:r>
                    </a:p>
                  </a:txBody>
                  <a:tcPr/>
                </a:tc>
                <a:extLst>
                  <a:ext uri="{0D108BD9-81ED-4DB2-BD59-A6C34878D82A}">
                    <a16:rowId xmlns:a16="http://schemas.microsoft.com/office/drawing/2014/main" val="1036587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- 2020-04-28 12:42:37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 رمضان لفترة محدودة! احصل على اشتراك مجاني لشاهد</a:t>
                      </a:r>
                      <a:r>
                        <a:rPr kumimoji="0" lang="en-US" sz="1000" b="0" i="0" u="none" strike="noStrike" kern="1200" cap="none" spc="0" normalizeH="0" baseline="0" noProof="0">
                          <a:ln>
                            <a:noFill/>
                          </a:ln>
                          <a:solidFill>
                            <a:prstClr val="black"/>
                          </a:solidFill>
                          <a:effectLst/>
                          <a:uLnTx/>
                          <a:uFillTx/>
                          <a:latin typeface="+mn-lt"/>
                          <a:ea typeface="+mn-ea"/>
                          <a:cs typeface="+mn-cs"/>
                        </a:rPr>
                        <a:t>VIP </a:t>
                      </a:r>
                      <a:r>
                        <a:rPr kumimoji="0" lang="ar-AE" sz="1000" b="0" i="0" u="none" strike="noStrike" kern="1200" cap="none" spc="0" normalizeH="0" baseline="0" noProof="0">
                          <a:ln>
                            <a:noFill/>
                          </a:ln>
                          <a:solidFill>
                            <a:prstClr val="black"/>
                          </a:solidFill>
                          <a:effectLst/>
                          <a:uLnTx/>
                          <a:uFillTx/>
                          <a:latin typeface="+mn-lt"/>
                          <a:ea typeface="+mn-ea"/>
                          <a:cs typeface="+mn-cs"/>
                        </a:rPr>
                        <a:t>و </a:t>
                      </a:r>
                      <a:r>
                        <a:rPr kumimoji="0" lang="en-US" sz="1000" b="0" i="0" u="none" strike="noStrike" kern="1200" cap="none" spc="0" normalizeH="0" baseline="0" noProof="0">
                          <a:ln>
                            <a:noFill/>
                          </a:ln>
                          <a:solidFill>
                            <a:prstClr val="black"/>
                          </a:solidFill>
                          <a:effectLst/>
                          <a:uLnTx/>
                          <a:uFillTx/>
                          <a:latin typeface="+mn-lt"/>
                          <a:ea typeface="+mn-ea"/>
                          <a:cs typeface="+mn-cs"/>
                        </a:rPr>
                        <a:t>Starzplay </a:t>
                      </a:r>
                      <a:r>
                        <a:rPr kumimoji="0" lang="ar-AE" sz="1000" b="0" i="0" u="none" strike="noStrike" kern="1200" cap="none" spc="0" normalizeH="0" baseline="0" noProof="0">
                          <a:ln>
                            <a:noFill/>
                          </a:ln>
                          <a:solidFill>
                            <a:prstClr val="black"/>
                          </a:solidFill>
                          <a:effectLst/>
                          <a:uLnTx/>
                          <a:uFillTx/>
                          <a:latin typeface="+mn-lt"/>
                          <a:ea typeface="+mn-ea"/>
                          <a:cs typeface="+mn-cs"/>
                        </a:rPr>
                        <a:t>حتى 12 شهر عند شراء شاشات مختارة من تلفزيونات سامسونج </a:t>
                      </a:r>
                      <a:r>
                        <a:rPr kumimoji="0" lang="en-US" sz="1000" b="0" i="0" u="none" strike="noStrike" kern="1200" cap="none" spc="0" normalizeH="0" baseline="0" noProof="0">
                          <a:ln>
                            <a:noFill/>
                          </a:ln>
                          <a:solidFill>
                            <a:prstClr val="black"/>
                          </a:solidFill>
                          <a:effectLst/>
                          <a:uLnTx/>
                          <a:uFillTx/>
                          <a:latin typeface="+mn-lt"/>
                          <a:ea typeface="+mn-ea"/>
                          <a:cs typeface="+mn-cs"/>
                        </a:rPr>
                        <a:t>UHD 4K.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04:19:58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1.8787 %</a:t>
                      </a:r>
                    </a:p>
                  </a:txBody>
                  <a:tcPr/>
                </a:tc>
                <a:extLst>
                  <a:ext uri="{0D108BD9-81ED-4DB2-BD59-A6C34878D82A}">
                    <a16:rowId xmlns:a16="http://schemas.microsoft.com/office/drawing/2014/main" val="1201335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- 2020-04-12 09:24:19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نشكر كل اللي شاركونا في نشر المحبة و مبروك للفائزين معانا بأروع  اللقطات.
#</a:t>
                      </a:r>
                      <a:r>
                        <a:rPr kumimoji="0" lang="en-US" sz="1000" b="0" i="0" u="none" strike="noStrike" kern="1200" cap="none" spc="0" normalizeH="0" baseline="0" noProof="0">
                          <a:ln>
                            <a:noFill/>
                          </a:ln>
                          <a:solidFill>
                            <a:prstClr val="black"/>
                          </a:solidFill>
                          <a:effectLst/>
                          <a:uLnTx/>
                          <a:uFillTx/>
                          <a:latin typeface="+mn-lt"/>
                          <a:ea typeface="+mn-ea"/>
                          <a:cs typeface="+mn-cs"/>
                        </a:rPr>
                        <a:t>LoveforGalaxy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04:19:58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1.2412 %</a:t>
                      </a:r>
                    </a:p>
                  </a:txBody>
                  <a:tcPr/>
                </a:tc>
                <a:extLst>
                  <a:ext uri="{0D108BD9-81ED-4DB2-BD59-A6C34878D82A}">
                    <a16:rowId xmlns:a16="http://schemas.microsoft.com/office/drawing/2014/main" val="977122460"/>
                  </a:ext>
                </a:extLst>
              </a:tr>
            </a:tbl>
          </a:graphicData>
        </a:graphic>
      </p:graphicFrame>
      <p:sp>
        <p:nvSpPr>
          <p:cNvPr id="4" name="Text Placeholder 3">
            <a:extLst>
              <a:ext uri="{FF2B5EF4-FFF2-40B4-BE49-F238E27FC236}">
                <a16:creationId xmlns:a16="http://schemas.microsoft.com/office/drawing/2014/main" id="{2FF2293D-4807-46D6-86F0-1BBA2F2B2518}"/>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93650310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AE3C2-2857-43D8-84E2-1AEFDB886811}"/>
              </a:ext>
            </a:extLst>
          </p:cNvPr>
          <p:cNvSpPr>
            <a:spLocks noGrp="1"/>
          </p:cNvSpPr>
          <p:nvPr>
            <p:ph type="title"/>
          </p:nvPr>
        </p:nvSpPr>
        <p:spPr/>
        <p:txBody>
          <a:bodyPr/>
          <a:lstStyle/>
          <a:p>
            <a:r>
              <a:rPr lang="en-US"/>
              <a:t>Twitter Least Performing Tweets | Samsung KSA - 3 of 6</a:t>
            </a:r>
          </a:p>
        </p:txBody>
      </p:sp>
      <p:graphicFrame>
        <p:nvGraphicFramePr>
          <p:cNvPr id="5" name="Table Placeholder 4">
            <a:extLst>
              <a:ext uri="{FF2B5EF4-FFF2-40B4-BE49-F238E27FC236}">
                <a16:creationId xmlns:a16="http://schemas.microsoft.com/office/drawing/2014/main" id="{3CFA3F80-8BDB-4181-B8E5-8322145F7B10}"/>
              </a:ext>
            </a:extLst>
          </p:cNvPr>
          <p:cNvGraphicFramePr>
            <a:graphicFrameLocks noGrp="1"/>
          </p:cNvGraphicFramePr>
          <p:nvPr>
            <p:ph type="tbl" sz="quarter" idx="13"/>
            <p:extLst>
              <p:ext uri="{D42A27DB-BD31-4B8C-83A1-F6EECF244321}">
                <p14:modId xmlns:p14="http://schemas.microsoft.com/office/powerpoint/2010/main" val="2296544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745677453"/>
                    </a:ext>
                  </a:extLst>
                </a:gridCol>
                <a:gridCol w="576072">
                  <a:extLst>
                    <a:ext uri="{9D8B030D-6E8A-4147-A177-3AD203B41FA5}">
                      <a16:colId xmlns:a16="http://schemas.microsoft.com/office/drawing/2014/main" val="1807551808"/>
                    </a:ext>
                  </a:extLst>
                </a:gridCol>
                <a:gridCol w="576072">
                  <a:extLst>
                    <a:ext uri="{9D8B030D-6E8A-4147-A177-3AD203B41FA5}">
                      <a16:colId xmlns:a16="http://schemas.microsoft.com/office/drawing/2014/main" val="1183055544"/>
                    </a:ext>
                  </a:extLst>
                </a:gridCol>
                <a:gridCol w="576072">
                  <a:extLst>
                    <a:ext uri="{9D8B030D-6E8A-4147-A177-3AD203B41FA5}">
                      <a16:colId xmlns:a16="http://schemas.microsoft.com/office/drawing/2014/main" val="2876970156"/>
                    </a:ext>
                  </a:extLst>
                </a:gridCol>
                <a:gridCol w="576072">
                  <a:extLst>
                    <a:ext uri="{9D8B030D-6E8A-4147-A177-3AD203B41FA5}">
                      <a16:colId xmlns:a16="http://schemas.microsoft.com/office/drawing/2014/main" val="1361690780"/>
                    </a:ext>
                  </a:extLst>
                </a:gridCol>
                <a:gridCol w="576072">
                  <a:extLst>
                    <a:ext uri="{9D8B030D-6E8A-4147-A177-3AD203B41FA5}">
                      <a16:colId xmlns:a16="http://schemas.microsoft.com/office/drawing/2014/main" val="2953615969"/>
                    </a:ext>
                  </a:extLst>
                </a:gridCol>
                <a:gridCol w="576072">
                  <a:extLst>
                    <a:ext uri="{9D8B030D-6E8A-4147-A177-3AD203B41FA5}">
                      <a16:colId xmlns:a16="http://schemas.microsoft.com/office/drawing/2014/main" val="4172318341"/>
                    </a:ext>
                  </a:extLst>
                </a:gridCol>
                <a:gridCol w="822960">
                  <a:extLst>
                    <a:ext uri="{9D8B030D-6E8A-4147-A177-3AD203B41FA5}">
                      <a16:colId xmlns:a16="http://schemas.microsoft.com/office/drawing/2014/main" val="1232337723"/>
                    </a:ext>
                  </a:extLst>
                </a:gridCol>
                <a:gridCol w="576072">
                  <a:extLst>
                    <a:ext uri="{9D8B030D-6E8A-4147-A177-3AD203B41FA5}">
                      <a16:colId xmlns:a16="http://schemas.microsoft.com/office/drawing/2014/main" val="921102632"/>
                    </a:ext>
                  </a:extLst>
                </a:gridCol>
                <a:gridCol w="576072">
                  <a:extLst>
                    <a:ext uri="{9D8B030D-6E8A-4147-A177-3AD203B41FA5}">
                      <a16:colId xmlns:a16="http://schemas.microsoft.com/office/drawing/2014/main" val="37624387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706374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- 2020-04-12 09:26:48</a:t>
                      </a:r>
                      <a:r>
                        <a:rPr kumimoji="0" lang="en-US" sz="1000" b="0" i="0" u="none" strike="noStrike" kern="1200" cap="none" spc="0" normalizeH="0" baseline="0" noProof="0">
                          <a:ln>
                            <a:noFill/>
                          </a:ln>
                          <a:solidFill>
                            <a:prstClr val="black"/>
                          </a:solidFill>
                          <a:effectLst/>
                          <a:uLnTx/>
                          <a:uFillTx/>
                          <a:latin typeface="+mn-lt"/>
                          <a:ea typeface="+mn-ea"/>
                          <a:cs typeface="+mn-cs"/>
                        </a:rPr>
                        <a:t>
 Thank you for spreading the love out there. 
Congrats to the winners of these shots.
#LoveforGalaxy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04:19:58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1.3537 %</a:t>
                      </a:r>
                    </a:p>
                  </a:txBody>
                  <a:tcPr/>
                </a:tc>
                <a:extLst>
                  <a:ext uri="{0D108BD9-81ED-4DB2-BD59-A6C34878D82A}">
                    <a16:rowId xmlns:a16="http://schemas.microsoft.com/office/drawing/2014/main" val="2905083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- 2020-04-23 19:00:00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نتمنى لكم رمضان كريم من عائلتنا لعائلتكم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04:19:58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1.9139 %</a:t>
                      </a:r>
                    </a:p>
                  </a:txBody>
                  <a:tcPr/>
                </a:tc>
                <a:extLst>
                  <a:ext uri="{0D108BD9-81ED-4DB2-BD59-A6C34878D82A}">
                    <a16:rowId xmlns:a16="http://schemas.microsoft.com/office/drawing/2014/main" val="2918379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- 2020-04-20 15:59:07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دع طفلك يستمتع ويتواصل مع العالم بسعادة عبر </a:t>
                      </a:r>
                      <a:r>
                        <a:rPr kumimoji="0" lang="en-US" sz="1000" b="0" i="0" u="none" strike="noStrike" kern="1200" cap="none" spc="0" normalizeH="0" baseline="0" noProof="0">
                          <a:ln>
                            <a:noFill/>
                          </a:ln>
                          <a:solidFill>
                            <a:prstClr val="black"/>
                          </a:solidFill>
                          <a:effectLst/>
                          <a:uLnTx/>
                          <a:uFillTx/>
                          <a:latin typeface="+mn-lt"/>
                          <a:ea typeface="+mn-ea"/>
                          <a:cs typeface="+mn-cs"/>
                        </a:rPr>
                        <a:t>Samsung Kids،
 </a:t>
                      </a:r>
                      <a:r>
                        <a:rPr kumimoji="0" lang="ar-AE" sz="1000" b="0" i="0" u="none" strike="noStrike" kern="1200" cap="none" spc="0" normalizeH="0" baseline="0" noProof="0">
                          <a:ln>
                            <a:noFill/>
                          </a:ln>
                          <a:solidFill>
                            <a:prstClr val="black"/>
                          </a:solidFill>
                          <a:effectLst/>
                          <a:uLnTx/>
                          <a:uFillTx/>
                          <a:latin typeface="+mn-lt"/>
                          <a:ea typeface="+mn-ea"/>
                          <a:cs typeface="+mn-cs"/>
                        </a:rPr>
                        <a:t>من خلال الأنشطة المناسبة للعائلة المتعلقة بالترفيه والتشجيع على التعلم والتطور والإزدهار بشكل آمن.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04:19:58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1.5551 %</a:t>
                      </a:r>
                    </a:p>
                  </a:txBody>
                  <a:tcPr/>
                </a:tc>
                <a:extLst>
                  <a:ext uri="{0D108BD9-81ED-4DB2-BD59-A6C34878D82A}">
                    <a16:rowId xmlns:a16="http://schemas.microsoft.com/office/drawing/2014/main" val="2228725222"/>
                  </a:ext>
                </a:extLst>
              </a:tr>
            </a:tbl>
          </a:graphicData>
        </a:graphic>
      </p:graphicFrame>
      <p:sp>
        <p:nvSpPr>
          <p:cNvPr id="4" name="Text Placeholder 3">
            <a:extLst>
              <a:ext uri="{FF2B5EF4-FFF2-40B4-BE49-F238E27FC236}">
                <a16:creationId xmlns:a16="http://schemas.microsoft.com/office/drawing/2014/main" id="{5ADD3906-F23E-4FF1-B111-24EC8975FA4F}"/>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20380320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F3995-E931-445B-BA66-2995E66C3192}"/>
              </a:ext>
            </a:extLst>
          </p:cNvPr>
          <p:cNvSpPr>
            <a:spLocks noGrp="1"/>
          </p:cNvSpPr>
          <p:nvPr>
            <p:ph type="title"/>
          </p:nvPr>
        </p:nvSpPr>
        <p:spPr/>
        <p:txBody>
          <a:bodyPr/>
          <a:lstStyle/>
          <a:p>
            <a:r>
              <a:rPr lang="en-US"/>
              <a:t>Twitter Least Performing Tweets | Samsung KSA - 4 of 6</a:t>
            </a:r>
          </a:p>
        </p:txBody>
      </p:sp>
      <p:graphicFrame>
        <p:nvGraphicFramePr>
          <p:cNvPr id="5" name="Table Placeholder 4">
            <a:extLst>
              <a:ext uri="{FF2B5EF4-FFF2-40B4-BE49-F238E27FC236}">
                <a16:creationId xmlns:a16="http://schemas.microsoft.com/office/drawing/2014/main" id="{C9C1CA63-A245-4C43-AE8B-B2ADD9743E39}"/>
              </a:ext>
            </a:extLst>
          </p:cNvPr>
          <p:cNvGraphicFramePr>
            <a:graphicFrameLocks noGrp="1"/>
          </p:cNvGraphicFramePr>
          <p:nvPr>
            <p:ph type="tbl" sz="quarter" idx="13"/>
            <p:extLst>
              <p:ext uri="{D42A27DB-BD31-4B8C-83A1-F6EECF244321}">
                <p14:modId xmlns:p14="http://schemas.microsoft.com/office/powerpoint/2010/main" val="1463496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35355537"/>
                    </a:ext>
                  </a:extLst>
                </a:gridCol>
                <a:gridCol w="576072">
                  <a:extLst>
                    <a:ext uri="{9D8B030D-6E8A-4147-A177-3AD203B41FA5}">
                      <a16:colId xmlns:a16="http://schemas.microsoft.com/office/drawing/2014/main" val="2901287471"/>
                    </a:ext>
                  </a:extLst>
                </a:gridCol>
                <a:gridCol w="576072">
                  <a:extLst>
                    <a:ext uri="{9D8B030D-6E8A-4147-A177-3AD203B41FA5}">
                      <a16:colId xmlns:a16="http://schemas.microsoft.com/office/drawing/2014/main" val="4259284967"/>
                    </a:ext>
                  </a:extLst>
                </a:gridCol>
                <a:gridCol w="576072">
                  <a:extLst>
                    <a:ext uri="{9D8B030D-6E8A-4147-A177-3AD203B41FA5}">
                      <a16:colId xmlns:a16="http://schemas.microsoft.com/office/drawing/2014/main" val="3152178931"/>
                    </a:ext>
                  </a:extLst>
                </a:gridCol>
                <a:gridCol w="576072">
                  <a:extLst>
                    <a:ext uri="{9D8B030D-6E8A-4147-A177-3AD203B41FA5}">
                      <a16:colId xmlns:a16="http://schemas.microsoft.com/office/drawing/2014/main" val="2957552370"/>
                    </a:ext>
                  </a:extLst>
                </a:gridCol>
                <a:gridCol w="576072">
                  <a:extLst>
                    <a:ext uri="{9D8B030D-6E8A-4147-A177-3AD203B41FA5}">
                      <a16:colId xmlns:a16="http://schemas.microsoft.com/office/drawing/2014/main" val="1881463660"/>
                    </a:ext>
                  </a:extLst>
                </a:gridCol>
                <a:gridCol w="576072">
                  <a:extLst>
                    <a:ext uri="{9D8B030D-6E8A-4147-A177-3AD203B41FA5}">
                      <a16:colId xmlns:a16="http://schemas.microsoft.com/office/drawing/2014/main" val="1787412065"/>
                    </a:ext>
                  </a:extLst>
                </a:gridCol>
                <a:gridCol w="822960">
                  <a:extLst>
                    <a:ext uri="{9D8B030D-6E8A-4147-A177-3AD203B41FA5}">
                      <a16:colId xmlns:a16="http://schemas.microsoft.com/office/drawing/2014/main" val="2416274126"/>
                    </a:ext>
                  </a:extLst>
                </a:gridCol>
                <a:gridCol w="576072">
                  <a:extLst>
                    <a:ext uri="{9D8B030D-6E8A-4147-A177-3AD203B41FA5}">
                      <a16:colId xmlns:a16="http://schemas.microsoft.com/office/drawing/2014/main" val="2527060819"/>
                    </a:ext>
                  </a:extLst>
                </a:gridCol>
                <a:gridCol w="576072">
                  <a:extLst>
                    <a:ext uri="{9D8B030D-6E8A-4147-A177-3AD203B41FA5}">
                      <a16:colId xmlns:a16="http://schemas.microsoft.com/office/drawing/2014/main" val="1909116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09033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- 2020-04-17 20:36:11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جهازك ال </a:t>
                      </a:r>
                      <a:r>
                        <a:rPr kumimoji="0" lang="en-US" sz="1000" b="0" i="0" u="none" strike="noStrike" kern="1200" cap="none" spc="0" normalizeH="0" baseline="0" noProof="0">
                          <a:ln>
                            <a:noFill/>
                          </a:ln>
                          <a:solidFill>
                            <a:prstClr val="black"/>
                          </a:solidFill>
                          <a:effectLst/>
                          <a:uLnTx/>
                          <a:uFillTx/>
                          <a:latin typeface="+mn-lt"/>
                          <a:ea typeface="+mn-ea"/>
                          <a:cs typeface="+mn-cs"/>
                        </a:rPr>
                        <a:t>Galaxy </a:t>
                      </a:r>
                      <a:r>
                        <a:rPr kumimoji="0" lang="ar-AE" sz="1000" b="0" i="0" u="none" strike="noStrike" kern="1200" cap="none" spc="0" normalizeH="0" baseline="0" noProof="0">
                          <a:ln>
                            <a:noFill/>
                          </a:ln>
                          <a:solidFill>
                            <a:prstClr val="black"/>
                          </a:solidFill>
                          <a:effectLst/>
                          <a:uLnTx/>
                          <a:uFillTx/>
                          <a:latin typeface="+mn-lt"/>
                          <a:ea typeface="+mn-ea"/>
                          <a:cs typeface="+mn-cs"/>
                        </a:rPr>
                        <a:t>بحاجة لصيانة؟ توفر لك سامسونج خدمة الاستلام والتوصيل مجانا من وإلى منزلك لبعض هواتف سامسونج المختارة، وفوق هذا، سنعقمه لك مجاناً! لحجز موعداً لإصلاح هاتفك، يرجى الإتصال على 8002474357. لمزيد من التفاصيل حول الشروط والاحكام يرجى زيارة الموقع الالكتروني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04/18/2020 04:19:51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3.3395 %</a:t>
                      </a:r>
                    </a:p>
                  </a:txBody>
                  <a:tcPr/>
                </a:tc>
                <a:extLst>
                  <a:ext uri="{0D108BD9-81ED-4DB2-BD59-A6C34878D82A}">
                    <a16:rowId xmlns:a16="http://schemas.microsoft.com/office/drawing/2014/main" val="3250097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- 2020-04-16 11:30:00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يحتاج جهاز </a:t>
                      </a:r>
                      <a:r>
                        <a:rPr kumimoji="0" lang="en-US" sz="1000" b="0" i="0" u="none" strike="noStrike" kern="1200" cap="none" spc="0" normalizeH="0" baseline="0" noProof="0">
                          <a:ln>
                            <a:noFill/>
                          </a:ln>
                          <a:solidFill>
                            <a:prstClr val="black"/>
                          </a:solidFill>
                          <a:effectLst/>
                          <a:uLnTx/>
                          <a:uFillTx/>
                          <a:latin typeface="+mn-lt"/>
                          <a:ea typeface="+mn-ea"/>
                          <a:cs typeface="+mn-cs"/>
                        </a:rPr>
                        <a:t>Galaxy </a:t>
                      </a:r>
                      <a:r>
                        <a:rPr kumimoji="0" lang="ar-AE" sz="1000" b="0" i="0" u="none" strike="noStrike" kern="1200" cap="none" spc="0" normalizeH="0" baseline="0" noProof="0">
                          <a:ln>
                            <a:noFill/>
                          </a:ln>
                          <a:solidFill>
                            <a:prstClr val="black"/>
                          </a:solidFill>
                          <a:effectLst/>
                          <a:uLnTx/>
                          <a:uFillTx/>
                          <a:latin typeface="+mn-lt"/>
                          <a:ea typeface="+mn-ea"/>
                          <a:cs typeface="+mn-cs"/>
                        </a:rPr>
                        <a:t>الخاص بك لصيانة؟ لا تقلق، نحن سنوفر لك خدمة الاستلام والتسليم من منزلك، وفوق هذا، سنعقمه لك مجاناً! احجز موعداً لإصلاح هاتفك اليوم. اتصل على 8002474357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04/17/2020 04:23:25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3.2005 %</a:t>
                      </a:r>
                    </a:p>
                  </a:txBody>
                  <a:tcPr/>
                </a:tc>
                <a:extLst>
                  <a:ext uri="{0D108BD9-81ED-4DB2-BD59-A6C34878D82A}">
                    <a16:rowId xmlns:a16="http://schemas.microsoft.com/office/drawing/2014/main" val="2541284272"/>
                  </a:ext>
                </a:extLst>
              </a:tr>
            </a:tbl>
          </a:graphicData>
        </a:graphic>
      </p:graphicFrame>
      <p:sp>
        <p:nvSpPr>
          <p:cNvPr id="4" name="Text Placeholder 3">
            <a:extLst>
              <a:ext uri="{FF2B5EF4-FFF2-40B4-BE49-F238E27FC236}">
                <a16:creationId xmlns:a16="http://schemas.microsoft.com/office/drawing/2014/main" id="{1DCEFFAB-42A5-4910-8730-387AC7596CF8}"/>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38725098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F0455-F315-4A7C-A00F-4D479E7CF7D0}"/>
              </a:ext>
            </a:extLst>
          </p:cNvPr>
          <p:cNvSpPr>
            <a:spLocks noGrp="1"/>
          </p:cNvSpPr>
          <p:nvPr>
            <p:ph type="title"/>
          </p:nvPr>
        </p:nvSpPr>
        <p:spPr/>
        <p:txBody>
          <a:bodyPr/>
          <a:lstStyle/>
          <a:p>
            <a:r>
              <a:rPr lang="en-US"/>
              <a:t>Twitter Least Performing Tweets | Samsung KSA - 5 of 6</a:t>
            </a:r>
          </a:p>
        </p:txBody>
      </p:sp>
      <p:graphicFrame>
        <p:nvGraphicFramePr>
          <p:cNvPr id="5" name="Table Placeholder 4">
            <a:extLst>
              <a:ext uri="{FF2B5EF4-FFF2-40B4-BE49-F238E27FC236}">
                <a16:creationId xmlns:a16="http://schemas.microsoft.com/office/drawing/2014/main" id="{9976E1CE-69C5-445E-871B-B879D74FF17E}"/>
              </a:ext>
            </a:extLst>
          </p:cNvPr>
          <p:cNvGraphicFramePr>
            <a:graphicFrameLocks noGrp="1"/>
          </p:cNvGraphicFramePr>
          <p:nvPr>
            <p:ph type="tbl" sz="quarter" idx="13"/>
            <p:extLst>
              <p:ext uri="{D42A27DB-BD31-4B8C-83A1-F6EECF244321}">
                <p14:modId xmlns:p14="http://schemas.microsoft.com/office/powerpoint/2010/main" val="434456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66285048"/>
                    </a:ext>
                  </a:extLst>
                </a:gridCol>
                <a:gridCol w="576072">
                  <a:extLst>
                    <a:ext uri="{9D8B030D-6E8A-4147-A177-3AD203B41FA5}">
                      <a16:colId xmlns:a16="http://schemas.microsoft.com/office/drawing/2014/main" val="3398276844"/>
                    </a:ext>
                  </a:extLst>
                </a:gridCol>
                <a:gridCol w="576072">
                  <a:extLst>
                    <a:ext uri="{9D8B030D-6E8A-4147-A177-3AD203B41FA5}">
                      <a16:colId xmlns:a16="http://schemas.microsoft.com/office/drawing/2014/main" val="2828145638"/>
                    </a:ext>
                  </a:extLst>
                </a:gridCol>
                <a:gridCol w="576072">
                  <a:extLst>
                    <a:ext uri="{9D8B030D-6E8A-4147-A177-3AD203B41FA5}">
                      <a16:colId xmlns:a16="http://schemas.microsoft.com/office/drawing/2014/main" val="2112283569"/>
                    </a:ext>
                  </a:extLst>
                </a:gridCol>
                <a:gridCol w="576072">
                  <a:extLst>
                    <a:ext uri="{9D8B030D-6E8A-4147-A177-3AD203B41FA5}">
                      <a16:colId xmlns:a16="http://schemas.microsoft.com/office/drawing/2014/main" val="4081404209"/>
                    </a:ext>
                  </a:extLst>
                </a:gridCol>
                <a:gridCol w="576072">
                  <a:extLst>
                    <a:ext uri="{9D8B030D-6E8A-4147-A177-3AD203B41FA5}">
                      <a16:colId xmlns:a16="http://schemas.microsoft.com/office/drawing/2014/main" val="3516293298"/>
                    </a:ext>
                  </a:extLst>
                </a:gridCol>
                <a:gridCol w="576072">
                  <a:extLst>
                    <a:ext uri="{9D8B030D-6E8A-4147-A177-3AD203B41FA5}">
                      <a16:colId xmlns:a16="http://schemas.microsoft.com/office/drawing/2014/main" val="2667150775"/>
                    </a:ext>
                  </a:extLst>
                </a:gridCol>
                <a:gridCol w="822960">
                  <a:extLst>
                    <a:ext uri="{9D8B030D-6E8A-4147-A177-3AD203B41FA5}">
                      <a16:colId xmlns:a16="http://schemas.microsoft.com/office/drawing/2014/main" val="3508313649"/>
                    </a:ext>
                  </a:extLst>
                </a:gridCol>
                <a:gridCol w="576072">
                  <a:extLst>
                    <a:ext uri="{9D8B030D-6E8A-4147-A177-3AD203B41FA5}">
                      <a16:colId xmlns:a16="http://schemas.microsoft.com/office/drawing/2014/main" val="2910475832"/>
                    </a:ext>
                  </a:extLst>
                </a:gridCol>
                <a:gridCol w="576072">
                  <a:extLst>
                    <a:ext uri="{9D8B030D-6E8A-4147-A177-3AD203B41FA5}">
                      <a16:colId xmlns:a16="http://schemas.microsoft.com/office/drawing/2014/main" val="3723984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4144163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- 2020-04-15 07:53:59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قد تجبرنا الظروف على الابتعاد الآن
لكننا لن نجعل المسافات
تمنعنا من العيش معاً
تباعدواً، ابقوا معاً
سنتجاوز هذه المرحلة معاً
#</a:t>
                      </a:r>
                      <a:r>
                        <a:rPr kumimoji="0" lang="en-US" sz="1000" b="0" i="0" u="none" strike="noStrike" kern="1200" cap="none" spc="0" normalizeH="0" baseline="0" noProof="0">
                          <a:ln>
                            <a:noFill/>
                          </a:ln>
                          <a:solidFill>
                            <a:prstClr val="black"/>
                          </a:solidFill>
                          <a:effectLst/>
                          <a:uLnTx/>
                          <a:uFillTx/>
                          <a:latin typeface="+mn-lt"/>
                          <a:ea typeface="+mn-ea"/>
                          <a:cs typeface="+mn-cs"/>
                        </a:rPr>
                        <a:t>StayApartStayTogether #GetThroughThisTogether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04:19:58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2.4806 %</a:t>
                      </a:r>
                    </a:p>
                  </a:txBody>
                  <a:tcPr/>
                </a:tc>
                <a:extLst>
                  <a:ext uri="{0D108BD9-81ED-4DB2-BD59-A6C34878D82A}">
                    <a16:rowId xmlns:a16="http://schemas.microsoft.com/office/drawing/2014/main" val="1716320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- 2020-04-22 18:54:12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تلتزم سامسونج بالتعامل مع قطع الغيار الإلكترونية القديمة وغير المستخدمة باستخدام أساليب ومعايير صديقة للبيئة. </a:t>
                      </a:r>
                      <a:r>
                        <a:rPr kumimoji="0" lang="en-US" sz="1000" b="0" i="0" u="none" strike="noStrike" kern="1200" cap="none" spc="0" normalizeH="0" baseline="0" noProof="0">
                          <a:ln>
                            <a:noFill/>
                          </a:ln>
                          <a:solidFill>
                            <a:prstClr val="black"/>
                          </a:solidFill>
                          <a:effectLst/>
                          <a:uLnTx/>
                          <a:uFillTx/>
                          <a:latin typeface="+mn-lt"/>
                          <a:ea typeface="+mn-ea"/>
                          <a:cs typeface="+mn-cs"/>
                        </a:rPr>
                        <a:t>https://t.co/5IwwB4cyag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04:19:58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5.0940 %</a:t>
                      </a:r>
                    </a:p>
                  </a:txBody>
                  <a:tcPr/>
                </a:tc>
                <a:extLst>
                  <a:ext uri="{0D108BD9-81ED-4DB2-BD59-A6C34878D82A}">
                    <a16:rowId xmlns:a16="http://schemas.microsoft.com/office/drawing/2014/main" val="2439941678"/>
                  </a:ext>
                </a:extLst>
              </a:tr>
            </a:tbl>
          </a:graphicData>
        </a:graphic>
      </p:graphicFrame>
      <p:sp>
        <p:nvSpPr>
          <p:cNvPr id="4" name="Text Placeholder 3">
            <a:extLst>
              <a:ext uri="{FF2B5EF4-FFF2-40B4-BE49-F238E27FC236}">
                <a16:creationId xmlns:a16="http://schemas.microsoft.com/office/drawing/2014/main" id="{C7BE8F7D-1BB5-44FF-98D1-578308A909AB}"/>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23540930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0D61C-B540-4930-9DD3-6A1D322BA16D}"/>
              </a:ext>
            </a:extLst>
          </p:cNvPr>
          <p:cNvSpPr>
            <a:spLocks noGrp="1"/>
          </p:cNvSpPr>
          <p:nvPr>
            <p:ph type="title"/>
          </p:nvPr>
        </p:nvSpPr>
        <p:spPr/>
        <p:txBody>
          <a:bodyPr/>
          <a:lstStyle/>
          <a:p>
            <a:r>
              <a:rPr lang="en-US"/>
              <a:t>Twitter Least Performing Tweets | Samsung KSA - 6 of 6</a:t>
            </a:r>
          </a:p>
        </p:txBody>
      </p:sp>
      <p:graphicFrame>
        <p:nvGraphicFramePr>
          <p:cNvPr id="5" name="Table Placeholder 4">
            <a:extLst>
              <a:ext uri="{FF2B5EF4-FFF2-40B4-BE49-F238E27FC236}">
                <a16:creationId xmlns:a16="http://schemas.microsoft.com/office/drawing/2014/main" id="{8CB02167-E0DE-476B-A843-B3451CBFE051}"/>
              </a:ext>
            </a:extLst>
          </p:cNvPr>
          <p:cNvGraphicFramePr>
            <a:graphicFrameLocks noGrp="1"/>
          </p:cNvGraphicFramePr>
          <p:nvPr>
            <p:ph type="tbl" sz="quarter" idx="13"/>
            <p:extLst>
              <p:ext uri="{D42A27DB-BD31-4B8C-83A1-F6EECF244321}">
                <p14:modId xmlns:p14="http://schemas.microsoft.com/office/powerpoint/2010/main" val="4207173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370013334"/>
                    </a:ext>
                  </a:extLst>
                </a:gridCol>
                <a:gridCol w="576072">
                  <a:extLst>
                    <a:ext uri="{9D8B030D-6E8A-4147-A177-3AD203B41FA5}">
                      <a16:colId xmlns:a16="http://schemas.microsoft.com/office/drawing/2014/main" val="1111748332"/>
                    </a:ext>
                  </a:extLst>
                </a:gridCol>
                <a:gridCol w="576072">
                  <a:extLst>
                    <a:ext uri="{9D8B030D-6E8A-4147-A177-3AD203B41FA5}">
                      <a16:colId xmlns:a16="http://schemas.microsoft.com/office/drawing/2014/main" val="2917905440"/>
                    </a:ext>
                  </a:extLst>
                </a:gridCol>
                <a:gridCol w="576072">
                  <a:extLst>
                    <a:ext uri="{9D8B030D-6E8A-4147-A177-3AD203B41FA5}">
                      <a16:colId xmlns:a16="http://schemas.microsoft.com/office/drawing/2014/main" val="3586330834"/>
                    </a:ext>
                  </a:extLst>
                </a:gridCol>
                <a:gridCol w="576072">
                  <a:extLst>
                    <a:ext uri="{9D8B030D-6E8A-4147-A177-3AD203B41FA5}">
                      <a16:colId xmlns:a16="http://schemas.microsoft.com/office/drawing/2014/main" val="2031466395"/>
                    </a:ext>
                  </a:extLst>
                </a:gridCol>
                <a:gridCol w="576072">
                  <a:extLst>
                    <a:ext uri="{9D8B030D-6E8A-4147-A177-3AD203B41FA5}">
                      <a16:colId xmlns:a16="http://schemas.microsoft.com/office/drawing/2014/main" val="4042643287"/>
                    </a:ext>
                  </a:extLst>
                </a:gridCol>
                <a:gridCol w="576072">
                  <a:extLst>
                    <a:ext uri="{9D8B030D-6E8A-4147-A177-3AD203B41FA5}">
                      <a16:colId xmlns:a16="http://schemas.microsoft.com/office/drawing/2014/main" val="1017166874"/>
                    </a:ext>
                  </a:extLst>
                </a:gridCol>
                <a:gridCol w="822960">
                  <a:extLst>
                    <a:ext uri="{9D8B030D-6E8A-4147-A177-3AD203B41FA5}">
                      <a16:colId xmlns:a16="http://schemas.microsoft.com/office/drawing/2014/main" val="92845117"/>
                    </a:ext>
                  </a:extLst>
                </a:gridCol>
                <a:gridCol w="576072">
                  <a:extLst>
                    <a:ext uri="{9D8B030D-6E8A-4147-A177-3AD203B41FA5}">
                      <a16:colId xmlns:a16="http://schemas.microsoft.com/office/drawing/2014/main" val="1494828625"/>
                    </a:ext>
                  </a:extLst>
                </a:gridCol>
                <a:gridCol w="576072">
                  <a:extLst>
                    <a:ext uri="{9D8B030D-6E8A-4147-A177-3AD203B41FA5}">
                      <a16:colId xmlns:a16="http://schemas.microsoft.com/office/drawing/2014/main" val="2456451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906527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- 2020-04-18 13:37:32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جهازك ال </a:t>
                      </a:r>
                      <a:r>
                        <a:rPr kumimoji="0" lang="en-US" sz="1000" b="0" i="0" u="none" strike="noStrike" kern="1200" cap="none" spc="0" normalizeH="0" baseline="0" noProof="0">
                          <a:ln>
                            <a:noFill/>
                          </a:ln>
                          <a:solidFill>
                            <a:prstClr val="black"/>
                          </a:solidFill>
                          <a:effectLst/>
                          <a:uLnTx/>
                          <a:uFillTx/>
                          <a:latin typeface="+mn-lt"/>
                          <a:ea typeface="+mn-ea"/>
                          <a:cs typeface="+mn-cs"/>
                        </a:rPr>
                        <a:t>Galaxy </a:t>
                      </a:r>
                      <a:r>
                        <a:rPr kumimoji="0" lang="ar-AE" sz="1000" b="0" i="0" u="none" strike="noStrike" kern="1200" cap="none" spc="0" normalizeH="0" baseline="0" noProof="0">
                          <a:ln>
                            <a:noFill/>
                          </a:ln>
                          <a:solidFill>
                            <a:prstClr val="black"/>
                          </a:solidFill>
                          <a:effectLst/>
                          <a:uLnTx/>
                          <a:uFillTx/>
                          <a:latin typeface="+mn-lt"/>
                          <a:ea typeface="+mn-ea"/>
                          <a:cs typeface="+mn-cs"/>
                        </a:rPr>
                        <a:t>بحاجة لصيانة؟ توفر لك سامسونج خدمة الاستلام والتوصيل مجانا من وإلى منزلك لبعض هواتف سامسونج المختارة، وفوق هذا، سننظفه تنظيف متكامل مجاناً! لحجز موعداً لإصلاح هاتفك، يرجى الإتصال على 8002474357. لمزيد من التفاصيل حول الشروط والاحكام يرجى زيارة الموقع الالكتروني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04:19:58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3.1044 %</a:t>
                      </a:r>
                    </a:p>
                  </a:txBody>
                  <a:tcPr/>
                </a:tc>
                <a:extLst>
                  <a:ext uri="{0D108BD9-81ED-4DB2-BD59-A6C34878D82A}">
                    <a16:rowId xmlns:a16="http://schemas.microsoft.com/office/drawing/2014/main" val="1332814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- 2020-04-02 09:37:56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شاهد نصائح تنظيف جوالك بطريقة صحيحة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05/04/2020 04:19:58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4.8188 %</a:t>
                      </a:r>
                    </a:p>
                  </a:txBody>
                  <a:tcPr/>
                </a:tc>
                <a:extLst>
                  <a:ext uri="{0D108BD9-81ED-4DB2-BD59-A6C34878D82A}">
                    <a16:rowId xmlns:a16="http://schemas.microsoft.com/office/drawing/2014/main" val="3125145887"/>
                  </a:ext>
                </a:extLst>
              </a:tr>
            </a:tbl>
          </a:graphicData>
        </a:graphic>
      </p:graphicFrame>
      <p:sp>
        <p:nvSpPr>
          <p:cNvPr id="4" name="Text Placeholder 3">
            <a:extLst>
              <a:ext uri="{FF2B5EF4-FFF2-40B4-BE49-F238E27FC236}">
                <a16:creationId xmlns:a16="http://schemas.microsoft.com/office/drawing/2014/main" id="{0E60F708-086C-4E95-B980-DF625A69D259}"/>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57237432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D7FFE-3236-4E7B-9642-128DE4ED3EDA}"/>
              </a:ext>
            </a:extLst>
          </p:cNvPr>
          <p:cNvSpPr>
            <a:spLocks noGrp="1"/>
          </p:cNvSpPr>
          <p:nvPr>
            <p:ph type="title"/>
          </p:nvPr>
        </p:nvSpPr>
        <p:spPr/>
        <p:txBody>
          <a:bodyPr/>
          <a:lstStyle/>
          <a:p>
            <a:r>
              <a:rPr lang="en-US"/>
              <a:t>Youtube Private Key Metrics Table | Samsung KSA</a:t>
            </a:r>
          </a:p>
        </p:txBody>
      </p:sp>
      <p:graphicFrame>
        <p:nvGraphicFramePr>
          <p:cNvPr id="5" name="Table Placeholder 4">
            <a:extLst>
              <a:ext uri="{FF2B5EF4-FFF2-40B4-BE49-F238E27FC236}">
                <a16:creationId xmlns:a16="http://schemas.microsoft.com/office/drawing/2014/main" id="{12AFBC1B-1AF4-4BED-B242-90D01B140917}"/>
              </a:ext>
            </a:extLst>
          </p:cNvPr>
          <p:cNvGraphicFramePr>
            <a:graphicFrameLocks noGrp="1"/>
          </p:cNvGraphicFramePr>
          <p:nvPr>
            <p:ph type="tbl" sz="quarter" idx="13"/>
            <p:extLst>
              <p:ext uri="{D42A27DB-BD31-4B8C-83A1-F6EECF244321}">
                <p14:modId xmlns:p14="http://schemas.microsoft.com/office/powerpoint/2010/main" val="2401150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269035876"/>
                    </a:ext>
                  </a:extLst>
                </a:gridCol>
                <a:gridCol w="658368">
                  <a:extLst>
                    <a:ext uri="{9D8B030D-6E8A-4147-A177-3AD203B41FA5}">
                      <a16:colId xmlns:a16="http://schemas.microsoft.com/office/drawing/2014/main" val="825714507"/>
                    </a:ext>
                  </a:extLst>
                </a:gridCol>
                <a:gridCol w="658368">
                  <a:extLst>
                    <a:ext uri="{9D8B030D-6E8A-4147-A177-3AD203B41FA5}">
                      <a16:colId xmlns:a16="http://schemas.microsoft.com/office/drawing/2014/main" val="2059350630"/>
                    </a:ext>
                  </a:extLst>
                </a:gridCol>
                <a:gridCol w="658368">
                  <a:extLst>
                    <a:ext uri="{9D8B030D-6E8A-4147-A177-3AD203B41FA5}">
                      <a16:colId xmlns:a16="http://schemas.microsoft.com/office/drawing/2014/main" val="1803465098"/>
                    </a:ext>
                  </a:extLst>
                </a:gridCol>
                <a:gridCol w="658368">
                  <a:extLst>
                    <a:ext uri="{9D8B030D-6E8A-4147-A177-3AD203B41FA5}">
                      <a16:colId xmlns:a16="http://schemas.microsoft.com/office/drawing/2014/main" val="3712640135"/>
                    </a:ext>
                  </a:extLst>
                </a:gridCol>
                <a:gridCol w="658368">
                  <a:extLst>
                    <a:ext uri="{9D8B030D-6E8A-4147-A177-3AD203B41FA5}">
                      <a16:colId xmlns:a16="http://schemas.microsoft.com/office/drawing/2014/main" val="2567024395"/>
                    </a:ext>
                  </a:extLst>
                </a:gridCol>
                <a:gridCol w="658368">
                  <a:extLst>
                    <a:ext uri="{9D8B030D-6E8A-4147-A177-3AD203B41FA5}">
                      <a16:colId xmlns:a16="http://schemas.microsoft.com/office/drawing/2014/main" val="559439492"/>
                    </a:ext>
                  </a:extLst>
                </a:gridCol>
                <a:gridCol w="658368">
                  <a:extLst>
                    <a:ext uri="{9D8B030D-6E8A-4147-A177-3AD203B41FA5}">
                      <a16:colId xmlns:a16="http://schemas.microsoft.com/office/drawing/2014/main" val="3494936214"/>
                    </a:ext>
                  </a:extLst>
                </a:gridCol>
                <a:gridCol w="658368">
                  <a:extLst>
                    <a:ext uri="{9D8B030D-6E8A-4147-A177-3AD203B41FA5}">
                      <a16:colId xmlns:a16="http://schemas.microsoft.com/office/drawing/2014/main" val="3775171778"/>
                    </a:ext>
                  </a:extLst>
                </a:gridCol>
                <a:gridCol w="658368">
                  <a:extLst>
                    <a:ext uri="{9D8B030D-6E8A-4147-A177-3AD203B41FA5}">
                      <a16:colId xmlns:a16="http://schemas.microsoft.com/office/drawing/2014/main" val="2279005491"/>
                    </a:ext>
                  </a:extLst>
                </a:gridCol>
                <a:gridCol w="658368">
                  <a:extLst>
                    <a:ext uri="{9D8B030D-6E8A-4147-A177-3AD203B41FA5}">
                      <a16:colId xmlns:a16="http://schemas.microsoft.com/office/drawing/2014/main" val="137888040"/>
                    </a:ext>
                  </a:extLst>
                </a:gridCol>
              </a:tblGrid>
              <a:tr h="370840">
                <a:tc>
                  <a:txBody>
                    <a:bodyPr/>
                    <a:lstStyle/>
                    <a:p>
                      <a:r>
                        <a:rPr lang="en-US" sz="1000"/>
                        <a:t>Channel</a:t>
                      </a:r>
                    </a:p>
                  </a:txBody>
                  <a:tcPr/>
                </a:tc>
                <a:tc>
                  <a:txBody>
                    <a:bodyPr/>
                    <a:lstStyle/>
                    <a:p>
                      <a:r>
                        <a:rPr lang="en-US" sz="1000"/>
                        <a:t>Subscribers Gained</a:t>
                      </a:r>
                    </a:p>
                  </a:txBody>
                  <a:tcPr/>
                </a:tc>
                <a:tc>
                  <a:txBody>
                    <a:bodyPr/>
                    <a:lstStyle/>
                    <a:p>
                      <a:r>
                        <a:rPr lang="en-US" sz="1000"/>
                        <a:t>Subscribers Lost</a:t>
                      </a:r>
                    </a:p>
                  </a:txBody>
                  <a:tcPr/>
                </a:tc>
                <a:tc>
                  <a:txBody>
                    <a:bodyPr/>
                    <a:lstStyle/>
                    <a:p>
                      <a:r>
                        <a:rPr lang="en-US" sz="1000"/>
                        <a:t>Video 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tc>
                  <a:txBody>
                    <a:bodyPr/>
                    <a:lstStyle/>
                    <a:p>
                      <a:r>
                        <a:rPr lang="en-US" sz="1000"/>
                        <a:t>Shares</a:t>
                      </a:r>
                    </a:p>
                  </a:txBody>
                  <a:tcPr/>
                </a:tc>
                <a:tc>
                  <a:txBody>
                    <a:bodyPr/>
                    <a:lstStyle/>
                    <a:p>
                      <a:r>
                        <a:rPr lang="en-US" sz="1000"/>
                        <a:t>Estimated Minutes Watched</a:t>
                      </a:r>
                    </a:p>
                  </a:txBody>
                  <a:tcPr/>
                </a:tc>
                <a:tc>
                  <a:txBody>
                    <a:bodyPr/>
                    <a:lstStyle/>
                    <a:p>
                      <a:r>
                        <a:rPr lang="en-US" sz="1000"/>
                        <a:t>Average View Duration [sec]</a:t>
                      </a:r>
                    </a:p>
                  </a:txBody>
                  <a:tcPr/>
                </a:tc>
                <a:tc>
                  <a:txBody>
                    <a:bodyPr/>
                    <a:lstStyle/>
                    <a:p>
                      <a:r>
                        <a:rPr lang="en-US" sz="1000"/>
                        <a:t>Average View Percentage</a:t>
                      </a:r>
                    </a:p>
                  </a:txBody>
                  <a:tcPr/>
                </a:tc>
                <a:extLst>
                  <a:ext uri="{0D108BD9-81ED-4DB2-BD59-A6C34878D82A}">
                    <a16:rowId xmlns:a16="http://schemas.microsoft.com/office/drawing/2014/main" val="515151338"/>
                  </a:ext>
                </a:extLst>
              </a:tr>
              <a:tr h="370840">
                <a:tc>
                  <a:txBody>
                    <a:bodyPr/>
                    <a:lstStyle/>
                    <a:p>
                      <a:r>
                        <a:rPr lang="en-US" sz="1000"/>
                        <a:t>Samsung Saudi</a:t>
                      </a:r>
                    </a:p>
                  </a:txBody>
                  <a:tcPr/>
                </a:tc>
                <a:tc>
                  <a:txBody>
                    <a:bodyPr/>
                    <a:lstStyle/>
                    <a:p>
                      <a:r>
                        <a:rPr lang="en-US" sz="1000"/>
                        <a:t>843</a:t>
                      </a:r>
                    </a:p>
                  </a:txBody>
                  <a:tcPr/>
                </a:tc>
                <a:tc>
                  <a:txBody>
                    <a:bodyPr/>
                    <a:lstStyle/>
                    <a:p>
                      <a:r>
                        <a:rPr lang="en-US" sz="1000"/>
                        <a:t>611</a:t>
                      </a:r>
                    </a:p>
                  </a:txBody>
                  <a:tcPr/>
                </a:tc>
                <a:tc>
                  <a:txBody>
                    <a:bodyPr/>
                    <a:lstStyle/>
                    <a:p>
                      <a:r>
                        <a:rPr lang="en-US" sz="1000"/>
                        <a:t>6183418</a:t>
                      </a:r>
                    </a:p>
                  </a:txBody>
                  <a:tcPr/>
                </a:tc>
                <a:tc>
                  <a:txBody>
                    <a:bodyPr/>
                    <a:lstStyle/>
                    <a:p>
                      <a:r>
                        <a:rPr lang="en-US" sz="1000"/>
                        <a:t>765</a:t>
                      </a:r>
                    </a:p>
                  </a:txBody>
                  <a:tcPr/>
                </a:tc>
                <a:tc>
                  <a:txBody>
                    <a:bodyPr/>
                    <a:lstStyle/>
                    <a:p>
                      <a:r>
                        <a:rPr lang="en-US" sz="1000"/>
                        <a:t>242</a:t>
                      </a:r>
                    </a:p>
                  </a:txBody>
                  <a:tcPr/>
                </a:tc>
                <a:tc>
                  <a:txBody>
                    <a:bodyPr/>
                    <a:lstStyle/>
                    <a:p>
                      <a:r>
                        <a:rPr lang="en-US" sz="1000"/>
                        <a:t>134</a:t>
                      </a:r>
                    </a:p>
                  </a:txBody>
                  <a:tcPr/>
                </a:tc>
                <a:tc>
                  <a:txBody>
                    <a:bodyPr/>
                    <a:lstStyle/>
                    <a:p>
                      <a:r>
                        <a:rPr lang="en-US" sz="1000"/>
                        <a:t>3531</a:t>
                      </a:r>
                    </a:p>
                  </a:txBody>
                  <a:tcPr/>
                </a:tc>
                <a:tc>
                  <a:txBody>
                    <a:bodyPr/>
                    <a:lstStyle/>
                    <a:p>
                      <a:r>
                        <a:rPr lang="en-US" sz="1000"/>
                        <a:t>2512676</a:t>
                      </a:r>
                    </a:p>
                  </a:txBody>
                  <a:tcPr/>
                </a:tc>
                <a:tc>
                  <a:txBody>
                    <a:bodyPr/>
                    <a:lstStyle/>
                    <a:p>
                      <a:r>
                        <a:rPr lang="en-US" sz="1000"/>
                        <a:t>24</a:t>
                      </a:r>
                    </a:p>
                  </a:txBody>
                  <a:tcPr/>
                </a:tc>
                <a:tc>
                  <a:txBody>
                    <a:bodyPr/>
                    <a:lstStyle/>
                    <a:p>
                      <a:r>
                        <a:rPr lang="en-US" sz="1000"/>
                        <a:t>81.77 %</a:t>
                      </a:r>
                    </a:p>
                  </a:txBody>
                  <a:tcPr/>
                </a:tc>
                <a:extLst>
                  <a:ext uri="{0D108BD9-81ED-4DB2-BD59-A6C34878D82A}">
                    <a16:rowId xmlns:a16="http://schemas.microsoft.com/office/drawing/2014/main" val="541436924"/>
                  </a:ext>
                </a:extLst>
              </a:tr>
            </a:tbl>
          </a:graphicData>
        </a:graphic>
      </p:graphicFrame>
      <p:sp>
        <p:nvSpPr>
          <p:cNvPr id="4" name="Text Placeholder 3">
            <a:extLst>
              <a:ext uri="{FF2B5EF4-FFF2-40B4-BE49-F238E27FC236}">
                <a16:creationId xmlns:a16="http://schemas.microsoft.com/office/drawing/2014/main" id="{91221A51-5280-4763-B506-1A315384CE85}"/>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09964656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A94D4-669A-4832-AF7F-9EAA9A2BF024}"/>
              </a:ext>
            </a:extLst>
          </p:cNvPr>
          <p:cNvSpPr>
            <a:spLocks noGrp="1"/>
          </p:cNvSpPr>
          <p:nvPr>
            <p:ph type="title"/>
          </p:nvPr>
        </p:nvSpPr>
        <p:spPr/>
        <p:txBody>
          <a:bodyPr/>
          <a:lstStyle/>
          <a:p>
            <a:r>
              <a:rPr lang="en-US"/>
              <a:t>Youtube Subscribers | Samsung KSA</a:t>
            </a:r>
          </a:p>
        </p:txBody>
      </p:sp>
      <p:graphicFrame>
        <p:nvGraphicFramePr>
          <p:cNvPr id="6" name="Chart Placeholder 5">
            <a:extLst>
              <a:ext uri="{FF2B5EF4-FFF2-40B4-BE49-F238E27FC236}">
                <a16:creationId xmlns:a16="http://schemas.microsoft.com/office/drawing/2014/main" id="{CC449236-08C2-4B84-AF22-DFB07DC8AC1F}"/>
              </a:ext>
            </a:extLst>
          </p:cNvPr>
          <p:cNvGraphicFramePr>
            <a:graphicFrameLocks noGrp="1"/>
          </p:cNvGraphicFramePr>
          <p:nvPr>
            <p:ph type="chart" sz="quarter" idx="13"/>
            <p:extLst>
              <p:ext uri="{D42A27DB-BD31-4B8C-83A1-F6EECF244321}">
                <p14:modId xmlns:p14="http://schemas.microsoft.com/office/powerpoint/2010/main" val="2969173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536A89-7F17-4038-BFB7-71414890B37E}"/>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9DEF29FC-DA04-423D-8E39-2CEEF8F467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889018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16F5E-9433-4494-A695-9A2D0432BC7F}"/>
              </a:ext>
            </a:extLst>
          </p:cNvPr>
          <p:cNvSpPr>
            <a:spLocks noGrp="1"/>
          </p:cNvSpPr>
          <p:nvPr>
            <p:ph type="title"/>
          </p:nvPr>
        </p:nvSpPr>
        <p:spPr/>
        <p:txBody>
          <a:bodyPr/>
          <a:lstStyle/>
          <a:p>
            <a:r>
              <a:rPr lang="en-US"/>
              <a:t>Youtube Private Video Views | Samsung KSA</a:t>
            </a:r>
          </a:p>
        </p:txBody>
      </p:sp>
      <p:graphicFrame>
        <p:nvGraphicFramePr>
          <p:cNvPr id="6" name="Chart Placeholder 5">
            <a:extLst>
              <a:ext uri="{FF2B5EF4-FFF2-40B4-BE49-F238E27FC236}">
                <a16:creationId xmlns:a16="http://schemas.microsoft.com/office/drawing/2014/main" id="{2B639DB1-3B54-4E97-ABC1-7AC688D7FBF2}"/>
              </a:ext>
            </a:extLst>
          </p:cNvPr>
          <p:cNvGraphicFramePr>
            <a:graphicFrameLocks noGrp="1"/>
          </p:cNvGraphicFramePr>
          <p:nvPr>
            <p:ph type="chart" sz="quarter" idx="13"/>
            <p:extLst>
              <p:ext uri="{D42A27DB-BD31-4B8C-83A1-F6EECF244321}">
                <p14:modId xmlns:p14="http://schemas.microsoft.com/office/powerpoint/2010/main" val="15665598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F810AE-83AF-4BF0-AB94-0C7DD6976688}"/>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AB21D926-C863-4888-8179-A5356C3AB4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190703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1AF18-8399-4280-9011-1ED3A69DD0EE}"/>
              </a:ext>
            </a:extLst>
          </p:cNvPr>
          <p:cNvSpPr>
            <a:spLocks noGrp="1"/>
          </p:cNvSpPr>
          <p:nvPr>
            <p:ph type="title"/>
          </p:nvPr>
        </p:nvSpPr>
        <p:spPr/>
        <p:txBody>
          <a:bodyPr/>
          <a:lstStyle/>
          <a:p>
            <a:r>
              <a:rPr lang="en-US"/>
              <a:t>Youtube Top Performing Videos | Samsung KSA - 1 of 6</a:t>
            </a:r>
          </a:p>
        </p:txBody>
      </p:sp>
      <p:graphicFrame>
        <p:nvGraphicFramePr>
          <p:cNvPr id="5" name="Table Placeholder 4">
            <a:extLst>
              <a:ext uri="{FF2B5EF4-FFF2-40B4-BE49-F238E27FC236}">
                <a16:creationId xmlns:a16="http://schemas.microsoft.com/office/drawing/2014/main" id="{0406F70F-E4F3-46EF-9398-B5FFDFDAC8F9}"/>
              </a:ext>
            </a:extLst>
          </p:cNvPr>
          <p:cNvGraphicFramePr>
            <a:graphicFrameLocks noGrp="1"/>
          </p:cNvGraphicFramePr>
          <p:nvPr>
            <p:ph type="tbl" sz="quarter" idx="13"/>
            <p:extLst>
              <p:ext uri="{D42A27DB-BD31-4B8C-83A1-F6EECF244321}">
                <p14:modId xmlns:p14="http://schemas.microsoft.com/office/powerpoint/2010/main" val="1812257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333320967"/>
                    </a:ext>
                  </a:extLst>
                </a:gridCol>
                <a:gridCol w="493776">
                  <a:extLst>
                    <a:ext uri="{9D8B030D-6E8A-4147-A177-3AD203B41FA5}">
                      <a16:colId xmlns:a16="http://schemas.microsoft.com/office/drawing/2014/main" val="709502104"/>
                    </a:ext>
                  </a:extLst>
                </a:gridCol>
                <a:gridCol w="493776">
                  <a:extLst>
                    <a:ext uri="{9D8B030D-6E8A-4147-A177-3AD203B41FA5}">
                      <a16:colId xmlns:a16="http://schemas.microsoft.com/office/drawing/2014/main" val="2196823343"/>
                    </a:ext>
                  </a:extLst>
                </a:gridCol>
                <a:gridCol w="493776">
                  <a:extLst>
                    <a:ext uri="{9D8B030D-6E8A-4147-A177-3AD203B41FA5}">
                      <a16:colId xmlns:a16="http://schemas.microsoft.com/office/drawing/2014/main" val="35720226"/>
                    </a:ext>
                  </a:extLst>
                </a:gridCol>
                <a:gridCol w="493776">
                  <a:extLst>
                    <a:ext uri="{9D8B030D-6E8A-4147-A177-3AD203B41FA5}">
                      <a16:colId xmlns:a16="http://schemas.microsoft.com/office/drawing/2014/main" val="2989721646"/>
                    </a:ext>
                  </a:extLst>
                </a:gridCol>
                <a:gridCol w="493776">
                  <a:extLst>
                    <a:ext uri="{9D8B030D-6E8A-4147-A177-3AD203B41FA5}">
                      <a16:colId xmlns:a16="http://schemas.microsoft.com/office/drawing/2014/main" val="3559805800"/>
                    </a:ext>
                  </a:extLst>
                </a:gridCol>
                <a:gridCol w="493776">
                  <a:extLst>
                    <a:ext uri="{9D8B030D-6E8A-4147-A177-3AD203B41FA5}">
                      <a16:colId xmlns:a16="http://schemas.microsoft.com/office/drawing/2014/main" val="2312512792"/>
                    </a:ext>
                  </a:extLst>
                </a:gridCol>
                <a:gridCol w="493776">
                  <a:extLst>
                    <a:ext uri="{9D8B030D-6E8A-4147-A177-3AD203B41FA5}">
                      <a16:colId xmlns:a16="http://schemas.microsoft.com/office/drawing/2014/main" val="2723638306"/>
                    </a:ext>
                  </a:extLst>
                </a:gridCol>
                <a:gridCol w="493776">
                  <a:extLst>
                    <a:ext uri="{9D8B030D-6E8A-4147-A177-3AD203B41FA5}">
                      <a16:colId xmlns:a16="http://schemas.microsoft.com/office/drawing/2014/main" val="3540041213"/>
                    </a:ext>
                  </a:extLst>
                </a:gridCol>
                <a:gridCol w="493776">
                  <a:extLst>
                    <a:ext uri="{9D8B030D-6E8A-4147-A177-3AD203B41FA5}">
                      <a16:colId xmlns:a16="http://schemas.microsoft.com/office/drawing/2014/main" val="729102707"/>
                    </a:ext>
                  </a:extLst>
                </a:gridCol>
                <a:gridCol w="493776">
                  <a:extLst>
                    <a:ext uri="{9D8B030D-6E8A-4147-A177-3AD203B41FA5}">
                      <a16:colId xmlns:a16="http://schemas.microsoft.com/office/drawing/2014/main" val="1174979003"/>
                    </a:ext>
                  </a:extLst>
                </a:gridCol>
                <a:gridCol w="493776">
                  <a:extLst>
                    <a:ext uri="{9D8B030D-6E8A-4147-A177-3AD203B41FA5}">
                      <a16:colId xmlns:a16="http://schemas.microsoft.com/office/drawing/2014/main" val="9108411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extLst>
                  <a:ext uri="{0D108BD9-81ED-4DB2-BD59-A6C34878D82A}">
                    <a16:rowId xmlns:a16="http://schemas.microsoft.com/office/drawing/2014/main" val="3337858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- 2020-01-12 13:46:38</a:t>
                      </a:r>
                      <a:r>
                        <a:rPr kumimoji="0" lang="en-US" sz="1000" b="0" i="0" u="none" strike="noStrike" kern="1200" cap="none" spc="0" normalizeH="0" baseline="0" noProof="0">
                          <a:ln>
                            <a:noFill/>
                          </a:ln>
                          <a:solidFill>
                            <a:prstClr val="black"/>
                          </a:solidFill>
                          <a:effectLst/>
                          <a:uLnTx/>
                          <a:uFillTx/>
                          <a:latin typeface="+mn-lt"/>
                          <a:ea typeface="+mn-ea"/>
                          <a:cs typeface="+mn-cs"/>
                        </a:rPr>
                        <a:t>
 Galaxy A51 | </a:t>
                      </a:r>
                      <a:r>
                        <a:rPr kumimoji="0" lang="ar-AE" sz="1000" b="0" i="0" u="none" strike="noStrike" kern="1200" cap="none" spc="0" normalizeH="0" baseline="0" noProof="0">
                          <a:ln>
                            <a:noFill/>
                          </a:ln>
                          <a:solidFill>
                            <a:prstClr val="black"/>
                          </a:solidFill>
                          <a:effectLst/>
                          <a:uLnTx/>
                          <a:uFillTx/>
                          <a:latin typeface="+mn-lt"/>
                          <a:ea typeface="+mn-ea"/>
                          <a:cs typeface="+mn-cs"/>
                        </a:rPr>
                        <a:t>امنح نفسك سعةً أكبر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1529926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96695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- 2020-01-12 13:46:31</a:t>
                      </a:r>
                      <a:r>
                        <a:rPr kumimoji="0" lang="en-US" sz="1000" b="0" i="0" u="none" strike="noStrike" kern="1200" cap="none" spc="0" normalizeH="0" baseline="0" noProof="0">
                          <a:ln>
                            <a:noFill/>
                          </a:ln>
                          <a:solidFill>
                            <a:prstClr val="black"/>
                          </a:solidFill>
                          <a:effectLst/>
                          <a:uLnTx/>
                          <a:uFillTx/>
                          <a:latin typeface="+mn-lt"/>
                          <a:ea typeface="+mn-ea"/>
                          <a:cs typeface="+mn-cs"/>
                        </a:rPr>
                        <a:t>
 Galaxy A51| </a:t>
                      </a:r>
                      <a:r>
                        <a:rPr kumimoji="0" lang="ar-AE" sz="1000" b="0" i="0" u="none" strike="noStrike" kern="1200" cap="none" spc="0" normalizeH="0" baseline="0" noProof="0">
                          <a:ln>
                            <a:noFill/>
                          </a:ln>
                          <a:solidFill>
                            <a:prstClr val="black"/>
                          </a:solidFill>
                          <a:effectLst/>
                          <a:uLnTx/>
                          <a:uFillTx/>
                          <a:latin typeface="+mn-lt"/>
                          <a:ea typeface="+mn-ea"/>
                          <a:cs typeface="+mn-cs"/>
                        </a:rPr>
                        <a:t>خاصية الشحن السريع</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0565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- 2020-03-12 11:02:59</a:t>
                      </a:r>
                      <a:r>
                        <a:rPr kumimoji="0" lang="en-US" sz="1000" b="0" i="0" u="none" strike="noStrike" kern="1200" cap="none" spc="0" normalizeH="0" baseline="0" noProof="0">
                          <a:ln>
                            <a:noFill/>
                          </a:ln>
                          <a:solidFill>
                            <a:prstClr val="black"/>
                          </a:solidFill>
                          <a:effectLst/>
                          <a:uLnTx/>
                          <a:uFillTx/>
                          <a:latin typeface="+mn-lt"/>
                          <a:ea typeface="+mn-ea"/>
                          <a:cs typeface="+mn-cs"/>
                        </a:rPr>
                        <a:t>
 Galaxy S20 - 8K </a:t>
                      </a:r>
                      <a:r>
                        <a:rPr kumimoji="0" lang="ar-AE" sz="1000" b="0" i="0" u="none" strike="noStrike" kern="1200" cap="none" spc="0" normalizeH="0" baseline="0" noProof="0">
                          <a:ln>
                            <a:noFill/>
                          </a:ln>
                          <a:solidFill>
                            <a:prstClr val="black"/>
                          </a:solidFill>
                          <a:effectLst/>
                          <a:uLnTx/>
                          <a:uFillTx/>
                          <a:latin typeface="+mn-lt"/>
                          <a:ea typeface="+mn-ea"/>
                          <a:cs typeface="+mn-cs"/>
                        </a:rPr>
                        <a:t>طريقة تصوير الفيديو بدقة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547300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- 2020-03-16 13:44:43</a:t>
                      </a:r>
                      <a:r>
                        <a:rPr kumimoji="0" lang="en-US" sz="1000" b="0" i="0" u="none" strike="noStrike" kern="1200" cap="none" spc="0" normalizeH="0" baseline="0" noProof="0">
                          <a:ln>
                            <a:noFill/>
                          </a:ln>
                          <a:solidFill>
                            <a:prstClr val="black"/>
                          </a:solidFill>
                          <a:effectLst/>
                          <a:uLnTx/>
                          <a:uFillTx/>
                          <a:latin typeface="+mn-lt"/>
                          <a:ea typeface="+mn-ea"/>
                          <a:cs typeface="+mn-cs"/>
                        </a:rPr>
                        <a:t>
 Galaxy S20 </a:t>
                      </a:r>
                      <a:r>
                        <a:rPr kumimoji="0" lang="ar-AE" sz="1000" b="0" i="0" u="none" strike="noStrike" kern="1200" cap="none" spc="0" normalizeH="0" baseline="0" noProof="0">
                          <a:ln>
                            <a:noFill/>
                          </a:ln>
                          <a:solidFill>
                            <a:prstClr val="black"/>
                          </a:solidFill>
                          <a:effectLst/>
                          <a:uLnTx/>
                          <a:uFillTx/>
                          <a:latin typeface="+mn-lt"/>
                          <a:ea typeface="+mn-ea"/>
                          <a:cs typeface="+mn-cs"/>
                        </a:rPr>
                        <a:t>مجموعة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570591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- 2020-03-12 11:02:30</a:t>
                      </a:r>
                      <a:r>
                        <a:rPr kumimoji="0" lang="en-US" sz="1000" b="0" i="0" u="none" strike="noStrike" kern="1200" cap="none" spc="0" normalizeH="0" baseline="0" noProof="0">
                          <a:ln>
                            <a:noFill/>
                          </a:ln>
                          <a:solidFill>
                            <a:prstClr val="black"/>
                          </a:solidFill>
                          <a:effectLst/>
                          <a:uLnTx/>
                          <a:uFillTx/>
                          <a:latin typeface="+mn-lt"/>
                          <a:ea typeface="+mn-ea"/>
                          <a:cs typeface="+mn-cs"/>
                        </a:rPr>
                        <a:t>
 Galaxy S20 - Space Zoom </a:t>
                      </a:r>
                      <a:r>
                        <a:rPr kumimoji="0" lang="ar-AE" sz="1000" b="0" i="0" u="none" strike="noStrike" kern="1200" cap="none" spc="0" normalizeH="0" baseline="0" noProof="0">
                          <a:ln>
                            <a:noFill/>
                          </a:ln>
                          <a:solidFill>
                            <a:prstClr val="black"/>
                          </a:solidFill>
                          <a:effectLst/>
                          <a:uLnTx/>
                          <a:uFillTx/>
                          <a:latin typeface="+mn-lt"/>
                          <a:ea typeface="+mn-ea"/>
                          <a:cs typeface="+mn-cs"/>
                        </a:rPr>
                        <a:t>طريقة تقريب الصورة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59092428"/>
                  </a:ext>
                </a:extLst>
              </a:tr>
            </a:tbl>
          </a:graphicData>
        </a:graphic>
      </p:graphicFrame>
      <p:sp>
        <p:nvSpPr>
          <p:cNvPr id="4" name="Text Placeholder 3">
            <a:extLst>
              <a:ext uri="{FF2B5EF4-FFF2-40B4-BE49-F238E27FC236}">
                <a16:creationId xmlns:a16="http://schemas.microsoft.com/office/drawing/2014/main" id="{5CE2CF6E-C102-4A82-B861-29D9117FCA7A}"/>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65121782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1560C-0CF6-4265-A5D7-CED48C152AD1}"/>
              </a:ext>
            </a:extLst>
          </p:cNvPr>
          <p:cNvSpPr>
            <a:spLocks noGrp="1"/>
          </p:cNvSpPr>
          <p:nvPr>
            <p:ph type="title"/>
          </p:nvPr>
        </p:nvSpPr>
        <p:spPr/>
        <p:txBody>
          <a:bodyPr/>
          <a:lstStyle/>
          <a:p>
            <a:r>
              <a:rPr lang="en-US"/>
              <a:t>Youtube Top Performing Videos | Samsung KSA - 2 of 6</a:t>
            </a:r>
          </a:p>
        </p:txBody>
      </p:sp>
      <p:graphicFrame>
        <p:nvGraphicFramePr>
          <p:cNvPr id="5" name="Table Placeholder 4">
            <a:extLst>
              <a:ext uri="{FF2B5EF4-FFF2-40B4-BE49-F238E27FC236}">
                <a16:creationId xmlns:a16="http://schemas.microsoft.com/office/drawing/2014/main" id="{5E0DEDB1-337F-48D9-B7EF-09701279341B}"/>
              </a:ext>
            </a:extLst>
          </p:cNvPr>
          <p:cNvGraphicFramePr>
            <a:graphicFrameLocks noGrp="1"/>
          </p:cNvGraphicFramePr>
          <p:nvPr>
            <p:ph type="tbl" sz="quarter" idx="13"/>
            <p:extLst>
              <p:ext uri="{D42A27DB-BD31-4B8C-83A1-F6EECF244321}">
                <p14:modId xmlns:p14="http://schemas.microsoft.com/office/powerpoint/2010/main" val="2354329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362557103"/>
                    </a:ext>
                  </a:extLst>
                </a:gridCol>
                <a:gridCol w="493776">
                  <a:extLst>
                    <a:ext uri="{9D8B030D-6E8A-4147-A177-3AD203B41FA5}">
                      <a16:colId xmlns:a16="http://schemas.microsoft.com/office/drawing/2014/main" val="2730629060"/>
                    </a:ext>
                  </a:extLst>
                </a:gridCol>
                <a:gridCol w="493776">
                  <a:extLst>
                    <a:ext uri="{9D8B030D-6E8A-4147-A177-3AD203B41FA5}">
                      <a16:colId xmlns:a16="http://schemas.microsoft.com/office/drawing/2014/main" val="1051869016"/>
                    </a:ext>
                  </a:extLst>
                </a:gridCol>
                <a:gridCol w="493776">
                  <a:extLst>
                    <a:ext uri="{9D8B030D-6E8A-4147-A177-3AD203B41FA5}">
                      <a16:colId xmlns:a16="http://schemas.microsoft.com/office/drawing/2014/main" val="2346370158"/>
                    </a:ext>
                  </a:extLst>
                </a:gridCol>
                <a:gridCol w="493776">
                  <a:extLst>
                    <a:ext uri="{9D8B030D-6E8A-4147-A177-3AD203B41FA5}">
                      <a16:colId xmlns:a16="http://schemas.microsoft.com/office/drawing/2014/main" val="3989845510"/>
                    </a:ext>
                  </a:extLst>
                </a:gridCol>
                <a:gridCol w="493776">
                  <a:extLst>
                    <a:ext uri="{9D8B030D-6E8A-4147-A177-3AD203B41FA5}">
                      <a16:colId xmlns:a16="http://schemas.microsoft.com/office/drawing/2014/main" val="968186943"/>
                    </a:ext>
                  </a:extLst>
                </a:gridCol>
                <a:gridCol w="493776">
                  <a:extLst>
                    <a:ext uri="{9D8B030D-6E8A-4147-A177-3AD203B41FA5}">
                      <a16:colId xmlns:a16="http://schemas.microsoft.com/office/drawing/2014/main" val="4232106928"/>
                    </a:ext>
                  </a:extLst>
                </a:gridCol>
                <a:gridCol w="493776">
                  <a:extLst>
                    <a:ext uri="{9D8B030D-6E8A-4147-A177-3AD203B41FA5}">
                      <a16:colId xmlns:a16="http://schemas.microsoft.com/office/drawing/2014/main" val="339994051"/>
                    </a:ext>
                  </a:extLst>
                </a:gridCol>
                <a:gridCol w="493776">
                  <a:extLst>
                    <a:ext uri="{9D8B030D-6E8A-4147-A177-3AD203B41FA5}">
                      <a16:colId xmlns:a16="http://schemas.microsoft.com/office/drawing/2014/main" val="2346979428"/>
                    </a:ext>
                  </a:extLst>
                </a:gridCol>
                <a:gridCol w="493776">
                  <a:extLst>
                    <a:ext uri="{9D8B030D-6E8A-4147-A177-3AD203B41FA5}">
                      <a16:colId xmlns:a16="http://schemas.microsoft.com/office/drawing/2014/main" val="3308776551"/>
                    </a:ext>
                  </a:extLst>
                </a:gridCol>
                <a:gridCol w="493776">
                  <a:extLst>
                    <a:ext uri="{9D8B030D-6E8A-4147-A177-3AD203B41FA5}">
                      <a16:colId xmlns:a16="http://schemas.microsoft.com/office/drawing/2014/main" val="897875940"/>
                    </a:ext>
                  </a:extLst>
                </a:gridCol>
                <a:gridCol w="493776">
                  <a:extLst>
                    <a:ext uri="{9D8B030D-6E8A-4147-A177-3AD203B41FA5}">
                      <a16:colId xmlns:a16="http://schemas.microsoft.com/office/drawing/2014/main" val="2752017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extLst>
                  <a:ext uri="{0D108BD9-81ED-4DB2-BD59-A6C34878D82A}">
                    <a16:rowId xmlns:a16="http://schemas.microsoft.com/office/drawing/2014/main" val="194065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1" i="0" u="none" strike="noStrike" kern="1200" cap="none" spc="0" normalizeH="0" baseline="0" noProof="0">
                          <a:ln>
                            <a:noFill/>
                          </a:ln>
                          <a:solidFill>
                            <a:prstClr val="black"/>
                          </a:solidFill>
                          <a:effectLst/>
                          <a:uLnTx/>
                          <a:uFillTx/>
                          <a:latin typeface="+mn-lt"/>
                          <a:ea typeface="+mn-ea"/>
                          <a:cs typeface="+mn-cs"/>
                        </a:rPr>
                        <a:t>Samsung Saudi - 2020-02-10 10:32:49</a:t>
                      </a:r>
                      <a:r>
                        <a:rPr kumimoji="0" lang="nn-NO" sz="1000" b="0" i="0" u="none" strike="noStrike" kern="1200" cap="none" spc="0" normalizeH="0" baseline="0" noProof="0">
                          <a:ln>
                            <a:noFill/>
                          </a:ln>
                          <a:solidFill>
                            <a:prstClr val="black"/>
                          </a:solidFill>
                          <a:effectLst/>
                          <a:uLnTx/>
                          <a:uFillTx/>
                          <a:latin typeface="+mn-lt"/>
                          <a:ea typeface="+mn-ea"/>
                          <a:cs typeface="+mn-cs"/>
                        </a:rPr>
                        <a:t>
 Galaxy Z Flip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46580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- 2020-01-12 13:46:42</a:t>
                      </a:r>
                      <a:r>
                        <a:rPr kumimoji="0" lang="en-US" sz="1000" b="0" i="0" u="none" strike="noStrike" kern="1200" cap="none" spc="0" normalizeH="0" baseline="0" noProof="0">
                          <a:ln>
                            <a:noFill/>
                          </a:ln>
                          <a:solidFill>
                            <a:prstClr val="black"/>
                          </a:solidFill>
                          <a:effectLst/>
                          <a:uLnTx/>
                          <a:uFillTx/>
                          <a:latin typeface="+mn-lt"/>
                          <a:ea typeface="+mn-ea"/>
                          <a:cs typeface="+mn-cs"/>
                        </a:rPr>
                        <a:t>
 Galaxy A51 | </a:t>
                      </a:r>
                      <a:r>
                        <a:rPr kumimoji="0" lang="ar-AE" sz="1000" b="0" i="0" u="none" strike="noStrike" kern="1200" cap="none" spc="0" normalizeH="0" baseline="0" noProof="0">
                          <a:ln>
                            <a:noFill/>
                          </a:ln>
                          <a:solidFill>
                            <a:prstClr val="black"/>
                          </a:solidFill>
                          <a:effectLst/>
                          <a:uLnTx/>
                          <a:uFillTx/>
                          <a:latin typeface="+mn-lt"/>
                          <a:ea typeface="+mn-ea"/>
                          <a:cs typeface="+mn-cs"/>
                        </a:rPr>
                        <a:t>معزز اللعب يمنحك الفوز لا محالة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87554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- 2020-02-20 04:30:01</a:t>
                      </a:r>
                      <a:r>
                        <a:rPr kumimoji="0" lang="en-US" sz="1000" b="0" i="0" u="none" strike="noStrike" kern="1200" cap="none" spc="0" normalizeH="0" baseline="0" noProof="0">
                          <a:ln>
                            <a:noFill/>
                          </a:ln>
                          <a:solidFill>
                            <a:prstClr val="black"/>
                          </a:solidFill>
                          <a:effectLst/>
                          <a:uLnTx/>
                          <a:uFillTx/>
                          <a:latin typeface="+mn-lt"/>
                          <a:ea typeface="+mn-ea"/>
                          <a:cs typeface="+mn-cs"/>
                        </a:rPr>
                        <a:t>
 Galaxy </a:t>
                      </a:r>
                      <a:r>
                        <a:rPr kumimoji="0" lang="ar-AE" sz="1000" b="0" i="0" u="none" strike="noStrike" kern="1200" cap="none" spc="0" normalizeH="0" baseline="0" noProof="0">
                          <a:ln>
                            <a:noFill/>
                          </a:ln>
                          <a:solidFill>
                            <a:prstClr val="black"/>
                          </a:solidFill>
                          <a:effectLst/>
                          <a:uLnTx/>
                          <a:uFillTx/>
                          <a:latin typeface="+mn-lt"/>
                          <a:ea typeface="+mn-ea"/>
                          <a:cs typeface="+mn-cs"/>
                        </a:rPr>
                        <a:t>إيمان عبدالشكور | أفكاركم مع</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42184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- 2020-02-20 04:29:54</a:t>
                      </a:r>
                      <a:r>
                        <a:rPr kumimoji="0" lang="en-US" sz="1000" b="0" i="0" u="none" strike="noStrike" kern="1200" cap="none" spc="0" normalizeH="0" baseline="0" noProof="0">
                          <a:ln>
                            <a:noFill/>
                          </a:ln>
                          <a:solidFill>
                            <a:prstClr val="black"/>
                          </a:solidFill>
                          <a:effectLst/>
                          <a:uLnTx/>
                          <a:uFillTx/>
                          <a:latin typeface="+mn-lt"/>
                          <a:ea typeface="+mn-ea"/>
                          <a:cs typeface="+mn-cs"/>
                        </a:rPr>
                        <a:t>
 Galaxy </a:t>
                      </a:r>
                      <a:r>
                        <a:rPr kumimoji="0" lang="ar-AE" sz="1000" b="0" i="0" u="none" strike="noStrike" kern="1200" cap="none" spc="0" normalizeH="0" baseline="0" noProof="0">
                          <a:ln>
                            <a:noFill/>
                          </a:ln>
                          <a:solidFill>
                            <a:prstClr val="black"/>
                          </a:solidFill>
                          <a:effectLst/>
                          <a:uLnTx/>
                          <a:uFillTx/>
                          <a:latin typeface="+mn-lt"/>
                          <a:ea typeface="+mn-ea"/>
                          <a:cs typeface="+mn-cs"/>
                        </a:rPr>
                        <a:t>فيصل السيف | أفكاركم مع</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07334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- 2020-03-12 10:41:22</a:t>
                      </a:r>
                      <a:r>
                        <a:rPr kumimoji="0" lang="en-US" sz="1000" b="0" i="0" u="none" strike="noStrike" kern="1200" cap="none" spc="0" normalizeH="0" baseline="0" noProof="0">
                          <a:ln>
                            <a:noFill/>
                          </a:ln>
                          <a:solidFill>
                            <a:prstClr val="black"/>
                          </a:solidFill>
                          <a:effectLst/>
                          <a:uLnTx/>
                          <a:uFillTx/>
                          <a:latin typeface="+mn-lt"/>
                          <a:ea typeface="+mn-ea"/>
                          <a:cs typeface="+mn-cs"/>
                        </a:rPr>
                        <a:t>
 #LoveforGalaxy - </a:t>
                      </a:r>
                      <a:r>
                        <a:rPr kumimoji="0" lang="ar-AE" sz="1000" b="0" i="0" u="none" strike="noStrike" kern="1200" cap="none" spc="0" normalizeH="0" baseline="0" noProof="0">
                          <a:ln>
                            <a:noFill/>
                          </a:ln>
                          <a:solidFill>
                            <a:prstClr val="black"/>
                          </a:solidFill>
                          <a:effectLst/>
                          <a:uLnTx/>
                          <a:uFillTx/>
                          <a:latin typeface="+mn-lt"/>
                          <a:ea typeface="+mn-ea"/>
                          <a:cs typeface="+mn-cs"/>
                        </a:rPr>
                        <a:t>طريقة المشاركة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47663309"/>
                  </a:ext>
                </a:extLst>
              </a:tr>
            </a:tbl>
          </a:graphicData>
        </a:graphic>
      </p:graphicFrame>
      <p:sp>
        <p:nvSpPr>
          <p:cNvPr id="4" name="Text Placeholder 3">
            <a:extLst>
              <a:ext uri="{FF2B5EF4-FFF2-40B4-BE49-F238E27FC236}">
                <a16:creationId xmlns:a16="http://schemas.microsoft.com/office/drawing/2014/main" id="{7B8B22CE-A89A-4134-924A-47CFE156FB70}"/>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425614928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8153B-685B-4235-B635-31A46E4925FB}"/>
              </a:ext>
            </a:extLst>
          </p:cNvPr>
          <p:cNvSpPr>
            <a:spLocks noGrp="1"/>
          </p:cNvSpPr>
          <p:nvPr>
            <p:ph type="title"/>
          </p:nvPr>
        </p:nvSpPr>
        <p:spPr/>
        <p:txBody>
          <a:bodyPr/>
          <a:lstStyle/>
          <a:p>
            <a:r>
              <a:rPr lang="en-US"/>
              <a:t>Youtube Top Performing Videos | Samsung KSA - 3 of 6</a:t>
            </a:r>
          </a:p>
        </p:txBody>
      </p:sp>
      <p:graphicFrame>
        <p:nvGraphicFramePr>
          <p:cNvPr id="5" name="Table Placeholder 4">
            <a:extLst>
              <a:ext uri="{FF2B5EF4-FFF2-40B4-BE49-F238E27FC236}">
                <a16:creationId xmlns:a16="http://schemas.microsoft.com/office/drawing/2014/main" id="{5A36BB3F-3DB7-464E-A191-43B1E04D3018}"/>
              </a:ext>
            </a:extLst>
          </p:cNvPr>
          <p:cNvGraphicFramePr>
            <a:graphicFrameLocks noGrp="1"/>
          </p:cNvGraphicFramePr>
          <p:nvPr>
            <p:ph type="tbl" sz="quarter" idx="13"/>
            <p:extLst>
              <p:ext uri="{D42A27DB-BD31-4B8C-83A1-F6EECF244321}">
                <p14:modId xmlns:p14="http://schemas.microsoft.com/office/powerpoint/2010/main" val="40878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671502214"/>
                    </a:ext>
                  </a:extLst>
                </a:gridCol>
                <a:gridCol w="493776">
                  <a:extLst>
                    <a:ext uri="{9D8B030D-6E8A-4147-A177-3AD203B41FA5}">
                      <a16:colId xmlns:a16="http://schemas.microsoft.com/office/drawing/2014/main" val="2001458218"/>
                    </a:ext>
                  </a:extLst>
                </a:gridCol>
                <a:gridCol w="493776">
                  <a:extLst>
                    <a:ext uri="{9D8B030D-6E8A-4147-A177-3AD203B41FA5}">
                      <a16:colId xmlns:a16="http://schemas.microsoft.com/office/drawing/2014/main" val="2690441585"/>
                    </a:ext>
                  </a:extLst>
                </a:gridCol>
                <a:gridCol w="493776">
                  <a:extLst>
                    <a:ext uri="{9D8B030D-6E8A-4147-A177-3AD203B41FA5}">
                      <a16:colId xmlns:a16="http://schemas.microsoft.com/office/drawing/2014/main" val="971119105"/>
                    </a:ext>
                  </a:extLst>
                </a:gridCol>
                <a:gridCol w="493776">
                  <a:extLst>
                    <a:ext uri="{9D8B030D-6E8A-4147-A177-3AD203B41FA5}">
                      <a16:colId xmlns:a16="http://schemas.microsoft.com/office/drawing/2014/main" val="880454262"/>
                    </a:ext>
                  </a:extLst>
                </a:gridCol>
                <a:gridCol w="493776">
                  <a:extLst>
                    <a:ext uri="{9D8B030D-6E8A-4147-A177-3AD203B41FA5}">
                      <a16:colId xmlns:a16="http://schemas.microsoft.com/office/drawing/2014/main" val="355769613"/>
                    </a:ext>
                  </a:extLst>
                </a:gridCol>
                <a:gridCol w="493776">
                  <a:extLst>
                    <a:ext uri="{9D8B030D-6E8A-4147-A177-3AD203B41FA5}">
                      <a16:colId xmlns:a16="http://schemas.microsoft.com/office/drawing/2014/main" val="559944888"/>
                    </a:ext>
                  </a:extLst>
                </a:gridCol>
                <a:gridCol w="493776">
                  <a:extLst>
                    <a:ext uri="{9D8B030D-6E8A-4147-A177-3AD203B41FA5}">
                      <a16:colId xmlns:a16="http://schemas.microsoft.com/office/drawing/2014/main" val="3904075060"/>
                    </a:ext>
                  </a:extLst>
                </a:gridCol>
                <a:gridCol w="493776">
                  <a:extLst>
                    <a:ext uri="{9D8B030D-6E8A-4147-A177-3AD203B41FA5}">
                      <a16:colId xmlns:a16="http://schemas.microsoft.com/office/drawing/2014/main" val="1971568283"/>
                    </a:ext>
                  </a:extLst>
                </a:gridCol>
                <a:gridCol w="493776">
                  <a:extLst>
                    <a:ext uri="{9D8B030D-6E8A-4147-A177-3AD203B41FA5}">
                      <a16:colId xmlns:a16="http://schemas.microsoft.com/office/drawing/2014/main" val="2016021133"/>
                    </a:ext>
                  </a:extLst>
                </a:gridCol>
                <a:gridCol w="493776">
                  <a:extLst>
                    <a:ext uri="{9D8B030D-6E8A-4147-A177-3AD203B41FA5}">
                      <a16:colId xmlns:a16="http://schemas.microsoft.com/office/drawing/2014/main" val="3339017678"/>
                    </a:ext>
                  </a:extLst>
                </a:gridCol>
                <a:gridCol w="493776">
                  <a:extLst>
                    <a:ext uri="{9D8B030D-6E8A-4147-A177-3AD203B41FA5}">
                      <a16:colId xmlns:a16="http://schemas.microsoft.com/office/drawing/2014/main" val="2935208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extLst>
                  <a:ext uri="{0D108BD9-81ED-4DB2-BD59-A6C34878D82A}">
                    <a16:rowId xmlns:a16="http://schemas.microsoft.com/office/drawing/2014/main" val="2131252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- 2020-02-20 04:29:51</a:t>
                      </a:r>
                      <a:r>
                        <a:rPr kumimoji="0" lang="en-US" sz="1000" b="0" i="0" u="none" strike="noStrike" kern="1200" cap="none" spc="0" normalizeH="0" baseline="0" noProof="0">
                          <a:ln>
                            <a:noFill/>
                          </a:ln>
                          <a:solidFill>
                            <a:prstClr val="black"/>
                          </a:solidFill>
                          <a:effectLst/>
                          <a:uLnTx/>
                          <a:uFillTx/>
                          <a:latin typeface="+mn-lt"/>
                          <a:ea typeface="+mn-ea"/>
                          <a:cs typeface="+mn-cs"/>
                        </a:rPr>
                        <a:t>
 Galaxy </a:t>
                      </a:r>
                      <a:r>
                        <a:rPr kumimoji="0" lang="ar-AE" sz="1000" b="0" i="0" u="none" strike="noStrike" kern="1200" cap="none" spc="0" normalizeH="0" baseline="0" noProof="0">
                          <a:ln>
                            <a:noFill/>
                          </a:ln>
                          <a:solidFill>
                            <a:prstClr val="black"/>
                          </a:solidFill>
                          <a:effectLst/>
                          <a:uLnTx/>
                          <a:uFillTx/>
                          <a:latin typeface="+mn-lt"/>
                          <a:ea typeface="+mn-ea"/>
                          <a:cs typeface="+mn-cs"/>
                        </a:rPr>
                        <a:t>بسمة الخريجي | أفكاركم مع</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81878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- 2020-03-12 11:00:56</a:t>
                      </a:r>
                      <a:r>
                        <a:rPr kumimoji="0" lang="en-US" sz="1000" b="0" i="0" u="none" strike="noStrike" kern="1200" cap="none" spc="0" normalizeH="0" baseline="0" noProof="0">
                          <a:ln>
                            <a:noFill/>
                          </a:ln>
                          <a:solidFill>
                            <a:prstClr val="black"/>
                          </a:solidFill>
                          <a:effectLst/>
                          <a:uLnTx/>
                          <a:uFillTx/>
                          <a:latin typeface="+mn-lt"/>
                          <a:ea typeface="+mn-ea"/>
                          <a:cs typeface="+mn-cs"/>
                        </a:rPr>
                        <a:t>
 Galaxy S20 - </a:t>
                      </a:r>
                      <a:r>
                        <a:rPr kumimoji="0" lang="ar-AE" sz="1000" b="0" i="0" u="none" strike="noStrike" kern="1200" cap="none" spc="0" normalizeH="0" baseline="0" noProof="0">
                          <a:ln>
                            <a:noFill/>
                          </a:ln>
                          <a:solidFill>
                            <a:prstClr val="black"/>
                          </a:solidFill>
                          <a:effectLst/>
                          <a:uLnTx/>
                          <a:uFillTx/>
                          <a:latin typeface="+mn-lt"/>
                          <a:ea typeface="+mn-ea"/>
                          <a:cs typeface="+mn-cs"/>
                        </a:rPr>
                        <a:t>طريقة تصوير الصور الليلية المبهرة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06295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- 2020-03-12 11:02:04</a:t>
                      </a:r>
                      <a:r>
                        <a:rPr kumimoji="0" lang="en-US" sz="1000" b="0" i="0" u="none" strike="noStrike" kern="1200" cap="none" spc="0" normalizeH="0" baseline="0" noProof="0">
                          <a:ln>
                            <a:noFill/>
                          </a:ln>
                          <a:solidFill>
                            <a:prstClr val="black"/>
                          </a:solidFill>
                          <a:effectLst/>
                          <a:uLnTx/>
                          <a:uFillTx/>
                          <a:latin typeface="+mn-lt"/>
                          <a:ea typeface="+mn-ea"/>
                          <a:cs typeface="+mn-cs"/>
                        </a:rPr>
                        <a:t>
 Galaxy S20 - Super Steady</a:t>
                      </a:r>
                      <a:r>
                        <a:rPr kumimoji="0" lang="ar-AE" sz="1000" b="0" i="0" u="none" strike="noStrike" kern="1200" cap="none" spc="0" normalizeH="0" baseline="0" noProof="0">
                          <a:ln>
                            <a:noFill/>
                          </a:ln>
                          <a:solidFill>
                            <a:prstClr val="black"/>
                          </a:solidFill>
                          <a:effectLst/>
                          <a:uLnTx/>
                          <a:uFillTx/>
                          <a:latin typeface="+mn-lt"/>
                          <a:ea typeface="+mn-ea"/>
                          <a:cs typeface="+mn-cs"/>
                        </a:rPr>
                        <a:t>طريقة استخدام تصوير الفيديو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70988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- 2020-03-12 10:42:27</a:t>
                      </a:r>
                      <a:r>
                        <a:rPr kumimoji="0" lang="en-US" sz="1000" b="0" i="0" u="none" strike="noStrike" kern="1200" cap="none" spc="0" normalizeH="0" baseline="0" noProof="0">
                          <a:ln>
                            <a:noFill/>
                          </a:ln>
                          <a:solidFill>
                            <a:prstClr val="black"/>
                          </a:solidFill>
                          <a:effectLst/>
                          <a:uLnTx/>
                          <a:uFillTx/>
                          <a:latin typeface="+mn-lt"/>
                          <a:ea typeface="+mn-ea"/>
                          <a:cs typeface="+mn-cs"/>
                        </a:rPr>
                        <a:t>
 #LoveforGalaxy - How to participate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48743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- 2020-01-12 13:46:35</a:t>
                      </a:r>
                      <a:r>
                        <a:rPr kumimoji="0" lang="en-US" sz="1000" b="0" i="0" u="none" strike="noStrike" kern="1200" cap="none" spc="0" normalizeH="0" baseline="0" noProof="0">
                          <a:ln>
                            <a:noFill/>
                          </a:ln>
                          <a:solidFill>
                            <a:prstClr val="black"/>
                          </a:solidFill>
                          <a:effectLst/>
                          <a:uLnTx/>
                          <a:uFillTx/>
                          <a:latin typeface="+mn-lt"/>
                          <a:ea typeface="+mn-ea"/>
                          <a:cs typeface="+mn-cs"/>
                        </a:rPr>
                        <a:t>
 Galaxy A51 | </a:t>
                      </a:r>
                      <a:r>
                        <a:rPr kumimoji="0" lang="ar-AE" sz="1000" b="0" i="0" u="none" strike="noStrike" kern="1200" cap="none" spc="0" normalizeH="0" baseline="0" noProof="0">
                          <a:ln>
                            <a:noFill/>
                          </a:ln>
                          <a:solidFill>
                            <a:prstClr val="black"/>
                          </a:solidFill>
                          <a:effectLst/>
                          <a:uLnTx/>
                          <a:uFillTx/>
                          <a:latin typeface="+mn-lt"/>
                          <a:ea typeface="+mn-ea"/>
                          <a:cs typeface="+mn-cs"/>
                        </a:rPr>
                        <a:t>سجِّل مقاطع فيديو انسيابية وثابتة بغير اهتزاز كالمحترفين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66913194"/>
                  </a:ext>
                </a:extLst>
              </a:tr>
            </a:tbl>
          </a:graphicData>
        </a:graphic>
      </p:graphicFrame>
      <p:sp>
        <p:nvSpPr>
          <p:cNvPr id="4" name="Text Placeholder 3">
            <a:extLst>
              <a:ext uri="{FF2B5EF4-FFF2-40B4-BE49-F238E27FC236}">
                <a16:creationId xmlns:a16="http://schemas.microsoft.com/office/drawing/2014/main" id="{07D76563-DE1C-4B95-B690-08EE351B1F9A}"/>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94328993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69A52-3132-45A9-BEFF-A270BBDFC1BA}"/>
              </a:ext>
            </a:extLst>
          </p:cNvPr>
          <p:cNvSpPr>
            <a:spLocks noGrp="1"/>
          </p:cNvSpPr>
          <p:nvPr>
            <p:ph type="title"/>
          </p:nvPr>
        </p:nvSpPr>
        <p:spPr/>
        <p:txBody>
          <a:bodyPr/>
          <a:lstStyle/>
          <a:p>
            <a:r>
              <a:rPr lang="en-US"/>
              <a:t>Youtube Top Performing Videos | Samsung KSA - 4 of 6</a:t>
            </a:r>
          </a:p>
        </p:txBody>
      </p:sp>
      <p:graphicFrame>
        <p:nvGraphicFramePr>
          <p:cNvPr id="5" name="Table Placeholder 4">
            <a:extLst>
              <a:ext uri="{FF2B5EF4-FFF2-40B4-BE49-F238E27FC236}">
                <a16:creationId xmlns:a16="http://schemas.microsoft.com/office/drawing/2014/main" id="{F2BB05A7-08EF-410C-82D3-D98F15F9227A}"/>
              </a:ext>
            </a:extLst>
          </p:cNvPr>
          <p:cNvGraphicFramePr>
            <a:graphicFrameLocks noGrp="1"/>
          </p:cNvGraphicFramePr>
          <p:nvPr>
            <p:ph type="tbl" sz="quarter" idx="13"/>
            <p:extLst>
              <p:ext uri="{D42A27DB-BD31-4B8C-83A1-F6EECF244321}">
                <p14:modId xmlns:p14="http://schemas.microsoft.com/office/powerpoint/2010/main" val="1617679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962695555"/>
                    </a:ext>
                  </a:extLst>
                </a:gridCol>
                <a:gridCol w="493776">
                  <a:extLst>
                    <a:ext uri="{9D8B030D-6E8A-4147-A177-3AD203B41FA5}">
                      <a16:colId xmlns:a16="http://schemas.microsoft.com/office/drawing/2014/main" val="1839067277"/>
                    </a:ext>
                  </a:extLst>
                </a:gridCol>
                <a:gridCol w="493776">
                  <a:extLst>
                    <a:ext uri="{9D8B030D-6E8A-4147-A177-3AD203B41FA5}">
                      <a16:colId xmlns:a16="http://schemas.microsoft.com/office/drawing/2014/main" val="943512795"/>
                    </a:ext>
                  </a:extLst>
                </a:gridCol>
                <a:gridCol w="493776">
                  <a:extLst>
                    <a:ext uri="{9D8B030D-6E8A-4147-A177-3AD203B41FA5}">
                      <a16:colId xmlns:a16="http://schemas.microsoft.com/office/drawing/2014/main" val="987501769"/>
                    </a:ext>
                  </a:extLst>
                </a:gridCol>
                <a:gridCol w="493776">
                  <a:extLst>
                    <a:ext uri="{9D8B030D-6E8A-4147-A177-3AD203B41FA5}">
                      <a16:colId xmlns:a16="http://schemas.microsoft.com/office/drawing/2014/main" val="358290749"/>
                    </a:ext>
                  </a:extLst>
                </a:gridCol>
                <a:gridCol w="493776">
                  <a:extLst>
                    <a:ext uri="{9D8B030D-6E8A-4147-A177-3AD203B41FA5}">
                      <a16:colId xmlns:a16="http://schemas.microsoft.com/office/drawing/2014/main" val="1704589808"/>
                    </a:ext>
                  </a:extLst>
                </a:gridCol>
                <a:gridCol w="493776">
                  <a:extLst>
                    <a:ext uri="{9D8B030D-6E8A-4147-A177-3AD203B41FA5}">
                      <a16:colId xmlns:a16="http://schemas.microsoft.com/office/drawing/2014/main" val="2191308610"/>
                    </a:ext>
                  </a:extLst>
                </a:gridCol>
                <a:gridCol w="493776">
                  <a:extLst>
                    <a:ext uri="{9D8B030D-6E8A-4147-A177-3AD203B41FA5}">
                      <a16:colId xmlns:a16="http://schemas.microsoft.com/office/drawing/2014/main" val="3445750459"/>
                    </a:ext>
                  </a:extLst>
                </a:gridCol>
                <a:gridCol w="493776">
                  <a:extLst>
                    <a:ext uri="{9D8B030D-6E8A-4147-A177-3AD203B41FA5}">
                      <a16:colId xmlns:a16="http://schemas.microsoft.com/office/drawing/2014/main" val="724685298"/>
                    </a:ext>
                  </a:extLst>
                </a:gridCol>
                <a:gridCol w="493776">
                  <a:extLst>
                    <a:ext uri="{9D8B030D-6E8A-4147-A177-3AD203B41FA5}">
                      <a16:colId xmlns:a16="http://schemas.microsoft.com/office/drawing/2014/main" val="487904591"/>
                    </a:ext>
                  </a:extLst>
                </a:gridCol>
                <a:gridCol w="493776">
                  <a:extLst>
                    <a:ext uri="{9D8B030D-6E8A-4147-A177-3AD203B41FA5}">
                      <a16:colId xmlns:a16="http://schemas.microsoft.com/office/drawing/2014/main" val="3877704808"/>
                    </a:ext>
                  </a:extLst>
                </a:gridCol>
                <a:gridCol w="493776">
                  <a:extLst>
                    <a:ext uri="{9D8B030D-6E8A-4147-A177-3AD203B41FA5}">
                      <a16:colId xmlns:a16="http://schemas.microsoft.com/office/drawing/2014/main" val="3903386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extLst>
                  <a:ext uri="{0D108BD9-81ED-4DB2-BD59-A6C34878D82A}">
                    <a16:rowId xmlns:a16="http://schemas.microsoft.com/office/drawing/2014/main" val="1537122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- 2020-01-12 13:46:48</a:t>
                      </a:r>
                      <a:r>
                        <a:rPr kumimoji="0" lang="en-US" sz="1000" b="0" i="0" u="none" strike="noStrike" kern="1200" cap="none" spc="0" normalizeH="0" baseline="0" noProof="0">
                          <a:ln>
                            <a:noFill/>
                          </a:ln>
                          <a:solidFill>
                            <a:prstClr val="black"/>
                          </a:solidFill>
                          <a:effectLst/>
                          <a:uLnTx/>
                          <a:uFillTx/>
                          <a:latin typeface="+mn-lt"/>
                          <a:ea typeface="+mn-ea"/>
                          <a:cs typeface="+mn-cs"/>
                        </a:rPr>
                        <a:t>
 Galaxy A51 | </a:t>
                      </a:r>
                      <a:r>
                        <a:rPr kumimoji="0" lang="ar-AE" sz="1000" b="0" i="0" u="none" strike="noStrike" kern="1200" cap="none" spc="0" normalizeH="0" baseline="0" noProof="0">
                          <a:ln>
                            <a:noFill/>
                          </a:ln>
                          <a:solidFill>
                            <a:prstClr val="black"/>
                          </a:solidFill>
                          <a:effectLst/>
                          <a:uLnTx/>
                          <a:uFillTx/>
                          <a:latin typeface="+mn-lt"/>
                          <a:ea typeface="+mn-ea"/>
                          <a:cs typeface="+mn-cs"/>
                        </a:rPr>
                        <a:t>بطارية تدوم طويلًا مهما كان معدل الاستخدام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90747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- 2020-02-11 13:49:48</a:t>
                      </a:r>
                      <a:r>
                        <a:rPr kumimoji="0" lang="en-US" sz="1000" b="0" i="0" u="none" strike="noStrike" kern="1200" cap="none" spc="0" normalizeH="0" baseline="0" noProof="0">
                          <a:ln>
                            <a:noFill/>
                          </a:ln>
                          <a:solidFill>
                            <a:prstClr val="black"/>
                          </a:solidFill>
                          <a:effectLst/>
                          <a:uLnTx/>
                          <a:uFillTx/>
                          <a:latin typeface="+mn-lt"/>
                          <a:ea typeface="+mn-ea"/>
                          <a:cs typeface="+mn-cs"/>
                        </a:rPr>
                        <a:t>
 Galaxy </a:t>
                      </a:r>
                      <a:r>
                        <a:rPr kumimoji="0" lang="ar-AE" sz="1000" b="0" i="0" u="none" strike="noStrike" kern="1200" cap="none" spc="0" normalizeH="0" baseline="0" noProof="0">
                          <a:ln>
                            <a:noFill/>
                          </a:ln>
                          <a:solidFill>
                            <a:prstClr val="black"/>
                          </a:solidFill>
                          <a:effectLst/>
                          <a:uLnTx/>
                          <a:uFillTx/>
                          <a:latin typeface="+mn-lt"/>
                          <a:ea typeface="+mn-ea"/>
                          <a:cs typeface="+mn-cs"/>
                        </a:rPr>
                        <a:t>فيصل السيف | أفكاركم مع</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096220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- 2017-04-20 15:06:36</a:t>
                      </a:r>
                      <a:r>
                        <a:rPr kumimoji="0" lang="en-US" sz="1000" b="0" i="0" u="none" strike="noStrike" kern="1200" cap="none" spc="0" normalizeH="0" baseline="0" noProof="0">
                          <a:ln>
                            <a:noFill/>
                          </a:ln>
                          <a:solidFill>
                            <a:prstClr val="black"/>
                          </a:solidFill>
                          <a:effectLst/>
                          <a:uLnTx/>
                          <a:uFillTx/>
                          <a:latin typeface="+mn-lt"/>
                          <a:ea typeface="+mn-ea"/>
                          <a:cs typeface="+mn-cs"/>
                        </a:rPr>
                        <a:t>
 Samsung Galaxy S8 and S8+: Official Introduction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230784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- 2020-02-11 13:51:00</a:t>
                      </a:r>
                      <a:r>
                        <a:rPr kumimoji="0" lang="en-US" sz="1000" b="0" i="0" u="none" strike="noStrike" kern="1200" cap="none" spc="0" normalizeH="0" baseline="0" noProof="0">
                          <a:ln>
                            <a:noFill/>
                          </a:ln>
                          <a:solidFill>
                            <a:prstClr val="black"/>
                          </a:solidFill>
                          <a:effectLst/>
                          <a:uLnTx/>
                          <a:uFillTx/>
                          <a:latin typeface="+mn-lt"/>
                          <a:ea typeface="+mn-ea"/>
                          <a:cs typeface="+mn-cs"/>
                        </a:rPr>
                        <a:t>
 Galaxy </a:t>
                      </a:r>
                      <a:r>
                        <a:rPr kumimoji="0" lang="ar-AE" sz="1000" b="0" i="0" u="none" strike="noStrike" kern="1200" cap="none" spc="0" normalizeH="0" baseline="0" noProof="0">
                          <a:ln>
                            <a:noFill/>
                          </a:ln>
                          <a:solidFill>
                            <a:prstClr val="black"/>
                          </a:solidFill>
                          <a:effectLst/>
                          <a:uLnTx/>
                          <a:uFillTx/>
                          <a:latin typeface="+mn-lt"/>
                          <a:ea typeface="+mn-ea"/>
                          <a:cs typeface="+mn-cs"/>
                        </a:rPr>
                        <a:t>إيمان عبدالشكور | أفكاركم مع</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273578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- 2020-02-11 13:50:01</a:t>
                      </a:r>
                      <a:r>
                        <a:rPr kumimoji="0" lang="en-US" sz="1000" b="0" i="0" u="none" strike="noStrike" kern="1200" cap="none" spc="0" normalizeH="0" baseline="0" noProof="0">
                          <a:ln>
                            <a:noFill/>
                          </a:ln>
                          <a:solidFill>
                            <a:prstClr val="black"/>
                          </a:solidFill>
                          <a:effectLst/>
                          <a:uLnTx/>
                          <a:uFillTx/>
                          <a:latin typeface="+mn-lt"/>
                          <a:ea typeface="+mn-ea"/>
                          <a:cs typeface="+mn-cs"/>
                        </a:rPr>
                        <a:t>
 Galaxy </a:t>
                      </a:r>
                      <a:r>
                        <a:rPr kumimoji="0" lang="ar-AE" sz="1000" b="0" i="0" u="none" strike="noStrike" kern="1200" cap="none" spc="0" normalizeH="0" baseline="0" noProof="0">
                          <a:ln>
                            <a:noFill/>
                          </a:ln>
                          <a:solidFill>
                            <a:prstClr val="black"/>
                          </a:solidFill>
                          <a:effectLst/>
                          <a:uLnTx/>
                          <a:uFillTx/>
                          <a:latin typeface="+mn-lt"/>
                          <a:ea typeface="+mn-ea"/>
                          <a:cs typeface="+mn-cs"/>
                        </a:rPr>
                        <a:t>بسمة الخريجي | أفكاركم مع</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773282101"/>
                  </a:ext>
                </a:extLst>
              </a:tr>
            </a:tbl>
          </a:graphicData>
        </a:graphic>
      </p:graphicFrame>
      <p:sp>
        <p:nvSpPr>
          <p:cNvPr id="4" name="Text Placeholder 3">
            <a:extLst>
              <a:ext uri="{FF2B5EF4-FFF2-40B4-BE49-F238E27FC236}">
                <a16:creationId xmlns:a16="http://schemas.microsoft.com/office/drawing/2014/main" id="{EF4450A3-5A1E-4F78-876B-EAD6EAC023DB}"/>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68010877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D9B32-FB55-48E2-B2FA-81FBD74A1AB9}"/>
              </a:ext>
            </a:extLst>
          </p:cNvPr>
          <p:cNvSpPr>
            <a:spLocks noGrp="1"/>
          </p:cNvSpPr>
          <p:nvPr>
            <p:ph type="title"/>
          </p:nvPr>
        </p:nvSpPr>
        <p:spPr/>
        <p:txBody>
          <a:bodyPr/>
          <a:lstStyle/>
          <a:p>
            <a:r>
              <a:rPr lang="en-US"/>
              <a:t>Youtube Top Performing Videos | Samsung KSA - 5 of 6</a:t>
            </a:r>
          </a:p>
        </p:txBody>
      </p:sp>
      <p:graphicFrame>
        <p:nvGraphicFramePr>
          <p:cNvPr id="5" name="Table Placeholder 4">
            <a:extLst>
              <a:ext uri="{FF2B5EF4-FFF2-40B4-BE49-F238E27FC236}">
                <a16:creationId xmlns:a16="http://schemas.microsoft.com/office/drawing/2014/main" id="{769E5F84-468E-446A-BA80-C6CA476D3EEC}"/>
              </a:ext>
            </a:extLst>
          </p:cNvPr>
          <p:cNvGraphicFramePr>
            <a:graphicFrameLocks noGrp="1"/>
          </p:cNvGraphicFramePr>
          <p:nvPr>
            <p:ph type="tbl" sz="quarter" idx="13"/>
            <p:extLst>
              <p:ext uri="{D42A27DB-BD31-4B8C-83A1-F6EECF244321}">
                <p14:modId xmlns:p14="http://schemas.microsoft.com/office/powerpoint/2010/main" val="313928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138012643"/>
                    </a:ext>
                  </a:extLst>
                </a:gridCol>
                <a:gridCol w="493776">
                  <a:extLst>
                    <a:ext uri="{9D8B030D-6E8A-4147-A177-3AD203B41FA5}">
                      <a16:colId xmlns:a16="http://schemas.microsoft.com/office/drawing/2014/main" val="2366024007"/>
                    </a:ext>
                  </a:extLst>
                </a:gridCol>
                <a:gridCol w="493776">
                  <a:extLst>
                    <a:ext uri="{9D8B030D-6E8A-4147-A177-3AD203B41FA5}">
                      <a16:colId xmlns:a16="http://schemas.microsoft.com/office/drawing/2014/main" val="538231193"/>
                    </a:ext>
                  </a:extLst>
                </a:gridCol>
                <a:gridCol w="493776">
                  <a:extLst>
                    <a:ext uri="{9D8B030D-6E8A-4147-A177-3AD203B41FA5}">
                      <a16:colId xmlns:a16="http://schemas.microsoft.com/office/drawing/2014/main" val="2717592569"/>
                    </a:ext>
                  </a:extLst>
                </a:gridCol>
                <a:gridCol w="493776">
                  <a:extLst>
                    <a:ext uri="{9D8B030D-6E8A-4147-A177-3AD203B41FA5}">
                      <a16:colId xmlns:a16="http://schemas.microsoft.com/office/drawing/2014/main" val="1677629895"/>
                    </a:ext>
                  </a:extLst>
                </a:gridCol>
                <a:gridCol w="493776">
                  <a:extLst>
                    <a:ext uri="{9D8B030D-6E8A-4147-A177-3AD203B41FA5}">
                      <a16:colId xmlns:a16="http://schemas.microsoft.com/office/drawing/2014/main" val="3594614368"/>
                    </a:ext>
                  </a:extLst>
                </a:gridCol>
                <a:gridCol w="493776">
                  <a:extLst>
                    <a:ext uri="{9D8B030D-6E8A-4147-A177-3AD203B41FA5}">
                      <a16:colId xmlns:a16="http://schemas.microsoft.com/office/drawing/2014/main" val="2940048744"/>
                    </a:ext>
                  </a:extLst>
                </a:gridCol>
                <a:gridCol w="493776">
                  <a:extLst>
                    <a:ext uri="{9D8B030D-6E8A-4147-A177-3AD203B41FA5}">
                      <a16:colId xmlns:a16="http://schemas.microsoft.com/office/drawing/2014/main" val="498670978"/>
                    </a:ext>
                  </a:extLst>
                </a:gridCol>
                <a:gridCol w="493776">
                  <a:extLst>
                    <a:ext uri="{9D8B030D-6E8A-4147-A177-3AD203B41FA5}">
                      <a16:colId xmlns:a16="http://schemas.microsoft.com/office/drawing/2014/main" val="3118295623"/>
                    </a:ext>
                  </a:extLst>
                </a:gridCol>
                <a:gridCol w="493776">
                  <a:extLst>
                    <a:ext uri="{9D8B030D-6E8A-4147-A177-3AD203B41FA5}">
                      <a16:colId xmlns:a16="http://schemas.microsoft.com/office/drawing/2014/main" val="1644909055"/>
                    </a:ext>
                  </a:extLst>
                </a:gridCol>
                <a:gridCol w="493776">
                  <a:extLst>
                    <a:ext uri="{9D8B030D-6E8A-4147-A177-3AD203B41FA5}">
                      <a16:colId xmlns:a16="http://schemas.microsoft.com/office/drawing/2014/main" val="527985437"/>
                    </a:ext>
                  </a:extLst>
                </a:gridCol>
                <a:gridCol w="493776">
                  <a:extLst>
                    <a:ext uri="{9D8B030D-6E8A-4147-A177-3AD203B41FA5}">
                      <a16:colId xmlns:a16="http://schemas.microsoft.com/office/drawing/2014/main" val="1180780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extLst>
                  <a:ext uri="{0D108BD9-81ED-4DB2-BD59-A6C34878D82A}">
                    <a16:rowId xmlns:a16="http://schemas.microsoft.com/office/drawing/2014/main" val="949653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- 2020-01-12 13:46:45</a:t>
                      </a:r>
                      <a:r>
                        <a:rPr kumimoji="0" lang="en-US" sz="1000" b="0" i="0" u="none" strike="noStrike" kern="1200" cap="none" spc="0" normalizeH="0" baseline="0" noProof="0">
                          <a:ln>
                            <a:noFill/>
                          </a:ln>
                          <a:solidFill>
                            <a:prstClr val="black"/>
                          </a:solidFill>
                          <a:effectLst/>
                          <a:uLnTx/>
                          <a:uFillTx/>
                          <a:latin typeface="+mn-lt"/>
                          <a:ea typeface="+mn-ea"/>
                          <a:cs typeface="+mn-cs"/>
                        </a:rPr>
                        <a:t>
 Galaxy A51 | O </a:t>
                      </a:r>
                      <a:r>
                        <a:rPr kumimoji="0" lang="ar-AE" sz="1000" b="0" i="0" u="none" strike="noStrike" kern="1200" cap="none" spc="0" normalizeH="0" baseline="0" noProof="0">
                          <a:ln>
                            <a:noFill/>
                          </a:ln>
                          <a:solidFill>
                            <a:prstClr val="black"/>
                          </a:solidFill>
                          <a:effectLst/>
                          <a:uLnTx/>
                          <a:uFillTx/>
                          <a:latin typeface="+mn-lt"/>
                          <a:ea typeface="+mn-ea"/>
                          <a:cs typeface="+mn-cs"/>
                        </a:rPr>
                        <a:t>شاشة بلا حدود ذات فتحة علوية على شكل حرف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22631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- 2020-04-15 08:02:00</a:t>
                      </a:r>
                      <a:r>
                        <a:rPr kumimoji="0" lang="en-US" sz="1000" b="0" i="0" u="none" strike="noStrike" kern="1200" cap="none" spc="0" normalizeH="0" baseline="0" noProof="0">
                          <a:ln>
                            <a:noFill/>
                          </a:ln>
                          <a:solidFill>
                            <a:prstClr val="black"/>
                          </a:solidFill>
                          <a:effectLst/>
                          <a:uLnTx/>
                          <a:uFillTx/>
                          <a:latin typeface="+mn-lt"/>
                          <a:ea typeface="+mn-ea"/>
                          <a:cs typeface="+mn-cs"/>
                        </a:rPr>
                        <a:t>
 #StayApartStayTogether </a:t>
                      </a:r>
                      <a:r>
                        <a:rPr kumimoji="0" lang="ar-AE" sz="1000" b="0" i="0" u="none" strike="noStrike" kern="1200" cap="none" spc="0" normalizeH="0" baseline="0" noProof="0">
                          <a:ln>
                            <a:noFill/>
                          </a:ln>
                          <a:solidFill>
                            <a:prstClr val="black"/>
                          </a:solidFill>
                          <a:effectLst/>
                          <a:uLnTx/>
                          <a:uFillTx/>
                          <a:latin typeface="+mn-lt"/>
                          <a:ea typeface="+mn-ea"/>
                          <a:cs typeface="+mn-cs"/>
                        </a:rPr>
                        <a:t>سنتجاوز هذه المرحلة معا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3685941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- 2019-04-11 17:43:44</a:t>
                      </a:r>
                      <a:r>
                        <a:rPr kumimoji="0" lang="en-US" sz="1000" b="0" i="0" u="none" strike="noStrike" kern="1200" cap="none" spc="0" normalizeH="0" baseline="0" noProof="0">
                          <a:ln>
                            <a:noFill/>
                          </a:ln>
                          <a:solidFill>
                            <a:prstClr val="black"/>
                          </a:solidFill>
                          <a:effectLst/>
                          <a:uLnTx/>
                          <a:uFillTx/>
                          <a:latin typeface="+mn-lt"/>
                          <a:ea typeface="+mn-ea"/>
                          <a:cs typeface="+mn-cs"/>
                        </a:rPr>
                        <a:t>
 Galaxy S10: </a:t>
                      </a:r>
                      <a:r>
                        <a:rPr kumimoji="0" lang="ar-AE" sz="1000" b="0" i="0" u="none" strike="noStrike" kern="1200" cap="none" spc="0" normalizeH="0" baseline="0" noProof="0">
                          <a:ln>
                            <a:noFill/>
                          </a:ln>
                          <a:solidFill>
                            <a:prstClr val="black"/>
                          </a:solidFill>
                          <a:effectLst/>
                          <a:uLnTx/>
                          <a:uFillTx/>
                          <a:latin typeface="+mn-lt"/>
                          <a:ea typeface="+mn-ea"/>
                          <a:cs typeface="+mn-cs"/>
                        </a:rPr>
                        <a:t>كيف تشحن الأجهزة الأخرى عبر جهازك؟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30173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- 2020-02-11 21:49:24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الدعاية الرسمية </a:t>
                      </a:r>
                      <a:r>
                        <a:rPr kumimoji="0" lang="en-US" sz="1000" b="0" i="0" u="none" strike="noStrike" kern="1200" cap="none" spc="0" normalizeH="0" baseline="0" noProof="0">
                          <a:ln>
                            <a:noFill/>
                          </a:ln>
                          <a:solidFill>
                            <a:prstClr val="black"/>
                          </a:solidFill>
                          <a:effectLst/>
                          <a:uLnTx/>
                          <a:uFillTx/>
                          <a:latin typeface="+mn-lt"/>
                          <a:ea typeface="+mn-ea"/>
                          <a:cs typeface="+mn-cs"/>
                        </a:rPr>
                        <a:t>Galaxy S20 Ultra | </a:t>
                      </a:r>
                      <a:r>
                        <a:rPr kumimoji="0" lang="ar-AE" sz="1000" b="0" i="0" u="none" strike="noStrike" kern="1200" cap="none" spc="0" normalizeH="0" baseline="0" noProof="0">
                          <a:ln>
                            <a:noFill/>
                          </a:ln>
                          <a:solidFill>
                            <a:prstClr val="black"/>
                          </a:solidFill>
                          <a:effectLst/>
                          <a:uLnTx/>
                          <a:uFillTx/>
                          <a:latin typeface="+mn-lt"/>
                          <a:ea typeface="+mn-ea"/>
                          <a:cs typeface="+mn-cs"/>
                        </a:rPr>
                        <a:t>سامسونج</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67406378"/>
                  </a:ext>
                </a:extLst>
              </a:tr>
            </a:tbl>
          </a:graphicData>
        </a:graphic>
      </p:graphicFrame>
      <p:sp>
        <p:nvSpPr>
          <p:cNvPr id="4" name="Text Placeholder 3">
            <a:extLst>
              <a:ext uri="{FF2B5EF4-FFF2-40B4-BE49-F238E27FC236}">
                <a16:creationId xmlns:a16="http://schemas.microsoft.com/office/drawing/2014/main" id="{7E5044A4-9A10-4E96-BCFE-F3D4CD2F7EDE}"/>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406503890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E380A-664C-4C8C-9B68-C9F975D1751B}"/>
              </a:ext>
            </a:extLst>
          </p:cNvPr>
          <p:cNvSpPr>
            <a:spLocks noGrp="1"/>
          </p:cNvSpPr>
          <p:nvPr>
            <p:ph type="title"/>
          </p:nvPr>
        </p:nvSpPr>
        <p:spPr/>
        <p:txBody>
          <a:bodyPr/>
          <a:lstStyle/>
          <a:p>
            <a:r>
              <a:rPr lang="en-US"/>
              <a:t>Youtube Top Performing Videos | Samsung KSA - 6 of 6</a:t>
            </a:r>
          </a:p>
        </p:txBody>
      </p:sp>
      <p:graphicFrame>
        <p:nvGraphicFramePr>
          <p:cNvPr id="5" name="Table Placeholder 4">
            <a:extLst>
              <a:ext uri="{FF2B5EF4-FFF2-40B4-BE49-F238E27FC236}">
                <a16:creationId xmlns:a16="http://schemas.microsoft.com/office/drawing/2014/main" id="{7BA60350-3E4E-42A5-A36F-D19FF10815E5}"/>
              </a:ext>
            </a:extLst>
          </p:cNvPr>
          <p:cNvGraphicFramePr>
            <a:graphicFrameLocks noGrp="1"/>
          </p:cNvGraphicFramePr>
          <p:nvPr>
            <p:ph type="tbl" sz="quarter" idx="13"/>
            <p:extLst>
              <p:ext uri="{D42A27DB-BD31-4B8C-83A1-F6EECF244321}">
                <p14:modId xmlns:p14="http://schemas.microsoft.com/office/powerpoint/2010/main" val="1209162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061125211"/>
                    </a:ext>
                  </a:extLst>
                </a:gridCol>
                <a:gridCol w="493776">
                  <a:extLst>
                    <a:ext uri="{9D8B030D-6E8A-4147-A177-3AD203B41FA5}">
                      <a16:colId xmlns:a16="http://schemas.microsoft.com/office/drawing/2014/main" val="1434392984"/>
                    </a:ext>
                  </a:extLst>
                </a:gridCol>
                <a:gridCol w="493776">
                  <a:extLst>
                    <a:ext uri="{9D8B030D-6E8A-4147-A177-3AD203B41FA5}">
                      <a16:colId xmlns:a16="http://schemas.microsoft.com/office/drawing/2014/main" val="1123056829"/>
                    </a:ext>
                  </a:extLst>
                </a:gridCol>
                <a:gridCol w="493776">
                  <a:extLst>
                    <a:ext uri="{9D8B030D-6E8A-4147-A177-3AD203B41FA5}">
                      <a16:colId xmlns:a16="http://schemas.microsoft.com/office/drawing/2014/main" val="2271033093"/>
                    </a:ext>
                  </a:extLst>
                </a:gridCol>
                <a:gridCol w="493776">
                  <a:extLst>
                    <a:ext uri="{9D8B030D-6E8A-4147-A177-3AD203B41FA5}">
                      <a16:colId xmlns:a16="http://schemas.microsoft.com/office/drawing/2014/main" val="4192172427"/>
                    </a:ext>
                  </a:extLst>
                </a:gridCol>
                <a:gridCol w="493776">
                  <a:extLst>
                    <a:ext uri="{9D8B030D-6E8A-4147-A177-3AD203B41FA5}">
                      <a16:colId xmlns:a16="http://schemas.microsoft.com/office/drawing/2014/main" val="980819392"/>
                    </a:ext>
                  </a:extLst>
                </a:gridCol>
                <a:gridCol w="493776">
                  <a:extLst>
                    <a:ext uri="{9D8B030D-6E8A-4147-A177-3AD203B41FA5}">
                      <a16:colId xmlns:a16="http://schemas.microsoft.com/office/drawing/2014/main" val="2300179973"/>
                    </a:ext>
                  </a:extLst>
                </a:gridCol>
                <a:gridCol w="493776">
                  <a:extLst>
                    <a:ext uri="{9D8B030D-6E8A-4147-A177-3AD203B41FA5}">
                      <a16:colId xmlns:a16="http://schemas.microsoft.com/office/drawing/2014/main" val="3115570848"/>
                    </a:ext>
                  </a:extLst>
                </a:gridCol>
                <a:gridCol w="493776">
                  <a:extLst>
                    <a:ext uri="{9D8B030D-6E8A-4147-A177-3AD203B41FA5}">
                      <a16:colId xmlns:a16="http://schemas.microsoft.com/office/drawing/2014/main" val="1823361051"/>
                    </a:ext>
                  </a:extLst>
                </a:gridCol>
                <a:gridCol w="493776">
                  <a:extLst>
                    <a:ext uri="{9D8B030D-6E8A-4147-A177-3AD203B41FA5}">
                      <a16:colId xmlns:a16="http://schemas.microsoft.com/office/drawing/2014/main" val="3972542596"/>
                    </a:ext>
                  </a:extLst>
                </a:gridCol>
                <a:gridCol w="493776">
                  <a:extLst>
                    <a:ext uri="{9D8B030D-6E8A-4147-A177-3AD203B41FA5}">
                      <a16:colId xmlns:a16="http://schemas.microsoft.com/office/drawing/2014/main" val="2333281944"/>
                    </a:ext>
                  </a:extLst>
                </a:gridCol>
                <a:gridCol w="493776">
                  <a:extLst>
                    <a:ext uri="{9D8B030D-6E8A-4147-A177-3AD203B41FA5}">
                      <a16:colId xmlns:a16="http://schemas.microsoft.com/office/drawing/2014/main" val="2502965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extLst>
                  <a:ext uri="{0D108BD9-81ED-4DB2-BD59-A6C34878D82A}">
                    <a16:rowId xmlns:a16="http://schemas.microsoft.com/office/drawing/2014/main" val="4154598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- 2014-02-06 10:02:57</a:t>
                      </a:r>
                      <a:r>
                        <a:rPr kumimoji="0" lang="en-US" sz="1000" b="0" i="0" u="none" strike="noStrike" kern="1200" cap="none" spc="0" normalizeH="0" baseline="0" noProof="0">
                          <a:ln>
                            <a:noFill/>
                          </a:ln>
                          <a:solidFill>
                            <a:prstClr val="black"/>
                          </a:solidFill>
                          <a:effectLst/>
                          <a:uLnTx/>
                          <a:uFillTx/>
                          <a:latin typeface="+mn-lt"/>
                          <a:ea typeface="+mn-ea"/>
                          <a:cs typeface="+mn-cs"/>
                        </a:rPr>
                        <a:t>
 Samsung Washing Machine: The new wobble technology  </a:t>
                      </a:r>
                      <a:r>
                        <a:rPr kumimoji="0" lang="ar-AE" sz="1000" b="0" i="0" u="none" strike="noStrike" kern="1200" cap="none" spc="0" normalizeH="0" baseline="0" noProof="0">
                          <a:ln>
                            <a:noFill/>
                          </a:ln>
                          <a:solidFill>
                            <a:prstClr val="black"/>
                          </a:solidFill>
                          <a:effectLst/>
                          <a:uLnTx/>
                          <a:uFillTx/>
                          <a:latin typeface="+mn-lt"/>
                          <a:ea typeface="+mn-ea"/>
                          <a:cs typeface="+mn-cs"/>
                        </a:rPr>
                        <a:t>غسالة سامسونج الجديده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84349034"/>
                  </a:ext>
                </a:extLst>
              </a:tr>
            </a:tbl>
          </a:graphicData>
        </a:graphic>
      </p:graphicFrame>
      <p:sp>
        <p:nvSpPr>
          <p:cNvPr id="4" name="Text Placeholder 3">
            <a:extLst>
              <a:ext uri="{FF2B5EF4-FFF2-40B4-BE49-F238E27FC236}">
                <a16:creationId xmlns:a16="http://schemas.microsoft.com/office/drawing/2014/main" id="{1E4B93F7-D0BD-4390-B1EB-13515460F8AE}"/>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08593071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32654-197A-48A7-9E48-F7CEE53FEB33}"/>
              </a:ext>
            </a:extLst>
          </p:cNvPr>
          <p:cNvSpPr>
            <a:spLocks noGrp="1"/>
          </p:cNvSpPr>
          <p:nvPr>
            <p:ph type="title"/>
          </p:nvPr>
        </p:nvSpPr>
        <p:spPr/>
        <p:txBody>
          <a:bodyPr/>
          <a:lstStyle/>
          <a:p>
            <a:r>
              <a:rPr lang="en-US"/>
              <a:t>Youtube Least Performing Videos | Samsung KSA - 1 of 6</a:t>
            </a:r>
          </a:p>
        </p:txBody>
      </p:sp>
      <p:graphicFrame>
        <p:nvGraphicFramePr>
          <p:cNvPr id="5" name="Table Placeholder 4">
            <a:extLst>
              <a:ext uri="{FF2B5EF4-FFF2-40B4-BE49-F238E27FC236}">
                <a16:creationId xmlns:a16="http://schemas.microsoft.com/office/drawing/2014/main" id="{85B9B3EA-ED46-4681-98A4-5ABD21843DDE}"/>
              </a:ext>
            </a:extLst>
          </p:cNvPr>
          <p:cNvGraphicFramePr>
            <a:graphicFrameLocks noGrp="1"/>
          </p:cNvGraphicFramePr>
          <p:nvPr>
            <p:ph type="tbl" sz="quarter" idx="13"/>
            <p:extLst>
              <p:ext uri="{D42A27DB-BD31-4B8C-83A1-F6EECF244321}">
                <p14:modId xmlns:p14="http://schemas.microsoft.com/office/powerpoint/2010/main" val="2915314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110416166"/>
                    </a:ext>
                  </a:extLst>
                </a:gridCol>
                <a:gridCol w="493776">
                  <a:extLst>
                    <a:ext uri="{9D8B030D-6E8A-4147-A177-3AD203B41FA5}">
                      <a16:colId xmlns:a16="http://schemas.microsoft.com/office/drawing/2014/main" val="342362201"/>
                    </a:ext>
                  </a:extLst>
                </a:gridCol>
                <a:gridCol w="493776">
                  <a:extLst>
                    <a:ext uri="{9D8B030D-6E8A-4147-A177-3AD203B41FA5}">
                      <a16:colId xmlns:a16="http://schemas.microsoft.com/office/drawing/2014/main" val="2025708473"/>
                    </a:ext>
                  </a:extLst>
                </a:gridCol>
                <a:gridCol w="493776">
                  <a:extLst>
                    <a:ext uri="{9D8B030D-6E8A-4147-A177-3AD203B41FA5}">
                      <a16:colId xmlns:a16="http://schemas.microsoft.com/office/drawing/2014/main" val="2824315759"/>
                    </a:ext>
                  </a:extLst>
                </a:gridCol>
                <a:gridCol w="493776">
                  <a:extLst>
                    <a:ext uri="{9D8B030D-6E8A-4147-A177-3AD203B41FA5}">
                      <a16:colId xmlns:a16="http://schemas.microsoft.com/office/drawing/2014/main" val="4150329632"/>
                    </a:ext>
                  </a:extLst>
                </a:gridCol>
                <a:gridCol w="493776">
                  <a:extLst>
                    <a:ext uri="{9D8B030D-6E8A-4147-A177-3AD203B41FA5}">
                      <a16:colId xmlns:a16="http://schemas.microsoft.com/office/drawing/2014/main" val="4100742455"/>
                    </a:ext>
                  </a:extLst>
                </a:gridCol>
                <a:gridCol w="493776">
                  <a:extLst>
                    <a:ext uri="{9D8B030D-6E8A-4147-A177-3AD203B41FA5}">
                      <a16:colId xmlns:a16="http://schemas.microsoft.com/office/drawing/2014/main" val="917772902"/>
                    </a:ext>
                  </a:extLst>
                </a:gridCol>
                <a:gridCol w="493776">
                  <a:extLst>
                    <a:ext uri="{9D8B030D-6E8A-4147-A177-3AD203B41FA5}">
                      <a16:colId xmlns:a16="http://schemas.microsoft.com/office/drawing/2014/main" val="3128013005"/>
                    </a:ext>
                  </a:extLst>
                </a:gridCol>
                <a:gridCol w="493776">
                  <a:extLst>
                    <a:ext uri="{9D8B030D-6E8A-4147-A177-3AD203B41FA5}">
                      <a16:colId xmlns:a16="http://schemas.microsoft.com/office/drawing/2014/main" val="2375447287"/>
                    </a:ext>
                  </a:extLst>
                </a:gridCol>
                <a:gridCol w="493776">
                  <a:extLst>
                    <a:ext uri="{9D8B030D-6E8A-4147-A177-3AD203B41FA5}">
                      <a16:colId xmlns:a16="http://schemas.microsoft.com/office/drawing/2014/main" val="2110523002"/>
                    </a:ext>
                  </a:extLst>
                </a:gridCol>
                <a:gridCol w="493776">
                  <a:extLst>
                    <a:ext uri="{9D8B030D-6E8A-4147-A177-3AD203B41FA5}">
                      <a16:colId xmlns:a16="http://schemas.microsoft.com/office/drawing/2014/main" val="3053882072"/>
                    </a:ext>
                  </a:extLst>
                </a:gridCol>
                <a:gridCol w="493776">
                  <a:extLst>
                    <a:ext uri="{9D8B030D-6E8A-4147-A177-3AD203B41FA5}">
                      <a16:colId xmlns:a16="http://schemas.microsoft.com/office/drawing/2014/main" val="1452573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3231092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1" i="0" u="none" strike="noStrike" kern="1200" cap="none" spc="0" normalizeH="0" baseline="0" noProof="0">
                          <a:ln>
                            <a:noFill/>
                          </a:ln>
                          <a:solidFill>
                            <a:prstClr val="black"/>
                          </a:solidFill>
                          <a:effectLst/>
                          <a:uLnTx/>
                          <a:uFillTx/>
                          <a:latin typeface="+mn-lt"/>
                          <a:ea typeface="+mn-ea"/>
                          <a:cs typeface="+mn-cs"/>
                        </a:rPr>
                        <a:t>Samsung Saudi - 2020-04-13 13:33:53</a:t>
                      </a:r>
                      <a:r>
                        <a:rPr kumimoji="0" lang="nn-NO" sz="1000" b="0" i="0" u="none" strike="noStrike" kern="1200" cap="none" spc="0" normalizeH="0" baseline="0" noProof="0">
                          <a:ln>
                            <a:noFill/>
                          </a:ln>
                          <a:solidFill>
                            <a:prstClr val="black"/>
                          </a:solidFill>
                          <a:effectLst/>
                          <a:uLnTx/>
                          <a:uFillTx/>
                          <a:latin typeface="+mn-lt"/>
                          <a:ea typeface="+mn-ea"/>
                          <a:cs typeface="+mn-cs"/>
                        </a:rPr>
                        <a:t>
 trivia Product Vert 01b LR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2688858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- 2020-04-28 08:39:59</a:t>
                      </a:r>
                      <a:r>
                        <a:rPr kumimoji="0" lang="en-US" sz="1000" b="0" i="0" u="none" strike="noStrike" kern="1200" cap="none" spc="0" normalizeH="0" baseline="0" noProof="0">
                          <a:ln>
                            <a:noFill/>
                          </a:ln>
                          <a:solidFill>
                            <a:prstClr val="black"/>
                          </a:solidFill>
                          <a:effectLst/>
                          <a:uLnTx/>
                          <a:uFillTx/>
                          <a:latin typeface="+mn-lt"/>
                          <a:ea typeface="+mn-ea"/>
                          <a:cs typeface="+mn-cs"/>
                        </a:rPr>
                        <a:t>
 FF~A71 carousel CT~fb CS~1080x1080 LG~en CV~cam   CE~glbl MG~A71 KV TA~lrn CW~kvf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3513843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1" i="0" u="none" strike="noStrike" kern="1200" cap="none" spc="0" normalizeH="0" baseline="0" noProof="0">
                          <a:ln>
                            <a:noFill/>
                          </a:ln>
                          <a:solidFill>
                            <a:prstClr val="black"/>
                          </a:solidFill>
                          <a:effectLst/>
                          <a:uLnTx/>
                          <a:uFillTx/>
                          <a:latin typeface="+mn-lt"/>
                          <a:ea typeface="+mn-ea"/>
                          <a:cs typeface="+mn-cs"/>
                        </a:rPr>
                        <a:t>Samsung Saudi - 2020-04-19 14:51:22</a:t>
                      </a:r>
                      <a:r>
                        <a:rPr kumimoji="0" lang="nn-NO" sz="1000" b="0" i="0" u="none" strike="noStrike" kern="1200" cap="none" spc="0" normalizeH="0" baseline="0" noProof="0">
                          <a:ln>
                            <a:noFill/>
                          </a:ln>
                          <a:solidFill>
                            <a:prstClr val="black"/>
                          </a:solidFill>
                          <a:effectLst/>
                          <a:uLnTx/>
                          <a:uFillTx/>
                          <a:latin typeface="+mn-lt"/>
                          <a:ea typeface="+mn-ea"/>
                          <a:cs typeface="+mn-cs"/>
                        </a:rPr>
                        <a:t>
 Rosetta 1080x1080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3252426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1" i="0" u="none" strike="noStrike" kern="1200" cap="none" spc="0" normalizeH="0" baseline="0" noProof="0">
                          <a:ln>
                            <a:noFill/>
                          </a:ln>
                          <a:solidFill>
                            <a:prstClr val="black"/>
                          </a:solidFill>
                          <a:effectLst/>
                          <a:uLnTx/>
                          <a:uFillTx/>
                          <a:latin typeface="+mn-lt"/>
                          <a:ea typeface="+mn-ea"/>
                          <a:cs typeface="+mn-cs"/>
                        </a:rPr>
                        <a:t>Samsung Saudi - 2020-04-13 13:33:49</a:t>
                      </a:r>
                      <a:r>
                        <a:rPr kumimoji="0" lang="nn-NO" sz="1000" b="0" i="0" u="none" strike="noStrike" kern="1200" cap="none" spc="0" normalizeH="0" baseline="0" noProof="0">
                          <a:ln>
                            <a:noFill/>
                          </a:ln>
                          <a:solidFill>
                            <a:prstClr val="black"/>
                          </a:solidFill>
                          <a:effectLst/>
                          <a:uLnTx/>
                          <a:uFillTx/>
                          <a:latin typeface="+mn-lt"/>
                          <a:ea typeface="+mn-ea"/>
                          <a:cs typeface="+mn-cs"/>
                        </a:rPr>
                        <a:t>
 Trivia Product Vert 03b LR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3863714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 Saudi - 2020-04-27 10:11:37</a:t>
                      </a:r>
                      <a:r>
                        <a:rPr kumimoji="0" lang="pt-BR" sz="1000" b="0" i="0" u="none" strike="noStrike" kern="1200" cap="none" spc="0" normalizeH="0" baseline="0" noProof="0">
                          <a:ln>
                            <a:noFill/>
                          </a:ln>
                          <a:solidFill>
                            <a:prstClr val="black"/>
                          </a:solidFill>
                          <a:effectLst/>
                          <a:uLnTx/>
                          <a:uFillTx/>
                          <a:latin typeface="+mn-lt"/>
                          <a:ea typeface="+mn-ea"/>
                          <a:cs typeface="+mn-cs"/>
                        </a:rPr>
                        <a:t>
 DA Ramadan Reveal Moutable 1080x1350 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3732687758"/>
                  </a:ext>
                </a:extLst>
              </a:tr>
            </a:tbl>
          </a:graphicData>
        </a:graphic>
      </p:graphicFrame>
      <p:sp>
        <p:nvSpPr>
          <p:cNvPr id="4" name="Text Placeholder 3">
            <a:extLst>
              <a:ext uri="{FF2B5EF4-FFF2-40B4-BE49-F238E27FC236}">
                <a16:creationId xmlns:a16="http://schemas.microsoft.com/office/drawing/2014/main" id="{7F3A477C-E5CB-4DED-8542-25BF7CE6DEA5}"/>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87540499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ABEA3-BCE9-43F5-A1DE-EEE3100536EB}"/>
              </a:ext>
            </a:extLst>
          </p:cNvPr>
          <p:cNvSpPr>
            <a:spLocks noGrp="1"/>
          </p:cNvSpPr>
          <p:nvPr>
            <p:ph type="title"/>
          </p:nvPr>
        </p:nvSpPr>
        <p:spPr/>
        <p:txBody>
          <a:bodyPr/>
          <a:lstStyle/>
          <a:p>
            <a:r>
              <a:rPr lang="en-US"/>
              <a:t>Youtube Least Performing Videos | Samsung KSA - 2 of 6</a:t>
            </a:r>
          </a:p>
        </p:txBody>
      </p:sp>
      <p:graphicFrame>
        <p:nvGraphicFramePr>
          <p:cNvPr id="5" name="Table Placeholder 4">
            <a:extLst>
              <a:ext uri="{FF2B5EF4-FFF2-40B4-BE49-F238E27FC236}">
                <a16:creationId xmlns:a16="http://schemas.microsoft.com/office/drawing/2014/main" id="{4AC7C0B6-9DBB-401E-9656-2ACB385321A5}"/>
              </a:ext>
            </a:extLst>
          </p:cNvPr>
          <p:cNvGraphicFramePr>
            <a:graphicFrameLocks noGrp="1"/>
          </p:cNvGraphicFramePr>
          <p:nvPr>
            <p:ph type="tbl" sz="quarter" idx="13"/>
            <p:extLst>
              <p:ext uri="{D42A27DB-BD31-4B8C-83A1-F6EECF244321}">
                <p14:modId xmlns:p14="http://schemas.microsoft.com/office/powerpoint/2010/main" val="4158474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747490936"/>
                    </a:ext>
                  </a:extLst>
                </a:gridCol>
                <a:gridCol w="493776">
                  <a:extLst>
                    <a:ext uri="{9D8B030D-6E8A-4147-A177-3AD203B41FA5}">
                      <a16:colId xmlns:a16="http://schemas.microsoft.com/office/drawing/2014/main" val="182346921"/>
                    </a:ext>
                  </a:extLst>
                </a:gridCol>
                <a:gridCol w="493776">
                  <a:extLst>
                    <a:ext uri="{9D8B030D-6E8A-4147-A177-3AD203B41FA5}">
                      <a16:colId xmlns:a16="http://schemas.microsoft.com/office/drawing/2014/main" val="626501199"/>
                    </a:ext>
                  </a:extLst>
                </a:gridCol>
                <a:gridCol w="493776">
                  <a:extLst>
                    <a:ext uri="{9D8B030D-6E8A-4147-A177-3AD203B41FA5}">
                      <a16:colId xmlns:a16="http://schemas.microsoft.com/office/drawing/2014/main" val="2974413059"/>
                    </a:ext>
                  </a:extLst>
                </a:gridCol>
                <a:gridCol w="493776">
                  <a:extLst>
                    <a:ext uri="{9D8B030D-6E8A-4147-A177-3AD203B41FA5}">
                      <a16:colId xmlns:a16="http://schemas.microsoft.com/office/drawing/2014/main" val="2675946623"/>
                    </a:ext>
                  </a:extLst>
                </a:gridCol>
                <a:gridCol w="493776">
                  <a:extLst>
                    <a:ext uri="{9D8B030D-6E8A-4147-A177-3AD203B41FA5}">
                      <a16:colId xmlns:a16="http://schemas.microsoft.com/office/drawing/2014/main" val="1556302810"/>
                    </a:ext>
                  </a:extLst>
                </a:gridCol>
                <a:gridCol w="493776">
                  <a:extLst>
                    <a:ext uri="{9D8B030D-6E8A-4147-A177-3AD203B41FA5}">
                      <a16:colId xmlns:a16="http://schemas.microsoft.com/office/drawing/2014/main" val="3059692038"/>
                    </a:ext>
                  </a:extLst>
                </a:gridCol>
                <a:gridCol w="493776">
                  <a:extLst>
                    <a:ext uri="{9D8B030D-6E8A-4147-A177-3AD203B41FA5}">
                      <a16:colId xmlns:a16="http://schemas.microsoft.com/office/drawing/2014/main" val="2547865628"/>
                    </a:ext>
                  </a:extLst>
                </a:gridCol>
                <a:gridCol w="493776">
                  <a:extLst>
                    <a:ext uri="{9D8B030D-6E8A-4147-A177-3AD203B41FA5}">
                      <a16:colId xmlns:a16="http://schemas.microsoft.com/office/drawing/2014/main" val="1769526103"/>
                    </a:ext>
                  </a:extLst>
                </a:gridCol>
                <a:gridCol w="493776">
                  <a:extLst>
                    <a:ext uri="{9D8B030D-6E8A-4147-A177-3AD203B41FA5}">
                      <a16:colId xmlns:a16="http://schemas.microsoft.com/office/drawing/2014/main" val="1708007367"/>
                    </a:ext>
                  </a:extLst>
                </a:gridCol>
                <a:gridCol w="493776">
                  <a:extLst>
                    <a:ext uri="{9D8B030D-6E8A-4147-A177-3AD203B41FA5}">
                      <a16:colId xmlns:a16="http://schemas.microsoft.com/office/drawing/2014/main" val="3929852120"/>
                    </a:ext>
                  </a:extLst>
                </a:gridCol>
                <a:gridCol w="493776">
                  <a:extLst>
                    <a:ext uri="{9D8B030D-6E8A-4147-A177-3AD203B41FA5}">
                      <a16:colId xmlns:a16="http://schemas.microsoft.com/office/drawing/2014/main" val="2291597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1854559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- 2020-04-19 10:13:02</a:t>
                      </a:r>
                      <a:r>
                        <a:rPr kumimoji="0" lang="en-US" sz="1000" b="0" i="0" u="none" strike="noStrike" kern="1200" cap="none" spc="0" normalizeH="0" baseline="0" noProof="0">
                          <a:ln>
                            <a:noFill/>
                          </a:ln>
                          <a:solidFill>
                            <a:prstClr val="black"/>
                          </a:solidFill>
                          <a:effectLst/>
                          <a:uLnTx/>
                          <a:uFillTx/>
                          <a:latin typeface="+mn-lt"/>
                          <a:ea typeface="+mn-ea"/>
                          <a:cs typeface="+mn-cs"/>
                        </a:rPr>
                        <a:t>
 Samsung SGE HomeDeliveryService AR phone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1312185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 Saudi - 2020-04-27 10:11:47</a:t>
                      </a:r>
                      <a:r>
                        <a:rPr kumimoji="0" lang="pt-BR" sz="1000" b="0" i="0" u="none" strike="noStrike" kern="1200" cap="none" spc="0" normalizeH="0" baseline="0" noProof="0">
                          <a:ln>
                            <a:noFill/>
                          </a:ln>
                          <a:solidFill>
                            <a:prstClr val="black"/>
                          </a:solidFill>
                          <a:effectLst/>
                          <a:uLnTx/>
                          <a:uFillTx/>
                          <a:latin typeface="+mn-lt"/>
                          <a:ea typeface="+mn-ea"/>
                          <a:cs typeface="+mn-cs"/>
                        </a:rPr>
                        <a:t>
 DA Ramadan teaser 1080x1350 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3521603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- 2020-04-27 10:12:00</a:t>
                      </a:r>
                      <a:r>
                        <a:rPr kumimoji="0" lang="en-US" sz="1000" b="0" i="0" u="none" strike="noStrike" kern="1200" cap="none" spc="0" normalizeH="0" baseline="0" noProof="0">
                          <a:ln>
                            <a:noFill/>
                          </a:ln>
                          <a:solidFill>
                            <a:prstClr val="black"/>
                          </a:solidFill>
                          <a:effectLst/>
                          <a:uLnTx/>
                          <a:uFillTx/>
                          <a:latin typeface="+mn-lt"/>
                          <a:ea typeface="+mn-ea"/>
                          <a:cs typeface="+mn-cs"/>
                        </a:rPr>
                        <a:t>
 DA Ramadan TheRiddle Moutable 1080x1920 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2553486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1" i="0" u="none" strike="noStrike" kern="1200" cap="none" spc="0" normalizeH="0" baseline="0" noProof="0">
                          <a:ln>
                            <a:noFill/>
                          </a:ln>
                          <a:solidFill>
                            <a:prstClr val="black"/>
                          </a:solidFill>
                          <a:effectLst/>
                          <a:uLnTx/>
                          <a:uFillTx/>
                          <a:latin typeface="+mn-lt"/>
                          <a:ea typeface="+mn-ea"/>
                          <a:cs typeface="+mn-cs"/>
                        </a:rPr>
                        <a:t>Samsung Saudi - 2020-04-13 13:33:44</a:t>
                      </a:r>
                      <a:r>
                        <a:rPr kumimoji="0" lang="nn-NO" sz="1000" b="0" i="0" u="none" strike="noStrike" kern="1200" cap="none" spc="0" normalizeH="0" baseline="0" noProof="0">
                          <a:ln>
                            <a:noFill/>
                          </a:ln>
                          <a:solidFill>
                            <a:prstClr val="black"/>
                          </a:solidFill>
                          <a:effectLst/>
                          <a:uLnTx/>
                          <a:uFillTx/>
                          <a:latin typeface="+mn-lt"/>
                          <a:ea typeface="+mn-ea"/>
                          <a:cs typeface="+mn-cs"/>
                        </a:rPr>
                        <a:t>
 trivia Product Vert 02b LR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2422880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 Saudi - 2020-04-27 10:11:42</a:t>
                      </a:r>
                      <a:r>
                        <a:rPr kumimoji="0" lang="pt-BR" sz="1000" b="0" i="0" u="none" strike="noStrike" kern="1200" cap="none" spc="0" normalizeH="0" baseline="0" noProof="0">
                          <a:ln>
                            <a:noFill/>
                          </a:ln>
                          <a:solidFill>
                            <a:prstClr val="black"/>
                          </a:solidFill>
                          <a:effectLst/>
                          <a:uLnTx/>
                          <a:uFillTx/>
                          <a:latin typeface="+mn-lt"/>
                          <a:ea typeface="+mn-ea"/>
                          <a:cs typeface="+mn-cs"/>
                        </a:rPr>
                        <a:t>
 DA Ramadan Reveal Moutable 1080x1920 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244482627"/>
                  </a:ext>
                </a:extLst>
              </a:tr>
            </a:tbl>
          </a:graphicData>
        </a:graphic>
      </p:graphicFrame>
      <p:sp>
        <p:nvSpPr>
          <p:cNvPr id="4" name="Text Placeholder 3">
            <a:extLst>
              <a:ext uri="{FF2B5EF4-FFF2-40B4-BE49-F238E27FC236}">
                <a16:creationId xmlns:a16="http://schemas.microsoft.com/office/drawing/2014/main" id="{B64412B4-14E2-44A1-AA77-F5F8B1DD3E01}"/>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73190685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95C06-E82F-43B6-A660-CDEB6EC3B382}"/>
              </a:ext>
            </a:extLst>
          </p:cNvPr>
          <p:cNvSpPr>
            <a:spLocks noGrp="1"/>
          </p:cNvSpPr>
          <p:nvPr>
            <p:ph type="title"/>
          </p:nvPr>
        </p:nvSpPr>
        <p:spPr/>
        <p:txBody>
          <a:bodyPr/>
          <a:lstStyle/>
          <a:p>
            <a:r>
              <a:rPr lang="en-US"/>
              <a:t>Youtube Least Performing Videos | Samsung KSA - 3 of 6</a:t>
            </a:r>
          </a:p>
        </p:txBody>
      </p:sp>
      <p:graphicFrame>
        <p:nvGraphicFramePr>
          <p:cNvPr id="5" name="Table Placeholder 4">
            <a:extLst>
              <a:ext uri="{FF2B5EF4-FFF2-40B4-BE49-F238E27FC236}">
                <a16:creationId xmlns:a16="http://schemas.microsoft.com/office/drawing/2014/main" id="{22AAAC24-2A54-4F45-9747-F8036D760601}"/>
              </a:ext>
            </a:extLst>
          </p:cNvPr>
          <p:cNvGraphicFramePr>
            <a:graphicFrameLocks noGrp="1"/>
          </p:cNvGraphicFramePr>
          <p:nvPr>
            <p:ph type="tbl" sz="quarter" idx="13"/>
            <p:extLst>
              <p:ext uri="{D42A27DB-BD31-4B8C-83A1-F6EECF244321}">
                <p14:modId xmlns:p14="http://schemas.microsoft.com/office/powerpoint/2010/main" val="4138400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569350073"/>
                    </a:ext>
                  </a:extLst>
                </a:gridCol>
                <a:gridCol w="493776">
                  <a:extLst>
                    <a:ext uri="{9D8B030D-6E8A-4147-A177-3AD203B41FA5}">
                      <a16:colId xmlns:a16="http://schemas.microsoft.com/office/drawing/2014/main" val="393929409"/>
                    </a:ext>
                  </a:extLst>
                </a:gridCol>
                <a:gridCol w="493776">
                  <a:extLst>
                    <a:ext uri="{9D8B030D-6E8A-4147-A177-3AD203B41FA5}">
                      <a16:colId xmlns:a16="http://schemas.microsoft.com/office/drawing/2014/main" val="2601794681"/>
                    </a:ext>
                  </a:extLst>
                </a:gridCol>
                <a:gridCol w="493776">
                  <a:extLst>
                    <a:ext uri="{9D8B030D-6E8A-4147-A177-3AD203B41FA5}">
                      <a16:colId xmlns:a16="http://schemas.microsoft.com/office/drawing/2014/main" val="3333753971"/>
                    </a:ext>
                  </a:extLst>
                </a:gridCol>
                <a:gridCol w="493776">
                  <a:extLst>
                    <a:ext uri="{9D8B030D-6E8A-4147-A177-3AD203B41FA5}">
                      <a16:colId xmlns:a16="http://schemas.microsoft.com/office/drawing/2014/main" val="2379563438"/>
                    </a:ext>
                  </a:extLst>
                </a:gridCol>
                <a:gridCol w="493776">
                  <a:extLst>
                    <a:ext uri="{9D8B030D-6E8A-4147-A177-3AD203B41FA5}">
                      <a16:colId xmlns:a16="http://schemas.microsoft.com/office/drawing/2014/main" val="1092325190"/>
                    </a:ext>
                  </a:extLst>
                </a:gridCol>
                <a:gridCol w="493776">
                  <a:extLst>
                    <a:ext uri="{9D8B030D-6E8A-4147-A177-3AD203B41FA5}">
                      <a16:colId xmlns:a16="http://schemas.microsoft.com/office/drawing/2014/main" val="34533022"/>
                    </a:ext>
                  </a:extLst>
                </a:gridCol>
                <a:gridCol w="493776">
                  <a:extLst>
                    <a:ext uri="{9D8B030D-6E8A-4147-A177-3AD203B41FA5}">
                      <a16:colId xmlns:a16="http://schemas.microsoft.com/office/drawing/2014/main" val="3553986326"/>
                    </a:ext>
                  </a:extLst>
                </a:gridCol>
                <a:gridCol w="493776">
                  <a:extLst>
                    <a:ext uri="{9D8B030D-6E8A-4147-A177-3AD203B41FA5}">
                      <a16:colId xmlns:a16="http://schemas.microsoft.com/office/drawing/2014/main" val="2350552138"/>
                    </a:ext>
                  </a:extLst>
                </a:gridCol>
                <a:gridCol w="493776">
                  <a:extLst>
                    <a:ext uri="{9D8B030D-6E8A-4147-A177-3AD203B41FA5}">
                      <a16:colId xmlns:a16="http://schemas.microsoft.com/office/drawing/2014/main" val="1749872204"/>
                    </a:ext>
                  </a:extLst>
                </a:gridCol>
                <a:gridCol w="493776">
                  <a:extLst>
                    <a:ext uri="{9D8B030D-6E8A-4147-A177-3AD203B41FA5}">
                      <a16:colId xmlns:a16="http://schemas.microsoft.com/office/drawing/2014/main" val="3552988613"/>
                    </a:ext>
                  </a:extLst>
                </a:gridCol>
                <a:gridCol w="493776">
                  <a:extLst>
                    <a:ext uri="{9D8B030D-6E8A-4147-A177-3AD203B41FA5}">
                      <a16:colId xmlns:a16="http://schemas.microsoft.com/office/drawing/2014/main" val="2320891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4022089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- 2020-04-28 08:40:03</a:t>
                      </a:r>
                      <a:r>
                        <a:rPr kumimoji="0" lang="en-US" sz="1000" b="0" i="0" u="none" strike="noStrike" kern="1200" cap="none" spc="0" normalizeH="0" baseline="0" noProof="0">
                          <a:ln>
                            <a:noFill/>
                          </a:ln>
                          <a:solidFill>
                            <a:prstClr val="black"/>
                          </a:solidFill>
                          <a:effectLst/>
                          <a:uLnTx/>
                          <a:uFillTx/>
                          <a:latin typeface="+mn-lt"/>
                          <a:ea typeface="+mn-ea"/>
                          <a:cs typeface="+mn-cs"/>
                        </a:rPr>
                        <a:t>
 FF~A71 carousel CT~fb CS~1080x1080 LG~en CV~deid CE~glbl MG~A71 KV TA~lrn CW~kvf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3348638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- 2020-04-28 08:40:07</a:t>
                      </a:r>
                      <a:r>
                        <a:rPr kumimoji="0" lang="en-US" sz="1000" b="0" i="0" u="none" strike="noStrike" kern="1200" cap="none" spc="0" normalizeH="0" baseline="0" noProof="0">
                          <a:ln>
                            <a:noFill/>
                          </a:ln>
                          <a:solidFill>
                            <a:prstClr val="black"/>
                          </a:solidFill>
                          <a:effectLst/>
                          <a:uLnTx/>
                          <a:uFillTx/>
                          <a:latin typeface="+mn-lt"/>
                          <a:ea typeface="+mn-ea"/>
                          <a:cs typeface="+mn-cs"/>
                        </a:rPr>
                        <a:t>
 FF~A71 carousel CT~fb CS~1080x1080 LG~en CV~perb CE~glbl MG~A71 KV TA~lrn CW~kvf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829365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 Saudi - 2020-04-30 07:38:03</a:t>
                      </a:r>
                      <a:r>
                        <a:rPr kumimoji="0" lang="pt-BR" sz="1000" b="0" i="0" u="none" strike="noStrike" kern="1200" cap="none" spc="0" normalizeH="0" baseline="0" noProof="0">
                          <a:ln>
                            <a:noFill/>
                          </a:ln>
                          <a:solidFill>
                            <a:prstClr val="black"/>
                          </a:solidFill>
                          <a:effectLst/>
                          <a:uLnTx/>
                          <a:uFillTx/>
                          <a:latin typeface="+mn-lt"/>
                          <a:ea typeface="+mn-ea"/>
                          <a:cs typeface="+mn-cs"/>
                        </a:rPr>
                        <a:t>
 DA Ramadan AR Reveal Falafel 1080x1920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1950801185"/>
                  </a:ext>
                </a:extLst>
              </a:tr>
            </a:tbl>
          </a:graphicData>
        </a:graphic>
      </p:graphicFrame>
      <p:sp>
        <p:nvSpPr>
          <p:cNvPr id="4" name="Text Placeholder 3">
            <a:extLst>
              <a:ext uri="{FF2B5EF4-FFF2-40B4-BE49-F238E27FC236}">
                <a16:creationId xmlns:a16="http://schemas.microsoft.com/office/drawing/2014/main" id="{61178A50-FB44-4309-8D0B-1D83A39FCDA1}"/>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14689210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64FEF-81E2-442C-BC56-1A68E6AAC730}"/>
              </a:ext>
            </a:extLst>
          </p:cNvPr>
          <p:cNvSpPr>
            <a:spLocks noGrp="1"/>
          </p:cNvSpPr>
          <p:nvPr>
            <p:ph type="title"/>
          </p:nvPr>
        </p:nvSpPr>
        <p:spPr/>
        <p:txBody>
          <a:bodyPr/>
          <a:lstStyle/>
          <a:p>
            <a:r>
              <a:rPr lang="en-US"/>
              <a:t>Youtube Least Performing Videos | Samsung KSA - 4 of 6</a:t>
            </a:r>
          </a:p>
        </p:txBody>
      </p:sp>
      <p:graphicFrame>
        <p:nvGraphicFramePr>
          <p:cNvPr id="5" name="Table Placeholder 4">
            <a:extLst>
              <a:ext uri="{FF2B5EF4-FFF2-40B4-BE49-F238E27FC236}">
                <a16:creationId xmlns:a16="http://schemas.microsoft.com/office/drawing/2014/main" id="{7B23B430-CE58-458A-BDB7-DB509E22DAB6}"/>
              </a:ext>
            </a:extLst>
          </p:cNvPr>
          <p:cNvGraphicFramePr>
            <a:graphicFrameLocks noGrp="1"/>
          </p:cNvGraphicFramePr>
          <p:nvPr>
            <p:ph type="tbl" sz="quarter" idx="13"/>
            <p:extLst>
              <p:ext uri="{D42A27DB-BD31-4B8C-83A1-F6EECF244321}">
                <p14:modId xmlns:p14="http://schemas.microsoft.com/office/powerpoint/2010/main" val="4122401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203305289"/>
                    </a:ext>
                  </a:extLst>
                </a:gridCol>
                <a:gridCol w="493776">
                  <a:extLst>
                    <a:ext uri="{9D8B030D-6E8A-4147-A177-3AD203B41FA5}">
                      <a16:colId xmlns:a16="http://schemas.microsoft.com/office/drawing/2014/main" val="2741379012"/>
                    </a:ext>
                  </a:extLst>
                </a:gridCol>
                <a:gridCol w="493776">
                  <a:extLst>
                    <a:ext uri="{9D8B030D-6E8A-4147-A177-3AD203B41FA5}">
                      <a16:colId xmlns:a16="http://schemas.microsoft.com/office/drawing/2014/main" val="4189730016"/>
                    </a:ext>
                  </a:extLst>
                </a:gridCol>
                <a:gridCol w="493776">
                  <a:extLst>
                    <a:ext uri="{9D8B030D-6E8A-4147-A177-3AD203B41FA5}">
                      <a16:colId xmlns:a16="http://schemas.microsoft.com/office/drawing/2014/main" val="2960136217"/>
                    </a:ext>
                  </a:extLst>
                </a:gridCol>
                <a:gridCol w="493776">
                  <a:extLst>
                    <a:ext uri="{9D8B030D-6E8A-4147-A177-3AD203B41FA5}">
                      <a16:colId xmlns:a16="http://schemas.microsoft.com/office/drawing/2014/main" val="1324675111"/>
                    </a:ext>
                  </a:extLst>
                </a:gridCol>
                <a:gridCol w="493776">
                  <a:extLst>
                    <a:ext uri="{9D8B030D-6E8A-4147-A177-3AD203B41FA5}">
                      <a16:colId xmlns:a16="http://schemas.microsoft.com/office/drawing/2014/main" val="1434626225"/>
                    </a:ext>
                  </a:extLst>
                </a:gridCol>
                <a:gridCol w="493776">
                  <a:extLst>
                    <a:ext uri="{9D8B030D-6E8A-4147-A177-3AD203B41FA5}">
                      <a16:colId xmlns:a16="http://schemas.microsoft.com/office/drawing/2014/main" val="780693379"/>
                    </a:ext>
                  </a:extLst>
                </a:gridCol>
                <a:gridCol w="493776">
                  <a:extLst>
                    <a:ext uri="{9D8B030D-6E8A-4147-A177-3AD203B41FA5}">
                      <a16:colId xmlns:a16="http://schemas.microsoft.com/office/drawing/2014/main" val="1917694704"/>
                    </a:ext>
                  </a:extLst>
                </a:gridCol>
                <a:gridCol w="493776">
                  <a:extLst>
                    <a:ext uri="{9D8B030D-6E8A-4147-A177-3AD203B41FA5}">
                      <a16:colId xmlns:a16="http://schemas.microsoft.com/office/drawing/2014/main" val="533656877"/>
                    </a:ext>
                  </a:extLst>
                </a:gridCol>
                <a:gridCol w="493776">
                  <a:extLst>
                    <a:ext uri="{9D8B030D-6E8A-4147-A177-3AD203B41FA5}">
                      <a16:colId xmlns:a16="http://schemas.microsoft.com/office/drawing/2014/main" val="2587499453"/>
                    </a:ext>
                  </a:extLst>
                </a:gridCol>
                <a:gridCol w="493776">
                  <a:extLst>
                    <a:ext uri="{9D8B030D-6E8A-4147-A177-3AD203B41FA5}">
                      <a16:colId xmlns:a16="http://schemas.microsoft.com/office/drawing/2014/main" val="1838111337"/>
                    </a:ext>
                  </a:extLst>
                </a:gridCol>
                <a:gridCol w="493776">
                  <a:extLst>
                    <a:ext uri="{9D8B030D-6E8A-4147-A177-3AD203B41FA5}">
                      <a16:colId xmlns:a16="http://schemas.microsoft.com/office/drawing/2014/main" val="3271385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1517115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- 2020-04-28 08:40:11</a:t>
                      </a:r>
                      <a:r>
                        <a:rPr kumimoji="0" lang="en-US" sz="1000" b="0" i="0" u="none" strike="noStrike" kern="1200" cap="none" spc="0" normalizeH="0" baseline="0" noProof="0">
                          <a:ln>
                            <a:noFill/>
                          </a:ln>
                          <a:solidFill>
                            <a:prstClr val="black"/>
                          </a:solidFill>
                          <a:effectLst/>
                          <a:uLnTx/>
                          <a:uFillTx/>
                          <a:latin typeface="+mn-lt"/>
                          <a:ea typeface="+mn-ea"/>
                          <a:cs typeface="+mn-cs"/>
                        </a:rPr>
                        <a:t>
 FF~A71 carousel CT~fb CS~1080x1080 LG~en CV~pest CE~glbl MG~A71 KV TA~lrn CW~kvf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2410445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 Saudi - 2020-04-30 07:38:09</a:t>
                      </a:r>
                      <a:r>
                        <a:rPr kumimoji="0" lang="pt-BR" sz="1000" b="0" i="0" u="none" strike="noStrike" kern="1200" cap="none" spc="0" normalizeH="0" baseline="0" noProof="0">
                          <a:ln>
                            <a:noFill/>
                          </a:ln>
                          <a:solidFill>
                            <a:prstClr val="black"/>
                          </a:solidFill>
                          <a:effectLst/>
                          <a:uLnTx/>
                          <a:uFillTx/>
                          <a:latin typeface="+mn-lt"/>
                          <a:ea typeface="+mn-ea"/>
                          <a:cs typeface="+mn-cs"/>
                        </a:rPr>
                        <a:t>
 DA Ramadan AR TheRiddle Falafel 1080x1920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297818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Samsung Saudi - 2020-04-07 07:06:56</a:t>
                      </a:r>
                      <a:r>
                        <a:rPr kumimoji="0" lang="de-DE" sz="1000" b="0" i="0" u="none" strike="noStrike" kern="1200" cap="none" spc="0" normalizeH="0" baseline="0" noProof="0">
                          <a:ln>
                            <a:noFill/>
                          </a:ln>
                          <a:solidFill>
                            <a:prstClr val="black"/>
                          </a:solidFill>
                          <a:effectLst/>
                          <a:uLnTx/>
                          <a:uFillTx/>
                          <a:latin typeface="+mn-lt"/>
                          <a:ea typeface="+mn-ea"/>
                          <a:cs typeface="+mn-cs"/>
                        </a:rPr>
                        <a:t>
 samsung winners 1x1 AR V1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3789073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- 2020-04-28 07:10:48</a:t>
                      </a:r>
                      <a:r>
                        <a:rPr kumimoji="0" lang="en-US" sz="1000" b="0" i="0" u="none" strike="noStrike" kern="1200" cap="none" spc="0" normalizeH="0" baseline="0" noProof="0">
                          <a:ln>
                            <a:noFill/>
                          </a:ln>
                          <a:solidFill>
                            <a:prstClr val="black"/>
                          </a:solidFill>
                          <a:effectLst/>
                          <a:uLnTx/>
                          <a:uFillTx/>
                          <a:latin typeface="+mn-lt"/>
                          <a:ea typeface="+mn-ea"/>
                          <a:cs typeface="+mn-cs"/>
                        </a:rPr>
                        <a:t>
 Final A71 Awesome Storage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2213739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1" i="0" u="none" strike="noStrike" kern="1200" cap="none" spc="0" normalizeH="0" baseline="0" noProof="0">
                          <a:ln>
                            <a:noFill/>
                          </a:ln>
                          <a:solidFill>
                            <a:prstClr val="black"/>
                          </a:solidFill>
                          <a:effectLst/>
                          <a:uLnTx/>
                          <a:uFillTx/>
                          <a:latin typeface="+mn-lt"/>
                          <a:ea typeface="+mn-ea"/>
                          <a:cs typeface="+mn-cs"/>
                        </a:rPr>
                        <a:t>Samsung Saudi - 2020-04-21 18:33:00</a:t>
                      </a:r>
                      <a:r>
                        <a:rPr kumimoji="0" lang="nn-NO" sz="1000" b="0" i="0" u="none" strike="noStrike" kern="1200" cap="none" spc="0" normalizeH="0" baseline="0" noProof="0">
                          <a:ln>
                            <a:noFill/>
                          </a:ln>
                          <a:solidFill>
                            <a:prstClr val="black"/>
                          </a:solidFill>
                          <a:effectLst/>
                          <a:uLnTx/>
                          <a:uFillTx/>
                          <a:latin typeface="+mn-lt"/>
                          <a:ea typeface="+mn-ea"/>
                          <a:cs typeface="+mn-cs"/>
                        </a:rPr>
                        <a:t>
 Rosetta 1080x1080 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1640792342"/>
                  </a:ext>
                </a:extLst>
              </a:tr>
            </a:tbl>
          </a:graphicData>
        </a:graphic>
      </p:graphicFrame>
      <p:sp>
        <p:nvSpPr>
          <p:cNvPr id="4" name="Text Placeholder 3">
            <a:extLst>
              <a:ext uri="{FF2B5EF4-FFF2-40B4-BE49-F238E27FC236}">
                <a16:creationId xmlns:a16="http://schemas.microsoft.com/office/drawing/2014/main" id="{2FFD344F-AF1E-4017-A6CA-4245389A9617}"/>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44141150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10FF0-DD2F-43A8-AC85-FACB409DDF01}"/>
              </a:ext>
            </a:extLst>
          </p:cNvPr>
          <p:cNvSpPr>
            <a:spLocks noGrp="1"/>
          </p:cNvSpPr>
          <p:nvPr>
            <p:ph type="title"/>
          </p:nvPr>
        </p:nvSpPr>
        <p:spPr/>
        <p:txBody>
          <a:bodyPr/>
          <a:lstStyle/>
          <a:p>
            <a:r>
              <a:rPr lang="en-US"/>
              <a:t>Youtube Least Performing Videos | Samsung KSA - 5 of 6</a:t>
            </a:r>
          </a:p>
        </p:txBody>
      </p:sp>
      <p:graphicFrame>
        <p:nvGraphicFramePr>
          <p:cNvPr id="5" name="Table Placeholder 4">
            <a:extLst>
              <a:ext uri="{FF2B5EF4-FFF2-40B4-BE49-F238E27FC236}">
                <a16:creationId xmlns:a16="http://schemas.microsoft.com/office/drawing/2014/main" id="{E88A420A-D52B-4EDA-845F-3967BF821A34}"/>
              </a:ext>
            </a:extLst>
          </p:cNvPr>
          <p:cNvGraphicFramePr>
            <a:graphicFrameLocks noGrp="1"/>
          </p:cNvGraphicFramePr>
          <p:nvPr>
            <p:ph type="tbl" sz="quarter" idx="13"/>
            <p:extLst>
              <p:ext uri="{D42A27DB-BD31-4B8C-83A1-F6EECF244321}">
                <p14:modId xmlns:p14="http://schemas.microsoft.com/office/powerpoint/2010/main" val="2298289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935236688"/>
                    </a:ext>
                  </a:extLst>
                </a:gridCol>
                <a:gridCol w="493776">
                  <a:extLst>
                    <a:ext uri="{9D8B030D-6E8A-4147-A177-3AD203B41FA5}">
                      <a16:colId xmlns:a16="http://schemas.microsoft.com/office/drawing/2014/main" val="3343980543"/>
                    </a:ext>
                  </a:extLst>
                </a:gridCol>
                <a:gridCol w="493776">
                  <a:extLst>
                    <a:ext uri="{9D8B030D-6E8A-4147-A177-3AD203B41FA5}">
                      <a16:colId xmlns:a16="http://schemas.microsoft.com/office/drawing/2014/main" val="2330817099"/>
                    </a:ext>
                  </a:extLst>
                </a:gridCol>
                <a:gridCol w="493776">
                  <a:extLst>
                    <a:ext uri="{9D8B030D-6E8A-4147-A177-3AD203B41FA5}">
                      <a16:colId xmlns:a16="http://schemas.microsoft.com/office/drawing/2014/main" val="2042739533"/>
                    </a:ext>
                  </a:extLst>
                </a:gridCol>
                <a:gridCol w="493776">
                  <a:extLst>
                    <a:ext uri="{9D8B030D-6E8A-4147-A177-3AD203B41FA5}">
                      <a16:colId xmlns:a16="http://schemas.microsoft.com/office/drawing/2014/main" val="1693599933"/>
                    </a:ext>
                  </a:extLst>
                </a:gridCol>
                <a:gridCol w="493776">
                  <a:extLst>
                    <a:ext uri="{9D8B030D-6E8A-4147-A177-3AD203B41FA5}">
                      <a16:colId xmlns:a16="http://schemas.microsoft.com/office/drawing/2014/main" val="4003760830"/>
                    </a:ext>
                  </a:extLst>
                </a:gridCol>
                <a:gridCol w="493776">
                  <a:extLst>
                    <a:ext uri="{9D8B030D-6E8A-4147-A177-3AD203B41FA5}">
                      <a16:colId xmlns:a16="http://schemas.microsoft.com/office/drawing/2014/main" val="3972342281"/>
                    </a:ext>
                  </a:extLst>
                </a:gridCol>
                <a:gridCol w="493776">
                  <a:extLst>
                    <a:ext uri="{9D8B030D-6E8A-4147-A177-3AD203B41FA5}">
                      <a16:colId xmlns:a16="http://schemas.microsoft.com/office/drawing/2014/main" val="398240509"/>
                    </a:ext>
                  </a:extLst>
                </a:gridCol>
                <a:gridCol w="493776">
                  <a:extLst>
                    <a:ext uri="{9D8B030D-6E8A-4147-A177-3AD203B41FA5}">
                      <a16:colId xmlns:a16="http://schemas.microsoft.com/office/drawing/2014/main" val="3552076173"/>
                    </a:ext>
                  </a:extLst>
                </a:gridCol>
                <a:gridCol w="493776">
                  <a:extLst>
                    <a:ext uri="{9D8B030D-6E8A-4147-A177-3AD203B41FA5}">
                      <a16:colId xmlns:a16="http://schemas.microsoft.com/office/drawing/2014/main" val="2869380952"/>
                    </a:ext>
                  </a:extLst>
                </a:gridCol>
                <a:gridCol w="493776">
                  <a:extLst>
                    <a:ext uri="{9D8B030D-6E8A-4147-A177-3AD203B41FA5}">
                      <a16:colId xmlns:a16="http://schemas.microsoft.com/office/drawing/2014/main" val="4065716300"/>
                    </a:ext>
                  </a:extLst>
                </a:gridCol>
                <a:gridCol w="493776">
                  <a:extLst>
                    <a:ext uri="{9D8B030D-6E8A-4147-A177-3AD203B41FA5}">
                      <a16:colId xmlns:a16="http://schemas.microsoft.com/office/drawing/2014/main" val="1975095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202000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- 2020-04-14 14:35:40</a:t>
                      </a:r>
                      <a:r>
                        <a:rPr kumimoji="0" lang="en-US" sz="1000" b="0" i="0" u="none" strike="noStrike" kern="1200" cap="none" spc="0" normalizeH="0" baseline="0" noProof="0">
                          <a:ln>
                            <a:noFill/>
                          </a:ln>
                          <a:solidFill>
                            <a:prstClr val="black"/>
                          </a:solidFill>
                          <a:effectLst/>
                          <a:uLnTx/>
                          <a:uFillTx/>
                          <a:latin typeface="+mn-lt"/>
                          <a:ea typeface="+mn-ea"/>
                          <a:cs typeface="+mn-cs"/>
                        </a:rPr>
                        <a:t>
 1080x1080 Samsung Pay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2361332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1" i="0" u="none" strike="noStrike" kern="1200" cap="none" spc="0" normalizeH="0" baseline="0" noProof="0">
                          <a:ln>
                            <a:noFill/>
                          </a:ln>
                          <a:solidFill>
                            <a:prstClr val="black"/>
                          </a:solidFill>
                          <a:effectLst/>
                          <a:uLnTx/>
                          <a:uFillTx/>
                          <a:latin typeface="+mn-lt"/>
                          <a:ea typeface="+mn-ea"/>
                          <a:cs typeface="+mn-cs"/>
                        </a:rPr>
                        <a:t>Samsung Saudi - 2020-04-14 14:35:37</a:t>
                      </a:r>
                      <a:r>
                        <a:rPr kumimoji="0" lang="nn-NO" sz="1000" b="0" i="0" u="none" strike="noStrike" kern="1200" cap="none" spc="0" normalizeH="0" baseline="0" noProof="0">
                          <a:ln>
                            <a:noFill/>
                          </a:ln>
                          <a:solidFill>
                            <a:prstClr val="black"/>
                          </a:solidFill>
                          <a:effectLst/>
                          <a:uLnTx/>
                          <a:uFillTx/>
                          <a:latin typeface="+mn-lt"/>
                          <a:ea typeface="+mn-ea"/>
                          <a:cs typeface="+mn-cs"/>
                        </a:rPr>
                        <a:t>
 1080x1080 Samsung Pass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2022217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- 2020-04-14 14:35:34</a:t>
                      </a:r>
                      <a:r>
                        <a:rPr kumimoji="0" lang="en-US" sz="1000" b="0" i="0" u="none" strike="noStrike" kern="1200" cap="none" spc="0" normalizeH="0" baseline="0" noProof="0">
                          <a:ln>
                            <a:noFill/>
                          </a:ln>
                          <a:solidFill>
                            <a:prstClr val="black"/>
                          </a:solidFill>
                          <a:effectLst/>
                          <a:uLnTx/>
                          <a:uFillTx/>
                          <a:latin typeface="+mn-lt"/>
                          <a:ea typeface="+mn-ea"/>
                          <a:cs typeface="+mn-cs"/>
                        </a:rPr>
                        <a:t>
 1080x1080 Multi Layered Security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1795272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- 2020-04-14 14:35:31</a:t>
                      </a:r>
                      <a:r>
                        <a:rPr kumimoji="0" lang="en-US" sz="1000" b="0" i="0" u="none" strike="noStrike" kern="1200" cap="none" spc="0" normalizeH="0" baseline="0" noProof="0">
                          <a:ln>
                            <a:noFill/>
                          </a:ln>
                          <a:solidFill>
                            <a:prstClr val="black"/>
                          </a:solidFill>
                          <a:effectLst/>
                          <a:uLnTx/>
                          <a:uFillTx/>
                          <a:latin typeface="+mn-lt"/>
                          <a:ea typeface="+mn-ea"/>
                          <a:cs typeface="+mn-cs"/>
                        </a:rPr>
                        <a:t>
 1080x1080 Health Data Protected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3781739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- 2020-04-28 07:10:19</a:t>
                      </a:r>
                      <a:r>
                        <a:rPr kumimoji="0" lang="en-US" sz="1000" b="0" i="0" u="none" strike="noStrike" kern="1200" cap="none" spc="0" normalizeH="0" baseline="0" noProof="0">
                          <a:ln>
                            <a:noFill/>
                          </a:ln>
                          <a:solidFill>
                            <a:prstClr val="black"/>
                          </a:solidFill>
                          <a:effectLst/>
                          <a:uLnTx/>
                          <a:uFillTx/>
                          <a:latin typeface="+mn-lt"/>
                          <a:ea typeface="+mn-ea"/>
                          <a:cs typeface="+mn-cs"/>
                        </a:rPr>
                        <a:t>
 Final A71 Long lasting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3906810325"/>
                  </a:ext>
                </a:extLst>
              </a:tr>
            </a:tbl>
          </a:graphicData>
        </a:graphic>
      </p:graphicFrame>
      <p:sp>
        <p:nvSpPr>
          <p:cNvPr id="4" name="Text Placeholder 3">
            <a:extLst>
              <a:ext uri="{FF2B5EF4-FFF2-40B4-BE49-F238E27FC236}">
                <a16:creationId xmlns:a16="http://schemas.microsoft.com/office/drawing/2014/main" id="{7ADD1447-ED5B-4E36-A9B1-A4B3D630BF5A}"/>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20897178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97CD0-A763-4B51-AF65-9775CAA16929}"/>
              </a:ext>
            </a:extLst>
          </p:cNvPr>
          <p:cNvSpPr>
            <a:spLocks noGrp="1"/>
          </p:cNvSpPr>
          <p:nvPr>
            <p:ph type="title"/>
          </p:nvPr>
        </p:nvSpPr>
        <p:spPr/>
        <p:txBody>
          <a:bodyPr/>
          <a:lstStyle/>
          <a:p>
            <a:r>
              <a:rPr lang="en-US"/>
              <a:t>Youtube Least Performing Videos | Samsung KSA - 6 of 6</a:t>
            </a:r>
          </a:p>
        </p:txBody>
      </p:sp>
      <p:graphicFrame>
        <p:nvGraphicFramePr>
          <p:cNvPr id="5" name="Table Placeholder 4">
            <a:extLst>
              <a:ext uri="{FF2B5EF4-FFF2-40B4-BE49-F238E27FC236}">
                <a16:creationId xmlns:a16="http://schemas.microsoft.com/office/drawing/2014/main" id="{7452B7A5-6530-4DAA-AE74-106168148426}"/>
              </a:ext>
            </a:extLst>
          </p:cNvPr>
          <p:cNvGraphicFramePr>
            <a:graphicFrameLocks noGrp="1"/>
          </p:cNvGraphicFramePr>
          <p:nvPr>
            <p:ph type="tbl" sz="quarter" idx="13"/>
            <p:extLst>
              <p:ext uri="{D42A27DB-BD31-4B8C-83A1-F6EECF244321}">
                <p14:modId xmlns:p14="http://schemas.microsoft.com/office/powerpoint/2010/main" val="2324311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498390746"/>
                    </a:ext>
                  </a:extLst>
                </a:gridCol>
                <a:gridCol w="493776">
                  <a:extLst>
                    <a:ext uri="{9D8B030D-6E8A-4147-A177-3AD203B41FA5}">
                      <a16:colId xmlns:a16="http://schemas.microsoft.com/office/drawing/2014/main" val="583326952"/>
                    </a:ext>
                  </a:extLst>
                </a:gridCol>
                <a:gridCol w="493776">
                  <a:extLst>
                    <a:ext uri="{9D8B030D-6E8A-4147-A177-3AD203B41FA5}">
                      <a16:colId xmlns:a16="http://schemas.microsoft.com/office/drawing/2014/main" val="1585707190"/>
                    </a:ext>
                  </a:extLst>
                </a:gridCol>
                <a:gridCol w="493776">
                  <a:extLst>
                    <a:ext uri="{9D8B030D-6E8A-4147-A177-3AD203B41FA5}">
                      <a16:colId xmlns:a16="http://schemas.microsoft.com/office/drawing/2014/main" val="1412201507"/>
                    </a:ext>
                  </a:extLst>
                </a:gridCol>
                <a:gridCol w="493776">
                  <a:extLst>
                    <a:ext uri="{9D8B030D-6E8A-4147-A177-3AD203B41FA5}">
                      <a16:colId xmlns:a16="http://schemas.microsoft.com/office/drawing/2014/main" val="139415425"/>
                    </a:ext>
                  </a:extLst>
                </a:gridCol>
                <a:gridCol w="493776">
                  <a:extLst>
                    <a:ext uri="{9D8B030D-6E8A-4147-A177-3AD203B41FA5}">
                      <a16:colId xmlns:a16="http://schemas.microsoft.com/office/drawing/2014/main" val="2312225771"/>
                    </a:ext>
                  </a:extLst>
                </a:gridCol>
                <a:gridCol w="493776">
                  <a:extLst>
                    <a:ext uri="{9D8B030D-6E8A-4147-A177-3AD203B41FA5}">
                      <a16:colId xmlns:a16="http://schemas.microsoft.com/office/drawing/2014/main" val="309394562"/>
                    </a:ext>
                  </a:extLst>
                </a:gridCol>
                <a:gridCol w="493776">
                  <a:extLst>
                    <a:ext uri="{9D8B030D-6E8A-4147-A177-3AD203B41FA5}">
                      <a16:colId xmlns:a16="http://schemas.microsoft.com/office/drawing/2014/main" val="382941703"/>
                    </a:ext>
                  </a:extLst>
                </a:gridCol>
                <a:gridCol w="493776">
                  <a:extLst>
                    <a:ext uri="{9D8B030D-6E8A-4147-A177-3AD203B41FA5}">
                      <a16:colId xmlns:a16="http://schemas.microsoft.com/office/drawing/2014/main" val="4068409042"/>
                    </a:ext>
                  </a:extLst>
                </a:gridCol>
                <a:gridCol w="493776">
                  <a:extLst>
                    <a:ext uri="{9D8B030D-6E8A-4147-A177-3AD203B41FA5}">
                      <a16:colId xmlns:a16="http://schemas.microsoft.com/office/drawing/2014/main" val="1925813994"/>
                    </a:ext>
                  </a:extLst>
                </a:gridCol>
                <a:gridCol w="493776">
                  <a:extLst>
                    <a:ext uri="{9D8B030D-6E8A-4147-A177-3AD203B41FA5}">
                      <a16:colId xmlns:a16="http://schemas.microsoft.com/office/drawing/2014/main" val="133636024"/>
                    </a:ext>
                  </a:extLst>
                </a:gridCol>
                <a:gridCol w="493776">
                  <a:extLst>
                    <a:ext uri="{9D8B030D-6E8A-4147-A177-3AD203B41FA5}">
                      <a16:colId xmlns:a16="http://schemas.microsoft.com/office/drawing/2014/main" val="3930852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3584562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- 2020-04-14 14:35:25</a:t>
                      </a:r>
                      <a:r>
                        <a:rPr kumimoji="0" lang="en-US" sz="1000" b="0" i="0" u="none" strike="noStrike" kern="1200" cap="none" spc="0" normalizeH="0" baseline="0" noProof="0">
                          <a:ln>
                            <a:noFill/>
                          </a:ln>
                          <a:solidFill>
                            <a:prstClr val="black"/>
                          </a:solidFill>
                          <a:effectLst/>
                          <a:uLnTx/>
                          <a:uFillTx/>
                          <a:latin typeface="+mn-lt"/>
                          <a:ea typeface="+mn-ea"/>
                          <a:cs typeface="+mn-cs"/>
                        </a:rPr>
                        <a:t>
 1080x1080 Secure 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2122909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- 2020-04-27 10:11:56</a:t>
                      </a:r>
                      <a:r>
                        <a:rPr kumimoji="0" lang="en-US" sz="1000" b="0" i="0" u="none" strike="noStrike" kern="1200" cap="none" spc="0" normalizeH="0" baseline="0" noProof="0">
                          <a:ln>
                            <a:noFill/>
                          </a:ln>
                          <a:solidFill>
                            <a:prstClr val="black"/>
                          </a:solidFill>
                          <a:effectLst/>
                          <a:uLnTx/>
                          <a:uFillTx/>
                          <a:latin typeface="+mn-lt"/>
                          <a:ea typeface="+mn-ea"/>
                          <a:cs typeface="+mn-cs"/>
                        </a:rPr>
                        <a:t>
 DA Ramadan TheRiddle Moutable 1080x1350 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3074912509"/>
                  </a:ext>
                </a:extLst>
              </a:tr>
            </a:tbl>
          </a:graphicData>
        </a:graphic>
      </p:graphicFrame>
      <p:sp>
        <p:nvSpPr>
          <p:cNvPr id="4" name="Text Placeholder 3">
            <a:extLst>
              <a:ext uri="{FF2B5EF4-FFF2-40B4-BE49-F238E27FC236}">
                <a16:creationId xmlns:a16="http://schemas.microsoft.com/office/drawing/2014/main" id="{EA5ADE90-E926-483E-AD97-34B6A9C21309}"/>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95242147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3806B-8DBF-416F-AB71-2CC344265A14}"/>
              </a:ext>
            </a:extLst>
          </p:cNvPr>
          <p:cNvSpPr>
            <a:spLocks noGrp="1"/>
          </p:cNvSpPr>
          <p:nvPr>
            <p:ph type="title"/>
          </p:nvPr>
        </p:nvSpPr>
        <p:spPr/>
        <p:txBody>
          <a:bodyPr/>
          <a:lstStyle/>
          <a:p>
            <a:r>
              <a:rPr lang="en-US"/>
              <a:t>Youtube Private Key Metrics Table | Samsung KSA</a:t>
            </a:r>
          </a:p>
        </p:txBody>
      </p:sp>
      <p:graphicFrame>
        <p:nvGraphicFramePr>
          <p:cNvPr id="5" name="Table Placeholder 4">
            <a:extLst>
              <a:ext uri="{FF2B5EF4-FFF2-40B4-BE49-F238E27FC236}">
                <a16:creationId xmlns:a16="http://schemas.microsoft.com/office/drawing/2014/main" id="{E31FDFA2-5686-49F7-B454-D4EAA92C600A}"/>
              </a:ext>
            </a:extLst>
          </p:cNvPr>
          <p:cNvGraphicFramePr>
            <a:graphicFrameLocks noGrp="1"/>
          </p:cNvGraphicFramePr>
          <p:nvPr>
            <p:ph type="tbl" sz="quarter" idx="13"/>
            <p:extLst>
              <p:ext uri="{D42A27DB-BD31-4B8C-83A1-F6EECF244321}">
                <p14:modId xmlns:p14="http://schemas.microsoft.com/office/powerpoint/2010/main" val="1731372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054043585"/>
                    </a:ext>
                  </a:extLst>
                </a:gridCol>
                <a:gridCol w="658368">
                  <a:extLst>
                    <a:ext uri="{9D8B030D-6E8A-4147-A177-3AD203B41FA5}">
                      <a16:colId xmlns:a16="http://schemas.microsoft.com/office/drawing/2014/main" val="2814650564"/>
                    </a:ext>
                  </a:extLst>
                </a:gridCol>
                <a:gridCol w="658368">
                  <a:extLst>
                    <a:ext uri="{9D8B030D-6E8A-4147-A177-3AD203B41FA5}">
                      <a16:colId xmlns:a16="http://schemas.microsoft.com/office/drawing/2014/main" val="2353412730"/>
                    </a:ext>
                  </a:extLst>
                </a:gridCol>
                <a:gridCol w="658368">
                  <a:extLst>
                    <a:ext uri="{9D8B030D-6E8A-4147-A177-3AD203B41FA5}">
                      <a16:colId xmlns:a16="http://schemas.microsoft.com/office/drawing/2014/main" val="909001626"/>
                    </a:ext>
                  </a:extLst>
                </a:gridCol>
                <a:gridCol w="658368">
                  <a:extLst>
                    <a:ext uri="{9D8B030D-6E8A-4147-A177-3AD203B41FA5}">
                      <a16:colId xmlns:a16="http://schemas.microsoft.com/office/drawing/2014/main" val="2459780729"/>
                    </a:ext>
                  </a:extLst>
                </a:gridCol>
                <a:gridCol w="658368">
                  <a:extLst>
                    <a:ext uri="{9D8B030D-6E8A-4147-A177-3AD203B41FA5}">
                      <a16:colId xmlns:a16="http://schemas.microsoft.com/office/drawing/2014/main" val="1533090493"/>
                    </a:ext>
                  </a:extLst>
                </a:gridCol>
                <a:gridCol w="658368">
                  <a:extLst>
                    <a:ext uri="{9D8B030D-6E8A-4147-A177-3AD203B41FA5}">
                      <a16:colId xmlns:a16="http://schemas.microsoft.com/office/drawing/2014/main" val="2652138951"/>
                    </a:ext>
                  </a:extLst>
                </a:gridCol>
                <a:gridCol w="658368">
                  <a:extLst>
                    <a:ext uri="{9D8B030D-6E8A-4147-A177-3AD203B41FA5}">
                      <a16:colId xmlns:a16="http://schemas.microsoft.com/office/drawing/2014/main" val="1499890386"/>
                    </a:ext>
                  </a:extLst>
                </a:gridCol>
                <a:gridCol w="658368">
                  <a:extLst>
                    <a:ext uri="{9D8B030D-6E8A-4147-A177-3AD203B41FA5}">
                      <a16:colId xmlns:a16="http://schemas.microsoft.com/office/drawing/2014/main" val="2131676804"/>
                    </a:ext>
                  </a:extLst>
                </a:gridCol>
                <a:gridCol w="658368">
                  <a:extLst>
                    <a:ext uri="{9D8B030D-6E8A-4147-A177-3AD203B41FA5}">
                      <a16:colId xmlns:a16="http://schemas.microsoft.com/office/drawing/2014/main" val="2416631763"/>
                    </a:ext>
                  </a:extLst>
                </a:gridCol>
                <a:gridCol w="658368">
                  <a:extLst>
                    <a:ext uri="{9D8B030D-6E8A-4147-A177-3AD203B41FA5}">
                      <a16:colId xmlns:a16="http://schemas.microsoft.com/office/drawing/2014/main" val="2713151063"/>
                    </a:ext>
                  </a:extLst>
                </a:gridCol>
              </a:tblGrid>
              <a:tr h="370840">
                <a:tc>
                  <a:txBody>
                    <a:bodyPr/>
                    <a:lstStyle/>
                    <a:p>
                      <a:r>
                        <a:rPr lang="en-US" sz="1000"/>
                        <a:t>Channel</a:t>
                      </a:r>
                    </a:p>
                  </a:txBody>
                  <a:tcPr/>
                </a:tc>
                <a:tc>
                  <a:txBody>
                    <a:bodyPr/>
                    <a:lstStyle/>
                    <a:p>
                      <a:r>
                        <a:rPr lang="en-US" sz="1000"/>
                        <a:t>Subscribers Gained</a:t>
                      </a:r>
                    </a:p>
                  </a:txBody>
                  <a:tcPr/>
                </a:tc>
                <a:tc>
                  <a:txBody>
                    <a:bodyPr/>
                    <a:lstStyle/>
                    <a:p>
                      <a:r>
                        <a:rPr lang="en-US" sz="1000"/>
                        <a:t>Subscribers Lost</a:t>
                      </a:r>
                    </a:p>
                  </a:txBody>
                  <a:tcPr/>
                </a:tc>
                <a:tc>
                  <a:txBody>
                    <a:bodyPr/>
                    <a:lstStyle/>
                    <a:p>
                      <a:r>
                        <a:rPr lang="en-US" sz="1000"/>
                        <a:t>Video 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tc>
                  <a:txBody>
                    <a:bodyPr/>
                    <a:lstStyle/>
                    <a:p>
                      <a:r>
                        <a:rPr lang="en-US" sz="1000"/>
                        <a:t>Shares</a:t>
                      </a:r>
                    </a:p>
                  </a:txBody>
                  <a:tcPr/>
                </a:tc>
                <a:tc>
                  <a:txBody>
                    <a:bodyPr/>
                    <a:lstStyle/>
                    <a:p>
                      <a:r>
                        <a:rPr lang="en-US" sz="1000"/>
                        <a:t>Estimated Minutes Watched</a:t>
                      </a:r>
                    </a:p>
                  </a:txBody>
                  <a:tcPr/>
                </a:tc>
                <a:tc>
                  <a:txBody>
                    <a:bodyPr/>
                    <a:lstStyle/>
                    <a:p>
                      <a:r>
                        <a:rPr lang="en-US" sz="1000"/>
                        <a:t>Average View Duration [sec]</a:t>
                      </a:r>
                    </a:p>
                  </a:txBody>
                  <a:tcPr/>
                </a:tc>
                <a:tc>
                  <a:txBody>
                    <a:bodyPr/>
                    <a:lstStyle/>
                    <a:p>
                      <a:r>
                        <a:rPr lang="en-US" sz="1000"/>
                        <a:t>Average View Percentage</a:t>
                      </a:r>
                    </a:p>
                  </a:txBody>
                  <a:tcPr/>
                </a:tc>
                <a:extLst>
                  <a:ext uri="{0D108BD9-81ED-4DB2-BD59-A6C34878D82A}">
                    <a16:rowId xmlns:a16="http://schemas.microsoft.com/office/drawing/2014/main" val="2296959864"/>
                  </a:ext>
                </a:extLst>
              </a:tr>
              <a:tr h="370840">
                <a:tc>
                  <a:txBody>
                    <a:bodyPr/>
                    <a:lstStyle/>
                    <a:p>
                      <a:r>
                        <a:rPr lang="en-US" sz="1000"/>
                        <a:t>Samsung Saudi</a:t>
                      </a:r>
                    </a:p>
                  </a:txBody>
                  <a:tcPr/>
                </a:tc>
                <a:tc>
                  <a:txBody>
                    <a:bodyPr/>
                    <a:lstStyle/>
                    <a:p>
                      <a:r>
                        <a:rPr lang="en-US" sz="1000"/>
                        <a:t>843</a:t>
                      </a:r>
                    </a:p>
                  </a:txBody>
                  <a:tcPr/>
                </a:tc>
                <a:tc>
                  <a:txBody>
                    <a:bodyPr/>
                    <a:lstStyle/>
                    <a:p>
                      <a:r>
                        <a:rPr lang="en-US" sz="1000"/>
                        <a:t>611</a:t>
                      </a:r>
                    </a:p>
                  </a:txBody>
                  <a:tcPr/>
                </a:tc>
                <a:tc>
                  <a:txBody>
                    <a:bodyPr/>
                    <a:lstStyle/>
                    <a:p>
                      <a:r>
                        <a:rPr lang="en-US" sz="1000"/>
                        <a:t>6183418</a:t>
                      </a:r>
                    </a:p>
                  </a:txBody>
                  <a:tcPr/>
                </a:tc>
                <a:tc>
                  <a:txBody>
                    <a:bodyPr/>
                    <a:lstStyle/>
                    <a:p>
                      <a:r>
                        <a:rPr lang="en-US" sz="1000"/>
                        <a:t>765</a:t>
                      </a:r>
                    </a:p>
                  </a:txBody>
                  <a:tcPr/>
                </a:tc>
                <a:tc>
                  <a:txBody>
                    <a:bodyPr/>
                    <a:lstStyle/>
                    <a:p>
                      <a:r>
                        <a:rPr lang="en-US" sz="1000"/>
                        <a:t>242</a:t>
                      </a:r>
                    </a:p>
                  </a:txBody>
                  <a:tcPr/>
                </a:tc>
                <a:tc>
                  <a:txBody>
                    <a:bodyPr/>
                    <a:lstStyle/>
                    <a:p>
                      <a:r>
                        <a:rPr lang="en-US" sz="1000"/>
                        <a:t>134</a:t>
                      </a:r>
                    </a:p>
                  </a:txBody>
                  <a:tcPr/>
                </a:tc>
                <a:tc>
                  <a:txBody>
                    <a:bodyPr/>
                    <a:lstStyle/>
                    <a:p>
                      <a:r>
                        <a:rPr lang="en-US" sz="1000"/>
                        <a:t>3531</a:t>
                      </a:r>
                    </a:p>
                  </a:txBody>
                  <a:tcPr/>
                </a:tc>
                <a:tc>
                  <a:txBody>
                    <a:bodyPr/>
                    <a:lstStyle/>
                    <a:p>
                      <a:r>
                        <a:rPr lang="en-US" sz="1000"/>
                        <a:t>2512676</a:t>
                      </a:r>
                    </a:p>
                  </a:txBody>
                  <a:tcPr/>
                </a:tc>
                <a:tc>
                  <a:txBody>
                    <a:bodyPr/>
                    <a:lstStyle/>
                    <a:p>
                      <a:r>
                        <a:rPr lang="en-US" sz="1000"/>
                        <a:t>24</a:t>
                      </a:r>
                    </a:p>
                  </a:txBody>
                  <a:tcPr/>
                </a:tc>
                <a:tc>
                  <a:txBody>
                    <a:bodyPr/>
                    <a:lstStyle/>
                    <a:p>
                      <a:r>
                        <a:rPr lang="en-US" sz="1000"/>
                        <a:t>81.77 %</a:t>
                      </a:r>
                    </a:p>
                  </a:txBody>
                  <a:tcPr/>
                </a:tc>
                <a:extLst>
                  <a:ext uri="{0D108BD9-81ED-4DB2-BD59-A6C34878D82A}">
                    <a16:rowId xmlns:a16="http://schemas.microsoft.com/office/drawing/2014/main" val="2269128318"/>
                  </a:ext>
                </a:extLst>
              </a:tr>
            </a:tbl>
          </a:graphicData>
        </a:graphic>
      </p:graphicFrame>
      <p:sp>
        <p:nvSpPr>
          <p:cNvPr id="4" name="Text Placeholder 3">
            <a:extLst>
              <a:ext uri="{FF2B5EF4-FFF2-40B4-BE49-F238E27FC236}">
                <a16:creationId xmlns:a16="http://schemas.microsoft.com/office/drawing/2014/main" id="{559B5BC9-8772-4013-A841-23880C58EA61}"/>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60234754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8</TotalTime>
  <Words>8982</Words>
  <Application>Microsoft Office PowerPoint</Application>
  <PresentationFormat>On-screen Show (4:3)</PresentationFormat>
  <Paragraphs>3266</Paragraphs>
  <Slides>101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101</vt:i4>
      </vt:variant>
    </vt:vector>
  </HeadingPairs>
  <TitlesOfParts>
    <vt:vector size="104" baseType="lpstr">
      <vt:lpstr>Arial</vt:lpstr>
      <vt:lpstr>Calibri</vt:lpstr>
      <vt:lpstr>quintly_template</vt:lpstr>
      <vt:lpstr>Compiled KSA Social Dashboard</vt:lpstr>
      <vt:lpstr>Facebook Fans Total | Samsung KSA</vt:lpstr>
      <vt:lpstr>Facebook Fan Demographics | Samsung KSA</vt:lpstr>
      <vt:lpstr>Facebook Number of Organic Posts | Samsung KSA</vt:lpstr>
      <vt:lpstr>Facebook Post Type Distribution Per Profile | Samsung KSA</vt:lpstr>
      <vt:lpstr>Facebook Reach | Samsung KSA</vt:lpstr>
      <vt:lpstr>Facebook Page Post Reach Table | Samsung KSA</vt:lpstr>
      <vt:lpstr>Facebook Total Engagements | Samsung KSA</vt:lpstr>
      <vt:lpstr>Facebook Engagement Rate | Samsung KSA</vt:lpstr>
      <vt:lpstr>Facebook Top Performing Posts by Engagement | Samsung KSA - 1 of 5</vt:lpstr>
      <vt:lpstr>Facebook Top Performing Posts by Engagement | Samsung KSA - 2 of 5</vt:lpstr>
      <vt:lpstr>Facebook Top Performing Posts by Engagement | Samsung KSA - 3 of 5</vt:lpstr>
      <vt:lpstr>Facebook Top Performing Posts by Engagement | Samsung KSA - 4 of 5</vt:lpstr>
      <vt:lpstr>Facebook Top Performing Posts by Engagement | Samsung KSA - 5 of 5</vt:lpstr>
      <vt:lpstr>Facebook Least Performing Posts by Engagement | Samsung KSA - 1 of 5</vt:lpstr>
      <vt:lpstr>Facebook Least Performing Posts by Engagement | Samsung KSA - 2 of 5</vt:lpstr>
      <vt:lpstr>Facebook Least Performing Posts by Engagement | Samsung KSA - 3 of 5</vt:lpstr>
      <vt:lpstr>Facebook Least Performing Posts by Engagement | Samsung KSA - 4 of 5</vt:lpstr>
      <vt:lpstr>Facebook Least Performing Posts by Engagement | Samsung KSA - 5 of 5</vt:lpstr>
      <vt:lpstr>Facebook Key Metrics Table | Samsung KSA</vt:lpstr>
      <vt:lpstr>Instagram Followers Total | Samsung KSA</vt:lpstr>
      <vt:lpstr>Instagram Followers Gender Breakdown | Samsung KSA</vt:lpstr>
      <vt:lpstr>Instagram Followers Age Group Breakdown | Samsung KSA</vt:lpstr>
      <vt:lpstr>Instagram Post Type Distribution Per Profile | Samsung KSA</vt:lpstr>
      <vt:lpstr>Instagram Reach | Samsung KSA</vt:lpstr>
      <vt:lpstr>Instagram Top Performing Posts | Samsung KSA - 1 of 8</vt:lpstr>
      <vt:lpstr>Instagram Top Performing Posts | Samsung KSA - 2 of 8</vt:lpstr>
      <vt:lpstr>Instagram Top Performing Posts | Samsung KSA - 3 of 8</vt:lpstr>
      <vt:lpstr>Instagram Top Performing Posts | Samsung KSA - 4 of 8</vt:lpstr>
      <vt:lpstr>Instagram Top Performing Posts | Samsung KSA - 5 of 8</vt:lpstr>
      <vt:lpstr>Instagram Top Performing Posts | Samsung KSA - 6 of 8</vt:lpstr>
      <vt:lpstr>Instagram Top Performing Posts | Samsung KSA - 7 of 8</vt:lpstr>
      <vt:lpstr>Instagram Top Performing Posts | Samsung KSA - 8 of 8</vt:lpstr>
      <vt:lpstr>Instagram Least Performing Posts | Samsung KSA - 1 of 8</vt:lpstr>
      <vt:lpstr>Instagram Least Performing Posts | Samsung KSA - 2 of 8</vt:lpstr>
      <vt:lpstr>Instagram Least Performing Posts | Samsung KSA - 3 of 8</vt:lpstr>
      <vt:lpstr>Instagram Least Performing Posts | Samsung KSA - 4 of 8</vt:lpstr>
      <vt:lpstr>Instagram Least Performing Posts | Samsung KSA - 5 of 8</vt:lpstr>
      <vt:lpstr>Instagram Least Performing Posts | Samsung KSA - 6 of 8</vt:lpstr>
      <vt:lpstr>Instagram Least Performing Posts | Samsung KSA - 7 of 8</vt:lpstr>
      <vt:lpstr>Instagram Least Performing Posts | Samsung KSA - 8 of 8</vt:lpstr>
      <vt:lpstr>Instagram Stories Table  | Samsung KSA - 1 of 25</vt:lpstr>
      <vt:lpstr>Instagram Stories Table  | Samsung KSA - 2 of 25</vt:lpstr>
      <vt:lpstr>Instagram Stories Table  | Samsung KSA - 3 of 25</vt:lpstr>
      <vt:lpstr>Instagram Stories Table  | Samsung KSA - 4 of 25</vt:lpstr>
      <vt:lpstr>Instagram Stories Table  | Samsung KSA - 5 of 25</vt:lpstr>
      <vt:lpstr>Instagram Stories Table  | Samsung KSA - 6 of 25</vt:lpstr>
      <vt:lpstr>Instagram Stories Table  | Samsung KSA - 7 of 25</vt:lpstr>
      <vt:lpstr>Instagram Stories Table  | Samsung KSA - 8 of 25</vt:lpstr>
      <vt:lpstr>Instagram Stories Table  | Samsung KSA - 9 of 25</vt:lpstr>
      <vt:lpstr>Instagram Stories Table  | Samsung KSA - 10 of 25</vt:lpstr>
      <vt:lpstr>Instagram Stories Table  | Samsung KSA - 11 of 25</vt:lpstr>
      <vt:lpstr>Instagram Stories Table  | Samsung KSA - 12 of 25</vt:lpstr>
      <vt:lpstr>Instagram Stories Table  | Samsung KSA - 13 of 25</vt:lpstr>
      <vt:lpstr>Instagram Stories Table  | Samsung KSA - 14 of 25</vt:lpstr>
      <vt:lpstr>Instagram Stories Table  | Samsung KSA - 15 of 25</vt:lpstr>
      <vt:lpstr>Instagram Stories Table  | Samsung KSA - 16 of 25</vt:lpstr>
      <vt:lpstr>Instagram Stories Table  | Samsung KSA - 17 of 25</vt:lpstr>
      <vt:lpstr>Instagram Stories Table  | Samsung KSA - 18 of 25</vt:lpstr>
      <vt:lpstr>Instagram Stories Table  | Samsung KSA - 19 of 25</vt:lpstr>
      <vt:lpstr>Instagram Stories Table  | Samsung KSA - 20 of 25</vt:lpstr>
      <vt:lpstr>Instagram Stories Table  | Samsung KSA - 21 of 25</vt:lpstr>
      <vt:lpstr>Instagram Stories Table  | Samsung KSA - 22 of 25</vt:lpstr>
      <vt:lpstr>Instagram Stories Table  | Samsung KSA - 23 of 25</vt:lpstr>
      <vt:lpstr>Instagram Stories Table  | Samsung KSA - 24 of 25</vt:lpstr>
      <vt:lpstr>Instagram Stories Table  | Samsung KSA - 25 of 25</vt:lpstr>
      <vt:lpstr>Instagram Stories Taps Line Chart | Samsung KSA</vt:lpstr>
      <vt:lpstr>Instagram Key Metrics Table | Samsung KSA</vt:lpstr>
      <vt:lpstr>Instagram Stories Key Metrics Table | Samsung KSA</vt:lpstr>
      <vt:lpstr>Twitter Followers Total | Samsung KSA</vt:lpstr>
      <vt:lpstr>Twitter Daily Avg. Impressions Per Tweet | Samsung KSA</vt:lpstr>
      <vt:lpstr>Twitter Key Metrics Table | Samsung KSA</vt:lpstr>
      <vt:lpstr>Twitter Twitter Analytics Table Own Tweets | Samsung KSA</vt:lpstr>
      <vt:lpstr>Twitter Top Performing Tweets | Samsung KSA - 1 of 6</vt:lpstr>
      <vt:lpstr>Twitter Top Performing Tweets | Samsung KSA - 2 of 6</vt:lpstr>
      <vt:lpstr>Twitter Top Performing Tweets | Samsung KSA - 3 of 6</vt:lpstr>
      <vt:lpstr>Twitter Top Performing Tweets | Samsung KSA - 4 of 6</vt:lpstr>
      <vt:lpstr>Twitter Top Performing Tweets | Samsung KSA - 5 of 6</vt:lpstr>
      <vt:lpstr>Twitter Top Performing Tweets | Samsung KSA - 6 of 6</vt:lpstr>
      <vt:lpstr>Twitter Least Performing Tweets | Samsung KSA - 1 of 6</vt:lpstr>
      <vt:lpstr>Twitter Least Performing Tweets | Samsung KSA - 2 of 6</vt:lpstr>
      <vt:lpstr>Twitter Least Performing Tweets | Samsung KSA - 3 of 6</vt:lpstr>
      <vt:lpstr>Twitter Least Performing Tweets | Samsung KSA - 4 of 6</vt:lpstr>
      <vt:lpstr>Twitter Least Performing Tweets | Samsung KSA - 5 of 6</vt:lpstr>
      <vt:lpstr>Twitter Least Performing Tweets | Samsung KSA - 6 of 6</vt:lpstr>
      <vt:lpstr>Youtube Private Key Metrics Table | Samsung KSA</vt:lpstr>
      <vt:lpstr>Youtube Subscribers | Samsung KSA</vt:lpstr>
      <vt:lpstr>Youtube Private Video Views | Samsung KSA</vt:lpstr>
      <vt:lpstr>Youtube Top Performing Videos | Samsung KSA - 1 of 6</vt:lpstr>
      <vt:lpstr>Youtube Top Performing Videos | Samsung KSA - 2 of 6</vt:lpstr>
      <vt:lpstr>Youtube Top Performing Videos | Samsung KSA - 3 of 6</vt:lpstr>
      <vt:lpstr>Youtube Top Performing Videos | Samsung KSA - 4 of 6</vt:lpstr>
      <vt:lpstr>Youtube Top Performing Videos | Samsung KSA - 5 of 6</vt:lpstr>
      <vt:lpstr>Youtube Top Performing Videos | Samsung KSA - 6 of 6</vt:lpstr>
      <vt:lpstr>Youtube Least Performing Videos | Samsung KSA - 1 of 6</vt:lpstr>
      <vt:lpstr>Youtube Least Performing Videos | Samsung KSA - 2 of 6</vt:lpstr>
      <vt:lpstr>Youtube Least Performing Videos | Samsung KSA - 3 of 6</vt:lpstr>
      <vt:lpstr>Youtube Least Performing Videos | Samsung KSA - 4 of 6</vt:lpstr>
      <vt:lpstr>Youtube Least Performing Videos | Samsung KSA - 5 of 6</vt:lpstr>
      <vt:lpstr>Youtube Least Performing Videos | Samsung KSA - 6 of 6</vt:lpstr>
      <vt:lpstr>Youtube Private Key Metrics Table | Samsung KSA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Compiled KSA Social Dashboard</dc:title>
  <dc:creator>Frederik Peiniger</dc:creator>
  <cp:lastModifiedBy>Frederik Peiniger</cp:lastModifiedBy>
  <cp:revision>1</cp:revision>
  <dcterms:created xsi:type="dcterms:W3CDTF">2020-05-04T04:42:25Z</dcterms:created>
  <dcterms:modified xsi:type="dcterms:W3CDTF">2020-05-04T04:51:09Z</dcterms:modified>
</cp:coreProperties>
</file>