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4" r:id="rId27"/>
    <p:sldId id="285" r:id="rId28"/>
    <p:sldId id="286" r:id="rId29"/>
    <p:sldId id="287" r:id="rId30"/>
    <p:sldId id="288" r:id="rId31"/>
    <p:sldId id="289" r:id="rId32"/>
    <p:sldId id="290" r:id="rId33"/>
    <p:sldId id="291" r:id="rId34"/>
    <p:sldId id="293" r:id="rId35"/>
    <p:sldId id="294" r:id="rId36"/>
    <p:sldId id="295" r:id="rId37"/>
    <p:sldId id="296" r:id="rId38"/>
    <p:sldId id="297" r:id="rId39"/>
    <p:sldId id="298" r:id="rId40"/>
    <p:sldId id="299" r:id="rId41"/>
    <p:sldId id="300"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7" r:id="rId68"/>
    <p:sldId id="328" r:id="rId69"/>
    <p:sldId id="329" r:id="rId70"/>
    <p:sldId id="330" r:id="rId71"/>
    <p:sldId id="331" r:id="rId72"/>
    <p:sldId id="332" r:id="rId73"/>
    <p:sldId id="333" r:id="rId74"/>
    <p:sldId id="335" r:id="rId75"/>
    <p:sldId id="336" r:id="rId76"/>
    <p:sldId id="337" r:id="rId77"/>
    <p:sldId id="338" r:id="rId78"/>
    <p:sldId id="339" r:id="rId79"/>
    <p:sldId id="340" r:id="rId80"/>
    <p:sldId id="342" r:id="rId81"/>
    <p:sldId id="343" r:id="rId82"/>
    <p:sldId id="344" r:id="rId83"/>
    <p:sldId id="345" r:id="rId84"/>
    <p:sldId id="346" r:id="rId85"/>
    <p:sldId id="347" r:id="rId86"/>
    <p:sldId id="348" r:id="rId87"/>
    <p:sldId id="349" r:id="rId88"/>
    <p:sldId id="350" r:id="rId89"/>
    <p:sldId id="352" r:id="rId90"/>
    <p:sldId id="353" r:id="rId91"/>
    <p:sldId id="354" r:id="rId92"/>
    <p:sldId id="355" r:id="rId93"/>
    <p:sldId id="356" r:id="rId94"/>
    <p:sldId id="357" r:id="rId95"/>
    <p:sldId id="359" r:id="rId96"/>
    <p:sldId id="360" r:id="rId97"/>
    <p:sldId id="361" r:id="rId98"/>
    <p:sldId id="362" r:id="rId99"/>
    <p:sldId id="363" r:id="rId100"/>
    <p:sldId id="364" r:id="rId101"/>
    <p:sldId id="365" r:id="rId102"/>
  </p:sldIdLst>
  <p:sldSz cx="9144000" cy="6858000" type="screen4x3"/>
  <p:notesSz cx="6858000" cy="9144000"/>
  <p:embeddedFontLst>
    <p:embeddedFont>
      <p:font typeface="Calibri" panose="020F0502020204030204" pitchFamily="34" charset="0"/>
      <p:regular r:id="rId103"/>
      <p:bold r:id="rId104"/>
      <p:italic r:id="rId105"/>
      <p:boldItalic r:id="rId10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presProps" Target="pres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font" Target="fonts/font1.fntdata"/><Relationship Id="rId10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font" Target="fonts/font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Samsung Saudi</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1480132</c:v>
                </c:pt>
                <c:pt idx="1">
                  <c:v>1480361</c:v>
                </c:pt>
                <c:pt idx="2">
                  <c:v>1480599</c:v>
                </c:pt>
                <c:pt idx="3">
                  <c:v>1480823</c:v>
                </c:pt>
                <c:pt idx="4">
                  <c:v>1481151</c:v>
                </c:pt>
                <c:pt idx="5">
                  <c:v>1481374</c:v>
                </c:pt>
                <c:pt idx="6">
                  <c:v>1481528</c:v>
                </c:pt>
                <c:pt idx="7">
                  <c:v>1481718</c:v>
                </c:pt>
                <c:pt idx="8">
                  <c:v>1481950</c:v>
                </c:pt>
                <c:pt idx="9">
                  <c:v>1482161</c:v>
                </c:pt>
                <c:pt idx="10">
                  <c:v>1482400</c:v>
                </c:pt>
                <c:pt idx="11">
                  <c:v>1482521</c:v>
                </c:pt>
                <c:pt idx="12">
                  <c:v>1482736</c:v>
                </c:pt>
                <c:pt idx="13">
                  <c:v>1482932</c:v>
                </c:pt>
                <c:pt idx="14">
                  <c:v>1472342</c:v>
                </c:pt>
                <c:pt idx="15">
                  <c:v>1473536</c:v>
                </c:pt>
                <c:pt idx="16">
                  <c:v>1473780</c:v>
                </c:pt>
                <c:pt idx="17">
                  <c:v>1474044</c:v>
                </c:pt>
                <c:pt idx="18">
                  <c:v>1474328</c:v>
                </c:pt>
                <c:pt idx="19">
                  <c:v>1474564</c:v>
                </c:pt>
                <c:pt idx="20">
                  <c:v>1474821</c:v>
                </c:pt>
                <c:pt idx="21">
                  <c:v>1475123</c:v>
                </c:pt>
                <c:pt idx="22">
                  <c:v>1475346</c:v>
                </c:pt>
                <c:pt idx="23">
                  <c:v>1475602</c:v>
                </c:pt>
                <c:pt idx="24">
                  <c:v>1475867</c:v>
                </c:pt>
                <c:pt idx="25">
                  <c:v>1475963</c:v>
                </c:pt>
                <c:pt idx="26">
                  <c:v>1476002</c:v>
                </c:pt>
                <c:pt idx="27">
                  <c:v>1476046</c:v>
                </c:pt>
                <c:pt idx="28">
                  <c:v>1476016</c:v>
                </c:pt>
                <c:pt idx="29">
                  <c:v>1476015</c:v>
                </c:pt>
              </c:numCache>
            </c:numRef>
          </c:val>
          <c:smooth val="0"/>
          <c:extLst>
            <c:ext xmlns:c16="http://schemas.microsoft.com/office/drawing/2014/chart" uri="{C3380CC4-5D6E-409C-BE32-E72D297353CC}">
              <c16:uniqueId val="{00000000-B322-48F6-820B-E64C9A2D03A9}"/>
            </c:ext>
          </c:extLst>
        </c:ser>
        <c:dLbls>
          <c:showLegendKey val="0"/>
          <c:showVal val="0"/>
          <c:showCatName val="0"/>
          <c:showSerName val="0"/>
          <c:showPercent val="0"/>
          <c:showBubbleSize val="0"/>
        </c:dLbls>
        <c:smooth val="0"/>
        <c:axId val="294860328"/>
        <c:axId val="248044336"/>
      </c:lineChart>
      <c:dateAx>
        <c:axId val="294860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44336"/>
        <c:crosses val="autoZero"/>
        <c:auto val="1"/>
        <c:lblOffset val="100"/>
        <c:baseTimeUnit val="days"/>
      </c:dateAx>
      <c:valAx>
        <c:axId val="248044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860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3806</c:v>
                </c:pt>
                <c:pt idx="1">
                  <c:v>176142</c:v>
                </c:pt>
                <c:pt idx="2">
                  <c:v>590291</c:v>
                </c:pt>
                <c:pt idx="3">
                  <c:v>278813</c:v>
                </c:pt>
                <c:pt idx="4">
                  <c:v>72545</c:v>
                </c:pt>
                <c:pt idx="5">
                  <c:v>15858</c:v>
                </c:pt>
                <c:pt idx="6">
                  <c:v>7786</c:v>
                </c:pt>
              </c:numCache>
            </c:numRef>
          </c:val>
          <c:extLst>
            <c:ext xmlns:c16="http://schemas.microsoft.com/office/drawing/2014/chart" uri="{C3380CC4-5D6E-409C-BE32-E72D297353CC}">
              <c16:uniqueId val="{00000000-747F-4A23-8E32-924B44C55208}"/>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2003</c:v>
                </c:pt>
                <c:pt idx="1">
                  <c:v>58693</c:v>
                </c:pt>
                <c:pt idx="2">
                  <c:v>164052</c:v>
                </c:pt>
                <c:pt idx="3">
                  <c:v>74167</c:v>
                </c:pt>
                <c:pt idx="4">
                  <c:v>21401</c:v>
                </c:pt>
                <c:pt idx="5">
                  <c:v>5085</c:v>
                </c:pt>
                <c:pt idx="6">
                  <c:v>3587</c:v>
                </c:pt>
              </c:numCache>
            </c:numRef>
          </c:val>
          <c:extLst>
            <c:ext xmlns:c16="http://schemas.microsoft.com/office/drawing/2014/chart" uri="{C3380CC4-5D6E-409C-BE32-E72D297353CC}">
              <c16:uniqueId val="{00000001-747F-4A23-8E32-924B44C55208}"/>
            </c:ext>
          </c:extLst>
        </c:ser>
        <c:dLbls>
          <c:showLegendKey val="0"/>
          <c:showVal val="0"/>
          <c:showCatName val="0"/>
          <c:showSerName val="0"/>
          <c:showPercent val="0"/>
          <c:showBubbleSize val="0"/>
        </c:dLbls>
        <c:gapWidth val="219"/>
        <c:overlap val="-27"/>
        <c:axId val="50178152"/>
        <c:axId val="48815664"/>
      </c:barChart>
      <c:catAx>
        <c:axId val="50178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15664"/>
        <c:crosses val="autoZero"/>
        <c:auto val="1"/>
        <c:lblAlgn val="ctr"/>
        <c:lblOffset val="100"/>
        <c:noMultiLvlLbl val="0"/>
      </c:catAx>
      <c:valAx>
        <c:axId val="48815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7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Sheet1!$A$2:$A$3</c:f>
              <c:strCache>
                <c:ptCount val="2"/>
                <c:pt idx="0">
                  <c:v>Samsung Saudi</c:v>
                </c:pt>
                <c:pt idx="1">
                  <c:v>Huawei Mobile KSA</c:v>
                </c:pt>
              </c:strCache>
            </c:strRef>
          </c:cat>
          <c:val>
            <c:numRef>
              <c:f>Sheet1!$B$2:$B$3</c:f>
              <c:numCache>
                <c:formatCode>General</c:formatCode>
                <c:ptCount val="2"/>
                <c:pt idx="0">
                  <c:v>0</c:v>
                </c:pt>
                <c:pt idx="1">
                  <c:v>6</c:v>
                </c:pt>
              </c:numCache>
            </c:numRef>
          </c:val>
          <c:extLst>
            <c:ext xmlns:c16="http://schemas.microsoft.com/office/drawing/2014/chart" uri="{C3380CC4-5D6E-409C-BE32-E72D297353CC}">
              <c16:uniqueId val="{00000000-07FB-45E9-A62B-6D08BD8AF9E7}"/>
            </c:ext>
          </c:extLst>
        </c:ser>
        <c:ser>
          <c:idx val="1"/>
          <c:order val="1"/>
          <c:tx>
            <c:strRef>
              <c:f>Sheet1!$C$1</c:f>
              <c:strCache>
                <c:ptCount val="1"/>
                <c:pt idx="0">
                  <c:v>Photo</c:v>
                </c:pt>
              </c:strCache>
            </c:strRef>
          </c:tx>
          <c:spPr>
            <a:solidFill>
              <a:schemeClr val="accent2"/>
            </a:solidFill>
            <a:ln>
              <a:noFill/>
            </a:ln>
            <a:effectLst/>
          </c:spPr>
          <c:invertIfNegative val="0"/>
          <c:cat>
            <c:strRef>
              <c:f>Sheet1!$A$2:$A$3</c:f>
              <c:strCache>
                <c:ptCount val="2"/>
                <c:pt idx="0">
                  <c:v>Samsung Saudi</c:v>
                </c:pt>
                <c:pt idx="1">
                  <c:v>Huawei Mobile KSA</c:v>
                </c:pt>
              </c:strCache>
            </c:strRef>
          </c:cat>
          <c:val>
            <c:numRef>
              <c:f>Sheet1!$C$2:$C$3</c:f>
              <c:numCache>
                <c:formatCode>General</c:formatCode>
                <c:ptCount val="2"/>
                <c:pt idx="0">
                  <c:v>7</c:v>
                </c:pt>
                <c:pt idx="1">
                  <c:v>48</c:v>
                </c:pt>
              </c:numCache>
            </c:numRef>
          </c:val>
          <c:extLst>
            <c:ext xmlns:c16="http://schemas.microsoft.com/office/drawing/2014/chart" uri="{C3380CC4-5D6E-409C-BE32-E72D297353CC}">
              <c16:uniqueId val="{00000001-07FB-45E9-A62B-6D08BD8AF9E7}"/>
            </c:ext>
          </c:extLst>
        </c:ser>
        <c:ser>
          <c:idx val="2"/>
          <c:order val="2"/>
          <c:tx>
            <c:strRef>
              <c:f>Sheet1!$D$1</c:f>
              <c:strCache>
                <c:ptCount val="1"/>
                <c:pt idx="0">
                  <c:v>Video</c:v>
                </c:pt>
              </c:strCache>
            </c:strRef>
          </c:tx>
          <c:spPr>
            <a:solidFill>
              <a:schemeClr val="accent3"/>
            </a:solidFill>
            <a:ln>
              <a:noFill/>
            </a:ln>
            <a:effectLst/>
          </c:spPr>
          <c:invertIfNegative val="0"/>
          <c:cat>
            <c:strRef>
              <c:f>Sheet1!$A$2:$A$3</c:f>
              <c:strCache>
                <c:ptCount val="2"/>
                <c:pt idx="0">
                  <c:v>Samsung Saudi</c:v>
                </c:pt>
                <c:pt idx="1">
                  <c:v>Huawei Mobile KSA</c:v>
                </c:pt>
              </c:strCache>
            </c:strRef>
          </c:cat>
          <c:val>
            <c:numRef>
              <c:f>Sheet1!$D$2:$D$3</c:f>
              <c:numCache>
                <c:formatCode>General</c:formatCode>
                <c:ptCount val="2"/>
                <c:pt idx="0">
                  <c:v>7</c:v>
                </c:pt>
                <c:pt idx="1">
                  <c:v>31</c:v>
                </c:pt>
              </c:numCache>
            </c:numRef>
          </c:val>
          <c:extLst>
            <c:ext xmlns:c16="http://schemas.microsoft.com/office/drawing/2014/chart" uri="{C3380CC4-5D6E-409C-BE32-E72D297353CC}">
              <c16:uniqueId val="{00000002-07FB-45E9-A62B-6D08BD8AF9E7}"/>
            </c:ext>
          </c:extLst>
        </c:ser>
        <c:dLbls>
          <c:showLegendKey val="0"/>
          <c:showVal val="0"/>
          <c:showCatName val="0"/>
          <c:showSerName val="0"/>
          <c:showPercent val="0"/>
          <c:showBubbleSize val="0"/>
        </c:dLbls>
        <c:gapWidth val="150"/>
        <c:overlap val="100"/>
        <c:axId val="49416152"/>
        <c:axId val="49405984"/>
      </c:barChart>
      <c:catAx>
        <c:axId val="49416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05984"/>
        <c:crosses val="autoZero"/>
        <c:auto val="1"/>
        <c:lblAlgn val="ctr"/>
        <c:lblOffset val="100"/>
        <c:noMultiLvlLbl val="0"/>
      </c:catAx>
      <c:valAx>
        <c:axId val="494059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16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Samsung Saudi</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3195125</c:v>
                </c:pt>
                <c:pt idx="1">
                  <c:v>3098110</c:v>
                </c:pt>
                <c:pt idx="2">
                  <c:v>3381209</c:v>
                </c:pt>
                <c:pt idx="3">
                  <c:v>3055284</c:v>
                </c:pt>
                <c:pt idx="4">
                  <c:v>2999190</c:v>
                </c:pt>
                <c:pt idx="5">
                  <c:v>3202570</c:v>
                </c:pt>
                <c:pt idx="6">
                  <c:v>2913395</c:v>
                </c:pt>
                <c:pt idx="7">
                  <c:v>2939064</c:v>
                </c:pt>
                <c:pt idx="8">
                  <c:v>2836262</c:v>
                </c:pt>
                <c:pt idx="9">
                  <c:v>2861229</c:v>
                </c:pt>
                <c:pt idx="10">
                  <c:v>2872870</c:v>
                </c:pt>
                <c:pt idx="11">
                  <c:v>2782581</c:v>
                </c:pt>
                <c:pt idx="12">
                  <c:v>2802477</c:v>
                </c:pt>
                <c:pt idx="13">
                  <c:v>2957428</c:v>
                </c:pt>
                <c:pt idx="14">
                  <c:v>3791119</c:v>
                </c:pt>
                <c:pt idx="15">
                  <c:v>3661797</c:v>
                </c:pt>
                <c:pt idx="16">
                  <c:v>3501575</c:v>
                </c:pt>
                <c:pt idx="17">
                  <c:v>3426961</c:v>
                </c:pt>
                <c:pt idx="18">
                  <c:v>3647361</c:v>
                </c:pt>
                <c:pt idx="19">
                  <c:v>3580264</c:v>
                </c:pt>
                <c:pt idx="20">
                  <c:v>4142434</c:v>
                </c:pt>
                <c:pt idx="21">
                  <c:v>4240944</c:v>
                </c:pt>
                <c:pt idx="22">
                  <c:v>3844724</c:v>
                </c:pt>
                <c:pt idx="23">
                  <c:v>3698408</c:v>
                </c:pt>
                <c:pt idx="24">
                  <c:v>3865190</c:v>
                </c:pt>
                <c:pt idx="25">
                  <c:v>4132049</c:v>
                </c:pt>
                <c:pt idx="26">
                  <c:v>3889419</c:v>
                </c:pt>
                <c:pt idx="27">
                  <c:v>5791564</c:v>
                </c:pt>
                <c:pt idx="28">
                  <c:v>5181073</c:v>
                </c:pt>
                <c:pt idx="29">
                  <c:v>3104777</c:v>
                </c:pt>
              </c:numCache>
            </c:numRef>
          </c:val>
          <c:smooth val="0"/>
          <c:extLst>
            <c:ext xmlns:c16="http://schemas.microsoft.com/office/drawing/2014/chart" uri="{C3380CC4-5D6E-409C-BE32-E72D297353CC}">
              <c16:uniqueId val="{00000000-82E8-4B05-A5D3-A32D664AC555}"/>
            </c:ext>
          </c:extLst>
        </c:ser>
        <c:dLbls>
          <c:showLegendKey val="0"/>
          <c:showVal val="0"/>
          <c:showCatName val="0"/>
          <c:showSerName val="0"/>
          <c:showPercent val="0"/>
          <c:showBubbleSize val="0"/>
        </c:dLbls>
        <c:smooth val="0"/>
        <c:axId val="49420088"/>
        <c:axId val="49418448"/>
      </c:lineChart>
      <c:dateAx>
        <c:axId val="49420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18448"/>
        <c:crosses val="autoZero"/>
        <c:auto val="1"/>
        <c:lblOffset val="100"/>
        <c:baseTimeUnit val="days"/>
      </c:dateAx>
      <c:valAx>
        <c:axId val="4941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20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Samsung Saudi</c:v>
                </c:pt>
              </c:strCache>
            </c:strRef>
          </c:cat>
          <c:val>
            <c:numRef>
              <c:f>Sheet1!$B$2</c:f>
              <c:numCache>
                <c:formatCode>General</c:formatCode>
                <c:ptCount val="1"/>
                <c:pt idx="0">
                  <c:v>2242295</c:v>
                </c:pt>
              </c:numCache>
            </c:numRef>
          </c:val>
          <c:extLst>
            <c:ext xmlns:c16="http://schemas.microsoft.com/office/drawing/2014/chart" uri="{C3380CC4-5D6E-409C-BE32-E72D297353CC}">
              <c16:uniqueId val="{00000000-C229-491D-8F88-9B5F023C2E83}"/>
            </c:ext>
          </c:extLst>
        </c:ser>
        <c:dLbls>
          <c:showLegendKey val="0"/>
          <c:showVal val="0"/>
          <c:showCatName val="0"/>
          <c:showSerName val="0"/>
          <c:showPercent val="0"/>
          <c:showBubbleSize val="0"/>
        </c:dLbls>
        <c:gapWidth val="219"/>
        <c:overlap val="-27"/>
        <c:axId val="306480936"/>
        <c:axId val="306486840"/>
      </c:barChart>
      <c:catAx>
        <c:axId val="30648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486840"/>
        <c:crosses val="autoZero"/>
        <c:auto val="1"/>
        <c:lblAlgn val="ctr"/>
        <c:lblOffset val="100"/>
        <c:noMultiLvlLbl val="0"/>
      </c:catAx>
      <c:valAx>
        <c:axId val="306486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48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Samsung Saudi</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1.6638785650013701</c:v>
                </c:pt>
                <c:pt idx="1">
                  <c:v>1.7331857164529301</c:v>
                </c:pt>
                <c:pt idx="2">
                  <c:v>1.74742229776391</c:v>
                </c:pt>
                <c:pt idx="3">
                  <c:v>1.66871557603156</c:v>
                </c:pt>
                <c:pt idx="4">
                  <c:v>1.79301744804431</c:v>
                </c:pt>
                <c:pt idx="5">
                  <c:v>1.75774456139913</c:v>
                </c:pt>
                <c:pt idx="6">
                  <c:v>1.77823467123408</c:v>
                </c:pt>
                <c:pt idx="7">
                  <c:v>1.7606625782902301</c:v>
                </c:pt>
                <c:pt idx="8">
                  <c:v>1.8812436932836201</c:v>
                </c:pt>
                <c:pt idx="9">
                  <c:v>1.8318701509036801</c:v>
                </c:pt>
                <c:pt idx="10">
                  <c:v>1.8026920814377301</c:v>
                </c:pt>
                <c:pt idx="11">
                  <c:v>1.81974936219287</c:v>
                </c:pt>
                <c:pt idx="12">
                  <c:v>1.81892661384911</c:v>
                </c:pt>
                <c:pt idx="13">
                  <c:v>1.76197019842918</c:v>
                </c:pt>
                <c:pt idx="14">
                  <c:v>1.68169345251362</c:v>
                </c:pt>
                <c:pt idx="15">
                  <c:v>1.5580874636141799</c:v>
                </c:pt>
                <c:pt idx="16">
                  <c:v>1.5513590312930601</c:v>
                </c:pt>
                <c:pt idx="17">
                  <c:v>1.46637210052872</c:v>
                </c:pt>
                <c:pt idx="18">
                  <c:v>1.40117745405514</c:v>
                </c:pt>
                <c:pt idx="19">
                  <c:v>1.54661779131371</c:v>
                </c:pt>
                <c:pt idx="20">
                  <c:v>1.2981981125106601</c:v>
                </c:pt>
                <c:pt idx="21">
                  <c:v>1.27542358493769</c:v>
                </c:pt>
                <c:pt idx="22">
                  <c:v>1.4350054776363701</c:v>
                </c:pt>
                <c:pt idx="23">
                  <c:v>1.6413819135152199</c:v>
                </c:pt>
                <c:pt idx="24">
                  <c:v>1.6134265068470099</c:v>
                </c:pt>
                <c:pt idx="25">
                  <c:v>1.44448916264062</c:v>
                </c:pt>
                <c:pt idx="26">
                  <c:v>1.4637661820441601</c:v>
                </c:pt>
                <c:pt idx="27">
                  <c:v>0.93584392747796596</c:v>
                </c:pt>
                <c:pt idx="28">
                  <c:v>0.791689289071974</c:v>
                </c:pt>
                <c:pt idx="29">
                  <c:v>1.0664856123322199</c:v>
                </c:pt>
              </c:numCache>
            </c:numRef>
          </c:val>
          <c:smooth val="0"/>
          <c:extLst>
            <c:ext xmlns:c16="http://schemas.microsoft.com/office/drawing/2014/chart" uri="{C3380CC4-5D6E-409C-BE32-E72D297353CC}">
              <c16:uniqueId val="{00000000-65BF-437A-AD04-2F9076B76385}"/>
            </c:ext>
          </c:extLst>
        </c:ser>
        <c:dLbls>
          <c:showLegendKey val="0"/>
          <c:showVal val="0"/>
          <c:showCatName val="0"/>
          <c:showSerName val="0"/>
          <c:showPercent val="0"/>
          <c:showBubbleSize val="0"/>
        </c:dLbls>
        <c:smooth val="0"/>
        <c:axId val="306481592"/>
        <c:axId val="306486512"/>
      </c:lineChart>
      <c:dateAx>
        <c:axId val="306481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486512"/>
        <c:crosses val="autoZero"/>
        <c:auto val="1"/>
        <c:lblOffset val="100"/>
        <c:baseTimeUnit val="days"/>
      </c:dateAx>
      <c:valAx>
        <c:axId val="306486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481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samsung_saudi</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361355</c:v>
                </c:pt>
                <c:pt idx="1">
                  <c:v>361786</c:v>
                </c:pt>
                <c:pt idx="2">
                  <c:v>362113</c:v>
                </c:pt>
                <c:pt idx="3">
                  <c:v>362441</c:v>
                </c:pt>
                <c:pt idx="4">
                  <c:v>362746</c:v>
                </c:pt>
                <c:pt idx="5">
                  <c:v>363004</c:v>
                </c:pt>
                <c:pt idx="6">
                  <c:v>363321</c:v>
                </c:pt>
                <c:pt idx="7">
                  <c:v>363651</c:v>
                </c:pt>
                <c:pt idx="8">
                  <c:v>363964</c:v>
                </c:pt>
                <c:pt idx="9">
                  <c:v>364256</c:v>
                </c:pt>
                <c:pt idx="10">
                  <c:v>364501</c:v>
                </c:pt>
                <c:pt idx="11">
                  <c:v>364700</c:v>
                </c:pt>
                <c:pt idx="12">
                  <c:v>364918</c:v>
                </c:pt>
                <c:pt idx="13">
                  <c:v>365127</c:v>
                </c:pt>
                <c:pt idx="14">
                  <c:v>365559</c:v>
                </c:pt>
                <c:pt idx="15">
                  <c:v>365827</c:v>
                </c:pt>
                <c:pt idx="16">
                  <c:v>366085</c:v>
                </c:pt>
                <c:pt idx="17">
                  <c:v>366344</c:v>
                </c:pt>
                <c:pt idx="18">
                  <c:v>366592</c:v>
                </c:pt>
                <c:pt idx="19">
                  <c:v>366840</c:v>
                </c:pt>
                <c:pt idx="20">
                  <c:v>367072</c:v>
                </c:pt>
                <c:pt idx="21">
                  <c:v>367309</c:v>
                </c:pt>
                <c:pt idx="22">
                  <c:v>367517</c:v>
                </c:pt>
                <c:pt idx="23">
                  <c:v>367829</c:v>
                </c:pt>
                <c:pt idx="24">
                  <c:v>368058</c:v>
                </c:pt>
                <c:pt idx="25">
                  <c:v>368313</c:v>
                </c:pt>
                <c:pt idx="26">
                  <c:v>368552</c:v>
                </c:pt>
                <c:pt idx="27">
                  <c:v>368777</c:v>
                </c:pt>
                <c:pt idx="28">
                  <c:v>369019</c:v>
                </c:pt>
                <c:pt idx="29">
                  <c:v>369229</c:v>
                </c:pt>
              </c:numCache>
            </c:numRef>
          </c:val>
          <c:smooth val="0"/>
          <c:extLst>
            <c:ext xmlns:c16="http://schemas.microsoft.com/office/drawing/2014/chart" uri="{C3380CC4-5D6E-409C-BE32-E72D297353CC}">
              <c16:uniqueId val="{00000000-733D-4B89-B234-A6AA25947EBE}"/>
            </c:ext>
          </c:extLst>
        </c:ser>
        <c:ser>
          <c:idx val="1"/>
          <c:order val="1"/>
          <c:tx>
            <c:strRef>
              <c:f>Sheet1!$C$1</c:f>
              <c:strCache>
                <c:ptCount val="1"/>
                <c:pt idx="0">
                  <c:v>huaweimobileksa</c:v>
                </c:pt>
              </c:strCache>
            </c:strRef>
          </c:tx>
          <c:spPr>
            <a:ln w="28575" cap="rnd">
              <a:solidFill>
                <a:schemeClr val="accent2"/>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Sheet1!$C$2:$C$31</c:f>
              <c:numCache>
                <c:formatCode>General</c:formatCode>
                <c:ptCount val="30"/>
                <c:pt idx="0">
                  <c:v>590555</c:v>
                </c:pt>
                <c:pt idx="1">
                  <c:v>591527</c:v>
                </c:pt>
                <c:pt idx="2">
                  <c:v>592188</c:v>
                </c:pt>
                <c:pt idx="3">
                  <c:v>593183</c:v>
                </c:pt>
                <c:pt idx="4">
                  <c:v>594617</c:v>
                </c:pt>
                <c:pt idx="5">
                  <c:v>595357</c:v>
                </c:pt>
                <c:pt idx="6">
                  <c:v>596276</c:v>
                </c:pt>
                <c:pt idx="7">
                  <c:v>597528</c:v>
                </c:pt>
                <c:pt idx="8">
                  <c:v>598297</c:v>
                </c:pt>
                <c:pt idx="9">
                  <c:v>599195</c:v>
                </c:pt>
                <c:pt idx="10">
                  <c:v>599883</c:v>
                </c:pt>
                <c:pt idx="11">
                  <c:v>600479</c:v>
                </c:pt>
                <c:pt idx="12">
                  <c:v>601088</c:v>
                </c:pt>
                <c:pt idx="13">
                  <c:v>601670</c:v>
                </c:pt>
                <c:pt idx="14">
                  <c:v>602490</c:v>
                </c:pt>
                <c:pt idx="15">
                  <c:v>603138</c:v>
                </c:pt>
                <c:pt idx="16">
                  <c:v>603641</c:v>
                </c:pt>
                <c:pt idx="17">
                  <c:v>604113</c:v>
                </c:pt>
                <c:pt idx="18">
                  <c:v>604554</c:v>
                </c:pt>
                <c:pt idx="19">
                  <c:v>605016</c:v>
                </c:pt>
                <c:pt idx="20">
                  <c:v>605533</c:v>
                </c:pt>
                <c:pt idx="21">
                  <c:v>606019</c:v>
                </c:pt>
                <c:pt idx="22">
                  <c:v>606458</c:v>
                </c:pt>
                <c:pt idx="23">
                  <c:v>606827</c:v>
                </c:pt>
                <c:pt idx="24">
                  <c:v>607119</c:v>
                </c:pt>
                <c:pt idx="25">
                  <c:v>607561</c:v>
                </c:pt>
                <c:pt idx="26">
                  <c:v>608116</c:v>
                </c:pt>
                <c:pt idx="27">
                  <c:v>608556</c:v>
                </c:pt>
                <c:pt idx="28">
                  <c:v>609101</c:v>
                </c:pt>
                <c:pt idx="29">
                  <c:v>609695</c:v>
                </c:pt>
              </c:numCache>
            </c:numRef>
          </c:val>
          <c:smooth val="0"/>
          <c:extLst>
            <c:ext xmlns:c16="http://schemas.microsoft.com/office/drawing/2014/chart" uri="{C3380CC4-5D6E-409C-BE32-E72D297353CC}">
              <c16:uniqueId val="{00000001-733D-4B89-B234-A6AA25947EBE}"/>
            </c:ext>
          </c:extLst>
        </c:ser>
        <c:dLbls>
          <c:showLegendKey val="0"/>
          <c:showVal val="0"/>
          <c:showCatName val="0"/>
          <c:showSerName val="0"/>
          <c:showPercent val="0"/>
          <c:showBubbleSize val="0"/>
        </c:dLbls>
        <c:smooth val="0"/>
        <c:axId val="450387616"/>
        <c:axId val="450380400"/>
      </c:lineChart>
      <c:dateAx>
        <c:axId val="450387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380400"/>
        <c:crosses val="autoZero"/>
        <c:auto val="1"/>
        <c:lblOffset val="100"/>
        <c:baseTimeUnit val="days"/>
      </c:dateAx>
      <c:valAx>
        <c:axId val="450380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387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Male</c:v>
                </c:pt>
              </c:strCache>
            </c:strRef>
          </c:tx>
          <c:spPr>
            <a:solidFill>
              <a:schemeClr val="accent1"/>
            </a:solidFill>
            <a:ln>
              <a:noFill/>
            </a:ln>
            <a:effectLst/>
          </c:spPr>
          <c:invertIfNegative val="0"/>
          <c:cat>
            <c:strRef>
              <c:f>Sheet1!$A$2</c:f>
              <c:strCache>
                <c:ptCount val="1"/>
                <c:pt idx="0">
                  <c:v>samsung_saudi</c:v>
                </c:pt>
              </c:strCache>
            </c:strRef>
          </c:cat>
          <c:val>
            <c:numRef>
              <c:f>Sheet1!$B$2</c:f>
              <c:numCache>
                <c:formatCode>General</c:formatCode>
                <c:ptCount val="1"/>
                <c:pt idx="0">
                  <c:v>230309</c:v>
                </c:pt>
              </c:numCache>
            </c:numRef>
          </c:val>
          <c:extLst>
            <c:ext xmlns:c16="http://schemas.microsoft.com/office/drawing/2014/chart" uri="{C3380CC4-5D6E-409C-BE32-E72D297353CC}">
              <c16:uniqueId val="{00000000-C49F-4571-8ADC-B4459C8833B6}"/>
            </c:ext>
          </c:extLst>
        </c:ser>
        <c:ser>
          <c:idx val="1"/>
          <c:order val="1"/>
          <c:tx>
            <c:strRef>
              <c:f>Sheet1!$C$1</c:f>
              <c:strCache>
                <c:ptCount val="1"/>
                <c:pt idx="0">
                  <c:v>Female</c:v>
                </c:pt>
              </c:strCache>
            </c:strRef>
          </c:tx>
          <c:spPr>
            <a:solidFill>
              <a:schemeClr val="accent2"/>
            </a:solidFill>
            <a:ln>
              <a:noFill/>
            </a:ln>
            <a:effectLst/>
          </c:spPr>
          <c:invertIfNegative val="0"/>
          <c:cat>
            <c:strRef>
              <c:f>Sheet1!$A$2</c:f>
              <c:strCache>
                <c:ptCount val="1"/>
                <c:pt idx="0">
                  <c:v>samsung_saudi</c:v>
                </c:pt>
              </c:strCache>
            </c:strRef>
          </c:cat>
          <c:val>
            <c:numRef>
              <c:f>Sheet1!$C$2</c:f>
              <c:numCache>
                <c:formatCode>General</c:formatCode>
                <c:ptCount val="1"/>
                <c:pt idx="0">
                  <c:v>76545</c:v>
                </c:pt>
              </c:numCache>
            </c:numRef>
          </c:val>
          <c:extLst>
            <c:ext xmlns:c16="http://schemas.microsoft.com/office/drawing/2014/chart" uri="{C3380CC4-5D6E-409C-BE32-E72D297353CC}">
              <c16:uniqueId val="{00000001-C49F-4571-8ADC-B4459C8833B6}"/>
            </c:ext>
          </c:extLst>
        </c:ser>
        <c:ser>
          <c:idx val="2"/>
          <c:order val="2"/>
          <c:tx>
            <c:strRef>
              <c:f>Sheet1!$D$1</c:f>
              <c:strCache>
                <c:ptCount val="1"/>
                <c:pt idx="0">
                  <c:v>Unknown</c:v>
                </c:pt>
              </c:strCache>
            </c:strRef>
          </c:tx>
          <c:spPr>
            <a:solidFill>
              <a:schemeClr val="accent3"/>
            </a:solidFill>
            <a:ln>
              <a:noFill/>
            </a:ln>
            <a:effectLst/>
          </c:spPr>
          <c:invertIfNegative val="0"/>
          <c:cat>
            <c:strRef>
              <c:f>Sheet1!$A$2</c:f>
              <c:strCache>
                <c:ptCount val="1"/>
                <c:pt idx="0">
                  <c:v>samsung_saudi</c:v>
                </c:pt>
              </c:strCache>
            </c:strRef>
          </c:cat>
          <c:val>
            <c:numRef>
              <c:f>Sheet1!$D$2</c:f>
              <c:numCache>
                <c:formatCode>General</c:formatCode>
                <c:ptCount val="1"/>
                <c:pt idx="0">
                  <c:v>851</c:v>
                </c:pt>
              </c:numCache>
            </c:numRef>
          </c:val>
          <c:extLst>
            <c:ext xmlns:c16="http://schemas.microsoft.com/office/drawing/2014/chart" uri="{C3380CC4-5D6E-409C-BE32-E72D297353CC}">
              <c16:uniqueId val="{00000002-C49F-4571-8ADC-B4459C8833B6}"/>
            </c:ext>
          </c:extLst>
        </c:ser>
        <c:dLbls>
          <c:showLegendKey val="0"/>
          <c:showVal val="0"/>
          <c:showCatName val="0"/>
          <c:showSerName val="0"/>
          <c:showPercent val="0"/>
          <c:showBubbleSize val="0"/>
        </c:dLbls>
        <c:gapWidth val="150"/>
        <c:overlap val="100"/>
        <c:axId val="450383024"/>
        <c:axId val="450388272"/>
      </c:barChart>
      <c:catAx>
        <c:axId val="450383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388272"/>
        <c:crosses val="autoZero"/>
        <c:auto val="1"/>
        <c:lblAlgn val="ctr"/>
        <c:lblOffset val="100"/>
        <c:noMultiLvlLbl val="0"/>
      </c:catAx>
      <c:valAx>
        <c:axId val="450388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383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13-17</c:v>
                </c:pt>
              </c:strCache>
            </c:strRef>
          </c:tx>
          <c:spPr>
            <a:solidFill>
              <a:schemeClr val="accent1"/>
            </a:solidFill>
            <a:ln>
              <a:noFill/>
            </a:ln>
            <a:effectLst/>
          </c:spPr>
          <c:invertIfNegative val="0"/>
          <c:cat>
            <c:strRef>
              <c:f>Sheet1!$A$2</c:f>
              <c:strCache>
                <c:ptCount val="1"/>
                <c:pt idx="0">
                  <c:v>samsung_saudi</c:v>
                </c:pt>
              </c:strCache>
            </c:strRef>
          </c:cat>
          <c:val>
            <c:numRef>
              <c:f>Sheet1!$B$2</c:f>
              <c:numCache>
                <c:formatCode>General</c:formatCode>
                <c:ptCount val="1"/>
                <c:pt idx="0">
                  <c:v>11382</c:v>
                </c:pt>
              </c:numCache>
            </c:numRef>
          </c:val>
          <c:extLst>
            <c:ext xmlns:c16="http://schemas.microsoft.com/office/drawing/2014/chart" uri="{C3380CC4-5D6E-409C-BE32-E72D297353CC}">
              <c16:uniqueId val="{00000000-2CEF-4426-8CB5-A52E0E42DA15}"/>
            </c:ext>
          </c:extLst>
        </c:ser>
        <c:ser>
          <c:idx val="1"/>
          <c:order val="1"/>
          <c:tx>
            <c:strRef>
              <c:f>Sheet1!$C$1</c:f>
              <c:strCache>
                <c:ptCount val="1"/>
                <c:pt idx="0">
                  <c:v>18-24</c:v>
                </c:pt>
              </c:strCache>
            </c:strRef>
          </c:tx>
          <c:spPr>
            <a:solidFill>
              <a:schemeClr val="accent2"/>
            </a:solidFill>
            <a:ln>
              <a:noFill/>
            </a:ln>
            <a:effectLst/>
          </c:spPr>
          <c:invertIfNegative val="0"/>
          <c:cat>
            <c:strRef>
              <c:f>Sheet1!$A$2</c:f>
              <c:strCache>
                <c:ptCount val="1"/>
                <c:pt idx="0">
                  <c:v>samsung_saudi</c:v>
                </c:pt>
              </c:strCache>
            </c:strRef>
          </c:cat>
          <c:val>
            <c:numRef>
              <c:f>Sheet1!$C$2</c:f>
              <c:numCache>
                <c:formatCode>General</c:formatCode>
                <c:ptCount val="1"/>
                <c:pt idx="0">
                  <c:v>72759</c:v>
                </c:pt>
              </c:numCache>
            </c:numRef>
          </c:val>
          <c:extLst>
            <c:ext xmlns:c16="http://schemas.microsoft.com/office/drawing/2014/chart" uri="{C3380CC4-5D6E-409C-BE32-E72D297353CC}">
              <c16:uniqueId val="{00000001-2CEF-4426-8CB5-A52E0E42DA15}"/>
            </c:ext>
          </c:extLst>
        </c:ser>
        <c:ser>
          <c:idx val="2"/>
          <c:order val="2"/>
          <c:tx>
            <c:strRef>
              <c:f>Sheet1!$D$1</c:f>
              <c:strCache>
                <c:ptCount val="1"/>
                <c:pt idx="0">
                  <c:v>25-34</c:v>
                </c:pt>
              </c:strCache>
            </c:strRef>
          </c:tx>
          <c:spPr>
            <a:solidFill>
              <a:schemeClr val="accent3"/>
            </a:solidFill>
            <a:ln>
              <a:noFill/>
            </a:ln>
            <a:effectLst/>
          </c:spPr>
          <c:invertIfNegative val="0"/>
          <c:cat>
            <c:strRef>
              <c:f>Sheet1!$A$2</c:f>
              <c:strCache>
                <c:ptCount val="1"/>
                <c:pt idx="0">
                  <c:v>samsung_saudi</c:v>
                </c:pt>
              </c:strCache>
            </c:strRef>
          </c:cat>
          <c:val>
            <c:numRef>
              <c:f>Sheet1!$D$2</c:f>
              <c:numCache>
                <c:formatCode>General</c:formatCode>
                <c:ptCount val="1"/>
                <c:pt idx="0">
                  <c:v>135614</c:v>
                </c:pt>
              </c:numCache>
            </c:numRef>
          </c:val>
          <c:extLst>
            <c:ext xmlns:c16="http://schemas.microsoft.com/office/drawing/2014/chart" uri="{C3380CC4-5D6E-409C-BE32-E72D297353CC}">
              <c16:uniqueId val="{00000002-2CEF-4426-8CB5-A52E0E42DA15}"/>
            </c:ext>
          </c:extLst>
        </c:ser>
        <c:ser>
          <c:idx val="3"/>
          <c:order val="3"/>
          <c:tx>
            <c:strRef>
              <c:f>Sheet1!$E$1</c:f>
              <c:strCache>
                <c:ptCount val="1"/>
                <c:pt idx="0">
                  <c:v>35-44</c:v>
                </c:pt>
              </c:strCache>
            </c:strRef>
          </c:tx>
          <c:spPr>
            <a:solidFill>
              <a:schemeClr val="accent4"/>
            </a:solidFill>
            <a:ln>
              <a:noFill/>
            </a:ln>
            <a:effectLst/>
          </c:spPr>
          <c:invertIfNegative val="0"/>
          <c:cat>
            <c:strRef>
              <c:f>Sheet1!$A$2</c:f>
              <c:strCache>
                <c:ptCount val="1"/>
                <c:pt idx="0">
                  <c:v>samsung_saudi</c:v>
                </c:pt>
              </c:strCache>
            </c:strRef>
          </c:cat>
          <c:val>
            <c:numRef>
              <c:f>Sheet1!$E$2</c:f>
              <c:numCache>
                <c:formatCode>General</c:formatCode>
                <c:ptCount val="1"/>
                <c:pt idx="0">
                  <c:v>64226</c:v>
                </c:pt>
              </c:numCache>
            </c:numRef>
          </c:val>
          <c:extLst>
            <c:ext xmlns:c16="http://schemas.microsoft.com/office/drawing/2014/chart" uri="{C3380CC4-5D6E-409C-BE32-E72D297353CC}">
              <c16:uniqueId val="{00000003-2CEF-4426-8CB5-A52E0E42DA15}"/>
            </c:ext>
          </c:extLst>
        </c:ser>
        <c:ser>
          <c:idx val="4"/>
          <c:order val="4"/>
          <c:tx>
            <c:strRef>
              <c:f>Sheet1!$F$1</c:f>
              <c:strCache>
                <c:ptCount val="1"/>
                <c:pt idx="0">
                  <c:v>45-54</c:v>
                </c:pt>
              </c:strCache>
            </c:strRef>
          </c:tx>
          <c:spPr>
            <a:solidFill>
              <a:schemeClr val="accent5"/>
            </a:solidFill>
            <a:ln>
              <a:noFill/>
            </a:ln>
            <a:effectLst/>
          </c:spPr>
          <c:invertIfNegative val="0"/>
          <c:cat>
            <c:strRef>
              <c:f>Sheet1!$A$2</c:f>
              <c:strCache>
                <c:ptCount val="1"/>
                <c:pt idx="0">
                  <c:v>samsung_saudi</c:v>
                </c:pt>
              </c:strCache>
            </c:strRef>
          </c:cat>
          <c:val>
            <c:numRef>
              <c:f>Sheet1!$F$2</c:f>
              <c:numCache>
                <c:formatCode>General</c:formatCode>
                <c:ptCount val="1"/>
                <c:pt idx="0">
                  <c:v>16318</c:v>
                </c:pt>
              </c:numCache>
            </c:numRef>
          </c:val>
          <c:extLst>
            <c:ext xmlns:c16="http://schemas.microsoft.com/office/drawing/2014/chart" uri="{C3380CC4-5D6E-409C-BE32-E72D297353CC}">
              <c16:uniqueId val="{00000004-2CEF-4426-8CB5-A52E0E42DA15}"/>
            </c:ext>
          </c:extLst>
        </c:ser>
        <c:ser>
          <c:idx val="5"/>
          <c:order val="5"/>
          <c:tx>
            <c:strRef>
              <c:f>Sheet1!$G$1</c:f>
              <c:strCache>
                <c:ptCount val="1"/>
                <c:pt idx="0">
                  <c:v>55-64</c:v>
                </c:pt>
              </c:strCache>
            </c:strRef>
          </c:tx>
          <c:spPr>
            <a:solidFill>
              <a:schemeClr val="accent6"/>
            </a:solidFill>
            <a:ln>
              <a:noFill/>
            </a:ln>
            <a:effectLst/>
          </c:spPr>
          <c:invertIfNegative val="0"/>
          <c:cat>
            <c:strRef>
              <c:f>Sheet1!$A$2</c:f>
              <c:strCache>
                <c:ptCount val="1"/>
                <c:pt idx="0">
                  <c:v>samsung_saudi</c:v>
                </c:pt>
              </c:strCache>
            </c:strRef>
          </c:cat>
          <c:val>
            <c:numRef>
              <c:f>Sheet1!$G$2</c:f>
              <c:numCache>
                <c:formatCode>General</c:formatCode>
                <c:ptCount val="1"/>
                <c:pt idx="0">
                  <c:v>3734</c:v>
                </c:pt>
              </c:numCache>
            </c:numRef>
          </c:val>
          <c:extLst>
            <c:ext xmlns:c16="http://schemas.microsoft.com/office/drawing/2014/chart" uri="{C3380CC4-5D6E-409C-BE32-E72D297353CC}">
              <c16:uniqueId val="{00000005-2CEF-4426-8CB5-A52E0E42DA15}"/>
            </c:ext>
          </c:extLst>
        </c:ser>
        <c:ser>
          <c:idx val="6"/>
          <c:order val="6"/>
          <c:tx>
            <c:strRef>
              <c:f>Sheet1!$H$1</c:f>
              <c:strCache>
                <c:ptCount val="1"/>
                <c:pt idx="0">
                  <c:v>65+</c:v>
                </c:pt>
              </c:strCache>
            </c:strRef>
          </c:tx>
          <c:spPr>
            <a:solidFill>
              <a:schemeClr val="accent1">
                <a:lumMod val="60000"/>
              </a:schemeClr>
            </a:solidFill>
            <a:ln>
              <a:noFill/>
            </a:ln>
            <a:effectLst/>
          </c:spPr>
          <c:invertIfNegative val="0"/>
          <c:cat>
            <c:strRef>
              <c:f>Sheet1!$A$2</c:f>
              <c:strCache>
                <c:ptCount val="1"/>
                <c:pt idx="0">
                  <c:v>samsung_saudi</c:v>
                </c:pt>
              </c:strCache>
            </c:strRef>
          </c:cat>
          <c:val>
            <c:numRef>
              <c:f>Sheet1!$H$2</c:f>
              <c:numCache>
                <c:formatCode>General</c:formatCode>
                <c:ptCount val="1"/>
                <c:pt idx="0">
                  <c:v>3672</c:v>
                </c:pt>
              </c:numCache>
            </c:numRef>
          </c:val>
          <c:extLst>
            <c:ext xmlns:c16="http://schemas.microsoft.com/office/drawing/2014/chart" uri="{C3380CC4-5D6E-409C-BE32-E72D297353CC}">
              <c16:uniqueId val="{00000006-2CEF-4426-8CB5-A52E0E42DA15}"/>
            </c:ext>
          </c:extLst>
        </c:ser>
        <c:dLbls>
          <c:showLegendKey val="0"/>
          <c:showVal val="0"/>
          <c:showCatName val="0"/>
          <c:showSerName val="0"/>
          <c:showPercent val="0"/>
          <c:showBubbleSize val="0"/>
        </c:dLbls>
        <c:gapWidth val="150"/>
        <c:overlap val="100"/>
        <c:axId val="450382040"/>
        <c:axId val="450383680"/>
      </c:barChart>
      <c:catAx>
        <c:axId val="450382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383680"/>
        <c:crosses val="autoZero"/>
        <c:auto val="1"/>
        <c:lblAlgn val="ctr"/>
        <c:lblOffset val="100"/>
        <c:noMultiLvlLbl val="0"/>
      </c:catAx>
      <c:valAx>
        <c:axId val="4503836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382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Sheet1!$A$2:$A$3</c:f>
              <c:strCache>
                <c:ptCount val="2"/>
                <c:pt idx="0">
                  <c:v>samsung_saudi</c:v>
                </c:pt>
                <c:pt idx="1">
                  <c:v>huaweimobileksa</c:v>
                </c:pt>
              </c:strCache>
            </c:strRef>
          </c:cat>
          <c:val>
            <c:numRef>
              <c:f>Sheet1!$B$2:$B$3</c:f>
              <c:numCache>
                <c:formatCode>General</c:formatCode>
                <c:ptCount val="2"/>
                <c:pt idx="0">
                  <c:v>2</c:v>
                </c:pt>
                <c:pt idx="1">
                  <c:v>1</c:v>
                </c:pt>
              </c:numCache>
            </c:numRef>
          </c:val>
          <c:extLst>
            <c:ext xmlns:c16="http://schemas.microsoft.com/office/drawing/2014/chart" uri="{C3380CC4-5D6E-409C-BE32-E72D297353CC}">
              <c16:uniqueId val="{00000000-462E-48EE-B8C3-84EC8C05CE9E}"/>
            </c:ext>
          </c:extLst>
        </c:ser>
        <c:ser>
          <c:idx val="1"/>
          <c:order val="1"/>
          <c:tx>
            <c:strRef>
              <c:f>Sheet1!$C$1</c:f>
              <c:strCache>
                <c:ptCount val="1"/>
                <c:pt idx="0">
                  <c:v>Images</c:v>
                </c:pt>
              </c:strCache>
            </c:strRef>
          </c:tx>
          <c:spPr>
            <a:solidFill>
              <a:schemeClr val="accent2"/>
            </a:solidFill>
            <a:ln>
              <a:noFill/>
            </a:ln>
            <a:effectLst/>
          </c:spPr>
          <c:invertIfNegative val="0"/>
          <c:cat>
            <c:strRef>
              <c:f>Sheet1!$A$2:$A$3</c:f>
              <c:strCache>
                <c:ptCount val="2"/>
                <c:pt idx="0">
                  <c:v>samsung_saudi</c:v>
                </c:pt>
                <c:pt idx="1">
                  <c:v>huaweimobileksa</c:v>
                </c:pt>
              </c:strCache>
            </c:strRef>
          </c:cat>
          <c:val>
            <c:numRef>
              <c:f>Sheet1!$C$2:$C$3</c:f>
              <c:numCache>
                <c:formatCode>General</c:formatCode>
                <c:ptCount val="2"/>
                <c:pt idx="0">
                  <c:v>11</c:v>
                </c:pt>
                <c:pt idx="1">
                  <c:v>27</c:v>
                </c:pt>
              </c:numCache>
            </c:numRef>
          </c:val>
          <c:extLst>
            <c:ext xmlns:c16="http://schemas.microsoft.com/office/drawing/2014/chart" uri="{C3380CC4-5D6E-409C-BE32-E72D297353CC}">
              <c16:uniqueId val="{00000001-462E-48EE-B8C3-84EC8C05CE9E}"/>
            </c:ext>
          </c:extLst>
        </c:ser>
        <c:ser>
          <c:idx val="2"/>
          <c:order val="2"/>
          <c:tx>
            <c:strRef>
              <c:f>Sheet1!$D$1</c:f>
              <c:strCache>
                <c:ptCount val="1"/>
                <c:pt idx="0">
                  <c:v>Videos</c:v>
                </c:pt>
              </c:strCache>
            </c:strRef>
          </c:tx>
          <c:spPr>
            <a:solidFill>
              <a:schemeClr val="accent3"/>
            </a:solidFill>
            <a:ln>
              <a:noFill/>
            </a:ln>
            <a:effectLst/>
          </c:spPr>
          <c:invertIfNegative val="0"/>
          <c:cat>
            <c:strRef>
              <c:f>Sheet1!$A$2:$A$3</c:f>
              <c:strCache>
                <c:ptCount val="2"/>
                <c:pt idx="0">
                  <c:v>samsung_saudi</c:v>
                </c:pt>
                <c:pt idx="1">
                  <c:v>huaweimobileksa</c:v>
                </c:pt>
              </c:strCache>
            </c:strRef>
          </c:cat>
          <c:val>
            <c:numRef>
              <c:f>Sheet1!$D$2:$D$3</c:f>
              <c:numCache>
                <c:formatCode>General</c:formatCode>
                <c:ptCount val="2"/>
                <c:pt idx="0">
                  <c:v>5</c:v>
                </c:pt>
                <c:pt idx="1">
                  <c:v>13</c:v>
                </c:pt>
              </c:numCache>
            </c:numRef>
          </c:val>
          <c:extLst>
            <c:ext xmlns:c16="http://schemas.microsoft.com/office/drawing/2014/chart" uri="{C3380CC4-5D6E-409C-BE32-E72D297353CC}">
              <c16:uniqueId val="{00000002-462E-48EE-B8C3-84EC8C05CE9E}"/>
            </c:ext>
          </c:extLst>
        </c:ser>
        <c:dLbls>
          <c:showLegendKey val="0"/>
          <c:showVal val="0"/>
          <c:showCatName val="0"/>
          <c:showSerName val="0"/>
          <c:showPercent val="0"/>
          <c:showBubbleSize val="0"/>
        </c:dLbls>
        <c:gapWidth val="150"/>
        <c:overlap val="100"/>
        <c:axId val="450391224"/>
        <c:axId val="450389584"/>
      </c:barChart>
      <c:catAx>
        <c:axId val="450391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389584"/>
        <c:crosses val="autoZero"/>
        <c:auto val="1"/>
        <c:lblAlgn val="ctr"/>
        <c:lblOffset val="100"/>
        <c:noMultiLvlLbl val="0"/>
      </c:catAx>
      <c:valAx>
        <c:axId val="4503895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391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samsung_saudi</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1126344</c:v>
                </c:pt>
                <c:pt idx="1">
                  <c:v>1203918</c:v>
                </c:pt>
                <c:pt idx="2">
                  <c:v>1104382</c:v>
                </c:pt>
                <c:pt idx="3">
                  <c:v>845594</c:v>
                </c:pt>
                <c:pt idx="4">
                  <c:v>800304</c:v>
                </c:pt>
                <c:pt idx="5">
                  <c:v>973873</c:v>
                </c:pt>
                <c:pt idx="6">
                  <c:v>953078</c:v>
                </c:pt>
                <c:pt idx="7">
                  <c:v>931370</c:v>
                </c:pt>
                <c:pt idx="8">
                  <c:v>878731</c:v>
                </c:pt>
                <c:pt idx="9">
                  <c:v>932359</c:v>
                </c:pt>
                <c:pt idx="10">
                  <c:v>1017802</c:v>
                </c:pt>
                <c:pt idx="11">
                  <c:v>969288</c:v>
                </c:pt>
                <c:pt idx="12">
                  <c:v>897486</c:v>
                </c:pt>
                <c:pt idx="13">
                  <c:v>953679</c:v>
                </c:pt>
                <c:pt idx="14">
                  <c:v>1141012</c:v>
                </c:pt>
                <c:pt idx="15">
                  <c:v>1177071</c:v>
                </c:pt>
                <c:pt idx="16">
                  <c:v>1221802</c:v>
                </c:pt>
                <c:pt idx="17">
                  <c:v>1115791</c:v>
                </c:pt>
                <c:pt idx="18">
                  <c:v>1090360</c:v>
                </c:pt>
                <c:pt idx="19">
                  <c:v>1111233</c:v>
                </c:pt>
                <c:pt idx="20">
                  <c:v>1478376</c:v>
                </c:pt>
                <c:pt idx="21">
                  <c:v>1380165</c:v>
                </c:pt>
                <c:pt idx="22">
                  <c:v>1120793</c:v>
                </c:pt>
                <c:pt idx="23">
                  <c:v>962504</c:v>
                </c:pt>
                <c:pt idx="24">
                  <c:v>1000422</c:v>
                </c:pt>
                <c:pt idx="25">
                  <c:v>1162741</c:v>
                </c:pt>
                <c:pt idx="26">
                  <c:v>1162816</c:v>
                </c:pt>
                <c:pt idx="27">
                  <c:v>3198787</c:v>
                </c:pt>
                <c:pt idx="28">
                  <c:v>3031123</c:v>
                </c:pt>
                <c:pt idx="29">
                  <c:v>1669258</c:v>
                </c:pt>
              </c:numCache>
            </c:numRef>
          </c:val>
          <c:smooth val="0"/>
          <c:extLst>
            <c:ext xmlns:c16="http://schemas.microsoft.com/office/drawing/2014/chart" uri="{C3380CC4-5D6E-409C-BE32-E72D297353CC}">
              <c16:uniqueId val="{00000000-C4F3-423F-8795-2A28158F6A49}"/>
            </c:ext>
          </c:extLst>
        </c:ser>
        <c:dLbls>
          <c:showLegendKey val="0"/>
          <c:showVal val="0"/>
          <c:showCatName val="0"/>
          <c:showSerName val="0"/>
          <c:showPercent val="0"/>
          <c:showBubbleSize val="0"/>
        </c:dLbls>
        <c:smooth val="0"/>
        <c:axId val="450334480"/>
        <c:axId val="450335792"/>
      </c:lineChart>
      <c:dateAx>
        <c:axId val="450334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335792"/>
        <c:crosses val="autoZero"/>
        <c:auto val="1"/>
        <c:lblOffset val="100"/>
        <c:baseTimeUnit val="days"/>
      </c:dateAx>
      <c:valAx>
        <c:axId val="450335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334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samsung_saudi Taps Back</c:v>
                </c:pt>
              </c:strCache>
            </c:strRef>
          </c:tx>
          <c:spPr>
            <a:ln w="28575" cap="rnd">
              <a:solidFill>
                <a:schemeClr val="accent1"/>
              </a:solidFill>
              <a:round/>
            </a:ln>
            <a:effectLst/>
          </c:spPr>
          <c:marker>
            <c:symbol val="none"/>
          </c:marker>
          <c:cat>
            <c:numRef>
              <c:f>Sheet1!$A$2:$A$39</c:f>
              <c:numCache>
                <c:formatCode>m/d/yyyy</c:formatCode>
                <c:ptCount val="38"/>
                <c:pt idx="0">
                  <c:v>43923</c:v>
                </c:pt>
                <c:pt idx="1">
                  <c:v>43923</c:v>
                </c:pt>
                <c:pt idx="2">
                  <c:v>43923</c:v>
                </c:pt>
                <c:pt idx="3">
                  <c:v>43923</c:v>
                </c:pt>
                <c:pt idx="4">
                  <c:v>43923</c:v>
                </c:pt>
                <c:pt idx="5">
                  <c:v>43933</c:v>
                </c:pt>
                <c:pt idx="6">
                  <c:v>43933</c:v>
                </c:pt>
                <c:pt idx="7">
                  <c:v>43933</c:v>
                </c:pt>
                <c:pt idx="8">
                  <c:v>43933</c:v>
                </c:pt>
                <c:pt idx="9">
                  <c:v>43933</c:v>
                </c:pt>
                <c:pt idx="10">
                  <c:v>43933</c:v>
                </c:pt>
                <c:pt idx="11">
                  <c:v>43933</c:v>
                </c:pt>
                <c:pt idx="12">
                  <c:v>43936</c:v>
                </c:pt>
                <c:pt idx="13">
                  <c:v>43936</c:v>
                </c:pt>
                <c:pt idx="14">
                  <c:v>43936</c:v>
                </c:pt>
                <c:pt idx="15">
                  <c:v>43936</c:v>
                </c:pt>
                <c:pt idx="16">
                  <c:v>43936</c:v>
                </c:pt>
                <c:pt idx="17">
                  <c:v>43936</c:v>
                </c:pt>
                <c:pt idx="18">
                  <c:v>43936</c:v>
                </c:pt>
                <c:pt idx="19">
                  <c:v>43936</c:v>
                </c:pt>
                <c:pt idx="20">
                  <c:v>43936</c:v>
                </c:pt>
                <c:pt idx="21">
                  <c:v>43936</c:v>
                </c:pt>
                <c:pt idx="22">
                  <c:v>43936</c:v>
                </c:pt>
                <c:pt idx="23">
                  <c:v>43936</c:v>
                </c:pt>
                <c:pt idx="24">
                  <c:v>43936</c:v>
                </c:pt>
                <c:pt idx="25">
                  <c:v>43936</c:v>
                </c:pt>
                <c:pt idx="26">
                  <c:v>43936</c:v>
                </c:pt>
                <c:pt idx="27">
                  <c:v>43936</c:v>
                </c:pt>
                <c:pt idx="28">
                  <c:v>43936</c:v>
                </c:pt>
                <c:pt idx="29">
                  <c:v>43936</c:v>
                </c:pt>
                <c:pt idx="30">
                  <c:v>43936</c:v>
                </c:pt>
                <c:pt idx="31">
                  <c:v>43936</c:v>
                </c:pt>
                <c:pt idx="32">
                  <c:v>43943</c:v>
                </c:pt>
                <c:pt idx="33">
                  <c:v>43943</c:v>
                </c:pt>
                <c:pt idx="34">
                  <c:v>43943</c:v>
                </c:pt>
                <c:pt idx="35">
                  <c:v>43943</c:v>
                </c:pt>
                <c:pt idx="36">
                  <c:v>43943</c:v>
                </c:pt>
                <c:pt idx="37">
                  <c:v>43944</c:v>
                </c:pt>
              </c:numCache>
            </c:numRef>
          </c:cat>
          <c:val>
            <c:numRef>
              <c:f>Sheet1!$B$2:$B$39</c:f>
              <c:numCache>
                <c:formatCode>General</c:formatCode>
                <c:ptCount val="38"/>
                <c:pt idx="0">
                  <c:v>0</c:v>
                </c:pt>
                <c:pt idx="1">
                  <c:v>100</c:v>
                </c:pt>
                <c:pt idx="2">
                  <c:v>350</c:v>
                </c:pt>
                <c:pt idx="3">
                  <c:v>410</c:v>
                </c:pt>
                <c:pt idx="4">
                  <c:v>541</c:v>
                </c:pt>
                <c:pt idx="5">
                  <c:v>0</c:v>
                </c:pt>
                <c:pt idx="6">
                  <c:v>97</c:v>
                </c:pt>
                <c:pt idx="7">
                  <c:v>177</c:v>
                </c:pt>
                <c:pt idx="8">
                  <c:v>119</c:v>
                </c:pt>
                <c:pt idx="9">
                  <c:v>105</c:v>
                </c:pt>
                <c:pt idx="10">
                  <c:v>58</c:v>
                </c:pt>
                <c:pt idx="11">
                  <c:v>59</c:v>
                </c:pt>
                <c:pt idx="12">
                  <c:v>200</c:v>
                </c:pt>
                <c:pt idx="13">
                  <c:v>623</c:v>
                </c:pt>
                <c:pt idx="14">
                  <c:v>393</c:v>
                </c:pt>
                <c:pt idx="15">
                  <c:v>311</c:v>
                </c:pt>
                <c:pt idx="16">
                  <c:v>325</c:v>
                </c:pt>
                <c:pt idx="17">
                  <c:v>286</c:v>
                </c:pt>
                <c:pt idx="18">
                  <c:v>254</c:v>
                </c:pt>
                <c:pt idx="19">
                  <c:v>182</c:v>
                </c:pt>
                <c:pt idx="20">
                  <c:v>236</c:v>
                </c:pt>
                <c:pt idx="21">
                  <c:v>304</c:v>
                </c:pt>
                <c:pt idx="22">
                  <c:v>178</c:v>
                </c:pt>
                <c:pt idx="23">
                  <c:v>143</c:v>
                </c:pt>
                <c:pt idx="24">
                  <c:v>136</c:v>
                </c:pt>
                <c:pt idx="25">
                  <c:v>146</c:v>
                </c:pt>
                <c:pt idx="26">
                  <c:v>177</c:v>
                </c:pt>
                <c:pt idx="27">
                  <c:v>173</c:v>
                </c:pt>
                <c:pt idx="28">
                  <c:v>193</c:v>
                </c:pt>
                <c:pt idx="29">
                  <c:v>179</c:v>
                </c:pt>
                <c:pt idx="30">
                  <c:v>166</c:v>
                </c:pt>
                <c:pt idx="31">
                  <c:v>109</c:v>
                </c:pt>
                <c:pt idx="32">
                  <c:v>74</c:v>
                </c:pt>
                <c:pt idx="33">
                  <c:v>72</c:v>
                </c:pt>
                <c:pt idx="34">
                  <c:v>43</c:v>
                </c:pt>
                <c:pt idx="35">
                  <c:v>39</c:v>
                </c:pt>
                <c:pt idx="36">
                  <c:v>30</c:v>
                </c:pt>
                <c:pt idx="37">
                  <c:v>65</c:v>
                </c:pt>
              </c:numCache>
            </c:numRef>
          </c:val>
          <c:smooth val="0"/>
          <c:extLst>
            <c:ext xmlns:c16="http://schemas.microsoft.com/office/drawing/2014/chart" uri="{C3380CC4-5D6E-409C-BE32-E72D297353CC}">
              <c16:uniqueId val="{00000000-9397-4090-BE03-6832F6CE58D6}"/>
            </c:ext>
          </c:extLst>
        </c:ser>
        <c:ser>
          <c:idx val="1"/>
          <c:order val="1"/>
          <c:tx>
            <c:strRef>
              <c:f>Sheet1!$C$1</c:f>
              <c:strCache>
                <c:ptCount val="1"/>
                <c:pt idx="0">
                  <c:v>samsung_saudi Taps Forward</c:v>
                </c:pt>
              </c:strCache>
            </c:strRef>
          </c:tx>
          <c:spPr>
            <a:ln w="28575" cap="rnd">
              <a:solidFill>
                <a:schemeClr val="accent2"/>
              </a:solidFill>
              <a:round/>
            </a:ln>
            <a:effectLst/>
          </c:spPr>
          <c:marker>
            <c:symbol val="none"/>
          </c:marker>
          <c:cat>
            <c:numRef>
              <c:f>Sheet1!$A$2:$A$39</c:f>
              <c:numCache>
                <c:formatCode>m/d/yyyy</c:formatCode>
                <c:ptCount val="38"/>
                <c:pt idx="0">
                  <c:v>43923</c:v>
                </c:pt>
                <c:pt idx="1">
                  <c:v>43923</c:v>
                </c:pt>
                <c:pt idx="2">
                  <c:v>43923</c:v>
                </c:pt>
                <c:pt idx="3">
                  <c:v>43923</c:v>
                </c:pt>
                <c:pt idx="4">
                  <c:v>43923</c:v>
                </c:pt>
                <c:pt idx="5">
                  <c:v>43933</c:v>
                </c:pt>
                <c:pt idx="6">
                  <c:v>43933</c:v>
                </c:pt>
                <c:pt idx="7">
                  <c:v>43933</c:v>
                </c:pt>
                <c:pt idx="8">
                  <c:v>43933</c:v>
                </c:pt>
                <c:pt idx="9">
                  <c:v>43933</c:v>
                </c:pt>
                <c:pt idx="10">
                  <c:v>43933</c:v>
                </c:pt>
                <c:pt idx="11">
                  <c:v>43933</c:v>
                </c:pt>
                <c:pt idx="12">
                  <c:v>43936</c:v>
                </c:pt>
                <c:pt idx="13">
                  <c:v>43936</c:v>
                </c:pt>
                <c:pt idx="14">
                  <c:v>43936</c:v>
                </c:pt>
                <c:pt idx="15">
                  <c:v>43936</c:v>
                </c:pt>
                <c:pt idx="16">
                  <c:v>43936</c:v>
                </c:pt>
                <c:pt idx="17">
                  <c:v>43936</c:v>
                </c:pt>
                <c:pt idx="18">
                  <c:v>43936</c:v>
                </c:pt>
                <c:pt idx="19">
                  <c:v>43936</c:v>
                </c:pt>
                <c:pt idx="20">
                  <c:v>43936</c:v>
                </c:pt>
                <c:pt idx="21">
                  <c:v>43936</c:v>
                </c:pt>
                <c:pt idx="22">
                  <c:v>43936</c:v>
                </c:pt>
                <c:pt idx="23">
                  <c:v>43936</c:v>
                </c:pt>
                <c:pt idx="24">
                  <c:v>43936</c:v>
                </c:pt>
                <c:pt idx="25">
                  <c:v>43936</c:v>
                </c:pt>
                <c:pt idx="26">
                  <c:v>43936</c:v>
                </c:pt>
                <c:pt idx="27">
                  <c:v>43936</c:v>
                </c:pt>
                <c:pt idx="28">
                  <c:v>43936</c:v>
                </c:pt>
                <c:pt idx="29">
                  <c:v>43936</c:v>
                </c:pt>
                <c:pt idx="30">
                  <c:v>43936</c:v>
                </c:pt>
                <c:pt idx="31">
                  <c:v>43936</c:v>
                </c:pt>
                <c:pt idx="32">
                  <c:v>43943</c:v>
                </c:pt>
                <c:pt idx="33">
                  <c:v>43943</c:v>
                </c:pt>
                <c:pt idx="34">
                  <c:v>43943</c:v>
                </c:pt>
                <c:pt idx="35">
                  <c:v>43943</c:v>
                </c:pt>
                <c:pt idx="36">
                  <c:v>43943</c:v>
                </c:pt>
                <c:pt idx="37">
                  <c:v>43944</c:v>
                </c:pt>
              </c:numCache>
            </c:numRef>
          </c:cat>
          <c:val>
            <c:numRef>
              <c:f>Sheet1!$C$2:$C$39</c:f>
              <c:numCache>
                <c:formatCode>General</c:formatCode>
                <c:ptCount val="38"/>
                <c:pt idx="0">
                  <c:v>0</c:v>
                </c:pt>
                <c:pt idx="1">
                  <c:v>2846</c:v>
                </c:pt>
                <c:pt idx="2">
                  <c:v>3050</c:v>
                </c:pt>
                <c:pt idx="3">
                  <c:v>3115</c:v>
                </c:pt>
                <c:pt idx="4">
                  <c:v>2543</c:v>
                </c:pt>
                <c:pt idx="5">
                  <c:v>0</c:v>
                </c:pt>
                <c:pt idx="6">
                  <c:v>2793</c:v>
                </c:pt>
                <c:pt idx="7">
                  <c:v>2688</c:v>
                </c:pt>
                <c:pt idx="8">
                  <c:v>2556</c:v>
                </c:pt>
                <c:pt idx="9">
                  <c:v>2571</c:v>
                </c:pt>
                <c:pt idx="10">
                  <c:v>2464</c:v>
                </c:pt>
                <c:pt idx="11">
                  <c:v>2291</c:v>
                </c:pt>
                <c:pt idx="12">
                  <c:v>4539</c:v>
                </c:pt>
                <c:pt idx="13">
                  <c:v>3972</c:v>
                </c:pt>
                <c:pt idx="14">
                  <c:v>3672</c:v>
                </c:pt>
                <c:pt idx="15">
                  <c:v>3632</c:v>
                </c:pt>
                <c:pt idx="16">
                  <c:v>3498</c:v>
                </c:pt>
                <c:pt idx="17">
                  <c:v>3367</c:v>
                </c:pt>
                <c:pt idx="18">
                  <c:v>3537</c:v>
                </c:pt>
                <c:pt idx="19">
                  <c:v>3462</c:v>
                </c:pt>
                <c:pt idx="20">
                  <c:v>3138</c:v>
                </c:pt>
                <c:pt idx="21">
                  <c:v>2816</c:v>
                </c:pt>
                <c:pt idx="22">
                  <c:v>2789</c:v>
                </c:pt>
                <c:pt idx="23">
                  <c:v>2599</c:v>
                </c:pt>
                <c:pt idx="24">
                  <c:v>2736</c:v>
                </c:pt>
                <c:pt idx="25">
                  <c:v>2988</c:v>
                </c:pt>
                <c:pt idx="26">
                  <c:v>2587</c:v>
                </c:pt>
                <c:pt idx="27">
                  <c:v>2332</c:v>
                </c:pt>
                <c:pt idx="28">
                  <c:v>2643</c:v>
                </c:pt>
                <c:pt idx="29">
                  <c:v>2896</c:v>
                </c:pt>
                <c:pt idx="30">
                  <c:v>2957</c:v>
                </c:pt>
                <c:pt idx="31">
                  <c:v>2731</c:v>
                </c:pt>
                <c:pt idx="32">
                  <c:v>2235</c:v>
                </c:pt>
                <c:pt idx="33">
                  <c:v>2171</c:v>
                </c:pt>
                <c:pt idx="34">
                  <c:v>2107</c:v>
                </c:pt>
                <c:pt idx="35">
                  <c:v>2026</c:v>
                </c:pt>
                <c:pt idx="36">
                  <c:v>1889</c:v>
                </c:pt>
                <c:pt idx="37">
                  <c:v>1856</c:v>
                </c:pt>
              </c:numCache>
            </c:numRef>
          </c:val>
          <c:smooth val="0"/>
          <c:extLst>
            <c:ext xmlns:c16="http://schemas.microsoft.com/office/drawing/2014/chart" uri="{C3380CC4-5D6E-409C-BE32-E72D297353CC}">
              <c16:uniqueId val="{00000001-9397-4090-BE03-6832F6CE58D6}"/>
            </c:ext>
          </c:extLst>
        </c:ser>
        <c:dLbls>
          <c:showLegendKey val="0"/>
          <c:showVal val="0"/>
          <c:showCatName val="0"/>
          <c:showSerName val="0"/>
          <c:showPercent val="0"/>
          <c:showBubbleSize val="0"/>
        </c:dLbls>
        <c:smooth val="0"/>
        <c:axId val="617525280"/>
        <c:axId val="617526264"/>
      </c:lineChart>
      <c:dateAx>
        <c:axId val="617525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526264"/>
        <c:crosses val="autoZero"/>
        <c:auto val="1"/>
        <c:lblOffset val="100"/>
        <c:baseTimeUnit val="days"/>
      </c:dateAx>
      <c:valAx>
        <c:axId val="617526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525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Huawei Arabia</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286495</c:v>
                </c:pt>
                <c:pt idx="1">
                  <c:v>286588</c:v>
                </c:pt>
                <c:pt idx="2">
                  <c:v>286692</c:v>
                </c:pt>
                <c:pt idx="3">
                  <c:v>286796</c:v>
                </c:pt>
                <c:pt idx="4">
                  <c:v>286946</c:v>
                </c:pt>
                <c:pt idx="5">
                  <c:v>287050</c:v>
                </c:pt>
                <c:pt idx="6">
                  <c:v>287095</c:v>
                </c:pt>
                <c:pt idx="7">
                  <c:v>287186</c:v>
                </c:pt>
                <c:pt idx="8">
                  <c:v>287266</c:v>
                </c:pt>
                <c:pt idx="9">
                  <c:v>287312</c:v>
                </c:pt>
                <c:pt idx="10">
                  <c:v>287443</c:v>
                </c:pt>
                <c:pt idx="11">
                  <c:v>287571</c:v>
                </c:pt>
                <c:pt idx="12">
                  <c:v>287636</c:v>
                </c:pt>
                <c:pt idx="13">
                  <c:v>287660</c:v>
                </c:pt>
                <c:pt idx="14">
                  <c:v>287784</c:v>
                </c:pt>
                <c:pt idx="15">
                  <c:v>287872</c:v>
                </c:pt>
                <c:pt idx="16">
                  <c:v>287915</c:v>
                </c:pt>
                <c:pt idx="17">
                  <c:v>288178</c:v>
                </c:pt>
                <c:pt idx="18">
                  <c:v>288326</c:v>
                </c:pt>
                <c:pt idx="19">
                  <c:v>288029</c:v>
                </c:pt>
                <c:pt idx="20">
                  <c:v>288271</c:v>
                </c:pt>
                <c:pt idx="21">
                  <c:v>288478</c:v>
                </c:pt>
                <c:pt idx="22">
                  <c:v>288573</c:v>
                </c:pt>
                <c:pt idx="23">
                  <c:v>288630</c:v>
                </c:pt>
                <c:pt idx="24">
                  <c:v>288692</c:v>
                </c:pt>
                <c:pt idx="25">
                  <c:v>288741</c:v>
                </c:pt>
                <c:pt idx="26">
                  <c:v>288788</c:v>
                </c:pt>
                <c:pt idx="27">
                  <c:v>288829</c:v>
                </c:pt>
                <c:pt idx="28">
                  <c:v>288843</c:v>
                </c:pt>
                <c:pt idx="29">
                  <c:v>288913</c:v>
                </c:pt>
              </c:numCache>
            </c:numRef>
          </c:val>
          <c:smooth val="0"/>
          <c:extLst>
            <c:ext xmlns:c16="http://schemas.microsoft.com/office/drawing/2014/chart" uri="{C3380CC4-5D6E-409C-BE32-E72D297353CC}">
              <c16:uniqueId val="{00000000-764C-4689-BC51-0896D677BEC4}"/>
            </c:ext>
          </c:extLst>
        </c:ser>
        <c:ser>
          <c:idx val="1"/>
          <c:order val="1"/>
          <c:tx>
            <c:strRef>
              <c:f>Sheet1!$C$1</c:f>
              <c:strCache>
                <c:ptCount val="1"/>
                <c:pt idx="0">
                  <c:v>SamsungSaudi</c:v>
                </c:pt>
              </c:strCache>
            </c:strRef>
          </c:tx>
          <c:spPr>
            <a:ln w="28575" cap="rnd">
              <a:solidFill>
                <a:schemeClr val="accent2"/>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Sheet1!$C$2:$C$31</c:f>
              <c:numCache>
                <c:formatCode>General</c:formatCode>
                <c:ptCount val="30"/>
                <c:pt idx="0">
                  <c:v>735308</c:v>
                </c:pt>
                <c:pt idx="1">
                  <c:v>735427</c:v>
                </c:pt>
                <c:pt idx="2">
                  <c:v>735548</c:v>
                </c:pt>
                <c:pt idx="3">
                  <c:v>735714</c:v>
                </c:pt>
                <c:pt idx="4">
                  <c:v>735818</c:v>
                </c:pt>
                <c:pt idx="5">
                  <c:v>735965</c:v>
                </c:pt>
                <c:pt idx="6">
                  <c:v>736098</c:v>
                </c:pt>
                <c:pt idx="7">
                  <c:v>736238</c:v>
                </c:pt>
                <c:pt idx="8">
                  <c:v>736323</c:v>
                </c:pt>
                <c:pt idx="9">
                  <c:v>736394</c:v>
                </c:pt>
                <c:pt idx="10">
                  <c:v>736488</c:v>
                </c:pt>
                <c:pt idx="11">
                  <c:v>736589</c:v>
                </c:pt>
                <c:pt idx="12">
                  <c:v>736722</c:v>
                </c:pt>
                <c:pt idx="13">
                  <c:v>736765</c:v>
                </c:pt>
                <c:pt idx="14">
                  <c:v>736874</c:v>
                </c:pt>
                <c:pt idx="15">
                  <c:v>737004</c:v>
                </c:pt>
                <c:pt idx="16">
                  <c:v>737062</c:v>
                </c:pt>
                <c:pt idx="17">
                  <c:v>737174</c:v>
                </c:pt>
                <c:pt idx="18">
                  <c:v>737247</c:v>
                </c:pt>
                <c:pt idx="19">
                  <c:v>737188</c:v>
                </c:pt>
                <c:pt idx="20">
                  <c:v>737271</c:v>
                </c:pt>
                <c:pt idx="21">
                  <c:v>737345</c:v>
                </c:pt>
                <c:pt idx="22">
                  <c:v>737344</c:v>
                </c:pt>
                <c:pt idx="23">
                  <c:v>737427</c:v>
                </c:pt>
                <c:pt idx="24">
                  <c:v>737523</c:v>
                </c:pt>
                <c:pt idx="25">
                  <c:v>737618</c:v>
                </c:pt>
                <c:pt idx="26">
                  <c:v>737705</c:v>
                </c:pt>
                <c:pt idx="27">
                  <c:v>737877</c:v>
                </c:pt>
                <c:pt idx="28">
                  <c:v>737952</c:v>
                </c:pt>
                <c:pt idx="29">
                  <c:v>737992</c:v>
                </c:pt>
              </c:numCache>
            </c:numRef>
          </c:val>
          <c:smooth val="0"/>
          <c:extLst>
            <c:ext xmlns:c16="http://schemas.microsoft.com/office/drawing/2014/chart" uri="{C3380CC4-5D6E-409C-BE32-E72D297353CC}">
              <c16:uniqueId val="{00000001-764C-4689-BC51-0896D677BEC4}"/>
            </c:ext>
          </c:extLst>
        </c:ser>
        <c:dLbls>
          <c:showLegendKey val="0"/>
          <c:showVal val="0"/>
          <c:showCatName val="0"/>
          <c:showSerName val="0"/>
          <c:showPercent val="0"/>
          <c:showBubbleSize val="0"/>
        </c:dLbls>
        <c:smooth val="0"/>
        <c:axId val="617544304"/>
        <c:axId val="617545288"/>
      </c:lineChart>
      <c:dateAx>
        <c:axId val="617544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545288"/>
        <c:crosses val="autoZero"/>
        <c:auto val="1"/>
        <c:lblOffset val="100"/>
        <c:baseTimeUnit val="days"/>
      </c:dateAx>
      <c:valAx>
        <c:axId val="617545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544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SamsungSaudi</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0</c:v>
                </c:pt>
                <c:pt idx="1">
                  <c:v>54192</c:v>
                </c:pt>
                <c:pt idx="2">
                  <c:v>0</c:v>
                </c:pt>
                <c:pt idx="3">
                  <c:v>0</c:v>
                </c:pt>
                <c:pt idx="4">
                  <c:v>0</c:v>
                </c:pt>
                <c:pt idx="5">
                  <c:v>0</c:v>
                </c:pt>
                <c:pt idx="6">
                  <c:v>0</c:v>
                </c:pt>
                <c:pt idx="7">
                  <c:v>0</c:v>
                </c:pt>
                <c:pt idx="8">
                  <c:v>0</c:v>
                </c:pt>
                <c:pt idx="9">
                  <c:v>0</c:v>
                </c:pt>
                <c:pt idx="10">
                  <c:v>0</c:v>
                </c:pt>
                <c:pt idx="11">
                  <c:v>36889.666666666701</c:v>
                </c:pt>
                <c:pt idx="12">
                  <c:v>0</c:v>
                </c:pt>
                <c:pt idx="13">
                  <c:v>0</c:v>
                </c:pt>
                <c:pt idx="14">
                  <c:v>52301</c:v>
                </c:pt>
                <c:pt idx="15">
                  <c:v>28433</c:v>
                </c:pt>
                <c:pt idx="16">
                  <c:v>20482</c:v>
                </c:pt>
                <c:pt idx="17">
                  <c:v>44827</c:v>
                </c:pt>
                <c:pt idx="18">
                  <c:v>0</c:v>
                </c:pt>
                <c:pt idx="19">
                  <c:v>31386</c:v>
                </c:pt>
                <c:pt idx="20">
                  <c:v>0</c:v>
                </c:pt>
                <c:pt idx="21">
                  <c:v>26251</c:v>
                </c:pt>
                <c:pt idx="22">
                  <c:v>24902</c:v>
                </c:pt>
                <c:pt idx="23">
                  <c:v>0</c:v>
                </c:pt>
                <c:pt idx="24">
                  <c:v>0</c:v>
                </c:pt>
                <c:pt idx="25">
                  <c:v>0</c:v>
                </c:pt>
                <c:pt idx="26">
                  <c:v>23019</c:v>
                </c:pt>
                <c:pt idx="27">
                  <c:v>27056.666666666701</c:v>
                </c:pt>
                <c:pt idx="28">
                  <c:v>0</c:v>
                </c:pt>
                <c:pt idx="29">
                  <c:v>0</c:v>
                </c:pt>
              </c:numCache>
            </c:numRef>
          </c:val>
          <c:smooth val="0"/>
          <c:extLst>
            <c:ext xmlns:c16="http://schemas.microsoft.com/office/drawing/2014/chart" uri="{C3380CC4-5D6E-409C-BE32-E72D297353CC}">
              <c16:uniqueId val="{00000000-2072-4330-8551-5AC875200286}"/>
            </c:ext>
          </c:extLst>
        </c:ser>
        <c:dLbls>
          <c:showLegendKey val="0"/>
          <c:showVal val="0"/>
          <c:showCatName val="0"/>
          <c:showSerName val="0"/>
          <c:showPercent val="0"/>
          <c:showBubbleSize val="0"/>
        </c:dLbls>
        <c:smooth val="0"/>
        <c:axId val="617550864"/>
        <c:axId val="617552504"/>
      </c:lineChart>
      <c:dateAx>
        <c:axId val="617550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552504"/>
        <c:crosses val="autoZero"/>
        <c:auto val="1"/>
        <c:lblOffset val="100"/>
        <c:baseTimeUnit val="days"/>
      </c:dateAx>
      <c:valAx>
        <c:axId val="617552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550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Samsung Saudi</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2">
                  <c:v>135000</c:v>
                </c:pt>
                <c:pt idx="3">
                  <c:v>135000</c:v>
                </c:pt>
                <c:pt idx="4">
                  <c:v>135000</c:v>
                </c:pt>
                <c:pt idx="5">
                  <c:v>135000</c:v>
                </c:pt>
                <c:pt idx="6">
                  <c:v>135000</c:v>
                </c:pt>
                <c:pt idx="7">
                  <c:v>135000</c:v>
                </c:pt>
                <c:pt idx="8">
                  <c:v>135000</c:v>
                </c:pt>
                <c:pt idx="9">
                  <c:v>135000</c:v>
                </c:pt>
                <c:pt idx="10">
                  <c:v>135000</c:v>
                </c:pt>
                <c:pt idx="11">
                  <c:v>135000</c:v>
                </c:pt>
                <c:pt idx="12">
                  <c:v>135000</c:v>
                </c:pt>
                <c:pt idx="13">
                  <c:v>135000</c:v>
                </c:pt>
                <c:pt idx="14">
                  <c:v>135000</c:v>
                </c:pt>
                <c:pt idx="15">
                  <c:v>135000</c:v>
                </c:pt>
                <c:pt idx="16">
                  <c:v>135000</c:v>
                </c:pt>
                <c:pt idx="17">
                  <c:v>135000</c:v>
                </c:pt>
                <c:pt idx="18">
                  <c:v>135000</c:v>
                </c:pt>
                <c:pt idx="19">
                  <c:v>135000</c:v>
                </c:pt>
                <c:pt idx="20">
                  <c:v>135000</c:v>
                </c:pt>
                <c:pt idx="21">
                  <c:v>136000</c:v>
                </c:pt>
                <c:pt idx="22">
                  <c:v>136000</c:v>
                </c:pt>
                <c:pt idx="23">
                  <c:v>136000</c:v>
                </c:pt>
                <c:pt idx="24">
                  <c:v>136000</c:v>
                </c:pt>
                <c:pt idx="25">
                  <c:v>136000</c:v>
                </c:pt>
                <c:pt idx="26">
                  <c:v>136000</c:v>
                </c:pt>
                <c:pt idx="27">
                  <c:v>136000</c:v>
                </c:pt>
                <c:pt idx="28">
                  <c:v>136000</c:v>
                </c:pt>
                <c:pt idx="29">
                  <c:v>136000</c:v>
                </c:pt>
              </c:numCache>
            </c:numRef>
          </c:val>
          <c:smooth val="0"/>
          <c:extLst>
            <c:ext xmlns:c16="http://schemas.microsoft.com/office/drawing/2014/chart" uri="{C3380CC4-5D6E-409C-BE32-E72D297353CC}">
              <c16:uniqueId val="{00000000-56D4-456E-9B4A-D9C15B70C5CA}"/>
            </c:ext>
          </c:extLst>
        </c:ser>
        <c:ser>
          <c:idx val="1"/>
          <c:order val="1"/>
          <c:tx>
            <c:strRef>
              <c:f>Sheet1!$C$1</c:f>
              <c:strCache>
                <c:ptCount val="1"/>
                <c:pt idx="0">
                  <c:v>Huawei Saudi هواوي السعودية</c:v>
                </c:pt>
              </c:strCache>
            </c:strRef>
          </c:tx>
          <c:spPr>
            <a:ln w="28575" cap="rnd">
              <a:solidFill>
                <a:schemeClr val="accent2"/>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Sheet1!$C$2:$C$31</c:f>
              <c:numCache>
                <c:formatCode>General</c:formatCode>
                <c:ptCount val="30"/>
                <c:pt idx="2">
                  <c:v>488000</c:v>
                </c:pt>
                <c:pt idx="3">
                  <c:v>488000</c:v>
                </c:pt>
                <c:pt idx="4">
                  <c:v>488000</c:v>
                </c:pt>
                <c:pt idx="5">
                  <c:v>487000</c:v>
                </c:pt>
                <c:pt idx="6">
                  <c:v>487000</c:v>
                </c:pt>
                <c:pt idx="7">
                  <c:v>487000</c:v>
                </c:pt>
                <c:pt idx="8">
                  <c:v>490000</c:v>
                </c:pt>
                <c:pt idx="9">
                  <c:v>491000</c:v>
                </c:pt>
                <c:pt idx="10">
                  <c:v>491000</c:v>
                </c:pt>
                <c:pt idx="11">
                  <c:v>491000</c:v>
                </c:pt>
                <c:pt idx="12">
                  <c:v>492000</c:v>
                </c:pt>
                <c:pt idx="13">
                  <c:v>492000</c:v>
                </c:pt>
                <c:pt idx="14">
                  <c:v>492000</c:v>
                </c:pt>
                <c:pt idx="15">
                  <c:v>492000</c:v>
                </c:pt>
                <c:pt idx="16">
                  <c:v>492000</c:v>
                </c:pt>
                <c:pt idx="17">
                  <c:v>492000</c:v>
                </c:pt>
                <c:pt idx="18">
                  <c:v>492000</c:v>
                </c:pt>
                <c:pt idx="19">
                  <c:v>491000</c:v>
                </c:pt>
                <c:pt idx="20">
                  <c:v>491000</c:v>
                </c:pt>
                <c:pt idx="21">
                  <c:v>491000</c:v>
                </c:pt>
                <c:pt idx="22">
                  <c:v>494000</c:v>
                </c:pt>
                <c:pt idx="23">
                  <c:v>494000</c:v>
                </c:pt>
                <c:pt idx="24">
                  <c:v>494000</c:v>
                </c:pt>
                <c:pt idx="25">
                  <c:v>494000</c:v>
                </c:pt>
                <c:pt idx="26">
                  <c:v>497000</c:v>
                </c:pt>
                <c:pt idx="27">
                  <c:v>498000</c:v>
                </c:pt>
                <c:pt idx="28">
                  <c:v>498000</c:v>
                </c:pt>
                <c:pt idx="29">
                  <c:v>498000</c:v>
                </c:pt>
              </c:numCache>
            </c:numRef>
          </c:val>
          <c:smooth val="0"/>
          <c:extLst>
            <c:ext xmlns:c16="http://schemas.microsoft.com/office/drawing/2014/chart" uri="{C3380CC4-5D6E-409C-BE32-E72D297353CC}">
              <c16:uniqueId val="{00000001-56D4-456E-9B4A-D9C15B70C5CA}"/>
            </c:ext>
          </c:extLst>
        </c:ser>
        <c:dLbls>
          <c:showLegendKey val="0"/>
          <c:showVal val="0"/>
          <c:showCatName val="0"/>
          <c:showSerName val="0"/>
          <c:showPercent val="0"/>
          <c:showBubbleSize val="0"/>
        </c:dLbls>
        <c:smooth val="0"/>
        <c:axId val="642607304"/>
        <c:axId val="642608616"/>
      </c:lineChart>
      <c:dateAx>
        <c:axId val="642607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2608616"/>
        <c:crosses val="autoZero"/>
        <c:auto val="1"/>
        <c:lblOffset val="100"/>
        <c:baseTimeUnit val="days"/>
      </c:dateAx>
      <c:valAx>
        <c:axId val="642608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2607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Samsung Saudi</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319123</c:v>
                </c:pt>
                <c:pt idx="1">
                  <c:v>320117</c:v>
                </c:pt>
                <c:pt idx="2">
                  <c:v>370435</c:v>
                </c:pt>
                <c:pt idx="3">
                  <c:v>252814</c:v>
                </c:pt>
                <c:pt idx="4">
                  <c:v>250617</c:v>
                </c:pt>
                <c:pt idx="5">
                  <c:v>256254</c:v>
                </c:pt>
                <c:pt idx="6">
                  <c:v>258312</c:v>
                </c:pt>
                <c:pt idx="7">
                  <c:v>266305</c:v>
                </c:pt>
                <c:pt idx="8">
                  <c:v>268471</c:v>
                </c:pt>
                <c:pt idx="9">
                  <c:v>241993</c:v>
                </c:pt>
                <c:pt idx="10">
                  <c:v>255444</c:v>
                </c:pt>
                <c:pt idx="11">
                  <c:v>262851</c:v>
                </c:pt>
                <c:pt idx="12">
                  <c:v>155536</c:v>
                </c:pt>
                <c:pt idx="13">
                  <c:v>151263</c:v>
                </c:pt>
                <c:pt idx="14">
                  <c:v>138701</c:v>
                </c:pt>
                <c:pt idx="15">
                  <c:v>162589</c:v>
                </c:pt>
                <c:pt idx="16">
                  <c:v>136118</c:v>
                </c:pt>
                <c:pt idx="17">
                  <c:v>155168</c:v>
                </c:pt>
                <c:pt idx="18">
                  <c:v>150023</c:v>
                </c:pt>
                <c:pt idx="19">
                  <c:v>155952</c:v>
                </c:pt>
                <c:pt idx="20">
                  <c:v>194048</c:v>
                </c:pt>
                <c:pt idx="21">
                  <c:v>186057</c:v>
                </c:pt>
                <c:pt idx="22">
                  <c:v>175554</c:v>
                </c:pt>
                <c:pt idx="23">
                  <c:v>191159</c:v>
                </c:pt>
                <c:pt idx="24">
                  <c:v>184172</c:v>
                </c:pt>
                <c:pt idx="25">
                  <c:v>151386</c:v>
                </c:pt>
                <c:pt idx="26">
                  <c:v>206840</c:v>
                </c:pt>
                <c:pt idx="27">
                  <c:v>129903</c:v>
                </c:pt>
                <c:pt idx="28">
                  <c:v>119505</c:v>
                </c:pt>
                <c:pt idx="29">
                  <c:v>116738</c:v>
                </c:pt>
              </c:numCache>
            </c:numRef>
          </c:val>
          <c:smooth val="0"/>
          <c:extLst>
            <c:ext xmlns:c16="http://schemas.microsoft.com/office/drawing/2014/chart" uri="{C3380CC4-5D6E-409C-BE32-E72D297353CC}">
              <c16:uniqueId val="{00000000-A93F-464C-839D-A5357463290A}"/>
            </c:ext>
          </c:extLst>
        </c:ser>
        <c:dLbls>
          <c:showLegendKey val="0"/>
          <c:showVal val="0"/>
          <c:showCatName val="0"/>
          <c:showSerName val="0"/>
          <c:showPercent val="0"/>
          <c:showBubbleSize val="0"/>
        </c:dLbls>
        <c:smooth val="0"/>
        <c:axId val="642610256"/>
        <c:axId val="642610912"/>
      </c:lineChart>
      <c:dateAx>
        <c:axId val="642610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2610912"/>
        <c:crosses val="autoZero"/>
        <c:auto val="1"/>
        <c:lblOffset val="100"/>
        <c:baseTimeUnit val="days"/>
      </c:dateAx>
      <c:valAx>
        <c:axId val="642610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2610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6A02D-D06B-4B2E-B280-325282E566F1}"/>
              </a:ext>
            </a:extLst>
          </p:cNvPr>
          <p:cNvSpPr>
            <a:spLocks noGrp="1"/>
          </p:cNvSpPr>
          <p:nvPr>
            <p:ph type="ctrTitle"/>
          </p:nvPr>
        </p:nvSpPr>
        <p:spPr/>
        <p:txBody>
          <a:bodyPr/>
          <a:lstStyle/>
          <a:p>
            <a:r>
              <a:rPr lang="en-US"/>
              <a:t>Compiled KSA Social Dashboard</a:t>
            </a:r>
          </a:p>
        </p:txBody>
      </p:sp>
      <p:sp>
        <p:nvSpPr>
          <p:cNvPr id="3" name="Subtitle 2">
            <a:extLst>
              <a:ext uri="{FF2B5EF4-FFF2-40B4-BE49-F238E27FC236}">
                <a16:creationId xmlns:a16="http://schemas.microsoft.com/office/drawing/2014/main" id="{E9960980-2F66-4789-AA77-AAC23023CB6A}"/>
              </a:ext>
            </a:extLst>
          </p:cNvPr>
          <p:cNvSpPr>
            <a:spLocks noGrp="1"/>
          </p:cNvSpPr>
          <p:nvPr>
            <p:ph type="subTitle" idx="1"/>
          </p:nvPr>
        </p:nvSpPr>
        <p:spPr/>
        <p:txBody>
          <a:bodyPr/>
          <a:lstStyle/>
          <a:p>
            <a:r>
              <a:rPr lang="en-US"/>
              <a:t>Cheil (Facelift)</a:t>
            </a:r>
          </a:p>
        </p:txBody>
      </p:sp>
    </p:spTree>
    <p:extLst>
      <p:ext uri="{BB962C8B-B14F-4D97-AF65-F5344CB8AC3E}">
        <p14:creationId xmlns:p14="http://schemas.microsoft.com/office/powerpoint/2010/main" val="2143195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81799-DBD7-4C32-B42F-D13F5D9FAE63}"/>
              </a:ext>
            </a:extLst>
          </p:cNvPr>
          <p:cNvSpPr>
            <a:spLocks noGrp="1"/>
          </p:cNvSpPr>
          <p:nvPr>
            <p:ph type="title"/>
          </p:nvPr>
        </p:nvSpPr>
        <p:spPr/>
        <p:txBody>
          <a:bodyPr/>
          <a:lstStyle/>
          <a:p>
            <a:r>
              <a:rPr lang="en-US"/>
              <a:t>Facebook Fans Total | Samsung KSA</a:t>
            </a:r>
          </a:p>
        </p:txBody>
      </p:sp>
      <p:graphicFrame>
        <p:nvGraphicFramePr>
          <p:cNvPr id="6" name="Chart Placeholder 5">
            <a:extLst>
              <a:ext uri="{FF2B5EF4-FFF2-40B4-BE49-F238E27FC236}">
                <a16:creationId xmlns:a16="http://schemas.microsoft.com/office/drawing/2014/main" id="{D950A3C0-0405-4468-B66B-98B3D45A0D44}"/>
              </a:ext>
            </a:extLst>
          </p:cNvPr>
          <p:cNvGraphicFramePr>
            <a:graphicFrameLocks noGrp="1"/>
          </p:cNvGraphicFramePr>
          <p:nvPr>
            <p:ph type="chart" sz="quarter" idx="13"/>
            <p:extLst>
              <p:ext uri="{D42A27DB-BD31-4B8C-83A1-F6EECF244321}">
                <p14:modId xmlns:p14="http://schemas.microsoft.com/office/powerpoint/2010/main" val="5341730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6E3582-14B9-4EBB-A39D-09F4B80A2499}"/>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F08DD8C2-CE1D-4137-B7FC-28B5F9BCED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2873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C2638-CC18-430E-B9A3-404E796478A5}"/>
              </a:ext>
            </a:extLst>
          </p:cNvPr>
          <p:cNvSpPr>
            <a:spLocks noGrp="1"/>
          </p:cNvSpPr>
          <p:nvPr>
            <p:ph type="title"/>
          </p:nvPr>
        </p:nvSpPr>
        <p:spPr/>
        <p:txBody>
          <a:bodyPr/>
          <a:lstStyle/>
          <a:p>
            <a:r>
              <a:rPr lang="en-US"/>
              <a:t>Facebook Fan Demographics | Samsung KSA</a:t>
            </a:r>
          </a:p>
        </p:txBody>
      </p:sp>
      <p:graphicFrame>
        <p:nvGraphicFramePr>
          <p:cNvPr id="6" name="Chart Placeholder 5">
            <a:extLst>
              <a:ext uri="{FF2B5EF4-FFF2-40B4-BE49-F238E27FC236}">
                <a16:creationId xmlns:a16="http://schemas.microsoft.com/office/drawing/2014/main" id="{9A9A7128-BF80-4611-9703-1D6E1AEEF2D2}"/>
              </a:ext>
            </a:extLst>
          </p:cNvPr>
          <p:cNvGraphicFramePr>
            <a:graphicFrameLocks noGrp="1"/>
          </p:cNvGraphicFramePr>
          <p:nvPr>
            <p:ph type="chart" sz="quarter" idx="13"/>
            <p:extLst>
              <p:ext uri="{D42A27DB-BD31-4B8C-83A1-F6EECF244321}">
                <p14:modId xmlns:p14="http://schemas.microsoft.com/office/powerpoint/2010/main" val="30351235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A58CFE-F7A4-41C2-9073-C107D9804D35}"/>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E232903D-0EA2-458E-B4B7-906080FC1A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34187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942E5-4515-463E-8FF3-8BFC16486E59}"/>
              </a:ext>
            </a:extLst>
          </p:cNvPr>
          <p:cNvSpPr>
            <a:spLocks noGrp="1"/>
          </p:cNvSpPr>
          <p:nvPr>
            <p:ph type="title"/>
          </p:nvPr>
        </p:nvSpPr>
        <p:spPr/>
        <p:txBody>
          <a:bodyPr/>
          <a:lstStyle/>
          <a:p>
            <a:r>
              <a:rPr lang="en-US"/>
              <a:t>Facebook Number of Organic Posts | Samsung KSA</a:t>
            </a:r>
          </a:p>
        </p:txBody>
      </p:sp>
      <p:graphicFrame>
        <p:nvGraphicFramePr>
          <p:cNvPr id="5" name="Table Placeholder 4">
            <a:extLst>
              <a:ext uri="{FF2B5EF4-FFF2-40B4-BE49-F238E27FC236}">
                <a16:creationId xmlns:a16="http://schemas.microsoft.com/office/drawing/2014/main" id="{75B5ADD0-DA3E-4D87-AF46-BDA949F79E0A}"/>
              </a:ext>
            </a:extLst>
          </p:cNvPr>
          <p:cNvGraphicFramePr>
            <a:graphicFrameLocks noGrp="1"/>
          </p:cNvGraphicFramePr>
          <p:nvPr>
            <p:ph type="tbl" sz="quarter" idx="13"/>
            <p:extLst>
              <p:ext uri="{D42A27DB-BD31-4B8C-83A1-F6EECF244321}">
                <p14:modId xmlns:p14="http://schemas.microsoft.com/office/powerpoint/2010/main" val="2899361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1427366696"/>
                    </a:ext>
                  </a:extLst>
                </a:gridCol>
                <a:gridCol w="208280">
                  <a:extLst>
                    <a:ext uri="{9D8B030D-6E8A-4147-A177-3AD203B41FA5}">
                      <a16:colId xmlns:a16="http://schemas.microsoft.com/office/drawing/2014/main" val="793382294"/>
                    </a:ext>
                  </a:extLst>
                </a:gridCol>
                <a:gridCol w="208280">
                  <a:extLst>
                    <a:ext uri="{9D8B030D-6E8A-4147-A177-3AD203B41FA5}">
                      <a16:colId xmlns:a16="http://schemas.microsoft.com/office/drawing/2014/main" val="1699081368"/>
                    </a:ext>
                  </a:extLst>
                </a:gridCol>
                <a:gridCol w="208280">
                  <a:extLst>
                    <a:ext uri="{9D8B030D-6E8A-4147-A177-3AD203B41FA5}">
                      <a16:colId xmlns:a16="http://schemas.microsoft.com/office/drawing/2014/main" val="4096732766"/>
                    </a:ext>
                  </a:extLst>
                </a:gridCol>
                <a:gridCol w="208280">
                  <a:extLst>
                    <a:ext uri="{9D8B030D-6E8A-4147-A177-3AD203B41FA5}">
                      <a16:colId xmlns:a16="http://schemas.microsoft.com/office/drawing/2014/main" val="1733758836"/>
                    </a:ext>
                  </a:extLst>
                </a:gridCol>
                <a:gridCol w="208280">
                  <a:extLst>
                    <a:ext uri="{9D8B030D-6E8A-4147-A177-3AD203B41FA5}">
                      <a16:colId xmlns:a16="http://schemas.microsoft.com/office/drawing/2014/main" val="1283392358"/>
                    </a:ext>
                  </a:extLst>
                </a:gridCol>
                <a:gridCol w="208280">
                  <a:extLst>
                    <a:ext uri="{9D8B030D-6E8A-4147-A177-3AD203B41FA5}">
                      <a16:colId xmlns:a16="http://schemas.microsoft.com/office/drawing/2014/main" val="1360176003"/>
                    </a:ext>
                  </a:extLst>
                </a:gridCol>
                <a:gridCol w="208280">
                  <a:extLst>
                    <a:ext uri="{9D8B030D-6E8A-4147-A177-3AD203B41FA5}">
                      <a16:colId xmlns:a16="http://schemas.microsoft.com/office/drawing/2014/main" val="2796267803"/>
                    </a:ext>
                  </a:extLst>
                </a:gridCol>
                <a:gridCol w="208280">
                  <a:extLst>
                    <a:ext uri="{9D8B030D-6E8A-4147-A177-3AD203B41FA5}">
                      <a16:colId xmlns:a16="http://schemas.microsoft.com/office/drawing/2014/main" val="878831074"/>
                    </a:ext>
                  </a:extLst>
                </a:gridCol>
                <a:gridCol w="208280">
                  <a:extLst>
                    <a:ext uri="{9D8B030D-6E8A-4147-A177-3AD203B41FA5}">
                      <a16:colId xmlns:a16="http://schemas.microsoft.com/office/drawing/2014/main" val="2017679885"/>
                    </a:ext>
                  </a:extLst>
                </a:gridCol>
                <a:gridCol w="208280">
                  <a:extLst>
                    <a:ext uri="{9D8B030D-6E8A-4147-A177-3AD203B41FA5}">
                      <a16:colId xmlns:a16="http://schemas.microsoft.com/office/drawing/2014/main" val="1729379844"/>
                    </a:ext>
                  </a:extLst>
                </a:gridCol>
                <a:gridCol w="208280">
                  <a:extLst>
                    <a:ext uri="{9D8B030D-6E8A-4147-A177-3AD203B41FA5}">
                      <a16:colId xmlns:a16="http://schemas.microsoft.com/office/drawing/2014/main" val="2676969229"/>
                    </a:ext>
                  </a:extLst>
                </a:gridCol>
                <a:gridCol w="208280">
                  <a:extLst>
                    <a:ext uri="{9D8B030D-6E8A-4147-A177-3AD203B41FA5}">
                      <a16:colId xmlns:a16="http://schemas.microsoft.com/office/drawing/2014/main" val="3308465824"/>
                    </a:ext>
                  </a:extLst>
                </a:gridCol>
                <a:gridCol w="208280">
                  <a:extLst>
                    <a:ext uri="{9D8B030D-6E8A-4147-A177-3AD203B41FA5}">
                      <a16:colId xmlns:a16="http://schemas.microsoft.com/office/drawing/2014/main" val="2266739521"/>
                    </a:ext>
                  </a:extLst>
                </a:gridCol>
                <a:gridCol w="208280">
                  <a:extLst>
                    <a:ext uri="{9D8B030D-6E8A-4147-A177-3AD203B41FA5}">
                      <a16:colId xmlns:a16="http://schemas.microsoft.com/office/drawing/2014/main" val="427268681"/>
                    </a:ext>
                  </a:extLst>
                </a:gridCol>
                <a:gridCol w="208280">
                  <a:extLst>
                    <a:ext uri="{9D8B030D-6E8A-4147-A177-3AD203B41FA5}">
                      <a16:colId xmlns:a16="http://schemas.microsoft.com/office/drawing/2014/main" val="3581408541"/>
                    </a:ext>
                  </a:extLst>
                </a:gridCol>
                <a:gridCol w="208280">
                  <a:extLst>
                    <a:ext uri="{9D8B030D-6E8A-4147-A177-3AD203B41FA5}">
                      <a16:colId xmlns:a16="http://schemas.microsoft.com/office/drawing/2014/main" val="3936479304"/>
                    </a:ext>
                  </a:extLst>
                </a:gridCol>
                <a:gridCol w="208280">
                  <a:extLst>
                    <a:ext uri="{9D8B030D-6E8A-4147-A177-3AD203B41FA5}">
                      <a16:colId xmlns:a16="http://schemas.microsoft.com/office/drawing/2014/main" val="3062048268"/>
                    </a:ext>
                  </a:extLst>
                </a:gridCol>
                <a:gridCol w="249936">
                  <a:extLst>
                    <a:ext uri="{9D8B030D-6E8A-4147-A177-3AD203B41FA5}">
                      <a16:colId xmlns:a16="http://schemas.microsoft.com/office/drawing/2014/main" val="2162469974"/>
                    </a:ext>
                  </a:extLst>
                </a:gridCol>
                <a:gridCol w="208280">
                  <a:extLst>
                    <a:ext uri="{9D8B030D-6E8A-4147-A177-3AD203B41FA5}">
                      <a16:colId xmlns:a16="http://schemas.microsoft.com/office/drawing/2014/main" val="2019890690"/>
                    </a:ext>
                  </a:extLst>
                </a:gridCol>
                <a:gridCol w="208280">
                  <a:extLst>
                    <a:ext uri="{9D8B030D-6E8A-4147-A177-3AD203B41FA5}">
                      <a16:colId xmlns:a16="http://schemas.microsoft.com/office/drawing/2014/main" val="2306118677"/>
                    </a:ext>
                  </a:extLst>
                </a:gridCol>
                <a:gridCol w="208280">
                  <a:extLst>
                    <a:ext uri="{9D8B030D-6E8A-4147-A177-3AD203B41FA5}">
                      <a16:colId xmlns:a16="http://schemas.microsoft.com/office/drawing/2014/main" val="4251783614"/>
                    </a:ext>
                  </a:extLst>
                </a:gridCol>
                <a:gridCol w="208280">
                  <a:extLst>
                    <a:ext uri="{9D8B030D-6E8A-4147-A177-3AD203B41FA5}">
                      <a16:colId xmlns:a16="http://schemas.microsoft.com/office/drawing/2014/main" val="901631104"/>
                    </a:ext>
                  </a:extLst>
                </a:gridCol>
                <a:gridCol w="208280">
                  <a:extLst>
                    <a:ext uri="{9D8B030D-6E8A-4147-A177-3AD203B41FA5}">
                      <a16:colId xmlns:a16="http://schemas.microsoft.com/office/drawing/2014/main" val="326307917"/>
                    </a:ext>
                  </a:extLst>
                </a:gridCol>
                <a:gridCol w="208280">
                  <a:extLst>
                    <a:ext uri="{9D8B030D-6E8A-4147-A177-3AD203B41FA5}">
                      <a16:colId xmlns:a16="http://schemas.microsoft.com/office/drawing/2014/main" val="2467434384"/>
                    </a:ext>
                  </a:extLst>
                </a:gridCol>
                <a:gridCol w="208280">
                  <a:extLst>
                    <a:ext uri="{9D8B030D-6E8A-4147-A177-3AD203B41FA5}">
                      <a16:colId xmlns:a16="http://schemas.microsoft.com/office/drawing/2014/main" val="3596819764"/>
                    </a:ext>
                  </a:extLst>
                </a:gridCol>
                <a:gridCol w="208280">
                  <a:extLst>
                    <a:ext uri="{9D8B030D-6E8A-4147-A177-3AD203B41FA5}">
                      <a16:colId xmlns:a16="http://schemas.microsoft.com/office/drawing/2014/main" val="3866628738"/>
                    </a:ext>
                  </a:extLst>
                </a:gridCol>
                <a:gridCol w="208280">
                  <a:extLst>
                    <a:ext uri="{9D8B030D-6E8A-4147-A177-3AD203B41FA5}">
                      <a16:colId xmlns:a16="http://schemas.microsoft.com/office/drawing/2014/main" val="241723913"/>
                    </a:ext>
                  </a:extLst>
                </a:gridCol>
                <a:gridCol w="208280">
                  <a:extLst>
                    <a:ext uri="{9D8B030D-6E8A-4147-A177-3AD203B41FA5}">
                      <a16:colId xmlns:a16="http://schemas.microsoft.com/office/drawing/2014/main" val="1869576533"/>
                    </a:ext>
                  </a:extLst>
                </a:gridCol>
                <a:gridCol w="208280">
                  <a:extLst>
                    <a:ext uri="{9D8B030D-6E8A-4147-A177-3AD203B41FA5}">
                      <a16:colId xmlns:a16="http://schemas.microsoft.com/office/drawing/2014/main" val="3397265745"/>
                    </a:ext>
                  </a:extLst>
                </a:gridCol>
                <a:gridCol w="208280">
                  <a:extLst>
                    <a:ext uri="{9D8B030D-6E8A-4147-A177-3AD203B41FA5}">
                      <a16:colId xmlns:a16="http://schemas.microsoft.com/office/drawing/2014/main" val="2741132515"/>
                    </a:ext>
                  </a:extLst>
                </a:gridCol>
                <a:gridCol w="208280">
                  <a:extLst>
                    <a:ext uri="{9D8B030D-6E8A-4147-A177-3AD203B41FA5}">
                      <a16:colId xmlns:a16="http://schemas.microsoft.com/office/drawing/2014/main" val="746651286"/>
                    </a:ext>
                  </a:extLst>
                </a:gridCol>
                <a:gridCol w="208280">
                  <a:extLst>
                    <a:ext uri="{9D8B030D-6E8A-4147-A177-3AD203B41FA5}">
                      <a16:colId xmlns:a16="http://schemas.microsoft.com/office/drawing/2014/main" val="378566149"/>
                    </a:ext>
                  </a:extLst>
                </a:gridCol>
                <a:gridCol w="208280">
                  <a:extLst>
                    <a:ext uri="{9D8B030D-6E8A-4147-A177-3AD203B41FA5}">
                      <a16:colId xmlns:a16="http://schemas.microsoft.com/office/drawing/2014/main" val="2114113813"/>
                    </a:ext>
                  </a:extLst>
                </a:gridCol>
                <a:gridCol w="208280">
                  <a:extLst>
                    <a:ext uri="{9D8B030D-6E8A-4147-A177-3AD203B41FA5}">
                      <a16:colId xmlns:a16="http://schemas.microsoft.com/office/drawing/2014/main" val="903001258"/>
                    </a:ext>
                  </a:extLst>
                </a:gridCol>
                <a:gridCol w="208280">
                  <a:extLst>
                    <a:ext uri="{9D8B030D-6E8A-4147-A177-3AD203B41FA5}">
                      <a16:colId xmlns:a16="http://schemas.microsoft.com/office/drawing/2014/main" val="361975815"/>
                    </a:ext>
                  </a:extLst>
                </a:gridCol>
                <a:gridCol w="208280">
                  <a:extLst>
                    <a:ext uri="{9D8B030D-6E8A-4147-A177-3AD203B41FA5}">
                      <a16:colId xmlns:a16="http://schemas.microsoft.com/office/drawing/2014/main" val="655755300"/>
                    </a:ext>
                  </a:extLst>
                </a:gridCol>
                <a:gridCol w="208280">
                  <a:extLst>
                    <a:ext uri="{9D8B030D-6E8A-4147-A177-3AD203B41FA5}">
                      <a16:colId xmlns:a16="http://schemas.microsoft.com/office/drawing/2014/main" val="2500713879"/>
                    </a:ext>
                  </a:extLst>
                </a:gridCol>
                <a:gridCol w="208280">
                  <a:extLst>
                    <a:ext uri="{9D8B030D-6E8A-4147-A177-3AD203B41FA5}">
                      <a16:colId xmlns:a16="http://schemas.microsoft.com/office/drawing/2014/main" val="906607952"/>
                    </a:ext>
                  </a:extLst>
                </a:gridCol>
                <a:gridCol w="208280">
                  <a:extLst>
                    <a:ext uri="{9D8B030D-6E8A-4147-A177-3AD203B41FA5}">
                      <a16:colId xmlns:a16="http://schemas.microsoft.com/office/drawing/2014/main" val="302816378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[Deprecated] 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Sorry</a:t>
                      </a:r>
                    </a:p>
                  </a:txBody>
                  <a:tcPr/>
                </a:tc>
                <a:tc>
                  <a:txBody>
                    <a:bodyPr/>
                    <a:lstStyle/>
                    <a:p>
                      <a:r>
                        <a:rPr lang="en-US" sz="1000"/>
                        <a:t>Angry</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936621199"/>
                  </a:ext>
                </a:extLst>
              </a:tr>
              <a:tr h="370840">
                <a:tc>
                  <a:txBody>
                    <a:bodyPr/>
                    <a:lstStyle/>
                    <a:p>
                      <a:r>
                        <a:rPr lang="en-US" sz="1000"/>
                        <a:t>Samsung Saudi</a:t>
                      </a:r>
                    </a:p>
                  </a:txBody>
                  <a:tcPr/>
                </a:tc>
                <a:tc>
                  <a:txBody>
                    <a:bodyPr/>
                    <a:lstStyle/>
                    <a:p>
                      <a:r>
                        <a:rPr lang="en-US" sz="1000"/>
                        <a:t>1476015</a:t>
                      </a:r>
                    </a:p>
                  </a:txBody>
                  <a:tcPr/>
                </a:tc>
                <a:tc>
                  <a:txBody>
                    <a:bodyPr/>
                    <a:lstStyle/>
                    <a:p>
                      <a:r>
                        <a:rPr lang="en-US" sz="1000"/>
                        <a:t>-3850</a:t>
                      </a:r>
                    </a:p>
                  </a:txBody>
                  <a:tcPr/>
                </a:tc>
                <a:tc>
                  <a:txBody>
                    <a:bodyPr/>
                    <a:lstStyle/>
                    <a:p>
                      <a:r>
                        <a:rPr lang="en-US" sz="1000"/>
                        <a:t>5481</a:t>
                      </a:r>
                    </a:p>
                  </a:txBody>
                  <a:tcPr/>
                </a:tc>
                <a:tc>
                  <a:txBody>
                    <a:bodyPr/>
                    <a:lstStyle/>
                    <a:p>
                      <a:r>
                        <a:rPr lang="en-US" sz="1000"/>
                        <a:t>3198</a:t>
                      </a:r>
                    </a:p>
                  </a:txBody>
                  <a:tcPr/>
                </a:tc>
                <a:tc>
                  <a:txBody>
                    <a:bodyPr/>
                    <a:lstStyle/>
                    <a:p>
                      <a:r>
                        <a:rPr lang="en-US" sz="1000"/>
                        <a:t>827418.34482759</a:t>
                      </a:r>
                    </a:p>
                  </a:txBody>
                  <a:tcPr/>
                </a:tc>
                <a:tc>
                  <a:txBody>
                    <a:bodyPr/>
                    <a:lstStyle/>
                    <a:p>
                      <a:r>
                        <a:rPr lang="en-US" sz="1000"/>
                        <a:t>14</a:t>
                      </a:r>
                    </a:p>
                  </a:txBody>
                  <a:tcPr/>
                </a:tc>
                <a:tc>
                  <a:txBody>
                    <a:bodyPr/>
                    <a:lstStyle/>
                    <a:p>
                      <a:r>
                        <a:rPr lang="en-US" sz="1000"/>
                        <a:t>162943951</a:t>
                      </a:r>
                    </a:p>
                  </a:txBody>
                  <a:tcPr/>
                </a:tc>
                <a:tc>
                  <a:txBody>
                    <a:bodyPr/>
                    <a:lstStyle/>
                    <a:p>
                      <a:r>
                        <a:rPr lang="en-US" sz="1000"/>
                        <a:t>3513215.1</a:t>
                      </a:r>
                    </a:p>
                  </a:txBody>
                  <a:tcPr/>
                </a:tc>
                <a:tc>
                  <a:txBody>
                    <a:bodyPr/>
                    <a:lstStyle/>
                    <a:p>
                      <a:r>
                        <a:rPr lang="en-US" sz="1000"/>
                        <a:t>162040402</a:t>
                      </a:r>
                    </a:p>
                  </a:txBody>
                  <a:tcPr/>
                </a:tc>
                <a:tc>
                  <a:txBody>
                    <a:bodyPr/>
                    <a:lstStyle/>
                    <a:p>
                      <a:r>
                        <a:rPr lang="en-US" sz="1000"/>
                        <a:t>2242295</a:t>
                      </a:r>
                    </a:p>
                  </a:txBody>
                  <a:tcPr/>
                </a:tc>
                <a:tc>
                  <a:txBody>
                    <a:bodyPr/>
                    <a:lstStyle/>
                    <a:p>
                      <a:r>
                        <a:rPr lang="en-US" sz="1000"/>
                        <a:t>903549</a:t>
                      </a:r>
                    </a:p>
                  </a:txBody>
                  <a:tcPr/>
                </a:tc>
                <a:tc>
                  <a:txBody>
                    <a:bodyPr/>
                    <a:lstStyle/>
                    <a:p>
                      <a:r>
                        <a:rPr lang="en-US" sz="1000"/>
                        <a:t>0.10 %</a:t>
                      </a:r>
                    </a:p>
                  </a:txBody>
                  <a:tcPr/>
                </a:tc>
                <a:tc>
                  <a:txBody>
                    <a:bodyPr/>
                    <a:lstStyle/>
                    <a:p>
                      <a:r>
                        <a:rPr lang="en-US" sz="1000"/>
                        <a:t>14325543</a:t>
                      </a:r>
                    </a:p>
                  </a:txBody>
                  <a:tcPr/>
                </a:tc>
                <a:tc>
                  <a:txBody>
                    <a:bodyPr/>
                    <a:lstStyle/>
                    <a:p>
                      <a:r>
                        <a:rPr lang="en-US" sz="1000"/>
                        <a:t>3160037</a:t>
                      </a:r>
                    </a:p>
                  </a:txBody>
                  <a:tcPr/>
                </a:tc>
                <a:tc>
                  <a:txBody>
                    <a:bodyPr/>
                    <a:lstStyle/>
                    <a:p>
                      <a:r>
                        <a:rPr lang="en-US" sz="1000"/>
                        <a:t>13</a:t>
                      </a:r>
                    </a:p>
                  </a:txBody>
                  <a:tcPr/>
                </a:tc>
                <a:tc>
                  <a:txBody>
                    <a:bodyPr/>
                    <a:lstStyle/>
                    <a:p>
                      <a:r>
                        <a:rPr lang="en-US" sz="1000"/>
                        <a:t>n/a</a:t>
                      </a:r>
                    </a:p>
                  </a:txBody>
                  <a:tcPr/>
                </a:tc>
                <a:tc>
                  <a:txBody>
                    <a:bodyPr/>
                    <a:lstStyle/>
                    <a:p>
                      <a:r>
                        <a:rPr lang="en-US" sz="1000"/>
                        <a:t>2094037</a:t>
                      </a:r>
                    </a:p>
                  </a:txBody>
                  <a:tcPr/>
                </a:tc>
                <a:tc>
                  <a:txBody>
                    <a:bodyPr/>
                    <a:lstStyle/>
                    <a:p>
                      <a:r>
                        <a:rPr lang="en-US" sz="1000"/>
                        <a:t>1258898</a:t>
                      </a:r>
                    </a:p>
                  </a:txBody>
                  <a:tcPr/>
                </a:tc>
                <a:tc>
                  <a:txBody>
                    <a:bodyPr/>
                    <a:lstStyle/>
                    <a:p>
                      <a:r>
                        <a:rPr lang="en-US" sz="1000"/>
                        <a:t>34335</a:t>
                      </a:r>
                    </a:p>
                  </a:txBody>
                  <a:tcPr/>
                </a:tc>
                <a:tc>
                  <a:txBody>
                    <a:bodyPr/>
                    <a:lstStyle/>
                    <a:p>
                      <a:r>
                        <a:rPr lang="en-US" sz="1000"/>
                        <a:t>661293</a:t>
                      </a:r>
                    </a:p>
                  </a:txBody>
                  <a:tcPr/>
                </a:tc>
                <a:tc>
                  <a:txBody>
                    <a:bodyPr/>
                    <a:lstStyle/>
                    <a:p>
                      <a:r>
                        <a:rPr lang="en-US" sz="1000"/>
                        <a:t>139511</a:t>
                      </a:r>
                    </a:p>
                  </a:txBody>
                  <a:tcPr/>
                </a:tc>
                <a:tc>
                  <a:txBody>
                    <a:bodyPr/>
                    <a:lstStyle/>
                    <a:p>
                      <a:r>
                        <a:rPr lang="en-US" sz="1000"/>
                        <a:t>0</a:t>
                      </a:r>
                    </a:p>
                  </a:txBody>
                  <a:tcPr/>
                </a:tc>
                <a:tc>
                  <a:txBody>
                    <a:bodyPr/>
                    <a:lstStyle/>
                    <a:p>
                      <a:r>
                        <a:rPr lang="en-US" sz="1000"/>
                        <a:t>148258</a:t>
                      </a:r>
                    </a:p>
                  </a:txBody>
                  <a:tcPr/>
                </a:tc>
                <a:tc>
                  <a:txBody>
                    <a:bodyPr/>
                    <a:lstStyle/>
                    <a:p>
                      <a:r>
                        <a:rPr lang="en-US" sz="1000"/>
                        <a:t>95041</a:t>
                      </a:r>
                    </a:p>
                  </a:txBody>
                  <a:tcPr/>
                </a:tc>
                <a:tc>
                  <a:txBody>
                    <a:bodyPr/>
                    <a:lstStyle/>
                    <a:p>
                      <a:r>
                        <a:rPr lang="en-US" sz="1000"/>
                        <a:t>29708</a:t>
                      </a:r>
                    </a:p>
                  </a:txBody>
                  <a:tcPr/>
                </a:tc>
                <a:tc>
                  <a:txBody>
                    <a:bodyPr/>
                    <a:lstStyle/>
                    <a:p>
                      <a:r>
                        <a:rPr lang="en-US" sz="1000"/>
                        <a:t>2106</a:t>
                      </a:r>
                    </a:p>
                  </a:txBody>
                  <a:tcPr/>
                </a:tc>
                <a:tc>
                  <a:txBody>
                    <a:bodyPr/>
                    <a:lstStyle/>
                    <a:p>
                      <a:r>
                        <a:rPr lang="en-US" sz="1000"/>
                        <a:t>1913</a:t>
                      </a:r>
                    </a:p>
                  </a:txBody>
                  <a:tcPr/>
                </a:tc>
                <a:tc>
                  <a:txBody>
                    <a:bodyPr/>
                    <a:lstStyle/>
                    <a:p>
                      <a:r>
                        <a:rPr lang="en-US" sz="1000"/>
                        <a:t>132</a:t>
                      </a:r>
                    </a:p>
                  </a:txBody>
                  <a:tcPr/>
                </a:tc>
                <a:tc>
                  <a:txBody>
                    <a:bodyPr/>
                    <a:lstStyle/>
                    <a:p>
                      <a:r>
                        <a:rPr lang="en-US" sz="1000"/>
                        <a:t>100</a:t>
                      </a:r>
                    </a:p>
                  </a:txBody>
                  <a:tcPr/>
                </a:tc>
                <a:tc>
                  <a:txBody>
                    <a:bodyPr/>
                    <a:lstStyle/>
                    <a:p>
                      <a:r>
                        <a:rPr lang="en-US" sz="1000"/>
                        <a:t>128903</a:t>
                      </a:r>
                    </a:p>
                  </a:txBody>
                  <a:tcPr/>
                </a:tc>
                <a:tc>
                  <a:txBody>
                    <a:bodyPr/>
                    <a:lstStyle/>
                    <a:p>
                      <a:r>
                        <a:rPr lang="en-US" sz="1000"/>
                        <a:t>11494</a:t>
                      </a:r>
                    </a:p>
                  </a:txBody>
                  <a:tcPr/>
                </a:tc>
                <a:tc>
                  <a:txBody>
                    <a:bodyPr/>
                    <a:lstStyle/>
                    <a:p>
                      <a:r>
                        <a:rPr lang="en-US" sz="1000"/>
                        <a:t>7861</a:t>
                      </a:r>
                    </a:p>
                  </a:txBody>
                  <a:tcPr/>
                </a:tc>
                <a:tc>
                  <a:txBody>
                    <a:bodyPr/>
                    <a:lstStyle/>
                    <a:p>
                      <a:r>
                        <a:rPr lang="en-US" sz="1000"/>
                        <a:t>0</a:t>
                      </a:r>
                    </a:p>
                  </a:txBody>
                  <a:tcPr/>
                </a:tc>
                <a:tc>
                  <a:txBody>
                    <a:bodyPr/>
                    <a:lstStyle/>
                    <a:p>
                      <a:r>
                        <a:rPr lang="en-US" sz="1000"/>
                        <a:t>0</a:t>
                      </a:r>
                    </a:p>
                  </a:txBody>
                  <a:tcPr/>
                </a:tc>
                <a:tc>
                  <a:txBody>
                    <a:bodyPr/>
                    <a:lstStyle/>
                    <a:p>
                      <a:r>
                        <a:rPr lang="en-US" sz="1000"/>
                        <a:t>66</a:t>
                      </a:r>
                    </a:p>
                  </a:txBody>
                  <a:tcPr/>
                </a:tc>
                <a:tc>
                  <a:txBody>
                    <a:bodyPr/>
                    <a:lstStyle/>
                    <a:p>
                      <a:r>
                        <a:rPr lang="en-US" sz="1000"/>
                        <a:t>22</a:t>
                      </a:r>
                    </a:p>
                  </a:txBody>
                  <a:tcPr/>
                </a:tc>
                <a:tc>
                  <a:txBody>
                    <a:bodyPr/>
                    <a:lstStyle/>
                    <a:p>
                      <a:r>
                        <a:rPr lang="en-US" sz="1000"/>
                        <a:t>42</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1911796362"/>
                  </a:ext>
                </a:extLst>
              </a:tr>
            </a:tbl>
          </a:graphicData>
        </a:graphic>
      </p:graphicFrame>
      <p:sp>
        <p:nvSpPr>
          <p:cNvPr id="4" name="Text Placeholder 3">
            <a:extLst>
              <a:ext uri="{FF2B5EF4-FFF2-40B4-BE49-F238E27FC236}">
                <a16:creationId xmlns:a16="http://schemas.microsoft.com/office/drawing/2014/main" id="{E39205CB-725F-47AE-921F-2F0167A8895C}"/>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672395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610FA-813E-498B-ABCA-65C5085C7822}"/>
              </a:ext>
            </a:extLst>
          </p:cNvPr>
          <p:cNvSpPr>
            <a:spLocks noGrp="1"/>
          </p:cNvSpPr>
          <p:nvPr>
            <p:ph type="title"/>
          </p:nvPr>
        </p:nvSpPr>
        <p:spPr/>
        <p:txBody>
          <a:bodyPr/>
          <a:lstStyle/>
          <a:p>
            <a:r>
              <a:rPr lang="en-US"/>
              <a:t>Facebook Post Type Distribution Per Profile | Samsung KSA</a:t>
            </a:r>
          </a:p>
        </p:txBody>
      </p:sp>
      <p:graphicFrame>
        <p:nvGraphicFramePr>
          <p:cNvPr id="6" name="Chart Placeholder 5">
            <a:extLst>
              <a:ext uri="{FF2B5EF4-FFF2-40B4-BE49-F238E27FC236}">
                <a16:creationId xmlns:a16="http://schemas.microsoft.com/office/drawing/2014/main" id="{9672C0DD-7914-4E67-8BEF-D18A32AC0C73}"/>
              </a:ext>
            </a:extLst>
          </p:cNvPr>
          <p:cNvGraphicFramePr>
            <a:graphicFrameLocks noGrp="1"/>
          </p:cNvGraphicFramePr>
          <p:nvPr>
            <p:ph type="chart" sz="quarter" idx="13"/>
            <p:extLst>
              <p:ext uri="{D42A27DB-BD31-4B8C-83A1-F6EECF244321}">
                <p14:modId xmlns:p14="http://schemas.microsoft.com/office/powerpoint/2010/main" val="3001808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0CAE5E-B683-43CB-A52E-754D2BA35DCF}"/>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391F1507-091D-47F1-9980-EE821E9C34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962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8231A-4CBF-4B84-8BC8-6870A7034919}"/>
              </a:ext>
            </a:extLst>
          </p:cNvPr>
          <p:cNvSpPr>
            <a:spLocks noGrp="1"/>
          </p:cNvSpPr>
          <p:nvPr>
            <p:ph type="title"/>
          </p:nvPr>
        </p:nvSpPr>
        <p:spPr/>
        <p:txBody>
          <a:bodyPr/>
          <a:lstStyle/>
          <a:p>
            <a:r>
              <a:rPr lang="en-US"/>
              <a:t>Facebook Reach | Samsung KSA</a:t>
            </a:r>
          </a:p>
        </p:txBody>
      </p:sp>
      <p:graphicFrame>
        <p:nvGraphicFramePr>
          <p:cNvPr id="6" name="Chart Placeholder 5">
            <a:extLst>
              <a:ext uri="{FF2B5EF4-FFF2-40B4-BE49-F238E27FC236}">
                <a16:creationId xmlns:a16="http://schemas.microsoft.com/office/drawing/2014/main" id="{2BB96414-79E2-4E5D-8BF3-FBC4DB1F1B3D}"/>
              </a:ext>
            </a:extLst>
          </p:cNvPr>
          <p:cNvGraphicFramePr>
            <a:graphicFrameLocks noGrp="1"/>
          </p:cNvGraphicFramePr>
          <p:nvPr>
            <p:ph type="chart" sz="quarter" idx="13"/>
            <p:extLst>
              <p:ext uri="{D42A27DB-BD31-4B8C-83A1-F6EECF244321}">
                <p14:modId xmlns:p14="http://schemas.microsoft.com/office/powerpoint/2010/main" val="35872622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0AC57D-82E1-4074-AB49-09D68374B342}"/>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4790EE9B-C288-4B2A-AC24-157DD256D3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60820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83BED-E9C1-4FE4-8FB3-A2DDA01D0DAA}"/>
              </a:ext>
            </a:extLst>
          </p:cNvPr>
          <p:cNvSpPr>
            <a:spLocks noGrp="1"/>
          </p:cNvSpPr>
          <p:nvPr>
            <p:ph type="title"/>
          </p:nvPr>
        </p:nvSpPr>
        <p:spPr/>
        <p:txBody>
          <a:bodyPr/>
          <a:lstStyle/>
          <a:p>
            <a:r>
              <a:rPr lang="en-US"/>
              <a:t>Facebook Page Post Reach Table | Samsung KSA</a:t>
            </a:r>
          </a:p>
        </p:txBody>
      </p:sp>
      <p:graphicFrame>
        <p:nvGraphicFramePr>
          <p:cNvPr id="5" name="Table Placeholder 4">
            <a:extLst>
              <a:ext uri="{FF2B5EF4-FFF2-40B4-BE49-F238E27FC236}">
                <a16:creationId xmlns:a16="http://schemas.microsoft.com/office/drawing/2014/main" id="{31FC970B-7186-49C2-84F3-89F2AE92F865}"/>
              </a:ext>
            </a:extLst>
          </p:cNvPr>
          <p:cNvGraphicFramePr>
            <a:graphicFrameLocks noGrp="1"/>
          </p:cNvGraphicFramePr>
          <p:nvPr>
            <p:ph type="tbl" sz="quarter" idx="13"/>
            <p:extLst>
              <p:ext uri="{D42A27DB-BD31-4B8C-83A1-F6EECF244321}">
                <p14:modId xmlns:p14="http://schemas.microsoft.com/office/powerpoint/2010/main" val="651151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85900019"/>
                    </a:ext>
                  </a:extLst>
                </a:gridCol>
                <a:gridCol w="1645920">
                  <a:extLst>
                    <a:ext uri="{9D8B030D-6E8A-4147-A177-3AD203B41FA5}">
                      <a16:colId xmlns:a16="http://schemas.microsoft.com/office/drawing/2014/main" val="3817708338"/>
                    </a:ext>
                  </a:extLst>
                </a:gridCol>
                <a:gridCol w="1645920">
                  <a:extLst>
                    <a:ext uri="{9D8B030D-6E8A-4147-A177-3AD203B41FA5}">
                      <a16:colId xmlns:a16="http://schemas.microsoft.com/office/drawing/2014/main" val="3928263103"/>
                    </a:ext>
                  </a:extLst>
                </a:gridCol>
                <a:gridCol w="1645920">
                  <a:extLst>
                    <a:ext uri="{9D8B030D-6E8A-4147-A177-3AD203B41FA5}">
                      <a16:colId xmlns:a16="http://schemas.microsoft.com/office/drawing/2014/main" val="4226888208"/>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4102890810"/>
                  </a:ext>
                </a:extLst>
              </a:tr>
              <a:tr h="370840">
                <a:tc>
                  <a:txBody>
                    <a:bodyPr/>
                    <a:lstStyle/>
                    <a:p>
                      <a:r>
                        <a:rPr lang="en-US" sz="1000"/>
                        <a:t>Samsung Saudi</a:t>
                      </a:r>
                    </a:p>
                  </a:txBody>
                  <a:tcPr/>
                </a:tc>
                <a:tc>
                  <a:txBody>
                    <a:bodyPr/>
                    <a:lstStyle/>
                    <a:p>
                      <a:r>
                        <a:rPr lang="en-US" sz="1000"/>
                        <a:t>3104777</a:t>
                      </a:r>
                    </a:p>
                  </a:txBody>
                  <a:tcPr/>
                </a:tc>
                <a:tc>
                  <a:txBody>
                    <a:bodyPr/>
                    <a:lstStyle/>
                    <a:p>
                      <a:r>
                        <a:rPr lang="en-US" sz="1000"/>
                        <a:t>11277169</a:t>
                      </a:r>
                    </a:p>
                  </a:txBody>
                  <a:tcPr/>
                </a:tc>
                <a:tc>
                  <a:txBody>
                    <a:bodyPr/>
                    <a:lstStyle/>
                    <a:p>
                      <a:r>
                        <a:rPr lang="en-US" sz="1000"/>
                        <a:t>14826524</a:t>
                      </a:r>
                    </a:p>
                  </a:txBody>
                  <a:tcPr/>
                </a:tc>
                <a:extLst>
                  <a:ext uri="{0D108BD9-81ED-4DB2-BD59-A6C34878D82A}">
                    <a16:rowId xmlns:a16="http://schemas.microsoft.com/office/drawing/2014/main" val="3341165258"/>
                  </a:ext>
                </a:extLst>
              </a:tr>
            </a:tbl>
          </a:graphicData>
        </a:graphic>
      </p:graphicFrame>
      <p:sp>
        <p:nvSpPr>
          <p:cNvPr id="4" name="Text Placeholder 3">
            <a:extLst>
              <a:ext uri="{FF2B5EF4-FFF2-40B4-BE49-F238E27FC236}">
                <a16:creationId xmlns:a16="http://schemas.microsoft.com/office/drawing/2014/main" id="{71FB4F9B-719E-4B65-ADE6-AC49B9817027}"/>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537028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482CA-169B-4F67-BFBB-BE3B23E3FFB8}"/>
              </a:ext>
            </a:extLst>
          </p:cNvPr>
          <p:cNvSpPr>
            <a:spLocks noGrp="1"/>
          </p:cNvSpPr>
          <p:nvPr>
            <p:ph type="title"/>
          </p:nvPr>
        </p:nvSpPr>
        <p:spPr/>
        <p:txBody>
          <a:bodyPr/>
          <a:lstStyle/>
          <a:p>
            <a:r>
              <a:rPr lang="en-US"/>
              <a:t>Facebook Total Engagements | Samsung KSA</a:t>
            </a:r>
          </a:p>
        </p:txBody>
      </p:sp>
      <p:graphicFrame>
        <p:nvGraphicFramePr>
          <p:cNvPr id="6" name="Chart Placeholder 5">
            <a:extLst>
              <a:ext uri="{FF2B5EF4-FFF2-40B4-BE49-F238E27FC236}">
                <a16:creationId xmlns:a16="http://schemas.microsoft.com/office/drawing/2014/main" id="{E9328724-B1EB-400E-A98B-88536E0C3F00}"/>
              </a:ext>
            </a:extLst>
          </p:cNvPr>
          <p:cNvGraphicFramePr>
            <a:graphicFrameLocks noGrp="1"/>
          </p:cNvGraphicFramePr>
          <p:nvPr>
            <p:ph type="chart" sz="quarter" idx="13"/>
            <p:extLst>
              <p:ext uri="{D42A27DB-BD31-4B8C-83A1-F6EECF244321}">
                <p14:modId xmlns:p14="http://schemas.microsoft.com/office/powerpoint/2010/main" val="3142514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9AB3B8-0269-43EB-8526-7BB2D6B0CDC3}"/>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2529B2AD-4CB6-4365-92C7-11F01BC961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0711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4B876-1822-4076-899F-8208D62B73C1}"/>
              </a:ext>
            </a:extLst>
          </p:cNvPr>
          <p:cNvSpPr>
            <a:spLocks noGrp="1"/>
          </p:cNvSpPr>
          <p:nvPr>
            <p:ph type="title"/>
          </p:nvPr>
        </p:nvSpPr>
        <p:spPr/>
        <p:txBody>
          <a:bodyPr/>
          <a:lstStyle/>
          <a:p>
            <a:r>
              <a:rPr lang="en-US"/>
              <a:t>Facebook Engagement Rate | Samsung KSA</a:t>
            </a:r>
          </a:p>
        </p:txBody>
      </p:sp>
      <p:graphicFrame>
        <p:nvGraphicFramePr>
          <p:cNvPr id="6" name="Chart Placeholder 5">
            <a:extLst>
              <a:ext uri="{FF2B5EF4-FFF2-40B4-BE49-F238E27FC236}">
                <a16:creationId xmlns:a16="http://schemas.microsoft.com/office/drawing/2014/main" id="{CDADAF1D-F0D9-4F24-BEE4-F7E13D715CD4}"/>
              </a:ext>
            </a:extLst>
          </p:cNvPr>
          <p:cNvGraphicFramePr>
            <a:graphicFrameLocks noGrp="1"/>
          </p:cNvGraphicFramePr>
          <p:nvPr>
            <p:ph type="chart" sz="quarter" idx="13"/>
            <p:extLst>
              <p:ext uri="{D42A27DB-BD31-4B8C-83A1-F6EECF244321}">
                <p14:modId xmlns:p14="http://schemas.microsoft.com/office/powerpoint/2010/main" val="1697372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34B306-E4DE-4655-8FAD-FBC6B52FC7F0}"/>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971060F5-7405-4C1B-BC04-6E6065D964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11387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EC13A-1A81-4251-9224-2C58CFC9435A}"/>
              </a:ext>
            </a:extLst>
          </p:cNvPr>
          <p:cNvSpPr>
            <a:spLocks noGrp="1"/>
          </p:cNvSpPr>
          <p:nvPr>
            <p:ph type="title"/>
          </p:nvPr>
        </p:nvSpPr>
        <p:spPr/>
        <p:txBody>
          <a:bodyPr/>
          <a:lstStyle/>
          <a:p>
            <a:r>
              <a:rPr lang="en-US"/>
              <a:t>Facebook Top Performing Posts by Engagement | Samsung KSA - 1 of 5</a:t>
            </a:r>
          </a:p>
        </p:txBody>
      </p:sp>
      <p:graphicFrame>
        <p:nvGraphicFramePr>
          <p:cNvPr id="5" name="Table Placeholder 4">
            <a:extLst>
              <a:ext uri="{FF2B5EF4-FFF2-40B4-BE49-F238E27FC236}">
                <a16:creationId xmlns:a16="http://schemas.microsoft.com/office/drawing/2014/main" id="{0E1E4814-B014-4AA9-B4A5-D7D534E46597}"/>
              </a:ext>
            </a:extLst>
          </p:cNvPr>
          <p:cNvGraphicFramePr>
            <a:graphicFrameLocks noGrp="1"/>
          </p:cNvGraphicFramePr>
          <p:nvPr>
            <p:ph type="tbl" sz="quarter" idx="13"/>
            <p:extLst>
              <p:ext uri="{D42A27DB-BD31-4B8C-83A1-F6EECF244321}">
                <p14:modId xmlns:p14="http://schemas.microsoft.com/office/powerpoint/2010/main" val="3681684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451621818"/>
                    </a:ext>
                  </a:extLst>
                </a:gridCol>
                <a:gridCol w="822960">
                  <a:extLst>
                    <a:ext uri="{9D8B030D-6E8A-4147-A177-3AD203B41FA5}">
                      <a16:colId xmlns:a16="http://schemas.microsoft.com/office/drawing/2014/main" val="1349229315"/>
                    </a:ext>
                  </a:extLst>
                </a:gridCol>
                <a:gridCol w="246888">
                  <a:extLst>
                    <a:ext uri="{9D8B030D-6E8A-4147-A177-3AD203B41FA5}">
                      <a16:colId xmlns:a16="http://schemas.microsoft.com/office/drawing/2014/main" val="3618801505"/>
                    </a:ext>
                  </a:extLst>
                </a:gridCol>
                <a:gridCol w="246888">
                  <a:extLst>
                    <a:ext uri="{9D8B030D-6E8A-4147-A177-3AD203B41FA5}">
                      <a16:colId xmlns:a16="http://schemas.microsoft.com/office/drawing/2014/main" val="350167277"/>
                    </a:ext>
                  </a:extLst>
                </a:gridCol>
                <a:gridCol w="246888">
                  <a:extLst>
                    <a:ext uri="{9D8B030D-6E8A-4147-A177-3AD203B41FA5}">
                      <a16:colId xmlns:a16="http://schemas.microsoft.com/office/drawing/2014/main" val="2498568818"/>
                    </a:ext>
                  </a:extLst>
                </a:gridCol>
                <a:gridCol w="246888">
                  <a:extLst>
                    <a:ext uri="{9D8B030D-6E8A-4147-A177-3AD203B41FA5}">
                      <a16:colId xmlns:a16="http://schemas.microsoft.com/office/drawing/2014/main" val="19819099"/>
                    </a:ext>
                  </a:extLst>
                </a:gridCol>
                <a:gridCol w="246888">
                  <a:extLst>
                    <a:ext uri="{9D8B030D-6E8A-4147-A177-3AD203B41FA5}">
                      <a16:colId xmlns:a16="http://schemas.microsoft.com/office/drawing/2014/main" val="2106206678"/>
                    </a:ext>
                  </a:extLst>
                </a:gridCol>
                <a:gridCol w="246888">
                  <a:extLst>
                    <a:ext uri="{9D8B030D-6E8A-4147-A177-3AD203B41FA5}">
                      <a16:colId xmlns:a16="http://schemas.microsoft.com/office/drawing/2014/main" val="1014147449"/>
                    </a:ext>
                  </a:extLst>
                </a:gridCol>
                <a:gridCol w="246888">
                  <a:extLst>
                    <a:ext uri="{9D8B030D-6E8A-4147-A177-3AD203B41FA5}">
                      <a16:colId xmlns:a16="http://schemas.microsoft.com/office/drawing/2014/main" val="2276028676"/>
                    </a:ext>
                  </a:extLst>
                </a:gridCol>
                <a:gridCol w="246888">
                  <a:extLst>
                    <a:ext uri="{9D8B030D-6E8A-4147-A177-3AD203B41FA5}">
                      <a16:colId xmlns:a16="http://schemas.microsoft.com/office/drawing/2014/main" val="2806089013"/>
                    </a:ext>
                  </a:extLst>
                </a:gridCol>
                <a:gridCol w="246888">
                  <a:extLst>
                    <a:ext uri="{9D8B030D-6E8A-4147-A177-3AD203B41FA5}">
                      <a16:colId xmlns:a16="http://schemas.microsoft.com/office/drawing/2014/main" val="1348887763"/>
                    </a:ext>
                  </a:extLst>
                </a:gridCol>
                <a:gridCol w="246888">
                  <a:extLst>
                    <a:ext uri="{9D8B030D-6E8A-4147-A177-3AD203B41FA5}">
                      <a16:colId xmlns:a16="http://schemas.microsoft.com/office/drawing/2014/main" val="1180080391"/>
                    </a:ext>
                  </a:extLst>
                </a:gridCol>
                <a:gridCol w="246888">
                  <a:extLst>
                    <a:ext uri="{9D8B030D-6E8A-4147-A177-3AD203B41FA5}">
                      <a16:colId xmlns:a16="http://schemas.microsoft.com/office/drawing/2014/main" val="3024708294"/>
                    </a:ext>
                  </a:extLst>
                </a:gridCol>
                <a:gridCol w="246888">
                  <a:extLst>
                    <a:ext uri="{9D8B030D-6E8A-4147-A177-3AD203B41FA5}">
                      <a16:colId xmlns:a16="http://schemas.microsoft.com/office/drawing/2014/main" val="424453841"/>
                    </a:ext>
                  </a:extLst>
                </a:gridCol>
                <a:gridCol w="246888">
                  <a:extLst>
                    <a:ext uri="{9D8B030D-6E8A-4147-A177-3AD203B41FA5}">
                      <a16:colId xmlns:a16="http://schemas.microsoft.com/office/drawing/2014/main" val="4000778072"/>
                    </a:ext>
                  </a:extLst>
                </a:gridCol>
                <a:gridCol w="246888">
                  <a:extLst>
                    <a:ext uri="{9D8B030D-6E8A-4147-A177-3AD203B41FA5}">
                      <a16:colId xmlns:a16="http://schemas.microsoft.com/office/drawing/2014/main" val="1902978473"/>
                    </a:ext>
                  </a:extLst>
                </a:gridCol>
                <a:gridCol w="246888">
                  <a:extLst>
                    <a:ext uri="{9D8B030D-6E8A-4147-A177-3AD203B41FA5}">
                      <a16:colId xmlns:a16="http://schemas.microsoft.com/office/drawing/2014/main" val="3195211080"/>
                    </a:ext>
                  </a:extLst>
                </a:gridCol>
                <a:gridCol w="246888">
                  <a:extLst>
                    <a:ext uri="{9D8B030D-6E8A-4147-A177-3AD203B41FA5}">
                      <a16:colId xmlns:a16="http://schemas.microsoft.com/office/drawing/2014/main" val="3854704940"/>
                    </a:ext>
                  </a:extLst>
                </a:gridCol>
                <a:gridCol w="246888">
                  <a:extLst>
                    <a:ext uri="{9D8B030D-6E8A-4147-A177-3AD203B41FA5}">
                      <a16:colId xmlns:a16="http://schemas.microsoft.com/office/drawing/2014/main" val="754426683"/>
                    </a:ext>
                  </a:extLst>
                </a:gridCol>
                <a:gridCol w="246888">
                  <a:extLst>
                    <a:ext uri="{9D8B030D-6E8A-4147-A177-3AD203B41FA5}">
                      <a16:colId xmlns:a16="http://schemas.microsoft.com/office/drawing/2014/main" val="2052031931"/>
                    </a:ext>
                  </a:extLst>
                </a:gridCol>
                <a:gridCol w="246888">
                  <a:extLst>
                    <a:ext uri="{9D8B030D-6E8A-4147-A177-3AD203B41FA5}">
                      <a16:colId xmlns:a16="http://schemas.microsoft.com/office/drawing/2014/main" val="451727203"/>
                    </a:ext>
                  </a:extLst>
                </a:gridCol>
                <a:gridCol w="246888">
                  <a:extLst>
                    <a:ext uri="{9D8B030D-6E8A-4147-A177-3AD203B41FA5}">
                      <a16:colId xmlns:a16="http://schemas.microsoft.com/office/drawing/2014/main" val="2655314253"/>
                    </a:ext>
                  </a:extLst>
                </a:gridCol>
                <a:gridCol w="246888">
                  <a:extLst>
                    <a:ext uri="{9D8B030D-6E8A-4147-A177-3AD203B41FA5}">
                      <a16:colId xmlns:a16="http://schemas.microsoft.com/office/drawing/2014/main" val="2329902671"/>
                    </a:ext>
                  </a:extLst>
                </a:gridCol>
                <a:gridCol w="246888">
                  <a:extLst>
                    <a:ext uri="{9D8B030D-6E8A-4147-A177-3AD203B41FA5}">
                      <a16:colId xmlns:a16="http://schemas.microsoft.com/office/drawing/2014/main" val="1042742467"/>
                    </a:ext>
                  </a:extLst>
                </a:gridCol>
                <a:gridCol w="246888">
                  <a:extLst>
                    <a:ext uri="{9D8B030D-6E8A-4147-A177-3AD203B41FA5}">
                      <a16:colId xmlns:a16="http://schemas.microsoft.com/office/drawing/2014/main" val="4086164199"/>
                    </a:ext>
                  </a:extLst>
                </a:gridCol>
                <a:gridCol w="246888">
                  <a:extLst>
                    <a:ext uri="{9D8B030D-6E8A-4147-A177-3AD203B41FA5}">
                      <a16:colId xmlns:a16="http://schemas.microsoft.com/office/drawing/2014/main" val="2540318375"/>
                    </a:ext>
                  </a:extLst>
                </a:gridCol>
                <a:gridCol w="246888">
                  <a:extLst>
                    <a:ext uri="{9D8B030D-6E8A-4147-A177-3AD203B41FA5}">
                      <a16:colId xmlns:a16="http://schemas.microsoft.com/office/drawing/2014/main" val="2282240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3803670"/>
                  </a:ext>
                </a:extLst>
              </a:tr>
            </a:tbl>
          </a:graphicData>
        </a:graphic>
      </p:graphicFrame>
      <p:sp>
        <p:nvSpPr>
          <p:cNvPr id="4" name="Text Placeholder 3">
            <a:extLst>
              <a:ext uri="{FF2B5EF4-FFF2-40B4-BE49-F238E27FC236}">
                <a16:creationId xmlns:a16="http://schemas.microsoft.com/office/drawing/2014/main" id="{71868B9A-6D68-406A-8D07-966248892C02}"/>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340641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5EB6C-FD4A-4B11-9FDB-CC18D7627AA1}"/>
              </a:ext>
            </a:extLst>
          </p:cNvPr>
          <p:cNvSpPr>
            <a:spLocks noGrp="1"/>
          </p:cNvSpPr>
          <p:nvPr>
            <p:ph type="title"/>
          </p:nvPr>
        </p:nvSpPr>
        <p:spPr/>
        <p:txBody>
          <a:bodyPr/>
          <a:lstStyle/>
          <a:p>
            <a:r>
              <a:rPr lang="en-US"/>
              <a:t>Facebook Top Performing Posts by Engagement | Samsung KSA - 2 of 5</a:t>
            </a:r>
          </a:p>
        </p:txBody>
      </p:sp>
      <p:graphicFrame>
        <p:nvGraphicFramePr>
          <p:cNvPr id="5" name="Table Placeholder 4">
            <a:extLst>
              <a:ext uri="{FF2B5EF4-FFF2-40B4-BE49-F238E27FC236}">
                <a16:creationId xmlns:a16="http://schemas.microsoft.com/office/drawing/2014/main" id="{F7229A54-7B85-435F-AFD0-4FD61920D7ED}"/>
              </a:ext>
            </a:extLst>
          </p:cNvPr>
          <p:cNvGraphicFramePr>
            <a:graphicFrameLocks noGrp="1"/>
          </p:cNvGraphicFramePr>
          <p:nvPr>
            <p:ph type="tbl" sz="quarter" idx="13"/>
            <p:extLst>
              <p:ext uri="{D42A27DB-BD31-4B8C-83A1-F6EECF244321}">
                <p14:modId xmlns:p14="http://schemas.microsoft.com/office/powerpoint/2010/main" val="1852382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729598142"/>
                    </a:ext>
                  </a:extLst>
                </a:gridCol>
                <a:gridCol w="822960">
                  <a:extLst>
                    <a:ext uri="{9D8B030D-6E8A-4147-A177-3AD203B41FA5}">
                      <a16:colId xmlns:a16="http://schemas.microsoft.com/office/drawing/2014/main" val="215397838"/>
                    </a:ext>
                  </a:extLst>
                </a:gridCol>
                <a:gridCol w="246888">
                  <a:extLst>
                    <a:ext uri="{9D8B030D-6E8A-4147-A177-3AD203B41FA5}">
                      <a16:colId xmlns:a16="http://schemas.microsoft.com/office/drawing/2014/main" val="4154104670"/>
                    </a:ext>
                  </a:extLst>
                </a:gridCol>
                <a:gridCol w="246888">
                  <a:extLst>
                    <a:ext uri="{9D8B030D-6E8A-4147-A177-3AD203B41FA5}">
                      <a16:colId xmlns:a16="http://schemas.microsoft.com/office/drawing/2014/main" val="2172291147"/>
                    </a:ext>
                  </a:extLst>
                </a:gridCol>
                <a:gridCol w="246888">
                  <a:extLst>
                    <a:ext uri="{9D8B030D-6E8A-4147-A177-3AD203B41FA5}">
                      <a16:colId xmlns:a16="http://schemas.microsoft.com/office/drawing/2014/main" val="3411414898"/>
                    </a:ext>
                  </a:extLst>
                </a:gridCol>
                <a:gridCol w="246888">
                  <a:extLst>
                    <a:ext uri="{9D8B030D-6E8A-4147-A177-3AD203B41FA5}">
                      <a16:colId xmlns:a16="http://schemas.microsoft.com/office/drawing/2014/main" val="707331009"/>
                    </a:ext>
                  </a:extLst>
                </a:gridCol>
                <a:gridCol w="246888">
                  <a:extLst>
                    <a:ext uri="{9D8B030D-6E8A-4147-A177-3AD203B41FA5}">
                      <a16:colId xmlns:a16="http://schemas.microsoft.com/office/drawing/2014/main" val="333074196"/>
                    </a:ext>
                  </a:extLst>
                </a:gridCol>
                <a:gridCol w="246888">
                  <a:extLst>
                    <a:ext uri="{9D8B030D-6E8A-4147-A177-3AD203B41FA5}">
                      <a16:colId xmlns:a16="http://schemas.microsoft.com/office/drawing/2014/main" val="1393502797"/>
                    </a:ext>
                  </a:extLst>
                </a:gridCol>
                <a:gridCol w="246888">
                  <a:extLst>
                    <a:ext uri="{9D8B030D-6E8A-4147-A177-3AD203B41FA5}">
                      <a16:colId xmlns:a16="http://schemas.microsoft.com/office/drawing/2014/main" val="1193095966"/>
                    </a:ext>
                  </a:extLst>
                </a:gridCol>
                <a:gridCol w="246888">
                  <a:extLst>
                    <a:ext uri="{9D8B030D-6E8A-4147-A177-3AD203B41FA5}">
                      <a16:colId xmlns:a16="http://schemas.microsoft.com/office/drawing/2014/main" val="4216120807"/>
                    </a:ext>
                  </a:extLst>
                </a:gridCol>
                <a:gridCol w="246888">
                  <a:extLst>
                    <a:ext uri="{9D8B030D-6E8A-4147-A177-3AD203B41FA5}">
                      <a16:colId xmlns:a16="http://schemas.microsoft.com/office/drawing/2014/main" val="112898935"/>
                    </a:ext>
                  </a:extLst>
                </a:gridCol>
                <a:gridCol w="246888">
                  <a:extLst>
                    <a:ext uri="{9D8B030D-6E8A-4147-A177-3AD203B41FA5}">
                      <a16:colId xmlns:a16="http://schemas.microsoft.com/office/drawing/2014/main" val="2243248397"/>
                    </a:ext>
                  </a:extLst>
                </a:gridCol>
                <a:gridCol w="246888">
                  <a:extLst>
                    <a:ext uri="{9D8B030D-6E8A-4147-A177-3AD203B41FA5}">
                      <a16:colId xmlns:a16="http://schemas.microsoft.com/office/drawing/2014/main" val="878511548"/>
                    </a:ext>
                  </a:extLst>
                </a:gridCol>
                <a:gridCol w="246888">
                  <a:extLst>
                    <a:ext uri="{9D8B030D-6E8A-4147-A177-3AD203B41FA5}">
                      <a16:colId xmlns:a16="http://schemas.microsoft.com/office/drawing/2014/main" val="259069838"/>
                    </a:ext>
                  </a:extLst>
                </a:gridCol>
                <a:gridCol w="246888">
                  <a:extLst>
                    <a:ext uri="{9D8B030D-6E8A-4147-A177-3AD203B41FA5}">
                      <a16:colId xmlns:a16="http://schemas.microsoft.com/office/drawing/2014/main" val="2919982433"/>
                    </a:ext>
                  </a:extLst>
                </a:gridCol>
                <a:gridCol w="246888">
                  <a:extLst>
                    <a:ext uri="{9D8B030D-6E8A-4147-A177-3AD203B41FA5}">
                      <a16:colId xmlns:a16="http://schemas.microsoft.com/office/drawing/2014/main" val="1728834676"/>
                    </a:ext>
                  </a:extLst>
                </a:gridCol>
                <a:gridCol w="246888">
                  <a:extLst>
                    <a:ext uri="{9D8B030D-6E8A-4147-A177-3AD203B41FA5}">
                      <a16:colId xmlns:a16="http://schemas.microsoft.com/office/drawing/2014/main" val="3826889259"/>
                    </a:ext>
                  </a:extLst>
                </a:gridCol>
                <a:gridCol w="246888">
                  <a:extLst>
                    <a:ext uri="{9D8B030D-6E8A-4147-A177-3AD203B41FA5}">
                      <a16:colId xmlns:a16="http://schemas.microsoft.com/office/drawing/2014/main" val="4062349419"/>
                    </a:ext>
                  </a:extLst>
                </a:gridCol>
                <a:gridCol w="246888">
                  <a:extLst>
                    <a:ext uri="{9D8B030D-6E8A-4147-A177-3AD203B41FA5}">
                      <a16:colId xmlns:a16="http://schemas.microsoft.com/office/drawing/2014/main" val="1535203626"/>
                    </a:ext>
                  </a:extLst>
                </a:gridCol>
                <a:gridCol w="246888">
                  <a:extLst>
                    <a:ext uri="{9D8B030D-6E8A-4147-A177-3AD203B41FA5}">
                      <a16:colId xmlns:a16="http://schemas.microsoft.com/office/drawing/2014/main" val="475585619"/>
                    </a:ext>
                  </a:extLst>
                </a:gridCol>
                <a:gridCol w="246888">
                  <a:extLst>
                    <a:ext uri="{9D8B030D-6E8A-4147-A177-3AD203B41FA5}">
                      <a16:colId xmlns:a16="http://schemas.microsoft.com/office/drawing/2014/main" val="3418923108"/>
                    </a:ext>
                  </a:extLst>
                </a:gridCol>
                <a:gridCol w="246888">
                  <a:extLst>
                    <a:ext uri="{9D8B030D-6E8A-4147-A177-3AD203B41FA5}">
                      <a16:colId xmlns:a16="http://schemas.microsoft.com/office/drawing/2014/main" val="536527539"/>
                    </a:ext>
                  </a:extLst>
                </a:gridCol>
                <a:gridCol w="246888">
                  <a:extLst>
                    <a:ext uri="{9D8B030D-6E8A-4147-A177-3AD203B41FA5}">
                      <a16:colId xmlns:a16="http://schemas.microsoft.com/office/drawing/2014/main" val="4148906312"/>
                    </a:ext>
                  </a:extLst>
                </a:gridCol>
                <a:gridCol w="246888">
                  <a:extLst>
                    <a:ext uri="{9D8B030D-6E8A-4147-A177-3AD203B41FA5}">
                      <a16:colId xmlns:a16="http://schemas.microsoft.com/office/drawing/2014/main" val="267660303"/>
                    </a:ext>
                  </a:extLst>
                </a:gridCol>
                <a:gridCol w="246888">
                  <a:extLst>
                    <a:ext uri="{9D8B030D-6E8A-4147-A177-3AD203B41FA5}">
                      <a16:colId xmlns:a16="http://schemas.microsoft.com/office/drawing/2014/main" val="3461171556"/>
                    </a:ext>
                  </a:extLst>
                </a:gridCol>
                <a:gridCol w="246888">
                  <a:extLst>
                    <a:ext uri="{9D8B030D-6E8A-4147-A177-3AD203B41FA5}">
                      <a16:colId xmlns:a16="http://schemas.microsoft.com/office/drawing/2014/main" val="641878063"/>
                    </a:ext>
                  </a:extLst>
                </a:gridCol>
                <a:gridCol w="246888">
                  <a:extLst>
                    <a:ext uri="{9D8B030D-6E8A-4147-A177-3AD203B41FA5}">
                      <a16:colId xmlns:a16="http://schemas.microsoft.com/office/drawing/2014/main" val="172251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36519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- 2020-04-16 10:30:00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جهازك ال </a:t>
                      </a:r>
                      <a:r>
                        <a:rPr kumimoji="0" lang="en-US" sz="1000" b="0" i="0" u="none" strike="noStrike" kern="1200" cap="none" spc="0" normalizeH="0" baseline="0" noProof="0">
                          <a:ln>
                            <a:noFill/>
                          </a:ln>
                          <a:solidFill>
                            <a:prstClr val="black"/>
                          </a:solidFill>
                          <a:effectLst/>
                          <a:uLnTx/>
                          <a:uFillTx/>
                          <a:latin typeface="+mn-lt"/>
                          <a:ea typeface="+mn-ea"/>
                          <a:cs typeface="+mn-cs"/>
                        </a:rPr>
                        <a:t>Galaxy </a:t>
                      </a:r>
                      <a:r>
                        <a:rPr kumimoji="0" lang="ar-AE" sz="1000" b="0" i="0" u="none" strike="noStrike" kern="1200" cap="none" spc="0" normalizeH="0" baseline="0" noProof="0">
                          <a:ln>
                            <a:noFill/>
                          </a:ln>
                          <a:solidFill>
                            <a:prstClr val="black"/>
                          </a:solidFill>
                          <a:effectLst/>
                          <a:uLnTx/>
                          <a:uFillTx/>
                          <a:latin typeface="+mn-lt"/>
                          <a:ea typeface="+mn-ea"/>
                          <a:cs typeface="+mn-cs"/>
                        </a:rPr>
                        <a:t>بحاجة لصيانة؟ توفر لك سامسونج خدمة الاستلام والتوصيل مجانا من وإلى منزلك لبعض هواتف سامسونج المختارة، وفوق هذا، سننظفه تنظيف متكامل مجاناً! لحجز موعداً لإصلاح هاتفك، يرجى الإتصال على 8002474357. لمزيد من التفاصيل حول الشروط والاحكام يرجى زيارة الموقع الالكتروني
</a:t>
                      </a:r>
                      <a:r>
                        <a:rPr kumimoji="0" lang="en-US" sz="1000" b="0" i="0" u="none" strike="noStrike" kern="1200" cap="none" spc="0" normalizeH="0" baseline="0" noProof="0">
                          <a:ln>
                            <a:noFill/>
                          </a:ln>
                          <a:solidFill>
                            <a:prstClr val="black"/>
                          </a:solidFill>
                          <a:effectLst/>
                          <a:uLnTx/>
                          <a:uFillTx/>
                          <a:latin typeface="+mn-lt"/>
                          <a:ea typeface="+mn-ea"/>
                          <a:cs typeface="+mn-cs"/>
                        </a:rPr>
                        <a:t>https://bit.ly/2RLE0uu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https://scontent-iad3-1.xx.fbcdn.net/v/t1.0-9/p720x720/93305514_3065022746862140_8341363286729555968_o.jpg?_nc_cat=103&amp;_nc_sid=8024bb&amp;_nc_ohc=ORLpRhe3Oc4AX_h8Lxx&amp;_nc_ht=scontent-iad3-1.xx&amp;_nc_tp=6&amp;oh=c6c9499d194d671111d00ebde20f1e06&amp;oe=5ED5CF1C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1523788"/>
                  </a:ext>
                </a:extLst>
              </a:tr>
            </a:tbl>
          </a:graphicData>
        </a:graphic>
      </p:graphicFrame>
      <p:sp>
        <p:nvSpPr>
          <p:cNvPr id="4" name="Text Placeholder 3">
            <a:extLst>
              <a:ext uri="{FF2B5EF4-FFF2-40B4-BE49-F238E27FC236}">
                <a16:creationId xmlns:a16="http://schemas.microsoft.com/office/drawing/2014/main" id="{8881F607-9E8F-436E-AB02-27DFB64E89B1}"/>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072127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10069-E98E-454B-A617-7E79FC4BB477}"/>
              </a:ext>
            </a:extLst>
          </p:cNvPr>
          <p:cNvSpPr>
            <a:spLocks noGrp="1"/>
          </p:cNvSpPr>
          <p:nvPr>
            <p:ph type="title"/>
          </p:nvPr>
        </p:nvSpPr>
        <p:spPr/>
        <p:txBody>
          <a:bodyPr/>
          <a:lstStyle/>
          <a:p>
            <a:r>
              <a:rPr lang="en-US"/>
              <a:t>Facebook Top Performing Posts by Engagement | Samsung KSA - 3 of 5</a:t>
            </a:r>
          </a:p>
        </p:txBody>
      </p:sp>
      <p:graphicFrame>
        <p:nvGraphicFramePr>
          <p:cNvPr id="5" name="Table Placeholder 4">
            <a:extLst>
              <a:ext uri="{FF2B5EF4-FFF2-40B4-BE49-F238E27FC236}">
                <a16:creationId xmlns:a16="http://schemas.microsoft.com/office/drawing/2014/main" id="{7968E1F8-4542-4A73-AD05-669C6D1634BA}"/>
              </a:ext>
            </a:extLst>
          </p:cNvPr>
          <p:cNvGraphicFramePr>
            <a:graphicFrameLocks noGrp="1"/>
          </p:cNvGraphicFramePr>
          <p:nvPr>
            <p:ph type="tbl" sz="quarter" idx="13"/>
            <p:extLst>
              <p:ext uri="{D42A27DB-BD31-4B8C-83A1-F6EECF244321}">
                <p14:modId xmlns:p14="http://schemas.microsoft.com/office/powerpoint/2010/main" val="3878445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329467443"/>
                    </a:ext>
                  </a:extLst>
                </a:gridCol>
                <a:gridCol w="822960">
                  <a:extLst>
                    <a:ext uri="{9D8B030D-6E8A-4147-A177-3AD203B41FA5}">
                      <a16:colId xmlns:a16="http://schemas.microsoft.com/office/drawing/2014/main" val="2275674330"/>
                    </a:ext>
                  </a:extLst>
                </a:gridCol>
                <a:gridCol w="246888">
                  <a:extLst>
                    <a:ext uri="{9D8B030D-6E8A-4147-A177-3AD203B41FA5}">
                      <a16:colId xmlns:a16="http://schemas.microsoft.com/office/drawing/2014/main" val="4174369805"/>
                    </a:ext>
                  </a:extLst>
                </a:gridCol>
                <a:gridCol w="246888">
                  <a:extLst>
                    <a:ext uri="{9D8B030D-6E8A-4147-A177-3AD203B41FA5}">
                      <a16:colId xmlns:a16="http://schemas.microsoft.com/office/drawing/2014/main" val="3808818230"/>
                    </a:ext>
                  </a:extLst>
                </a:gridCol>
                <a:gridCol w="246888">
                  <a:extLst>
                    <a:ext uri="{9D8B030D-6E8A-4147-A177-3AD203B41FA5}">
                      <a16:colId xmlns:a16="http://schemas.microsoft.com/office/drawing/2014/main" val="2565036306"/>
                    </a:ext>
                  </a:extLst>
                </a:gridCol>
                <a:gridCol w="246888">
                  <a:extLst>
                    <a:ext uri="{9D8B030D-6E8A-4147-A177-3AD203B41FA5}">
                      <a16:colId xmlns:a16="http://schemas.microsoft.com/office/drawing/2014/main" val="2342350005"/>
                    </a:ext>
                  </a:extLst>
                </a:gridCol>
                <a:gridCol w="246888">
                  <a:extLst>
                    <a:ext uri="{9D8B030D-6E8A-4147-A177-3AD203B41FA5}">
                      <a16:colId xmlns:a16="http://schemas.microsoft.com/office/drawing/2014/main" val="1415175173"/>
                    </a:ext>
                  </a:extLst>
                </a:gridCol>
                <a:gridCol w="246888">
                  <a:extLst>
                    <a:ext uri="{9D8B030D-6E8A-4147-A177-3AD203B41FA5}">
                      <a16:colId xmlns:a16="http://schemas.microsoft.com/office/drawing/2014/main" val="1899856137"/>
                    </a:ext>
                  </a:extLst>
                </a:gridCol>
                <a:gridCol w="246888">
                  <a:extLst>
                    <a:ext uri="{9D8B030D-6E8A-4147-A177-3AD203B41FA5}">
                      <a16:colId xmlns:a16="http://schemas.microsoft.com/office/drawing/2014/main" val="1335629512"/>
                    </a:ext>
                  </a:extLst>
                </a:gridCol>
                <a:gridCol w="246888">
                  <a:extLst>
                    <a:ext uri="{9D8B030D-6E8A-4147-A177-3AD203B41FA5}">
                      <a16:colId xmlns:a16="http://schemas.microsoft.com/office/drawing/2014/main" val="170688723"/>
                    </a:ext>
                  </a:extLst>
                </a:gridCol>
                <a:gridCol w="246888">
                  <a:extLst>
                    <a:ext uri="{9D8B030D-6E8A-4147-A177-3AD203B41FA5}">
                      <a16:colId xmlns:a16="http://schemas.microsoft.com/office/drawing/2014/main" val="2468688185"/>
                    </a:ext>
                  </a:extLst>
                </a:gridCol>
                <a:gridCol w="246888">
                  <a:extLst>
                    <a:ext uri="{9D8B030D-6E8A-4147-A177-3AD203B41FA5}">
                      <a16:colId xmlns:a16="http://schemas.microsoft.com/office/drawing/2014/main" val="1278628665"/>
                    </a:ext>
                  </a:extLst>
                </a:gridCol>
                <a:gridCol w="246888">
                  <a:extLst>
                    <a:ext uri="{9D8B030D-6E8A-4147-A177-3AD203B41FA5}">
                      <a16:colId xmlns:a16="http://schemas.microsoft.com/office/drawing/2014/main" val="1726856758"/>
                    </a:ext>
                  </a:extLst>
                </a:gridCol>
                <a:gridCol w="246888">
                  <a:extLst>
                    <a:ext uri="{9D8B030D-6E8A-4147-A177-3AD203B41FA5}">
                      <a16:colId xmlns:a16="http://schemas.microsoft.com/office/drawing/2014/main" val="3522872799"/>
                    </a:ext>
                  </a:extLst>
                </a:gridCol>
                <a:gridCol w="246888">
                  <a:extLst>
                    <a:ext uri="{9D8B030D-6E8A-4147-A177-3AD203B41FA5}">
                      <a16:colId xmlns:a16="http://schemas.microsoft.com/office/drawing/2014/main" val="2896658986"/>
                    </a:ext>
                  </a:extLst>
                </a:gridCol>
                <a:gridCol w="246888">
                  <a:extLst>
                    <a:ext uri="{9D8B030D-6E8A-4147-A177-3AD203B41FA5}">
                      <a16:colId xmlns:a16="http://schemas.microsoft.com/office/drawing/2014/main" val="188996900"/>
                    </a:ext>
                  </a:extLst>
                </a:gridCol>
                <a:gridCol w="246888">
                  <a:extLst>
                    <a:ext uri="{9D8B030D-6E8A-4147-A177-3AD203B41FA5}">
                      <a16:colId xmlns:a16="http://schemas.microsoft.com/office/drawing/2014/main" val="2411143577"/>
                    </a:ext>
                  </a:extLst>
                </a:gridCol>
                <a:gridCol w="246888">
                  <a:extLst>
                    <a:ext uri="{9D8B030D-6E8A-4147-A177-3AD203B41FA5}">
                      <a16:colId xmlns:a16="http://schemas.microsoft.com/office/drawing/2014/main" val="2287176998"/>
                    </a:ext>
                  </a:extLst>
                </a:gridCol>
                <a:gridCol w="246888">
                  <a:extLst>
                    <a:ext uri="{9D8B030D-6E8A-4147-A177-3AD203B41FA5}">
                      <a16:colId xmlns:a16="http://schemas.microsoft.com/office/drawing/2014/main" val="65970154"/>
                    </a:ext>
                  </a:extLst>
                </a:gridCol>
                <a:gridCol w="246888">
                  <a:extLst>
                    <a:ext uri="{9D8B030D-6E8A-4147-A177-3AD203B41FA5}">
                      <a16:colId xmlns:a16="http://schemas.microsoft.com/office/drawing/2014/main" val="3405075989"/>
                    </a:ext>
                  </a:extLst>
                </a:gridCol>
                <a:gridCol w="246888">
                  <a:extLst>
                    <a:ext uri="{9D8B030D-6E8A-4147-A177-3AD203B41FA5}">
                      <a16:colId xmlns:a16="http://schemas.microsoft.com/office/drawing/2014/main" val="2326211170"/>
                    </a:ext>
                  </a:extLst>
                </a:gridCol>
                <a:gridCol w="246888">
                  <a:extLst>
                    <a:ext uri="{9D8B030D-6E8A-4147-A177-3AD203B41FA5}">
                      <a16:colId xmlns:a16="http://schemas.microsoft.com/office/drawing/2014/main" val="459917829"/>
                    </a:ext>
                  </a:extLst>
                </a:gridCol>
                <a:gridCol w="246888">
                  <a:extLst>
                    <a:ext uri="{9D8B030D-6E8A-4147-A177-3AD203B41FA5}">
                      <a16:colId xmlns:a16="http://schemas.microsoft.com/office/drawing/2014/main" val="4239605842"/>
                    </a:ext>
                  </a:extLst>
                </a:gridCol>
                <a:gridCol w="246888">
                  <a:extLst>
                    <a:ext uri="{9D8B030D-6E8A-4147-A177-3AD203B41FA5}">
                      <a16:colId xmlns:a16="http://schemas.microsoft.com/office/drawing/2014/main" val="3443248344"/>
                    </a:ext>
                  </a:extLst>
                </a:gridCol>
                <a:gridCol w="246888">
                  <a:extLst>
                    <a:ext uri="{9D8B030D-6E8A-4147-A177-3AD203B41FA5}">
                      <a16:colId xmlns:a16="http://schemas.microsoft.com/office/drawing/2014/main" val="953108912"/>
                    </a:ext>
                  </a:extLst>
                </a:gridCol>
                <a:gridCol w="246888">
                  <a:extLst>
                    <a:ext uri="{9D8B030D-6E8A-4147-A177-3AD203B41FA5}">
                      <a16:colId xmlns:a16="http://schemas.microsoft.com/office/drawing/2014/main" val="2738129959"/>
                    </a:ext>
                  </a:extLst>
                </a:gridCol>
                <a:gridCol w="246888">
                  <a:extLst>
                    <a:ext uri="{9D8B030D-6E8A-4147-A177-3AD203B41FA5}">
                      <a16:colId xmlns:a16="http://schemas.microsoft.com/office/drawing/2014/main" val="2315330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061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- 2020-04-23 18:00:58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نتمنى لكم رمضان كريم من عائلتنا لعائلتكم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https://scontent-iad3-1.xx.fbcdn.net/v/t1.0-9/p720x720/93687127_3082502001780881_467669849171034112_o.jpg?_nc_cat=102&amp;_nc_sid=8024bb&amp;_nc_ohc=FxrCw57tZU8AX-7sx9d&amp;_nc_ht=scontent-iad3-1.xx&amp;_nc_tp=6&amp;oh=0ec1db414640b960b2403515bbc1933b&amp;oe=5ED3899F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78970129"/>
                  </a:ext>
                </a:extLst>
              </a:tr>
            </a:tbl>
          </a:graphicData>
        </a:graphic>
      </p:graphicFrame>
      <p:sp>
        <p:nvSpPr>
          <p:cNvPr id="4" name="Text Placeholder 3">
            <a:extLst>
              <a:ext uri="{FF2B5EF4-FFF2-40B4-BE49-F238E27FC236}">
                <a16:creationId xmlns:a16="http://schemas.microsoft.com/office/drawing/2014/main" id="{9F6B39C2-39C7-4698-AD58-DFF8E02DD613}"/>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1601175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A0DEB-6FF5-46EB-B4B8-D24E21134F35}"/>
              </a:ext>
            </a:extLst>
          </p:cNvPr>
          <p:cNvSpPr>
            <a:spLocks noGrp="1"/>
          </p:cNvSpPr>
          <p:nvPr>
            <p:ph type="title"/>
          </p:nvPr>
        </p:nvSpPr>
        <p:spPr/>
        <p:txBody>
          <a:bodyPr/>
          <a:lstStyle/>
          <a:p>
            <a:r>
              <a:rPr lang="en-US"/>
              <a:t>Facebook Top Performing Posts by Engagement | Samsung KSA - 4 of 5</a:t>
            </a:r>
          </a:p>
        </p:txBody>
      </p:sp>
      <p:graphicFrame>
        <p:nvGraphicFramePr>
          <p:cNvPr id="5" name="Table Placeholder 4">
            <a:extLst>
              <a:ext uri="{FF2B5EF4-FFF2-40B4-BE49-F238E27FC236}">
                <a16:creationId xmlns:a16="http://schemas.microsoft.com/office/drawing/2014/main" id="{98D8E202-068D-4DCF-B9E6-0D2A0FAF1709}"/>
              </a:ext>
            </a:extLst>
          </p:cNvPr>
          <p:cNvGraphicFramePr>
            <a:graphicFrameLocks noGrp="1"/>
          </p:cNvGraphicFramePr>
          <p:nvPr>
            <p:ph type="tbl" sz="quarter" idx="13"/>
            <p:extLst>
              <p:ext uri="{D42A27DB-BD31-4B8C-83A1-F6EECF244321}">
                <p14:modId xmlns:p14="http://schemas.microsoft.com/office/powerpoint/2010/main" val="2216724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19763327"/>
                    </a:ext>
                  </a:extLst>
                </a:gridCol>
                <a:gridCol w="822960">
                  <a:extLst>
                    <a:ext uri="{9D8B030D-6E8A-4147-A177-3AD203B41FA5}">
                      <a16:colId xmlns:a16="http://schemas.microsoft.com/office/drawing/2014/main" val="1355677172"/>
                    </a:ext>
                  </a:extLst>
                </a:gridCol>
                <a:gridCol w="246888">
                  <a:extLst>
                    <a:ext uri="{9D8B030D-6E8A-4147-A177-3AD203B41FA5}">
                      <a16:colId xmlns:a16="http://schemas.microsoft.com/office/drawing/2014/main" val="1953572586"/>
                    </a:ext>
                  </a:extLst>
                </a:gridCol>
                <a:gridCol w="246888">
                  <a:extLst>
                    <a:ext uri="{9D8B030D-6E8A-4147-A177-3AD203B41FA5}">
                      <a16:colId xmlns:a16="http://schemas.microsoft.com/office/drawing/2014/main" val="3860438652"/>
                    </a:ext>
                  </a:extLst>
                </a:gridCol>
                <a:gridCol w="246888">
                  <a:extLst>
                    <a:ext uri="{9D8B030D-6E8A-4147-A177-3AD203B41FA5}">
                      <a16:colId xmlns:a16="http://schemas.microsoft.com/office/drawing/2014/main" val="3659619964"/>
                    </a:ext>
                  </a:extLst>
                </a:gridCol>
                <a:gridCol w="246888">
                  <a:extLst>
                    <a:ext uri="{9D8B030D-6E8A-4147-A177-3AD203B41FA5}">
                      <a16:colId xmlns:a16="http://schemas.microsoft.com/office/drawing/2014/main" val="1119553033"/>
                    </a:ext>
                  </a:extLst>
                </a:gridCol>
                <a:gridCol w="246888">
                  <a:extLst>
                    <a:ext uri="{9D8B030D-6E8A-4147-A177-3AD203B41FA5}">
                      <a16:colId xmlns:a16="http://schemas.microsoft.com/office/drawing/2014/main" val="3511752518"/>
                    </a:ext>
                  </a:extLst>
                </a:gridCol>
                <a:gridCol w="246888">
                  <a:extLst>
                    <a:ext uri="{9D8B030D-6E8A-4147-A177-3AD203B41FA5}">
                      <a16:colId xmlns:a16="http://schemas.microsoft.com/office/drawing/2014/main" val="3981888868"/>
                    </a:ext>
                  </a:extLst>
                </a:gridCol>
                <a:gridCol w="246888">
                  <a:extLst>
                    <a:ext uri="{9D8B030D-6E8A-4147-A177-3AD203B41FA5}">
                      <a16:colId xmlns:a16="http://schemas.microsoft.com/office/drawing/2014/main" val="3369929881"/>
                    </a:ext>
                  </a:extLst>
                </a:gridCol>
                <a:gridCol w="246888">
                  <a:extLst>
                    <a:ext uri="{9D8B030D-6E8A-4147-A177-3AD203B41FA5}">
                      <a16:colId xmlns:a16="http://schemas.microsoft.com/office/drawing/2014/main" val="710283767"/>
                    </a:ext>
                  </a:extLst>
                </a:gridCol>
                <a:gridCol w="246888">
                  <a:extLst>
                    <a:ext uri="{9D8B030D-6E8A-4147-A177-3AD203B41FA5}">
                      <a16:colId xmlns:a16="http://schemas.microsoft.com/office/drawing/2014/main" val="952126191"/>
                    </a:ext>
                  </a:extLst>
                </a:gridCol>
                <a:gridCol w="246888">
                  <a:extLst>
                    <a:ext uri="{9D8B030D-6E8A-4147-A177-3AD203B41FA5}">
                      <a16:colId xmlns:a16="http://schemas.microsoft.com/office/drawing/2014/main" val="2079702610"/>
                    </a:ext>
                  </a:extLst>
                </a:gridCol>
                <a:gridCol w="246888">
                  <a:extLst>
                    <a:ext uri="{9D8B030D-6E8A-4147-A177-3AD203B41FA5}">
                      <a16:colId xmlns:a16="http://schemas.microsoft.com/office/drawing/2014/main" val="1219082519"/>
                    </a:ext>
                  </a:extLst>
                </a:gridCol>
                <a:gridCol w="246888">
                  <a:extLst>
                    <a:ext uri="{9D8B030D-6E8A-4147-A177-3AD203B41FA5}">
                      <a16:colId xmlns:a16="http://schemas.microsoft.com/office/drawing/2014/main" val="3154922909"/>
                    </a:ext>
                  </a:extLst>
                </a:gridCol>
                <a:gridCol w="246888">
                  <a:extLst>
                    <a:ext uri="{9D8B030D-6E8A-4147-A177-3AD203B41FA5}">
                      <a16:colId xmlns:a16="http://schemas.microsoft.com/office/drawing/2014/main" val="1663758005"/>
                    </a:ext>
                  </a:extLst>
                </a:gridCol>
                <a:gridCol w="246888">
                  <a:extLst>
                    <a:ext uri="{9D8B030D-6E8A-4147-A177-3AD203B41FA5}">
                      <a16:colId xmlns:a16="http://schemas.microsoft.com/office/drawing/2014/main" val="2974353219"/>
                    </a:ext>
                  </a:extLst>
                </a:gridCol>
                <a:gridCol w="246888">
                  <a:extLst>
                    <a:ext uri="{9D8B030D-6E8A-4147-A177-3AD203B41FA5}">
                      <a16:colId xmlns:a16="http://schemas.microsoft.com/office/drawing/2014/main" val="484633531"/>
                    </a:ext>
                  </a:extLst>
                </a:gridCol>
                <a:gridCol w="246888">
                  <a:extLst>
                    <a:ext uri="{9D8B030D-6E8A-4147-A177-3AD203B41FA5}">
                      <a16:colId xmlns:a16="http://schemas.microsoft.com/office/drawing/2014/main" val="2319672205"/>
                    </a:ext>
                  </a:extLst>
                </a:gridCol>
                <a:gridCol w="246888">
                  <a:extLst>
                    <a:ext uri="{9D8B030D-6E8A-4147-A177-3AD203B41FA5}">
                      <a16:colId xmlns:a16="http://schemas.microsoft.com/office/drawing/2014/main" val="3346900710"/>
                    </a:ext>
                  </a:extLst>
                </a:gridCol>
                <a:gridCol w="246888">
                  <a:extLst>
                    <a:ext uri="{9D8B030D-6E8A-4147-A177-3AD203B41FA5}">
                      <a16:colId xmlns:a16="http://schemas.microsoft.com/office/drawing/2014/main" val="4145551716"/>
                    </a:ext>
                  </a:extLst>
                </a:gridCol>
                <a:gridCol w="246888">
                  <a:extLst>
                    <a:ext uri="{9D8B030D-6E8A-4147-A177-3AD203B41FA5}">
                      <a16:colId xmlns:a16="http://schemas.microsoft.com/office/drawing/2014/main" val="2627580852"/>
                    </a:ext>
                  </a:extLst>
                </a:gridCol>
                <a:gridCol w="246888">
                  <a:extLst>
                    <a:ext uri="{9D8B030D-6E8A-4147-A177-3AD203B41FA5}">
                      <a16:colId xmlns:a16="http://schemas.microsoft.com/office/drawing/2014/main" val="298238851"/>
                    </a:ext>
                  </a:extLst>
                </a:gridCol>
                <a:gridCol w="246888">
                  <a:extLst>
                    <a:ext uri="{9D8B030D-6E8A-4147-A177-3AD203B41FA5}">
                      <a16:colId xmlns:a16="http://schemas.microsoft.com/office/drawing/2014/main" val="1381829367"/>
                    </a:ext>
                  </a:extLst>
                </a:gridCol>
                <a:gridCol w="246888">
                  <a:extLst>
                    <a:ext uri="{9D8B030D-6E8A-4147-A177-3AD203B41FA5}">
                      <a16:colId xmlns:a16="http://schemas.microsoft.com/office/drawing/2014/main" val="291802653"/>
                    </a:ext>
                  </a:extLst>
                </a:gridCol>
                <a:gridCol w="246888">
                  <a:extLst>
                    <a:ext uri="{9D8B030D-6E8A-4147-A177-3AD203B41FA5}">
                      <a16:colId xmlns:a16="http://schemas.microsoft.com/office/drawing/2014/main" val="2288724484"/>
                    </a:ext>
                  </a:extLst>
                </a:gridCol>
                <a:gridCol w="246888">
                  <a:extLst>
                    <a:ext uri="{9D8B030D-6E8A-4147-A177-3AD203B41FA5}">
                      <a16:colId xmlns:a16="http://schemas.microsoft.com/office/drawing/2014/main" val="2406914920"/>
                    </a:ext>
                  </a:extLst>
                </a:gridCol>
                <a:gridCol w="246888">
                  <a:extLst>
                    <a:ext uri="{9D8B030D-6E8A-4147-A177-3AD203B41FA5}">
                      <a16:colId xmlns:a16="http://schemas.microsoft.com/office/drawing/2014/main" val="910024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5018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- 2020-04-28 10:01:45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 بوقتك في البيت. ورينا مهارتك في الزوووم.
حاول أن تجد ال</a:t>
                      </a:r>
                      <a:r>
                        <a:rPr kumimoji="0" lang="en-US" sz="1000" b="0" i="0" u="none" strike="noStrike" kern="1200" cap="none" spc="0" normalizeH="0" baseline="0" noProof="0">
                          <a:ln>
                            <a:noFill/>
                          </a:ln>
                          <a:solidFill>
                            <a:prstClr val="black"/>
                          </a:solidFill>
                          <a:effectLst/>
                          <a:uLnTx/>
                          <a:uFillTx/>
                          <a:latin typeface="+mn-lt"/>
                          <a:ea typeface="+mn-ea"/>
                          <a:cs typeface="+mn-cs"/>
                        </a:rPr>
                        <a:t>Galaxy S20 </a:t>
                      </a:r>
                      <a:r>
                        <a:rPr kumimoji="0" lang="ar-AE" sz="1000" b="0" i="0" u="none" strike="noStrike" kern="1200" cap="none" spc="0" normalizeH="0" baseline="0" noProof="0">
                          <a:ln>
                            <a:noFill/>
                          </a:ln>
                          <a:solidFill>
                            <a:prstClr val="black"/>
                          </a:solidFill>
                          <a:effectLst/>
                          <a:uLnTx/>
                          <a:uFillTx/>
                          <a:latin typeface="+mn-lt"/>
                          <a:ea typeface="+mn-ea"/>
                          <a:cs typeface="+mn-cs"/>
                        </a:rPr>
                        <a:t>في الصورة، التقط الشاشة وارسلها لنا في التعليقات.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https://scontent-iad3-1.xx.fbcdn.net/v/t1.0-9/p720x720/95141218_3094829597214788_662266407806828544_o.jpg?_nc_cat=108&amp;_nc_sid=8024bb&amp;_nc_ohc=dxRzJYmUm9gAX_zIJO-&amp;_nc_ht=scontent-iad3-1.xx&amp;_nc_tp=6&amp;oh=07458e763e18d2812eaf0161896a0b6c&amp;oe=5ED4CA98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61280110"/>
                  </a:ext>
                </a:extLst>
              </a:tr>
            </a:tbl>
          </a:graphicData>
        </a:graphic>
      </p:graphicFrame>
      <p:sp>
        <p:nvSpPr>
          <p:cNvPr id="4" name="Text Placeholder 3">
            <a:extLst>
              <a:ext uri="{FF2B5EF4-FFF2-40B4-BE49-F238E27FC236}">
                <a16:creationId xmlns:a16="http://schemas.microsoft.com/office/drawing/2014/main" id="{62E7CBD7-58F0-4CCE-88D6-2716791FB6DB}"/>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93153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B9756-B9E1-42A2-A5B7-6A1CE78B196A}"/>
              </a:ext>
            </a:extLst>
          </p:cNvPr>
          <p:cNvSpPr>
            <a:spLocks noGrp="1"/>
          </p:cNvSpPr>
          <p:nvPr>
            <p:ph type="title"/>
          </p:nvPr>
        </p:nvSpPr>
        <p:spPr/>
        <p:txBody>
          <a:bodyPr/>
          <a:lstStyle/>
          <a:p>
            <a:r>
              <a:rPr lang="en-US"/>
              <a:t>Facebook Top Performing Posts by Engagement | Samsung KSA - 5 of 5</a:t>
            </a:r>
          </a:p>
        </p:txBody>
      </p:sp>
      <p:graphicFrame>
        <p:nvGraphicFramePr>
          <p:cNvPr id="5" name="Table Placeholder 4">
            <a:extLst>
              <a:ext uri="{FF2B5EF4-FFF2-40B4-BE49-F238E27FC236}">
                <a16:creationId xmlns:a16="http://schemas.microsoft.com/office/drawing/2014/main" id="{2123578F-9395-441D-8972-2B06B8EA7F2E}"/>
              </a:ext>
            </a:extLst>
          </p:cNvPr>
          <p:cNvGraphicFramePr>
            <a:graphicFrameLocks noGrp="1"/>
          </p:cNvGraphicFramePr>
          <p:nvPr>
            <p:ph type="tbl" sz="quarter" idx="13"/>
            <p:extLst>
              <p:ext uri="{D42A27DB-BD31-4B8C-83A1-F6EECF244321}">
                <p14:modId xmlns:p14="http://schemas.microsoft.com/office/powerpoint/2010/main" val="3349438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4028386727"/>
                    </a:ext>
                  </a:extLst>
                </a:gridCol>
                <a:gridCol w="822960">
                  <a:extLst>
                    <a:ext uri="{9D8B030D-6E8A-4147-A177-3AD203B41FA5}">
                      <a16:colId xmlns:a16="http://schemas.microsoft.com/office/drawing/2014/main" val="1110511410"/>
                    </a:ext>
                  </a:extLst>
                </a:gridCol>
                <a:gridCol w="246888">
                  <a:extLst>
                    <a:ext uri="{9D8B030D-6E8A-4147-A177-3AD203B41FA5}">
                      <a16:colId xmlns:a16="http://schemas.microsoft.com/office/drawing/2014/main" val="573412953"/>
                    </a:ext>
                  </a:extLst>
                </a:gridCol>
                <a:gridCol w="246888">
                  <a:extLst>
                    <a:ext uri="{9D8B030D-6E8A-4147-A177-3AD203B41FA5}">
                      <a16:colId xmlns:a16="http://schemas.microsoft.com/office/drawing/2014/main" val="2424360116"/>
                    </a:ext>
                  </a:extLst>
                </a:gridCol>
                <a:gridCol w="246888">
                  <a:extLst>
                    <a:ext uri="{9D8B030D-6E8A-4147-A177-3AD203B41FA5}">
                      <a16:colId xmlns:a16="http://schemas.microsoft.com/office/drawing/2014/main" val="1700291968"/>
                    </a:ext>
                  </a:extLst>
                </a:gridCol>
                <a:gridCol w="246888">
                  <a:extLst>
                    <a:ext uri="{9D8B030D-6E8A-4147-A177-3AD203B41FA5}">
                      <a16:colId xmlns:a16="http://schemas.microsoft.com/office/drawing/2014/main" val="3754797697"/>
                    </a:ext>
                  </a:extLst>
                </a:gridCol>
                <a:gridCol w="246888">
                  <a:extLst>
                    <a:ext uri="{9D8B030D-6E8A-4147-A177-3AD203B41FA5}">
                      <a16:colId xmlns:a16="http://schemas.microsoft.com/office/drawing/2014/main" val="2581779937"/>
                    </a:ext>
                  </a:extLst>
                </a:gridCol>
                <a:gridCol w="246888">
                  <a:extLst>
                    <a:ext uri="{9D8B030D-6E8A-4147-A177-3AD203B41FA5}">
                      <a16:colId xmlns:a16="http://schemas.microsoft.com/office/drawing/2014/main" val="3753788728"/>
                    </a:ext>
                  </a:extLst>
                </a:gridCol>
                <a:gridCol w="246888">
                  <a:extLst>
                    <a:ext uri="{9D8B030D-6E8A-4147-A177-3AD203B41FA5}">
                      <a16:colId xmlns:a16="http://schemas.microsoft.com/office/drawing/2014/main" val="660170806"/>
                    </a:ext>
                  </a:extLst>
                </a:gridCol>
                <a:gridCol w="246888">
                  <a:extLst>
                    <a:ext uri="{9D8B030D-6E8A-4147-A177-3AD203B41FA5}">
                      <a16:colId xmlns:a16="http://schemas.microsoft.com/office/drawing/2014/main" val="700923215"/>
                    </a:ext>
                  </a:extLst>
                </a:gridCol>
                <a:gridCol w="246888">
                  <a:extLst>
                    <a:ext uri="{9D8B030D-6E8A-4147-A177-3AD203B41FA5}">
                      <a16:colId xmlns:a16="http://schemas.microsoft.com/office/drawing/2014/main" val="1214767897"/>
                    </a:ext>
                  </a:extLst>
                </a:gridCol>
                <a:gridCol w="246888">
                  <a:extLst>
                    <a:ext uri="{9D8B030D-6E8A-4147-A177-3AD203B41FA5}">
                      <a16:colId xmlns:a16="http://schemas.microsoft.com/office/drawing/2014/main" val="3123761188"/>
                    </a:ext>
                  </a:extLst>
                </a:gridCol>
                <a:gridCol w="246888">
                  <a:extLst>
                    <a:ext uri="{9D8B030D-6E8A-4147-A177-3AD203B41FA5}">
                      <a16:colId xmlns:a16="http://schemas.microsoft.com/office/drawing/2014/main" val="3657697146"/>
                    </a:ext>
                  </a:extLst>
                </a:gridCol>
                <a:gridCol w="246888">
                  <a:extLst>
                    <a:ext uri="{9D8B030D-6E8A-4147-A177-3AD203B41FA5}">
                      <a16:colId xmlns:a16="http://schemas.microsoft.com/office/drawing/2014/main" val="1589359599"/>
                    </a:ext>
                  </a:extLst>
                </a:gridCol>
                <a:gridCol w="246888">
                  <a:extLst>
                    <a:ext uri="{9D8B030D-6E8A-4147-A177-3AD203B41FA5}">
                      <a16:colId xmlns:a16="http://schemas.microsoft.com/office/drawing/2014/main" val="2686882572"/>
                    </a:ext>
                  </a:extLst>
                </a:gridCol>
                <a:gridCol w="246888">
                  <a:extLst>
                    <a:ext uri="{9D8B030D-6E8A-4147-A177-3AD203B41FA5}">
                      <a16:colId xmlns:a16="http://schemas.microsoft.com/office/drawing/2014/main" val="2409453176"/>
                    </a:ext>
                  </a:extLst>
                </a:gridCol>
                <a:gridCol w="246888">
                  <a:extLst>
                    <a:ext uri="{9D8B030D-6E8A-4147-A177-3AD203B41FA5}">
                      <a16:colId xmlns:a16="http://schemas.microsoft.com/office/drawing/2014/main" val="1926979456"/>
                    </a:ext>
                  </a:extLst>
                </a:gridCol>
                <a:gridCol w="246888">
                  <a:extLst>
                    <a:ext uri="{9D8B030D-6E8A-4147-A177-3AD203B41FA5}">
                      <a16:colId xmlns:a16="http://schemas.microsoft.com/office/drawing/2014/main" val="2686239504"/>
                    </a:ext>
                  </a:extLst>
                </a:gridCol>
                <a:gridCol w="246888">
                  <a:extLst>
                    <a:ext uri="{9D8B030D-6E8A-4147-A177-3AD203B41FA5}">
                      <a16:colId xmlns:a16="http://schemas.microsoft.com/office/drawing/2014/main" val="3043003456"/>
                    </a:ext>
                  </a:extLst>
                </a:gridCol>
                <a:gridCol w="246888">
                  <a:extLst>
                    <a:ext uri="{9D8B030D-6E8A-4147-A177-3AD203B41FA5}">
                      <a16:colId xmlns:a16="http://schemas.microsoft.com/office/drawing/2014/main" val="3458181627"/>
                    </a:ext>
                  </a:extLst>
                </a:gridCol>
                <a:gridCol w="246888">
                  <a:extLst>
                    <a:ext uri="{9D8B030D-6E8A-4147-A177-3AD203B41FA5}">
                      <a16:colId xmlns:a16="http://schemas.microsoft.com/office/drawing/2014/main" val="3911410356"/>
                    </a:ext>
                  </a:extLst>
                </a:gridCol>
                <a:gridCol w="246888">
                  <a:extLst>
                    <a:ext uri="{9D8B030D-6E8A-4147-A177-3AD203B41FA5}">
                      <a16:colId xmlns:a16="http://schemas.microsoft.com/office/drawing/2014/main" val="1831105706"/>
                    </a:ext>
                  </a:extLst>
                </a:gridCol>
                <a:gridCol w="246888">
                  <a:extLst>
                    <a:ext uri="{9D8B030D-6E8A-4147-A177-3AD203B41FA5}">
                      <a16:colId xmlns:a16="http://schemas.microsoft.com/office/drawing/2014/main" val="213619263"/>
                    </a:ext>
                  </a:extLst>
                </a:gridCol>
                <a:gridCol w="246888">
                  <a:extLst>
                    <a:ext uri="{9D8B030D-6E8A-4147-A177-3AD203B41FA5}">
                      <a16:colId xmlns:a16="http://schemas.microsoft.com/office/drawing/2014/main" val="2998609408"/>
                    </a:ext>
                  </a:extLst>
                </a:gridCol>
                <a:gridCol w="246888">
                  <a:extLst>
                    <a:ext uri="{9D8B030D-6E8A-4147-A177-3AD203B41FA5}">
                      <a16:colId xmlns:a16="http://schemas.microsoft.com/office/drawing/2014/main" val="987905343"/>
                    </a:ext>
                  </a:extLst>
                </a:gridCol>
                <a:gridCol w="246888">
                  <a:extLst>
                    <a:ext uri="{9D8B030D-6E8A-4147-A177-3AD203B41FA5}">
                      <a16:colId xmlns:a16="http://schemas.microsoft.com/office/drawing/2014/main" val="100279949"/>
                    </a:ext>
                  </a:extLst>
                </a:gridCol>
                <a:gridCol w="246888">
                  <a:extLst>
                    <a:ext uri="{9D8B030D-6E8A-4147-A177-3AD203B41FA5}">
                      <a16:colId xmlns:a16="http://schemas.microsoft.com/office/drawing/2014/main" val="3761493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9010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- 2020-04-15 07:36:45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 تجبرنا الظروف على الابتعاد الآن
لكننا لن نجعل المسافات 
تمنعنا من العيش معاً
تباعدواً، ابقوا معاً
سنتجاوز هذه المرحلة معاً
لمعرفة المزيد: </a:t>
                      </a:r>
                      <a:r>
                        <a:rPr kumimoji="0" lang="en-US" sz="1000" b="0" i="0" u="none" strike="noStrike" kern="1200" cap="none" spc="0" normalizeH="0" baseline="0" noProof="0">
                          <a:ln>
                            <a:noFill/>
                          </a:ln>
                          <a:solidFill>
                            <a:prstClr val="black"/>
                          </a:solidFill>
                          <a:effectLst/>
                          <a:uLnTx/>
                          <a:uFillTx/>
                          <a:latin typeface="+mn-lt"/>
                          <a:ea typeface="+mn-ea"/>
                          <a:cs typeface="+mn-cs"/>
                        </a:rPr>
                        <a:t>https://bit.ly/3emF9lV
#StayApartStayTogether #GetThroughThisTogether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https://scontent-iad3-1.xx.fbcdn.net/v/t15.5256-10/83932522_218110402754312_2429183887155396608_n.jpg?_nc_cat=108&amp;_nc_sid=ad6a45&amp;_nc_ohc=NJ2jTNNvA9wAX9GEnVp&amp;_nc_ht=scontent-iad3-1.xx&amp;oh=7b398d7a4a045721ce06aa87d16c54ea&amp;oe=5ED22DAE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76718792"/>
                  </a:ext>
                </a:extLst>
              </a:tr>
            </a:tbl>
          </a:graphicData>
        </a:graphic>
      </p:graphicFrame>
      <p:sp>
        <p:nvSpPr>
          <p:cNvPr id="4" name="Text Placeholder 3">
            <a:extLst>
              <a:ext uri="{FF2B5EF4-FFF2-40B4-BE49-F238E27FC236}">
                <a16:creationId xmlns:a16="http://schemas.microsoft.com/office/drawing/2014/main" id="{C28FCA75-3E35-4FAF-8FA2-71370A8591C6}"/>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62162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EFA3-4BE0-49BD-8D9D-DDF5643DCD24}"/>
              </a:ext>
            </a:extLst>
          </p:cNvPr>
          <p:cNvSpPr>
            <a:spLocks noGrp="1"/>
          </p:cNvSpPr>
          <p:nvPr>
            <p:ph type="title"/>
          </p:nvPr>
        </p:nvSpPr>
        <p:spPr/>
        <p:txBody>
          <a:bodyPr/>
          <a:lstStyle/>
          <a:p>
            <a:r>
              <a:rPr lang="en-US"/>
              <a:t>Facebook Least Performing Posts by Engagement | Samsung KSA - 1 of 5</a:t>
            </a:r>
          </a:p>
        </p:txBody>
      </p:sp>
      <p:graphicFrame>
        <p:nvGraphicFramePr>
          <p:cNvPr id="5" name="Table Placeholder 4">
            <a:extLst>
              <a:ext uri="{FF2B5EF4-FFF2-40B4-BE49-F238E27FC236}">
                <a16:creationId xmlns:a16="http://schemas.microsoft.com/office/drawing/2014/main" id="{19919CCB-90BF-4CAA-A38A-A47D8EC69ECB}"/>
              </a:ext>
            </a:extLst>
          </p:cNvPr>
          <p:cNvGraphicFramePr>
            <a:graphicFrameLocks noGrp="1"/>
          </p:cNvGraphicFramePr>
          <p:nvPr>
            <p:ph type="tbl" sz="quarter" idx="13"/>
            <p:extLst>
              <p:ext uri="{D42A27DB-BD31-4B8C-83A1-F6EECF244321}">
                <p14:modId xmlns:p14="http://schemas.microsoft.com/office/powerpoint/2010/main" val="3146462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240622548"/>
                    </a:ext>
                  </a:extLst>
                </a:gridCol>
                <a:gridCol w="822960">
                  <a:extLst>
                    <a:ext uri="{9D8B030D-6E8A-4147-A177-3AD203B41FA5}">
                      <a16:colId xmlns:a16="http://schemas.microsoft.com/office/drawing/2014/main" val="755620221"/>
                    </a:ext>
                  </a:extLst>
                </a:gridCol>
                <a:gridCol w="246888">
                  <a:extLst>
                    <a:ext uri="{9D8B030D-6E8A-4147-A177-3AD203B41FA5}">
                      <a16:colId xmlns:a16="http://schemas.microsoft.com/office/drawing/2014/main" val="131556684"/>
                    </a:ext>
                  </a:extLst>
                </a:gridCol>
                <a:gridCol w="246888">
                  <a:extLst>
                    <a:ext uri="{9D8B030D-6E8A-4147-A177-3AD203B41FA5}">
                      <a16:colId xmlns:a16="http://schemas.microsoft.com/office/drawing/2014/main" val="4262781953"/>
                    </a:ext>
                  </a:extLst>
                </a:gridCol>
                <a:gridCol w="246888">
                  <a:extLst>
                    <a:ext uri="{9D8B030D-6E8A-4147-A177-3AD203B41FA5}">
                      <a16:colId xmlns:a16="http://schemas.microsoft.com/office/drawing/2014/main" val="2211045148"/>
                    </a:ext>
                  </a:extLst>
                </a:gridCol>
                <a:gridCol w="246888">
                  <a:extLst>
                    <a:ext uri="{9D8B030D-6E8A-4147-A177-3AD203B41FA5}">
                      <a16:colId xmlns:a16="http://schemas.microsoft.com/office/drawing/2014/main" val="2259657679"/>
                    </a:ext>
                  </a:extLst>
                </a:gridCol>
                <a:gridCol w="246888">
                  <a:extLst>
                    <a:ext uri="{9D8B030D-6E8A-4147-A177-3AD203B41FA5}">
                      <a16:colId xmlns:a16="http://schemas.microsoft.com/office/drawing/2014/main" val="2875896961"/>
                    </a:ext>
                  </a:extLst>
                </a:gridCol>
                <a:gridCol w="246888">
                  <a:extLst>
                    <a:ext uri="{9D8B030D-6E8A-4147-A177-3AD203B41FA5}">
                      <a16:colId xmlns:a16="http://schemas.microsoft.com/office/drawing/2014/main" val="4120363862"/>
                    </a:ext>
                  </a:extLst>
                </a:gridCol>
                <a:gridCol w="246888">
                  <a:extLst>
                    <a:ext uri="{9D8B030D-6E8A-4147-A177-3AD203B41FA5}">
                      <a16:colId xmlns:a16="http://schemas.microsoft.com/office/drawing/2014/main" val="3215663045"/>
                    </a:ext>
                  </a:extLst>
                </a:gridCol>
                <a:gridCol w="246888">
                  <a:extLst>
                    <a:ext uri="{9D8B030D-6E8A-4147-A177-3AD203B41FA5}">
                      <a16:colId xmlns:a16="http://schemas.microsoft.com/office/drawing/2014/main" val="3103416913"/>
                    </a:ext>
                  </a:extLst>
                </a:gridCol>
                <a:gridCol w="246888">
                  <a:extLst>
                    <a:ext uri="{9D8B030D-6E8A-4147-A177-3AD203B41FA5}">
                      <a16:colId xmlns:a16="http://schemas.microsoft.com/office/drawing/2014/main" val="2204828975"/>
                    </a:ext>
                  </a:extLst>
                </a:gridCol>
                <a:gridCol w="246888">
                  <a:extLst>
                    <a:ext uri="{9D8B030D-6E8A-4147-A177-3AD203B41FA5}">
                      <a16:colId xmlns:a16="http://schemas.microsoft.com/office/drawing/2014/main" val="4227255249"/>
                    </a:ext>
                  </a:extLst>
                </a:gridCol>
                <a:gridCol w="246888">
                  <a:extLst>
                    <a:ext uri="{9D8B030D-6E8A-4147-A177-3AD203B41FA5}">
                      <a16:colId xmlns:a16="http://schemas.microsoft.com/office/drawing/2014/main" val="2951183136"/>
                    </a:ext>
                  </a:extLst>
                </a:gridCol>
                <a:gridCol w="246888">
                  <a:extLst>
                    <a:ext uri="{9D8B030D-6E8A-4147-A177-3AD203B41FA5}">
                      <a16:colId xmlns:a16="http://schemas.microsoft.com/office/drawing/2014/main" val="114343908"/>
                    </a:ext>
                  </a:extLst>
                </a:gridCol>
                <a:gridCol w="246888">
                  <a:extLst>
                    <a:ext uri="{9D8B030D-6E8A-4147-A177-3AD203B41FA5}">
                      <a16:colId xmlns:a16="http://schemas.microsoft.com/office/drawing/2014/main" val="2676951109"/>
                    </a:ext>
                  </a:extLst>
                </a:gridCol>
                <a:gridCol w="246888">
                  <a:extLst>
                    <a:ext uri="{9D8B030D-6E8A-4147-A177-3AD203B41FA5}">
                      <a16:colId xmlns:a16="http://schemas.microsoft.com/office/drawing/2014/main" val="2267036460"/>
                    </a:ext>
                  </a:extLst>
                </a:gridCol>
                <a:gridCol w="246888">
                  <a:extLst>
                    <a:ext uri="{9D8B030D-6E8A-4147-A177-3AD203B41FA5}">
                      <a16:colId xmlns:a16="http://schemas.microsoft.com/office/drawing/2014/main" val="3397368968"/>
                    </a:ext>
                  </a:extLst>
                </a:gridCol>
                <a:gridCol w="246888">
                  <a:extLst>
                    <a:ext uri="{9D8B030D-6E8A-4147-A177-3AD203B41FA5}">
                      <a16:colId xmlns:a16="http://schemas.microsoft.com/office/drawing/2014/main" val="1720332674"/>
                    </a:ext>
                  </a:extLst>
                </a:gridCol>
                <a:gridCol w="246888">
                  <a:extLst>
                    <a:ext uri="{9D8B030D-6E8A-4147-A177-3AD203B41FA5}">
                      <a16:colId xmlns:a16="http://schemas.microsoft.com/office/drawing/2014/main" val="1178100065"/>
                    </a:ext>
                  </a:extLst>
                </a:gridCol>
                <a:gridCol w="246888">
                  <a:extLst>
                    <a:ext uri="{9D8B030D-6E8A-4147-A177-3AD203B41FA5}">
                      <a16:colId xmlns:a16="http://schemas.microsoft.com/office/drawing/2014/main" val="1951817374"/>
                    </a:ext>
                  </a:extLst>
                </a:gridCol>
                <a:gridCol w="246888">
                  <a:extLst>
                    <a:ext uri="{9D8B030D-6E8A-4147-A177-3AD203B41FA5}">
                      <a16:colId xmlns:a16="http://schemas.microsoft.com/office/drawing/2014/main" val="3104132659"/>
                    </a:ext>
                  </a:extLst>
                </a:gridCol>
                <a:gridCol w="246888">
                  <a:extLst>
                    <a:ext uri="{9D8B030D-6E8A-4147-A177-3AD203B41FA5}">
                      <a16:colId xmlns:a16="http://schemas.microsoft.com/office/drawing/2014/main" val="3367149179"/>
                    </a:ext>
                  </a:extLst>
                </a:gridCol>
                <a:gridCol w="246888">
                  <a:extLst>
                    <a:ext uri="{9D8B030D-6E8A-4147-A177-3AD203B41FA5}">
                      <a16:colId xmlns:a16="http://schemas.microsoft.com/office/drawing/2014/main" val="3993740448"/>
                    </a:ext>
                  </a:extLst>
                </a:gridCol>
                <a:gridCol w="246888">
                  <a:extLst>
                    <a:ext uri="{9D8B030D-6E8A-4147-A177-3AD203B41FA5}">
                      <a16:colId xmlns:a16="http://schemas.microsoft.com/office/drawing/2014/main" val="1698413394"/>
                    </a:ext>
                  </a:extLst>
                </a:gridCol>
                <a:gridCol w="246888">
                  <a:extLst>
                    <a:ext uri="{9D8B030D-6E8A-4147-A177-3AD203B41FA5}">
                      <a16:colId xmlns:a16="http://schemas.microsoft.com/office/drawing/2014/main" val="589075127"/>
                    </a:ext>
                  </a:extLst>
                </a:gridCol>
                <a:gridCol w="246888">
                  <a:extLst>
                    <a:ext uri="{9D8B030D-6E8A-4147-A177-3AD203B41FA5}">
                      <a16:colId xmlns:a16="http://schemas.microsoft.com/office/drawing/2014/main" val="4024631915"/>
                    </a:ext>
                  </a:extLst>
                </a:gridCol>
                <a:gridCol w="246888">
                  <a:extLst>
                    <a:ext uri="{9D8B030D-6E8A-4147-A177-3AD203B41FA5}">
                      <a16:colId xmlns:a16="http://schemas.microsoft.com/office/drawing/2014/main" val="1513248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9232639"/>
                  </a:ext>
                </a:extLst>
              </a:tr>
            </a:tbl>
          </a:graphicData>
        </a:graphic>
      </p:graphicFrame>
      <p:sp>
        <p:nvSpPr>
          <p:cNvPr id="4" name="Text Placeholder 3">
            <a:extLst>
              <a:ext uri="{FF2B5EF4-FFF2-40B4-BE49-F238E27FC236}">
                <a16:creationId xmlns:a16="http://schemas.microsoft.com/office/drawing/2014/main" id="{940FADCC-F4A9-4139-81BB-10946B267493}"/>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502628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541B7-6BF8-45F2-A9B7-A287B320EE33}"/>
              </a:ext>
            </a:extLst>
          </p:cNvPr>
          <p:cNvSpPr>
            <a:spLocks noGrp="1"/>
          </p:cNvSpPr>
          <p:nvPr>
            <p:ph type="title"/>
          </p:nvPr>
        </p:nvSpPr>
        <p:spPr/>
        <p:txBody>
          <a:bodyPr/>
          <a:lstStyle/>
          <a:p>
            <a:r>
              <a:rPr lang="en-US"/>
              <a:t>Facebook Least Performing Posts by Engagement | Samsung KSA - 2 of 5</a:t>
            </a:r>
          </a:p>
        </p:txBody>
      </p:sp>
      <p:graphicFrame>
        <p:nvGraphicFramePr>
          <p:cNvPr id="5" name="Table Placeholder 4">
            <a:extLst>
              <a:ext uri="{FF2B5EF4-FFF2-40B4-BE49-F238E27FC236}">
                <a16:creationId xmlns:a16="http://schemas.microsoft.com/office/drawing/2014/main" id="{CC2DB9FC-8BAE-438C-80E8-0CD7095AC902}"/>
              </a:ext>
            </a:extLst>
          </p:cNvPr>
          <p:cNvGraphicFramePr>
            <a:graphicFrameLocks noGrp="1"/>
          </p:cNvGraphicFramePr>
          <p:nvPr>
            <p:ph type="tbl" sz="quarter" idx="13"/>
            <p:extLst>
              <p:ext uri="{D42A27DB-BD31-4B8C-83A1-F6EECF244321}">
                <p14:modId xmlns:p14="http://schemas.microsoft.com/office/powerpoint/2010/main" val="3309844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46763899"/>
                    </a:ext>
                  </a:extLst>
                </a:gridCol>
                <a:gridCol w="822960">
                  <a:extLst>
                    <a:ext uri="{9D8B030D-6E8A-4147-A177-3AD203B41FA5}">
                      <a16:colId xmlns:a16="http://schemas.microsoft.com/office/drawing/2014/main" val="1726767546"/>
                    </a:ext>
                  </a:extLst>
                </a:gridCol>
                <a:gridCol w="246888">
                  <a:extLst>
                    <a:ext uri="{9D8B030D-6E8A-4147-A177-3AD203B41FA5}">
                      <a16:colId xmlns:a16="http://schemas.microsoft.com/office/drawing/2014/main" val="2863225694"/>
                    </a:ext>
                  </a:extLst>
                </a:gridCol>
                <a:gridCol w="246888">
                  <a:extLst>
                    <a:ext uri="{9D8B030D-6E8A-4147-A177-3AD203B41FA5}">
                      <a16:colId xmlns:a16="http://schemas.microsoft.com/office/drawing/2014/main" val="903500087"/>
                    </a:ext>
                  </a:extLst>
                </a:gridCol>
                <a:gridCol w="246888">
                  <a:extLst>
                    <a:ext uri="{9D8B030D-6E8A-4147-A177-3AD203B41FA5}">
                      <a16:colId xmlns:a16="http://schemas.microsoft.com/office/drawing/2014/main" val="1852911217"/>
                    </a:ext>
                  </a:extLst>
                </a:gridCol>
                <a:gridCol w="246888">
                  <a:extLst>
                    <a:ext uri="{9D8B030D-6E8A-4147-A177-3AD203B41FA5}">
                      <a16:colId xmlns:a16="http://schemas.microsoft.com/office/drawing/2014/main" val="1925578766"/>
                    </a:ext>
                  </a:extLst>
                </a:gridCol>
                <a:gridCol w="246888">
                  <a:extLst>
                    <a:ext uri="{9D8B030D-6E8A-4147-A177-3AD203B41FA5}">
                      <a16:colId xmlns:a16="http://schemas.microsoft.com/office/drawing/2014/main" val="820138655"/>
                    </a:ext>
                  </a:extLst>
                </a:gridCol>
                <a:gridCol w="246888">
                  <a:extLst>
                    <a:ext uri="{9D8B030D-6E8A-4147-A177-3AD203B41FA5}">
                      <a16:colId xmlns:a16="http://schemas.microsoft.com/office/drawing/2014/main" val="2359180335"/>
                    </a:ext>
                  </a:extLst>
                </a:gridCol>
                <a:gridCol w="246888">
                  <a:extLst>
                    <a:ext uri="{9D8B030D-6E8A-4147-A177-3AD203B41FA5}">
                      <a16:colId xmlns:a16="http://schemas.microsoft.com/office/drawing/2014/main" val="1000954690"/>
                    </a:ext>
                  </a:extLst>
                </a:gridCol>
                <a:gridCol w="246888">
                  <a:extLst>
                    <a:ext uri="{9D8B030D-6E8A-4147-A177-3AD203B41FA5}">
                      <a16:colId xmlns:a16="http://schemas.microsoft.com/office/drawing/2014/main" val="975206300"/>
                    </a:ext>
                  </a:extLst>
                </a:gridCol>
                <a:gridCol w="246888">
                  <a:extLst>
                    <a:ext uri="{9D8B030D-6E8A-4147-A177-3AD203B41FA5}">
                      <a16:colId xmlns:a16="http://schemas.microsoft.com/office/drawing/2014/main" val="4246556741"/>
                    </a:ext>
                  </a:extLst>
                </a:gridCol>
                <a:gridCol w="246888">
                  <a:extLst>
                    <a:ext uri="{9D8B030D-6E8A-4147-A177-3AD203B41FA5}">
                      <a16:colId xmlns:a16="http://schemas.microsoft.com/office/drawing/2014/main" val="2444470995"/>
                    </a:ext>
                  </a:extLst>
                </a:gridCol>
                <a:gridCol w="246888">
                  <a:extLst>
                    <a:ext uri="{9D8B030D-6E8A-4147-A177-3AD203B41FA5}">
                      <a16:colId xmlns:a16="http://schemas.microsoft.com/office/drawing/2014/main" val="2687782018"/>
                    </a:ext>
                  </a:extLst>
                </a:gridCol>
                <a:gridCol w="246888">
                  <a:extLst>
                    <a:ext uri="{9D8B030D-6E8A-4147-A177-3AD203B41FA5}">
                      <a16:colId xmlns:a16="http://schemas.microsoft.com/office/drawing/2014/main" val="5620309"/>
                    </a:ext>
                  </a:extLst>
                </a:gridCol>
                <a:gridCol w="246888">
                  <a:extLst>
                    <a:ext uri="{9D8B030D-6E8A-4147-A177-3AD203B41FA5}">
                      <a16:colId xmlns:a16="http://schemas.microsoft.com/office/drawing/2014/main" val="1435404284"/>
                    </a:ext>
                  </a:extLst>
                </a:gridCol>
                <a:gridCol w="246888">
                  <a:extLst>
                    <a:ext uri="{9D8B030D-6E8A-4147-A177-3AD203B41FA5}">
                      <a16:colId xmlns:a16="http://schemas.microsoft.com/office/drawing/2014/main" val="4042751398"/>
                    </a:ext>
                  </a:extLst>
                </a:gridCol>
                <a:gridCol w="246888">
                  <a:extLst>
                    <a:ext uri="{9D8B030D-6E8A-4147-A177-3AD203B41FA5}">
                      <a16:colId xmlns:a16="http://schemas.microsoft.com/office/drawing/2014/main" val="4110443407"/>
                    </a:ext>
                  </a:extLst>
                </a:gridCol>
                <a:gridCol w="246888">
                  <a:extLst>
                    <a:ext uri="{9D8B030D-6E8A-4147-A177-3AD203B41FA5}">
                      <a16:colId xmlns:a16="http://schemas.microsoft.com/office/drawing/2014/main" val="2482000190"/>
                    </a:ext>
                  </a:extLst>
                </a:gridCol>
                <a:gridCol w="246888">
                  <a:extLst>
                    <a:ext uri="{9D8B030D-6E8A-4147-A177-3AD203B41FA5}">
                      <a16:colId xmlns:a16="http://schemas.microsoft.com/office/drawing/2014/main" val="3386243482"/>
                    </a:ext>
                  </a:extLst>
                </a:gridCol>
                <a:gridCol w="246888">
                  <a:extLst>
                    <a:ext uri="{9D8B030D-6E8A-4147-A177-3AD203B41FA5}">
                      <a16:colId xmlns:a16="http://schemas.microsoft.com/office/drawing/2014/main" val="2673821476"/>
                    </a:ext>
                  </a:extLst>
                </a:gridCol>
                <a:gridCol w="246888">
                  <a:extLst>
                    <a:ext uri="{9D8B030D-6E8A-4147-A177-3AD203B41FA5}">
                      <a16:colId xmlns:a16="http://schemas.microsoft.com/office/drawing/2014/main" val="2217388528"/>
                    </a:ext>
                  </a:extLst>
                </a:gridCol>
                <a:gridCol w="246888">
                  <a:extLst>
                    <a:ext uri="{9D8B030D-6E8A-4147-A177-3AD203B41FA5}">
                      <a16:colId xmlns:a16="http://schemas.microsoft.com/office/drawing/2014/main" val="4069150080"/>
                    </a:ext>
                  </a:extLst>
                </a:gridCol>
                <a:gridCol w="246888">
                  <a:extLst>
                    <a:ext uri="{9D8B030D-6E8A-4147-A177-3AD203B41FA5}">
                      <a16:colId xmlns:a16="http://schemas.microsoft.com/office/drawing/2014/main" val="3485234530"/>
                    </a:ext>
                  </a:extLst>
                </a:gridCol>
                <a:gridCol w="246888">
                  <a:extLst>
                    <a:ext uri="{9D8B030D-6E8A-4147-A177-3AD203B41FA5}">
                      <a16:colId xmlns:a16="http://schemas.microsoft.com/office/drawing/2014/main" val="1855639691"/>
                    </a:ext>
                  </a:extLst>
                </a:gridCol>
                <a:gridCol w="246888">
                  <a:extLst>
                    <a:ext uri="{9D8B030D-6E8A-4147-A177-3AD203B41FA5}">
                      <a16:colId xmlns:a16="http://schemas.microsoft.com/office/drawing/2014/main" val="1735680311"/>
                    </a:ext>
                  </a:extLst>
                </a:gridCol>
                <a:gridCol w="246888">
                  <a:extLst>
                    <a:ext uri="{9D8B030D-6E8A-4147-A177-3AD203B41FA5}">
                      <a16:colId xmlns:a16="http://schemas.microsoft.com/office/drawing/2014/main" val="3660675845"/>
                    </a:ext>
                  </a:extLst>
                </a:gridCol>
                <a:gridCol w="246888">
                  <a:extLst>
                    <a:ext uri="{9D8B030D-6E8A-4147-A177-3AD203B41FA5}">
                      <a16:colId xmlns:a16="http://schemas.microsoft.com/office/drawing/2014/main" val="975486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4136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 Saudi - 2020-04-21 08:18:16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https://scontent-atl3-1.xx.fbcdn.net/v/t1.0-9/s720x720/94491302_3077153488982399_6957693221036097536_o.jpg?_nc_cat=100&amp;_nc_sid=dd9801&amp;_nc_ohc=dn0TCcFUHCYAX9p4aGs&amp;_nc_ht=scontent-atl3-1.xx&amp;_nc_tp=7&amp;oh=0078bb41ff4397616c9562928b82d11c&amp;oe=5EC3531D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04/21/2020 14:21:36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3543927"/>
                  </a:ext>
                </a:extLst>
              </a:tr>
            </a:tbl>
          </a:graphicData>
        </a:graphic>
      </p:graphicFrame>
      <p:sp>
        <p:nvSpPr>
          <p:cNvPr id="4" name="Text Placeholder 3">
            <a:extLst>
              <a:ext uri="{FF2B5EF4-FFF2-40B4-BE49-F238E27FC236}">
                <a16:creationId xmlns:a16="http://schemas.microsoft.com/office/drawing/2014/main" id="{95A7AD10-A000-4E05-A716-67260562F64C}"/>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1728371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8E75D-5FC4-41A6-88CB-4080360B8DEB}"/>
              </a:ext>
            </a:extLst>
          </p:cNvPr>
          <p:cNvSpPr>
            <a:spLocks noGrp="1"/>
          </p:cNvSpPr>
          <p:nvPr>
            <p:ph type="title"/>
          </p:nvPr>
        </p:nvSpPr>
        <p:spPr/>
        <p:txBody>
          <a:bodyPr/>
          <a:lstStyle/>
          <a:p>
            <a:r>
              <a:rPr lang="en-US"/>
              <a:t>Facebook Least Performing Posts by Engagement | Samsung KSA - 3 of 5</a:t>
            </a:r>
          </a:p>
        </p:txBody>
      </p:sp>
      <p:graphicFrame>
        <p:nvGraphicFramePr>
          <p:cNvPr id="5" name="Table Placeholder 4">
            <a:extLst>
              <a:ext uri="{FF2B5EF4-FFF2-40B4-BE49-F238E27FC236}">
                <a16:creationId xmlns:a16="http://schemas.microsoft.com/office/drawing/2014/main" id="{E79C3A0E-4794-4067-8861-0CA8809DE402}"/>
              </a:ext>
            </a:extLst>
          </p:cNvPr>
          <p:cNvGraphicFramePr>
            <a:graphicFrameLocks noGrp="1"/>
          </p:cNvGraphicFramePr>
          <p:nvPr>
            <p:ph type="tbl" sz="quarter" idx="13"/>
            <p:extLst>
              <p:ext uri="{D42A27DB-BD31-4B8C-83A1-F6EECF244321}">
                <p14:modId xmlns:p14="http://schemas.microsoft.com/office/powerpoint/2010/main" val="741998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183149828"/>
                    </a:ext>
                  </a:extLst>
                </a:gridCol>
                <a:gridCol w="822960">
                  <a:extLst>
                    <a:ext uri="{9D8B030D-6E8A-4147-A177-3AD203B41FA5}">
                      <a16:colId xmlns:a16="http://schemas.microsoft.com/office/drawing/2014/main" val="4111313224"/>
                    </a:ext>
                  </a:extLst>
                </a:gridCol>
                <a:gridCol w="246888">
                  <a:extLst>
                    <a:ext uri="{9D8B030D-6E8A-4147-A177-3AD203B41FA5}">
                      <a16:colId xmlns:a16="http://schemas.microsoft.com/office/drawing/2014/main" val="1523103094"/>
                    </a:ext>
                  </a:extLst>
                </a:gridCol>
                <a:gridCol w="246888">
                  <a:extLst>
                    <a:ext uri="{9D8B030D-6E8A-4147-A177-3AD203B41FA5}">
                      <a16:colId xmlns:a16="http://schemas.microsoft.com/office/drawing/2014/main" val="4248065281"/>
                    </a:ext>
                  </a:extLst>
                </a:gridCol>
                <a:gridCol w="246888">
                  <a:extLst>
                    <a:ext uri="{9D8B030D-6E8A-4147-A177-3AD203B41FA5}">
                      <a16:colId xmlns:a16="http://schemas.microsoft.com/office/drawing/2014/main" val="4130181073"/>
                    </a:ext>
                  </a:extLst>
                </a:gridCol>
                <a:gridCol w="246888">
                  <a:extLst>
                    <a:ext uri="{9D8B030D-6E8A-4147-A177-3AD203B41FA5}">
                      <a16:colId xmlns:a16="http://schemas.microsoft.com/office/drawing/2014/main" val="3669525009"/>
                    </a:ext>
                  </a:extLst>
                </a:gridCol>
                <a:gridCol w="246888">
                  <a:extLst>
                    <a:ext uri="{9D8B030D-6E8A-4147-A177-3AD203B41FA5}">
                      <a16:colId xmlns:a16="http://schemas.microsoft.com/office/drawing/2014/main" val="703198552"/>
                    </a:ext>
                  </a:extLst>
                </a:gridCol>
                <a:gridCol w="246888">
                  <a:extLst>
                    <a:ext uri="{9D8B030D-6E8A-4147-A177-3AD203B41FA5}">
                      <a16:colId xmlns:a16="http://schemas.microsoft.com/office/drawing/2014/main" val="943179382"/>
                    </a:ext>
                  </a:extLst>
                </a:gridCol>
                <a:gridCol w="246888">
                  <a:extLst>
                    <a:ext uri="{9D8B030D-6E8A-4147-A177-3AD203B41FA5}">
                      <a16:colId xmlns:a16="http://schemas.microsoft.com/office/drawing/2014/main" val="1276518087"/>
                    </a:ext>
                  </a:extLst>
                </a:gridCol>
                <a:gridCol w="246888">
                  <a:extLst>
                    <a:ext uri="{9D8B030D-6E8A-4147-A177-3AD203B41FA5}">
                      <a16:colId xmlns:a16="http://schemas.microsoft.com/office/drawing/2014/main" val="2634096166"/>
                    </a:ext>
                  </a:extLst>
                </a:gridCol>
                <a:gridCol w="246888">
                  <a:extLst>
                    <a:ext uri="{9D8B030D-6E8A-4147-A177-3AD203B41FA5}">
                      <a16:colId xmlns:a16="http://schemas.microsoft.com/office/drawing/2014/main" val="3072096071"/>
                    </a:ext>
                  </a:extLst>
                </a:gridCol>
                <a:gridCol w="246888">
                  <a:extLst>
                    <a:ext uri="{9D8B030D-6E8A-4147-A177-3AD203B41FA5}">
                      <a16:colId xmlns:a16="http://schemas.microsoft.com/office/drawing/2014/main" val="2005616121"/>
                    </a:ext>
                  </a:extLst>
                </a:gridCol>
                <a:gridCol w="246888">
                  <a:extLst>
                    <a:ext uri="{9D8B030D-6E8A-4147-A177-3AD203B41FA5}">
                      <a16:colId xmlns:a16="http://schemas.microsoft.com/office/drawing/2014/main" val="3986233593"/>
                    </a:ext>
                  </a:extLst>
                </a:gridCol>
                <a:gridCol w="246888">
                  <a:extLst>
                    <a:ext uri="{9D8B030D-6E8A-4147-A177-3AD203B41FA5}">
                      <a16:colId xmlns:a16="http://schemas.microsoft.com/office/drawing/2014/main" val="535868930"/>
                    </a:ext>
                  </a:extLst>
                </a:gridCol>
                <a:gridCol w="246888">
                  <a:extLst>
                    <a:ext uri="{9D8B030D-6E8A-4147-A177-3AD203B41FA5}">
                      <a16:colId xmlns:a16="http://schemas.microsoft.com/office/drawing/2014/main" val="3605584228"/>
                    </a:ext>
                  </a:extLst>
                </a:gridCol>
                <a:gridCol w="246888">
                  <a:extLst>
                    <a:ext uri="{9D8B030D-6E8A-4147-A177-3AD203B41FA5}">
                      <a16:colId xmlns:a16="http://schemas.microsoft.com/office/drawing/2014/main" val="1996550974"/>
                    </a:ext>
                  </a:extLst>
                </a:gridCol>
                <a:gridCol w="246888">
                  <a:extLst>
                    <a:ext uri="{9D8B030D-6E8A-4147-A177-3AD203B41FA5}">
                      <a16:colId xmlns:a16="http://schemas.microsoft.com/office/drawing/2014/main" val="3795443268"/>
                    </a:ext>
                  </a:extLst>
                </a:gridCol>
                <a:gridCol w="246888">
                  <a:extLst>
                    <a:ext uri="{9D8B030D-6E8A-4147-A177-3AD203B41FA5}">
                      <a16:colId xmlns:a16="http://schemas.microsoft.com/office/drawing/2014/main" val="4258174340"/>
                    </a:ext>
                  </a:extLst>
                </a:gridCol>
                <a:gridCol w="246888">
                  <a:extLst>
                    <a:ext uri="{9D8B030D-6E8A-4147-A177-3AD203B41FA5}">
                      <a16:colId xmlns:a16="http://schemas.microsoft.com/office/drawing/2014/main" val="304977524"/>
                    </a:ext>
                  </a:extLst>
                </a:gridCol>
                <a:gridCol w="246888">
                  <a:extLst>
                    <a:ext uri="{9D8B030D-6E8A-4147-A177-3AD203B41FA5}">
                      <a16:colId xmlns:a16="http://schemas.microsoft.com/office/drawing/2014/main" val="784822042"/>
                    </a:ext>
                  </a:extLst>
                </a:gridCol>
                <a:gridCol w="246888">
                  <a:extLst>
                    <a:ext uri="{9D8B030D-6E8A-4147-A177-3AD203B41FA5}">
                      <a16:colId xmlns:a16="http://schemas.microsoft.com/office/drawing/2014/main" val="4268361922"/>
                    </a:ext>
                  </a:extLst>
                </a:gridCol>
                <a:gridCol w="246888">
                  <a:extLst>
                    <a:ext uri="{9D8B030D-6E8A-4147-A177-3AD203B41FA5}">
                      <a16:colId xmlns:a16="http://schemas.microsoft.com/office/drawing/2014/main" val="806412894"/>
                    </a:ext>
                  </a:extLst>
                </a:gridCol>
                <a:gridCol w="246888">
                  <a:extLst>
                    <a:ext uri="{9D8B030D-6E8A-4147-A177-3AD203B41FA5}">
                      <a16:colId xmlns:a16="http://schemas.microsoft.com/office/drawing/2014/main" val="996572758"/>
                    </a:ext>
                  </a:extLst>
                </a:gridCol>
                <a:gridCol w="246888">
                  <a:extLst>
                    <a:ext uri="{9D8B030D-6E8A-4147-A177-3AD203B41FA5}">
                      <a16:colId xmlns:a16="http://schemas.microsoft.com/office/drawing/2014/main" val="666173562"/>
                    </a:ext>
                  </a:extLst>
                </a:gridCol>
                <a:gridCol w="246888">
                  <a:extLst>
                    <a:ext uri="{9D8B030D-6E8A-4147-A177-3AD203B41FA5}">
                      <a16:colId xmlns:a16="http://schemas.microsoft.com/office/drawing/2014/main" val="2004086812"/>
                    </a:ext>
                  </a:extLst>
                </a:gridCol>
                <a:gridCol w="246888">
                  <a:extLst>
                    <a:ext uri="{9D8B030D-6E8A-4147-A177-3AD203B41FA5}">
                      <a16:colId xmlns:a16="http://schemas.microsoft.com/office/drawing/2014/main" val="3854973123"/>
                    </a:ext>
                  </a:extLst>
                </a:gridCol>
                <a:gridCol w="246888">
                  <a:extLst>
                    <a:ext uri="{9D8B030D-6E8A-4147-A177-3AD203B41FA5}">
                      <a16:colId xmlns:a16="http://schemas.microsoft.com/office/drawing/2014/main" val="641038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3520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- 2020-04-22 18:56:29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بمناسبة يوم الأرض، وقبل أن تلقي الكراتين، فكر بما يمكنك أن تصنع منها. من يعلم فقد تكون على وشك إلقاء منزل قطتك؟ اكتشف ما يمكنك فعله وأنت في المنزل @</a:t>
                      </a:r>
                      <a:r>
                        <a:rPr kumimoji="0" lang="en-US" sz="1000" b="0" i="0" u="none" strike="noStrike" kern="1200" cap="none" spc="0" normalizeH="0" baseline="0" noProof="0">
                          <a:ln>
                            <a:noFill/>
                          </a:ln>
                          <a:solidFill>
                            <a:prstClr val="black"/>
                          </a:solidFill>
                          <a:effectLst/>
                          <a:uLnTx/>
                          <a:uFillTx/>
                          <a:latin typeface="+mn-lt"/>
                          <a:ea typeface="+mn-ea"/>
                          <a:cs typeface="+mn-cs"/>
                        </a:rPr>
                        <a:t>SamsungTV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https://scontent-iad3-1.xx.fbcdn.net/v/t15.13418-10/s720x720/94297177_548339786097331_8357297173016084480_n.jpg?_nc_cat=109&amp;_nc_sid=ad6a45&amp;_nc_ohc=H4eBCvkf6p8AX_iyycO&amp;_nc_ht=scontent-iad3-1.xx&amp;_nc_tp=7&amp;oh=18c9c8ab9894a1cccef3938e58aa1c1d&amp;oe=5ED50AF0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77072867"/>
                  </a:ext>
                </a:extLst>
              </a:tr>
            </a:tbl>
          </a:graphicData>
        </a:graphic>
      </p:graphicFrame>
      <p:sp>
        <p:nvSpPr>
          <p:cNvPr id="4" name="Text Placeholder 3">
            <a:extLst>
              <a:ext uri="{FF2B5EF4-FFF2-40B4-BE49-F238E27FC236}">
                <a16:creationId xmlns:a16="http://schemas.microsoft.com/office/drawing/2014/main" id="{5E8E846D-A957-4C3A-B5D6-89D6A52A9938}"/>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0614885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E5E00-A198-4DD9-A139-2AE8CEF82C26}"/>
              </a:ext>
            </a:extLst>
          </p:cNvPr>
          <p:cNvSpPr>
            <a:spLocks noGrp="1"/>
          </p:cNvSpPr>
          <p:nvPr>
            <p:ph type="title"/>
          </p:nvPr>
        </p:nvSpPr>
        <p:spPr/>
        <p:txBody>
          <a:bodyPr/>
          <a:lstStyle/>
          <a:p>
            <a:r>
              <a:rPr lang="en-US"/>
              <a:t>Facebook Least Performing Posts by Engagement | Samsung KSA - 4 of 5</a:t>
            </a:r>
          </a:p>
        </p:txBody>
      </p:sp>
      <p:graphicFrame>
        <p:nvGraphicFramePr>
          <p:cNvPr id="5" name="Table Placeholder 4">
            <a:extLst>
              <a:ext uri="{FF2B5EF4-FFF2-40B4-BE49-F238E27FC236}">
                <a16:creationId xmlns:a16="http://schemas.microsoft.com/office/drawing/2014/main" id="{EE191F15-91D4-4B3C-90E8-75894AB741D0}"/>
              </a:ext>
            </a:extLst>
          </p:cNvPr>
          <p:cNvGraphicFramePr>
            <a:graphicFrameLocks noGrp="1"/>
          </p:cNvGraphicFramePr>
          <p:nvPr>
            <p:ph type="tbl" sz="quarter" idx="13"/>
            <p:extLst>
              <p:ext uri="{D42A27DB-BD31-4B8C-83A1-F6EECF244321}">
                <p14:modId xmlns:p14="http://schemas.microsoft.com/office/powerpoint/2010/main" val="3689468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261967442"/>
                    </a:ext>
                  </a:extLst>
                </a:gridCol>
                <a:gridCol w="822960">
                  <a:extLst>
                    <a:ext uri="{9D8B030D-6E8A-4147-A177-3AD203B41FA5}">
                      <a16:colId xmlns:a16="http://schemas.microsoft.com/office/drawing/2014/main" val="288853578"/>
                    </a:ext>
                  </a:extLst>
                </a:gridCol>
                <a:gridCol w="246888">
                  <a:extLst>
                    <a:ext uri="{9D8B030D-6E8A-4147-A177-3AD203B41FA5}">
                      <a16:colId xmlns:a16="http://schemas.microsoft.com/office/drawing/2014/main" val="559293391"/>
                    </a:ext>
                  </a:extLst>
                </a:gridCol>
                <a:gridCol w="246888">
                  <a:extLst>
                    <a:ext uri="{9D8B030D-6E8A-4147-A177-3AD203B41FA5}">
                      <a16:colId xmlns:a16="http://schemas.microsoft.com/office/drawing/2014/main" val="667294566"/>
                    </a:ext>
                  </a:extLst>
                </a:gridCol>
                <a:gridCol w="246888">
                  <a:extLst>
                    <a:ext uri="{9D8B030D-6E8A-4147-A177-3AD203B41FA5}">
                      <a16:colId xmlns:a16="http://schemas.microsoft.com/office/drawing/2014/main" val="1538062904"/>
                    </a:ext>
                  </a:extLst>
                </a:gridCol>
                <a:gridCol w="246888">
                  <a:extLst>
                    <a:ext uri="{9D8B030D-6E8A-4147-A177-3AD203B41FA5}">
                      <a16:colId xmlns:a16="http://schemas.microsoft.com/office/drawing/2014/main" val="2719821438"/>
                    </a:ext>
                  </a:extLst>
                </a:gridCol>
                <a:gridCol w="246888">
                  <a:extLst>
                    <a:ext uri="{9D8B030D-6E8A-4147-A177-3AD203B41FA5}">
                      <a16:colId xmlns:a16="http://schemas.microsoft.com/office/drawing/2014/main" val="2639175702"/>
                    </a:ext>
                  </a:extLst>
                </a:gridCol>
                <a:gridCol w="246888">
                  <a:extLst>
                    <a:ext uri="{9D8B030D-6E8A-4147-A177-3AD203B41FA5}">
                      <a16:colId xmlns:a16="http://schemas.microsoft.com/office/drawing/2014/main" val="4063652181"/>
                    </a:ext>
                  </a:extLst>
                </a:gridCol>
                <a:gridCol w="246888">
                  <a:extLst>
                    <a:ext uri="{9D8B030D-6E8A-4147-A177-3AD203B41FA5}">
                      <a16:colId xmlns:a16="http://schemas.microsoft.com/office/drawing/2014/main" val="2463147335"/>
                    </a:ext>
                  </a:extLst>
                </a:gridCol>
                <a:gridCol w="246888">
                  <a:extLst>
                    <a:ext uri="{9D8B030D-6E8A-4147-A177-3AD203B41FA5}">
                      <a16:colId xmlns:a16="http://schemas.microsoft.com/office/drawing/2014/main" val="1421063263"/>
                    </a:ext>
                  </a:extLst>
                </a:gridCol>
                <a:gridCol w="246888">
                  <a:extLst>
                    <a:ext uri="{9D8B030D-6E8A-4147-A177-3AD203B41FA5}">
                      <a16:colId xmlns:a16="http://schemas.microsoft.com/office/drawing/2014/main" val="2546544244"/>
                    </a:ext>
                  </a:extLst>
                </a:gridCol>
                <a:gridCol w="246888">
                  <a:extLst>
                    <a:ext uri="{9D8B030D-6E8A-4147-A177-3AD203B41FA5}">
                      <a16:colId xmlns:a16="http://schemas.microsoft.com/office/drawing/2014/main" val="1840810475"/>
                    </a:ext>
                  </a:extLst>
                </a:gridCol>
                <a:gridCol w="246888">
                  <a:extLst>
                    <a:ext uri="{9D8B030D-6E8A-4147-A177-3AD203B41FA5}">
                      <a16:colId xmlns:a16="http://schemas.microsoft.com/office/drawing/2014/main" val="2836673722"/>
                    </a:ext>
                  </a:extLst>
                </a:gridCol>
                <a:gridCol w="246888">
                  <a:extLst>
                    <a:ext uri="{9D8B030D-6E8A-4147-A177-3AD203B41FA5}">
                      <a16:colId xmlns:a16="http://schemas.microsoft.com/office/drawing/2014/main" val="1201767120"/>
                    </a:ext>
                  </a:extLst>
                </a:gridCol>
                <a:gridCol w="246888">
                  <a:extLst>
                    <a:ext uri="{9D8B030D-6E8A-4147-A177-3AD203B41FA5}">
                      <a16:colId xmlns:a16="http://schemas.microsoft.com/office/drawing/2014/main" val="2792165301"/>
                    </a:ext>
                  </a:extLst>
                </a:gridCol>
                <a:gridCol w="246888">
                  <a:extLst>
                    <a:ext uri="{9D8B030D-6E8A-4147-A177-3AD203B41FA5}">
                      <a16:colId xmlns:a16="http://schemas.microsoft.com/office/drawing/2014/main" val="3685290957"/>
                    </a:ext>
                  </a:extLst>
                </a:gridCol>
                <a:gridCol w="246888">
                  <a:extLst>
                    <a:ext uri="{9D8B030D-6E8A-4147-A177-3AD203B41FA5}">
                      <a16:colId xmlns:a16="http://schemas.microsoft.com/office/drawing/2014/main" val="497546215"/>
                    </a:ext>
                  </a:extLst>
                </a:gridCol>
                <a:gridCol w="246888">
                  <a:extLst>
                    <a:ext uri="{9D8B030D-6E8A-4147-A177-3AD203B41FA5}">
                      <a16:colId xmlns:a16="http://schemas.microsoft.com/office/drawing/2014/main" val="3832041481"/>
                    </a:ext>
                  </a:extLst>
                </a:gridCol>
                <a:gridCol w="246888">
                  <a:extLst>
                    <a:ext uri="{9D8B030D-6E8A-4147-A177-3AD203B41FA5}">
                      <a16:colId xmlns:a16="http://schemas.microsoft.com/office/drawing/2014/main" val="3257213152"/>
                    </a:ext>
                  </a:extLst>
                </a:gridCol>
                <a:gridCol w="246888">
                  <a:extLst>
                    <a:ext uri="{9D8B030D-6E8A-4147-A177-3AD203B41FA5}">
                      <a16:colId xmlns:a16="http://schemas.microsoft.com/office/drawing/2014/main" val="1782787432"/>
                    </a:ext>
                  </a:extLst>
                </a:gridCol>
                <a:gridCol w="246888">
                  <a:extLst>
                    <a:ext uri="{9D8B030D-6E8A-4147-A177-3AD203B41FA5}">
                      <a16:colId xmlns:a16="http://schemas.microsoft.com/office/drawing/2014/main" val="3485807014"/>
                    </a:ext>
                  </a:extLst>
                </a:gridCol>
                <a:gridCol w="246888">
                  <a:extLst>
                    <a:ext uri="{9D8B030D-6E8A-4147-A177-3AD203B41FA5}">
                      <a16:colId xmlns:a16="http://schemas.microsoft.com/office/drawing/2014/main" val="2884270328"/>
                    </a:ext>
                  </a:extLst>
                </a:gridCol>
                <a:gridCol w="246888">
                  <a:extLst>
                    <a:ext uri="{9D8B030D-6E8A-4147-A177-3AD203B41FA5}">
                      <a16:colId xmlns:a16="http://schemas.microsoft.com/office/drawing/2014/main" val="1980126868"/>
                    </a:ext>
                  </a:extLst>
                </a:gridCol>
                <a:gridCol w="246888">
                  <a:extLst>
                    <a:ext uri="{9D8B030D-6E8A-4147-A177-3AD203B41FA5}">
                      <a16:colId xmlns:a16="http://schemas.microsoft.com/office/drawing/2014/main" val="3633588450"/>
                    </a:ext>
                  </a:extLst>
                </a:gridCol>
                <a:gridCol w="246888">
                  <a:extLst>
                    <a:ext uri="{9D8B030D-6E8A-4147-A177-3AD203B41FA5}">
                      <a16:colId xmlns:a16="http://schemas.microsoft.com/office/drawing/2014/main" val="3474723075"/>
                    </a:ext>
                  </a:extLst>
                </a:gridCol>
                <a:gridCol w="246888">
                  <a:extLst>
                    <a:ext uri="{9D8B030D-6E8A-4147-A177-3AD203B41FA5}">
                      <a16:colId xmlns:a16="http://schemas.microsoft.com/office/drawing/2014/main" val="3401541621"/>
                    </a:ext>
                  </a:extLst>
                </a:gridCol>
                <a:gridCol w="246888">
                  <a:extLst>
                    <a:ext uri="{9D8B030D-6E8A-4147-A177-3AD203B41FA5}">
                      <a16:colId xmlns:a16="http://schemas.microsoft.com/office/drawing/2014/main" val="1431037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82016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- 2020-04-22 18:56:30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حين تنظر إلى الأمور بشكل مختلف، تتفتح أمامك أمور كثيرة. بمناسبة يوم الأرض، لا تتردد أن تفعل الكثير من الأمور بالكراتين الفارغة في منزلك.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https://scontent-iad3-1.xx.fbcdn.net/v/t15.13418-10/s720x720/94268655_524979774835157_5463166510379827200_n.jpg?_nc_cat=108&amp;_nc_sid=ad6a45&amp;_nc_ohc=Rmkd9g26PNAAX8Dt-bE&amp;_nc_ht=scontent-iad3-1.xx&amp;_nc_tp=7&amp;oh=056dbd992d44534b99e1e08ebbadd907&amp;oe=5ED389F4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40478945"/>
                  </a:ext>
                </a:extLst>
              </a:tr>
            </a:tbl>
          </a:graphicData>
        </a:graphic>
      </p:graphicFrame>
      <p:sp>
        <p:nvSpPr>
          <p:cNvPr id="4" name="Text Placeholder 3">
            <a:extLst>
              <a:ext uri="{FF2B5EF4-FFF2-40B4-BE49-F238E27FC236}">
                <a16:creationId xmlns:a16="http://schemas.microsoft.com/office/drawing/2014/main" id="{0079D6C9-D643-4BCD-A13A-E66728CF873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791431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04042-FE1F-4D4A-A4BC-2AE4C24547F5}"/>
              </a:ext>
            </a:extLst>
          </p:cNvPr>
          <p:cNvSpPr>
            <a:spLocks noGrp="1"/>
          </p:cNvSpPr>
          <p:nvPr>
            <p:ph type="title"/>
          </p:nvPr>
        </p:nvSpPr>
        <p:spPr/>
        <p:txBody>
          <a:bodyPr/>
          <a:lstStyle/>
          <a:p>
            <a:r>
              <a:rPr lang="en-US"/>
              <a:t>Facebook Least Performing Posts by Engagement | Samsung KSA - 5 of 5</a:t>
            </a:r>
          </a:p>
        </p:txBody>
      </p:sp>
      <p:graphicFrame>
        <p:nvGraphicFramePr>
          <p:cNvPr id="5" name="Table Placeholder 4">
            <a:extLst>
              <a:ext uri="{FF2B5EF4-FFF2-40B4-BE49-F238E27FC236}">
                <a16:creationId xmlns:a16="http://schemas.microsoft.com/office/drawing/2014/main" id="{80079104-BC19-4029-A83C-65582724AF5C}"/>
              </a:ext>
            </a:extLst>
          </p:cNvPr>
          <p:cNvGraphicFramePr>
            <a:graphicFrameLocks noGrp="1"/>
          </p:cNvGraphicFramePr>
          <p:nvPr>
            <p:ph type="tbl" sz="quarter" idx="13"/>
            <p:extLst>
              <p:ext uri="{D42A27DB-BD31-4B8C-83A1-F6EECF244321}">
                <p14:modId xmlns:p14="http://schemas.microsoft.com/office/powerpoint/2010/main" val="2793097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442741210"/>
                    </a:ext>
                  </a:extLst>
                </a:gridCol>
                <a:gridCol w="822960">
                  <a:extLst>
                    <a:ext uri="{9D8B030D-6E8A-4147-A177-3AD203B41FA5}">
                      <a16:colId xmlns:a16="http://schemas.microsoft.com/office/drawing/2014/main" val="678388141"/>
                    </a:ext>
                  </a:extLst>
                </a:gridCol>
                <a:gridCol w="246888">
                  <a:extLst>
                    <a:ext uri="{9D8B030D-6E8A-4147-A177-3AD203B41FA5}">
                      <a16:colId xmlns:a16="http://schemas.microsoft.com/office/drawing/2014/main" val="3345590925"/>
                    </a:ext>
                  </a:extLst>
                </a:gridCol>
                <a:gridCol w="246888">
                  <a:extLst>
                    <a:ext uri="{9D8B030D-6E8A-4147-A177-3AD203B41FA5}">
                      <a16:colId xmlns:a16="http://schemas.microsoft.com/office/drawing/2014/main" val="3527766590"/>
                    </a:ext>
                  </a:extLst>
                </a:gridCol>
                <a:gridCol w="246888">
                  <a:extLst>
                    <a:ext uri="{9D8B030D-6E8A-4147-A177-3AD203B41FA5}">
                      <a16:colId xmlns:a16="http://schemas.microsoft.com/office/drawing/2014/main" val="4141256256"/>
                    </a:ext>
                  </a:extLst>
                </a:gridCol>
                <a:gridCol w="246888">
                  <a:extLst>
                    <a:ext uri="{9D8B030D-6E8A-4147-A177-3AD203B41FA5}">
                      <a16:colId xmlns:a16="http://schemas.microsoft.com/office/drawing/2014/main" val="1671007125"/>
                    </a:ext>
                  </a:extLst>
                </a:gridCol>
                <a:gridCol w="246888">
                  <a:extLst>
                    <a:ext uri="{9D8B030D-6E8A-4147-A177-3AD203B41FA5}">
                      <a16:colId xmlns:a16="http://schemas.microsoft.com/office/drawing/2014/main" val="3579680415"/>
                    </a:ext>
                  </a:extLst>
                </a:gridCol>
                <a:gridCol w="246888">
                  <a:extLst>
                    <a:ext uri="{9D8B030D-6E8A-4147-A177-3AD203B41FA5}">
                      <a16:colId xmlns:a16="http://schemas.microsoft.com/office/drawing/2014/main" val="3389596307"/>
                    </a:ext>
                  </a:extLst>
                </a:gridCol>
                <a:gridCol w="246888">
                  <a:extLst>
                    <a:ext uri="{9D8B030D-6E8A-4147-A177-3AD203B41FA5}">
                      <a16:colId xmlns:a16="http://schemas.microsoft.com/office/drawing/2014/main" val="3414950874"/>
                    </a:ext>
                  </a:extLst>
                </a:gridCol>
                <a:gridCol w="246888">
                  <a:extLst>
                    <a:ext uri="{9D8B030D-6E8A-4147-A177-3AD203B41FA5}">
                      <a16:colId xmlns:a16="http://schemas.microsoft.com/office/drawing/2014/main" val="1910453566"/>
                    </a:ext>
                  </a:extLst>
                </a:gridCol>
                <a:gridCol w="246888">
                  <a:extLst>
                    <a:ext uri="{9D8B030D-6E8A-4147-A177-3AD203B41FA5}">
                      <a16:colId xmlns:a16="http://schemas.microsoft.com/office/drawing/2014/main" val="3395725681"/>
                    </a:ext>
                  </a:extLst>
                </a:gridCol>
                <a:gridCol w="246888">
                  <a:extLst>
                    <a:ext uri="{9D8B030D-6E8A-4147-A177-3AD203B41FA5}">
                      <a16:colId xmlns:a16="http://schemas.microsoft.com/office/drawing/2014/main" val="2852219289"/>
                    </a:ext>
                  </a:extLst>
                </a:gridCol>
                <a:gridCol w="246888">
                  <a:extLst>
                    <a:ext uri="{9D8B030D-6E8A-4147-A177-3AD203B41FA5}">
                      <a16:colId xmlns:a16="http://schemas.microsoft.com/office/drawing/2014/main" val="1748083241"/>
                    </a:ext>
                  </a:extLst>
                </a:gridCol>
                <a:gridCol w="246888">
                  <a:extLst>
                    <a:ext uri="{9D8B030D-6E8A-4147-A177-3AD203B41FA5}">
                      <a16:colId xmlns:a16="http://schemas.microsoft.com/office/drawing/2014/main" val="1481218242"/>
                    </a:ext>
                  </a:extLst>
                </a:gridCol>
                <a:gridCol w="246888">
                  <a:extLst>
                    <a:ext uri="{9D8B030D-6E8A-4147-A177-3AD203B41FA5}">
                      <a16:colId xmlns:a16="http://schemas.microsoft.com/office/drawing/2014/main" val="1183924374"/>
                    </a:ext>
                  </a:extLst>
                </a:gridCol>
                <a:gridCol w="246888">
                  <a:extLst>
                    <a:ext uri="{9D8B030D-6E8A-4147-A177-3AD203B41FA5}">
                      <a16:colId xmlns:a16="http://schemas.microsoft.com/office/drawing/2014/main" val="4275627922"/>
                    </a:ext>
                  </a:extLst>
                </a:gridCol>
                <a:gridCol w="246888">
                  <a:extLst>
                    <a:ext uri="{9D8B030D-6E8A-4147-A177-3AD203B41FA5}">
                      <a16:colId xmlns:a16="http://schemas.microsoft.com/office/drawing/2014/main" val="4064531162"/>
                    </a:ext>
                  </a:extLst>
                </a:gridCol>
                <a:gridCol w="246888">
                  <a:extLst>
                    <a:ext uri="{9D8B030D-6E8A-4147-A177-3AD203B41FA5}">
                      <a16:colId xmlns:a16="http://schemas.microsoft.com/office/drawing/2014/main" val="1570192736"/>
                    </a:ext>
                  </a:extLst>
                </a:gridCol>
                <a:gridCol w="246888">
                  <a:extLst>
                    <a:ext uri="{9D8B030D-6E8A-4147-A177-3AD203B41FA5}">
                      <a16:colId xmlns:a16="http://schemas.microsoft.com/office/drawing/2014/main" val="862499462"/>
                    </a:ext>
                  </a:extLst>
                </a:gridCol>
                <a:gridCol w="246888">
                  <a:extLst>
                    <a:ext uri="{9D8B030D-6E8A-4147-A177-3AD203B41FA5}">
                      <a16:colId xmlns:a16="http://schemas.microsoft.com/office/drawing/2014/main" val="3363729643"/>
                    </a:ext>
                  </a:extLst>
                </a:gridCol>
                <a:gridCol w="246888">
                  <a:extLst>
                    <a:ext uri="{9D8B030D-6E8A-4147-A177-3AD203B41FA5}">
                      <a16:colId xmlns:a16="http://schemas.microsoft.com/office/drawing/2014/main" val="3779913946"/>
                    </a:ext>
                  </a:extLst>
                </a:gridCol>
                <a:gridCol w="246888">
                  <a:extLst>
                    <a:ext uri="{9D8B030D-6E8A-4147-A177-3AD203B41FA5}">
                      <a16:colId xmlns:a16="http://schemas.microsoft.com/office/drawing/2014/main" val="3440622378"/>
                    </a:ext>
                  </a:extLst>
                </a:gridCol>
                <a:gridCol w="246888">
                  <a:extLst>
                    <a:ext uri="{9D8B030D-6E8A-4147-A177-3AD203B41FA5}">
                      <a16:colId xmlns:a16="http://schemas.microsoft.com/office/drawing/2014/main" val="3808710054"/>
                    </a:ext>
                  </a:extLst>
                </a:gridCol>
                <a:gridCol w="246888">
                  <a:extLst>
                    <a:ext uri="{9D8B030D-6E8A-4147-A177-3AD203B41FA5}">
                      <a16:colId xmlns:a16="http://schemas.microsoft.com/office/drawing/2014/main" val="2066449193"/>
                    </a:ext>
                  </a:extLst>
                </a:gridCol>
                <a:gridCol w="246888">
                  <a:extLst>
                    <a:ext uri="{9D8B030D-6E8A-4147-A177-3AD203B41FA5}">
                      <a16:colId xmlns:a16="http://schemas.microsoft.com/office/drawing/2014/main" val="467484107"/>
                    </a:ext>
                  </a:extLst>
                </a:gridCol>
                <a:gridCol w="246888">
                  <a:extLst>
                    <a:ext uri="{9D8B030D-6E8A-4147-A177-3AD203B41FA5}">
                      <a16:colId xmlns:a16="http://schemas.microsoft.com/office/drawing/2014/main" val="56681928"/>
                    </a:ext>
                  </a:extLst>
                </a:gridCol>
                <a:gridCol w="246888">
                  <a:extLst>
                    <a:ext uri="{9D8B030D-6E8A-4147-A177-3AD203B41FA5}">
                      <a16:colId xmlns:a16="http://schemas.microsoft.com/office/drawing/2014/main" val="2832152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9126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- 2020-04-28 12:41:53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رمضان لفترة محدودة! احصل على اشتراك مجاني لشاهد</a:t>
                      </a:r>
                      <a:r>
                        <a:rPr kumimoji="0" lang="en-US" sz="1000" b="0" i="0" u="none" strike="noStrike" kern="1200" cap="none" spc="0" normalizeH="0" baseline="0" noProof="0">
                          <a:ln>
                            <a:noFill/>
                          </a:ln>
                          <a:solidFill>
                            <a:prstClr val="black"/>
                          </a:solidFill>
                          <a:effectLst/>
                          <a:uLnTx/>
                          <a:uFillTx/>
                          <a:latin typeface="+mn-lt"/>
                          <a:ea typeface="+mn-ea"/>
                          <a:cs typeface="+mn-cs"/>
                        </a:rPr>
                        <a:t>VIP </a:t>
                      </a:r>
                      <a:r>
                        <a:rPr kumimoji="0" lang="ar-AE" sz="1000" b="0" i="0" u="none" strike="noStrike" kern="1200" cap="none" spc="0" normalizeH="0" baseline="0" noProof="0">
                          <a:ln>
                            <a:noFill/>
                          </a:ln>
                          <a:solidFill>
                            <a:prstClr val="black"/>
                          </a:solidFill>
                          <a:effectLst/>
                          <a:uLnTx/>
                          <a:uFillTx/>
                          <a:latin typeface="+mn-lt"/>
                          <a:ea typeface="+mn-ea"/>
                          <a:cs typeface="+mn-cs"/>
                        </a:rPr>
                        <a:t>و </a:t>
                      </a:r>
                      <a:r>
                        <a:rPr kumimoji="0" lang="en-US" sz="1000" b="0" i="0" u="none" strike="noStrike" kern="1200" cap="none" spc="0" normalizeH="0" baseline="0" noProof="0">
                          <a:ln>
                            <a:noFill/>
                          </a:ln>
                          <a:solidFill>
                            <a:prstClr val="black"/>
                          </a:solidFill>
                          <a:effectLst/>
                          <a:uLnTx/>
                          <a:uFillTx/>
                          <a:latin typeface="+mn-lt"/>
                          <a:ea typeface="+mn-ea"/>
                          <a:cs typeface="+mn-cs"/>
                        </a:rPr>
                        <a:t>Starzplay </a:t>
                      </a:r>
                      <a:r>
                        <a:rPr kumimoji="0" lang="ar-AE" sz="1000" b="0" i="0" u="none" strike="noStrike" kern="1200" cap="none" spc="0" normalizeH="0" baseline="0" noProof="0">
                          <a:ln>
                            <a:noFill/>
                          </a:ln>
                          <a:solidFill>
                            <a:prstClr val="black"/>
                          </a:solidFill>
                          <a:effectLst/>
                          <a:uLnTx/>
                          <a:uFillTx/>
                          <a:latin typeface="+mn-lt"/>
                          <a:ea typeface="+mn-ea"/>
                          <a:cs typeface="+mn-cs"/>
                        </a:rPr>
                        <a:t>حتى 12 شهر عند شراء شاشات مختارة من تلفزيونات سامسونج </a:t>
                      </a:r>
                      <a:r>
                        <a:rPr kumimoji="0" lang="en-US" sz="1000" b="0" i="0" u="none" strike="noStrike" kern="1200" cap="none" spc="0" normalizeH="0" baseline="0" noProof="0">
                          <a:ln>
                            <a:noFill/>
                          </a:ln>
                          <a:solidFill>
                            <a:prstClr val="black"/>
                          </a:solidFill>
                          <a:effectLst/>
                          <a:uLnTx/>
                          <a:uFillTx/>
                          <a:latin typeface="+mn-lt"/>
                          <a:ea typeface="+mn-ea"/>
                          <a:cs typeface="+mn-cs"/>
                        </a:rPr>
                        <a:t>UHD 4K.
</a:t>
                      </a:r>
                      <a:r>
                        <a:rPr kumimoji="0" lang="ar-AE" sz="1000" b="0" i="0" u="none" strike="noStrike" kern="1200" cap="none" spc="0" normalizeH="0" baseline="0" noProof="0">
                          <a:ln>
                            <a:noFill/>
                          </a:ln>
                          <a:solidFill>
                            <a:prstClr val="black"/>
                          </a:solidFill>
                          <a:effectLst/>
                          <a:uLnTx/>
                          <a:uFillTx/>
                          <a:latin typeface="+mn-lt"/>
                          <a:ea typeface="+mn-ea"/>
                          <a:cs typeface="+mn-cs"/>
                        </a:rPr>
                        <a:t>لمعرفة المزيد: </a:t>
                      </a:r>
                      <a:r>
                        <a:rPr kumimoji="0" lang="en-US" sz="1000" b="0" i="0" u="none" strike="noStrike" kern="1200" cap="none" spc="0" normalizeH="0" baseline="0" noProof="0">
                          <a:ln>
                            <a:noFill/>
                          </a:ln>
                          <a:solidFill>
                            <a:prstClr val="black"/>
                          </a:solidFill>
                          <a:effectLst/>
                          <a:uLnTx/>
                          <a:uFillTx/>
                          <a:latin typeface="+mn-lt"/>
                          <a:ea typeface="+mn-ea"/>
                          <a:cs typeface="+mn-cs"/>
                        </a:rPr>
                        <a:t>https://bit.ly/3eYs8zj
</a:t>
                      </a:r>
                      <a:r>
                        <a:rPr kumimoji="0" lang="ar-AE" sz="1000" b="0" i="0" u="none" strike="noStrike" kern="1200" cap="none" spc="0" normalizeH="0" baseline="0" noProof="0">
                          <a:ln>
                            <a:noFill/>
                          </a:ln>
                          <a:solidFill>
                            <a:prstClr val="black"/>
                          </a:solidFill>
                          <a:effectLst/>
                          <a:uLnTx/>
                          <a:uFillTx/>
                          <a:latin typeface="+mn-lt"/>
                          <a:ea typeface="+mn-ea"/>
                          <a:cs typeface="+mn-cs"/>
                        </a:rPr>
                        <a:t>تطبق الشروط والأحكام.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https://scontent-iad3-1.xx.fbcdn.net/v/t1.0-9/p720x720/95394464_3095075540523527_9193396777196191744_o.jpg?_nc_cat=102&amp;_nc_sid=8024bb&amp;_nc_ohc=bifVt2EQ52AAX_iGG-u&amp;_nc_ht=scontent-iad3-1.xx&amp;_nc_tp=6&amp;oh=3bb1c9b8c66c95d8c2f1f3806f74d0b9&amp;oe=5ED58363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72315042"/>
                  </a:ext>
                </a:extLst>
              </a:tr>
            </a:tbl>
          </a:graphicData>
        </a:graphic>
      </p:graphicFrame>
      <p:sp>
        <p:nvSpPr>
          <p:cNvPr id="4" name="Text Placeholder 3">
            <a:extLst>
              <a:ext uri="{FF2B5EF4-FFF2-40B4-BE49-F238E27FC236}">
                <a16:creationId xmlns:a16="http://schemas.microsoft.com/office/drawing/2014/main" id="{DE6EFFCA-F4DC-43BA-9409-19BFCFE4CE6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1280056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D3F74-B635-4BF5-BEB3-71624EBCEECF}"/>
              </a:ext>
            </a:extLst>
          </p:cNvPr>
          <p:cNvSpPr>
            <a:spLocks noGrp="1"/>
          </p:cNvSpPr>
          <p:nvPr>
            <p:ph type="title"/>
          </p:nvPr>
        </p:nvSpPr>
        <p:spPr/>
        <p:txBody>
          <a:bodyPr/>
          <a:lstStyle/>
          <a:p>
            <a:r>
              <a:rPr lang="en-US"/>
              <a:t>Facebook Key Metrics Table | Samsung KSA</a:t>
            </a:r>
          </a:p>
        </p:txBody>
      </p:sp>
      <p:graphicFrame>
        <p:nvGraphicFramePr>
          <p:cNvPr id="5" name="Table Placeholder 4">
            <a:extLst>
              <a:ext uri="{FF2B5EF4-FFF2-40B4-BE49-F238E27FC236}">
                <a16:creationId xmlns:a16="http://schemas.microsoft.com/office/drawing/2014/main" id="{5D606937-4EFC-4D1F-903E-1FAC698A482E}"/>
              </a:ext>
            </a:extLst>
          </p:cNvPr>
          <p:cNvGraphicFramePr>
            <a:graphicFrameLocks noGrp="1"/>
          </p:cNvGraphicFramePr>
          <p:nvPr>
            <p:ph type="tbl" sz="quarter" idx="13"/>
            <p:extLst>
              <p:ext uri="{D42A27DB-BD31-4B8C-83A1-F6EECF244321}">
                <p14:modId xmlns:p14="http://schemas.microsoft.com/office/powerpoint/2010/main" val="1415378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3751152138"/>
                    </a:ext>
                  </a:extLst>
                </a:gridCol>
                <a:gridCol w="208280">
                  <a:extLst>
                    <a:ext uri="{9D8B030D-6E8A-4147-A177-3AD203B41FA5}">
                      <a16:colId xmlns:a16="http://schemas.microsoft.com/office/drawing/2014/main" val="2772516577"/>
                    </a:ext>
                  </a:extLst>
                </a:gridCol>
                <a:gridCol w="208280">
                  <a:extLst>
                    <a:ext uri="{9D8B030D-6E8A-4147-A177-3AD203B41FA5}">
                      <a16:colId xmlns:a16="http://schemas.microsoft.com/office/drawing/2014/main" val="4155998146"/>
                    </a:ext>
                  </a:extLst>
                </a:gridCol>
                <a:gridCol w="208280">
                  <a:extLst>
                    <a:ext uri="{9D8B030D-6E8A-4147-A177-3AD203B41FA5}">
                      <a16:colId xmlns:a16="http://schemas.microsoft.com/office/drawing/2014/main" val="2658296470"/>
                    </a:ext>
                  </a:extLst>
                </a:gridCol>
                <a:gridCol w="208280">
                  <a:extLst>
                    <a:ext uri="{9D8B030D-6E8A-4147-A177-3AD203B41FA5}">
                      <a16:colId xmlns:a16="http://schemas.microsoft.com/office/drawing/2014/main" val="3487699410"/>
                    </a:ext>
                  </a:extLst>
                </a:gridCol>
                <a:gridCol w="208280">
                  <a:extLst>
                    <a:ext uri="{9D8B030D-6E8A-4147-A177-3AD203B41FA5}">
                      <a16:colId xmlns:a16="http://schemas.microsoft.com/office/drawing/2014/main" val="1955806516"/>
                    </a:ext>
                  </a:extLst>
                </a:gridCol>
                <a:gridCol w="208280">
                  <a:extLst>
                    <a:ext uri="{9D8B030D-6E8A-4147-A177-3AD203B41FA5}">
                      <a16:colId xmlns:a16="http://schemas.microsoft.com/office/drawing/2014/main" val="1778878419"/>
                    </a:ext>
                  </a:extLst>
                </a:gridCol>
                <a:gridCol w="208280">
                  <a:extLst>
                    <a:ext uri="{9D8B030D-6E8A-4147-A177-3AD203B41FA5}">
                      <a16:colId xmlns:a16="http://schemas.microsoft.com/office/drawing/2014/main" val="3045585453"/>
                    </a:ext>
                  </a:extLst>
                </a:gridCol>
                <a:gridCol w="208280">
                  <a:extLst>
                    <a:ext uri="{9D8B030D-6E8A-4147-A177-3AD203B41FA5}">
                      <a16:colId xmlns:a16="http://schemas.microsoft.com/office/drawing/2014/main" val="2612397067"/>
                    </a:ext>
                  </a:extLst>
                </a:gridCol>
                <a:gridCol w="208280">
                  <a:extLst>
                    <a:ext uri="{9D8B030D-6E8A-4147-A177-3AD203B41FA5}">
                      <a16:colId xmlns:a16="http://schemas.microsoft.com/office/drawing/2014/main" val="3811196155"/>
                    </a:ext>
                  </a:extLst>
                </a:gridCol>
                <a:gridCol w="208280">
                  <a:extLst>
                    <a:ext uri="{9D8B030D-6E8A-4147-A177-3AD203B41FA5}">
                      <a16:colId xmlns:a16="http://schemas.microsoft.com/office/drawing/2014/main" val="1183469603"/>
                    </a:ext>
                  </a:extLst>
                </a:gridCol>
                <a:gridCol w="208280">
                  <a:extLst>
                    <a:ext uri="{9D8B030D-6E8A-4147-A177-3AD203B41FA5}">
                      <a16:colId xmlns:a16="http://schemas.microsoft.com/office/drawing/2014/main" val="1510853460"/>
                    </a:ext>
                  </a:extLst>
                </a:gridCol>
                <a:gridCol w="208280">
                  <a:extLst>
                    <a:ext uri="{9D8B030D-6E8A-4147-A177-3AD203B41FA5}">
                      <a16:colId xmlns:a16="http://schemas.microsoft.com/office/drawing/2014/main" val="19796670"/>
                    </a:ext>
                  </a:extLst>
                </a:gridCol>
                <a:gridCol w="208280">
                  <a:extLst>
                    <a:ext uri="{9D8B030D-6E8A-4147-A177-3AD203B41FA5}">
                      <a16:colId xmlns:a16="http://schemas.microsoft.com/office/drawing/2014/main" val="3598644680"/>
                    </a:ext>
                  </a:extLst>
                </a:gridCol>
                <a:gridCol w="208280">
                  <a:extLst>
                    <a:ext uri="{9D8B030D-6E8A-4147-A177-3AD203B41FA5}">
                      <a16:colId xmlns:a16="http://schemas.microsoft.com/office/drawing/2014/main" val="535992861"/>
                    </a:ext>
                  </a:extLst>
                </a:gridCol>
                <a:gridCol w="208280">
                  <a:extLst>
                    <a:ext uri="{9D8B030D-6E8A-4147-A177-3AD203B41FA5}">
                      <a16:colId xmlns:a16="http://schemas.microsoft.com/office/drawing/2014/main" val="44345537"/>
                    </a:ext>
                  </a:extLst>
                </a:gridCol>
                <a:gridCol w="208280">
                  <a:extLst>
                    <a:ext uri="{9D8B030D-6E8A-4147-A177-3AD203B41FA5}">
                      <a16:colId xmlns:a16="http://schemas.microsoft.com/office/drawing/2014/main" val="1979354745"/>
                    </a:ext>
                  </a:extLst>
                </a:gridCol>
                <a:gridCol w="208280">
                  <a:extLst>
                    <a:ext uri="{9D8B030D-6E8A-4147-A177-3AD203B41FA5}">
                      <a16:colId xmlns:a16="http://schemas.microsoft.com/office/drawing/2014/main" val="4141718194"/>
                    </a:ext>
                  </a:extLst>
                </a:gridCol>
                <a:gridCol w="249936">
                  <a:extLst>
                    <a:ext uri="{9D8B030D-6E8A-4147-A177-3AD203B41FA5}">
                      <a16:colId xmlns:a16="http://schemas.microsoft.com/office/drawing/2014/main" val="1688190641"/>
                    </a:ext>
                  </a:extLst>
                </a:gridCol>
                <a:gridCol w="208280">
                  <a:extLst>
                    <a:ext uri="{9D8B030D-6E8A-4147-A177-3AD203B41FA5}">
                      <a16:colId xmlns:a16="http://schemas.microsoft.com/office/drawing/2014/main" val="2146123524"/>
                    </a:ext>
                  </a:extLst>
                </a:gridCol>
                <a:gridCol w="208280">
                  <a:extLst>
                    <a:ext uri="{9D8B030D-6E8A-4147-A177-3AD203B41FA5}">
                      <a16:colId xmlns:a16="http://schemas.microsoft.com/office/drawing/2014/main" val="764375234"/>
                    </a:ext>
                  </a:extLst>
                </a:gridCol>
                <a:gridCol w="208280">
                  <a:extLst>
                    <a:ext uri="{9D8B030D-6E8A-4147-A177-3AD203B41FA5}">
                      <a16:colId xmlns:a16="http://schemas.microsoft.com/office/drawing/2014/main" val="4172543390"/>
                    </a:ext>
                  </a:extLst>
                </a:gridCol>
                <a:gridCol w="208280">
                  <a:extLst>
                    <a:ext uri="{9D8B030D-6E8A-4147-A177-3AD203B41FA5}">
                      <a16:colId xmlns:a16="http://schemas.microsoft.com/office/drawing/2014/main" val="4027806611"/>
                    </a:ext>
                  </a:extLst>
                </a:gridCol>
                <a:gridCol w="208280">
                  <a:extLst>
                    <a:ext uri="{9D8B030D-6E8A-4147-A177-3AD203B41FA5}">
                      <a16:colId xmlns:a16="http://schemas.microsoft.com/office/drawing/2014/main" val="2269183786"/>
                    </a:ext>
                  </a:extLst>
                </a:gridCol>
                <a:gridCol w="208280">
                  <a:extLst>
                    <a:ext uri="{9D8B030D-6E8A-4147-A177-3AD203B41FA5}">
                      <a16:colId xmlns:a16="http://schemas.microsoft.com/office/drawing/2014/main" val="971662631"/>
                    </a:ext>
                  </a:extLst>
                </a:gridCol>
                <a:gridCol w="208280">
                  <a:extLst>
                    <a:ext uri="{9D8B030D-6E8A-4147-A177-3AD203B41FA5}">
                      <a16:colId xmlns:a16="http://schemas.microsoft.com/office/drawing/2014/main" val="485531120"/>
                    </a:ext>
                  </a:extLst>
                </a:gridCol>
                <a:gridCol w="208280">
                  <a:extLst>
                    <a:ext uri="{9D8B030D-6E8A-4147-A177-3AD203B41FA5}">
                      <a16:colId xmlns:a16="http://schemas.microsoft.com/office/drawing/2014/main" val="2110830020"/>
                    </a:ext>
                  </a:extLst>
                </a:gridCol>
                <a:gridCol w="208280">
                  <a:extLst>
                    <a:ext uri="{9D8B030D-6E8A-4147-A177-3AD203B41FA5}">
                      <a16:colId xmlns:a16="http://schemas.microsoft.com/office/drawing/2014/main" val="2426570337"/>
                    </a:ext>
                  </a:extLst>
                </a:gridCol>
                <a:gridCol w="208280">
                  <a:extLst>
                    <a:ext uri="{9D8B030D-6E8A-4147-A177-3AD203B41FA5}">
                      <a16:colId xmlns:a16="http://schemas.microsoft.com/office/drawing/2014/main" val="3563485270"/>
                    </a:ext>
                  </a:extLst>
                </a:gridCol>
                <a:gridCol w="208280">
                  <a:extLst>
                    <a:ext uri="{9D8B030D-6E8A-4147-A177-3AD203B41FA5}">
                      <a16:colId xmlns:a16="http://schemas.microsoft.com/office/drawing/2014/main" val="1123083045"/>
                    </a:ext>
                  </a:extLst>
                </a:gridCol>
                <a:gridCol w="208280">
                  <a:extLst>
                    <a:ext uri="{9D8B030D-6E8A-4147-A177-3AD203B41FA5}">
                      <a16:colId xmlns:a16="http://schemas.microsoft.com/office/drawing/2014/main" val="665052396"/>
                    </a:ext>
                  </a:extLst>
                </a:gridCol>
                <a:gridCol w="208280">
                  <a:extLst>
                    <a:ext uri="{9D8B030D-6E8A-4147-A177-3AD203B41FA5}">
                      <a16:colId xmlns:a16="http://schemas.microsoft.com/office/drawing/2014/main" val="2482611113"/>
                    </a:ext>
                  </a:extLst>
                </a:gridCol>
                <a:gridCol w="208280">
                  <a:extLst>
                    <a:ext uri="{9D8B030D-6E8A-4147-A177-3AD203B41FA5}">
                      <a16:colId xmlns:a16="http://schemas.microsoft.com/office/drawing/2014/main" val="1607444472"/>
                    </a:ext>
                  </a:extLst>
                </a:gridCol>
                <a:gridCol w="208280">
                  <a:extLst>
                    <a:ext uri="{9D8B030D-6E8A-4147-A177-3AD203B41FA5}">
                      <a16:colId xmlns:a16="http://schemas.microsoft.com/office/drawing/2014/main" val="921771779"/>
                    </a:ext>
                  </a:extLst>
                </a:gridCol>
                <a:gridCol w="208280">
                  <a:extLst>
                    <a:ext uri="{9D8B030D-6E8A-4147-A177-3AD203B41FA5}">
                      <a16:colId xmlns:a16="http://schemas.microsoft.com/office/drawing/2014/main" val="1322715354"/>
                    </a:ext>
                  </a:extLst>
                </a:gridCol>
                <a:gridCol w="208280">
                  <a:extLst>
                    <a:ext uri="{9D8B030D-6E8A-4147-A177-3AD203B41FA5}">
                      <a16:colId xmlns:a16="http://schemas.microsoft.com/office/drawing/2014/main" val="3272504121"/>
                    </a:ext>
                  </a:extLst>
                </a:gridCol>
                <a:gridCol w="208280">
                  <a:extLst>
                    <a:ext uri="{9D8B030D-6E8A-4147-A177-3AD203B41FA5}">
                      <a16:colId xmlns:a16="http://schemas.microsoft.com/office/drawing/2014/main" val="1963442673"/>
                    </a:ext>
                  </a:extLst>
                </a:gridCol>
                <a:gridCol w="208280">
                  <a:extLst>
                    <a:ext uri="{9D8B030D-6E8A-4147-A177-3AD203B41FA5}">
                      <a16:colId xmlns:a16="http://schemas.microsoft.com/office/drawing/2014/main" val="2799177948"/>
                    </a:ext>
                  </a:extLst>
                </a:gridCol>
                <a:gridCol w="208280">
                  <a:extLst>
                    <a:ext uri="{9D8B030D-6E8A-4147-A177-3AD203B41FA5}">
                      <a16:colId xmlns:a16="http://schemas.microsoft.com/office/drawing/2014/main" val="1831379107"/>
                    </a:ext>
                  </a:extLst>
                </a:gridCol>
                <a:gridCol w="208280">
                  <a:extLst>
                    <a:ext uri="{9D8B030D-6E8A-4147-A177-3AD203B41FA5}">
                      <a16:colId xmlns:a16="http://schemas.microsoft.com/office/drawing/2014/main" val="420289843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[Deprecated] 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Sorry</a:t>
                      </a:r>
                    </a:p>
                  </a:txBody>
                  <a:tcPr/>
                </a:tc>
                <a:tc>
                  <a:txBody>
                    <a:bodyPr/>
                    <a:lstStyle/>
                    <a:p>
                      <a:r>
                        <a:rPr lang="en-US" sz="1000"/>
                        <a:t>Angry</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1512233936"/>
                  </a:ext>
                </a:extLst>
              </a:tr>
              <a:tr h="370840">
                <a:tc>
                  <a:txBody>
                    <a:bodyPr/>
                    <a:lstStyle/>
                    <a:p>
                      <a:r>
                        <a:rPr lang="en-US" sz="1000"/>
                        <a:t>Samsung Saudi</a:t>
                      </a:r>
                    </a:p>
                  </a:txBody>
                  <a:tcPr/>
                </a:tc>
                <a:tc>
                  <a:txBody>
                    <a:bodyPr/>
                    <a:lstStyle/>
                    <a:p>
                      <a:r>
                        <a:rPr lang="en-US" sz="1000"/>
                        <a:t>1476015</a:t>
                      </a:r>
                    </a:p>
                  </a:txBody>
                  <a:tcPr/>
                </a:tc>
                <a:tc>
                  <a:txBody>
                    <a:bodyPr/>
                    <a:lstStyle/>
                    <a:p>
                      <a:r>
                        <a:rPr lang="en-US" sz="1000"/>
                        <a:t>-3850</a:t>
                      </a:r>
                    </a:p>
                  </a:txBody>
                  <a:tcPr/>
                </a:tc>
                <a:tc>
                  <a:txBody>
                    <a:bodyPr/>
                    <a:lstStyle/>
                    <a:p>
                      <a:r>
                        <a:rPr lang="en-US" sz="1000"/>
                        <a:t>5481</a:t>
                      </a:r>
                    </a:p>
                  </a:txBody>
                  <a:tcPr/>
                </a:tc>
                <a:tc>
                  <a:txBody>
                    <a:bodyPr/>
                    <a:lstStyle/>
                    <a:p>
                      <a:r>
                        <a:rPr lang="en-US" sz="1000"/>
                        <a:t>3198</a:t>
                      </a:r>
                    </a:p>
                  </a:txBody>
                  <a:tcPr/>
                </a:tc>
                <a:tc>
                  <a:txBody>
                    <a:bodyPr/>
                    <a:lstStyle/>
                    <a:p>
                      <a:r>
                        <a:rPr lang="en-US" sz="1000"/>
                        <a:t>827418.34482759</a:t>
                      </a:r>
                    </a:p>
                  </a:txBody>
                  <a:tcPr/>
                </a:tc>
                <a:tc>
                  <a:txBody>
                    <a:bodyPr/>
                    <a:lstStyle/>
                    <a:p>
                      <a:r>
                        <a:rPr lang="en-US" sz="1000"/>
                        <a:t>14</a:t>
                      </a:r>
                    </a:p>
                  </a:txBody>
                  <a:tcPr/>
                </a:tc>
                <a:tc>
                  <a:txBody>
                    <a:bodyPr/>
                    <a:lstStyle/>
                    <a:p>
                      <a:r>
                        <a:rPr lang="en-US" sz="1000"/>
                        <a:t>162943951</a:t>
                      </a:r>
                    </a:p>
                  </a:txBody>
                  <a:tcPr/>
                </a:tc>
                <a:tc>
                  <a:txBody>
                    <a:bodyPr/>
                    <a:lstStyle/>
                    <a:p>
                      <a:r>
                        <a:rPr lang="en-US" sz="1000"/>
                        <a:t>3513215.1</a:t>
                      </a:r>
                    </a:p>
                  </a:txBody>
                  <a:tcPr/>
                </a:tc>
                <a:tc>
                  <a:txBody>
                    <a:bodyPr/>
                    <a:lstStyle/>
                    <a:p>
                      <a:r>
                        <a:rPr lang="en-US" sz="1000"/>
                        <a:t>162040402</a:t>
                      </a:r>
                    </a:p>
                  </a:txBody>
                  <a:tcPr/>
                </a:tc>
                <a:tc>
                  <a:txBody>
                    <a:bodyPr/>
                    <a:lstStyle/>
                    <a:p>
                      <a:r>
                        <a:rPr lang="en-US" sz="1000"/>
                        <a:t>2242295</a:t>
                      </a:r>
                    </a:p>
                  </a:txBody>
                  <a:tcPr/>
                </a:tc>
                <a:tc>
                  <a:txBody>
                    <a:bodyPr/>
                    <a:lstStyle/>
                    <a:p>
                      <a:r>
                        <a:rPr lang="en-US" sz="1000"/>
                        <a:t>903549</a:t>
                      </a:r>
                    </a:p>
                  </a:txBody>
                  <a:tcPr/>
                </a:tc>
                <a:tc>
                  <a:txBody>
                    <a:bodyPr/>
                    <a:lstStyle/>
                    <a:p>
                      <a:r>
                        <a:rPr lang="en-US" sz="1000"/>
                        <a:t>0.10 %</a:t>
                      </a:r>
                    </a:p>
                  </a:txBody>
                  <a:tcPr/>
                </a:tc>
                <a:tc>
                  <a:txBody>
                    <a:bodyPr/>
                    <a:lstStyle/>
                    <a:p>
                      <a:r>
                        <a:rPr lang="en-US" sz="1000"/>
                        <a:t>14325543</a:t>
                      </a:r>
                    </a:p>
                  </a:txBody>
                  <a:tcPr/>
                </a:tc>
                <a:tc>
                  <a:txBody>
                    <a:bodyPr/>
                    <a:lstStyle/>
                    <a:p>
                      <a:r>
                        <a:rPr lang="en-US" sz="1000"/>
                        <a:t>3160037</a:t>
                      </a:r>
                    </a:p>
                  </a:txBody>
                  <a:tcPr/>
                </a:tc>
                <a:tc>
                  <a:txBody>
                    <a:bodyPr/>
                    <a:lstStyle/>
                    <a:p>
                      <a:r>
                        <a:rPr lang="en-US" sz="1000"/>
                        <a:t>13</a:t>
                      </a:r>
                    </a:p>
                  </a:txBody>
                  <a:tcPr/>
                </a:tc>
                <a:tc>
                  <a:txBody>
                    <a:bodyPr/>
                    <a:lstStyle/>
                    <a:p>
                      <a:r>
                        <a:rPr lang="en-US" sz="1000"/>
                        <a:t>n/a</a:t>
                      </a:r>
                    </a:p>
                  </a:txBody>
                  <a:tcPr/>
                </a:tc>
                <a:tc>
                  <a:txBody>
                    <a:bodyPr/>
                    <a:lstStyle/>
                    <a:p>
                      <a:r>
                        <a:rPr lang="en-US" sz="1000"/>
                        <a:t>2094037</a:t>
                      </a:r>
                    </a:p>
                  </a:txBody>
                  <a:tcPr/>
                </a:tc>
                <a:tc>
                  <a:txBody>
                    <a:bodyPr/>
                    <a:lstStyle/>
                    <a:p>
                      <a:r>
                        <a:rPr lang="en-US" sz="1000"/>
                        <a:t>1258898</a:t>
                      </a:r>
                    </a:p>
                  </a:txBody>
                  <a:tcPr/>
                </a:tc>
                <a:tc>
                  <a:txBody>
                    <a:bodyPr/>
                    <a:lstStyle/>
                    <a:p>
                      <a:r>
                        <a:rPr lang="en-US" sz="1000"/>
                        <a:t>34335</a:t>
                      </a:r>
                    </a:p>
                  </a:txBody>
                  <a:tcPr/>
                </a:tc>
                <a:tc>
                  <a:txBody>
                    <a:bodyPr/>
                    <a:lstStyle/>
                    <a:p>
                      <a:r>
                        <a:rPr lang="en-US" sz="1000"/>
                        <a:t>661293</a:t>
                      </a:r>
                    </a:p>
                  </a:txBody>
                  <a:tcPr/>
                </a:tc>
                <a:tc>
                  <a:txBody>
                    <a:bodyPr/>
                    <a:lstStyle/>
                    <a:p>
                      <a:r>
                        <a:rPr lang="en-US" sz="1000"/>
                        <a:t>139511</a:t>
                      </a:r>
                    </a:p>
                  </a:txBody>
                  <a:tcPr/>
                </a:tc>
                <a:tc>
                  <a:txBody>
                    <a:bodyPr/>
                    <a:lstStyle/>
                    <a:p>
                      <a:r>
                        <a:rPr lang="en-US" sz="1000"/>
                        <a:t>0</a:t>
                      </a:r>
                    </a:p>
                  </a:txBody>
                  <a:tcPr/>
                </a:tc>
                <a:tc>
                  <a:txBody>
                    <a:bodyPr/>
                    <a:lstStyle/>
                    <a:p>
                      <a:r>
                        <a:rPr lang="en-US" sz="1000"/>
                        <a:t>148258</a:t>
                      </a:r>
                    </a:p>
                  </a:txBody>
                  <a:tcPr/>
                </a:tc>
                <a:tc>
                  <a:txBody>
                    <a:bodyPr/>
                    <a:lstStyle/>
                    <a:p>
                      <a:r>
                        <a:rPr lang="en-US" sz="1000"/>
                        <a:t>95041</a:t>
                      </a:r>
                    </a:p>
                  </a:txBody>
                  <a:tcPr/>
                </a:tc>
                <a:tc>
                  <a:txBody>
                    <a:bodyPr/>
                    <a:lstStyle/>
                    <a:p>
                      <a:r>
                        <a:rPr lang="en-US" sz="1000"/>
                        <a:t>29708</a:t>
                      </a:r>
                    </a:p>
                  </a:txBody>
                  <a:tcPr/>
                </a:tc>
                <a:tc>
                  <a:txBody>
                    <a:bodyPr/>
                    <a:lstStyle/>
                    <a:p>
                      <a:r>
                        <a:rPr lang="en-US" sz="1000"/>
                        <a:t>2106</a:t>
                      </a:r>
                    </a:p>
                  </a:txBody>
                  <a:tcPr/>
                </a:tc>
                <a:tc>
                  <a:txBody>
                    <a:bodyPr/>
                    <a:lstStyle/>
                    <a:p>
                      <a:r>
                        <a:rPr lang="en-US" sz="1000"/>
                        <a:t>1913</a:t>
                      </a:r>
                    </a:p>
                  </a:txBody>
                  <a:tcPr/>
                </a:tc>
                <a:tc>
                  <a:txBody>
                    <a:bodyPr/>
                    <a:lstStyle/>
                    <a:p>
                      <a:r>
                        <a:rPr lang="en-US" sz="1000"/>
                        <a:t>132</a:t>
                      </a:r>
                    </a:p>
                  </a:txBody>
                  <a:tcPr/>
                </a:tc>
                <a:tc>
                  <a:txBody>
                    <a:bodyPr/>
                    <a:lstStyle/>
                    <a:p>
                      <a:r>
                        <a:rPr lang="en-US" sz="1000"/>
                        <a:t>100</a:t>
                      </a:r>
                    </a:p>
                  </a:txBody>
                  <a:tcPr/>
                </a:tc>
                <a:tc>
                  <a:txBody>
                    <a:bodyPr/>
                    <a:lstStyle/>
                    <a:p>
                      <a:r>
                        <a:rPr lang="en-US" sz="1000"/>
                        <a:t>128903</a:t>
                      </a:r>
                    </a:p>
                  </a:txBody>
                  <a:tcPr/>
                </a:tc>
                <a:tc>
                  <a:txBody>
                    <a:bodyPr/>
                    <a:lstStyle/>
                    <a:p>
                      <a:r>
                        <a:rPr lang="en-US" sz="1000"/>
                        <a:t>11494</a:t>
                      </a:r>
                    </a:p>
                  </a:txBody>
                  <a:tcPr/>
                </a:tc>
                <a:tc>
                  <a:txBody>
                    <a:bodyPr/>
                    <a:lstStyle/>
                    <a:p>
                      <a:r>
                        <a:rPr lang="en-US" sz="1000"/>
                        <a:t>7861</a:t>
                      </a:r>
                    </a:p>
                  </a:txBody>
                  <a:tcPr/>
                </a:tc>
                <a:tc>
                  <a:txBody>
                    <a:bodyPr/>
                    <a:lstStyle/>
                    <a:p>
                      <a:r>
                        <a:rPr lang="en-US" sz="1000"/>
                        <a:t>0</a:t>
                      </a:r>
                    </a:p>
                  </a:txBody>
                  <a:tcPr/>
                </a:tc>
                <a:tc>
                  <a:txBody>
                    <a:bodyPr/>
                    <a:lstStyle/>
                    <a:p>
                      <a:r>
                        <a:rPr lang="en-US" sz="1000"/>
                        <a:t>0</a:t>
                      </a:r>
                    </a:p>
                  </a:txBody>
                  <a:tcPr/>
                </a:tc>
                <a:tc>
                  <a:txBody>
                    <a:bodyPr/>
                    <a:lstStyle/>
                    <a:p>
                      <a:r>
                        <a:rPr lang="en-US" sz="1000"/>
                        <a:t>66</a:t>
                      </a:r>
                    </a:p>
                  </a:txBody>
                  <a:tcPr/>
                </a:tc>
                <a:tc>
                  <a:txBody>
                    <a:bodyPr/>
                    <a:lstStyle/>
                    <a:p>
                      <a:r>
                        <a:rPr lang="en-US" sz="1000"/>
                        <a:t>22</a:t>
                      </a:r>
                    </a:p>
                  </a:txBody>
                  <a:tcPr/>
                </a:tc>
                <a:tc>
                  <a:txBody>
                    <a:bodyPr/>
                    <a:lstStyle/>
                    <a:p>
                      <a:r>
                        <a:rPr lang="en-US" sz="1000"/>
                        <a:t>42</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587053578"/>
                  </a:ext>
                </a:extLst>
              </a:tr>
            </a:tbl>
          </a:graphicData>
        </a:graphic>
      </p:graphicFrame>
      <p:sp>
        <p:nvSpPr>
          <p:cNvPr id="4" name="Text Placeholder 3">
            <a:extLst>
              <a:ext uri="{FF2B5EF4-FFF2-40B4-BE49-F238E27FC236}">
                <a16:creationId xmlns:a16="http://schemas.microsoft.com/office/drawing/2014/main" id="{64581F80-C085-4316-A2F5-7C4136C27A27}"/>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9341574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8F3C8-61E9-4E5B-962E-7E7F5F327CDE}"/>
              </a:ext>
            </a:extLst>
          </p:cNvPr>
          <p:cNvSpPr>
            <a:spLocks noGrp="1"/>
          </p:cNvSpPr>
          <p:nvPr>
            <p:ph type="title"/>
          </p:nvPr>
        </p:nvSpPr>
        <p:spPr/>
        <p:txBody>
          <a:bodyPr/>
          <a:lstStyle/>
          <a:p>
            <a:r>
              <a:rPr lang="en-US"/>
              <a:t>Instagram Followers Total | Samsung KSA</a:t>
            </a:r>
          </a:p>
        </p:txBody>
      </p:sp>
      <p:graphicFrame>
        <p:nvGraphicFramePr>
          <p:cNvPr id="6" name="Chart Placeholder 5">
            <a:extLst>
              <a:ext uri="{FF2B5EF4-FFF2-40B4-BE49-F238E27FC236}">
                <a16:creationId xmlns:a16="http://schemas.microsoft.com/office/drawing/2014/main" id="{74239969-2DBD-4090-B4D6-F110B4E0321D}"/>
              </a:ext>
            </a:extLst>
          </p:cNvPr>
          <p:cNvGraphicFramePr>
            <a:graphicFrameLocks noGrp="1"/>
          </p:cNvGraphicFramePr>
          <p:nvPr>
            <p:ph type="chart" sz="quarter" idx="13"/>
            <p:extLst>
              <p:ext uri="{D42A27DB-BD31-4B8C-83A1-F6EECF244321}">
                <p14:modId xmlns:p14="http://schemas.microsoft.com/office/powerpoint/2010/main" val="7034755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A64D94-00D6-4492-BA24-D891AB67ADFF}"/>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21A182E0-F469-469E-ACAB-1DAB596646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90029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A5047-CBE0-4A2C-9259-579FADD6E1E8}"/>
              </a:ext>
            </a:extLst>
          </p:cNvPr>
          <p:cNvSpPr>
            <a:spLocks noGrp="1"/>
          </p:cNvSpPr>
          <p:nvPr>
            <p:ph type="title"/>
          </p:nvPr>
        </p:nvSpPr>
        <p:spPr/>
        <p:txBody>
          <a:bodyPr/>
          <a:lstStyle/>
          <a:p>
            <a:r>
              <a:rPr lang="en-US"/>
              <a:t>Instagram Followers Gender Breakdown | Samsung KSA</a:t>
            </a:r>
          </a:p>
        </p:txBody>
      </p:sp>
      <p:graphicFrame>
        <p:nvGraphicFramePr>
          <p:cNvPr id="6" name="Chart Placeholder 5">
            <a:extLst>
              <a:ext uri="{FF2B5EF4-FFF2-40B4-BE49-F238E27FC236}">
                <a16:creationId xmlns:a16="http://schemas.microsoft.com/office/drawing/2014/main" id="{5B4E19AD-3C08-470F-8D20-D16A8F8A78E7}"/>
              </a:ext>
            </a:extLst>
          </p:cNvPr>
          <p:cNvGraphicFramePr>
            <a:graphicFrameLocks noGrp="1"/>
          </p:cNvGraphicFramePr>
          <p:nvPr>
            <p:ph type="chart" sz="quarter" idx="13"/>
            <p:extLst>
              <p:ext uri="{D42A27DB-BD31-4B8C-83A1-F6EECF244321}">
                <p14:modId xmlns:p14="http://schemas.microsoft.com/office/powerpoint/2010/main" val="17886155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6EE050-7C3A-4520-8131-5E5869CA38FD}"/>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AA797C02-D6B1-4964-A9CB-42AABD1A47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1521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C1646-7E60-49BE-A964-ADA26798A0C4}"/>
              </a:ext>
            </a:extLst>
          </p:cNvPr>
          <p:cNvSpPr>
            <a:spLocks noGrp="1"/>
          </p:cNvSpPr>
          <p:nvPr>
            <p:ph type="title"/>
          </p:nvPr>
        </p:nvSpPr>
        <p:spPr/>
        <p:txBody>
          <a:bodyPr/>
          <a:lstStyle/>
          <a:p>
            <a:r>
              <a:rPr lang="en-US"/>
              <a:t>Instagram Followers Age Group Breakdown | Samsung KSA</a:t>
            </a:r>
          </a:p>
        </p:txBody>
      </p:sp>
      <p:graphicFrame>
        <p:nvGraphicFramePr>
          <p:cNvPr id="6" name="Chart Placeholder 5">
            <a:extLst>
              <a:ext uri="{FF2B5EF4-FFF2-40B4-BE49-F238E27FC236}">
                <a16:creationId xmlns:a16="http://schemas.microsoft.com/office/drawing/2014/main" id="{F9D495CA-3B5E-495D-A71D-6BEF35C874C8}"/>
              </a:ext>
            </a:extLst>
          </p:cNvPr>
          <p:cNvGraphicFramePr>
            <a:graphicFrameLocks noGrp="1"/>
          </p:cNvGraphicFramePr>
          <p:nvPr>
            <p:ph type="chart" sz="quarter" idx="13"/>
            <p:extLst>
              <p:ext uri="{D42A27DB-BD31-4B8C-83A1-F6EECF244321}">
                <p14:modId xmlns:p14="http://schemas.microsoft.com/office/powerpoint/2010/main" val="39111254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9C9DA4-40EF-485D-9D6E-8DDA96008F5E}"/>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E1DAF520-729F-4314-8F32-2B83751200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81336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251B6-E046-4E88-9D33-6AA7532BCFA7}"/>
              </a:ext>
            </a:extLst>
          </p:cNvPr>
          <p:cNvSpPr>
            <a:spLocks noGrp="1"/>
          </p:cNvSpPr>
          <p:nvPr>
            <p:ph type="title"/>
          </p:nvPr>
        </p:nvSpPr>
        <p:spPr/>
        <p:txBody>
          <a:bodyPr/>
          <a:lstStyle/>
          <a:p>
            <a:r>
              <a:rPr lang="en-US"/>
              <a:t>Instagram Post Type Distribution Per Profile | Samsung KSA</a:t>
            </a:r>
          </a:p>
        </p:txBody>
      </p:sp>
      <p:graphicFrame>
        <p:nvGraphicFramePr>
          <p:cNvPr id="6" name="Chart Placeholder 5">
            <a:extLst>
              <a:ext uri="{FF2B5EF4-FFF2-40B4-BE49-F238E27FC236}">
                <a16:creationId xmlns:a16="http://schemas.microsoft.com/office/drawing/2014/main" id="{2465B14E-2418-4668-874C-C88EEC4F3A20}"/>
              </a:ext>
            </a:extLst>
          </p:cNvPr>
          <p:cNvGraphicFramePr>
            <a:graphicFrameLocks noGrp="1"/>
          </p:cNvGraphicFramePr>
          <p:nvPr>
            <p:ph type="chart" sz="quarter" idx="13"/>
            <p:extLst>
              <p:ext uri="{D42A27DB-BD31-4B8C-83A1-F6EECF244321}">
                <p14:modId xmlns:p14="http://schemas.microsoft.com/office/powerpoint/2010/main" val="29428531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3F673D-4204-4C88-BBA8-F72ACA3E4BFF}"/>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6D07A40C-4AE6-4AF3-BBB7-80C0C3E7FA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60695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F10FF-AA0F-4601-B228-B41D68D3B0BB}"/>
              </a:ext>
            </a:extLst>
          </p:cNvPr>
          <p:cNvSpPr>
            <a:spLocks noGrp="1"/>
          </p:cNvSpPr>
          <p:nvPr>
            <p:ph type="title"/>
          </p:nvPr>
        </p:nvSpPr>
        <p:spPr/>
        <p:txBody>
          <a:bodyPr/>
          <a:lstStyle/>
          <a:p>
            <a:r>
              <a:rPr lang="en-US"/>
              <a:t>Instagram Reach | Samsung KSA</a:t>
            </a:r>
          </a:p>
        </p:txBody>
      </p:sp>
      <p:graphicFrame>
        <p:nvGraphicFramePr>
          <p:cNvPr id="6" name="Chart Placeholder 5">
            <a:extLst>
              <a:ext uri="{FF2B5EF4-FFF2-40B4-BE49-F238E27FC236}">
                <a16:creationId xmlns:a16="http://schemas.microsoft.com/office/drawing/2014/main" id="{84193B57-53EC-4020-9C24-F7C098BFD65A}"/>
              </a:ext>
            </a:extLst>
          </p:cNvPr>
          <p:cNvGraphicFramePr>
            <a:graphicFrameLocks noGrp="1"/>
          </p:cNvGraphicFramePr>
          <p:nvPr>
            <p:ph type="chart" sz="quarter" idx="13"/>
            <p:extLst>
              <p:ext uri="{D42A27DB-BD31-4B8C-83A1-F6EECF244321}">
                <p14:modId xmlns:p14="http://schemas.microsoft.com/office/powerpoint/2010/main" val="2040841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B7664C-F4A5-4305-BE9F-B60BB0BF97F3}"/>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1B9E2535-4132-4482-84B5-4CFFE437B8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81857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3BDB0-CCC2-4B0A-A05F-7E449F707DDB}"/>
              </a:ext>
            </a:extLst>
          </p:cNvPr>
          <p:cNvSpPr>
            <a:spLocks noGrp="1"/>
          </p:cNvSpPr>
          <p:nvPr>
            <p:ph type="title"/>
          </p:nvPr>
        </p:nvSpPr>
        <p:spPr/>
        <p:txBody>
          <a:bodyPr/>
          <a:lstStyle/>
          <a:p>
            <a:r>
              <a:rPr lang="en-US"/>
              <a:t>Instagram Top Performing Posts | Samsung KSA - 1 of 8</a:t>
            </a:r>
          </a:p>
        </p:txBody>
      </p:sp>
      <p:graphicFrame>
        <p:nvGraphicFramePr>
          <p:cNvPr id="5" name="Table Placeholder 4">
            <a:extLst>
              <a:ext uri="{FF2B5EF4-FFF2-40B4-BE49-F238E27FC236}">
                <a16:creationId xmlns:a16="http://schemas.microsoft.com/office/drawing/2014/main" id="{0A1613D6-33F7-40DA-B7CF-22E2EBC6AF46}"/>
              </a:ext>
            </a:extLst>
          </p:cNvPr>
          <p:cNvGraphicFramePr>
            <a:graphicFrameLocks noGrp="1"/>
          </p:cNvGraphicFramePr>
          <p:nvPr>
            <p:ph type="tbl" sz="quarter" idx="13"/>
            <p:extLst>
              <p:ext uri="{D42A27DB-BD31-4B8C-83A1-F6EECF244321}">
                <p14:modId xmlns:p14="http://schemas.microsoft.com/office/powerpoint/2010/main" val="974121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835445455"/>
                    </a:ext>
                  </a:extLst>
                </a:gridCol>
                <a:gridCol w="1152143">
                  <a:extLst>
                    <a:ext uri="{9D8B030D-6E8A-4147-A177-3AD203B41FA5}">
                      <a16:colId xmlns:a16="http://schemas.microsoft.com/office/drawing/2014/main" val="2638602795"/>
                    </a:ext>
                  </a:extLst>
                </a:gridCol>
                <a:gridCol w="576072">
                  <a:extLst>
                    <a:ext uri="{9D8B030D-6E8A-4147-A177-3AD203B41FA5}">
                      <a16:colId xmlns:a16="http://schemas.microsoft.com/office/drawing/2014/main" val="1007959448"/>
                    </a:ext>
                  </a:extLst>
                </a:gridCol>
                <a:gridCol w="576072">
                  <a:extLst>
                    <a:ext uri="{9D8B030D-6E8A-4147-A177-3AD203B41FA5}">
                      <a16:colId xmlns:a16="http://schemas.microsoft.com/office/drawing/2014/main" val="2076667801"/>
                    </a:ext>
                  </a:extLst>
                </a:gridCol>
                <a:gridCol w="576072">
                  <a:extLst>
                    <a:ext uri="{9D8B030D-6E8A-4147-A177-3AD203B41FA5}">
                      <a16:colId xmlns:a16="http://schemas.microsoft.com/office/drawing/2014/main" val="3741717714"/>
                    </a:ext>
                  </a:extLst>
                </a:gridCol>
                <a:gridCol w="576072">
                  <a:extLst>
                    <a:ext uri="{9D8B030D-6E8A-4147-A177-3AD203B41FA5}">
                      <a16:colId xmlns:a16="http://schemas.microsoft.com/office/drawing/2014/main" val="3269584398"/>
                    </a:ext>
                  </a:extLst>
                </a:gridCol>
                <a:gridCol w="576072">
                  <a:extLst>
                    <a:ext uri="{9D8B030D-6E8A-4147-A177-3AD203B41FA5}">
                      <a16:colId xmlns:a16="http://schemas.microsoft.com/office/drawing/2014/main" val="3140500886"/>
                    </a:ext>
                  </a:extLst>
                </a:gridCol>
                <a:gridCol w="576072">
                  <a:extLst>
                    <a:ext uri="{9D8B030D-6E8A-4147-A177-3AD203B41FA5}">
                      <a16:colId xmlns:a16="http://schemas.microsoft.com/office/drawing/2014/main" val="3629535396"/>
                    </a:ext>
                  </a:extLst>
                </a:gridCol>
                <a:gridCol w="576072">
                  <a:extLst>
                    <a:ext uri="{9D8B030D-6E8A-4147-A177-3AD203B41FA5}">
                      <a16:colId xmlns:a16="http://schemas.microsoft.com/office/drawing/2014/main" val="144126496"/>
                    </a:ext>
                  </a:extLst>
                </a:gridCol>
                <a:gridCol w="576072">
                  <a:extLst>
                    <a:ext uri="{9D8B030D-6E8A-4147-A177-3AD203B41FA5}">
                      <a16:colId xmlns:a16="http://schemas.microsoft.com/office/drawing/2014/main" val="1629520296"/>
                    </a:ext>
                  </a:extLst>
                </a:gridCol>
                <a:gridCol w="576072">
                  <a:extLst>
                    <a:ext uri="{9D8B030D-6E8A-4147-A177-3AD203B41FA5}">
                      <a16:colId xmlns:a16="http://schemas.microsoft.com/office/drawing/2014/main" val="1617632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504665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- 2020-04-16 10:00:10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ارسلوا لنا صورة حيوانك الأليف مع #</a:t>
                      </a:r>
                      <a:r>
                        <a:rPr kumimoji="0" lang="en-US" sz="1000" b="0" i="0" u="none" strike="noStrike" kern="1200" cap="none" spc="0" normalizeH="0" baseline="0" noProof="0">
                          <a:ln>
                            <a:noFill/>
                          </a:ln>
                          <a:solidFill>
                            <a:prstClr val="black"/>
                          </a:solidFill>
                          <a:effectLst/>
                          <a:uLnTx/>
                          <a:uFillTx/>
                          <a:latin typeface="+mn-lt"/>
                          <a:ea typeface="+mn-ea"/>
                          <a:cs typeface="+mn-cs"/>
                        </a:rPr>
                        <a:t>withgalaxy 📸: @mohamed_mounes 
#withGalaxy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https://www.instagram.com/p/B_CMUL4jidl/media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36293</a:t>
                      </a:r>
                    </a:p>
                  </a:txBody>
                  <a:tcPr/>
                </a:tc>
                <a:extLst>
                  <a:ext uri="{0D108BD9-81ED-4DB2-BD59-A6C34878D82A}">
                    <a16:rowId xmlns:a16="http://schemas.microsoft.com/office/drawing/2014/main" val="1432839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- 2020-04-19 12:44:31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ايش لعبتك المفضلة هذي الأيام؟
</a:t>
                      </a:r>
                      <a:r>
                        <a:rPr kumimoji="0" lang="en-US" sz="1000" b="0" i="0" u="none" strike="noStrike" kern="1200" cap="none" spc="0" normalizeH="0" baseline="0" noProof="0">
                          <a:ln>
                            <a:noFill/>
                          </a:ln>
                          <a:solidFill>
                            <a:prstClr val="black"/>
                          </a:solidFill>
                          <a:effectLst/>
                          <a:uLnTx/>
                          <a:uFillTx/>
                          <a:latin typeface="+mn-lt"/>
                          <a:ea typeface="+mn-ea"/>
                          <a:cs typeface="+mn-cs"/>
                        </a:rPr>
                        <a:t>📸: @lordyz68 
#withGalaxy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https://www.instagram.com/p/B_KNgeanHCj/media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31657</a:t>
                      </a:r>
                    </a:p>
                  </a:txBody>
                  <a:tcPr/>
                </a:tc>
                <a:extLst>
                  <a:ext uri="{0D108BD9-81ED-4DB2-BD59-A6C34878D82A}">
                    <a16:rowId xmlns:a16="http://schemas.microsoft.com/office/drawing/2014/main" val="3873428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- 2020-04-22 10:00:41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زاوية لها تأثيرها الخاص. </a:t>
                      </a:r>
                      <a:r>
                        <a:rPr kumimoji="0" lang="en-US" sz="1000" b="0" i="0" u="none" strike="noStrike" kern="1200" cap="none" spc="0" normalizeH="0" baseline="0" noProof="0">
                          <a:ln>
                            <a:noFill/>
                          </a:ln>
                          <a:solidFill>
                            <a:prstClr val="black"/>
                          </a:solidFill>
                          <a:effectLst/>
                          <a:uLnTx/>
                          <a:uFillTx/>
                          <a:latin typeface="+mn-lt"/>
                          <a:ea typeface="+mn-ea"/>
                          <a:cs typeface="+mn-cs"/>
                        </a:rPr>
                        <a:t>📸: @mohamed_mounes 
#withGalaxy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https://www.instagram.com/p/B_RpJKrgE8j/media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23168</a:t>
                      </a:r>
                    </a:p>
                  </a:txBody>
                  <a:tcPr/>
                </a:tc>
                <a:extLst>
                  <a:ext uri="{0D108BD9-81ED-4DB2-BD59-A6C34878D82A}">
                    <a16:rowId xmlns:a16="http://schemas.microsoft.com/office/drawing/2014/main" val="2182433471"/>
                  </a:ext>
                </a:extLst>
              </a:tr>
            </a:tbl>
          </a:graphicData>
        </a:graphic>
      </p:graphicFrame>
      <p:sp>
        <p:nvSpPr>
          <p:cNvPr id="4" name="Text Placeholder 3">
            <a:extLst>
              <a:ext uri="{FF2B5EF4-FFF2-40B4-BE49-F238E27FC236}">
                <a16:creationId xmlns:a16="http://schemas.microsoft.com/office/drawing/2014/main" id="{0D3D71AF-78A6-4A55-99A3-5ED5561EF670}"/>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9860438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88FA9-7538-4A21-9B4E-3A28EA0A1AA9}"/>
              </a:ext>
            </a:extLst>
          </p:cNvPr>
          <p:cNvSpPr>
            <a:spLocks noGrp="1"/>
          </p:cNvSpPr>
          <p:nvPr>
            <p:ph type="title"/>
          </p:nvPr>
        </p:nvSpPr>
        <p:spPr/>
        <p:txBody>
          <a:bodyPr/>
          <a:lstStyle/>
          <a:p>
            <a:r>
              <a:rPr lang="en-US"/>
              <a:t>Instagram Top Performing Posts | Samsung KSA - 2 of 8</a:t>
            </a:r>
          </a:p>
        </p:txBody>
      </p:sp>
      <p:graphicFrame>
        <p:nvGraphicFramePr>
          <p:cNvPr id="5" name="Table Placeholder 4">
            <a:extLst>
              <a:ext uri="{FF2B5EF4-FFF2-40B4-BE49-F238E27FC236}">
                <a16:creationId xmlns:a16="http://schemas.microsoft.com/office/drawing/2014/main" id="{95C1575D-E44C-4B29-8CF1-8ED5B3C59198}"/>
              </a:ext>
            </a:extLst>
          </p:cNvPr>
          <p:cNvGraphicFramePr>
            <a:graphicFrameLocks noGrp="1"/>
          </p:cNvGraphicFramePr>
          <p:nvPr>
            <p:ph type="tbl" sz="quarter" idx="13"/>
            <p:extLst>
              <p:ext uri="{D42A27DB-BD31-4B8C-83A1-F6EECF244321}">
                <p14:modId xmlns:p14="http://schemas.microsoft.com/office/powerpoint/2010/main" val="3216376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811503126"/>
                    </a:ext>
                  </a:extLst>
                </a:gridCol>
                <a:gridCol w="1152143">
                  <a:extLst>
                    <a:ext uri="{9D8B030D-6E8A-4147-A177-3AD203B41FA5}">
                      <a16:colId xmlns:a16="http://schemas.microsoft.com/office/drawing/2014/main" val="1390508009"/>
                    </a:ext>
                  </a:extLst>
                </a:gridCol>
                <a:gridCol w="576072">
                  <a:extLst>
                    <a:ext uri="{9D8B030D-6E8A-4147-A177-3AD203B41FA5}">
                      <a16:colId xmlns:a16="http://schemas.microsoft.com/office/drawing/2014/main" val="4132020525"/>
                    </a:ext>
                  </a:extLst>
                </a:gridCol>
                <a:gridCol w="576072">
                  <a:extLst>
                    <a:ext uri="{9D8B030D-6E8A-4147-A177-3AD203B41FA5}">
                      <a16:colId xmlns:a16="http://schemas.microsoft.com/office/drawing/2014/main" val="1339493132"/>
                    </a:ext>
                  </a:extLst>
                </a:gridCol>
                <a:gridCol w="576072">
                  <a:extLst>
                    <a:ext uri="{9D8B030D-6E8A-4147-A177-3AD203B41FA5}">
                      <a16:colId xmlns:a16="http://schemas.microsoft.com/office/drawing/2014/main" val="142836078"/>
                    </a:ext>
                  </a:extLst>
                </a:gridCol>
                <a:gridCol w="576072">
                  <a:extLst>
                    <a:ext uri="{9D8B030D-6E8A-4147-A177-3AD203B41FA5}">
                      <a16:colId xmlns:a16="http://schemas.microsoft.com/office/drawing/2014/main" val="702701470"/>
                    </a:ext>
                  </a:extLst>
                </a:gridCol>
                <a:gridCol w="576072">
                  <a:extLst>
                    <a:ext uri="{9D8B030D-6E8A-4147-A177-3AD203B41FA5}">
                      <a16:colId xmlns:a16="http://schemas.microsoft.com/office/drawing/2014/main" val="1413824075"/>
                    </a:ext>
                  </a:extLst>
                </a:gridCol>
                <a:gridCol w="576072">
                  <a:extLst>
                    <a:ext uri="{9D8B030D-6E8A-4147-A177-3AD203B41FA5}">
                      <a16:colId xmlns:a16="http://schemas.microsoft.com/office/drawing/2014/main" val="97913138"/>
                    </a:ext>
                  </a:extLst>
                </a:gridCol>
                <a:gridCol w="576072">
                  <a:extLst>
                    <a:ext uri="{9D8B030D-6E8A-4147-A177-3AD203B41FA5}">
                      <a16:colId xmlns:a16="http://schemas.microsoft.com/office/drawing/2014/main" val="2649654539"/>
                    </a:ext>
                  </a:extLst>
                </a:gridCol>
                <a:gridCol w="576072">
                  <a:extLst>
                    <a:ext uri="{9D8B030D-6E8A-4147-A177-3AD203B41FA5}">
                      <a16:colId xmlns:a16="http://schemas.microsoft.com/office/drawing/2014/main" val="314728462"/>
                    </a:ext>
                  </a:extLst>
                </a:gridCol>
                <a:gridCol w="576072">
                  <a:extLst>
                    <a:ext uri="{9D8B030D-6E8A-4147-A177-3AD203B41FA5}">
                      <a16:colId xmlns:a16="http://schemas.microsoft.com/office/drawing/2014/main" val="169363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616708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- 2020-04-21 08:15:42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الشكر لأولئك الذين يناضلون من أجل إنقاذ حياتنا
اضغط الرابط لمعرفة المزيد عن جهودنا المبذولة حول العالم.
#</a:t>
                      </a:r>
                      <a:r>
                        <a:rPr kumimoji="0" lang="en-US" sz="1000" b="0" i="0" u="none" strike="noStrike" kern="1200" cap="none" spc="0" normalizeH="0" baseline="0" noProof="0">
                          <a:ln>
                            <a:noFill/>
                          </a:ln>
                          <a:solidFill>
                            <a:prstClr val="black"/>
                          </a:solidFill>
                          <a:effectLst/>
                          <a:uLnTx/>
                          <a:uFillTx/>
                          <a:latin typeface="+mn-lt"/>
                          <a:ea typeface="+mn-ea"/>
                          <a:cs typeface="+mn-cs"/>
                        </a:rPr>
                        <a:t>GetThroughThisTogether #DoWhatYouCant #Samsung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https://www.instagram.com/p/B_O4VYKIlL3/media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18207</a:t>
                      </a:r>
                    </a:p>
                  </a:txBody>
                  <a:tcPr/>
                </a:tc>
                <a:extLst>
                  <a:ext uri="{0D108BD9-81ED-4DB2-BD59-A6C34878D82A}">
                    <a16:rowId xmlns:a16="http://schemas.microsoft.com/office/drawing/2014/main" val="2804233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- 2020-04-12 09:08:43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نشكر كل اللي شاركونا في نشر المحبة و مبروك للفائزين معانا بأروع  اللقطات. #</a:t>
                      </a:r>
                      <a:r>
                        <a:rPr kumimoji="0" lang="en-US" sz="1000" b="0" i="0" u="none" strike="noStrike" kern="1200" cap="none" spc="0" normalizeH="0" baseline="0" noProof="0">
                          <a:ln>
                            <a:noFill/>
                          </a:ln>
                          <a:solidFill>
                            <a:prstClr val="black"/>
                          </a:solidFill>
                          <a:effectLst/>
                          <a:uLnTx/>
                          <a:uFillTx/>
                          <a:latin typeface="+mn-lt"/>
                          <a:ea typeface="+mn-ea"/>
                          <a:cs typeface="+mn-cs"/>
                        </a:rPr>
                        <a:t>LoveforGalaxy
Thank you for spreading the love out there. Congrats to the winners of these shots.
#LoveforGalaxy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https://www.instagram.com/p/B-3zPyfnf7l/media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18250</a:t>
                      </a:r>
                    </a:p>
                  </a:txBody>
                  <a:tcPr/>
                </a:tc>
                <a:extLst>
                  <a:ext uri="{0D108BD9-81ED-4DB2-BD59-A6C34878D82A}">
                    <a16:rowId xmlns:a16="http://schemas.microsoft.com/office/drawing/2014/main" val="2758434304"/>
                  </a:ext>
                </a:extLst>
              </a:tr>
            </a:tbl>
          </a:graphicData>
        </a:graphic>
      </p:graphicFrame>
      <p:sp>
        <p:nvSpPr>
          <p:cNvPr id="4" name="Text Placeholder 3">
            <a:extLst>
              <a:ext uri="{FF2B5EF4-FFF2-40B4-BE49-F238E27FC236}">
                <a16:creationId xmlns:a16="http://schemas.microsoft.com/office/drawing/2014/main" id="{C5625C2E-1DD2-4708-9C9A-2C8C4E77287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4374534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7D9FD-B09B-40E2-AF8E-65D4A4EFDF8E}"/>
              </a:ext>
            </a:extLst>
          </p:cNvPr>
          <p:cNvSpPr>
            <a:spLocks noGrp="1"/>
          </p:cNvSpPr>
          <p:nvPr>
            <p:ph type="title"/>
          </p:nvPr>
        </p:nvSpPr>
        <p:spPr/>
        <p:txBody>
          <a:bodyPr/>
          <a:lstStyle/>
          <a:p>
            <a:r>
              <a:rPr lang="en-US"/>
              <a:t>Instagram Top Performing Posts | Samsung KSA - 3 of 8</a:t>
            </a:r>
          </a:p>
        </p:txBody>
      </p:sp>
      <p:graphicFrame>
        <p:nvGraphicFramePr>
          <p:cNvPr id="5" name="Table Placeholder 4">
            <a:extLst>
              <a:ext uri="{FF2B5EF4-FFF2-40B4-BE49-F238E27FC236}">
                <a16:creationId xmlns:a16="http://schemas.microsoft.com/office/drawing/2014/main" id="{2864DC01-3003-44F3-BF50-32F09CC7493C}"/>
              </a:ext>
            </a:extLst>
          </p:cNvPr>
          <p:cNvGraphicFramePr>
            <a:graphicFrameLocks noGrp="1"/>
          </p:cNvGraphicFramePr>
          <p:nvPr>
            <p:ph type="tbl" sz="quarter" idx="13"/>
            <p:extLst>
              <p:ext uri="{D42A27DB-BD31-4B8C-83A1-F6EECF244321}">
                <p14:modId xmlns:p14="http://schemas.microsoft.com/office/powerpoint/2010/main" val="579055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544420304"/>
                    </a:ext>
                  </a:extLst>
                </a:gridCol>
                <a:gridCol w="1152143">
                  <a:extLst>
                    <a:ext uri="{9D8B030D-6E8A-4147-A177-3AD203B41FA5}">
                      <a16:colId xmlns:a16="http://schemas.microsoft.com/office/drawing/2014/main" val="3468502646"/>
                    </a:ext>
                  </a:extLst>
                </a:gridCol>
                <a:gridCol w="576072">
                  <a:extLst>
                    <a:ext uri="{9D8B030D-6E8A-4147-A177-3AD203B41FA5}">
                      <a16:colId xmlns:a16="http://schemas.microsoft.com/office/drawing/2014/main" val="1268111047"/>
                    </a:ext>
                  </a:extLst>
                </a:gridCol>
                <a:gridCol w="576072">
                  <a:extLst>
                    <a:ext uri="{9D8B030D-6E8A-4147-A177-3AD203B41FA5}">
                      <a16:colId xmlns:a16="http://schemas.microsoft.com/office/drawing/2014/main" val="1129076939"/>
                    </a:ext>
                  </a:extLst>
                </a:gridCol>
                <a:gridCol w="576072">
                  <a:extLst>
                    <a:ext uri="{9D8B030D-6E8A-4147-A177-3AD203B41FA5}">
                      <a16:colId xmlns:a16="http://schemas.microsoft.com/office/drawing/2014/main" val="3892314805"/>
                    </a:ext>
                  </a:extLst>
                </a:gridCol>
                <a:gridCol w="576072">
                  <a:extLst>
                    <a:ext uri="{9D8B030D-6E8A-4147-A177-3AD203B41FA5}">
                      <a16:colId xmlns:a16="http://schemas.microsoft.com/office/drawing/2014/main" val="2840047963"/>
                    </a:ext>
                  </a:extLst>
                </a:gridCol>
                <a:gridCol w="576072">
                  <a:extLst>
                    <a:ext uri="{9D8B030D-6E8A-4147-A177-3AD203B41FA5}">
                      <a16:colId xmlns:a16="http://schemas.microsoft.com/office/drawing/2014/main" val="2420836322"/>
                    </a:ext>
                  </a:extLst>
                </a:gridCol>
                <a:gridCol w="576072">
                  <a:extLst>
                    <a:ext uri="{9D8B030D-6E8A-4147-A177-3AD203B41FA5}">
                      <a16:colId xmlns:a16="http://schemas.microsoft.com/office/drawing/2014/main" val="1502832265"/>
                    </a:ext>
                  </a:extLst>
                </a:gridCol>
                <a:gridCol w="576072">
                  <a:extLst>
                    <a:ext uri="{9D8B030D-6E8A-4147-A177-3AD203B41FA5}">
                      <a16:colId xmlns:a16="http://schemas.microsoft.com/office/drawing/2014/main" val="1124402964"/>
                    </a:ext>
                  </a:extLst>
                </a:gridCol>
                <a:gridCol w="576072">
                  <a:extLst>
                    <a:ext uri="{9D8B030D-6E8A-4147-A177-3AD203B41FA5}">
                      <a16:colId xmlns:a16="http://schemas.microsoft.com/office/drawing/2014/main" val="2086719089"/>
                    </a:ext>
                  </a:extLst>
                </a:gridCol>
                <a:gridCol w="576072">
                  <a:extLst>
                    <a:ext uri="{9D8B030D-6E8A-4147-A177-3AD203B41FA5}">
                      <a16:colId xmlns:a16="http://schemas.microsoft.com/office/drawing/2014/main" val="2185400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54500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- 2020-04-25 10:00:14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مين يحب يكتب نكت؟ شاركونا نكتة اليوم. </a:t>
                      </a:r>
                      <a:r>
                        <a:rPr kumimoji="0" lang="en-US" sz="1000" b="0" i="0" u="none" strike="noStrike" kern="1200" cap="none" spc="0" normalizeH="0" baseline="0" noProof="0">
                          <a:ln>
                            <a:noFill/>
                          </a:ln>
                          <a:solidFill>
                            <a:prstClr val="black"/>
                          </a:solidFill>
                          <a:effectLst/>
                          <a:uLnTx/>
                          <a:uFillTx/>
                          <a:latin typeface="+mn-lt"/>
                          <a:ea typeface="+mn-ea"/>
                          <a:cs typeface="+mn-cs"/>
                        </a:rPr>
                        <a:t>📸: @ayoosha_d 
#withGalaxy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https://www.instagram.com/p/B_ZXed8glgA/media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18717</a:t>
                      </a:r>
                    </a:p>
                  </a:txBody>
                  <a:tcPr/>
                </a:tc>
                <a:extLst>
                  <a:ext uri="{0D108BD9-81ED-4DB2-BD59-A6C34878D82A}">
                    <a16:rowId xmlns:a16="http://schemas.microsoft.com/office/drawing/2014/main" val="2800876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- 2020-04-10 10:00:10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ايش آخر كتاب قرأته؟ </a:t>
                      </a:r>
                      <a:r>
                        <a:rPr kumimoji="0" lang="en-US" sz="1000" b="0" i="0" u="none" strike="noStrike" kern="1200" cap="none" spc="0" normalizeH="0" baseline="0" noProof="0">
                          <a:ln>
                            <a:noFill/>
                          </a:ln>
                          <a:solidFill>
                            <a:prstClr val="black"/>
                          </a:solidFill>
                          <a:effectLst/>
                          <a:uLnTx/>
                          <a:uFillTx/>
                          <a:latin typeface="+mn-lt"/>
                          <a:ea typeface="+mn-ea"/>
                          <a:cs typeface="+mn-cs"/>
                        </a:rPr>
                        <a:t>📸: @_galaxy.art 
#withGalaxy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https://www.instagram.com/p/B-yvi7WAKbo/media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21590</a:t>
                      </a:r>
                    </a:p>
                  </a:txBody>
                  <a:tcPr/>
                </a:tc>
                <a:extLst>
                  <a:ext uri="{0D108BD9-81ED-4DB2-BD59-A6C34878D82A}">
                    <a16:rowId xmlns:a16="http://schemas.microsoft.com/office/drawing/2014/main" val="373886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- 2020-04-07 10:49:26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كل كتاب تستوحي فكرة جديدة.
في كتاب تنصح في؟
</a:t>
                      </a:r>
                      <a:r>
                        <a:rPr kumimoji="0" lang="en-US" sz="1000" b="0" i="0" u="none" strike="noStrike" kern="1200" cap="none" spc="0" normalizeH="0" baseline="0" noProof="0">
                          <a:ln>
                            <a:noFill/>
                          </a:ln>
                          <a:solidFill>
                            <a:prstClr val="black"/>
                          </a:solidFill>
                          <a:effectLst/>
                          <a:uLnTx/>
                          <a:uFillTx/>
                          <a:latin typeface="+mn-lt"/>
                          <a:ea typeface="+mn-ea"/>
                          <a:cs typeface="+mn-cs"/>
                        </a:rPr>
                        <a:t>📸: @_rose_eleanor
#withGalaxy 
#GalaxyNote9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https://www.instagram.com/p/B-rGzK2Ax5G/media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16999</a:t>
                      </a:r>
                    </a:p>
                  </a:txBody>
                  <a:tcPr/>
                </a:tc>
                <a:extLst>
                  <a:ext uri="{0D108BD9-81ED-4DB2-BD59-A6C34878D82A}">
                    <a16:rowId xmlns:a16="http://schemas.microsoft.com/office/drawing/2014/main" val="1341445016"/>
                  </a:ext>
                </a:extLst>
              </a:tr>
            </a:tbl>
          </a:graphicData>
        </a:graphic>
      </p:graphicFrame>
      <p:sp>
        <p:nvSpPr>
          <p:cNvPr id="4" name="Text Placeholder 3">
            <a:extLst>
              <a:ext uri="{FF2B5EF4-FFF2-40B4-BE49-F238E27FC236}">
                <a16:creationId xmlns:a16="http://schemas.microsoft.com/office/drawing/2014/main" id="{2FDC7501-C0F0-44F1-A904-44E61A331FD8}"/>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8281523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41FFB-A456-4AD6-9F65-6DB7D39AF76D}"/>
              </a:ext>
            </a:extLst>
          </p:cNvPr>
          <p:cNvSpPr>
            <a:spLocks noGrp="1"/>
          </p:cNvSpPr>
          <p:nvPr>
            <p:ph type="title"/>
          </p:nvPr>
        </p:nvSpPr>
        <p:spPr/>
        <p:txBody>
          <a:bodyPr/>
          <a:lstStyle/>
          <a:p>
            <a:r>
              <a:rPr lang="en-US"/>
              <a:t>Instagram Top Performing Posts | Samsung KSA - 4 of 8</a:t>
            </a:r>
          </a:p>
        </p:txBody>
      </p:sp>
      <p:graphicFrame>
        <p:nvGraphicFramePr>
          <p:cNvPr id="5" name="Table Placeholder 4">
            <a:extLst>
              <a:ext uri="{FF2B5EF4-FFF2-40B4-BE49-F238E27FC236}">
                <a16:creationId xmlns:a16="http://schemas.microsoft.com/office/drawing/2014/main" id="{BF6F532E-930F-4498-BEF8-EFF2AFD3B665}"/>
              </a:ext>
            </a:extLst>
          </p:cNvPr>
          <p:cNvGraphicFramePr>
            <a:graphicFrameLocks noGrp="1"/>
          </p:cNvGraphicFramePr>
          <p:nvPr>
            <p:ph type="tbl" sz="quarter" idx="13"/>
            <p:extLst>
              <p:ext uri="{D42A27DB-BD31-4B8C-83A1-F6EECF244321}">
                <p14:modId xmlns:p14="http://schemas.microsoft.com/office/powerpoint/2010/main" val="1631767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005496705"/>
                    </a:ext>
                  </a:extLst>
                </a:gridCol>
                <a:gridCol w="1152143">
                  <a:extLst>
                    <a:ext uri="{9D8B030D-6E8A-4147-A177-3AD203B41FA5}">
                      <a16:colId xmlns:a16="http://schemas.microsoft.com/office/drawing/2014/main" val="3613144302"/>
                    </a:ext>
                  </a:extLst>
                </a:gridCol>
                <a:gridCol w="576072">
                  <a:extLst>
                    <a:ext uri="{9D8B030D-6E8A-4147-A177-3AD203B41FA5}">
                      <a16:colId xmlns:a16="http://schemas.microsoft.com/office/drawing/2014/main" val="1974630255"/>
                    </a:ext>
                  </a:extLst>
                </a:gridCol>
                <a:gridCol w="576072">
                  <a:extLst>
                    <a:ext uri="{9D8B030D-6E8A-4147-A177-3AD203B41FA5}">
                      <a16:colId xmlns:a16="http://schemas.microsoft.com/office/drawing/2014/main" val="597486533"/>
                    </a:ext>
                  </a:extLst>
                </a:gridCol>
                <a:gridCol w="576072">
                  <a:extLst>
                    <a:ext uri="{9D8B030D-6E8A-4147-A177-3AD203B41FA5}">
                      <a16:colId xmlns:a16="http://schemas.microsoft.com/office/drawing/2014/main" val="281148647"/>
                    </a:ext>
                  </a:extLst>
                </a:gridCol>
                <a:gridCol w="576072">
                  <a:extLst>
                    <a:ext uri="{9D8B030D-6E8A-4147-A177-3AD203B41FA5}">
                      <a16:colId xmlns:a16="http://schemas.microsoft.com/office/drawing/2014/main" val="330946755"/>
                    </a:ext>
                  </a:extLst>
                </a:gridCol>
                <a:gridCol w="576072">
                  <a:extLst>
                    <a:ext uri="{9D8B030D-6E8A-4147-A177-3AD203B41FA5}">
                      <a16:colId xmlns:a16="http://schemas.microsoft.com/office/drawing/2014/main" val="2966465831"/>
                    </a:ext>
                  </a:extLst>
                </a:gridCol>
                <a:gridCol w="576072">
                  <a:extLst>
                    <a:ext uri="{9D8B030D-6E8A-4147-A177-3AD203B41FA5}">
                      <a16:colId xmlns:a16="http://schemas.microsoft.com/office/drawing/2014/main" val="109812322"/>
                    </a:ext>
                  </a:extLst>
                </a:gridCol>
                <a:gridCol w="576072">
                  <a:extLst>
                    <a:ext uri="{9D8B030D-6E8A-4147-A177-3AD203B41FA5}">
                      <a16:colId xmlns:a16="http://schemas.microsoft.com/office/drawing/2014/main" val="2112055175"/>
                    </a:ext>
                  </a:extLst>
                </a:gridCol>
                <a:gridCol w="576072">
                  <a:extLst>
                    <a:ext uri="{9D8B030D-6E8A-4147-A177-3AD203B41FA5}">
                      <a16:colId xmlns:a16="http://schemas.microsoft.com/office/drawing/2014/main" val="706973876"/>
                    </a:ext>
                  </a:extLst>
                </a:gridCol>
                <a:gridCol w="576072">
                  <a:extLst>
                    <a:ext uri="{9D8B030D-6E8A-4147-A177-3AD203B41FA5}">
                      <a16:colId xmlns:a16="http://schemas.microsoft.com/office/drawing/2014/main" val="3371899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598325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- 2020-04-13 10:00:22</a:t>
                      </a:r>
                      <a:r>
                        <a:rPr kumimoji="0" lang="en-US" sz="1000" b="0" i="0" u="none" strike="noStrike" kern="1200" cap="none" spc="0" normalizeH="0" baseline="0" noProof="0">
                          <a:ln>
                            <a:noFill/>
                          </a:ln>
                          <a:solidFill>
                            <a:prstClr val="black"/>
                          </a:solidFill>
                          <a:effectLst/>
                          <a:uLnTx/>
                          <a:uFillTx/>
                          <a:latin typeface="+mn-lt"/>
                          <a:ea typeface="+mn-ea"/>
                          <a:cs typeface="+mn-cs"/>
                        </a:rPr>
                        <a:t>
 📸: @64sunrise64 </a:t>
                      </a:r>
                      <a:r>
                        <a:rPr kumimoji="0" lang="ar-AE" sz="1000" b="0" i="0" u="none" strike="noStrike" kern="1200" cap="none" spc="0" normalizeH="0" baseline="0" noProof="0">
                          <a:ln>
                            <a:noFill/>
                          </a:ln>
                          <a:solidFill>
                            <a:prstClr val="black"/>
                          </a:solidFill>
                          <a:effectLst/>
                          <a:uLnTx/>
                          <a:uFillTx/>
                          <a:latin typeface="+mn-lt"/>
                          <a:ea typeface="+mn-ea"/>
                          <a:cs typeface="+mn-cs"/>
                        </a:rPr>
                        <a:t>من يتطلع لفرصة الخروج؟ 
#</a:t>
                      </a:r>
                      <a:r>
                        <a:rPr kumimoji="0" lang="en-US" sz="1000" b="0" i="0" u="none" strike="noStrike" kern="1200" cap="none" spc="0" normalizeH="0" baseline="0" noProof="0">
                          <a:ln>
                            <a:noFill/>
                          </a:ln>
                          <a:solidFill>
                            <a:prstClr val="black"/>
                          </a:solidFill>
                          <a:effectLst/>
                          <a:uLnTx/>
                          <a:uFillTx/>
                          <a:latin typeface="+mn-lt"/>
                          <a:ea typeface="+mn-ea"/>
                          <a:cs typeface="+mn-cs"/>
                        </a:rPr>
                        <a:t>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https://www.instagram.com/p/B-6d9BiguFp/media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18843</a:t>
                      </a:r>
                    </a:p>
                  </a:txBody>
                  <a:tcPr/>
                </a:tc>
                <a:extLst>
                  <a:ext uri="{0D108BD9-81ED-4DB2-BD59-A6C34878D82A}">
                    <a16:rowId xmlns:a16="http://schemas.microsoft.com/office/drawing/2014/main" val="1249383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- 2020-04-21 08:17:28</a:t>
                      </a:r>
                      <a:r>
                        <a:rPr kumimoji="0" lang="en-US" sz="1000" b="0" i="0" u="none" strike="noStrike" kern="1200" cap="none" spc="0" normalizeH="0" baseline="0" noProof="0">
                          <a:ln>
                            <a:noFill/>
                          </a:ln>
                          <a:solidFill>
                            <a:prstClr val="black"/>
                          </a:solidFill>
                          <a:effectLst/>
                          <a:uLnTx/>
                          <a:uFillTx/>
                          <a:latin typeface="+mn-lt"/>
                          <a:ea typeface="+mn-ea"/>
                          <a:cs typeface="+mn-cs"/>
                        </a:rPr>
                        <a:t>
 COVID-19 </a:t>
                      </a:r>
                      <a:r>
                        <a:rPr kumimoji="0" lang="ar-AE" sz="1000" b="0" i="0" u="none" strike="noStrike" kern="1200" cap="none" spc="0" normalizeH="0" baseline="0" noProof="0">
                          <a:ln>
                            <a:noFill/>
                          </a:ln>
                          <a:solidFill>
                            <a:prstClr val="black"/>
                          </a:solidFill>
                          <a:effectLst/>
                          <a:uLnTx/>
                          <a:uFillTx/>
                          <a:latin typeface="+mn-lt"/>
                          <a:ea typeface="+mn-ea"/>
                          <a:cs typeface="+mn-cs"/>
                        </a:rPr>
                        <a:t>في ظل استمرار فيروس 
في الانتشار حول العالم، لا شيء يشغل تفكيرنا سواكم أنتم. 
اضغط الرابط في البايو لمعرفة المزيد عن جهودنا المبذولة حول العالم.
#</a:t>
                      </a:r>
                      <a:r>
                        <a:rPr kumimoji="0" lang="en-US" sz="1000" b="0" i="0" u="none" strike="noStrike" kern="1200" cap="none" spc="0" normalizeH="0" baseline="0" noProof="0">
                          <a:ln>
                            <a:noFill/>
                          </a:ln>
                          <a:solidFill>
                            <a:prstClr val="black"/>
                          </a:solidFill>
                          <a:effectLst/>
                          <a:uLnTx/>
                          <a:uFillTx/>
                          <a:latin typeface="+mn-lt"/>
                          <a:ea typeface="+mn-ea"/>
                          <a:cs typeface="+mn-cs"/>
                        </a:rPr>
                        <a:t>GetThroughThisTogether #DoWhatYouCant #Samsung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https://www.instagram.com/p/B_O4hqiICfi/media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12656</a:t>
                      </a:r>
                    </a:p>
                  </a:txBody>
                  <a:tcPr/>
                </a:tc>
                <a:extLst>
                  <a:ext uri="{0D108BD9-81ED-4DB2-BD59-A6C34878D82A}">
                    <a16:rowId xmlns:a16="http://schemas.microsoft.com/office/drawing/2014/main" val="2560498919"/>
                  </a:ext>
                </a:extLst>
              </a:tr>
            </a:tbl>
          </a:graphicData>
        </a:graphic>
      </p:graphicFrame>
      <p:sp>
        <p:nvSpPr>
          <p:cNvPr id="4" name="Text Placeholder 3">
            <a:extLst>
              <a:ext uri="{FF2B5EF4-FFF2-40B4-BE49-F238E27FC236}">
                <a16:creationId xmlns:a16="http://schemas.microsoft.com/office/drawing/2014/main" id="{0510AA20-956D-4107-B08B-CA4504A7A677}"/>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7515863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8DD5C-BDE5-4B85-9CF5-8636F89A3FF0}"/>
              </a:ext>
            </a:extLst>
          </p:cNvPr>
          <p:cNvSpPr>
            <a:spLocks noGrp="1"/>
          </p:cNvSpPr>
          <p:nvPr>
            <p:ph type="title"/>
          </p:nvPr>
        </p:nvSpPr>
        <p:spPr/>
        <p:txBody>
          <a:bodyPr/>
          <a:lstStyle/>
          <a:p>
            <a:r>
              <a:rPr lang="en-US"/>
              <a:t>Instagram Top Performing Posts | Samsung KSA - 5 of 8</a:t>
            </a:r>
          </a:p>
        </p:txBody>
      </p:sp>
      <p:graphicFrame>
        <p:nvGraphicFramePr>
          <p:cNvPr id="5" name="Table Placeholder 4">
            <a:extLst>
              <a:ext uri="{FF2B5EF4-FFF2-40B4-BE49-F238E27FC236}">
                <a16:creationId xmlns:a16="http://schemas.microsoft.com/office/drawing/2014/main" id="{465E75A7-C555-4F38-9FE2-0E4C92115991}"/>
              </a:ext>
            </a:extLst>
          </p:cNvPr>
          <p:cNvGraphicFramePr>
            <a:graphicFrameLocks noGrp="1"/>
          </p:cNvGraphicFramePr>
          <p:nvPr>
            <p:ph type="tbl" sz="quarter" idx="13"/>
            <p:extLst>
              <p:ext uri="{D42A27DB-BD31-4B8C-83A1-F6EECF244321}">
                <p14:modId xmlns:p14="http://schemas.microsoft.com/office/powerpoint/2010/main" val="2961018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638552540"/>
                    </a:ext>
                  </a:extLst>
                </a:gridCol>
                <a:gridCol w="1152143">
                  <a:extLst>
                    <a:ext uri="{9D8B030D-6E8A-4147-A177-3AD203B41FA5}">
                      <a16:colId xmlns:a16="http://schemas.microsoft.com/office/drawing/2014/main" val="2220704714"/>
                    </a:ext>
                  </a:extLst>
                </a:gridCol>
                <a:gridCol w="576072">
                  <a:extLst>
                    <a:ext uri="{9D8B030D-6E8A-4147-A177-3AD203B41FA5}">
                      <a16:colId xmlns:a16="http://schemas.microsoft.com/office/drawing/2014/main" val="2577314922"/>
                    </a:ext>
                  </a:extLst>
                </a:gridCol>
                <a:gridCol w="576072">
                  <a:extLst>
                    <a:ext uri="{9D8B030D-6E8A-4147-A177-3AD203B41FA5}">
                      <a16:colId xmlns:a16="http://schemas.microsoft.com/office/drawing/2014/main" val="1895820141"/>
                    </a:ext>
                  </a:extLst>
                </a:gridCol>
                <a:gridCol w="576072">
                  <a:extLst>
                    <a:ext uri="{9D8B030D-6E8A-4147-A177-3AD203B41FA5}">
                      <a16:colId xmlns:a16="http://schemas.microsoft.com/office/drawing/2014/main" val="838194307"/>
                    </a:ext>
                  </a:extLst>
                </a:gridCol>
                <a:gridCol w="576072">
                  <a:extLst>
                    <a:ext uri="{9D8B030D-6E8A-4147-A177-3AD203B41FA5}">
                      <a16:colId xmlns:a16="http://schemas.microsoft.com/office/drawing/2014/main" val="2651562056"/>
                    </a:ext>
                  </a:extLst>
                </a:gridCol>
                <a:gridCol w="576072">
                  <a:extLst>
                    <a:ext uri="{9D8B030D-6E8A-4147-A177-3AD203B41FA5}">
                      <a16:colId xmlns:a16="http://schemas.microsoft.com/office/drawing/2014/main" val="2801646211"/>
                    </a:ext>
                  </a:extLst>
                </a:gridCol>
                <a:gridCol w="576072">
                  <a:extLst>
                    <a:ext uri="{9D8B030D-6E8A-4147-A177-3AD203B41FA5}">
                      <a16:colId xmlns:a16="http://schemas.microsoft.com/office/drawing/2014/main" val="890483512"/>
                    </a:ext>
                  </a:extLst>
                </a:gridCol>
                <a:gridCol w="576072">
                  <a:extLst>
                    <a:ext uri="{9D8B030D-6E8A-4147-A177-3AD203B41FA5}">
                      <a16:colId xmlns:a16="http://schemas.microsoft.com/office/drawing/2014/main" val="676448503"/>
                    </a:ext>
                  </a:extLst>
                </a:gridCol>
                <a:gridCol w="576072">
                  <a:extLst>
                    <a:ext uri="{9D8B030D-6E8A-4147-A177-3AD203B41FA5}">
                      <a16:colId xmlns:a16="http://schemas.microsoft.com/office/drawing/2014/main" val="1412163601"/>
                    </a:ext>
                  </a:extLst>
                </a:gridCol>
                <a:gridCol w="576072">
                  <a:extLst>
                    <a:ext uri="{9D8B030D-6E8A-4147-A177-3AD203B41FA5}">
                      <a16:colId xmlns:a16="http://schemas.microsoft.com/office/drawing/2014/main" val="3535937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713456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- 2020-04-16 09:34:37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كيف تقضي أيامك بالتفاؤل؟
</a:t>
                      </a:r>
                      <a:r>
                        <a:rPr kumimoji="0" lang="en-US" sz="1000" b="0" i="0" u="none" strike="noStrike" kern="1200" cap="none" spc="0" normalizeH="0" baseline="0" noProof="0">
                          <a:ln>
                            <a:noFill/>
                          </a:ln>
                          <a:solidFill>
                            <a:prstClr val="black"/>
                          </a:solidFill>
                          <a:effectLst/>
                          <a:uLnTx/>
                          <a:uFillTx/>
                          <a:latin typeface="+mn-lt"/>
                          <a:ea typeface="+mn-ea"/>
                          <a:cs typeface="+mn-cs"/>
                        </a:rPr>
                        <a:t>📷: @theoumz @wn1203 @moysglutenfreekitchen
</a:t>
                      </a:r>
                      <a:r>
                        <a:rPr kumimoji="0" lang="ar-AE" sz="1000" b="0" i="0" u="none" strike="noStrike" kern="1200" cap="none" spc="0" normalizeH="0" baseline="0" noProof="0">
                          <a:ln>
                            <a:noFill/>
                          </a:ln>
                          <a:solidFill>
                            <a:prstClr val="black"/>
                          </a:solidFill>
                          <a:effectLst/>
                          <a:uLnTx/>
                          <a:uFillTx/>
                          <a:latin typeface="+mn-lt"/>
                          <a:ea typeface="+mn-ea"/>
                          <a:cs typeface="+mn-cs"/>
                        </a:rPr>
                        <a:t>ارسل لنا صورة تخلي يومك أفضل، قول لنا ايش تعني لك ومنشن @</a:t>
                      </a:r>
                      <a:r>
                        <a:rPr kumimoji="0" lang="en-US" sz="1000" b="0" i="0" u="none" strike="noStrike" kern="1200" cap="none" spc="0" normalizeH="0" baseline="0" noProof="0">
                          <a:ln>
                            <a:noFill/>
                          </a:ln>
                          <a:solidFill>
                            <a:prstClr val="black"/>
                          </a:solidFill>
                          <a:effectLst/>
                          <a:uLnTx/>
                          <a:uFillTx/>
                          <a:latin typeface="+mn-lt"/>
                          <a:ea typeface="+mn-ea"/>
                          <a:cs typeface="+mn-cs"/>
                        </a:rPr>
                        <a:t>samsung_saudi </a:t>
                      </a:r>
                      <a:r>
                        <a:rPr kumimoji="0" lang="ar-AE" sz="1000" b="0" i="0" u="none" strike="noStrike" kern="1200" cap="none" spc="0" normalizeH="0" baseline="0" noProof="0">
                          <a:ln>
                            <a:noFill/>
                          </a:ln>
                          <a:solidFill>
                            <a:prstClr val="black"/>
                          </a:solidFill>
                          <a:effectLst/>
                          <a:uLnTx/>
                          <a:uFillTx/>
                          <a:latin typeface="+mn-lt"/>
                          <a:ea typeface="+mn-ea"/>
                          <a:cs typeface="+mn-cs"/>
                        </a:rPr>
                        <a:t>مع #</a:t>
                      </a:r>
                      <a:r>
                        <a:rPr kumimoji="0" lang="en-US" sz="1000" b="0" i="0" u="none" strike="noStrike" kern="1200" cap="none" spc="0" normalizeH="0" baseline="0" noProof="0">
                          <a:ln>
                            <a:noFill/>
                          </a:ln>
                          <a:solidFill>
                            <a:prstClr val="black"/>
                          </a:solidFill>
                          <a:effectLst/>
                          <a:uLnTx/>
                          <a:uFillTx/>
                          <a:latin typeface="+mn-lt"/>
                          <a:ea typeface="+mn-ea"/>
                          <a:cs typeface="+mn-cs"/>
                        </a:rPr>
                        <a:t>StayApartStayTogether #withGalaxy </a:t>
                      </a:r>
                      <a:r>
                        <a:rPr kumimoji="0" lang="ar-AE" sz="1000" b="0" i="0" u="none" strike="noStrike" kern="1200" cap="none" spc="0" normalizeH="0" baseline="0" noProof="0">
                          <a:ln>
                            <a:noFill/>
                          </a:ln>
                          <a:solidFill>
                            <a:prstClr val="black"/>
                          </a:solidFill>
                          <a:effectLst/>
                          <a:uLnTx/>
                          <a:uFillTx/>
                          <a:latin typeface="+mn-lt"/>
                          <a:ea typeface="+mn-ea"/>
                          <a:cs typeface="+mn-cs"/>
                        </a:rPr>
                        <a:t>لفرصة نشرها على حسابنا.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https://www.instagram.com/p/B_CJZBdJs-m/media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12308</a:t>
                      </a:r>
                    </a:p>
                  </a:txBody>
                  <a:tcPr/>
                </a:tc>
                <a:extLst>
                  <a:ext uri="{0D108BD9-81ED-4DB2-BD59-A6C34878D82A}">
                    <a16:rowId xmlns:a16="http://schemas.microsoft.com/office/drawing/2014/main" val="951732328"/>
                  </a:ext>
                </a:extLst>
              </a:tr>
            </a:tbl>
          </a:graphicData>
        </a:graphic>
      </p:graphicFrame>
      <p:sp>
        <p:nvSpPr>
          <p:cNvPr id="4" name="Text Placeholder 3">
            <a:extLst>
              <a:ext uri="{FF2B5EF4-FFF2-40B4-BE49-F238E27FC236}">
                <a16:creationId xmlns:a16="http://schemas.microsoft.com/office/drawing/2014/main" id="{CB0E5F1B-1D38-41C2-916C-EC0E010AC4EC}"/>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8187242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50987-77E7-4A0D-A3A5-3197D6DC65DE}"/>
              </a:ext>
            </a:extLst>
          </p:cNvPr>
          <p:cNvSpPr>
            <a:spLocks noGrp="1"/>
          </p:cNvSpPr>
          <p:nvPr>
            <p:ph type="title"/>
          </p:nvPr>
        </p:nvSpPr>
        <p:spPr/>
        <p:txBody>
          <a:bodyPr/>
          <a:lstStyle/>
          <a:p>
            <a:r>
              <a:rPr lang="en-US"/>
              <a:t>Instagram Top Performing Posts | Samsung KSA - 6 of 8</a:t>
            </a:r>
          </a:p>
        </p:txBody>
      </p:sp>
      <p:graphicFrame>
        <p:nvGraphicFramePr>
          <p:cNvPr id="5" name="Table Placeholder 4">
            <a:extLst>
              <a:ext uri="{FF2B5EF4-FFF2-40B4-BE49-F238E27FC236}">
                <a16:creationId xmlns:a16="http://schemas.microsoft.com/office/drawing/2014/main" id="{F039D80B-3D2E-4D43-800D-114E903236DD}"/>
              </a:ext>
            </a:extLst>
          </p:cNvPr>
          <p:cNvGraphicFramePr>
            <a:graphicFrameLocks noGrp="1"/>
          </p:cNvGraphicFramePr>
          <p:nvPr>
            <p:ph type="tbl" sz="quarter" idx="13"/>
            <p:extLst>
              <p:ext uri="{D42A27DB-BD31-4B8C-83A1-F6EECF244321}">
                <p14:modId xmlns:p14="http://schemas.microsoft.com/office/powerpoint/2010/main" val="1033464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687148362"/>
                    </a:ext>
                  </a:extLst>
                </a:gridCol>
                <a:gridCol w="1152143">
                  <a:extLst>
                    <a:ext uri="{9D8B030D-6E8A-4147-A177-3AD203B41FA5}">
                      <a16:colId xmlns:a16="http://schemas.microsoft.com/office/drawing/2014/main" val="4121711265"/>
                    </a:ext>
                  </a:extLst>
                </a:gridCol>
                <a:gridCol w="576072">
                  <a:extLst>
                    <a:ext uri="{9D8B030D-6E8A-4147-A177-3AD203B41FA5}">
                      <a16:colId xmlns:a16="http://schemas.microsoft.com/office/drawing/2014/main" val="1015514393"/>
                    </a:ext>
                  </a:extLst>
                </a:gridCol>
                <a:gridCol w="576072">
                  <a:extLst>
                    <a:ext uri="{9D8B030D-6E8A-4147-A177-3AD203B41FA5}">
                      <a16:colId xmlns:a16="http://schemas.microsoft.com/office/drawing/2014/main" val="2455457895"/>
                    </a:ext>
                  </a:extLst>
                </a:gridCol>
                <a:gridCol w="576072">
                  <a:extLst>
                    <a:ext uri="{9D8B030D-6E8A-4147-A177-3AD203B41FA5}">
                      <a16:colId xmlns:a16="http://schemas.microsoft.com/office/drawing/2014/main" val="2819974075"/>
                    </a:ext>
                  </a:extLst>
                </a:gridCol>
                <a:gridCol w="576072">
                  <a:extLst>
                    <a:ext uri="{9D8B030D-6E8A-4147-A177-3AD203B41FA5}">
                      <a16:colId xmlns:a16="http://schemas.microsoft.com/office/drawing/2014/main" val="1476726973"/>
                    </a:ext>
                  </a:extLst>
                </a:gridCol>
                <a:gridCol w="576072">
                  <a:extLst>
                    <a:ext uri="{9D8B030D-6E8A-4147-A177-3AD203B41FA5}">
                      <a16:colId xmlns:a16="http://schemas.microsoft.com/office/drawing/2014/main" val="3850026250"/>
                    </a:ext>
                  </a:extLst>
                </a:gridCol>
                <a:gridCol w="576072">
                  <a:extLst>
                    <a:ext uri="{9D8B030D-6E8A-4147-A177-3AD203B41FA5}">
                      <a16:colId xmlns:a16="http://schemas.microsoft.com/office/drawing/2014/main" val="342823144"/>
                    </a:ext>
                  </a:extLst>
                </a:gridCol>
                <a:gridCol w="576072">
                  <a:extLst>
                    <a:ext uri="{9D8B030D-6E8A-4147-A177-3AD203B41FA5}">
                      <a16:colId xmlns:a16="http://schemas.microsoft.com/office/drawing/2014/main" val="904061880"/>
                    </a:ext>
                  </a:extLst>
                </a:gridCol>
                <a:gridCol w="576072">
                  <a:extLst>
                    <a:ext uri="{9D8B030D-6E8A-4147-A177-3AD203B41FA5}">
                      <a16:colId xmlns:a16="http://schemas.microsoft.com/office/drawing/2014/main" val="2370245716"/>
                    </a:ext>
                  </a:extLst>
                </a:gridCol>
                <a:gridCol w="576072">
                  <a:extLst>
                    <a:ext uri="{9D8B030D-6E8A-4147-A177-3AD203B41FA5}">
                      <a16:colId xmlns:a16="http://schemas.microsoft.com/office/drawing/2014/main" val="4139712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059131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- 2020-04-21 08:16:25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البقاء على اتصال هو أحد الأشياء التي يمكن أن تساعدنا على التضامن. ابق على اتصال بأحبائك وحافظ على سلامتك في المنزل.
اضغط الرابط لمعرفة المزيد عن جهودنا المبذولة حول العالم.
#</a:t>
                      </a:r>
                      <a:r>
                        <a:rPr kumimoji="0" lang="en-US" sz="1000" b="0" i="0" u="none" strike="noStrike" kern="1200" cap="none" spc="0" normalizeH="0" baseline="0" noProof="0">
                          <a:ln>
                            <a:noFill/>
                          </a:ln>
                          <a:solidFill>
                            <a:prstClr val="black"/>
                          </a:solidFill>
                          <a:effectLst/>
                          <a:uLnTx/>
                          <a:uFillTx/>
                          <a:latin typeface="+mn-lt"/>
                          <a:ea typeface="+mn-ea"/>
                          <a:cs typeface="+mn-cs"/>
                        </a:rPr>
                        <a:t>GetThroughThisTogether #DoWhatYouCant #Samsung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https://www.instagram.com/p/B_O4aobox-a/media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13658</a:t>
                      </a:r>
                    </a:p>
                  </a:txBody>
                  <a:tcPr/>
                </a:tc>
                <a:extLst>
                  <a:ext uri="{0D108BD9-81ED-4DB2-BD59-A6C34878D82A}">
                    <a16:rowId xmlns:a16="http://schemas.microsoft.com/office/drawing/2014/main" val="3593459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- 2020-04-30 17:00:17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قول لنا أي هواية تعلمتها في هذه الفترة؟ </a:t>
                      </a:r>
                      <a:r>
                        <a:rPr kumimoji="0" lang="en-US" sz="1000" b="0" i="0" u="none" strike="noStrike" kern="1200" cap="none" spc="0" normalizeH="0" baseline="0" noProof="0">
                          <a:ln>
                            <a:noFill/>
                          </a:ln>
                          <a:solidFill>
                            <a:prstClr val="black"/>
                          </a:solidFill>
                          <a:effectLst/>
                          <a:uLnTx/>
                          <a:uFillTx/>
                          <a:latin typeface="+mn-lt"/>
                          <a:ea typeface="+mn-ea"/>
                          <a:cs typeface="+mn-cs"/>
                        </a:rPr>
                        <a:t>📸: @ayoosha_d 
#withGalaxy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https://www.instagram.com/p/B_m_hd4BDaP/media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12226</a:t>
                      </a:r>
                    </a:p>
                  </a:txBody>
                  <a:tcPr/>
                </a:tc>
                <a:extLst>
                  <a:ext uri="{0D108BD9-81ED-4DB2-BD59-A6C34878D82A}">
                    <a16:rowId xmlns:a16="http://schemas.microsoft.com/office/drawing/2014/main" val="1053599133"/>
                  </a:ext>
                </a:extLst>
              </a:tr>
            </a:tbl>
          </a:graphicData>
        </a:graphic>
      </p:graphicFrame>
      <p:sp>
        <p:nvSpPr>
          <p:cNvPr id="4" name="Text Placeholder 3">
            <a:extLst>
              <a:ext uri="{FF2B5EF4-FFF2-40B4-BE49-F238E27FC236}">
                <a16:creationId xmlns:a16="http://schemas.microsoft.com/office/drawing/2014/main" id="{5A62A165-F102-4206-92D4-038D3599D1E7}"/>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7817105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BFEE4-BC8D-4331-919A-E2E484598C34}"/>
              </a:ext>
            </a:extLst>
          </p:cNvPr>
          <p:cNvSpPr>
            <a:spLocks noGrp="1"/>
          </p:cNvSpPr>
          <p:nvPr>
            <p:ph type="title"/>
          </p:nvPr>
        </p:nvSpPr>
        <p:spPr/>
        <p:txBody>
          <a:bodyPr/>
          <a:lstStyle/>
          <a:p>
            <a:r>
              <a:rPr lang="en-US"/>
              <a:t>Instagram Top Performing Posts | Samsung KSA - 7 of 8</a:t>
            </a:r>
          </a:p>
        </p:txBody>
      </p:sp>
      <p:graphicFrame>
        <p:nvGraphicFramePr>
          <p:cNvPr id="5" name="Table Placeholder 4">
            <a:extLst>
              <a:ext uri="{FF2B5EF4-FFF2-40B4-BE49-F238E27FC236}">
                <a16:creationId xmlns:a16="http://schemas.microsoft.com/office/drawing/2014/main" id="{A7FC6348-A5C1-48A1-9F2E-912295713318}"/>
              </a:ext>
            </a:extLst>
          </p:cNvPr>
          <p:cNvGraphicFramePr>
            <a:graphicFrameLocks noGrp="1"/>
          </p:cNvGraphicFramePr>
          <p:nvPr>
            <p:ph type="tbl" sz="quarter" idx="13"/>
            <p:extLst>
              <p:ext uri="{D42A27DB-BD31-4B8C-83A1-F6EECF244321}">
                <p14:modId xmlns:p14="http://schemas.microsoft.com/office/powerpoint/2010/main" val="4060095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776424329"/>
                    </a:ext>
                  </a:extLst>
                </a:gridCol>
                <a:gridCol w="1152143">
                  <a:extLst>
                    <a:ext uri="{9D8B030D-6E8A-4147-A177-3AD203B41FA5}">
                      <a16:colId xmlns:a16="http://schemas.microsoft.com/office/drawing/2014/main" val="3547493033"/>
                    </a:ext>
                  </a:extLst>
                </a:gridCol>
                <a:gridCol w="576072">
                  <a:extLst>
                    <a:ext uri="{9D8B030D-6E8A-4147-A177-3AD203B41FA5}">
                      <a16:colId xmlns:a16="http://schemas.microsoft.com/office/drawing/2014/main" val="2210757457"/>
                    </a:ext>
                  </a:extLst>
                </a:gridCol>
                <a:gridCol w="576072">
                  <a:extLst>
                    <a:ext uri="{9D8B030D-6E8A-4147-A177-3AD203B41FA5}">
                      <a16:colId xmlns:a16="http://schemas.microsoft.com/office/drawing/2014/main" val="284720195"/>
                    </a:ext>
                  </a:extLst>
                </a:gridCol>
                <a:gridCol w="576072">
                  <a:extLst>
                    <a:ext uri="{9D8B030D-6E8A-4147-A177-3AD203B41FA5}">
                      <a16:colId xmlns:a16="http://schemas.microsoft.com/office/drawing/2014/main" val="1013285217"/>
                    </a:ext>
                  </a:extLst>
                </a:gridCol>
                <a:gridCol w="576072">
                  <a:extLst>
                    <a:ext uri="{9D8B030D-6E8A-4147-A177-3AD203B41FA5}">
                      <a16:colId xmlns:a16="http://schemas.microsoft.com/office/drawing/2014/main" val="1023881096"/>
                    </a:ext>
                  </a:extLst>
                </a:gridCol>
                <a:gridCol w="576072">
                  <a:extLst>
                    <a:ext uri="{9D8B030D-6E8A-4147-A177-3AD203B41FA5}">
                      <a16:colId xmlns:a16="http://schemas.microsoft.com/office/drawing/2014/main" val="3796356438"/>
                    </a:ext>
                  </a:extLst>
                </a:gridCol>
                <a:gridCol w="576072">
                  <a:extLst>
                    <a:ext uri="{9D8B030D-6E8A-4147-A177-3AD203B41FA5}">
                      <a16:colId xmlns:a16="http://schemas.microsoft.com/office/drawing/2014/main" val="1982865994"/>
                    </a:ext>
                  </a:extLst>
                </a:gridCol>
                <a:gridCol w="576072">
                  <a:extLst>
                    <a:ext uri="{9D8B030D-6E8A-4147-A177-3AD203B41FA5}">
                      <a16:colId xmlns:a16="http://schemas.microsoft.com/office/drawing/2014/main" val="1888605066"/>
                    </a:ext>
                  </a:extLst>
                </a:gridCol>
                <a:gridCol w="576072">
                  <a:extLst>
                    <a:ext uri="{9D8B030D-6E8A-4147-A177-3AD203B41FA5}">
                      <a16:colId xmlns:a16="http://schemas.microsoft.com/office/drawing/2014/main" val="1669589141"/>
                    </a:ext>
                  </a:extLst>
                </a:gridCol>
                <a:gridCol w="576072">
                  <a:extLst>
                    <a:ext uri="{9D8B030D-6E8A-4147-A177-3AD203B41FA5}">
                      <a16:colId xmlns:a16="http://schemas.microsoft.com/office/drawing/2014/main" val="27679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997399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- 2020-04-15 07:35:50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 تجبرنا الظروف على الابتعاد الآن
لكننا لن نجعل المسافات 
تمنعنا من العيش معاً
تباعدواً، ابقوا معاً
سنتجاوز هذه المرحلة معاً
#</a:t>
                      </a:r>
                      <a:r>
                        <a:rPr kumimoji="0" lang="en-US" sz="1000" b="0" i="0" u="none" strike="noStrike" kern="1200" cap="none" spc="0" normalizeH="0" baseline="0" noProof="0">
                          <a:ln>
                            <a:noFill/>
                          </a:ln>
                          <a:solidFill>
                            <a:prstClr val="black"/>
                          </a:solidFill>
                          <a:effectLst/>
                          <a:uLnTx/>
                          <a:uFillTx/>
                          <a:latin typeface="+mn-lt"/>
                          <a:ea typeface="+mn-ea"/>
                          <a:cs typeface="+mn-cs"/>
                        </a:rPr>
                        <a:t>GetThroughThisTogether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https://www.instagram.com/p/B-_W_o8JiAi/media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8045</a:t>
                      </a:r>
                    </a:p>
                  </a:txBody>
                  <a:tcPr/>
                </a:tc>
                <a:extLst>
                  <a:ext uri="{0D108BD9-81ED-4DB2-BD59-A6C34878D82A}">
                    <a16:rowId xmlns:a16="http://schemas.microsoft.com/office/drawing/2014/main" val="4019741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- 2020-04-22 18:53:28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حين تنظر إلى الأمور بشكل مختلف، تتفتح أمامك أمور كثيرة. بمناسبة يوم الأرض، لا تتردد أن تفعل الكثير من الأمور بالكراتين الفارغة في منزلك
اكتشف المزيد @</a:t>
                      </a:r>
                      <a:r>
                        <a:rPr kumimoji="0" lang="en-US" sz="1000" b="0" i="0" u="none" strike="noStrike" kern="1200" cap="none" spc="0" normalizeH="0" baseline="0" noProof="0">
                          <a:ln>
                            <a:noFill/>
                          </a:ln>
                          <a:solidFill>
                            <a:prstClr val="black"/>
                          </a:solidFill>
                          <a:effectLst/>
                          <a:uLnTx/>
                          <a:uFillTx/>
                          <a:latin typeface="+mn-lt"/>
                          <a:ea typeface="+mn-ea"/>
                          <a:cs typeface="+mn-cs"/>
                        </a:rPr>
                        <a:t>samsungtv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https://www.instagram.com/p/B_SmFofokaA/media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6254</a:t>
                      </a:r>
                    </a:p>
                  </a:txBody>
                  <a:tcPr/>
                </a:tc>
                <a:extLst>
                  <a:ext uri="{0D108BD9-81ED-4DB2-BD59-A6C34878D82A}">
                    <a16:rowId xmlns:a16="http://schemas.microsoft.com/office/drawing/2014/main" val="3416929491"/>
                  </a:ext>
                </a:extLst>
              </a:tr>
            </a:tbl>
          </a:graphicData>
        </a:graphic>
      </p:graphicFrame>
      <p:sp>
        <p:nvSpPr>
          <p:cNvPr id="4" name="Text Placeholder 3">
            <a:extLst>
              <a:ext uri="{FF2B5EF4-FFF2-40B4-BE49-F238E27FC236}">
                <a16:creationId xmlns:a16="http://schemas.microsoft.com/office/drawing/2014/main" id="{733710F7-72E7-4F23-9DE6-04EEF1971A46}"/>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6997679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EC60B-5088-4BDC-BA31-121D21346A48}"/>
              </a:ext>
            </a:extLst>
          </p:cNvPr>
          <p:cNvSpPr>
            <a:spLocks noGrp="1"/>
          </p:cNvSpPr>
          <p:nvPr>
            <p:ph type="title"/>
          </p:nvPr>
        </p:nvSpPr>
        <p:spPr/>
        <p:txBody>
          <a:bodyPr/>
          <a:lstStyle/>
          <a:p>
            <a:r>
              <a:rPr lang="en-US"/>
              <a:t>Instagram Top Performing Posts | Samsung KSA - 8 of 8</a:t>
            </a:r>
          </a:p>
        </p:txBody>
      </p:sp>
      <p:graphicFrame>
        <p:nvGraphicFramePr>
          <p:cNvPr id="5" name="Table Placeholder 4">
            <a:extLst>
              <a:ext uri="{FF2B5EF4-FFF2-40B4-BE49-F238E27FC236}">
                <a16:creationId xmlns:a16="http://schemas.microsoft.com/office/drawing/2014/main" id="{54A84BFD-D8E5-47BF-A143-3DD45B2E4018}"/>
              </a:ext>
            </a:extLst>
          </p:cNvPr>
          <p:cNvGraphicFramePr>
            <a:graphicFrameLocks noGrp="1"/>
          </p:cNvGraphicFramePr>
          <p:nvPr>
            <p:ph type="tbl" sz="quarter" idx="13"/>
            <p:extLst>
              <p:ext uri="{D42A27DB-BD31-4B8C-83A1-F6EECF244321}">
                <p14:modId xmlns:p14="http://schemas.microsoft.com/office/powerpoint/2010/main" val="732837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261661497"/>
                    </a:ext>
                  </a:extLst>
                </a:gridCol>
                <a:gridCol w="1152143">
                  <a:extLst>
                    <a:ext uri="{9D8B030D-6E8A-4147-A177-3AD203B41FA5}">
                      <a16:colId xmlns:a16="http://schemas.microsoft.com/office/drawing/2014/main" val="3300144915"/>
                    </a:ext>
                  </a:extLst>
                </a:gridCol>
                <a:gridCol w="576072">
                  <a:extLst>
                    <a:ext uri="{9D8B030D-6E8A-4147-A177-3AD203B41FA5}">
                      <a16:colId xmlns:a16="http://schemas.microsoft.com/office/drawing/2014/main" val="2204772629"/>
                    </a:ext>
                  </a:extLst>
                </a:gridCol>
                <a:gridCol w="576072">
                  <a:extLst>
                    <a:ext uri="{9D8B030D-6E8A-4147-A177-3AD203B41FA5}">
                      <a16:colId xmlns:a16="http://schemas.microsoft.com/office/drawing/2014/main" val="346224820"/>
                    </a:ext>
                  </a:extLst>
                </a:gridCol>
                <a:gridCol w="576072">
                  <a:extLst>
                    <a:ext uri="{9D8B030D-6E8A-4147-A177-3AD203B41FA5}">
                      <a16:colId xmlns:a16="http://schemas.microsoft.com/office/drawing/2014/main" val="2408239963"/>
                    </a:ext>
                  </a:extLst>
                </a:gridCol>
                <a:gridCol w="576072">
                  <a:extLst>
                    <a:ext uri="{9D8B030D-6E8A-4147-A177-3AD203B41FA5}">
                      <a16:colId xmlns:a16="http://schemas.microsoft.com/office/drawing/2014/main" val="3400291844"/>
                    </a:ext>
                  </a:extLst>
                </a:gridCol>
                <a:gridCol w="576072">
                  <a:extLst>
                    <a:ext uri="{9D8B030D-6E8A-4147-A177-3AD203B41FA5}">
                      <a16:colId xmlns:a16="http://schemas.microsoft.com/office/drawing/2014/main" val="363119444"/>
                    </a:ext>
                  </a:extLst>
                </a:gridCol>
                <a:gridCol w="576072">
                  <a:extLst>
                    <a:ext uri="{9D8B030D-6E8A-4147-A177-3AD203B41FA5}">
                      <a16:colId xmlns:a16="http://schemas.microsoft.com/office/drawing/2014/main" val="3145176325"/>
                    </a:ext>
                  </a:extLst>
                </a:gridCol>
                <a:gridCol w="576072">
                  <a:extLst>
                    <a:ext uri="{9D8B030D-6E8A-4147-A177-3AD203B41FA5}">
                      <a16:colId xmlns:a16="http://schemas.microsoft.com/office/drawing/2014/main" val="2782772740"/>
                    </a:ext>
                  </a:extLst>
                </a:gridCol>
                <a:gridCol w="576072">
                  <a:extLst>
                    <a:ext uri="{9D8B030D-6E8A-4147-A177-3AD203B41FA5}">
                      <a16:colId xmlns:a16="http://schemas.microsoft.com/office/drawing/2014/main" val="3690740800"/>
                    </a:ext>
                  </a:extLst>
                </a:gridCol>
                <a:gridCol w="576072">
                  <a:extLst>
                    <a:ext uri="{9D8B030D-6E8A-4147-A177-3AD203B41FA5}">
                      <a16:colId xmlns:a16="http://schemas.microsoft.com/office/drawing/2014/main" val="2247306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613461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- 2020-04-22 18:54:35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بمناسبة يوم الأرض، وقبل أن تلقي الكراتين، فكر بما يمكنك أن تصنع منها. من يعلم فقد تكون على وشك إلقاء منزل قطتك؟ اكتشف ما يمكنك فعله وأنت في المنزل
 @</a:t>
                      </a:r>
                      <a:r>
                        <a:rPr kumimoji="0" lang="en-US" sz="1000" b="0" i="0" u="none" strike="noStrike" kern="1200" cap="none" spc="0" normalizeH="0" baseline="0" noProof="0">
                          <a:ln>
                            <a:noFill/>
                          </a:ln>
                          <a:solidFill>
                            <a:prstClr val="black"/>
                          </a:solidFill>
                          <a:effectLst/>
                          <a:uLnTx/>
                          <a:uFillTx/>
                          <a:latin typeface="+mn-lt"/>
                          <a:ea typeface="+mn-ea"/>
                          <a:cs typeface="+mn-cs"/>
                        </a:rPr>
                        <a:t>samsungtv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https://www.instagram.com/p/B_SmN4-o99B/media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6617</a:t>
                      </a:r>
                    </a:p>
                  </a:txBody>
                  <a:tcPr/>
                </a:tc>
                <a:extLst>
                  <a:ext uri="{0D108BD9-81ED-4DB2-BD59-A6C34878D82A}">
                    <a16:rowId xmlns:a16="http://schemas.microsoft.com/office/drawing/2014/main" val="2940856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- 2020-04-22 18:52:18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بمناسبة يوم الأرض، تمهل وفكر كيف تعيد استخدام الأشياء، عوضاً عن رميها بعيداً. معاً يمكننا أن نحدث تغييراً كبيراً. فلنحرص جميعاً على فعل كل شيء بإدراك ومسؤولية.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https://www.instagram.com/p/B_Sl9I0IBiQ/media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5977</a:t>
                      </a:r>
                    </a:p>
                  </a:txBody>
                  <a:tcPr/>
                </a:tc>
                <a:extLst>
                  <a:ext uri="{0D108BD9-81ED-4DB2-BD59-A6C34878D82A}">
                    <a16:rowId xmlns:a16="http://schemas.microsoft.com/office/drawing/2014/main" val="4006073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- 2020-04-28 10:00:12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مين منكم قاعد ياكل مكسرات؟ </a:t>
                      </a:r>
                      <a:r>
                        <a:rPr kumimoji="0" lang="en-US" sz="1000" b="0" i="0" u="none" strike="noStrike" kern="1200" cap="none" spc="0" normalizeH="0" baseline="0" noProof="0">
                          <a:ln>
                            <a:noFill/>
                          </a:ln>
                          <a:solidFill>
                            <a:prstClr val="black"/>
                          </a:solidFill>
                          <a:effectLst/>
                          <a:uLnTx/>
                          <a:uFillTx/>
                          <a:latin typeface="+mn-lt"/>
                          <a:ea typeface="+mn-ea"/>
                          <a:cs typeface="+mn-cs"/>
                        </a:rPr>
                        <a:t>📸: @abdullah.alhattab 
#withGalaxy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https://www.instagram.com/p/B_hF27Hjk94/media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a:t>
                      </a:r>
                    </a:p>
                  </a:txBody>
                  <a:tcPr/>
                </a:tc>
                <a:extLst>
                  <a:ext uri="{0D108BD9-81ED-4DB2-BD59-A6C34878D82A}">
                    <a16:rowId xmlns:a16="http://schemas.microsoft.com/office/drawing/2014/main" val="12061896"/>
                  </a:ext>
                </a:extLst>
              </a:tr>
            </a:tbl>
          </a:graphicData>
        </a:graphic>
      </p:graphicFrame>
      <p:sp>
        <p:nvSpPr>
          <p:cNvPr id="4" name="Text Placeholder 3">
            <a:extLst>
              <a:ext uri="{FF2B5EF4-FFF2-40B4-BE49-F238E27FC236}">
                <a16:creationId xmlns:a16="http://schemas.microsoft.com/office/drawing/2014/main" id="{CC23D3F5-AB34-4AC0-88F3-E4D74E8B3A0D}"/>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0187377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4BBC7-C913-4A30-A255-BE536EC3D74B}"/>
              </a:ext>
            </a:extLst>
          </p:cNvPr>
          <p:cNvSpPr>
            <a:spLocks noGrp="1"/>
          </p:cNvSpPr>
          <p:nvPr>
            <p:ph type="title"/>
          </p:nvPr>
        </p:nvSpPr>
        <p:spPr/>
        <p:txBody>
          <a:bodyPr/>
          <a:lstStyle/>
          <a:p>
            <a:r>
              <a:rPr lang="en-US"/>
              <a:t>Instagram Least Performing Posts | Samsung KSA - 1 of 8</a:t>
            </a:r>
          </a:p>
        </p:txBody>
      </p:sp>
      <p:graphicFrame>
        <p:nvGraphicFramePr>
          <p:cNvPr id="5" name="Table Placeholder 4">
            <a:extLst>
              <a:ext uri="{FF2B5EF4-FFF2-40B4-BE49-F238E27FC236}">
                <a16:creationId xmlns:a16="http://schemas.microsoft.com/office/drawing/2014/main" id="{C562DED6-2295-48CE-9523-06A61281AEA2}"/>
              </a:ext>
            </a:extLst>
          </p:cNvPr>
          <p:cNvGraphicFramePr>
            <a:graphicFrameLocks noGrp="1"/>
          </p:cNvGraphicFramePr>
          <p:nvPr>
            <p:ph type="tbl" sz="quarter" idx="13"/>
            <p:extLst>
              <p:ext uri="{D42A27DB-BD31-4B8C-83A1-F6EECF244321}">
                <p14:modId xmlns:p14="http://schemas.microsoft.com/office/powerpoint/2010/main" val="3612018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89854819"/>
                    </a:ext>
                  </a:extLst>
                </a:gridCol>
                <a:gridCol w="1152143">
                  <a:extLst>
                    <a:ext uri="{9D8B030D-6E8A-4147-A177-3AD203B41FA5}">
                      <a16:colId xmlns:a16="http://schemas.microsoft.com/office/drawing/2014/main" val="2642601"/>
                    </a:ext>
                  </a:extLst>
                </a:gridCol>
                <a:gridCol w="576072">
                  <a:extLst>
                    <a:ext uri="{9D8B030D-6E8A-4147-A177-3AD203B41FA5}">
                      <a16:colId xmlns:a16="http://schemas.microsoft.com/office/drawing/2014/main" val="1013263886"/>
                    </a:ext>
                  </a:extLst>
                </a:gridCol>
                <a:gridCol w="576072">
                  <a:extLst>
                    <a:ext uri="{9D8B030D-6E8A-4147-A177-3AD203B41FA5}">
                      <a16:colId xmlns:a16="http://schemas.microsoft.com/office/drawing/2014/main" val="2862370985"/>
                    </a:ext>
                  </a:extLst>
                </a:gridCol>
                <a:gridCol w="576072">
                  <a:extLst>
                    <a:ext uri="{9D8B030D-6E8A-4147-A177-3AD203B41FA5}">
                      <a16:colId xmlns:a16="http://schemas.microsoft.com/office/drawing/2014/main" val="2113616889"/>
                    </a:ext>
                  </a:extLst>
                </a:gridCol>
                <a:gridCol w="576072">
                  <a:extLst>
                    <a:ext uri="{9D8B030D-6E8A-4147-A177-3AD203B41FA5}">
                      <a16:colId xmlns:a16="http://schemas.microsoft.com/office/drawing/2014/main" val="3535800344"/>
                    </a:ext>
                  </a:extLst>
                </a:gridCol>
                <a:gridCol w="576072">
                  <a:extLst>
                    <a:ext uri="{9D8B030D-6E8A-4147-A177-3AD203B41FA5}">
                      <a16:colId xmlns:a16="http://schemas.microsoft.com/office/drawing/2014/main" val="1888678370"/>
                    </a:ext>
                  </a:extLst>
                </a:gridCol>
                <a:gridCol w="576072">
                  <a:extLst>
                    <a:ext uri="{9D8B030D-6E8A-4147-A177-3AD203B41FA5}">
                      <a16:colId xmlns:a16="http://schemas.microsoft.com/office/drawing/2014/main" val="1220569333"/>
                    </a:ext>
                  </a:extLst>
                </a:gridCol>
                <a:gridCol w="576072">
                  <a:extLst>
                    <a:ext uri="{9D8B030D-6E8A-4147-A177-3AD203B41FA5}">
                      <a16:colId xmlns:a16="http://schemas.microsoft.com/office/drawing/2014/main" val="1135328399"/>
                    </a:ext>
                  </a:extLst>
                </a:gridCol>
                <a:gridCol w="576072">
                  <a:extLst>
                    <a:ext uri="{9D8B030D-6E8A-4147-A177-3AD203B41FA5}">
                      <a16:colId xmlns:a16="http://schemas.microsoft.com/office/drawing/2014/main" val="2965825212"/>
                    </a:ext>
                  </a:extLst>
                </a:gridCol>
                <a:gridCol w="576072">
                  <a:extLst>
                    <a:ext uri="{9D8B030D-6E8A-4147-A177-3AD203B41FA5}">
                      <a16:colId xmlns:a16="http://schemas.microsoft.com/office/drawing/2014/main" val="2413733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284344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- 2020-04-28 10:00:12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مين منكم قاعد ياكل مكسرات؟ </a:t>
                      </a:r>
                      <a:r>
                        <a:rPr kumimoji="0" lang="en-US" sz="1000" b="0" i="0" u="none" strike="noStrike" kern="1200" cap="none" spc="0" normalizeH="0" baseline="0" noProof="0">
                          <a:ln>
                            <a:noFill/>
                          </a:ln>
                          <a:solidFill>
                            <a:prstClr val="black"/>
                          </a:solidFill>
                          <a:effectLst/>
                          <a:uLnTx/>
                          <a:uFillTx/>
                          <a:latin typeface="+mn-lt"/>
                          <a:ea typeface="+mn-ea"/>
                          <a:cs typeface="+mn-cs"/>
                        </a:rPr>
                        <a:t>📸: @abdullah.alhattab 
#withGalaxy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https://www.instagram.com/p/B_hF27Hjk94/media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a:t>
                      </a:r>
                    </a:p>
                  </a:txBody>
                  <a:tcPr/>
                </a:tc>
                <a:extLst>
                  <a:ext uri="{0D108BD9-81ED-4DB2-BD59-A6C34878D82A}">
                    <a16:rowId xmlns:a16="http://schemas.microsoft.com/office/drawing/2014/main" val="1306831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- 2020-04-22 18:52:18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بمناسبة يوم الأرض، تمهل وفكر كيف تعيد استخدام الأشياء، عوضاً عن رميها بعيداً. معاً يمكننا أن نحدث تغييراً كبيراً. فلنحرص جميعاً على فعل كل شيء بإدراك ومسؤولية.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https://www.instagram.com/p/B_Sl9I0IBiQ/media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5977</a:t>
                      </a:r>
                    </a:p>
                  </a:txBody>
                  <a:tcPr/>
                </a:tc>
                <a:extLst>
                  <a:ext uri="{0D108BD9-81ED-4DB2-BD59-A6C34878D82A}">
                    <a16:rowId xmlns:a16="http://schemas.microsoft.com/office/drawing/2014/main" val="1532903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- 2020-04-22 18:54:35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بمناسبة يوم الأرض، وقبل أن تلقي الكراتين، فكر بما يمكنك أن تصنع منها. من يعلم فقد تكون على وشك إلقاء منزل قطتك؟ اكتشف ما يمكنك فعله وأنت في المنزل
 @</a:t>
                      </a:r>
                      <a:r>
                        <a:rPr kumimoji="0" lang="en-US" sz="1000" b="0" i="0" u="none" strike="noStrike" kern="1200" cap="none" spc="0" normalizeH="0" baseline="0" noProof="0">
                          <a:ln>
                            <a:noFill/>
                          </a:ln>
                          <a:solidFill>
                            <a:prstClr val="black"/>
                          </a:solidFill>
                          <a:effectLst/>
                          <a:uLnTx/>
                          <a:uFillTx/>
                          <a:latin typeface="+mn-lt"/>
                          <a:ea typeface="+mn-ea"/>
                          <a:cs typeface="+mn-cs"/>
                        </a:rPr>
                        <a:t>samsungtv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https://www.instagram.com/p/B_SmN4-o99B/media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6617</a:t>
                      </a:r>
                    </a:p>
                  </a:txBody>
                  <a:tcPr/>
                </a:tc>
                <a:extLst>
                  <a:ext uri="{0D108BD9-81ED-4DB2-BD59-A6C34878D82A}">
                    <a16:rowId xmlns:a16="http://schemas.microsoft.com/office/drawing/2014/main" val="182021138"/>
                  </a:ext>
                </a:extLst>
              </a:tr>
            </a:tbl>
          </a:graphicData>
        </a:graphic>
      </p:graphicFrame>
      <p:sp>
        <p:nvSpPr>
          <p:cNvPr id="4" name="Text Placeholder 3">
            <a:extLst>
              <a:ext uri="{FF2B5EF4-FFF2-40B4-BE49-F238E27FC236}">
                <a16:creationId xmlns:a16="http://schemas.microsoft.com/office/drawing/2014/main" id="{6DD944F1-07A5-45E2-8DDD-F03548FBD33B}"/>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9925279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307F3-C370-4C86-9D15-904DC991C43F}"/>
              </a:ext>
            </a:extLst>
          </p:cNvPr>
          <p:cNvSpPr>
            <a:spLocks noGrp="1"/>
          </p:cNvSpPr>
          <p:nvPr>
            <p:ph type="title"/>
          </p:nvPr>
        </p:nvSpPr>
        <p:spPr/>
        <p:txBody>
          <a:bodyPr/>
          <a:lstStyle/>
          <a:p>
            <a:r>
              <a:rPr lang="en-US"/>
              <a:t>Instagram Least Performing Posts | Samsung KSA - 2 of 8</a:t>
            </a:r>
          </a:p>
        </p:txBody>
      </p:sp>
      <p:graphicFrame>
        <p:nvGraphicFramePr>
          <p:cNvPr id="5" name="Table Placeholder 4">
            <a:extLst>
              <a:ext uri="{FF2B5EF4-FFF2-40B4-BE49-F238E27FC236}">
                <a16:creationId xmlns:a16="http://schemas.microsoft.com/office/drawing/2014/main" id="{B4B7C680-FDD2-4B14-9346-E18771249CDC}"/>
              </a:ext>
            </a:extLst>
          </p:cNvPr>
          <p:cNvGraphicFramePr>
            <a:graphicFrameLocks noGrp="1"/>
          </p:cNvGraphicFramePr>
          <p:nvPr>
            <p:ph type="tbl" sz="quarter" idx="13"/>
            <p:extLst>
              <p:ext uri="{D42A27DB-BD31-4B8C-83A1-F6EECF244321}">
                <p14:modId xmlns:p14="http://schemas.microsoft.com/office/powerpoint/2010/main" val="3822065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722597342"/>
                    </a:ext>
                  </a:extLst>
                </a:gridCol>
                <a:gridCol w="1152143">
                  <a:extLst>
                    <a:ext uri="{9D8B030D-6E8A-4147-A177-3AD203B41FA5}">
                      <a16:colId xmlns:a16="http://schemas.microsoft.com/office/drawing/2014/main" val="2890544714"/>
                    </a:ext>
                  </a:extLst>
                </a:gridCol>
                <a:gridCol w="576072">
                  <a:extLst>
                    <a:ext uri="{9D8B030D-6E8A-4147-A177-3AD203B41FA5}">
                      <a16:colId xmlns:a16="http://schemas.microsoft.com/office/drawing/2014/main" val="814939600"/>
                    </a:ext>
                  </a:extLst>
                </a:gridCol>
                <a:gridCol w="576072">
                  <a:extLst>
                    <a:ext uri="{9D8B030D-6E8A-4147-A177-3AD203B41FA5}">
                      <a16:colId xmlns:a16="http://schemas.microsoft.com/office/drawing/2014/main" val="1731516991"/>
                    </a:ext>
                  </a:extLst>
                </a:gridCol>
                <a:gridCol w="576072">
                  <a:extLst>
                    <a:ext uri="{9D8B030D-6E8A-4147-A177-3AD203B41FA5}">
                      <a16:colId xmlns:a16="http://schemas.microsoft.com/office/drawing/2014/main" val="4123023091"/>
                    </a:ext>
                  </a:extLst>
                </a:gridCol>
                <a:gridCol w="576072">
                  <a:extLst>
                    <a:ext uri="{9D8B030D-6E8A-4147-A177-3AD203B41FA5}">
                      <a16:colId xmlns:a16="http://schemas.microsoft.com/office/drawing/2014/main" val="1199685698"/>
                    </a:ext>
                  </a:extLst>
                </a:gridCol>
                <a:gridCol w="576072">
                  <a:extLst>
                    <a:ext uri="{9D8B030D-6E8A-4147-A177-3AD203B41FA5}">
                      <a16:colId xmlns:a16="http://schemas.microsoft.com/office/drawing/2014/main" val="3866069241"/>
                    </a:ext>
                  </a:extLst>
                </a:gridCol>
                <a:gridCol w="576072">
                  <a:extLst>
                    <a:ext uri="{9D8B030D-6E8A-4147-A177-3AD203B41FA5}">
                      <a16:colId xmlns:a16="http://schemas.microsoft.com/office/drawing/2014/main" val="580739120"/>
                    </a:ext>
                  </a:extLst>
                </a:gridCol>
                <a:gridCol w="576072">
                  <a:extLst>
                    <a:ext uri="{9D8B030D-6E8A-4147-A177-3AD203B41FA5}">
                      <a16:colId xmlns:a16="http://schemas.microsoft.com/office/drawing/2014/main" val="3190946546"/>
                    </a:ext>
                  </a:extLst>
                </a:gridCol>
                <a:gridCol w="576072">
                  <a:extLst>
                    <a:ext uri="{9D8B030D-6E8A-4147-A177-3AD203B41FA5}">
                      <a16:colId xmlns:a16="http://schemas.microsoft.com/office/drawing/2014/main" val="3142741980"/>
                    </a:ext>
                  </a:extLst>
                </a:gridCol>
                <a:gridCol w="576072">
                  <a:extLst>
                    <a:ext uri="{9D8B030D-6E8A-4147-A177-3AD203B41FA5}">
                      <a16:colId xmlns:a16="http://schemas.microsoft.com/office/drawing/2014/main" val="628561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146067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- 2020-04-22 18:53:28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حين تنظر إلى الأمور بشكل مختلف، تتفتح أمامك أمور كثيرة. بمناسبة يوم الأرض، لا تتردد أن تفعل الكثير من الأمور بالكراتين الفارغة في منزلك
اكتشف المزيد @</a:t>
                      </a:r>
                      <a:r>
                        <a:rPr kumimoji="0" lang="en-US" sz="1000" b="0" i="0" u="none" strike="noStrike" kern="1200" cap="none" spc="0" normalizeH="0" baseline="0" noProof="0">
                          <a:ln>
                            <a:noFill/>
                          </a:ln>
                          <a:solidFill>
                            <a:prstClr val="black"/>
                          </a:solidFill>
                          <a:effectLst/>
                          <a:uLnTx/>
                          <a:uFillTx/>
                          <a:latin typeface="+mn-lt"/>
                          <a:ea typeface="+mn-ea"/>
                          <a:cs typeface="+mn-cs"/>
                        </a:rPr>
                        <a:t>samsungtv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https://www.instagram.com/p/B_SmFofokaA/media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6254</a:t>
                      </a:r>
                    </a:p>
                  </a:txBody>
                  <a:tcPr/>
                </a:tc>
                <a:extLst>
                  <a:ext uri="{0D108BD9-81ED-4DB2-BD59-A6C34878D82A}">
                    <a16:rowId xmlns:a16="http://schemas.microsoft.com/office/drawing/2014/main" val="4239777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- 2020-04-15 07:35:50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 تجبرنا الظروف على الابتعاد الآن
لكننا لن نجعل المسافات 
تمنعنا من العيش معاً
تباعدواً، ابقوا معاً
سنتجاوز هذه المرحلة معاً
#</a:t>
                      </a:r>
                      <a:r>
                        <a:rPr kumimoji="0" lang="en-US" sz="1000" b="0" i="0" u="none" strike="noStrike" kern="1200" cap="none" spc="0" normalizeH="0" baseline="0" noProof="0">
                          <a:ln>
                            <a:noFill/>
                          </a:ln>
                          <a:solidFill>
                            <a:prstClr val="black"/>
                          </a:solidFill>
                          <a:effectLst/>
                          <a:uLnTx/>
                          <a:uFillTx/>
                          <a:latin typeface="+mn-lt"/>
                          <a:ea typeface="+mn-ea"/>
                          <a:cs typeface="+mn-cs"/>
                        </a:rPr>
                        <a:t>GetThroughThisTogether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https://www.instagram.com/p/B-_W_o8JiAi/media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8045</a:t>
                      </a:r>
                    </a:p>
                  </a:txBody>
                  <a:tcPr/>
                </a:tc>
                <a:extLst>
                  <a:ext uri="{0D108BD9-81ED-4DB2-BD59-A6C34878D82A}">
                    <a16:rowId xmlns:a16="http://schemas.microsoft.com/office/drawing/2014/main" val="1712865511"/>
                  </a:ext>
                </a:extLst>
              </a:tr>
            </a:tbl>
          </a:graphicData>
        </a:graphic>
      </p:graphicFrame>
      <p:sp>
        <p:nvSpPr>
          <p:cNvPr id="4" name="Text Placeholder 3">
            <a:extLst>
              <a:ext uri="{FF2B5EF4-FFF2-40B4-BE49-F238E27FC236}">
                <a16:creationId xmlns:a16="http://schemas.microsoft.com/office/drawing/2014/main" id="{FD748407-DDD7-4A4F-BF48-C58FBD6029BF}"/>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6663533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BA211-EA9C-4CDB-84B4-9694F0649EEF}"/>
              </a:ext>
            </a:extLst>
          </p:cNvPr>
          <p:cNvSpPr>
            <a:spLocks noGrp="1"/>
          </p:cNvSpPr>
          <p:nvPr>
            <p:ph type="title"/>
          </p:nvPr>
        </p:nvSpPr>
        <p:spPr/>
        <p:txBody>
          <a:bodyPr/>
          <a:lstStyle/>
          <a:p>
            <a:r>
              <a:rPr lang="en-US"/>
              <a:t>Instagram Least Performing Posts | Samsung KSA - 3 of 8</a:t>
            </a:r>
          </a:p>
        </p:txBody>
      </p:sp>
      <p:graphicFrame>
        <p:nvGraphicFramePr>
          <p:cNvPr id="5" name="Table Placeholder 4">
            <a:extLst>
              <a:ext uri="{FF2B5EF4-FFF2-40B4-BE49-F238E27FC236}">
                <a16:creationId xmlns:a16="http://schemas.microsoft.com/office/drawing/2014/main" id="{E28A8A0F-D3A9-4FB2-90C9-2277986060FA}"/>
              </a:ext>
            </a:extLst>
          </p:cNvPr>
          <p:cNvGraphicFramePr>
            <a:graphicFrameLocks noGrp="1"/>
          </p:cNvGraphicFramePr>
          <p:nvPr>
            <p:ph type="tbl" sz="quarter" idx="13"/>
            <p:extLst>
              <p:ext uri="{D42A27DB-BD31-4B8C-83A1-F6EECF244321}">
                <p14:modId xmlns:p14="http://schemas.microsoft.com/office/powerpoint/2010/main" val="2965584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869533831"/>
                    </a:ext>
                  </a:extLst>
                </a:gridCol>
                <a:gridCol w="1152143">
                  <a:extLst>
                    <a:ext uri="{9D8B030D-6E8A-4147-A177-3AD203B41FA5}">
                      <a16:colId xmlns:a16="http://schemas.microsoft.com/office/drawing/2014/main" val="2483243900"/>
                    </a:ext>
                  </a:extLst>
                </a:gridCol>
                <a:gridCol w="576072">
                  <a:extLst>
                    <a:ext uri="{9D8B030D-6E8A-4147-A177-3AD203B41FA5}">
                      <a16:colId xmlns:a16="http://schemas.microsoft.com/office/drawing/2014/main" val="859480382"/>
                    </a:ext>
                  </a:extLst>
                </a:gridCol>
                <a:gridCol w="576072">
                  <a:extLst>
                    <a:ext uri="{9D8B030D-6E8A-4147-A177-3AD203B41FA5}">
                      <a16:colId xmlns:a16="http://schemas.microsoft.com/office/drawing/2014/main" val="4269322649"/>
                    </a:ext>
                  </a:extLst>
                </a:gridCol>
                <a:gridCol w="576072">
                  <a:extLst>
                    <a:ext uri="{9D8B030D-6E8A-4147-A177-3AD203B41FA5}">
                      <a16:colId xmlns:a16="http://schemas.microsoft.com/office/drawing/2014/main" val="3598349955"/>
                    </a:ext>
                  </a:extLst>
                </a:gridCol>
                <a:gridCol w="576072">
                  <a:extLst>
                    <a:ext uri="{9D8B030D-6E8A-4147-A177-3AD203B41FA5}">
                      <a16:colId xmlns:a16="http://schemas.microsoft.com/office/drawing/2014/main" val="3442487593"/>
                    </a:ext>
                  </a:extLst>
                </a:gridCol>
                <a:gridCol w="576072">
                  <a:extLst>
                    <a:ext uri="{9D8B030D-6E8A-4147-A177-3AD203B41FA5}">
                      <a16:colId xmlns:a16="http://schemas.microsoft.com/office/drawing/2014/main" val="2685389791"/>
                    </a:ext>
                  </a:extLst>
                </a:gridCol>
                <a:gridCol w="576072">
                  <a:extLst>
                    <a:ext uri="{9D8B030D-6E8A-4147-A177-3AD203B41FA5}">
                      <a16:colId xmlns:a16="http://schemas.microsoft.com/office/drawing/2014/main" val="3792946593"/>
                    </a:ext>
                  </a:extLst>
                </a:gridCol>
                <a:gridCol w="576072">
                  <a:extLst>
                    <a:ext uri="{9D8B030D-6E8A-4147-A177-3AD203B41FA5}">
                      <a16:colId xmlns:a16="http://schemas.microsoft.com/office/drawing/2014/main" val="3895938334"/>
                    </a:ext>
                  </a:extLst>
                </a:gridCol>
                <a:gridCol w="576072">
                  <a:extLst>
                    <a:ext uri="{9D8B030D-6E8A-4147-A177-3AD203B41FA5}">
                      <a16:colId xmlns:a16="http://schemas.microsoft.com/office/drawing/2014/main" val="3602150120"/>
                    </a:ext>
                  </a:extLst>
                </a:gridCol>
                <a:gridCol w="576072">
                  <a:extLst>
                    <a:ext uri="{9D8B030D-6E8A-4147-A177-3AD203B41FA5}">
                      <a16:colId xmlns:a16="http://schemas.microsoft.com/office/drawing/2014/main" val="2200302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704320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- 2020-04-30 17:00:17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قول لنا أي هواية تعلمتها في هذه الفترة؟ </a:t>
                      </a:r>
                      <a:r>
                        <a:rPr kumimoji="0" lang="en-US" sz="1000" b="0" i="0" u="none" strike="noStrike" kern="1200" cap="none" spc="0" normalizeH="0" baseline="0" noProof="0">
                          <a:ln>
                            <a:noFill/>
                          </a:ln>
                          <a:solidFill>
                            <a:prstClr val="black"/>
                          </a:solidFill>
                          <a:effectLst/>
                          <a:uLnTx/>
                          <a:uFillTx/>
                          <a:latin typeface="+mn-lt"/>
                          <a:ea typeface="+mn-ea"/>
                          <a:cs typeface="+mn-cs"/>
                        </a:rPr>
                        <a:t>📸: @ayoosha_d 
#withGalaxy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https://www.instagram.com/p/B_m_hd4BDaP/media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12226</a:t>
                      </a:r>
                    </a:p>
                  </a:txBody>
                  <a:tcPr/>
                </a:tc>
                <a:extLst>
                  <a:ext uri="{0D108BD9-81ED-4DB2-BD59-A6C34878D82A}">
                    <a16:rowId xmlns:a16="http://schemas.microsoft.com/office/drawing/2014/main" val="3561579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- 2020-04-21 08:16:25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البقاء على اتصال هو أحد الأشياء التي يمكن أن تساعدنا على التضامن. ابق على اتصال بأحبائك وحافظ على سلامتك في المنزل.
اضغط الرابط لمعرفة المزيد عن جهودنا المبذولة حول العالم.
#</a:t>
                      </a:r>
                      <a:r>
                        <a:rPr kumimoji="0" lang="en-US" sz="1000" b="0" i="0" u="none" strike="noStrike" kern="1200" cap="none" spc="0" normalizeH="0" baseline="0" noProof="0">
                          <a:ln>
                            <a:noFill/>
                          </a:ln>
                          <a:solidFill>
                            <a:prstClr val="black"/>
                          </a:solidFill>
                          <a:effectLst/>
                          <a:uLnTx/>
                          <a:uFillTx/>
                          <a:latin typeface="+mn-lt"/>
                          <a:ea typeface="+mn-ea"/>
                          <a:cs typeface="+mn-cs"/>
                        </a:rPr>
                        <a:t>GetThroughThisTogether #DoWhatYouCant #Samsung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https://www.instagram.com/p/B_O4aobox-a/media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13658</a:t>
                      </a:r>
                    </a:p>
                  </a:txBody>
                  <a:tcPr/>
                </a:tc>
                <a:extLst>
                  <a:ext uri="{0D108BD9-81ED-4DB2-BD59-A6C34878D82A}">
                    <a16:rowId xmlns:a16="http://schemas.microsoft.com/office/drawing/2014/main" val="2750879067"/>
                  </a:ext>
                </a:extLst>
              </a:tr>
            </a:tbl>
          </a:graphicData>
        </a:graphic>
      </p:graphicFrame>
      <p:sp>
        <p:nvSpPr>
          <p:cNvPr id="4" name="Text Placeholder 3">
            <a:extLst>
              <a:ext uri="{FF2B5EF4-FFF2-40B4-BE49-F238E27FC236}">
                <a16:creationId xmlns:a16="http://schemas.microsoft.com/office/drawing/2014/main" id="{E01B835C-64BF-4094-9DBD-0811133C8F43}"/>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831326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43E87-A926-42F0-B032-58CAB6C2FD57}"/>
              </a:ext>
            </a:extLst>
          </p:cNvPr>
          <p:cNvSpPr>
            <a:spLocks noGrp="1"/>
          </p:cNvSpPr>
          <p:nvPr>
            <p:ph type="title"/>
          </p:nvPr>
        </p:nvSpPr>
        <p:spPr/>
        <p:txBody>
          <a:bodyPr/>
          <a:lstStyle/>
          <a:p>
            <a:r>
              <a:rPr lang="en-US"/>
              <a:t>Instagram Least Performing Posts | Samsung KSA - 4 of 8</a:t>
            </a:r>
          </a:p>
        </p:txBody>
      </p:sp>
      <p:graphicFrame>
        <p:nvGraphicFramePr>
          <p:cNvPr id="5" name="Table Placeholder 4">
            <a:extLst>
              <a:ext uri="{FF2B5EF4-FFF2-40B4-BE49-F238E27FC236}">
                <a16:creationId xmlns:a16="http://schemas.microsoft.com/office/drawing/2014/main" id="{E647B3DB-9125-459D-BD0A-BD1E071CF902}"/>
              </a:ext>
            </a:extLst>
          </p:cNvPr>
          <p:cNvGraphicFramePr>
            <a:graphicFrameLocks noGrp="1"/>
          </p:cNvGraphicFramePr>
          <p:nvPr>
            <p:ph type="tbl" sz="quarter" idx="13"/>
            <p:extLst>
              <p:ext uri="{D42A27DB-BD31-4B8C-83A1-F6EECF244321}">
                <p14:modId xmlns:p14="http://schemas.microsoft.com/office/powerpoint/2010/main" val="2515248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947934604"/>
                    </a:ext>
                  </a:extLst>
                </a:gridCol>
                <a:gridCol w="1152143">
                  <a:extLst>
                    <a:ext uri="{9D8B030D-6E8A-4147-A177-3AD203B41FA5}">
                      <a16:colId xmlns:a16="http://schemas.microsoft.com/office/drawing/2014/main" val="1689681991"/>
                    </a:ext>
                  </a:extLst>
                </a:gridCol>
                <a:gridCol w="576072">
                  <a:extLst>
                    <a:ext uri="{9D8B030D-6E8A-4147-A177-3AD203B41FA5}">
                      <a16:colId xmlns:a16="http://schemas.microsoft.com/office/drawing/2014/main" val="4280099347"/>
                    </a:ext>
                  </a:extLst>
                </a:gridCol>
                <a:gridCol w="576072">
                  <a:extLst>
                    <a:ext uri="{9D8B030D-6E8A-4147-A177-3AD203B41FA5}">
                      <a16:colId xmlns:a16="http://schemas.microsoft.com/office/drawing/2014/main" val="3221260683"/>
                    </a:ext>
                  </a:extLst>
                </a:gridCol>
                <a:gridCol w="576072">
                  <a:extLst>
                    <a:ext uri="{9D8B030D-6E8A-4147-A177-3AD203B41FA5}">
                      <a16:colId xmlns:a16="http://schemas.microsoft.com/office/drawing/2014/main" val="307407177"/>
                    </a:ext>
                  </a:extLst>
                </a:gridCol>
                <a:gridCol w="576072">
                  <a:extLst>
                    <a:ext uri="{9D8B030D-6E8A-4147-A177-3AD203B41FA5}">
                      <a16:colId xmlns:a16="http://schemas.microsoft.com/office/drawing/2014/main" val="1614852710"/>
                    </a:ext>
                  </a:extLst>
                </a:gridCol>
                <a:gridCol w="576072">
                  <a:extLst>
                    <a:ext uri="{9D8B030D-6E8A-4147-A177-3AD203B41FA5}">
                      <a16:colId xmlns:a16="http://schemas.microsoft.com/office/drawing/2014/main" val="2011693941"/>
                    </a:ext>
                  </a:extLst>
                </a:gridCol>
                <a:gridCol w="576072">
                  <a:extLst>
                    <a:ext uri="{9D8B030D-6E8A-4147-A177-3AD203B41FA5}">
                      <a16:colId xmlns:a16="http://schemas.microsoft.com/office/drawing/2014/main" val="1821075418"/>
                    </a:ext>
                  </a:extLst>
                </a:gridCol>
                <a:gridCol w="576072">
                  <a:extLst>
                    <a:ext uri="{9D8B030D-6E8A-4147-A177-3AD203B41FA5}">
                      <a16:colId xmlns:a16="http://schemas.microsoft.com/office/drawing/2014/main" val="2742075853"/>
                    </a:ext>
                  </a:extLst>
                </a:gridCol>
                <a:gridCol w="576072">
                  <a:extLst>
                    <a:ext uri="{9D8B030D-6E8A-4147-A177-3AD203B41FA5}">
                      <a16:colId xmlns:a16="http://schemas.microsoft.com/office/drawing/2014/main" val="899301367"/>
                    </a:ext>
                  </a:extLst>
                </a:gridCol>
                <a:gridCol w="576072">
                  <a:extLst>
                    <a:ext uri="{9D8B030D-6E8A-4147-A177-3AD203B41FA5}">
                      <a16:colId xmlns:a16="http://schemas.microsoft.com/office/drawing/2014/main" val="2512677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348425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- 2020-04-16 09:34:37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كيف تقضي أيامك بالتفاؤل؟
</a:t>
                      </a:r>
                      <a:r>
                        <a:rPr kumimoji="0" lang="en-US" sz="1000" b="0" i="0" u="none" strike="noStrike" kern="1200" cap="none" spc="0" normalizeH="0" baseline="0" noProof="0">
                          <a:ln>
                            <a:noFill/>
                          </a:ln>
                          <a:solidFill>
                            <a:prstClr val="black"/>
                          </a:solidFill>
                          <a:effectLst/>
                          <a:uLnTx/>
                          <a:uFillTx/>
                          <a:latin typeface="+mn-lt"/>
                          <a:ea typeface="+mn-ea"/>
                          <a:cs typeface="+mn-cs"/>
                        </a:rPr>
                        <a:t>📷: @theoumz @wn1203 @moysglutenfreekitchen
</a:t>
                      </a:r>
                      <a:r>
                        <a:rPr kumimoji="0" lang="ar-AE" sz="1000" b="0" i="0" u="none" strike="noStrike" kern="1200" cap="none" spc="0" normalizeH="0" baseline="0" noProof="0">
                          <a:ln>
                            <a:noFill/>
                          </a:ln>
                          <a:solidFill>
                            <a:prstClr val="black"/>
                          </a:solidFill>
                          <a:effectLst/>
                          <a:uLnTx/>
                          <a:uFillTx/>
                          <a:latin typeface="+mn-lt"/>
                          <a:ea typeface="+mn-ea"/>
                          <a:cs typeface="+mn-cs"/>
                        </a:rPr>
                        <a:t>ارسل لنا صورة تخلي يومك أفضل، قول لنا ايش تعني لك ومنشن @</a:t>
                      </a:r>
                      <a:r>
                        <a:rPr kumimoji="0" lang="en-US" sz="1000" b="0" i="0" u="none" strike="noStrike" kern="1200" cap="none" spc="0" normalizeH="0" baseline="0" noProof="0">
                          <a:ln>
                            <a:noFill/>
                          </a:ln>
                          <a:solidFill>
                            <a:prstClr val="black"/>
                          </a:solidFill>
                          <a:effectLst/>
                          <a:uLnTx/>
                          <a:uFillTx/>
                          <a:latin typeface="+mn-lt"/>
                          <a:ea typeface="+mn-ea"/>
                          <a:cs typeface="+mn-cs"/>
                        </a:rPr>
                        <a:t>samsung_saudi </a:t>
                      </a:r>
                      <a:r>
                        <a:rPr kumimoji="0" lang="ar-AE" sz="1000" b="0" i="0" u="none" strike="noStrike" kern="1200" cap="none" spc="0" normalizeH="0" baseline="0" noProof="0">
                          <a:ln>
                            <a:noFill/>
                          </a:ln>
                          <a:solidFill>
                            <a:prstClr val="black"/>
                          </a:solidFill>
                          <a:effectLst/>
                          <a:uLnTx/>
                          <a:uFillTx/>
                          <a:latin typeface="+mn-lt"/>
                          <a:ea typeface="+mn-ea"/>
                          <a:cs typeface="+mn-cs"/>
                        </a:rPr>
                        <a:t>مع #</a:t>
                      </a:r>
                      <a:r>
                        <a:rPr kumimoji="0" lang="en-US" sz="1000" b="0" i="0" u="none" strike="noStrike" kern="1200" cap="none" spc="0" normalizeH="0" baseline="0" noProof="0">
                          <a:ln>
                            <a:noFill/>
                          </a:ln>
                          <a:solidFill>
                            <a:prstClr val="black"/>
                          </a:solidFill>
                          <a:effectLst/>
                          <a:uLnTx/>
                          <a:uFillTx/>
                          <a:latin typeface="+mn-lt"/>
                          <a:ea typeface="+mn-ea"/>
                          <a:cs typeface="+mn-cs"/>
                        </a:rPr>
                        <a:t>StayApartStayTogether #withGalaxy </a:t>
                      </a:r>
                      <a:r>
                        <a:rPr kumimoji="0" lang="ar-AE" sz="1000" b="0" i="0" u="none" strike="noStrike" kern="1200" cap="none" spc="0" normalizeH="0" baseline="0" noProof="0">
                          <a:ln>
                            <a:noFill/>
                          </a:ln>
                          <a:solidFill>
                            <a:prstClr val="black"/>
                          </a:solidFill>
                          <a:effectLst/>
                          <a:uLnTx/>
                          <a:uFillTx/>
                          <a:latin typeface="+mn-lt"/>
                          <a:ea typeface="+mn-ea"/>
                          <a:cs typeface="+mn-cs"/>
                        </a:rPr>
                        <a:t>لفرصة نشرها على حسابنا.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https://www.instagram.com/p/B_CJZBdJs-m/media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12308</a:t>
                      </a:r>
                    </a:p>
                  </a:txBody>
                  <a:tcPr/>
                </a:tc>
                <a:extLst>
                  <a:ext uri="{0D108BD9-81ED-4DB2-BD59-A6C34878D82A}">
                    <a16:rowId xmlns:a16="http://schemas.microsoft.com/office/drawing/2014/main" val="1739049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- 2020-04-21 08:17:28</a:t>
                      </a:r>
                      <a:r>
                        <a:rPr kumimoji="0" lang="en-US" sz="1000" b="0" i="0" u="none" strike="noStrike" kern="1200" cap="none" spc="0" normalizeH="0" baseline="0" noProof="0">
                          <a:ln>
                            <a:noFill/>
                          </a:ln>
                          <a:solidFill>
                            <a:prstClr val="black"/>
                          </a:solidFill>
                          <a:effectLst/>
                          <a:uLnTx/>
                          <a:uFillTx/>
                          <a:latin typeface="+mn-lt"/>
                          <a:ea typeface="+mn-ea"/>
                          <a:cs typeface="+mn-cs"/>
                        </a:rPr>
                        <a:t>
 COVID-19 </a:t>
                      </a:r>
                      <a:r>
                        <a:rPr kumimoji="0" lang="ar-AE" sz="1000" b="0" i="0" u="none" strike="noStrike" kern="1200" cap="none" spc="0" normalizeH="0" baseline="0" noProof="0">
                          <a:ln>
                            <a:noFill/>
                          </a:ln>
                          <a:solidFill>
                            <a:prstClr val="black"/>
                          </a:solidFill>
                          <a:effectLst/>
                          <a:uLnTx/>
                          <a:uFillTx/>
                          <a:latin typeface="+mn-lt"/>
                          <a:ea typeface="+mn-ea"/>
                          <a:cs typeface="+mn-cs"/>
                        </a:rPr>
                        <a:t>في ظل استمرار فيروس 
في الانتشار حول العالم، لا شيء يشغل تفكيرنا سواكم أنتم. 
اضغط الرابط في البايو لمعرفة المزيد عن جهودنا المبذولة حول العالم.
#</a:t>
                      </a:r>
                      <a:r>
                        <a:rPr kumimoji="0" lang="en-US" sz="1000" b="0" i="0" u="none" strike="noStrike" kern="1200" cap="none" spc="0" normalizeH="0" baseline="0" noProof="0">
                          <a:ln>
                            <a:noFill/>
                          </a:ln>
                          <a:solidFill>
                            <a:prstClr val="black"/>
                          </a:solidFill>
                          <a:effectLst/>
                          <a:uLnTx/>
                          <a:uFillTx/>
                          <a:latin typeface="+mn-lt"/>
                          <a:ea typeface="+mn-ea"/>
                          <a:cs typeface="+mn-cs"/>
                        </a:rPr>
                        <a:t>GetThroughThisTogether #DoWhatYouCant #Samsung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https://www.instagram.com/p/B_O4hqiICfi/media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12656</a:t>
                      </a:r>
                    </a:p>
                  </a:txBody>
                  <a:tcPr/>
                </a:tc>
                <a:extLst>
                  <a:ext uri="{0D108BD9-81ED-4DB2-BD59-A6C34878D82A}">
                    <a16:rowId xmlns:a16="http://schemas.microsoft.com/office/drawing/2014/main" val="2984537474"/>
                  </a:ext>
                </a:extLst>
              </a:tr>
            </a:tbl>
          </a:graphicData>
        </a:graphic>
      </p:graphicFrame>
      <p:sp>
        <p:nvSpPr>
          <p:cNvPr id="4" name="Text Placeholder 3">
            <a:extLst>
              <a:ext uri="{FF2B5EF4-FFF2-40B4-BE49-F238E27FC236}">
                <a16:creationId xmlns:a16="http://schemas.microsoft.com/office/drawing/2014/main" id="{E98D9932-D639-4A0C-A2D9-C994BCD2B861}"/>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7062697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D0A67-5ABC-4C10-BEB3-79BCF114AD84}"/>
              </a:ext>
            </a:extLst>
          </p:cNvPr>
          <p:cNvSpPr>
            <a:spLocks noGrp="1"/>
          </p:cNvSpPr>
          <p:nvPr>
            <p:ph type="title"/>
          </p:nvPr>
        </p:nvSpPr>
        <p:spPr/>
        <p:txBody>
          <a:bodyPr/>
          <a:lstStyle/>
          <a:p>
            <a:r>
              <a:rPr lang="en-US"/>
              <a:t>Instagram Least Performing Posts | Samsung KSA - 5 of 8</a:t>
            </a:r>
          </a:p>
        </p:txBody>
      </p:sp>
      <p:graphicFrame>
        <p:nvGraphicFramePr>
          <p:cNvPr id="5" name="Table Placeholder 4">
            <a:extLst>
              <a:ext uri="{FF2B5EF4-FFF2-40B4-BE49-F238E27FC236}">
                <a16:creationId xmlns:a16="http://schemas.microsoft.com/office/drawing/2014/main" id="{5D0A2E77-80FC-4081-B8F4-09988709F1EC}"/>
              </a:ext>
            </a:extLst>
          </p:cNvPr>
          <p:cNvGraphicFramePr>
            <a:graphicFrameLocks noGrp="1"/>
          </p:cNvGraphicFramePr>
          <p:nvPr>
            <p:ph type="tbl" sz="quarter" idx="13"/>
            <p:extLst>
              <p:ext uri="{D42A27DB-BD31-4B8C-83A1-F6EECF244321}">
                <p14:modId xmlns:p14="http://schemas.microsoft.com/office/powerpoint/2010/main" val="1980773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502308654"/>
                    </a:ext>
                  </a:extLst>
                </a:gridCol>
                <a:gridCol w="1152143">
                  <a:extLst>
                    <a:ext uri="{9D8B030D-6E8A-4147-A177-3AD203B41FA5}">
                      <a16:colId xmlns:a16="http://schemas.microsoft.com/office/drawing/2014/main" val="2108225908"/>
                    </a:ext>
                  </a:extLst>
                </a:gridCol>
                <a:gridCol w="576072">
                  <a:extLst>
                    <a:ext uri="{9D8B030D-6E8A-4147-A177-3AD203B41FA5}">
                      <a16:colId xmlns:a16="http://schemas.microsoft.com/office/drawing/2014/main" val="1973337594"/>
                    </a:ext>
                  </a:extLst>
                </a:gridCol>
                <a:gridCol w="576072">
                  <a:extLst>
                    <a:ext uri="{9D8B030D-6E8A-4147-A177-3AD203B41FA5}">
                      <a16:colId xmlns:a16="http://schemas.microsoft.com/office/drawing/2014/main" val="402242292"/>
                    </a:ext>
                  </a:extLst>
                </a:gridCol>
                <a:gridCol w="576072">
                  <a:extLst>
                    <a:ext uri="{9D8B030D-6E8A-4147-A177-3AD203B41FA5}">
                      <a16:colId xmlns:a16="http://schemas.microsoft.com/office/drawing/2014/main" val="1960459109"/>
                    </a:ext>
                  </a:extLst>
                </a:gridCol>
                <a:gridCol w="576072">
                  <a:extLst>
                    <a:ext uri="{9D8B030D-6E8A-4147-A177-3AD203B41FA5}">
                      <a16:colId xmlns:a16="http://schemas.microsoft.com/office/drawing/2014/main" val="1965713955"/>
                    </a:ext>
                  </a:extLst>
                </a:gridCol>
                <a:gridCol w="576072">
                  <a:extLst>
                    <a:ext uri="{9D8B030D-6E8A-4147-A177-3AD203B41FA5}">
                      <a16:colId xmlns:a16="http://schemas.microsoft.com/office/drawing/2014/main" val="3567197107"/>
                    </a:ext>
                  </a:extLst>
                </a:gridCol>
                <a:gridCol w="576072">
                  <a:extLst>
                    <a:ext uri="{9D8B030D-6E8A-4147-A177-3AD203B41FA5}">
                      <a16:colId xmlns:a16="http://schemas.microsoft.com/office/drawing/2014/main" val="134327042"/>
                    </a:ext>
                  </a:extLst>
                </a:gridCol>
                <a:gridCol w="576072">
                  <a:extLst>
                    <a:ext uri="{9D8B030D-6E8A-4147-A177-3AD203B41FA5}">
                      <a16:colId xmlns:a16="http://schemas.microsoft.com/office/drawing/2014/main" val="2567990849"/>
                    </a:ext>
                  </a:extLst>
                </a:gridCol>
                <a:gridCol w="576072">
                  <a:extLst>
                    <a:ext uri="{9D8B030D-6E8A-4147-A177-3AD203B41FA5}">
                      <a16:colId xmlns:a16="http://schemas.microsoft.com/office/drawing/2014/main" val="3460025090"/>
                    </a:ext>
                  </a:extLst>
                </a:gridCol>
                <a:gridCol w="576072">
                  <a:extLst>
                    <a:ext uri="{9D8B030D-6E8A-4147-A177-3AD203B41FA5}">
                      <a16:colId xmlns:a16="http://schemas.microsoft.com/office/drawing/2014/main" val="1599845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048415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- 2020-04-13 10:00:22</a:t>
                      </a:r>
                      <a:r>
                        <a:rPr kumimoji="0" lang="en-US" sz="1000" b="0" i="0" u="none" strike="noStrike" kern="1200" cap="none" spc="0" normalizeH="0" baseline="0" noProof="0">
                          <a:ln>
                            <a:noFill/>
                          </a:ln>
                          <a:solidFill>
                            <a:prstClr val="black"/>
                          </a:solidFill>
                          <a:effectLst/>
                          <a:uLnTx/>
                          <a:uFillTx/>
                          <a:latin typeface="+mn-lt"/>
                          <a:ea typeface="+mn-ea"/>
                          <a:cs typeface="+mn-cs"/>
                        </a:rPr>
                        <a:t>
 📸: @64sunrise64 </a:t>
                      </a:r>
                      <a:r>
                        <a:rPr kumimoji="0" lang="ar-AE" sz="1000" b="0" i="0" u="none" strike="noStrike" kern="1200" cap="none" spc="0" normalizeH="0" baseline="0" noProof="0">
                          <a:ln>
                            <a:noFill/>
                          </a:ln>
                          <a:solidFill>
                            <a:prstClr val="black"/>
                          </a:solidFill>
                          <a:effectLst/>
                          <a:uLnTx/>
                          <a:uFillTx/>
                          <a:latin typeface="+mn-lt"/>
                          <a:ea typeface="+mn-ea"/>
                          <a:cs typeface="+mn-cs"/>
                        </a:rPr>
                        <a:t>من يتطلع لفرصة الخروج؟ 
#</a:t>
                      </a:r>
                      <a:r>
                        <a:rPr kumimoji="0" lang="en-US" sz="1000" b="0" i="0" u="none" strike="noStrike" kern="1200" cap="none" spc="0" normalizeH="0" baseline="0" noProof="0">
                          <a:ln>
                            <a:noFill/>
                          </a:ln>
                          <a:solidFill>
                            <a:prstClr val="black"/>
                          </a:solidFill>
                          <a:effectLst/>
                          <a:uLnTx/>
                          <a:uFillTx/>
                          <a:latin typeface="+mn-lt"/>
                          <a:ea typeface="+mn-ea"/>
                          <a:cs typeface="+mn-cs"/>
                        </a:rPr>
                        <a:t>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https://www.instagram.com/p/B-6d9BiguFp/media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18843</a:t>
                      </a:r>
                    </a:p>
                  </a:txBody>
                  <a:tcPr/>
                </a:tc>
                <a:extLst>
                  <a:ext uri="{0D108BD9-81ED-4DB2-BD59-A6C34878D82A}">
                    <a16:rowId xmlns:a16="http://schemas.microsoft.com/office/drawing/2014/main" val="4255451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- 2020-04-07 10:49:26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كل كتاب تستوحي فكرة جديدة.
في كتاب تنصح في؟
</a:t>
                      </a:r>
                      <a:r>
                        <a:rPr kumimoji="0" lang="en-US" sz="1000" b="0" i="0" u="none" strike="noStrike" kern="1200" cap="none" spc="0" normalizeH="0" baseline="0" noProof="0">
                          <a:ln>
                            <a:noFill/>
                          </a:ln>
                          <a:solidFill>
                            <a:prstClr val="black"/>
                          </a:solidFill>
                          <a:effectLst/>
                          <a:uLnTx/>
                          <a:uFillTx/>
                          <a:latin typeface="+mn-lt"/>
                          <a:ea typeface="+mn-ea"/>
                          <a:cs typeface="+mn-cs"/>
                        </a:rPr>
                        <a:t>📸: @_rose_eleanor
#withGalaxy 
#GalaxyNote9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https://www.instagram.com/p/B-rGzK2Ax5G/media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16999</a:t>
                      </a:r>
                    </a:p>
                  </a:txBody>
                  <a:tcPr/>
                </a:tc>
                <a:extLst>
                  <a:ext uri="{0D108BD9-81ED-4DB2-BD59-A6C34878D82A}">
                    <a16:rowId xmlns:a16="http://schemas.microsoft.com/office/drawing/2014/main" val="1122170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- 2020-04-10 10:00:10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ايش آخر كتاب قرأته؟ </a:t>
                      </a:r>
                      <a:r>
                        <a:rPr kumimoji="0" lang="en-US" sz="1000" b="0" i="0" u="none" strike="noStrike" kern="1200" cap="none" spc="0" normalizeH="0" baseline="0" noProof="0">
                          <a:ln>
                            <a:noFill/>
                          </a:ln>
                          <a:solidFill>
                            <a:prstClr val="black"/>
                          </a:solidFill>
                          <a:effectLst/>
                          <a:uLnTx/>
                          <a:uFillTx/>
                          <a:latin typeface="+mn-lt"/>
                          <a:ea typeface="+mn-ea"/>
                          <a:cs typeface="+mn-cs"/>
                        </a:rPr>
                        <a:t>📸: @_galaxy.art 
#withGalaxy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https://www.instagram.com/p/B-yvi7WAKbo/media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21590</a:t>
                      </a:r>
                    </a:p>
                  </a:txBody>
                  <a:tcPr/>
                </a:tc>
                <a:extLst>
                  <a:ext uri="{0D108BD9-81ED-4DB2-BD59-A6C34878D82A}">
                    <a16:rowId xmlns:a16="http://schemas.microsoft.com/office/drawing/2014/main" val="94231811"/>
                  </a:ext>
                </a:extLst>
              </a:tr>
            </a:tbl>
          </a:graphicData>
        </a:graphic>
      </p:graphicFrame>
      <p:sp>
        <p:nvSpPr>
          <p:cNvPr id="4" name="Text Placeholder 3">
            <a:extLst>
              <a:ext uri="{FF2B5EF4-FFF2-40B4-BE49-F238E27FC236}">
                <a16:creationId xmlns:a16="http://schemas.microsoft.com/office/drawing/2014/main" id="{BD612BAB-09A8-4B63-BE09-6C9B849B3CE9}"/>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6245856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4183B-2DBB-4B62-BF87-264AE5E26CE6}"/>
              </a:ext>
            </a:extLst>
          </p:cNvPr>
          <p:cNvSpPr>
            <a:spLocks noGrp="1"/>
          </p:cNvSpPr>
          <p:nvPr>
            <p:ph type="title"/>
          </p:nvPr>
        </p:nvSpPr>
        <p:spPr/>
        <p:txBody>
          <a:bodyPr/>
          <a:lstStyle/>
          <a:p>
            <a:r>
              <a:rPr lang="en-US"/>
              <a:t>Instagram Least Performing Posts | Samsung KSA - 6 of 8</a:t>
            </a:r>
          </a:p>
        </p:txBody>
      </p:sp>
      <p:graphicFrame>
        <p:nvGraphicFramePr>
          <p:cNvPr id="5" name="Table Placeholder 4">
            <a:extLst>
              <a:ext uri="{FF2B5EF4-FFF2-40B4-BE49-F238E27FC236}">
                <a16:creationId xmlns:a16="http://schemas.microsoft.com/office/drawing/2014/main" id="{72130069-7831-4459-ADF3-69F6D5579CC9}"/>
              </a:ext>
            </a:extLst>
          </p:cNvPr>
          <p:cNvGraphicFramePr>
            <a:graphicFrameLocks noGrp="1"/>
          </p:cNvGraphicFramePr>
          <p:nvPr>
            <p:ph type="tbl" sz="quarter" idx="13"/>
            <p:extLst>
              <p:ext uri="{D42A27DB-BD31-4B8C-83A1-F6EECF244321}">
                <p14:modId xmlns:p14="http://schemas.microsoft.com/office/powerpoint/2010/main" val="4101283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790040299"/>
                    </a:ext>
                  </a:extLst>
                </a:gridCol>
                <a:gridCol w="1152143">
                  <a:extLst>
                    <a:ext uri="{9D8B030D-6E8A-4147-A177-3AD203B41FA5}">
                      <a16:colId xmlns:a16="http://schemas.microsoft.com/office/drawing/2014/main" val="2066465389"/>
                    </a:ext>
                  </a:extLst>
                </a:gridCol>
                <a:gridCol w="576072">
                  <a:extLst>
                    <a:ext uri="{9D8B030D-6E8A-4147-A177-3AD203B41FA5}">
                      <a16:colId xmlns:a16="http://schemas.microsoft.com/office/drawing/2014/main" val="830524563"/>
                    </a:ext>
                  </a:extLst>
                </a:gridCol>
                <a:gridCol w="576072">
                  <a:extLst>
                    <a:ext uri="{9D8B030D-6E8A-4147-A177-3AD203B41FA5}">
                      <a16:colId xmlns:a16="http://schemas.microsoft.com/office/drawing/2014/main" val="965104066"/>
                    </a:ext>
                  </a:extLst>
                </a:gridCol>
                <a:gridCol w="576072">
                  <a:extLst>
                    <a:ext uri="{9D8B030D-6E8A-4147-A177-3AD203B41FA5}">
                      <a16:colId xmlns:a16="http://schemas.microsoft.com/office/drawing/2014/main" val="2311009108"/>
                    </a:ext>
                  </a:extLst>
                </a:gridCol>
                <a:gridCol w="576072">
                  <a:extLst>
                    <a:ext uri="{9D8B030D-6E8A-4147-A177-3AD203B41FA5}">
                      <a16:colId xmlns:a16="http://schemas.microsoft.com/office/drawing/2014/main" val="1402864871"/>
                    </a:ext>
                  </a:extLst>
                </a:gridCol>
                <a:gridCol w="576072">
                  <a:extLst>
                    <a:ext uri="{9D8B030D-6E8A-4147-A177-3AD203B41FA5}">
                      <a16:colId xmlns:a16="http://schemas.microsoft.com/office/drawing/2014/main" val="2903915494"/>
                    </a:ext>
                  </a:extLst>
                </a:gridCol>
                <a:gridCol w="576072">
                  <a:extLst>
                    <a:ext uri="{9D8B030D-6E8A-4147-A177-3AD203B41FA5}">
                      <a16:colId xmlns:a16="http://schemas.microsoft.com/office/drawing/2014/main" val="2044383288"/>
                    </a:ext>
                  </a:extLst>
                </a:gridCol>
                <a:gridCol w="576072">
                  <a:extLst>
                    <a:ext uri="{9D8B030D-6E8A-4147-A177-3AD203B41FA5}">
                      <a16:colId xmlns:a16="http://schemas.microsoft.com/office/drawing/2014/main" val="2977861063"/>
                    </a:ext>
                  </a:extLst>
                </a:gridCol>
                <a:gridCol w="576072">
                  <a:extLst>
                    <a:ext uri="{9D8B030D-6E8A-4147-A177-3AD203B41FA5}">
                      <a16:colId xmlns:a16="http://schemas.microsoft.com/office/drawing/2014/main" val="1238561800"/>
                    </a:ext>
                  </a:extLst>
                </a:gridCol>
                <a:gridCol w="576072">
                  <a:extLst>
                    <a:ext uri="{9D8B030D-6E8A-4147-A177-3AD203B41FA5}">
                      <a16:colId xmlns:a16="http://schemas.microsoft.com/office/drawing/2014/main" val="3501756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80343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- 2020-04-25 10:00:14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مين يحب يكتب نكت؟ شاركونا نكتة اليوم. </a:t>
                      </a:r>
                      <a:r>
                        <a:rPr kumimoji="0" lang="en-US" sz="1000" b="0" i="0" u="none" strike="noStrike" kern="1200" cap="none" spc="0" normalizeH="0" baseline="0" noProof="0">
                          <a:ln>
                            <a:noFill/>
                          </a:ln>
                          <a:solidFill>
                            <a:prstClr val="black"/>
                          </a:solidFill>
                          <a:effectLst/>
                          <a:uLnTx/>
                          <a:uFillTx/>
                          <a:latin typeface="+mn-lt"/>
                          <a:ea typeface="+mn-ea"/>
                          <a:cs typeface="+mn-cs"/>
                        </a:rPr>
                        <a:t>📸: @ayoosha_d 
#withGalaxy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https://www.instagram.com/p/B_ZXed8glgA/media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18717</a:t>
                      </a:r>
                    </a:p>
                  </a:txBody>
                  <a:tcPr/>
                </a:tc>
                <a:extLst>
                  <a:ext uri="{0D108BD9-81ED-4DB2-BD59-A6C34878D82A}">
                    <a16:rowId xmlns:a16="http://schemas.microsoft.com/office/drawing/2014/main" val="403150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- 2020-04-12 09:08:43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نشكر كل اللي شاركونا في نشر المحبة و مبروك للفائزين معانا بأروع  اللقطات. #</a:t>
                      </a:r>
                      <a:r>
                        <a:rPr kumimoji="0" lang="en-US" sz="1000" b="0" i="0" u="none" strike="noStrike" kern="1200" cap="none" spc="0" normalizeH="0" baseline="0" noProof="0">
                          <a:ln>
                            <a:noFill/>
                          </a:ln>
                          <a:solidFill>
                            <a:prstClr val="black"/>
                          </a:solidFill>
                          <a:effectLst/>
                          <a:uLnTx/>
                          <a:uFillTx/>
                          <a:latin typeface="+mn-lt"/>
                          <a:ea typeface="+mn-ea"/>
                          <a:cs typeface="+mn-cs"/>
                        </a:rPr>
                        <a:t>LoveforGalaxy
Thank you for spreading the love out there. Congrats to the winners of these shots.
#LoveforGalaxy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https://www.instagram.com/p/B-3zPyfnf7l/media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18250</a:t>
                      </a:r>
                    </a:p>
                  </a:txBody>
                  <a:tcPr/>
                </a:tc>
                <a:extLst>
                  <a:ext uri="{0D108BD9-81ED-4DB2-BD59-A6C34878D82A}">
                    <a16:rowId xmlns:a16="http://schemas.microsoft.com/office/drawing/2014/main" val="2712211727"/>
                  </a:ext>
                </a:extLst>
              </a:tr>
            </a:tbl>
          </a:graphicData>
        </a:graphic>
      </p:graphicFrame>
      <p:sp>
        <p:nvSpPr>
          <p:cNvPr id="4" name="Text Placeholder 3">
            <a:extLst>
              <a:ext uri="{FF2B5EF4-FFF2-40B4-BE49-F238E27FC236}">
                <a16:creationId xmlns:a16="http://schemas.microsoft.com/office/drawing/2014/main" id="{11C23F37-32B7-4633-BCD7-797184A6AB4C}"/>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8248566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64680-6C44-451A-8357-95DEA14BB916}"/>
              </a:ext>
            </a:extLst>
          </p:cNvPr>
          <p:cNvSpPr>
            <a:spLocks noGrp="1"/>
          </p:cNvSpPr>
          <p:nvPr>
            <p:ph type="title"/>
          </p:nvPr>
        </p:nvSpPr>
        <p:spPr/>
        <p:txBody>
          <a:bodyPr/>
          <a:lstStyle/>
          <a:p>
            <a:r>
              <a:rPr lang="en-US"/>
              <a:t>Instagram Least Performing Posts | Samsung KSA - 7 of 8</a:t>
            </a:r>
          </a:p>
        </p:txBody>
      </p:sp>
      <p:graphicFrame>
        <p:nvGraphicFramePr>
          <p:cNvPr id="5" name="Table Placeholder 4">
            <a:extLst>
              <a:ext uri="{FF2B5EF4-FFF2-40B4-BE49-F238E27FC236}">
                <a16:creationId xmlns:a16="http://schemas.microsoft.com/office/drawing/2014/main" id="{0721CB1F-8AF8-49AE-807A-CF1C757138DA}"/>
              </a:ext>
            </a:extLst>
          </p:cNvPr>
          <p:cNvGraphicFramePr>
            <a:graphicFrameLocks noGrp="1"/>
          </p:cNvGraphicFramePr>
          <p:nvPr>
            <p:ph type="tbl" sz="quarter" idx="13"/>
            <p:extLst>
              <p:ext uri="{D42A27DB-BD31-4B8C-83A1-F6EECF244321}">
                <p14:modId xmlns:p14="http://schemas.microsoft.com/office/powerpoint/2010/main" val="2115156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653806247"/>
                    </a:ext>
                  </a:extLst>
                </a:gridCol>
                <a:gridCol w="1152143">
                  <a:extLst>
                    <a:ext uri="{9D8B030D-6E8A-4147-A177-3AD203B41FA5}">
                      <a16:colId xmlns:a16="http://schemas.microsoft.com/office/drawing/2014/main" val="1214037502"/>
                    </a:ext>
                  </a:extLst>
                </a:gridCol>
                <a:gridCol w="576072">
                  <a:extLst>
                    <a:ext uri="{9D8B030D-6E8A-4147-A177-3AD203B41FA5}">
                      <a16:colId xmlns:a16="http://schemas.microsoft.com/office/drawing/2014/main" val="1317046685"/>
                    </a:ext>
                  </a:extLst>
                </a:gridCol>
                <a:gridCol w="576072">
                  <a:extLst>
                    <a:ext uri="{9D8B030D-6E8A-4147-A177-3AD203B41FA5}">
                      <a16:colId xmlns:a16="http://schemas.microsoft.com/office/drawing/2014/main" val="369211739"/>
                    </a:ext>
                  </a:extLst>
                </a:gridCol>
                <a:gridCol w="576072">
                  <a:extLst>
                    <a:ext uri="{9D8B030D-6E8A-4147-A177-3AD203B41FA5}">
                      <a16:colId xmlns:a16="http://schemas.microsoft.com/office/drawing/2014/main" val="3643277426"/>
                    </a:ext>
                  </a:extLst>
                </a:gridCol>
                <a:gridCol w="576072">
                  <a:extLst>
                    <a:ext uri="{9D8B030D-6E8A-4147-A177-3AD203B41FA5}">
                      <a16:colId xmlns:a16="http://schemas.microsoft.com/office/drawing/2014/main" val="20990164"/>
                    </a:ext>
                  </a:extLst>
                </a:gridCol>
                <a:gridCol w="576072">
                  <a:extLst>
                    <a:ext uri="{9D8B030D-6E8A-4147-A177-3AD203B41FA5}">
                      <a16:colId xmlns:a16="http://schemas.microsoft.com/office/drawing/2014/main" val="1539032317"/>
                    </a:ext>
                  </a:extLst>
                </a:gridCol>
                <a:gridCol w="576072">
                  <a:extLst>
                    <a:ext uri="{9D8B030D-6E8A-4147-A177-3AD203B41FA5}">
                      <a16:colId xmlns:a16="http://schemas.microsoft.com/office/drawing/2014/main" val="653715631"/>
                    </a:ext>
                  </a:extLst>
                </a:gridCol>
                <a:gridCol w="576072">
                  <a:extLst>
                    <a:ext uri="{9D8B030D-6E8A-4147-A177-3AD203B41FA5}">
                      <a16:colId xmlns:a16="http://schemas.microsoft.com/office/drawing/2014/main" val="2365205865"/>
                    </a:ext>
                  </a:extLst>
                </a:gridCol>
                <a:gridCol w="576072">
                  <a:extLst>
                    <a:ext uri="{9D8B030D-6E8A-4147-A177-3AD203B41FA5}">
                      <a16:colId xmlns:a16="http://schemas.microsoft.com/office/drawing/2014/main" val="2698227901"/>
                    </a:ext>
                  </a:extLst>
                </a:gridCol>
                <a:gridCol w="576072">
                  <a:extLst>
                    <a:ext uri="{9D8B030D-6E8A-4147-A177-3AD203B41FA5}">
                      <a16:colId xmlns:a16="http://schemas.microsoft.com/office/drawing/2014/main" val="3565646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933596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- 2020-04-21 08:15:42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الشكر لأولئك الذين يناضلون من أجل إنقاذ حياتنا
اضغط الرابط لمعرفة المزيد عن جهودنا المبذولة حول العالم.
#</a:t>
                      </a:r>
                      <a:r>
                        <a:rPr kumimoji="0" lang="en-US" sz="1000" b="0" i="0" u="none" strike="noStrike" kern="1200" cap="none" spc="0" normalizeH="0" baseline="0" noProof="0">
                          <a:ln>
                            <a:noFill/>
                          </a:ln>
                          <a:solidFill>
                            <a:prstClr val="black"/>
                          </a:solidFill>
                          <a:effectLst/>
                          <a:uLnTx/>
                          <a:uFillTx/>
                          <a:latin typeface="+mn-lt"/>
                          <a:ea typeface="+mn-ea"/>
                          <a:cs typeface="+mn-cs"/>
                        </a:rPr>
                        <a:t>GetThroughThisTogether #DoWhatYouCant #Samsung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https://www.instagram.com/p/B_O4VYKIlL3/media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18207</a:t>
                      </a:r>
                    </a:p>
                  </a:txBody>
                  <a:tcPr/>
                </a:tc>
                <a:extLst>
                  <a:ext uri="{0D108BD9-81ED-4DB2-BD59-A6C34878D82A}">
                    <a16:rowId xmlns:a16="http://schemas.microsoft.com/office/drawing/2014/main" val="1441655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- 2020-04-22 10:00:41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زاوية لها تأثيرها الخاص. </a:t>
                      </a:r>
                      <a:r>
                        <a:rPr kumimoji="0" lang="en-US" sz="1000" b="0" i="0" u="none" strike="noStrike" kern="1200" cap="none" spc="0" normalizeH="0" baseline="0" noProof="0">
                          <a:ln>
                            <a:noFill/>
                          </a:ln>
                          <a:solidFill>
                            <a:prstClr val="black"/>
                          </a:solidFill>
                          <a:effectLst/>
                          <a:uLnTx/>
                          <a:uFillTx/>
                          <a:latin typeface="+mn-lt"/>
                          <a:ea typeface="+mn-ea"/>
                          <a:cs typeface="+mn-cs"/>
                        </a:rPr>
                        <a:t>📸: @mohamed_mounes 
#withGalaxy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https://www.instagram.com/p/B_RpJKrgE8j/media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23168</a:t>
                      </a:r>
                    </a:p>
                  </a:txBody>
                  <a:tcPr/>
                </a:tc>
                <a:extLst>
                  <a:ext uri="{0D108BD9-81ED-4DB2-BD59-A6C34878D82A}">
                    <a16:rowId xmlns:a16="http://schemas.microsoft.com/office/drawing/2014/main" val="2587227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- 2020-04-19 12:44:31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ايش لعبتك المفضلة هذي الأيام؟
</a:t>
                      </a:r>
                      <a:r>
                        <a:rPr kumimoji="0" lang="en-US" sz="1000" b="0" i="0" u="none" strike="noStrike" kern="1200" cap="none" spc="0" normalizeH="0" baseline="0" noProof="0">
                          <a:ln>
                            <a:noFill/>
                          </a:ln>
                          <a:solidFill>
                            <a:prstClr val="black"/>
                          </a:solidFill>
                          <a:effectLst/>
                          <a:uLnTx/>
                          <a:uFillTx/>
                          <a:latin typeface="+mn-lt"/>
                          <a:ea typeface="+mn-ea"/>
                          <a:cs typeface="+mn-cs"/>
                        </a:rPr>
                        <a:t>📸: @lordyz68 
#withGalaxy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https://www.instagram.com/p/B_KNgeanHCj/media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31657</a:t>
                      </a:r>
                    </a:p>
                  </a:txBody>
                  <a:tcPr/>
                </a:tc>
                <a:extLst>
                  <a:ext uri="{0D108BD9-81ED-4DB2-BD59-A6C34878D82A}">
                    <a16:rowId xmlns:a16="http://schemas.microsoft.com/office/drawing/2014/main" val="376259675"/>
                  </a:ext>
                </a:extLst>
              </a:tr>
            </a:tbl>
          </a:graphicData>
        </a:graphic>
      </p:graphicFrame>
      <p:sp>
        <p:nvSpPr>
          <p:cNvPr id="4" name="Text Placeholder 3">
            <a:extLst>
              <a:ext uri="{FF2B5EF4-FFF2-40B4-BE49-F238E27FC236}">
                <a16:creationId xmlns:a16="http://schemas.microsoft.com/office/drawing/2014/main" id="{8D606E16-5D3D-47B2-9A2C-0E454AC19143}"/>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7416465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E9489-5F39-42DE-89F1-E1306A7D5702}"/>
              </a:ext>
            </a:extLst>
          </p:cNvPr>
          <p:cNvSpPr>
            <a:spLocks noGrp="1"/>
          </p:cNvSpPr>
          <p:nvPr>
            <p:ph type="title"/>
          </p:nvPr>
        </p:nvSpPr>
        <p:spPr/>
        <p:txBody>
          <a:bodyPr/>
          <a:lstStyle/>
          <a:p>
            <a:r>
              <a:rPr lang="en-US"/>
              <a:t>Instagram Least Performing Posts | Samsung KSA - 8 of 8</a:t>
            </a:r>
          </a:p>
        </p:txBody>
      </p:sp>
      <p:graphicFrame>
        <p:nvGraphicFramePr>
          <p:cNvPr id="5" name="Table Placeholder 4">
            <a:extLst>
              <a:ext uri="{FF2B5EF4-FFF2-40B4-BE49-F238E27FC236}">
                <a16:creationId xmlns:a16="http://schemas.microsoft.com/office/drawing/2014/main" id="{D11AA22D-5C69-4169-8BB1-5C21A064BF1C}"/>
              </a:ext>
            </a:extLst>
          </p:cNvPr>
          <p:cNvGraphicFramePr>
            <a:graphicFrameLocks noGrp="1"/>
          </p:cNvGraphicFramePr>
          <p:nvPr>
            <p:ph type="tbl" sz="quarter" idx="13"/>
            <p:extLst>
              <p:ext uri="{D42A27DB-BD31-4B8C-83A1-F6EECF244321}">
                <p14:modId xmlns:p14="http://schemas.microsoft.com/office/powerpoint/2010/main" val="107893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281151588"/>
                    </a:ext>
                  </a:extLst>
                </a:gridCol>
                <a:gridCol w="1152143">
                  <a:extLst>
                    <a:ext uri="{9D8B030D-6E8A-4147-A177-3AD203B41FA5}">
                      <a16:colId xmlns:a16="http://schemas.microsoft.com/office/drawing/2014/main" val="2912625211"/>
                    </a:ext>
                  </a:extLst>
                </a:gridCol>
                <a:gridCol w="576072">
                  <a:extLst>
                    <a:ext uri="{9D8B030D-6E8A-4147-A177-3AD203B41FA5}">
                      <a16:colId xmlns:a16="http://schemas.microsoft.com/office/drawing/2014/main" val="1339229083"/>
                    </a:ext>
                  </a:extLst>
                </a:gridCol>
                <a:gridCol w="576072">
                  <a:extLst>
                    <a:ext uri="{9D8B030D-6E8A-4147-A177-3AD203B41FA5}">
                      <a16:colId xmlns:a16="http://schemas.microsoft.com/office/drawing/2014/main" val="3406078926"/>
                    </a:ext>
                  </a:extLst>
                </a:gridCol>
                <a:gridCol w="576072">
                  <a:extLst>
                    <a:ext uri="{9D8B030D-6E8A-4147-A177-3AD203B41FA5}">
                      <a16:colId xmlns:a16="http://schemas.microsoft.com/office/drawing/2014/main" val="2997067665"/>
                    </a:ext>
                  </a:extLst>
                </a:gridCol>
                <a:gridCol w="576072">
                  <a:extLst>
                    <a:ext uri="{9D8B030D-6E8A-4147-A177-3AD203B41FA5}">
                      <a16:colId xmlns:a16="http://schemas.microsoft.com/office/drawing/2014/main" val="3442511606"/>
                    </a:ext>
                  </a:extLst>
                </a:gridCol>
                <a:gridCol w="576072">
                  <a:extLst>
                    <a:ext uri="{9D8B030D-6E8A-4147-A177-3AD203B41FA5}">
                      <a16:colId xmlns:a16="http://schemas.microsoft.com/office/drawing/2014/main" val="2366129638"/>
                    </a:ext>
                  </a:extLst>
                </a:gridCol>
                <a:gridCol w="576072">
                  <a:extLst>
                    <a:ext uri="{9D8B030D-6E8A-4147-A177-3AD203B41FA5}">
                      <a16:colId xmlns:a16="http://schemas.microsoft.com/office/drawing/2014/main" val="1218835189"/>
                    </a:ext>
                  </a:extLst>
                </a:gridCol>
                <a:gridCol w="576072">
                  <a:extLst>
                    <a:ext uri="{9D8B030D-6E8A-4147-A177-3AD203B41FA5}">
                      <a16:colId xmlns:a16="http://schemas.microsoft.com/office/drawing/2014/main" val="2805267095"/>
                    </a:ext>
                  </a:extLst>
                </a:gridCol>
                <a:gridCol w="576072">
                  <a:extLst>
                    <a:ext uri="{9D8B030D-6E8A-4147-A177-3AD203B41FA5}">
                      <a16:colId xmlns:a16="http://schemas.microsoft.com/office/drawing/2014/main" val="2570971756"/>
                    </a:ext>
                  </a:extLst>
                </a:gridCol>
                <a:gridCol w="576072">
                  <a:extLst>
                    <a:ext uri="{9D8B030D-6E8A-4147-A177-3AD203B41FA5}">
                      <a16:colId xmlns:a16="http://schemas.microsoft.com/office/drawing/2014/main" val="2976484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811394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- 2020-04-16 10:00:10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ارسلوا لنا صورة حيوانك الأليف مع #</a:t>
                      </a:r>
                      <a:r>
                        <a:rPr kumimoji="0" lang="en-US" sz="1000" b="0" i="0" u="none" strike="noStrike" kern="1200" cap="none" spc="0" normalizeH="0" baseline="0" noProof="0">
                          <a:ln>
                            <a:noFill/>
                          </a:ln>
                          <a:solidFill>
                            <a:prstClr val="black"/>
                          </a:solidFill>
                          <a:effectLst/>
                          <a:uLnTx/>
                          <a:uFillTx/>
                          <a:latin typeface="+mn-lt"/>
                          <a:ea typeface="+mn-ea"/>
                          <a:cs typeface="+mn-cs"/>
                        </a:rPr>
                        <a:t>withgalaxy 📸: @mohamed_mounes 
#withGalaxy
#StayApartStayTogether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https://www.instagram.com/p/B_CMUL4jidl/media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08:12:39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36293</a:t>
                      </a:r>
                    </a:p>
                  </a:txBody>
                  <a:tcPr/>
                </a:tc>
                <a:extLst>
                  <a:ext uri="{0D108BD9-81ED-4DB2-BD59-A6C34878D82A}">
                    <a16:rowId xmlns:a16="http://schemas.microsoft.com/office/drawing/2014/main" val="3826967009"/>
                  </a:ext>
                </a:extLst>
              </a:tr>
            </a:tbl>
          </a:graphicData>
        </a:graphic>
      </p:graphicFrame>
      <p:sp>
        <p:nvSpPr>
          <p:cNvPr id="4" name="Text Placeholder 3">
            <a:extLst>
              <a:ext uri="{FF2B5EF4-FFF2-40B4-BE49-F238E27FC236}">
                <a16:creationId xmlns:a16="http://schemas.microsoft.com/office/drawing/2014/main" id="{E0BD6318-0544-4D07-A214-5445F5652DD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241667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278C9-AA7F-41C1-BAB7-5A4CBB064399}"/>
              </a:ext>
            </a:extLst>
          </p:cNvPr>
          <p:cNvSpPr>
            <a:spLocks noGrp="1"/>
          </p:cNvSpPr>
          <p:nvPr>
            <p:ph type="title"/>
          </p:nvPr>
        </p:nvSpPr>
        <p:spPr/>
        <p:txBody>
          <a:bodyPr/>
          <a:lstStyle/>
          <a:p>
            <a:r>
              <a:rPr lang="en-US"/>
              <a:t>Instagram Stories Table  | Samsung KSA - 1 of 25</a:t>
            </a:r>
          </a:p>
        </p:txBody>
      </p:sp>
      <p:graphicFrame>
        <p:nvGraphicFramePr>
          <p:cNvPr id="5" name="Table Placeholder 4">
            <a:extLst>
              <a:ext uri="{FF2B5EF4-FFF2-40B4-BE49-F238E27FC236}">
                <a16:creationId xmlns:a16="http://schemas.microsoft.com/office/drawing/2014/main" id="{CCFC991F-BE3B-47AA-BD4E-A01D1239B8C1}"/>
              </a:ext>
            </a:extLst>
          </p:cNvPr>
          <p:cNvGraphicFramePr>
            <a:graphicFrameLocks noGrp="1"/>
          </p:cNvGraphicFramePr>
          <p:nvPr>
            <p:ph type="tbl" sz="quarter" idx="13"/>
            <p:extLst>
              <p:ext uri="{D42A27DB-BD31-4B8C-83A1-F6EECF244321}">
                <p14:modId xmlns:p14="http://schemas.microsoft.com/office/powerpoint/2010/main" val="3724534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57785277"/>
                    </a:ext>
                  </a:extLst>
                </a:gridCol>
                <a:gridCol w="1316736">
                  <a:extLst>
                    <a:ext uri="{9D8B030D-6E8A-4147-A177-3AD203B41FA5}">
                      <a16:colId xmlns:a16="http://schemas.microsoft.com/office/drawing/2014/main" val="209193382"/>
                    </a:ext>
                  </a:extLst>
                </a:gridCol>
                <a:gridCol w="658368">
                  <a:extLst>
                    <a:ext uri="{9D8B030D-6E8A-4147-A177-3AD203B41FA5}">
                      <a16:colId xmlns:a16="http://schemas.microsoft.com/office/drawing/2014/main" val="2680792914"/>
                    </a:ext>
                  </a:extLst>
                </a:gridCol>
                <a:gridCol w="658368">
                  <a:extLst>
                    <a:ext uri="{9D8B030D-6E8A-4147-A177-3AD203B41FA5}">
                      <a16:colId xmlns:a16="http://schemas.microsoft.com/office/drawing/2014/main" val="1753567917"/>
                    </a:ext>
                  </a:extLst>
                </a:gridCol>
                <a:gridCol w="658368">
                  <a:extLst>
                    <a:ext uri="{9D8B030D-6E8A-4147-A177-3AD203B41FA5}">
                      <a16:colId xmlns:a16="http://schemas.microsoft.com/office/drawing/2014/main" val="3057565889"/>
                    </a:ext>
                  </a:extLst>
                </a:gridCol>
                <a:gridCol w="658368">
                  <a:extLst>
                    <a:ext uri="{9D8B030D-6E8A-4147-A177-3AD203B41FA5}">
                      <a16:colId xmlns:a16="http://schemas.microsoft.com/office/drawing/2014/main" val="3495054332"/>
                    </a:ext>
                  </a:extLst>
                </a:gridCol>
                <a:gridCol w="658368">
                  <a:extLst>
                    <a:ext uri="{9D8B030D-6E8A-4147-A177-3AD203B41FA5}">
                      <a16:colId xmlns:a16="http://schemas.microsoft.com/office/drawing/2014/main" val="2655035788"/>
                    </a:ext>
                  </a:extLst>
                </a:gridCol>
                <a:gridCol w="658368">
                  <a:extLst>
                    <a:ext uri="{9D8B030D-6E8A-4147-A177-3AD203B41FA5}">
                      <a16:colId xmlns:a16="http://schemas.microsoft.com/office/drawing/2014/main" val="4204921420"/>
                    </a:ext>
                  </a:extLst>
                </a:gridCol>
                <a:gridCol w="658368">
                  <a:extLst>
                    <a:ext uri="{9D8B030D-6E8A-4147-A177-3AD203B41FA5}">
                      <a16:colId xmlns:a16="http://schemas.microsoft.com/office/drawing/2014/main" val="2624940603"/>
                    </a:ext>
                  </a:extLst>
                </a:gridCol>
                <a:gridCol w="658368">
                  <a:extLst>
                    <a:ext uri="{9D8B030D-6E8A-4147-A177-3AD203B41FA5}">
                      <a16:colId xmlns:a16="http://schemas.microsoft.com/office/drawing/2014/main" val="3979943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847315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- 2020-04-23 18:56:40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https://scontent-iad3-1.xx.fbcdn.net/v/t51.12442-15/94108782_672521653563723_3383505662946356979_n.jpg?_nc_cat=100&amp;_nc_sid=8ae9d6&amp;_nc_ohc=Z-pTHMREKdMAX-rF-st&amp;_nc_ht=scontent-iad3-1.xx&amp;oh=69eae17f4b59de07028d060149223868&amp;oe=5EC8BF82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04/24/2020 18:42:39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868407041"/>
                  </a:ext>
                </a:extLst>
              </a:tr>
            </a:tbl>
          </a:graphicData>
        </a:graphic>
      </p:graphicFrame>
      <p:sp>
        <p:nvSpPr>
          <p:cNvPr id="4" name="Text Placeholder 3">
            <a:extLst>
              <a:ext uri="{FF2B5EF4-FFF2-40B4-BE49-F238E27FC236}">
                <a16:creationId xmlns:a16="http://schemas.microsoft.com/office/drawing/2014/main" id="{862E00D0-E07F-4DC6-BFED-19AE78633738}"/>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6345649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DB147-160B-4166-BA80-5C777CDF30ED}"/>
              </a:ext>
            </a:extLst>
          </p:cNvPr>
          <p:cNvSpPr>
            <a:spLocks noGrp="1"/>
          </p:cNvSpPr>
          <p:nvPr>
            <p:ph type="title"/>
          </p:nvPr>
        </p:nvSpPr>
        <p:spPr/>
        <p:txBody>
          <a:bodyPr/>
          <a:lstStyle/>
          <a:p>
            <a:r>
              <a:rPr lang="en-US"/>
              <a:t>Instagram Stories Table  | Samsung KSA - 2 of 25</a:t>
            </a:r>
          </a:p>
        </p:txBody>
      </p:sp>
      <p:graphicFrame>
        <p:nvGraphicFramePr>
          <p:cNvPr id="5" name="Table Placeholder 4">
            <a:extLst>
              <a:ext uri="{FF2B5EF4-FFF2-40B4-BE49-F238E27FC236}">
                <a16:creationId xmlns:a16="http://schemas.microsoft.com/office/drawing/2014/main" id="{C8D2B959-1EBF-4726-98E1-0C174EFE55D9}"/>
              </a:ext>
            </a:extLst>
          </p:cNvPr>
          <p:cNvGraphicFramePr>
            <a:graphicFrameLocks noGrp="1"/>
          </p:cNvGraphicFramePr>
          <p:nvPr>
            <p:ph type="tbl" sz="quarter" idx="13"/>
            <p:extLst>
              <p:ext uri="{D42A27DB-BD31-4B8C-83A1-F6EECF244321}">
                <p14:modId xmlns:p14="http://schemas.microsoft.com/office/powerpoint/2010/main" val="2531323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29331410"/>
                    </a:ext>
                  </a:extLst>
                </a:gridCol>
                <a:gridCol w="1316736">
                  <a:extLst>
                    <a:ext uri="{9D8B030D-6E8A-4147-A177-3AD203B41FA5}">
                      <a16:colId xmlns:a16="http://schemas.microsoft.com/office/drawing/2014/main" val="3969003385"/>
                    </a:ext>
                  </a:extLst>
                </a:gridCol>
                <a:gridCol w="658368">
                  <a:extLst>
                    <a:ext uri="{9D8B030D-6E8A-4147-A177-3AD203B41FA5}">
                      <a16:colId xmlns:a16="http://schemas.microsoft.com/office/drawing/2014/main" val="807129425"/>
                    </a:ext>
                  </a:extLst>
                </a:gridCol>
                <a:gridCol w="658368">
                  <a:extLst>
                    <a:ext uri="{9D8B030D-6E8A-4147-A177-3AD203B41FA5}">
                      <a16:colId xmlns:a16="http://schemas.microsoft.com/office/drawing/2014/main" val="745759935"/>
                    </a:ext>
                  </a:extLst>
                </a:gridCol>
                <a:gridCol w="658368">
                  <a:extLst>
                    <a:ext uri="{9D8B030D-6E8A-4147-A177-3AD203B41FA5}">
                      <a16:colId xmlns:a16="http://schemas.microsoft.com/office/drawing/2014/main" val="2174471100"/>
                    </a:ext>
                  </a:extLst>
                </a:gridCol>
                <a:gridCol w="658368">
                  <a:extLst>
                    <a:ext uri="{9D8B030D-6E8A-4147-A177-3AD203B41FA5}">
                      <a16:colId xmlns:a16="http://schemas.microsoft.com/office/drawing/2014/main" val="983168960"/>
                    </a:ext>
                  </a:extLst>
                </a:gridCol>
                <a:gridCol w="658368">
                  <a:extLst>
                    <a:ext uri="{9D8B030D-6E8A-4147-A177-3AD203B41FA5}">
                      <a16:colId xmlns:a16="http://schemas.microsoft.com/office/drawing/2014/main" val="1497303856"/>
                    </a:ext>
                  </a:extLst>
                </a:gridCol>
                <a:gridCol w="658368">
                  <a:extLst>
                    <a:ext uri="{9D8B030D-6E8A-4147-A177-3AD203B41FA5}">
                      <a16:colId xmlns:a16="http://schemas.microsoft.com/office/drawing/2014/main" val="2287927300"/>
                    </a:ext>
                  </a:extLst>
                </a:gridCol>
                <a:gridCol w="658368">
                  <a:extLst>
                    <a:ext uri="{9D8B030D-6E8A-4147-A177-3AD203B41FA5}">
                      <a16:colId xmlns:a16="http://schemas.microsoft.com/office/drawing/2014/main" val="1949867322"/>
                    </a:ext>
                  </a:extLst>
                </a:gridCol>
                <a:gridCol w="658368">
                  <a:extLst>
                    <a:ext uri="{9D8B030D-6E8A-4147-A177-3AD203B41FA5}">
                      <a16:colId xmlns:a16="http://schemas.microsoft.com/office/drawing/2014/main" val="1545449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25241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- 2020-04-22 19:18:51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https://scontent-iad3-1.xx.fbcdn.net/v/t51.12442-15/94494012_909965482789742_8434231761738656049_n.jpg?_nc_cat=104&amp;_nc_sid=8ae9d6&amp;_nc_ohc=8wWZOLiFxG4AX8IUYcl&amp;_nc_ht=scontent-iad3-1.xx&amp;oh=ab6ff0b752cee3610d998deaf62c3dd2&amp;oe=5EC6E005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04/23/2020 19:05:24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1798051108"/>
                  </a:ext>
                </a:extLst>
              </a:tr>
            </a:tbl>
          </a:graphicData>
        </a:graphic>
      </p:graphicFrame>
      <p:sp>
        <p:nvSpPr>
          <p:cNvPr id="4" name="Text Placeholder 3">
            <a:extLst>
              <a:ext uri="{FF2B5EF4-FFF2-40B4-BE49-F238E27FC236}">
                <a16:creationId xmlns:a16="http://schemas.microsoft.com/office/drawing/2014/main" id="{624319A2-F093-48CF-838C-64187E3813BD}"/>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5829002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C4CA2-91BE-4591-A960-1EFA0741590B}"/>
              </a:ext>
            </a:extLst>
          </p:cNvPr>
          <p:cNvSpPr>
            <a:spLocks noGrp="1"/>
          </p:cNvSpPr>
          <p:nvPr>
            <p:ph type="title"/>
          </p:nvPr>
        </p:nvSpPr>
        <p:spPr/>
        <p:txBody>
          <a:bodyPr/>
          <a:lstStyle/>
          <a:p>
            <a:r>
              <a:rPr lang="en-US"/>
              <a:t>Instagram Stories Table  | Samsung KSA - 3 of 25</a:t>
            </a:r>
          </a:p>
        </p:txBody>
      </p:sp>
      <p:graphicFrame>
        <p:nvGraphicFramePr>
          <p:cNvPr id="5" name="Table Placeholder 4">
            <a:extLst>
              <a:ext uri="{FF2B5EF4-FFF2-40B4-BE49-F238E27FC236}">
                <a16:creationId xmlns:a16="http://schemas.microsoft.com/office/drawing/2014/main" id="{400042CA-6BD9-4E56-B612-AE564C93364A}"/>
              </a:ext>
            </a:extLst>
          </p:cNvPr>
          <p:cNvGraphicFramePr>
            <a:graphicFrameLocks noGrp="1"/>
          </p:cNvGraphicFramePr>
          <p:nvPr>
            <p:ph type="tbl" sz="quarter" idx="13"/>
            <p:extLst>
              <p:ext uri="{D42A27DB-BD31-4B8C-83A1-F6EECF244321}">
                <p14:modId xmlns:p14="http://schemas.microsoft.com/office/powerpoint/2010/main" val="3175002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15217206"/>
                    </a:ext>
                  </a:extLst>
                </a:gridCol>
                <a:gridCol w="1316736">
                  <a:extLst>
                    <a:ext uri="{9D8B030D-6E8A-4147-A177-3AD203B41FA5}">
                      <a16:colId xmlns:a16="http://schemas.microsoft.com/office/drawing/2014/main" val="3357264056"/>
                    </a:ext>
                  </a:extLst>
                </a:gridCol>
                <a:gridCol w="658368">
                  <a:extLst>
                    <a:ext uri="{9D8B030D-6E8A-4147-A177-3AD203B41FA5}">
                      <a16:colId xmlns:a16="http://schemas.microsoft.com/office/drawing/2014/main" val="2546664481"/>
                    </a:ext>
                  </a:extLst>
                </a:gridCol>
                <a:gridCol w="658368">
                  <a:extLst>
                    <a:ext uri="{9D8B030D-6E8A-4147-A177-3AD203B41FA5}">
                      <a16:colId xmlns:a16="http://schemas.microsoft.com/office/drawing/2014/main" val="1651254901"/>
                    </a:ext>
                  </a:extLst>
                </a:gridCol>
                <a:gridCol w="658368">
                  <a:extLst>
                    <a:ext uri="{9D8B030D-6E8A-4147-A177-3AD203B41FA5}">
                      <a16:colId xmlns:a16="http://schemas.microsoft.com/office/drawing/2014/main" val="2133312127"/>
                    </a:ext>
                  </a:extLst>
                </a:gridCol>
                <a:gridCol w="658368">
                  <a:extLst>
                    <a:ext uri="{9D8B030D-6E8A-4147-A177-3AD203B41FA5}">
                      <a16:colId xmlns:a16="http://schemas.microsoft.com/office/drawing/2014/main" val="1126101774"/>
                    </a:ext>
                  </a:extLst>
                </a:gridCol>
                <a:gridCol w="658368">
                  <a:extLst>
                    <a:ext uri="{9D8B030D-6E8A-4147-A177-3AD203B41FA5}">
                      <a16:colId xmlns:a16="http://schemas.microsoft.com/office/drawing/2014/main" val="2832624490"/>
                    </a:ext>
                  </a:extLst>
                </a:gridCol>
                <a:gridCol w="658368">
                  <a:extLst>
                    <a:ext uri="{9D8B030D-6E8A-4147-A177-3AD203B41FA5}">
                      <a16:colId xmlns:a16="http://schemas.microsoft.com/office/drawing/2014/main" val="3661814059"/>
                    </a:ext>
                  </a:extLst>
                </a:gridCol>
                <a:gridCol w="658368">
                  <a:extLst>
                    <a:ext uri="{9D8B030D-6E8A-4147-A177-3AD203B41FA5}">
                      <a16:colId xmlns:a16="http://schemas.microsoft.com/office/drawing/2014/main" val="1743688821"/>
                    </a:ext>
                  </a:extLst>
                </a:gridCol>
                <a:gridCol w="658368">
                  <a:extLst>
                    <a:ext uri="{9D8B030D-6E8A-4147-A177-3AD203B41FA5}">
                      <a16:colId xmlns:a16="http://schemas.microsoft.com/office/drawing/2014/main" val="3528374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85222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- 2020-04-22 19:18:18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https://scontent-iad3-1.xx.fbcdn.net/v/t51.12442-15/94022010_176126740186881_7847616773422545898_n.jpg?_nc_cat=103&amp;_nc_sid=8ae9d6&amp;_nc_ohc=wFIzbvhJHMsAX8CxLk9&amp;_nc_ht=scontent-iad3-1.xx&amp;oh=ef6d2e2d3d4ab90312afa207a62cd0dd&amp;oe=5EC8358F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04/23/2020 19:05:24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3227932251"/>
                  </a:ext>
                </a:extLst>
              </a:tr>
            </a:tbl>
          </a:graphicData>
        </a:graphic>
      </p:graphicFrame>
      <p:sp>
        <p:nvSpPr>
          <p:cNvPr id="4" name="Text Placeholder 3">
            <a:extLst>
              <a:ext uri="{FF2B5EF4-FFF2-40B4-BE49-F238E27FC236}">
                <a16:creationId xmlns:a16="http://schemas.microsoft.com/office/drawing/2014/main" id="{9DB22182-CB05-49A5-9696-8CB37DC50CD4}"/>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0294588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3CF45-02FC-4C35-B682-5B84121AC0F0}"/>
              </a:ext>
            </a:extLst>
          </p:cNvPr>
          <p:cNvSpPr>
            <a:spLocks noGrp="1"/>
          </p:cNvSpPr>
          <p:nvPr>
            <p:ph type="title"/>
          </p:nvPr>
        </p:nvSpPr>
        <p:spPr/>
        <p:txBody>
          <a:bodyPr/>
          <a:lstStyle/>
          <a:p>
            <a:r>
              <a:rPr lang="en-US"/>
              <a:t>Instagram Stories Table  | Samsung KSA - 4 of 25</a:t>
            </a:r>
          </a:p>
        </p:txBody>
      </p:sp>
      <p:graphicFrame>
        <p:nvGraphicFramePr>
          <p:cNvPr id="5" name="Table Placeholder 4">
            <a:extLst>
              <a:ext uri="{FF2B5EF4-FFF2-40B4-BE49-F238E27FC236}">
                <a16:creationId xmlns:a16="http://schemas.microsoft.com/office/drawing/2014/main" id="{0FAAFF45-47C4-486E-9387-717DE0D7AF69}"/>
              </a:ext>
            </a:extLst>
          </p:cNvPr>
          <p:cNvGraphicFramePr>
            <a:graphicFrameLocks noGrp="1"/>
          </p:cNvGraphicFramePr>
          <p:nvPr>
            <p:ph type="tbl" sz="quarter" idx="13"/>
            <p:extLst>
              <p:ext uri="{D42A27DB-BD31-4B8C-83A1-F6EECF244321}">
                <p14:modId xmlns:p14="http://schemas.microsoft.com/office/powerpoint/2010/main" val="4253563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22002164"/>
                    </a:ext>
                  </a:extLst>
                </a:gridCol>
                <a:gridCol w="1316736">
                  <a:extLst>
                    <a:ext uri="{9D8B030D-6E8A-4147-A177-3AD203B41FA5}">
                      <a16:colId xmlns:a16="http://schemas.microsoft.com/office/drawing/2014/main" val="2463718004"/>
                    </a:ext>
                  </a:extLst>
                </a:gridCol>
                <a:gridCol w="658368">
                  <a:extLst>
                    <a:ext uri="{9D8B030D-6E8A-4147-A177-3AD203B41FA5}">
                      <a16:colId xmlns:a16="http://schemas.microsoft.com/office/drawing/2014/main" val="814054902"/>
                    </a:ext>
                  </a:extLst>
                </a:gridCol>
                <a:gridCol w="658368">
                  <a:extLst>
                    <a:ext uri="{9D8B030D-6E8A-4147-A177-3AD203B41FA5}">
                      <a16:colId xmlns:a16="http://schemas.microsoft.com/office/drawing/2014/main" val="1580124404"/>
                    </a:ext>
                  </a:extLst>
                </a:gridCol>
                <a:gridCol w="658368">
                  <a:extLst>
                    <a:ext uri="{9D8B030D-6E8A-4147-A177-3AD203B41FA5}">
                      <a16:colId xmlns:a16="http://schemas.microsoft.com/office/drawing/2014/main" val="2196804340"/>
                    </a:ext>
                  </a:extLst>
                </a:gridCol>
                <a:gridCol w="658368">
                  <a:extLst>
                    <a:ext uri="{9D8B030D-6E8A-4147-A177-3AD203B41FA5}">
                      <a16:colId xmlns:a16="http://schemas.microsoft.com/office/drawing/2014/main" val="1512063504"/>
                    </a:ext>
                  </a:extLst>
                </a:gridCol>
                <a:gridCol w="658368">
                  <a:extLst>
                    <a:ext uri="{9D8B030D-6E8A-4147-A177-3AD203B41FA5}">
                      <a16:colId xmlns:a16="http://schemas.microsoft.com/office/drawing/2014/main" val="2123440178"/>
                    </a:ext>
                  </a:extLst>
                </a:gridCol>
                <a:gridCol w="658368">
                  <a:extLst>
                    <a:ext uri="{9D8B030D-6E8A-4147-A177-3AD203B41FA5}">
                      <a16:colId xmlns:a16="http://schemas.microsoft.com/office/drawing/2014/main" val="4144609063"/>
                    </a:ext>
                  </a:extLst>
                </a:gridCol>
                <a:gridCol w="658368">
                  <a:extLst>
                    <a:ext uri="{9D8B030D-6E8A-4147-A177-3AD203B41FA5}">
                      <a16:colId xmlns:a16="http://schemas.microsoft.com/office/drawing/2014/main" val="3226657513"/>
                    </a:ext>
                  </a:extLst>
                </a:gridCol>
                <a:gridCol w="658368">
                  <a:extLst>
                    <a:ext uri="{9D8B030D-6E8A-4147-A177-3AD203B41FA5}">
                      <a16:colId xmlns:a16="http://schemas.microsoft.com/office/drawing/2014/main" val="3801451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75278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- 2020-04-22 19:17:53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https://scontent-iad3-1.xx.fbcdn.net/v/t51.12442-15/94009307_219114316176812_3379448708079250919_n.jpg?_nc_cat=111&amp;_nc_sid=8ae9d6&amp;_nc_ohc=mROhcU7nI5sAX-xwRuo&amp;_nc_ht=scontent-iad3-1.xx&amp;oh=850433aea237ba5ab43c67040a55cd75&amp;oe=5EC6D0CA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04/23/2020 19:05:24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1373738073"/>
                  </a:ext>
                </a:extLst>
              </a:tr>
            </a:tbl>
          </a:graphicData>
        </a:graphic>
      </p:graphicFrame>
      <p:sp>
        <p:nvSpPr>
          <p:cNvPr id="4" name="Text Placeholder 3">
            <a:extLst>
              <a:ext uri="{FF2B5EF4-FFF2-40B4-BE49-F238E27FC236}">
                <a16:creationId xmlns:a16="http://schemas.microsoft.com/office/drawing/2014/main" id="{6D7B65A0-D477-444B-A075-A7B7D4D2F10E}"/>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7488585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12B59-F606-40CB-BA8C-5984ED4198AB}"/>
              </a:ext>
            </a:extLst>
          </p:cNvPr>
          <p:cNvSpPr>
            <a:spLocks noGrp="1"/>
          </p:cNvSpPr>
          <p:nvPr>
            <p:ph type="title"/>
          </p:nvPr>
        </p:nvSpPr>
        <p:spPr/>
        <p:txBody>
          <a:bodyPr/>
          <a:lstStyle/>
          <a:p>
            <a:r>
              <a:rPr lang="en-US"/>
              <a:t>Instagram Stories Table  | Samsung KSA - 5 of 25</a:t>
            </a:r>
          </a:p>
        </p:txBody>
      </p:sp>
      <p:graphicFrame>
        <p:nvGraphicFramePr>
          <p:cNvPr id="5" name="Table Placeholder 4">
            <a:extLst>
              <a:ext uri="{FF2B5EF4-FFF2-40B4-BE49-F238E27FC236}">
                <a16:creationId xmlns:a16="http://schemas.microsoft.com/office/drawing/2014/main" id="{222419FB-5ECB-4800-82FD-3D663CD0E51B}"/>
              </a:ext>
            </a:extLst>
          </p:cNvPr>
          <p:cNvGraphicFramePr>
            <a:graphicFrameLocks noGrp="1"/>
          </p:cNvGraphicFramePr>
          <p:nvPr>
            <p:ph type="tbl" sz="quarter" idx="13"/>
            <p:extLst>
              <p:ext uri="{D42A27DB-BD31-4B8C-83A1-F6EECF244321}">
                <p14:modId xmlns:p14="http://schemas.microsoft.com/office/powerpoint/2010/main" val="1601317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79499922"/>
                    </a:ext>
                  </a:extLst>
                </a:gridCol>
                <a:gridCol w="1316736">
                  <a:extLst>
                    <a:ext uri="{9D8B030D-6E8A-4147-A177-3AD203B41FA5}">
                      <a16:colId xmlns:a16="http://schemas.microsoft.com/office/drawing/2014/main" val="1883311557"/>
                    </a:ext>
                  </a:extLst>
                </a:gridCol>
                <a:gridCol w="658368">
                  <a:extLst>
                    <a:ext uri="{9D8B030D-6E8A-4147-A177-3AD203B41FA5}">
                      <a16:colId xmlns:a16="http://schemas.microsoft.com/office/drawing/2014/main" val="1895966336"/>
                    </a:ext>
                  </a:extLst>
                </a:gridCol>
                <a:gridCol w="658368">
                  <a:extLst>
                    <a:ext uri="{9D8B030D-6E8A-4147-A177-3AD203B41FA5}">
                      <a16:colId xmlns:a16="http://schemas.microsoft.com/office/drawing/2014/main" val="3914358001"/>
                    </a:ext>
                  </a:extLst>
                </a:gridCol>
                <a:gridCol w="658368">
                  <a:extLst>
                    <a:ext uri="{9D8B030D-6E8A-4147-A177-3AD203B41FA5}">
                      <a16:colId xmlns:a16="http://schemas.microsoft.com/office/drawing/2014/main" val="33872613"/>
                    </a:ext>
                  </a:extLst>
                </a:gridCol>
                <a:gridCol w="658368">
                  <a:extLst>
                    <a:ext uri="{9D8B030D-6E8A-4147-A177-3AD203B41FA5}">
                      <a16:colId xmlns:a16="http://schemas.microsoft.com/office/drawing/2014/main" val="1398441340"/>
                    </a:ext>
                  </a:extLst>
                </a:gridCol>
                <a:gridCol w="658368">
                  <a:extLst>
                    <a:ext uri="{9D8B030D-6E8A-4147-A177-3AD203B41FA5}">
                      <a16:colId xmlns:a16="http://schemas.microsoft.com/office/drawing/2014/main" val="1202466332"/>
                    </a:ext>
                  </a:extLst>
                </a:gridCol>
                <a:gridCol w="658368">
                  <a:extLst>
                    <a:ext uri="{9D8B030D-6E8A-4147-A177-3AD203B41FA5}">
                      <a16:colId xmlns:a16="http://schemas.microsoft.com/office/drawing/2014/main" val="237736023"/>
                    </a:ext>
                  </a:extLst>
                </a:gridCol>
                <a:gridCol w="658368">
                  <a:extLst>
                    <a:ext uri="{9D8B030D-6E8A-4147-A177-3AD203B41FA5}">
                      <a16:colId xmlns:a16="http://schemas.microsoft.com/office/drawing/2014/main" val="2375979422"/>
                    </a:ext>
                  </a:extLst>
                </a:gridCol>
                <a:gridCol w="658368">
                  <a:extLst>
                    <a:ext uri="{9D8B030D-6E8A-4147-A177-3AD203B41FA5}">
                      <a16:colId xmlns:a16="http://schemas.microsoft.com/office/drawing/2014/main" val="3048596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973198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- 2020-04-22 19:17:35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https://scontent-iad3-1.xx.fbcdn.net/v/t51.12442-15/94138867_697606080993335_8039174388001729361_n.jpg?_nc_cat=106&amp;_nc_sid=8ae9d6&amp;_nc_ohc=RwLoTnXYhPIAX-69ic_&amp;_nc_ht=scontent-iad3-1.xx&amp;oh=8d1b2e0aa87ccb9f25fa870e4fde07f6&amp;oe=5EC90C86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04/23/2020 19:05:24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extLst>
                  <a:ext uri="{0D108BD9-81ED-4DB2-BD59-A6C34878D82A}">
                    <a16:rowId xmlns:a16="http://schemas.microsoft.com/office/drawing/2014/main" val="2572654259"/>
                  </a:ext>
                </a:extLst>
              </a:tr>
            </a:tbl>
          </a:graphicData>
        </a:graphic>
      </p:graphicFrame>
      <p:sp>
        <p:nvSpPr>
          <p:cNvPr id="4" name="Text Placeholder 3">
            <a:extLst>
              <a:ext uri="{FF2B5EF4-FFF2-40B4-BE49-F238E27FC236}">
                <a16:creationId xmlns:a16="http://schemas.microsoft.com/office/drawing/2014/main" id="{2CACC6A6-2EDA-436A-889A-F2C1AD4BF112}"/>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9873240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D3BFE-EFA3-4199-A641-82987FE43B9E}"/>
              </a:ext>
            </a:extLst>
          </p:cNvPr>
          <p:cNvSpPr>
            <a:spLocks noGrp="1"/>
          </p:cNvSpPr>
          <p:nvPr>
            <p:ph type="title"/>
          </p:nvPr>
        </p:nvSpPr>
        <p:spPr/>
        <p:txBody>
          <a:bodyPr/>
          <a:lstStyle/>
          <a:p>
            <a:r>
              <a:rPr lang="en-US"/>
              <a:t>Instagram Stories Table  | Samsung KSA - 6 of 25</a:t>
            </a:r>
          </a:p>
        </p:txBody>
      </p:sp>
      <p:graphicFrame>
        <p:nvGraphicFramePr>
          <p:cNvPr id="5" name="Table Placeholder 4">
            <a:extLst>
              <a:ext uri="{FF2B5EF4-FFF2-40B4-BE49-F238E27FC236}">
                <a16:creationId xmlns:a16="http://schemas.microsoft.com/office/drawing/2014/main" id="{28CFDFC3-32CC-4D78-85B8-94851215FAD6}"/>
              </a:ext>
            </a:extLst>
          </p:cNvPr>
          <p:cNvGraphicFramePr>
            <a:graphicFrameLocks noGrp="1"/>
          </p:cNvGraphicFramePr>
          <p:nvPr>
            <p:ph type="tbl" sz="quarter" idx="13"/>
            <p:extLst>
              <p:ext uri="{D42A27DB-BD31-4B8C-83A1-F6EECF244321}">
                <p14:modId xmlns:p14="http://schemas.microsoft.com/office/powerpoint/2010/main" val="2792993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5451736"/>
                    </a:ext>
                  </a:extLst>
                </a:gridCol>
                <a:gridCol w="1316736">
                  <a:extLst>
                    <a:ext uri="{9D8B030D-6E8A-4147-A177-3AD203B41FA5}">
                      <a16:colId xmlns:a16="http://schemas.microsoft.com/office/drawing/2014/main" val="3724780080"/>
                    </a:ext>
                  </a:extLst>
                </a:gridCol>
                <a:gridCol w="658368">
                  <a:extLst>
                    <a:ext uri="{9D8B030D-6E8A-4147-A177-3AD203B41FA5}">
                      <a16:colId xmlns:a16="http://schemas.microsoft.com/office/drawing/2014/main" val="1450220847"/>
                    </a:ext>
                  </a:extLst>
                </a:gridCol>
                <a:gridCol w="658368">
                  <a:extLst>
                    <a:ext uri="{9D8B030D-6E8A-4147-A177-3AD203B41FA5}">
                      <a16:colId xmlns:a16="http://schemas.microsoft.com/office/drawing/2014/main" val="3471208748"/>
                    </a:ext>
                  </a:extLst>
                </a:gridCol>
                <a:gridCol w="658368">
                  <a:extLst>
                    <a:ext uri="{9D8B030D-6E8A-4147-A177-3AD203B41FA5}">
                      <a16:colId xmlns:a16="http://schemas.microsoft.com/office/drawing/2014/main" val="2267709800"/>
                    </a:ext>
                  </a:extLst>
                </a:gridCol>
                <a:gridCol w="658368">
                  <a:extLst>
                    <a:ext uri="{9D8B030D-6E8A-4147-A177-3AD203B41FA5}">
                      <a16:colId xmlns:a16="http://schemas.microsoft.com/office/drawing/2014/main" val="1292820059"/>
                    </a:ext>
                  </a:extLst>
                </a:gridCol>
                <a:gridCol w="658368">
                  <a:extLst>
                    <a:ext uri="{9D8B030D-6E8A-4147-A177-3AD203B41FA5}">
                      <a16:colId xmlns:a16="http://schemas.microsoft.com/office/drawing/2014/main" val="2885660298"/>
                    </a:ext>
                  </a:extLst>
                </a:gridCol>
                <a:gridCol w="658368">
                  <a:extLst>
                    <a:ext uri="{9D8B030D-6E8A-4147-A177-3AD203B41FA5}">
                      <a16:colId xmlns:a16="http://schemas.microsoft.com/office/drawing/2014/main" val="4174596640"/>
                    </a:ext>
                  </a:extLst>
                </a:gridCol>
                <a:gridCol w="658368">
                  <a:extLst>
                    <a:ext uri="{9D8B030D-6E8A-4147-A177-3AD203B41FA5}">
                      <a16:colId xmlns:a16="http://schemas.microsoft.com/office/drawing/2014/main" val="1666170526"/>
                    </a:ext>
                  </a:extLst>
                </a:gridCol>
                <a:gridCol w="658368">
                  <a:extLst>
                    <a:ext uri="{9D8B030D-6E8A-4147-A177-3AD203B41FA5}">
                      <a16:colId xmlns:a16="http://schemas.microsoft.com/office/drawing/2014/main" val="506201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502406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- 2020-04-22 19:16:20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https://scontent-iad3-1.xx.fbcdn.net/v/t51.12442-15/94337812_281793992816712_4149759144586811438_n.jpg?_nc_cat=103&amp;_nc_sid=8ae9d6&amp;_nc_ohc=sNSe2TWPtikAX9ALTH6&amp;_nc_ht=scontent-iad3-1.xx&amp;oh=3f5cd49b7ba0bab05bd5c798108fc66c&amp;oe=5EC8AEE0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04/23/2020 19:05:24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extLst>
                  <a:ext uri="{0D108BD9-81ED-4DB2-BD59-A6C34878D82A}">
                    <a16:rowId xmlns:a16="http://schemas.microsoft.com/office/drawing/2014/main" val="1481166994"/>
                  </a:ext>
                </a:extLst>
              </a:tr>
            </a:tbl>
          </a:graphicData>
        </a:graphic>
      </p:graphicFrame>
      <p:sp>
        <p:nvSpPr>
          <p:cNvPr id="4" name="Text Placeholder 3">
            <a:extLst>
              <a:ext uri="{FF2B5EF4-FFF2-40B4-BE49-F238E27FC236}">
                <a16:creationId xmlns:a16="http://schemas.microsoft.com/office/drawing/2014/main" id="{26188B58-24F6-4A33-9CEB-A8CB2F6A86B1}"/>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341368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EE443-4647-46D6-8E24-1395850D1288}"/>
              </a:ext>
            </a:extLst>
          </p:cNvPr>
          <p:cNvSpPr>
            <a:spLocks noGrp="1"/>
          </p:cNvSpPr>
          <p:nvPr>
            <p:ph type="title"/>
          </p:nvPr>
        </p:nvSpPr>
        <p:spPr/>
        <p:txBody>
          <a:bodyPr/>
          <a:lstStyle/>
          <a:p>
            <a:r>
              <a:rPr lang="en-US"/>
              <a:t>Instagram Stories Table  | Samsung KSA - 7 of 25</a:t>
            </a:r>
          </a:p>
        </p:txBody>
      </p:sp>
      <p:graphicFrame>
        <p:nvGraphicFramePr>
          <p:cNvPr id="5" name="Table Placeholder 4">
            <a:extLst>
              <a:ext uri="{FF2B5EF4-FFF2-40B4-BE49-F238E27FC236}">
                <a16:creationId xmlns:a16="http://schemas.microsoft.com/office/drawing/2014/main" id="{4C404744-B3A3-4B1D-A7C0-227BE09499E0}"/>
              </a:ext>
            </a:extLst>
          </p:cNvPr>
          <p:cNvGraphicFramePr>
            <a:graphicFrameLocks noGrp="1"/>
          </p:cNvGraphicFramePr>
          <p:nvPr>
            <p:ph type="tbl" sz="quarter" idx="13"/>
            <p:extLst>
              <p:ext uri="{D42A27DB-BD31-4B8C-83A1-F6EECF244321}">
                <p14:modId xmlns:p14="http://schemas.microsoft.com/office/powerpoint/2010/main" val="3706796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97616121"/>
                    </a:ext>
                  </a:extLst>
                </a:gridCol>
                <a:gridCol w="1316736">
                  <a:extLst>
                    <a:ext uri="{9D8B030D-6E8A-4147-A177-3AD203B41FA5}">
                      <a16:colId xmlns:a16="http://schemas.microsoft.com/office/drawing/2014/main" val="2063434969"/>
                    </a:ext>
                  </a:extLst>
                </a:gridCol>
                <a:gridCol w="658368">
                  <a:extLst>
                    <a:ext uri="{9D8B030D-6E8A-4147-A177-3AD203B41FA5}">
                      <a16:colId xmlns:a16="http://schemas.microsoft.com/office/drawing/2014/main" val="2170696231"/>
                    </a:ext>
                  </a:extLst>
                </a:gridCol>
                <a:gridCol w="658368">
                  <a:extLst>
                    <a:ext uri="{9D8B030D-6E8A-4147-A177-3AD203B41FA5}">
                      <a16:colId xmlns:a16="http://schemas.microsoft.com/office/drawing/2014/main" val="2143081248"/>
                    </a:ext>
                  </a:extLst>
                </a:gridCol>
                <a:gridCol w="658368">
                  <a:extLst>
                    <a:ext uri="{9D8B030D-6E8A-4147-A177-3AD203B41FA5}">
                      <a16:colId xmlns:a16="http://schemas.microsoft.com/office/drawing/2014/main" val="3539436079"/>
                    </a:ext>
                  </a:extLst>
                </a:gridCol>
                <a:gridCol w="658368">
                  <a:extLst>
                    <a:ext uri="{9D8B030D-6E8A-4147-A177-3AD203B41FA5}">
                      <a16:colId xmlns:a16="http://schemas.microsoft.com/office/drawing/2014/main" val="3928092559"/>
                    </a:ext>
                  </a:extLst>
                </a:gridCol>
                <a:gridCol w="658368">
                  <a:extLst>
                    <a:ext uri="{9D8B030D-6E8A-4147-A177-3AD203B41FA5}">
                      <a16:colId xmlns:a16="http://schemas.microsoft.com/office/drawing/2014/main" val="339872504"/>
                    </a:ext>
                  </a:extLst>
                </a:gridCol>
                <a:gridCol w="658368">
                  <a:extLst>
                    <a:ext uri="{9D8B030D-6E8A-4147-A177-3AD203B41FA5}">
                      <a16:colId xmlns:a16="http://schemas.microsoft.com/office/drawing/2014/main" val="743926115"/>
                    </a:ext>
                  </a:extLst>
                </a:gridCol>
                <a:gridCol w="658368">
                  <a:extLst>
                    <a:ext uri="{9D8B030D-6E8A-4147-A177-3AD203B41FA5}">
                      <a16:colId xmlns:a16="http://schemas.microsoft.com/office/drawing/2014/main" val="3233048332"/>
                    </a:ext>
                  </a:extLst>
                </a:gridCol>
                <a:gridCol w="658368">
                  <a:extLst>
                    <a:ext uri="{9D8B030D-6E8A-4147-A177-3AD203B41FA5}">
                      <a16:colId xmlns:a16="http://schemas.microsoft.com/office/drawing/2014/main" val="2613528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21227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15:09:06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https://scontent-iad3-1.cdninstagram.com/v/t51.12442-15/93025789_777357899459148_4550709459033252477_n.jpg?_nc_cat=109&amp;_nc_sid=8ae9d6&amp;_nc_ohc=z8OuWqdwRRYAX8LYfln&amp;_nc_ht=scontent-iad3-1.cdninstagram.com&amp;oh=0b8aea49f3124d87c5efeac227588031&amp;oe=5EBCD193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1482129776"/>
                  </a:ext>
                </a:extLst>
              </a:tr>
            </a:tbl>
          </a:graphicData>
        </a:graphic>
      </p:graphicFrame>
      <p:sp>
        <p:nvSpPr>
          <p:cNvPr id="4" name="Text Placeholder 3">
            <a:extLst>
              <a:ext uri="{FF2B5EF4-FFF2-40B4-BE49-F238E27FC236}">
                <a16:creationId xmlns:a16="http://schemas.microsoft.com/office/drawing/2014/main" id="{9575153E-7CF2-47E9-879C-6543362DA1CE}"/>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5267843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CEDD8-AAED-479E-A7D2-10A9E9633D1C}"/>
              </a:ext>
            </a:extLst>
          </p:cNvPr>
          <p:cNvSpPr>
            <a:spLocks noGrp="1"/>
          </p:cNvSpPr>
          <p:nvPr>
            <p:ph type="title"/>
          </p:nvPr>
        </p:nvSpPr>
        <p:spPr/>
        <p:txBody>
          <a:bodyPr/>
          <a:lstStyle/>
          <a:p>
            <a:r>
              <a:rPr lang="en-US"/>
              <a:t>Instagram Stories Table  | Samsung KSA - 8 of 25</a:t>
            </a:r>
          </a:p>
        </p:txBody>
      </p:sp>
      <p:graphicFrame>
        <p:nvGraphicFramePr>
          <p:cNvPr id="5" name="Table Placeholder 4">
            <a:extLst>
              <a:ext uri="{FF2B5EF4-FFF2-40B4-BE49-F238E27FC236}">
                <a16:creationId xmlns:a16="http://schemas.microsoft.com/office/drawing/2014/main" id="{4695AAEB-73F2-4EC7-B300-7751CDA8A02A}"/>
              </a:ext>
            </a:extLst>
          </p:cNvPr>
          <p:cNvGraphicFramePr>
            <a:graphicFrameLocks noGrp="1"/>
          </p:cNvGraphicFramePr>
          <p:nvPr>
            <p:ph type="tbl" sz="quarter" idx="13"/>
            <p:extLst>
              <p:ext uri="{D42A27DB-BD31-4B8C-83A1-F6EECF244321}">
                <p14:modId xmlns:p14="http://schemas.microsoft.com/office/powerpoint/2010/main" val="3990749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73711852"/>
                    </a:ext>
                  </a:extLst>
                </a:gridCol>
                <a:gridCol w="1316736">
                  <a:extLst>
                    <a:ext uri="{9D8B030D-6E8A-4147-A177-3AD203B41FA5}">
                      <a16:colId xmlns:a16="http://schemas.microsoft.com/office/drawing/2014/main" val="762921941"/>
                    </a:ext>
                  </a:extLst>
                </a:gridCol>
                <a:gridCol w="658368">
                  <a:extLst>
                    <a:ext uri="{9D8B030D-6E8A-4147-A177-3AD203B41FA5}">
                      <a16:colId xmlns:a16="http://schemas.microsoft.com/office/drawing/2014/main" val="4291221463"/>
                    </a:ext>
                  </a:extLst>
                </a:gridCol>
                <a:gridCol w="658368">
                  <a:extLst>
                    <a:ext uri="{9D8B030D-6E8A-4147-A177-3AD203B41FA5}">
                      <a16:colId xmlns:a16="http://schemas.microsoft.com/office/drawing/2014/main" val="3636213960"/>
                    </a:ext>
                  </a:extLst>
                </a:gridCol>
                <a:gridCol w="658368">
                  <a:extLst>
                    <a:ext uri="{9D8B030D-6E8A-4147-A177-3AD203B41FA5}">
                      <a16:colId xmlns:a16="http://schemas.microsoft.com/office/drawing/2014/main" val="3056882258"/>
                    </a:ext>
                  </a:extLst>
                </a:gridCol>
                <a:gridCol w="658368">
                  <a:extLst>
                    <a:ext uri="{9D8B030D-6E8A-4147-A177-3AD203B41FA5}">
                      <a16:colId xmlns:a16="http://schemas.microsoft.com/office/drawing/2014/main" val="1629846136"/>
                    </a:ext>
                  </a:extLst>
                </a:gridCol>
                <a:gridCol w="658368">
                  <a:extLst>
                    <a:ext uri="{9D8B030D-6E8A-4147-A177-3AD203B41FA5}">
                      <a16:colId xmlns:a16="http://schemas.microsoft.com/office/drawing/2014/main" val="2551020005"/>
                    </a:ext>
                  </a:extLst>
                </a:gridCol>
                <a:gridCol w="658368">
                  <a:extLst>
                    <a:ext uri="{9D8B030D-6E8A-4147-A177-3AD203B41FA5}">
                      <a16:colId xmlns:a16="http://schemas.microsoft.com/office/drawing/2014/main" val="2298620248"/>
                    </a:ext>
                  </a:extLst>
                </a:gridCol>
                <a:gridCol w="658368">
                  <a:extLst>
                    <a:ext uri="{9D8B030D-6E8A-4147-A177-3AD203B41FA5}">
                      <a16:colId xmlns:a16="http://schemas.microsoft.com/office/drawing/2014/main" val="2166598031"/>
                    </a:ext>
                  </a:extLst>
                </a:gridCol>
                <a:gridCol w="658368">
                  <a:extLst>
                    <a:ext uri="{9D8B030D-6E8A-4147-A177-3AD203B41FA5}">
                      <a16:colId xmlns:a16="http://schemas.microsoft.com/office/drawing/2014/main" val="3284162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635642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15:09:05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https://scontent-iad3-1.cdninstagram.com/v/t51.12442-15/93861145_2609096359308402_5795987200448804851_n.jpg?_nc_cat=100&amp;_nc_sid=8ae9d6&amp;_nc_ohc=8UOcxGHlj2QAX91-FrP&amp;_nc_ht=scontent-iad3-1.cdninstagram.com&amp;oh=54c692c7d0a7db53200d076caaacded2&amp;oe=5EBD728C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extLst>
                  <a:ext uri="{0D108BD9-81ED-4DB2-BD59-A6C34878D82A}">
                    <a16:rowId xmlns:a16="http://schemas.microsoft.com/office/drawing/2014/main" val="952314601"/>
                  </a:ext>
                </a:extLst>
              </a:tr>
            </a:tbl>
          </a:graphicData>
        </a:graphic>
      </p:graphicFrame>
      <p:sp>
        <p:nvSpPr>
          <p:cNvPr id="4" name="Text Placeholder 3">
            <a:extLst>
              <a:ext uri="{FF2B5EF4-FFF2-40B4-BE49-F238E27FC236}">
                <a16:creationId xmlns:a16="http://schemas.microsoft.com/office/drawing/2014/main" id="{D50CF52F-0553-4151-BF7E-A2C9E7DA476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2009028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84BEE-538B-49CD-9D5D-5EA6B3524B07}"/>
              </a:ext>
            </a:extLst>
          </p:cNvPr>
          <p:cNvSpPr>
            <a:spLocks noGrp="1"/>
          </p:cNvSpPr>
          <p:nvPr>
            <p:ph type="title"/>
          </p:nvPr>
        </p:nvSpPr>
        <p:spPr/>
        <p:txBody>
          <a:bodyPr/>
          <a:lstStyle/>
          <a:p>
            <a:r>
              <a:rPr lang="en-US"/>
              <a:t>Instagram Stories Table  | Samsung KSA - 9 of 25</a:t>
            </a:r>
          </a:p>
        </p:txBody>
      </p:sp>
      <p:graphicFrame>
        <p:nvGraphicFramePr>
          <p:cNvPr id="5" name="Table Placeholder 4">
            <a:extLst>
              <a:ext uri="{FF2B5EF4-FFF2-40B4-BE49-F238E27FC236}">
                <a16:creationId xmlns:a16="http://schemas.microsoft.com/office/drawing/2014/main" id="{A994AFA8-98BC-44B0-8C7C-FB5531B4AFAC}"/>
              </a:ext>
            </a:extLst>
          </p:cNvPr>
          <p:cNvGraphicFramePr>
            <a:graphicFrameLocks noGrp="1"/>
          </p:cNvGraphicFramePr>
          <p:nvPr>
            <p:ph type="tbl" sz="quarter" idx="13"/>
            <p:extLst>
              <p:ext uri="{D42A27DB-BD31-4B8C-83A1-F6EECF244321}">
                <p14:modId xmlns:p14="http://schemas.microsoft.com/office/powerpoint/2010/main" val="1062251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91087243"/>
                    </a:ext>
                  </a:extLst>
                </a:gridCol>
                <a:gridCol w="1316736">
                  <a:extLst>
                    <a:ext uri="{9D8B030D-6E8A-4147-A177-3AD203B41FA5}">
                      <a16:colId xmlns:a16="http://schemas.microsoft.com/office/drawing/2014/main" val="1609164174"/>
                    </a:ext>
                  </a:extLst>
                </a:gridCol>
                <a:gridCol w="658368">
                  <a:extLst>
                    <a:ext uri="{9D8B030D-6E8A-4147-A177-3AD203B41FA5}">
                      <a16:colId xmlns:a16="http://schemas.microsoft.com/office/drawing/2014/main" val="3417105012"/>
                    </a:ext>
                  </a:extLst>
                </a:gridCol>
                <a:gridCol w="658368">
                  <a:extLst>
                    <a:ext uri="{9D8B030D-6E8A-4147-A177-3AD203B41FA5}">
                      <a16:colId xmlns:a16="http://schemas.microsoft.com/office/drawing/2014/main" val="3172947159"/>
                    </a:ext>
                  </a:extLst>
                </a:gridCol>
                <a:gridCol w="658368">
                  <a:extLst>
                    <a:ext uri="{9D8B030D-6E8A-4147-A177-3AD203B41FA5}">
                      <a16:colId xmlns:a16="http://schemas.microsoft.com/office/drawing/2014/main" val="602448026"/>
                    </a:ext>
                  </a:extLst>
                </a:gridCol>
                <a:gridCol w="658368">
                  <a:extLst>
                    <a:ext uri="{9D8B030D-6E8A-4147-A177-3AD203B41FA5}">
                      <a16:colId xmlns:a16="http://schemas.microsoft.com/office/drawing/2014/main" val="4029942806"/>
                    </a:ext>
                  </a:extLst>
                </a:gridCol>
                <a:gridCol w="658368">
                  <a:extLst>
                    <a:ext uri="{9D8B030D-6E8A-4147-A177-3AD203B41FA5}">
                      <a16:colId xmlns:a16="http://schemas.microsoft.com/office/drawing/2014/main" val="2955918450"/>
                    </a:ext>
                  </a:extLst>
                </a:gridCol>
                <a:gridCol w="658368">
                  <a:extLst>
                    <a:ext uri="{9D8B030D-6E8A-4147-A177-3AD203B41FA5}">
                      <a16:colId xmlns:a16="http://schemas.microsoft.com/office/drawing/2014/main" val="3047467823"/>
                    </a:ext>
                  </a:extLst>
                </a:gridCol>
                <a:gridCol w="658368">
                  <a:extLst>
                    <a:ext uri="{9D8B030D-6E8A-4147-A177-3AD203B41FA5}">
                      <a16:colId xmlns:a16="http://schemas.microsoft.com/office/drawing/2014/main" val="358614870"/>
                    </a:ext>
                  </a:extLst>
                </a:gridCol>
                <a:gridCol w="658368">
                  <a:extLst>
                    <a:ext uri="{9D8B030D-6E8A-4147-A177-3AD203B41FA5}">
                      <a16:colId xmlns:a16="http://schemas.microsoft.com/office/drawing/2014/main" val="3125569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334875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15:06:42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https://scontent-iad3-1.cdninstagram.com/v/t51.12442-15/93547024_303388763981927_3345973388279721195_n.jpg?_nc_cat=103&amp;_nc_sid=8ae9d6&amp;_nc_ohc=OpTnTdooCdkAX-82800&amp;_nc_ht=scontent-iad3-1.cdninstagram.com&amp;oh=a8c5e27222001bb8fc7e99fd386e22a9&amp;oe=5EBDD77B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extLst>
                  <a:ext uri="{0D108BD9-81ED-4DB2-BD59-A6C34878D82A}">
                    <a16:rowId xmlns:a16="http://schemas.microsoft.com/office/drawing/2014/main" val="438408914"/>
                  </a:ext>
                </a:extLst>
              </a:tr>
            </a:tbl>
          </a:graphicData>
        </a:graphic>
      </p:graphicFrame>
      <p:sp>
        <p:nvSpPr>
          <p:cNvPr id="4" name="Text Placeholder 3">
            <a:extLst>
              <a:ext uri="{FF2B5EF4-FFF2-40B4-BE49-F238E27FC236}">
                <a16:creationId xmlns:a16="http://schemas.microsoft.com/office/drawing/2014/main" id="{5856CC21-B61E-44F4-8DD0-409AAC87A33F}"/>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1719707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F0622-E468-4156-806D-023932B0A19E}"/>
              </a:ext>
            </a:extLst>
          </p:cNvPr>
          <p:cNvSpPr>
            <a:spLocks noGrp="1"/>
          </p:cNvSpPr>
          <p:nvPr>
            <p:ph type="title"/>
          </p:nvPr>
        </p:nvSpPr>
        <p:spPr/>
        <p:txBody>
          <a:bodyPr/>
          <a:lstStyle/>
          <a:p>
            <a:r>
              <a:rPr lang="en-US"/>
              <a:t>Instagram Stories Table  | Samsung KSA - 10 of 25</a:t>
            </a:r>
          </a:p>
        </p:txBody>
      </p:sp>
      <p:graphicFrame>
        <p:nvGraphicFramePr>
          <p:cNvPr id="5" name="Table Placeholder 4">
            <a:extLst>
              <a:ext uri="{FF2B5EF4-FFF2-40B4-BE49-F238E27FC236}">
                <a16:creationId xmlns:a16="http://schemas.microsoft.com/office/drawing/2014/main" id="{40F455CD-64BB-408A-BC2D-D98A9BEAA1EB}"/>
              </a:ext>
            </a:extLst>
          </p:cNvPr>
          <p:cNvGraphicFramePr>
            <a:graphicFrameLocks noGrp="1"/>
          </p:cNvGraphicFramePr>
          <p:nvPr>
            <p:ph type="tbl" sz="quarter" idx="13"/>
            <p:extLst>
              <p:ext uri="{D42A27DB-BD31-4B8C-83A1-F6EECF244321}">
                <p14:modId xmlns:p14="http://schemas.microsoft.com/office/powerpoint/2010/main" val="4131188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24338487"/>
                    </a:ext>
                  </a:extLst>
                </a:gridCol>
                <a:gridCol w="1316736">
                  <a:extLst>
                    <a:ext uri="{9D8B030D-6E8A-4147-A177-3AD203B41FA5}">
                      <a16:colId xmlns:a16="http://schemas.microsoft.com/office/drawing/2014/main" val="3684265499"/>
                    </a:ext>
                  </a:extLst>
                </a:gridCol>
                <a:gridCol w="658368">
                  <a:extLst>
                    <a:ext uri="{9D8B030D-6E8A-4147-A177-3AD203B41FA5}">
                      <a16:colId xmlns:a16="http://schemas.microsoft.com/office/drawing/2014/main" val="1855257156"/>
                    </a:ext>
                  </a:extLst>
                </a:gridCol>
                <a:gridCol w="658368">
                  <a:extLst>
                    <a:ext uri="{9D8B030D-6E8A-4147-A177-3AD203B41FA5}">
                      <a16:colId xmlns:a16="http://schemas.microsoft.com/office/drawing/2014/main" val="1929335561"/>
                    </a:ext>
                  </a:extLst>
                </a:gridCol>
                <a:gridCol w="658368">
                  <a:extLst>
                    <a:ext uri="{9D8B030D-6E8A-4147-A177-3AD203B41FA5}">
                      <a16:colId xmlns:a16="http://schemas.microsoft.com/office/drawing/2014/main" val="3551272901"/>
                    </a:ext>
                  </a:extLst>
                </a:gridCol>
                <a:gridCol w="658368">
                  <a:extLst>
                    <a:ext uri="{9D8B030D-6E8A-4147-A177-3AD203B41FA5}">
                      <a16:colId xmlns:a16="http://schemas.microsoft.com/office/drawing/2014/main" val="2692129713"/>
                    </a:ext>
                  </a:extLst>
                </a:gridCol>
                <a:gridCol w="658368">
                  <a:extLst>
                    <a:ext uri="{9D8B030D-6E8A-4147-A177-3AD203B41FA5}">
                      <a16:colId xmlns:a16="http://schemas.microsoft.com/office/drawing/2014/main" val="940387600"/>
                    </a:ext>
                  </a:extLst>
                </a:gridCol>
                <a:gridCol w="658368">
                  <a:extLst>
                    <a:ext uri="{9D8B030D-6E8A-4147-A177-3AD203B41FA5}">
                      <a16:colId xmlns:a16="http://schemas.microsoft.com/office/drawing/2014/main" val="2158533977"/>
                    </a:ext>
                  </a:extLst>
                </a:gridCol>
                <a:gridCol w="658368">
                  <a:extLst>
                    <a:ext uri="{9D8B030D-6E8A-4147-A177-3AD203B41FA5}">
                      <a16:colId xmlns:a16="http://schemas.microsoft.com/office/drawing/2014/main" val="158649170"/>
                    </a:ext>
                  </a:extLst>
                </a:gridCol>
                <a:gridCol w="658368">
                  <a:extLst>
                    <a:ext uri="{9D8B030D-6E8A-4147-A177-3AD203B41FA5}">
                      <a16:colId xmlns:a16="http://schemas.microsoft.com/office/drawing/2014/main" val="2732139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76880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15:06:41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https://scontent-iad3-1.cdninstagram.com/v/t51.12442-15/93368502_2561437260842088_462096425114694445_n.jpg?_nc_cat=103&amp;_nc_sid=8ae9d6&amp;_nc_ohc=ie9_8RB9JrMAX9s2Xu1&amp;_nc_ht=scontent-iad3-1.cdninstagram.com&amp;oh=b0600037fb50e8d32d5d84aae6ec0d7b&amp;oe=5EBD1D41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extLst>
                  <a:ext uri="{0D108BD9-81ED-4DB2-BD59-A6C34878D82A}">
                    <a16:rowId xmlns:a16="http://schemas.microsoft.com/office/drawing/2014/main" val="3953189790"/>
                  </a:ext>
                </a:extLst>
              </a:tr>
            </a:tbl>
          </a:graphicData>
        </a:graphic>
      </p:graphicFrame>
      <p:sp>
        <p:nvSpPr>
          <p:cNvPr id="4" name="Text Placeholder 3">
            <a:extLst>
              <a:ext uri="{FF2B5EF4-FFF2-40B4-BE49-F238E27FC236}">
                <a16:creationId xmlns:a16="http://schemas.microsoft.com/office/drawing/2014/main" id="{AF4252C1-9BDD-4543-93A4-31A3422CF664}"/>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3442402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28935-9917-46A7-9F18-8DBE0EEF3854}"/>
              </a:ext>
            </a:extLst>
          </p:cNvPr>
          <p:cNvSpPr>
            <a:spLocks noGrp="1"/>
          </p:cNvSpPr>
          <p:nvPr>
            <p:ph type="title"/>
          </p:nvPr>
        </p:nvSpPr>
        <p:spPr/>
        <p:txBody>
          <a:bodyPr/>
          <a:lstStyle/>
          <a:p>
            <a:r>
              <a:rPr lang="en-US"/>
              <a:t>Instagram Stories Table  | Samsung KSA - 11 of 25</a:t>
            </a:r>
          </a:p>
        </p:txBody>
      </p:sp>
      <p:graphicFrame>
        <p:nvGraphicFramePr>
          <p:cNvPr id="5" name="Table Placeholder 4">
            <a:extLst>
              <a:ext uri="{FF2B5EF4-FFF2-40B4-BE49-F238E27FC236}">
                <a16:creationId xmlns:a16="http://schemas.microsoft.com/office/drawing/2014/main" id="{D391F2B8-DAA0-4785-A904-5EFA12E425AE}"/>
              </a:ext>
            </a:extLst>
          </p:cNvPr>
          <p:cNvGraphicFramePr>
            <a:graphicFrameLocks noGrp="1"/>
          </p:cNvGraphicFramePr>
          <p:nvPr>
            <p:ph type="tbl" sz="quarter" idx="13"/>
            <p:extLst>
              <p:ext uri="{D42A27DB-BD31-4B8C-83A1-F6EECF244321}">
                <p14:modId xmlns:p14="http://schemas.microsoft.com/office/powerpoint/2010/main" val="233891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04092175"/>
                    </a:ext>
                  </a:extLst>
                </a:gridCol>
                <a:gridCol w="1316736">
                  <a:extLst>
                    <a:ext uri="{9D8B030D-6E8A-4147-A177-3AD203B41FA5}">
                      <a16:colId xmlns:a16="http://schemas.microsoft.com/office/drawing/2014/main" val="1652423580"/>
                    </a:ext>
                  </a:extLst>
                </a:gridCol>
                <a:gridCol w="658368">
                  <a:extLst>
                    <a:ext uri="{9D8B030D-6E8A-4147-A177-3AD203B41FA5}">
                      <a16:colId xmlns:a16="http://schemas.microsoft.com/office/drawing/2014/main" val="4119828654"/>
                    </a:ext>
                  </a:extLst>
                </a:gridCol>
                <a:gridCol w="658368">
                  <a:extLst>
                    <a:ext uri="{9D8B030D-6E8A-4147-A177-3AD203B41FA5}">
                      <a16:colId xmlns:a16="http://schemas.microsoft.com/office/drawing/2014/main" val="3106229225"/>
                    </a:ext>
                  </a:extLst>
                </a:gridCol>
                <a:gridCol w="658368">
                  <a:extLst>
                    <a:ext uri="{9D8B030D-6E8A-4147-A177-3AD203B41FA5}">
                      <a16:colId xmlns:a16="http://schemas.microsoft.com/office/drawing/2014/main" val="1547691038"/>
                    </a:ext>
                  </a:extLst>
                </a:gridCol>
                <a:gridCol w="658368">
                  <a:extLst>
                    <a:ext uri="{9D8B030D-6E8A-4147-A177-3AD203B41FA5}">
                      <a16:colId xmlns:a16="http://schemas.microsoft.com/office/drawing/2014/main" val="2803626525"/>
                    </a:ext>
                  </a:extLst>
                </a:gridCol>
                <a:gridCol w="658368">
                  <a:extLst>
                    <a:ext uri="{9D8B030D-6E8A-4147-A177-3AD203B41FA5}">
                      <a16:colId xmlns:a16="http://schemas.microsoft.com/office/drawing/2014/main" val="1463774202"/>
                    </a:ext>
                  </a:extLst>
                </a:gridCol>
                <a:gridCol w="658368">
                  <a:extLst>
                    <a:ext uri="{9D8B030D-6E8A-4147-A177-3AD203B41FA5}">
                      <a16:colId xmlns:a16="http://schemas.microsoft.com/office/drawing/2014/main" val="1587400520"/>
                    </a:ext>
                  </a:extLst>
                </a:gridCol>
                <a:gridCol w="658368">
                  <a:extLst>
                    <a:ext uri="{9D8B030D-6E8A-4147-A177-3AD203B41FA5}">
                      <a16:colId xmlns:a16="http://schemas.microsoft.com/office/drawing/2014/main" val="959119598"/>
                    </a:ext>
                  </a:extLst>
                </a:gridCol>
                <a:gridCol w="658368">
                  <a:extLst>
                    <a:ext uri="{9D8B030D-6E8A-4147-A177-3AD203B41FA5}">
                      <a16:colId xmlns:a16="http://schemas.microsoft.com/office/drawing/2014/main" val="1165627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903623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15:06:40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https://scontent-iad3-1.cdninstagram.com/v/t51.12442-15/93660174_146666593537485_3945042942416813151_n.jpg?_nc_cat=103&amp;_nc_sid=8ae9d6&amp;_nc_ohc=V0_9XpS-qMcAX8xlPKE&amp;_nc_ht=scontent-iad3-1.cdninstagram.com&amp;oh=c700b811bef7a5c60e7a7fac75d61ed1&amp;oe=5EBFA5D7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extLst>
                  <a:ext uri="{0D108BD9-81ED-4DB2-BD59-A6C34878D82A}">
                    <a16:rowId xmlns:a16="http://schemas.microsoft.com/office/drawing/2014/main" val="2912951192"/>
                  </a:ext>
                </a:extLst>
              </a:tr>
            </a:tbl>
          </a:graphicData>
        </a:graphic>
      </p:graphicFrame>
      <p:sp>
        <p:nvSpPr>
          <p:cNvPr id="4" name="Text Placeholder 3">
            <a:extLst>
              <a:ext uri="{FF2B5EF4-FFF2-40B4-BE49-F238E27FC236}">
                <a16:creationId xmlns:a16="http://schemas.microsoft.com/office/drawing/2014/main" id="{6AD866C3-C318-47A7-9213-85B487802610}"/>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9517929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82BED-B1DA-4890-9559-EEF21F3C13E1}"/>
              </a:ext>
            </a:extLst>
          </p:cNvPr>
          <p:cNvSpPr>
            <a:spLocks noGrp="1"/>
          </p:cNvSpPr>
          <p:nvPr>
            <p:ph type="title"/>
          </p:nvPr>
        </p:nvSpPr>
        <p:spPr/>
        <p:txBody>
          <a:bodyPr/>
          <a:lstStyle/>
          <a:p>
            <a:r>
              <a:rPr lang="en-US"/>
              <a:t>Instagram Stories Table  | Samsung KSA - 12 of 25</a:t>
            </a:r>
          </a:p>
        </p:txBody>
      </p:sp>
      <p:graphicFrame>
        <p:nvGraphicFramePr>
          <p:cNvPr id="5" name="Table Placeholder 4">
            <a:extLst>
              <a:ext uri="{FF2B5EF4-FFF2-40B4-BE49-F238E27FC236}">
                <a16:creationId xmlns:a16="http://schemas.microsoft.com/office/drawing/2014/main" id="{421E9279-74EF-4C1E-9A02-A04FD0122654}"/>
              </a:ext>
            </a:extLst>
          </p:cNvPr>
          <p:cNvGraphicFramePr>
            <a:graphicFrameLocks noGrp="1"/>
          </p:cNvGraphicFramePr>
          <p:nvPr>
            <p:ph type="tbl" sz="quarter" idx="13"/>
            <p:extLst>
              <p:ext uri="{D42A27DB-BD31-4B8C-83A1-F6EECF244321}">
                <p14:modId xmlns:p14="http://schemas.microsoft.com/office/powerpoint/2010/main" val="4294726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90866348"/>
                    </a:ext>
                  </a:extLst>
                </a:gridCol>
                <a:gridCol w="1316736">
                  <a:extLst>
                    <a:ext uri="{9D8B030D-6E8A-4147-A177-3AD203B41FA5}">
                      <a16:colId xmlns:a16="http://schemas.microsoft.com/office/drawing/2014/main" val="2662517574"/>
                    </a:ext>
                  </a:extLst>
                </a:gridCol>
                <a:gridCol w="658368">
                  <a:extLst>
                    <a:ext uri="{9D8B030D-6E8A-4147-A177-3AD203B41FA5}">
                      <a16:colId xmlns:a16="http://schemas.microsoft.com/office/drawing/2014/main" val="1285054779"/>
                    </a:ext>
                  </a:extLst>
                </a:gridCol>
                <a:gridCol w="658368">
                  <a:extLst>
                    <a:ext uri="{9D8B030D-6E8A-4147-A177-3AD203B41FA5}">
                      <a16:colId xmlns:a16="http://schemas.microsoft.com/office/drawing/2014/main" val="3319822028"/>
                    </a:ext>
                  </a:extLst>
                </a:gridCol>
                <a:gridCol w="658368">
                  <a:extLst>
                    <a:ext uri="{9D8B030D-6E8A-4147-A177-3AD203B41FA5}">
                      <a16:colId xmlns:a16="http://schemas.microsoft.com/office/drawing/2014/main" val="2033237834"/>
                    </a:ext>
                  </a:extLst>
                </a:gridCol>
                <a:gridCol w="658368">
                  <a:extLst>
                    <a:ext uri="{9D8B030D-6E8A-4147-A177-3AD203B41FA5}">
                      <a16:colId xmlns:a16="http://schemas.microsoft.com/office/drawing/2014/main" val="1662840434"/>
                    </a:ext>
                  </a:extLst>
                </a:gridCol>
                <a:gridCol w="658368">
                  <a:extLst>
                    <a:ext uri="{9D8B030D-6E8A-4147-A177-3AD203B41FA5}">
                      <a16:colId xmlns:a16="http://schemas.microsoft.com/office/drawing/2014/main" val="1222231516"/>
                    </a:ext>
                  </a:extLst>
                </a:gridCol>
                <a:gridCol w="658368">
                  <a:extLst>
                    <a:ext uri="{9D8B030D-6E8A-4147-A177-3AD203B41FA5}">
                      <a16:colId xmlns:a16="http://schemas.microsoft.com/office/drawing/2014/main" val="3943522575"/>
                    </a:ext>
                  </a:extLst>
                </a:gridCol>
                <a:gridCol w="658368">
                  <a:extLst>
                    <a:ext uri="{9D8B030D-6E8A-4147-A177-3AD203B41FA5}">
                      <a16:colId xmlns:a16="http://schemas.microsoft.com/office/drawing/2014/main" val="658265684"/>
                    </a:ext>
                  </a:extLst>
                </a:gridCol>
                <a:gridCol w="658368">
                  <a:extLst>
                    <a:ext uri="{9D8B030D-6E8A-4147-A177-3AD203B41FA5}">
                      <a16:colId xmlns:a16="http://schemas.microsoft.com/office/drawing/2014/main" val="2507162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28675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15:06:39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https://scontent-iad3-1.cdninstagram.com/v/t51.12442-15/93076587_153040086205399_4568171856548549190_n.jpg?_nc_cat=101&amp;_nc_sid=8ae9d6&amp;_nc_ohc=y5Ic_s4TKcYAX-Lxfrf&amp;_nc_ht=scontent-iad3-1.cdninstagram.com&amp;oh=27b9785c2e23f4d6c380f70cd4e4ce1f&amp;oe=5EBF5DFF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extLst>
                  <a:ext uri="{0D108BD9-81ED-4DB2-BD59-A6C34878D82A}">
                    <a16:rowId xmlns:a16="http://schemas.microsoft.com/office/drawing/2014/main" val="721742572"/>
                  </a:ext>
                </a:extLst>
              </a:tr>
            </a:tbl>
          </a:graphicData>
        </a:graphic>
      </p:graphicFrame>
      <p:sp>
        <p:nvSpPr>
          <p:cNvPr id="4" name="Text Placeholder 3">
            <a:extLst>
              <a:ext uri="{FF2B5EF4-FFF2-40B4-BE49-F238E27FC236}">
                <a16:creationId xmlns:a16="http://schemas.microsoft.com/office/drawing/2014/main" id="{C4668BBE-7F60-49E0-A123-39F729CE2C4B}"/>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6413318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F3F13-C0EA-4DF7-BE5A-76BD25C78271}"/>
              </a:ext>
            </a:extLst>
          </p:cNvPr>
          <p:cNvSpPr>
            <a:spLocks noGrp="1"/>
          </p:cNvSpPr>
          <p:nvPr>
            <p:ph type="title"/>
          </p:nvPr>
        </p:nvSpPr>
        <p:spPr/>
        <p:txBody>
          <a:bodyPr/>
          <a:lstStyle/>
          <a:p>
            <a:r>
              <a:rPr lang="en-US"/>
              <a:t>Instagram Stories Table  | Samsung KSA - 13 of 25</a:t>
            </a:r>
          </a:p>
        </p:txBody>
      </p:sp>
      <p:graphicFrame>
        <p:nvGraphicFramePr>
          <p:cNvPr id="5" name="Table Placeholder 4">
            <a:extLst>
              <a:ext uri="{FF2B5EF4-FFF2-40B4-BE49-F238E27FC236}">
                <a16:creationId xmlns:a16="http://schemas.microsoft.com/office/drawing/2014/main" id="{EBE3DE26-4855-4353-B58E-CABE8C8B6AD7}"/>
              </a:ext>
            </a:extLst>
          </p:cNvPr>
          <p:cNvGraphicFramePr>
            <a:graphicFrameLocks noGrp="1"/>
          </p:cNvGraphicFramePr>
          <p:nvPr>
            <p:ph type="tbl" sz="quarter" idx="13"/>
            <p:extLst>
              <p:ext uri="{D42A27DB-BD31-4B8C-83A1-F6EECF244321}">
                <p14:modId xmlns:p14="http://schemas.microsoft.com/office/powerpoint/2010/main" val="2612853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14149863"/>
                    </a:ext>
                  </a:extLst>
                </a:gridCol>
                <a:gridCol w="1316736">
                  <a:extLst>
                    <a:ext uri="{9D8B030D-6E8A-4147-A177-3AD203B41FA5}">
                      <a16:colId xmlns:a16="http://schemas.microsoft.com/office/drawing/2014/main" val="1773748082"/>
                    </a:ext>
                  </a:extLst>
                </a:gridCol>
                <a:gridCol w="658368">
                  <a:extLst>
                    <a:ext uri="{9D8B030D-6E8A-4147-A177-3AD203B41FA5}">
                      <a16:colId xmlns:a16="http://schemas.microsoft.com/office/drawing/2014/main" val="2226608013"/>
                    </a:ext>
                  </a:extLst>
                </a:gridCol>
                <a:gridCol w="658368">
                  <a:extLst>
                    <a:ext uri="{9D8B030D-6E8A-4147-A177-3AD203B41FA5}">
                      <a16:colId xmlns:a16="http://schemas.microsoft.com/office/drawing/2014/main" val="306663283"/>
                    </a:ext>
                  </a:extLst>
                </a:gridCol>
                <a:gridCol w="658368">
                  <a:extLst>
                    <a:ext uri="{9D8B030D-6E8A-4147-A177-3AD203B41FA5}">
                      <a16:colId xmlns:a16="http://schemas.microsoft.com/office/drawing/2014/main" val="3818014203"/>
                    </a:ext>
                  </a:extLst>
                </a:gridCol>
                <a:gridCol w="658368">
                  <a:extLst>
                    <a:ext uri="{9D8B030D-6E8A-4147-A177-3AD203B41FA5}">
                      <a16:colId xmlns:a16="http://schemas.microsoft.com/office/drawing/2014/main" val="3061181447"/>
                    </a:ext>
                  </a:extLst>
                </a:gridCol>
                <a:gridCol w="658368">
                  <a:extLst>
                    <a:ext uri="{9D8B030D-6E8A-4147-A177-3AD203B41FA5}">
                      <a16:colId xmlns:a16="http://schemas.microsoft.com/office/drawing/2014/main" val="3215703881"/>
                    </a:ext>
                  </a:extLst>
                </a:gridCol>
                <a:gridCol w="658368">
                  <a:extLst>
                    <a:ext uri="{9D8B030D-6E8A-4147-A177-3AD203B41FA5}">
                      <a16:colId xmlns:a16="http://schemas.microsoft.com/office/drawing/2014/main" val="2155325155"/>
                    </a:ext>
                  </a:extLst>
                </a:gridCol>
                <a:gridCol w="658368">
                  <a:extLst>
                    <a:ext uri="{9D8B030D-6E8A-4147-A177-3AD203B41FA5}">
                      <a16:colId xmlns:a16="http://schemas.microsoft.com/office/drawing/2014/main" val="959861499"/>
                    </a:ext>
                  </a:extLst>
                </a:gridCol>
                <a:gridCol w="658368">
                  <a:extLst>
                    <a:ext uri="{9D8B030D-6E8A-4147-A177-3AD203B41FA5}">
                      <a16:colId xmlns:a16="http://schemas.microsoft.com/office/drawing/2014/main" val="3231246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277807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15:05:38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https://scontent-iad3-1.cdninstagram.com/v/t51.12442-15/93118161_250571596333551_5682081989440598160_n.jpg?_nc_cat=104&amp;_nc_sid=8ae9d6&amp;_nc_ohc=F-LD3FIJ2LUAX-Trixc&amp;_nc_ht=scontent-iad3-1.cdninstagram.com&amp;oh=bc0e7e8fef66e66b27ccd7384f9abbd2&amp;oe=5EBD179B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extLst>
                  <a:ext uri="{0D108BD9-81ED-4DB2-BD59-A6C34878D82A}">
                    <a16:rowId xmlns:a16="http://schemas.microsoft.com/office/drawing/2014/main" val="3878048621"/>
                  </a:ext>
                </a:extLst>
              </a:tr>
            </a:tbl>
          </a:graphicData>
        </a:graphic>
      </p:graphicFrame>
      <p:sp>
        <p:nvSpPr>
          <p:cNvPr id="4" name="Text Placeholder 3">
            <a:extLst>
              <a:ext uri="{FF2B5EF4-FFF2-40B4-BE49-F238E27FC236}">
                <a16:creationId xmlns:a16="http://schemas.microsoft.com/office/drawing/2014/main" id="{E4B10E16-9C82-44D3-9FE0-35B60532C382}"/>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0836792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51413-7B60-4C77-A8F0-FF130D1EB6ED}"/>
              </a:ext>
            </a:extLst>
          </p:cNvPr>
          <p:cNvSpPr>
            <a:spLocks noGrp="1"/>
          </p:cNvSpPr>
          <p:nvPr>
            <p:ph type="title"/>
          </p:nvPr>
        </p:nvSpPr>
        <p:spPr/>
        <p:txBody>
          <a:bodyPr/>
          <a:lstStyle/>
          <a:p>
            <a:r>
              <a:rPr lang="en-US"/>
              <a:t>Instagram Stories Table  | Samsung KSA - 14 of 25</a:t>
            </a:r>
          </a:p>
        </p:txBody>
      </p:sp>
      <p:graphicFrame>
        <p:nvGraphicFramePr>
          <p:cNvPr id="5" name="Table Placeholder 4">
            <a:extLst>
              <a:ext uri="{FF2B5EF4-FFF2-40B4-BE49-F238E27FC236}">
                <a16:creationId xmlns:a16="http://schemas.microsoft.com/office/drawing/2014/main" id="{94745C4B-017B-4092-A6FE-A5EAC48727EE}"/>
              </a:ext>
            </a:extLst>
          </p:cNvPr>
          <p:cNvGraphicFramePr>
            <a:graphicFrameLocks noGrp="1"/>
          </p:cNvGraphicFramePr>
          <p:nvPr>
            <p:ph type="tbl" sz="quarter" idx="13"/>
            <p:extLst>
              <p:ext uri="{D42A27DB-BD31-4B8C-83A1-F6EECF244321}">
                <p14:modId xmlns:p14="http://schemas.microsoft.com/office/powerpoint/2010/main" val="3403504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96002408"/>
                    </a:ext>
                  </a:extLst>
                </a:gridCol>
                <a:gridCol w="1316736">
                  <a:extLst>
                    <a:ext uri="{9D8B030D-6E8A-4147-A177-3AD203B41FA5}">
                      <a16:colId xmlns:a16="http://schemas.microsoft.com/office/drawing/2014/main" val="3075520617"/>
                    </a:ext>
                  </a:extLst>
                </a:gridCol>
                <a:gridCol w="658368">
                  <a:extLst>
                    <a:ext uri="{9D8B030D-6E8A-4147-A177-3AD203B41FA5}">
                      <a16:colId xmlns:a16="http://schemas.microsoft.com/office/drawing/2014/main" val="1415538735"/>
                    </a:ext>
                  </a:extLst>
                </a:gridCol>
                <a:gridCol w="658368">
                  <a:extLst>
                    <a:ext uri="{9D8B030D-6E8A-4147-A177-3AD203B41FA5}">
                      <a16:colId xmlns:a16="http://schemas.microsoft.com/office/drawing/2014/main" val="2383480630"/>
                    </a:ext>
                  </a:extLst>
                </a:gridCol>
                <a:gridCol w="658368">
                  <a:extLst>
                    <a:ext uri="{9D8B030D-6E8A-4147-A177-3AD203B41FA5}">
                      <a16:colId xmlns:a16="http://schemas.microsoft.com/office/drawing/2014/main" val="3509716554"/>
                    </a:ext>
                  </a:extLst>
                </a:gridCol>
                <a:gridCol w="658368">
                  <a:extLst>
                    <a:ext uri="{9D8B030D-6E8A-4147-A177-3AD203B41FA5}">
                      <a16:colId xmlns:a16="http://schemas.microsoft.com/office/drawing/2014/main" val="2660698923"/>
                    </a:ext>
                  </a:extLst>
                </a:gridCol>
                <a:gridCol w="658368">
                  <a:extLst>
                    <a:ext uri="{9D8B030D-6E8A-4147-A177-3AD203B41FA5}">
                      <a16:colId xmlns:a16="http://schemas.microsoft.com/office/drawing/2014/main" val="1361293810"/>
                    </a:ext>
                  </a:extLst>
                </a:gridCol>
                <a:gridCol w="658368">
                  <a:extLst>
                    <a:ext uri="{9D8B030D-6E8A-4147-A177-3AD203B41FA5}">
                      <a16:colId xmlns:a16="http://schemas.microsoft.com/office/drawing/2014/main" val="34866550"/>
                    </a:ext>
                  </a:extLst>
                </a:gridCol>
                <a:gridCol w="658368">
                  <a:extLst>
                    <a:ext uri="{9D8B030D-6E8A-4147-A177-3AD203B41FA5}">
                      <a16:colId xmlns:a16="http://schemas.microsoft.com/office/drawing/2014/main" val="3039238291"/>
                    </a:ext>
                  </a:extLst>
                </a:gridCol>
                <a:gridCol w="658368">
                  <a:extLst>
                    <a:ext uri="{9D8B030D-6E8A-4147-A177-3AD203B41FA5}">
                      <a16:colId xmlns:a16="http://schemas.microsoft.com/office/drawing/2014/main" val="3077933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293285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15:05:37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https://scontent-iad3-1.cdninstagram.com/v/t51.12442-15/93303773_2353961288237527_5854041146861982923_n.jpg?_nc_cat=106&amp;_nc_sid=8ae9d6&amp;_nc_ohc=wWMMqN1OREMAX8cLuPZ&amp;_nc_ht=scontent-iad3-1.cdninstagram.com&amp;oh=f496b159d6f879bf1477959abbb4e1f7&amp;oe=5EBEAD50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extLst>
                  <a:ext uri="{0D108BD9-81ED-4DB2-BD59-A6C34878D82A}">
                    <a16:rowId xmlns:a16="http://schemas.microsoft.com/office/drawing/2014/main" val="1132457664"/>
                  </a:ext>
                </a:extLst>
              </a:tr>
            </a:tbl>
          </a:graphicData>
        </a:graphic>
      </p:graphicFrame>
      <p:sp>
        <p:nvSpPr>
          <p:cNvPr id="4" name="Text Placeholder 3">
            <a:extLst>
              <a:ext uri="{FF2B5EF4-FFF2-40B4-BE49-F238E27FC236}">
                <a16:creationId xmlns:a16="http://schemas.microsoft.com/office/drawing/2014/main" id="{7CC47CC3-EA7D-4120-B05B-4CF3B5A30B40}"/>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7410520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74A01-83D3-47D2-A134-7303D873FBFA}"/>
              </a:ext>
            </a:extLst>
          </p:cNvPr>
          <p:cNvSpPr>
            <a:spLocks noGrp="1"/>
          </p:cNvSpPr>
          <p:nvPr>
            <p:ph type="title"/>
          </p:nvPr>
        </p:nvSpPr>
        <p:spPr/>
        <p:txBody>
          <a:bodyPr/>
          <a:lstStyle/>
          <a:p>
            <a:r>
              <a:rPr lang="en-US"/>
              <a:t>Instagram Stories Table  | Samsung KSA - 15 of 25</a:t>
            </a:r>
          </a:p>
        </p:txBody>
      </p:sp>
      <p:graphicFrame>
        <p:nvGraphicFramePr>
          <p:cNvPr id="5" name="Table Placeholder 4">
            <a:extLst>
              <a:ext uri="{FF2B5EF4-FFF2-40B4-BE49-F238E27FC236}">
                <a16:creationId xmlns:a16="http://schemas.microsoft.com/office/drawing/2014/main" id="{0E697A97-B199-412F-BB6C-70F515D6E610}"/>
              </a:ext>
            </a:extLst>
          </p:cNvPr>
          <p:cNvGraphicFramePr>
            <a:graphicFrameLocks noGrp="1"/>
          </p:cNvGraphicFramePr>
          <p:nvPr>
            <p:ph type="tbl" sz="quarter" idx="13"/>
            <p:extLst>
              <p:ext uri="{D42A27DB-BD31-4B8C-83A1-F6EECF244321}">
                <p14:modId xmlns:p14="http://schemas.microsoft.com/office/powerpoint/2010/main" val="3457809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85606372"/>
                    </a:ext>
                  </a:extLst>
                </a:gridCol>
                <a:gridCol w="1316736">
                  <a:extLst>
                    <a:ext uri="{9D8B030D-6E8A-4147-A177-3AD203B41FA5}">
                      <a16:colId xmlns:a16="http://schemas.microsoft.com/office/drawing/2014/main" val="4257199717"/>
                    </a:ext>
                  </a:extLst>
                </a:gridCol>
                <a:gridCol w="658368">
                  <a:extLst>
                    <a:ext uri="{9D8B030D-6E8A-4147-A177-3AD203B41FA5}">
                      <a16:colId xmlns:a16="http://schemas.microsoft.com/office/drawing/2014/main" val="1738807036"/>
                    </a:ext>
                  </a:extLst>
                </a:gridCol>
                <a:gridCol w="658368">
                  <a:extLst>
                    <a:ext uri="{9D8B030D-6E8A-4147-A177-3AD203B41FA5}">
                      <a16:colId xmlns:a16="http://schemas.microsoft.com/office/drawing/2014/main" val="3554201845"/>
                    </a:ext>
                  </a:extLst>
                </a:gridCol>
                <a:gridCol w="658368">
                  <a:extLst>
                    <a:ext uri="{9D8B030D-6E8A-4147-A177-3AD203B41FA5}">
                      <a16:colId xmlns:a16="http://schemas.microsoft.com/office/drawing/2014/main" val="826648830"/>
                    </a:ext>
                  </a:extLst>
                </a:gridCol>
                <a:gridCol w="658368">
                  <a:extLst>
                    <a:ext uri="{9D8B030D-6E8A-4147-A177-3AD203B41FA5}">
                      <a16:colId xmlns:a16="http://schemas.microsoft.com/office/drawing/2014/main" val="2785388935"/>
                    </a:ext>
                  </a:extLst>
                </a:gridCol>
                <a:gridCol w="658368">
                  <a:extLst>
                    <a:ext uri="{9D8B030D-6E8A-4147-A177-3AD203B41FA5}">
                      <a16:colId xmlns:a16="http://schemas.microsoft.com/office/drawing/2014/main" val="654656076"/>
                    </a:ext>
                  </a:extLst>
                </a:gridCol>
                <a:gridCol w="658368">
                  <a:extLst>
                    <a:ext uri="{9D8B030D-6E8A-4147-A177-3AD203B41FA5}">
                      <a16:colId xmlns:a16="http://schemas.microsoft.com/office/drawing/2014/main" val="2024186414"/>
                    </a:ext>
                  </a:extLst>
                </a:gridCol>
                <a:gridCol w="658368">
                  <a:extLst>
                    <a:ext uri="{9D8B030D-6E8A-4147-A177-3AD203B41FA5}">
                      <a16:colId xmlns:a16="http://schemas.microsoft.com/office/drawing/2014/main" val="399098922"/>
                    </a:ext>
                  </a:extLst>
                </a:gridCol>
                <a:gridCol w="658368">
                  <a:extLst>
                    <a:ext uri="{9D8B030D-6E8A-4147-A177-3AD203B41FA5}">
                      <a16:colId xmlns:a16="http://schemas.microsoft.com/office/drawing/2014/main" val="384604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87604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15:04:34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https://scontent-iad3-1.cdninstagram.com/v/t51.12442-15/93517528_302037477432581_8354504203083114138_n.jpg?_nc_cat=108&amp;_nc_sid=8ae9d6&amp;_nc_ohc=0InDArFJ48cAX-k8emU&amp;_nc_ht=scontent-iad3-1.cdninstagram.com&amp;oh=d53948c329f7c852799f4f6610e245e8&amp;oe=5EBE87AE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extLst>
                  <a:ext uri="{0D108BD9-81ED-4DB2-BD59-A6C34878D82A}">
                    <a16:rowId xmlns:a16="http://schemas.microsoft.com/office/drawing/2014/main" val="1195233443"/>
                  </a:ext>
                </a:extLst>
              </a:tr>
            </a:tbl>
          </a:graphicData>
        </a:graphic>
      </p:graphicFrame>
      <p:sp>
        <p:nvSpPr>
          <p:cNvPr id="4" name="Text Placeholder 3">
            <a:extLst>
              <a:ext uri="{FF2B5EF4-FFF2-40B4-BE49-F238E27FC236}">
                <a16:creationId xmlns:a16="http://schemas.microsoft.com/office/drawing/2014/main" id="{3F399825-FF9A-42E7-8264-A30282421F6C}"/>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9070216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F66F4-6D5B-4351-AC4B-4DF414D0E471}"/>
              </a:ext>
            </a:extLst>
          </p:cNvPr>
          <p:cNvSpPr>
            <a:spLocks noGrp="1"/>
          </p:cNvSpPr>
          <p:nvPr>
            <p:ph type="title"/>
          </p:nvPr>
        </p:nvSpPr>
        <p:spPr/>
        <p:txBody>
          <a:bodyPr/>
          <a:lstStyle/>
          <a:p>
            <a:r>
              <a:rPr lang="en-US"/>
              <a:t>Instagram Stories Table  | Samsung KSA - 16 of 25</a:t>
            </a:r>
          </a:p>
        </p:txBody>
      </p:sp>
      <p:graphicFrame>
        <p:nvGraphicFramePr>
          <p:cNvPr id="5" name="Table Placeholder 4">
            <a:extLst>
              <a:ext uri="{FF2B5EF4-FFF2-40B4-BE49-F238E27FC236}">
                <a16:creationId xmlns:a16="http://schemas.microsoft.com/office/drawing/2014/main" id="{A9754B48-526E-4E86-A23C-7D6CDB07EB2E}"/>
              </a:ext>
            </a:extLst>
          </p:cNvPr>
          <p:cNvGraphicFramePr>
            <a:graphicFrameLocks noGrp="1"/>
          </p:cNvGraphicFramePr>
          <p:nvPr>
            <p:ph type="tbl" sz="quarter" idx="13"/>
            <p:extLst>
              <p:ext uri="{D42A27DB-BD31-4B8C-83A1-F6EECF244321}">
                <p14:modId xmlns:p14="http://schemas.microsoft.com/office/powerpoint/2010/main" val="991794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85558195"/>
                    </a:ext>
                  </a:extLst>
                </a:gridCol>
                <a:gridCol w="1316736">
                  <a:extLst>
                    <a:ext uri="{9D8B030D-6E8A-4147-A177-3AD203B41FA5}">
                      <a16:colId xmlns:a16="http://schemas.microsoft.com/office/drawing/2014/main" val="1218636349"/>
                    </a:ext>
                  </a:extLst>
                </a:gridCol>
                <a:gridCol w="658368">
                  <a:extLst>
                    <a:ext uri="{9D8B030D-6E8A-4147-A177-3AD203B41FA5}">
                      <a16:colId xmlns:a16="http://schemas.microsoft.com/office/drawing/2014/main" val="2830423115"/>
                    </a:ext>
                  </a:extLst>
                </a:gridCol>
                <a:gridCol w="658368">
                  <a:extLst>
                    <a:ext uri="{9D8B030D-6E8A-4147-A177-3AD203B41FA5}">
                      <a16:colId xmlns:a16="http://schemas.microsoft.com/office/drawing/2014/main" val="3816240478"/>
                    </a:ext>
                  </a:extLst>
                </a:gridCol>
                <a:gridCol w="658368">
                  <a:extLst>
                    <a:ext uri="{9D8B030D-6E8A-4147-A177-3AD203B41FA5}">
                      <a16:colId xmlns:a16="http://schemas.microsoft.com/office/drawing/2014/main" val="3951799760"/>
                    </a:ext>
                  </a:extLst>
                </a:gridCol>
                <a:gridCol w="658368">
                  <a:extLst>
                    <a:ext uri="{9D8B030D-6E8A-4147-A177-3AD203B41FA5}">
                      <a16:colId xmlns:a16="http://schemas.microsoft.com/office/drawing/2014/main" val="3356878919"/>
                    </a:ext>
                  </a:extLst>
                </a:gridCol>
                <a:gridCol w="658368">
                  <a:extLst>
                    <a:ext uri="{9D8B030D-6E8A-4147-A177-3AD203B41FA5}">
                      <a16:colId xmlns:a16="http://schemas.microsoft.com/office/drawing/2014/main" val="527979963"/>
                    </a:ext>
                  </a:extLst>
                </a:gridCol>
                <a:gridCol w="658368">
                  <a:extLst>
                    <a:ext uri="{9D8B030D-6E8A-4147-A177-3AD203B41FA5}">
                      <a16:colId xmlns:a16="http://schemas.microsoft.com/office/drawing/2014/main" val="2638018897"/>
                    </a:ext>
                  </a:extLst>
                </a:gridCol>
                <a:gridCol w="658368">
                  <a:extLst>
                    <a:ext uri="{9D8B030D-6E8A-4147-A177-3AD203B41FA5}">
                      <a16:colId xmlns:a16="http://schemas.microsoft.com/office/drawing/2014/main" val="3207191729"/>
                    </a:ext>
                  </a:extLst>
                </a:gridCol>
                <a:gridCol w="658368">
                  <a:extLst>
                    <a:ext uri="{9D8B030D-6E8A-4147-A177-3AD203B41FA5}">
                      <a16:colId xmlns:a16="http://schemas.microsoft.com/office/drawing/2014/main" val="3115684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85372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15:04:33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https://scontent-iad3-1.cdninstagram.com/v/t51.12442-15/93973241_592509704944173_573748786001739388_n.jpg?_nc_cat=100&amp;_nc_sid=8ae9d6&amp;_nc_ohc=MimgrABZykcAX-U-ayu&amp;_nc_ht=scontent-iad3-1.cdninstagram.com&amp;oh=6ec6f083668a70fdbfae21169708eb4f&amp;oe=5EBDF587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extLst>
                  <a:ext uri="{0D108BD9-81ED-4DB2-BD59-A6C34878D82A}">
                    <a16:rowId xmlns:a16="http://schemas.microsoft.com/office/drawing/2014/main" val="1258311139"/>
                  </a:ext>
                </a:extLst>
              </a:tr>
            </a:tbl>
          </a:graphicData>
        </a:graphic>
      </p:graphicFrame>
      <p:sp>
        <p:nvSpPr>
          <p:cNvPr id="4" name="Text Placeholder 3">
            <a:extLst>
              <a:ext uri="{FF2B5EF4-FFF2-40B4-BE49-F238E27FC236}">
                <a16:creationId xmlns:a16="http://schemas.microsoft.com/office/drawing/2014/main" id="{3CA4D4B8-AEEF-4C99-B8E6-660C5BC42AC4}"/>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380285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0EF8F-FDD8-44BA-969A-A2D5E2B40109}"/>
              </a:ext>
            </a:extLst>
          </p:cNvPr>
          <p:cNvSpPr>
            <a:spLocks noGrp="1"/>
          </p:cNvSpPr>
          <p:nvPr>
            <p:ph type="title"/>
          </p:nvPr>
        </p:nvSpPr>
        <p:spPr/>
        <p:txBody>
          <a:bodyPr/>
          <a:lstStyle/>
          <a:p>
            <a:r>
              <a:rPr lang="en-US"/>
              <a:t>Instagram Stories Table  | Samsung KSA - 17 of 25</a:t>
            </a:r>
          </a:p>
        </p:txBody>
      </p:sp>
      <p:graphicFrame>
        <p:nvGraphicFramePr>
          <p:cNvPr id="5" name="Table Placeholder 4">
            <a:extLst>
              <a:ext uri="{FF2B5EF4-FFF2-40B4-BE49-F238E27FC236}">
                <a16:creationId xmlns:a16="http://schemas.microsoft.com/office/drawing/2014/main" id="{FA01D8E1-8803-44BD-9D7D-2C1B55895DB1}"/>
              </a:ext>
            </a:extLst>
          </p:cNvPr>
          <p:cNvGraphicFramePr>
            <a:graphicFrameLocks noGrp="1"/>
          </p:cNvGraphicFramePr>
          <p:nvPr>
            <p:ph type="tbl" sz="quarter" idx="13"/>
            <p:extLst>
              <p:ext uri="{D42A27DB-BD31-4B8C-83A1-F6EECF244321}">
                <p14:modId xmlns:p14="http://schemas.microsoft.com/office/powerpoint/2010/main" val="3315051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39599008"/>
                    </a:ext>
                  </a:extLst>
                </a:gridCol>
                <a:gridCol w="1316736">
                  <a:extLst>
                    <a:ext uri="{9D8B030D-6E8A-4147-A177-3AD203B41FA5}">
                      <a16:colId xmlns:a16="http://schemas.microsoft.com/office/drawing/2014/main" val="3429796651"/>
                    </a:ext>
                  </a:extLst>
                </a:gridCol>
                <a:gridCol w="658368">
                  <a:extLst>
                    <a:ext uri="{9D8B030D-6E8A-4147-A177-3AD203B41FA5}">
                      <a16:colId xmlns:a16="http://schemas.microsoft.com/office/drawing/2014/main" val="1872060403"/>
                    </a:ext>
                  </a:extLst>
                </a:gridCol>
                <a:gridCol w="658368">
                  <a:extLst>
                    <a:ext uri="{9D8B030D-6E8A-4147-A177-3AD203B41FA5}">
                      <a16:colId xmlns:a16="http://schemas.microsoft.com/office/drawing/2014/main" val="844816926"/>
                    </a:ext>
                  </a:extLst>
                </a:gridCol>
                <a:gridCol w="658368">
                  <a:extLst>
                    <a:ext uri="{9D8B030D-6E8A-4147-A177-3AD203B41FA5}">
                      <a16:colId xmlns:a16="http://schemas.microsoft.com/office/drawing/2014/main" val="1529228918"/>
                    </a:ext>
                  </a:extLst>
                </a:gridCol>
                <a:gridCol w="658368">
                  <a:extLst>
                    <a:ext uri="{9D8B030D-6E8A-4147-A177-3AD203B41FA5}">
                      <a16:colId xmlns:a16="http://schemas.microsoft.com/office/drawing/2014/main" val="265558694"/>
                    </a:ext>
                  </a:extLst>
                </a:gridCol>
                <a:gridCol w="658368">
                  <a:extLst>
                    <a:ext uri="{9D8B030D-6E8A-4147-A177-3AD203B41FA5}">
                      <a16:colId xmlns:a16="http://schemas.microsoft.com/office/drawing/2014/main" val="2791894492"/>
                    </a:ext>
                  </a:extLst>
                </a:gridCol>
                <a:gridCol w="658368">
                  <a:extLst>
                    <a:ext uri="{9D8B030D-6E8A-4147-A177-3AD203B41FA5}">
                      <a16:colId xmlns:a16="http://schemas.microsoft.com/office/drawing/2014/main" val="1251602860"/>
                    </a:ext>
                  </a:extLst>
                </a:gridCol>
                <a:gridCol w="658368">
                  <a:extLst>
                    <a:ext uri="{9D8B030D-6E8A-4147-A177-3AD203B41FA5}">
                      <a16:colId xmlns:a16="http://schemas.microsoft.com/office/drawing/2014/main" val="2324251396"/>
                    </a:ext>
                  </a:extLst>
                </a:gridCol>
                <a:gridCol w="658368">
                  <a:extLst>
                    <a:ext uri="{9D8B030D-6E8A-4147-A177-3AD203B41FA5}">
                      <a16:colId xmlns:a16="http://schemas.microsoft.com/office/drawing/2014/main" val="3280281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9494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15:04:32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https://scontent-iad3-1.cdninstagram.com/v/t51.12442-15/93640377_2662288437213532_1679830009789042626_n.jpg?_nc_cat=108&amp;_nc_sid=8ae9d6&amp;_nc_ohc=nU2uKelx1LMAX8qqKA_&amp;_nc_ht=scontent-iad3-1.cdninstagram.com&amp;oh=4607eeb420b42c87234e5a560d5d342a&amp;oe=5EBEDCFE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extLst>
                  <a:ext uri="{0D108BD9-81ED-4DB2-BD59-A6C34878D82A}">
                    <a16:rowId xmlns:a16="http://schemas.microsoft.com/office/drawing/2014/main" val="3791849139"/>
                  </a:ext>
                </a:extLst>
              </a:tr>
            </a:tbl>
          </a:graphicData>
        </a:graphic>
      </p:graphicFrame>
      <p:sp>
        <p:nvSpPr>
          <p:cNvPr id="4" name="Text Placeholder 3">
            <a:extLst>
              <a:ext uri="{FF2B5EF4-FFF2-40B4-BE49-F238E27FC236}">
                <a16:creationId xmlns:a16="http://schemas.microsoft.com/office/drawing/2014/main" id="{9EF3C7A9-AA86-418F-8CE9-8CF0C2C90819}"/>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8550552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58F0F-6465-471B-B6D3-668A0F2A3536}"/>
              </a:ext>
            </a:extLst>
          </p:cNvPr>
          <p:cNvSpPr>
            <a:spLocks noGrp="1"/>
          </p:cNvSpPr>
          <p:nvPr>
            <p:ph type="title"/>
          </p:nvPr>
        </p:nvSpPr>
        <p:spPr/>
        <p:txBody>
          <a:bodyPr/>
          <a:lstStyle/>
          <a:p>
            <a:r>
              <a:rPr lang="en-US"/>
              <a:t>Instagram Stories Table  | Samsung KSA - 18 of 25</a:t>
            </a:r>
          </a:p>
        </p:txBody>
      </p:sp>
      <p:graphicFrame>
        <p:nvGraphicFramePr>
          <p:cNvPr id="5" name="Table Placeholder 4">
            <a:extLst>
              <a:ext uri="{FF2B5EF4-FFF2-40B4-BE49-F238E27FC236}">
                <a16:creationId xmlns:a16="http://schemas.microsoft.com/office/drawing/2014/main" id="{06301A88-DD87-46FA-869D-D47E6694629E}"/>
              </a:ext>
            </a:extLst>
          </p:cNvPr>
          <p:cNvGraphicFramePr>
            <a:graphicFrameLocks noGrp="1"/>
          </p:cNvGraphicFramePr>
          <p:nvPr>
            <p:ph type="tbl" sz="quarter" idx="13"/>
            <p:extLst>
              <p:ext uri="{D42A27DB-BD31-4B8C-83A1-F6EECF244321}">
                <p14:modId xmlns:p14="http://schemas.microsoft.com/office/powerpoint/2010/main" val="3049177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11510968"/>
                    </a:ext>
                  </a:extLst>
                </a:gridCol>
                <a:gridCol w="1316736">
                  <a:extLst>
                    <a:ext uri="{9D8B030D-6E8A-4147-A177-3AD203B41FA5}">
                      <a16:colId xmlns:a16="http://schemas.microsoft.com/office/drawing/2014/main" val="3826294624"/>
                    </a:ext>
                  </a:extLst>
                </a:gridCol>
                <a:gridCol w="658368">
                  <a:extLst>
                    <a:ext uri="{9D8B030D-6E8A-4147-A177-3AD203B41FA5}">
                      <a16:colId xmlns:a16="http://schemas.microsoft.com/office/drawing/2014/main" val="236308419"/>
                    </a:ext>
                  </a:extLst>
                </a:gridCol>
                <a:gridCol w="658368">
                  <a:extLst>
                    <a:ext uri="{9D8B030D-6E8A-4147-A177-3AD203B41FA5}">
                      <a16:colId xmlns:a16="http://schemas.microsoft.com/office/drawing/2014/main" val="1517221266"/>
                    </a:ext>
                  </a:extLst>
                </a:gridCol>
                <a:gridCol w="658368">
                  <a:extLst>
                    <a:ext uri="{9D8B030D-6E8A-4147-A177-3AD203B41FA5}">
                      <a16:colId xmlns:a16="http://schemas.microsoft.com/office/drawing/2014/main" val="2306412532"/>
                    </a:ext>
                  </a:extLst>
                </a:gridCol>
                <a:gridCol w="658368">
                  <a:extLst>
                    <a:ext uri="{9D8B030D-6E8A-4147-A177-3AD203B41FA5}">
                      <a16:colId xmlns:a16="http://schemas.microsoft.com/office/drawing/2014/main" val="1187934067"/>
                    </a:ext>
                  </a:extLst>
                </a:gridCol>
                <a:gridCol w="658368">
                  <a:extLst>
                    <a:ext uri="{9D8B030D-6E8A-4147-A177-3AD203B41FA5}">
                      <a16:colId xmlns:a16="http://schemas.microsoft.com/office/drawing/2014/main" val="1566221528"/>
                    </a:ext>
                  </a:extLst>
                </a:gridCol>
                <a:gridCol w="658368">
                  <a:extLst>
                    <a:ext uri="{9D8B030D-6E8A-4147-A177-3AD203B41FA5}">
                      <a16:colId xmlns:a16="http://schemas.microsoft.com/office/drawing/2014/main" val="945367371"/>
                    </a:ext>
                  </a:extLst>
                </a:gridCol>
                <a:gridCol w="658368">
                  <a:extLst>
                    <a:ext uri="{9D8B030D-6E8A-4147-A177-3AD203B41FA5}">
                      <a16:colId xmlns:a16="http://schemas.microsoft.com/office/drawing/2014/main" val="196957205"/>
                    </a:ext>
                  </a:extLst>
                </a:gridCol>
                <a:gridCol w="658368">
                  <a:extLst>
                    <a:ext uri="{9D8B030D-6E8A-4147-A177-3AD203B41FA5}">
                      <a16:colId xmlns:a16="http://schemas.microsoft.com/office/drawing/2014/main" val="873616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53093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15:04:31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https://scontent-iad3-1.cdninstagram.com/v/t51.12442-15/93583541_540533736895945_4505732482329497706_n.jpg?_nc_cat=100&amp;_nc_sid=8ae9d6&amp;_nc_ohc=jTTfTJwu9q8AX-_DnzR&amp;_nc_ht=scontent-iad3-1.cdninstagram.com&amp;oh=5927347bafef8c12fbdb9b5198e61a5b&amp;oe=5EBE3893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extLst>
                  <a:ext uri="{0D108BD9-81ED-4DB2-BD59-A6C34878D82A}">
                    <a16:rowId xmlns:a16="http://schemas.microsoft.com/office/drawing/2014/main" val="1496921953"/>
                  </a:ext>
                </a:extLst>
              </a:tr>
            </a:tbl>
          </a:graphicData>
        </a:graphic>
      </p:graphicFrame>
      <p:sp>
        <p:nvSpPr>
          <p:cNvPr id="4" name="Text Placeholder 3">
            <a:extLst>
              <a:ext uri="{FF2B5EF4-FFF2-40B4-BE49-F238E27FC236}">
                <a16:creationId xmlns:a16="http://schemas.microsoft.com/office/drawing/2014/main" id="{3C3B9012-ED48-44AD-9D7F-90ED20019676}"/>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2310394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64B58-590A-4A3C-963B-269967FE8122}"/>
              </a:ext>
            </a:extLst>
          </p:cNvPr>
          <p:cNvSpPr>
            <a:spLocks noGrp="1"/>
          </p:cNvSpPr>
          <p:nvPr>
            <p:ph type="title"/>
          </p:nvPr>
        </p:nvSpPr>
        <p:spPr/>
        <p:txBody>
          <a:bodyPr/>
          <a:lstStyle/>
          <a:p>
            <a:r>
              <a:rPr lang="en-US"/>
              <a:t>Instagram Stories Table  | Samsung KSA - 19 of 25</a:t>
            </a:r>
          </a:p>
        </p:txBody>
      </p:sp>
      <p:graphicFrame>
        <p:nvGraphicFramePr>
          <p:cNvPr id="5" name="Table Placeholder 4">
            <a:extLst>
              <a:ext uri="{FF2B5EF4-FFF2-40B4-BE49-F238E27FC236}">
                <a16:creationId xmlns:a16="http://schemas.microsoft.com/office/drawing/2014/main" id="{9AF62E8F-E47B-4F9F-B554-B94906A8CEAB}"/>
              </a:ext>
            </a:extLst>
          </p:cNvPr>
          <p:cNvGraphicFramePr>
            <a:graphicFrameLocks noGrp="1"/>
          </p:cNvGraphicFramePr>
          <p:nvPr>
            <p:ph type="tbl" sz="quarter" idx="13"/>
            <p:extLst>
              <p:ext uri="{D42A27DB-BD31-4B8C-83A1-F6EECF244321}">
                <p14:modId xmlns:p14="http://schemas.microsoft.com/office/powerpoint/2010/main" val="2847571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66406253"/>
                    </a:ext>
                  </a:extLst>
                </a:gridCol>
                <a:gridCol w="1316736">
                  <a:extLst>
                    <a:ext uri="{9D8B030D-6E8A-4147-A177-3AD203B41FA5}">
                      <a16:colId xmlns:a16="http://schemas.microsoft.com/office/drawing/2014/main" val="1409061088"/>
                    </a:ext>
                  </a:extLst>
                </a:gridCol>
                <a:gridCol w="658368">
                  <a:extLst>
                    <a:ext uri="{9D8B030D-6E8A-4147-A177-3AD203B41FA5}">
                      <a16:colId xmlns:a16="http://schemas.microsoft.com/office/drawing/2014/main" val="4045024348"/>
                    </a:ext>
                  </a:extLst>
                </a:gridCol>
                <a:gridCol w="658368">
                  <a:extLst>
                    <a:ext uri="{9D8B030D-6E8A-4147-A177-3AD203B41FA5}">
                      <a16:colId xmlns:a16="http://schemas.microsoft.com/office/drawing/2014/main" val="736396043"/>
                    </a:ext>
                  </a:extLst>
                </a:gridCol>
                <a:gridCol w="658368">
                  <a:extLst>
                    <a:ext uri="{9D8B030D-6E8A-4147-A177-3AD203B41FA5}">
                      <a16:colId xmlns:a16="http://schemas.microsoft.com/office/drawing/2014/main" val="4291425625"/>
                    </a:ext>
                  </a:extLst>
                </a:gridCol>
                <a:gridCol w="658368">
                  <a:extLst>
                    <a:ext uri="{9D8B030D-6E8A-4147-A177-3AD203B41FA5}">
                      <a16:colId xmlns:a16="http://schemas.microsoft.com/office/drawing/2014/main" val="791837838"/>
                    </a:ext>
                  </a:extLst>
                </a:gridCol>
                <a:gridCol w="658368">
                  <a:extLst>
                    <a:ext uri="{9D8B030D-6E8A-4147-A177-3AD203B41FA5}">
                      <a16:colId xmlns:a16="http://schemas.microsoft.com/office/drawing/2014/main" val="301623807"/>
                    </a:ext>
                  </a:extLst>
                </a:gridCol>
                <a:gridCol w="658368">
                  <a:extLst>
                    <a:ext uri="{9D8B030D-6E8A-4147-A177-3AD203B41FA5}">
                      <a16:colId xmlns:a16="http://schemas.microsoft.com/office/drawing/2014/main" val="1716424180"/>
                    </a:ext>
                  </a:extLst>
                </a:gridCol>
                <a:gridCol w="658368">
                  <a:extLst>
                    <a:ext uri="{9D8B030D-6E8A-4147-A177-3AD203B41FA5}">
                      <a16:colId xmlns:a16="http://schemas.microsoft.com/office/drawing/2014/main" val="2954164915"/>
                    </a:ext>
                  </a:extLst>
                </a:gridCol>
                <a:gridCol w="658368">
                  <a:extLst>
                    <a:ext uri="{9D8B030D-6E8A-4147-A177-3AD203B41FA5}">
                      <a16:colId xmlns:a16="http://schemas.microsoft.com/office/drawing/2014/main" val="2148915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7982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15:02:57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https://scontent-iad3-1.cdninstagram.com/v/t51.12442-15/93109220_153252382774152_4876149547671545683_n.jpg?_nc_cat=105&amp;_nc_sid=8ae9d6&amp;_nc_ohc=wt6Htw7pFeoAX8iDY41&amp;_nc_ht=scontent-iad3-1.cdninstagram.com&amp;oh=685a508a2cceecc26e49436c11f116d0&amp;oe=5EBD7246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extLst>
                  <a:ext uri="{0D108BD9-81ED-4DB2-BD59-A6C34878D82A}">
                    <a16:rowId xmlns:a16="http://schemas.microsoft.com/office/drawing/2014/main" val="1114383952"/>
                  </a:ext>
                </a:extLst>
              </a:tr>
            </a:tbl>
          </a:graphicData>
        </a:graphic>
      </p:graphicFrame>
      <p:sp>
        <p:nvSpPr>
          <p:cNvPr id="4" name="Text Placeholder 3">
            <a:extLst>
              <a:ext uri="{FF2B5EF4-FFF2-40B4-BE49-F238E27FC236}">
                <a16:creationId xmlns:a16="http://schemas.microsoft.com/office/drawing/2014/main" id="{624A239F-F5D8-4E00-B8BD-21758268CA4F}"/>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7679379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B033A-BF53-479A-B724-4249791B4BAC}"/>
              </a:ext>
            </a:extLst>
          </p:cNvPr>
          <p:cNvSpPr>
            <a:spLocks noGrp="1"/>
          </p:cNvSpPr>
          <p:nvPr>
            <p:ph type="title"/>
          </p:nvPr>
        </p:nvSpPr>
        <p:spPr/>
        <p:txBody>
          <a:bodyPr/>
          <a:lstStyle/>
          <a:p>
            <a:r>
              <a:rPr lang="en-US"/>
              <a:t>Instagram Stories Table  | Samsung KSA - 20 of 25</a:t>
            </a:r>
          </a:p>
        </p:txBody>
      </p:sp>
      <p:graphicFrame>
        <p:nvGraphicFramePr>
          <p:cNvPr id="5" name="Table Placeholder 4">
            <a:extLst>
              <a:ext uri="{FF2B5EF4-FFF2-40B4-BE49-F238E27FC236}">
                <a16:creationId xmlns:a16="http://schemas.microsoft.com/office/drawing/2014/main" id="{4B9AC9BF-7EF8-41CA-AA98-9A9C7DE65CDD}"/>
              </a:ext>
            </a:extLst>
          </p:cNvPr>
          <p:cNvGraphicFramePr>
            <a:graphicFrameLocks noGrp="1"/>
          </p:cNvGraphicFramePr>
          <p:nvPr>
            <p:ph type="tbl" sz="quarter" idx="13"/>
            <p:extLst>
              <p:ext uri="{D42A27DB-BD31-4B8C-83A1-F6EECF244321}">
                <p14:modId xmlns:p14="http://schemas.microsoft.com/office/powerpoint/2010/main" val="55046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3987428"/>
                    </a:ext>
                  </a:extLst>
                </a:gridCol>
                <a:gridCol w="1316736">
                  <a:extLst>
                    <a:ext uri="{9D8B030D-6E8A-4147-A177-3AD203B41FA5}">
                      <a16:colId xmlns:a16="http://schemas.microsoft.com/office/drawing/2014/main" val="4154031436"/>
                    </a:ext>
                  </a:extLst>
                </a:gridCol>
                <a:gridCol w="658368">
                  <a:extLst>
                    <a:ext uri="{9D8B030D-6E8A-4147-A177-3AD203B41FA5}">
                      <a16:colId xmlns:a16="http://schemas.microsoft.com/office/drawing/2014/main" val="3402529764"/>
                    </a:ext>
                  </a:extLst>
                </a:gridCol>
                <a:gridCol w="658368">
                  <a:extLst>
                    <a:ext uri="{9D8B030D-6E8A-4147-A177-3AD203B41FA5}">
                      <a16:colId xmlns:a16="http://schemas.microsoft.com/office/drawing/2014/main" val="2681132742"/>
                    </a:ext>
                  </a:extLst>
                </a:gridCol>
                <a:gridCol w="658368">
                  <a:extLst>
                    <a:ext uri="{9D8B030D-6E8A-4147-A177-3AD203B41FA5}">
                      <a16:colId xmlns:a16="http://schemas.microsoft.com/office/drawing/2014/main" val="3681337027"/>
                    </a:ext>
                  </a:extLst>
                </a:gridCol>
                <a:gridCol w="658368">
                  <a:extLst>
                    <a:ext uri="{9D8B030D-6E8A-4147-A177-3AD203B41FA5}">
                      <a16:colId xmlns:a16="http://schemas.microsoft.com/office/drawing/2014/main" val="2007327361"/>
                    </a:ext>
                  </a:extLst>
                </a:gridCol>
                <a:gridCol w="658368">
                  <a:extLst>
                    <a:ext uri="{9D8B030D-6E8A-4147-A177-3AD203B41FA5}">
                      <a16:colId xmlns:a16="http://schemas.microsoft.com/office/drawing/2014/main" val="1077991763"/>
                    </a:ext>
                  </a:extLst>
                </a:gridCol>
                <a:gridCol w="658368">
                  <a:extLst>
                    <a:ext uri="{9D8B030D-6E8A-4147-A177-3AD203B41FA5}">
                      <a16:colId xmlns:a16="http://schemas.microsoft.com/office/drawing/2014/main" val="3368206686"/>
                    </a:ext>
                  </a:extLst>
                </a:gridCol>
                <a:gridCol w="658368">
                  <a:extLst>
                    <a:ext uri="{9D8B030D-6E8A-4147-A177-3AD203B41FA5}">
                      <a16:colId xmlns:a16="http://schemas.microsoft.com/office/drawing/2014/main" val="2220767170"/>
                    </a:ext>
                  </a:extLst>
                </a:gridCol>
                <a:gridCol w="658368">
                  <a:extLst>
                    <a:ext uri="{9D8B030D-6E8A-4147-A177-3AD203B41FA5}">
                      <a16:colId xmlns:a16="http://schemas.microsoft.com/office/drawing/2014/main" val="2361233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101246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15:02:56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https://scontent-iad3-1.cdninstagram.com/v/t51.12442-15/93010859_3216081235092692_8323744408095177883_n.jpg?_nc_cat=102&amp;_nc_sid=8ae9d6&amp;_nc_ohc=EScOJRiPwGEAX8YlaM5&amp;_nc_ht=scontent-iad3-1.cdninstagram.com&amp;oh=1205d49b4ead9110709692ca7f06b0a4&amp;oe=5EBE1187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extLst>
                  <a:ext uri="{0D108BD9-81ED-4DB2-BD59-A6C34878D82A}">
                    <a16:rowId xmlns:a16="http://schemas.microsoft.com/office/drawing/2014/main" val="3204924917"/>
                  </a:ext>
                </a:extLst>
              </a:tr>
            </a:tbl>
          </a:graphicData>
        </a:graphic>
      </p:graphicFrame>
      <p:sp>
        <p:nvSpPr>
          <p:cNvPr id="4" name="Text Placeholder 3">
            <a:extLst>
              <a:ext uri="{FF2B5EF4-FFF2-40B4-BE49-F238E27FC236}">
                <a16:creationId xmlns:a16="http://schemas.microsoft.com/office/drawing/2014/main" id="{AEB04580-C9BC-4EFC-A3C5-231E8E397844}"/>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1702213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716E0-3A7D-4AED-A655-E3DD3BCB5BF4}"/>
              </a:ext>
            </a:extLst>
          </p:cNvPr>
          <p:cNvSpPr>
            <a:spLocks noGrp="1"/>
          </p:cNvSpPr>
          <p:nvPr>
            <p:ph type="title"/>
          </p:nvPr>
        </p:nvSpPr>
        <p:spPr/>
        <p:txBody>
          <a:bodyPr/>
          <a:lstStyle/>
          <a:p>
            <a:r>
              <a:rPr lang="en-US"/>
              <a:t>Instagram Stories Table  | Samsung KSA - 21 of 25</a:t>
            </a:r>
          </a:p>
        </p:txBody>
      </p:sp>
      <p:graphicFrame>
        <p:nvGraphicFramePr>
          <p:cNvPr id="5" name="Table Placeholder 4">
            <a:extLst>
              <a:ext uri="{FF2B5EF4-FFF2-40B4-BE49-F238E27FC236}">
                <a16:creationId xmlns:a16="http://schemas.microsoft.com/office/drawing/2014/main" id="{C48C0EAD-EE27-40BA-A0C5-25CBB09AD70B}"/>
              </a:ext>
            </a:extLst>
          </p:cNvPr>
          <p:cNvGraphicFramePr>
            <a:graphicFrameLocks noGrp="1"/>
          </p:cNvGraphicFramePr>
          <p:nvPr>
            <p:ph type="tbl" sz="quarter" idx="13"/>
            <p:extLst>
              <p:ext uri="{D42A27DB-BD31-4B8C-83A1-F6EECF244321}">
                <p14:modId xmlns:p14="http://schemas.microsoft.com/office/powerpoint/2010/main" val="2125431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78185611"/>
                    </a:ext>
                  </a:extLst>
                </a:gridCol>
                <a:gridCol w="1316736">
                  <a:extLst>
                    <a:ext uri="{9D8B030D-6E8A-4147-A177-3AD203B41FA5}">
                      <a16:colId xmlns:a16="http://schemas.microsoft.com/office/drawing/2014/main" val="4182257791"/>
                    </a:ext>
                  </a:extLst>
                </a:gridCol>
                <a:gridCol w="658368">
                  <a:extLst>
                    <a:ext uri="{9D8B030D-6E8A-4147-A177-3AD203B41FA5}">
                      <a16:colId xmlns:a16="http://schemas.microsoft.com/office/drawing/2014/main" val="2207413958"/>
                    </a:ext>
                  </a:extLst>
                </a:gridCol>
                <a:gridCol w="658368">
                  <a:extLst>
                    <a:ext uri="{9D8B030D-6E8A-4147-A177-3AD203B41FA5}">
                      <a16:colId xmlns:a16="http://schemas.microsoft.com/office/drawing/2014/main" val="424775838"/>
                    </a:ext>
                  </a:extLst>
                </a:gridCol>
                <a:gridCol w="658368">
                  <a:extLst>
                    <a:ext uri="{9D8B030D-6E8A-4147-A177-3AD203B41FA5}">
                      <a16:colId xmlns:a16="http://schemas.microsoft.com/office/drawing/2014/main" val="3601168213"/>
                    </a:ext>
                  </a:extLst>
                </a:gridCol>
                <a:gridCol w="658368">
                  <a:extLst>
                    <a:ext uri="{9D8B030D-6E8A-4147-A177-3AD203B41FA5}">
                      <a16:colId xmlns:a16="http://schemas.microsoft.com/office/drawing/2014/main" val="2875612047"/>
                    </a:ext>
                  </a:extLst>
                </a:gridCol>
                <a:gridCol w="658368">
                  <a:extLst>
                    <a:ext uri="{9D8B030D-6E8A-4147-A177-3AD203B41FA5}">
                      <a16:colId xmlns:a16="http://schemas.microsoft.com/office/drawing/2014/main" val="1488261278"/>
                    </a:ext>
                  </a:extLst>
                </a:gridCol>
                <a:gridCol w="658368">
                  <a:extLst>
                    <a:ext uri="{9D8B030D-6E8A-4147-A177-3AD203B41FA5}">
                      <a16:colId xmlns:a16="http://schemas.microsoft.com/office/drawing/2014/main" val="64622945"/>
                    </a:ext>
                  </a:extLst>
                </a:gridCol>
                <a:gridCol w="658368">
                  <a:extLst>
                    <a:ext uri="{9D8B030D-6E8A-4147-A177-3AD203B41FA5}">
                      <a16:colId xmlns:a16="http://schemas.microsoft.com/office/drawing/2014/main" val="2091996103"/>
                    </a:ext>
                  </a:extLst>
                </a:gridCol>
                <a:gridCol w="658368">
                  <a:extLst>
                    <a:ext uri="{9D8B030D-6E8A-4147-A177-3AD203B41FA5}">
                      <a16:colId xmlns:a16="http://schemas.microsoft.com/office/drawing/2014/main" val="3557033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59344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15:02:07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https://scontent-iad3-1.cdninstagram.com/v/t51.12442-15/93208038_252087292501253_2138657047492652002_n.jpg?_nc_cat=110&amp;_nc_sid=8ae9d6&amp;_nc_ohc=HTdc2buFG_MAX-QCrmC&amp;_nc_ht=scontent-iad3-1.cdninstagram.com&amp;oh=0ab043af9dde08b4342b363fdc58f427&amp;oe=5EBDE648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extLst>
                  <a:ext uri="{0D108BD9-81ED-4DB2-BD59-A6C34878D82A}">
                    <a16:rowId xmlns:a16="http://schemas.microsoft.com/office/drawing/2014/main" val="2430555433"/>
                  </a:ext>
                </a:extLst>
              </a:tr>
            </a:tbl>
          </a:graphicData>
        </a:graphic>
      </p:graphicFrame>
      <p:sp>
        <p:nvSpPr>
          <p:cNvPr id="4" name="Text Placeholder 3">
            <a:extLst>
              <a:ext uri="{FF2B5EF4-FFF2-40B4-BE49-F238E27FC236}">
                <a16:creationId xmlns:a16="http://schemas.microsoft.com/office/drawing/2014/main" id="{4F5032CB-E394-40E3-A658-725E832EDB12}"/>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96540329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0BB74-F26B-49D3-B50D-1610CBC3CE35}"/>
              </a:ext>
            </a:extLst>
          </p:cNvPr>
          <p:cNvSpPr>
            <a:spLocks noGrp="1"/>
          </p:cNvSpPr>
          <p:nvPr>
            <p:ph type="title"/>
          </p:nvPr>
        </p:nvSpPr>
        <p:spPr/>
        <p:txBody>
          <a:bodyPr/>
          <a:lstStyle/>
          <a:p>
            <a:r>
              <a:rPr lang="en-US"/>
              <a:t>Instagram Stories Table  | Samsung KSA - 22 of 25</a:t>
            </a:r>
          </a:p>
        </p:txBody>
      </p:sp>
      <p:graphicFrame>
        <p:nvGraphicFramePr>
          <p:cNvPr id="5" name="Table Placeholder 4">
            <a:extLst>
              <a:ext uri="{FF2B5EF4-FFF2-40B4-BE49-F238E27FC236}">
                <a16:creationId xmlns:a16="http://schemas.microsoft.com/office/drawing/2014/main" id="{24B339D6-BBDD-49EB-A602-80E0894F1630}"/>
              </a:ext>
            </a:extLst>
          </p:cNvPr>
          <p:cNvGraphicFramePr>
            <a:graphicFrameLocks noGrp="1"/>
          </p:cNvGraphicFramePr>
          <p:nvPr>
            <p:ph type="tbl" sz="quarter" idx="13"/>
            <p:extLst>
              <p:ext uri="{D42A27DB-BD31-4B8C-83A1-F6EECF244321}">
                <p14:modId xmlns:p14="http://schemas.microsoft.com/office/powerpoint/2010/main" val="124570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11279333"/>
                    </a:ext>
                  </a:extLst>
                </a:gridCol>
                <a:gridCol w="1316736">
                  <a:extLst>
                    <a:ext uri="{9D8B030D-6E8A-4147-A177-3AD203B41FA5}">
                      <a16:colId xmlns:a16="http://schemas.microsoft.com/office/drawing/2014/main" val="885008580"/>
                    </a:ext>
                  </a:extLst>
                </a:gridCol>
                <a:gridCol w="658368">
                  <a:extLst>
                    <a:ext uri="{9D8B030D-6E8A-4147-A177-3AD203B41FA5}">
                      <a16:colId xmlns:a16="http://schemas.microsoft.com/office/drawing/2014/main" val="823840290"/>
                    </a:ext>
                  </a:extLst>
                </a:gridCol>
                <a:gridCol w="658368">
                  <a:extLst>
                    <a:ext uri="{9D8B030D-6E8A-4147-A177-3AD203B41FA5}">
                      <a16:colId xmlns:a16="http://schemas.microsoft.com/office/drawing/2014/main" val="1723782185"/>
                    </a:ext>
                  </a:extLst>
                </a:gridCol>
                <a:gridCol w="658368">
                  <a:extLst>
                    <a:ext uri="{9D8B030D-6E8A-4147-A177-3AD203B41FA5}">
                      <a16:colId xmlns:a16="http://schemas.microsoft.com/office/drawing/2014/main" val="2236953072"/>
                    </a:ext>
                  </a:extLst>
                </a:gridCol>
                <a:gridCol w="658368">
                  <a:extLst>
                    <a:ext uri="{9D8B030D-6E8A-4147-A177-3AD203B41FA5}">
                      <a16:colId xmlns:a16="http://schemas.microsoft.com/office/drawing/2014/main" val="4053942354"/>
                    </a:ext>
                  </a:extLst>
                </a:gridCol>
                <a:gridCol w="658368">
                  <a:extLst>
                    <a:ext uri="{9D8B030D-6E8A-4147-A177-3AD203B41FA5}">
                      <a16:colId xmlns:a16="http://schemas.microsoft.com/office/drawing/2014/main" val="3609976021"/>
                    </a:ext>
                  </a:extLst>
                </a:gridCol>
                <a:gridCol w="658368">
                  <a:extLst>
                    <a:ext uri="{9D8B030D-6E8A-4147-A177-3AD203B41FA5}">
                      <a16:colId xmlns:a16="http://schemas.microsoft.com/office/drawing/2014/main" val="3735585849"/>
                    </a:ext>
                  </a:extLst>
                </a:gridCol>
                <a:gridCol w="658368">
                  <a:extLst>
                    <a:ext uri="{9D8B030D-6E8A-4147-A177-3AD203B41FA5}">
                      <a16:colId xmlns:a16="http://schemas.microsoft.com/office/drawing/2014/main" val="4122528445"/>
                    </a:ext>
                  </a:extLst>
                </a:gridCol>
                <a:gridCol w="658368">
                  <a:extLst>
                    <a:ext uri="{9D8B030D-6E8A-4147-A177-3AD203B41FA5}">
                      <a16:colId xmlns:a16="http://schemas.microsoft.com/office/drawing/2014/main" val="22434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28938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15:02:06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https://scontent-iad3-1.cdninstagram.com/v/t51.12442-15/93660067_228426161700324_2337477368007730228_n.jpg?_nc_cat=104&amp;_nc_sid=8ae9d6&amp;_nc_ohc=cJtqmXFTUEYAX9GE0Y5&amp;_nc_ht=scontent-iad3-1.cdninstagram.com&amp;oh=c0691959a4e6aea5553e92cd713c6b97&amp;oe=5EBF7A15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extLst>
                  <a:ext uri="{0D108BD9-81ED-4DB2-BD59-A6C34878D82A}">
                    <a16:rowId xmlns:a16="http://schemas.microsoft.com/office/drawing/2014/main" val="2272656677"/>
                  </a:ext>
                </a:extLst>
              </a:tr>
            </a:tbl>
          </a:graphicData>
        </a:graphic>
      </p:graphicFrame>
      <p:sp>
        <p:nvSpPr>
          <p:cNvPr id="4" name="Text Placeholder 3">
            <a:extLst>
              <a:ext uri="{FF2B5EF4-FFF2-40B4-BE49-F238E27FC236}">
                <a16:creationId xmlns:a16="http://schemas.microsoft.com/office/drawing/2014/main" id="{DEC46515-2AC3-47A0-B678-54C4CDFA9ED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68822971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ACA9F-FBCB-44F9-A1F7-D286F51EA070}"/>
              </a:ext>
            </a:extLst>
          </p:cNvPr>
          <p:cNvSpPr>
            <a:spLocks noGrp="1"/>
          </p:cNvSpPr>
          <p:nvPr>
            <p:ph type="title"/>
          </p:nvPr>
        </p:nvSpPr>
        <p:spPr/>
        <p:txBody>
          <a:bodyPr/>
          <a:lstStyle/>
          <a:p>
            <a:r>
              <a:rPr lang="en-US"/>
              <a:t>Instagram Stories Table  | Samsung KSA - 23 of 25</a:t>
            </a:r>
          </a:p>
        </p:txBody>
      </p:sp>
      <p:graphicFrame>
        <p:nvGraphicFramePr>
          <p:cNvPr id="5" name="Table Placeholder 4">
            <a:extLst>
              <a:ext uri="{FF2B5EF4-FFF2-40B4-BE49-F238E27FC236}">
                <a16:creationId xmlns:a16="http://schemas.microsoft.com/office/drawing/2014/main" id="{3EE299C5-1A35-4C3C-934D-66BD5398B387}"/>
              </a:ext>
            </a:extLst>
          </p:cNvPr>
          <p:cNvGraphicFramePr>
            <a:graphicFrameLocks noGrp="1"/>
          </p:cNvGraphicFramePr>
          <p:nvPr>
            <p:ph type="tbl" sz="quarter" idx="13"/>
            <p:extLst>
              <p:ext uri="{D42A27DB-BD31-4B8C-83A1-F6EECF244321}">
                <p14:modId xmlns:p14="http://schemas.microsoft.com/office/powerpoint/2010/main" val="4181414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7807369"/>
                    </a:ext>
                  </a:extLst>
                </a:gridCol>
                <a:gridCol w="1316736">
                  <a:extLst>
                    <a:ext uri="{9D8B030D-6E8A-4147-A177-3AD203B41FA5}">
                      <a16:colId xmlns:a16="http://schemas.microsoft.com/office/drawing/2014/main" val="2773848796"/>
                    </a:ext>
                  </a:extLst>
                </a:gridCol>
                <a:gridCol w="658368">
                  <a:extLst>
                    <a:ext uri="{9D8B030D-6E8A-4147-A177-3AD203B41FA5}">
                      <a16:colId xmlns:a16="http://schemas.microsoft.com/office/drawing/2014/main" val="2621822545"/>
                    </a:ext>
                  </a:extLst>
                </a:gridCol>
                <a:gridCol w="658368">
                  <a:extLst>
                    <a:ext uri="{9D8B030D-6E8A-4147-A177-3AD203B41FA5}">
                      <a16:colId xmlns:a16="http://schemas.microsoft.com/office/drawing/2014/main" val="2258737497"/>
                    </a:ext>
                  </a:extLst>
                </a:gridCol>
                <a:gridCol w="658368">
                  <a:extLst>
                    <a:ext uri="{9D8B030D-6E8A-4147-A177-3AD203B41FA5}">
                      <a16:colId xmlns:a16="http://schemas.microsoft.com/office/drawing/2014/main" val="4045561543"/>
                    </a:ext>
                  </a:extLst>
                </a:gridCol>
                <a:gridCol w="658368">
                  <a:extLst>
                    <a:ext uri="{9D8B030D-6E8A-4147-A177-3AD203B41FA5}">
                      <a16:colId xmlns:a16="http://schemas.microsoft.com/office/drawing/2014/main" val="3518387939"/>
                    </a:ext>
                  </a:extLst>
                </a:gridCol>
                <a:gridCol w="658368">
                  <a:extLst>
                    <a:ext uri="{9D8B030D-6E8A-4147-A177-3AD203B41FA5}">
                      <a16:colId xmlns:a16="http://schemas.microsoft.com/office/drawing/2014/main" val="1336338401"/>
                    </a:ext>
                  </a:extLst>
                </a:gridCol>
                <a:gridCol w="658368">
                  <a:extLst>
                    <a:ext uri="{9D8B030D-6E8A-4147-A177-3AD203B41FA5}">
                      <a16:colId xmlns:a16="http://schemas.microsoft.com/office/drawing/2014/main" val="3756258474"/>
                    </a:ext>
                  </a:extLst>
                </a:gridCol>
                <a:gridCol w="658368">
                  <a:extLst>
                    <a:ext uri="{9D8B030D-6E8A-4147-A177-3AD203B41FA5}">
                      <a16:colId xmlns:a16="http://schemas.microsoft.com/office/drawing/2014/main" val="1132517485"/>
                    </a:ext>
                  </a:extLst>
                </a:gridCol>
                <a:gridCol w="658368">
                  <a:extLst>
                    <a:ext uri="{9D8B030D-6E8A-4147-A177-3AD203B41FA5}">
                      <a16:colId xmlns:a16="http://schemas.microsoft.com/office/drawing/2014/main" val="1754838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30417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15:02:05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https://scontent-iad3-1.cdninstagram.com/v/t51.12442-15/93777223_2652967784957057_6757747502333567310_n.jpg?_nc_cat=110&amp;_nc_sid=8ae9d6&amp;_nc_ohc=qoyubeIPoMQAX9vLkTE&amp;_nc_ht=scontent-iad3-1.cdninstagram.com&amp;oh=234b869499aac5876571d320accb2a90&amp;oe=5EBDF023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extLst>
                  <a:ext uri="{0D108BD9-81ED-4DB2-BD59-A6C34878D82A}">
                    <a16:rowId xmlns:a16="http://schemas.microsoft.com/office/drawing/2014/main" val="1763909030"/>
                  </a:ext>
                </a:extLst>
              </a:tr>
            </a:tbl>
          </a:graphicData>
        </a:graphic>
      </p:graphicFrame>
      <p:sp>
        <p:nvSpPr>
          <p:cNvPr id="4" name="Text Placeholder 3">
            <a:extLst>
              <a:ext uri="{FF2B5EF4-FFF2-40B4-BE49-F238E27FC236}">
                <a16:creationId xmlns:a16="http://schemas.microsoft.com/office/drawing/2014/main" id="{70F2EF08-7322-40F8-BF2A-910E67185A5E}"/>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7333321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2B24F-FB2A-41EF-8D59-CF8A9B749434}"/>
              </a:ext>
            </a:extLst>
          </p:cNvPr>
          <p:cNvSpPr>
            <a:spLocks noGrp="1"/>
          </p:cNvSpPr>
          <p:nvPr>
            <p:ph type="title"/>
          </p:nvPr>
        </p:nvSpPr>
        <p:spPr/>
        <p:txBody>
          <a:bodyPr/>
          <a:lstStyle/>
          <a:p>
            <a:r>
              <a:rPr lang="en-US"/>
              <a:t>Instagram Stories Table  | Samsung KSA - 24 of 25</a:t>
            </a:r>
          </a:p>
        </p:txBody>
      </p:sp>
      <p:graphicFrame>
        <p:nvGraphicFramePr>
          <p:cNvPr id="5" name="Table Placeholder 4">
            <a:extLst>
              <a:ext uri="{FF2B5EF4-FFF2-40B4-BE49-F238E27FC236}">
                <a16:creationId xmlns:a16="http://schemas.microsoft.com/office/drawing/2014/main" id="{A24DF7F1-D311-44BD-81ED-41B5A47BB2B3}"/>
              </a:ext>
            </a:extLst>
          </p:cNvPr>
          <p:cNvGraphicFramePr>
            <a:graphicFrameLocks noGrp="1"/>
          </p:cNvGraphicFramePr>
          <p:nvPr>
            <p:ph type="tbl" sz="quarter" idx="13"/>
            <p:extLst>
              <p:ext uri="{D42A27DB-BD31-4B8C-83A1-F6EECF244321}">
                <p14:modId xmlns:p14="http://schemas.microsoft.com/office/powerpoint/2010/main" val="2639152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08115290"/>
                    </a:ext>
                  </a:extLst>
                </a:gridCol>
                <a:gridCol w="1316736">
                  <a:extLst>
                    <a:ext uri="{9D8B030D-6E8A-4147-A177-3AD203B41FA5}">
                      <a16:colId xmlns:a16="http://schemas.microsoft.com/office/drawing/2014/main" val="2904753211"/>
                    </a:ext>
                  </a:extLst>
                </a:gridCol>
                <a:gridCol w="658368">
                  <a:extLst>
                    <a:ext uri="{9D8B030D-6E8A-4147-A177-3AD203B41FA5}">
                      <a16:colId xmlns:a16="http://schemas.microsoft.com/office/drawing/2014/main" val="3716910828"/>
                    </a:ext>
                  </a:extLst>
                </a:gridCol>
                <a:gridCol w="658368">
                  <a:extLst>
                    <a:ext uri="{9D8B030D-6E8A-4147-A177-3AD203B41FA5}">
                      <a16:colId xmlns:a16="http://schemas.microsoft.com/office/drawing/2014/main" val="2552059483"/>
                    </a:ext>
                  </a:extLst>
                </a:gridCol>
                <a:gridCol w="658368">
                  <a:extLst>
                    <a:ext uri="{9D8B030D-6E8A-4147-A177-3AD203B41FA5}">
                      <a16:colId xmlns:a16="http://schemas.microsoft.com/office/drawing/2014/main" val="2793954704"/>
                    </a:ext>
                  </a:extLst>
                </a:gridCol>
                <a:gridCol w="658368">
                  <a:extLst>
                    <a:ext uri="{9D8B030D-6E8A-4147-A177-3AD203B41FA5}">
                      <a16:colId xmlns:a16="http://schemas.microsoft.com/office/drawing/2014/main" val="2155006230"/>
                    </a:ext>
                  </a:extLst>
                </a:gridCol>
                <a:gridCol w="658368">
                  <a:extLst>
                    <a:ext uri="{9D8B030D-6E8A-4147-A177-3AD203B41FA5}">
                      <a16:colId xmlns:a16="http://schemas.microsoft.com/office/drawing/2014/main" val="3896970188"/>
                    </a:ext>
                  </a:extLst>
                </a:gridCol>
                <a:gridCol w="658368">
                  <a:extLst>
                    <a:ext uri="{9D8B030D-6E8A-4147-A177-3AD203B41FA5}">
                      <a16:colId xmlns:a16="http://schemas.microsoft.com/office/drawing/2014/main" val="2237798574"/>
                    </a:ext>
                  </a:extLst>
                </a:gridCol>
                <a:gridCol w="658368">
                  <a:extLst>
                    <a:ext uri="{9D8B030D-6E8A-4147-A177-3AD203B41FA5}">
                      <a16:colId xmlns:a16="http://schemas.microsoft.com/office/drawing/2014/main" val="3351452254"/>
                    </a:ext>
                  </a:extLst>
                </a:gridCol>
                <a:gridCol w="658368">
                  <a:extLst>
                    <a:ext uri="{9D8B030D-6E8A-4147-A177-3AD203B41FA5}">
                      <a16:colId xmlns:a16="http://schemas.microsoft.com/office/drawing/2014/main" val="1156350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688205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15:01:17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https://scontent-iad3-1.cdninstagram.com/v/t51.12442-15/93118732_596982130901708_4375143930181772336_n.jpg?_nc_cat=102&amp;_nc_sid=8ae9d6&amp;_nc_ohc=LoKnDAWfROEAX8dQVPc&amp;_nc_ht=scontent-iad3-1.cdninstagram.com&amp;oh=0c2696491d4086751f12bc20b2198a4c&amp;oe=5EBCAAEF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extLst>
                  <a:ext uri="{0D108BD9-81ED-4DB2-BD59-A6C34878D82A}">
                    <a16:rowId xmlns:a16="http://schemas.microsoft.com/office/drawing/2014/main" val="1081289844"/>
                  </a:ext>
                </a:extLst>
              </a:tr>
            </a:tbl>
          </a:graphicData>
        </a:graphic>
      </p:graphicFrame>
      <p:sp>
        <p:nvSpPr>
          <p:cNvPr id="4" name="Text Placeholder 3">
            <a:extLst>
              <a:ext uri="{FF2B5EF4-FFF2-40B4-BE49-F238E27FC236}">
                <a16:creationId xmlns:a16="http://schemas.microsoft.com/office/drawing/2014/main" id="{C7AC0D38-88BF-45B7-BB30-EE8101DC9DDC}"/>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4588639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DF254-5959-4829-AD96-A38BEAA2FD52}"/>
              </a:ext>
            </a:extLst>
          </p:cNvPr>
          <p:cNvSpPr>
            <a:spLocks noGrp="1"/>
          </p:cNvSpPr>
          <p:nvPr>
            <p:ph type="title"/>
          </p:nvPr>
        </p:nvSpPr>
        <p:spPr/>
        <p:txBody>
          <a:bodyPr/>
          <a:lstStyle/>
          <a:p>
            <a:r>
              <a:rPr lang="en-US"/>
              <a:t>Instagram Stories Table  | Samsung KSA - 25 of 25</a:t>
            </a:r>
          </a:p>
        </p:txBody>
      </p:sp>
      <p:graphicFrame>
        <p:nvGraphicFramePr>
          <p:cNvPr id="5" name="Table Placeholder 4">
            <a:extLst>
              <a:ext uri="{FF2B5EF4-FFF2-40B4-BE49-F238E27FC236}">
                <a16:creationId xmlns:a16="http://schemas.microsoft.com/office/drawing/2014/main" id="{76479518-A51B-410D-AEC0-D5ED296110CB}"/>
              </a:ext>
            </a:extLst>
          </p:cNvPr>
          <p:cNvGraphicFramePr>
            <a:graphicFrameLocks noGrp="1"/>
          </p:cNvGraphicFramePr>
          <p:nvPr>
            <p:ph type="tbl" sz="quarter" idx="13"/>
            <p:extLst>
              <p:ext uri="{D42A27DB-BD31-4B8C-83A1-F6EECF244321}">
                <p14:modId xmlns:p14="http://schemas.microsoft.com/office/powerpoint/2010/main" val="798229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6297540"/>
                    </a:ext>
                  </a:extLst>
                </a:gridCol>
                <a:gridCol w="1316736">
                  <a:extLst>
                    <a:ext uri="{9D8B030D-6E8A-4147-A177-3AD203B41FA5}">
                      <a16:colId xmlns:a16="http://schemas.microsoft.com/office/drawing/2014/main" val="1112632910"/>
                    </a:ext>
                  </a:extLst>
                </a:gridCol>
                <a:gridCol w="658368">
                  <a:extLst>
                    <a:ext uri="{9D8B030D-6E8A-4147-A177-3AD203B41FA5}">
                      <a16:colId xmlns:a16="http://schemas.microsoft.com/office/drawing/2014/main" val="4240614256"/>
                    </a:ext>
                  </a:extLst>
                </a:gridCol>
                <a:gridCol w="658368">
                  <a:extLst>
                    <a:ext uri="{9D8B030D-6E8A-4147-A177-3AD203B41FA5}">
                      <a16:colId xmlns:a16="http://schemas.microsoft.com/office/drawing/2014/main" val="2102986738"/>
                    </a:ext>
                  </a:extLst>
                </a:gridCol>
                <a:gridCol w="658368">
                  <a:extLst>
                    <a:ext uri="{9D8B030D-6E8A-4147-A177-3AD203B41FA5}">
                      <a16:colId xmlns:a16="http://schemas.microsoft.com/office/drawing/2014/main" val="3513906089"/>
                    </a:ext>
                  </a:extLst>
                </a:gridCol>
                <a:gridCol w="658368">
                  <a:extLst>
                    <a:ext uri="{9D8B030D-6E8A-4147-A177-3AD203B41FA5}">
                      <a16:colId xmlns:a16="http://schemas.microsoft.com/office/drawing/2014/main" val="3026306322"/>
                    </a:ext>
                  </a:extLst>
                </a:gridCol>
                <a:gridCol w="658368">
                  <a:extLst>
                    <a:ext uri="{9D8B030D-6E8A-4147-A177-3AD203B41FA5}">
                      <a16:colId xmlns:a16="http://schemas.microsoft.com/office/drawing/2014/main" val="1324944520"/>
                    </a:ext>
                  </a:extLst>
                </a:gridCol>
                <a:gridCol w="658368">
                  <a:extLst>
                    <a:ext uri="{9D8B030D-6E8A-4147-A177-3AD203B41FA5}">
                      <a16:colId xmlns:a16="http://schemas.microsoft.com/office/drawing/2014/main" val="3976454659"/>
                    </a:ext>
                  </a:extLst>
                </a:gridCol>
                <a:gridCol w="658368">
                  <a:extLst>
                    <a:ext uri="{9D8B030D-6E8A-4147-A177-3AD203B41FA5}">
                      <a16:colId xmlns:a16="http://schemas.microsoft.com/office/drawing/2014/main" val="3939673207"/>
                    </a:ext>
                  </a:extLst>
                </a:gridCol>
                <a:gridCol w="658368">
                  <a:extLst>
                    <a:ext uri="{9D8B030D-6E8A-4147-A177-3AD203B41FA5}">
                      <a16:colId xmlns:a16="http://schemas.microsoft.com/office/drawing/2014/main" val="2049915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906653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samsung_saudi - 2020-04-15 15:01:16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https://scontent-iad3-1.cdninstagram.com/v/t51.12442-15/93391988_3366178700076706_3195057922781708988_n.jpg?_nc_cat=107&amp;_nc_sid=8ae9d6&amp;_nc_ohc=00TmsqrwFF0AX_nYUd_&amp;_nc_ht=scontent-iad3-1.cdninstagram.com&amp;oh=41e241525113019087af7e5ffe932c38&amp;oe=5EBC766F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14:31:44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extLst>
                  <a:ext uri="{0D108BD9-81ED-4DB2-BD59-A6C34878D82A}">
                    <a16:rowId xmlns:a16="http://schemas.microsoft.com/office/drawing/2014/main" val="3913363340"/>
                  </a:ext>
                </a:extLst>
              </a:tr>
            </a:tbl>
          </a:graphicData>
        </a:graphic>
      </p:graphicFrame>
      <p:sp>
        <p:nvSpPr>
          <p:cNvPr id="4" name="Text Placeholder 3">
            <a:extLst>
              <a:ext uri="{FF2B5EF4-FFF2-40B4-BE49-F238E27FC236}">
                <a16:creationId xmlns:a16="http://schemas.microsoft.com/office/drawing/2014/main" id="{42FD4CBC-B58F-4702-A699-DBEE4E1AA403}"/>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1690662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E81EB-2624-4F1B-A58D-CDBD643EA0E7}"/>
              </a:ext>
            </a:extLst>
          </p:cNvPr>
          <p:cNvSpPr>
            <a:spLocks noGrp="1"/>
          </p:cNvSpPr>
          <p:nvPr>
            <p:ph type="title"/>
          </p:nvPr>
        </p:nvSpPr>
        <p:spPr/>
        <p:txBody>
          <a:bodyPr/>
          <a:lstStyle/>
          <a:p>
            <a:r>
              <a:rPr lang="en-US"/>
              <a:t>Instagram Stories Taps Line Chart | Samsung KSA</a:t>
            </a:r>
          </a:p>
        </p:txBody>
      </p:sp>
      <p:graphicFrame>
        <p:nvGraphicFramePr>
          <p:cNvPr id="6" name="Chart Placeholder 5">
            <a:extLst>
              <a:ext uri="{FF2B5EF4-FFF2-40B4-BE49-F238E27FC236}">
                <a16:creationId xmlns:a16="http://schemas.microsoft.com/office/drawing/2014/main" id="{31322599-1716-4D4F-8881-F9F83F6EE073}"/>
              </a:ext>
            </a:extLst>
          </p:cNvPr>
          <p:cNvGraphicFramePr>
            <a:graphicFrameLocks noGrp="1"/>
          </p:cNvGraphicFramePr>
          <p:nvPr>
            <p:ph type="chart" sz="quarter" idx="13"/>
            <p:extLst>
              <p:ext uri="{D42A27DB-BD31-4B8C-83A1-F6EECF244321}">
                <p14:modId xmlns:p14="http://schemas.microsoft.com/office/powerpoint/2010/main" val="36739681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17DC7F-63F9-478C-BF2C-67CCF9A6CC5A}"/>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6553C540-3AC3-41D1-BB1D-8EFC5E6B48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72118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B9403-C407-495E-863D-10B1F3FE03A0}"/>
              </a:ext>
            </a:extLst>
          </p:cNvPr>
          <p:cNvSpPr>
            <a:spLocks noGrp="1"/>
          </p:cNvSpPr>
          <p:nvPr>
            <p:ph type="title"/>
          </p:nvPr>
        </p:nvSpPr>
        <p:spPr/>
        <p:txBody>
          <a:bodyPr/>
          <a:lstStyle/>
          <a:p>
            <a:r>
              <a:rPr lang="en-US"/>
              <a:t>Instagram Key Metrics Table | Samsung KSA</a:t>
            </a:r>
          </a:p>
        </p:txBody>
      </p:sp>
      <p:graphicFrame>
        <p:nvGraphicFramePr>
          <p:cNvPr id="5" name="Table Placeholder 4">
            <a:extLst>
              <a:ext uri="{FF2B5EF4-FFF2-40B4-BE49-F238E27FC236}">
                <a16:creationId xmlns:a16="http://schemas.microsoft.com/office/drawing/2014/main" id="{F090AB8B-A0DE-408D-80CB-4E99213185D2}"/>
              </a:ext>
            </a:extLst>
          </p:cNvPr>
          <p:cNvGraphicFramePr>
            <a:graphicFrameLocks noGrp="1"/>
          </p:cNvGraphicFramePr>
          <p:nvPr>
            <p:ph type="tbl" sz="quarter" idx="13"/>
            <p:extLst>
              <p:ext uri="{D42A27DB-BD31-4B8C-83A1-F6EECF244321}">
                <p14:modId xmlns:p14="http://schemas.microsoft.com/office/powerpoint/2010/main" val="3285893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3137074285"/>
                    </a:ext>
                  </a:extLst>
                </a:gridCol>
                <a:gridCol w="493776">
                  <a:extLst>
                    <a:ext uri="{9D8B030D-6E8A-4147-A177-3AD203B41FA5}">
                      <a16:colId xmlns:a16="http://schemas.microsoft.com/office/drawing/2014/main" val="3794945113"/>
                    </a:ext>
                  </a:extLst>
                </a:gridCol>
                <a:gridCol w="493776">
                  <a:extLst>
                    <a:ext uri="{9D8B030D-6E8A-4147-A177-3AD203B41FA5}">
                      <a16:colId xmlns:a16="http://schemas.microsoft.com/office/drawing/2014/main" val="2600072316"/>
                    </a:ext>
                  </a:extLst>
                </a:gridCol>
                <a:gridCol w="493776">
                  <a:extLst>
                    <a:ext uri="{9D8B030D-6E8A-4147-A177-3AD203B41FA5}">
                      <a16:colId xmlns:a16="http://schemas.microsoft.com/office/drawing/2014/main" val="1419729715"/>
                    </a:ext>
                  </a:extLst>
                </a:gridCol>
                <a:gridCol w="493776">
                  <a:extLst>
                    <a:ext uri="{9D8B030D-6E8A-4147-A177-3AD203B41FA5}">
                      <a16:colId xmlns:a16="http://schemas.microsoft.com/office/drawing/2014/main" val="384053489"/>
                    </a:ext>
                  </a:extLst>
                </a:gridCol>
                <a:gridCol w="493776">
                  <a:extLst>
                    <a:ext uri="{9D8B030D-6E8A-4147-A177-3AD203B41FA5}">
                      <a16:colId xmlns:a16="http://schemas.microsoft.com/office/drawing/2014/main" val="253994632"/>
                    </a:ext>
                  </a:extLst>
                </a:gridCol>
                <a:gridCol w="493776">
                  <a:extLst>
                    <a:ext uri="{9D8B030D-6E8A-4147-A177-3AD203B41FA5}">
                      <a16:colId xmlns:a16="http://schemas.microsoft.com/office/drawing/2014/main" val="1053304255"/>
                    </a:ext>
                  </a:extLst>
                </a:gridCol>
                <a:gridCol w="493776">
                  <a:extLst>
                    <a:ext uri="{9D8B030D-6E8A-4147-A177-3AD203B41FA5}">
                      <a16:colId xmlns:a16="http://schemas.microsoft.com/office/drawing/2014/main" val="1263042942"/>
                    </a:ext>
                  </a:extLst>
                </a:gridCol>
                <a:gridCol w="493776">
                  <a:extLst>
                    <a:ext uri="{9D8B030D-6E8A-4147-A177-3AD203B41FA5}">
                      <a16:colId xmlns:a16="http://schemas.microsoft.com/office/drawing/2014/main" val="3256253603"/>
                    </a:ext>
                  </a:extLst>
                </a:gridCol>
                <a:gridCol w="493776">
                  <a:extLst>
                    <a:ext uri="{9D8B030D-6E8A-4147-A177-3AD203B41FA5}">
                      <a16:colId xmlns:a16="http://schemas.microsoft.com/office/drawing/2014/main" val="2825767346"/>
                    </a:ext>
                  </a:extLst>
                </a:gridCol>
                <a:gridCol w="493776">
                  <a:extLst>
                    <a:ext uri="{9D8B030D-6E8A-4147-A177-3AD203B41FA5}">
                      <a16:colId xmlns:a16="http://schemas.microsoft.com/office/drawing/2014/main" val="3512320376"/>
                    </a:ext>
                  </a:extLst>
                </a:gridCol>
                <a:gridCol w="493776">
                  <a:extLst>
                    <a:ext uri="{9D8B030D-6E8A-4147-A177-3AD203B41FA5}">
                      <a16:colId xmlns:a16="http://schemas.microsoft.com/office/drawing/2014/main" val="2513921240"/>
                    </a:ext>
                  </a:extLst>
                </a:gridCol>
                <a:gridCol w="493776">
                  <a:extLst>
                    <a:ext uri="{9D8B030D-6E8A-4147-A177-3AD203B41FA5}">
                      <a16:colId xmlns:a16="http://schemas.microsoft.com/office/drawing/2014/main" val="1319629238"/>
                    </a:ext>
                  </a:extLst>
                </a:gridCol>
                <a:gridCol w="493776">
                  <a:extLst>
                    <a:ext uri="{9D8B030D-6E8A-4147-A177-3AD203B41FA5}">
                      <a16:colId xmlns:a16="http://schemas.microsoft.com/office/drawing/2014/main" val="1315547779"/>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1946501416"/>
                  </a:ext>
                </a:extLst>
              </a:tr>
              <a:tr h="370840">
                <a:tc>
                  <a:txBody>
                    <a:bodyPr/>
                    <a:lstStyle/>
                    <a:p>
                      <a:r>
                        <a:rPr lang="en-US" sz="1000"/>
                        <a:t>samsung_saudi</a:t>
                      </a:r>
                    </a:p>
                  </a:txBody>
                  <a:tcPr/>
                </a:tc>
                <a:tc>
                  <a:txBody>
                    <a:bodyPr/>
                    <a:lstStyle/>
                    <a:p>
                      <a:r>
                        <a:rPr lang="en-US" sz="1000"/>
                        <a:t>18</a:t>
                      </a:r>
                    </a:p>
                  </a:txBody>
                  <a:tcPr/>
                </a:tc>
                <a:tc>
                  <a:txBody>
                    <a:bodyPr/>
                    <a:lstStyle/>
                    <a:p>
                      <a:r>
                        <a:rPr lang="en-US" sz="1000"/>
                        <a:t>38</a:t>
                      </a:r>
                    </a:p>
                  </a:txBody>
                  <a:tcPr/>
                </a:tc>
                <a:tc>
                  <a:txBody>
                    <a:bodyPr/>
                    <a:lstStyle/>
                    <a:p>
                      <a:r>
                        <a:rPr lang="en-US" sz="1000"/>
                        <a:t>8414</a:t>
                      </a:r>
                    </a:p>
                  </a:txBody>
                  <a:tcPr/>
                </a:tc>
                <a:tc>
                  <a:txBody>
                    <a:bodyPr/>
                    <a:lstStyle/>
                    <a:p>
                      <a:r>
                        <a:rPr lang="en-US" sz="1000"/>
                        <a:t>387</a:t>
                      </a:r>
                    </a:p>
                  </a:txBody>
                  <a:tcPr/>
                </a:tc>
                <a:tc>
                  <a:txBody>
                    <a:bodyPr/>
                    <a:lstStyle/>
                    <a:p>
                      <a:r>
                        <a:rPr lang="en-US" sz="1000"/>
                        <a:t>300507</a:t>
                      </a:r>
                    </a:p>
                  </a:txBody>
                  <a:tcPr/>
                </a:tc>
                <a:tc>
                  <a:txBody>
                    <a:bodyPr/>
                    <a:lstStyle/>
                    <a:p>
                      <a:r>
                        <a:rPr lang="en-US" sz="1000"/>
                        <a:t>144098</a:t>
                      </a:r>
                    </a:p>
                  </a:txBody>
                  <a:tcPr/>
                </a:tc>
                <a:tc>
                  <a:txBody>
                    <a:bodyPr/>
                    <a:lstStyle/>
                    <a:p>
                      <a:r>
                        <a:rPr lang="en-US" sz="1000"/>
                        <a:t>9091</a:t>
                      </a:r>
                    </a:p>
                  </a:txBody>
                  <a:tcPr/>
                </a:tc>
                <a:tc>
                  <a:txBody>
                    <a:bodyPr/>
                    <a:lstStyle/>
                    <a:p>
                      <a:r>
                        <a:rPr lang="en-US" sz="1000"/>
                        <a:t>15802.277777778</a:t>
                      </a:r>
                    </a:p>
                  </a:txBody>
                  <a:tcPr/>
                </a:tc>
                <a:tc>
                  <a:txBody>
                    <a:bodyPr/>
                    <a:lstStyle/>
                    <a:p>
                      <a:r>
                        <a:rPr lang="en-US" sz="1000"/>
                        <a:t>3162</a:t>
                      </a:r>
                    </a:p>
                  </a:txBody>
                  <a:tcPr/>
                </a:tc>
                <a:tc>
                  <a:txBody>
                    <a:bodyPr/>
                    <a:lstStyle/>
                    <a:p>
                      <a:r>
                        <a:rPr lang="en-US" sz="1000"/>
                        <a:t>290</a:t>
                      </a:r>
                    </a:p>
                  </a:txBody>
                  <a:tcPr/>
                </a:tc>
                <a:tc>
                  <a:txBody>
                    <a:bodyPr/>
                    <a:lstStyle/>
                    <a:p>
                      <a:r>
                        <a:rPr lang="en-US" sz="1000"/>
                        <a:t>11</a:t>
                      </a:r>
                    </a:p>
                  </a:txBody>
                  <a:tcPr/>
                </a:tc>
                <a:tc>
                  <a:txBody>
                    <a:bodyPr/>
                    <a:lstStyle/>
                    <a:p>
                      <a:r>
                        <a:rPr lang="en-US" sz="1000"/>
                        <a:t>2</a:t>
                      </a:r>
                    </a:p>
                  </a:txBody>
                  <a:tcPr/>
                </a:tc>
                <a:tc>
                  <a:txBody>
                    <a:bodyPr/>
                    <a:lstStyle/>
                    <a:p>
                      <a:r>
                        <a:rPr lang="en-US" sz="1000"/>
                        <a:t>5</a:t>
                      </a:r>
                    </a:p>
                  </a:txBody>
                  <a:tcPr/>
                </a:tc>
                <a:extLst>
                  <a:ext uri="{0D108BD9-81ED-4DB2-BD59-A6C34878D82A}">
                    <a16:rowId xmlns:a16="http://schemas.microsoft.com/office/drawing/2014/main" val="2163777204"/>
                  </a:ext>
                </a:extLst>
              </a:tr>
            </a:tbl>
          </a:graphicData>
        </a:graphic>
      </p:graphicFrame>
      <p:sp>
        <p:nvSpPr>
          <p:cNvPr id="4" name="Text Placeholder 3">
            <a:extLst>
              <a:ext uri="{FF2B5EF4-FFF2-40B4-BE49-F238E27FC236}">
                <a16:creationId xmlns:a16="http://schemas.microsoft.com/office/drawing/2014/main" id="{D50C96BC-086D-45A4-9D80-6404B3C7764B}"/>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4204765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EB734-38D4-4BCB-89E5-5F4CA3D63BA8}"/>
              </a:ext>
            </a:extLst>
          </p:cNvPr>
          <p:cNvSpPr>
            <a:spLocks noGrp="1"/>
          </p:cNvSpPr>
          <p:nvPr>
            <p:ph type="title"/>
          </p:nvPr>
        </p:nvSpPr>
        <p:spPr/>
        <p:txBody>
          <a:bodyPr/>
          <a:lstStyle/>
          <a:p>
            <a:r>
              <a:rPr lang="en-US"/>
              <a:t>Instagram Stories Key Metrics Table | Samsung KSA</a:t>
            </a:r>
          </a:p>
        </p:txBody>
      </p:sp>
      <p:graphicFrame>
        <p:nvGraphicFramePr>
          <p:cNvPr id="5" name="Table Placeholder 4">
            <a:extLst>
              <a:ext uri="{FF2B5EF4-FFF2-40B4-BE49-F238E27FC236}">
                <a16:creationId xmlns:a16="http://schemas.microsoft.com/office/drawing/2014/main" id="{E83C4F3C-87DF-46DD-AFCB-4C763DA91E37}"/>
              </a:ext>
            </a:extLst>
          </p:cNvPr>
          <p:cNvGraphicFramePr>
            <a:graphicFrameLocks noGrp="1"/>
          </p:cNvGraphicFramePr>
          <p:nvPr>
            <p:ph type="tbl" sz="quarter" idx="13"/>
            <p:extLst>
              <p:ext uri="{D42A27DB-BD31-4B8C-83A1-F6EECF244321}">
                <p14:modId xmlns:p14="http://schemas.microsoft.com/office/powerpoint/2010/main" val="2417495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236032909"/>
                    </a:ext>
                  </a:extLst>
                </a:gridCol>
                <a:gridCol w="658368">
                  <a:extLst>
                    <a:ext uri="{9D8B030D-6E8A-4147-A177-3AD203B41FA5}">
                      <a16:colId xmlns:a16="http://schemas.microsoft.com/office/drawing/2014/main" val="1571976380"/>
                    </a:ext>
                  </a:extLst>
                </a:gridCol>
                <a:gridCol w="658368">
                  <a:extLst>
                    <a:ext uri="{9D8B030D-6E8A-4147-A177-3AD203B41FA5}">
                      <a16:colId xmlns:a16="http://schemas.microsoft.com/office/drawing/2014/main" val="663065876"/>
                    </a:ext>
                  </a:extLst>
                </a:gridCol>
                <a:gridCol w="329184">
                  <a:extLst>
                    <a:ext uri="{9D8B030D-6E8A-4147-A177-3AD203B41FA5}">
                      <a16:colId xmlns:a16="http://schemas.microsoft.com/office/drawing/2014/main" val="313796649"/>
                    </a:ext>
                  </a:extLst>
                </a:gridCol>
                <a:gridCol w="329184">
                  <a:extLst>
                    <a:ext uri="{9D8B030D-6E8A-4147-A177-3AD203B41FA5}">
                      <a16:colId xmlns:a16="http://schemas.microsoft.com/office/drawing/2014/main" val="412224372"/>
                    </a:ext>
                  </a:extLst>
                </a:gridCol>
                <a:gridCol w="658368">
                  <a:extLst>
                    <a:ext uri="{9D8B030D-6E8A-4147-A177-3AD203B41FA5}">
                      <a16:colId xmlns:a16="http://schemas.microsoft.com/office/drawing/2014/main" val="217986190"/>
                    </a:ext>
                  </a:extLst>
                </a:gridCol>
                <a:gridCol w="658368">
                  <a:extLst>
                    <a:ext uri="{9D8B030D-6E8A-4147-A177-3AD203B41FA5}">
                      <a16:colId xmlns:a16="http://schemas.microsoft.com/office/drawing/2014/main" val="3219120446"/>
                    </a:ext>
                  </a:extLst>
                </a:gridCol>
                <a:gridCol w="658368">
                  <a:extLst>
                    <a:ext uri="{9D8B030D-6E8A-4147-A177-3AD203B41FA5}">
                      <a16:colId xmlns:a16="http://schemas.microsoft.com/office/drawing/2014/main" val="2560585389"/>
                    </a:ext>
                  </a:extLst>
                </a:gridCol>
                <a:gridCol w="658368">
                  <a:extLst>
                    <a:ext uri="{9D8B030D-6E8A-4147-A177-3AD203B41FA5}">
                      <a16:colId xmlns:a16="http://schemas.microsoft.com/office/drawing/2014/main" val="1337443024"/>
                    </a:ext>
                  </a:extLst>
                </a:gridCol>
                <a:gridCol w="658368">
                  <a:extLst>
                    <a:ext uri="{9D8B030D-6E8A-4147-A177-3AD203B41FA5}">
                      <a16:colId xmlns:a16="http://schemas.microsoft.com/office/drawing/2014/main" val="4028475473"/>
                    </a:ext>
                  </a:extLst>
                </a:gridCol>
                <a:gridCol w="658368">
                  <a:extLst>
                    <a:ext uri="{9D8B030D-6E8A-4147-A177-3AD203B41FA5}">
                      <a16:colId xmlns:a16="http://schemas.microsoft.com/office/drawing/2014/main" val="2651677832"/>
                    </a:ext>
                  </a:extLst>
                </a:gridCol>
                <a:gridCol w="658368">
                  <a:extLst>
                    <a:ext uri="{9D8B030D-6E8A-4147-A177-3AD203B41FA5}">
                      <a16:colId xmlns:a16="http://schemas.microsoft.com/office/drawing/2014/main" val="3244838306"/>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4138015372"/>
                  </a:ext>
                </a:extLst>
              </a:tr>
              <a:tr h="370840">
                <a:tc>
                  <a:txBody>
                    <a:bodyPr/>
                    <a:lstStyle/>
                    <a:p>
                      <a:r>
                        <a:rPr lang="en-US" sz="1000"/>
                        <a:t>samsung_saudi</a:t>
                      </a:r>
                    </a:p>
                  </a:txBody>
                  <a:tcPr/>
                </a:tc>
                <a:tc>
                  <a:txBody>
                    <a:bodyPr/>
                    <a:lstStyle/>
                    <a:p>
                      <a:r>
                        <a:rPr lang="en-US" sz="1000"/>
                        <a:t>38</a:t>
                      </a:r>
                    </a:p>
                  </a:txBody>
                  <a:tcPr/>
                </a:tc>
                <a:tc>
                  <a:txBody>
                    <a:bodyPr/>
                    <a:lstStyle/>
                    <a:p>
                      <a:r>
                        <a:rPr lang="en-US" sz="1000"/>
                        <a:t>0.9912</a:t>
                      </a:r>
                    </a:p>
                  </a:txBody>
                  <a:tcPr/>
                </a:tc>
                <a:tc>
                  <a:txBody>
                    <a:bodyPr/>
                    <a:lstStyle/>
                    <a:p>
                      <a:r>
                        <a:rPr lang="en-US" sz="1000"/>
                        <a:t>227.42</a:t>
                      </a:r>
                    </a:p>
                  </a:txBody>
                  <a:tcPr/>
                </a:tc>
                <a:tc>
                  <a:txBody>
                    <a:bodyPr/>
                    <a:lstStyle/>
                    <a:p>
                      <a:r>
                        <a:rPr lang="en-US" sz="1000"/>
                        <a:t>0.37</a:t>
                      </a:r>
                    </a:p>
                  </a:txBody>
                  <a:tcPr/>
                </a:tc>
                <a:tc>
                  <a:txBody>
                    <a:bodyPr/>
                    <a:lstStyle/>
                    <a:p>
                      <a:r>
                        <a:rPr lang="en-US" sz="1000"/>
                        <a:t>3792.05</a:t>
                      </a:r>
                    </a:p>
                  </a:txBody>
                  <a:tcPr/>
                </a:tc>
                <a:tc>
                  <a:txBody>
                    <a:bodyPr/>
                    <a:lstStyle/>
                    <a:p>
                      <a:r>
                        <a:rPr lang="en-US" sz="1000"/>
                        <a:t>3162.00</a:t>
                      </a:r>
                    </a:p>
                  </a:txBody>
                  <a:tcPr/>
                </a:tc>
                <a:tc>
                  <a:txBody>
                    <a:bodyPr/>
                    <a:lstStyle/>
                    <a:p>
                      <a:r>
                        <a:rPr lang="en-US" sz="1000"/>
                        <a:t>2872.61</a:t>
                      </a:r>
                    </a:p>
                  </a:txBody>
                  <a:tcPr/>
                </a:tc>
                <a:tc>
                  <a:txBody>
                    <a:bodyPr/>
                    <a:lstStyle/>
                    <a:p>
                      <a:r>
                        <a:rPr lang="en-US" sz="1000"/>
                        <a:t>2872.24</a:t>
                      </a:r>
                    </a:p>
                  </a:txBody>
                  <a:tcPr/>
                </a:tc>
                <a:tc>
                  <a:txBody>
                    <a:bodyPr/>
                    <a:lstStyle/>
                    <a:p>
                      <a:r>
                        <a:rPr lang="en-US" sz="1000"/>
                        <a:t>144098</a:t>
                      </a:r>
                    </a:p>
                  </a:txBody>
                  <a:tcPr/>
                </a:tc>
                <a:tc>
                  <a:txBody>
                    <a:bodyPr/>
                    <a:lstStyle/>
                    <a:p>
                      <a:r>
                        <a:rPr lang="en-US" sz="1000"/>
                        <a:t>8642</a:t>
                      </a:r>
                    </a:p>
                  </a:txBody>
                  <a:tcPr/>
                </a:tc>
                <a:tc>
                  <a:txBody>
                    <a:bodyPr/>
                    <a:lstStyle/>
                    <a:p>
                      <a:r>
                        <a:rPr lang="en-US" sz="1000"/>
                        <a:t>109159</a:t>
                      </a:r>
                    </a:p>
                  </a:txBody>
                  <a:tcPr/>
                </a:tc>
                <a:extLst>
                  <a:ext uri="{0D108BD9-81ED-4DB2-BD59-A6C34878D82A}">
                    <a16:rowId xmlns:a16="http://schemas.microsoft.com/office/drawing/2014/main" val="1705740337"/>
                  </a:ext>
                </a:extLst>
              </a:tr>
            </a:tbl>
          </a:graphicData>
        </a:graphic>
      </p:graphicFrame>
      <p:sp>
        <p:nvSpPr>
          <p:cNvPr id="4" name="Text Placeholder 3">
            <a:extLst>
              <a:ext uri="{FF2B5EF4-FFF2-40B4-BE49-F238E27FC236}">
                <a16:creationId xmlns:a16="http://schemas.microsoft.com/office/drawing/2014/main" id="{A5D3D54C-680B-4EA9-84B4-1DCC6229F43D}"/>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6904269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4A540-DAEE-465B-835B-3FCE8F03CFA2}"/>
              </a:ext>
            </a:extLst>
          </p:cNvPr>
          <p:cNvSpPr>
            <a:spLocks noGrp="1"/>
          </p:cNvSpPr>
          <p:nvPr>
            <p:ph type="title"/>
          </p:nvPr>
        </p:nvSpPr>
        <p:spPr/>
        <p:txBody>
          <a:bodyPr/>
          <a:lstStyle/>
          <a:p>
            <a:r>
              <a:rPr lang="en-US"/>
              <a:t>Twitter Followers Total | Samsung KSA</a:t>
            </a:r>
          </a:p>
        </p:txBody>
      </p:sp>
      <p:graphicFrame>
        <p:nvGraphicFramePr>
          <p:cNvPr id="6" name="Chart Placeholder 5">
            <a:extLst>
              <a:ext uri="{FF2B5EF4-FFF2-40B4-BE49-F238E27FC236}">
                <a16:creationId xmlns:a16="http://schemas.microsoft.com/office/drawing/2014/main" id="{87348190-C323-4832-8744-098213D7154A}"/>
              </a:ext>
            </a:extLst>
          </p:cNvPr>
          <p:cNvGraphicFramePr>
            <a:graphicFrameLocks noGrp="1"/>
          </p:cNvGraphicFramePr>
          <p:nvPr>
            <p:ph type="chart" sz="quarter" idx="13"/>
            <p:extLst>
              <p:ext uri="{D42A27DB-BD31-4B8C-83A1-F6EECF244321}">
                <p14:modId xmlns:p14="http://schemas.microsoft.com/office/powerpoint/2010/main" val="2718982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F1B814-285E-4314-81F8-141C5B44460D}"/>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F81AC2A5-27F5-4453-B7E4-24B2A43F19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60888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EEC76-C83E-4BE7-8F6A-E415C24C9555}"/>
              </a:ext>
            </a:extLst>
          </p:cNvPr>
          <p:cNvSpPr>
            <a:spLocks noGrp="1"/>
          </p:cNvSpPr>
          <p:nvPr>
            <p:ph type="title"/>
          </p:nvPr>
        </p:nvSpPr>
        <p:spPr/>
        <p:txBody>
          <a:bodyPr/>
          <a:lstStyle/>
          <a:p>
            <a:r>
              <a:rPr lang="en-US"/>
              <a:t>Twitter Daily Avg. Impressions Per Tweet | Samsung KSA</a:t>
            </a:r>
          </a:p>
        </p:txBody>
      </p:sp>
      <p:graphicFrame>
        <p:nvGraphicFramePr>
          <p:cNvPr id="6" name="Chart Placeholder 5">
            <a:extLst>
              <a:ext uri="{FF2B5EF4-FFF2-40B4-BE49-F238E27FC236}">
                <a16:creationId xmlns:a16="http://schemas.microsoft.com/office/drawing/2014/main" id="{0C94F88B-27D3-48FA-87E7-83DB62A35FB0}"/>
              </a:ext>
            </a:extLst>
          </p:cNvPr>
          <p:cNvGraphicFramePr>
            <a:graphicFrameLocks noGrp="1"/>
          </p:cNvGraphicFramePr>
          <p:nvPr>
            <p:ph type="chart" sz="quarter" idx="13"/>
            <p:extLst>
              <p:ext uri="{D42A27DB-BD31-4B8C-83A1-F6EECF244321}">
                <p14:modId xmlns:p14="http://schemas.microsoft.com/office/powerpoint/2010/main" val="25889857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B4DBD3-6EBB-45D6-954C-F2433C5E44A0}"/>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1DC50508-8573-40F9-96FA-51977E9F6B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21016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79DEA-6049-41CB-B2F0-3A402F7EB1A6}"/>
              </a:ext>
            </a:extLst>
          </p:cNvPr>
          <p:cNvSpPr>
            <a:spLocks noGrp="1"/>
          </p:cNvSpPr>
          <p:nvPr>
            <p:ph type="title"/>
          </p:nvPr>
        </p:nvSpPr>
        <p:spPr/>
        <p:txBody>
          <a:bodyPr/>
          <a:lstStyle/>
          <a:p>
            <a:r>
              <a:rPr lang="en-US"/>
              <a:t>Twitter Key Metrics Table | Samsung KSA</a:t>
            </a:r>
          </a:p>
        </p:txBody>
      </p:sp>
      <p:graphicFrame>
        <p:nvGraphicFramePr>
          <p:cNvPr id="5" name="Table Placeholder 4">
            <a:extLst>
              <a:ext uri="{FF2B5EF4-FFF2-40B4-BE49-F238E27FC236}">
                <a16:creationId xmlns:a16="http://schemas.microsoft.com/office/drawing/2014/main" id="{822C2B48-7180-4642-ABD1-94067F3EE453}"/>
              </a:ext>
            </a:extLst>
          </p:cNvPr>
          <p:cNvGraphicFramePr>
            <a:graphicFrameLocks noGrp="1"/>
          </p:cNvGraphicFramePr>
          <p:nvPr>
            <p:ph type="tbl" sz="quarter" idx="13"/>
            <p:extLst>
              <p:ext uri="{D42A27DB-BD31-4B8C-83A1-F6EECF244321}">
                <p14:modId xmlns:p14="http://schemas.microsoft.com/office/powerpoint/2010/main" val="2542669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890118329"/>
                    </a:ext>
                  </a:extLst>
                </a:gridCol>
                <a:gridCol w="411480">
                  <a:extLst>
                    <a:ext uri="{9D8B030D-6E8A-4147-A177-3AD203B41FA5}">
                      <a16:colId xmlns:a16="http://schemas.microsoft.com/office/drawing/2014/main" val="659689506"/>
                    </a:ext>
                  </a:extLst>
                </a:gridCol>
                <a:gridCol w="411480">
                  <a:extLst>
                    <a:ext uri="{9D8B030D-6E8A-4147-A177-3AD203B41FA5}">
                      <a16:colId xmlns:a16="http://schemas.microsoft.com/office/drawing/2014/main" val="1377479995"/>
                    </a:ext>
                  </a:extLst>
                </a:gridCol>
                <a:gridCol w="411480">
                  <a:extLst>
                    <a:ext uri="{9D8B030D-6E8A-4147-A177-3AD203B41FA5}">
                      <a16:colId xmlns:a16="http://schemas.microsoft.com/office/drawing/2014/main" val="3494245170"/>
                    </a:ext>
                  </a:extLst>
                </a:gridCol>
                <a:gridCol w="411480">
                  <a:extLst>
                    <a:ext uri="{9D8B030D-6E8A-4147-A177-3AD203B41FA5}">
                      <a16:colId xmlns:a16="http://schemas.microsoft.com/office/drawing/2014/main" val="216228344"/>
                    </a:ext>
                  </a:extLst>
                </a:gridCol>
                <a:gridCol w="411480">
                  <a:extLst>
                    <a:ext uri="{9D8B030D-6E8A-4147-A177-3AD203B41FA5}">
                      <a16:colId xmlns:a16="http://schemas.microsoft.com/office/drawing/2014/main" val="4029506985"/>
                    </a:ext>
                  </a:extLst>
                </a:gridCol>
                <a:gridCol w="411480">
                  <a:extLst>
                    <a:ext uri="{9D8B030D-6E8A-4147-A177-3AD203B41FA5}">
                      <a16:colId xmlns:a16="http://schemas.microsoft.com/office/drawing/2014/main" val="131959670"/>
                    </a:ext>
                  </a:extLst>
                </a:gridCol>
                <a:gridCol w="411480">
                  <a:extLst>
                    <a:ext uri="{9D8B030D-6E8A-4147-A177-3AD203B41FA5}">
                      <a16:colId xmlns:a16="http://schemas.microsoft.com/office/drawing/2014/main" val="305790776"/>
                    </a:ext>
                  </a:extLst>
                </a:gridCol>
                <a:gridCol w="411480">
                  <a:extLst>
                    <a:ext uri="{9D8B030D-6E8A-4147-A177-3AD203B41FA5}">
                      <a16:colId xmlns:a16="http://schemas.microsoft.com/office/drawing/2014/main" val="3746128042"/>
                    </a:ext>
                  </a:extLst>
                </a:gridCol>
                <a:gridCol w="411480">
                  <a:extLst>
                    <a:ext uri="{9D8B030D-6E8A-4147-A177-3AD203B41FA5}">
                      <a16:colId xmlns:a16="http://schemas.microsoft.com/office/drawing/2014/main" val="4293676343"/>
                    </a:ext>
                  </a:extLst>
                </a:gridCol>
                <a:gridCol w="411480">
                  <a:extLst>
                    <a:ext uri="{9D8B030D-6E8A-4147-A177-3AD203B41FA5}">
                      <a16:colId xmlns:a16="http://schemas.microsoft.com/office/drawing/2014/main" val="380046255"/>
                    </a:ext>
                  </a:extLst>
                </a:gridCol>
                <a:gridCol w="411480">
                  <a:extLst>
                    <a:ext uri="{9D8B030D-6E8A-4147-A177-3AD203B41FA5}">
                      <a16:colId xmlns:a16="http://schemas.microsoft.com/office/drawing/2014/main" val="3333144235"/>
                    </a:ext>
                  </a:extLst>
                </a:gridCol>
                <a:gridCol w="411480">
                  <a:extLst>
                    <a:ext uri="{9D8B030D-6E8A-4147-A177-3AD203B41FA5}">
                      <a16:colId xmlns:a16="http://schemas.microsoft.com/office/drawing/2014/main" val="665342028"/>
                    </a:ext>
                  </a:extLst>
                </a:gridCol>
                <a:gridCol w="411480">
                  <a:extLst>
                    <a:ext uri="{9D8B030D-6E8A-4147-A177-3AD203B41FA5}">
                      <a16:colId xmlns:a16="http://schemas.microsoft.com/office/drawing/2014/main" val="356666269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10099755"/>
                  </a:ext>
                </a:extLst>
              </a:tr>
              <a:tr h="370840">
                <a:tc>
                  <a:txBody>
                    <a:bodyPr/>
                    <a:lstStyle/>
                    <a:p>
                      <a:r>
                        <a:rPr lang="en-US" sz="1000"/>
                        <a:t>SamsungSaudi</a:t>
                      </a:r>
                    </a:p>
                  </a:txBody>
                  <a:tcPr/>
                </a:tc>
                <a:tc>
                  <a:txBody>
                    <a:bodyPr/>
                    <a:lstStyle/>
                    <a:p>
                      <a:r>
                        <a:rPr lang="en-US" sz="1000"/>
                        <a:t>737992</a:t>
                      </a:r>
                    </a:p>
                  </a:txBody>
                  <a:tcPr/>
                </a:tc>
                <a:tc>
                  <a:txBody>
                    <a:bodyPr/>
                    <a:lstStyle/>
                    <a:p>
                      <a:r>
                        <a:rPr lang="en-US" sz="1000"/>
                        <a:t>2848</a:t>
                      </a:r>
                    </a:p>
                  </a:txBody>
                  <a:tcPr/>
                </a:tc>
                <a:tc>
                  <a:txBody>
                    <a:bodyPr/>
                    <a:lstStyle/>
                    <a:p>
                      <a:r>
                        <a:rPr lang="en-US" sz="1000"/>
                        <a:t>76</a:t>
                      </a:r>
                    </a:p>
                  </a:txBody>
                  <a:tcPr/>
                </a:tc>
                <a:tc>
                  <a:txBody>
                    <a:bodyPr/>
                    <a:lstStyle/>
                    <a:p>
                      <a:r>
                        <a:rPr lang="en-US" sz="1000"/>
                        <a:t>15</a:t>
                      </a:r>
                    </a:p>
                  </a:txBody>
                  <a:tcPr/>
                </a:tc>
                <a:tc>
                  <a:txBody>
                    <a:bodyPr/>
                    <a:lstStyle/>
                    <a:p>
                      <a:r>
                        <a:rPr lang="en-US" sz="1000"/>
                        <a:t>0</a:t>
                      </a:r>
                    </a:p>
                  </a:txBody>
                  <a:tcPr/>
                </a:tc>
                <a:tc>
                  <a:txBody>
                    <a:bodyPr/>
                    <a:lstStyle/>
                    <a:p>
                      <a:r>
                        <a:rPr lang="en-US" sz="1000"/>
                        <a:t>61</a:t>
                      </a:r>
                    </a:p>
                  </a:txBody>
                  <a:tcPr/>
                </a:tc>
                <a:tc>
                  <a:txBody>
                    <a:bodyPr/>
                    <a:lstStyle/>
                    <a:p>
                      <a:r>
                        <a:rPr lang="en-US" sz="1000"/>
                        <a:t>112</a:t>
                      </a:r>
                    </a:p>
                  </a:txBody>
                  <a:tcPr/>
                </a:tc>
                <a:tc>
                  <a:txBody>
                    <a:bodyPr/>
                    <a:lstStyle/>
                    <a:p>
                      <a:r>
                        <a:rPr lang="en-US" sz="1000"/>
                        <a:t>112</a:t>
                      </a:r>
                    </a:p>
                  </a:txBody>
                  <a:tcPr/>
                </a:tc>
                <a:tc>
                  <a:txBody>
                    <a:bodyPr/>
                    <a:lstStyle/>
                    <a:p>
                      <a:r>
                        <a:rPr lang="en-US" sz="1000"/>
                        <a:t>405</a:t>
                      </a:r>
                    </a:p>
                  </a:txBody>
                  <a:tcPr/>
                </a:tc>
                <a:tc>
                  <a:txBody>
                    <a:bodyPr/>
                    <a:lstStyle/>
                    <a:p>
                      <a:r>
                        <a:rPr lang="en-US" sz="1000"/>
                        <a:t>158</a:t>
                      </a:r>
                    </a:p>
                  </a:txBody>
                  <a:tcPr/>
                </a:tc>
                <a:tc>
                  <a:txBody>
                    <a:bodyPr/>
                    <a:lstStyle/>
                    <a:p>
                      <a:r>
                        <a:rPr lang="en-US" sz="1000"/>
                        <a:t>3921</a:t>
                      </a:r>
                    </a:p>
                  </a:txBody>
                  <a:tcPr/>
                </a:tc>
                <a:tc>
                  <a:txBody>
                    <a:bodyPr/>
                    <a:lstStyle/>
                    <a:p>
                      <a:r>
                        <a:rPr lang="en-US" sz="1000"/>
                        <a:t>0.0061 %</a:t>
                      </a:r>
                    </a:p>
                  </a:txBody>
                  <a:tcPr/>
                </a:tc>
                <a:tc>
                  <a:txBody>
                    <a:bodyPr/>
                    <a:lstStyle/>
                    <a:p>
                      <a:r>
                        <a:rPr lang="en-US" sz="1000"/>
                        <a:t>6.5 %</a:t>
                      </a:r>
                    </a:p>
                  </a:txBody>
                  <a:tcPr/>
                </a:tc>
                <a:extLst>
                  <a:ext uri="{0D108BD9-81ED-4DB2-BD59-A6C34878D82A}">
                    <a16:rowId xmlns:a16="http://schemas.microsoft.com/office/drawing/2014/main" val="3862549728"/>
                  </a:ext>
                </a:extLst>
              </a:tr>
              <a:tr h="370840">
                <a:tc>
                  <a:txBody>
                    <a:bodyPr/>
                    <a:lstStyle/>
                    <a:p>
                      <a:r>
                        <a:rPr lang="en-US" sz="1000"/>
                        <a:t>Huawei Arabia</a:t>
                      </a:r>
                    </a:p>
                  </a:txBody>
                  <a:tcPr/>
                </a:tc>
                <a:tc>
                  <a:txBody>
                    <a:bodyPr/>
                    <a:lstStyle/>
                    <a:p>
                      <a:r>
                        <a:rPr lang="en-US" sz="1000"/>
                        <a:t>288913</a:t>
                      </a:r>
                    </a:p>
                  </a:txBody>
                  <a:tcPr/>
                </a:tc>
                <a:tc>
                  <a:txBody>
                    <a:bodyPr/>
                    <a:lstStyle/>
                    <a:p>
                      <a:r>
                        <a:rPr lang="en-US" sz="1000"/>
                        <a:t>2484</a:t>
                      </a:r>
                    </a:p>
                  </a:txBody>
                  <a:tcPr/>
                </a:tc>
                <a:tc>
                  <a:txBody>
                    <a:bodyPr/>
                    <a:lstStyle/>
                    <a:p>
                      <a:r>
                        <a:rPr lang="en-US" sz="1000"/>
                        <a:t>580</a:t>
                      </a:r>
                    </a:p>
                  </a:txBody>
                  <a:tcPr/>
                </a:tc>
                <a:tc>
                  <a:txBody>
                    <a:bodyPr/>
                    <a:lstStyle/>
                    <a:p>
                      <a:r>
                        <a:rPr lang="en-US" sz="1000"/>
                        <a:t>71</a:t>
                      </a:r>
                    </a:p>
                  </a:txBody>
                  <a:tcPr/>
                </a:tc>
                <a:tc>
                  <a:txBody>
                    <a:bodyPr/>
                    <a:lstStyle/>
                    <a:p>
                      <a:r>
                        <a:rPr lang="en-US" sz="1000"/>
                        <a:t>0</a:t>
                      </a:r>
                    </a:p>
                  </a:txBody>
                  <a:tcPr/>
                </a:tc>
                <a:tc>
                  <a:txBody>
                    <a:bodyPr/>
                    <a:lstStyle/>
                    <a:p>
                      <a:r>
                        <a:rPr lang="en-US" sz="1000"/>
                        <a:t>509</a:t>
                      </a:r>
                    </a:p>
                  </a:txBody>
                  <a:tcPr/>
                </a:tc>
                <a:tc>
                  <a:txBody>
                    <a:bodyPr/>
                    <a:lstStyle/>
                    <a:p>
                      <a:r>
                        <a:rPr lang="en-US" sz="1000"/>
                        <a:t>277</a:t>
                      </a:r>
                    </a:p>
                  </a:txBody>
                  <a:tcPr/>
                </a:tc>
                <a:tc>
                  <a:txBody>
                    <a:bodyPr/>
                    <a:lstStyle/>
                    <a:p>
                      <a:r>
                        <a:rPr lang="en-US" sz="1000"/>
                        <a:t>270</a:t>
                      </a:r>
                    </a:p>
                  </a:txBody>
                  <a:tcPr/>
                </a:tc>
                <a:tc>
                  <a:txBody>
                    <a:bodyPr/>
                    <a:lstStyle/>
                    <a:p>
                      <a:r>
                        <a:rPr lang="en-US" sz="1000"/>
                        <a:t>1607</a:t>
                      </a:r>
                    </a:p>
                  </a:txBody>
                  <a:tcPr/>
                </a:tc>
                <a:tc>
                  <a:txBody>
                    <a:bodyPr/>
                    <a:lstStyle/>
                    <a:p>
                      <a:r>
                        <a:rPr lang="en-US" sz="1000"/>
                        <a:t>184</a:t>
                      </a:r>
                    </a:p>
                  </a:txBody>
                  <a:tcPr/>
                </a:tc>
                <a:tc>
                  <a:txBody>
                    <a:bodyPr/>
                    <a:lstStyle/>
                    <a:p>
                      <a:r>
                        <a:rPr lang="en-US" sz="1000"/>
                        <a:t>1427</a:t>
                      </a:r>
                    </a:p>
                  </a:txBody>
                  <a:tcPr/>
                </a:tc>
                <a:tc>
                  <a:txBody>
                    <a:bodyPr/>
                    <a:lstStyle/>
                    <a:p>
                      <a:r>
                        <a:rPr lang="en-US" sz="1000"/>
                        <a:t>0.0101 %</a:t>
                      </a:r>
                    </a:p>
                  </a:txBody>
                  <a:tcPr/>
                </a:tc>
                <a:tc>
                  <a:txBody>
                    <a:bodyPr/>
                    <a:lstStyle/>
                    <a:p>
                      <a:r>
                        <a:rPr lang="en-US" sz="1000"/>
                        <a:t>52.7 %</a:t>
                      </a:r>
                    </a:p>
                  </a:txBody>
                  <a:tcPr/>
                </a:tc>
                <a:extLst>
                  <a:ext uri="{0D108BD9-81ED-4DB2-BD59-A6C34878D82A}">
                    <a16:rowId xmlns:a16="http://schemas.microsoft.com/office/drawing/2014/main" val="149428938"/>
                  </a:ext>
                </a:extLst>
              </a:tr>
            </a:tbl>
          </a:graphicData>
        </a:graphic>
      </p:graphicFrame>
      <p:sp>
        <p:nvSpPr>
          <p:cNvPr id="4" name="Text Placeholder 3">
            <a:extLst>
              <a:ext uri="{FF2B5EF4-FFF2-40B4-BE49-F238E27FC236}">
                <a16:creationId xmlns:a16="http://schemas.microsoft.com/office/drawing/2014/main" id="{BB03F7EC-B9FF-4E86-98F2-E79F6F664119}"/>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0232769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72762-1053-4509-A32A-19D12AB6A227}"/>
              </a:ext>
            </a:extLst>
          </p:cNvPr>
          <p:cNvSpPr>
            <a:spLocks noGrp="1"/>
          </p:cNvSpPr>
          <p:nvPr>
            <p:ph type="title"/>
          </p:nvPr>
        </p:nvSpPr>
        <p:spPr/>
        <p:txBody>
          <a:bodyPr/>
          <a:lstStyle/>
          <a:p>
            <a:r>
              <a:rPr lang="en-US"/>
              <a:t>Twitter Twitter Analytics Table Own Tweets | Samsung KSA</a:t>
            </a:r>
          </a:p>
        </p:txBody>
      </p:sp>
      <p:graphicFrame>
        <p:nvGraphicFramePr>
          <p:cNvPr id="5" name="Table Placeholder 4">
            <a:extLst>
              <a:ext uri="{FF2B5EF4-FFF2-40B4-BE49-F238E27FC236}">
                <a16:creationId xmlns:a16="http://schemas.microsoft.com/office/drawing/2014/main" id="{50A889F2-92D2-4849-B5DA-CD3D5655CB83}"/>
              </a:ext>
            </a:extLst>
          </p:cNvPr>
          <p:cNvGraphicFramePr>
            <a:graphicFrameLocks noGrp="1"/>
          </p:cNvGraphicFramePr>
          <p:nvPr>
            <p:ph type="tbl" sz="quarter" idx="13"/>
            <p:extLst>
              <p:ext uri="{D42A27DB-BD31-4B8C-83A1-F6EECF244321}">
                <p14:modId xmlns:p14="http://schemas.microsoft.com/office/powerpoint/2010/main" val="931774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7938094"/>
                    </a:ext>
                  </a:extLst>
                </a:gridCol>
                <a:gridCol w="822960">
                  <a:extLst>
                    <a:ext uri="{9D8B030D-6E8A-4147-A177-3AD203B41FA5}">
                      <a16:colId xmlns:a16="http://schemas.microsoft.com/office/drawing/2014/main" val="3807323467"/>
                    </a:ext>
                  </a:extLst>
                </a:gridCol>
                <a:gridCol w="822960">
                  <a:extLst>
                    <a:ext uri="{9D8B030D-6E8A-4147-A177-3AD203B41FA5}">
                      <a16:colId xmlns:a16="http://schemas.microsoft.com/office/drawing/2014/main" val="1528834886"/>
                    </a:ext>
                  </a:extLst>
                </a:gridCol>
                <a:gridCol w="822960">
                  <a:extLst>
                    <a:ext uri="{9D8B030D-6E8A-4147-A177-3AD203B41FA5}">
                      <a16:colId xmlns:a16="http://schemas.microsoft.com/office/drawing/2014/main" val="1388970579"/>
                    </a:ext>
                  </a:extLst>
                </a:gridCol>
                <a:gridCol w="822960">
                  <a:extLst>
                    <a:ext uri="{9D8B030D-6E8A-4147-A177-3AD203B41FA5}">
                      <a16:colId xmlns:a16="http://schemas.microsoft.com/office/drawing/2014/main" val="2094744424"/>
                    </a:ext>
                  </a:extLst>
                </a:gridCol>
                <a:gridCol w="822960">
                  <a:extLst>
                    <a:ext uri="{9D8B030D-6E8A-4147-A177-3AD203B41FA5}">
                      <a16:colId xmlns:a16="http://schemas.microsoft.com/office/drawing/2014/main" val="2086772388"/>
                    </a:ext>
                  </a:extLst>
                </a:gridCol>
                <a:gridCol w="822960">
                  <a:extLst>
                    <a:ext uri="{9D8B030D-6E8A-4147-A177-3AD203B41FA5}">
                      <a16:colId xmlns:a16="http://schemas.microsoft.com/office/drawing/2014/main" val="3825274247"/>
                    </a:ext>
                  </a:extLst>
                </a:gridCol>
                <a:gridCol w="822960">
                  <a:extLst>
                    <a:ext uri="{9D8B030D-6E8A-4147-A177-3AD203B41FA5}">
                      <a16:colId xmlns:a16="http://schemas.microsoft.com/office/drawing/2014/main" val="99640367"/>
                    </a:ext>
                  </a:extLst>
                </a:gridCol>
                <a:gridCol w="822960">
                  <a:extLst>
                    <a:ext uri="{9D8B030D-6E8A-4147-A177-3AD203B41FA5}">
                      <a16:colId xmlns:a16="http://schemas.microsoft.com/office/drawing/2014/main" val="1955305366"/>
                    </a:ext>
                  </a:extLst>
                </a:gridCol>
                <a:gridCol w="822960">
                  <a:extLst>
                    <a:ext uri="{9D8B030D-6E8A-4147-A177-3AD203B41FA5}">
                      <a16:colId xmlns:a16="http://schemas.microsoft.com/office/drawing/2014/main" val="50146524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I-Rate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Total Video Views (Organic)</a:t>
                      </a:r>
                    </a:p>
                  </a:txBody>
                  <a:tcPr/>
                </a:tc>
                <a:extLst>
                  <a:ext uri="{0D108BD9-81ED-4DB2-BD59-A6C34878D82A}">
                    <a16:rowId xmlns:a16="http://schemas.microsoft.com/office/drawing/2014/main" val="2102496884"/>
                  </a:ext>
                </a:extLst>
              </a:tr>
              <a:tr h="370840">
                <a:tc>
                  <a:txBody>
                    <a:bodyPr/>
                    <a:lstStyle/>
                    <a:p>
                      <a:r>
                        <a:rPr lang="en-US" sz="1000"/>
                        <a:t>SamsungSaudi</a:t>
                      </a:r>
                    </a:p>
                  </a:txBody>
                  <a:tcPr/>
                </a:tc>
                <a:tc>
                  <a:txBody>
                    <a:bodyPr/>
                    <a:lstStyle/>
                    <a:p>
                      <a:r>
                        <a:rPr lang="en-US" sz="1000"/>
                        <a:t>737992</a:t>
                      </a:r>
                    </a:p>
                  </a:txBody>
                  <a:tcPr/>
                </a:tc>
                <a:tc>
                  <a:txBody>
                    <a:bodyPr/>
                    <a:lstStyle/>
                    <a:p>
                      <a:r>
                        <a:rPr lang="en-US" sz="1000"/>
                        <a:t>110</a:t>
                      </a:r>
                    </a:p>
                  </a:txBody>
                  <a:tcPr/>
                </a:tc>
                <a:tc>
                  <a:txBody>
                    <a:bodyPr/>
                    <a:lstStyle/>
                    <a:p>
                      <a:r>
                        <a:rPr lang="en-US" sz="1000"/>
                        <a:t>385</a:t>
                      </a:r>
                    </a:p>
                  </a:txBody>
                  <a:tcPr/>
                </a:tc>
                <a:tc>
                  <a:txBody>
                    <a:bodyPr/>
                    <a:lstStyle/>
                    <a:p>
                      <a:r>
                        <a:rPr lang="en-US" sz="1000"/>
                        <a:t>160</a:t>
                      </a:r>
                    </a:p>
                  </a:txBody>
                  <a:tcPr/>
                </a:tc>
                <a:tc>
                  <a:txBody>
                    <a:bodyPr/>
                    <a:lstStyle/>
                    <a:p>
                      <a:r>
                        <a:rPr lang="en-US" sz="1000"/>
                        <a:t>0.0059 %</a:t>
                      </a:r>
                    </a:p>
                  </a:txBody>
                  <a:tcPr/>
                </a:tc>
                <a:tc>
                  <a:txBody>
                    <a:bodyPr/>
                    <a:lstStyle/>
                    <a:p>
                      <a:r>
                        <a:rPr lang="en-US" sz="1000"/>
                        <a:t>497632</a:t>
                      </a:r>
                    </a:p>
                  </a:txBody>
                  <a:tcPr/>
                </a:tc>
                <a:tc>
                  <a:txBody>
                    <a:bodyPr/>
                    <a:lstStyle/>
                    <a:p>
                      <a:r>
                        <a:rPr lang="en-US" sz="1000"/>
                        <a:t>11450</a:t>
                      </a:r>
                    </a:p>
                  </a:txBody>
                  <a:tcPr/>
                </a:tc>
                <a:tc>
                  <a:txBody>
                    <a:bodyPr/>
                    <a:lstStyle/>
                    <a:p>
                      <a:r>
                        <a:rPr lang="en-US" sz="1000"/>
                        <a:t>2.2111 %</a:t>
                      </a:r>
                    </a:p>
                  </a:txBody>
                  <a:tcPr/>
                </a:tc>
                <a:tc>
                  <a:txBody>
                    <a:bodyPr/>
                    <a:lstStyle/>
                    <a:p>
                      <a:r>
                        <a:rPr lang="en-US" sz="1000"/>
                        <a:t>0</a:t>
                      </a:r>
                    </a:p>
                  </a:txBody>
                  <a:tcPr/>
                </a:tc>
                <a:extLst>
                  <a:ext uri="{0D108BD9-81ED-4DB2-BD59-A6C34878D82A}">
                    <a16:rowId xmlns:a16="http://schemas.microsoft.com/office/drawing/2014/main" val="2940944568"/>
                  </a:ext>
                </a:extLst>
              </a:tr>
            </a:tbl>
          </a:graphicData>
        </a:graphic>
      </p:graphicFrame>
      <p:sp>
        <p:nvSpPr>
          <p:cNvPr id="4" name="Text Placeholder 3">
            <a:extLst>
              <a:ext uri="{FF2B5EF4-FFF2-40B4-BE49-F238E27FC236}">
                <a16:creationId xmlns:a16="http://schemas.microsoft.com/office/drawing/2014/main" id="{6E92625F-44ED-49F3-A879-B784BEBE4124}"/>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6291193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8BF5C-3C21-4EB9-967A-306BE6DE48B1}"/>
              </a:ext>
            </a:extLst>
          </p:cNvPr>
          <p:cNvSpPr>
            <a:spLocks noGrp="1"/>
          </p:cNvSpPr>
          <p:nvPr>
            <p:ph type="title"/>
          </p:nvPr>
        </p:nvSpPr>
        <p:spPr/>
        <p:txBody>
          <a:bodyPr/>
          <a:lstStyle/>
          <a:p>
            <a:r>
              <a:rPr lang="en-US"/>
              <a:t>Twitter Top Performing Tweets | Samsung KSA - 1 of 6</a:t>
            </a:r>
          </a:p>
        </p:txBody>
      </p:sp>
      <p:graphicFrame>
        <p:nvGraphicFramePr>
          <p:cNvPr id="5" name="Table Placeholder 4">
            <a:extLst>
              <a:ext uri="{FF2B5EF4-FFF2-40B4-BE49-F238E27FC236}">
                <a16:creationId xmlns:a16="http://schemas.microsoft.com/office/drawing/2014/main" id="{62400829-DB5D-4932-9C79-B63D10729670}"/>
              </a:ext>
            </a:extLst>
          </p:cNvPr>
          <p:cNvGraphicFramePr>
            <a:graphicFrameLocks noGrp="1"/>
          </p:cNvGraphicFramePr>
          <p:nvPr>
            <p:ph type="tbl" sz="quarter" idx="13"/>
            <p:extLst>
              <p:ext uri="{D42A27DB-BD31-4B8C-83A1-F6EECF244321}">
                <p14:modId xmlns:p14="http://schemas.microsoft.com/office/powerpoint/2010/main" val="1677574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16875809"/>
                    </a:ext>
                  </a:extLst>
                </a:gridCol>
                <a:gridCol w="576072">
                  <a:extLst>
                    <a:ext uri="{9D8B030D-6E8A-4147-A177-3AD203B41FA5}">
                      <a16:colId xmlns:a16="http://schemas.microsoft.com/office/drawing/2014/main" val="955193401"/>
                    </a:ext>
                  </a:extLst>
                </a:gridCol>
                <a:gridCol w="576072">
                  <a:extLst>
                    <a:ext uri="{9D8B030D-6E8A-4147-A177-3AD203B41FA5}">
                      <a16:colId xmlns:a16="http://schemas.microsoft.com/office/drawing/2014/main" val="456604803"/>
                    </a:ext>
                  </a:extLst>
                </a:gridCol>
                <a:gridCol w="576072">
                  <a:extLst>
                    <a:ext uri="{9D8B030D-6E8A-4147-A177-3AD203B41FA5}">
                      <a16:colId xmlns:a16="http://schemas.microsoft.com/office/drawing/2014/main" val="3621059241"/>
                    </a:ext>
                  </a:extLst>
                </a:gridCol>
                <a:gridCol w="576072">
                  <a:extLst>
                    <a:ext uri="{9D8B030D-6E8A-4147-A177-3AD203B41FA5}">
                      <a16:colId xmlns:a16="http://schemas.microsoft.com/office/drawing/2014/main" val="3887382687"/>
                    </a:ext>
                  </a:extLst>
                </a:gridCol>
                <a:gridCol w="576072">
                  <a:extLst>
                    <a:ext uri="{9D8B030D-6E8A-4147-A177-3AD203B41FA5}">
                      <a16:colId xmlns:a16="http://schemas.microsoft.com/office/drawing/2014/main" val="3290591669"/>
                    </a:ext>
                  </a:extLst>
                </a:gridCol>
                <a:gridCol w="576072">
                  <a:extLst>
                    <a:ext uri="{9D8B030D-6E8A-4147-A177-3AD203B41FA5}">
                      <a16:colId xmlns:a16="http://schemas.microsoft.com/office/drawing/2014/main" val="872443638"/>
                    </a:ext>
                  </a:extLst>
                </a:gridCol>
                <a:gridCol w="822960">
                  <a:extLst>
                    <a:ext uri="{9D8B030D-6E8A-4147-A177-3AD203B41FA5}">
                      <a16:colId xmlns:a16="http://schemas.microsoft.com/office/drawing/2014/main" val="787011631"/>
                    </a:ext>
                  </a:extLst>
                </a:gridCol>
                <a:gridCol w="576072">
                  <a:extLst>
                    <a:ext uri="{9D8B030D-6E8A-4147-A177-3AD203B41FA5}">
                      <a16:colId xmlns:a16="http://schemas.microsoft.com/office/drawing/2014/main" val="2560731284"/>
                    </a:ext>
                  </a:extLst>
                </a:gridCol>
                <a:gridCol w="576072">
                  <a:extLst>
                    <a:ext uri="{9D8B030D-6E8A-4147-A177-3AD203B41FA5}">
                      <a16:colId xmlns:a16="http://schemas.microsoft.com/office/drawing/2014/main" val="1982387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743228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- 2020-04-02 09:37:56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شاهد نصائح تنظيف جوالك بطريقة صحيحة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04:20:16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4.8384 %</a:t>
                      </a:r>
                    </a:p>
                  </a:txBody>
                  <a:tcPr/>
                </a:tc>
                <a:extLst>
                  <a:ext uri="{0D108BD9-81ED-4DB2-BD59-A6C34878D82A}">
                    <a16:rowId xmlns:a16="http://schemas.microsoft.com/office/drawing/2014/main" val="3841848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- 2020-04-18 13:37:32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جهازك ال </a:t>
                      </a:r>
                      <a:r>
                        <a:rPr kumimoji="0" lang="en-US" sz="1000" b="0" i="0" u="none" strike="noStrike" kern="1200" cap="none" spc="0" normalizeH="0" baseline="0" noProof="0">
                          <a:ln>
                            <a:noFill/>
                          </a:ln>
                          <a:solidFill>
                            <a:prstClr val="black"/>
                          </a:solidFill>
                          <a:effectLst/>
                          <a:uLnTx/>
                          <a:uFillTx/>
                          <a:latin typeface="+mn-lt"/>
                          <a:ea typeface="+mn-ea"/>
                          <a:cs typeface="+mn-cs"/>
                        </a:rPr>
                        <a:t>Galaxy </a:t>
                      </a:r>
                      <a:r>
                        <a:rPr kumimoji="0" lang="ar-AE" sz="1000" b="0" i="0" u="none" strike="noStrike" kern="1200" cap="none" spc="0" normalizeH="0" baseline="0" noProof="0">
                          <a:ln>
                            <a:noFill/>
                          </a:ln>
                          <a:solidFill>
                            <a:prstClr val="black"/>
                          </a:solidFill>
                          <a:effectLst/>
                          <a:uLnTx/>
                          <a:uFillTx/>
                          <a:latin typeface="+mn-lt"/>
                          <a:ea typeface="+mn-ea"/>
                          <a:cs typeface="+mn-cs"/>
                        </a:rPr>
                        <a:t>بحاجة لصيانة؟ توفر لك سامسونج خدمة الاستلام والتوصيل مجانا من وإلى منزلك لبعض هواتف سامسونج المختارة، وفوق هذا، سننظفه تنظيف متكامل مجاناً! لحجز موعداً لإصلاح هاتفك، يرجى الإتصال على 8002474357. لمزيد من التفاصيل حول الشروط والاحكام يرجى زيارة الموقع الالكتروني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04:20:16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3.0963 %</a:t>
                      </a:r>
                    </a:p>
                  </a:txBody>
                  <a:tcPr/>
                </a:tc>
                <a:extLst>
                  <a:ext uri="{0D108BD9-81ED-4DB2-BD59-A6C34878D82A}">
                    <a16:rowId xmlns:a16="http://schemas.microsoft.com/office/drawing/2014/main" val="1350988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- 2020-04-22 18:54:12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تلتزم سامسونج بالتعامل مع قطع الغيار الإلكترونية القديمة وغير المستخدمة باستخدام أساليب ومعايير صديقة للبيئة. </a:t>
                      </a:r>
                      <a:r>
                        <a:rPr kumimoji="0" lang="en-US" sz="1000" b="0" i="0" u="none" strike="noStrike" kern="1200" cap="none" spc="0" normalizeH="0" baseline="0" noProof="0">
                          <a:ln>
                            <a:noFill/>
                          </a:ln>
                          <a:solidFill>
                            <a:prstClr val="black"/>
                          </a:solidFill>
                          <a:effectLst/>
                          <a:uLnTx/>
                          <a:uFillTx/>
                          <a:latin typeface="+mn-lt"/>
                          <a:ea typeface="+mn-ea"/>
                          <a:cs typeface="+mn-cs"/>
                        </a:rPr>
                        <a:t>https://t.co/5IwwB4cyag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04:20:16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5.1046 %</a:t>
                      </a:r>
                    </a:p>
                  </a:txBody>
                  <a:tcPr/>
                </a:tc>
                <a:extLst>
                  <a:ext uri="{0D108BD9-81ED-4DB2-BD59-A6C34878D82A}">
                    <a16:rowId xmlns:a16="http://schemas.microsoft.com/office/drawing/2014/main" val="1216850679"/>
                  </a:ext>
                </a:extLst>
              </a:tr>
            </a:tbl>
          </a:graphicData>
        </a:graphic>
      </p:graphicFrame>
      <p:sp>
        <p:nvSpPr>
          <p:cNvPr id="4" name="Text Placeholder 3">
            <a:extLst>
              <a:ext uri="{FF2B5EF4-FFF2-40B4-BE49-F238E27FC236}">
                <a16:creationId xmlns:a16="http://schemas.microsoft.com/office/drawing/2014/main" id="{ABD03D42-A555-4B89-9395-1D133ECD058C}"/>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2613659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E1B57-3FB5-4D98-800C-BA9BFB08FA84}"/>
              </a:ext>
            </a:extLst>
          </p:cNvPr>
          <p:cNvSpPr>
            <a:spLocks noGrp="1"/>
          </p:cNvSpPr>
          <p:nvPr>
            <p:ph type="title"/>
          </p:nvPr>
        </p:nvSpPr>
        <p:spPr/>
        <p:txBody>
          <a:bodyPr/>
          <a:lstStyle/>
          <a:p>
            <a:r>
              <a:rPr lang="en-US"/>
              <a:t>Twitter Top Performing Tweets | Samsung KSA - 2 of 6</a:t>
            </a:r>
          </a:p>
        </p:txBody>
      </p:sp>
      <p:graphicFrame>
        <p:nvGraphicFramePr>
          <p:cNvPr id="5" name="Table Placeholder 4">
            <a:extLst>
              <a:ext uri="{FF2B5EF4-FFF2-40B4-BE49-F238E27FC236}">
                <a16:creationId xmlns:a16="http://schemas.microsoft.com/office/drawing/2014/main" id="{22F09852-4C85-4CDA-975D-7DADE16A08FC}"/>
              </a:ext>
            </a:extLst>
          </p:cNvPr>
          <p:cNvGraphicFramePr>
            <a:graphicFrameLocks noGrp="1"/>
          </p:cNvGraphicFramePr>
          <p:nvPr>
            <p:ph type="tbl" sz="quarter" idx="13"/>
            <p:extLst>
              <p:ext uri="{D42A27DB-BD31-4B8C-83A1-F6EECF244321}">
                <p14:modId xmlns:p14="http://schemas.microsoft.com/office/powerpoint/2010/main" val="3602279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99911614"/>
                    </a:ext>
                  </a:extLst>
                </a:gridCol>
                <a:gridCol w="576072">
                  <a:extLst>
                    <a:ext uri="{9D8B030D-6E8A-4147-A177-3AD203B41FA5}">
                      <a16:colId xmlns:a16="http://schemas.microsoft.com/office/drawing/2014/main" val="1604756623"/>
                    </a:ext>
                  </a:extLst>
                </a:gridCol>
                <a:gridCol w="576072">
                  <a:extLst>
                    <a:ext uri="{9D8B030D-6E8A-4147-A177-3AD203B41FA5}">
                      <a16:colId xmlns:a16="http://schemas.microsoft.com/office/drawing/2014/main" val="3467919746"/>
                    </a:ext>
                  </a:extLst>
                </a:gridCol>
                <a:gridCol w="576072">
                  <a:extLst>
                    <a:ext uri="{9D8B030D-6E8A-4147-A177-3AD203B41FA5}">
                      <a16:colId xmlns:a16="http://schemas.microsoft.com/office/drawing/2014/main" val="1229781994"/>
                    </a:ext>
                  </a:extLst>
                </a:gridCol>
                <a:gridCol w="576072">
                  <a:extLst>
                    <a:ext uri="{9D8B030D-6E8A-4147-A177-3AD203B41FA5}">
                      <a16:colId xmlns:a16="http://schemas.microsoft.com/office/drawing/2014/main" val="1125831906"/>
                    </a:ext>
                  </a:extLst>
                </a:gridCol>
                <a:gridCol w="576072">
                  <a:extLst>
                    <a:ext uri="{9D8B030D-6E8A-4147-A177-3AD203B41FA5}">
                      <a16:colId xmlns:a16="http://schemas.microsoft.com/office/drawing/2014/main" val="3274545857"/>
                    </a:ext>
                  </a:extLst>
                </a:gridCol>
                <a:gridCol w="576072">
                  <a:extLst>
                    <a:ext uri="{9D8B030D-6E8A-4147-A177-3AD203B41FA5}">
                      <a16:colId xmlns:a16="http://schemas.microsoft.com/office/drawing/2014/main" val="730548799"/>
                    </a:ext>
                  </a:extLst>
                </a:gridCol>
                <a:gridCol w="822960">
                  <a:extLst>
                    <a:ext uri="{9D8B030D-6E8A-4147-A177-3AD203B41FA5}">
                      <a16:colId xmlns:a16="http://schemas.microsoft.com/office/drawing/2014/main" val="2912138747"/>
                    </a:ext>
                  </a:extLst>
                </a:gridCol>
                <a:gridCol w="576072">
                  <a:extLst>
                    <a:ext uri="{9D8B030D-6E8A-4147-A177-3AD203B41FA5}">
                      <a16:colId xmlns:a16="http://schemas.microsoft.com/office/drawing/2014/main" val="4111212398"/>
                    </a:ext>
                  </a:extLst>
                </a:gridCol>
                <a:gridCol w="576072">
                  <a:extLst>
                    <a:ext uri="{9D8B030D-6E8A-4147-A177-3AD203B41FA5}">
                      <a16:colId xmlns:a16="http://schemas.microsoft.com/office/drawing/2014/main" val="837653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297415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- 2020-04-15 07:53:59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 تجبرنا الظروف على الابتعاد الآن
لكننا لن نجعل المسافات
تمنعنا من العيش معاً
تباعدواً، ابقوا معاً
سنتجاوز هذه المرحلة معاً
#</a:t>
                      </a:r>
                      <a:r>
                        <a:rPr kumimoji="0" lang="en-US" sz="1000" b="0" i="0" u="none" strike="noStrike" kern="1200" cap="none" spc="0" normalizeH="0" baseline="0" noProof="0">
                          <a:ln>
                            <a:noFill/>
                          </a:ln>
                          <a:solidFill>
                            <a:prstClr val="black"/>
                          </a:solidFill>
                          <a:effectLst/>
                          <a:uLnTx/>
                          <a:uFillTx/>
                          <a:latin typeface="+mn-lt"/>
                          <a:ea typeface="+mn-ea"/>
                          <a:cs typeface="+mn-cs"/>
                        </a:rPr>
                        <a:t>StayApartStayTogether #GetThroughThisTogether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04:20:16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2.4971 %</a:t>
                      </a:r>
                    </a:p>
                  </a:txBody>
                  <a:tcPr/>
                </a:tc>
                <a:extLst>
                  <a:ext uri="{0D108BD9-81ED-4DB2-BD59-A6C34878D82A}">
                    <a16:rowId xmlns:a16="http://schemas.microsoft.com/office/drawing/2014/main" val="389839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- 2020-04-16 11:30:00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يحتاج جهاز </a:t>
                      </a:r>
                      <a:r>
                        <a:rPr kumimoji="0" lang="en-US" sz="1000" b="0" i="0" u="none" strike="noStrike" kern="1200" cap="none" spc="0" normalizeH="0" baseline="0" noProof="0">
                          <a:ln>
                            <a:noFill/>
                          </a:ln>
                          <a:solidFill>
                            <a:prstClr val="black"/>
                          </a:solidFill>
                          <a:effectLst/>
                          <a:uLnTx/>
                          <a:uFillTx/>
                          <a:latin typeface="+mn-lt"/>
                          <a:ea typeface="+mn-ea"/>
                          <a:cs typeface="+mn-cs"/>
                        </a:rPr>
                        <a:t>Galaxy </a:t>
                      </a:r>
                      <a:r>
                        <a:rPr kumimoji="0" lang="ar-AE" sz="1000" b="0" i="0" u="none" strike="noStrike" kern="1200" cap="none" spc="0" normalizeH="0" baseline="0" noProof="0">
                          <a:ln>
                            <a:noFill/>
                          </a:ln>
                          <a:solidFill>
                            <a:prstClr val="black"/>
                          </a:solidFill>
                          <a:effectLst/>
                          <a:uLnTx/>
                          <a:uFillTx/>
                          <a:latin typeface="+mn-lt"/>
                          <a:ea typeface="+mn-ea"/>
                          <a:cs typeface="+mn-cs"/>
                        </a:rPr>
                        <a:t>الخاص بك لصيانة؟ لا تقلق، نحن سنوفر لك خدمة الاستلام والتسليم من منزلك، وفوق هذا، سنعقمه لك مجاناً! احجز موعداً لإصلاح هاتفك اليوم. اتصل على 8002474357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04/17/2020 04:23:25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3.2005 %</a:t>
                      </a:r>
                    </a:p>
                  </a:txBody>
                  <a:tcPr/>
                </a:tc>
                <a:extLst>
                  <a:ext uri="{0D108BD9-81ED-4DB2-BD59-A6C34878D82A}">
                    <a16:rowId xmlns:a16="http://schemas.microsoft.com/office/drawing/2014/main" val="324930757"/>
                  </a:ext>
                </a:extLst>
              </a:tr>
            </a:tbl>
          </a:graphicData>
        </a:graphic>
      </p:graphicFrame>
      <p:sp>
        <p:nvSpPr>
          <p:cNvPr id="4" name="Text Placeholder 3">
            <a:extLst>
              <a:ext uri="{FF2B5EF4-FFF2-40B4-BE49-F238E27FC236}">
                <a16:creationId xmlns:a16="http://schemas.microsoft.com/office/drawing/2014/main" id="{CF6C66FA-0C45-4715-AF45-8683E316DE91}"/>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74116784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419F2-9F9C-4243-8D9B-3C5E66F3458D}"/>
              </a:ext>
            </a:extLst>
          </p:cNvPr>
          <p:cNvSpPr>
            <a:spLocks noGrp="1"/>
          </p:cNvSpPr>
          <p:nvPr>
            <p:ph type="title"/>
          </p:nvPr>
        </p:nvSpPr>
        <p:spPr/>
        <p:txBody>
          <a:bodyPr/>
          <a:lstStyle/>
          <a:p>
            <a:r>
              <a:rPr lang="en-US"/>
              <a:t>Twitter Top Performing Tweets | Samsung KSA - 3 of 6</a:t>
            </a:r>
          </a:p>
        </p:txBody>
      </p:sp>
      <p:graphicFrame>
        <p:nvGraphicFramePr>
          <p:cNvPr id="5" name="Table Placeholder 4">
            <a:extLst>
              <a:ext uri="{FF2B5EF4-FFF2-40B4-BE49-F238E27FC236}">
                <a16:creationId xmlns:a16="http://schemas.microsoft.com/office/drawing/2014/main" id="{1369E590-4310-420A-8A5C-67F45687DD5C}"/>
              </a:ext>
            </a:extLst>
          </p:cNvPr>
          <p:cNvGraphicFramePr>
            <a:graphicFrameLocks noGrp="1"/>
          </p:cNvGraphicFramePr>
          <p:nvPr>
            <p:ph type="tbl" sz="quarter" idx="13"/>
            <p:extLst>
              <p:ext uri="{D42A27DB-BD31-4B8C-83A1-F6EECF244321}">
                <p14:modId xmlns:p14="http://schemas.microsoft.com/office/powerpoint/2010/main" val="894192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72221531"/>
                    </a:ext>
                  </a:extLst>
                </a:gridCol>
                <a:gridCol w="576072">
                  <a:extLst>
                    <a:ext uri="{9D8B030D-6E8A-4147-A177-3AD203B41FA5}">
                      <a16:colId xmlns:a16="http://schemas.microsoft.com/office/drawing/2014/main" val="1249480739"/>
                    </a:ext>
                  </a:extLst>
                </a:gridCol>
                <a:gridCol w="576072">
                  <a:extLst>
                    <a:ext uri="{9D8B030D-6E8A-4147-A177-3AD203B41FA5}">
                      <a16:colId xmlns:a16="http://schemas.microsoft.com/office/drawing/2014/main" val="55373286"/>
                    </a:ext>
                  </a:extLst>
                </a:gridCol>
                <a:gridCol w="576072">
                  <a:extLst>
                    <a:ext uri="{9D8B030D-6E8A-4147-A177-3AD203B41FA5}">
                      <a16:colId xmlns:a16="http://schemas.microsoft.com/office/drawing/2014/main" val="2716622690"/>
                    </a:ext>
                  </a:extLst>
                </a:gridCol>
                <a:gridCol w="576072">
                  <a:extLst>
                    <a:ext uri="{9D8B030D-6E8A-4147-A177-3AD203B41FA5}">
                      <a16:colId xmlns:a16="http://schemas.microsoft.com/office/drawing/2014/main" val="1632523136"/>
                    </a:ext>
                  </a:extLst>
                </a:gridCol>
                <a:gridCol w="576072">
                  <a:extLst>
                    <a:ext uri="{9D8B030D-6E8A-4147-A177-3AD203B41FA5}">
                      <a16:colId xmlns:a16="http://schemas.microsoft.com/office/drawing/2014/main" val="3606868510"/>
                    </a:ext>
                  </a:extLst>
                </a:gridCol>
                <a:gridCol w="576072">
                  <a:extLst>
                    <a:ext uri="{9D8B030D-6E8A-4147-A177-3AD203B41FA5}">
                      <a16:colId xmlns:a16="http://schemas.microsoft.com/office/drawing/2014/main" val="534268506"/>
                    </a:ext>
                  </a:extLst>
                </a:gridCol>
                <a:gridCol w="822960">
                  <a:extLst>
                    <a:ext uri="{9D8B030D-6E8A-4147-A177-3AD203B41FA5}">
                      <a16:colId xmlns:a16="http://schemas.microsoft.com/office/drawing/2014/main" val="3423656151"/>
                    </a:ext>
                  </a:extLst>
                </a:gridCol>
                <a:gridCol w="576072">
                  <a:extLst>
                    <a:ext uri="{9D8B030D-6E8A-4147-A177-3AD203B41FA5}">
                      <a16:colId xmlns:a16="http://schemas.microsoft.com/office/drawing/2014/main" val="3431597976"/>
                    </a:ext>
                  </a:extLst>
                </a:gridCol>
                <a:gridCol w="576072">
                  <a:extLst>
                    <a:ext uri="{9D8B030D-6E8A-4147-A177-3AD203B41FA5}">
                      <a16:colId xmlns:a16="http://schemas.microsoft.com/office/drawing/2014/main" val="2440471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661162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- 2020-04-17 20:36:11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جهازك ال </a:t>
                      </a:r>
                      <a:r>
                        <a:rPr kumimoji="0" lang="en-US" sz="1000" b="0" i="0" u="none" strike="noStrike" kern="1200" cap="none" spc="0" normalizeH="0" baseline="0" noProof="0">
                          <a:ln>
                            <a:noFill/>
                          </a:ln>
                          <a:solidFill>
                            <a:prstClr val="black"/>
                          </a:solidFill>
                          <a:effectLst/>
                          <a:uLnTx/>
                          <a:uFillTx/>
                          <a:latin typeface="+mn-lt"/>
                          <a:ea typeface="+mn-ea"/>
                          <a:cs typeface="+mn-cs"/>
                        </a:rPr>
                        <a:t>Galaxy </a:t>
                      </a:r>
                      <a:r>
                        <a:rPr kumimoji="0" lang="ar-AE" sz="1000" b="0" i="0" u="none" strike="noStrike" kern="1200" cap="none" spc="0" normalizeH="0" baseline="0" noProof="0">
                          <a:ln>
                            <a:noFill/>
                          </a:ln>
                          <a:solidFill>
                            <a:prstClr val="black"/>
                          </a:solidFill>
                          <a:effectLst/>
                          <a:uLnTx/>
                          <a:uFillTx/>
                          <a:latin typeface="+mn-lt"/>
                          <a:ea typeface="+mn-ea"/>
                          <a:cs typeface="+mn-cs"/>
                        </a:rPr>
                        <a:t>بحاجة لصيانة؟ توفر لك سامسونج خدمة الاستلام والتوصيل مجانا من وإلى منزلك لبعض هواتف سامسونج المختارة، وفوق هذا، سنعقمه لك مجاناً! لحجز موعداً لإصلاح هاتفك، يرجى الإتصال على 8002474357. لمزيد من التفاصيل حول الشروط والاحكام يرجى زيارة الموقع الالكتروني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04/18/2020 04:19:51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3.3395 %</a:t>
                      </a:r>
                    </a:p>
                  </a:txBody>
                  <a:tcPr/>
                </a:tc>
                <a:extLst>
                  <a:ext uri="{0D108BD9-81ED-4DB2-BD59-A6C34878D82A}">
                    <a16:rowId xmlns:a16="http://schemas.microsoft.com/office/drawing/2014/main" val="2101553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- 2020-04-20 15:59:07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دع طفلك يستمتع ويتواصل مع العالم بسعادة عبر </a:t>
                      </a:r>
                      <a:r>
                        <a:rPr kumimoji="0" lang="en-US" sz="1000" b="0" i="0" u="none" strike="noStrike" kern="1200" cap="none" spc="0" normalizeH="0" baseline="0" noProof="0">
                          <a:ln>
                            <a:noFill/>
                          </a:ln>
                          <a:solidFill>
                            <a:prstClr val="black"/>
                          </a:solidFill>
                          <a:effectLst/>
                          <a:uLnTx/>
                          <a:uFillTx/>
                          <a:latin typeface="+mn-lt"/>
                          <a:ea typeface="+mn-ea"/>
                          <a:cs typeface="+mn-cs"/>
                        </a:rPr>
                        <a:t>Samsung Kids،
 </a:t>
                      </a:r>
                      <a:r>
                        <a:rPr kumimoji="0" lang="ar-AE" sz="1000" b="0" i="0" u="none" strike="noStrike" kern="1200" cap="none" spc="0" normalizeH="0" baseline="0" noProof="0">
                          <a:ln>
                            <a:noFill/>
                          </a:ln>
                          <a:solidFill>
                            <a:prstClr val="black"/>
                          </a:solidFill>
                          <a:effectLst/>
                          <a:uLnTx/>
                          <a:uFillTx/>
                          <a:latin typeface="+mn-lt"/>
                          <a:ea typeface="+mn-ea"/>
                          <a:cs typeface="+mn-cs"/>
                        </a:rPr>
                        <a:t>من خلال الأنشطة المناسبة للعائلة المتعلقة بالترفيه والتشجيع على التعلم والتطور والإزدهار بشكل آمن.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04:20:16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1.5835 %</a:t>
                      </a:r>
                    </a:p>
                  </a:txBody>
                  <a:tcPr/>
                </a:tc>
                <a:extLst>
                  <a:ext uri="{0D108BD9-81ED-4DB2-BD59-A6C34878D82A}">
                    <a16:rowId xmlns:a16="http://schemas.microsoft.com/office/drawing/2014/main" val="2577353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- 2020-04-23 19:00:00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نتمنى لكم رمضان كريم من عائلتنا لعائلتكم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04:20:16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1.9557 %</a:t>
                      </a:r>
                    </a:p>
                  </a:txBody>
                  <a:tcPr/>
                </a:tc>
                <a:extLst>
                  <a:ext uri="{0D108BD9-81ED-4DB2-BD59-A6C34878D82A}">
                    <a16:rowId xmlns:a16="http://schemas.microsoft.com/office/drawing/2014/main" val="4274360749"/>
                  </a:ext>
                </a:extLst>
              </a:tr>
            </a:tbl>
          </a:graphicData>
        </a:graphic>
      </p:graphicFrame>
      <p:sp>
        <p:nvSpPr>
          <p:cNvPr id="4" name="Text Placeholder 3">
            <a:extLst>
              <a:ext uri="{FF2B5EF4-FFF2-40B4-BE49-F238E27FC236}">
                <a16:creationId xmlns:a16="http://schemas.microsoft.com/office/drawing/2014/main" id="{9A7889AD-A4E0-4BA9-8116-F30ADB6AA99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11145896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E89F1-EFE5-402D-A747-969CA717E5FF}"/>
              </a:ext>
            </a:extLst>
          </p:cNvPr>
          <p:cNvSpPr>
            <a:spLocks noGrp="1"/>
          </p:cNvSpPr>
          <p:nvPr>
            <p:ph type="title"/>
          </p:nvPr>
        </p:nvSpPr>
        <p:spPr/>
        <p:txBody>
          <a:bodyPr/>
          <a:lstStyle/>
          <a:p>
            <a:r>
              <a:rPr lang="en-US"/>
              <a:t>Twitter Top Performing Tweets | Samsung KSA - 4 of 6</a:t>
            </a:r>
          </a:p>
        </p:txBody>
      </p:sp>
      <p:graphicFrame>
        <p:nvGraphicFramePr>
          <p:cNvPr id="5" name="Table Placeholder 4">
            <a:extLst>
              <a:ext uri="{FF2B5EF4-FFF2-40B4-BE49-F238E27FC236}">
                <a16:creationId xmlns:a16="http://schemas.microsoft.com/office/drawing/2014/main" id="{05014991-DFFD-4544-95BE-1A4F903DF431}"/>
              </a:ext>
            </a:extLst>
          </p:cNvPr>
          <p:cNvGraphicFramePr>
            <a:graphicFrameLocks noGrp="1"/>
          </p:cNvGraphicFramePr>
          <p:nvPr>
            <p:ph type="tbl" sz="quarter" idx="13"/>
            <p:extLst>
              <p:ext uri="{D42A27DB-BD31-4B8C-83A1-F6EECF244321}">
                <p14:modId xmlns:p14="http://schemas.microsoft.com/office/powerpoint/2010/main" val="1659453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03935509"/>
                    </a:ext>
                  </a:extLst>
                </a:gridCol>
                <a:gridCol w="576072">
                  <a:extLst>
                    <a:ext uri="{9D8B030D-6E8A-4147-A177-3AD203B41FA5}">
                      <a16:colId xmlns:a16="http://schemas.microsoft.com/office/drawing/2014/main" val="3020499974"/>
                    </a:ext>
                  </a:extLst>
                </a:gridCol>
                <a:gridCol w="576072">
                  <a:extLst>
                    <a:ext uri="{9D8B030D-6E8A-4147-A177-3AD203B41FA5}">
                      <a16:colId xmlns:a16="http://schemas.microsoft.com/office/drawing/2014/main" val="1278852093"/>
                    </a:ext>
                  </a:extLst>
                </a:gridCol>
                <a:gridCol w="576072">
                  <a:extLst>
                    <a:ext uri="{9D8B030D-6E8A-4147-A177-3AD203B41FA5}">
                      <a16:colId xmlns:a16="http://schemas.microsoft.com/office/drawing/2014/main" val="2289877687"/>
                    </a:ext>
                  </a:extLst>
                </a:gridCol>
                <a:gridCol w="576072">
                  <a:extLst>
                    <a:ext uri="{9D8B030D-6E8A-4147-A177-3AD203B41FA5}">
                      <a16:colId xmlns:a16="http://schemas.microsoft.com/office/drawing/2014/main" val="1742849799"/>
                    </a:ext>
                  </a:extLst>
                </a:gridCol>
                <a:gridCol w="576072">
                  <a:extLst>
                    <a:ext uri="{9D8B030D-6E8A-4147-A177-3AD203B41FA5}">
                      <a16:colId xmlns:a16="http://schemas.microsoft.com/office/drawing/2014/main" val="3980874026"/>
                    </a:ext>
                  </a:extLst>
                </a:gridCol>
                <a:gridCol w="576072">
                  <a:extLst>
                    <a:ext uri="{9D8B030D-6E8A-4147-A177-3AD203B41FA5}">
                      <a16:colId xmlns:a16="http://schemas.microsoft.com/office/drawing/2014/main" val="352798596"/>
                    </a:ext>
                  </a:extLst>
                </a:gridCol>
                <a:gridCol w="822960">
                  <a:extLst>
                    <a:ext uri="{9D8B030D-6E8A-4147-A177-3AD203B41FA5}">
                      <a16:colId xmlns:a16="http://schemas.microsoft.com/office/drawing/2014/main" val="380615647"/>
                    </a:ext>
                  </a:extLst>
                </a:gridCol>
                <a:gridCol w="576072">
                  <a:extLst>
                    <a:ext uri="{9D8B030D-6E8A-4147-A177-3AD203B41FA5}">
                      <a16:colId xmlns:a16="http://schemas.microsoft.com/office/drawing/2014/main" val="3724497061"/>
                    </a:ext>
                  </a:extLst>
                </a:gridCol>
                <a:gridCol w="576072">
                  <a:extLst>
                    <a:ext uri="{9D8B030D-6E8A-4147-A177-3AD203B41FA5}">
                      <a16:colId xmlns:a16="http://schemas.microsoft.com/office/drawing/2014/main" val="3448606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849364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- 2020-04-12 09:24:19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نشكر كل اللي شاركونا في نشر المحبة و مبروك للفائزين معانا بأروع  اللقطات.
#</a:t>
                      </a:r>
                      <a:r>
                        <a:rPr kumimoji="0" lang="en-US" sz="1000" b="0" i="0" u="none" strike="noStrike" kern="1200" cap="none" spc="0" normalizeH="0" baseline="0" noProof="0">
                          <a:ln>
                            <a:noFill/>
                          </a:ln>
                          <a:solidFill>
                            <a:prstClr val="black"/>
                          </a:solidFill>
                          <a:effectLst/>
                          <a:uLnTx/>
                          <a:uFillTx/>
                          <a:latin typeface="+mn-lt"/>
                          <a:ea typeface="+mn-ea"/>
                          <a:cs typeface="+mn-cs"/>
                        </a:rPr>
                        <a:t>LoveforGalaxy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04:20:16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1.2580 %</a:t>
                      </a:r>
                    </a:p>
                  </a:txBody>
                  <a:tcPr/>
                </a:tc>
                <a:extLst>
                  <a:ext uri="{0D108BD9-81ED-4DB2-BD59-A6C34878D82A}">
                    <a16:rowId xmlns:a16="http://schemas.microsoft.com/office/drawing/2014/main" val="663380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- 2020-04-12 09:26:48</a:t>
                      </a:r>
                      <a:r>
                        <a:rPr kumimoji="0" lang="en-US" sz="1000" b="0" i="0" u="none" strike="noStrike" kern="1200" cap="none" spc="0" normalizeH="0" baseline="0" noProof="0">
                          <a:ln>
                            <a:noFill/>
                          </a:ln>
                          <a:solidFill>
                            <a:prstClr val="black"/>
                          </a:solidFill>
                          <a:effectLst/>
                          <a:uLnTx/>
                          <a:uFillTx/>
                          <a:latin typeface="+mn-lt"/>
                          <a:ea typeface="+mn-ea"/>
                          <a:cs typeface="+mn-cs"/>
                        </a:rPr>
                        <a:t>
 Thank you for spreading the love out there. 
Congrats to the winners of these shots.
#LoveforGalaxy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04:20:16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1.3621 %</a:t>
                      </a:r>
                    </a:p>
                  </a:txBody>
                  <a:tcPr/>
                </a:tc>
                <a:extLst>
                  <a:ext uri="{0D108BD9-81ED-4DB2-BD59-A6C34878D82A}">
                    <a16:rowId xmlns:a16="http://schemas.microsoft.com/office/drawing/2014/main" val="2962168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- 2020-04-28 12:42:37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رمضان لفترة محدودة! احصل على اشتراك مجاني لشاهد</a:t>
                      </a:r>
                      <a:r>
                        <a:rPr kumimoji="0" lang="en-US" sz="1000" b="0" i="0" u="none" strike="noStrike" kern="1200" cap="none" spc="0" normalizeH="0" baseline="0" noProof="0">
                          <a:ln>
                            <a:noFill/>
                          </a:ln>
                          <a:solidFill>
                            <a:prstClr val="black"/>
                          </a:solidFill>
                          <a:effectLst/>
                          <a:uLnTx/>
                          <a:uFillTx/>
                          <a:latin typeface="+mn-lt"/>
                          <a:ea typeface="+mn-ea"/>
                          <a:cs typeface="+mn-cs"/>
                        </a:rPr>
                        <a:t>VIP </a:t>
                      </a:r>
                      <a:r>
                        <a:rPr kumimoji="0" lang="ar-AE" sz="1000" b="0" i="0" u="none" strike="noStrike" kern="1200" cap="none" spc="0" normalizeH="0" baseline="0" noProof="0">
                          <a:ln>
                            <a:noFill/>
                          </a:ln>
                          <a:solidFill>
                            <a:prstClr val="black"/>
                          </a:solidFill>
                          <a:effectLst/>
                          <a:uLnTx/>
                          <a:uFillTx/>
                          <a:latin typeface="+mn-lt"/>
                          <a:ea typeface="+mn-ea"/>
                          <a:cs typeface="+mn-cs"/>
                        </a:rPr>
                        <a:t>و </a:t>
                      </a:r>
                      <a:r>
                        <a:rPr kumimoji="0" lang="en-US" sz="1000" b="0" i="0" u="none" strike="noStrike" kern="1200" cap="none" spc="0" normalizeH="0" baseline="0" noProof="0">
                          <a:ln>
                            <a:noFill/>
                          </a:ln>
                          <a:solidFill>
                            <a:prstClr val="black"/>
                          </a:solidFill>
                          <a:effectLst/>
                          <a:uLnTx/>
                          <a:uFillTx/>
                          <a:latin typeface="+mn-lt"/>
                          <a:ea typeface="+mn-ea"/>
                          <a:cs typeface="+mn-cs"/>
                        </a:rPr>
                        <a:t>Starzplay </a:t>
                      </a:r>
                      <a:r>
                        <a:rPr kumimoji="0" lang="ar-AE" sz="1000" b="0" i="0" u="none" strike="noStrike" kern="1200" cap="none" spc="0" normalizeH="0" baseline="0" noProof="0">
                          <a:ln>
                            <a:noFill/>
                          </a:ln>
                          <a:solidFill>
                            <a:prstClr val="black"/>
                          </a:solidFill>
                          <a:effectLst/>
                          <a:uLnTx/>
                          <a:uFillTx/>
                          <a:latin typeface="+mn-lt"/>
                          <a:ea typeface="+mn-ea"/>
                          <a:cs typeface="+mn-cs"/>
                        </a:rPr>
                        <a:t>حتى 12 شهر عند شراء شاشات مختارة من تلفزيونات سامسونج </a:t>
                      </a:r>
                      <a:r>
                        <a:rPr kumimoji="0" lang="en-US" sz="1000" b="0" i="0" u="none" strike="noStrike" kern="1200" cap="none" spc="0" normalizeH="0" baseline="0" noProof="0">
                          <a:ln>
                            <a:noFill/>
                          </a:ln>
                          <a:solidFill>
                            <a:prstClr val="black"/>
                          </a:solidFill>
                          <a:effectLst/>
                          <a:uLnTx/>
                          <a:uFillTx/>
                          <a:latin typeface="+mn-lt"/>
                          <a:ea typeface="+mn-ea"/>
                          <a:cs typeface="+mn-cs"/>
                        </a:rPr>
                        <a:t>UHD 4K.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04:20:16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1.7624 %</a:t>
                      </a:r>
                    </a:p>
                  </a:txBody>
                  <a:tcPr/>
                </a:tc>
                <a:extLst>
                  <a:ext uri="{0D108BD9-81ED-4DB2-BD59-A6C34878D82A}">
                    <a16:rowId xmlns:a16="http://schemas.microsoft.com/office/drawing/2014/main" val="3953605301"/>
                  </a:ext>
                </a:extLst>
              </a:tr>
            </a:tbl>
          </a:graphicData>
        </a:graphic>
      </p:graphicFrame>
      <p:sp>
        <p:nvSpPr>
          <p:cNvPr id="4" name="Text Placeholder 3">
            <a:extLst>
              <a:ext uri="{FF2B5EF4-FFF2-40B4-BE49-F238E27FC236}">
                <a16:creationId xmlns:a16="http://schemas.microsoft.com/office/drawing/2014/main" id="{85EEB7E2-61B2-47E9-B5D0-D6EFFFEE4250}"/>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33259925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106C1-1AEA-4D5F-BD91-255544019AC1}"/>
              </a:ext>
            </a:extLst>
          </p:cNvPr>
          <p:cNvSpPr>
            <a:spLocks noGrp="1"/>
          </p:cNvSpPr>
          <p:nvPr>
            <p:ph type="title"/>
          </p:nvPr>
        </p:nvSpPr>
        <p:spPr/>
        <p:txBody>
          <a:bodyPr/>
          <a:lstStyle/>
          <a:p>
            <a:r>
              <a:rPr lang="en-US"/>
              <a:t>Twitter Top Performing Tweets | Samsung KSA - 5 of 6</a:t>
            </a:r>
          </a:p>
        </p:txBody>
      </p:sp>
      <p:graphicFrame>
        <p:nvGraphicFramePr>
          <p:cNvPr id="5" name="Table Placeholder 4">
            <a:extLst>
              <a:ext uri="{FF2B5EF4-FFF2-40B4-BE49-F238E27FC236}">
                <a16:creationId xmlns:a16="http://schemas.microsoft.com/office/drawing/2014/main" id="{06FC1BAA-FE0D-481C-A641-7C477737928F}"/>
              </a:ext>
            </a:extLst>
          </p:cNvPr>
          <p:cNvGraphicFramePr>
            <a:graphicFrameLocks noGrp="1"/>
          </p:cNvGraphicFramePr>
          <p:nvPr>
            <p:ph type="tbl" sz="quarter" idx="13"/>
            <p:extLst>
              <p:ext uri="{D42A27DB-BD31-4B8C-83A1-F6EECF244321}">
                <p14:modId xmlns:p14="http://schemas.microsoft.com/office/powerpoint/2010/main" val="833176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96384582"/>
                    </a:ext>
                  </a:extLst>
                </a:gridCol>
                <a:gridCol w="576072">
                  <a:extLst>
                    <a:ext uri="{9D8B030D-6E8A-4147-A177-3AD203B41FA5}">
                      <a16:colId xmlns:a16="http://schemas.microsoft.com/office/drawing/2014/main" val="231184210"/>
                    </a:ext>
                  </a:extLst>
                </a:gridCol>
                <a:gridCol w="576072">
                  <a:extLst>
                    <a:ext uri="{9D8B030D-6E8A-4147-A177-3AD203B41FA5}">
                      <a16:colId xmlns:a16="http://schemas.microsoft.com/office/drawing/2014/main" val="168080015"/>
                    </a:ext>
                  </a:extLst>
                </a:gridCol>
                <a:gridCol w="576072">
                  <a:extLst>
                    <a:ext uri="{9D8B030D-6E8A-4147-A177-3AD203B41FA5}">
                      <a16:colId xmlns:a16="http://schemas.microsoft.com/office/drawing/2014/main" val="3651436490"/>
                    </a:ext>
                  </a:extLst>
                </a:gridCol>
                <a:gridCol w="576072">
                  <a:extLst>
                    <a:ext uri="{9D8B030D-6E8A-4147-A177-3AD203B41FA5}">
                      <a16:colId xmlns:a16="http://schemas.microsoft.com/office/drawing/2014/main" val="4274865516"/>
                    </a:ext>
                  </a:extLst>
                </a:gridCol>
                <a:gridCol w="576072">
                  <a:extLst>
                    <a:ext uri="{9D8B030D-6E8A-4147-A177-3AD203B41FA5}">
                      <a16:colId xmlns:a16="http://schemas.microsoft.com/office/drawing/2014/main" val="1508639486"/>
                    </a:ext>
                  </a:extLst>
                </a:gridCol>
                <a:gridCol w="576072">
                  <a:extLst>
                    <a:ext uri="{9D8B030D-6E8A-4147-A177-3AD203B41FA5}">
                      <a16:colId xmlns:a16="http://schemas.microsoft.com/office/drawing/2014/main" val="3749074991"/>
                    </a:ext>
                  </a:extLst>
                </a:gridCol>
                <a:gridCol w="822960">
                  <a:extLst>
                    <a:ext uri="{9D8B030D-6E8A-4147-A177-3AD203B41FA5}">
                      <a16:colId xmlns:a16="http://schemas.microsoft.com/office/drawing/2014/main" val="946060487"/>
                    </a:ext>
                  </a:extLst>
                </a:gridCol>
                <a:gridCol w="576072">
                  <a:extLst>
                    <a:ext uri="{9D8B030D-6E8A-4147-A177-3AD203B41FA5}">
                      <a16:colId xmlns:a16="http://schemas.microsoft.com/office/drawing/2014/main" val="2638727459"/>
                    </a:ext>
                  </a:extLst>
                </a:gridCol>
                <a:gridCol w="576072">
                  <a:extLst>
                    <a:ext uri="{9D8B030D-6E8A-4147-A177-3AD203B41FA5}">
                      <a16:colId xmlns:a16="http://schemas.microsoft.com/office/drawing/2014/main" val="1655125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659517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- 2020-04-12 12:51:07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تواصل وانت بعيد مع سامسونج و</a:t>
                      </a:r>
                      <a:r>
                        <a:rPr kumimoji="0" lang="en-US" sz="1000" b="0" i="0" u="none" strike="noStrike" kern="1200" cap="none" spc="0" normalizeH="0" baseline="0" noProof="0">
                          <a:ln>
                            <a:noFill/>
                          </a:ln>
                          <a:solidFill>
                            <a:prstClr val="black"/>
                          </a:solidFill>
                          <a:effectLst/>
                          <a:uLnTx/>
                          <a:uFillTx/>
                          <a:latin typeface="+mn-lt"/>
                          <a:ea typeface="+mn-ea"/>
                          <a:cs typeface="+mn-cs"/>
                        </a:rPr>
                        <a:t>Google Duo  </a:t>
                      </a:r>
                      <a:r>
                        <a:rPr kumimoji="0" lang="ar-AE" sz="1000" b="0" i="0" u="none" strike="noStrike" kern="1200" cap="none" spc="0" normalizeH="0" baseline="0" noProof="0">
                          <a:ln>
                            <a:noFill/>
                          </a:ln>
                          <a:solidFill>
                            <a:prstClr val="black"/>
                          </a:solidFill>
                          <a:effectLst/>
                          <a:uLnTx/>
                          <a:uFillTx/>
                          <a:latin typeface="+mn-lt"/>
                          <a:ea typeface="+mn-ea"/>
                          <a:cs typeface="+mn-cs"/>
                        </a:rPr>
                        <a:t>عبر مكالمات فيديو عالية الجودة التي تصل إلى عدد أكبر من الأشخاص - بدءًا من مجموعة #</a:t>
                      </a:r>
                      <a:r>
                        <a:rPr kumimoji="0" lang="en-US" sz="1000" b="0" i="0" u="none" strike="noStrike" kern="1200" cap="none" spc="0" normalizeH="0" baseline="0" noProof="0">
                          <a:ln>
                            <a:noFill/>
                          </a:ln>
                          <a:solidFill>
                            <a:prstClr val="black"/>
                          </a:solidFill>
                          <a:effectLst/>
                          <a:uLnTx/>
                          <a:uFillTx/>
                          <a:latin typeface="+mn-lt"/>
                          <a:ea typeface="+mn-ea"/>
                          <a:cs typeface="+mn-cs"/>
                        </a:rPr>
                        <a:t>GalaxyS20. </a:t>
                      </a:r>
                      <a:r>
                        <a:rPr kumimoji="0" lang="ar-AE" sz="1000" b="0" i="0" u="none" strike="noStrike" kern="1200" cap="none" spc="0" normalizeH="0" baseline="0" noProof="0">
                          <a:ln>
                            <a:noFill/>
                          </a:ln>
                          <a:solidFill>
                            <a:prstClr val="black"/>
                          </a:solidFill>
                          <a:effectLst/>
                          <a:uLnTx/>
                          <a:uFillTx/>
                          <a:latin typeface="+mn-lt"/>
                          <a:ea typeface="+mn-ea"/>
                          <a:cs typeface="+mn-cs"/>
                        </a:rPr>
                        <a:t>نحن معك @</a:t>
                      </a:r>
                      <a:r>
                        <a:rPr kumimoji="0" lang="en-US" sz="1000" b="0" i="0" u="none" strike="noStrike" kern="1200" cap="none" spc="0" normalizeH="0" baseline="0" noProof="0">
                          <a:ln>
                            <a:noFill/>
                          </a:ln>
                          <a:solidFill>
                            <a:prstClr val="black"/>
                          </a:solidFill>
                          <a:effectLst/>
                          <a:uLnTx/>
                          <a:uFillTx/>
                          <a:latin typeface="+mn-lt"/>
                          <a:ea typeface="+mn-ea"/>
                          <a:cs typeface="+mn-cs"/>
                        </a:rPr>
                        <a:t>Android. https://t.co/tMlk7dIYdk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04:20:16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0.7375 %</a:t>
                      </a:r>
                    </a:p>
                  </a:txBody>
                  <a:tcPr/>
                </a:tc>
                <a:extLst>
                  <a:ext uri="{0D108BD9-81ED-4DB2-BD59-A6C34878D82A}">
                    <a16:rowId xmlns:a16="http://schemas.microsoft.com/office/drawing/2014/main" val="1113804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- 2020-04-27 09:15:00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ساعد طفلك على تطوير عادات رقمية جيدة من خلال </a:t>
                      </a:r>
                      <a:r>
                        <a:rPr kumimoji="0" lang="en-US" sz="1000" b="0" i="0" u="none" strike="noStrike" kern="1200" cap="none" spc="0" normalizeH="0" baseline="0" noProof="0">
                          <a:ln>
                            <a:noFill/>
                          </a:ln>
                          <a:solidFill>
                            <a:prstClr val="black"/>
                          </a:solidFill>
                          <a:effectLst/>
                          <a:uLnTx/>
                          <a:uFillTx/>
                          <a:latin typeface="+mn-lt"/>
                          <a:ea typeface="+mn-ea"/>
                          <a:cs typeface="+mn-cs"/>
                        </a:rPr>
                        <a:t>Samsung Kids. </a:t>
                      </a:r>
                      <a:r>
                        <a:rPr kumimoji="0" lang="ar-AE" sz="1000" b="0" i="0" u="none" strike="noStrike" kern="1200" cap="none" spc="0" normalizeH="0" baseline="0" noProof="0">
                          <a:ln>
                            <a:noFill/>
                          </a:ln>
                          <a:solidFill>
                            <a:prstClr val="black"/>
                          </a:solidFill>
                          <a:effectLst/>
                          <a:uLnTx/>
                          <a:uFillTx/>
                          <a:latin typeface="+mn-lt"/>
                          <a:ea typeface="+mn-ea"/>
                          <a:cs typeface="+mn-cs"/>
                        </a:rPr>
                        <a:t>يمكنك وضع حدود لوقت اللعب وكذلك منح الوصول إلى جهات اتصال وتطبيقات محددة.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04:20:16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1.0730 %</a:t>
                      </a:r>
                    </a:p>
                  </a:txBody>
                  <a:tcPr/>
                </a:tc>
                <a:extLst>
                  <a:ext uri="{0D108BD9-81ED-4DB2-BD59-A6C34878D82A}">
                    <a16:rowId xmlns:a16="http://schemas.microsoft.com/office/drawing/2014/main" val="3941269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- 2020-04-28 13:04:04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زد من انتاجك مع </a:t>
                      </a:r>
                      <a:r>
                        <a:rPr kumimoji="0" lang="en-US" sz="1000" b="0" i="0" u="none" strike="noStrike" kern="1200" cap="none" spc="0" normalizeH="0" baseline="0" noProof="0">
                          <a:ln>
                            <a:noFill/>
                          </a:ln>
                          <a:solidFill>
                            <a:prstClr val="black"/>
                          </a:solidFill>
                          <a:effectLst/>
                          <a:uLnTx/>
                          <a:uFillTx/>
                          <a:latin typeface="+mn-lt"/>
                          <a:ea typeface="+mn-ea"/>
                          <a:cs typeface="+mn-cs"/>
                        </a:rPr>
                        <a:t>Galaxy Note10.
</a:t>
                      </a:r>
                      <a:r>
                        <a:rPr kumimoji="0" lang="ar-AE" sz="1000" b="0" i="0" u="none" strike="noStrike" kern="1200" cap="none" spc="0" normalizeH="0" baseline="0" noProof="0">
                          <a:ln>
                            <a:noFill/>
                          </a:ln>
                          <a:solidFill>
                            <a:prstClr val="black"/>
                          </a:solidFill>
                          <a:effectLst/>
                          <a:uLnTx/>
                          <a:uFillTx/>
                          <a:latin typeface="+mn-lt"/>
                          <a:ea typeface="+mn-ea"/>
                          <a:cs typeface="+mn-cs"/>
                        </a:rPr>
                        <a:t>كن منتجاً في أي وقت و أي مكان.
 #</a:t>
                      </a:r>
                      <a:r>
                        <a:rPr kumimoji="0" lang="en-US" sz="1000" b="0" i="0" u="none" strike="noStrike" kern="1200" cap="none" spc="0" normalizeH="0" baseline="0" noProof="0">
                          <a:ln>
                            <a:noFill/>
                          </a:ln>
                          <a:solidFill>
                            <a:prstClr val="black"/>
                          </a:solidFill>
                          <a:effectLst/>
                          <a:uLnTx/>
                          <a:uFillTx/>
                          <a:latin typeface="+mn-lt"/>
                          <a:ea typeface="+mn-ea"/>
                          <a:cs typeface="+mn-cs"/>
                        </a:rPr>
                        <a:t>StayApartStayTogether #StayWell https://t.co/hiI3MKcyJx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04:20:16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0.5436 %</a:t>
                      </a:r>
                    </a:p>
                  </a:txBody>
                  <a:tcPr/>
                </a:tc>
                <a:extLst>
                  <a:ext uri="{0D108BD9-81ED-4DB2-BD59-A6C34878D82A}">
                    <a16:rowId xmlns:a16="http://schemas.microsoft.com/office/drawing/2014/main" val="2863628350"/>
                  </a:ext>
                </a:extLst>
              </a:tr>
            </a:tbl>
          </a:graphicData>
        </a:graphic>
      </p:graphicFrame>
      <p:sp>
        <p:nvSpPr>
          <p:cNvPr id="4" name="Text Placeholder 3">
            <a:extLst>
              <a:ext uri="{FF2B5EF4-FFF2-40B4-BE49-F238E27FC236}">
                <a16:creationId xmlns:a16="http://schemas.microsoft.com/office/drawing/2014/main" id="{BB62CBD6-78D8-47D5-93E6-300B07F4F3D6}"/>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8356976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8C7E4-E0A6-421D-8962-599C918EC38B}"/>
              </a:ext>
            </a:extLst>
          </p:cNvPr>
          <p:cNvSpPr>
            <a:spLocks noGrp="1"/>
          </p:cNvSpPr>
          <p:nvPr>
            <p:ph type="title"/>
          </p:nvPr>
        </p:nvSpPr>
        <p:spPr/>
        <p:txBody>
          <a:bodyPr/>
          <a:lstStyle/>
          <a:p>
            <a:r>
              <a:rPr lang="en-US"/>
              <a:t>Twitter Top Performing Tweets | Samsung KSA - 6 of 6</a:t>
            </a:r>
          </a:p>
        </p:txBody>
      </p:sp>
      <p:graphicFrame>
        <p:nvGraphicFramePr>
          <p:cNvPr id="5" name="Table Placeholder 4">
            <a:extLst>
              <a:ext uri="{FF2B5EF4-FFF2-40B4-BE49-F238E27FC236}">
                <a16:creationId xmlns:a16="http://schemas.microsoft.com/office/drawing/2014/main" id="{CDD30372-EB15-4F6E-AC48-4490982491D4}"/>
              </a:ext>
            </a:extLst>
          </p:cNvPr>
          <p:cNvGraphicFramePr>
            <a:graphicFrameLocks noGrp="1"/>
          </p:cNvGraphicFramePr>
          <p:nvPr>
            <p:ph type="tbl" sz="quarter" idx="13"/>
            <p:extLst>
              <p:ext uri="{D42A27DB-BD31-4B8C-83A1-F6EECF244321}">
                <p14:modId xmlns:p14="http://schemas.microsoft.com/office/powerpoint/2010/main" val="2105465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56101861"/>
                    </a:ext>
                  </a:extLst>
                </a:gridCol>
                <a:gridCol w="576072">
                  <a:extLst>
                    <a:ext uri="{9D8B030D-6E8A-4147-A177-3AD203B41FA5}">
                      <a16:colId xmlns:a16="http://schemas.microsoft.com/office/drawing/2014/main" val="3610167921"/>
                    </a:ext>
                  </a:extLst>
                </a:gridCol>
                <a:gridCol w="576072">
                  <a:extLst>
                    <a:ext uri="{9D8B030D-6E8A-4147-A177-3AD203B41FA5}">
                      <a16:colId xmlns:a16="http://schemas.microsoft.com/office/drawing/2014/main" val="2994421679"/>
                    </a:ext>
                  </a:extLst>
                </a:gridCol>
                <a:gridCol w="576072">
                  <a:extLst>
                    <a:ext uri="{9D8B030D-6E8A-4147-A177-3AD203B41FA5}">
                      <a16:colId xmlns:a16="http://schemas.microsoft.com/office/drawing/2014/main" val="4251081794"/>
                    </a:ext>
                  </a:extLst>
                </a:gridCol>
                <a:gridCol w="576072">
                  <a:extLst>
                    <a:ext uri="{9D8B030D-6E8A-4147-A177-3AD203B41FA5}">
                      <a16:colId xmlns:a16="http://schemas.microsoft.com/office/drawing/2014/main" val="3247312185"/>
                    </a:ext>
                  </a:extLst>
                </a:gridCol>
                <a:gridCol w="576072">
                  <a:extLst>
                    <a:ext uri="{9D8B030D-6E8A-4147-A177-3AD203B41FA5}">
                      <a16:colId xmlns:a16="http://schemas.microsoft.com/office/drawing/2014/main" val="2592576245"/>
                    </a:ext>
                  </a:extLst>
                </a:gridCol>
                <a:gridCol w="576072">
                  <a:extLst>
                    <a:ext uri="{9D8B030D-6E8A-4147-A177-3AD203B41FA5}">
                      <a16:colId xmlns:a16="http://schemas.microsoft.com/office/drawing/2014/main" val="2234263450"/>
                    </a:ext>
                  </a:extLst>
                </a:gridCol>
                <a:gridCol w="822960">
                  <a:extLst>
                    <a:ext uri="{9D8B030D-6E8A-4147-A177-3AD203B41FA5}">
                      <a16:colId xmlns:a16="http://schemas.microsoft.com/office/drawing/2014/main" val="1204662804"/>
                    </a:ext>
                  </a:extLst>
                </a:gridCol>
                <a:gridCol w="576072">
                  <a:extLst>
                    <a:ext uri="{9D8B030D-6E8A-4147-A177-3AD203B41FA5}">
                      <a16:colId xmlns:a16="http://schemas.microsoft.com/office/drawing/2014/main" val="4261396322"/>
                    </a:ext>
                  </a:extLst>
                </a:gridCol>
                <a:gridCol w="576072">
                  <a:extLst>
                    <a:ext uri="{9D8B030D-6E8A-4147-A177-3AD203B41FA5}">
                      <a16:colId xmlns:a16="http://schemas.microsoft.com/office/drawing/2014/main" val="3978943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4085870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- 2020-04-28 13:05:06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خلك منتج مع تطبيقات و خدمات </a:t>
                      </a:r>
                      <a:r>
                        <a:rPr kumimoji="0" lang="en-US" sz="1000" b="0" i="0" u="none" strike="noStrike" kern="1200" cap="none" spc="0" normalizeH="0" baseline="0" noProof="0">
                          <a:ln>
                            <a:noFill/>
                          </a:ln>
                          <a:solidFill>
                            <a:prstClr val="black"/>
                          </a:solidFill>
                          <a:effectLst/>
                          <a:uLnTx/>
                          <a:uFillTx/>
                          <a:latin typeface="+mn-lt"/>
                          <a:ea typeface="+mn-ea"/>
                          <a:cs typeface="+mn-cs"/>
                        </a:rPr>
                        <a:t>Windows </a:t>
                      </a:r>
                      <a:r>
                        <a:rPr kumimoji="0" lang="ar-AE" sz="1000" b="0" i="0" u="none" strike="noStrike" kern="1200" cap="none" spc="0" normalizeH="0" baseline="0" noProof="0">
                          <a:ln>
                            <a:noFill/>
                          </a:ln>
                          <a:solidFill>
                            <a:prstClr val="black"/>
                          </a:solidFill>
                          <a:effectLst/>
                          <a:uLnTx/>
                          <a:uFillTx/>
                          <a:latin typeface="+mn-lt"/>
                          <a:ea typeface="+mn-ea"/>
                          <a:cs typeface="+mn-cs"/>
                        </a:rPr>
                        <a:t>على </a:t>
                      </a:r>
                      <a:r>
                        <a:rPr kumimoji="0" lang="en-US" sz="1000" b="0" i="0" u="none" strike="noStrike" kern="1200" cap="none" spc="0" normalizeH="0" baseline="0" noProof="0">
                          <a:ln>
                            <a:noFill/>
                          </a:ln>
                          <a:solidFill>
                            <a:prstClr val="black"/>
                          </a:solidFill>
                          <a:effectLst/>
                          <a:uLnTx/>
                          <a:uFillTx/>
                          <a:latin typeface="+mn-lt"/>
                          <a:ea typeface="+mn-ea"/>
                          <a:cs typeface="+mn-cs"/>
                        </a:rPr>
                        <a:t>Galaxy Note 10 </a:t>
                      </a:r>
                      <a:r>
                        <a:rPr kumimoji="0" lang="ar-AE" sz="1000" b="0" i="0" u="none" strike="noStrike" kern="1200" cap="none" spc="0" normalizeH="0" baseline="0" noProof="0">
                          <a:ln>
                            <a:noFill/>
                          </a:ln>
                          <a:solidFill>
                            <a:prstClr val="black"/>
                          </a:solidFill>
                          <a:effectLst/>
                          <a:uLnTx/>
                          <a:uFillTx/>
                          <a:latin typeface="+mn-lt"/>
                          <a:ea typeface="+mn-ea"/>
                          <a:cs typeface="+mn-cs"/>
                        </a:rPr>
                        <a:t>من أي مكان.
#</a:t>
                      </a:r>
                      <a:r>
                        <a:rPr kumimoji="0" lang="en-US" sz="1000" b="0" i="0" u="none" strike="noStrike" kern="1200" cap="none" spc="0" normalizeH="0" baseline="0" noProof="0">
                          <a:ln>
                            <a:noFill/>
                          </a:ln>
                          <a:solidFill>
                            <a:prstClr val="black"/>
                          </a:solidFill>
                          <a:effectLst/>
                          <a:uLnTx/>
                          <a:uFillTx/>
                          <a:latin typeface="+mn-lt"/>
                          <a:ea typeface="+mn-ea"/>
                          <a:cs typeface="+mn-cs"/>
                        </a:rPr>
                        <a:t>StayApartStayTogether #StayWell https://t.co/44LsyFgXyx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04:20:16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0.8141 %</a:t>
                      </a:r>
                    </a:p>
                  </a:txBody>
                  <a:tcPr/>
                </a:tc>
                <a:extLst>
                  <a:ext uri="{0D108BD9-81ED-4DB2-BD59-A6C34878D82A}">
                    <a16:rowId xmlns:a16="http://schemas.microsoft.com/office/drawing/2014/main" val="1803279851"/>
                  </a:ext>
                </a:extLst>
              </a:tr>
            </a:tbl>
          </a:graphicData>
        </a:graphic>
      </p:graphicFrame>
      <p:sp>
        <p:nvSpPr>
          <p:cNvPr id="4" name="Text Placeholder 3">
            <a:extLst>
              <a:ext uri="{FF2B5EF4-FFF2-40B4-BE49-F238E27FC236}">
                <a16:creationId xmlns:a16="http://schemas.microsoft.com/office/drawing/2014/main" id="{ABB89FDE-F431-48F9-B8D9-B5B98041B538}"/>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22699732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85D0C-A62B-4AF4-B0A4-C3AB9812D42E}"/>
              </a:ext>
            </a:extLst>
          </p:cNvPr>
          <p:cNvSpPr>
            <a:spLocks noGrp="1"/>
          </p:cNvSpPr>
          <p:nvPr>
            <p:ph type="title"/>
          </p:nvPr>
        </p:nvSpPr>
        <p:spPr/>
        <p:txBody>
          <a:bodyPr/>
          <a:lstStyle/>
          <a:p>
            <a:r>
              <a:rPr lang="en-US"/>
              <a:t>Twitter Least Performing Tweets | Samsung KSA - 1 of 6</a:t>
            </a:r>
          </a:p>
        </p:txBody>
      </p:sp>
      <p:graphicFrame>
        <p:nvGraphicFramePr>
          <p:cNvPr id="5" name="Table Placeholder 4">
            <a:extLst>
              <a:ext uri="{FF2B5EF4-FFF2-40B4-BE49-F238E27FC236}">
                <a16:creationId xmlns:a16="http://schemas.microsoft.com/office/drawing/2014/main" id="{A21CD558-A305-4533-A87B-3870FFA8A96A}"/>
              </a:ext>
            </a:extLst>
          </p:cNvPr>
          <p:cNvGraphicFramePr>
            <a:graphicFrameLocks noGrp="1"/>
          </p:cNvGraphicFramePr>
          <p:nvPr>
            <p:ph type="tbl" sz="quarter" idx="13"/>
            <p:extLst>
              <p:ext uri="{D42A27DB-BD31-4B8C-83A1-F6EECF244321}">
                <p14:modId xmlns:p14="http://schemas.microsoft.com/office/powerpoint/2010/main" val="3116407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61866553"/>
                    </a:ext>
                  </a:extLst>
                </a:gridCol>
                <a:gridCol w="576072">
                  <a:extLst>
                    <a:ext uri="{9D8B030D-6E8A-4147-A177-3AD203B41FA5}">
                      <a16:colId xmlns:a16="http://schemas.microsoft.com/office/drawing/2014/main" val="1296430560"/>
                    </a:ext>
                  </a:extLst>
                </a:gridCol>
                <a:gridCol w="576072">
                  <a:extLst>
                    <a:ext uri="{9D8B030D-6E8A-4147-A177-3AD203B41FA5}">
                      <a16:colId xmlns:a16="http://schemas.microsoft.com/office/drawing/2014/main" val="1760277181"/>
                    </a:ext>
                  </a:extLst>
                </a:gridCol>
                <a:gridCol w="576072">
                  <a:extLst>
                    <a:ext uri="{9D8B030D-6E8A-4147-A177-3AD203B41FA5}">
                      <a16:colId xmlns:a16="http://schemas.microsoft.com/office/drawing/2014/main" val="2914426110"/>
                    </a:ext>
                  </a:extLst>
                </a:gridCol>
                <a:gridCol w="576072">
                  <a:extLst>
                    <a:ext uri="{9D8B030D-6E8A-4147-A177-3AD203B41FA5}">
                      <a16:colId xmlns:a16="http://schemas.microsoft.com/office/drawing/2014/main" val="3953480280"/>
                    </a:ext>
                  </a:extLst>
                </a:gridCol>
                <a:gridCol w="576072">
                  <a:extLst>
                    <a:ext uri="{9D8B030D-6E8A-4147-A177-3AD203B41FA5}">
                      <a16:colId xmlns:a16="http://schemas.microsoft.com/office/drawing/2014/main" val="521780844"/>
                    </a:ext>
                  </a:extLst>
                </a:gridCol>
                <a:gridCol w="576072">
                  <a:extLst>
                    <a:ext uri="{9D8B030D-6E8A-4147-A177-3AD203B41FA5}">
                      <a16:colId xmlns:a16="http://schemas.microsoft.com/office/drawing/2014/main" val="1619022159"/>
                    </a:ext>
                  </a:extLst>
                </a:gridCol>
                <a:gridCol w="822960">
                  <a:extLst>
                    <a:ext uri="{9D8B030D-6E8A-4147-A177-3AD203B41FA5}">
                      <a16:colId xmlns:a16="http://schemas.microsoft.com/office/drawing/2014/main" val="3068481092"/>
                    </a:ext>
                  </a:extLst>
                </a:gridCol>
                <a:gridCol w="576072">
                  <a:extLst>
                    <a:ext uri="{9D8B030D-6E8A-4147-A177-3AD203B41FA5}">
                      <a16:colId xmlns:a16="http://schemas.microsoft.com/office/drawing/2014/main" val="441747220"/>
                    </a:ext>
                  </a:extLst>
                </a:gridCol>
                <a:gridCol w="576072">
                  <a:extLst>
                    <a:ext uri="{9D8B030D-6E8A-4147-A177-3AD203B41FA5}">
                      <a16:colId xmlns:a16="http://schemas.microsoft.com/office/drawing/2014/main" val="559670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319109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- 2020-04-28 13:05:06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خلك منتج مع تطبيقات و خدمات </a:t>
                      </a:r>
                      <a:r>
                        <a:rPr kumimoji="0" lang="en-US" sz="1000" b="0" i="0" u="none" strike="noStrike" kern="1200" cap="none" spc="0" normalizeH="0" baseline="0" noProof="0">
                          <a:ln>
                            <a:noFill/>
                          </a:ln>
                          <a:solidFill>
                            <a:prstClr val="black"/>
                          </a:solidFill>
                          <a:effectLst/>
                          <a:uLnTx/>
                          <a:uFillTx/>
                          <a:latin typeface="+mn-lt"/>
                          <a:ea typeface="+mn-ea"/>
                          <a:cs typeface="+mn-cs"/>
                        </a:rPr>
                        <a:t>Windows </a:t>
                      </a:r>
                      <a:r>
                        <a:rPr kumimoji="0" lang="ar-AE" sz="1000" b="0" i="0" u="none" strike="noStrike" kern="1200" cap="none" spc="0" normalizeH="0" baseline="0" noProof="0">
                          <a:ln>
                            <a:noFill/>
                          </a:ln>
                          <a:solidFill>
                            <a:prstClr val="black"/>
                          </a:solidFill>
                          <a:effectLst/>
                          <a:uLnTx/>
                          <a:uFillTx/>
                          <a:latin typeface="+mn-lt"/>
                          <a:ea typeface="+mn-ea"/>
                          <a:cs typeface="+mn-cs"/>
                        </a:rPr>
                        <a:t>على </a:t>
                      </a:r>
                      <a:r>
                        <a:rPr kumimoji="0" lang="en-US" sz="1000" b="0" i="0" u="none" strike="noStrike" kern="1200" cap="none" spc="0" normalizeH="0" baseline="0" noProof="0">
                          <a:ln>
                            <a:noFill/>
                          </a:ln>
                          <a:solidFill>
                            <a:prstClr val="black"/>
                          </a:solidFill>
                          <a:effectLst/>
                          <a:uLnTx/>
                          <a:uFillTx/>
                          <a:latin typeface="+mn-lt"/>
                          <a:ea typeface="+mn-ea"/>
                          <a:cs typeface="+mn-cs"/>
                        </a:rPr>
                        <a:t>Galaxy Note 10 </a:t>
                      </a:r>
                      <a:r>
                        <a:rPr kumimoji="0" lang="ar-AE" sz="1000" b="0" i="0" u="none" strike="noStrike" kern="1200" cap="none" spc="0" normalizeH="0" baseline="0" noProof="0">
                          <a:ln>
                            <a:noFill/>
                          </a:ln>
                          <a:solidFill>
                            <a:prstClr val="black"/>
                          </a:solidFill>
                          <a:effectLst/>
                          <a:uLnTx/>
                          <a:uFillTx/>
                          <a:latin typeface="+mn-lt"/>
                          <a:ea typeface="+mn-ea"/>
                          <a:cs typeface="+mn-cs"/>
                        </a:rPr>
                        <a:t>من أي مكان.
#</a:t>
                      </a:r>
                      <a:r>
                        <a:rPr kumimoji="0" lang="en-US" sz="1000" b="0" i="0" u="none" strike="noStrike" kern="1200" cap="none" spc="0" normalizeH="0" baseline="0" noProof="0">
                          <a:ln>
                            <a:noFill/>
                          </a:ln>
                          <a:solidFill>
                            <a:prstClr val="black"/>
                          </a:solidFill>
                          <a:effectLst/>
                          <a:uLnTx/>
                          <a:uFillTx/>
                          <a:latin typeface="+mn-lt"/>
                          <a:ea typeface="+mn-ea"/>
                          <a:cs typeface="+mn-cs"/>
                        </a:rPr>
                        <a:t>StayApartStayTogether #StayWell https://t.co/44LsyFgXyx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04:20:16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0.8141 %</a:t>
                      </a:r>
                    </a:p>
                  </a:txBody>
                  <a:tcPr/>
                </a:tc>
                <a:extLst>
                  <a:ext uri="{0D108BD9-81ED-4DB2-BD59-A6C34878D82A}">
                    <a16:rowId xmlns:a16="http://schemas.microsoft.com/office/drawing/2014/main" val="1518491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- 2020-04-28 13:04:04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زد من انتاجك مع </a:t>
                      </a:r>
                      <a:r>
                        <a:rPr kumimoji="0" lang="en-US" sz="1000" b="0" i="0" u="none" strike="noStrike" kern="1200" cap="none" spc="0" normalizeH="0" baseline="0" noProof="0">
                          <a:ln>
                            <a:noFill/>
                          </a:ln>
                          <a:solidFill>
                            <a:prstClr val="black"/>
                          </a:solidFill>
                          <a:effectLst/>
                          <a:uLnTx/>
                          <a:uFillTx/>
                          <a:latin typeface="+mn-lt"/>
                          <a:ea typeface="+mn-ea"/>
                          <a:cs typeface="+mn-cs"/>
                        </a:rPr>
                        <a:t>Galaxy Note10.
</a:t>
                      </a:r>
                      <a:r>
                        <a:rPr kumimoji="0" lang="ar-AE" sz="1000" b="0" i="0" u="none" strike="noStrike" kern="1200" cap="none" spc="0" normalizeH="0" baseline="0" noProof="0">
                          <a:ln>
                            <a:noFill/>
                          </a:ln>
                          <a:solidFill>
                            <a:prstClr val="black"/>
                          </a:solidFill>
                          <a:effectLst/>
                          <a:uLnTx/>
                          <a:uFillTx/>
                          <a:latin typeface="+mn-lt"/>
                          <a:ea typeface="+mn-ea"/>
                          <a:cs typeface="+mn-cs"/>
                        </a:rPr>
                        <a:t>كن منتجاً في أي وقت و أي مكان.
 #</a:t>
                      </a:r>
                      <a:r>
                        <a:rPr kumimoji="0" lang="en-US" sz="1000" b="0" i="0" u="none" strike="noStrike" kern="1200" cap="none" spc="0" normalizeH="0" baseline="0" noProof="0">
                          <a:ln>
                            <a:noFill/>
                          </a:ln>
                          <a:solidFill>
                            <a:prstClr val="black"/>
                          </a:solidFill>
                          <a:effectLst/>
                          <a:uLnTx/>
                          <a:uFillTx/>
                          <a:latin typeface="+mn-lt"/>
                          <a:ea typeface="+mn-ea"/>
                          <a:cs typeface="+mn-cs"/>
                        </a:rPr>
                        <a:t>StayApartStayTogether #StayWell https://t.co/hiI3MKcyJx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04:20:16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0.5436 %</a:t>
                      </a:r>
                    </a:p>
                  </a:txBody>
                  <a:tcPr/>
                </a:tc>
                <a:extLst>
                  <a:ext uri="{0D108BD9-81ED-4DB2-BD59-A6C34878D82A}">
                    <a16:rowId xmlns:a16="http://schemas.microsoft.com/office/drawing/2014/main" val="2311786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- 2020-04-27 09:15:00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ساعد طفلك على تطوير عادات رقمية جيدة من خلال </a:t>
                      </a:r>
                      <a:r>
                        <a:rPr kumimoji="0" lang="en-US" sz="1000" b="0" i="0" u="none" strike="noStrike" kern="1200" cap="none" spc="0" normalizeH="0" baseline="0" noProof="0">
                          <a:ln>
                            <a:noFill/>
                          </a:ln>
                          <a:solidFill>
                            <a:prstClr val="black"/>
                          </a:solidFill>
                          <a:effectLst/>
                          <a:uLnTx/>
                          <a:uFillTx/>
                          <a:latin typeface="+mn-lt"/>
                          <a:ea typeface="+mn-ea"/>
                          <a:cs typeface="+mn-cs"/>
                        </a:rPr>
                        <a:t>Samsung Kids. </a:t>
                      </a:r>
                      <a:r>
                        <a:rPr kumimoji="0" lang="ar-AE" sz="1000" b="0" i="0" u="none" strike="noStrike" kern="1200" cap="none" spc="0" normalizeH="0" baseline="0" noProof="0">
                          <a:ln>
                            <a:noFill/>
                          </a:ln>
                          <a:solidFill>
                            <a:prstClr val="black"/>
                          </a:solidFill>
                          <a:effectLst/>
                          <a:uLnTx/>
                          <a:uFillTx/>
                          <a:latin typeface="+mn-lt"/>
                          <a:ea typeface="+mn-ea"/>
                          <a:cs typeface="+mn-cs"/>
                        </a:rPr>
                        <a:t>يمكنك وضع حدود لوقت اللعب وكذلك منح الوصول إلى جهات اتصال وتطبيقات محددة.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04:20:16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1.0730 %</a:t>
                      </a:r>
                    </a:p>
                  </a:txBody>
                  <a:tcPr/>
                </a:tc>
                <a:extLst>
                  <a:ext uri="{0D108BD9-81ED-4DB2-BD59-A6C34878D82A}">
                    <a16:rowId xmlns:a16="http://schemas.microsoft.com/office/drawing/2014/main" val="819424964"/>
                  </a:ext>
                </a:extLst>
              </a:tr>
            </a:tbl>
          </a:graphicData>
        </a:graphic>
      </p:graphicFrame>
      <p:sp>
        <p:nvSpPr>
          <p:cNvPr id="4" name="Text Placeholder 3">
            <a:extLst>
              <a:ext uri="{FF2B5EF4-FFF2-40B4-BE49-F238E27FC236}">
                <a16:creationId xmlns:a16="http://schemas.microsoft.com/office/drawing/2014/main" id="{6D82C76E-98AC-4E77-8309-9EAF4042F831}"/>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93003441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13DB0-4E56-4ADC-A283-768D7D77E3A0}"/>
              </a:ext>
            </a:extLst>
          </p:cNvPr>
          <p:cNvSpPr>
            <a:spLocks noGrp="1"/>
          </p:cNvSpPr>
          <p:nvPr>
            <p:ph type="title"/>
          </p:nvPr>
        </p:nvSpPr>
        <p:spPr/>
        <p:txBody>
          <a:bodyPr/>
          <a:lstStyle/>
          <a:p>
            <a:r>
              <a:rPr lang="en-US"/>
              <a:t>Twitter Least Performing Tweets | Samsung KSA - 2 of 6</a:t>
            </a:r>
          </a:p>
        </p:txBody>
      </p:sp>
      <p:graphicFrame>
        <p:nvGraphicFramePr>
          <p:cNvPr id="5" name="Table Placeholder 4">
            <a:extLst>
              <a:ext uri="{FF2B5EF4-FFF2-40B4-BE49-F238E27FC236}">
                <a16:creationId xmlns:a16="http://schemas.microsoft.com/office/drawing/2014/main" id="{219FB890-5206-4BDB-97BF-5F61FB426506}"/>
              </a:ext>
            </a:extLst>
          </p:cNvPr>
          <p:cNvGraphicFramePr>
            <a:graphicFrameLocks noGrp="1"/>
          </p:cNvGraphicFramePr>
          <p:nvPr>
            <p:ph type="tbl" sz="quarter" idx="13"/>
            <p:extLst>
              <p:ext uri="{D42A27DB-BD31-4B8C-83A1-F6EECF244321}">
                <p14:modId xmlns:p14="http://schemas.microsoft.com/office/powerpoint/2010/main" val="1115473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38578773"/>
                    </a:ext>
                  </a:extLst>
                </a:gridCol>
                <a:gridCol w="576072">
                  <a:extLst>
                    <a:ext uri="{9D8B030D-6E8A-4147-A177-3AD203B41FA5}">
                      <a16:colId xmlns:a16="http://schemas.microsoft.com/office/drawing/2014/main" val="3604838424"/>
                    </a:ext>
                  </a:extLst>
                </a:gridCol>
                <a:gridCol w="576072">
                  <a:extLst>
                    <a:ext uri="{9D8B030D-6E8A-4147-A177-3AD203B41FA5}">
                      <a16:colId xmlns:a16="http://schemas.microsoft.com/office/drawing/2014/main" val="2193930314"/>
                    </a:ext>
                  </a:extLst>
                </a:gridCol>
                <a:gridCol w="576072">
                  <a:extLst>
                    <a:ext uri="{9D8B030D-6E8A-4147-A177-3AD203B41FA5}">
                      <a16:colId xmlns:a16="http://schemas.microsoft.com/office/drawing/2014/main" val="3158302564"/>
                    </a:ext>
                  </a:extLst>
                </a:gridCol>
                <a:gridCol w="576072">
                  <a:extLst>
                    <a:ext uri="{9D8B030D-6E8A-4147-A177-3AD203B41FA5}">
                      <a16:colId xmlns:a16="http://schemas.microsoft.com/office/drawing/2014/main" val="1240240043"/>
                    </a:ext>
                  </a:extLst>
                </a:gridCol>
                <a:gridCol w="576072">
                  <a:extLst>
                    <a:ext uri="{9D8B030D-6E8A-4147-A177-3AD203B41FA5}">
                      <a16:colId xmlns:a16="http://schemas.microsoft.com/office/drawing/2014/main" val="772469316"/>
                    </a:ext>
                  </a:extLst>
                </a:gridCol>
                <a:gridCol w="576072">
                  <a:extLst>
                    <a:ext uri="{9D8B030D-6E8A-4147-A177-3AD203B41FA5}">
                      <a16:colId xmlns:a16="http://schemas.microsoft.com/office/drawing/2014/main" val="1363292287"/>
                    </a:ext>
                  </a:extLst>
                </a:gridCol>
                <a:gridCol w="822960">
                  <a:extLst>
                    <a:ext uri="{9D8B030D-6E8A-4147-A177-3AD203B41FA5}">
                      <a16:colId xmlns:a16="http://schemas.microsoft.com/office/drawing/2014/main" val="969011271"/>
                    </a:ext>
                  </a:extLst>
                </a:gridCol>
                <a:gridCol w="576072">
                  <a:extLst>
                    <a:ext uri="{9D8B030D-6E8A-4147-A177-3AD203B41FA5}">
                      <a16:colId xmlns:a16="http://schemas.microsoft.com/office/drawing/2014/main" val="3248751672"/>
                    </a:ext>
                  </a:extLst>
                </a:gridCol>
                <a:gridCol w="576072">
                  <a:extLst>
                    <a:ext uri="{9D8B030D-6E8A-4147-A177-3AD203B41FA5}">
                      <a16:colId xmlns:a16="http://schemas.microsoft.com/office/drawing/2014/main" val="801980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656631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- 2020-04-12 12:51:07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تواصل وانت بعيد مع سامسونج و</a:t>
                      </a:r>
                      <a:r>
                        <a:rPr kumimoji="0" lang="en-US" sz="1000" b="0" i="0" u="none" strike="noStrike" kern="1200" cap="none" spc="0" normalizeH="0" baseline="0" noProof="0">
                          <a:ln>
                            <a:noFill/>
                          </a:ln>
                          <a:solidFill>
                            <a:prstClr val="black"/>
                          </a:solidFill>
                          <a:effectLst/>
                          <a:uLnTx/>
                          <a:uFillTx/>
                          <a:latin typeface="+mn-lt"/>
                          <a:ea typeface="+mn-ea"/>
                          <a:cs typeface="+mn-cs"/>
                        </a:rPr>
                        <a:t>Google Duo  </a:t>
                      </a:r>
                      <a:r>
                        <a:rPr kumimoji="0" lang="ar-AE" sz="1000" b="0" i="0" u="none" strike="noStrike" kern="1200" cap="none" spc="0" normalizeH="0" baseline="0" noProof="0">
                          <a:ln>
                            <a:noFill/>
                          </a:ln>
                          <a:solidFill>
                            <a:prstClr val="black"/>
                          </a:solidFill>
                          <a:effectLst/>
                          <a:uLnTx/>
                          <a:uFillTx/>
                          <a:latin typeface="+mn-lt"/>
                          <a:ea typeface="+mn-ea"/>
                          <a:cs typeface="+mn-cs"/>
                        </a:rPr>
                        <a:t>عبر مكالمات فيديو عالية الجودة التي تصل إلى عدد أكبر من الأشخاص - بدءًا من مجموعة #</a:t>
                      </a:r>
                      <a:r>
                        <a:rPr kumimoji="0" lang="en-US" sz="1000" b="0" i="0" u="none" strike="noStrike" kern="1200" cap="none" spc="0" normalizeH="0" baseline="0" noProof="0">
                          <a:ln>
                            <a:noFill/>
                          </a:ln>
                          <a:solidFill>
                            <a:prstClr val="black"/>
                          </a:solidFill>
                          <a:effectLst/>
                          <a:uLnTx/>
                          <a:uFillTx/>
                          <a:latin typeface="+mn-lt"/>
                          <a:ea typeface="+mn-ea"/>
                          <a:cs typeface="+mn-cs"/>
                        </a:rPr>
                        <a:t>GalaxyS20. </a:t>
                      </a:r>
                      <a:r>
                        <a:rPr kumimoji="0" lang="ar-AE" sz="1000" b="0" i="0" u="none" strike="noStrike" kern="1200" cap="none" spc="0" normalizeH="0" baseline="0" noProof="0">
                          <a:ln>
                            <a:noFill/>
                          </a:ln>
                          <a:solidFill>
                            <a:prstClr val="black"/>
                          </a:solidFill>
                          <a:effectLst/>
                          <a:uLnTx/>
                          <a:uFillTx/>
                          <a:latin typeface="+mn-lt"/>
                          <a:ea typeface="+mn-ea"/>
                          <a:cs typeface="+mn-cs"/>
                        </a:rPr>
                        <a:t>نحن معك @</a:t>
                      </a:r>
                      <a:r>
                        <a:rPr kumimoji="0" lang="en-US" sz="1000" b="0" i="0" u="none" strike="noStrike" kern="1200" cap="none" spc="0" normalizeH="0" baseline="0" noProof="0">
                          <a:ln>
                            <a:noFill/>
                          </a:ln>
                          <a:solidFill>
                            <a:prstClr val="black"/>
                          </a:solidFill>
                          <a:effectLst/>
                          <a:uLnTx/>
                          <a:uFillTx/>
                          <a:latin typeface="+mn-lt"/>
                          <a:ea typeface="+mn-ea"/>
                          <a:cs typeface="+mn-cs"/>
                        </a:rPr>
                        <a:t>Android. https://t.co/tMlk7dIYdk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04:20:16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0.7375 %</a:t>
                      </a:r>
                    </a:p>
                  </a:txBody>
                  <a:tcPr/>
                </a:tc>
                <a:extLst>
                  <a:ext uri="{0D108BD9-81ED-4DB2-BD59-A6C34878D82A}">
                    <a16:rowId xmlns:a16="http://schemas.microsoft.com/office/drawing/2014/main" val="2993661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- 2020-04-28 12:42:37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رمضان لفترة محدودة! احصل على اشتراك مجاني لشاهد</a:t>
                      </a:r>
                      <a:r>
                        <a:rPr kumimoji="0" lang="en-US" sz="1000" b="0" i="0" u="none" strike="noStrike" kern="1200" cap="none" spc="0" normalizeH="0" baseline="0" noProof="0">
                          <a:ln>
                            <a:noFill/>
                          </a:ln>
                          <a:solidFill>
                            <a:prstClr val="black"/>
                          </a:solidFill>
                          <a:effectLst/>
                          <a:uLnTx/>
                          <a:uFillTx/>
                          <a:latin typeface="+mn-lt"/>
                          <a:ea typeface="+mn-ea"/>
                          <a:cs typeface="+mn-cs"/>
                        </a:rPr>
                        <a:t>VIP </a:t>
                      </a:r>
                      <a:r>
                        <a:rPr kumimoji="0" lang="ar-AE" sz="1000" b="0" i="0" u="none" strike="noStrike" kern="1200" cap="none" spc="0" normalizeH="0" baseline="0" noProof="0">
                          <a:ln>
                            <a:noFill/>
                          </a:ln>
                          <a:solidFill>
                            <a:prstClr val="black"/>
                          </a:solidFill>
                          <a:effectLst/>
                          <a:uLnTx/>
                          <a:uFillTx/>
                          <a:latin typeface="+mn-lt"/>
                          <a:ea typeface="+mn-ea"/>
                          <a:cs typeface="+mn-cs"/>
                        </a:rPr>
                        <a:t>و </a:t>
                      </a:r>
                      <a:r>
                        <a:rPr kumimoji="0" lang="en-US" sz="1000" b="0" i="0" u="none" strike="noStrike" kern="1200" cap="none" spc="0" normalizeH="0" baseline="0" noProof="0">
                          <a:ln>
                            <a:noFill/>
                          </a:ln>
                          <a:solidFill>
                            <a:prstClr val="black"/>
                          </a:solidFill>
                          <a:effectLst/>
                          <a:uLnTx/>
                          <a:uFillTx/>
                          <a:latin typeface="+mn-lt"/>
                          <a:ea typeface="+mn-ea"/>
                          <a:cs typeface="+mn-cs"/>
                        </a:rPr>
                        <a:t>Starzplay </a:t>
                      </a:r>
                      <a:r>
                        <a:rPr kumimoji="0" lang="ar-AE" sz="1000" b="0" i="0" u="none" strike="noStrike" kern="1200" cap="none" spc="0" normalizeH="0" baseline="0" noProof="0">
                          <a:ln>
                            <a:noFill/>
                          </a:ln>
                          <a:solidFill>
                            <a:prstClr val="black"/>
                          </a:solidFill>
                          <a:effectLst/>
                          <a:uLnTx/>
                          <a:uFillTx/>
                          <a:latin typeface="+mn-lt"/>
                          <a:ea typeface="+mn-ea"/>
                          <a:cs typeface="+mn-cs"/>
                        </a:rPr>
                        <a:t>حتى 12 شهر عند شراء شاشات مختارة من تلفزيونات سامسونج </a:t>
                      </a:r>
                      <a:r>
                        <a:rPr kumimoji="0" lang="en-US" sz="1000" b="0" i="0" u="none" strike="noStrike" kern="1200" cap="none" spc="0" normalizeH="0" baseline="0" noProof="0">
                          <a:ln>
                            <a:noFill/>
                          </a:ln>
                          <a:solidFill>
                            <a:prstClr val="black"/>
                          </a:solidFill>
                          <a:effectLst/>
                          <a:uLnTx/>
                          <a:uFillTx/>
                          <a:latin typeface="+mn-lt"/>
                          <a:ea typeface="+mn-ea"/>
                          <a:cs typeface="+mn-cs"/>
                        </a:rPr>
                        <a:t>UHD 4K.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04:20:16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1.7624 %</a:t>
                      </a:r>
                    </a:p>
                  </a:txBody>
                  <a:tcPr/>
                </a:tc>
                <a:extLst>
                  <a:ext uri="{0D108BD9-81ED-4DB2-BD59-A6C34878D82A}">
                    <a16:rowId xmlns:a16="http://schemas.microsoft.com/office/drawing/2014/main" val="1387627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- 2020-04-12 09:24:19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نشكر كل اللي شاركونا في نشر المحبة و مبروك للفائزين معانا بأروع  اللقطات.
#</a:t>
                      </a:r>
                      <a:r>
                        <a:rPr kumimoji="0" lang="en-US" sz="1000" b="0" i="0" u="none" strike="noStrike" kern="1200" cap="none" spc="0" normalizeH="0" baseline="0" noProof="0">
                          <a:ln>
                            <a:noFill/>
                          </a:ln>
                          <a:solidFill>
                            <a:prstClr val="black"/>
                          </a:solidFill>
                          <a:effectLst/>
                          <a:uLnTx/>
                          <a:uFillTx/>
                          <a:latin typeface="+mn-lt"/>
                          <a:ea typeface="+mn-ea"/>
                          <a:cs typeface="+mn-cs"/>
                        </a:rPr>
                        <a:t>LoveforGalaxy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04:20:16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1.2580 %</a:t>
                      </a:r>
                    </a:p>
                  </a:txBody>
                  <a:tcPr/>
                </a:tc>
                <a:extLst>
                  <a:ext uri="{0D108BD9-81ED-4DB2-BD59-A6C34878D82A}">
                    <a16:rowId xmlns:a16="http://schemas.microsoft.com/office/drawing/2014/main" val="414754436"/>
                  </a:ext>
                </a:extLst>
              </a:tr>
            </a:tbl>
          </a:graphicData>
        </a:graphic>
      </p:graphicFrame>
      <p:sp>
        <p:nvSpPr>
          <p:cNvPr id="4" name="Text Placeholder 3">
            <a:extLst>
              <a:ext uri="{FF2B5EF4-FFF2-40B4-BE49-F238E27FC236}">
                <a16:creationId xmlns:a16="http://schemas.microsoft.com/office/drawing/2014/main" id="{82245ACA-7821-442E-9FA8-5B45F26F2394}"/>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18381720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7067A-C8D7-4598-96D6-5524D2824FC6}"/>
              </a:ext>
            </a:extLst>
          </p:cNvPr>
          <p:cNvSpPr>
            <a:spLocks noGrp="1"/>
          </p:cNvSpPr>
          <p:nvPr>
            <p:ph type="title"/>
          </p:nvPr>
        </p:nvSpPr>
        <p:spPr/>
        <p:txBody>
          <a:bodyPr/>
          <a:lstStyle/>
          <a:p>
            <a:r>
              <a:rPr lang="en-US"/>
              <a:t>Twitter Least Performing Tweets | Samsung KSA - 3 of 6</a:t>
            </a:r>
          </a:p>
        </p:txBody>
      </p:sp>
      <p:graphicFrame>
        <p:nvGraphicFramePr>
          <p:cNvPr id="5" name="Table Placeholder 4">
            <a:extLst>
              <a:ext uri="{FF2B5EF4-FFF2-40B4-BE49-F238E27FC236}">
                <a16:creationId xmlns:a16="http://schemas.microsoft.com/office/drawing/2014/main" id="{C1F939E4-B841-4828-9AF6-D07139831E16}"/>
              </a:ext>
            </a:extLst>
          </p:cNvPr>
          <p:cNvGraphicFramePr>
            <a:graphicFrameLocks noGrp="1"/>
          </p:cNvGraphicFramePr>
          <p:nvPr>
            <p:ph type="tbl" sz="quarter" idx="13"/>
            <p:extLst>
              <p:ext uri="{D42A27DB-BD31-4B8C-83A1-F6EECF244321}">
                <p14:modId xmlns:p14="http://schemas.microsoft.com/office/powerpoint/2010/main" val="3420238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2433564"/>
                    </a:ext>
                  </a:extLst>
                </a:gridCol>
                <a:gridCol w="576072">
                  <a:extLst>
                    <a:ext uri="{9D8B030D-6E8A-4147-A177-3AD203B41FA5}">
                      <a16:colId xmlns:a16="http://schemas.microsoft.com/office/drawing/2014/main" val="1062622815"/>
                    </a:ext>
                  </a:extLst>
                </a:gridCol>
                <a:gridCol w="576072">
                  <a:extLst>
                    <a:ext uri="{9D8B030D-6E8A-4147-A177-3AD203B41FA5}">
                      <a16:colId xmlns:a16="http://schemas.microsoft.com/office/drawing/2014/main" val="2668746144"/>
                    </a:ext>
                  </a:extLst>
                </a:gridCol>
                <a:gridCol w="576072">
                  <a:extLst>
                    <a:ext uri="{9D8B030D-6E8A-4147-A177-3AD203B41FA5}">
                      <a16:colId xmlns:a16="http://schemas.microsoft.com/office/drawing/2014/main" val="1438946286"/>
                    </a:ext>
                  </a:extLst>
                </a:gridCol>
                <a:gridCol w="576072">
                  <a:extLst>
                    <a:ext uri="{9D8B030D-6E8A-4147-A177-3AD203B41FA5}">
                      <a16:colId xmlns:a16="http://schemas.microsoft.com/office/drawing/2014/main" val="455887948"/>
                    </a:ext>
                  </a:extLst>
                </a:gridCol>
                <a:gridCol w="576072">
                  <a:extLst>
                    <a:ext uri="{9D8B030D-6E8A-4147-A177-3AD203B41FA5}">
                      <a16:colId xmlns:a16="http://schemas.microsoft.com/office/drawing/2014/main" val="1998736336"/>
                    </a:ext>
                  </a:extLst>
                </a:gridCol>
                <a:gridCol w="576072">
                  <a:extLst>
                    <a:ext uri="{9D8B030D-6E8A-4147-A177-3AD203B41FA5}">
                      <a16:colId xmlns:a16="http://schemas.microsoft.com/office/drawing/2014/main" val="3804005351"/>
                    </a:ext>
                  </a:extLst>
                </a:gridCol>
                <a:gridCol w="822960">
                  <a:extLst>
                    <a:ext uri="{9D8B030D-6E8A-4147-A177-3AD203B41FA5}">
                      <a16:colId xmlns:a16="http://schemas.microsoft.com/office/drawing/2014/main" val="463315950"/>
                    </a:ext>
                  </a:extLst>
                </a:gridCol>
                <a:gridCol w="576072">
                  <a:extLst>
                    <a:ext uri="{9D8B030D-6E8A-4147-A177-3AD203B41FA5}">
                      <a16:colId xmlns:a16="http://schemas.microsoft.com/office/drawing/2014/main" val="2042829915"/>
                    </a:ext>
                  </a:extLst>
                </a:gridCol>
                <a:gridCol w="576072">
                  <a:extLst>
                    <a:ext uri="{9D8B030D-6E8A-4147-A177-3AD203B41FA5}">
                      <a16:colId xmlns:a16="http://schemas.microsoft.com/office/drawing/2014/main" val="2247521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669290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- 2020-04-12 09:26:48</a:t>
                      </a:r>
                      <a:r>
                        <a:rPr kumimoji="0" lang="en-US" sz="1000" b="0" i="0" u="none" strike="noStrike" kern="1200" cap="none" spc="0" normalizeH="0" baseline="0" noProof="0">
                          <a:ln>
                            <a:noFill/>
                          </a:ln>
                          <a:solidFill>
                            <a:prstClr val="black"/>
                          </a:solidFill>
                          <a:effectLst/>
                          <a:uLnTx/>
                          <a:uFillTx/>
                          <a:latin typeface="+mn-lt"/>
                          <a:ea typeface="+mn-ea"/>
                          <a:cs typeface="+mn-cs"/>
                        </a:rPr>
                        <a:t>
 Thank you for spreading the love out there. 
Congrats to the winners of these shots.
#LoveforGalaxy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04:20:16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1.3621 %</a:t>
                      </a:r>
                    </a:p>
                  </a:txBody>
                  <a:tcPr/>
                </a:tc>
                <a:extLst>
                  <a:ext uri="{0D108BD9-81ED-4DB2-BD59-A6C34878D82A}">
                    <a16:rowId xmlns:a16="http://schemas.microsoft.com/office/drawing/2014/main" val="67843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- 2020-04-23 19:00:00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نتمنى لكم رمضان كريم من عائلتنا لعائلتكم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04:20:16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1.9557 %</a:t>
                      </a:r>
                    </a:p>
                  </a:txBody>
                  <a:tcPr/>
                </a:tc>
                <a:extLst>
                  <a:ext uri="{0D108BD9-81ED-4DB2-BD59-A6C34878D82A}">
                    <a16:rowId xmlns:a16="http://schemas.microsoft.com/office/drawing/2014/main" val="286456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- 2020-04-20 15:59:07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دع طفلك يستمتع ويتواصل مع العالم بسعادة عبر </a:t>
                      </a:r>
                      <a:r>
                        <a:rPr kumimoji="0" lang="en-US" sz="1000" b="0" i="0" u="none" strike="noStrike" kern="1200" cap="none" spc="0" normalizeH="0" baseline="0" noProof="0">
                          <a:ln>
                            <a:noFill/>
                          </a:ln>
                          <a:solidFill>
                            <a:prstClr val="black"/>
                          </a:solidFill>
                          <a:effectLst/>
                          <a:uLnTx/>
                          <a:uFillTx/>
                          <a:latin typeface="+mn-lt"/>
                          <a:ea typeface="+mn-ea"/>
                          <a:cs typeface="+mn-cs"/>
                        </a:rPr>
                        <a:t>Samsung Kids،
 </a:t>
                      </a:r>
                      <a:r>
                        <a:rPr kumimoji="0" lang="ar-AE" sz="1000" b="0" i="0" u="none" strike="noStrike" kern="1200" cap="none" spc="0" normalizeH="0" baseline="0" noProof="0">
                          <a:ln>
                            <a:noFill/>
                          </a:ln>
                          <a:solidFill>
                            <a:prstClr val="black"/>
                          </a:solidFill>
                          <a:effectLst/>
                          <a:uLnTx/>
                          <a:uFillTx/>
                          <a:latin typeface="+mn-lt"/>
                          <a:ea typeface="+mn-ea"/>
                          <a:cs typeface="+mn-cs"/>
                        </a:rPr>
                        <a:t>من خلال الأنشطة المناسبة للعائلة المتعلقة بالترفيه والتشجيع على التعلم والتطور والإزدهار بشكل آمن.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04:20:16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1.5835 %</a:t>
                      </a:r>
                    </a:p>
                  </a:txBody>
                  <a:tcPr/>
                </a:tc>
                <a:extLst>
                  <a:ext uri="{0D108BD9-81ED-4DB2-BD59-A6C34878D82A}">
                    <a16:rowId xmlns:a16="http://schemas.microsoft.com/office/drawing/2014/main" val="663564396"/>
                  </a:ext>
                </a:extLst>
              </a:tr>
            </a:tbl>
          </a:graphicData>
        </a:graphic>
      </p:graphicFrame>
      <p:sp>
        <p:nvSpPr>
          <p:cNvPr id="4" name="Text Placeholder 3">
            <a:extLst>
              <a:ext uri="{FF2B5EF4-FFF2-40B4-BE49-F238E27FC236}">
                <a16:creationId xmlns:a16="http://schemas.microsoft.com/office/drawing/2014/main" id="{0C01ADA4-CD11-45EB-8EBC-0EE5337E418B}"/>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95667360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4362B-C93A-47DC-87AA-6DFAA2205867}"/>
              </a:ext>
            </a:extLst>
          </p:cNvPr>
          <p:cNvSpPr>
            <a:spLocks noGrp="1"/>
          </p:cNvSpPr>
          <p:nvPr>
            <p:ph type="title"/>
          </p:nvPr>
        </p:nvSpPr>
        <p:spPr/>
        <p:txBody>
          <a:bodyPr/>
          <a:lstStyle/>
          <a:p>
            <a:r>
              <a:rPr lang="en-US"/>
              <a:t>Twitter Least Performing Tweets | Samsung KSA - 4 of 6</a:t>
            </a:r>
          </a:p>
        </p:txBody>
      </p:sp>
      <p:graphicFrame>
        <p:nvGraphicFramePr>
          <p:cNvPr id="5" name="Table Placeholder 4">
            <a:extLst>
              <a:ext uri="{FF2B5EF4-FFF2-40B4-BE49-F238E27FC236}">
                <a16:creationId xmlns:a16="http://schemas.microsoft.com/office/drawing/2014/main" id="{3F47E437-C585-4226-AAF9-EACAC680DEC5}"/>
              </a:ext>
            </a:extLst>
          </p:cNvPr>
          <p:cNvGraphicFramePr>
            <a:graphicFrameLocks noGrp="1"/>
          </p:cNvGraphicFramePr>
          <p:nvPr>
            <p:ph type="tbl" sz="quarter" idx="13"/>
            <p:extLst>
              <p:ext uri="{D42A27DB-BD31-4B8C-83A1-F6EECF244321}">
                <p14:modId xmlns:p14="http://schemas.microsoft.com/office/powerpoint/2010/main" val="3986790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82123604"/>
                    </a:ext>
                  </a:extLst>
                </a:gridCol>
                <a:gridCol w="576072">
                  <a:extLst>
                    <a:ext uri="{9D8B030D-6E8A-4147-A177-3AD203B41FA5}">
                      <a16:colId xmlns:a16="http://schemas.microsoft.com/office/drawing/2014/main" val="4239513636"/>
                    </a:ext>
                  </a:extLst>
                </a:gridCol>
                <a:gridCol w="576072">
                  <a:extLst>
                    <a:ext uri="{9D8B030D-6E8A-4147-A177-3AD203B41FA5}">
                      <a16:colId xmlns:a16="http://schemas.microsoft.com/office/drawing/2014/main" val="1604998709"/>
                    </a:ext>
                  </a:extLst>
                </a:gridCol>
                <a:gridCol w="576072">
                  <a:extLst>
                    <a:ext uri="{9D8B030D-6E8A-4147-A177-3AD203B41FA5}">
                      <a16:colId xmlns:a16="http://schemas.microsoft.com/office/drawing/2014/main" val="2310540267"/>
                    </a:ext>
                  </a:extLst>
                </a:gridCol>
                <a:gridCol w="576072">
                  <a:extLst>
                    <a:ext uri="{9D8B030D-6E8A-4147-A177-3AD203B41FA5}">
                      <a16:colId xmlns:a16="http://schemas.microsoft.com/office/drawing/2014/main" val="3262423857"/>
                    </a:ext>
                  </a:extLst>
                </a:gridCol>
                <a:gridCol w="576072">
                  <a:extLst>
                    <a:ext uri="{9D8B030D-6E8A-4147-A177-3AD203B41FA5}">
                      <a16:colId xmlns:a16="http://schemas.microsoft.com/office/drawing/2014/main" val="3929951167"/>
                    </a:ext>
                  </a:extLst>
                </a:gridCol>
                <a:gridCol w="576072">
                  <a:extLst>
                    <a:ext uri="{9D8B030D-6E8A-4147-A177-3AD203B41FA5}">
                      <a16:colId xmlns:a16="http://schemas.microsoft.com/office/drawing/2014/main" val="1952121040"/>
                    </a:ext>
                  </a:extLst>
                </a:gridCol>
                <a:gridCol w="822960">
                  <a:extLst>
                    <a:ext uri="{9D8B030D-6E8A-4147-A177-3AD203B41FA5}">
                      <a16:colId xmlns:a16="http://schemas.microsoft.com/office/drawing/2014/main" val="2658169109"/>
                    </a:ext>
                  </a:extLst>
                </a:gridCol>
                <a:gridCol w="576072">
                  <a:extLst>
                    <a:ext uri="{9D8B030D-6E8A-4147-A177-3AD203B41FA5}">
                      <a16:colId xmlns:a16="http://schemas.microsoft.com/office/drawing/2014/main" val="3936177258"/>
                    </a:ext>
                  </a:extLst>
                </a:gridCol>
                <a:gridCol w="576072">
                  <a:extLst>
                    <a:ext uri="{9D8B030D-6E8A-4147-A177-3AD203B41FA5}">
                      <a16:colId xmlns:a16="http://schemas.microsoft.com/office/drawing/2014/main" val="29564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659008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- 2020-04-17 20:36:11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جهازك ال </a:t>
                      </a:r>
                      <a:r>
                        <a:rPr kumimoji="0" lang="en-US" sz="1000" b="0" i="0" u="none" strike="noStrike" kern="1200" cap="none" spc="0" normalizeH="0" baseline="0" noProof="0">
                          <a:ln>
                            <a:noFill/>
                          </a:ln>
                          <a:solidFill>
                            <a:prstClr val="black"/>
                          </a:solidFill>
                          <a:effectLst/>
                          <a:uLnTx/>
                          <a:uFillTx/>
                          <a:latin typeface="+mn-lt"/>
                          <a:ea typeface="+mn-ea"/>
                          <a:cs typeface="+mn-cs"/>
                        </a:rPr>
                        <a:t>Galaxy </a:t>
                      </a:r>
                      <a:r>
                        <a:rPr kumimoji="0" lang="ar-AE" sz="1000" b="0" i="0" u="none" strike="noStrike" kern="1200" cap="none" spc="0" normalizeH="0" baseline="0" noProof="0">
                          <a:ln>
                            <a:noFill/>
                          </a:ln>
                          <a:solidFill>
                            <a:prstClr val="black"/>
                          </a:solidFill>
                          <a:effectLst/>
                          <a:uLnTx/>
                          <a:uFillTx/>
                          <a:latin typeface="+mn-lt"/>
                          <a:ea typeface="+mn-ea"/>
                          <a:cs typeface="+mn-cs"/>
                        </a:rPr>
                        <a:t>بحاجة لصيانة؟ توفر لك سامسونج خدمة الاستلام والتوصيل مجانا من وإلى منزلك لبعض هواتف سامسونج المختارة، وفوق هذا، سنعقمه لك مجاناً! لحجز موعداً لإصلاح هاتفك، يرجى الإتصال على 8002474357. لمزيد من التفاصيل حول الشروط والاحكام يرجى زيارة الموقع الالكتروني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04/18/2020 04:19:51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3.3395 %</a:t>
                      </a:r>
                    </a:p>
                  </a:txBody>
                  <a:tcPr/>
                </a:tc>
                <a:extLst>
                  <a:ext uri="{0D108BD9-81ED-4DB2-BD59-A6C34878D82A}">
                    <a16:rowId xmlns:a16="http://schemas.microsoft.com/office/drawing/2014/main" val="1553587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- 2020-04-16 11:30:00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يحتاج جهاز </a:t>
                      </a:r>
                      <a:r>
                        <a:rPr kumimoji="0" lang="en-US" sz="1000" b="0" i="0" u="none" strike="noStrike" kern="1200" cap="none" spc="0" normalizeH="0" baseline="0" noProof="0">
                          <a:ln>
                            <a:noFill/>
                          </a:ln>
                          <a:solidFill>
                            <a:prstClr val="black"/>
                          </a:solidFill>
                          <a:effectLst/>
                          <a:uLnTx/>
                          <a:uFillTx/>
                          <a:latin typeface="+mn-lt"/>
                          <a:ea typeface="+mn-ea"/>
                          <a:cs typeface="+mn-cs"/>
                        </a:rPr>
                        <a:t>Galaxy </a:t>
                      </a:r>
                      <a:r>
                        <a:rPr kumimoji="0" lang="ar-AE" sz="1000" b="0" i="0" u="none" strike="noStrike" kern="1200" cap="none" spc="0" normalizeH="0" baseline="0" noProof="0">
                          <a:ln>
                            <a:noFill/>
                          </a:ln>
                          <a:solidFill>
                            <a:prstClr val="black"/>
                          </a:solidFill>
                          <a:effectLst/>
                          <a:uLnTx/>
                          <a:uFillTx/>
                          <a:latin typeface="+mn-lt"/>
                          <a:ea typeface="+mn-ea"/>
                          <a:cs typeface="+mn-cs"/>
                        </a:rPr>
                        <a:t>الخاص بك لصيانة؟ لا تقلق، نحن سنوفر لك خدمة الاستلام والتسليم من منزلك، وفوق هذا، سنعقمه لك مجاناً! احجز موعداً لإصلاح هاتفك اليوم. اتصل على 8002474357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04/17/2020 04:23:25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3.2005 %</a:t>
                      </a:r>
                    </a:p>
                  </a:txBody>
                  <a:tcPr/>
                </a:tc>
                <a:extLst>
                  <a:ext uri="{0D108BD9-81ED-4DB2-BD59-A6C34878D82A}">
                    <a16:rowId xmlns:a16="http://schemas.microsoft.com/office/drawing/2014/main" val="2000090265"/>
                  </a:ext>
                </a:extLst>
              </a:tr>
            </a:tbl>
          </a:graphicData>
        </a:graphic>
      </p:graphicFrame>
      <p:sp>
        <p:nvSpPr>
          <p:cNvPr id="4" name="Text Placeholder 3">
            <a:extLst>
              <a:ext uri="{FF2B5EF4-FFF2-40B4-BE49-F238E27FC236}">
                <a16:creationId xmlns:a16="http://schemas.microsoft.com/office/drawing/2014/main" id="{7683D36E-B041-4B80-ACBB-7519747C2067}"/>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16658899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58FEA-B3B5-4622-A254-2B3ED40B318E}"/>
              </a:ext>
            </a:extLst>
          </p:cNvPr>
          <p:cNvSpPr>
            <a:spLocks noGrp="1"/>
          </p:cNvSpPr>
          <p:nvPr>
            <p:ph type="title"/>
          </p:nvPr>
        </p:nvSpPr>
        <p:spPr/>
        <p:txBody>
          <a:bodyPr/>
          <a:lstStyle/>
          <a:p>
            <a:r>
              <a:rPr lang="en-US"/>
              <a:t>Twitter Least Performing Tweets | Samsung KSA - 5 of 6</a:t>
            </a:r>
          </a:p>
        </p:txBody>
      </p:sp>
      <p:graphicFrame>
        <p:nvGraphicFramePr>
          <p:cNvPr id="5" name="Table Placeholder 4">
            <a:extLst>
              <a:ext uri="{FF2B5EF4-FFF2-40B4-BE49-F238E27FC236}">
                <a16:creationId xmlns:a16="http://schemas.microsoft.com/office/drawing/2014/main" id="{0A6AF5FD-83DB-4ECE-BBB2-5B5ED91ED817}"/>
              </a:ext>
            </a:extLst>
          </p:cNvPr>
          <p:cNvGraphicFramePr>
            <a:graphicFrameLocks noGrp="1"/>
          </p:cNvGraphicFramePr>
          <p:nvPr>
            <p:ph type="tbl" sz="quarter" idx="13"/>
            <p:extLst>
              <p:ext uri="{D42A27DB-BD31-4B8C-83A1-F6EECF244321}">
                <p14:modId xmlns:p14="http://schemas.microsoft.com/office/powerpoint/2010/main" val="805173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01337383"/>
                    </a:ext>
                  </a:extLst>
                </a:gridCol>
                <a:gridCol w="576072">
                  <a:extLst>
                    <a:ext uri="{9D8B030D-6E8A-4147-A177-3AD203B41FA5}">
                      <a16:colId xmlns:a16="http://schemas.microsoft.com/office/drawing/2014/main" val="3896337511"/>
                    </a:ext>
                  </a:extLst>
                </a:gridCol>
                <a:gridCol w="576072">
                  <a:extLst>
                    <a:ext uri="{9D8B030D-6E8A-4147-A177-3AD203B41FA5}">
                      <a16:colId xmlns:a16="http://schemas.microsoft.com/office/drawing/2014/main" val="1257806241"/>
                    </a:ext>
                  </a:extLst>
                </a:gridCol>
                <a:gridCol w="576072">
                  <a:extLst>
                    <a:ext uri="{9D8B030D-6E8A-4147-A177-3AD203B41FA5}">
                      <a16:colId xmlns:a16="http://schemas.microsoft.com/office/drawing/2014/main" val="1857032199"/>
                    </a:ext>
                  </a:extLst>
                </a:gridCol>
                <a:gridCol w="576072">
                  <a:extLst>
                    <a:ext uri="{9D8B030D-6E8A-4147-A177-3AD203B41FA5}">
                      <a16:colId xmlns:a16="http://schemas.microsoft.com/office/drawing/2014/main" val="3933572499"/>
                    </a:ext>
                  </a:extLst>
                </a:gridCol>
                <a:gridCol w="576072">
                  <a:extLst>
                    <a:ext uri="{9D8B030D-6E8A-4147-A177-3AD203B41FA5}">
                      <a16:colId xmlns:a16="http://schemas.microsoft.com/office/drawing/2014/main" val="1647080530"/>
                    </a:ext>
                  </a:extLst>
                </a:gridCol>
                <a:gridCol w="576072">
                  <a:extLst>
                    <a:ext uri="{9D8B030D-6E8A-4147-A177-3AD203B41FA5}">
                      <a16:colId xmlns:a16="http://schemas.microsoft.com/office/drawing/2014/main" val="1861885848"/>
                    </a:ext>
                  </a:extLst>
                </a:gridCol>
                <a:gridCol w="822960">
                  <a:extLst>
                    <a:ext uri="{9D8B030D-6E8A-4147-A177-3AD203B41FA5}">
                      <a16:colId xmlns:a16="http://schemas.microsoft.com/office/drawing/2014/main" val="1279160972"/>
                    </a:ext>
                  </a:extLst>
                </a:gridCol>
                <a:gridCol w="576072">
                  <a:extLst>
                    <a:ext uri="{9D8B030D-6E8A-4147-A177-3AD203B41FA5}">
                      <a16:colId xmlns:a16="http://schemas.microsoft.com/office/drawing/2014/main" val="4206575809"/>
                    </a:ext>
                  </a:extLst>
                </a:gridCol>
                <a:gridCol w="576072">
                  <a:extLst>
                    <a:ext uri="{9D8B030D-6E8A-4147-A177-3AD203B41FA5}">
                      <a16:colId xmlns:a16="http://schemas.microsoft.com/office/drawing/2014/main" val="4203026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449591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- 2020-04-15 07:53:59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 تجبرنا الظروف على الابتعاد الآن
لكننا لن نجعل المسافات
تمنعنا من العيش معاً
تباعدواً، ابقوا معاً
سنتجاوز هذه المرحلة معاً
#</a:t>
                      </a:r>
                      <a:r>
                        <a:rPr kumimoji="0" lang="en-US" sz="1000" b="0" i="0" u="none" strike="noStrike" kern="1200" cap="none" spc="0" normalizeH="0" baseline="0" noProof="0">
                          <a:ln>
                            <a:noFill/>
                          </a:ln>
                          <a:solidFill>
                            <a:prstClr val="black"/>
                          </a:solidFill>
                          <a:effectLst/>
                          <a:uLnTx/>
                          <a:uFillTx/>
                          <a:latin typeface="+mn-lt"/>
                          <a:ea typeface="+mn-ea"/>
                          <a:cs typeface="+mn-cs"/>
                        </a:rPr>
                        <a:t>StayApartStayTogether #GetThroughThisTogether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04:20:16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2.4971 %</a:t>
                      </a:r>
                    </a:p>
                  </a:txBody>
                  <a:tcPr/>
                </a:tc>
                <a:extLst>
                  <a:ext uri="{0D108BD9-81ED-4DB2-BD59-A6C34878D82A}">
                    <a16:rowId xmlns:a16="http://schemas.microsoft.com/office/drawing/2014/main" val="2607962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- 2020-04-22 18:54:12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تلتزم سامسونج بالتعامل مع قطع الغيار الإلكترونية القديمة وغير المستخدمة باستخدام أساليب ومعايير صديقة للبيئة. </a:t>
                      </a:r>
                      <a:r>
                        <a:rPr kumimoji="0" lang="en-US" sz="1000" b="0" i="0" u="none" strike="noStrike" kern="1200" cap="none" spc="0" normalizeH="0" baseline="0" noProof="0">
                          <a:ln>
                            <a:noFill/>
                          </a:ln>
                          <a:solidFill>
                            <a:prstClr val="black"/>
                          </a:solidFill>
                          <a:effectLst/>
                          <a:uLnTx/>
                          <a:uFillTx/>
                          <a:latin typeface="+mn-lt"/>
                          <a:ea typeface="+mn-ea"/>
                          <a:cs typeface="+mn-cs"/>
                        </a:rPr>
                        <a:t>https://t.co/5IwwB4cyag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04:20:16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5.1046 %</a:t>
                      </a:r>
                    </a:p>
                  </a:txBody>
                  <a:tcPr/>
                </a:tc>
                <a:extLst>
                  <a:ext uri="{0D108BD9-81ED-4DB2-BD59-A6C34878D82A}">
                    <a16:rowId xmlns:a16="http://schemas.microsoft.com/office/drawing/2014/main" val="71960321"/>
                  </a:ext>
                </a:extLst>
              </a:tr>
            </a:tbl>
          </a:graphicData>
        </a:graphic>
      </p:graphicFrame>
      <p:sp>
        <p:nvSpPr>
          <p:cNvPr id="4" name="Text Placeholder 3">
            <a:extLst>
              <a:ext uri="{FF2B5EF4-FFF2-40B4-BE49-F238E27FC236}">
                <a16:creationId xmlns:a16="http://schemas.microsoft.com/office/drawing/2014/main" id="{52660F64-0E9E-4C1E-BA5E-64A971DCFF58}"/>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5341203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DC693-971D-4600-9D92-88E8ABCF0C14}"/>
              </a:ext>
            </a:extLst>
          </p:cNvPr>
          <p:cNvSpPr>
            <a:spLocks noGrp="1"/>
          </p:cNvSpPr>
          <p:nvPr>
            <p:ph type="title"/>
          </p:nvPr>
        </p:nvSpPr>
        <p:spPr/>
        <p:txBody>
          <a:bodyPr/>
          <a:lstStyle/>
          <a:p>
            <a:r>
              <a:rPr lang="en-US"/>
              <a:t>Twitter Least Performing Tweets | Samsung KSA - 6 of 6</a:t>
            </a:r>
          </a:p>
        </p:txBody>
      </p:sp>
      <p:graphicFrame>
        <p:nvGraphicFramePr>
          <p:cNvPr id="5" name="Table Placeholder 4">
            <a:extLst>
              <a:ext uri="{FF2B5EF4-FFF2-40B4-BE49-F238E27FC236}">
                <a16:creationId xmlns:a16="http://schemas.microsoft.com/office/drawing/2014/main" id="{9BDDDE39-7A80-49D8-9E08-163E77EDD341}"/>
              </a:ext>
            </a:extLst>
          </p:cNvPr>
          <p:cNvGraphicFramePr>
            <a:graphicFrameLocks noGrp="1"/>
          </p:cNvGraphicFramePr>
          <p:nvPr>
            <p:ph type="tbl" sz="quarter" idx="13"/>
            <p:extLst>
              <p:ext uri="{D42A27DB-BD31-4B8C-83A1-F6EECF244321}">
                <p14:modId xmlns:p14="http://schemas.microsoft.com/office/powerpoint/2010/main" val="3776148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6892547"/>
                    </a:ext>
                  </a:extLst>
                </a:gridCol>
                <a:gridCol w="576072">
                  <a:extLst>
                    <a:ext uri="{9D8B030D-6E8A-4147-A177-3AD203B41FA5}">
                      <a16:colId xmlns:a16="http://schemas.microsoft.com/office/drawing/2014/main" val="3301409689"/>
                    </a:ext>
                  </a:extLst>
                </a:gridCol>
                <a:gridCol w="576072">
                  <a:extLst>
                    <a:ext uri="{9D8B030D-6E8A-4147-A177-3AD203B41FA5}">
                      <a16:colId xmlns:a16="http://schemas.microsoft.com/office/drawing/2014/main" val="1963687722"/>
                    </a:ext>
                  </a:extLst>
                </a:gridCol>
                <a:gridCol w="576072">
                  <a:extLst>
                    <a:ext uri="{9D8B030D-6E8A-4147-A177-3AD203B41FA5}">
                      <a16:colId xmlns:a16="http://schemas.microsoft.com/office/drawing/2014/main" val="1667125209"/>
                    </a:ext>
                  </a:extLst>
                </a:gridCol>
                <a:gridCol w="576072">
                  <a:extLst>
                    <a:ext uri="{9D8B030D-6E8A-4147-A177-3AD203B41FA5}">
                      <a16:colId xmlns:a16="http://schemas.microsoft.com/office/drawing/2014/main" val="1533489581"/>
                    </a:ext>
                  </a:extLst>
                </a:gridCol>
                <a:gridCol w="576072">
                  <a:extLst>
                    <a:ext uri="{9D8B030D-6E8A-4147-A177-3AD203B41FA5}">
                      <a16:colId xmlns:a16="http://schemas.microsoft.com/office/drawing/2014/main" val="1894435335"/>
                    </a:ext>
                  </a:extLst>
                </a:gridCol>
                <a:gridCol w="576072">
                  <a:extLst>
                    <a:ext uri="{9D8B030D-6E8A-4147-A177-3AD203B41FA5}">
                      <a16:colId xmlns:a16="http://schemas.microsoft.com/office/drawing/2014/main" val="1103233047"/>
                    </a:ext>
                  </a:extLst>
                </a:gridCol>
                <a:gridCol w="822960">
                  <a:extLst>
                    <a:ext uri="{9D8B030D-6E8A-4147-A177-3AD203B41FA5}">
                      <a16:colId xmlns:a16="http://schemas.microsoft.com/office/drawing/2014/main" val="1942423384"/>
                    </a:ext>
                  </a:extLst>
                </a:gridCol>
                <a:gridCol w="576072">
                  <a:extLst>
                    <a:ext uri="{9D8B030D-6E8A-4147-A177-3AD203B41FA5}">
                      <a16:colId xmlns:a16="http://schemas.microsoft.com/office/drawing/2014/main" val="957387037"/>
                    </a:ext>
                  </a:extLst>
                </a:gridCol>
                <a:gridCol w="576072">
                  <a:extLst>
                    <a:ext uri="{9D8B030D-6E8A-4147-A177-3AD203B41FA5}">
                      <a16:colId xmlns:a16="http://schemas.microsoft.com/office/drawing/2014/main" val="4106159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243765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- 2020-04-18 13:37:32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جهازك ال </a:t>
                      </a:r>
                      <a:r>
                        <a:rPr kumimoji="0" lang="en-US" sz="1000" b="0" i="0" u="none" strike="noStrike" kern="1200" cap="none" spc="0" normalizeH="0" baseline="0" noProof="0">
                          <a:ln>
                            <a:noFill/>
                          </a:ln>
                          <a:solidFill>
                            <a:prstClr val="black"/>
                          </a:solidFill>
                          <a:effectLst/>
                          <a:uLnTx/>
                          <a:uFillTx/>
                          <a:latin typeface="+mn-lt"/>
                          <a:ea typeface="+mn-ea"/>
                          <a:cs typeface="+mn-cs"/>
                        </a:rPr>
                        <a:t>Galaxy </a:t>
                      </a:r>
                      <a:r>
                        <a:rPr kumimoji="0" lang="ar-AE" sz="1000" b="0" i="0" u="none" strike="noStrike" kern="1200" cap="none" spc="0" normalizeH="0" baseline="0" noProof="0">
                          <a:ln>
                            <a:noFill/>
                          </a:ln>
                          <a:solidFill>
                            <a:prstClr val="black"/>
                          </a:solidFill>
                          <a:effectLst/>
                          <a:uLnTx/>
                          <a:uFillTx/>
                          <a:latin typeface="+mn-lt"/>
                          <a:ea typeface="+mn-ea"/>
                          <a:cs typeface="+mn-cs"/>
                        </a:rPr>
                        <a:t>بحاجة لصيانة؟ توفر لك سامسونج خدمة الاستلام والتوصيل مجانا من وإلى منزلك لبعض هواتف سامسونج المختارة، وفوق هذا، سننظفه تنظيف متكامل مجاناً! لحجز موعداً لإصلاح هاتفك، يرجى الإتصال على 8002474357. لمزيد من التفاصيل حول الشروط والاحكام يرجى زيارة الموقع الالكتروني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04:20:16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3.0963 %</a:t>
                      </a:r>
                    </a:p>
                  </a:txBody>
                  <a:tcPr/>
                </a:tc>
                <a:extLst>
                  <a:ext uri="{0D108BD9-81ED-4DB2-BD59-A6C34878D82A}">
                    <a16:rowId xmlns:a16="http://schemas.microsoft.com/office/drawing/2014/main" val="2907321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@Samsung_Saudi - 2020-04-02 09:37:56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شاهد نصائح تنظيف جوالك بطريقة صحيحة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05/03/2020 04:20:16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4.8384 %</a:t>
                      </a:r>
                    </a:p>
                  </a:txBody>
                  <a:tcPr/>
                </a:tc>
                <a:extLst>
                  <a:ext uri="{0D108BD9-81ED-4DB2-BD59-A6C34878D82A}">
                    <a16:rowId xmlns:a16="http://schemas.microsoft.com/office/drawing/2014/main" val="1382218316"/>
                  </a:ext>
                </a:extLst>
              </a:tr>
            </a:tbl>
          </a:graphicData>
        </a:graphic>
      </p:graphicFrame>
      <p:sp>
        <p:nvSpPr>
          <p:cNvPr id="4" name="Text Placeholder 3">
            <a:extLst>
              <a:ext uri="{FF2B5EF4-FFF2-40B4-BE49-F238E27FC236}">
                <a16:creationId xmlns:a16="http://schemas.microsoft.com/office/drawing/2014/main" id="{F79D3900-51DF-4148-A86C-83CA5BC3E940}"/>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99901499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6EC84-35EB-4FB2-B9B9-F45C3E5DEF3F}"/>
              </a:ext>
            </a:extLst>
          </p:cNvPr>
          <p:cNvSpPr>
            <a:spLocks noGrp="1"/>
          </p:cNvSpPr>
          <p:nvPr>
            <p:ph type="title"/>
          </p:nvPr>
        </p:nvSpPr>
        <p:spPr/>
        <p:txBody>
          <a:bodyPr/>
          <a:lstStyle/>
          <a:p>
            <a:r>
              <a:rPr lang="en-US"/>
              <a:t>Youtube Private Key Metrics Table | Samsung KSA</a:t>
            </a:r>
          </a:p>
        </p:txBody>
      </p:sp>
      <p:graphicFrame>
        <p:nvGraphicFramePr>
          <p:cNvPr id="5" name="Table Placeholder 4">
            <a:extLst>
              <a:ext uri="{FF2B5EF4-FFF2-40B4-BE49-F238E27FC236}">
                <a16:creationId xmlns:a16="http://schemas.microsoft.com/office/drawing/2014/main" id="{9D3CFAD2-2E6A-46DD-A6A1-EEF7CEC4FA10}"/>
              </a:ext>
            </a:extLst>
          </p:cNvPr>
          <p:cNvGraphicFramePr>
            <a:graphicFrameLocks noGrp="1"/>
          </p:cNvGraphicFramePr>
          <p:nvPr>
            <p:ph type="tbl" sz="quarter" idx="13"/>
            <p:extLst>
              <p:ext uri="{D42A27DB-BD31-4B8C-83A1-F6EECF244321}">
                <p14:modId xmlns:p14="http://schemas.microsoft.com/office/powerpoint/2010/main" val="3138132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01778347"/>
                    </a:ext>
                  </a:extLst>
                </a:gridCol>
                <a:gridCol w="658368">
                  <a:extLst>
                    <a:ext uri="{9D8B030D-6E8A-4147-A177-3AD203B41FA5}">
                      <a16:colId xmlns:a16="http://schemas.microsoft.com/office/drawing/2014/main" val="3440106646"/>
                    </a:ext>
                  </a:extLst>
                </a:gridCol>
                <a:gridCol w="658368">
                  <a:extLst>
                    <a:ext uri="{9D8B030D-6E8A-4147-A177-3AD203B41FA5}">
                      <a16:colId xmlns:a16="http://schemas.microsoft.com/office/drawing/2014/main" val="848467936"/>
                    </a:ext>
                  </a:extLst>
                </a:gridCol>
                <a:gridCol w="658368">
                  <a:extLst>
                    <a:ext uri="{9D8B030D-6E8A-4147-A177-3AD203B41FA5}">
                      <a16:colId xmlns:a16="http://schemas.microsoft.com/office/drawing/2014/main" val="375957845"/>
                    </a:ext>
                  </a:extLst>
                </a:gridCol>
                <a:gridCol w="658368">
                  <a:extLst>
                    <a:ext uri="{9D8B030D-6E8A-4147-A177-3AD203B41FA5}">
                      <a16:colId xmlns:a16="http://schemas.microsoft.com/office/drawing/2014/main" val="83586999"/>
                    </a:ext>
                  </a:extLst>
                </a:gridCol>
                <a:gridCol w="658368">
                  <a:extLst>
                    <a:ext uri="{9D8B030D-6E8A-4147-A177-3AD203B41FA5}">
                      <a16:colId xmlns:a16="http://schemas.microsoft.com/office/drawing/2014/main" val="3933415578"/>
                    </a:ext>
                  </a:extLst>
                </a:gridCol>
                <a:gridCol w="658368">
                  <a:extLst>
                    <a:ext uri="{9D8B030D-6E8A-4147-A177-3AD203B41FA5}">
                      <a16:colId xmlns:a16="http://schemas.microsoft.com/office/drawing/2014/main" val="1453710015"/>
                    </a:ext>
                  </a:extLst>
                </a:gridCol>
                <a:gridCol w="658368">
                  <a:extLst>
                    <a:ext uri="{9D8B030D-6E8A-4147-A177-3AD203B41FA5}">
                      <a16:colId xmlns:a16="http://schemas.microsoft.com/office/drawing/2014/main" val="4208472488"/>
                    </a:ext>
                  </a:extLst>
                </a:gridCol>
                <a:gridCol w="658368">
                  <a:extLst>
                    <a:ext uri="{9D8B030D-6E8A-4147-A177-3AD203B41FA5}">
                      <a16:colId xmlns:a16="http://schemas.microsoft.com/office/drawing/2014/main" val="1477021701"/>
                    </a:ext>
                  </a:extLst>
                </a:gridCol>
                <a:gridCol w="658368">
                  <a:extLst>
                    <a:ext uri="{9D8B030D-6E8A-4147-A177-3AD203B41FA5}">
                      <a16:colId xmlns:a16="http://schemas.microsoft.com/office/drawing/2014/main" val="1090206094"/>
                    </a:ext>
                  </a:extLst>
                </a:gridCol>
                <a:gridCol w="658368">
                  <a:extLst>
                    <a:ext uri="{9D8B030D-6E8A-4147-A177-3AD203B41FA5}">
                      <a16:colId xmlns:a16="http://schemas.microsoft.com/office/drawing/2014/main" val="4178599753"/>
                    </a:ext>
                  </a:extLst>
                </a:gridCol>
              </a:tblGrid>
              <a:tr h="370840">
                <a:tc>
                  <a:txBody>
                    <a:bodyPr/>
                    <a:lstStyle/>
                    <a:p>
                      <a:r>
                        <a:rPr lang="en-US" sz="1000"/>
                        <a:t>Channel</a:t>
                      </a:r>
                    </a:p>
                  </a:txBody>
                  <a:tcPr/>
                </a:tc>
                <a:tc>
                  <a:txBody>
                    <a:bodyPr/>
                    <a:lstStyle/>
                    <a:p>
                      <a:r>
                        <a:rPr lang="en-US" sz="1000"/>
                        <a:t>Subscribers Gained</a:t>
                      </a:r>
                    </a:p>
                  </a:txBody>
                  <a:tcPr/>
                </a:tc>
                <a:tc>
                  <a:txBody>
                    <a:bodyPr/>
                    <a:lstStyle/>
                    <a:p>
                      <a:r>
                        <a:rPr lang="en-US" sz="1000"/>
                        <a:t>Subscribers Lost</a:t>
                      </a:r>
                    </a:p>
                  </a:txBody>
                  <a:tcPr/>
                </a:tc>
                <a:tc>
                  <a:txBody>
                    <a:bodyPr/>
                    <a:lstStyle/>
                    <a:p>
                      <a:r>
                        <a:rPr lang="en-US" sz="1000"/>
                        <a:t>Video 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tc>
                  <a:txBody>
                    <a:bodyPr/>
                    <a:lstStyle/>
                    <a:p>
                      <a:r>
                        <a:rPr lang="en-US" sz="1000"/>
                        <a:t>Estimated Minutes Watched</a:t>
                      </a:r>
                    </a:p>
                  </a:txBody>
                  <a:tcPr/>
                </a:tc>
                <a:tc>
                  <a:txBody>
                    <a:bodyPr/>
                    <a:lstStyle/>
                    <a:p>
                      <a:r>
                        <a:rPr lang="en-US" sz="1000"/>
                        <a:t>Average View Duration [sec]</a:t>
                      </a:r>
                    </a:p>
                  </a:txBody>
                  <a:tcPr/>
                </a:tc>
                <a:tc>
                  <a:txBody>
                    <a:bodyPr/>
                    <a:lstStyle/>
                    <a:p>
                      <a:r>
                        <a:rPr lang="en-US" sz="1000"/>
                        <a:t>Average View Percentage</a:t>
                      </a:r>
                    </a:p>
                  </a:txBody>
                  <a:tcPr/>
                </a:tc>
                <a:extLst>
                  <a:ext uri="{0D108BD9-81ED-4DB2-BD59-A6C34878D82A}">
                    <a16:rowId xmlns:a16="http://schemas.microsoft.com/office/drawing/2014/main" val="3660945140"/>
                  </a:ext>
                </a:extLst>
              </a:tr>
              <a:tr h="370840">
                <a:tc>
                  <a:txBody>
                    <a:bodyPr/>
                    <a:lstStyle/>
                    <a:p>
                      <a:r>
                        <a:rPr lang="en-US" sz="1000"/>
                        <a:t>Samsung Saudi</a:t>
                      </a:r>
                    </a:p>
                  </a:txBody>
                  <a:tcPr/>
                </a:tc>
                <a:tc>
                  <a:txBody>
                    <a:bodyPr/>
                    <a:lstStyle/>
                    <a:p>
                      <a:r>
                        <a:rPr lang="en-US" sz="1000"/>
                        <a:t>843</a:t>
                      </a:r>
                    </a:p>
                  </a:txBody>
                  <a:tcPr/>
                </a:tc>
                <a:tc>
                  <a:txBody>
                    <a:bodyPr/>
                    <a:lstStyle/>
                    <a:p>
                      <a:r>
                        <a:rPr lang="en-US" sz="1000"/>
                        <a:t>611</a:t>
                      </a:r>
                    </a:p>
                  </a:txBody>
                  <a:tcPr/>
                </a:tc>
                <a:tc>
                  <a:txBody>
                    <a:bodyPr/>
                    <a:lstStyle/>
                    <a:p>
                      <a:r>
                        <a:rPr lang="en-US" sz="1000"/>
                        <a:t>6183448</a:t>
                      </a:r>
                    </a:p>
                  </a:txBody>
                  <a:tcPr/>
                </a:tc>
                <a:tc>
                  <a:txBody>
                    <a:bodyPr/>
                    <a:lstStyle/>
                    <a:p>
                      <a:r>
                        <a:rPr lang="en-US" sz="1000"/>
                        <a:t>765</a:t>
                      </a:r>
                    </a:p>
                  </a:txBody>
                  <a:tcPr/>
                </a:tc>
                <a:tc>
                  <a:txBody>
                    <a:bodyPr/>
                    <a:lstStyle/>
                    <a:p>
                      <a:r>
                        <a:rPr lang="en-US" sz="1000"/>
                        <a:t>242</a:t>
                      </a:r>
                    </a:p>
                  </a:txBody>
                  <a:tcPr/>
                </a:tc>
                <a:tc>
                  <a:txBody>
                    <a:bodyPr/>
                    <a:lstStyle/>
                    <a:p>
                      <a:r>
                        <a:rPr lang="en-US" sz="1000"/>
                        <a:t>134</a:t>
                      </a:r>
                    </a:p>
                  </a:txBody>
                  <a:tcPr/>
                </a:tc>
                <a:tc>
                  <a:txBody>
                    <a:bodyPr/>
                    <a:lstStyle/>
                    <a:p>
                      <a:r>
                        <a:rPr lang="en-US" sz="1000"/>
                        <a:t>3531</a:t>
                      </a:r>
                    </a:p>
                  </a:txBody>
                  <a:tcPr/>
                </a:tc>
                <a:tc>
                  <a:txBody>
                    <a:bodyPr/>
                    <a:lstStyle/>
                    <a:p>
                      <a:r>
                        <a:rPr lang="en-US" sz="1000"/>
                        <a:t>2512722</a:t>
                      </a:r>
                    </a:p>
                  </a:txBody>
                  <a:tcPr/>
                </a:tc>
                <a:tc>
                  <a:txBody>
                    <a:bodyPr/>
                    <a:lstStyle/>
                    <a:p>
                      <a:r>
                        <a:rPr lang="en-US" sz="1000"/>
                        <a:t>24</a:t>
                      </a:r>
                    </a:p>
                  </a:txBody>
                  <a:tcPr/>
                </a:tc>
                <a:tc>
                  <a:txBody>
                    <a:bodyPr/>
                    <a:lstStyle/>
                    <a:p>
                      <a:r>
                        <a:rPr lang="en-US" sz="1000"/>
                        <a:t>81.77 %</a:t>
                      </a:r>
                    </a:p>
                  </a:txBody>
                  <a:tcPr/>
                </a:tc>
                <a:extLst>
                  <a:ext uri="{0D108BD9-81ED-4DB2-BD59-A6C34878D82A}">
                    <a16:rowId xmlns:a16="http://schemas.microsoft.com/office/drawing/2014/main" val="2455713229"/>
                  </a:ext>
                </a:extLst>
              </a:tr>
            </a:tbl>
          </a:graphicData>
        </a:graphic>
      </p:graphicFrame>
      <p:sp>
        <p:nvSpPr>
          <p:cNvPr id="4" name="Text Placeholder 3">
            <a:extLst>
              <a:ext uri="{FF2B5EF4-FFF2-40B4-BE49-F238E27FC236}">
                <a16:creationId xmlns:a16="http://schemas.microsoft.com/office/drawing/2014/main" id="{7528DAFE-8FDE-4096-A5E4-40AC4A797F01}"/>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27702015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312D7-5B13-44D3-BA06-7FDA1974E867}"/>
              </a:ext>
            </a:extLst>
          </p:cNvPr>
          <p:cNvSpPr>
            <a:spLocks noGrp="1"/>
          </p:cNvSpPr>
          <p:nvPr>
            <p:ph type="title"/>
          </p:nvPr>
        </p:nvSpPr>
        <p:spPr/>
        <p:txBody>
          <a:bodyPr/>
          <a:lstStyle/>
          <a:p>
            <a:r>
              <a:rPr lang="en-US"/>
              <a:t>Youtube Subscribers | Samsung KSA</a:t>
            </a:r>
          </a:p>
        </p:txBody>
      </p:sp>
      <p:graphicFrame>
        <p:nvGraphicFramePr>
          <p:cNvPr id="6" name="Chart Placeholder 5">
            <a:extLst>
              <a:ext uri="{FF2B5EF4-FFF2-40B4-BE49-F238E27FC236}">
                <a16:creationId xmlns:a16="http://schemas.microsoft.com/office/drawing/2014/main" id="{A8AE9D82-C857-40B5-97BF-689F27253E04}"/>
              </a:ext>
            </a:extLst>
          </p:cNvPr>
          <p:cNvGraphicFramePr>
            <a:graphicFrameLocks noGrp="1"/>
          </p:cNvGraphicFramePr>
          <p:nvPr>
            <p:ph type="chart" sz="quarter" idx="13"/>
            <p:extLst>
              <p:ext uri="{D42A27DB-BD31-4B8C-83A1-F6EECF244321}">
                <p14:modId xmlns:p14="http://schemas.microsoft.com/office/powerpoint/2010/main" val="36464129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F6A8B5-9EE2-4BA1-96AB-B6D3B545D46A}"/>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ECC26992-8133-4B56-9F4E-DD8102FEF0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98711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A6765-9A4E-47DE-BA3D-A48A9572397E}"/>
              </a:ext>
            </a:extLst>
          </p:cNvPr>
          <p:cNvSpPr>
            <a:spLocks noGrp="1"/>
          </p:cNvSpPr>
          <p:nvPr>
            <p:ph type="title"/>
          </p:nvPr>
        </p:nvSpPr>
        <p:spPr/>
        <p:txBody>
          <a:bodyPr/>
          <a:lstStyle/>
          <a:p>
            <a:r>
              <a:rPr lang="en-US"/>
              <a:t>Youtube Private Video Views | Samsung KSA</a:t>
            </a:r>
          </a:p>
        </p:txBody>
      </p:sp>
      <p:graphicFrame>
        <p:nvGraphicFramePr>
          <p:cNvPr id="6" name="Chart Placeholder 5">
            <a:extLst>
              <a:ext uri="{FF2B5EF4-FFF2-40B4-BE49-F238E27FC236}">
                <a16:creationId xmlns:a16="http://schemas.microsoft.com/office/drawing/2014/main" id="{BADB7349-0821-4A13-A89C-81626407359A}"/>
              </a:ext>
            </a:extLst>
          </p:cNvPr>
          <p:cNvGraphicFramePr>
            <a:graphicFrameLocks noGrp="1"/>
          </p:cNvGraphicFramePr>
          <p:nvPr>
            <p:ph type="chart" sz="quarter" idx="13"/>
            <p:extLst>
              <p:ext uri="{D42A27DB-BD31-4B8C-83A1-F6EECF244321}">
                <p14:modId xmlns:p14="http://schemas.microsoft.com/office/powerpoint/2010/main" val="41619140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E0F343-D365-4CD6-AB18-5BFB8F5390A2}"/>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DB559301-C113-4E96-B5FC-A4136440E9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086035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546F7-2F15-41DE-958A-5093AA68855A}"/>
              </a:ext>
            </a:extLst>
          </p:cNvPr>
          <p:cNvSpPr>
            <a:spLocks noGrp="1"/>
          </p:cNvSpPr>
          <p:nvPr>
            <p:ph type="title"/>
          </p:nvPr>
        </p:nvSpPr>
        <p:spPr/>
        <p:txBody>
          <a:bodyPr/>
          <a:lstStyle/>
          <a:p>
            <a:r>
              <a:rPr lang="en-US"/>
              <a:t>Youtube Top Performing Videos | Samsung KSA - 1 of 6</a:t>
            </a:r>
          </a:p>
        </p:txBody>
      </p:sp>
      <p:graphicFrame>
        <p:nvGraphicFramePr>
          <p:cNvPr id="5" name="Table Placeholder 4">
            <a:extLst>
              <a:ext uri="{FF2B5EF4-FFF2-40B4-BE49-F238E27FC236}">
                <a16:creationId xmlns:a16="http://schemas.microsoft.com/office/drawing/2014/main" id="{12D956DE-BFC9-48EB-9ECF-93D46A18A072}"/>
              </a:ext>
            </a:extLst>
          </p:cNvPr>
          <p:cNvGraphicFramePr>
            <a:graphicFrameLocks noGrp="1"/>
          </p:cNvGraphicFramePr>
          <p:nvPr>
            <p:ph type="tbl" sz="quarter" idx="13"/>
            <p:extLst>
              <p:ext uri="{D42A27DB-BD31-4B8C-83A1-F6EECF244321}">
                <p14:modId xmlns:p14="http://schemas.microsoft.com/office/powerpoint/2010/main" val="3908435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971794581"/>
                    </a:ext>
                  </a:extLst>
                </a:gridCol>
                <a:gridCol w="493776">
                  <a:extLst>
                    <a:ext uri="{9D8B030D-6E8A-4147-A177-3AD203B41FA5}">
                      <a16:colId xmlns:a16="http://schemas.microsoft.com/office/drawing/2014/main" val="1886885058"/>
                    </a:ext>
                  </a:extLst>
                </a:gridCol>
                <a:gridCol w="493776">
                  <a:extLst>
                    <a:ext uri="{9D8B030D-6E8A-4147-A177-3AD203B41FA5}">
                      <a16:colId xmlns:a16="http://schemas.microsoft.com/office/drawing/2014/main" val="638251175"/>
                    </a:ext>
                  </a:extLst>
                </a:gridCol>
                <a:gridCol w="493776">
                  <a:extLst>
                    <a:ext uri="{9D8B030D-6E8A-4147-A177-3AD203B41FA5}">
                      <a16:colId xmlns:a16="http://schemas.microsoft.com/office/drawing/2014/main" val="1419108897"/>
                    </a:ext>
                  </a:extLst>
                </a:gridCol>
                <a:gridCol w="493776">
                  <a:extLst>
                    <a:ext uri="{9D8B030D-6E8A-4147-A177-3AD203B41FA5}">
                      <a16:colId xmlns:a16="http://schemas.microsoft.com/office/drawing/2014/main" val="1685440671"/>
                    </a:ext>
                  </a:extLst>
                </a:gridCol>
                <a:gridCol w="493776">
                  <a:extLst>
                    <a:ext uri="{9D8B030D-6E8A-4147-A177-3AD203B41FA5}">
                      <a16:colId xmlns:a16="http://schemas.microsoft.com/office/drawing/2014/main" val="3824468148"/>
                    </a:ext>
                  </a:extLst>
                </a:gridCol>
                <a:gridCol w="493776">
                  <a:extLst>
                    <a:ext uri="{9D8B030D-6E8A-4147-A177-3AD203B41FA5}">
                      <a16:colId xmlns:a16="http://schemas.microsoft.com/office/drawing/2014/main" val="848151829"/>
                    </a:ext>
                  </a:extLst>
                </a:gridCol>
                <a:gridCol w="493776">
                  <a:extLst>
                    <a:ext uri="{9D8B030D-6E8A-4147-A177-3AD203B41FA5}">
                      <a16:colId xmlns:a16="http://schemas.microsoft.com/office/drawing/2014/main" val="2317211716"/>
                    </a:ext>
                  </a:extLst>
                </a:gridCol>
                <a:gridCol w="493776">
                  <a:extLst>
                    <a:ext uri="{9D8B030D-6E8A-4147-A177-3AD203B41FA5}">
                      <a16:colId xmlns:a16="http://schemas.microsoft.com/office/drawing/2014/main" val="2353237746"/>
                    </a:ext>
                  </a:extLst>
                </a:gridCol>
                <a:gridCol w="493776">
                  <a:extLst>
                    <a:ext uri="{9D8B030D-6E8A-4147-A177-3AD203B41FA5}">
                      <a16:colId xmlns:a16="http://schemas.microsoft.com/office/drawing/2014/main" val="747284426"/>
                    </a:ext>
                  </a:extLst>
                </a:gridCol>
                <a:gridCol w="493776">
                  <a:extLst>
                    <a:ext uri="{9D8B030D-6E8A-4147-A177-3AD203B41FA5}">
                      <a16:colId xmlns:a16="http://schemas.microsoft.com/office/drawing/2014/main" val="1226564985"/>
                    </a:ext>
                  </a:extLst>
                </a:gridCol>
                <a:gridCol w="493776">
                  <a:extLst>
                    <a:ext uri="{9D8B030D-6E8A-4147-A177-3AD203B41FA5}">
                      <a16:colId xmlns:a16="http://schemas.microsoft.com/office/drawing/2014/main" val="2506506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3853521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- 2020-01-12 13:46:38</a:t>
                      </a:r>
                      <a:r>
                        <a:rPr kumimoji="0" lang="en-US" sz="1000" b="0" i="0" u="none" strike="noStrike" kern="1200" cap="none" spc="0" normalizeH="0" baseline="0" noProof="0">
                          <a:ln>
                            <a:noFill/>
                          </a:ln>
                          <a:solidFill>
                            <a:prstClr val="black"/>
                          </a:solidFill>
                          <a:effectLst/>
                          <a:uLnTx/>
                          <a:uFillTx/>
                          <a:latin typeface="+mn-lt"/>
                          <a:ea typeface="+mn-ea"/>
                          <a:cs typeface="+mn-cs"/>
                        </a:rPr>
                        <a:t>
 Galaxy A51 | </a:t>
                      </a:r>
                      <a:r>
                        <a:rPr kumimoji="0" lang="ar-AE" sz="1000" b="0" i="0" u="none" strike="noStrike" kern="1200" cap="none" spc="0" normalizeH="0" baseline="0" noProof="0">
                          <a:ln>
                            <a:noFill/>
                          </a:ln>
                          <a:solidFill>
                            <a:prstClr val="black"/>
                          </a:solidFill>
                          <a:effectLst/>
                          <a:uLnTx/>
                          <a:uFillTx/>
                          <a:latin typeface="+mn-lt"/>
                          <a:ea typeface="+mn-ea"/>
                          <a:cs typeface="+mn-cs"/>
                        </a:rPr>
                        <a:t>امنح نفسك سعةً أكبر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97089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- 2020-01-12 13:46:31</a:t>
                      </a:r>
                      <a:r>
                        <a:rPr kumimoji="0" lang="en-US" sz="1000" b="0" i="0" u="none" strike="noStrike" kern="1200" cap="none" spc="0" normalizeH="0" baseline="0" noProof="0">
                          <a:ln>
                            <a:noFill/>
                          </a:ln>
                          <a:solidFill>
                            <a:prstClr val="black"/>
                          </a:solidFill>
                          <a:effectLst/>
                          <a:uLnTx/>
                          <a:uFillTx/>
                          <a:latin typeface="+mn-lt"/>
                          <a:ea typeface="+mn-ea"/>
                          <a:cs typeface="+mn-cs"/>
                        </a:rPr>
                        <a:t>
 Galaxy A51| </a:t>
                      </a:r>
                      <a:r>
                        <a:rPr kumimoji="0" lang="ar-AE" sz="1000" b="0" i="0" u="none" strike="noStrike" kern="1200" cap="none" spc="0" normalizeH="0" baseline="0" noProof="0">
                          <a:ln>
                            <a:noFill/>
                          </a:ln>
                          <a:solidFill>
                            <a:prstClr val="black"/>
                          </a:solidFill>
                          <a:effectLst/>
                          <a:uLnTx/>
                          <a:uFillTx/>
                          <a:latin typeface="+mn-lt"/>
                          <a:ea typeface="+mn-ea"/>
                          <a:cs typeface="+mn-cs"/>
                        </a:rPr>
                        <a:t>خاصية الشحن السريع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95509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- 2020-03-12 11:02:59</a:t>
                      </a:r>
                      <a:r>
                        <a:rPr kumimoji="0" lang="en-US" sz="1000" b="0" i="0" u="none" strike="noStrike" kern="1200" cap="none" spc="0" normalizeH="0" baseline="0" noProof="0">
                          <a:ln>
                            <a:noFill/>
                          </a:ln>
                          <a:solidFill>
                            <a:prstClr val="black"/>
                          </a:solidFill>
                          <a:effectLst/>
                          <a:uLnTx/>
                          <a:uFillTx/>
                          <a:latin typeface="+mn-lt"/>
                          <a:ea typeface="+mn-ea"/>
                          <a:cs typeface="+mn-cs"/>
                        </a:rPr>
                        <a:t>
 Galaxy S20 - 8K </a:t>
                      </a:r>
                      <a:r>
                        <a:rPr kumimoji="0" lang="ar-AE" sz="1000" b="0" i="0" u="none" strike="noStrike" kern="1200" cap="none" spc="0" normalizeH="0" baseline="0" noProof="0">
                          <a:ln>
                            <a:noFill/>
                          </a:ln>
                          <a:solidFill>
                            <a:prstClr val="black"/>
                          </a:solidFill>
                          <a:effectLst/>
                          <a:uLnTx/>
                          <a:uFillTx/>
                          <a:latin typeface="+mn-lt"/>
                          <a:ea typeface="+mn-ea"/>
                          <a:cs typeface="+mn-cs"/>
                        </a:rPr>
                        <a:t>طريقة تصوير الفيديو بدقة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19298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- 2020-03-16 13:44:43</a:t>
                      </a:r>
                      <a:r>
                        <a:rPr kumimoji="0" lang="en-US" sz="1000" b="0" i="0" u="none" strike="noStrike" kern="1200" cap="none" spc="0" normalizeH="0" baseline="0" noProof="0">
                          <a:ln>
                            <a:noFill/>
                          </a:ln>
                          <a:solidFill>
                            <a:prstClr val="black"/>
                          </a:solidFill>
                          <a:effectLst/>
                          <a:uLnTx/>
                          <a:uFillTx/>
                          <a:latin typeface="+mn-lt"/>
                          <a:ea typeface="+mn-ea"/>
                          <a:cs typeface="+mn-cs"/>
                        </a:rPr>
                        <a:t>
 Galaxy S20 </a:t>
                      </a:r>
                      <a:r>
                        <a:rPr kumimoji="0" lang="ar-AE" sz="1000" b="0" i="0" u="none" strike="noStrike" kern="1200" cap="none" spc="0" normalizeH="0" baseline="0" noProof="0">
                          <a:ln>
                            <a:noFill/>
                          </a:ln>
                          <a:solidFill>
                            <a:prstClr val="black"/>
                          </a:solidFill>
                          <a:effectLst/>
                          <a:uLnTx/>
                          <a:uFillTx/>
                          <a:latin typeface="+mn-lt"/>
                          <a:ea typeface="+mn-ea"/>
                          <a:cs typeface="+mn-cs"/>
                        </a:rPr>
                        <a:t>مجموعة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254563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- 2020-03-12 11:02:30</a:t>
                      </a:r>
                      <a:r>
                        <a:rPr kumimoji="0" lang="en-US" sz="1000" b="0" i="0" u="none" strike="noStrike" kern="1200" cap="none" spc="0" normalizeH="0" baseline="0" noProof="0">
                          <a:ln>
                            <a:noFill/>
                          </a:ln>
                          <a:solidFill>
                            <a:prstClr val="black"/>
                          </a:solidFill>
                          <a:effectLst/>
                          <a:uLnTx/>
                          <a:uFillTx/>
                          <a:latin typeface="+mn-lt"/>
                          <a:ea typeface="+mn-ea"/>
                          <a:cs typeface="+mn-cs"/>
                        </a:rPr>
                        <a:t>
 Galaxy S20 - Space Zoom </a:t>
                      </a:r>
                      <a:r>
                        <a:rPr kumimoji="0" lang="ar-AE" sz="1000" b="0" i="0" u="none" strike="noStrike" kern="1200" cap="none" spc="0" normalizeH="0" baseline="0" noProof="0">
                          <a:ln>
                            <a:noFill/>
                          </a:ln>
                          <a:solidFill>
                            <a:prstClr val="black"/>
                          </a:solidFill>
                          <a:effectLst/>
                          <a:uLnTx/>
                          <a:uFillTx/>
                          <a:latin typeface="+mn-lt"/>
                          <a:ea typeface="+mn-ea"/>
                          <a:cs typeface="+mn-cs"/>
                        </a:rPr>
                        <a:t>طريقة تقريب الصورة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88510518"/>
                  </a:ext>
                </a:extLst>
              </a:tr>
            </a:tbl>
          </a:graphicData>
        </a:graphic>
      </p:graphicFrame>
      <p:sp>
        <p:nvSpPr>
          <p:cNvPr id="4" name="Text Placeholder 3">
            <a:extLst>
              <a:ext uri="{FF2B5EF4-FFF2-40B4-BE49-F238E27FC236}">
                <a16:creationId xmlns:a16="http://schemas.microsoft.com/office/drawing/2014/main" id="{064D599C-4534-4AA2-B807-707F7F6ECA5D}"/>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7635333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A9C8A-8A1A-4225-A344-745D928E507D}"/>
              </a:ext>
            </a:extLst>
          </p:cNvPr>
          <p:cNvSpPr>
            <a:spLocks noGrp="1"/>
          </p:cNvSpPr>
          <p:nvPr>
            <p:ph type="title"/>
          </p:nvPr>
        </p:nvSpPr>
        <p:spPr/>
        <p:txBody>
          <a:bodyPr/>
          <a:lstStyle/>
          <a:p>
            <a:r>
              <a:rPr lang="en-US"/>
              <a:t>Youtube Top Performing Videos | Samsung KSA - 2 of 6</a:t>
            </a:r>
          </a:p>
        </p:txBody>
      </p:sp>
      <p:graphicFrame>
        <p:nvGraphicFramePr>
          <p:cNvPr id="5" name="Table Placeholder 4">
            <a:extLst>
              <a:ext uri="{FF2B5EF4-FFF2-40B4-BE49-F238E27FC236}">
                <a16:creationId xmlns:a16="http://schemas.microsoft.com/office/drawing/2014/main" id="{3F0011FC-7ABE-4C80-BB26-50916EDE1256}"/>
              </a:ext>
            </a:extLst>
          </p:cNvPr>
          <p:cNvGraphicFramePr>
            <a:graphicFrameLocks noGrp="1"/>
          </p:cNvGraphicFramePr>
          <p:nvPr>
            <p:ph type="tbl" sz="quarter" idx="13"/>
            <p:extLst>
              <p:ext uri="{D42A27DB-BD31-4B8C-83A1-F6EECF244321}">
                <p14:modId xmlns:p14="http://schemas.microsoft.com/office/powerpoint/2010/main" val="3876537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19591215"/>
                    </a:ext>
                  </a:extLst>
                </a:gridCol>
                <a:gridCol w="493776">
                  <a:extLst>
                    <a:ext uri="{9D8B030D-6E8A-4147-A177-3AD203B41FA5}">
                      <a16:colId xmlns:a16="http://schemas.microsoft.com/office/drawing/2014/main" val="4285278836"/>
                    </a:ext>
                  </a:extLst>
                </a:gridCol>
                <a:gridCol w="493776">
                  <a:extLst>
                    <a:ext uri="{9D8B030D-6E8A-4147-A177-3AD203B41FA5}">
                      <a16:colId xmlns:a16="http://schemas.microsoft.com/office/drawing/2014/main" val="12936975"/>
                    </a:ext>
                  </a:extLst>
                </a:gridCol>
                <a:gridCol w="493776">
                  <a:extLst>
                    <a:ext uri="{9D8B030D-6E8A-4147-A177-3AD203B41FA5}">
                      <a16:colId xmlns:a16="http://schemas.microsoft.com/office/drawing/2014/main" val="2301938342"/>
                    </a:ext>
                  </a:extLst>
                </a:gridCol>
                <a:gridCol w="493776">
                  <a:extLst>
                    <a:ext uri="{9D8B030D-6E8A-4147-A177-3AD203B41FA5}">
                      <a16:colId xmlns:a16="http://schemas.microsoft.com/office/drawing/2014/main" val="3676752485"/>
                    </a:ext>
                  </a:extLst>
                </a:gridCol>
                <a:gridCol w="493776">
                  <a:extLst>
                    <a:ext uri="{9D8B030D-6E8A-4147-A177-3AD203B41FA5}">
                      <a16:colId xmlns:a16="http://schemas.microsoft.com/office/drawing/2014/main" val="300937371"/>
                    </a:ext>
                  </a:extLst>
                </a:gridCol>
                <a:gridCol w="493776">
                  <a:extLst>
                    <a:ext uri="{9D8B030D-6E8A-4147-A177-3AD203B41FA5}">
                      <a16:colId xmlns:a16="http://schemas.microsoft.com/office/drawing/2014/main" val="2734457803"/>
                    </a:ext>
                  </a:extLst>
                </a:gridCol>
                <a:gridCol w="493776">
                  <a:extLst>
                    <a:ext uri="{9D8B030D-6E8A-4147-A177-3AD203B41FA5}">
                      <a16:colId xmlns:a16="http://schemas.microsoft.com/office/drawing/2014/main" val="3626854294"/>
                    </a:ext>
                  </a:extLst>
                </a:gridCol>
                <a:gridCol w="493776">
                  <a:extLst>
                    <a:ext uri="{9D8B030D-6E8A-4147-A177-3AD203B41FA5}">
                      <a16:colId xmlns:a16="http://schemas.microsoft.com/office/drawing/2014/main" val="835969866"/>
                    </a:ext>
                  </a:extLst>
                </a:gridCol>
                <a:gridCol w="493776">
                  <a:extLst>
                    <a:ext uri="{9D8B030D-6E8A-4147-A177-3AD203B41FA5}">
                      <a16:colId xmlns:a16="http://schemas.microsoft.com/office/drawing/2014/main" val="4279739099"/>
                    </a:ext>
                  </a:extLst>
                </a:gridCol>
                <a:gridCol w="493776">
                  <a:extLst>
                    <a:ext uri="{9D8B030D-6E8A-4147-A177-3AD203B41FA5}">
                      <a16:colId xmlns:a16="http://schemas.microsoft.com/office/drawing/2014/main" val="3306702496"/>
                    </a:ext>
                  </a:extLst>
                </a:gridCol>
                <a:gridCol w="493776">
                  <a:extLst>
                    <a:ext uri="{9D8B030D-6E8A-4147-A177-3AD203B41FA5}">
                      <a16:colId xmlns:a16="http://schemas.microsoft.com/office/drawing/2014/main" val="4134828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2673260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1" i="0" u="none" strike="noStrike" kern="1200" cap="none" spc="0" normalizeH="0" baseline="0" noProof="0">
                          <a:ln>
                            <a:noFill/>
                          </a:ln>
                          <a:solidFill>
                            <a:prstClr val="black"/>
                          </a:solidFill>
                          <a:effectLst/>
                          <a:uLnTx/>
                          <a:uFillTx/>
                          <a:latin typeface="+mn-lt"/>
                          <a:ea typeface="+mn-ea"/>
                          <a:cs typeface="+mn-cs"/>
                        </a:rPr>
                        <a:t>Samsung Saudi - 2020-02-10 10:32:49</a:t>
                      </a:r>
                      <a:r>
                        <a:rPr kumimoji="0" lang="nn-NO" sz="1000" b="0" i="0" u="none" strike="noStrike" kern="1200" cap="none" spc="0" normalizeH="0" baseline="0" noProof="0">
                          <a:ln>
                            <a:noFill/>
                          </a:ln>
                          <a:solidFill>
                            <a:prstClr val="black"/>
                          </a:solidFill>
                          <a:effectLst/>
                          <a:uLnTx/>
                          <a:uFillTx/>
                          <a:latin typeface="+mn-lt"/>
                          <a:ea typeface="+mn-ea"/>
                          <a:cs typeface="+mn-cs"/>
                        </a:rPr>
                        <a:t>
 Galaxy Z Flip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57764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- 2020-01-12 13:46:42</a:t>
                      </a:r>
                      <a:r>
                        <a:rPr kumimoji="0" lang="en-US" sz="1000" b="0" i="0" u="none" strike="noStrike" kern="1200" cap="none" spc="0" normalizeH="0" baseline="0" noProof="0">
                          <a:ln>
                            <a:noFill/>
                          </a:ln>
                          <a:solidFill>
                            <a:prstClr val="black"/>
                          </a:solidFill>
                          <a:effectLst/>
                          <a:uLnTx/>
                          <a:uFillTx/>
                          <a:latin typeface="+mn-lt"/>
                          <a:ea typeface="+mn-ea"/>
                          <a:cs typeface="+mn-cs"/>
                        </a:rPr>
                        <a:t>
 Galaxy A51 | </a:t>
                      </a:r>
                      <a:r>
                        <a:rPr kumimoji="0" lang="ar-AE" sz="1000" b="0" i="0" u="none" strike="noStrike" kern="1200" cap="none" spc="0" normalizeH="0" baseline="0" noProof="0">
                          <a:ln>
                            <a:noFill/>
                          </a:ln>
                          <a:solidFill>
                            <a:prstClr val="black"/>
                          </a:solidFill>
                          <a:effectLst/>
                          <a:uLnTx/>
                          <a:uFillTx/>
                          <a:latin typeface="+mn-lt"/>
                          <a:ea typeface="+mn-ea"/>
                          <a:cs typeface="+mn-cs"/>
                        </a:rPr>
                        <a:t>معزز اللعب يمنحك الفوز لا محالة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62787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- 2020-02-20 04:30:01</a:t>
                      </a:r>
                      <a:r>
                        <a:rPr kumimoji="0" lang="en-US" sz="1000" b="0" i="0" u="none" strike="noStrike" kern="1200" cap="none" spc="0" normalizeH="0" baseline="0" noProof="0">
                          <a:ln>
                            <a:noFill/>
                          </a:ln>
                          <a:solidFill>
                            <a:prstClr val="black"/>
                          </a:solidFill>
                          <a:effectLst/>
                          <a:uLnTx/>
                          <a:uFillTx/>
                          <a:latin typeface="+mn-lt"/>
                          <a:ea typeface="+mn-ea"/>
                          <a:cs typeface="+mn-cs"/>
                        </a:rPr>
                        <a:t>
 Galaxy </a:t>
                      </a:r>
                      <a:r>
                        <a:rPr kumimoji="0" lang="ar-AE" sz="1000" b="0" i="0" u="none" strike="noStrike" kern="1200" cap="none" spc="0" normalizeH="0" baseline="0" noProof="0">
                          <a:ln>
                            <a:noFill/>
                          </a:ln>
                          <a:solidFill>
                            <a:prstClr val="black"/>
                          </a:solidFill>
                          <a:effectLst/>
                          <a:uLnTx/>
                          <a:uFillTx/>
                          <a:latin typeface="+mn-lt"/>
                          <a:ea typeface="+mn-ea"/>
                          <a:cs typeface="+mn-cs"/>
                        </a:rPr>
                        <a:t>إيمان عبدالشكور | أفكاركم مع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98977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- 2020-02-20 04:29:54</a:t>
                      </a:r>
                      <a:r>
                        <a:rPr kumimoji="0" lang="en-US" sz="1000" b="0" i="0" u="none" strike="noStrike" kern="1200" cap="none" spc="0" normalizeH="0" baseline="0" noProof="0">
                          <a:ln>
                            <a:noFill/>
                          </a:ln>
                          <a:solidFill>
                            <a:prstClr val="black"/>
                          </a:solidFill>
                          <a:effectLst/>
                          <a:uLnTx/>
                          <a:uFillTx/>
                          <a:latin typeface="+mn-lt"/>
                          <a:ea typeface="+mn-ea"/>
                          <a:cs typeface="+mn-cs"/>
                        </a:rPr>
                        <a:t>
 Galaxy </a:t>
                      </a:r>
                      <a:r>
                        <a:rPr kumimoji="0" lang="ar-AE" sz="1000" b="0" i="0" u="none" strike="noStrike" kern="1200" cap="none" spc="0" normalizeH="0" baseline="0" noProof="0">
                          <a:ln>
                            <a:noFill/>
                          </a:ln>
                          <a:solidFill>
                            <a:prstClr val="black"/>
                          </a:solidFill>
                          <a:effectLst/>
                          <a:uLnTx/>
                          <a:uFillTx/>
                          <a:latin typeface="+mn-lt"/>
                          <a:ea typeface="+mn-ea"/>
                          <a:cs typeface="+mn-cs"/>
                        </a:rPr>
                        <a:t>فيصل السيف | أفكاركم مع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24984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- 2020-03-12 10:41:22</a:t>
                      </a:r>
                      <a:r>
                        <a:rPr kumimoji="0" lang="en-US" sz="1000" b="0" i="0" u="none" strike="noStrike" kern="1200" cap="none" spc="0" normalizeH="0" baseline="0" noProof="0">
                          <a:ln>
                            <a:noFill/>
                          </a:ln>
                          <a:solidFill>
                            <a:prstClr val="black"/>
                          </a:solidFill>
                          <a:effectLst/>
                          <a:uLnTx/>
                          <a:uFillTx/>
                          <a:latin typeface="+mn-lt"/>
                          <a:ea typeface="+mn-ea"/>
                          <a:cs typeface="+mn-cs"/>
                        </a:rPr>
                        <a:t>
 #LoveforGalaxy - </a:t>
                      </a:r>
                      <a:r>
                        <a:rPr kumimoji="0" lang="ar-AE" sz="1000" b="0" i="0" u="none" strike="noStrike" kern="1200" cap="none" spc="0" normalizeH="0" baseline="0" noProof="0">
                          <a:ln>
                            <a:noFill/>
                          </a:ln>
                          <a:solidFill>
                            <a:prstClr val="black"/>
                          </a:solidFill>
                          <a:effectLst/>
                          <a:uLnTx/>
                          <a:uFillTx/>
                          <a:latin typeface="+mn-lt"/>
                          <a:ea typeface="+mn-ea"/>
                          <a:cs typeface="+mn-cs"/>
                        </a:rPr>
                        <a:t>طريقة المشاركة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99258907"/>
                  </a:ext>
                </a:extLst>
              </a:tr>
            </a:tbl>
          </a:graphicData>
        </a:graphic>
      </p:graphicFrame>
      <p:sp>
        <p:nvSpPr>
          <p:cNvPr id="4" name="Text Placeholder 3">
            <a:extLst>
              <a:ext uri="{FF2B5EF4-FFF2-40B4-BE49-F238E27FC236}">
                <a16:creationId xmlns:a16="http://schemas.microsoft.com/office/drawing/2014/main" id="{D8F858E3-B227-48D3-A136-A91C7C0A5B83}"/>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06645668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8A1855-DB87-4ABA-A17F-012728A30916}"/>
              </a:ext>
            </a:extLst>
          </p:cNvPr>
          <p:cNvSpPr>
            <a:spLocks noGrp="1"/>
          </p:cNvSpPr>
          <p:nvPr>
            <p:ph type="title"/>
          </p:nvPr>
        </p:nvSpPr>
        <p:spPr/>
        <p:txBody>
          <a:bodyPr/>
          <a:lstStyle/>
          <a:p>
            <a:r>
              <a:rPr lang="en-US"/>
              <a:t>Youtube Top Performing Videos | Samsung KSA - 3 of 6</a:t>
            </a:r>
          </a:p>
        </p:txBody>
      </p:sp>
      <p:graphicFrame>
        <p:nvGraphicFramePr>
          <p:cNvPr id="5" name="Table Placeholder 4">
            <a:extLst>
              <a:ext uri="{FF2B5EF4-FFF2-40B4-BE49-F238E27FC236}">
                <a16:creationId xmlns:a16="http://schemas.microsoft.com/office/drawing/2014/main" id="{019EC602-4825-45D1-A216-22DFC138FC2F}"/>
              </a:ext>
            </a:extLst>
          </p:cNvPr>
          <p:cNvGraphicFramePr>
            <a:graphicFrameLocks noGrp="1"/>
          </p:cNvGraphicFramePr>
          <p:nvPr>
            <p:ph type="tbl" sz="quarter" idx="13"/>
            <p:extLst>
              <p:ext uri="{D42A27DB-BD31-4B8C-83A1-F6EECF244321}">
                <p14:modId xmlns:p14="http://schemas.microsoft.com/office/powerpoint/2010/main" val="571707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887092684"/>
                    </a:ext>
                  </a:extLst>
                </a:gridCol>
                <a:gridCol w="493776">
                  <a:extLst>
                    <a:ext uri="{9D8B030D-6E8A-4147-A177-3AD203B41FA5}">
                      <a16:colId xmlns:a16="http://schemas.microsoft.com/office/drawing/2014/main" val="1969391638"/>
                    </a:ext>
                  </a:extLst>
                </a:gridCol>
                <a:gridCol w="493776">
                  <a:extLst>
                    <a:ext uri="{9D8B030D-6E8A-4147-A177-3AD203B41FA5}">
                      <a16:colId xmlns:a16="http://schemas.microsoft.com/office/drawing/2014/main" val="2451666082"/>
                    </a:ext>
                  </a:extLst>
                </a:gridCol>
                <a:gridCol w="493776">
                  <a:extLst>
                    <a:ext uri="{9D8B030D-6E8A-4147-A177-3AD203B41FA5}">
                      <a16:colId xmlns:a16="http://schemas.microsoft.com/office/drawing/2014/main" val="753396097"/>
                    </a:ext>
                  </a:extLst>
                </a:gridCol>
                <a:gridCol w="493776">
                  <a:extLst>
                    <a:ext uri="{9D8B030D-6E8A-4147-A177-3AD203B41FA5}">
                      <a16:colId xmlns:a16="http://schemas.microsoft.com/office/drawing/2014/main" val="340469239"/>
                    </a:ext>
                  </a:extLst>
                </a:gridCol>
                <a:gridCol w="493776">
                  <a:extLst>
                    <a:ext uri="{9D8B030D-6E8A-4147-A177-3AD203B41FA5}">
                      <a16:colId xmlns:a16="http://schemas.microsoft.com/office/drawing/2014/main" val="2917805950"/>
                    </a:ext>
                  </a:extLst>
                </a:gridCol>
                <a:gridCol w="493776">
                  <a:extLst>
                    <a:ext uri="{9D8B030D-6E8A-4147-A177-3AD203B41FA5}">
                      <a16:colId xmlns:a16="http://schemas.microsoft.com/office/drawing/2014/main" val="396787662"/>
                    </a:ext>
                  </a:extLst>
                </a:gridCol>
                <a:gridCol w="493776">
                  <a:extLst>
                    <a:ext uri="{9D8B030D-6E8A-4147-A177-3AD203B41FA5}">
                      <a16:colId xmlns:a16="http://schemas.microsoft.com/office/drawing/2014/main" val="4282776712"/>
                    </a:ext>
                  </a:extLst>
                </a:gridCol>
                <a:gridCol w="493776">
                  <a:extLst>
                    <a:ext uri="{9D8B030D-6E8A-4147-A177-3AD203B41FA5}">
                      <a16:colId xmlns:a16="http://schemas.microsoft.com/office/drawing/2014/main" val="829814737"/>
                    </a:ext>
                  </a:extLst>
                </a:gridCol>
                <a:gridCol w="493776">
                  <a:extLst>
                    <a:ext uri="{9D8B030D-6E8A-4147-A177-3AD203B41FA5}">
                      <a16:colId xmlns:a16="http://schemas.microsoft.com/office/drawing/2014/main" val="3944447565"/>
                    </a:ext>
                  </a:extLst>
                </a:gridCol>
                <a:gridCol w="493776">
                  <a:extLst>
                    <a:ext uri="{9D8B030D-6E8A-4147-A177-3AD203B41FA5}">
                      <a16:colId xmlns:a16="http://schemas.microsoft.com/office/drawing/2014/main" val="3306148012"/>
                    </a:ext>
                  </a:extLst>
                </a:gridCol>
                <a:gridCol w="493776">
                  <a:extLst>
                    <a:ext uri="{9D8B030D-6E8A-4147-A177-3AD203B41FA5}">
                      <a16:colId xmlns:a16="http://schemas.microsoft.com/office/drawing/2014/main" val="1736320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1129558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- 2020-02-20 04:29:51</a:t>
                      </a:r>
                      <a:r>
                        <a:rPr kumimoji="0" lang="en-US" sz="1000" b="0" i="0" u="none" strike="noStrike" kern="1200" cap="none" spc="0" normalizeH="0" baseline="0" noProof="0">
                          <a:ln>
                            <a:noFill/>
                          </a:ln>
                          <a:solidFill>
                            <a:prstClr val="black"/>
                          </a:solidFill>
                          <a:effectLst/>
                          <a:uLnTx/>
                          <a:uFillTx/>
                          <a:latin typeface="+mn-lt"/>
                          <a:ea typeface="+mn-ea"/>
                          <a:cs typeface="+mn-cs"/>
                        </a:rPr>
                        <a:t>
 Galaxy </a:t>
                      </a:r>
                      <a:r>
                        <a:rPr kumimoji="0" lang="ar-AE" sz="1000" b="0" i="0" u="none" strike="noStrike" kern="1200" cap="none" spc="0" normalizeH="0" baseline="0" noProof="0">
                          <a:ln>
                            <a:noFill/>
                          </a:ln>
                          <a:solidFill>
                            <a:prstClr val="black"/>
                          </a:solidFill>
                          <a:effectLst/>
                          <a:uLnTx/>
                          <a:uFillTx/>
                          <a:latin typeface="+mn-lt"/>
                          <a:ea typeface="+mn-ea"/>
                          <a:cs typeface="+mn-cs"/>
                        </a:rPr>
                        <a:t>بسمة الخريجي | أفكاركم مع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69065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- 2020-03-12 11:00:56</a:t>
                      </a:r>
                      <a:r>
                        <a:rPr kumimoji="0" lang="en-US" sz="1000" b="0" i="0" u="none" strike="noStrike" kern="1200" cap="none" spc="0" normalizeH="0" baseline="0" noProof="0">
                          <a:ln>
                            <a:noFill/>
                          </a:ln>
                          <a:solidFill>
                            <a:prstClr val="black"/>
                          </a:solidFill>
                          <a:effectLst/>
                          <a:uLnTx/>
                          <a:uFillTx/>
                          <a:latin typeface="+mn-lt"/>
                          <a:ea typeface="+mn-ea"/>
                          <a:cs typeface="+mn-cs"/>
                        </a:rPr>
                        <a:t>
 Galaxy S20 - </a:t>
                      </a:r>
                      <a:r>
                        <a:rPr kumimoji="0" lang="ar-AE" sz="1000" b="0" i="0" u="none" strike="noStrike" kern="1200" cap="none" spc="0" normalizeH="0" baseline="0" noProof="0">
                          <a:ln>
                            <a:noFill/>
                          </a:ln>
                          <a:solidFill>
                            <a:prstClr val="black"/>
                          </a:solidFill>
                          <a:effectLst/>
                          <a:uLnTx/>
                          <a:uFillTx/>
                          <a:latin typeface="+mn-lt"/>
                          <a:ea typeface="+mn-ea"/>
                          <a:cs typeface="+mn-cs"/>
                        </a:rPr>
                        <a:t>طريقة تصوير الصور الليلية المبهرة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93540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- 2020-03-12 11:02:04</a:t>
                      </a:r>
                      <a:r>
                        <a:rPr kumimoji="0" lang="en-US" sz="1000" b="0" i="0" u="none" strike="noStrike" kern="1200" cap="none" spc="0" normalizeH="0" baseline="0" noProof="0">
                          <a:ln>
                            <a:noFill/>
                          </a:ln>
                          <a:solidFill>
                            <a:prstClr val="black"/>
                          </a:solidFill>
                          <a:effectLst/>
                          <a:uLnTx/>
                          <a:uFillTx/>
                          <a:latin typeface="+mn-lt"/>
                          <a:ea typeface="+mn-ea"/>
                          <a:cs typeface="+mn-cs"/>
                        </a:rPr>
                        <a:t>
 Galaxy S20 - Super Steady</a:t>
                      </a:r>
                      <a:r>
                        <a:rPr kumimoji="0" lang="ar-AE" sz="1000" b="0" i="0" u="none" strike="noStrike" kern="1200" cap="none" spc="0" normalizeH="0" baseline="0" noProof="0">
                          <a:ln>
                            <a:noFill/>
                          </a:ln>
                          <a:solidFill>
                            <a:prstClr val="black"/>
                          </a:solidFill>
                          <a:effectLst/>
                          <a:uLnTx/>
                          <a:uFillTx/>
                          <a:latin typeface="+mn-lt"/>
                          <a:ea typeface="+mn-ea"/>
                          <a:cs typeface="+mn-cs"/>
                        </a:rPr>
                        <a:t>طريقة استخدام تصوير الفيديو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07399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- 2020-03-12 10:42:27</a:t>
                      </a:r>
                      <a:r>
                        <a:rPr kumimoji="0" lang="en-US" sz="1000" b="0" i="0" u="none" strike="noStrike" kern="1200" cap="none" spc="0" normalizeH="0" baseline="0" noProof="0">
                          <a:ln>
                            <a:noFill/>
                          </a:ln>
                          <a:solidFill>
                            <a:prstClr val="black"/>
                          </a:solidFill>
                          <a:effectLst/>
                          <a:uLnTx/>
                          <a:uFillTx/>
                          <a:latin typeface="+mn-lt"/>
                          <a:ea typeface="+mn-ea"/>
                          <a:cs typeface="+mn-cs"/>
                        </a:rPr>
                        <a:t>
 #LoveforGalaxy - How to participate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9669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- 2020-01-12 13:46:35</a:t>
                      </a:r>
                      <a:r>
                        <a:rPr kumimoji="0" lang="en-US" sz="1000" b="0" i="0" u="none" strike="noStrike" kern="1200" cap="none" spc="0" normalizeH="0" baseline="0" noProof="0">
                          <a:ln>
                            <a:noFill/>
                          </a:ln>
                          <a:solidFill>
                            <a:prstClr val="black"/>
                          </a:solidFill>
                          <a:effectLst/>
                          <a:uLnTx/>
                          <a:uFillTx/>
                          <a:latin typeface="+mn-lt"/>
                          <a:ea typeface="+mn-ea"/>
                          <a:cs typeface="+mn-cs"/>
                        </a:rPr>
                        <a:t>
 Galaxy A51 | </a:t>
                      </a:r>
                      <a:r>
                        <a:rPr kumimoji="0" lang="ar-AE" sz="1000" b="0" i="0" u="none" strike="noStrike" kern="1200" cap="none" spc="0" normalizeH="0" baseline="0" noProof="0">
                          <a:ln>
                            <a:noFill/>
                          </a:ln>
                          <a:solidFill>
                            <a:prstClr val="black"/>
                          </a:solidFill>
                          <a:effectLst/>
                          <a:uLnTx/>
                          <a:uFillTx/>
                          <a:latin typeface="+mn-lt"/>
                          <a:ea typeface="+mn-ea"/>
                          <a:cs typeface="+mn-cs"/>
                        </a:rPr>
                        <a:t>سجِّل مقاطع فيديو انسيابية وثابتة بغير اهتزاز كالمحترفين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55136893"/>
                  </a:ext>
                </a:extLst>
              </a:tr>
            </a:tbl>
          </a:graphicData>
        </a:graphic>
      </p:graphicFrame>
      <p:sp>
        <p:nvSpPr>
          <p:cNvPr id="4" name="Text Placeholder 3">
            <a:extLst>
              <a:ext uri="{FF2B5EF4-FFF2-40B4-BE49-F238E27FC236}">
                <a16:creationId xmlns:a16="http://schemas.microsoft.com/office/drawing/2014/main" id="{8A928FF0-B6D1-47EE-8DAA-A6854CE4D940}"/>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81857203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5FDF9-E4B7-48EC-9303-3FBE79BAFC0F}"/>
              </a:ext>
            </a:extLst>
          </p:cNvPr>
          <p:cNvSpPr>
            <a:spLocks noGrp="1"/>
          </p:cNvSpPr>
          <p:nvPr>
            <p:ph type="title"/>
          </p:nvPr>
        </p:nvSpPr>
        <p:spPr/>
        <p:txBody>
          <a:bodyPr/>
          <a:lstStyle/>
          <a:p>
            <a:r>
              <a:rPr lang="en-US"/>
              <a:t>Youtube Top Performing Videos | Samsung KSA - 4 of 6</a:t>
            </a:r>
          </a:p>
        </p:txBody>
      </p:sp>
      <p:graphicFrame>
        <p:nvGraphicFramePr>
          <p:cNvPr id="5" name="Table Placeholder 4">
            <a:extLst>
              <a:ext uri="{FF2B5EF4-FFF2-40B4-BE49-F238E27FC236}">
                <a16:creationId xmlns:a16="http://schemas.microsoft.com/office/drawing/2014/main" id="{3979E32D-D262-4A89-9F2B-0D94982A2C37}"/>
              </a:ext>
            </a:extLst>
          </p:cNvPr>
          <p:cNvGraphicFramePr>
            <a:graphicFrameLocks noGrp="1"/>
          </p:cNvGraphicFramePr>
          <p:nvPr>
            <p:ph type="tbl" sz="quarter" idx="13"/>
            <p:extLst>
              <p:ext uri="{D42A27DB-BD31-4B8C-83A1-F6EECF244321}">
                <p14:modId xmlns:p14="http://schemas.microsoft.com/office/powerpoint/2010/main" val="1429942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921692310"/>
                    </a:ext>
                  </a:extLst>
                </a:gridCol>
                <a:gridCol w="493776">
                  <a:extLst>
                    <a:ext uri="{9D8B030D-6E8A-4147-A177-3AD203B41FA5}">
                      <a16:colId xmlns:a16="http://schemas.microsoft.com/office/drawing/2014/main" val="1629636798"/>
                    </a:ext>
                  </a:extLst>
                </a:gridCol>
                <a:gridCol w="493776">
                  <a:extLst>
                    <a:ext uri="{9D8B030D-6E8A-4147-A177-3AD203B41FA5}">
                      <a16:colId xmlns:a16="http://schemas.microsoft.com/office/drawing/2014/main" val="2919009606"/>
                    </a:ext>
                  </a:extLst>
                </a:gridCol>
                <a:gridCol w="493776">
                  <a:extLst>
                    <a:ext uri="{9D8B030D-6E8A-4147-A177-3AD203B41FA5}">
                      <a16:colId xmlns:a16="http://schemas.microsoft.com/office/drawing/2014/main" val="2105468188"/>
                    </a:ext>
                  </a:extLst>
                </a:gridCol>
                <a:gridCol w="493776">
                  <a:extLst>
                    <a:ext uri="{9D8B030D-6E8A-4147-A177-3AD203B41FA5}">
                      <a16:colId xmlns:a16="http://schemas.microsoft.com/office/drawing/2014/main" val="4166006690"/>
                    </a:ext>
                  </a:extLst>
                </a:gridCol>
                <a:gridCol w="493776">
                  <a:extLst>
                    <a:ext uri="{9D8B030D-6E8A-4147-A177-3AD203B41FA5}">
                      <a16:colId xmlns:a16="http://schemas.microsoft.com/office/drawing/2014/main" val="3141677794"/>
                    </a:ext>
                  </a:extLst>
                </a:gridCol>
                <a:gridCol w="493776">
                  <a:extLst>
                    <a:ext uri="{9D8B030D-6E8A-4147-A177-3AD203B41FA5}">
                      <a16:colId xmlns:a16="http://schemas.microsoft.com/office/drawing/2014/main" val="4277810674"/>
                    </a:ext>
                  </a:extLst>
                </a:gridCol>
                <a:gridCol w="493776">
                  <a:extLst>
                    <a:ext uri="{9D8B030D-6E8A-4147-A177-3AD203B41FA5}">
                      <a16:colId xmlns:a16="http://schemas.microsoft.com/office/drawing/2014/main" val="4270992155"/>
                    </a:ext>
                  </a:extLst>
                </a:gridCol>
                <a:gridCol w="493776">
                  <a:extLst>
                    <a:ext uri="{9D8B030D-6E8A-4147-A177-3AD203B41FA5}">
                      <a16:colId xmlns:a16="http://schemas.microsoft.com/office/drawing/2014/main" val="139552053"/>
                    </a:ext>
                  </a:extLst>
                </a:gridCol>
                <a:gridCol w="493776">
                  <a:extLst>
                    <a:ext uri="{9D8B030D-6E8A-4147-A177-3AD203B41FA5}">
                      <a16:colId xmlns:a16="http://schemas.microsoft.com/office/drawing/2014/main" val="1841826483"/>
                    </a:ext>
                  </a:extLst>
                </a:gridCol>
                <a:gridCol w="493776">
                  <a:extLst>
                    <a:ext uri="{9D8B030D-6E8A-4147-A177-3AD203B41FA5}">
                      <a16:colId xmlns:a16="http://schemas.microsoft.com/office/drawing/2014/main" val="1780408684"/>
                    </a:ext>
                  </a:extLst>
                </a:gridCol>
                <a:gridCol w="493776">
                  <a:extLst>
                    <a:ext uri="{9D8B030D-6E8A-4147-A177-3AD203B41FA5}">
                      <a16:colId xmlns:a16="http://schemas.microsoft.com/office/drawing/2014/main" val="2752343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3659059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- 2020-01-12 13:46:48</a:t>
                      </a:r>
                      <a:r>
                        <a:rPr kumimoji="0" lang="en-US" sz="1000" b="0" i="0" u="none" strike="noStrike" kern="1200" cap="none" spc="0" normalizeH="0" baseline="0" noProof="0">
                          <a:ln>
                            <a:noFill/>
                          </a:ln>
                          <a:solidFill>
                            <a:prstClr val="black"/>
                          </a:solidFill>
                          <a:effectLst/>
                          <a:uLnTx/>
                          <a:uFillTx/>
                          <a:latin typeface="+mn-lt"/>
                          <a:ea typeface="+mn-ea"/>
                          <a:cs typeface="+mn-cs"/>
                        </a:rPr>
                        <a:t>
 Galaxy A51 | </a:t>
                      </a:r>
                      <a:r>
                        <a:rPr kumimoji="0" lang="ar-AE" sz="1000" b="0" i="0" u="none" strike="noStrike" kern="1200" cap="none" spc="0" normalizeH="0" baseline="0" noProof="0">
                          <a:ln>
                            <a:noFill/>
                          </a:ln>
                          <a:solidFill>
                            <a:prstClr val="black"/>
                          </a:solidFill>
                          <a:effectLst/>
                          <a:uLnTx/>
                          <a:uFillTx/>
                          <a:latin typeface="+mn-lt"/>
                          <a:ea typeface="+mn-ea"/>
                          <a:cs typeface="+mn-cs"/>
                        </a:rPr>
                        <a:t>بطارية تدوم طويلًا مهما كان معدل الاستخدام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57587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- 2020-02-11 13:49:48</a:t>
                      </a:r>
                      <a:r>
                        <a:rPr kumimoji="0" lang="en-US" sz="1000" b="0" i="0" u="none" strike="noStrike" kern="1200" cap="none" spc="0" normalizeH="0" baseline="0" noProof="0">
                          <a:ln>
                            <a:noFill/>
                          </a:ln>
                          <a:solidFill>
                            <a:prstClr val="black"/>
                          </a:solidFill>
                          <a:effectLst/>
                          <a:uLnTx/>
                          <a:uFillTx/>
                          <a:latin typeface="+mn-lt"/>
                          <a:ea typeface="+mn-ea"/>
                          <a:cs typeface="+mn-cs"/>
                        </a:rPr>
                        <a:t>
 Galaxy </a:t>
                      </a:r>
                      <a:r>
                        <a:rPr kumimoji="0" lang="ar-AE" sz="1000" b="0" i="0" u="none" strike="noStrike" kern="1200" cap="none" spc="0" normalizeH="0" baseline="0" noProof="0">
                          <a:ln>
                            <a:noFill/>
                          </a:ln>
                          <a:solidFill>
                            <a:prstClr val="black"/>
                          </a:solidFill>
                          <a:effectLst/>
                          <a:uLnTx/>
                          <a:uFillTx/>
                          <a:latin typeface="+mn-lt"/>
                          <a:ea typeface="+mn-ea"/>
                          <a:cs typeface="+mn-cs"/>
                        </a:rPr>
                        <a:t>فيصل السيف | أفكاركم مع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841768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- 2017-04-20 15:06:36</a:t>
                      </a:r>
                      <a:r>
                        <a:rPr kumimoji="0" lang="en-US" sz="1000" b="0" i="0" u="none" strike="noStrike" kern="1200" cap="none" spc="0" normalizeH="0" baseline="0" noProof="0">
                          <a:ln>
                            <a:noFill/>
                          </a:ln>
                          <a:solidFill>
                            <a:prstClr val="black"/>
                          </a:solidFill>
                          <a:effectLst/>
                          <a:uLnTx/>
                          <a:uFillTx/>
                          <a:latin typeface="+mn-lt"/>
                          <a:ea typeface="+mn-ea"/>
                          <a:cs typeface="+mn-cs"/>
                        </a:rPr>
                        <a:t>
 Samsung Galaxy S8 and S8+: Official Introduction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771152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- 2020-02-11 13:51:00</a:t>
                      </a:r>
                      <a:r>
                        <a:rPr kumimoji="0" lang="en-US" sz="1000" b="0" i="0" u="none" strike="noStrike" kern="1200" cap="none" spc="0" normalizeH="0" baseline="0" noProof="0">
                          <a:ln>
                            <a:noFill/>
                          </a:ln>
                          <a:solidFill>
                            <a:prstClr val="black"/>
                          </a:solidFill>
                          <a:effectLst/>
                          <a:uLnTx/>
                          <a:uFillTx/>
                          <a:latin typeface="+mn-lt"/>
                          <a:ea typeface="+mn-ea"/>
                          <a:cs typeface="+mn-cs"/>
                        </a:rPr>
                        <a:t>
 Galaxy </a:t>
                      </a:r>
                      <a:r>
                        <a:rPr kumimoji="0" lang="ar-AE" sz="1000" b="0" i="0" u="none" strike="noStrike" kern="1200" cap="none" spc="0" normalizeH="0" baseline="0" noProof="0">
                          <a:ln>
                            <a:noFill/>
                          </a:ln>
                          <a:solidFill>
                            <a:prstClr val="black"/>
                          </a:solidFill>
                          <a:effectLst/>
                          <a:uLnTx/>
                          <a:uFillTx/>
                          <a:latin typeface="+mn-lt"/>
                          <a:ea typeface="+mn-ea"/>
                          <a:cs typeface="+mn-cs"/>
                        </a:rPr>
                        <a:t>إيمان عبدالشكور | أفكاركم مع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40794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- 2020-02-11 13:50:01</a:t>
                      </a:r>
                      <a:r>
                        <a:rPr kumimoji="0" lang="en-US" sz="1000" b="0" i="0" u="none" strike="noStrike" kern="1200" cap="none" spc="0" normalizeH="0" baseline="0" noProof="0">
                          <a:ln>
                            <a:noFill/>
                          </a:ln>
                          <a:solidFill>
                            <a:prstClr val="black"/>
                          </a:solidFill>
                          <a:effectLst/>
                          <a:uLnTx/>
                          <a:uFillTx/>
                          <a:latin typeface="+mn-lt"/>
                          <a:ea typeface="+mn-ea"/>
                          <a:cs typeface="+mn-cs"/>
                        </a:rPr>
                        <a:t>
 Galaxy </a:t>
                      </a:r>
                      <a:r>
                        <a:rPr kumimoji="0" lang="ar-AE" sz="1000" b="0" i="0" u="none" strike="noStrike" kern="1200" cap="none" spc="0" normalizeH="0" baseline="0" noProof="0">
                          <a:ln>
                            <a:noFill/>
                          </a:ln>
                          <a:solidFill>
                            <a:prstClr val="black"/>
                          </a:solidFill>
                          <a:effectLst/>
                          <a:uLnTx/>
                          <a:uFillTx/>
                          <a:latin typeface="+mn-lt"/>
                          <a:ea typeface="+mn-ea"/>
                          <a:cs typeface="+mn-cs"/>
                        </a:rPr>
                        <a:t>بسمة الخريجي | أفكاركم مع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946336979"/>
                  </a:ext>
                </a:extLst>
              </a:tr>
            </a:tbl>
          </a:graphicData>
        </a:graphic>
      </p:graphicFrame>
      <p:sp>
        <p:nvSpPr>
          <p:cNvPr id="4" name="Text Placeholder 3">
            <a:extLst>
              <a:ext uri="{FF2B5EF4-FFF2-40B4-BE49-F238E27FC236}">
                <a16:creationId xmlns:a16="http://schemas.microsoft.com/office/drawing/2014/main" id="{1DF4C338-11A5-463B-B925-2A809AF1FE01}"/>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70680783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26413-3843-4519-A482-0EB9B730D1AC}"/>
              </a:ext>
            </a:extLst>
          </p:cNvPr>
          <p:cNvSpPr>
            <a:spLocks noGrp="1"/>
          </p:cNvSpPr>
          <p:nvPr>
            <p:ph type="title"/>
          </p:nvPr>
        </p:nvSpPr>
        <p:spPr/>
        <p:txBody>
          <a:bodyPr/>
          <a:lstStyle/>
          <a:p>
            <a:r>
              <a:rPr lang="en-US"/>
              <a:t>Youtube Top Performing Videos | Samsung KSA - 5 of 6</a:t>
            </a:r>
          </a:p>
        </p:txBody>
      </p:sp>
      <p:graphicFrame>
        <p:nvGraphicFramePr>
          <p:cNvPr id="5" name="Table Placeholder 4">
            <a:extLst>
              <a:ext uri="{FF2B5EF4-FFF2-40B4-BE49-F238E27FC236}">
                <a16:creationId xmlns:a16="http://schemas.microsoft.com/office/drawing/2014/main" id="{19936756-892F-4137-A533-E32B79DD4C13}"/>
              </a:ext>
            </a:extLst>
          </p:cNvPr>
          <p:cNvGraphicFramePr>
            <a:graphicFrameLocks noGrp="1"/>
          </p:cNvGraphicFramePr>
          <p:nvPr>
            <p:ph type="tbl" sz="quarter" idx="13"/>
            <p:extLst>
              <p:ext uri="{D42A27DB-BD31-4B8C-83A1-F6EECF244321}">
                <p14:modId xmlns:p14="http://schemas.microsoft.com/office/powerpoint/2010/main" val="1128936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73656214"/>
                    </a:ext>
                  </a:extLst>
                </a:gridCol>
                <a:gridCol w="493776">
                  <a:extLst>
                    <a:ext uri="{9D8B030D-6E8A-4147-A177-3AD203B41FA5}">
                      <a16:colId xmlns:a16="http://schemas.microsoft.com/office/drawing/2014/main" val="2692921096"/>
                    </a:ext>
                  </a:extLst>
                </a:gridCol>
                <a:gridCol w="493776">
                  <a:extLst>
                    <a:ext uri="{9D8B030D-6E8A-4147-A177-3AD203B41FA5}">
                      <a16:colId xmlns:a16="http://schemas.microsoft.com/office/drawing/2014/main" val="2305270845"/>
                    </a:ext>
                  </a:extLst>
                </a:gridCol>
                <a:gridCol w="493776">
                  <a:extLst>
                    <a:ext uri="{9D8B030D-6E8A-4147-A177-3AD203B41FA5}">
                      <a16:colId xmlns:a16="http://schemas.microsoft.com/office/drawing/2014/main" val="2465717301"/>
                    </a:ext>
                  </a:extLst>
                </a:gridCol>
                <a:gridCol w="493776">
                  <a:extLst>
                    <a:ext uri="{9D8B030D-6E8A-4147-A177-3AD203B41FA5}">
                      <a16:colId xmlns:a16="http://schemas.microsoft.com/office/drawing/2014/main" val="4073186600"/>
                    </a:ext>
                  </a:extLst>
                </a:gridCol>
                <a:gridCol w="493776">
                  <a:extLst>
                    <a:ext uri="{9D8B030D-6E8A-4147-A177-3AD203B41FA5}">
                      <a16:colId xmlns:a16="http://schemas.microsoft.com/office/drawing/2014/main" val="125472269"/>
                    </a:ext>
                  </a:extLst>
                </a:gridCol>
                <a:gridCol w="493776">
                  <a:extLst>
                    <a:ext uri="{9D8B030D-6E8A-4147-A177-3AD203B41FA5}">
                      <a16:colId xmlns:a16="http://schemas.microsoft.com/office/drawing/2014/main" val="2829786755"/>
                    </a:ext>
                  </a:extLst>
                </a:gridCol>
                <a:gridCol w="493776">
                  <a:extLst>
                    <a:ext uri="{9D8B030D-6E8A-4147-A177-3AD203B41FA5}">
                      <a16:colId xmlns:a16="http://schemas.microsoft.com/office/drawing/2014/main" val="2354133366"/>
                    </a:ext>
                  </a:extLst>
                </a:gridCol>
                <a:gridCol w="493776">
                  <a:extLst>
                    <a:ext uri="{9D8B030D-6E8A-4147-A177-3AD203B41FA5}">
                      <a16:colId xmlns:a16="http://schemas.microsoft.com/office/drawing/2014/main" val="830777099"/>
                    </a:ext>
                  </a:extLst>
                </a:gridCol>
                <a:gridCol w="493776">
                  <a:extLst>
                    <a:ext uri="{9D8B030D-6E8A-4147-A177-3AD203B41FA5}">
                      <a16:colId xmlns:a16="http://schemas.microsoft.com/office/drawing/2014/main" val="324476711"/>
                    </a:ext>
                  </a:extLst>
                </a:gridCol>
                <a:gridCol w="493776">
                  <a:extLst>
                    <a:ext uri="{9D8B030D-6E8A-4147-A177-3AD203B41FA5}">
                      <a16:colId xmlns:a16="http://schemas.microsoft.com/office/drawing/2014/main" val="3260635340"/>
                    </a:ext>
                  </a:extLst>
                </a:gridCol>
                <a:gridCol w="493776">
                  <a:extLst>
                    <a:ext uri="{9D8B030D-6E8A-4147-A177-3AD203B41FA5}">
                      <a16:colId xmlns:a16="http://schemas.microsoft.com/office/drawing/2014/main" val="1346678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1769438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- 2020-01-12 13:46:45</a:t>
                      </a:r>
                      <a:r>
                        <a:rPr kumimoji="0" lang="en-US" sz="1000" b="0" i="0" u="none" strike="noStrike" kern="1200" cap="none" spc="0" normalizeH="0" baseline="0" noProof="0">
                          <a:ln>
                            <a:noFill/>
                          </a:ln>
                          <a:solidFill>
                            <a:prstClr val="black"/>
                          </a:solidFill>
                          <a:effectLst/>
                          <a:uLnTx/>
                          <a:uFillTx/>
                          <a:latin typeface="+mn-lt"/>
                          <a:ea typeface="+mn-ea"/>
                          <a:cs typeface="+mn-cs"/>
                        </a:rPr>
                        <a:t>
 Galaxy A51 | O </a:t>
                      </a:r>
                      <a:r>
                        <a:rPr kumimoji="0" lang="ar-AE" sz="1000" b="0" i="0" u="none" strike="noStrike" kern="1200" cap="none" spc="0" normalizeH="0" baseline="0" noProof="0">
                          <a:ln>
                            <a:noFill/>
                          </a:ln>
                          <a:solidFill>
                            <a:prstClr val="black"/>
                          </a:solidFill>
                          <a:effectLst/>
                          <a:uLnTx/>
                          <a:uFillTx/>
                          <a:latin typeface="+mn-lt"/>
                          <a:ea typeface="+mn-ea"/>
                          <a:cs typeface="+mn-cs"/>
                        </a:rPr>
                        <a:t>شاشة بلا حدود ذات فتحة علوية على شكل حرف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53068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- 2020-04-15 08:02:00</a:t>
                      </a:r>
                      <a:r>
                        <a:rPr kumimoji="0" lang="en-US" sz="1000" b="0" i="0" u="none" strike="noStrike" kern="1200" cap="none" spc="0" normalizeH="0" baseline="0" noProof="0">
                          <a:ln>
                            <a:noFill/>
                          </a:ln>
                          <a:solidFill>
                            <a:prstClr val="black"/>
                          </a:solidFill>
                          <a:effectLst/>
                          <a:uLnTx/>
                          <a:uFillTx/>
                          <a:latin typeface="+mn-lt"/>
                          <a:ea typeface="+mn-ea"/>
                          <a:cs typeface="+mn-cs"/>
                        </a:rPr>
                        <a:t>
 #StayApartStayTogether </a:t>
                      </a:r>
                      <a:r>
                        <a:rPr kumimoji="0" lang="ar-AE" sz="1000" b="0" i="0" u="none" strike="noStrike" kern="1200" cap="none" spc="0" normalizeH="0" baseline="0" noProof="0">
                          <a:ln>
                            <a:noFill/>
                          </a:ln>
                          <a:solidFill>
                            <a:prstClr val="black"/>
                          </a:solidFill>
                          <a:effectLst/>
                          <a:uLnTx/>
                          <a:uFillTx/>
                          <a:latin typeface="+mn-lt"/>
                          <a:ea typeface="+mn-ea"/>
                          <a:cs typeface="+mn-cs"/>
                        </a:rPr>
                        <a:t>سنتجاوز هذه المرحلة معا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242176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- 2019-04-11 17:43:44</a:t>
                      </a:r>
                      <a:r>
                        <a:rPr kumimoji="0" lang="en-US" sz="1000" b="0" i="0" u="none" strike="noStrike" kern="1200" cap="none" spc="0" normalizeH="0" baseline="0" noProof="0">
                          <a:ln>
                            <a:noFill/>
                          </a:ln>
                          <a:solidFill>
                            <a:prstClr val="black"/>
                          </a:solidFill>
                          <a:effectLst/>
                          <a:uLnTx/>
                          <a:uFillTx/>
                          <a:latin typeface="+mn-lt"/>
                          <a:ea typeface="+mn-ea"/>
                          <a:cs typeface="+mn-cs"/>
                        </a:rPr>
                        <a:t>
 Galaxy S10: </a:t>
                      </a:r>
                      <a:r>
                        <a:rPr kumimoji="0" lang="ar-AE" sz="1000" b="0" i="0" u="none" strike="noStrike" kern="1200" cap="none" spc="0" normalizeH="0" baseline="0" noProof="0">
                          <a:ln>
                            <a:noFill/>
                          </a:ln>
                          <a:solidFill>
                            <a:prstClr val="black"/>
                          </a:solidFill>
                          <a:effectLst/>
                          <a:uLnTx/>
                          <a:uFillTx/>
                          <a:latin typeface="+mn-lt"/>
                          <a:ea typeface="+mn-ea"/>
                          <a:cs typeface="+mn-cs"/>
                        </a:rPr>
                        <a:t>كيف تشحن الأجهزة الأخرى عبر جهازك؟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64156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- 2020-02-11 21:49:24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الدعاية الرسمية </a:t>
                      </a:r>
                      <a:r>
                        <a:rPr kumimoji="0" lang="en-US" sz="1000" b="0" i="0" u="none" strike="noStrike" kern="1200" cap="none" spc="0" normalizeH="0" baseline="0" noProof="0">
                          <a:ln>
                            <a:noFill/>
                          </a:ln>
                          <a:solidFill>
                            <a:prstClr val="black"/>
                          </a:solidFill>
                          <a:effectLst/>
                          <a:uLnTx/>
                          <a:uFillTx/>
                          <a:latin typeface="+mn-lt"/>
                          <a:ea typeface="+mn-ea"/>
                          <a:cs typeface="+mn-cs"/>
                        </a:rPr>
                        <a:t>Galaxy S20 Ultra | </a:t>
                      </a:r>
                      <a:r>
                        <a:rPr kumimoji="0" lang="ar-AE" sz="1000" b="0" i="0" u="none" strike="noStrike" kern="1200" cap="none" spc="0" normalizeH="0" baseline="0" noProof="0">
                          <a:ln>
                            <a:noFill/>
                          </a:ln>
                          <a:solidFill>
                            <a:prstClr val="black"/>
                          </a:solidFill>
                          <a:effectLst/>
                          <a:uLnTx/>
                          <a:uFillTx/>
                          <a:latin typeface="+mn-lt"/>
                          <a:ea typeface="+mn-ea"/>
                          <a:cs typeface="+mn-cs"/>
                        </a:rPr>
                        <a:t>سامسونج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97154277"/>
                  </a:ext>
                </a:extLst>
              </a:tr>
            </a:tbl>
          </a:graphicData>
        </a:graphic>
      </p:graphicFrame>
      <p:sp>
        <p:nvSpPr>
          <p:cNvPr id="4" name="Text Placeholder 3">
            <a:extLst>
              <a:ext uri="{FF2B5EF4-FFF2-40B4-BE49-F238E27FC236}">
                <a16:creationId xmlns:a16="http://schemas.microsoft.com/office/drawing/2014/main" id="{9C0BC115-3F1B-4A28-B39E-7C8442BF72B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1230242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7DAFF-1030-44FA-93C8-7132448FDCAA}"/>
              </a:ext>
            </a:extLst>
          </p:cNvPr>
          <p:cNvSpPr>
            <a:spLocks noGrp="1"/>
          </p:cNvSpPr>
          <p:nvPr>
            <p:ph type="title"/>
          </p:nvPr>
        </p:nvSpPr>
        <p:spPr/>
        <p:txBody>
          <a:bodyPr/>
          <a:lstStyle/>
          <a:p>
            <a:r>
              <a:rPr lang="en-US"/>
              <a:t>Youtube Top Performing Videos | Samsung KSA - 6 of 6</a:t>
            </a:r>
          </a:p>
        </p:txBody>
      </p:sp>
      <p:graphicFrame>
        <p:nvGraphicFramePr>
          <p:cNvPr id="5" name="Table Placeholder 4">
            <a:extLst>
              <a:ext uri="{FF2B5EF4-FFF2-40B4-BE49-F238E27FC236}">
                <a16:creationId xmlns:a16="http://schemas.microsoft.com/office/drawing/2014/main" id="{2AF85E69-E1FB-434A-B39B-109DF951161C}"/>
              </a:ext>
            </a:extLst>
          </p:cNvPr>
          <p:cNvGraphicFramePr>
            <a:graphicFrameLocks noGrp="1"/>
          </p:cNvGraphicFramePr>
          <p:nvPr>
            <p:ph type="tbl" sz="quarter" idx="13"/>
            <p:extLst>
              <p:ext uri="{D42A27DB-BD31-4B8C-83A1-F6EECF244321}">
                <p14:modId xmlns:p14="http://schemas.microsoft.com/office/powerpoint/2010/main" val="2958149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020838741"/>
                    </a:ext>
                  </a:extLst>
                </a:gridCol>
                <a:gridCol w="493776">
                  <a:extLst>
                    <a:ext uri="{9D8B030D-6E8A-4147-A177-3AD203B41FA5}">
                      <a16:colId xmlns:a16="http://schemas.microsoft.com/office/drawing/2014/main" val="3516608135"/>
                    </a:ext>
                  </a:extLst>
                </a:gridCol>
                <a:gridCol w="493776">
                  <a:extLst>
                    <a:ext uri="{9D8B030D-6E8A-4147-A177-3AD203B41FA5}">
                      <a16:colId xmlns:a16="http://schemas.microsoft.com/office/drawing/2014/main" val="4285649472"/>
                    </a:ext>
                  </a:extLst>
                </a:gridCol>
                <a:gridCol w="493776">
                  <a:extLst>
                    <a:ext uri="{9D8B030D-6E8A-4147-A177-3AD203B41FA5}">
                      <a16:colId xmlns:a16="http://schemas.microsoft.com/office/drawing/2014/main" val="1870594957"/>
                    </a:ext>
                  </a:extLst>
                </a:gridCol>
                <a:gridCol w="493776">
                  <a:extLst>
                    <a:ext uri="{9D8B030D-6E8A-4147-A177-3AD203B41FA5}">
                      <a16:colId xmlns:a16="http://schemas.microsoft.com/office/drawing/2014/main" val="66826306"/>
                    </a:ext>
                  </a:extLst>
                </a:gridCol>
                <a:gridCol w="493776">
                  <a:extLst>
                    <a:ext uri="{9D8B030D-6E8A-4147-A177-3AD203B41FA5}">
                      <a16:colId xmlns:a16="http://schemas.microsoft.com/office/drawing/2014/main" val="2404049406"/>
                    </a:ext>
                  </a:extLst>
                </a:gridCol>
                <a:gridCol w="493776">
                  <a:extLst>
                    <a:ext uri="{9D8B030D-6E8A-4147-A177-3AD203B41FA5}">
                      <a16:colId xmlns:a16="http://schemas.microsoft.com/office/drawing/2014/main" val="3283732276"/>
                    </a:ext>
                  </a:extLst>
                </a:gridCol>
                <a:gridCol w="493776">
                  <a:extLst>
                    <a:ext uri="{9D8B030D-6E8A-4147-A177-3AD203B41FA5}">
                      <a16:colId xmlns:a16="http://schemas.microsoft.com/office/drawing/2014/main" val="3937695004"/>
                    </a:ext>
                  </a:extLst>
                </a:gridCol>
                <a:gridCol w="493776">
                  <a:extLst>
                    <a:ext uri="{9D8B030D-6E8A-4147-A177-3AD203B41FA5}">
                      <a16:colId xmlns:a16="http://schemas.microsoft.com/office/drawing/2014/main" val="1795895925"/>
                    </a:ext>
                  </a:extLst>
                </a:gridCol>
                <a:gridCol w="493776">
                  <a:extLst>
                    <a:ext uri="{9D8B030D-6E8A-4147-A177-3AD203B41FA5}">
                      <a16:colId xmlns:a16="http://schemas.microsoft.com/office/drawing/2014/main" val="470474817"/>
                    </a:ext>
                  </a:extLst>
                </a:gridCol>
                <a:gridCol w="493776">
                  <a:extLst>
                    <a:ext uri="{9D8B030D-6E8A-4147-A177-3AD203B41FA5}">
                      <a16:colId xmlns:a16="http://schemas.microsoft.com/office/drawing/2014/main" val="3121077162"/>
                    </a:ext>
                  </a:extLst>
                </a:gridCol>
                <a:gridCol w="493776">
                  <a:extLst>
                    <a:ext uri="{9D8B030D-6E8A-4147-A177-3AD203B41FA5}">
                      <a16:colId xmlns:a16="http://schemas.microsoft.com/office/drawing/2014/main" val="1578076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extLst>
                  <a:ext uri="{0D108BD9-81ED-4DB2-BD59-A6C34878D82A}">
                    <a16:rowId xmlns:a16="http://schemas.microsoft.com/office/drawing/2014/main" val="2945921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- 2014-02-06 10:02:57</a:t>
                      </a:r>
                      <a:r>
                        <a:rPr kumimoji="0" lang="en-US" sz="1000" b="0" i="0" u="none" strike="noStrike" kern="1200" cap="none" spc="0" normalizeH="0" baseline="0" noProof="0">
                          <a:ln>
                            <a:noFill/>
                          </a:ln>
                          <a:solidFill>
                            <a:prstClr val="black"/>
                          </a:solidFill>
                          <a:effectLst/>
                          <a:uLnTx/>
                          <a:uFillTx/>
                          <a:latin typeface="+mn-lt"/>
                          <a:ea typeface="+mn-ea"/>
                          <a:cs typeface="+mn-cs"/>
                        </a:rPr>
                        <a:t>
 Samsung Washing Machine: The new wobble technology  </a:t>
                      </a:r>
                      <a:r>
                        <a:rPr kumimoji="0" lang="ar-AE" sz="1000" b="0" i="0" u="none" strike="noStrike" kern="1200" cap="none" spc="0" normalizeH="0" baseline="0" noProof="0">
                          <a:ln>
                            <a:noFill/>
                          </a:ln>
                          <a:solidFill>
                            <a:prstClr val="black"/>
                          </a:solidFill>
                          <a:effectLst/>
                          <a:uLnTx/>
                          <a:uFillTx/>
                          <a:latin typeface="+mn-lt"/>
                          <a:ea typeface="+mn-ea"/>
                          <a:cs typeface="+mn-cs"/>
                        </a:rPr>
                        <a:t>غسالة سامسونج الجديده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25229769"/>
                  </a:ext>
                </a:extLst>
              </a:tr>
            </a:tbl>
          </a:graphicData>
        </a:graphic>
      </p:graphicFrame>
      <p:sp>
        <p:nvSpPr>
          <p:cNvPr id="4" name="Text Placeholder 3">
            <a:extLst>
              <a:ext uri="{FF2B5EF4-FFF2-40B4-BE49-F238E27FC236}">
                <a16:creationId xmlns:a16="http://schemas.microsoft.com/office/drawing/2014/main" id="{76D4B9FE-108B-4E38-8BD1-61F7E0D5B6C0}"/>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83395341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37D17-F673-4CEF-B710-8F08A8E2D4E9}"/>
              </a:ext>
            </a:extLst>
          </p:cNvPr>
          <p:cNvSpPr>
            <a:spLocks noGrp="1"/>
          </p:cNvSpPr>
          <p:nvPr>
            <p:ph type="title"/>
          </p:nvPr>
        </p:nvSpPr>
        <p:spPr/>
        <p:txBody>
          <a:bodyPr/>
          <a:lstStyle/>
          <a:p>
            <a:r>
              <a:rPr lang="en-US"/>
              <a:t>Youtube Least Performing Videos | Samsung KSA - 1 of 6</a:t>
            </a:r>
          </a:p>
        </p:txBody>
      </p:sp>
      <p:graphicFrame>
        <p:nvGraphicFramePr>
          <p:cNvPr id="5" name="Table Placeholder 4">
            <a:extLst>
              <a:ext uri="{FF2B5EF4-FFF2-40B4-BE49-F238E27FC236}">
                <a16:creationId xmlns:a16="http://schemas.microsoft.com/office/drawing/2014/main" id="{6CEF174A-3EFF-450A-A01B-EB5D17BBCBCD}"/>
              </a:ext>
            </a:extLst>
          </p:cNvPr>
          <p:cNvGraphicFramePr>
            <a:graphicFrameLocks noGrp="1"/>
          </p:cNvGraphicFramePr>
          <p:nvPr>
            <p:ph type="tbl" sz="quarter" idx="13"/>
            <p:extLst>
              <p:ext uri="{D42A27DB-BD31-4B8C-83A1-F6EECF244321}">
                <p14:modId xmlns:p14="http://schemas.microsoft.com/office/powerpoint/2010/main" val="3875033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45262425"/>
                    </a:ext>
                  </a:extLst>
                </a:gridCol>
                <a:gridCol w="493776">
                  <a:extLst>
                    <a:ext uri="{9D8B030D-6E8A-4147-A177-3AD203B41FA5}">
                      <a16:colId xmlns:a16="http://schemas.microsoft.com/office/drawing/2014/main" val="2572384969"/>
                    </a:ext>
                  </a:extLst>
                </a:gridCol>
                <a:gridCol w="493776">
                  <a:extLst>
                    <a:ext uri="{9D8B030D-6E8A-4147-A177-3AD203B41FA5}">
                      <a16:colId xmlns:a16="http://schemas.microsoft.com/office/drawing/2014/main" val="4031650311"/>
                    </a:ext>
                  </a:extLst>
                </a:gridCol>
                <a:gridCol w="493776">
                  <a:extLst>
                    <a:ext uri="{9D8B030D-6E8A-4147-A177-3AD203B41FA5}">
                      <a16:colId xmlns:a16="http://schemas.microsoft.com/office/drawing/2014/main" val="2104466730"/>
                    </a:ext>
                  </a:extLst>
                </a:gridCol>
                <a:gridCol w="493776">
                  <a:extLst>
                    <a:ext uri="{9D8B030D-6E8A-4147-A177-3AD203B41FA5}">
                      <a16:colId xmlns:a16="http://schemas.microsoft.com/office/drawing/2014/main" val="2567183635"/>
                    </a:ext>
                  </a:extLst>
                </a:gridCol>
                <a:gridCol w="493776">
                  <a:extLst>
                    <a:ext uri="{9D8B030D-6E8A-4147-A177-3AD203B41FA5}">
                      <a16:colId xmlns:a16="http://schemas.microsoft.com/office/drawing/2014/main" val="512172949"/>
                    </a:ext>
                  </a:extLst>
                </a:gridCol>
                <a:gridCol w="493776">
                  <a:extLst>
                    <a:ext uri="{9D8B030D-6E8A-4147-A177-3AD203B41FA5}">
                      <a16:colId xmlns:a16="http://schemas.microsoft.com/office/drawing/2014/main" val="402045982"/>
                    </a:ext>
                  </a:extLst>
                </a:gridCol>
                <a:gridCol w="493776">
                  <a:extLst>
                    <a:ext uri="{9D8B030D-6E8A-4147-A177-3AD203B41FA5}">
                      <a16:colId xmlns:a16="http://schemas.microsoft.com/office/drawing/2014/main" val="3893656104"/>
                    </a:ext>
                  </a:extLst>
                </a:gridCol>
                <a:gridCol w="493776">
                  <a:extLst>
                    <a:ext uri="{9D8B030D-6E8A-4147-A177-3AD203B41FA5}">
                      <a16:colId xmlns:a16="http://schemas.microsoft.com/office/drawing/2014/main" val="3984210596"/>
                    </a:ext>
                  </a:extLst>
                </a:gridCol>
                <a:gridCol w="493776">
                  <a:extLst>
                    <a:ext uri="{9D8B030D-6E8A-4147-A177-3AD203B41FA5}">
                      <a16:colId xmlns:a16="http://schemas.microsoft.com/office/drawing/2014/main" val="1358327951"/>
                    </a:ext>
                  </a:extLst>
                </a:gridCol>
                <a:gridCol w="493776">
                  <a:extLst>
                    <a:ext uri="{9D8B030D-6E8A-4147-A177-3AD203B41FA5}">
                      <a16:colId xmlns:a16="http://schemas.microsoft.com/office/drawing/2014/main" val="4287767747"/>
                    </a:ext>
                  </a:extLst>
                </a:gridCol>
                <a:gridCol w="493776">
                  <a:extLst>
                    <a:ext uri="{9D8B030D-6E8A-4147-A177-3AD203B41FA5}">
                      <a16:colId xmlns:a16="http://schemas.microsoft.com/office/drawing/2014/main" val="1355074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438345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1" i="0" u="none" strike="noStrike" kern="1200" cap="none" spc="0" normalizeH="0" baseline="0" noProof="0">
                          <a:ln>
                            <a:noFill/>
                          </a:ln>
                          <a:solidFill>
                            <a:prstClr val="black"/>
                          </a:solidFill>
                          <a:effectLst/>
                          <a:uLnTx/>
                          <a:uFillTx/>
                          <a:latin typeface="+mn-lt"/>
                          <a:ea typeface="+mn-ea"/>
                          <a:cs typeface="+mn-cs"/>
                        </a:rPr>
                        <a:t>Samsung Saudi - 2020-04-13 13:33:53</a:t>
                      </a:r>
                      <a:r>
                        <a:rPr kumimoji="0" lang="nn-NO" sz="1000" b="0" i="0" u="none" strike="noStrike" kern="1200" cap="none" spc="0" normalizeH="0" baseline="0" noProof="0">
                          <a:ln>
                            <a:noFill/>
                          </a:ln>
                          <a:solidFill>
                            <a:prstClr val="black"/>
                          </a:solidFill>
                          <a:effectLst/>
                          <a:uLnTx/>
                          <a:uFillTx/>
                          <a:latin typeface="+mn-lt"/>
                          <a:ea typeface="+mn-ea"/>
                          <a:cs typeface="+mn-cs"/>
                        </a:rPr>
                        <a:t>
 trivia Product Vert 01b LR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483060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- 2020-04-28 08:39:59</a:t>
                      </a:r>
                      <a:r>
                        <a:rPr kumimoji="0" lang="en-US" sz="1000" b="0" i="0" u="none" strike="noStrike" kern="1200" cap="none" spc="0" normalizeH="0" baseline="0" noProof="0">
                          <a:ln>
                            <a:noFill/>
                          </a:ln>
                          <a:solidFill>
                            <a:prstClr val="black"/>
                          </a:solidFill>
                          <a:effectLst/>
                          <a:uLnTx/>
                          <a:uFillTx/>
                          <a:latin typeface="+mn-lt"/>
                          <a:ea typeface="+mn-ea"/>
                          <a:cs typeface="+mn-cs"/>
                        </a:rPr>
                        <a:t>
 FF~A71 carousel CT~fb CS~1080x1080 LG~en CV~cam   CE~glbl MG~A71 KV TA~lrn CW~kvf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3310511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1" i="0" u="none" strike="noStrike" kern="1200" cap="none" spc="0" normalizeH="0" baseline="0" noProof="0">
                          <a:ln>
                            <a:noFill/>
                          </a:ln>
                          <a:solidFill>
                            <a:prstClr val="black"/>
                          </a:solidFill>
                          <a:effectLst/>
                          <a:uLnTx/>
                          <a:uFillTx/>
                          <a:latin typeface="+mn-lt"/>
                          <a:ea typeface="+mn-ea"/>
                          <a:cs typeface="+mn-cs"/>
                        </a:rPr>
                        <a:t>Samsung Saudi - 2020-04-19 14:51:22</a:t>
                      </a:r>
                      <a:r>
                        <a:rPr kumimoji="0" lang="nn-NO" sz="1000" b="0" i="0" u="none" strike="noStrike" kern="1200" cap="none" spc="0" normalizeH="0" baseline="0" noProof="0">
                          <a:ln>
                            <a:noFill/>
                          </a:ln>
                          <a:solidFill>
                            <a:prstClr val="black"/>
                          </a:solidFill>
                          <a:effectLst/>
                          <a:uLnTx/>
                          <a:uFillTx/>
                          <a:latin typeface="+mn-lt"/>
                          <a:ea typeface="+mn-ea"/>
                          <a:cs typeface="+mn-cs"/>
                        </a:rPr>
                        <a:t>
 Rosetta 1080x1080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816615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1" i="0" u="none" strike="noStrike" kern="1200" cap="none" spc="0" normalizeH="0" baseline="0" noProof="0">
                          <a:ln>
                            <a:noFill/>
                          </a:ln>
                          <a:solidFill>
                            <a:prstClr val="black"/>
                          </a:solidFill>
                          <a:effectLst/>
                          <a:uLnTx/>
                          <a:uFillTx/>
                          <a:latin typeface="+mn-lt"/>
                          <a:ea typeface="+mn-ea"/>
                          <a:cs typeface="+mn-cs"/>
                        </a:rPr>
                        <a:t>Samsung Saudi - 2020-04-13 13:33:49</a:t>
                      </a:r>
                      <a:r>
                        <a:rPr kumimoji="0" lang="nn-NO" sz="1000" b="0" i="0" u="none" strike="noStrike" kern="1200" cap="none" spc="0" normalizeH="0" baseline="0" noProof="0">
                          <a:ln>
                            <a:noFill/>
                          </a:ln>
                          <a:solidFill>
                            <a:prstClr val="black"/>
                          </a:solidFill>
                          <a:effectLst/>
                          <a:uLnTx/>
                          <a:uFillTx/>
                          <a:latin typeface="+mn-lt"/>
                          <a:ea typeface="+mn-ea"/>
                          <a:cs typeface="+mn-cs"/>
                        </a:rPr>
                        <a:t>
 Trivia Product Vert 03b LR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1370335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 Saudi - 2020-04-27 10:11:37</a:t>
                      </a:r>
                      <a:r>
                        <a:rPr kumimoji="0" lang="pt-BR" sz="1000" b="0" i="0" u="none" strike="noStrike" kern="1200" cap="none" spc="0" normalizeH="0" baseline="0" noProof="0">
                          <a:ln>
                            <a:noFill/>
                          </a:ln>
                          <a:solidFill>
                            <a:prstClr val="black"/>
                          </a:solidFill>
                          <a:effectLst/>
                          <a:uLnTx/>
                          <a:uFillTx/>
                          <a:latin typeface="+mn-lt"/>
                          <a:ea typeface="+mn-ea"/>
                          <a:cs typeface="+mn-cs"/>
                        </a:rPr>
                        <a:t>
 DA Ramadan Reveal Moutable 1080x1350 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2725182593"/>
                  </a:ext>
                </a:extLst>
              </a:tr>
            </a:tbl>
          </a:graphicData>
        </a:graphic>
      </p:graphicFrame>
      <p:sp>
        <p:nvSpPr>
          <p:cNvPr id="4" name="Text Placeholder 3">
            <a:extLst>
              <a:ext uri="{FF2B5EF4-FFF2-40B4-BE49-F238E27FC236}">
                <a16:creationId xmlns:a16="http://schemas.microsoft.com/office/drawing/2014/main" id="{DD430B27-0958-42EA-8DAD-C0421D0C468E}"/>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6744483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BD0D2-6676-414F-A94F-5F69EDB82321}"/>
              </a:ext>
            </a:extLst>
          </p:cNvPr>
          <p:cNvSpPr>
            <a:spLocks noGrp="1"/>
          </p:cNvSpPr>
          <p:nvPr>
            <p:ph type="title"/>
          </p:nvPr>
        </p:nvSpPr>
        <p:spPr/>
        <p:txBody>
          <a:bodyPr/>
          <a:lstStyle/>
          <a:p>
            <a:r>
              <a:rPr lang="en-US"/>
              <a:t>Youtube Least Performing Videos | Samsung KSA - 2 of 6</a:t>
            </a:r>
          </a:p>
        </p:txBody>
      </p:sp>
      <p:graphicFrame>
        <p:nvGraphicFramePr>
          <p:cNvPr id="5" name="Table Placeholder 4">
            <a:extLst>
              <a:ext uri="{FF2B5EF4-FFF2-40B4-BE49-F238E27FC236}">
                <a16:creationId xmlns:a16="http://schemas.microsoft.com/office/drawing/2014/main" id="{E6249FDA-A537-4917-B9F7-5C856DF8D986}"/>
              </a:ext>
            </a:extLst>
          </p:cNvPr>
          <p:cNvGraphicFramePr>
            <a:graphicFrameLocks noGrp="1"/>
          </p:cNvGraphicFramePr>
          <p:nvPr>
            <p:ph type="tbl" sz="quarter" idx="13"/>
            <p:extLst>
              <p:ext uri="{D42A27DB-BD31-4B8C-83A1-F6EECF244321}">
                <p14:modId xmlns:p14="http://schemas.microsoft.com/office/powerpoint/2010/main" val="462863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957213993"/>
                    </a:ext>
                  </a:extLst>
                </a:gridCol>
                <a:gridCol w="493776">
                  <a:extLst>
                    <a:ext uri="{9D8B030D-6E8A-4147-A177-3AD203B41FA5}">
                      <a16:colId xmlns:a16="http://schemas.microsoft.com/office/drawing/2014/main" val="3645774375"/>
                    </a:ext>
                  </a:extLst>
                </a:gridCol>
                <a:gridCol w="493776">
                  <a:extLst>
                    <a:ext uri="{9D8B030D-6E8A-4147-A177-3AD203B41FA5}">
                      <a16:colId xmlns:a16="http://schemas.microsoft.com/office/drawing/2014/main" val="562069268"/>
                    </a:ext>
                  </a:extLst>
                </a:gridCol>
                <a:gridCol w="493776">
                  <a:extLst>
                    <a:ext uri="{9D8B030D-6E8A-4147-A177-3AD203B41FA5}">
                      <a16:colId xmlns:a16="http://schemas.microsoft.com/office/drawing/2014/main" val="3273169565"/>
                    </a:ext>
                  </a:extLst>
                </a:gridCol>
                <a:gridCol w="493776">
                  <a:extLst>
                    <a:ext uri="{9D8B030D-6E8A-4147-A177-3AD203B41FA5}">
                      <a16:colId xmlns:a16="http://schemas.microsoft.com/office/drawing/2014/main" val="2719601491"/>
                    </a:ext>
                  </a:extLst>
                </a:gridCol>
                <a:gridCol w="493776">
                  <a:extLst>
                    <a:ext uri="{9D8B030D-6E8A-4147-A177-3AD203B41FA5}">
                      <a16:colId xmlns:a16="http://schemas.microsoft.com/office/drawing/2014/main" val="2921062628"/>
                    </a:ext>
                  </a:extLst>
                </a:gridCol>
                <a:gridCol w="493776">
                  <a:extLst>
                    <a:ext uri="{9D8B030D-6E8A-4147-A177-3AD203B41FA5}">
                      <a16:colId xmlns:a16="http://schemas.microsoft.com/office/drawing/2014/main" val="3629582606"/>
                    </a:ext>
                  </a:extLst>
                </a:gridCol>
                <a:gridCol w="493776">
                  <a:extLst>
                    <a:ext uri="{9D8B030D-6E8A-4147-A177-3AD203B41FA5}">
                      <a16:colId xmlns:a16="http://schemas.microsoft.com/office/drawing/2014/main" val="3324080258"/>
                    </a:ext>
                  </a:extLst>
                </a:gridCol>
                <a:gridCol w="493776">
                  <a:extLst>
                    <a:ext uri="{9D8B030D-6E8A-4147-A177-3AD203B41FA5}">
                      <a16:colId xmlns:a16="http://schemas.microsoft.com/office/drawing/2014/main" val="3686866065"/>
                    </a:ext>
                  </a:extLst>
                </a:gridCol>
                <a:gridCol w="493776">
                  <a:extLst>
                    <a:ext uri="{9D8B030D-6E8A-4147-A177-3AD203B41FA5}">
                      <a16:colId xmlns:a16="http://schemas.microsoft.com/office/drawing/2014/main" val="3433102207"/>
                    </a:ext>
                  </a:extLst>
                </a:gridCol>
                <a:gridCol w="493776">
                  <a:extLst>
                    <a:ext uri="{9D8B030D-6E8A-4147-A177-3AD203B41FA5}">
                      <a16:colId xmlns:a16="http://schemas.microsoft.com/office/drawing/2014/main" val="2602870966"/>
                    </a:ext>
                  </a:extLst>
                </a:gridCol>
                <a:gridCol w="493776">
                  <a:extLst>
                    <a:ext uri="{9D8B030D-6E8A-4147-A177-3AD203B41FA5}">
                      <a16:colId xmlns:a16="http://schemas.microsoft.com/office/drawing/2014/main" val="1775175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1738004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- 2020-04-19 10:13:02</a:t>
                      </a:r>
                      <a:r>
                        <a:rPr kumimoji="0" lang="en-US" sz="1000" b="0" i="0" u="none" strike="noStrike" kern="1200" cap="none" spc="0" normalizeH="0" baseline="0" noProof="0">
                          <a:ln>
                            <a:noFill/>
                          </a:ln>
                          <a:solidFill>
                            <a:prstClr val="black"/>
                          </a:solidFill>
                          <a:effectLst/>
                          <a:uLnTx/>
                          <a:uFillTx/>
                          <a:latin typeface="+mn-lt"/>
                          <a:ea typeface="+mn-ea"/>
                          <a:cs typeface="+mn-cs"/>
                        </a:rPr>
                        <a:t>
 Samsung SGE HomeDeliveryService AR phone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3816220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 Saudi - 2020-04-27 10:11:47</a:t>
                      </a:r>
                      <a:r>
                        <a:rPr kumimoji="0" lang="pt-BR" sz="1000" b="0" i="0" u="none" strike="noStrike" kern="1200" cap="none" spc="0" normalizeH="0" baseline="0" noProof="0">
                          <a:ln>
                            <a:noFill/>
                          </a:ln>
                          <a:solidFill>
                            <a:prstClr val="black"/>
                          </a:solidFill>
                          <a:effectLst/>
                          <a:uLnTx/>
                          <a:uFillTx/>
                          <a:latin typeface="+mn-lt"/>
                          <a:ea typeface="+mn-ea"/>
                          <a:cs typeface="+mn-cs"/>
                        </a:rPr>
                        <a:t>
 DA Ramadan teaser 1080x1350 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3471375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- 2020-04-27 10:12:00</a:t>
                      </a:r>
                      <a:r>
                        <a:rPr kumimoji="0" lang="en-US" sz="1000" b="0" i="0" u="none" strike="noStrike" kern="1200" cap="none" spc="0" normalizeH="0" baseline="0" noProof="0">
                          <a:ln>
                            <a:noFill/>
                          </a:ln>
                          <a:solidFill>
                            <a:prstClr val="black"/>
                          </a:solidFill>
                          <a:effectLst/>
                          <a:uLnTx/>
                          <a:uFillTx/>
                          <a:latin typeface="+mn-lt"/>
                          <a:ea typeface="+mn-ea"/>
                          <a:cs typeface="+mn-cs"/>
                        </a:rPr>
                        <a:t>
 DA Ramadan TheRiddle Moutable 1080x1920 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324602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1" i="0" u="none" strike="noStrike" kern="1200" cap="none" spc="0" normalizeH="0" baseline="0" noProof="0">
                          <a:ln>
                            <a:noFill/>
                          </a:ln>
                          <a:solidFill>
                            <a:prstClr val="black"/>
                          </a:solidFill>
                          <a:effectLst/>
                          <a:uLnTx/>
                          <a:uFillTx/>
                          <a:latin typeface="+mn-lt"/>
                          <a:ea typeface="+mn-ea"/>
                          <a:cs typeface="+mn-cs"/>
                        </a:rPr>
                        <a:t>Samsung Saudi - 2020-04-13 13:33:44</a:t>
                      </a:r>
                      <a:r>
                        <a:rPr kumimoji="0" lang="nn-NO" sz="1000" b="0" i="0" u="none" strike="noStrike" kern="1200" cap="none" spc="0" normalizeH="0" baseline="0" noProof="0">
                          <a:ln>
                            <a:noFill/>
                          </a:ln>
                          <a:solidFill>
                            <a:prstClr val="black"/>
                          </a:solidFill>
                          <a:effectLst/>
                          <a:uLnTx/>
                          <a:uFillTx/>
                          <a:latin typeface="+mn-lt"/>
                          <a:ea typeface="+mn-ea"/>
                          <a:cs typeface="+mn-cs"/>
                        </a:rPr>
                        <a:t>
 trivia Product Vert 02b LR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3205722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 Saudi - 2020-04-27 10:11:42</a:t>
                      </a:r>
                      <a:r>
                        <a:rPr kumimoji="0" lang="pt-BR" sz="1000" b="0" i="0" u="none" strike="noStrike" kern="1200" cap="none" spc="0" normalizeH="0" baseline="0" noProof="0">
                          <a:ln>
                            <a:noFill/>
                          </a:ln>
                          <a:solidFill>
                            <a:prstClr val="black"/>
                          </a:solidFill>
                          <a:effectLst/>
                          <a:uLnTx/>
                          <a:uFillTx/>
                          <a:latin typeface="+mn-lt"/>
                          <a:ea typeface="+mn-ea"/>
                          <a:cs typeface="+mn-cs"/>
                        </a:rPr>
                        <a:t>
 DA Ramadan Reveal Moutable 1080x1920 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4289763499"/>
                  </a:ext>
                </a:extLst>
              </a:tr>
            </a:tbl>
          </a:graphicData>
        </a:graphic>
      </p:graphicFrame>
      <p:sp>
        <p:nvSpPr>
          <p:cNvPr id="4" name="Text Placeholder 3">
            <a:extLst>
              <a:ext uri="{FF2B5EF4-FFF2-40B4-BE49-F238E27FC236}">
                <a16:creationId xmlns:a16="http://schemas.microsoft.com/office/drawing/2014/main" id="{01F35EF2-18EF-416D-9CD6-565A10645706}"/>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50457715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658FC-90B2-49C2-836B-F5B99EF84D09}"/>
              </a:ext>
            </a:extLst>
          </p:cNvPr>
          <p:cNvSpPr>
            <a:spLocks noGrp="1"/>
          </p:cNvSpPr>
          <p:nvPr>
            <p:ph type="title"/>
          </p:nvPr>
        </p:nvSpPr>
        <p:spPr/>
        <p:txBody>
          <a:bodyPr/>
          <a:lstStyle/>
          <a:p>
            <a:r>
              <a:rPr lang="en-US"/>
              <a:t>Youtube Least Performing Videos | Samsung KSA - 3 of 6</a:t>
            </a:r>
          </a:p>
        </p:txBody>
      </p:sp>
      <p:graphicFrame>
        <p:nvGraphicFramePr>
          <p:cNvPr id="5" name="Table Placeholder 4">
            <a:extLst>
              <a:ext uri="{FF2B5EF4-FFF2-40B4-BE49-F238E27FC236}">
                <a16:creationId xmlns:a16="http://schemas.microsoft.com/office/drawing/2014/main" id="{88F1D854-C043-4D88-9B10-7F6F82B603DD}"/>
              </a:ext>
            </a:extLst>
          </p:cNvPr>
          <p:cNvGraphicFramePr>
            <a:graphicFrameLocks noGrp="1"/>
          </p:cNvGraphicFramePr>
          <p:nvPr>
            <p:ph type="tbl" sz="quarter" idx="13"/>
            <p:extLst>
              <p:ext uri="{D42A27DB-BD31-4B8C-83A1-F6EECF244321}">
                <p14:modId xmlns:p14="http://schemas.microsoft.com/office/powerpoint/2010/main" val="3591851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214903737"/>
                    </a:ext>
                  </a:extLst>
                </a:gridCol>
                <a:gridCol w="493776">
                  <a:extLst>
                    <a:ext uri="{9D8B030D-6E8A-4147-A177-3AD203B41FA5}">
                      <a16:colId xmlns:a16="http://schemas.microsoft.com/office/drawing/2014/main" val="709569276"/>
                    </a:ext>
                  </a:extLst>
                </a:gridCol>
                <a:gridCol w="493776">
                  <a:extLst>
                    <a:ext uri="{9D8B030D-6E8A-4147-A177-3AD203B41FA5}">
                      <a16:colId xmlns:a16="http://schemas.microsoft.com/office/drawing/2014/main" val="2542859040"/>
                    </a:ext>
                  </a:extLst>
                </a:gridCol>
                <a:gridCol w="493776">
                  <a:extLst>
                    <a:ext uri="{9D8B030D-6E8A-4147-A177-3AD203B41FA5}">
                      <a16:colId xmlns:a16="http://schemas.microsoft.com/office/drawing/2014/main" val="3450980419"/>
                    </a:ext>
                  </a:extLst>
                </a:gridCol>
                <a:gridCol w="493776">
                  <a:extLst>
                    <a:ext uri="{9D8B030D-6E8A-4147-A177-3AD203B41FA5}">
                      <a16:colId xmlns:a16="http://schemas.microsoft.com/office/drawing/2014/main" val="4047266310"/>
                    </a:ext>
                  </a:extLst>
                </a:gridCol>
                <a:gridCol w="493776">
                  <a:extLst>
                    <a:ext uri="{9D8B030D-6E8A-4147-A177-3AD203B41FA5}">
                      <a16:colId xmlns:a16="http://schemas.microsoft.com/office/drawing/2014/main" val="4116102768"/>
                    </a:ext>
                  </a:extLst>
                </a:gridCol>
                <a:gridCol w="493776">
                  <a:extLst>
                    <a:ext uri="{9D8B030D-6E8A-4147-A177-3AD203B41FA5}">
                      <a16:colId xmlns:a16="http://schemas.microsoft.com/office/drawing/2014/main" val="1249078865"/>
                    </a:ext>
                  </a:extLst>
                </a:gridCol>
                <a:gridCol w="493776">
                  <a:extLst>
                    <a:ext uri="{9D8B030D-6E8A-4147-A177-3AD203B41FA5}">
                      <a16:colId xmlns:a16="http://schemas.microsoft.com/office/drawing/2014/main" val="346064208"/>
                    </a:ext>
                  </a:extLst>
                </a:gridCol>
                <a:gridCol w="493776">
                  <a:extLst>
                    <a:ext uri="{9D8B030D-6E8A-4147-A177-3AD203B41FA5}">
                      <a16:colId xmlns:a16="http://schemas.microsoft.com/office/drawing/2014/main" val="1599090516"/>
                    </a:ext>
                  </a:extLst>
                </a:gridCol>
                <a:gridCol w="493776">
                  <a:extLst>
                    <a:ext uri="{9D8B030D-6E8A-4147-A177-3AD203B41FA5}">
                      <a16:colId xmlns:a16="http://schemas.microsoft.com/office/drawing/2014/main" val="916174052"/>
                    </a:ext>
                  </a:extLst>
                </a:gridCol>
                <a:gridCol w="493776">
                  <a:extLst>
                    <a:ext uri="{9D8B030D-6E8A-4147-A177-3AD203B41FA5}">
                      <a16:colId xmlns:a16="http://schemas.microsoft.com/office/drawing/2014/main" val="1479806879"/>
                    </a:ext>
                  </a:extLst>
                </a:gridCol>
                <a:gridCol w="493776">
                  <a:extLst>
                    <a:ext uri="{9D8B030D-6E8A-4147-A177-3AD203B41FA5}">
                      <a16:colId xmlns:a16="http://schemas.microsoft.com/office/drawing/2014/main" val="2592012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3789543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- 2020-04-28 08:40:03</a:t>
                      </a:r>
                      <a:r>
                        <a:rPr kumimoji="0" lang="en-US" sz="1000" b="0" i="0" u="none" strike="noStrike" kern="1200" cap="none" spc="0" normalizeH="0" baseline="0" noProof="0">
                          <a:ln>
                            <a:noFill/>
                          </a:ln>
                          <a:solidFill>
                            <a:prstClr val="black"/>
                          </a:solidFill>
                          <a:effectLst/>
                          <a:uLnTx/>
                          <a:uFillTx/>
                          <a:latin typeface="+mn-lt"/>
                          <a:ea typeface="+mn-ea"/>
                          <a:cs typeface="+mn-cs"/>
                        </a:rPr>
                        <a:t>
 FF~A71 carousel CT~fb CS~1080x1080 LG~en CV~deid CE~glbl MG~A71 KV TA~lrn CW~kvf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83732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- 2020-04-28 08:40:07</a:t>
                      </a:r>
                      <a:r>
                        <a:rPr kumimoji="0" lang="en-US" sz="1000" b="0" i="0" u="none" strike="noStrike" kern="1200" cap="none" spc="0" normalizeH="0" baseline="0" noProof="0">
                          <a:ln>
                            <a:noFill/>
                          </a:ln>
                          <a:solidFill>
                            <a:prstClr val="black"/>
                          </a:solidFill>
                          <a:effectLst/>
                          <a:uLnTx/>
                          <a:uFillTx/>
                          <a:latin typeface="+mn-lt"/>
                          <a:ea typeface="+mn-ea"/>
                          <a:cs typeface="+mn-cs"/>
                        </a:rPr>
                        <a:t>
 FF~A71 carousel CT~fb CS~1080x1080 LG~en CV~perb CE~glbl MG~A71 KV TA~lrn CW~kvf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900022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 Saudi - 2020-04-30 07:38:03</a:t>
                      </a:r>
                      <a:r>
                        <a:rPr kumimoji="0" lang="pt-BR" sz="1000" b="0" i="0" u="none" strike="noStrike" kern="1200" cap="none" spc="0" normalizeH="0" baseline="0" noProof="0">
                          <a:ln>
                            <a:noFill/>
                          </a:ln>
                          <a:solidFill>
                            <a:prstClr val="black"/>
                          </a:solidFill>
                          <a:effectLst/>
                          <a:uLnTx/>
                          <a:uFillTx/>
                          <a:latin typeface="+mn-lt"/>
                          <a:ea typeface="+mn-ea"/>
                          <a:cs typeface="+mn-cs"/>
                        </a:rPr>
                        <a:t>
 DA Ramadan AR Reveal Falafel 1080x1920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4121526003"/>
                  </a:ext>
                </a:extLst>
              </a:tr>
            </a:tbl>
          </a:graphicData>
        </a:graphic>
      </p:graphicFrame>
      <p:sp>
        <p:nvSpPr>
          <p:cNvPr id="4" name="Text Placeholder 3">
            <a:extLst>
              <a:ext uri="{FF2B5EF4-FFF2-40B4-BE49-F238E27FC236}">
                <a16:creationId xmlns:a16="http://schemas.microsoft.com/office/drawing/2014/main" id="{2CA9B0E1-B44E-41C8-A081-7F0C78298E4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78266947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89897-DFA9-436D-BC2E-D492D4F9A7E3}"/>
              </a:ext>
            </a:extLst>
          </p:cNvPr>
          <p:cNvSpPr>
            <a:spLocks noGrp="1"/>
          </p:cNvSpPr>
          <p:nvPr>
            <p:ph type="title"/>
          </p:nvPr>
        </p:nvSpPr>
        <p:spPr/>
        <p:txBody>
          <a:bodyPr/>
          <a:lstStyle/>
          <a:p>
            <a:r>
              <a:rPr lang="en-US"/>
              <a:t>Youtube Least Performing Videos | Samsung KSA - 4 of 6</a:t>
            </a:r>
          </a:p>
        </p:txBody>
      </p:sp>
      <p:graphicFrame>
        <p:nvGraphicFramePr>
          <p:cNvPr id="5" name="Table Placeholder 4">
            <a:extLst>
              <a:ext uri="{FF2B5EF4-FFF2-40B4-BE49-F238E27FC236}">
                <a16:creationId xmlns:a16="http://schemas.microsoft.com/office/drawing/2014/main" id="{524134E0-4C79-479A-B7A7-7457A3A12EAF}"/>
              </a:ext>
            </a:extLst>
          </p:cNvPr>
          <p:cNvGraphicFramePr>
            <a:graphicFrameLocks noGrp="1"/>
          </p:cNvGraphicFramePr>
          <p:nvPr>
            <p:ph type="tbl" sz="quarter" idx="13"/>
            <p:extLst>
              <p:ext uri="{D42A27DB-BD31-4B8C-83A1-F6EECF244321}">
                <p14:modId xmlns:p14="http://schemas.microsoft.com/office/powerpoint/2010/main" val="2354200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17820521"/>
                    </a:ext>
                  </a:extLst>
                </a:gridCol>
                <a:gridCol w="493776">
                  <a:extLst>
                    <a:ext uri="{9D8B030D-6E8A-4147-A177-3AD203B41FA5}">
                      <a16:colId xmlns:a16="http://schemas.microsoft.com/office/drawing/2014/main" val="1855995155"/>
                    </a:ext>
                  </a:extLst>
                </a:gridCol>
                <a:gridCol w="493776">
                  <a:extLst>
                    <a:ext uri="{9D8B030D-6E8A-4147-A177-3AD203B41FA5}">
                      <a16:colId xmlns:a16="http://schemas.microsoft.com/office/drawing/2014/main" val="1309573103"/>
                    </a:ext>
                  </a:extLst>
                </a:gridCol>
                <a:gridCol w="493776">
                  <a:extLst>
                    <a:ext uri="{9D8B030D-6E8A-4147-A177-3AD203B41FA5}">
                      <a16:colId xmlns:a16="http://schemas.microsoft.com/office/drawing/2014/main" val="2221836972"/>
                    </a:ext>
                  </a:extLst>
                </a:gridCol>
                <a:gridCol w="493776">
                  <a:extLst>
                    <a:ext uri="{9D8B030D-6E8A-4147-A177-3AD203B41FA5}">
                      <a16:colId xmlns:a16="http://schemas.microsoft.com/office/drawing/2014/main" val="3580368801"/>
                    </a:ext>
                  </a:extLst>
                </a:gridCol>
                <a:gridCol w="493776">
                  <a:extLst>
                    <a:ext uri="{9D8B030D-6E8A-4147-A177-3AD203B41FA5}">
                      <a16:colId xmlns:a16="http://schemas.microsoft.com/office/drawing/2014/main" val="3650465603"/>
                    </a:ext>
                  </a:extLst>
                </a:gridCol>
                <a:gridCol w="493776">
                  <a:extLst>
                    <a:ext uri="{9D8B030D-6E8A-4147-A177-3AD203B41FA5}">
                      <a16:colId xmlns:a16="http://schemas.microsoft.com/office/drawing/2014/main" val="1616229416"/>
                    </a:ext>
                  </a:extLst>
                </a:gridCol>
                <a:gridCol w="493776">
                  <a:extLst>
                    <a:ext uri="{9D8B030D-6E8A-4147-A177-3AD203B41FA5}">
                      <a16:colId xmlns:a16="http://schemas.microsoft.com/office/drawing/2014/main" val="3062994034"/>
                    </a:ext>
                  </a:extLst>
                </a:gridCol>
                <a:gridCol w="493776">
                  <a:extLst>
                    <a:ext uri="{9D8B030D-6E8A-4147-A177-3AD203B41FA5}">
                      <a16:colId xmlns:a16="http://schemas.microsoft.com/office/drawing/2014/main" val="221402027"/>
                    </a:ext>
                  </a:extLst>
                </a:gridCol>
                <a:gridCol w="493776">
                  <a:extLst>
                    <a:ext uri="{9D8B030D-6E8A-4147-A177-3AD203B41FA5}">
                      <a16:colId xmlns:a16="http://schemas.microsoft.com/office/drawing/2014/main" val="961347111"/>
                    </a:ext>
                  </a:extLst>
                </a:gridCol>
                <a:gridCol w="493776">
                  <a:extLst>
                    <a:ext uri="{9D8B030D-6E8A-4147-A177-3AD203B41FA5}">
                      <a16:colId xmlns:a16="http://schemas.microsoft.com/office/drawing/2014/main" val="1323143949"/>
                    </a:ext>
                  </a:extLst>
                </a:gridCol>
                <a:gridCol w="493776">
                  <a:extLst>
                    <a:ext uri="{9D8B030D-6E8A-4147-A177-3AD203B41FA5}">
                      <a16:colId xmlns:a16="http://schemas.microsoft.com/office/drawing/2014/main" val="1699720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42913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- 2020-04-28 08:40:11</a:t>
                      </a:r>
                      <a:r>
                        <a:rPr kumimoji="0" lang="en-US" sz="1000" b="0" i="0" u="none" strike="noStrike" kern="1200" cap="none" spc="0" normalizeH="0" baseline="0" noProof="0">
                          <a:ln>
                            <a:noFill/>
                          </a:ln>
                          <a:solidFill>
                            <a:prstClr val="black"/>
                          </a:solidFill>
                          <a:effectLst/>
                          <a:uLnTx/>
                          <a:uFillTx/>
                          <a:latin typeface="+mn-lt"/>
                          <a:ea typeface="+mn-ea"/>
                          <a:cs typeface="+mn-cs"/>
                        </a:rPr>
                        <a:t>
 FF~A71 carousel CT~fb CS~1080x1080 LG~en CV~pest CE~glbl MG~A71 KV TA~lrn CW~kvf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2238115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Samsung Saudi - 2020-04-30 07:38:09</a:t>
                      </a:r>
                      <a:r>
                        <a:rPr kumimoji="0" lang="pt-BR" sz="1000" b="0" i="0" u="none" strike="noStrike" kern="1200" cap="none" spc="0" normalizeH="0" baseline="0" noProof="0">
                          <a:ln>
                            <a:noFill/>
                          </a:ln>
                          <a:solidFill>
                            <a:prstClr val="black"/>
                          </a:solidFill>
                          <a:effectLst/>
                          <a:uLnTx/>
                          <a:uFillTx/>
                          <a:latin typeface="+mn-lt"/>
                          <a:ea typeface="+mn-ea"/>
                          <a:cs typeface="+mn-cs"/>
                        </a:rPr>
                        <a:t>
 DA Ramadan AR TheRiddle Falafel 1080x1920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2577222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Samsung Saudi - 2020-04-07 07:06:56</a:t>
                      </a:r>
                      <a:r>
                        <a:rPr kumimoji="0" lang="de-DE" sz="1000" b="0" i="0" u="none" strike="noStrike" kern="1200" cap="none" spc="0" normalizeH="0" baseline="0" noProof="0">
                          <a:ln>
                            <a:noFill/>
                          </a:ln>
                          <a:solidFill>
                            <a:prstClr val="black"/>
                          </a:solidFill>
                          <a:effectLst/>
                          <a:uLnTx/>
                          <a:uFillTx/>
                          <a:latin typeface="+mn-lt"/>
                          <a:ea typeface="+mn-ea"/>
                          <a:cs typeface="+mn-cs"/>
                        </a:rPr>
                        <a:t>
 samsung winners 1x1 AR V1 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408487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- 2020-04-28 07:10:48</a:t>
                      </a:r>
                      <a:r>
                        <a:rPr kumimoji="0" lang="en-US" sz="1000" b="0" i="0" u="none" strike="noStrike" kern="1200" cap="none" spc="0" normalizeH="0" baseline="0" noProof="0">
                          <a:ln>
                            <a:noFill/>
                          </a:ln>
                          <a:solidFill>
                            <a:prstClr val="black"/>
                          </a:solidFill>
                          <a:effectLst/>
                          <a:uLnTx/>
                          <a:uFillTx/>
                          <a:latin typeface="+mn-lt"/>
                          <a:ea typeface="+mn-ea"/>
                          <a:cs typeface="+mn-cs"/>
                        </a:rPr>
                        <a:t>
 Final A71 Awesome Storage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2243769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1" i="0" u="none" strike="noStrike" kern="1200" cap="none" spc="0" normalizeH="0" baseline="0" noProof="0">
                          <a:ln>
                            <a:noFill/>
                          </a:ln>
                          <a:solidFill>
                            <a:prstClr val="black"/>
                          </a:solidFill>
                          <a:effectLst/>
                          <a:uLnTx/>
                          <a:uFillTx/>
                          <a:latin typeface="+mn-lt"/>
                          <a:ea typeface="+mn-ea"/>
                          <a:cs typeface="+mn-cs"/>
                        </a:rPr>
                        <a:t>Samsung Saudi - 2020-04-21 18:33:00</a:t>
                      </a:r>
                      <a:r>
                        <a:rPr kumimoji="0" lang="nn-NO" sz="1000" b="0" i="0" u="none" strike="noStrike" kern="1200" cap="none" spc="0" normalizeH="0" baseline="0" noProof="0">
                          <a:ln>
                            <a:noFill/>
                          </a:ln>
                          <a:solidFill>
                            <a:prstClr val="black"/>
                          </a:solidFill>
                          <a:effectLst/>
                          <a:uLnTx/>
                          <a:uFillTx/>
                          <a:latin typeface="+mn-lt"/>
                          <a:ea typeface="+mn-ea"/>
                          <a:cs typeface="+mn-cs"/>
                        </a:rPr>
                        <a:t>
 Rosetta 1080x1080 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2136211525"/>
                  </a:ext>
                </a:extLst>
              </a:tr>
            </a:tbl>
          </a:graphicData>
        </a:graphic>
      </p:graphicFrame>
      <p:sp>
        <p:nvSpPr>
          <p:cNvPr id="4" name="Text Placeholder 3">
            <a:extLst>
              <a:ext uri="{FF2B5EF4-FFF2-40B4-BE49-F238E27FC236}">
                <a16:creationId xmlns:a16="http://schemas.microsoft.com/office/drawing/2014/main" id="{9D4AB4DA-641E-46F8-9122-B7375A688FEB}"/>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94321065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669C3-509F-406D-8D20-096913462621}"/>
              </a:ext>
            </a:extLst>
          </p:cNvPr>
          <p:cNvSpPr>
            <a:spLocks noGrp="1"/>
          </p:cNvSpPr>
          <p:nvPr>
            <p:ph type="title"/>
          </p:nvPr>
        </p:nvSpPr>
        <p:spPr/>
        <p:txBody>
          <a:bodyPr/>
          <a:lstStyle/>
          <a:p>
            <a:r>
              <a:rPr lang="en-US"/>
              <a:t>Youtube Least Performing Videos | Samsung KSA - 5 of 6</a:t>
            </a:r>
          </a:p>
        </p:txBody>
      </p:sp>
      <p:graphicFrame>
        <p:nvGraphicFramePr>
          <p:cNvPr id="5" name="Table Placeholder 4">
            <a:extLst>
              <a:ext uri="{FF2B5EF4-FFF2-40B4-BE49-F238E27FC236}">
                <a16:creationId xmlns:a16="http://schemas.microsoft.com/office/drawing/2014/main" id="{BB2C8DEF-F1EF-45D0-8DE0-430A8E89510A}"/>
              </a:ext>
            </a:extLst>
          </p:cNvPr>
          <p:cNvGraphicFramePr>
            <a:graphicFrameLocks noGrp="1"/>
          </p:cNvGraphicFramePr>
          <p:nvPr>
            <p:ph type="tbl" sz="quarter" idx="13"/>
            <p:extLst>
              <p:ext uri="{D42A27DB-BD31-4B8C-83A1-F6EECF244321}">
                <p14:modId xmlns:p14="http://schemas.microsoft.com/office/powerpoint/2010/main" val="2630668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917689016"/>
                    </a:ext>
                  </a:extLst>
                </a:gridCol>
                <a:gridCol w="493776">
                  <a:extLst>
                    <a:ext uri="{9D8B030D-6E8A-4147-A177-3AD203B41FA5}">
                      <a16:colId xmlns:a16="http://schemas.microsoft.com/office/drawing/2014/main" val="881451132"/>
                    </a:ext>
                  </a:extLst>
                </a:gridCol>
                <a:gridCol w="493776">
                  <a:extLst>
                    <a:ext uri="{9D8B030D-6E8A-4147-A177-3AD203B41FA5}">
                      <a16:colId xmlns:a16="http://schemas.microsoft.com/office/drawing/2014/main" val="3087816192"/>
                    </a:ext>
                  </a:extLst>
                </a:gridCol>
                <a:gridCol w="493776">
                  <a:extLst>
                    <a:ext uri="{9D8B030D-6E8A-4147-A177-3AD203B41FA5}">
                      <a16:colId xmlns:a16="http://schemas.microsoft.com/office/drawing/2014/main" val="2555662879"/>
                    </a:ext>
                  </a:extLst>
                </a:gridCol>
                <a:gridCol w="493776">
                  <a:extLst>
                    <a:ext uri="{9D8B030D-6E8A-4147-A177-3AD203B41FA5}">
                      <a16:colId xmlns:a16="http://schemas.microsoft.com/office/drawing/2014/main" val="1674425240"/>
                    </a:ext>
                  </a:extLst>
                </a:gridCol>
                <a:gridCol w="493776">
                  <a:extLst>
                    <a:ext uri="{9D8B030D-6E8A-4147-A177-3AD203B41FA5}">
                      <a16:colId xmlns:a16="http://schemas.microsoft.com/office/drawing/2014/main" val="3055196091"/>
                    </a:ext>
                  </a:extLst>
                </a:gridCol>
                <a:gridCol w="493776">
                  <a:extLst>
                    <a:ext uri="{9D8B030D-6E8A-4147-A177-3AD203B41FA5}">
                      <a16:colId xmlns:a16="http://schemas.microsoft.com/office/drawing/2014/main" val="628557037"/>
                    </a:ext>
                  </a:extLst>
                </a:gridCol>
                <a:gridCol w="493776">
                  <a:extLst>
                    <a:ext uri="{9D8B030D-6E8A-4147-A177-3AD203B41FA5}">
                      <a16:colId xmlns:a16="http://schemas.microsoft.com/office/drawing/2014/main" val="1307721668"/>
                    </a:ext>
                  </a:extLst>
                </a:gridCol>
                <a:gridCol w="493776">
                  <a:extLst>
                    <a:ext uri="{9D8B030D-6E8A-4147-A177-3AD203B41FA5}">
                      <a16:colId xmlns:a16="http://schemas.microsoft.com/office/drawing/2014/main" val="2588012263"/>
                    </a:ext>
                  </a:extLst>
                </a:gridCol>
                <a:gridCol w="493776">
                  <a:extLst>
                    <a:ext uri="{9D8B030D-6E8A-4147-A177-3AD203B41FA5}">
                      <a16:colId xmlns:a16="http://schemas.microsoft.com/office/drawing/2014/main" val="2731149268"/>
                    </a:ext>
                  </a:extLst>
                </a:gridCol>
                <a:gridCol w="493776">
                  <a:extLst>
                    <a:ext uri="{9D8B030D-6E8A-4147-A177-3AD203B41FA5}">
                      <a16:colId xmlns:a16="http://schemas.microsoft.com/office/drawing/2014/main" val="2777137035"/>
                    </a:ext>
                  </a:extLst>
                </a:gridCol>
                <a:gridCol w="493776">
                  <a:extLst>
                    <a:ext uri="{9D8B030D-6E8A-4147-A177-3AD203B41FA5}">
                      <a16:colId xmlns:a16="http://schemas.microsoft.com/office/drawing/2014/main" val="186368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2298010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- 2020-04-14 14:35:40</a:t>
                      </a:r>
                      <a:r>
                        <a:rPr kumimoji="0" lang="en-US" sz="1000" b="0" i="0" u="none" strike="noStrike" kern="1200" cap="none" spc="0" normalizeH="0" baseline="0" noProof="0">
                          <a:ln>
                            <a:noFill/>
                          </a:ln>
                          <a:solidFill>
                            <a:prstClr val="black"/>
                          </a:solidFill>
                          <a:effectLst/>
                          <a:uLnTx/>
                          <a:uFillTx/>
                          <a:latin typeface="+mn-lt"/>
                          <a:ea typeface="+mn-ea"/>
                          <a:cs typeface="+mn-cs"/>
                        </a:rPr>
                        <a:t>
 1080x1080 Samsung Pay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1648260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1" i="0" u="none" strike="noStrike" kern="1200" cap="none" spc="0" normalizeH="0" baseline="0" noProof="0">
                          <a:ln>
                            <a:noFill/>
                          </a:ln>
                          <a:solidFill>
                            <a:prstClr val="black"/>
                          </a:solidFill>
                          <a:effectLst/>
                          <a:uLnTx/>
                          <a:uFillTx/>
                          <a:latin typeface="+mn-lt"/>
                          <a:ea typeface="+mn-ea"/>
                          <a:cs typeface="+mn-cs"/>
                        </a:rPr>
                        <a:t>Samsung Saudi - 2020-04-14 14:35:37</a:t>
                      </a:r>
                      <a:r>
                        <a:rPr kumimoji="0" lang="nn-NO" sz="1000" b="0" i="0" u="none" strike="noStrike" kern="1200" cap="none" spc="0" normalizeH="0" baseline="0" noProof="0">
                          <a:ln>
                            <a:noFill/>
                          </a:ln>
                          <a:solidFill>
                            <a:prstClr val="black"/>
                          </a:solidFill>
                          <a:effectLst/>
                          <a:uLnTx/>
                          <a:uFillTx/>
                          <a:latin typeface="+mn-lt"/>
                          <a:ea typeface="+mn-ea"/>
                          <a:cs typeface="+mn-cs"/>
                        </a:rPr>
                        <a:t>
 1080x1080 Samsung Pass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2482582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- 2020-04-14 14:35:34</a:t>
                      </a:r>
                      <a:r>
                        <a:rPr kumimoji="0" lang="en-US" sz="1000" b="0" i="0" u="none" strike="noStrike" kern="1200" cap="none" spc="0" normalizeH="0" baseline="0" noProof="0">
                          <a:ln>
                            <a:noFill/>
                          </a:ln>
                          <a:solidFill>
                            <a:prstClr val="black"/>
                          </a:solidFill>
                          <a:effectLst/>
                          <a:uLnTx/>
                          <a:uFillTx/>
                          <a:latin typeface="+mn-lt"/>
                          <a:ea typeface="+mn-ea"/>
                          <a:cs typeface="+mn-cs"/>
                        </a:rPr>
                        <a:t>
 1080x1080 Multi Layered Security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1592086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- 2020-04-14 14:35:31</a:t>
                      </a:r>
                      <a:r>
                        <a:rPr kumimoji="0" lang="en-US" sz="1000" b="0" i="0" u="none" strike="noStrike" kern="1200" cap="none" spc="0" normalizeH="0" baseline="0" noProof="0">
                          <a:ln>
                            <a:noFill/>
                          </a:ln>
                          <a:solidFill>
                            <a:prstClr val="black"/>
                          </a:solidFill>
                          <a:effectLst/>
                          <a:uLnTx/>
                          <a:uFillTx/>
                          <a:latin typeface="+mn-lt"/>
                          <a:ea typeface="+mn-ea"/>
                          <a:cs typeface="+mn-cs"/>
                        </a:rPr>
                        <a:t>
 1080x1080 Health Data Protected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1574542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- 2020-04-28 07:10:19</a:t>
                      </a:r>
                      <a:r>
                        <a:rPr kumimoji="0" lang="en-US" sz="1000" b="0" i="0" u="none" strike="noStrike" kern="1200" cap="none" spc="0" normalizeH="0" baseline="0" noProof="0">
                          <a:ln>
                            <a:noFill/>
                          </a:ln>
                          <a:solidFill>
                            <a:prstClr val="black"/>
                          </a:solidFill>
                          <a:effectLst/>
                          <a:uLnTx/>
                          <a:uFillTx/>
                          <a:latin typeface="+mn-lt"/>
                          <a:ea typeface="+mn-ea"/>
                          <a:cs typeface="+mn-cs"/>
                        </a:rPr>
                        <a:t>
 Final A71 Long lasting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3377544989"/>
                  </a:ext>
                </a:extLst>
              </a:tr>
            </a:tbl>
          </a:graphicData>
        </a:graphic>
      </p:graphicFrame>
      <p:sp>
        <p:nvSpPr>
          <p:cNvPr id="4" name="Text Placeholder 3">
            <a:extLst>
              <a:ext uri="{FF2B5EF4-FFF2-40B4-BE49-F238E27FC236}">
                <a16:creationId xmlns:a16="http://schemas.microsoft.com/office/drawing/2014/main" id="{C223B34F-C0D4-44A8-80D9-664C3515BA71}"/>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6947328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48667-8D26-41A6-9027-1C62244D2843}"/>
              </a:ext>
            </a:extLst>
          </p:cNvPr>
          <p:cNvSpPr>
            <a:spLocks noGrp="1"/>
          </p:cNvSpPr>
          <p:nvPr>
            <p:ph type="title"/>
          </p:nvPr>
        </p:nvSpPr>
        <p:spPr/>
        <p:txBody>
          <a:bodyPr/>
          <a:lstStyle/>
          <a:p>
            <a:r>
              <a:rPr lang="en-US"/>
              <a:t>Youtube Least Performing Videos | Samsung KSA - 6 of 6</a:t>
            </a:r>
          </a:p>
        </p:txBody>
      </p:sp>
      <p:graphicFrame>
        <p:nvGraphicFramePr>
          <p:cNvPr id="5" name="Table Placeholder 4">
            <a:extLst>
              <a:ext uri="{FF2B5EF4-FFF2-40B4-BE49-F238E27FC236}">
                <a16:creationId xmlns:a16="http://schemas.microsoft.com/office/drawing/2014/main" id="{A8837752-5F76-4005-B9E4-45B7C3318AC8}"/>
              </a:ext>
            </a:extLst>
          </p:cNvPr>
          <p:cNvGraphicFramePr>
            <a:graphicFrameLocks noGrp="1"/>
          </p:cNvGraphicFramePr>
          <p:nvPr>
            <p:ph type="tbl" sz="quarter" idx="13"/>
            <p:extLst>
              <p:ext uri="{D42A27DB-BD31-4B8C-83A1-F6EECF244321}">
                <p14:modId xmlns:p14="http://schemas.microsoft.com/office/powerpoint/2010/main" val="2058189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869692689"/>
                    </a:ext>
                  </a:extLst>
                </a:gridCol>
                <a:gridCol w="493776">
                  <a:extLst>
                    <a:ext uri="{9D8B030D-6E8A-4147-A177-3AD203B41FA5}">
                      <a16:colId xmlns:a16="http://schemas.microsoft.com/office/drawing/2014/main" val="2489265981"/>
                    </a:ext>
                  </a:extLst>
                </a:gridCol>
                <a:gridCol w="493776">
                  <a:extLst>
                    <a:ext uri="{9D8B030D-6E8A-4147-A177-3AD203B41FA5}">
                      <a16:colId xmlns:a16="http://schemas.microsoft.com/office/drawing/2014/main" val="1862803121"/>
                    </a:ext>
                  </a:extLst>
                </a:gridCol>
                <a:gridCol w="493776">
                  <a:extLst>
                    <a:ext uri="{9D8B030D-6E8A-4147-A177-3AD203B41FA5}">
                      <a16:colId xmlns:a16="http://schemas.microsoft.com/office/drawing/2014/main" val="2977284300"/>
                    </a:ext>
                  </a:extLst>
                </a:gridCol>
                <a:gridCol w="493776">
                  <a:extLst>
                    <a:ext uri="{9D8B030D-6E8A-4147-A177-3AD203B41FA5}">
                      <a16:colId xmlns:a16="http://schemas.microsoft.com/office/drawing/2014/main" val="3743000285"/>
                    </a:ext>
                  </a:extLst>
                </a:gridCol>
                <a:gridCol w="493776">
                  <a:extLst>
                    <a:ext uri="{9D8B030D-6E8A-4147-A177-3AD203B41FA5}">
                      <a16:colId xmlns:a16="http://schemas.microsoft.com/office/drawing/2014/main" val="2245197706"/>
                    </a:ext>
                  </a:extLst>
                </a:gridCol>
                <a:gridCol w="493776">
                  <a:extLst>
                    <a:ext uri="{9D8B030D-6E8A-4147-A177-3AD203B41FA5}">
                      <a16:colId xmlns:a16="http://schemas.microsoft.com/office/drawing/2014/main" val="2932163644"/>
                    </a:ext>
                  </a:extLst>
                </a:gridCol>
                <a:gridCol w="493776">
                  <a:extLst>
                    <a:ext uri="{9D8B030D-6E8A-4147-A177-3AD203B41FA5}">
                      <a16:colId xmlns:a16="http://schemas.microsoft.com/office/drawing/2014/main" val="722392048"/>
                    </a:ext>
                  </a:extLst>
                </a:gridCol>
                <a:gridCol w="493776">
                  <a:extLst>
                    <a:ext uri="{9D8B030D-6E8A-4147-A177-3AD203B41FA5}">
                      <a16:colId xmlns:a16="http://schemas.microsoft.com/office/drawing/2014/main" val="2978123949"/>
                    </a:ext>
                  </a:extLst>
                </a:gridCol>
                <a:gridCol w="493776">
                  <a:extLst>
                    <a:ext uri="{9D8B030D-6E8A-4147-A177-3AD203B41FA5}">
                      <a16:colId xmlns:a16="http://schemas.microsoft.com/office/drawing/2014/main" val="993732187"/>
                    </a:ext>
                  </a:extLst>
                </a:gridCol>
                <a:gridCol w="493776">
                  <a:extLst>
                    <a:ext uri="{9D8B030D-6E8A-4147-A177-3AD203B41FA5}">
                      <a16:colId xmlns:a16="http://schemas.microsoft.com/office/drawing/2014/main" val="3913020235"/>
                    </a:ext>
                  </a:extLst>
                </a:gridCol>
                <a:gridCol w="493776">
                  <a:extLst>
                    <a:ext uri="{9D8B030D-6E8A-4147-A177-3AD203B41FA5}">
                      <a16:colId xmlns:a16="http://schemas.microsoft.com/office/drawing/2014/main" val="233664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1361254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- 2020-04-14 14:35:25</a:t>
                      </a:r>
                      <a:r>
                        <a:rPr kumimoji="0" lang="en-US" sz="1000" b="0" i="0" u="none" strike="noStrike" kern="1200" cap="none" spc="0" normalizeH="0" baseline="0" noProof="0">
                          <a:ln>
                            <a:noFill/>
                          </a:ln>
                          <a:solidFill>
                            <a:prstClr val="black"/>
                          </a:solidFill>
                          <a:effectLst/>
                          <a:uLnTx/>
                          <a:uFillTx/>
                          <a:latin typeface="+mn-lt"/>
                          <a:ea typeface="+mn-ea"/>
                          <a:cs typeface="+mn-cs"/>
                        </a:rPr>
                        <a:t>
 1080x1080 Secure 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2481324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Samsung Saudi - 2020-04-27 10:11:56</a:t>
                      </a:r>
                      <a:r>
                        <a:rPr kumimoji="0" lang="en-US" sz="1000" b="0" i="0" u="none" strike="noStrike" kern="1200" cap="none" spc="0" normalizeH="0" baseline="0" noProof="0">
                          <a:ln>
                            <a:noFill/>
                          </a:ln>
                          <a:solidFill>
                            <a:prstClr val="black"/>
                          </a:solidFill>
                          <a:effectLst/>
                          <a:uLnTx/>
                          <a:uFillTx/>
                          <a:latin typeface="+mn-lt"/>
                          <a:ea typeface="+mn-ea"/>
                          <a:cs typeface="+mn-cs"/>
                        </a:rPr>
                        <a:t>
 DA Ramadan TheRiddle Moutable 1080x1350 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unlisted</a:t>
                      </a:r>
                    </a:p>
                  </a:txBody>
                  <a:tcPr/>
                </a:tc>
                <a:extLst>
                  <a:ext uri="{0D108BD9-81ED-4DB2-BD59-A6C34878D82A}">
                    <a16:rowId xmlns:a16="http://schemas.microsoft.com/office/drawing/2014/main" val="1779861763"/>
                  </a:ext>
                </a:extLst>
              </a:tr>
            </a:tbl>
          </a:graphicData>
        </a:graphic>
      </p:graphicFrame>
      <p:sp>
        <p:nvSpPr>
          <p:cNvPr id="4" name="Text Placeholder 3">
            <a:extLst>
              <a:ext uri="{FF2B5EF4-FFF2-40B4-BE49-F238E27FC236}">
                <a16:creationId xmlns:a16="http://schemas.microsoft.com/office/drawing/2014/main" id="{D88D8E48-B122-4885-B9C4-505BF8EDFAE2}"/>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05614861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724E5-2A3A-42AE-8951-14F9F385242A}"/>
              </a:ext>
            </a:extLst>
          </p:cNvPr>
          <p:cNvSpPr>
            <a:spLocks noGrp="1"/>
          </p:cNvSpPr>
          <p:nvPr>
            <p:ph type="title"/>
          </p:nvPr>
        </p:nvSpPr>
        <p:spPr/>
        <p:txBody>
          <a:bodyPr/>
          <a:lstStyle/>
          <a:p>
            <a:r>
              <a:rPr lang="en-US"/>
              <a:t>Youtube Private Key Metrics Table | Samsung KSA</a:t>
            </a:r>
          </a:p>
        </p:txBody>
      </p:sp>
      <p:graphicFrame>
        <p:nvGraphicFramePr>
          <p:cNvPr id="5" name="Table Placeholder 4">
            <a:extLst>
              <a:ext uri="{FF2B5EF4-FFF2-40B4-BE49-F238E27FC236}">
                <a16:creationId xmlns:a16="http://schemas.microsoft.com/office/drawing/2014/main" id="{06A0B66A-7D11-46E0-8F2D-215AA5A63AA6}"/>
              </a:ext>
            </a:extLst>
          </p:cNvPr>
          <p:cNvGraphicFramePr>
            <a:graphicFrameLocks noGrp="1"/>
          </p:cNvGraphicFramePr>
          <p:nvPr>
            <p:ph type="tbl" sz="quarter" idx="13"/>
            <p:extLst>
              <p:ext uri="{D42A27DB-BD31-4B8C-83A1-F6EECF244321}">
                <p14:modId xmlns:p14="http://schemas.microsoft.com/office/powerpoint/2010/main" val="3430650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375846754"/>
                    </a:ext>
                  </a:extLst>
                </a:gridCol>
                <a:gridCol w="658368">
                  <a:extLst>
                    <a:ext uri="{9D8B030D-6E8A-4147-A177-3AD203B41FA5}">
                      <a16:colId xmlns:a16="http://schemas.microsoft.com/office/drawing/2014/main" val="3111842903"/>
                    </a:ext>
                  </a:extLst>
                </a:gridCol>
                <a:gridCol w="658368">
                  <a:extLst>
                    <a:ext uri="{9D8B030D-6E8A-4147-A177-3AD203B41FA5}">
                      <a16:colId xmlns:a16="http://schemas.microsoft.com/office/drawing/2014/main" val="26238132"/>
                    </a:ext>
                  </a:extLst>
                </a:gridCol>
                <a:gridCol w="658368">
                  <a:extLst>
                    <a:ext uri="{9D8B030D-6E8A-4147-A177-3AD203B41FA5}">
                      <a16:colId xmlns:a16="http://schemas.microsoft.com/office/drawing/2014/main" val="1498529336"/>
                    </a:ext>
                  </a:extLst>
                </a:gridCol>
                <a:gridCol w="658368">
                  <a:extLst>
                    <a:ext uri="{9D8B030D-6E8A-4147-A177-3AD203B41FA5}">
                      <a16:colId xmlns:a16="http://schemas.microsoft.com/office/drawing/2014/main" val="4030363477"/>
                    </a:ext>
                  </a:extLst>
                </a:gridCol>
                <a:gridCol w="658368">
                  <a:extLst>
                    <a:ext uri="{9D8B030D-6E8A-4147-A177-3AD203B41FA5}">
                      <a16:colId xmlns:a16="http://schemas.microsoft.com/office/drawing/2014/main" val="3752523393"/>
                    </a:ext>
                  </a:extLst>
                </a:gridCol>
                <a:gridCol w="658368">
                  <a:extLst>
                    <a:ext uri="{9D8B030D-6E8A-4147-A177-3AD203B41FA5}">
                      <a16:colId xmlns:a16="http://schemas.microsoft.com/office/drawing/2014/main" val="2884348446"/>
                    </a:ext>
                  </a:extLst>
                </a:gridCol>
                <a:gridCol w="658368">
                  <a:extLst>
                    <a:ext uri="{9D8B030D-6E8A-4147-A177-3AD203B41FA5}">
                      <a16:colId xmlns:a16="http://schemas.microsoft.com/office/drawing/2014/main" val="3264581488"/>
                    </a:ext>
                  </a:extLst>
                </a:gridCol>
                <a:gridCol w="658368">
                  <a:extLst>
                    <a:ext uri="{9D8B030D-6E8A-4147-A177-3AD203B41FA5}">
                      <a16:colId xmlns:a16="http://schemas.microsoft.com/office/drawing/2014/main" val="1150730342"/>
                    </a:ext>
                  </a:extLst>
                </a:gridCol>
                <a:gridCol w="658368">
                  <a:extLst>
                    <a:ext uri="{9D8B030D-6E8A-4147-A177-3AD203B41FA5}">
                      <a16:colId xmlns:a16="http://schemas.microsoft.com/office/drawing/2014/main" val="2927417378"/>
                    </a:ext>
                  </a:extLst>
                </a:gridCol>
                <a:gridCol w="658368">
                  <a:extLst>
                    <a:ext uri="{9D8B030D-6E8A-4147-A177-3AD203B41FA5}">
                      <a16:colId xmlns:a16="http://schemas.microsoft.com/office/drawing/2014/main" val="2986079182"/>
                    </a:ext>
                  </a:extLst>
                </a:gridCol>
              </a:tblGrid>
              <a:tr h="370840">
                <a:tc>
                  <a:txBody>
                    <a:bodyPr/>
                    <a:lstStyle/>
                    <a:p>
                      <a:r>
                        <a:rPr lang="en-US" sz="1000"/>
                        <a:t>Channel</a:t>
                      </a:r>
                    </a:p>
                  </a:txBody>
                  <a:tcPr/>
                </a:tc>
                <a:tc>
                  <a:txBody>
                    <a:bodyPr/>
                    <a:lstStyle/>
                    <a:p>
                      <a:r>
                        <a:rPr lang="en-US" sz="1000"/>
                        <a:t>Subscribers Gained</a:t>
                      </a:r>
                    </a:p>
                  </a:txBody>
                  <a:tcPr/>
                </a:tc>
                <a:tc>
                  <a:txBody>
                    <a:bodyPr/>
                    <a:lstStyle/>
                    <a:p>
                      <a:r>
                        <a:rPr lang="en-US" sz="1000"/>
                        <a:t>Subscribers Lost</a:t>
                      </a:r>
                    </a:p>
                  </a:txBody>
                  <a:tcPr/>
                </a:tc>
                <a:tc>
                  <a:txBody>
                    <a:bodyPr/>
                    <a:lstStyle/>
                    <a:p>
                      <a:r>
                        <a:rPr lang="en-US" sz="1000"/>
                        <a:t>Video 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tc>
                  <a:txBody>
                    <a:bodyPr/>
                    <a:lstStyle/>
                    <a:p>
                      <a:r>
                        <a:rPr lang="en-US" sz="1000"/>
                        <a:t>Estimated Minutes Watched</a:t>
                      </a:r>
                    </a:p>
                  </a:txBody>
                  <a:tcPr/>
                </a:tc>
                <a:tc>
                  <a:txBody>
                    <a:bodyPr/>
                    <a:lstStyle/>
                    <a:p>
                      <a:r>
                        <a:rPr lang="en-US" sz="1000"/>
                        <a:t>Average View Duration [sec]</a:t>
                      </a:r>
                    </a:p>
                  </a:txBody>
                  <a:tcPr/>
                </a:tc>
                <a:tc>
                  <a:txBody>
                    <a:bodyPr/>
                    <a:lstStyle/>
                    <a:p>
                      <a:r>
                        <a:rPr lang="en-US" sz="1000"/>
                        <a:t>Average View Percentage</a:t>
                      </a:r>
                    </a:p>
                  </a:txBody>
                  <a:tcPr/>
                </a:tc>
                <a:extLst>
                  <a:ext uri="{0D108BD9-81ED-4DB2-BD59-A6C34878D82A}">
                    <a16:rowId xmlns:a16="http://schemas.microsoft.com/office/drawing/2014/main" val="3074314151"/>
                  </a:ext>
                </a:extLst>
              </a:tr>
              <a:tr h="370840">
                <a:tc>
                  <a:txBody>
                    <a:bodyPr/>
                    <a:lstStyle/>
                    <a:p>
                      <a:r>
                        <a:rPr lang="en-US" sz="1000"/>
                        <a:t>Samsung Saudi</a:t>
                      </a:r>
                    </a:p>
                  </a:txBody>
                  <a:tcPr/>
                </a:tc>
                <a:tc>
                  <a:txBody>
                    <a:bodyPr/>
                    <a:lstStyle/>
                    <a:p>
                      <a:r>
                        <a:rPr lang="en-US" sz="1000"/>
                        <a:t>843</a:t>
                      </a:r>
                    </a:p>
                  </a:txBody>
                  <a:tcPr/>
                </a:tc>
                <a:tc>
                  <a:txBody>
                    <a:bodyPr/>
                    <a:lstStyle/>
                    <a:p>
                      <a:r>
                        <a:rPr lang="en-US" sz="1000"/>
                        <a:t>611</a:t>
                      </a:r>
                    </a:p>
                  </a:txBody>
                  <a:tcPr/>
                </a:tc>
                <a:tc>
                  <a:txBody>
                    <a:bodyPr/>
                    <a:lstStyle/>
                    <a:p>
                      <a:r>
                        <a:rPr lang="en-US" sz="1000"/>
                        <a:t>6183448</a:t>
                      </a:r>
                    </a:p>
                  </a:txBody>
                  <a:tcPr/>
                </a:tc>
                <a:tc>
                  <a:txBody>
                    <a:bodyPr/>
                    <a:lstStyle/>
                    <a:p>
                      <a:r>
                        <a:rPr lang="en-US" sz="1000"/>
                        <a:t>765</a:t>
                      </a:r>
                    </a:p>
                  </a:txBody>
                  <a:tcPr/>
                </a:tc>
                <a:tc>
                  <a:txBody>
                    <a:bodyPr/>
                    <a:lstStyle/>
                    <a:p>
                      <a:r>
                        <a:rPr lang="en-US" sz="1000"/>
                        <a:t>242</a:t>
                      </a:r>
                    </a:p>
                  </a:txBody>
                  <a:tcPr/>
                </a:tc>
                <a:tc>
                  <a:txBody>
                    <a:bodyPr/>
                    <a:lstStyle/>
                    <a:p>
                      <a:r>
                        <a:rPr lang="en-US" sz="1000"/>
                        <a:t>134</a:t>
                      </a:r>
                    </a:p>
                  </a:txBody>
                  <a:tcPr/>
                </a:tc>
                <a:tc>
                  <a:txBody>
                    <a:bodyPr/>
                    <a:lstStyle/>
                    <a:p>
                      <a:r>
                        <a:rPr lang="en-US" sz="1000"/>
                        <a:t>3531</a:t>
                      </a:r>
                    </a:p>
                  </a:txBody>
                  <a:tcPr/>
                </a:tc>
                <a:tc>
                  <a:txBody>
                    <a:bodyPr/>
                    <a:lstStyle/>
                    <a:p>
                      <a:r>
                        <a:rPr lang="en-US" sz="1000"/>
                        <a:t>2512722</a:t>
                      </a:r>
                    </a:p>
                  </a:txBody>
                  <a:tcPr/>
                </a:tc>
                <a:tc>
                  <a:txBody>
                    <a:bodyPr/>
                    <a:lstStyle/>
                    <a:p>
                      <a:r>
                        <a:rPr lang="en-US" sz="1000"/>
                        <a:t>24</a:t>
                      </a:r>
                    </a:p>
                  </a:txBody>
                  <a:tcPr/>
                </a:tc>
                <a:tc>
                  <a:txBody>
                    <a:bodyPr/>
                    <a:lstStyle/>
                    <a:p>
                      <a:r>
                        <a:rPr lang="en-US" sz="1000"/>
                        <a:t>81.77 %</a:t>
                      </a:r>
                    </a:p>
                  </a:txBody>
                  <a:tcPr/>
                </a:tc>
                <a:extLst>
                  <a:ext uri="{0D108BD9-81ED-4DB2-BD59-A6C34878D82A}">
                    <a16:rowId xmlns:a16="http://schemas.microsoft.com/office/drawing/2014/main" val="1177870712"/>
                  </a:ext>
                </a:extLst>
              </a:tr>
            </a:tbl>
          </a:graphicData>
        </a:graphic>
      </p:graphicFrame>
      <p:sp>
        <p:nvSpPr>
          <p:cNvPr id="4" name="Text Placeholder 3">
            <a:extLst>
              <a:ext uri="{FF2B5EF4-FFF2-40B4-BE49-F238E27FC236}">
                <a16:creationId xmlns:a16="http://schemas.microsoft.com/office/drawing/2014/main" id="{9B22C309-40FF-4501-B4CD-B2D419EF629E}"/>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1327434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8</TotalTime>
  <Words>8986</Words>
  <Application>Microsoft Office PowerPoint</Application>
  <PresentationFormat>On-screen Show (4:3)</PresentationFormat>
  <Paragraphs>3266</Paragraphs>
  <Slides>101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101</vt:i4>
      </vt:variant>
    </vt:vector>
  </HeadingPairs>
  <TitlesOfParts>
    <vt:vector size="104" baseType="lpstr">
      <vt:lpstr>Arial</vt:lpstr>
      <vt:lpstr>Calibri</vt:lpstr>
      <vt:lpstr>quintly_template</vt:lpstr>
      <vt:lpstr>Compiled KSA Social Dashboard</vt:lpstr>
      <vt:lpstr>Facebook Fans Total | Samsung KSA</vt:lpstr>
      <vt:lpstr>Facebook Fan Demographics | Samsung KSA</vt:lpstr>
      <vt:lpstr>Facebook Number of Organic Posts | Samsung KSA</vt:lpstr>
      <vt:lpstr>Facebook Post Type Distribution Per Profile | Samsung KSA</vt:lpstr>
      <vt:lpstr>Facebook Reach | Samsung KSA</vt:lpstr>
      <vt:lpstr>Facebook Page Post Reach Table | Samsung KSA</vt:lpstr>
      <vt:lpstr>Facebook Total Engagements | Samsung KSA</vt:lpstr>
      <vt:lpstr>Facebook Engagement Rate | Samsung KSA</vt:lpstr>
      <vt:lpstr>Facebook Top Performing Posts by Engagement | Samsung KSA - 1 of 5</vt:lpstr>
      <vt:lpstr>Facebook Top Performing Posts by Engagement | Samsung KSA - 2 of 5</vt:lpstr>
      <vt:lpstr>Facebook Top Performing Posts by Engagement | Samsung KSA - 3 of 5</vt:lpstr>
      <vt:lpstr>Facebook Top Performing Posts by Engagement | Samsung KSA - 4 of 5</vt:lpstr>
      <vt:lpstr>Facebook Top Performing Posts by Engagement | Samsung KSA - 5 of 5</vt:lpstr>
      <vt:lpstr>Facebook Least Performing Posts by Engagement | Samsung KSA - 1 of 5</vt:lpstr>
      <vt:lpstr>Facebook Least Performing Posts by Engagement | Samsung KSA - 2 of 5</vt:lpstr>
      <vt:lpstr>Facebook Least Performing Posts by Engagement | Samsung KSA - 3 of 5</vt:lpstr>
      <vt:lpstr>Facebook Least Performing Posts by Engagement | Samsung KSA - 4 of 5</vt:lpstr>
      <vt:lpstr>Facebook Least Performing Posts by Engagement | Samsung KSA - 5 of 5</vt:lpstr>
      <vt:lpstr>Facebook Key Metrics Table | Samsung KSA</vt:lpstr>
      <vt:lpstr>Instagram Followers Total | Samsung KSA</vt:lpstr>
      <vt:lpstr>Instagram Followers Gender Breakdown | Samsung KSA</vt:lpstr>
      <vt:lpstr>Instagram Followers Age Group Breakdown | Samsung KSA</vt:lpstr>
      <vt:lpstr>Instagram Post Type Distribution Per Profile | Samsung KSA</vt:lpstr>
      <vt:lpstr>Instagram Reach | Samsung KSA</vt:lpstr>
      <vt:lpstr>Instagram Top Performing Posts | Samsung KSA - 1 of 8</vt:lpstr>
      <vt:lpstr>Instagram Top Performing Posts | Samsung KSA - 2 of 8</vt:lpstr>
      <vt:lpstr>Instagram Top Performing Posts | Samsung KSA - 3 of 8</vt:lpstr>
      <vt:lpstr>Instagram Top Performing Posts | Samsung KSA - 4 of 8</vt:lpstr>
      <vt:lpstr>Instagram Top Performing Posts | Samsung KSA - 5 of 8</vt:lpstr>
      <vt:lpstr>Instagram Top Performing Posts | Samsung KSA - 6 of 8</vt:lpstr>
      <vt:lpstr>Instagram Top Performing Posts | Samsung KSA - 7 of 8</vt:lpstr>
      <vt:lpstr>Instagram Top Performing Posts | Samsung KSA - 8 of 8</vt:lpstr>
      <vt:lpstr>Instagram Least Performing Posts | Samsung KSA - 1 of 8</vt:lpstr>
      <vt:lpstr>Instagram Least Performing Posts | Samsung KSA - 2 of 8</vt:lpstr>
      <vt:lpstr>Instagram Least Performing Posts | Samsung KSA - 3 of 8</vt:lpstr>
      <vt:lpstr>Instagram Least Performing Posts | Samsung KSA - 4 of 8</vt:lpstr>
      <vt:lpstr>Instagram Least Performing Posts | Samsung KSA - 5 of 8</vt:lpstr>
      <vt:lpstr>Instagram Least Performing Posts | Samsung KSA - 6 of 8</vt:lpstr>
      <vt:lpstr>Instagram Least Performing Posts | Samsung KSA - 7 of 8</vt:lpstr>
      <vt:lpstr>Instagram Least Performing Posts | Samsung KSA - 8 of 8</vt:lpstr>
      <vt:lpstr>Instagram Stories Table  | Samsung KSA - 1 of 25</vt:lpstr>
      <vt:lpstr>Instagram Stories Table  | Samsung KSA - 2 of 25</vt:lpstr>
      <vt:lpstr>Instagram Stories Table  | Samsung KSA - 3 of 25</vt:lpstr>
      <vt:lpstr>Instagram Stories Table  | Samsung KSA - 4 of 25</vt:lpstr>
      <vt:lpstr>Instagram Stories Table  | Samsung KSA - 5 of 25</vt:lpstr>
      <vt:lpstr>Instagram Stories Table  | Samsung KSA - 6 of 25</vt:lpstr>
      <vt:lpstr>Instagram Stories Table  | Samsung KSA - 7 of 25</vt:lpstr>
      <vt:lpstr>Instagram Stories Table  | Samsung KSA - 8 of 25</vt:lpstr>
      <vt:lpstr>Instagram Stories Table  | Samsung KSA - 9 of 25</vt:lpstr>
      <vt:lpstr>Instagram Stories Table  | Samsung KSA - 10 of 25</vt:lpstr>
      <vt:lpstr>Instagram Stories Table  | Samsung KSA - 11 of 25</vt:lpstr>
      <vt:lpstr>Instagram Stories Table  | Samsung KSA - 12 of 25</vt:lpstr>
      <vt:lpstr>Instagram Stories Table  | Samsung KSA - 13 of 25</vt:lpstr>
      <vt:lpstr>Instagram Stories Table  | Samsung KSA - 14 of 25</vt:lpstr>
      <vt:lpstr>Instagram Stories Table  | Samsung KSA - 15 of 25</vt:lpstr>
      <vt:lpstr>Instagram Stories Table  | Samsung KSA - 16 of 25</vt:lpstr>
      <vt:lpstr>Instagram Stories Table  | Samsung KSA - 17 of 25</vt:lpstr>
      <vt:lpstr>Instagram Stories Table  | Samsung KSA - 18 of 25</vt:lpstr>
      <vt:lpstr>Instagram Stories Table  | Samsung KSA - 19 of 25</vt:lpstr>
      <vt:lpstr>Instagram Stories Table  | Samsung KSA - 20 of 25</vt:lpstr>
      <vt:lpstr>Instagram Stories Table  | Samsung KSA - 21 of 25</vt:lpstr>
      <vt:lpstr>Instagram Stories Table  | Samsung KSA - 22 of 25</vt:lpstr>
      <vt:lpstr>Instagram Stories Table  | Samsung KSA - 23 of 25</vt:lpstr>
      <vt:lpstr>Instagram Stories Table  | Samsung KSA - 24 of 25</vt:lpstr>
      <vt:lpstr>Instagram Stories Table  | Samsung KSA - 25 of 25</vt:lpstr>
      <vt:lpstr>Instagram Stories Taps Line Chart | Samsung KSA</vt:lpstr>
      <vt:lpstr>Instagram Key Metrics Table | Samsung KSA</vt:lpstr>
      <vt:lpstr>Instagram Stories Key Metrics Table | Samsung KSA</vt:lpstr>
      <vt:lpstr>Twitter Followers Total | Samsung KSA</vt:lpstr>
      <vt:lpstr>Twitter Daily Avg. Impressions Per Tweet | Samsung KSA</vt:lpstr>
      <vt:lpstr>Twitter Key Metrics Table | Samsung KSA</vt:lpstr>
      <vt:lpstr>Twitter Twitter Analytics Table Own Tweets | Samsung KSA</vt:lpstr>
      <vt:lpstr>Twitter Top Performing Tweets | Samsung KSA - 1 of 6</vt:lpstr>
      <vt:lpstr>Twitter Top Performing Tweets | Samsung KSA - 2 of 6</vt:lpstr>
      <vt:lpstr>Twitter Top Performing Tweets | Samsung KSA - 3 of 6</vt:lpstr>
      <vt:lpstr>Twitter Top Performing Tweets | Samsung KSA - 4 of 6</vt:lpstr>
      <vt:lpstr>Twitter Top Performing Tweets | Samsung KSA - 5 of 6</vt:lpstr>
      <vt:lpstr>Twitter Top Performing Tweets | Samsung KSA - 6 of 6</vt:lpstr>
      <vt:lpstr>Twitter Least Performing Tweets | Samsung KSA - 1 of 6</vt:lpstr>
      <vt:lpstr>Twitter Least Performing Tweets | Samsung KSA - 2 of 6</vt:lpstr>
      <vt:lpstr>Twitter Least Performing Tweets | Samsung KSA - 3 of 6</vt:lpstr>
      <vt:lpstr>Twitter Least Performing Tweets | Samsung KSA - 4 of 6</vt:lpstr>
      <vt:lpstr>Twitter Least Performing Tweets | Samsung KSA - 5 of 6</vt:lpstr>
      <vt:lpstr>Twitter Least Performing Tweets | Samsung KSA - 6 of 6</vt:lpstr>
      <vt:lpstr>Youtube Private Key Metrics Table | Samsung KSA</vt:lpstr>
      <vt:lpstr>Youtube Subscribers | Samsung KSA</vt:lpstr>
      <vt:lpstr>Youtube Private Video Views | Samsung KSA</vt:lpstr>
      <vt:lpstr>Youtube Top Performing Videos | Samsung KSA - 1 of 6</vt:lpstr>
      <vt:lpstr>Youtube Top Performing Videos | Samsung KSA - 2 of 6</vt:lpstr>
      <vt:lpstr>Youtube Top Performing Videos | Samsung KSA - 3 of 6</vt:lpstr>
      <vt:lpstr>Youtube Top Performing Videos | Samsung KSA - 4 of 6</vt:lpstr>
      <vt:lpstr>Youtube Top Performing Videos | Samsung KSA - 5 of 6</vt:lpstr>
      <vt:lpstr>Youtube Top Performing Videos | Samsung KSA - 6 of 6</vt:lpstr>
      <vt:lpstr>Youtube Least Performing Videos | Samsung KSA - 1 of 6</vt:lpstr>
      <vt:lpstr>Youtube Least Performing Videos | Samsung KSA - 2 of 6</vt:lpstr>
      <vt:lpstr>Youtube Least Performing Videos | Samsung KSA - 3 of 6</vt:lpstr>
      <vt:lpstr>Youtube Least Performing Videos | Samsung KSA - 4 of 6</vt:lpstr>
      <vt:lpstr>Youtube Least Performing Videos | Samsung KSA - 5 of 6</vt:lpstr>
      <vt:lpstr>Youtube Least Performing Videos | Samsung KSA - 6 of 6</vt:lpstr>
      <vt:lpstr>Youtube Private Key Metrics Table | Samsung KSA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Compiled KSA Social Dashboard</dc:title>
  <dc:creator>Frederik Peiniger</dc:creator>
  <cp:lastModifiedBy>Frederik Peiniger</cp:lastModifiedBy>
  <cp:revision>1</cp:revision>
  <dcterms:created xsi:type="dcterms:W3CDTF">2020-05-03T09:52:06Z</dcterms:created>
  <dcterms:modified xsi:type="dcterms:W3CDTF">2020-05-03T10:00:48Z</dcterms:modified>
</cp:coreProperties>
</file>