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Huawei Arabia</c:v>
                </c:pt>
              </c:strCache>
            </c:strRef>
          </c:tx>
          <c:spPr>
            <a:ln w="28575" cap="rnd">
              <a:solidFill>
                <a:schemeClr val="accent1"/>
              </a:solidFill>
              <a:round/>
            </a:ln>
            <a:effectLst/>
          </c:spPr>
          <c:marker>
            <c:symbol val="none"/>
          </c:marker>
          <c:cat>
            <c:numRef>
              <c:f>Sheet1!$A$2:$A$83</c:f>
              <c:numCache>
                <c:formatCode>m/d/yyyy</c:formatCode>
                <c:ptCount val="82"/>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pt idx="29">
                  <c:v>43891</c:v>
                </c:pt>
                <c:pt idx="30">
                  <c:v>43892</c:v>
                </c:pt>
                <c:pt idx="31">
                  <c:v>43893</c:v>
                </c:pt>
                <c:pt idx="32">
                  <c:v>43894</c:v>
                </c:pt>
                <c:pt idx="33">
                  <c:v>43895</c:v>
                </c:pt>
                <c:pt idx="34">
                  <c:v>43896</c:v>
                </c:pt>
                <c:pt idx="35">
                  <c:v>43897</c:v>
                </c:pt>
                <c:pt idx="36">
                  <c:v>43898</c:v>
                </c:pt>
                <c:pt idx="37">
                  <c:v>43899</c:v>
                </c:pt>
                <c:pt idx="38">
                  <c:v>43900</c:v>
                </c:pt>
                <c:pt idx="39">
                  <c:v>43901</c:v>
                </c:pt>
                <c:pt idx="40">
                  <c:v>43902</c:v>
                </c:pt>
                <c:pt idx="41">
                  <c:v>43903</c:v>
                </c:pt>
                <c:pt idx="42">
                  <c:v>43904</c:v>
                </c:pt>
                <c:pt idx="43">
                  <c:v>43905</c:v>
                </c:pt>
                <c:pt idx="44">
                  <c:v>43906</c:v>
                </c:pt>
                <c:pt idx="45">
                  <c:v>43907</c:v>
                </c:pt>
                <c:pt idx="46">
                  <c:v>43908</c:v>
                </c:pt>
                <c:pt idx="47">
                  <c:v>43909</c:v>
                </c:pt>
                <c:pt idx="48">
                  <c:v>43910</c:v>
                </c:pt>
                <c:pt idx="49">
                  <c:v>43911</c:v>
                </c:pt>
                <c:pt idx="50">
                  <c:v>43912</c:v>
                </c:pt>
                <c:pt idx="51">
                  <c:v>43913</c:v>
                </c:pt>
                <c:pt idx="52">
                  <c:v>43914</c:v>
                </c:pt>
                <c:pt idx="53">
                  <c:v>43915</c:v>
                </c:pt>
                <c:pt idx="54">
                  <c:v>43916</c:v>
                </c:pt>
                <c:pt idx="55">
                  <c:v>43917</c:v>
                </c:pt>
                <c:pt idx="56">
                  <c:v>43918</c:v>
                </c:pt>
                <c:pt idx="57">
                  <c:v>43919</c:v>
                </c:pt>
                <c:pt idx="58">
                  <c:v>43920</c:v>
                </c:pt>
                <c:pt idx="59">
                  <c:v>43921</c:v>
                </c:pt>
                <c:pt idx="60">
                  <c:v>43922</c:v>
                </c:pt>
                <c:pt idx="61">
                  <c:v>43923</c:v>
                </c:pt>
                <c:pt idx="62">
                  <c:v>43924</c:v>
                </c:pt>
                <c:pt idx="63">
                  <c:v>43925</c:v>
                </c:pt>
                <c:pt idx="64">
                  <c:v>43926</c:v>
                </c:pt>
                <c:pt idx="65">
                  <c:v>43927</c:v>
                </c:pt>
                <c:pt idx="66">
                  <c:v>43928</c:v>
                </c:pt>
                <c:pt idx="67">
                  <c:v>43929</c:v>
                </c:pt>
                <c:pt idx="68">
                  <c:v>43930</c:v>
                </c:pt>
                <c:pt idx="69">
                  <c:v>43931</c:v>
                </c:pt>
                <c:pt idx="70">
                  <c:v>43932</c:v>
                </c:pt>
                <c:pt idx="71">
                  <c:v>43933</c:v>
                </c:pt>
                <c:pt idx="72">
                  <c:v>43934</c:v>
                </c:pt>
                <c:pt idx="73">
                  <c:v>43935</c:v>
                </c:pt>
                <c:pt idx="74">
                  <c:v>43936</c:v>
                </c:pt>
                <c:pt idx="75">
                  <c:v>43937</c:v>
                </c:pt>
                <c:pt idx="76">
                  <c:v>43938</c:v>
                </c:pt>
                <c:pt idx="77">
                  <c:v>43939</c:v>
                </c:pt>
                <c:pt idx="78">
                  <c:v>43940</c:v>
                </c:pt>
                <c:pt idx="79">
                  <c:v>43941</c:v>
                </c:pt>
                <c:pt idx="80">
                  <c:v>43942</c:v>
                </c:pt>
                <c:pt idx="81">
                  <c:v>43943</c:v>
                </c:pt>
              </c:numCache>
            </c:numRef>
          </c:cat>
          <c:val>
            <c:numRef>
              <c:f>Sheet1!$B$2:$B$83</c:f>
              <c:numCache>
                <c:formatCode>General</c:formatCode>
                <c:ptCount val="82"/>
                <c:pt idx="0">
                  <c:v>276965</c:v>
                </c:pt>
                <c:pt idx="1">
                  <c:v>277092</c:v>
                </c:pt>
                <c:pt idx="2">
                  <c:v>277181</c:v>
                </c:pt>
                <c:pt idx="3">
                  <c:v>277284</c:v>
                </c:pt>
                <c:pt idx="4">
                  <c:v>277282</c:v>
                </c:pt>
                <c:pt idx="5">
                  <c:v>277353</c:v>
                </c:pt>
                <c:pt idx="6">
                  <c:v>277443</c:v>
                </c:pt>
                <c:pt idx="7">
                  <c:v>277534</c:v>
                </c:pt>
                <c:pt idx="8">
                  <c:v>277671</c:v>
                </c:pt>
                <c:pt idx="9">
                  <c:v>277811</c:v>
                </c:pt>
                <c:pt idx="10">
                  <c:v>277923</c:v>
                </c:pt>
                <c:pt idx="11">
                  <c:v>278046</c:v>
                </c:pt>
                <c:pt idx="12">
                  <c:v>278158</c:v>
                </c:pt>
                <c:pt idx="13">
                  <c:v>278322</c:v>
                </c:pt>
                <c:pt idx="14">
                  <c:v>278600</c:v>
                </c:pt>
                <c:pt idx="15">
                  <c:v>278776</c:v>
                </c:pt>
                <c:pt idx="16">
                  <c:v>278882</c:v>
                </c:pt>
                <c:pt idx="17">
                  <c:v>278972</c:v>
                </c:pt>
                <c:pt idx="18">
                  <c:v>279001</c:v>
                </c:pt>
                <c:pt idx="19">
                  <c:v>279093</c:v>
                </c:pt>
                <c:pt idx="20">
                  <c:v>279666</c:v>
                </c:pt>
                <c:pt idx="21">
                  <c:v>280775</c:v>
                </c:pt>
                <c:pt idx="22">
                  <c:v>280891</c:v>
                </c:pt>
                <c:pt idx="23">
                  <c:v>281015</c:v>
                </c:pt>
                <c:pt idx="24">
                  <c:v>281138</c:v>
                </c:pt>
                <c:pt idx="25">
                  <c:v>281186</c:v>
                </c:pt>
                <c:pt idx="26">
                  <c:v>281241</c:v>
                </c:pt>
                <c:pt idx="27">
                  <c:v>281375</c:v>
                </c:pt>
                <c:pt idx="28">
                  <c:v>281462</c:v>
                </c:pt>
                <c:pt idx="29">
                  <c:v>281554</c:v>
                </c:pt>
                <c:pt idx="30">
                  <c:v>281634</c:v>
                </c:pt>
                <c:pt idx="31">
                  <c:v>281663</c:v>
                </c:pt>
                <c:pt idx="32">
                  <c:v>281769</c:v>
                </c:pt>
                <c:pt idx="33">
                  <c:v>282155</c:v>
                </c:pt>
                <c:pt idx="34">
                  <c:v>282371</c:v>
                </c:pt>
                <c:pt idx="35">
                  <c:v>282352</c:v>
                </c:pt>
                <c:pt idx="36">
                  <c:v>282417</c:v>
                </c:pt>
                <c:pt idx="37">
                  <c:v>282601</c:v>
                </c:pt>
                <c:pt idx="38">
                  <c:v>282680</c:v>
                </c:pt>
                <c:pt idx="39">
                  <c:v>283054</c:v>
                </c:pt>
                <c:pt idx="40">
                  <c:v>283259</c:v>
                </c:pt>
                <c:pt idx="41">
                  <c:v>283445</c:v>
                </c:pt>
                <c:pt idx="42">
                  <c:v>283612</c:v>
                </c:pt>
                <c:pt idx="43">
                  <c:v>283787</c:v>
                </c:pt>
                <c:pt idx="44">
                  <c:v>284006</c:v>
                </c:pt>
                <c:pt idx="45">
                  <c:v>284145</c:v>
                </c:pt>
                <c:pt idx="46">
                  <c:v>284416</c:v>
                </c:pt>
                <c:pt idx="47">
                  <c:v>284617</c:v>
                </c:pt>
                <c:pt idx="48">
                  <c:v>284813</c:v>
                </c:pt>
                <c:pt idx="49">
                  <c:v>284893</c:v>
                </c:pt>
                <c:pt idx="50">
                  <c:v>285084</c:v>
                </c:pt>
                <c:pt idx="51">
                  <c:v>285379</c:v>
                </c:pt>
                <c:pt idx="52">
                  <c:v>285495</c:v>
                </c:pt>
                <c:pt idx="53">
                  <c:v>285663</c:v>
                </c:pt>
                <c:pt idx="54">
                  <c:v>285899</c:v>
                </c:pt>
                <c:pt idx="55">
                  <c:v>285974</c:v>
                </c:pt>
                <c:pt idx="56">
                  <c:v>286066</c:v>
                </c:pt>
                <c:pt idx="57">
                  <c:v>286249</c:v>
                </c:pt>
                <c:pt idx="58">
                  <c:v>286384</c:v>
                </c:pt>
                <c:pt idx="59">
                  <c:v>286429</c:v>
                </c:pt>
                <c:pt idx="60">
                  <c:v>286495</c:v>
                </c:pt>
                <c:pt idx="61">
                  <c:v>286588</c:v>
                </c:pt>
                <c:pt idx="62">
                  <c:v>286692</c:v>
                </c:pt>
                <c:pt idx="63">
                  <c:v>286796</c:v>
                </c:pt>
                <c:pt idx="64">
                  <c:v>286946</c:v>
                </c:pt>
                <c:pt idx="65">
                  <c:v>287050</c:v>
                </c:pt>
                <c:pt idx="66">
                  <c:v>287095</c:v>
                </c:pt>
                <c:pt idx="67">
                  <c:v>287186</c:v>
                </c:pt>
                <c:pt idx="68">
                  <c:v>287266</c:v>
                </c:pt>
                <c:pt idx="69">
                  <c:v>287312</c:v>
                </c:pt>
                <c:pt idx="70">
                  <c:v>287443</c:v>
                </c:pt>
                <c:pt idx="71">
                  <c:v>287571</c:v>
                </c:pt>
                <c:pt idx="72">
                  <c:v>287636</c:v>
                </c:pt>
                <c:pt idx="73">
                  <c:v>287660</c:v>
                </c:pt>
                <c:pt idx="74">
                  <c:v>287784</c:v>
                </c:pt>
                <c:pt idx="75">
                  <c:v>287872</c:v>
                </c:pt>
                <c:pt idx="76">
                  <c:v>287915</c:v>
                </c:pt>
                <c:pt idx="77">
                  <c:v>288178</c:v>
                </c:pt>
                <c:pt idx="78">
                  <c:v>288326</c:v>
                </c:pt>
                <c:pt idx="79">
                  <c:v>288029</c:v>
                </c:pt>
                <c:pt idx="80">
                  <c:v>288271</c:v>
                </c:pt>
                <c:pt idx="81">
                  <c:v>288354</c:v>
                </c:pt>
              </c:numCache>
            </c:numRef>
          </c:val>
          <c:smooth val="0"/>
          <c:extLst>
            <c:ext xmlns:c16="http://schemas.microsoft.com/office/drawing/2014/chart" uri="{C3380CC4-5D6E-409C-BE32-E72D297353CC}">
              <c16:uniqueId val="{00000000-91F9-45B0-9B23-C235EAFC8847}"/>
            </c:ext>
          </c:extLst>
        </c:ser>
        <c:ser>
          <c:idx val="1"/>
          <c:order val="1"/>
          <c:tx>
            <c:strRef>
              <c:f>Sheet1!$C$1</c:f>
              <c:strCache>
                <c:ptCount val="1"/>
                <c:pt idx="0">
                  <c:v>SamsungSaudi</c:v>
                </c:pt>
              </c:strCache>
            </c:strRef>
          </c:tx>
          <c:spPr>
            <a:ln w="28575" cap="rnd">
              <a:solidFill>
                <a:schemeClr val="accent2"/>
              </a:solidFill>
              <a:round/>
            </a:ln>
            <a:effectLst/>
          </c:spPr>
          <c:marker>
            <c:symbol val="none"/>
          </c:marker>
          <c:cat>
            <c:numRef>
              <c:f>Sheet1!$A$2:$A$83</c:f>
              <c:numCache>
                <c:formatCode>m/d/yyyy</c:formatCode>
                <c:ptCount val="82"/>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pt idx="29">
                  <c:v>43891</c:v>
                </c:pt>
                <c:pt idx="30">
                  <c:v>43892</c:v>
                </c:pt>
                <c:pt idx="31">
                  <c:v>43893</c:v>
                </c:pt>
                <c:pt idx="32">
                  <c:v>43894</c:v>
                </c:pt>
                <c:pt idx="33">
                  <c:v>43895</c:v>
                </c:pt>
                <c:pt idx="34">
                  <c:v>43896</c:v>
                </c:pt>
                <c:pt idx="35">
                  <c:v>43897</c:v>
                </c:pt>
                <c:pt idx="36">
                  <c:v>43898</c:v>
                </c:pt>
                <c:pt idx="37">
                  <c:v>43899</c:v>
                </c:pt>
                <c:pt idx="38">
                  <c:v>43900</c:v>
                </c:pt>
                <c:pt idx="39">
                  <c:v>43901</c:v>
                </c:pt>
                <c:pt idx="40">
                  <c:v>43902</c:v>
                </c:pt>
                <c:pt idx="41">
                  <c:v>43903</c:v>
                </c:pt>
                <c:pt idx="42">
                  <c:v>43904</c:v>
                </c:pt>
                <c:pt idx="43">
                  <c:v>43905</c:v>
                </c:pt>
                <c:pt idx="44">
                  <c:v>43906</c:v>
                </c:pt>
                <c:pt idx="45">
                  <c:v>43907</c:v>
                </c:pt>
                <c:pt idx="46">
                  <c:v>43908</c:v>
                </c:pt>
                <c:pt idx="47">
                  <c:v>43909</c:v>
                </c:pt>
                <c:pt idx="48">
                  <c:v>43910</c:v>
                </c:pt>
                <c:pt idx="49">
                  <c:v>43911</c:v>
                </c:pt>
                <c:pt idx="50">
                  <c:v>43912</c:v>
                </c:pt>
                <c:pt idx="51">
                  <c:v>43913</c:v>
                </c:pt>
                <c:pt idx="52">
                  <c:v>43914</c:v>
                </c:pt>
                <c:pt idx="53">
                  <c:v>43915</c:v>
                </c:pt>
                <c:pt idx="54">
                  <c:v>43916</c:v>
                </c:pt>
                <c:pt idx="55">
                  <c:v>43917</c:v>
                </c:pt>
                <c:pt idx="56">
                  <c:v>43918</c:v>
                </c:pt>
                <c:pt idx="57">
                  <c:v>43919</c:v>
                </c:pt>
                <c:pt idx="58">
                  <c:v>43920</c:v>
                </c:pt>
                <c:pt idx="59">
                  <c:v>43921</c:v>
                </c:pt>
                <c:pt idx="60">
                  <c:v>43922</c:v>
                </c:pt>
                <c:pt idx="61">
                  <c:v>43923</c:v>
                </c:pt>
                <c:pt idx="62">
                  <c:v>43924</c:v>
                </c:pt>
                <c:pt idx="63">
                  <c:v>43925</c:v>
                </c:pt>
                <c:pt idx="64">
                  <c:v>43926</c:v>
                </c:pt>
                <c:pt idx="65">
                  <c:v>43927</c:v>
                </c:pt>
                <c:pt idx="66">
                  <c:v>43928</c:v>
                </c:pt>
                <c:pt idx="67">
                  <c:v>43929</c:v>
                </c:pt>
                <c:pt idx="68">
                  <c:v>43930</c:v>
                </c:pt>
                <c:pt idx="69">
                  <c:v>43931</c:v>
                </c:pt>
                <c:pt idx="70">
                  <c:v>43932</c:v>
                </c:pt>
                <c:pt idx="71">
                  <c:v>43933</c:v>
                </c:pt>
                <c:pt idx="72">
                  <c:v>43934</c:v>
                </c:pt>
                <c:pt idx="73">
                  <c:v>43935</c:v>
                </c:pt>
                <c:pt idx="74">
                  <c:v>43936</c:v>
                </c:pt>
                <c:pt idx="75">
                  <c:v>43937</c:v>
                </c:pt>
                <c:pt idx="76">
                  <c:v>43938</c:v>
                </c:pt>
                <c:pt idx="77">
                  <c:v>43939</c:v>
                </c:pt>
                <c:pt idx="78">
                  <c:v>43940</c:v>
                </c:pt>
                <c:pt idx="79">
                  <c:v>43941</c:v>
                </c:pt>
                <c:pt idx="80">
                  <c:v>43942</c:v>
                </c:pt>
                <c:pt idx="81">
                  <c:v>43943</c:v>
                </c:pt>
              </c:numCache>
            </c:numRef>
          </c:cat>
          <c:val>
            <c:numRef>
              <c:f>Sheet1!$C$2:$C$83</c:f>
              <c:numCache>
                <c:formatCode>General</c:formatCode>
                <c:ptCount val="82"/>
                <c:pt idx="0">
                  <c:v>730056</c:v>
                </c:pt>
                <c:pt idx="1">
                  <c:v>730115</c:v>
                </c:pt>
                <c:pt idx="2">
                  <c:v>730156</c:v>
                </c:pt>
                <c:pt idx="3">
                  <c:v>730141</c:v>
                </c:pt>
                <c:pt idx="4">
                  <c:v>730097</c:v>
                </c:pt>
                <c:pt idx="5">
                  <c:v>730119</c:v>
                </c:pt>
                <c:pt idx="6">
                  <c:v>730153</c:v>
                </c:pt>
                <c:pt idx="7">
                  <c:v>730190</c:v>
                </c:pt>
                <c:pt idx="8">
                  <c:v>730220</c:v>
                </c:pt>
                <c:pt idx="9">
                  <c:v>730261</c:v>
                </c:pt>
                <c:pt idx="10">
                  <c:v>730326</c:v>
                </c:pt>
                <c:pt idx="11">
                  <c:v>731234</c:v>
                </c:pt>
                <c:pt idx="12">
                  <c:v>731509</c:v>
                </c:pt>
                <c:pt idx="13">
                  <c:v>731686</c:v>
                </c:pt>
                <c:pt idx="14">
                  <c:v>731940</c:v>
                </c:pt>
                <c:pt idx="15">
                  <c:v>732112</c:v>
                </c:pt>
                <c:pt idx="16">
                  <c:v>732234</c:v>
                </c:pt>
                <c:pt idx="17">
                  <c:v>732348</c:v>
                </c:pt>
                <c:pt idx="18">
                  <c:v>732438</c:v>
                </c:pt>
                <c:pt idx="19">
                  <c:v>732512</c:v>
                </c:pt>
                <c:pt idx="20">
                  <c:v>732633</c:v>
                </c:pt>
                <c:pt idx="21">
                  <c:v>732756</c:v>
                </c:pt>
                <c:pt idx="22">
                  <c:v>732778</c:v>
                </c:pt>
                <c:pt idx="23">
                  <c:v>732914</c:v>
                </c:pt>
                <c:pt idx="24">
                  <c:v>733010</c:v>
                </c:pt>
                <c:pt idx="25">
                  <c:v>733052</c:v>
                </c:pt>
                <c:pt idx="26">
                  <c:v>733067</c:v>
                </c:pt>
                <c:pt idx="27">
                  <c:v>733156</c:v>
                </c:pt>
                <c:pt idx="28">
                  <c:v>733176</c:v>
                </c:pt>
                <c:pt idx="29">
                  <c:v>733173</c:v>
                </c:pt>
                <c:pt idx="30">
                  <c:v>733144</c:v>
                </c:pt>
                <c:pt idx="31">
                  <c:v>733128</c:v>
                </c:pt>
                <c:pt idx="32">
                  <c:v>733213</c:v>
                </c:pt>
                <c:pt idx="33">
                  <c:v>733274</c:v>
                </c:pt>
                <c:pt idx="34">
                  <c:v>733311</c:v>
                </c:pt>
                <c:pt idx="35">
                  <c:v>733287</c:v>
                </c:pt>
                <c:pt idx="36">
                  <c:v>733330</c:v>
                </c:pt>
                <c:pt idx="37">
                  <c:v>733378</c:v>
                </c:pt>
                <c:pt idx="38">
                  <c:v>733410</c:v>
                </c:pt>
                <c:pt idx="39">
                  <c:v>733399</c:v>
                </c:pt>
                <c:pt idx="40">
                  <c:v>733473</c:v>
                </c:pt>
                <c:pt idx="41">
                  <c:v>733518</c:v>
                </c:pt>
                <c:pt idx="42">
                  <c:v>733639</c:v>
                </c:pt>
                <c:pt idx="43">
                  <c:v>733688</c:v>
                </c:pt>
                <c:pt idx="44">
                  <c:v>733737</c:v>
                </c:pt>
                <c:pt idx="45">
                  <c:v>733743</c:v>
                </c:pt>
                <c:pt idx="46">
                  <c:v>733857</c:v>
                </c:pt>
                <c:pt idx="47">
                  <c:v>733913</c:v>
                </c:pt>
                <c:pt idx="48">
                  <c:v>733859</c:v>
                </c:pt>
                <c:pt idx="49">
                  <c:v>734011</c:v>
                </c:pt>
                <c:pt idx="50">
                  <c:v>734146</c:v>
                </c:pt>
                <c:pt idx="51">
                  <c:v>734252</c:v>
                </c:pt>
                <c:pt idx="52">
                  <c:v>734251</c:v>
                </c:pt>
                <c:pt idx="53">
                  <c:v>734466</c:v>
                </c:pt>
                <c:pt idx="54">
                  <c:v>734603</c:v>
                </c:pt>
                <c:pt idx="55">
                  <c:v>734642</c:v>
                </c:pt>
                <c:pt idx="56">
                  <c:v>734705</c:v>
                </c:pt>
                <c:pt idx="57">
                  <c:v>734885</c:v>
                </c:pt>
                <c:pt idx="58">
                  <c:v>735004</c:v>
                </c:pt>
                <c:pt idx="59">
                  <c:v>735144</c:v>
                </c:pt>
                <c:pt idx="60">
                  <c:v>735308</c:v>
                </c:pt>
                <c:pt idx="61">
                  <c:v>735427</c:v>
                </c:pt>
                <c:pt idx="62">
                  <c:v>735548</c:v>
                </c:pt>
                <c:pt idx="63">
                  <c:v>735714</c:v>
                </c:pt>
                <c:pt idx="64">
                  <c:v>735818</c:v>
                </c:pt>
                <c:pt idx="65">
                  <c:v>735965</c:v>
                </c:pt>
                <c:pt idx="66">
                  <c:v>736098</c:v>
                </c:pt>
                <c:pt idx="67">
                  <c:v>736238</c:v>
                </c:pt>
                <c:pt idx="68">
                  <c:v>736323</c:v>
                </c:pt>
                <c:pt idx="69">
                  <c:v>736394</c:v>
                </c:pt>
                <c:pt idx="70">
                  <c:v>736488</c:v>
                </c:pt>
                <c:pt idx="71">
                  <c:v>736589</c:v>
                </c:pt>
                <c:pt idx="72">
                  <c:v>736722</c:v>
                </c:pt>
                <c:pt idx="73">
                  <c:v>736765</c:v>
                </c:pt>
                <c:pt idx="74">
                  <c:v>736874</c:v>
                </c:pt>
                <c:pt idx="75">
                  <c:v>737004</c:v>
                </c:pt>
                <c:pt idx="76">
                  <c:v>737062</c:v>
                </c:pt>
                <c:pt idx="77">
                  <c:v>737174</c:v>
                </c:pt>
                <c:pt idx="78">
                  <c:v>737247</c:v>
                </c:pt>
                <c:pt idx="79">
                  <c:v>737188</c:v>
                </c:pt>
                <c:pt idx="80">
                  <c:v>737271</c:v>
                </c:pt>
                <c:pt idx="81">
                  <c:v>737235</c:v>
                </c:pt>
              </c:numCache>
            </c:numRef>
          </c:val>
          <c:smooth val="0"/>
          <c:extLst>
            <c:ext xmlns:c16="http://schemas.microsoft.com/office/drawing/2014/chart" uri="{C3380CC4-5D6E-409C-BE32-E72D297353CC}">
              <c16:uniqueId val="{00000001-91F9-45B0-9B23-C235EAFC8847}"/>
            </c:ext>
          </c:extLst>
        </c:ser>
        <c:dLbls>
          <c:showLegendKey val="0"/>
          <c:showVal val="0"/>
          <c:showCatName val="0"/>
          <c:showSerName val="0"/>
          <c:showPercent val="0"/>
          <c:showBubbleSize val="0"/>
        </c:dLbls>
        <c:smooth val="0"/>
        <c:axId val="382672320"/>
        <c:axId val="382671336"/>
      </c:lineChart>
      <c:dateAx>
        <c:axId val="382672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71336"/>
        <c:crosses val="autoZero"/>
        <c:auto val="1"/>
        <c:lblOffset val="100"/>
        <c:baseTimeUnit val="days"/>
      </c:dateAx>
      <c:valAx>
        <c:axId val="38267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7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Huawei Arabia</c:v>
                </c:pt>
              </c:strCache>
            </c:strRef>
          </c:tx>
          <c:spPr>
            <a:ln w="28575" cap="rnd">
              <a:solidFill>
                <a:schemeClr val="accent1"/>
              </a:solidFill>
              <a:round/>
            </a:ln>
            <a:effectLst/>
          </c:spPr>
          <c:marker>
            <c:symbol val="none"/>
          </c:marker>
          <c:cat>
            <c:numRef>
              <c:f>Sheet1!$A$2:$A$83</c:f>
              <c:numCache>
                <c:formatCode>m/d/yyyy</c:formatCode>
                <c:ptCount val="82"/>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pt idx="29">
                  <c:v>43891</c:v>
                </c:pt>
                <c:pt idx="30">
                  <c:v>43892</c:v>
                </c:pt>
                <c:pt idx="31">
                  <c:v>43893</c:v>
                </c:pt>
                <c:pt idx="32">
                  <c:v>43894</c:v>
                </c:pt>
                <c:pt idx="33">
                  <c:v>43895</c:v>
                </c:pt>
                <c:pt idx="34">
                  <c:v>43896</c:v>
                </c:pt>
                <c:pt idx="35">
                  <c:v>43897</c:v>
                </c:pt>
                <c:pt idx="36">
                  <c:v>43898</c:v>
                </c:pt>
                <c:pt idx="37">
                  <c:v>43899</c:v>
                </c:pt>
                <c:pt idx="38">
                  <c:v>43900</c:v>
                </c:pt>
                <c:pt idx="39">
                  <c:v>43901</c:v>
                </c:pt>
                <c:pt idx="40">
                  <c:v>43902</c:v>
                </c:pt>
                <c:pt idx="41">
                  <c:v>43903</c:v>
                </c:pt>
                <c:pt idx="42">
                  <c:v>43904</c:v>
                </c:pt>
                <c:pt idx="43">
                  <c:v>43905</c:v>
                </c:pt>
                <c:pt idx="44">
                  <c:v>43906</c:v>
                </c:pt>
                <c:pt idx="45">
                  <c:v>43907</c:v>
                </c:pt>
                <c:pt idx="46">
                  <c:v>43908</c:v>
                </c:pt>
                <c:pt idx="47">
                  <c:v>43909</c:v>
                </c:pt>
                <c:pt idx="48">
                  <c:v>43910</c:v>
                </c:pt>
                <c:pt idx="49">
                  <c:v>43911</c:v>
                </c:pt>
                <c:pt idx="50">
                  <c:v>43912</c:v>
                </c:pt>
                <c:pt idx="51">
                  <c:v>43913</c:v>
                </c:pt>
                <c:pt idx="52">
                  <c:v>43914</c:v>
                </c:pt>
                <c:pt idx="53">
                  <c:v>43915</c:v>
                </c:pt>
                <c:pt idx="54">
                  <c:v>43916</c:v>
                </c:pt>
                <c:pt idx="55">
                  <c:v>43917</c:v>
                </c:pt>
                <c:pt idx="56">
                  <c:v>43918</c:v>
                </c:pt>
                <c:pt idx="57">
                  <c:v>43919</c:v>
                </c:pt>
                <c:pt idx="58">
                  <c:v>43920</c:v>
                </c:pt>
                <c:pt idx="59">
                  <c:v>43921</c:v>
                </c:pt>
                <c:pt idx="60">
                  <c:v>43922</c:v>
                </c:pt>
                <c:pt idx="61">
                  <c:v>43923</c:v>
                </c:pt>
                <c:pt idx="62">
                  <c:v>43924</c:v>
                </c:pt>
                <c:pt idx="63">
                  <c:v>43925</c:v>
                </c:pt>
                <c:pt idx="64">
                  <c:v>43926</c:v>
                </c:pt>
                <c:pt idx="65">
                  <c:v>43927</c:v>
                </c:pt>
                <c:pt idx="66">
                  <c:v>43928</c:v>
                </c:pt>
                <c:pt idx="67">
                  <c:v>43929</c:v>
                </c:pt>
                <c:pt idx="68">
                  <c:v>43930</c:v>
                </c:pt>
                <c:pt idx="69">
                  <c:v>43931</c:v>
                </c:pt>
                <c:pt idx="70">
                  <c:v>43932</c:v>
                </c:pt>
                <c:pt idx="71">
                  <c:v>43933</c:v>
                </c:pt>
                <c:pt idx="72">
                  <c:v>43934</c:v>
                </c:pt>
                <c:pt idx="73">
                  <c:v>43935</c:v>
                </c:pt>
                <c:pt idx="74">
                  <c:v>43936</c:v>
                </c:pt>
                <c:pt idx="75">
                  <c:v>43937</c:v>
                </c:pt>
                <c:pt idx="76">
                  <c:v>43938</c:v>
                </c:pt>
                <c:pt idx="77">
                  <c:v>43939</c:v>
                </c:pt>
                <c:pt idx="78">
                  <c:v>43940</c:v>
                </c:pt>
                <c:pt idx="79">
                  <c:v>43941</c:v>
                </c:pt>
                <c:pt idx="80">
                  <c:v>43942</c:v>
                </c:pt>
                <c:pt idx="81">
                  <c:v>43943</c:v>
                </c:pt>
              </c:numCache>
            </c:numRef>
          </c:cat>
          <c:val>
            <c:numRef>
              <c:f>Sheet1!$B$2:$B$83</c:f>
              <c:numCache>
                <c:formatCode>General</c:formatCode>
                <c:ptCount val="82"/>
                <c:pt idx="0">
                  <c:v>20624</c:v>
                </c:pt>
                <c:pt idx="1">
                  <c:v>20641</c:v>
                </c:pt>
                <c:pt idx="2">
                  <c:v>20654</c:v>
                </c:pt>
                <c:pt idx="3">
                  <c:v>20661</c:v>
                </c:pt>
                <c:pt idx="4">
                  <c:v>20680</c:v>
                </c:pt>
                <c:pt idx="5">
                  <c:v>20698</c:v>
                </c:pt>
                <c:pt idx="6">
                  <c:v>20715</c:v>
                </c:pt>
                <c:pt idx="7">
                  <c:v>20734</c:v>
                </c:pt>
                <c:pt idx="8">
                  <c:v>20750</c:v>
                </c:pt>
                <c:pt idx="9">
                  <c:v>20757</c:v>
                </c:pt>
                <c:pt idx="10">
                  <c:v>20781</c:v>
                </c:pt>
                <c:pt idx="11">
                  <c:v>20800</c:v>
                </c:pt>
                <c:pt idx="12">
                  <c:v>20811</c:v>
                </c:pt>
                <c:pt idx="13">
                  <c:v>20827</c:v>
                </c:pt>
                <c:pt idx="14">
                  <c:v>20842</c:v>
                </c:pt>
                <c:pt idx="15">
                  <c:v>20851</c:v>
                </c:pt>
                <c:pt idx="16">
                  <c:v>20857</c:v>
                </c:pt>
                <c:pt idx="17">
                  <c:v>20883</c:v>
                </c:pt>
                <c:pt idx="18">
                  <c:v>20898</c:v>
                </c:pt>
                <c:pt idx="19">
                  <c:v>20911</c:v>
                </c:pt>
                <c:pt idx="20">
                  <c:v>20918</c:v>
                </c:pt>
                <c:pt idx="21">
                  <c:v>20934</c:v>
                </c:pt>
                <c:pt idx="22">
                  <c:v>20955</c:v>
                </c:pt>
                <c:pt idx="23">
                  <c:v>20997</c:v>
                </c:pt>
                <c:pt idx="24">
                  <c:v>21015</c:v>
                </c:pt>
                <c:pt idx="25">
                  <c:v>21032</c:v>
                </c:pt>
                <c:pt idx="26">
                  <c:v>21040</c:v>
                </c:pt>
                <c:pt idx="27">
                  <c:v>21050</c:v>
                </c:pt>
                <c:pt idx="28">
                  <c:v>21050</c:v>
                </c:pt>
                <c:pt idx="29">
                  <c:v>21068</c:v>
                </c:pt>
                <c:pt idx="30">
                  <c:v>21073</c:v>
                </c:pt>
                <c:pt idx="31">
                  <c:v>21091</c:v>
                </c:pt>
                <c:pt idx="32">
                  <c:v>21113</c:v>
                </c:pt>
                <c:pt idx="33">
                  <c:v>21120</c:v>
                </c:pt>
                <c:pt idx="34">
                  <c:v>21128</c:v>
                </c:pt>
                <c:pt idx="35">
                  <c:v>21133</c:v>
                </c:pt>
                <c:pt idx="36">
                  <c:v>21138</c:v>
                </c:pt>
                <c:pt idx="37">
                  <c:v>21154</c:v>
                </c:pt>
                <c:pt idx="38">
                  <c:v>21166</c:v>
                </c:pt>
                <c:pt idx="39">
                  <c:v>21170</c:v>
                </c:pt>
                <c:pt idx="40">
                  <c:v>21174</c:v>
                </c:pt>
                <c:pt idx="41">
                  <c:v>21177</c:v>
                </c:pt>
                <c:pt idx="42">
                  <c:v>21182</c:v>
                </c:pt>
                <c:pt idx="43">
                  <c:v>21185</c:v>
                </c:pt>
                <c:pt idx="44">
                  <c:v>21191</c:v>
                </c:pt>
                <c:pt idx="45">
                  <c:v>21195</c:v>
                </c:pt>
                <c:pt idx="46">
                  <c:v>21201</c:v>
                </c:pt>
                <c:pt idx="47">
                  <c:v>21209</c:v>
                </c:pt>
                <c:pt idx="48">
                  <c:v>21212</c:v>
                </c:pt>
                <c:pt idx="49">
                  <c:v>21236</c:v>
                </c:pt>
                <c:pt idx="50">
                  <c:v>21243</c:v>
                </c:pt>
                <c:pt idx="51">
                  <c:v>21260</c:v>
                </c:pt>
                <c:pt idx="52">
                  <c:v>21271</c:v>
                </c:pt>
                <c:pt idx="53">
                  <c:v>21273</c:v>
                </c:pt>
                <c:pt idx="54">
                  <c:v>21305</c:v>
                </c:pt>
                <c:pt idx="55">
                  <c:v>21352</c:v>
                </c:pt>
                <c:pt idx="56">
                  <c:v>21380</c:v>
                </c:pt>
                <c:pt idx="57">
                  <c:v>21408</c:v>
                </c:pt>
                <c:pt idx="58">
                  <c:v>21437</c:v>
                </c:pt>
                <c:pt idx="59">
                  <c:v>21484</c:v>
                </c:pt>
                <c:pt idx="60">
                  <c:v>21509</c:v>
                </c:pt>
                <c:pt idx="61">
                  <c:v>21557</c:v>
                </c:pt>
                <c:pt idx="62">
                  <c:v>21601</c:v>
                </c:pt>
                <c:pt idx="63">
                  <c:v>21623</c:v>
                </c:pt>
                <c:pt idx="64">
                  <c:v>21643</c:v>
                </c:pt>
                <c:pt idx="65">
                  <c:v>21658</c:v>
                </c:pt>
                <c:pt idx="66">
                  <c:v>21674</c:v>
                </c:pt>
                <c:pt idx="67">
                  <c:v>21695</c:v>
                </c:pt>
                <c:pt idx="68">
                  <c:v>21714</c:v>
                </c:pt>
                <c:pt idx="69">
                  <c:v>21735</c:v>
                </c:pt>
                <c:pt idx="70">
                  <c:v>21744</c:v>
                </c:pt>
                <c:pt idx="71">
                  <c:v>21768</c:v>
                </c:pt>
                <c:pt idx="72">
                  <c:v>21790</c:v>
                </c:pt>
                <c:pt idx="73">
                  <c:v>21788</c:v>
                </c:pt>
                <c:pt idx="74">
                  <c:v>21805</c:v>
                </c:pt>
                <c:pt idx="75">
                  <c:v>21816</c:v>
                </c:pt>
                <c:pt idx="76">
                  <c:v>21824</c:v>
                </c:pt>
                <c:pt idx="77">
                  <c:v>21829</c:v>
                </c:pt>
                <c:pt idx="78">
                  <c:v>21848</c:v>
                </c:pt>
                <c:pt idx="79">
                  <c:v>21871</c:v>
                </c:pt>
                <c:pt idx="80">
                  <c:v>21890</c:v>
                </c:pt>
                <c:pt idx="81">
                  <c:v>21890</c:v>
                </c:pt>
              </c:numCache>
            </c:numRef>
          </c:val>
          <c:smooth val="0"/>
          <c:extLst>
            <c:ext xmlns:c16="http://schemas.microsoft.com/office/drawing/2014/chart" uri="{C3380CC4-5D6E-409C-BE32-E72D297353CC}">
              <c16:uniqueId val="{00000000-1A31-40A2-BDAE-AA07DDC61555}"/>
            </c:ext>
          </c:extLst>
        </c:ser>
        <c:ser>
          <c:idx val="1"/>
          <c:order val="1"/>
          <c:tx>
            <c:strRef>
              <c:f>Sheet1!$C$1</c:f>
              <c:strCache>
                <c:ptCount val="1"/>
                <c:pt idx="0">
                  <c:v>SamsungSaudi</c:v>
                </c:pt>
              </c:strCache>
            </c:strRef>
          </c:tx>
          <c:spPr>
            <a:ln w="28575" cap="rnd">
              <a:solidFill>
                <a:schemeClr val="accent2"/>
              </a:solidFill>
              <a:round/>
            </a:ln>
            <a:effectLst/>
          </c:spPr>
          <c:marker>
            <c:symbol val="none"/>
          </c:marker>
          <c:cat>
            <c:numRef>
              <c:f>Sheet1!$A$2:$A$83</c:f>
              <c:numCache>
                <c:formatCode>m/d/yyyy</c:formatCode>
                <c:ptCount val="82"/>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pt idx="29">
                  <c:v>43891</c:v>
                </c:pt>
                <c:pt idx="30">
                  <c:v>43892</c:v>
                </c:pt>
                <c:pt idx="31">
                  <c:v>43893</c:v>
                </c:pt>
                <c:pt idx="32">
                  <c:v>43894</c:v>
                </c:pt>
                <c:pt idx="33">
                  <c:v>43895</c:v>
                </c:pt>
                <c:pt idx="34">
                  <c:v>43896</c:v>
                </c:pt>
                <c:pt idx="35">
                  <c:v>43897</c:v>
                </c:pt>
                <c:pt idx="36">
                  <c:v>43898</c:v>
                </c:pt>
                <c:pt idx="37">
                  <c:v>43899</c:v>
                </c:pt>
                <c:pt idx="38">
                  <c:v>43900</c:v>
                </c:pt>
                <c:pt idx="39">
                  <c:v>43901</c:v>
                </c:pt>
                <c:pt idx="40">
                  <c:v>43902</c:v>
                </c:pt>
                <c:pt idx="41">
                  <c:v>43903</c:v>
                </c:pt>
                <c:pt idx="42">
                  <c:v>43904</c:v>
                </c:pt>
                <c:pt idx="43">
                  <c:v>43905</c:v>
                </c:pt>
                <c:pt idx="44">
                  <c:v>43906</c:v>
                </c:pt>
                <c:pt idx="45">
                  <c:v>43907</c:v>
                </c:pt>
                <c:pt idx="46">
                  <c:v>43908</c:v>
                </c:pt>
                <c:pt idx="47">
                  <c:v>43909</c:v>
                </c:pt>
                <c:pt idx="48">
                  <c:v>43910</c:v>
                </c:pt>
                <c:pt idx="49">
                  <c:v>43911</c:v>
                </c:pt>
                <c:pt idx="50">
                  <c:v>43912</c:v>
                </c:pt>
                <c:pt idx="51">
                  <c:v>43913</c:v>
                </c:pt>
                <c:pt idx="52">
                  <c:v>43914</c:v>
                </c:pt>
                <c:pt idx="53">
                  <c:v>43915</c:v>
                </c:pt>
                <c:pt idx="54">
                  <c:v>43916</c:v>
                </c:pt>
                <c:pt idx="55">
                  <c:v>43917</c:v>
                </c:pt>
                <c:pt idx="56">
                  <c:v>43918</c:v>
                </c:pt>
                <c:pt idx="57">
                  <c:v>43919</c:v>
                </c:pt>
                <c:pt idx="58">
                  <c:v>43920</c:v>
                </c:pt>
                <c:pt idx="59">
                  <c:v>43921</c:v>
                </c:pt>
                <c:pt idx="60">
                  <c:v>43922</c:v>
                </c:pt>
                <c:pt idx="61">
                  <c:v>43923</c:v>
                </c:pt>
                <c:pt idx="62">
                  <c:v>43924</c:v>
                </c:pt>
                <c:pt idx="63">
                  <c:v>43925</c:v>
                </c:pt>
                <c:pt idx="64">
                  <c:v>43926</c:v>
                </c:pt>
                <c:pt idx="65">
                  <c:v>43927</c:v>
                </c:pt>
                <c:pt idx="66">
                  <c:v>43928</c:v>
                </c:pt>
                <c:pt idx="67">
                  <c:v>43929</c:v>
                </c:pt>
                <c:pt idx="68">
                  <c:v>43930</c:v>
                </c:pt>
                <c:pt idx="69">
                  <c:v>43931</c:v>
                </c:pt>
                <c:pt idx="70">
                  <c:v>43932</c:v>
                </c:pt>
                <c:pt idx="71">
                  <c:v>43933</c:v>
                </c:pt>
                <c:pt idx="72">
                  <c:v>43934</c:v>
                </c:pt>
                <c:pt idx="73">
                  <c:v>43935</c:v>
                </c:pt>
                <c:pt idx="74">
                  <c:v>43936</c:v>
                </c:pt>
                <c:pt idx="75">
                  <c:v>43937</c:v>
                </c:pt>
                <c:pt idx="76">
                  <c:v>43938</c:v>
                </c:pt>
                <c:pt idx="77">
                  <c:v>43939</c:v>
                </c:pt>
                <c:pt idx="78">
                  <c:v>43940</c:v>
                </c:pt>
                <c:pt idx="79">
                  <c:v>43941</c:v>
                </c:pt>
                <c:pt idx="80">
                  <c:v>43942</c:v>
                </c:pt>
                <c:pt idx="81">
                  <c:v>43943</c:v>
                </c:pt>
              </c:numCache>
            </c:numRef>
          </c:cat>
          <c:val>
            <c:numRef>
              <c:f>Sheet1!$C$2:$C$83</c:f>
              <c:numCache>
                <c:formatCode>General</c:formatCode>
                <c:ptCount val="82"/>
                <c:pt idx="0">
                  <c:v>61589</c:v>
                </c:pt>
                <c:pt idx="1">
                  <c:v>61602</c:v>
                </c:pt>
                <c:pt idx="2">
                  <c:v>61611</c:v>
                </c:pt>
                <c:pt idx="3">
                  <c:v>61617</c:v>
                </c:pt>
                <c:pt idx="4">
                  <c:v>61624</c:v>
                </c:pt>
                <c:pt idx="5">
                  <c:v>61636</c:v>
                </c:pt>
                <c:pt idx="6">
                  <c:v>61642</c:v>
                </c:pt>
                <c:pt idx="7">
                  <c:v>61643</c:v>
                </c:pt>
                <c:pt idx="8">
                  <c:v>61660</c:v>
                </c:pt>
                <c:pt idx="9">
                  <c:v>61667</c:v>
                </c:pt>
                <c:pt idx="10">
                  <c:v>61675</c:v>
                </c:pt>
                <c:pt idx="11">
                  <c:v>61750</c:v>
                </c:pt>
                <c:pt idx="12">
                  <c:v>61808</c:v>
                </c:pt>
                <c:pt idx="13">
                  <c:v>61808</c:v>
                </c:pt>
                <c:pt idx="14">
                  <c:v>61808</c:v>
                </c:pt>
                <c:pt idx="15">
                  <c:v>61925</c:v>
                </c:pt>
                <c:pt idx="16">
                  <c:v>61959</c:v>
                </c:pt>
                <c:pt idx="17">
                  <c:v>61987</c:v>
                </c:pt>
                <c:pt idx="18">
                  <c:v>62025</c:v>
                </c:pt>
                <c:pt idx="19">
                  <c:v>62077</c:v>
                </c:pt>
                <c:pt idx="20">
                  <c:v>62077</c:v>
                </c:pt>
                <c:pt idx="21">
                  <c:v>62077</c:v>
                </c:pt>
                <c:pt idx="22">
                  <c:v>62093</c:v>
                </c:pt>
                <c:pt idx="23">
                  <c:v>62116</c:v>
                </c:pt>
                <c:pt idx="24">
                  <c:v>62212</c:v>
                </c:pt>
                <c:pt idx="25">
                  <c:v>62231</c:v>
                </c:pt>
                <c:pt idx="26">
                  <c:v>62237</c:v>
                </c:pt>
                <c:pt idx="27">
                  <c:v>62237</c:v>
                </c:pt>
                <c:pt idx="28">
                  <c:v>62237</c:v>
                </c:pt>
                <c:pt idx="29">
                  <c:v>62237</c:v>
                </c:pt>
                <c:pt idx="30">
                  <c:v>62238</c:v>
                </c:pt>
                <c:pt idx="31">
                  <c:v>62251</c:v>
                </c:pt>
                <c:pt idx="32">
                  <c:v>62253</c:v>
                </c:pt>
                <c:pt idx="33">
                  <c:v>62256</c:v>
                </c:pt>
                <c:pt idx="34">
                  <c:v>62256</c:v>
                </c:pt>
                <c:pt idx="35">
                  <c:v>62256</c:v>
                </c:pt>
                <c:pt idx="36">
                  <c:v>62258</c:v>
                </c:pt>
                <c:pt idx="37">
                  <c:v>62269</c:v>
                </c:pt>
                <c:pt idx="38">
                  <c:v>62275</c:v>
                </c:pt>
                <c:pt idx="39">
                  <c:v>62281</c:v>
                </c:pt>
                <c:pt idx="40">
                  <c:v>62290</c:v>
                </c:pt>
                <c:pt idx="41">
                  <c:v>62291</c:v>
                </c:pt>
                <c:pt idx="42">
                  <c:v>62291</c:v>
                </c:pt>
                <c:pt idx="43">
                  <c:v>62292</c:v>
                </c:pt>
                <c:pt idx="44">
                  <c:v>62293</c:v>
                </c:pt>
                <c:pt idx="45">
                  <c:v>62316</c:v>
                </c:pt>
                <c:pt idx="46">
                  <c:v>62335</c:v>
                </c:pt>
                <c:pt idx="47">
                  <c:v>62343</c:v>
                </c:pt>
                <c:pt idx="48">
                  <c:v>62344</c:v>
                </c:pt>
                <c:pt idx="49">
                  <c:v>62346</c:v>
                </c:pt>
                <c:pt idx="50">
                  <c:v>62347</c:v>
                </c:pt>
                <c:pt idx="51">
                  <c:v>62420</c:v>
                </c:pt>
                <c:pt idx="52">
                  <c:v>62430</c:v>
                </c:pt>
                <c:pt idx="53">
                  <c:v>62430</c:v>
                </c:pt>
                <c:pt idx="54">
                  <c:v>62442</c:v>
                </c:pt>
                <c:pt idx="55">
                  <c:v>62443</c:v>
                </c:pt>
                <c:pt idx="56">
                  <c:v>62444</c:v>
                </c:pt>
                <c:pt idx="57">
                  <c:v>62444</c:v>
                </c:pt>
                <c:pt idx="58">
                  <c:v>62444</c:v>
                </c:pt>
                <c:pt idx="59">
                  <c:v>62461</c:v>
                </c:pt>
                <c:pt idx="60">
                  <c:v>62461</c:v>
                </c:pt>
                <c:pt idx="61">
                  <c:v>62462</c:v>
                </c:pt>
                <c:pt idx="62">
                  <c:v>62462</c:v>
                </c:pt>
                <c:pt idx="63">
                  <c:v>62460</c:v>
                </c:pt>
                <c:pt idx="64">
                  <c:v>62460</c:v>
                </c:pt>
                <c:pt idx="65">
                  <c:v>62460</c:v>
                </c:pt>
                <c:pt idx="66">
                  <c:v>62460</c:v>
                </c:pt>
                <c:pt idx="67">
                  <c:v>62460</c:v>
                </c:pt>
                <c:pt idx="68">
                  <c:v>62460</c:v>
                </c:pt>
                <c:pt idx="69">
                  <c:v>62460</c:v>
                </c:pt>
                <c:pt idx="70">
                  <c:v>62460</c:v>
                </c:pt>
                <c:pt idx="71">
                  <c:v>62463</c:v>
                </c:pt>
                <c:pt idx="72">
                  <c:v>62465</c:v>
                </c:pt>
                <c:pt idx="73">
                  <c:v>62465</c:v>
                </c:pt>
                <c:pt idx="74">
                  <c:v>62466</c:v>
                </c:pt>
                <c:pt idx="75">
                  <c:v>62467</c:v>
                </c:pt>
                <c:pt idx="76">
                  <c:v>62467</c:v>
                </c:pt>
                <c:pt idx="77">
                  <c:v>62467</c:v>
                </c:pt>
                <c:pt idx="78">
                  <c:v>62467</c:v>
                </c:pt>
                <c:pt idx="79">
                  <c:v>62468</c:v>
                </c:pt>
                <c:pt idx="80">
                  <c:v>62480</c:v>
                </c:pt>
                <c:pt idx="81">
                  <c:v>62480</c:v>
                </c:pt>
              </c:numCache>
            </c:numRef>
          </c:val>
          <c:smooth val="0"/>
          <c:extLst>
            <c:ext xmlns:c16="http://schemas.microsoft.com/office/drawing/2014/chart" uri="{C3380CC4-5D6E-409C-BE32-E72D297353CC}">
              <c16:uniqueId val="{00000001-1A31-40A2-BDAE-AA07DDC61555}"/>
            </c:ext>
          </c:extLst>
        </c:ser>
        <c:dLbls>
          <c:showLegendKey val="0"/>
          <c:showVal val="0"/>
          <c:showCatName val="0"/>
          <c:showSerName val="0"/>
          <c:showPercent val="0"/>
          <c:showBubbleSize val="0"/>
        </c:dLbls>
        <c:smooth val="0"/>
        <c:axId val="382668384"/>
        <c:axId val="382668712"/>
      </c:lineChart>
      <c:dateAx>
        <c:axId val="382668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68712"/>
        <c:crosses val="autoZero"/>
        <c:auto val="1"/>
        <c:lblOffset val="100"/>
        <c:baseTimeUnit val="days"/>
      </c:dateAx>
      <c:valAx>
        <c:axId val="38266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6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Own Tweets</c:v>
                </c:pt>
              </c:strCache>
            </c:strRef>
          </c:tx>
          <c:spPr>
            <a:solidFill>
              <a:schemeClr val="accent1"/>
            </a:solidFill>
            <a:ln>
              <a:noFill/>
            </a:ln>
            <a:effectLst/>
          </c:spPr>
          <c:invertIfNegative val="0"/>
          <c:cat>
            <c:strRef>
              <c:f>Sheet1!$A$2:$A$3</c:f>
              <c:strCache>
                <c:ptCount val="2"/>
                <c:pt idx="0">
                  <c:v>Huawei Arabia</c:v>
                </c:pt>
                <c:pt idx="1">
                  <c:v>SamsungSaudi</c:v>
                </c:pt>
              </c:strCache>
            </c:strRef>
          </c:cat>
          <c:val>
            <c:numRef>
              <c:f>Sheet1!$B$2:$B$3</c:f>
              <c:numCache>
                <c:formatCode>General</c:formatCode>
                <c:ptCount val="2"/>
                <c:pt idx="0">
                  <c:v>249</c:v>
                </c:pt>
                <c:pt idx="1">
                  <c:v>62</c:v>
                </c:pt>
              </c:numCache>
            </c:numRef>
          </c:val>
          <c:extLst>
            <c:ext xmlns:c16="http://schemas.microsoft.com/office/drawing/2014/chart" uri="{C3380CC4-5D6E-409C-BE32-E72D297353CC}">
              <c16:uniqueId val="{00000000-363A-4161-8D1B-BFB45A8291D2}"/>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Sheet1!$A$2:$A$3</c:f>
              <c:strCache>
                <c:ptCount val="2"/>
                <c:pt idx="0">
                  <c:v>Huawei Arabia</c:v>
                </c:pt>
                <c:pt idx="1">
                  <c:v>SamsungSaudi</c:v>
                </c:pt>
              </c:strCache>
            </c:strRef>
          </c:cat>
          <c:val>
            <c:numRef>
              <c:f>Sheet1!$C$2:$C$3</c:f>
              <c:numCache>
                <c:formatCode>General</c:formatCode>
                <c:ptCount val="2"/>
                <c:pt idx="0">
                  <c:v>1</c:v>
                </c:pt>
                <c:pt idx="1">
                  <c:v>19</c:v>
                </c:pt>
              </c:numCache>
            </c:numRef>
          </c:val>
          <c:extLst>
            <c:ext xmlns:c16="http://schemas.microsoft.com/office/drawing/2014/chart" uri="{C3380CC4-5D6E-409C-BE32-E72D297353CC}">
              <c16:uniqueId val="{00000001-363A-4161-8D1B-BFB45A8291D2}"/>
            </c:ext>
          </c:extLst>
        </c:ser>
        <c:dLbls>
          <c:showLegendKey val="0"/>
          <c:showVal val="0"/>
          <c:showCatName val="0"/>
          <c:showSerName val="0"/>
          <c:showPercent val="0"/>
          <c:showBubbleSize val="0"/>
        </c:dLbls>
        <c:gapWidth val="182"/>
        <c:axId val="382677896"/>
        <c:axId val="382686096"/>
      </c:barChart>
      <c:catAx>
        <c:axId val="382677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86096"/>
        <c:crosses val="autoZero"/>
        <c:auto val="1"/>
        <c:lblAlgn val="ctr"/>
        <c:lblOffset val="100"/>
        <c:noMultiLvlLbl val="0"/>
      </c:catAx>
      <c:valAx>
        <c:axId val="3826860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77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Sheet1!$A$2:$A$3</c:f>
              <c:strCache>
                <c:ptCount val="2"/>
                <c:pt idx="0">
                  <c:v>Huawei Arabia</c:v>
                </c:pt>
                <c:pt idx="1">
                  <c:v>SamsungSaudi</c:v>
                </c:pt>
              </c:strCache>
            </c:strRef>
          </c:cat>
          <c:val>
            <c:numRef>
              <c:f>Sheet1!$B$2:$B$3</c:f>
              <c:numCache>
                <c:formatCode>General</c:formatCode>
                <c:ptCount val="2"/>
                <c:pt idx="0">
                  <c:v>20131</c:v>
                </c:pt>
                <c:pt idx="1">
                  <c:v>3294</c:v>
                </c:pt>
              </c:numCache>
            </c:numRef>
          </c:val>
          <c:extLst>
            <c:ext xmlns:c16="http://schemas.microsoft.com/office/drawing/2014/chart" uri="{C3380CC4-5D6E-409C-BE32-E72D297353CC}">
              <c16:uniqueId val="{00000000-78C2-40BF-AA76-83623323ED4C}"/>
            </c:ext>
          </c:extLst>
        </c:ser>
        <c:dLbls>
          <c:showLegendKey val="0"/>
          <c:showVal val="0"/>
          <c:showCatName val="0"/>
          <c:showSerName val="0"/>
          <c:showPercent val="0"/>
          <c:showBubbleSize val="0"/>
        </c:dLbls>
        <c:gapWidth val="219"/>
        <c:overlap val="-27"/>
        <c:axId val="388379280"/>
        <c:axId val="388380264"/>
      </c:barChart>
      <c:catAx>
        <c:axId val="38837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80264"/>
        <c:crosses val="autoZero"/>
        <c:auto val="1"/>
        <c:lblAlgn val="ctr"/>
        <c:lblOffset val="100"/>
        <c:noMultiLvlLbl val="0"/>
      </c:catAx>
      <c:valAx>
        <c:axId val="38838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7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SamsungSaudi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26430.181818181802</c:v>
                </c:pt>
                <c:pt idx="1">
                  <c:v>56416.285714285703</c:v>
                </c:pt>
                <c:pt idx="2">
                  <c:v>34030.833333333299</c:v>
                </c:pt>
                <c:pt idx="3">
                  <c:v>37396.818181818198</c:v>
                </c:pt>
                <c:pt idx="4">
                  <c:v>24089</c:v>
                </c:pt>
                <c:pt idx="5">
                  <c:v>42373.571428571398</c:v>
                </c:pt>
                <c:pt idx="6">
                  <c:v>33695</c:v>
                </c:pt>
              </c:numCache>
            </c:numRef>
          </c:val>
          <c:extLst>
            <c:ext xmlns:c16="http://schemas.microsoft.com/office/drawing/2014/chart" uri="{C3380CC4-5D6E-409C-BE32-E72D297353CC}">
              <c16:uniqueId val="{00000000-55EF-4B8C-857B-B997744E574B}"/>
            </c:ext>
          </c:extLst>
        </c:ser>
        <c:dLbls>
          <c:showLegendKey val="0"/>
          <c:showVal val="0"/>
          <c:showCatName val="0"/>
          <c:showSerName val="0"/>
          <c:showPercent val="0"/>
          <c:showBubbleSize val="0"/>
        </c:dLbls>
        <c:gapWidth val="219"/>
        <c:overlap val="-27"/>
        <c:axId val="388391088"/>
        <c:axId val="388391416"/>
      </c:barChart>
      <c:catAx>
        <c:axId val="38839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91416"/>
        <c:crosses val="autoZero"/>
        <c:auto val="1"/>
        <c:lblAlgn val="ctr"/>
        <c:lblOffset val="100"/>
        <c:noMultiLvlLbl val="0"/>
      </c:catAx>
      <c:valAx>
        <c:axId val="38839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9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Retweets</c:v>
                </c:pt>
              </c:strCache>
            </c:strRef>
          </c:tx>
          <c:spPr>
            <a:solidFill>
              <a:schemeClr val="accent1"/>
            </a:solidFill>
            <a:ln>
              <a:noFill/>
            </a:ln>
            <a:effectLst/>
          </c:spPr>
          <c:invertIfNegative val="0"/>
          <c:cat>
            <c:strRef>
              <c:f>Sheet1!$A$2:$A$3</c:f>
              <c:strCache>
                <c:ptCount val="2"/>
                <c:pt idx="0">
                  <c:v>Huawei Arabia</c:v>
                </c:pt>
                <c:pt idx="1">
                  <c:v>SamsungSaudi</c:v>
                </c:pt>
              </c:strCache>
            </c:strRef>
          </c:cat>
          <c:val>
            <c:numRef>
              <c:f>Sheet1!$B$2:$B$3</c:f>
              <c:numCache>
                <c:formatCode>General</c:formatCode>
                <c:ptCount val="2"/>
                <c:pt idx="0">
                  <c:v>3903</c:v>
                </c:pt>
                <c:pt idx="1">
                  <c:v>575</c:v>
                </c:pt>
              </c:numCache>
            </c:numRef>
          </c:val>
          <c:extLst>
            <c:ext xmlns:c16="http://schemas.microsoft.com/office/drawing/2014/chart" uri="{C3380CC4-5D6E-409C-BE32-E72D297353CC}">
              <c16:uniqueId val="{00000000-0EC2-489A-9C94-86D15DF36382}"/>
            </c:ext>
          </c:extLst>
        </c:ser>
        <c:ser>
          <c:idx val="1"/>
          <c:order val="1"/>
          <c:tx>
            <c:strRef>
              <c:f>Sheet1!$C$1</c:f>
              <c:strCache>
                <c:ptCount val="1"/>
                <c:pt idx="0">
                  <c:v>Likes</c:v>
                </c:pt>
              </c:strCache>
            </c:strRef>
          </c:tx>
          <c:spPr>
            <a:solidFill>
              <a:schemeClr val="accent2"/>
            </a:solidFill>
            <a:ln>
              <a:noFill/>
            </a:ln>
            <a:effectLst/>
          </c:spPr>
          <c:invertIfNegative val="0"/>
          <c:cat>
            <c:strRef>
              <c:f>Sheet1!$A$2:$A$3</c:f>
              <c:strCache>
                <c:ptCount val="2"/>
                <c:pt idx="0">
                  <c:v>Huawei Arabia</c:v>
                </c:pt>
                <c:pt idx="1">
                  <c:v>SamsungSaudi</c:v>
                </c:pt>
              </c:strCache>
            </c:strRef>
          </c:cat>
          <c:val>
            <c:numRef>
              <c:f>Sheet1!$C$2:$C$3</c:f>
              <c:numCache>
                <c:formatCode>General</c:formatCode>
                <c:ptCount val="2"/>
                <c:pt idx="0">
                  <c:v>10952</c:v>
                </c:pt>
                <c:pt idx="1">
                  <c:v>2065</c:v>
                </c:pt>
              </c:numCache>
            </c:numRef>
          </c:val>
          <c:extLst>
            <c:ext xmlns:c16="http://schemas.microsoft.com/office/drawing/2014/chart" uri="{C3380CC4-5D6E-409C-BE32-E72D297353CC}">
              <c16:uniqueId val="{00000001-0EC2-489A-9C94-86D15DF36382}"/>
            </c:ext>
          </c:extLst>
        </c:ser>
        <c:ser>
          <c:idx val="2"/>
          <c:order val="2"/>
          <c:tx>
            <c:strRef>
              <c:f>Sheet1!$D$1</c:f>
              <c:strCache>
                <c:ptCount val="1"/>
                <c:pt idx="0">
                  <c:v>Replies</c:v>
                </c:pt>
              </c:strCache>
            </c:strRef>
          </c:tx>
          <c:spPr>
            <a:solidFill>
              <a:schemeClr val="accent3"/>
            </a:solidFill>
            <a:ln>
              <a:noFill/>
            </a:ln>
            <a:effectLst/>
          </c:spPr>
          <c:invertIfNegative val="0"/>
          <c:cat>
            <c:strRef>
              <c:f>Sheet1!$A$2:$A$3</c:f>
              <c:strCache>
                <c:ptCount val="2"/>
                <c:pt idx="0">
                  <c:v>Huawei Arabia</c:v>
                </c:pt>
                <c:pt idx="1">
                  <c:v>SamsungSaudi</c:v>
                </c:pt>
              </c:strCache>
            </c:strRef>
          </c:cat>
          <c:val>
            <c:numRef>
              <c:f>Sheet1!$D$2:$D$3</c:f>
              <c:numCache>
                <c:formatCode>General</c:formatCode>
                <c:ptCount val="2"/>
                <c:pt idx="0">
                  <c:v>5276</c:v>
                </c:pt>
                <c:pt idx="1">
                  <c:v>654</c:v>
                </c:pt>
              </c:numCache>
            </c:numRef>
          </c:val>
          <c:extLst>
            <c:ext xmlns:c16="http://schemas.microsoft.com/office/drawing/2014/chart" uri="{C3380CC4-5D6E-409C-BE32-E72D297353CC}">
              <c16:uniqueId val="{00000002-0EC2-489A-9C94-86D15DF36382}"/>
            </c:ext>
          </c:extLst>
        </c:ser>
        <c:dLbls>
          <c:showLegendKey val="0"/>
          <c:showVal val="0"/>
          <c:showCatName val="0"/>
          <c:showSerName val="0"/>
          <c:showPercent val="0"/>
          <c:showBubbleSize val="0"/>
        </c:dLbls>
        <c:gapWidth val="182"/>
        <c:axId val="388385512"/>
        <c:axId val="388392400"/>
      </c:barChart>
      <c:catAx>
        <c:axId val="3883855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92400"/>
        <c:crosses val="autoZero"/>
        <c:auto val="1"/>
        <c:lblAlgn val="ctr"/>
        <c:lblOffset val="100"/>
        <c:noMultiLvlLbl val="0"/>
      </c:catAx>
      <c:valAx>
        <c:axId val="3883924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8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SamsungSaudi</c:v>
                </c:pt>
              </c:strCache>
            </c:strRef>
          </c:tx>
          <c:spPr>
            <a:ln w="28575" cap="rnd">
              <a:solidFill>
                <a:schemeClr val="accent1"/>
              </a:solidFill>
              <a:round/>
            </a:ln>
            <a:effectLst/>
          </c:spPr>
          <c:marker>
            <c:symbol val="none"/>
          </c:marker>
          <c:cat>
            <c:numRef>
              <c:f>Sheet1!$A$2:$A$83</c:f>
              <c:numCache>
                <c:formatCode>m/d/yyyy</c:formatCode>
                <c:ptCount val="82"/>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pt idx="29">
                  <c:v>43891</c:v>
                </c:pt>
                <c:pt idx="30">
                  <c:v>43892</c:v>
                </c:pt>
                <c:pt idx="31">
                  <c:v>43893</c:v>
                </c:pt>
                <c:pt idx="32">
                  <c:v>43894</c:v>
                </c:pt>
                <c:pt idx="33">
                  <c:v>43895</c:v>
                </c:pt>
                <c:pt idx="34">
                  <c:v>43896</c:v>
                </c:pt>
                <c:pt idx="35">
                  <c:v>43897</c:v>
                </c:pt>
                <c:pt idx="36">
                  <c:v>43898</c:v>
                </c:pt>
                <c:pt idx="37">
                  <c:v>43899</c:v>
                </c:pt>
                <c:pt idx="38">
                  <c:v>43900</c:v>
                </c:pt>
                <c:pt idx="39">
                  <c:v>43901</c:v>
                </c:pt>
                <c:pt idx="40">
                  <c:v>43902</c:v>
                </c:pt>
                <c:pt idx="41">
                  <c:v>43903</c:v>
                </c:pt>
                <c:pt idx="42">
                  <c:v>43904</c:v>
                </c:pt>
                <c:pt idx="43">
                  <c:v>43905</c:v>
                </c:pt>
                <c:pt idx="44">
                  <c:v>43906</c:v>
                </c:pt>
                <c:pt idx="45">
                  <c:v>43907</c:v>
                </c:pt>
                <c:pt idx="46">
                  <c:v>43908</c:v>
                </c:pt>
                <c:pt idx="47">
                  <c:v>43909</c:v>
                </c:pt>
                <c:pt idx="48">
                  <c:v>43910</c:v>
                </c:pt>
                <c:pt idx="49">
                  <c:v>43911</c:v>
                </c:pt>
                <c:pt idx="50">
                  <c:v>43912</c:v>
                </c:pt>
                <c:pt idx="51">
                  <c:v>43913</c:v>
                </c:pt>
                <c:pt idx="52">
                  <c:v>43914</c:v>
                </c:pt>
                <c:pt idx="53">
                  <c:v>43915</c:v>
                </c:pt>
                <c:pt idx="54">
                  <c:v>43916</c:v>
                </c:pt>
                <c:pt idx="55">
                  <c:v>43917</c:v>
                </c:pt>
                <c:pt idx="56">
                  <c:v>43918</c:v>
                </c:pt>
                <c:pt idx="57">
                  <c:v>43919</c:v>
                </c:pt>
                <c:pt idx="58">
                  <c:v>43920</c:v>
                </c:pt>
                <c:pt idx="59">
                  <c:v>43921</c:v>
                </c:pt>
                <c:pt idx="60">
                  <c:v>43922</c:v>
                </c:pt>
                <c:pt idx="61">
                  <c:v>43923</c:v>
                </c:pt>
                <c:pt idx="62">
                  <c:v>43924</c:v>
                </c:pt>
                <c:pt idx="63">
                  <c:v>43925</c:v>
                </c:pt>
                <c:pt idx="64">
                  <c:v>43926</c:v>
                </c:pt>
                <c:pt idx="65">
                  <c:v>43927</c:v>
                </c:pt>
                <c:pt idx="66">
                  <c:v>43928</c:v>
                </c:pt>
                <c:pt idx="67">
                  <c:v>43929</c:v>
                </c:pt>
                <c:pt idx="68">
                  <c:v>43930</c:v>
                </c:pt>
                <c:pt idx="69">
                  <c:v>43931</c:v>
                </c:pt>
                <c:pt idx="70">
                  <c:v>43932</c:v>
                </c:pt>
                <c:pt idx="71">
                  <c:v>43933</c:v>
                </c:pt>
                <c:pt idx="72">
                  <c:v>43934</c:v>
                </c:pt>
                <c:pt idx="73">
                  <c:v>43935</c:v>
                </c:pt>
                <c:pt idx="74">
                  <c:v>43936</c:v>
                </c:pt>
                <c:pt idx="75">
                  <c:v>43937</c:v>
                </c:pt>
                <c:pt idx="76">
                  <c:v>43938</c:v>
                </c:pt>
                <c:pt idx="77">
                  <c:v>43939</c:v>
                </c:pt>
                <c:pt idx="78">
                  <c:v>43940</c:v>
                </c:pt>
                <c:pt idx="79">
                  <c:v>43941</c:v>
                </c:pt>
                <c:pt idx="80">
                  <c:v>43942</c:v>
                </c:pt>
                <c:pt idx="81">
                  <c:v>43943</c:v>
                </c:pt>
              </c:numCache>
            </c:numRef>
          </c:cat>
          <c:val>
            <c:numRef>
              <c:f>Sheet1!$B$2:$B$83</c:f>
              <c:numCache>
                <c:formatCode>General</c:formatCode>
                <c:ptCount val="82"/>
                <c:pt idx="0">
                  <c:v>0</c:v>
                </c:pt>
                <c:pt idx="1">
                  <c:v>0</c:v>
                </c:pt>
                <c:pt idx="2">
                  <c:v>0</c:v>
                </c:pt>
                <c:pt idx="3">
                  <c:v>19951</c:v>
                </c:pt>
                <c:pt idx="4">
                  <c:v>22350</c:v>
                </c:pt>
                <c:pt idx="5">
                  <c:v>23024</c:v>
                </c:pt>
                <c:pt idx="6">
                  <c:v>17048.333333333299</c:v>
                </c:pt>
                <c:pt idx="7">
                  <c:v>33096</c:v>
                </c:pt>
                <c:pt idx="8">
                  <c:v>21314</c:v>
                </c:pt>
                <c:pt idx="9">
                  <c:v>24993</c:v>
                </c:pt>
                <c:pt idx="10">
                  <c:v>81600.666666666701</c:v>
                </c:pt>
                <c:pt idx="11">
                  <c:v>0</c:v>
                </c:pt>
                <c:pt idx="12">
                  <c:v>58156</c:v>
                </c:pt>
                <c:pt idx="13">
                  <c:v>0</c:v>
                </c:pt>
                <c:pt idx="14">
                  <c:v>0</c:v>
                </c:pt>
                <c:pt idx="15">
                  <c:v>51510</c:v>
                </c:pt>
                <c:pt idx="16">
                  <c:v>0</c:v>
                </c:pt>
                <c:pt idx="17">
                  <c:v>0</c:v>
                </c:pt>
                <c:pt idx="18">
                  <c:v>50424</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22373.200000000001</c:v>
                </c:pt>
                <c:pt idx="38">
                  <c:v>0</c:v>
                </c:pt>
                <c:pt idx="39">
                  <c:v>35143</c:v>
                </c:pt>
                <c:pt idx="40">
                  <c:v>36013</c:v>
                </c:pt>
                <c:pt idx="41">
                  <c:v>36110</c:v>
                </c:pt>
                <c:pt idx="42">
                  <c:v>0</c:v>
                </c:pt>
                <c:pt idx="43">
                  <c:v>42475</c:v>
                </c:pt>
                <c:pt idx="44">
                  <c:v>0</c:v>
                </c:pt>
                <c:pt idx="45">
                  <c:v>38404</c:v>
                </c:pt>
                <c:pt idx="46">
                  <c:v>39786</c:v>
                </c:pt>
                <c:pt idx="47">
                  <c:v>56529.5</c:v>
                </c:pt>
                <c:pt idx="48">
                  <c:v>22043</c:v>
                </c:pt>
                <c:pt idx="49">
                  <c:v>43361.666666666701</c:v>
                </c:pt>
                <c:pt idx="50">
                  <c:v>32259</c:v>
                </c:pt>
                <c:pt idx="51">
                  <c:v>39880</c:v>
                </c:pt>
                <c:pt idx="52">
                  <c:v>45878.5</c:v>
                </c:pt>
                <c:pt idx="53">
                  <c:v>0</c:v>
                </c:pt>
                <c:pt idx="54">
                  <c:v>0</c:v>
                </c:pt>
                <c:pt idx="55">
                  <c:v>59965</c:v>
                </c:pt>
                <c:pt idx="56">
                  <c:v>48719.5</c:v>
                </c:pt>
                <c:pt idx="57">
                  <c:v>0</c:v>
                </c:pt>
                <c:pt idx="58">
                  <c:v>49384</c:v>
                </c:pt>
                <c:pt idx="59">
                  <c:v>0</c:v>
                </c:pt>
                <c:pt idx="60">
                  <c:v>0</c:v>
                </c:pt>
                <c:pt idx="61">
                  <c:v>47595</c:v>
                </c:pt>
                <c:pt idx="62">
                  <c:v>0</c:v>
                </c:pt>
                <c:pt idx="63">
                  <c:v>0</c:v>
                </c:pt>
                <c:pt idx="64">
                  <c:v>0</c:v>
                </c:pt>
                <c:pt idx="65">
                  <c:v>0</c:v>
                </c:pt>
                <c:pt idx="66">
                  <c:v>0</c:v>
                </c:pt>
                <c:pt idx="67">
                  <c:v>0</c:v>
                </c:pt>
                <c:pt idx="68">
                  <c:v>0</c:v>
                </c:pt>
                <c:pt idx="69">
                  <c:v>0</c:v>
                </c:pt>
                <c:pt idx="70">
                  <c:v>0</c:v>
                </c:pt>
                <c:pt idx="71">
                  <c:v>29435.666666666701</c:v>
                </c:pt>
                <c:pt idx="72">
                  <c:v>0</c:v>
                </c:pt>
                <c:pt idx="73">
                  <c:v>0</c:v>
                </c:pt>
                <c:pt idx="74">
                  <c:v>34132</c:v>
                </c:pt>
                <c:pt idx="75">
                  <c:v>28433</c:v>
                </c:pt>
                <c:pt idx="76">
                  <c:v>20482</c:v>
                </c:pt>
                <c:pt idx="77">
                  <c:v>35995</c:v>
                </c:pt>
                <c:pt idx="78">
                  <c:v>0</c:v>
                </c:pt>
                <c:pt idx="79">
                  <c:v>14623</c:v>
                </c:pt>
                <c:pt idx="80">
                  <c:v>0</c:v>
                </c:pt>
                <c:pt idx="81">
                  <c:v>0</c:v>
                </c:pt>
              </c:numCache>
            </c:numRef>
          </c:val>
          <c:smooth val="0"/>
          <c:extLst>
            <c:ext xmlns:c16="http://schemas.microsoft.com/office/drawing/2014/chart" uri="{C3380CC4-5D6E-409C-BE32-E72D297353CC}">
              <c16:uniqueId val="{00000000-5C3F-41D4-8A65-1A10B1D7DCBC}"/>
            </c:ext>
          </c:extLst>
        </c:ser>
        <c:dLbls>
          <c:showLegendKey val="0"/>
          <c:showVal val="0"/>
          <c:showCatName val="0"/>
          <c:showSerName val="0"/>
          <c:showPercent val="0"/>
          <c:showBubbleSize val="0"/>
        </c:dLbls>
        <c:smooth val="0"/>
        <c:axId val="388393712"/>
        <c:axId val="388384528"/>
      </c:lineChart>
      <c:dateAx>
        <c:axId val="388393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84528"/>
        <c:crosses val="autoZero"/>
        <c:auto val="1"/>
        <c:lblOffset val="100"/>
        <c:baseTimeUnit val="days"/>
      </c:dateAx>
      <c:valAx>
        <c:axId val="38838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9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32426-524A-45B0-BA2A-C336451B7B5B}"/>
              </a:ext>
            </a:extLst>
          </p:cNvPr>
          <p:cNvSpPr>
            <a:spLocks noGrp="1"/>
          </p:cNvSpPr>
          <p:nvPr>
            <p:ph type="ctrTitle"/>
          </p:nvPr>
        </p:nvSpPr>
        <p:spPr/>
        <p:txBody>
          <a:bodyPr/>
          <a:lstStyle/>
          <a:p>
            <a:r>
              <a:rPr lang="en-US"/>
              <a:t>Samsung Saudi Twitter</a:t>
            </a:r>
          </a:p>
        </p:txBody>
      </p:sp>
      <p:sp>
        <p:nvSpPr>
          <p:cNvPr id="3" name="Subtitle 2">
            <a:extLst>
              <a:ext uri="{FF2B5EF4-FFF2-40B4-BE49-F238E27FC236}">
                <a16:creationId xmlns:a16="http://schemas.microsoft.com/office/drawing/2014/main" id="{522A1F9E-CD7D-458B-A747-5AE45279F9C7}"/>
              </a:ext>
            </a:extLst>
          </p:cNvPr>
          <p:cNvSpPr>
            <a:spLocks noGrp="1"/>
          </p:cNvSpPr>
          <p:nvPr>
            <p:ph type="subTitle" idx="1"/>
          </p:nvPr>
        </p:nvSpPr>
        <p:spPr/>
        <p:txBody>
          <a:bodyPr/>
          <a:lstStyle/>
          <a:p>
            <a:r>
              <a:rPr lang="en-US"/>
              <a:t>Cheil (Facelift)</a:t>
            </a:r>
          </a:p>
        </p:txBody>
      </p:sp>
    </p:spTree>
    <p:extLst>
      <p:ext uri="{BB962C8B-B14F-4D97-AF65-F5344CB8AC3E}">
        <p14:creationId xmlns:p14="http://schemas.microsoft.com/office/powerpoint/2010/main" val="4222182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3D331-0123-4894-A259-C9EFD9BDF520}"/>
              </a:ext>
            </a:extLst>
          </p:cNvPr>
          <p:cNvSpPr>
            <a:spLocks noGrp="1"/>
          </p:cNvSpPr>
          <p:nvPr>
            <p:ph type="title"/>
          </p:nvPr>
        </p:nvSpPr>
        <p:spPr/>
        <p:txBody>
          <a:bodyPr/>
          <a:lstStyle/>
          <a:p>
            <a:r>
              <a:rPr lang="en-US"/>
              <a:t>Twitter Own Tweets Table | Samsung KSA - 1 of 9</a:t>
            </a:r>
          </a:p>
        </p:txBody>
      </p:sp>
      <p:graphicFrame>
        <p:nvGraphicFramePr>
          <p:cNvPr id="5" name="Table Placeholder 4">
            <a:extLst>
              <a:ext uri="{FF2B5EF4-FFF2-40B4-BE49-F238E27FC236}">
                <a16:creationId xmlns:a16="http://schemas.microsoft.com/office/drawing/2014/main" id="{8102AABD-E2CA-4930-8617-D3886C8615CB}"/>
              </a:ext>
            </a:extLst>
          </p:cNvPr>
          <p:cNvGraphicFramePr>
            <a:graphicFrameLocks noGrp="1"/>
          </p:cNvGraphicFramePr>
          <p:nvPr>
            <p:ph type="tbl" sz="quarter" idx="13"/>
            <p:extLst>
              <p:ext uri="{D42A27DB-BD31-4B8C-83A1-F6EECF244321}">
                <p14:modId xmlns:p14="http://schemas.microsoft.com/office/powerpoint/2010/main" val="1665925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04371205"/>
                    </a:ext>
                  </a:extLst>
                </a:gridCol>
                <a:gridCol w="576072">
                  <a:extLst>
                    <a:ext uri="{9D8B030D-6E8A-4147-A177-3AD203B41FA5}">
                      <a16:colId xmlns:a16="http://schemas.microsoft.com/office/drawing/2014/main" val="1101473587"/>
                    </a:ext>
                  </a:extLst>
                </a:gridCol>
                <a:gridCol w="576072">
                  <a:extLst>
                    <a:ext uri="{9D8B030D-6E8A-4147-A177-3AD203B41FA5}">
                      <a16:colId xmlns:a16="http://schemas.microsoft.com/office/drawing/2014/main" val="3918338995"/>
                    </a:ext>
                  </a:extLst>
                </a:gridCol>
                <a:gridCol w="576072">
                  <a:extLst>
                    <a:ext uri="{9D8B030D-6E8A-4147-A177-3AD203B41FA5}">
                      <a16:colId xmlns:a16="http://schemas.microsoft.com/office/drawing/2014/main" val="665728011"/>
                    </a:ext>
                  </a:extLst>
                </a:gridCol>
                <a:gridCol w="576072">
                  <a:extLst>
                    <a:ext uri="{9D8B030D-6E8A-4147-A177-3AD203B41FA5}">
                      <a16:colId xmlns:a16="http://schemas.microsoft.com/office/drawing/2014/main" val="2729318629"/>
                    </a:ext>
                  </a:extLst>
                </a:gridCol>
                <a:gridCol w="576072">
                  <a:extLst>
                    <a:ext uri="{9D8B030D-6E8A-4147-A177-3AD203B41FA5}">
                      <a16:colId xmlns:a16="http://schemas.microsoft.com/office/drawing/2014/main" val="2108217055"/>
                    </a:ext>
                  </a:extLst>
                </a:gridCol>
                <a:gridCol w="576072">
                  <a:extLst>
                    <a:ext uri="{9D8B030D-6E8A-4147-A177-3AD203B41FA5}">
                      <a16:colId xmlns:a16="http://schemas.microsoft.com/office/drawing/2014/main" val="928194939"/>
                    </a:ext>
                  </a:extLst>
                </a:gridCol>
                <a:gridCol w="822960">
                  <a:extLst>
                    <a:ext uri="{9D8B030D-6E8A-4147-A177-3AD203B41FA5}">
                      <a16:colId xmlns:a16="http://schemas.microsoft.com/office/drawing/2014/main" val="630937360"/>
                    </a:ext>
                  </a:extLst>
                </a:gridCol>
                <a:gridCol w="576072">
                  <a:extLst>
                    <a:ext uri="{9D8B030D-6E8A-4147-A177-3AD203B41FA5}">
                      <a16:colId xmlns:a16="http://schemas.microsoft.com/office/drawing/2014/main" val="3266512306"/>
                    </a:ext>
                  </a:extLst>
                </a:gridCol>
                <a:gridCol w="576072">
                  <a:extLst>
                    <a:ext uri="{9D8B030D-6E8A-4147-A177-3AD203B41FA5}">
                      <a16:colId xmlns:a16="http://schemas.microsoft.com/office/drawing/2014/main" val="2009309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67831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- 2020-04-20 15:59:07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دع طفلك يستمتع ويتواصل مع العالم بسعادة عبر </a:t>
                      </a:r>
                      <a:r>
                        <a:rPr kumimoji="0" lang="en-US" sz="1000" b="0" i="0" u="none" strike="noStrike" kern="1200" cap="none" spc="0" normalizeH="0" baseline="0" noProof="0">
                          <a:ln>
                            <a:noFill/>
                          </a:ln>
                          <a:solidFill>
                            <a:prstClr val="black"/>
                          </a:solidFill>
                          <a:effectLst/>
                          <a:uLnTx/>
                          <a:uFillTx/>
                          <a:latin typeface="+mn-lt"/>
                          <a:ea typeface="+mn-ea"/>
                          <a:cs typeface="+mn-cs"/>
                        </a:rPr>
                        <a:t>Samsung Kids،
 </a:t>
                      </a:r>
                      <a:r>
                        <a:rPr kumimoji="0" lang="ar-AE" sz="1000" b="0" i="0" u="none" strike="noStrike" kern="1200" cap="none" spc="0" normalizeH="0" baseline="0" noProof="0">
                          <a:ln>
                            <a:noFill/>
                          </a:ln>
                          <a:solidFill>
                            <a:prstClr val="black"/>
                          </a:solidFill>
                          <a:effectLst/>
                          <a:uLnTx/>
                          <a:uFillTx/>
                          <a:latin typeface="+mn-lt"/>
                          <a:ea typeface="+mn-ea"/>
                          <a:cs typeface="+mn-cs"/>
                        </a:rPr>
                        <a:t>من خلال الأنشطة المناسبة للعائلة المتعلقة بالترفيه والتشجيع على التعلم والتطور والإزدهار بشكل آمن.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1.4498 %</a:t>
                      </a:r>
                    </a:p>
                  </a:txBody>
                  <a:tcPr/>
                </a:tc>
                <a:extLst>
                  <a:ext uri="{0D108BD9-81ED-4DB2-BD59-A6C34878D82A}">
                    <a16:rowId xmlns:a16="http://schemas.microsoft.com/office/drawing/2014/main" val="1808934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- 2020-04-18 13:37:32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جهازك ال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بحاجة لصيانة؟ توفر لك سامسونج خدمة الاستلام والتوصيل مجانا من وإلى منزلك لبعض هواتف سامسونج المختارة، وفوق هذا، سننظفه تنظيف متكامل مجاناً! لحجز موعداً لإصلاح هاتفك، يرجى الإتصال على 8002474357. لمزيد من التفاصيل حول الشروط والاحكام يرجى زيارة الموقع الالكتروني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2.4503 %</a:t>
                      </a:r>
                    </a:p>
                  </a:txBody>
                  <a:tcPr/>
                </a:tc>
                <a:extLst>
                  <a:ext uri="{0D108BD9-81ED-4DB2-BD59-A6C34878D82A}">
                    <a16:rowId xmlns:a16="http://schemas.microsoft.com/office/drawing/2014/main" val="2595397653"/>
                  </a:ext>
                </a:extLst>
              </a:tr>
            </a:tbl>
          </a:graphicData>
        </a:graphic>
      </p:graphicFrame>
      <p:sp>
        <p:nvSpPr>
          <p:cNvPr id="4" name="Text Placeholder 3">
            <a:extLst>
              <a:ext uri="{FF2B5EF4-FFF2-40B4-BE49-F238E27FC236}">
                <a16:creationId xmlns:a16="http://schemas.microsoft.com/office/drawing/2014/main" id="{04A72B1D-E3A9-440A-B7BD-9AAD0502B0E5}"/>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1035813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CC47-125C-4C95-8327-8EC6A05F1EB5}"/>
              </a:ext>
            </a:extLst>
          </p:cNvPr>
          <p:cNvSpPr>
            <a:spLocks noGrp="1"/>
          </p:cNvSpPr>
          <p:nvPr>
            <p:ph type="title"/>
          </p:nvPr>
        </p:nvSpPr>
        <p:spPr/>
        <p:txBody>
          <a:bodyPr/>
          <a:lstStyle/>
          <a:p>
            <a:r>
              <a:rPr lang="en-US"/>
              <a:t>Twitter Own Tweets Table | Samsung KSA - 2 of 9</a:t>
            </a:r>
          </a:p>
        </p:txBody>
      </p:sp>
      <p:graphicFrame>
        <p:nvGraphicFramePr>
          <p:cNvPr id="5" name="Table Placeholder 4">
            <a:extLst>
              <a:ext uri="{FF2B5EF4-FFF2-40B4-BE49-F238E27FC236}">
                <a16:creationId xmlns:a16="http://schemas.microsoft.com/office/drawing/2014/main" id="{FA99BCB7-42E5-4263-BE9F-1B0BED4A4F1D}"/>
              </a:ext>
            </a:extLst>
          </p:cNvPr>
          <p:cNvGraphicFramePr>
            <a:graphicFrameLocks noGrp="1"/>
          </p:cNvGraphicFramePr>
          <p:nvPr>
            <p:ph type="tbl" sz="quarter" idx="13"/>
            <p:extLst>
              <p:ext uri="{D42A27DB-BD31-4B8C-83A1-F6EECF244321}">
                <p14:modId xmlns:p14="http://schemas.microsoft.com/office/powerpoint/2010/main" val="2473558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15612122"/>
                    </a:ext>
                  </a:extLst>
                </a:gridCol>
                <a:gridCol w="576072">
                  <a:extLst>
                    <a:ext uri="{9D8B030D-6E8A-4147-A177-3AD203B41FA5}">
                      <a16:colId xmlns:a16="http://schemas.microsoft.com/office/drawing/2014/main" val="141531248"/>
                    </a:ext>
                  </a:extLst>
                </a:gridCol>
                <a:gridCol w="576072">
                  <a:extLst>
                    <a:ext uri="{9D8B030D-6E8A-4147-A177-3AD203B41FA5}">
                      <a16:colId xmlns:a16="http://schemas.microsoft.com/office/drawing/2014/main" val="3981522492"/>
                    </a:ext>
                  </a:extLst>
                </a:gridCol>
                <a:gridCol w="576072">
                  <a:extLst>
                    <a:ext uri="{9D8B030D-6E8A-4147-A177-3AD203B41FA5}">
                      <a16:colId xmlns:a16="http://schemas.microsoft.com/office/drawing/2014/main" val="1963870134"/>
                    </a:ext>
                  </a:extLst>
                </a:gridCol>
                <a:gridCol w="576072">
                  <a:extLst>
                    <a:ext uri="{9D8B030D-6E8A-4147-A177-3AD203B41FA5}">
                      <a16:colId xmlns:a16="http://schemas.microsoft.com/office/drawing/2014/main" val="1699497841"/>
                    </a:ext>
                  </a:extLst>
                </a:gridCol>
                <a:gridCol w="576072">
                  <a:extLst>
                    <a:ext uri="{9D8B030D-6E8A-4147-A177-3AD203B41FA5}">
                      <a16:colId xmlns:a16="http://schemas.microsoft.com/office/drawing/2014/main" val="804687046"/>
                    </a:ext>
                  </a:extLst>
                </a:gridCol>
                <a:gridCol w="576072">
                  <a:extLst>
                    <a:ext uri="{9D8B030D-6E8A-4147-A177-3AD203B41FA5}">
                      <a16:colId xmlns:a16="http://schemas.microsoft.com/office/drawing/2014/main" val="2493791980"/>
                    </a:ext>
                  </a:extLst>
                </a:gridCol>
                <a:gridCol w="822960">
                  <a:extLst>
                    <a:ext uri="{9D8B030D-6E8A-4147-A177-3AD203B41FA5}">
                      <a16:colId xmlns:a16="http://schemas.microsoft.com/office/drawing/2014/main" val="1890157909"/>
                    </a:ext>
                  </a:extLst>
                </a:gridCol>
                <a:gridCol w="576072">
                  <a:extLst>
                    <a:ext uri="{9D8B030D-6E8A-4147-A177-3AD203B41FA5}">
                      <a16:colId xmlns:a16="http://schemas.microsoft.com/office/drawing/2014/main" val="496291166"/>
                    </a:ext>
                  </a:extLst>
                </a:gridCol>
                <a:gridCol w="576072">
                  <a:extLst>
                    <a:ext uri="{9D8B030D-6E8A-4147-A177-3AD203B41FA5}">
                      <a16:colId xmlns:a16="http://schemas.microsoft.com/office/drawing/2014/main" val="2078621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3607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- 2020-04-17 20:36:11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جهازك ال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بحاجة لصيانة؟ توفر لك سامسونج خدمة الاستلام والتوصيل مجانا من وإلى منزلك لبعض هواتف سامسونج المختارة، وفوق هذا، سنعقمه لك مجاناً! لحجز موعداً لإصلاح هاتفك، يرجى الإتصال على 8002474357. لمزيد من التفاصيل حول الشروط والاحكام يرجى زيارة الموقع الالكتروني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04/18/2020 04:19:51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3.3395 %</a:t>
                      </a:r>
                    </a:p>
                  </a:txBody>
                  <a:tcPr/>
                </a:tc>
                <a:extLst>
                  <a:ext uri="{0D108BD9-81ED-4DB2-BD59-A6C34878D82A}">
                    <a16:rowId xmlns:a16="http://schemas.microsoft.com/office/drawing/2014/main" val="320537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- 2020-04-16 11:30:00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يحتاج جهاز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الخاص بك لصيانة؟ لا تقلق، نحن سنوفر لك خدمة الاستلام والتسليم من منزلك، وفوق هذا، سنعقمه لك مجاناً! احجز موعداً لإصلاح هاتفك اليوم. اتصل على 8002474357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04/17/2020 04:23:25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3.2005 %</a:t>
                      </a:r>
                    </a:p>
                  </a:txBody>
                  <a:tcPr/>
                </a:tc>
                <a:extLst>
                  <a:ext uri="{0D108BD9-81ED-4DB2-BD59-A6C34878D82A}">
                    <a16:rowId xmlns:a16="http://schemas.microsoft.com/office/drawing/2014/main" val="1820866492"/>
                  </a:ext>
                </a:extLst>
              </a:tr>
            </a:tbl>
          </a:graphicData>
        </a:graphic>
      </p:graphicFrame>
      <p:sp>
        <p:nvSpPr>
          <p:cNvPr id="4" name="Text Placeholder 3">
            <a:extLst>
              <a:ext uri="{FF2B5EF4-FFF2-40B4-BE49-F238E27FC236}">
                <a16:creationId xmlns:a16="http://schemas.microsoft.com/office/drawing/2014/main" id="{B4C76223-BC30-47F4-A200-2583A667A0C4}"/>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2851889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341D0-5994-4DD0-82A3-9676C71ED179}"/>
              </a:ext>
            </a:extLst>
          </p:cNvPr>
          <p:cNvSpPr>
            <a:spLocks noGrp="1"/>
          </p:cNvSpPr>
          <p:nvPr>
            <p:ph type="title"/>
          </p:nvPr>
        </p:nvSpPr>
        <p:spPr/>
        <p:txBody>
          <a:bodyPr/>
          <a:lstStyle/>
          <a:p>
            <a:r>
              <a:rPr lang="en-US"/>
              <a:t>Twitter Own Tweets Table | Samsung KSA - 3 of 9</a:t>
            </a:r>
          </a:p>
        </p:txBody>
      </p:sp>
      <p:graphicFrame>
        <p:nvGraphicFramePr>
          <p:cNvPr id="5" name="Table Placeholder 4">
            <a:extLst>
              <a:ext uri="{FF2B5EF4-FFF2-40B4-BE49-F238E27FC236}">
                <a16:creationId xmlns:a16="http://schemas.microsoft.com/office/drawing/2014/main" id="{E92AD0B2-C49D-4479-B4A1-B66725CFF98E}"/>
              </a:ext>
            </a:extLst>
          </p:cNvPr>
          <p:cNvGraphicFramePr>
            <a:graphicFrameLocks noGrp="1"/>
          </p:cNvGraphicFramePr>
          <p:nvPr>
            <p:ph type="tbl" sz="quarter" idx="13"/>
            <p:extLst>
              <p:ext uri="{D42A27DB-BD31-4B8C-83A1-F6EECF244321}">
                <p14:modId xmlns:p14="http://schemas.microsoft.com/office/powerpoint/2010/main" val="107444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33038611"/>
                    </a:ext>
                  </a:extLst>
                </a:gridCol>
                <a:gridCol w="576072">
                  <a:extLst>
                    <a:ext uri="{9D8B030D-6E8A-4147-A177-3AD203B41FA5}">
                      <a16:colId xmlns:a16="http://schemas.microsoft.com/office/drawing/2014/main" val="498130876"/>
                    </a:ext>
                  </a:extLst>
                </a:gridCol>
                <a:gridCol w="576072">
                  <a:extLst>
                    <a:ext uri="{9D8B030D-6E8A-4147-A177-3AD203B41FA5}">
                      <a16:colId xmlns:a16="http://schemas.microsoft.com/office/drawing/2014/main" val="2455584656"/>
                    </a:ext>
                  </a:extLst>
                </a:gridCol>
                <a:gridCol w="576072">
                  <a:extLst>
                    <a:ext uri="{9D8B030D-6E8A-4147-A177-3AD203B41FA5}">
                      <a16:colId xmlns:a16="http://schemas.microsoft.com/office/drawing/2014/main" val="735003988"/>
                    </a:ext>
                  </a:extLst>
                </a:gridCol>
                <a:gridCol w="576072">
                  <a:extLst>
                    <a:ext uri="{9D8B030D-6E8A-4147-A177-3AD203B41FA5}">
                      <a16:colId xmlns:a16="http://schemas.microsoft.com/office/drawing/2014/main" val="4119226987"/>
                    </a:ext>
                  </a:extLst>
                </a:gridCol>
                <a:gridCol w="576072">
                  <a:extLst>
                    <a:ext uri="{9D8B030D-6E8A-4147-A177-3AD203B41FA5}">
                      <a16:colId xmlns:a16="http://schemas.microsoft.com/office/drawing/2014/main" val="1465352861"/>
                    </a:ext>
                  </a:extLst>
                </a:gridCol>
                <a:gridCol w="576072">
                  <a:extLst>
                    <a:ext uri="{9D8B030D-6E8A-4147-A177-3AD203B41FA5}">
                      <a16:colId xmlns:a16="http://schemas.microsoft.com/office/drawing/2014/main" val="4167785571"/>
                    </a:ext>
                  </a:extLst>
                </a:gridCol>
                <a:gridCol w="822960">
                  <a:extLst>
                    <a:ext uri="{9D8B030D-6E8A-4147-A177-3AD203B41FA5}">
                      <a16:colId xmlns:a16="http://schemas.microsoft.com/office/drawing/2014/main" val="875235806"/>
                    </a:ext>
                  </a:extLst>
                </a:gridCol>
                <a:gridCol w="576072">
                  <a:extLst>
                    <a:ext uri="{9D8B030D-6E8A-4147-A177-3AD203B41FA5}">
                      <a16:colId xmlns:a16="http://schemas.microsoft.com/office/drawing/2014/main" val="2085536385"/>
                    </a:ext>
                  </a:extLst>
                </a:gridCol>
                <a:gridCol w="576072">
                  <a:extLst>
                    <a:ext uri="{9D8B030D-6E8A-4147-A177-3AD203B41FA5}">
                      <a16:colId xmlns:a16="http://schemas.microsoft.com/office/drawing/2014/main" val="1659526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68575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- 2020-04-15 07:53:59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تجبرنا الظروف على الابتعاد الآن
لكننا لن نجعل المسافات
تمنعنا من العيش معاً
تباعدواً، ابقوا معاً
سنتجاوز هذه المرحلة معاً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#GetThroughThisTogether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2.1534 %</a:t>
                      </a:r>
                    </a:p>
                  </a:txBody>
                  <a:tcPr/>
                </a:tc>
                <a:extLst>
                  <a:ext uri="{0D108BD9-81ED-4DB2-BD59-A6C34878D82A}">
                    <a16:rowId xmlns:a16="http://schemas.microsoft.com/office/drawing/2014/main" val="4166133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12:51:07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تواصل وانت بعيد مع سامسونج و</a:t>
                      </a:r>
                      <a:r>
                        <a:rPr kumimoji="0" lang="en-US" sz="1000" b="0" i="0" u="none" strike="noStrike" kern="1200" cap="none" spc="0" normalizeH="0" baseline="0" noProof="0">
                          <a:ln>
                            <a:noFill/>
                          </a:ln>
                          <a:solidFill>
                            <a:prstClr val="black"/>
                          </a:solidFill>
                          <a:effectLst/>
                          <a:uLnTx/>
                          <a:uFillTx/>
                          <a:latin typeface="+mn-lt"/>
                          <a:ea typeface="+mn-ea"/>
                          <a:cs typeface="+mn-cs"/>
                        </a:rPr>
                        <a:t>Google Duo  </a:t>
                      </a:r>
                      <a:r>
                        <a:rPr kumimoji="0" lang="ar-AE" sz="1000" b="0" i="0" u="none" strike="noStrike" kern="1200" cap="none" spc="0" normalizeH="0" baseline="0" noProof="0">
                          <a:ln>
                            <a:noFill/>
                          </a:ln>
                          <a:solidFill>
                            <a:prstClr val="black"/>
                          </a:solidFill>
                          <a:effectLst/>
                          <a:uLnTx/>
                          <a:uFillTx/>
                          <a:latin typeface="+mn-lt"/>
                          <a:ea typeface="+mn-ea"/>
                          <a:cs typeface="+mn-cs"/>
                        </a:rPr>
                        <a:t>عبر مكالمات فيديو عالية الجودة التي تصل إلى عدد أكبر من الأشخاص - بدءًا من مجموعة #</a:t>
                      </a:r>
                      <a:r>
                        <a:rPr kumimoji="0" lang="en-US" sz="1000" b="0" i="0" u="none" strike="noStrike" kern="1200" cap="none" spc="0" normalizeH="0" baseline="0" noProof="0">
                          <a:ln>
                            <a:noFill/>
                          </a:ln>
                          <a:solidFill>
                            <a:prstClr val="black"/>
                          </a:solidFill>
                          <a:effectLst/>
                          <a:uLnTx/>
                          <a:uFillTx/>
                          <a:latin typeface="+mn-lt"/>
                          <a:ea typeface="+mn-ea"/>
                          <a:cs typeface="+mn-cs"/>
                        </a:rPr>
                        <a:t>GalaxyS20. </a:t>
                      </a:r>
                      <a:r>
                        <a:rPr kumimoji="0" lang="ar-AE" sz="1000" b="0" i="0" u="none" strike="noStrike" kern="1200" cap="none" spc="0" normalizeH="0" baseline="0" noProof="0">
                          <a:ln>
                            <a:noFill/>
                          </a:ln>
                          <a:solidFill>
                            <a:prstClr val="black"/>
                          </a:solidFill>
                          <a:effectLst/>
                          <a:uLnTx/>
                          <a:uFillTx/>
                          <a:latin typeface="+mn-lt"/>
                          <a:ea typeface="+mn-ea"/>
                          <a:cs typeface="+mn-cs"/>
                        </a:rPr>
                        <a:t>نحن معك @</a:t>
                      </a:r>
                      <a:r>
                        <a:rPr kumimoji="0" lang="en-US" sz="1000" b="0" i="0" u="none" strike="noStrike" kern="1200" cap="none" spc="0" normalizeH="0" baseline="0" noProof="0">
                          <a:ln>
                            <a:noFill/>
                          </a:ln>
                          <a:solidFill>
                            <a:prstClr val="black"/>
                          </a:solidFill>
                          <a:effectLst/>
                          <a:uLnTx/>
                          <a:uFillTx/>
                          <a:latin typeface="+mn-lt"/>
                          <a:ea typeface="+mn-ea"/>
                          <a:cs typeface="+mn-cs"/>
                        </a:rPr>
                        <a:t>Android. https://t.co/tMlk7dIYdk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0.8176 %</a:t>
                      </a:r>
                    </a:p>
                  </a:txBody>
                  <a:tcPr/>
                </a:tc>
                <a:extLst>
                  <a:ext uri="{0D108BD9-81ED-4DB2-BD59-A6C34878D82A}">
                    <a16:rowId xmlns:a16="http://schemas.microsoft.com/office/drawing/2014/main" val="1819107127"/>
                  </a:ext>
                </a:extLst>
              </a:tr>
            </a:tbl>
          </a:graphicData>
        </a:graphic>
      </p:graphicFrame>
      <p:sp>
        <p:nvSpPr>
          <p:cNvPr id="4" name="Text Placeholder 3">
            <a:extLst>
              <a:ext uri="{FF2B5EF4-FFF2-40B4-BE49-F238E27FC236}">
                <a16:creationId xmlns:a16="http://schemas.microsoft.com/office/drawing/2014/main" id="{4034BCE8-281A-4F3C-9D59-7BD49E9C9BA5}"/>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4193708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32E17-21D4-490C-8774-1A52F0CA8779}"/>
              </a:ext>
            </a:extLst>
          </p:cNvPr>
          <p:cNvSpPr>
            <a:spLocks noGrp="1"/>
          </p:cNvSpPr>
          <p:nvPr>
            <p:ph type="title"/>
          </p:nvPr>
        </p:nvSpPr>
        <p:spPr/>
        <p:txBody>
          <a:bodyPr/>
          <a:lstStyle/>
          <a:p>
            <a:r>
              <a:rPr lang="en-US"/>
              <a:t>Twitter Own Tweets Table | Samsung KSA - 4 of 9</a:t>
            </a:r>
          </a:p>
        </p:txBody>
      </p:sp>
      <p:graphicFrame>
        <p:nvGraphicFramePr>
          <p:cNvPr id="5" name="Table Placeholder 4">
            <a:extLst>
              <a:ext uri="{FF2B5EF4-FFF2-40B4-BE49-F238E27FC236}">
                <a16:creationId xmlns:a16="http://schemas.microsoft.com/office/drawing/2014/main" id="{5B154CDE-D120-4FD5-8219-00E911BCBA38}"/>
              </a:ext>
            </a:extLst>
          </p:cNvPr>
          <p:cNvGraphicFramePr>
            <a:graphicFrameLocks noGrp="1"/>
          </p:cNvGraphicFramePr>
          <p:nvPr>
            <p:ph type="tbl" sz="quarter" idx="13"/>
            <p:extLst>
              <p:ext uri="{D42A27DB-BD31-4B8C-83A1-F6EECF244321}">
                <p14:modId xmlns:p14="http://schemas.microsoft.com/office/powerpoint/2010/main" val="1152576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40403649"/>
                    </a:ext>
                  </a:extLst>
                </a:gridCol>
                <a:gridCol w="576072">
                  <a:extLst>
                    <a:ext uri="{9D8B030D-6E8A-4147-A177-3AD203B41FA5}">
                      <a16:colId xmlns:a16="http://schemas.microsoft.com/office/drawing/2014/main" val="445720046"/>
                    </a:ext>
                  </a:extLst>
                </a:gridCol>
                <a:gridCol w="576072">
                  <a:extLst>
                    <a:ext uri="{9D8B030D-6E8A-4147-A177-3AD203B41FA5}">
                      <a16:colId xmlns:a16="http://schemas.microsoft.com/office/drawing/2014/main" val="3982981494"/>
                    </a:ext>
                  </a:extLst>
                </a:gridCol>
                <a:gridCol w="576072">
                  <a:extLst>
                    <a:ext uri="{9D8B030D-6E8A-4147-A177-3AD203B41FA5}">
                      <a16:colId xmlns:a16="http://schemas.microsoft.com/office/drawing/2014/main" val="845359532"/>
                    </a:ext>
                  </a:extLst>
                </a:gridCol>
                <a:gridCol w="576072">
                  <a:extLst>
                    <a:ext uri="{9D8B030D-6E8A-4147-A177-3AD203B41FA5}">
                      <a16:colId xmlns:a16="http://schemas.microsoft.com/office/drawing/2014/main" val="609517236"/>
                    </a:ext>
                  </a:extLst>
                </a:gridCol>
                <a:gridCol w="576072">
                  <a:extLst>
                    <a:ext uri="{9D8B030D-6E8A-4147-A177-3AD203B41FA5}">
                      <a16:colId xmlns:a16="http://schemas.microsoft.com/office/drawing/2014/main" val="847732641"/>
                    </a:ext>
                  </a:extLst>
                </a:gridCol>
                <a:gridCol w="576072">
                  <a:extLst>
                    <a:ext uri="{9D8B030D-6E8A-4147-A177-3AD203B41FA5}">
                      <a16:colId xmlns:a16="http://schemas.microsoft.com/office/drawing/2014/main" val="298865888"/>
                    </a:ext>
                  </a:extLst>
                </a:gridCol>
                <a:gridCol w="822960">
                  <a:extLst>
                    <a:ext uri="{9D8B030D-6E8A-4147-A177-3AD203B41FA5}">
                      <a16:colId xmlns:a16="http://schemas.microsoft.com/office/drawing/2014/main" val="4153549062"/>
                    </a:ext>
                  </a:extLst>
                </a:gridCol>
                <a:gridCol w="576072">
                  <a:extLst>
                    <a:ext uri="{9D8B030D-6E8A-4147-A177-3AD203B41FA5}">
                      <a16:colId xmlns:a16="http://schemas.microsoft.com/office/drawing/2014/main" val="902161653"/>
                    </a:ext>
                  </a:extLst>
                </a:gridCol>
                <a:gridCol w="576072">
                  <a:extLst>
                    <a:ext uri="{9D8B030D-6E8A-4147-A177-3AD203B41FA5}">
                      <a16:colId xmlns:a16="http://schemas.microsoft.com/office/drawing/2014/main" val="822118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564586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09:26:48</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spreading the love out there. 
Congrats to the winners of these shots.
#LoveforGalaxy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1.4251 %</a:t>
                      </a:r>
                    </a:p>
                  </a:txBody>
                  <a:tcPr/>
                </a:tc>
                <a:extLst>
                  <a:ext uri="{0D108BD9-81ED-4DB2-BD59-A6C34878D82A}">
                    <a16:rowId xmlns:a16="http://schemas.microsoft.com/office/drawing/2014/main" val="203573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09:24:19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نشكر كل اللي شاركونا في نشر المحبة و مبروك للفائزين معانا بأروع  اللقطات.
#</a:t>
                      </a:r>
                      <a:r>
                        <a:rPr kumimoji="0" lang="en-US" sz="1000" b="0" i="0" u="none" strike="noStrike" kern="1200" cap="none" spc="0" normalizeH="0" baseline="0" noProof="0">
                          <a:ln>
                            <a:noFill/>
                          </a:ln>
                          <a:solidFill>
                            <a:prstClr val="black"/>
                          </a:solidFill>
                          <a:effectLst/>
                          <a:uLnTx/>
                          <a:uFillTx/>
                          <a:latin typeface="+mn-lt"/>
                          <a:ea typeface="+mn-ea"/>
                          <a:cs typeface="+mn-cs"/>
                        </a:rPr>
                        <a:t>LoveforGalaxy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1.3160 %</a:t>
                      </a:r>
                    </a:p>
                  </a:txBody>
                  <a:tcPr/>
                </a:tc>
                <a:extLst>
                  <a:ext uri="{0D108BD9-81ED-4DB2-BD59-A6C34878D82A}">
                    <a16:rowId xmlns:a16="http://schemas.microsoft.com/office/drawing/2014/main" val="3199737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- 2020-04-02 09:37:56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نصائح تنظيف جوالك بطريقة صحيحة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5.0615 %</a:t>
                      </a:r>
                    </a:p>
                  </a:txBody>
                  <a:tcPr/>
                </a:tc>
                <a:extLst>
                  <a:ext uri="{0D108BD9-81ED-4DB2-BD59-A6C34878D82A}">
                    <a16:rowId xmlns:a16="http://schemas.microsoft.com/office/drawing/2014/main" val="2080066522"/>
                  </a:ext>
                </a:extLst>
              </a:tr>
            </a:tbl>
          </a:graphicData>
        </a:graphic>
      </p:graphicFrame>
      <p:sp>
        <p:nvSpPr>
          <p:cNvPr id="4" name="Text Placeholder 3">
            <a:extLst>
              <a:ext uri="{FF2B5EF4-FFF2-40B4-BE49-F238E27FC236}">
                <a16:creationId xmlns:a16="http://schemas.microsoft.com/office/drawing/2014/main" id="{656F2AAD-EBDD-451C-B98F-2A7CEBE2CA21}"/>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3960503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013E8-F2B7-42B5-B84C-76FBD01D26E6}"/>
              </a:ext>
            </a:extLst>
          </p:cNvPr>
          <p:cNvSpPr>
            <a:spLocks noGrp="1"/>
          </p:cNvSpPr>
          <p:nvPr>
            <p:ph type="title"/>
          </p:nvPr>
        </p:nvSpPr>
        <p:spPr/>
        <p:txBody>
          <a:bodyPr/>
          <a:lstStyle/>
          <a:p>
            <a:r>
              <a:rPr lang="en-US"/>
              <a:t>Twitter Own Tweets Table | Samsung KSA - 5 of 9</a:t>
            </a:r>
          </a:p>
        </p:txBody>
      </p:sp>
      <p:graphicFrame>
        <p:nvGraphicFramePr>
          <p:cNvPr id="5" name="Table Placeholder 4">
            <a:extLst>
              <a:ext uri="{FF2B5EF4-FFF2-40B4-BE49-F238E27FC236}">
                <a16:creationId xmlns:a16="http://schemas.microsoft.com/office/drawing/2014/main" id="{F8C971C7-BE8C-4AF4-B8A7-79AD71551D2A}"/>
              </a:ext>
            </a:extLst>
          </p:cNvPr>
          <p:cNvGraphicFramePr>
            <a:graphicFrameLocks noGrp="1"/>
          </p:cNvGraphicFramePr>
          <p:nvPr>
            <p:ph type="tbl" sz="quarter" idx="13"/>
            <p:extLst>
              <p:ext uri="{D42A27DB-BD31-4B8C-83A1-F6EECF244321}">
                <p14:modId xmlns:p14="http://schemas.microsoft.com/office/powerpoint/2010/main" val="2496546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96624498"/>
                    </a:ext>
                  </a:extLst>
                </a:gridCol>
                <a:gridCol w="576072">
                  <a:extLst>
                    <a:ext uri="{9D8B030D-6E8A-4147-A177-3AD203B41FA5}">
                      <a16:colId xmlns:a16="http://schemas.microsoft.com/office/drawing/2014/main" val="2477517190"/>
                    </a:ext>
                  </a:extLst>
                </a:gridCol>
                <a:gridCol w="576072">
                  <a:extLst>
                    <a:ext uri="{9D8B030D-6E8A-4147-A177-3AD203B41FA5}">
                      <a16:colId xmlns:a16="http://schemas.microsoft.com/office/drawing/2014/main" val="1302628620"/>
                    </a:ext>
                  </a:extLst>
                </a:gridCol>
                <a:gridCol w="576072">
                  <a:extLst>
                    <a:ext uri="{9D8B030D-6E8A-4147-A177-3AD203B41FA5}">
                      <a16:colId xmlns:a16="http://schemas.microsoft.com/office/drawing/2014/main" val="441437508"/>
                    </a:ext>
                  </a:extLst>
                </a:gridCol>
                <a:gridCol w="576072">
                  <a:extLst>
                    <a:ext uri="{9D8B030D-6E8A-4147-A177-3AD203B41FA5}">
                      <a16:colId xmlns:a16="http://schemas.microsoft.com/office/drawing/2014/main" val="994162606"/>
                    </a:ext>
                  </a:extLst>
                </a:gridCol>
                <a:gridCol w="576072">
                  <a:extLst>
                    <a:ext uri="{9D8B030D-6E8A-4147-A177-3AD203B41FA5}">
                      <a16:colId xmlns:a16="http://schemas.microsoft.com/office/drawing/2014/main" val="2249003376"/>
                    </a:ext>
                  </a:extLst>
                </a:gridCol>
                <a:gridCol w="576072">
                  <a:extLst>
                    <a:ext uri="{9D8B030D-6E8A-4147-A177-3AD203B41FA5}">
                      <a16:colId xmlns:a16="http://schemas.microsoft.com/office/drawing/2014/main" val="2897236971"/>
                    </a:ext>
                  </a:extLst>
                </a:gridCol>
                <a:gridCol w="822960">
                  <a:extLst>
                    <a:ext uri="{9D8B030D-6E8A-4147-A177-3AD203B41FA5}">
                      <a16:colId xmlns:a16="http://schemas.microsoft.com/office/drawing/2014/main" val="2563826168"/>
                    </a:ext>
                  </a:extLst>
                </a:gridCol>
                <a:gridCol w="576072">
                  <a:extLst>
                    <a:ext uri="{9D8B030D-6E8A-4147-A177-3AD203B41FA5}">
                      <a16:colId xmlns:a16="http://schemas.microsoft.com/office/drawing/2014/main" val="2309814843"/>
                    </a:ext>
                  </a:extLst>
                </a:gridCol>
                <a:gridCol w="576072">
                  <a:extLst>
                    <a:ext uri="{9D8B030D-6E8A-4147-A177-3AD203B41FA5}">
                      <a16:colId xmlns:a16="http://schemas.microsoft.com/office/drawing/2014/main" val="653609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686748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- 2020-03-30 10:09:00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اشحن </a:t>
                      </a:r>
                      <a:r>
                        <a:rPr kumimoji="0" lang="en-US" sz="1000" b="0" i="0" u="none" strike="noStrike" kern="1200" cap="none" spc="0" normalizeH="0" baseline="0" noProof="0">
                          <a:ln>
                            <a:noFill/>
                          </a:ln>
                          <a:solidFill>
                            <a:prstClr val="black"/>
                          </a:solidFill>
                          <a:effectLst/>
                          <a:uLnTx/>
                          <a:uFillTx/>
                          <a:latin typeface="+mn-lt"/>
                          <a:ea typeface="+mn-ea"/>
                          <a:cs typeface="+mn-cs"/>
                        </a:rPr>
                        <a:t>GalaxyBuds+ </a:t>
                      </a:r>
                      <a:r>
                        <a:rPr kumimoji="0" lang="ar-AE" sz="1000" b="0" i="0" u="none" strike="noStrike" kern="1200" cap="none" spc="0" normalizeH="0" baseline="0" noProof="0">
                          <a:ln>
                            <a:noFill/>
                          </a:ln>
                          <a:solidFill>
                            <a:prstClr val="black"/>
                          </a:solidFill>
                          <a:effectLst/>
                          <a:uLnTx/>
                          <a:uFillTx/>
                          <a:latin typeface="+mn-lt"/>
                          <a:ea typeface="+mn-ea"/>
                          <a:cs typeface="+mn-cs"/>
                        </a:rPr>
                        <a:t>لاسلكياً مع جوالك بكل سهولة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4.3455 %</a:t>
                      </a:r>
                    </a:p>
                  </a:txBody>
                  <a:tcPr/>
                </a:tc>
                <a:extLst>
                  <a:ext uri="{0D108BD9-81ED-4DB2-BD59-A6C34878D82A}">
                    <a16:rowId xmlns:a16="http://schemas.microsoft.com/office/drawing/2014/main" val="921096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- 2020-03-28 14:09:15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مجتمعين في بيت واحد في أمان. اطفئ النور في هذه الساعة لتوفر الطاقة في ساعة الأرض الساعة 8:30 مساء. #خلك_في_بيتك </a:t>
                      </a:r>
                      <a:r>
                        <a:rPr kumimoji="0" lang="en-US" sz="1000" b="0" i="0" u="none" strike="noStrike" kern="1200" cap="none" spc="0" normalizeH="0" baseline="0" noProof="0">
                          <a:ln>
                            <a:noFill/>
                          </a:ln>
                          <a:solidFill>
                            <a:prstClr val="black"/>
                          </a:solidFill>
                          <a:effectLst/>
                          <a:uLnTx/>
                          <a:uFillTx/>
                          <a:latin typeface="+mn-lt"/>
                          <a:ea typeface="+mn-ea"/>
                          <a:cs typeface="+mn-cs"/>
                        </a:rPr>
                        <a:t>https://t.co/FUWMGfsGH6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2.6990 %</a:t>
                      </a:r>
                    </a:p>
                  </a:txBody>
                  <a:tcPr/>
                </a:tc>
                <a:extLst>
                  <a:ext uri="{0D108BD9-81ED-4DB2-BD59-A6C34878D82A}">
                    <a16:rowId xmlns:a16="http://schemas.microsoft.com/office/drawing/2014/main" val="2050952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- 2020-03-28 09:10:00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نحسن الجودة الى مستوى أعلى. </a:t>
                      </a:r>
                      <a:r>
                        <a:rPr kumimoji="0" lang="en-US" sz="1000" b="0" i="0" u="none" strike="noStrike" kern="1200" cap="none" spc="0" normalizeH="0" baseline="0" noProof="0">
                          <a:ln>
                            <a:noFill/>
                          </a:ln>
                          <a:solidFill>
                            <a:prstClr val="black"/>
                          </a:solidFill>
                          <a:effectLst/>
                          <a:uLnTx/>
                          <a:uFillTx/>
                          <a:latin typeface="+mn-lt"/>
                          <a:ea typeface="+mn-ea"/>
                          <a:cs typeface="+mn-cs"/>
                        </a:rPr>
                        <a:t>Galaxy Buds+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2.2310 %</a:t>
                      </a:r>
                    </a:p>
                  </a:txBody>
                  <a:tcPr/>
                </a:tc>
                <a:extLst>
                  <a:ext uri="{0D108BD9-81ED-4DB2-BD59-A6C34878D82A}">
                    <a16:rowId xmlns:a16="http://schemas.microsoft.com/office/drawing/2014/main" val="1021823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- 2020-03-27 09:09:00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بطارية تدوم ل11 ساعة عشان تستانس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3.8739 %</a:t>
                      </a:r>
                    </a:p>
                  </a:txBody>
                  <a:tcPr/>
                </a:tc>
                <a:extLst>
                  <a:ext uri="{0D108BD9-81ED-4DB2-BD59-A6C34878D82A}">
                    <a16:rowId xmlns:a16="http://schemas.microsoft.com/office/drawing/2014/main" val="3620684159"/>
                  </a:ext>
                </a:extLst>
              </a:tr>
            </a:tbl>
          </a:graphicData>
        </a:graphic>
      </p:graphicFrame>
      <p:sp>
        <p:nvSpPr>
          <p:cNvPr id="4" name="Text Placeholder 3">
            <a:extLst>
              <a:ext uri="{FF2B5EF4-FFF2-40B4-BE49-F238E27FC236}">
                <a16:creationId xmlns:a16="http://schemas.microsoft.com/office/drawing/2014/main" id="{41AD5EDF-D643-480A-BD3E-7976B8D36D32}"/>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734583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222DA-5FEF-49C9-A34C-82219584ADF0}"/>
              </a:ext>
            </a:extLst>
          </p:cNvPr>
          <p:cNvSpPr>
            <a:spLocks noGrp="1"/>
          </p:cNvSpPr>
          <p:nvPr>
            <p:ph type="title"/>
          </p:nvPr>
        </p:nvSpPr>
        <p:spPr/>
        <p:txBody>
          <a:bodyPr/>
          <a:lstStyle/>
          <a:p>
            <a:r>
              <a:rPr lang="en-US"/>
              <a:t>Twitter Own Tweets Table | Samsung KSA - 6 of 9</a:t>
            </a:r>
          </a:p>
        </p:txBody>
      </p:sp>
      <p:graphicFrame>
        <p:nvGraphicFramePr>
          <p:cNvPr id="5" name="Table Placeholder 4">
            <a:extLst>
              <a:ext uri="{FF2B5EF4-FFF2-40B4-BE49-F238E27FC236}">
                <a16:creationId xmlns:a16="http://schemas.microsoft.com/office/drawing/2014/main" id="{90F92819-DDAD-47FF-BD4A-C5CB737D924F}"/>
              </a:ext>
            </a:extLst>
          </p:cNvPr>
          <p:cNvGraphicFramePr>
            <a:graphicFrameLocks noGrp="1"/>
          </p:cNvGraphicFramePr>
          <p:nvPr>
            <p:ph type="tbl" sz="quarter" idx="13"/>
            <p:extLst>
              <p:ext uri="{D42A27DB-BD31-4B8C-83A1-F6EECF244321}">
                <p14:modId xmlns:p14="http://schemas.microsoft.com/office/powerpoint/2010/main" val="206190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78466351"/>
                    </a:ext>
                  </a:extLst>
                </a:gridCol>
                <a:gridCol w="576072">
                  <a:extLst>
                    <a:ext uri="{9D8B030D-6E8A-4147-A177-3AD203B41FA5}">
                      <a16:colId xmlns:a16="http://schemas.microsoft.com/office/drawing/2014/main" val="2117334799"/>
                    </a:ext>
                  </a:extLst>
                </a:gridCol>
                <a:gridCol w="576072">
                  <a:extLst>
                    <a:ext uri="{9D8B030D-6E8A-4147-A177-3AD203B41FA5}">
                      <a16:colId xmlns:a16="http://schemas.microsoft.com/office/drawing/2014/main" val="1629806257"/>
                    </a:ext>
                  </a:extLst>
                </a:gridCol>
                <a:gridCol w="576072">
                  <a:extLst>
                    <a:ext uri="{9D8B030D-6E8A-4147-A177-3AD203B41FA5}">
                      <a16:colId xmlns:a16="http://schemas.microsoft.com/office/drawing/2014/main" val="3071432257"/>
                    </a:ext>
                  </a:extLst>
                </a:gridCol>
                <a:gridCol w="576072">
                  <a:extLst>
                    <a:ext uri="{9D8B030D-6E8A-4147-A177-3AD203B41FA5}">
                      <a16:colId xmlns:a16="http://schemas.microsoft.com/office/drawing/2014/main" val="396277989"/>
                    </a:ext>
                  </a:extLst>
                </a:gridCol>
                <a:gridCol w="576072">
                  <a:extLst>
                    <a:ext uri="{9D8B030D-6E8A-4147-A177-3AD203B41FA5}">
                      <a16:colId xmlns:a16="http://schemas.microsoft.com/office/drawing/2014/main" val="3535856171"/>
                    </a:ext>
                  </a:extLst>
                </a:gridCol>
                <a:gridCol w="576072">
                  <a:extLst>
                    <a:ext uri="{9D8B030D-6E8A-4147-A177-3AD203B41FA5}">
                      <a16:colId xmlns:a16="http://schemas.microsoft.com/office/drawing/2014/main" val="2559808618"/>
                    </a:ext>
                  </a:extLst>
                </a:gridCol>
                <a:gridCol w="822960">
                  <a:extLst>
                    <a:ext uri="{9D8B030D-6E8A-4147-A177-3AD203B41FA5}">
                      <a16:colId xmlns:a16="http://schemas.microsoft.com/office/drawing/2014/main" val="3811910033"/>
                    </a:ext>
                  </a:extLst>
                </a:gridCol>
                <a:gridCol w="576072">
                  <a:extLst>
                    <a:ext uri="{9D8B030D-6E8A-4147-A177-3AD203B41FA5}">
                      <a16:colId xmlns:a16="http://schemas.microsoft.com/office/drawing/2014/main" val="1827829959"/>
                    </a:ext>
                  </a:extLst>
                </a:gridCol>
                <a:gridCol w="576072">
                  <a:extLst>
                    <a:ext uri="{9D8B030D-6E8A-4147-A177-3AD203B41FA5}">
                      <a16:colId xmlns:a16="http://schemas.microsoft.com/office/drawing/2014/main" val="4142639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05086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- 2020-03-24 09:08:00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اشبك جوالك مع سماعاتك </a:t>
                      </a:r>
                      <a:r>
                        <a:rPr kumimoji="0" lang="en-US" sz="1000" b="0" i="0" u="none" strike="noStrike" kern="1200" cap="none" spc="0" normalizeH="0" baseline="0" noProof="0">
                          <a:ln>
                            <a:noFill/>
                          </a:ln>
                          <a:solidFill>
                            <a:prstClr val="black"/>
                          </a:solidFill>
                          <a:effectLst/>
                          <a:uLnTx/>
                          <a:uFillTx/>
                          <a:latin typeface="+mn-lt"/>
                          <a:ea typeface="+mn-ea"/>
                          <a:cs typeface="+mn-cs"/>
                        </a:rPr>
                        <a:t>Galaxy Buds+ </a:t>
                      </a:r>
                      <a:r>
                        <a:rPr kumimoji="0" lang="ar-AE" sz="1000" b="0" i="0" u="none" strike="noStrike" kern="1200" cap="none" spc="0" normalizeH="0" baseline="0" noProof="0">
                          <a:ln>
                            <a:noFill/>
                          </a:ln>
                          <a:solidFill>
                            <a:prstClr val="black"/>
                          </a:solidFill>
                          <a:effectLst/>
                          <a:uLnTx/>
                          <a:uFillTx/>
                          <a:latin typeface="+mn-lt"/>
                          <a:ea typeface="+mn-ea"/>
                          <a:cs typeface="+mn-cs"/>
                        </a:rPr>
                        <a:t>تلقائيا.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3.3340 %</a:t>
                      </a:r>
                    </a:p>
                  </a:txBody>
                  <a:tcPr/>
                </a:tc>
                <a:extLst>
                  <a:ext uri="{0D108BD9-81ED-4DB2-BD59-A6C34878D82A}">
                    <a16:rowId xmlns:a16="http://schemas.microsoft.com/office/drawing/2014/main" val="73826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- 2020-03-24 07:40:04</a:t>
                      </a:r>
                      <a:r>
                        <a:rPr kumimoji="0" lang="en-US" sz="1000" b="0" i="0" u="none" strike="noStrike" kern="1200" cap="none" spc="0" normalizeH="0" baseline="0" noProof="0">
                          <a:ln>
                            <a:noFill/>
                          </a:ln>
                          <a:solidFill>
                            <a:prstClr val="black"/>
                          </a:solidFill>
                          <a:effectLst/>
                          <a:uLnTx/>
                          <a:uFillTx/>
                          <a:latin typeface="+mn-lt"/>
                          <a:ea typeface="+mn-ea"/>
                          <a:cs typeface="+mn-cs"/>
                        </a:rPr>
                        <a:t>
 A week full of love! Best shots of this week of our #LoveforGalaxy competition. Share your shots with us for a chance to win Galaxy S20 Ultra or other Samsung devices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1.5281 %</a:t>
                      </a:r>
                    </a:p>
                  </a:txBody>
                  <a:tcPr/>
                </a:tc>
                <a:extLst>
                  <a:ext uri="{0D108BD9-81ED-4DB2-BD59-A6C34878D82A}">
                    <a16:rowId xmlns:a16="http://schemas.microsoft.com/office/drawing/2014/main" val="3180587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- 2020-03-23 15:03:55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أسبوع مليء بالحب! أفضل صور لمسابقة #</a:t>
                      </a:r>
                      <a:r>
                        <a:rPr kumimoji="0" lang="en-US" sz="1000" b="0" i="0" u="none" strike="noStrike" kern="1200" cap="none" spc="0" normalizeH="0" baseline="0" noProof="0">
                          <a:ln>
                            <a:noFill/>
                          </a:ln>
                          <a:solidFill>
                            <a:prstClr val="black"/>
                          </a:solidFill>
                          <a:effectLst/>
                          <a:uLnTx/>
                          <a:uFillTx/>
                          <a:latin typeface="+mn-lt"/>
                          <a:ea typeface="+mn-ea"/>
                          <a:cs typeface="+mn-cs"/>
                        </a:rPr>
                        <a:t>LoveforGalaxy. </a:t>
                      </a:r>
                      <a:r>
                        <a:rPr kumimoji="0" lang="ar-AE" sz="1000" b="0" i="0" u="none" strike="noStrike" kern="1200" cap="none" spc="0" normalizeH="0" baseline="0" noProof="0">
                          <a:ln>
                            <a:noFill/>
                          </a:ln>
                          <a:solidFill>
                            <a:prstClr val="black"/>
                          </a:solidFill>
                          <a:effectLst/>
                          <a:uLnTx/>
                          <a:uFillTx/>
                          <a:latin typeface="+mn-lt"/>
                          <a:ea typeface="+mn-ea"/>
                          <a:cs typeface="+mn-cs"/>
                        </a:rPr>
                        <a:t>لا تفوتوا فرصة الفوز 
بجوال </a:t>
                      </a:r>
                      <a:r>
                        <a:rPr kumimoji="0" lang="en-US" sz="1000" b="0" i="0" u="none" strike="noStrike" kern="1200" cap="none" spc="0" normalizeH="0" baseline="0" noProof="0">
                          <a:ln>
                            <a:noFill/>
                          </a:ln>
                          <a:solidFill>
                            <a:prstClr val="black"/>
                          </a:solidFill>
                          <a:effectLst/>
                          <a:uLnTx/>
                          <a:uFillTx/>
                          <a:latin typeface="+mn-lt"/>
                          <a:ea typeface="+mn-ea"/>
                          <a:cs typeface="+mn-cs"/>
                        </a:rPr>
                        <a:t>Galaxy S20 Ultra </a:t>
                      </a:r>
                      <a:r>
                        <a:rPr kumimoji="0" lang="ar-AE" sz="1000" b="0" i="0" u="none" strike="noStrike" kern="1200" cap="none" spc="0" normalizeH="0" baseline="0" noProof="0">
                          <a:ln>
                            <a:noFill/>
                          </a:ln>
                          <a:solidFill>
                            <a:prstClr val="black"/>
                          </a:solidFill>
                          <a:effectLst/>
                          <a:uLnTx/>
                          <a:uFillTx/>
                          <a:latin typeface="+mn-lt"/>
                          <a:ea typeface="+mn-ea"/>
                          <a:cs typeface="+mn-cs"/>
                        </a:rPr>
                        <a:t>أو أجهزة سامسونج ثانية.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2.0812 %</a:t>
                      </a:r>
                    </a:p>
                  </a:txBody>
                  <a:tcPr/>
                </a:tc>
                <a:extLst>
                  <a:ext uri="{0D108BD9-81ED-4DB2-BD59-A6C34878D82A}">
                    <a16:rowId xmlns:a16="http://schemas.microsoft.com/office/drawing/2014/main" val="3184993708"/>
                  </a:ext>
                </a:extLst>
              </a:tr>
            </a:tbl>
          </a:graphicData>
        </a:graphic>
      </p:graphicFrame>
      <p:sp>
        <p:nvSpPr>
          <p:cNvPr id="4" name="Text Placeholder 3">
            <a:extLst>
              <a:ext uri="{FF2B5EF4-FFF2-40B4-BE49-F238E27FC236}">
                <a16:creationId xmlns:a16="http://schemas.microsoft.com/office/drawing/2014/main" id="{20730F3D-BD75-413F-8FD8-C84F26A135F2}"/>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1909696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20D90-CD21-48DD-9B8B-F8D7B8B000B0}"/>
              </a:ext>
            </a:extLst>
          </p:cNvPr>
          <p:cNvSpPr>
            <a:spLocks noGrp="1"/>
          </p:cNvSpPr>
          <p:nvPr>
            <p:ph type="title"/>
          </p:nvPr>
        </p:nvSpPr>
        <p:spPr/>
        <p:txBody>
          <a:bodyPr/>
          <a:lstStyle/>
          <a:p>
            <a:r>
              <a:rPr lang="en-US"/>
              <a:t>Twitter Own Tweets Table | Samsung KSA - 7 of 9</a:t>
            </a:r>
          </a:p>
        </p:txBody>
      </p:sp>
      <p:graphicFrame>
        <p:nvGraphicFramePr>
          <p:cNvPr id="5" name="Table Placeholder 4">
            <a:extLst>
              <a:ext uri="{FF2B5EF4-FFF2-40B4-BE49-F238E27FC236}">
                <a16:creationId xmlns:a16="http://schemas.microsoft.com/office/drawing/2014/main" id="{3DE1327B-C976-4C71-AEA1-769AF60433EC}"/>
              </a:ext>
            </a:extLst>
          </p:cNvPr>
          <p:cNvGraphicFramePr>
            <a:graphicFrameLocks noGrp="1"/>
          </p:cNvGraphicFramePr>
          <p:nvPr>
            <p:ph type="tbl" sz="quarter" idx="13"/>
            <p:extLst>
              <p:ext uri="{D42A27DB-BD31-4B8C-83A1-F6EECF244321}">
                <p14:modId xmlns:p14="http://schemas.microsoft.com/office/powerpoint/2010/main" val="1886338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94465756"/>
                    </a:ext>
                  </a:extLst>
                </a:gridCol>
                <a:gridCol w="576072">
                  <a:extLst>
                    <a:ext uri="{9D8B030D-6E8A-4147-A177-3AD203B41FA5}">
                      <a16:colId xmlns:a16="http://schemas.microsoft.com/office/drawing/2014/main" val="1711658207"/>
                    </a:ext>
                  </a:extLst>
                </a:gridCol>
                <a:gridCol w="576072">
                  <a:extLst>
                    <a:ext uri="{9D8B030D-6E8A-4147-A177-3AD203B41FA5}">
                      <a16:colId xmlns:a16="http://schemas.microsoft.com/office/drawing/2014/main" val="3886107329"/>
                    </a:ext>
                  </a:extLst>
                </a:gridCol>
                <a:gridCol w="576072">
                  <a:extLst>
                    <a:ext uri="{9D8B030D-6E8A-4147-A177-3AD203B41FA5}">
                      <a16:colId xmlns:a16="http://schemas.microsoft.com/office/drawing/2014/main" val="119237736"/>
                    </a:ext>
                  </a:extLst>
                </a:gridCol>
                <a:gridCol w="576072">
                  <a:extLst>
                    <a:ext uri="{9D8B030D-6E8A-4147-A177-3AD203B41FA5}">
                      <a16:colId xmlns:a16="http://schemas.microsoft.com/office/drawing/2014/main" val="2200359638"/>
                    </a:ext>
                  </a:extLst>
                </a:gridCol>
                <a:gridCol w="576072">
                  <a:extLst>
                    <a:ext uri="{9D8B030D-6E8A-4147-A177-3AD203B41FA5}">
                      <a16:colId xmlns:a16="http://schemas.microsoft.com/office/drawing/2014/main" val="1339469381"/>
                    </a:ext>
                  </a:extLst>
                </a:gridCol>
                <a:gridCol w="576072">
                  <a:extLst>
                    <a:ext uri="{9D8B030D-6E8A-4147-A177-3AD203B41FA5}">
                      <a16:colId xmlns:a16="http://schemas.microsoft.com/office/drawing/2014/main" val="3813607045"/>
                    </a:ext>
                  </a:extLst>
                </a:gridCol>
                <a:gridCol w="822960">
                  <a:extLst>
                    <a:ext uri="{9D8B030D-6E8A-4147-A177-3AD203B41FA5}">
                      <a16:colId xmlns:a16="http://schemas.microsoft.com/office/drawing/2014/main" val="1377375722"/>
                    </a:ext>
                  </a:extLst>
                </a:gridCol>
                <a:gridCol w="576072">
                  <a:extLst>
                    <a:ext uri="{9D8B030D-6E8A-4147-A177-3AD203B41FA5}">
                      <a16:colId xmlns:a16="http://schemas.microsoft.com/office/drawing/2014/main" val="3599808828"/>
                    </a:ext>
                  </a:extLst>
                </a:gridCol>
                <a:gridCol w="576072">
                  <a:extLst>
                    <a:ext uri="{9D8B030D-6E8A-4147-A177-3AD203B41FA5}">
                      <a16:colId xmlns:a16="http://schemas.microsoft.com/office/drawing/2014/main" val="4226354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958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- 2020-03-22 14:01:02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خلف الكواليس مع فرقة </a:t>
                      </a:r>
                      <a:r>
                        <a:rPr kumimoji="0" lang="en-US" sz="1000" b="0" i="0" u="none" strike="noStrike" kern="1200" cap="none" spc="0" normalizeH="0" baseline="0" noProof="0">
                          <a:ln>
                            <a:noFill/>
                          </a:ln>
                          <a:solidFill>
                            <a:prstClr val="black"/>
                          </a:solidFill>
                          <a:effectLst/>
                          <a:uLnTx/>
                          <a:uFillTx/>
                          <a:latin typeface="+mn-lt"/>
                          <a:ea typeface="+mn-ea"/>
                          <a:cs typeface="+mn-cs"/>
                        </a:rPr>
                        <a:t>BTS.
 </a:t>
                      </a:r>
                      <a:r>
                        <a:rPr kumimoji="0" lang="ar-AE" sz="1000" b="0" i="0" u="none" strike="noStrike" kern="1200" cap="none" spc="0" normalizeH="0" baseline="0" noProof="0">
                          <a:ln>
                            <a:noFill/>
                          </a:ln>
                          <a:solidFill>
                            <a:prstClr val="black"/>
                          </a:solidFill>
                          <a:effectLst/>
                          <a:uLnTx/>
                          <a:uFillTx/>
                          <a:latin typeface="+mn-lt"/>
                          <a:ea typeface="+mn-ea"/>
                          <a:cs typeface="+mn-cs"/>
                        </a:rPr>
                        <a:t>تم التصوير بمجموعة </a:t>
                      </a:r>
                      <a:r>
                        <a:rPr kumimoji="0" lang="en-US" sz="1000" b="0" i="0" u="none" strike="noStrike" kern="1200" cap="none" spc="0" normalizeH="0" baseline="0" noProof="0">
                          <a:ln>
                            <a:noFill/>
                          </a:ln>
                          <a:solidFill>
                            <a:prstClr val="black"/>
                          </a:solidFill>
                          <a:effectLst/>
                          <a:uLnTx/>
                          <a:uFillTx/>
                          <a:latin typeface="+mn-lt"/>
                          <a:ea typeface="+mn-ea"/>
                          <a:cs typeface="+mn-cs"/>
                        </a:rPr>
                        <a:t>Galaxy S20، </a:t>
                      </a:r>
                      <a:r>
                        <a:rPr kumimoji="0" lang="ar-AE" sz="1000" b="0" i="0" u="none" strike="noStrike" kern="1200" cap="none" spc="0" normalizeH="0" baseline="0" noProof="0">
                          <a:ln>
                            <a:noFill/>
                          </a:ln>
                          <a:solidFill>
                            <a:prstClr val="black"/>
                          </a:solidFill>
                          <a:effectLst/>
                          <a:uLnTx/>
                          <a:uFillTx/>
                          <a:latin typeface="+mn-lt"/>
                          <a:ea typeface="+mn-ea"/>
                          <a:cs typeface="+mn-cs"/>
                        </a:rPr>
                        <a:t>صور فائقة الوضوح مع الأغنية التي تسمعونها هي "</a:t>
                      </a:r>
                      <a:r>
                        <a:rPr kumimoji="0" lang="en-US" sz="1000" b="0" i="0" u="none" strike="noStrike" kern="1200" cap="none" spc="0" normalizeH="0" baseline="0" noProof="0">
                          <a:ln>
                            <a:noFill/>
                          </a:ln>
                          <a:solidFill>
                            <a:prstClr val="black"/>
                          </a:solidFill>
                          <a:effectLst/>
                          <a:uLnTx/>
                          <a:uFillTx/>
                          <a:latin typeface="+mn-lt"/>
                          <a:ea typeface="+mn-ea"/>
                          <a:cs typeface="+mn-cs"/>
                        </a:rPr>
                        <a:t>Best Of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03/23/2020 03:18:06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6.6834 %</a:t>
                      </a:r>
                    </a:p>
                  </a:txBody>
                  <a:tcPr/>
                </a:tc>
                <a:extLst>
                  <a:ext uri="{0D108BD9-81ED-4DB2-BD59-A6C34878D82A}">
                    <a16:rowId xmlns:a16="http://schemas.microsoft.com/office/drawing/2014/main" val="3489192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- 2020-03-21 09:08:00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اشعر بكل نغمة مع </a:t>
                      </a:r>
                      <a:r>
                        <a:rPr kumimoji="0" lang="en-US" sz="1000" b="0" i="0" u="none" strike="noStrike" kern="1200" cap="none" spc="0" normalizeH="0" baseline="0" noProof="0">
                          <a:ln>
                            <a:noFill/>
                          </a:ln>
                          <a:solidFill>
                            <a:prstClr val="black"/>
                          </a:solidFill>
                          <a:effectLst/>
                          <a:uLnTx/>
                          <a:uFillTx/>
                          <a:latin typeface="+mn-lt"/>
                          <a:ea typeface="+mn-ea"/>
                          <a:cs typeface="+mn-cs"/>
                        </a:rPr>
                        <a:t>Galaxy Buds+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3.4099 %</a:t>
                      </a:r>
                    </a:p>
                  </a:txBody>
                  <a:tcPr/>
                </a:tc>
                <a:extLst>
                  <a:ext uri="{0D108BD9-81ED-4DB2-BD59-A6C34878D82A}">
                    <a16:rowId xmlns:a16="http://schemas.microsoft.com/office/drawing/2014/main" val="3677567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- 2020-03-21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تحية لكل أم تهوى التفاصيل. عيد يوم أم سعيد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1.1287 %</a:t>
                      </a:r>
                    </a:p>
                  </a:txBody>
                  <a:tcPr/>
                </a:tc>
                <a:extLst>
                  <a:ext uri="{0D108BD9-81ED-4DB2-BD59-A6C34878D82A}">
                    <a16:rowId xmlns:a16="http://schemas.microsoft.com/office/drawing/2014/main" val="1905454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- 2020-03-21 07:12:44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حمّل كل الأفلام بسرعة فائقة مع </a:t>
                      </a:r>
                      <a:r>
                        <a:rPr kumimoji="0" lang="en-US" sz="1000" b="0" i="0" u="none" strike="noStrike" kern="1200" cap="none" spc="0" normalizeH="0" baseline="0" noProof="0">
                          <a:ln>
                            <a:noFill/>
                          </a:ln>
                          <a:solidFill>
                            <a:prstClr val="black"/>
                          </a:solidFill>
                          <a:effectLst/>
                          <a:uLnTx/>
                          <a:uFillTx/>
                          <a:latin typeface="+mn-lt"/>
                          <a:ea typeface="+mn-ea"/>
                          <a:cs typeface="+mn-cs"/>
                        </a:rPr>
                        <a:t>Galaxy 5G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4.1892 %</a:t>
                      </a:r>
                    </a:p>
                  </a:txBody>
                  <a:tcPr/>
                </a:tc>
                <a:extLst>
                  <a:ext uri="{0D108BD9-81ED-4DB2-BD59-A6C34878D82A}">
                    <a16:rowId xmlns:a16="http://schemas.microsoft.com/office/drawing/2014/main" val="2355310927"/>
                  </a:ext>
                </a:extLst>
              </a:tr>
            </a:tbl>
          </a:graphicData>
        </a:graphic>
      </p:graphicFrame>
      <p:sp>
        <p:nvSpPr>
          <p:cNvPr id="4" name="Text Placeholder 3">
            <a:extLst>
              <a:ext uri="{FF2B5EF4-FFF2-40B4-BE49-F238E27FC236}">
                <a16:creationId xmlns:a16="http://schemas.microsoft.com/office/drawing/2014/main" id="{0E2ED678-EB64-4B50-97E9-F1775358F923}"/>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1963017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9B84-466C-445B-8B60-7C012EFA1EEC}"/>
              </a:ext>
            </a:extLst>
          </p:cNvPr>
          <p:cNvSpPr>
            <a:spLocks noGrp="1"/>
          </p:cNvSpPr>
          <p:nvPr>
            <p:ph type="title"/>
          </p:nvPr>
        </p:nvSpPr>
        <p:spPr/>
        <p:txBody>
          <a:bodyPr/>
          <a:lstStyle/>
          <a:p>
            <a:r>
              <a:rPr lang="en-US"/>
              <a:t>Twitter Own Tweets Table | Samsung KSA - 8 of 9</a:t>
            </a:r>
          </a:p>
        </p:txBody>
      </p:sp>
      <p:graphicFrame>
        <p:nvGraphicFramePr>
          <p:cNvPr id="5" name="Table Placeholder 4">
            <a:extLst>
              <a:ext uri="{FF2B5EF4-FFF2-40B4-BE49-F238E27FC236}">
                <a16:creationId xmlns:a16="http://schemas.microsoft.com/office/drawing/2014/main" id="{2C9C0016-2335-4A1C-B839-85FF33E7F844}"/>
              </a:ext>
            </a:extLst>
          </p:cNvPr>
          <p:cNvGraphicFramePr>
            <a:graphicFrameLocks noGrp="1"/>
          </p:cNvGraphicFramePr>
          <p:nvPr>
            <p:ph type="tbl" sz="quarter" idx="13"/>
            <p:extLst>
              <p:ext uri="{D42A27DB-BD31-4B8C-83A1-F6EECF244321}">
                <p14:modId xmlns:p14="http://schemas.microsoft.com/office/powerpoint/2010/main" val="2141102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95941909"/>
                    </a:ext>
                  </a:extLst>
                </a:gridCol>
                <a:gridCol w="576072">
                  <a:extLst>
                    <a:ext uri="{9D8B030D-6E8A-4147-A177-3AD203B41FA5}">
                      <a16:colId xmlns:a16="http://schemas.microsoft.com/office/drawing/2014/main" val="3812863055"/>
                    </a:ext>
                  </a:extLst>
                </a:gridCol>
                <a:gridCol w="576072">
                  <a:extLst>
                    <a:ext uri="{9D8B030D-6E8A-4147-A177-3AD203B41FA5}">
                      <a16:colId xmlns:a16="http://schemas.microsoft.com/office/drawing/2014/main" val="575289138"/>
                    </a:ext>
                  </a:extLst>
                </a:gridCol>
                <a:gridCol w="576072">
                  <a:extLst>
                    <a:ext uri="{9D8B030D-6E8A-4147-A177-3AD203B41FA5}">
                      <a16:colId xmlns:a16="http://schemas.microsoft.com/office/drawing/2014/main" val="2475843750"/>
                    </a:ext>
                  </a:extLst>
                </a:gridCol>
                <a:gridCol w="576072">
                  <a:extLst>
                    <a:ext uri="{9D8B030D-6E8A-4147-A177-3AD203B41FA5}">
                      <a16:colId xmlns:a16="http://schemas.microsoft.com/office/drawing/2014/main" val="4095354713"/>
                    </a:ext>
                  </a:extLst>
                </a:gridCol>
                <a:gridCol w="576072">
                  <a:extLst>
                    <a:ext uri="{9D8B030D-6E8A-4147-A177-3AD203B41FA5}">
                      <a16:colId xmlns:a16="http://schemas.microsoft.com/office/drawing/2014/main" val="1117162757"/>
                    </a:ext>
                  </a:extLst>
                </a:gridCol>
                <a:gridCol w="576072">
                  <a:extLst>
                    <a:ext uri="{9D8B030D-6E8A-4147-A177-3AD203B41FA5}">
                      <a16:colId xmlns:a16="http://schemas.microsoft.com/office/drawing/2014/main" val="2394313964"/>
                    </a:ext>
                  </a:extLst>
                </a:gridCol>
                <a:gridCol w="822960">
                  <a:extLst>
                    <a:ext uri="{9D8B030D-6E8A-4147-A177-3AD203B41FA5}">
                      <a16:colId xmlns:a16="http://schemas.microsoft.com/office/drawing/2014/main" val="2241225945"/>
                    </a:ext>
                  </a:extLst>
                </a:gridCol>
                <a:gridCol w="576072">
                  <a:extLst>
                    <a:ext uri="{9D8B030D-6E8A-4147-A177-3AD203B41FA5}">
                      <a16:colId xmlns:a16="http://schemas.microsoft.com/office/drawing/2014/main" val="457276071"/>
                    </a:ext>
                  </a:extLst>
                </a:gridCol>
                <a:gridCol w="576072">
                  <a:extLst>
                    <a:ext uri="{9D8B030D-6E8A-4147-A177-3AD203B41FA5}">
                      <a16:colId xmlns:a16="http://schemas.microsoft.com/office/drawing/2014/main" val="271101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98199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- 2020-03-20 08:30:00</a:t>
                      </a:r>
                      <a:r>
                        <a:rPr kumimoji="0" lang="en-US" sz="1000" b="0" i="0" u="none" strike="noStrike" kern="1200" cap="none" spc="0" normalizeH="0" baseline="0" noProof="0">
                          <a:ln>
                            <a:noFill/>
                          </a:ln>
                          <a:solidFill>
                            <a:prstClr val="black"/>
                          </a:solidFill>
                          <a:effectLst/>
                          <a:uLnTx/>
                          <a:uFillTx/>
                          <a:latin typeface="+mn-lt"/>
                          <a:ea typeface="+mn-ea"/>
                          <a:cs typeface="+mn-cs"/>
                        </a:rPr>
                        <a:t>
 Galaxy 5G </a:t>
                      </a:r>
                      <a:r>
                        <a:rPr kumimoji="0" lang="ar-AE" sz="1000" b="0" i="0" u="none" strike="noStrike" kern="1200" cap="none" spc="0" normalizeH="0" baseline="0" noProof="0">
                          <a:ln>
                            <a:noFill/>
                          </a:ln>
                          <a:solidFill>
                            <a:prstClr val="black"/>
                          </a:solidFill>
                          <a:effectLst/>
                          <a:uLnTx/>
                          <a:uFillTx/>
                          <a:latin typeface="+mn-lt"/>
                          <a:ea typeface="+mn-ea"/>
                          <a:cs typeface="+mn-cs"/>
                        </a:rPr>
                        <a:t>حمّل كل الأفلام بسرعة فائقة 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03/21/2020 03:18:41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3.6792 %</a:t>
                      </a:r>
                    </a:p>
                  </a:txBody>
                  <a:tcPr/>
                </a:tc>
                <a:extLst>
                  <a:ext uri="{0D108BD9-81ED-4DB2-BD59-A6C34878D82A}">
                    <a16:rowId xmlns:a16="http://schemas.microsoft.com/office/drawing/2014/main" val="1299975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- 2020-03-19 11:33:00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تفويت اللقطات صار من الماضي.
التقط صوراً غير متوقعة مع #</a:t>
                      </a:r>
                      <a:r>
                        <a:rPr kumimoji="0" lang="en-US" sz="1000" b="0" i="0" u="none" strike="noStrike" kern="1200" cap="none" spc="0" normalizeH="0" baseline="0" noProof="0">
                          <a:ln>
                            <a:noFill/>
                          </a:ln>
                          <a:solidFill>
                            <a:prstClr val="black"/>
                          </a:solidFill>
                          <a:effectLst/>
                          <a:uLnTx/>
                          <a:uFillTx/>
                          <a:latin typeface="+mn-lt"/>
                          <a:ea typeface="+mn-ea"/>
                          <a:cs typeface="+mn-cs"/>
                        </a:rPr>
                        <a:t>GalaxyS20Series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4.7830 %</a:t>
                      </a:r>
                    </a:p>
                  </a:txBody>
                  <a:tcPr/>
                </a:tc>
                <a:extLst>
                  <a:ext uri="{0D108BD9-81ED-4DB2-BD59-A6C34878D82A}">
                    <a16:rowId xmlns:a16="http://schemas.microsoft.com/office/drawing/2014/main" val="121443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- 2020-03-19 10:00:00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صور بشكل مختلف مع عدسة </a:t>
                      </a:r>
                      <a:r>
                        <a:rPr kumimoji="0" lang="en-US" sz="1000" b="0" i="0" u="none" strike="noStrike" kern="1200" cap="none" spc="0" normalizeH="0" baseline="0" noProof="0">
                          <a:ln>
                            <a:noFill/>
                          </a:ln>
                          <a:solidFill>
                            <a:prstClr val="black"/>
                          </a:solidFill>
                          <a:effectLst/>
                          <a:uLnTx/>
                          <a:uFillTx/>
                          <a:latin typeface="+mn-lt"/>
                          <a:ea typeface="+mn-ea"/>
                          <a:cs typeface="+mn-cs"/>
                        </a:rPr>
                        <a:t>Galaxy S10 lite.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2.0346 %</a:t>
                      </a:r>
                    </a:p>
                  </a:txBody>
                  <a:tcPr/>
                </a:tc>
                <a:extLst>
                  <a:ext uri="{0D108BD9-81ED-4DB2-BD59-A6C34878D82A}">
                    <a16:rowId xmlns:a16="http://schemas.microsoft.com/office/drawing/2014/main" val="2282407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- 2020-03-18 11:42:30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العب ألعابك المفضلة دون توقف مع </a:t>
                      </a:r>
                      <a:r>
                        <a:rPr kumimoji="0" lang="en-US" sz="1000" b="0" i="0" u="none" strike="noStrike" kern="1200" cap="none" spc="0" normalizeH="0" baseline="0" noProof="0">
                          <a:ln>
                            <a:noFill/>
                          </a:ln>
                          <a:solidFill>
                            <a:prstClr val="black"/>
                          </a:solidFill>
                          <a:effectLst/>
                          <a:uLnTx/>
                          <a:uFillTx/>
                          <a:latin typeface="+mn-lt"/>
                          <a:ea typeface="+mn-ea"/>
                          <a:cs typeface="+mn-cs"/>
                        </a:rPr>
                        <a:t>Galaxy 5G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2.6090 %</a:t>
                      </a:r>
                    </a:p>
                  </a:txBody>
                  <a:tcPr/>
                </a:tc>
                <a:extLst>
                  <a:ext uri="{0D108BD9-81ED-4DB2-BD59-A6C34878D82A}">
                    <a16:rowId xmlns:a16="http://schemas.microsoft.com/office/drawing/2014/main" val="363132455"/>
                  </a:ext>
                </a:extLst>
              </a:tr>
            </a:tbl>
          </a:graphicData>
        </a:graphic>
      </p:graphicFrame>
      <p:sp>
        <p:nvSpPr>
          <p:cNvPr id="4" name="Text Placeholder 3">
            <a:extLst>
              <a:ext uri="{FF2B5EF4-FFF2-40B4-BE49-F238E27FC236}">
                <a16:creationId xmlns:a16="http://schemas.microsoft.com/office/drawing/2014/main" id="{65D54AF3-41FF-4AC0-9E76-679D36A0FDB6}"/>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48749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C60C2-F313-4B3E-B4EA-97C2254600F4}"/>
              </a:ext>
            </a:extLst>
          </p:cNvPr>
          <p:cNvSpPr>
            <a:spLocks noGrp="1"/>
          </p:cNvSpPr>
          <p:nvPr>
            <p:ph type="title"/>
          </p:nvPr>
        </p:nvSpPr>
        <p:spPr/>
        <p:txBody>
          <a:bodyPr/>
          <a:lstStyle/>
          <a:p>
            <a:r>
              <a:rPr lang="en-US"/>
              <a:t>Twitter Own Tweets Table | Samsung KSA - 9 of 9</a:t>
            </a:r>
          </a:p>
        </p:txBody>
      </p:sp>
      <p:graphicFrame>
        <p:nvGraphicFramePr>
          <p:cNvPr id="5" name="Table Placeholder 4">
            <a:extLst>
              <a:ext uri="{FF2B5EF4-FFF2-40B4-BE49-F238E27FC236}">
                <a16:creationId xmlns:a16="http://schemas.microsoft.com/office/drawing/2014/main" id="{B22949AA-DAD4-434A-84AE-7722A6AEE459}"/>
              </a:ext>
            </a:extLst>
          </p:cNvPr>
          <p:cNvGraphicFramePr>
            <a:graphicFrameLocks noGrp="1"/>
          </p:cNvGraphicFramePr>
          <p:nvPr>
            <p:ph type="tbl" sz="quarter" idx="13"/>
            <p:extLst>
              <p:ext uri="{D42A27DB-BD31-4B8C-83A1-F6EECF244321}">
                <p14:modId xmlns:p14="http://schemas.microsoft.com/office/powerpoint/2010/main" val="978104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47366708"/>
                    </a:ext>
                  </a:extLst>
                </a:gridCol>
                <a:gridCol w="576072">
                  <a:extLst>
                    <a:ext uri="{9D8B030D-6E8A-4147-A177-3AD203B41FA5}">
                      <a16:colId xmlns:a16="http://schemas.microsoft.com/office/drawing/2014/main" val="525336848"/>
                    </a:ext>
                  </a:extLst>
                </a:gridCol>
                <a:gridCol w="576072">
                  <a:extLst>
                    <a:ext uri="{9D8B030D-6E8A-4147-A177-3AD203B41FA5}">
                      <a16:colId xmlns:a16="http://schemas.microsoft.com/office/drawing/2014/main" val="2055778571"/>
                    </a:ext>
                  </a:extLst>
                </a:gridCol>
                <a:gridCol w="576072">
                  <a:extLst>
                    <a:ext uri="{9D8B030D-6E8A-4147-A177-3AD203B41FA5}">
                      <a16:colId xmlns:a16="http://schemas.microsoft.com/office/drawing/2014/main" val="3154204690"/>
                    </a:ext>
                  </a:extLst>
                </a:gridCol>
                <a:gridCol w="576072">
                  <a:extLst>
                    <a:ext uri="{9D8B030D-6E8A-4147-A177-3AD203B41FA5}">
                      <a16:colId xmlns:a16="http://schemas.microsoft.com/office/drawing/2014/main" val="3256244277"/>
                    </a:ext>
                  </a:extLst>
                </a:gridCol>
                <a:gridCol w="576072">
                  <a:extLst>
                    <a:ext uri="{9D8B030D-6E8A-4147-A177-3AD203B41FA5}">
                      <a16:colId xmlns:a16="http://schemas.microsoft.com/office/drawing/2014/main" val="2737290346"/>
                    </a:ext>
                  </a:extLst>
                </a:gridCol>
                <a:gridCol w="576072">
                  <a:extLst>
                    <a:ext uri="{9D8B030D-6E8A-4147-A177-3AD203B41FA5}">
                      <a16:colId xmlns:a16="http://schemas.microsoft.com/office/drawing/2014/main" val="3411818909"/>
                    </a:ext>
                  </a:extLst>
                </a:gridCol>
                <a:gridCol w="822960">
                  <a:extLst>
                    <a:ext uri="{9D8B030D-6E8A-4147-A177-3AD203B41FA5}">
                      <a16:colId xmlns:a16="http://schemas.microsoft.com/office/drawing/2014/main" val="4294239097"/>
                    </a:ext>
                  </a:extLst>
                </a:gridCol>
                <a:gridCol w="576072">
                  <a:extLst>
                    <a:ext uri="{9D8B030D-6E8A-4147-A177-3AD203B41FA5}">
                      <a16:colId xmlns:a16="http://schemas.microsoft.com/office/drawing/2014/main" val="3440320135"/>
                    </a:ext>
                  </a:extLst>
                </a:gridCol>
                <a:gridCol w="576072">
                  <a:extLst>
                    <a:ext uri="{9D8B030D-6E8A-4147-A177-3AD203B41FA5}">
                      <a16:colId xmlns:a16="http://schemas.microsoft.com/office/drawing/2014/main" val="3804325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43259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- 2020-03-17 14:27:06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شوف العالم بعدسة متطورة مع </a:t>
                      </a:r>
                      <a:r>
                        <a:rPr kumimoji="0" lang="en-US" sz="1000" b="0" i="0" u="none" strike="noStrike" kern="1200" cap="none" spc="0" normalizeH="0" baseline="0" noProof="0">
                          <a:ln>
                            <a:noFill/>
                          </a:ln>
                          <a:solidFill>
                            <a:prstClr val="black"/>
                          </a:solidFill>
                          <a:effectLst/>
                          <a:uLnTx/>
                          <a:uFillTx/>
                          <a:latin typeface="+mn-lt"/>
                          <a:ea typeface="+mn-ea"/>
                          <a:cs typeface="+mn-cs"/>
                        </a:rPr>
                        <a:t>Galaxy S10 Lite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04:21:40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3.9475 %</a:t>
                      </a:r>
                    </a:p>
                  </a:txBody>
                  <a:tcPr/>
                </a:tc>
                <a:extLst>
                  <a:ext uri="{0D108BD9-81ED-4DB2-BD59-A6C34878D82A}">
                    <a16:rowId xmlns:a16="http://schemas.microsoft.com/office/drawing/2014/main" val="967045146"/>
                  </a:ext>
                </a:extLst>
              </a:tr>
            </a:tbl>
          </a:graphicData>
        </a:graphic>
      </p:graphicFrame>
      <p:sp>
        <p:nvSpPr>
          <p:cNvPr id="4" name="Text Placeholder 3">
            <a:extLst>
              <a:ext uri="{FF2B5EF4-FFF2-40B4-BE49-F238E27FC236}">
                <a16:creationId xmlns:a16="http://schemas.microsoft.com/office/drawing/2014/main" id="{5DA5CB45-8FF5-41C6-9151-36B3DD1F51D4}"/>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2448929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FCE46-4923-4C66-8712-3B6A9260B708}"/>
              </a:ext>
            </a:extLst>
          </p:cNvPr>
          <p:cNvSpPr>
            <a:spLocks noGrp="1"/>
          </p:cNvSpPr>
          <p:nvPr>
            <p:ph type="title"/>
          </p:nvPr>
        </p:nvSpPr>
        <p:spPr/>
        <p:txBody>
          <a:bodyPr/>
          <a:lstStyle/>
          <a:p>
            <a:r>
              <a:rPr lang="en-US"/>
              <a:t>Twitter Followers Total | Samsung KSA</a:t>
            </a:r>
          </a:p>
        </p:txBody>
      </p:sp>
      <p:graphicFrame>
        <p:nvGraphicFramePr>
          <p:cNvPr id="6" name="Chart Placeholder 5">
            <a:extLst>
              <a:ext uri="{FF2B5EF4-FFF2-40B4-BE49-F238E27FC236}">
                <a16:creationId xmlns:a16="http://schemas.microsoft.com/office/drawing/2014/main" id="{02881FCA-A988-461C-A1F0-B80F0FD3D8C5}"/>
              </a:ext>
            </a:extLst>
          </p:cNvPr>
          <p:cNvGraphicFramePr>
            <a:graphicFrameLocks noGrp="1"/>
          </p:cNvGraphicFramePr>
          <p:nvPr>
            <p:ph type="chart" sz="quarter" idx="13"/>
            <p:extLst>
              <p:ext uri="{D42A27DB-BD31-4B8C-83A1-F6EECF244321}">
                <p14:modId xmlns:p14="http://schemas.microsoft.com/office/powerpoint/2010/main" val="2722021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A16E02-CCA8-4497-9632-C5BCDBCC7AAF}"/>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EA6BB8BC-8464-4116-808A-CA6DE911A7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4242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D6806-2ABA-40BC-AD45-90184BDE5621}"/>
              </a:ext>
            </a:extLst>
          </p:cNvPr>
          <p:cNvSpPr>
            <a:spLocks noGrp="1"/>
          </p:cNvSpPr>
          <p:nvPr>
            <p:ph type="title"/>
          </p:nvPr>
        </p:nvSpPr>
        <p:spPr/>
        <p:txBody>
          <a:bodyPr/>
          <a:lstStyle/>
          <a:p>
            <a:r>
              <a:rPr lang="en-US"/>
              <a:t>Twitter Tweets Total | Samsung KSA</a:t>
            </a:r>
          </a:p>
        </p:txBody>
      </p:sp>
      <p:graphicFrame>
        <p:nvGraphicFramePr>
          <p:cNvPr id="6" name="Chart Placeholder 5">
            <a:extLst>
              <a:ext uri="{FF2B5EF4-FFF2-40B4-BE49-F238E27FC236}">
                <a16:creationId xmlns:a16="http://schemas.microsoft.com/office/drawing/2014/main" id="{E41A839E-750E-44E3-B94D-1746D2464018}"/>
              </a:ext>
            </a:extLst>
          </p:cNvPr>
          <p:cNvGraphicFramePr>
            <a:graphicFrameLocks noGrp="1"/>
          </p:cNvGraphicFramePr>
          <p:nvPr>
            <p:ph type="chart" sz="quarter" idx="13"/>
            <p:extLst>
              <p:ext uri="{D42A27DB-BD31-4B8C-83A1-F6EECF244321}">
                <p14:modId xmlns:p14="http://schemas.microsoft.com/office/powerpoint/2010/main" val="367296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40E0A1-646B-47EE-978B-993575805522}"/>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431C4A30-3A7D-41D1-9420-BE6A601E3B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4939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F3947-F985-40B0-BAE7-4D0EF90D38FB}"/>
              </a:ext>
            </a:extLst>
          </p:cNvPr>
          <p:cNvSpPr>
            <a:spLocks noGrp="1"/>
          </p:cNvSpPr>
          <p:nvPr>
            <p:ph type="title"/>
          </p:nvPr>
        </p:nvSpPr>
        <p:spPr/>
        <p:txBody>
          <a:bodyPr/>
          <a:lstStyle/>
          <a:p>
            <a:r>
              <a:rPr lang="en-US"/>
              <a:t>Twitter Tweet Type Distribution | Samsung KSA</a:t>
            </a:r>
          </a:p>
        </p:txBody>
      </p:sp>
      <p:graphicFrame>
        <p:nvGraphicFramePr>
          <p:cNvPr id="6" name="Chart Placeholder 5">
            <a:extLst>
              <a:ext uri="{FF2B5EF4-FFF2-40B4-BE49-F238E27FC236}">
                <a16:creationId xmlns:a16="http://schemas.microsoft.com/office/drawing/2014/main" id="{92ECDB70-350D-4572-9236-D815ABF76DA7}"/>
              </a:ext>
            </a:extLst>
          </p:cNvPr>
          <p:cNvGraphicFramePr>
            <a:graphicFrameLocks noGrp="1"/>
          </p:cNvGraphicFramePr>
          <p:nvPr>
            <p:ph type="chart" sz="quarter" idx="13"/>
            <p:extLst>
              <p:ext uri="{D42A27DB-BD31-4B8C-83A1-F6EECF244321}">
                <p14:modId xmlns:p14="http://schemas.microsoft.com/office/powerpoint/2010/main" val="4126793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3E764B-AC24-4832-8E64-5EB3A0145AF4}"/>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1BA6094D-1173-4954-82A0-3B50F84C0A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2841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E5FFF-7420-4744-B6C2-E0B6114EB86B}"/>
              </a:ext>
            </a:extLst>
          </p:cNvPr>
          <p:cNvSpPr>
            <a:spLocks noGrp="1"/>
          </p:cNvSpPr>
          <p:nvPr>
            <p:ph type="title"/>
          </p:nvPr>
        </p:nvSpPr>
        <p:spPr/>
        <p:txBody>
          <a:bodyPr/>
          <a:lstStyle/>
          <a:p>
            <a:r>
              <a:rPr lang="en-US"/>
              <a:t>Twitter Key Metrics Table | Samsung KSA</a:t>
            </a:r>
          </a:p>
        </p:txBody>
      </p:sp>
      <p:graphicFrame>
        <p:nvGraphicFramePr>
          <p:cNvPr id="5" name="Table Placeholder 4">
            <a:extLst>
              <a:ext uri="{FF2B5EF4-FFF2-40B4-BE49-F238E27FC236}">
                <a16:creationId xmlns:a16="http://schemas.microsoft.com/office/drawing/2014/main" id="{7A2FBA24-B1E4-4601-9C5B-44EDF148E5AD}"/>
              </a:ext>
            </a:extLst>
          </p:cNvPr>
          <p:cNvGraphicFramePr>
            <a:graphicFrameLocks noGrp="1"/>
          </p:cNvGraphicFramePr>
          <p:nvPr>
            <p:ph type="tbl" sz="quarter" idx="13"/>
            <p:extLst>
              <p:ext uri="{D42A27DB-BD31-4B8C-83A1-F6EECF244321}">
                <p14:modId xmlns:p14="http://schemas.microsoft.com/office/powerpoint/2010/main" val="866138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7919312"/>
                    </a:ext>
                  </a:extLst>
                </a:gridCol>
                <a:gridCol w="411480">
                  <a:extLst>
                    <a:ext uri="{9D8B030D-6E8A-4147-A177-3AD203B41FA5}">
                      <a16:colId xmlns:a16="http://schemas.microsoft.com/office/drawing/2014/main" val="1467900309"/>
                    </a:ext>
                  </a:extLst>
                </a:gridCol>
                <a:gridCol w="411480">
                  <a:extLst>
                    <a:ext uri="{9D8B030D-6E8A-4147-A177-3AD203B41FA5}">
                      <a16:colId xmlns:a16="http://schemas.microsoft.com/office/drawing/2014/main" val="68560347"/>
                    </a:ext>
                  </a:extLst>
                </a:gridCol>
                <a:gridCol w="411480">
                  <a:extLst>
                    <a:ext uri="{9D8B030D-6E8A-4147-A177-3AD203B41FA5}">
                      <a16:colId xmlns:a16="http://schemas.microsoft.com/office/drawing/2014/main" val="1779502464"/>
                    </a:ext>
                  </a:extLst>
                </a:gridCol>
                <a:gridCol w="411480">
                  <a:extLst>
                    <a:ext uri="{9D8B030D-6E8A-4147-A177-3AD203B41FA5}">
                      <a16:colId xmlns:a16="http://schemas.microsoft.com/office/drawing/2014/main" val="1655773417"/>
                    </a:ext>
                  </a:extLst>
                </a:gridCol>
                <a:gridCol w="411480">
                  <a:extLst>
                    <a:ext uri="{9D8B030D-6E8A-4147-A177-3AD203B41FA5}">
                      <a16:colId xmlns:a16="http://schemas.microsoft.com/office/drawing/2014/main" val="808588533"/>
                    </a:ext>
                  </a:extLst>
                </a:gridCol>
                <a:gridCol w="411480">
                  <a:extLst>
                    <a:ext uri="{9D8B030D-6E8A-4147-A177-3AD203B41FA5}">
                      <a16:colId xmlns:a16="http://schemas.microsoft.com/office/drawing/2014/main" val="3240596129"/>
                    </a:ext>
                  </a:extLst>
                </a:gridCol>
                <a:gridCol w="411480">
                  <a:extLst>
                    <a:ext uri="{9D8B030D-6E8A-4147-A177-3AD203B41FA5}">
                      <a16:colId xmlns:a16="http://schemas.microsoft.com/office/drawing/2014/main" val="1300012831"/>
                    </a:ext>
                  </a:extLst>
                </a:gridCol>
                <a:gridCol w="411480">
                  <a:extLst>
                    <a:ext uri="{9D8B030D-6E8A-4147-A177-3AD203B41FA5}">
                      <a16:colId xmlns:a16="http://schemas.microsoft.com/office/drawing/2014/main" val="1600414451"/>
                    </a:ext>
                  </a:extLst>
                </a:gridCol>
                <a:gridCol w="411480">
                  <a:extLst>
                    <a:ext uri="{9D8B030D-6E8A-4147-A177-3AD203B41FA5}">
                      <a16:colId xmlns:a16="http://schemas.microsoft.com/office/drawing/2014/main" val="755044401"/>
                    </a:ext>
                  </a:extLst>
                </a:gridCol>
                <a:gridCol w="411480">
                  <a:extLst>
                    <a:ext uri="{9D8B030D-6E8A-4147-A177-3AD203B41FA5}">
                      <a16:colId xmlns:a16="http://schemas.microsoft.com/office/drawing/2014/main" val="3438412355"/>
                    </a:ext>
                  </a:extLst>
                </a:gridCol>
                <a:gridCol w="411480">
                  <a:extLst>
                    <a:ext uri="{9D8B030D-6E8A-4147-A177-3AD203B41FA5}">
                      <a16:colId xmlns:a16="http://schemas.microsoft.com/office/drawing/2014/main" val="3592387962"/>
                    </a:ext>
                  </a:extLst>
                </a:gridCol>
                <a:gridCol w="411480">
                  <a:extLst>
                    <a:ext uri="{9D8B030D-6E8A-4147-A177-3AD203B41FA5}">
                      <a16:colId xmlns:a16="http://schemas.microsoft.com/office/drawing/2014/main" val="2159658565"/>
                    </a:ext>
                  </a:extLst>
                </a:gridCol>
                <a:gridCol w="411480">
                  <a:extLst>
                    <a:ext uri="{9D8B030D-6E8A-4147-A177-3AD203B41FA5}">
                      <a16:colId xmlns:a16="http://schemas.microsoft.com/office/drawing/2014/main" val="1818801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48455965"/>
                  </a:ext>
                </a:extLst>
              </a:tr>
              <a:tr h="370840">
                <a:tc>
                  <a:txBody>
                    <a:bodyPr/>
                    <a:lstStyle/>
                    <a:p>
                      <a:r>
                        <a:rPr lang="en-US" sz="1000"/>
                        <a:t>SamsungSaudi</a:t>
                      </a:r>
                    </a:p>
                  </a:txBody>
                  <a:tcPr/>
                </a:tc>
                <a:tc>
                  <a:txBody>
                    <a:bodyPr/>
                    <a:lstStyle/>
                    <a:p>
                      <a:r>
                        <a:rPr lang="en-US" sz="1000"/>
                        <a:t>737235</a:t>
                      </a:r>
                    </a:p>
                  </a:txBody>
                  <a:tcPr/>
                </a:tc>
                <a:tc>
                  <a:txBody>
                    <a:bodyPr/>
                    <a:lstStyle/>
                    <a:p>
                      <a:r>
                        <a:rPr lang="en-US" sz="1000"/>
                        <a:t>7140</a:t>
                      </a:r>
                    </a:p>
                  </a:txBody>
                  <a:tcPr/>
                </a:tc>
                <a:tc>
                  <a:txBody>
                    <a:bodyPr/>
                    <a:lstStyle/>
                    <a:p>
                      <a:r>
                        <a:rPr lang="en-US" sz="1000"/>
                        <a:t>934</a:t>
                      </a:r>
                    </a:p>
                  </a:txBody>
                  <a:tcPr/>
                </a:tc>
                <a:tc>
                  <a:txBody>
                    <a:bodyPr/>
                    <a:lstStyle/>
                    <a:p>
                      <a:r>
                        <a:rPr lang="en-US" sz="1000"/>
                        <a:t>62</a:t>
                      </a:r>
                    </a:p>
                  </a:txBody>
                  <a:tcPr/>
                </a:tc>
                <a:tc>
                  <a:txBody>
                    <a:bodyPr/>
                    <a:lstStyle/>
                    <a:p>
                      <a:r>
                        <a:rPr lang="en-US" sz="1000"/>
                        <a:t>19</a:t>
                      </a:r>
                    </a:p>
                  </a:txBody>
                  <a:tcPr/>
                </a:tc>
                <a:tc>
                  <a:txBody>
                    <a:bodyPr/>
                    <a:lstStyle/>
                    <a:p>
                      <a:r>
                        <a:rPr lang="en-US" sz="1000"/>
                        <a:t>853</a:t>
                      </a:r>
                    </a:p>
                  </a:txBody>
                  <a:tcPr/>
                </a:tc>
                <a:tc>
                  <a:txBody>
                    <a:bodyPr/>
                    <a:lstStyle/>
                    <a:p>
                      <a:r>
                        <a:rPr lang="en-US" sz="1000"/>
                        <a:t>606</a:t>
                      </a:r>
                    </a:p>
                  </a:txBody>
                  <a:tcPr/>
                </a:tc>
                <a:tc>
                  <a:txBody>
                    <a:bodyPr/>
                    <a:lstStyle/>
                    <a:p>
                      <a:r>
                        <a:rPr lang="en-US" sz="1000"/>
                        <a:t>575</a:t>
                      </a:r>
                    </a:p>
                  </a:txBody>
                  <a:tcPr/>
                </a:tc>
                <a:tc>
                  <a:txBody>
                    <a:bodyPr/>
                    <a:lstStyle/>
                    <a:p>
                      <a:r>
                        <a:rPr lang="en-US" sz="1000"/>
                        <a:t>2065</a:t>
                      </a:r>
                    </a:p>
                  </a:txBody>
                  <a:tcPr/>
                </a:tc>
                <a:tc>
                  <a:txBody>
                    <a:bodyPr/>
                    <a:lstStyle/>
                    <a:p>
                      <a:r>
                        <a:rPr lang="en-US" sz="1000"/>
                        <a:t>654</a:t>
                      </a:r>
                    </a:p>
                  </a:txBody>
                  <a:tcPr/>
                </a:tc>
                <a:tc>
                  <a:txBody>
                    <a:bodyPr/>
                    <a:lstStyle/>
                    <a:p>
                      <a:r>
                        <a:rPr lang="en-US" sz="1000"/>
                        <a:t>11089</a:t>
                      </a:r>
                    </a:p>
                  </a:txBody>
                  <a:tcPr/>
                </a:tc>
                <a:tc>
                  <a:txBody>
                    <a:bodyPr/>
                    <a:lstStyle/>
                    <a:p>
                      <a:r>
                        <a:rPr lang="en-US" sz="1000"/>
                        <a:t>0.0072 %</a:t>
                      </a:r>
                    </a:p>
                  </a:txBody>
                  <a:tcPr/>
                </a:tc>
                <a:tc>
                  <a:txBody>
                    <a:bodyPr/>
                    <a:lstStyle/>
                    <a:p>
                      <a:r>
                        <a:rPr lang="en-US" sz="1000"/>
                        <a:t>39.8 %</a:t>
                      </a:r>
                    </a:p>
                  </a:txBody>
                  <a:tcPr/>
                </a:tc>
                <a:extLst>
                  <a:ext uri="{0D108BD9-81ED-4DB2-BD59-A6C34878D82A}">
                    <a16:rowId xmlns:a16="http://schemas.microsoft.com/office/drawing/2014/main" val="1452525380"/>
                  </a:ext>
                </a:extLst>
              </a:tr>
              <a:tr h="370840">
                <a:tc>
                  <a:txBody>
                    <a:bodyPr/>
                    <a:lstStyle/>
                    <a:p>
                      <a:r>
                        <a:rPr lang="en-US" sz="1000"/>
                        <a:t>Huawei Arabia</a:t>
                      </a:r>
                    </a:p>
                  </a:txBody>
                  <a:tcPr/>
                </a:tc>
                <a:tc>
                  <a:txBody>
                    <a:bodyPr/>
                    <a:lstStyle/>
                    <a:p>
                      <a:r>
                        <a:rPr lang="en-US" sz="1000"/>
                        <a:t>288354</a:t>
                      </a:r>
                    </a:p>
                  </a:txBody>
                  <a:tcPr/>
                </a:tc>
                <a:tc>
                  <a:txBody>
                    <a:bodyPr/>
                    <a:lstStyle/>
                    <a:p>
                      <a:r>
                        <a:rPr lang="en-US" sz="1000"/>
                        <a:t>11411</a:t>
                      </a:r>
                    </a:p>
                  </a:txBody>
                  <a:tcPr/>
                </a:tc>
                <a:tc>
                  <a:txBody>
                    <a:bodyPr/>
                    <a:lstStyle/>
                    <a:p>
                      <a:r>
                        <a:rPr lang="en-US" sz="1000"/>
                        <a:t>1337</a:t>
                      </a:r>
                    </a:p>
                  </a:txBody>
                  <a:tcPr/>
                </a:tc>
                <a:tc>
                  <a:txBody>
                    <a:bodyPr/>
                    <a:lstStyle/>
                    <a:p>
                      <a:r>
                        <a:rPr lang="en-US" sz="1000"/>
                        <a:t>249</a:t>
                      </a:r>
                    </a:p>
                  </a:txBody>
                  <a:tcPr/>
                </a:tc>
                <a:tc>
                  <a:txBody>
                    <a:bodyPr/>
                    <a:lstStyle/>
                    <a:p>
                      <a:r>
                        <a:rPr lang="en-US" sz="1000"/>
                        <a:t>1</a:t>
                      </a:r>
                    </a:p>
                  </a:txBody>
                  <a:tcPr/>
                </a:tc>
                <a:tc>
                  <a:txBody>
                    <a:bodyPr/>
                    <a:lstStyle/>
                    <a:p>
                      <a:r>
                        <a:rPr lang="en-US" sz="1000"/>
                        <a:t>1087</a:t>
                      </a:r>
                    </a:p>
                  </a:txBody>
                  <a:tcPr/>
                </a:tc>
                <a:tc>
                  <a:txBody>
                    <a:bodyPr/>
                    <a:lstStyle/>
                    <a:p>
                      <a:r>
                        <a:rPr lang="en-US" sz="1000"/>
                        <a:t>3937</a:t>
                      </a:r>
                    </a:p>
                  </a:txBody>
                  <a:tcPr/>
                </a:tc>
                <a:tc>
                  <a:txBody>
                    <a:bodyPr/>
                    <a:lstStyle/>
                    <a:p>
                      <a:r>
                        <a:rPr lang="en-US" sz="1000"/>
                        <a:t>3903</a:t>
                      </a:r>
                    </a:p>
                  </a:txBody>
                  <a:tcPr/>
                </a:tc>
                <a:tc>
                  <a:txBody>
                    <a:bodyPr/>
                    <a:lstStyle/>
                    <a:p>
                      <a:r>
                        <a:rPr lang="en-US" sz="1000"/>
                        <a:t>10952</a:t>
                      </a:r>
                    </a:p>
                  </a:txBody>
                  <a:tcPr/>
                </a:tc>
                <a:tc>
                  <a:txBody>
                    <a:bodyPr/>
                    <a:lstStyle/>
                    <a:p>
                      <a:r>
                        <a:rPr lang="en-US" sz="1000"/>
                        <a:t>5276</a:t>
                      </a:r>
                    </a:p>
                  </a:txBody>
                  <a:tcPr/>
                </a:tc>
                <a:tc>
                  <a:txBody>
                    <a:bodyPr/>
                    <a:lstStyle/>
                    <a:p>
                      <a:r>
                        <a:rPr lang="en-US" sz="1000"/>
                        <a:t>12818</a:t>
                      </a:r>
                    </a:p>
                  </a:txBody>
                  <a:tcPr/>
                </a:tc>
                <a:tc>
                  <a:txBody>
                    <a:bodyPr/>
                    <a:lstStyle/>
                    <a:p>
                      <a:r>
                        <a:rPr lang="en-US" sz="1000"/>
                        <a:t>0.0286 %</a:t>
                      </a:r>
                    </a:p>
                  </a:txBody>
                  <a:tcPr/>
                </a:tc>
                <a:tc>
                  <a:txBody>
                    <a:bodyPr/>
                    <a:lstStyle/>
                    <a:p>
                      <a:r>
                        <a:rPr lang="en-US" sz="1000"/>
                        <a:t>38.6 %</a:t>
                      </a:r>
                    </a:p>
                  </a:txBody>
                  <a:tcPr/>
                </a:tc>
                <a:extLst>
                  <a:ext uri="{0D108BD9-81ED-4DB2-BD59-A6C34878D82A}">
                    <a16:rowId xmlns:a16="http://schemas.microsoft.com/office/drawing/2014/main" val="2000635899"/>
                  </a:ext>
                </a:extLst>
              </a:tr>
            </a:tbl>
          </a:graphicData>
        </a:graphic>
      </p:graphicFrame>
      <p:sp>
        <p:nvSpPr>
          <p:cNvPr id="4" name="Text Placeholder 3">
            <a:extLst>
              <a:ext uri="{FF2B5EF4-FFF2-40B4-BE49-F238E27FC236}">
                <a16:creationId xmlns:a16="http://schemas.microsoft.com/office/drawing/2014/main" id="{C9E1EB92-52A7-43D2-8052-8E9C2BF42015}"/>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3371974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C5561-132E-4A66-B287-3CD13F58A215}"/>
              </a:ext>
            </a:extLst>
          </p:cNvPr>
          <p:cNvSpPr>
            <a:spLocks noGrp="1"/>
          </p:cNvSpPr>
          <p:nvPr>
            <p:ph type="title"/>
          </p:nvPr>
        </p:nvSpPr>
        <p:spPr/>
        <p:txBody>
          <a:bodyPr/>
          <a:lstStyle/>
          <a:p>
            <a:r>
              <a:rPr lang="en-US"/>
              <a:t>Twitter Total Interactions | Samsung KSA</a:t>
            </a:r>
          </a:p>
        </p:txBody>
      </p:sp>
      <p:graphicFrame>
        <p:nvGraphicFramePr>
          <p:cNvPr id="6" name="Chart Placeholder 5">
            <a:extLst>
              <a:ext uri="{FF2B5EF4-FFF2-40B4-BE49-F238E27FC236}">
                <a16:creationId xmlns:a16="http://schemas.microsoft.com/office/drawing/2014/main" id="{6C9E03F6-2EFC-4E7D-9D19-12B19FEBD6E1}"/>
              </a:ext>
            </a:extLst>
          </p:cNvPr>
          <p:cNvGraphicFramePr>
            <a:graphicFrameLocks noGrp="1"/>
          </p:cNvGraphicFramePr>
          <p:nvPr>
            <p:ph type="chart" sz="quarter" idx="13"/>
            <p:extLst>
              <p:ext uri="{D42A27DB-BD31-4B8C-83A1-F6EECF244321}">
                <p14:modId xmlns:p14="http://schemas.microsoft.com/office/powerpoint/2010/main" val="1139305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3C3DD1-C29C-4069-BFB9-89EF3DC70C85}"/>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804CFE44-D653-45F7-B800-46CD1C2C27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3185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75158-1798-4CC3-8CA3-785D3E9A8C32}"/>
              </a:ext>
            </a:extLst>
          </p:cNvPr>
          <p:cNvSpPr>
            <a:spLocks noGrp="1"/>
          </p:cNvSpPr>
          <p:nvPr>
            <p:ph type="title"/>
          </p:nvPr>
        </p:nvSpPr>
        <p:spPr/>
        <p:txBody>
          <a:bodyPr/>
          <a:lstStyle/>
          <a:p>
            <a:r>
              <a:rPr lang="en-US"/>
              <a:t>Twitter Impressions By Weekday | Samsung KSA</a:t>
            </a:r>
          </a:p>
        </p:txBody>
      </p:sp>
      <p:graphicFrame>
        <p:nvGraphicFramePr>
          <p:cNvPr id="6" name="Chart Placeholder 5">
            <a:extLst>
              <a:ext uri="{FF2B5EF4-FFF2-40B4-BE49-F238E27FC236}">
                <a16:creationId xmlns:a16="http://schemas.microsoft.com/office/drawing/2014/main" id="{0CBFF8BB-558D-46F1-9CE1-BC9CF3186330}"/>
              </a:ext>
            </a:extLst>
          </p:cNvPr>
          <p:cNvGraphicFramePr>
            <a:graphicFrameLocks noGrp="1"/>
          </p:cNvGraphicFramePr>
          <p:nvPr>
            <p:ph type="chart" sz="quarter" idx="13"/>
            <p:extLst>
              <p:ext uri="{D42A27DB-BD31-4B8C-83A1-F6EECF244321}">
                <p14:modId xmlns:p14="http://schemas.microsoft.com/office/powerpoint/2010/main" val="88046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1299CF-F410-4D8C-BD87-CF618DA027AA}"/>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0291A19E-31A8-46D8-B5F2-16BB627F80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2469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86865-3AF0-457F-98E5-7ABDE1ED8883}"/>
              </a:ext>
            </a:extLst>
          </p:cNvPr>
          <p:cNvSpPr>
            <a:spLocks noGrp="1"/>
          </p:cNvSpPr>
          <p:nvPr>
            <p:ph type="title"/>
          </p:nvPr>
        </p:nvSpPr>
        <p:spPr/>
        <p:txBody>
          <a:bodyPr/>
          <a:lstStyle/>
          <a:p>
            <a:r>
              <a:rPr lang="en-US"/>
              <a:t>Twitter Interactions Distribution | Samsung KSA</a:t>
            </a:r>
          </a:p>
        </p:txBody>
      </p:sp>
      <p:graphicFrame>
        <p:nvGraphicFramePr>
          <p:cNvPr id="6" name="Chart Placeholder 5">
            <a:extLst>
              <a:ext uri="{FF2B5EF4-FFF2-40B4-BE49-F238E27FC236}">
                <a16:creationId xmlns:a16="http://schemas.microsoft.com/office/drawing/2014/main" id="{674E22DE-A33A-4D48-AE8A-1C9C9122ACE8}"/>
              </a:ext>
            </a:extLst>
          </p:cNvPr>
          <p:cNvGraphicFramePr>
            <a:graphicFrameLocks noGrp="1"/>
          </p:cNvGraphicFramePr>
          <p:nvPr>
            <p:ph type="chart" sz="quarter" idx="13"/>
            <p:extLst>
              <p:ext uri="{D42A27DB-BD31-4B8C-83A1-F6EECF244321}">
                <p14:modId xmlns:p14="http://schemas.microsoft.com/office/powerpoint/2010/main" val="2137149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969CD2-6D56-4F60-8D0F-6B684721F361}"/>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1E87973C-59D7-4B67-8C08-DF8253361A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2447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19683-7707-4084-9A5D-289C11275C84}"/>
              </a:ext>
            </a:extLst>
          </p:cNvPr>
          <p:cNvSpPr>
            <a:spLocks noGrp="1"/>
          </p:cNvSpPr>
          <p:nvPr>
            <p:ph type="title"/>
          </p:nvPr>
        </p:nvSpPr>
        <p:spPr/>
        <p:txBody>
          <a:bodyPr/>
          <a:lstStyle/>
          <a:p>
            <a:r>
              <a:rPr lang="en-US"/>
              <a:t>Twitter Daily Avg. Impressions Per Tweet | Samsung KSA</a:t>
            </a:r>
          </a:p>
        </p:txBody>
      </p:sp>
      <p:graphicFrame>
        <p:nvGraphicFramePr>
          <p:cNvPr id="6" name="Chart Placeholder 5">
            <a:extLst>
              <a:ext uri="{FF2B5EF4-FFF2-40B4-BE49-F238E27FC236}">
                <a16:creationId xmlns:a16="http://schemas.microsoft.com/office/drawing/2014/main" id="{98F8ADA4-3148-4188-BBE9-1FC6858E4EFC}"/>
              </a:ext>
            </a:extLst>
          </p:cNvPr>
          <p:cNvGraphicFramePr>
            <a:graphicFrameLocks noGrp="1"/>
          </p:cNvGraphicFramePr>
          <p:nvPr>
            <p:ph type="chart" sz="quarter" idx="13"/>
            <p:extLst>
              <p:ext uri="{D42A27DB-BD31-4B8C-83A1-F6EECF244321}">
                <p14:modId xmlns:p14="http://schemas.microsoft.com/office/powerpoint/2010/main" val="3648446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26E6FF-BE15-43BF-AE29-957ECD95A093}"/>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029CB4A1-17D7-404E-94E8-A76E432F33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36113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1103</Words>
  <Application>Microsoft Office PowerPoint</Application>
  <PresentationFormat>On-screen Show (4:3)</PresentationFormat>
  <Paragraphs>425</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Samsung Saudi Twitter</vt:lpstr>
      <vt:lpstr>Twitter Own Tweets Table | Samsung KSA - 1 of 9</vt:lpstr>
      <vt:lpstr>Twitter Own Tweets Table | Samsung KSA - 2 of 9</vt:lpstr>
      <vt:lpstr>Twitter Own Tweets Table | Samsung KSA - 3 of 9</vt:lpstr>
      <vt:lpstr>Twitter Own Tweets Table | Samsung KSA - 4 of 9</vt:lpstr>
      <vt:lpstr>Twitter Own Tweets Table | Samsung KSA - 5 of 9</vt:lpstr>
      <vt:lpstr>Twitter Own Tweets Table | Samsung KSA - 6 of 9</vt:lpstr>
      <vt:lpstr>Twitter Own Tweets Table | Samsung KSA - 7 of 9</vt:lpstr>
      <vt:lpstr>Twitter Own Tweets Table | Samsung KSA - 8 of 9</vt:lpstr>
      <vt:lpstr>Twitter Own Tweets Table | Samsung KSA - 9 of 9</vt:lpstr>
      <vt:lpstr>Twitter Followers Total | Samsung KSA</vt:lpstr>
      <vt:lpstr>Twitter Tweets Total | Samsung KSA</vt:lpstr>
      <vt:lpstr>Twitter Tweet Type Distribution | Samsung KSA</vt:lpstr>
      <vt:lpstr>Twitter Key Metrics Table | Samsung KSA</vt:lpstr>
      <vt:lpstr>Twitter Total Interactions | Samsung KSA</vt:lpstr>
      <vt:lpstr>Twitter Impressions By Weekday | Samsung KSA</vt:lpstr>
      <vt:lpstr>Twitter Interactions Distribution | Samsung KSA</vt:lpstr>
      <vt:lpstr>Twitter Daily Avg. Impressions Per Tweet | Samsung KSA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Samsung Saudi Twitter</dc:title>
  <dc:creator>Frederik Peiniger</dc:creator>
  <cp:lastModifiedBy>Frederik Peiniger</cp:lastModifiedBy>
  <cp:revision>1</cp:revision>
  <dcterms:created xsi:type="dcterms:W3CDTF">2020-04-22T07:14:55Z</dcterms:created>
  <dcterms:modified xsi:type="dcterms:W3CDTF">2020-04-22T07:15:31Z</dcterms:modified>
</cp:coreProperties>
</file>