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charts/chart7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charts/chart8.xml" ContentType="application/vnd.openxmlformats-officedocument.drawingml.chart+xml"/>
  <Override PartName="/ppt/charts/style8.xml" ContentType="application/vnd.ms-office.chartstyle+xml"/>
  <Override PartName="/ppt/charts/colors8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  <p:sldId id="272" r:id="rId17"/>
    <p:sldId id="273" r:id="rId18"/>
    <p:sldId id="274" r:id="rId19"/>
    <p:sldId id="275" r:id="rId20"/>
    <p:sldId id="276" r:id="rId21"/>
    <p:sldId id="277" r:id="rId22"/>
    <p:sldId id="278" r:id="rId23"/>
    <p:sldId id="279" r:id="rId24"/>
    <p:sldId id="280" r:id="rId25"/>
    <p:sldId id="281" r:id="rId26"/>
    <p:sldId id="282" r:id="rId27"/>
    <p:sldId id="283" r:id="rId28"/>
    <p:sldId id="284" r:id="rId29"/>
    <p:sldId id="285" r:id="rId30"/>
    <p:sldId id="286" r:id="rId31"/>
    <p:sldId id="287" r:id="rId32"/>
    <p:sldId id="288" r:id="rId33"/>
    <p:sldId id="289" r:id="rId34"/>
    <p:sldId id="290" r:id="rId35"/>
    <p:sldId id="292" r:id="rId36"/>
    <p:sldId id="293" r:id="rId37"/>
    <p:sldId id="294" r:id="rId38"/>
    <p:sldId id="295" r:id="rId39"/>
    <p:sldId id="296" r:id="rId40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41"/>
      <p:bold r:id="rId42"/>
      <p:italic r:id="rId43"/>
      <p:boldItalic r:id="rId44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81" d="100"/>
          <a:sy n="81" d="100"/>
        </p:scale>
        <p:origin x="108" y="9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font" Target="fonts/font2.fntdata"/><Relationship Id="rId47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font" Target="fonts/font1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font" Target="fonts/font4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font" Target="fonts/font3.fntdata"/><Relationship Id="rId48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5.xlsx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6.xlsx"/><Relationship Id="rId2" Type="http://schemas.microsoft.com/office/2011/relationships/chartColorStyle" Target="colors7.xml"/><Relationship Id="rId1" Type="http://schemas.microsoft.com/office/2011/relationships/chartStyle" Target="style7.xml"/></Relationships>
</file>

<file path=ppt/charts/_rels/chart8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7.xlsx"/><Relationship Id="rId2" Type="http://schemas.microsoft.com/office/2011/relationships/chartColorStyle" Target="colors8.xml"/><Relationship Id="rId1" Type="http://schemas.microsoft.com/office/2011/relationships/chartStyle" Target="style8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Samsung Saudi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Sheet1!$A$2:$A$30</c:f>
              <c:numCache>
                <c:formatCode>m/d/yyyy</c:formatCode>
                <c:ptCount val="29"/>
                <c:pt idx="0">
                  <c:v>43862</c:v>
                </c:pt>
                <c:pt idx="1">
                  <c:v>43863</c:v>
                </c:pt>
                <c:pt idx="2">
                  <c:v>43864</c:v>
                </c:pt>
                <c:pt idx="3">
                  <c:v>43865</c:v>
                </c:pt>
                <c:pt idx="4">
                  <c:v>43866</c:v>
                </c:pt>
                <c:pt idx="5">
                  <c:v>43867</c:v>
                </c:pt>
                <c:pt idx="6">
                  <c:v>43868</c:v>
                </c:pt>
                <c:pt idx="7">
                  <c:v>43869</c:v>
                </c:pt>
                <c:pt idx="8">
                  <c:v>43870</c:v>
                </c:pt>
                <c:pt idx="9">
                  <c:v>43871</c:v>
                </c:pt>
                <c:pt idx="10">
                  <c:v>43872</c:v>
                </c:pt>
                <c:pt idx="11">
                  <c:v>43873</c:v>
                </c:pt>
                <c:pt idx="12">
                  <c:v>43874</c:v>
                </c:pt>
                <c:pt idx="13">
                  <c:v>43875</c:v>
                </c:pt>
                <c:pt idx="14">
                  <c:v>43876</c:v>
                </c:pt>
                <c:pt idx="15">
                  <c:v>43877</c:v>
                </c:pt>
                <c:pt idx="16">
                  <c:v>43878</c:v>
                </c:pt>
                <c:pt idx="17">
                  <c:v>43879</c:v>
                </c:pt>
                <c:pt idx="18">
                  <c:v>43880</c:v>
                </c:pt>
                <c:pt idx="19">
                  <c:v>43881</c:v>
                </c:pt>
                <c:pt idx="20">
                  <c:v>43882</c:v>
                </c:pt>
                <c:pt idx="21">
                  <c:v>43883</c:v>
                </c:pt>
                <c:pt idx="22">
                  <c:v>43884</c:v>
                </c:pt>
                <c:pt idx="23">
                  <c:v>43885</c:v>
                </c:pt>
                <c:pt idx="24">
                  <c:v>43886</c:v>
                </c:pt>
                <c:pt idx="25">
                  <c:v>43887</c:v>
                </c:pt>
                <c:pt idx="26">
                  <c:v>43888</c:v>
                </c:pt>
                <c:pt idx="27">
                  <c:v>43889</c:v>
                </c:pt>
                <c:pt idx="28">
                  <c:v>43890</c:v>
                </c:pt>
              </c:numCache>
            </c:numRef>
          </c:cat>
          <c:val>
            <c:numRef>
              <c:f>Sheet1!$B$2:$B$30</c:f>
              <c:numCache>
                <c:formatCode>General</c:formatCode>
                <c:ptCount val="29"/>
                <c:pt idx="0">
                  <c:v>1458030</c:v>
                </c:pt>
                <c:pt idx="1">
                  <c:v>1458358</c:v>
                </c:pt>
                <c:pt idx="2">
                  <c:v>1458689</c:v>
                </c:pt>
                <c:pt idx="3">
                  <c:v>1458954</c:v>
                </c:pt>
                <c:pt idx="4">
                  <c:v>1459220</c:v>
                </c:pt>
                <c:pt idx="5">
                  <c:v>1459529</c:v>
                </c:pt>
                <c:pt idx="6">
                  <c:v>1459873</c:v>
                </c:pt>
                <c:pt idx="7">
                  <c:v>1460169</c:v>
                </c:pt>
                <c:pt idx="8">
                  <c:v>1460436</c:v>
                </c:pt>
                <c:pt idx="9">
                  <c:v>1460768</c:v>
                </c:pt>
                <c:pt idx="10">
                  <c:v>1461165</c:v>
                </c:pt>
                <c:pt idx="11">
                  <c:v>1461715</c:v>
                </c:pt>
                <c:pt idx="12">
                  <c:v>1462162</c:v>
                </c:pt>
                <c:pt idx="13">
                  <c:v>1462557</c:v>
                </c:pt>
                <c:pt idx="14">
                  <c:v>1463052</c:v>
                </c:pt>
                <c:pt idx="15">
                  <c:v>1463559</c:v>
                </c:pt>
                <c:pt idx="16">
                  <c:v>1464053</c:v>
                </c:pt>
                <c:pt idx="17">
                  <c:v>1464541</c:v>
                </c:pt>
                <c:pt idx="18">
                  <c:v>1464962</c:v>
                </c:pt>
                <c:pt idx="19">
                  <c:v>1465421</c:v>
                </c:pt>
                <c:pt idx="20">
                  <c:v>1465824</c:v>
                </c:pt>
                <c:pt idx="21">
                  <c:v>1466198</c:v>
                </c:pt>
                <c:pt idx="22">
                  <c:v>1466555</c:v>
                </c:pt>
                <c:pt idx="23">
                  <c:v>1464612</c:v>
                </c:pt>
                <c:pt idx="24">
                  <c:v>1465125</c:v>
                </c:pt>
                <c:pt idx="25">
                  <c:v>1465196</c:v>
                </c:pt>
                <c:pt idx="26">
                  <c:v>1465440</c:v>
                </c:pt>
                <c:pt idx="27">
                  <c:v>1465615</c:v>
                </c:pt>
                <c:pt idx="28">
                  <c:v>1465739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BB48-47A1-B8E1-2DB4241423C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84073552"/>
        <c:axId val="284071584"/>
      </c:lineChart>
      <c:dateAx>
        <c:axId val="284073552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4071584"/>
        <c:crosses val="autoZero"/>
        <c:auto val="1"/>
        <c:lblOffset val="100"/>
        <c:baseTimeUnit val="days"/>
      </c:dateAx>
      <c:valAx>
        <c:axId val="28407158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407355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</c:dPt>
          <c:cat>
            <c:strRef>
              <c:f>Sheet1!$A$1:$B$1</c:f>
              <c:strCache>
                <c:ptCount val="2"/>
                <c:pt idx="0">
                  <c:v>Photo</c:v>
                </c:pt>
                <c:pt idx="1">
                  <c:v>Video</c:v>
                </c:pt>
              </c:strCache>
            </c:strRef>
          </c:cat>
          <c:val>
            <c:numRef>
              <c:f>Sheet1!$A$2:$B$2</c:f>
              <c:numCache>
                <c:formatCode>General</c:formatCode>
                <c:ptCount val="2"/>
                <c:pt idx="0">
                  <c:v>7</c:v>
                </c:pt>
                <c:pt idx="1">
                  <c:v>17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30BB-49A0-AE40-CB2FF163DB4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Total Engagements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Samsung Saudi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1363235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910F-432D-8417-54F96AD3B97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88217720"/>
        <c:axId val="288214768"/>
      </c:barChart>
      <c:catAx>
        <c:axId val="28821772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8214768"/>
        <c:crosses val="autoZero"/>
        <c:auto val="1"/>
        <c:lblAlgn val="ctr"/>
        <c:lblOffset val="100"/>
        <c:noMultiLvlLbl val="0"/>
      </c:catAx>
      <c:valAx>
        <c:axId val="28821476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821772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Samsung Saudi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Link</c:v>
                </c:pt>
                <c:pt idx="1">
                  <c:v>Photo</c:v>
                </c:pt>
                <c:pt idx="2">
                  <c:v>Video</c:v>
                </c:pt>
              </c:strCache>
            </c:strRef>
          </c:cat>
          <c:val>
            <c:numRef>
              <c:f>Sheet1!$B$2:$B$4</c:f>
              <c:numCache>
                <c:formatCode>General</c:formatCode>
                <c:ptCount val="3"/>
                <c:pt idx="0">
                  <c:v>1.25159100551549</c:v>
                </c:pt>
                <c:pt idx="1">
                  <c:v>2.08963939141888</c:v>
                </c:pt>
                <c:pt idx="2">
                  <c:v>1.96709834341865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71F8-4DBB-BE0F-EB84222C040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47978504"/>
        <c:axId val="247978832"/>
      </c:barChart>
      <c:catAx>
        <c:axId val="24797850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7978832"/>
        <c:crosses val="autoZero"/>
        <c:auto val="1"/>
        <c:lblAlgn val="ctr"/>
        <c:lblOffset val="100"/>
        <c:noMultiLvlLbl val="0"/>
      </c:catAx>
      <c:valAx>
        <c:axId val="24797883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797850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Samsung Saudi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Sheet1!$A$2:$A$30</c:f>
              <c:numCache>
                <c:formatCode>m/d/yyyy</c:formatCode>
                <c:ptCount val="29"/>
                <c:pt idx="0">
                  <c:v>43862</c:v>
                </c:pt>
                <c:pt idx="1">
                  <c:v>43863</c:v>
                </c:pt>
                <c:pt idx="2">
                  <c:v>43864</c:v>
                </c:pt>
                <c:pt idx="3">
                  <c:v>43865</c:v>
                </c:pt>
                <c:pt idx="4">
                  <c:v>43866</c:v>
                </c:pt>
                <c:pt idx="5">
                  <c:v>43867</c:v>
                </c:pt>
                <c:pt idx="6">
                  <c:v>43868</c:v>
                </c:pt>
                <c:pt idx="7">
                  <c:v>43869</c:v>
                </c:pt>
                <c:pt idx="8">
                  <c:v>43870</c:v>
                </c:pt>
                <c:pt idx="9">
                  <c:v>43871</c:v>
                </c:pt>
                <c:pt idx="10">
                  <c:v>43872</c:v>
                </c:pt>
                <c:pt idx="11">
                  <c:v>43873</c:v>
                </c:pt>
                <c:pt idx="12">
                  <c:v>43874</c:v>
                </c:pt>
                <c:pt idx="13">
                  <c:v>43875</c:v>
                </c:pt>
                <c:pt idx="14">
                  <c:v>43876</c:v>
                </c:pt>
                <c:pt idx="15">
                  <c:v>43877</c:v>
                </c:pt>
                <c:pt idx="16">
                  <c:v>43878</c:v>
                </c:pt>
                <c:pt idx="17">
                  <c:v>43879</c:v>
                </c:pt>
                <c:pt idx="18">
                  <c:v>43880</c:v>
                </c:pt>
                <c:pt idx="19">
                  <c:v>43881</c:v>
                </c:pt>
                <c:pt idx="20">
                  <c:v>43882</c:v>
                </c:pt>
                <c:pt idx="21">
                  <c:v>43883</c:v>
                </c:pt>
                <c:pt idx="22">
                  <c:v>43884</c:v>
                </c:pt>
                <c:pt idx="23">
                  <c:v>43885</c:v>
                </c:pt>
                <c:pt idx="24">
                  <c:v>43886</c:v>
                </c:pt>
                <c:pt idx="25">
                  <c:v>43887</c:v>
                </c:pt>
                <c:pt idx="26">
                  <c:v>43888</c:v>
                </c:pt>
                <c:pt idx="27">
                  <c:v>43889</c:v>
                </c:pt>
                <c:pt idx="28">
                  <c:v>43890</c:v>
                </c:pt>
              </c:numCache>
            </c:numRef>
          </c:cat>
          <c:val>
            <c:numRef>
              <c:f>Sheet1!$B$2:$B$30</c:f>
              <c:numCache>
                <c:formatCode>General</c:formatCode>
                <c:ptCount val="29"/>
                <c:pt idx="0">
                  <c:v>287884</c:v>
                </c:pt>
                <c:pt idx="1">
                  <c:v>494230</c:v>
                </c:pt>
                <c:pt idx="2">
                  <c:v>338391</c:v>
                </c:pt>
                <c:pt idx="3">
                  <c:v>5276</c:v>
                </c:pt>
                <c:pt idx="4">
                  <c:v>11046</c:v>
                </c:pt>
                <c:pt idx="5">
                  <c:v>189350</c:v>
                </c:pt>
                <c:pt idx="6">
                  <c:v>304598</c:v>
                </c:pt>
                <c:pt idx="7">
                  <c:v>295783</c:v>
                </c:pt>
                <c:pt idx="8">
                  <c:v>370309</c:v>
                </c:pt>
                <c:pt idx="9">
                  <c:v>1900018</c:v>
                </c:pt>
                <c:pt idx="10">
                  <c:v>3663972</c:v>
                </c:pt>
                <c:pt idx="11">
                  <c:v>5155734</c:v>
                </c:pt>
                <c:pt idx="12">
                  <c:v>3418029</c:v>
                </c:pt>
                <c:pt idx="13">
                  <c:v>2593382</c:v>
                </c:pt>
                <c:pt idx="14">
                  <c:v>4214792</c:v>
                </c:pt>
                <c:pt idx="15">
                  <c:v>3798523</c:v>
                </c:pt>
                <c:pt idx="16">
                  <c:v>3878578</c:v>
                </c:pt>
                <c:pt idx="17">
                  <c:v>3629462</c:v>
                </c:pt>
                <c:pt idx="18">
                  <c:v>3068053</c:v>
                </c:pt>
                <c:pt idx="19">
                  <c:v>2975334</c:v>
                </c:pt>
                <c:pt idx="20">
                  <c:v>2320884</c:v>
                </c:pt>
                <c:pt idx="21">
                  <c:v>2423246</c:v>
                </c:pt>
                <c:pt idx="22">
                  <c:v>2079705</c:v>
                </c:pt>
                <c:pt idx="23">
                  <c:v>1919139</c:v>
                </c:pt>
                <c:pt idx="24">
                  <c:v>1901363</c:v>
                </c:pt>
                <c:pt idx="25">
                  <c:v>1767637</c:v>
                </c:pt>
                <c:pt idx="26">
                  <c:v>2222228</c:v>
                </c:pt>
                <c:pt idx="27">
                  <c:v>2890289</c:v>
                </c:pt>
                <c:pt idx="28">
                  <c:v>2925273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C20E-4A66-B4A8-A1A2DABA969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536682104"/>
        <c:axId val="536683416"/>
      </c:lineChart>
      <c:dateAx>
        <c:axId val="536682104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36683416"/>
        <c:crosses val="autoZero"/>
        <c:auto val="1"/>
        <c:lblOffset val="100"/>
        <c:baseTimeUnit val="days"/>
      </c:dateAx>
      <c:valAx>
        <c:axId val="53668341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3668210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Male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13-17</c:v>
                </c:pt>
                <c:pt idx="1">
                  <c:v>18-24</c:v>
                </c:pt>
                <c:pt idx="2">
                  <c:v>25-34</c:v>
                </c:pt>
                <c:pt idx="3">
                  <c:v>35-44</c:v>
                </c:pt>
                <c:pt idx="4">
                  <c:v>45-54</c:v>
                </c:pt>
                <c:pt idx="5">
                  <c:v>55-64</c:v>
                </c:pt>
                <c:pt idx="6">
                  <c:v>65+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4059</c:v>
                </c:pt>
                <c:pt idx="1">
                  <c:v>178230</c:v>
                </c:pt>
                <c:pt idx="2">
                  <c:v>589047</c:v>
                </c:pt>
                <c:pt idx="3">
                  <c:v>273904</c:v>
                </c:pt>
                <c:pt idx="4">
                  <c:v>71031</c:v>
                </c:pt>
                <c:pt idx="5">
                  <c:v>15549</c:v>
                </c:pt>
                <c:pt idx="6">
                  <c:v>7645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966A-433D-9AAE-33C8048C69E3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Female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13-17</c:v>
                </c:pt>
                <c:pt idx="1">
                  <c:v>18-24</c:v>
                </c:pt>
                <c:pt idx="2">
                  <c:v>25-34</c:v>
                </c:pt>
                <c:pt idx="3">
                  <c:v>35-44</c:v>
                </c:pt>
                <c:pt idx="4">
                  <c:v>45-54</c:v>
                </c:pt>
                <c:pt idx="5">
                  <c:v>55-64</c:v>
                </c:pt>
                <c:pt idx="6">
                  <c:v>65+</c:v>
                </c:pt>
              </c:strCache>
            </c:strRef>
          </c:cat>
          <c:val>
            <c:numRef>
              <c:f>Sheet1!$C$2:$C$8</c:f>
              <c:numCache>
                <c:formatCode>General</c:formatCode>
                <c:ptCount val="7"/>
                <c:pt idx="0">
                  <c:v>2141</c:v>
                </c:pt>
                <c:pt idx="1">
                  <c:v>60252</c:v>
                </c:pt>
                <c:pt idx="2">
                  <c:v>161470</c:v>
                </c:pt>
                <c:pt idx="3">
                  <c:v>72299</c:v>
                </c:pt>
                <c:pt idx="4">
                  <c:v>20738</c:v>
                </c:pt>
                <c:pt idx="5">
                  <c:v>4920</c:v>
                </c:pt>
                <c:pt idx="6">
                  <c:v>3520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966A-433D-9AAE-33C8048C69E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536716872"/>
        <c:axId val="536716216"/>
      </c:barChart>
      <c:catAx>
        <c:axId val="53671687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36716216"/>
        <c:crosses val="autoZero"/>
        <c:auto val="1"/>
        <c:lblAlgn val="ctr"/>
        <c:lblOffset val="100"/>
        <c:noMultiLvlLbl val="0"/>
      </c:catAx>
      <c:valAx>
        <c:axId val="53671621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3671687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Total Engagements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Samsung Saudi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1363235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08DD-4753-91E4-9B0449918EA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553939968"/>
        <c:axId val="553940296"/>
      </c:barChart>
      <c:catAx>
        <c:axId val="55393996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53940296"/>
        <c:crosses val="autoZero"/>
        <c:auto val="1"/>
        <c:lblAlgn val="ctr"/>
        <c:lblOffset val="100"/>
        <c:noMultiLvlLbl val="0"/>
      </c:catAx>
      <c:valAx>
        <c:axId val="55394029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5393996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Samsung Saudi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Sheet1!$A$2:$A$30</c:f>
              <c:numCache>
                <c:formatCode>m/d/yyyy</c:formatCode>
                <c:ptCount val="29"/>
                <c:pt idx="0">
                  <c:v>43862</c:v>
                </c:pt>
                <c:pt idx="1">
                  <c:v>43863</c:v>
                </c:pt>
                <c:pt idx="2">
                  <c:v>43864</c:v>
                </c:pt>
                <c:pt idx="3">
                  <c:v>43865</c:v>
                </c:pt>
                <c:pt idx="4">
                  <c:v>43866</c:v>
                </c:pt>
                <c:pt idx="5">
                  <c:v>43867</c:v>
                </c:pt>
                <c:pt idx="6">
                  <c:v>43868</c:v>
                </c:pt>
                <c:pt idx="7">
                  <c:v>43869</c:v>
                </c:pt>
                <c:pt idx="8">
                  <c:v>43870</c:v>
                </c:pt>
                <c:pt idx="9">
                  <c:v>43871</c:v>
                </c:pt>
                <c:pt idx="10">
                  <c:v>43872</c:v>
                </c:pt>
                <c:pt idx="11">
                  <c:v>43873</c:v>
                </c:pt>
                <c:pt idx="12">
                  <c:v>43874</c:v>
                </c:pt>
                <c:pt idx="13">
                  <c:v>43875</c:v>
                </c:pt>
                <c:pt idx="14">
                  <c:v>43876</c:v>
                </c:pt>
                <c:pt idx="15">
                  <c:v>43877</c:v>
                </c:pt>
                <c:pt idx="16">
                  <c:v>43878</c:v>
                </c:pt>
                <c:pt idx="17">
                  <c:v>43879</c:v>
                </c:pt>
                <c:pt idx="18">
                  <c:v>43880</c:v>
                </c:pt>
                <c:pt idx="19">
                  <c:v>43881</c:v>
                </c:pt>
                <c:pt idx="20">
                  <c:v>43882</c:v>
                </c:pt>
                <c:pt idx="21">
                  <c:v>43883</c:v>
                </c:pt>
                <c:pt idx="22">
                  <c:v>43884</c:v>
                </c:pt>
                <c:pt idx="23">
                  <c:v>43885</c:v>
                </c:pt>
                <c:pt idx="24">
                  <c:v>43886</c:v>
                </c:pt>
                <c:pt idx="25">
                  <c:v>43887</c:v>
                </c:pt>
                <c:pt idx="26">
                  <c:v>43888</c:v>
                </c:pt>
                <c:pt idx="27">
                  <c:v>43889</c:v>
                </c:pt>
                <c:pt idx="28">
                  <c:v>43890</c:v>
                </c:pt>
              </c:numCache>
            </c:numRef>
          </c:cat>
          <c:val>
            <c:numRef>
              <c:f>Sheet1!$B$2:$B$30</c:f>
              <c:numCache>
                <c:formatCode>General</c:formatCode>
                <c:ptCount val="29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1</c:v>
                </c:pt>
                <c:pt idx="4">
                  <c:v>2</c:v>
                </c:pt>
                <c:pt idx="5">
                  <c:v>3</c:v>
                </c:pt>
                <c:pt idx="6">
                  <c:v>6</c:v>
                </c:pt>
                <c:pt idx="7">
                  <c:v>0</c:v>
                </c:pt>
                <c:pt idx="8">
                  <c:v>1</c:v>
                </c:pt>
                <c:pt idx="9">
                  <c:v>3</c:v>
                </c:pt>
                <c:pt idx="10">
                  <c:v>4</c:v>
                </c:pt>
                <c:pt idx="11">
                  <c:v>0</c:v>
                </c:pt>
                <c:pt idx="12">
                  <c:v>1</c:v>
                </c:pt>
                <c:pt idx="13">
                  <c:v>0</c:v>
                </c:pt>
                <c:pt idx="14">
                  <c:v>1</c:v>
                </c:pt>
                <c:pt idx="15">
                  <c:v>0</c:v>
                </c:pt>
                <c:pt idx="16">
                  <c:v>0</c:v>
                </c:pt>
                <c:pt idx="17">
                  <c:v>1</c:v>
                </c:pt>
                <c:pt idx="18">
                  <c:v>1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2FD0-4B6E-9C89-D078F8E091B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553945216"/>
        <c:axId val="553945544"/>
      </c:lineChart>
      <c:dateAx>
        <c:axId val="553945216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53945544"/>
        <c:crosses val="autoZero"/>
        <c:auto val="1"/>
        <c:lblOffset val="100"/>
        <c:baseTimeUnit val="days"/>
      </c:dateAx>
      <c:valAx>
        <c:axId val="55394554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5394521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8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3/4/2020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3/4/2020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3/4/2020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3/4/2020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3/4/2020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3/4/2020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3/4/2020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3/4/2020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3/4/2020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3/4/2020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7.xml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8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F2099B8-B38C-4397-A2D7-49CF5D272459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Samsung Saudi Facebook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94D970CB-B25C-4AD1-A932-A5FDBA757F57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Cheil (Facelift)</a:t>
            </a:r>
          </a:p>
        </p:txBody>
      </p:sp>
    </p:spTree>
    <p:extLst>
      <p:ext uri="{BB962C8B-B14F-4D97-AF65-F5344CB8AC3E}">
        <p14:creationId xmlns:p14="http://schemas.microsoft.com/office/powerpoint/2010/main" val="37283377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A0FF37A-247F-48E5-93BF-960C34B63DA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Total | Samsung Saudi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0C2109C0-16E0-4C72-8CEB-D0AD7D21466E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155163852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3759062-D613-4C5B-8C59-7043C5EE2A6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02/01/2020 - 02/29/2020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1FF2724-599C-4E56-A75B-99F773CB1B5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2725536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451CFCF-E64B-4419-8573-BF558089E55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Post Type Distribution | Samsung Saudi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A828C73B-EF30-4C05-B25A-EF3480FF26E4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553513126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91936BE-6CF1-4525-BD31-84E548B88B8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02/01/2020 - 02/29/2020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01A56B7-70D7-493F-84F8-37ADA3E2DDE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3070448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ACBC58E-127B-4B4F-8E7F-9F29A52FEA1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Page Post Reach Table | Samsung Saudi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73410501-DF6B-4F21-903D-0C0785ED5296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17641777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2395593546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2504998391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760609043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207594435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Reach - Day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Reach - Week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Reach - 28 Days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8008914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Samsung Saudi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2925273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7855389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13507697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2098432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95B7567-6874-4330-97CB-740755BE23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02/01/2020 - 02/29/2020</a:t>
            </a:r>
          </a:p>
        </p:txBody>
      </p:sp>
    </p:spTree>
    <p:extLst>
      <p:ext uri="{BB962C8B-B14F-4D97-AF65-F5344CB8AC3E}">
        <p14:creationId xmlns:p14="http://schemas.microsoft.com/office/powerpoint/2010/main" val="419502999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924F6F9-6223-4F87-ABD0-F943BDC5D20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Total Engagements | Samsung Saudi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1D0A0A8B-C268-456F-B51B-159502EC6221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2480181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A822A17-0221-4B03-9D4B-31C4AEF0FF5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02/01/2020 - 02/29/2020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E7E88DD-D993-4BCD-8194-39B245BC22E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4443945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32E9285-302C-46C3-8A17-786BB8AAB64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Engagement Rate By Post Type | Samsung Saudi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6B89EFCB-3DDE-469E-8D12-653A38F06FD8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091675526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C973195-4DF4-44FD-849D-A4CFBE9D2DB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02/01/2020 - 02/29/2020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2D30284-CCE5-4214-8F6F-860160DDC99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4386785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E75E8B1-9F9A-496F-9021-E41D19ACFCB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Samsung Saudi - 1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DE927EAF-5427-4BE8-A945-F580F7F99B89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3867118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22960">
                  <a:extLst>
                    <a:ext uri="{9D8B030D-6E8A-4147-A177-3AD203B41FA5}">
                      <a16:colId xmlns:a16="http://schemas.microsoft.com/office/drawing/2014/main" val="95354233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7663598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23549231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94958860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53371828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93144470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65325269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13082476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09363946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62146830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34292192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49537191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80163510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68019761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44418554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69771472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30803468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55010313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51121065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9654461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24717446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34744264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08559676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8167938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36159823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2592756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03674332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4968442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2953417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58234236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11008277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Feedback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Hidden?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8118144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8321A99-B3D1-40C1-800E-BEE341703DE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02/01/2020 - 02/29/2020</a:t>
            </a:r>
          </a:p>
        </p:txBody>
      </p:sp>
    </p:spTree>
    <p:extLst>
      <p:ext uri="{BB962C8B-B14F-4D97-AF65-F5344CB8AC3E}">
        <p14:creationId xmlns:p14="http://schemas.microsoft.com/office/powerpoint/2010/main" val="307816278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9E19F05-D984-4247-8BEC-EDD6D317C4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Samsung Saudi - 2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424265D6-733A-4155-AFF9-426353AE7D35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74705405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22960">
                  <a:extLst>
                    <a:ext uri="{9D8B030D-6E8A-4147-A177-3AD203B41FA5}">
                      <a16:colId xmlns:a16="http://schemas.microsoft.com/office/drawing/2014/main" val="212826625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17927077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67918783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06656058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27362570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45309084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5548204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86048402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66132042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44460802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24537898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39859909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9831622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06919216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21704315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15622218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59929669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61412147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64034763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78446319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34565068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72282231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87188818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76863687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04056862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06257201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64736124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44149998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25172841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33028307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4421884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Feedback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Hidden?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0994374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Samsung Saudi - 2020-02-19 11:19:49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إليكم بعض من ابتكاراتنا العظيمة التي سنوفرها لكم في عام 2020.
#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Samsung2020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https://scontent.xx.fbcdn.net/v/t15.13418-10/p720x720/83175077_209915840407532_4663601680430923776_n.jpg?_nc_cat=106&amp;_nc_sid=f2c4d5&amp;_nc_ohc=1jifQSMejdgAX-joP2A&amp;_nc_ht=scontent.xx&amp;_nc_tp=6&amp;oh=3f53591fa99db610ef962724c3c59906&amp;oe=5E96641B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03/04/2020 07:19:52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25438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18698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18698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1.9253 %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40040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1EE6B6C-2F6D-4DF4-98B1-FD9A0D47D79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02/01/2020 - 02/29/2020</a:t>
            </a:r>
          </a:p>
        </p:txBody>
      </p:sp>
    </p:spTree>
    <p:extLst>
      <p:ext uri="{BB962C8B-B14F-4D97-AF65-F5344CB8AC3E}">
        <p14:creationId xmlns:p14="http://schemas.microsoft.com/office/powerpoint/2010/main" val="335586289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D2BD9B2-9180-4B96-B89C-52DF313E481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Samsung Saudi - 3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0A83E625-E8DF-4589-8254-1563156623C6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16898388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22960">
                  <a:extLst>
                    <a:ext uri="{9D8B030D-6E8A-4147-A177-3AD203B41FA5}">
                      <a16:colId xmlns:a16="http://schemas.microsoft.com/office/drawing/2014/main" val="263249355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75833619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49372073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00870193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59896838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39858580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52284469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78841036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72686087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74094251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4807680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15228381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44449521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40914337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48328643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41440546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9631442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41670112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93767713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60951026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33271199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54116106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60336910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90611018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00590882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88166444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60308499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54785170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58348713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1667404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86418575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Feedback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Hidden?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0557255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Samsung Saudi - 2020-02-18 08:46:46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https://scontent.xx.fbcdn.net/v/t1.0-9/s720x720/86728399_2931459670218449_8213802646369206272_n.jpg?_nc_cat=107&amp;_nc_ohc=8g3skBRcciAAX_muEmA&amp;_nc_ht=scontent.xx&amp;_nc_tp=7&amp;oh=5e3a23bb9cf894acfe0f40c0b918e2f9&amp;oe=5EC9ACF4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02/18/2020 13:19:27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0.0000 %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0726725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BD0CE36-0523-4B98-BE06-7E270A8D73C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02/01/2020 - 02/29/2020</a:t>
            </a:r>
          </a:p>
        </p:txBody>
      </p:sp>
    </p:spTree>
    <p:extLst>
      <p:ext uri="{BB962C8B-B14F-4D97-AF65-F5344CB8AC3E}">
        <p14:creationId xmlns:p14="http://schemas.microsoft.com/office/powerpoint/2010/main" val="5992822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6B50A1F-5AC7-4BB9-BC54-F28D05F2FA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Samsung Saudi - 4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86316444-483A-40F9-A18C-25BF33C52818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68743535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22960">
                  <a:extLst>
                    <a:ext uri="{9D8B030D-6E8A-4147-A177-3AD203B41FA5}">
                      <a16:colId xmlns:a16="http://schemas.microsoft.com/office/drawing/2014/main" val="113649472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93607538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76036857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9726266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67177305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94226793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55992982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11740376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19609583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23146705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71822635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96245831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59054946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08865796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24200773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13595980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93670192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44503777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06422064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49446885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53979674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18072740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5061002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06570100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42925074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280539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62158870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3705566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6249291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18966523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57194102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Feedback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Hidden?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4969353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Samsung Saudi - 2020-02-15 09:00:00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قوة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 Pen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بين يديك. عيش الجو مع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Galaxy Note10 Lite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لمعرفة المزيد: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https://bit.ly/2vQljxy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https://scontent.xx.fbcdn.net/v/t1.0-9/p720x720/84352792_2904633102901106_7202993831401226240_n.jpg?_nc_cat=107&amp;_nc_sid=8024bb&amp;_nc_ohc=ultaEGnt-I8AX-BHoks&amp;_nc_ht=scontent.xx&amp;_nc_tp=6&amp;oh=9a791fb312cd06c1eb012d941a6ec93d&amp;oe=5E826A67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03/04/2020 07:19:52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33013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33481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33481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1.3082 %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7313229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FAB80A7-2404-4914-B3F6-16E0B639F32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02/01/2020 - 02/29/2020</a:t>
            </a:r>
          </a:p>
        </p:txBody>
      </p:sp>
    </p:spTree>
    <p:extLst>
      <p:ext uri="{BB962C8B-B14F-4D97-AF65-F5344CB8AC3E}">
        <p14:creationId xmlns:p14="http://schemas.microsoft.com/office/powerpoint/2010/main" val="366233322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6E2997A-2410-4BFC-8079-A36EE6548B9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Samsung Saudi - 5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8E987567-A4C9-4A12-B765-A76ACF310DFC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85928668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22960">
                  <a:extLst>
                    <a:ext uri="{9D8B030D-6E8A-4147-A177-3AD203B41FA5}">
                      <a16:colId xmlns:a16="http://schemas.microsoft.com/office/drawing/2014/main" val="8673544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5431689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66502979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08986005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26469166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09954734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99986824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27471606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22105363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91485645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52361963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52953923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7048894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57262078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60437647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16850805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04022887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57174466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27095726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11790890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49652086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66933388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74873194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90665540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60698874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87487462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64374720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6240124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17668614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68381723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801420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Feedback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Hidden?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021569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Samsung Saudi - 2020-02-13 09:04:40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https://scontent.xx.fbcdn.net/v/t1.0-9/s720x720/84516836_2919811814716568_9006669242891763712_n.jpg?_nc_cat=100&amp;_nc_ohc=aRxluXOWbCAAX_JK0dJ&amp;_nc_ht=scontent.xx&amp;oh=6ad1efcaf316828ef70c4dc56f928f66&amp;oe=5EC721C0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02/13/2020 13:32:10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0.0000 %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6915591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BE36A65-1DD3-4550-ACBA-BA4FF6EB5AE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02/01/2020 - 02/29/2020</a:t>
            </a:r>
          </a:p>
        </p:txBody>
      </p:sp>
    </p:spTree>
    <p:extLst>
      <p:ext uri="{BB962C8B-B14F-4D97-AF65-F5344CB8AC3E}">
        <p14:creationId xmlns:p14="http://schemas.microsoft.com/office/powerpoint/2010/main" val="70311970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2392CD7-1844-47A7-8F35-2F6ECC80A48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Samsung Saudi - 6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52F72BE3-09EA-4168-B777-8EB4D5AF90DC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11518048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22960">
                  <a:extLst>
                    <a:ext uri="{9D8B030D-6E8A-4147-A177-3AD203B41FA5}">
                      <a16:colId xmlns:a16="http://schemas.microsoft.com/office/drawing/2014/main" val="406935768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11277688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14413876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27117443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12857407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64728768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60964906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32600243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98475751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19651633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90492778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25855504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88317937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80856754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0611889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97979196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37071824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74388787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61664245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85277063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86221058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04575445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82886731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51929972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06805328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50172080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71731737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65936548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53171082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56373142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12970544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Feedback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Hidden?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437193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Samsung Saudi - 2020-02-11 21:54:00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استوديو الصور في انتظار إشارة منك. تحكم بالذكريات واستمتع بالأوقات.
لمعرفة المزيد: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https://bit.ly/2Sm517b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https://scontent.xx.fbcdn.net/v/t15.5256-10/p720x720/83887581_770062880137765_314486121117515776_n.jpg?_nc_cat=100&amp;_nc_sid=f2c4d5&amp;_nc_ohc=HKQz6brYXCQAX8_mS61&amp;_nc_ht=scontent.xx&amp;_nc_tp=6&amp;oh=ecff286c931c83f40915aa53edac97e5&amp;oe=5E83EC3F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03/04/2020 07:19:52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18512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17250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17250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1.9536 %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0316343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918E99C-7F2A-4C1B-8FE7-A9CF0F64A40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02/01/2020 - 02/29/2020</a:t>
            </a:r>
          </a:p>
        </p:txBody>
      </p:sp>
    </p:spTree>
    <p:extLst>
      <p:ext uri="{BB962C8B-B14F-4D97-AF65-F5344CB8AC3E}">
        <p14:creationId xmlns:p14="http://schemas.microsoft.com/office/powerpoint/2010/main" val="184413684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2F9DE78-A6D4-4FE8-85E5-8C1A221AA43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Samsung Saudi - 7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31BEA91F-E0A6-4DEE-B6A4-552376C59CF2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37503611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22960">
                  <a:extLst>
                    <a:ext uri="{9D8B030D-6E8A-4147-A177-3AD203B41FA5}">
                      <a16:colId xmlns:a16="http://schemas.microsoft.com/office/drawing/2014/main" val="274258720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54326104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59973699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82842754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00543333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17004407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57104643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78767180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72929163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78453352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32213412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07017368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64539320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51059326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45501485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76844602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96187318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22344415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26079579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64608997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57921056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14101114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94807405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61201818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73754424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39717213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24674731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27975600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43374880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7181090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16295403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Feedback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Hidden?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4061022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Samsung Saudi - 2020-02-11 21:23:04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الجمال يتقلب في يدك. أنظار الجميع على جوالك الجديد #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GalaxyZFlip ...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فتألق.
اطلبه مسبقا الآن: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https://bit.ly/2OMHBqz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https://scontent.xx.fbcdn.net/v/t15.5256-10/s720x720/80809657_2583547978632060_1199276498222055424_n.jpg?_nc_cat=108&amp;_nc_sid=f2c4d5&amp;_nc_ohc=4tHwkzS3bfEAX8lWBDj&amp;_nc_ht=scontent.xx&amp;_nc_tp=7&amp;oh=2f3b0f90640b20bdb4548f0c586afd3b&amp;oe=5E96DD4A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03/04/2020 07:19:52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51049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44362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44362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3.3046 %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8766462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2C0198D-2388-457F-A2B7-4593A6E1004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02/01/2020 - 02/29/2020</a:t>
            </a:r>
          </a:p>
        </p:txBody>
      </p:sp>
    </p:spTree>
    <p:extLst>
      <p:ext uri="{BB962C8B-B14F-4D97-AF65-F5344CB8AC3E}">
        <p14:creationId xmlns:p14="http://schemas.microsoft.com/office/powerpoint/2010/main" val="193287432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23F75CD-DD52-4523-9B49-6D8155D9546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Samsung Saudi - 8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D6F84991-1DCE-4E93-9945-A2BF6C04BDD4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42459191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22960">
                  <a:extLst>
                    <a:ext uri="{9D8B030D-6E8A-4147-A177-3AD203B41FA5}">
                      <a16:colId xmlns:a16="http://schemas.microsoft.com/office/drawing/2014/main" val="138093447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85721785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6300453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18082612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58756468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22950611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57900280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35413436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8237090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92940707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57798660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11412594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02900119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6643007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0109157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67856936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20280318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71804624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997989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02372724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87658753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16154271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28523738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66837799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54726736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57406323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44999187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0841637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79923858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14172823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51420724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Feedback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Hidden?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8099516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Samsung Saudi - 2020-02-11 21:15:30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Galaxy S20+ | S20+5G | S20 Ultra 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نقدم مميزات مبتكرة في عالم الكاميرا و التصوير مع
اطلبه مسبقا الآن: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https://bit.ly/39qHCs7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https://scontent.xx.fbcdn.net/v/t15.5256-10/s720x720/82944323_686872031851478_110153614651031552_n.jpg?_nc_cat=101&amp;_nc_sid=f2c4d5&amp;_nc_ohc=bEFEtqEC57AAX8OcgWs&amp;_nc_ht=scontent.xx&amp;_nc_tp=7&amp;oh=21ea2e5065e4eadfd0e79d7e4d6b2393&amp;oe=5E93C6DA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03/04/2020 07:19:52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44649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40674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40674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4.2238 %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4228210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976564E-D339-4D5B-8C83-973247FFC19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02/01/2020 - 02/29/2020</a:t>
            </a:r>
          </a:p>
        </p:txBody>
      </p:sp>
    </p:spTree>
    <p:extLst>
      <p:ext uri="{BB962C8B-B14F-4D97-AF65-F5344CB8AC3E}">
        <p14:creationId xmlns:p14="http://schemas.microsoft.com/office/powerpoint/2010/main" val="368411345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51AC3D3-3E6E-4F04-9CE3-A8C231CB736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Samsung Saudi - 9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2C7A6DD2-8D29-44DF-AD3F-BE58CBE5D4CE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0265923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22960">
                  <a:extLst>
                    <a:ext uri="{9D8B030D-6E8A-4147-A177-3AD203B41FA5}">
                      <a16:colId xmlns:a16="http://schemas.microsoft.com/office/drawing/2014/main" val="66088656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04981017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95057221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60520437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10629087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56958065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70666638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25882866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19826631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57794297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20889858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15189320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72186063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53349491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52027167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51081622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5086726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87854629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18406392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23177930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85885029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73453301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73793873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43134127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46418352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29019590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8228179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36426370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84106404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07296108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1188733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Feedback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Hidden?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7329514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Samsung Saudi - 2020-02-11 20:28:41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https://scontent.xx.fbcdn.net/v/t1.0-9/s720x720/86177330_2916412031723213_814770886782484480_n.png?_nc_cat=1&amp;_nc_ohc=gP5jHgOv19IAX_5EeT6&amp;_nc_ht=scontent.xx&amp;oh=0aba901d4e46f7a6893a82931442b13b&amp;oe=5EFF62B0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02/12/2020 01:33:03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0.0000 %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5869249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293EBC6-34BA-4121-8303-7C3F5D148A1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02/01/2020 - 02/29/2020</a:t>
            </a:r>
          </a:p>
        </p:txBody>
      </p:sp>
    </p:spTree>
    <p:extLst>
      <p:ext uri="{BB962C8B-B14F-4D97-AF65-F5344CB8AC3E}">
        <p14:creationId xmlns:p14="http://schemas.microsoft.com/office/powerpoint/2010/main" val="298537884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91E7C3A-33DE-4E86-9E6E-7F770C39680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Samsung Saudi - 10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29C95859-1068-414C-8B25-04D0918FDEFD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99764838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22960">
                  <a:extLst>
                    <a:ext uri="{9D8B030D-6E8A-4147-A177-3AD203B41FA5}">
                      <a16:colId xmlns:a16="http://schemas.microsoft.com/office/drawing/2014/main" val="46461498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22688678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67832113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52865175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93046328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95730189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71631549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74977748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72299393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70625070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07758204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52684714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76820216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05789571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38942653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99009176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84589574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42027157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38186844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00617326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33341701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99466438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5275064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72990016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73112122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1299743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04599120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80832627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58202124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08370114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26248391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Feedback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Hidden?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8224369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Samsung Saudi - 2020-02-10 09:00:00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من غير إهتزاز. ترقبونا يوم 11/02
لمعرفة المزيد: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https://bit.ly/3965ukC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https://scontent.xx.fbcdn.net/v/t15.13418-10/p720x720/75436509_600770033801202_2669032951366287360_n.jpg?_nc_cat=107&amp;_nc_sid=f2c4d5&amp;_nc_ohc=vNV81v_8e8AAX8PI4c_&amp;_nc_ht=scontent.xx&amp;_nc_tp=6&amp;oh=428775381120266f76eddf563a2df3e9&amp;oe=5E8479D7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03/04/2020 07:19:52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17735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17225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17225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2.3280 %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4206947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09D4820-FD0D-4213-B0F1-D8F7EBAA0ED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02/01/2020 - 02/29/2020</a:t>
            </a:r>
          </a:p>
        </p:txBody>
      </p:sp>
    </p:spTree>
    <p:extLst>
      <p:ext uri="{BB962C8B-B14F-4D97-AF65-F5344CB8AC3E}">
        <p14:creationId xmlns:p14="http://schemas.microsoft.com/office/powerpoint/2010/main" val="371366244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BDB14AA-1FFE-40DF-AC73-9CEBDF6F274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Samsung Saudi - 11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9E710A7A-4407-4377-918B-97836F83329C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20107632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22960">
                  <a:extLst>
                    <a:ext uri="{9D8B030D-6E8A-4147-A177-3AD203B41FA5}">
                      <a16:colId xmlns:a16="http://schemas.microsoft.com/office/drawing/2014/main" val="74225828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22691558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58692656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2590404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00753465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32725582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15878665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24568217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07288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17056290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13941386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95148391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084352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54984103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22679206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71612467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60778142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07530470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17134441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00627931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97451107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84604570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70210995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77311256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68948659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86331299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60986833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36759372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82374058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24481568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65768411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Feedback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Hidden?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9436431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Samsung Saudi - 2020-02-10 09:00:00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مع قلم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 Pen،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رح تكتب وكأنك خطاط.
لمعرفة المزيد: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https://bit.ly/3bersnv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https://scontent.xx.fbcdn.net/v/t15.5256-10/p720x720/81739350_168153404609263_3195843993397100544_n.jpg?_nc_cat=111&amp;_nc_sid=f2c4d5&amp;_nc_ohc=_9zQG_NRIuIAX80ZiOv&amp;_nc_ht=scontent.xx&amp;_nc_tp=6&amp;oh=c909191b4fbd5ac772f1dc486dc05194&amp;oe=5E99AC4E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03/04/2020 07:19:52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18259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17732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17732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1.5960 %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9576279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9CE154D-4232-42B9-B465-49353A6011F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02/01/2020 - 02/29/2020</a:t>
            </a:r>
          </a:p>
        </p:txBody>
      </p:sp>
    </p:spTree>
    <p:extLst>
      <p:ext uri="{BB962C8B-B14F-4D97-AF65-F5344CB8AC3E}">
        <p14:creationId xmlns:p14="http://schemas.microsoft.com/office/powerpoint/2010/main" val="296214687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AE50AD2-7CAE-49EF-8233-EE0A4C9041B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Samsung Saudi - 12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B5DDDD90-AACD-4374-8F20-D517DDDD2549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13664399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22960">
                  <a:extLst>
                    <a:ext uri="{9D8B030D-6E8A-4147-A177-3AD203B41FA5}">
                      <a16:colId xmlns:a16="http://schemas.microsoft.com/office/drawing/2014/main" val="341478075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71641655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09065286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54149906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3035324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76422482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4358238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51893380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58479491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66246168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04271716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65612931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97196825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59737768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26404816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3349592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79412209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90958774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22724817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53465865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82706006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11781559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53631116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35491147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77705108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16257473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862785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91947943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94097062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63170270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55690677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Feedback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Hidden?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579305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Samsung Saudi - 2020-02-10 05:37:34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غيرنا شكل المستقبل. ترقبونا يوم 11/02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https://scontent.xx.fbcdn.net/v/t1.0-1/fb20/p720x720/53548536_2201352209913403_7664942195723468800_n.jpg?_nc_cat=1&amp;_nc_ohc=rTVlgfSqXCIAX8oyCkc&amp;_nc_ht=scontent.xx&amp;oh=1e7aa5b1b97e2e1790504371ca41a4c1&amp;oe=5ED0B296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02/11/2020 19:30:08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4724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4714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4714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1.2516 %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286082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BBFC847-10BD-45D0-9DAD-C9E1F33A56B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02/01/2020 - 02/29/2020</a:t>
            </a:r>
          </a:p>
        </p:txBody>
      </p:sp>
    </p:spTree>
    <p:extLst>
      <p:ext uri="{BB962C8B-B14F-4D97-AF65-F5344CB8AC3E}">
        <p14:creationId xmlns:p14="http://schemas.microsoft.com/office/powerpoint/2010/main" val="47503378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9CE29F4-21C1-4A82-9494-F8AD475AFF0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Samsung Saudi - 13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90E8D5C8-DAE8-4B31-8BE1-8800C0E08F5E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91733400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22960">
                  <a:extLst>
                    <a:ext uri="{9D8B030D-6E8A-4147-A177-3AD203B41FA5}">
                      <a16:colId xmlns:a16="http://schemas.microsoft.com/office/drawing/2014/main" val="105561962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92166016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66395321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9918980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55426962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14110940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93580490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84279654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10363538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05963035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64896134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10983449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75878968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7609717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8047832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20291789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01742294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1263176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30319907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42279366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9292190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63146223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17956313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47525223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3637505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15380847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74179359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59423931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72966157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34564380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53231871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Feedback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Hidden?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2933789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Samsung Saudi - 2020-02-09 17:58:21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لقيتوا إشارة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Unpacked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المخفية؟ إبحثوا عنها و شاركونا ب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screenshot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في التعليقات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https://scontent.xx.fbcdn.net/v/t1.0-9/p720x720/85069347_2911643178866765_3555418341885607936_o.jpg?_nc_cat=102&amp;_nc_sid=8024bb&amp;_nc_ohc=k0MvNA-u6_UAX9mHB9v&amp;_nc_ht=scontent.xx&amp;_nc_tp=6&amp;oh=a7c4e91b41f46c412684baaf22fe1a1d&amp;oe=5E94909C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03/04/2020 07:19:52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4526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4366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62072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63893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63893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5.0788 %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5205270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58A642A-931F-48DE-93D7-8819B6985C2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02/01/2020 - 02/29/2020</a:t>
            </a:r>
          </a:p>
        </p:txBody>
      </p:sp>
    </p:spTree>
    <p:extLst>
      <p:ext uri="{BB962C8B-B14F-4D97-AF65-F5344CB8AC3E}">
        <p14:creationId xmlns:p14="http://schemas.microsoft.com/office/powerpoint/2010/main" val="824484872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6B9AFF0-C719-4948-9767-B63106468EA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Samsung Saudi - 14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37BC9C95-6288-4EEE-BE55-742A6F25BA1E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12497397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22960">
                  <a:extLst>
                    <a:ext uri="{9D8B030D-6E8A-4147-A177-3AD203B41FA5}">
                      <a16:colId xmlns:a16="http://schemas.microsoft.com/office/drawing/2014/main" val="313861340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72707900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66684221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66872668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63404097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38485060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00653953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46997759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03328557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99583997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4433721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63328410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84440290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65197408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32077446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69118449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24720828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79513551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2600824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55839740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54262924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27934468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27447024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43022939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21229699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65237299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89569301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80709030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40466897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22068571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61027387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Feedback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Hidden?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7669824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Samsung Saudi - 2020-02-07 17:30:00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شاهد أهم ما قالت إيمان عبدالشكور خلال خطابها في حدث أفكاركم مع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Galaxy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عن كيف توصل لأهدافك!
لمشاهدة الحدث بالكامل: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https://bit.ly/2S7cfNr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https://scontent.xx.fbcdn.net/v/t15.5256-10/s720x720/80882509_123015962383431_2454810239023710208_n.jpg?_nc_cat=102&amp;_nc_sid=f2c4d5&amp;_nc_ohc=gt4nmUt8BgIAX9BrVi5&amp;_nc_ht=scontent.xx&amp;_nc_tp=7&amp;oh=ffd7d9fd942a60be893bc5923bc8b595&amp;oe=5E85CB2E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03/04/2020 07:19:52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14888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13139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13139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1.0123 %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5717804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F04B68B-06AC-41EA-906C-BBF6834EB64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02/01/2020 - 02/29/2020</a:t>
            </a:r>
          </a:p>
        </p:txBody>
      </p:sp>
    </p:spTree>
    <p:extLst>
      <p:ext uri="{BB962C8B-B14F-4D97-AF65-F5344CB8AC3E}">
        <p14:creationId xmlns:p14="http://schemas.microsoft.com/office/powerpoint/2010/main" val="2651253442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9D9EBC4-E22A-4698-B628-8CB6C313F43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Samsung Saudi - 15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98CEBD47-85B2-4561-B8DF-5E8879076579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5459013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22960">
                  <a:extLst>
                    <a:ext uri="{9D8B030D-6E8A-4147-A177-3AD203B41FA5}">
                      <a16:colId xmlns:a16="http://schemas.microsoft.com/office/drawing/2014/main" val="44193207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56732126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94557273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11935153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26522677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87452859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51165573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50831869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97631051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27444641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53075525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74192463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86505818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61437579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93227606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50735114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90357949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00199015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43439079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75146693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58538628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0015335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04810589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42611842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70313454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29302452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57654154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87090409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79695546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9198837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29886762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Feedback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Hidden?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2859483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Samsung Saudi - 2020-02-07 17:00:01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شاهد ما قالت بسمة الخريجي خلال خطابها في حدث أفكاركم مع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Galaxy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عن قرارها الذي غير حياتها.
لمشاهدة الحدث بالكامل: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https://bit.ly/39bx3Ji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https://scontent.xx.fbcdn.net/v/t15.5256-10/s720x720/81022389_839745109772563_7083078808353374208_n.jpg?_nc_cat=102&amp;_nc_sid=f2c4d5&amp;_nc_ohc=J02CXG6iv3sAX_Zupvn&amp;_nc_ht=scontent.xx&amp;_nc_tp=7&amp;oh=53329153ffef0fa51eefaf5c3c1d19ed&amp;oe=5E987EDF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03/04/2020 07:19:52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14273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12803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12803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0.8436 %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0504626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C5FB2FD-54A3-46BA-AD9E-C58DB2A0432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02/01/2020 - 02/29/2020</a:t>
            </a:r>
          </a:p>
        </p:txBody>
      </p:sp>
    </p:spTree>
    <p:extLst>
      <p:ext uri="{BB962C8B-B14F-4D97-AF65-F5344CB8AC3E}">
        <p14:creationId xmlns:p14="http://schemas.microsoft.com/office/powerpoint/2010/main" val="1222550673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B161CE9-55B9-40E4-99A8-4B486A0189A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Samsung Saudi - 16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54EDB632-F54D-4221-911C-CC3D187E64E7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94696139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22960">
                  <a:extLst>
                    <a:ext uri="{9D8B030D-6E8A-4147-A177-3AD203B41FA5}">
                      <a16:colId xmlns:a16="http://schemas.microsoft.com/office/drawing/2014/main" val="215125780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78923632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15676316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37064489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31113927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74699956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04036902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66095899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37057505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0784312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31373534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41586756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08733731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7099005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19644571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82320414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20419290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74748352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15393499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13951593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76269012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71383876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48424724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64731487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36176986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76512247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0108090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45491671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49650716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16641932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53059365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Feedback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Hidden?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678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Samsung Saudi - 2020-02-07 16:30:00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شاهد ما قاله فيصل السيف خلال خطابه في حدث افكاركم مع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Galaxy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عن الصبر والتركيز.
لمشاهدة الحدث بالكامل: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https://bit.ly/2UwoYek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https://scontent.xx.fbcdn.net/v/t15.5256-10/s720x720/76748490_311117843179597_4735374170244775936_n.jpg?_nc_cat=101&amp;_nc_sid=f2c4d5&amp;_nc_ohc=4kBVWRH8Ep4AX-OFQeq&amp;_nc_ht=scontent.xx&amp;_nc_tp=7&amp;oh=0734f8775b9051fd223adcd8b1f2e909&amp;oe=5E97DC87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03/04/2020 07:19:52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14507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14114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14114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1.3533 %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6830089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9509502-3348-40EC-A3C0-D5656635D62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02/01/2020 - 02/29/2020</a:t>
            </a:r>
          </a:p>
        </p:txBody>
      </p:sp>
    </p:spTree>
    <p:extLst>
      <p:ext uri="{BB962C8B-B14F-4D97-AF65-F5344CB8AC3E}">
        <p14:creationId xmlns:p14="http://schemas.microsoft.com/office/powerpoint/2010/main" val="3585622267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0A6451B-4BAE-41EB-9821-10562EF3578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Samsung Saudi - 17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C8ED1FFB-F484-4390-B5BB-BF984AAE817B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885850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22960">
                  <a:extLst>
                    <a:ext uri="{9D8B030D-6E8A-4147-A177-3AD203B41FA5}">
                      <a16:colId xmlns:a16="http://schemas.microsoft.com/office/drawing/2014/main" val="67754013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27120843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44662646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07902333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57407026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4488676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10608791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58695993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60279654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62505192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55841293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83859783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12527007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29287554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16038775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26736054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86158603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54149491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39706144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77894764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36879325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16371902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59528265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03024103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95176434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36560149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42325867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18543502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51400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89258964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56915985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Feedback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Hidden?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8643742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Samsung Saudi - 2020-02-07 15:17:27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شاهد ما قاله فيصل السيف خلال خطابه في حدث "أفكاركم مع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Galaxy"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عن الصبر والتركيز.
لمشاهدة الحدث بالكامل: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https://bit.ly/3bl8Ja0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https://scontent.xx.fbcdn.net/v/t15.5256-10/s720x720/76771955_530285344360063_2045742555726872576_n.jpg?_nc_cat=100&amp;_nc_sid=f2c4d5&amp;_nc_ohc=E52FYUlwMbgAX93Feyl&amp;_nc_ht=scontent.xx&amp;_nc_tp=7&amp;oh=8de23b3ab70ec85ce25aea672e5bc7fc&amp;oe=5E98E161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03/04/2020 07:19:52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13112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12500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12500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1.1120 %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566769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1488BC5-B0B8-4F1A-ABC9-4C23C50F9A3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02/01/2020 - 02/29/2020</a:t>
            </a:r>
          </a:p>
        </p:txBody>
      </p:sp>
    </p:spTree>
    <p:extLst>
      <p:ext uri="{BB962C8B-B14F-4D97-AF65-F5344CB8AC3E}">
        <p14:creationId xmlns:p14="http://schemas.microsoft.com/office/powerpoint/2010/main" val="3340513495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25C6097-AAD6-4630-BDE9-F53B76D963F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Samsung Saudi - 18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757E8120-A94A-4B22-BBEA-543A8B3F04DB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37602316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22960">
                  <a:extLst>
                    <a:ext uri="{9D8B030D-6E8A-4147-A177-3AD203B41FA5}">
                      <a16:colId xmlns:a16="http://schemas.microsoft.com/office/drawing/2014/main" val="418163706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62695835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70668744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18355294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14752988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36827811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89183912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82835173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64270435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41994063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99665415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09210311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7902895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14497515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78067673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03958126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65211876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01278187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62193670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36472261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8409714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01704211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99104699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65103964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23817169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66809230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96008830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65898206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0886080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4414600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0322082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Feedback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Hidden?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8965434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Samsung Saudi - 2020-02-07 09:00:00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اكتب، ارسم، ولوّن على كيفك مع قلم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 Pen.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لمعرفة المزيد: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https://bit.ly/3blLxbN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https://scontent.xx.fbcdn.net/v/t15.5256-10/p720x720/75534534_517541385550482_7962272581078220800_n.jpg?_nc_cat=100&amp;_nc_sid=f2c4d5&amp;_nc_ohc=1ozcdqvbaxEAX8cFjlV&amp;_nc_ht=scontent.xx&amp;_nc_tp=6&amp;oh=2c47294ccfaf87cda75422155b6da8a1&amp;oe=5E97C80F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03/04/2020 07:19:52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15495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15107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15107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1.8733 %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0170109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F28E923-9966-4951-B793-0D5E5CA2022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02/01/2020 - 02/29/2020</a:t>
            </a:r>
          </a:p>
        </p:txBody>
      </p:sp>
    </p:spTree>
    <p:extLst>
      <p:ext uri="{BB962C8B-B14F-4D97-AF65-F5344CB8AC3E}">
        <p14:creationId xmlns:p14="http://schemas.microsoft.com/office/powerpoint/2010/main" val="3596566182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5032B58-E443-407E-850F-37AEAF7D846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Samsung Saudi - 19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CEEF9316-F825-45B1-8A67-3F4C690412DA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893728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22960">
                  <a:extLst>
                    <a:ext uri="{9D8B030D-6E8A-4147-A177-3AD203B41FA5}">
                      <a16:colId xmlns:a16="http://schemas.microsoft.com/office/drawing/2014/main" val="215788288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00354209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82134984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07448631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38060695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54512586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19171470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23810623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73822684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68395148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23413458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96781709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10700583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30170818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59063960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32418344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9547959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27228136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4380644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94301886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11414443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71363938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08020332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18364250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33516969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48782230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70682352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91927017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92742801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93932250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91250031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Feedback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Hidden?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4791617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Samsung Saudi - 2020-02-07 09:00:00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حتى في الظلمة في نور. ترقبونا يوم 11/02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https://bit.ly/39bwC1X :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لمعرفة المزيد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https://scontent.xx.fbcdn.net/v/t15.13418-10/p720x720/75491347_519224878716798_5069856293292867584_n.jpg?_nc_cat=103&amp;_nc_sid=f2c4d5&amp;_nc_ohc=Qr7JqnR41fkAX86XPLZ&amp;_nc_ht=scontent.xx&amp;_nc_tp=6&amp;oh=1c1163e7bb9788dfe2f7a189949aa467&amp;oe=5E84ED24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03/04/2020 07:19:52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12594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12292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12292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1.7491 %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6879702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7D337C0-99F7-4DAA-AC1F-BE9693D5270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02/01/2020 - 02/29/2020</a:t>
            </a:r>
          </a:p>
        </p:txBody>
      </p:sp>
    </p:spTree>
    <p:extLst>
      <p:ext uri="{BB962C8B-B14F-4D97-AF65-F5344CB8AC3E}">
        <p14:creationId xmlns:p14="http://schemas.microsoft.com/office/powerpoint/2010/main" val="1340129779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D0C82A1-FB91-42E0-9625-63329681B65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Samsung Saudi - 20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AB0DD0A8-5170-4D18-964B-B7EA5047B85B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59355262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22960">
                  <a:extLst>
                    <a:ext uri="{9D8B030D-6E8A-4147-A177-3AD203B41FA5}">
                      <a16:colId xmlns:a16="http://schemas.microsoft.com/office/drawing/2014/main" val="215656300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76627849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74376486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71304595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3088645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13019944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26464883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09966075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61018938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95451905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47240429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07762970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25522317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52908264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19412670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03147902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98014415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01497798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52264861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17059475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04789882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6022733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32910488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32460739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58171058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81093855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56693487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08246022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60071347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42950728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97699407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Feedback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Hidden?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5981357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Samsung Saudi - 2020-02-06 09:00:00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قرّب أكثر. ترقبونا يوم 11/02
لمعرفة المزيد: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https://bit.ly/2tqpmzZ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https://scontent.xx.fbcdn.net/v/t15.5256-10/p720x720/75516031_188866975809069_25269259697389568_n.jpg?_nc_cat=103&amp;_nc_sid=f2c4d5&amp;_nc_ohc=SdOqgLzZY-QAX89kzbr&amp;_nc_ht=scontent.xx&amp;_nc_tp=6&amp;oh=eb099129cc536463903ced79c61b7f59&amp;oe=5E847632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03/04/2020 07:19:52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10895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10550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10550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1.3649 %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1955933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F746163-8373-434D-A1CB-30F241E4596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02/01/2020 - 02/29/2020</a:t>
            </a:r>
          </a:p>
        </p:txBody>
      </p:sp>
    </p:spTree>
    <p:extLst>
      <p:ext uri="{BB962C8B-B14F-4D97-AF65-F5344CB8AC3E}">
        <p14:creationId xmlns:p14="http://schemas.microsoft.com/office/powerpoint/2010/main" val="3282454936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1F18F81-2B6D-45D0-B5D5-88F297D4053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Samsung Saudi - 21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A5E8DB79-67CB-4249-A11F-7CF123038F16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71598987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22960">
                  <a:extLst>
                    <a:ext uri="{9D8B030D-6E8A-4147-A177-3AD203B41FA5}">
                      <a16:colId xmlns:a16="http://schemas.microsoft.com/office/drawing/2014/main" val="11981222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18854224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85098379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73202679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18588926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11625240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22537914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64908012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91522491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85047193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56057027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52282950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57740090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37794201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96648962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16612043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88472438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1737912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82980664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8780923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76506038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86801171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3287176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06002171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80367417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3134437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50928697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92419573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73066754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61943312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29056505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Feedback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Hidden?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8280098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Samsung Saudi - 2020-02-06 07:40:16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A Great start to the IoT Course.
#Samsung_Saudi and #Misk_Academy wishes the trainees good luck.
Misk Foundation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مؤسسة مسك الخيرية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https://scontent.xx.fbcdn.net/v/t1.0-0/p180x540/84871241_2904088109622272_8479339553495187456_n.jpg?_nc_cat=107&amp;_nc_sid=8024bb&amp;_nc_ohc=PY1z0wHWcCwAX9wtPjD&amp;_nc_ht=scontent.xx&amp;_nc_tp=6&amp;oh=5eac40fee0b0b1749ccc6cf6ed09c21c&amp;oe=5E952A9C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03/04/2020 07:19:52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15017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14673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14673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0.7769 %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8739475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DECF724-0E35-45D0-9E60-A10B29D68A2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02/01/2020 - 02/29/2020</a:t>
            </a:r>
          </a:p>
        </p:txBody>
      </p:sp>
    </p:spTree>
    <p:extLst>
      <p:ext uri="{BB962C8B-B14F-4D97-AF65-F5344CB8AC3E}">
        <p14:creationId xmlns:p14="http://schemas.microsoft.com/office/powerpoint/2010/main" val="1132503832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C357078-FBA4-45AC-BDD5-06FC7B4F9C1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Samsung Saudi - 22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06C6DA67-A922-47CB-BF01-66A9EFB2F347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04511646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22960">
                  <a:extLst>
                    <a:ext uri="{9D8B030D-6E8A-4147-A177-3AD203B41FA5}">
                      <a16:colId xmlns:a16="http://schemas.microsoft.com/office/drawing/2014/main" val="193550829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77543967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34780044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94666776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94246051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99273421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6684310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1681863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26904210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65367914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3329174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11336465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25984090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90169504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60230310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59819014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69543913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60031257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88362723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88551071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23983640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76417026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42346850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53141409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48576920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97139097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03127823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6237384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55457003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25624400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20973313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Feedback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Hidden?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7863486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Samsung Saudi - 2020-02-06 07:26:11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إبتداء مبهر لدورة إنترنت الأشياء. 
#سامسونج_السعودية  و #أكادمية_مسك تتمنيان التوفيق للمتدربين.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Misk Foundation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مؤسسة مسك الخيرية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https://scontent.xx.fbcdn.net/v/t1.0-0/p180x540/85068013_2904065336291216_539232370918686720_o.jpg?_nc_cat=102&amp;_nc_sid=8024bb&amp;_nc_ohc=WbV5AEzH6wIAX8i7102&amp;_nc_ht=scontent.xx&amp;_nc_tp=6&amp;oh=cf052614b4cee45ea34797f707c41b07&amp;oe=5E81F3F6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03/04/2020 07:19:52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16907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16407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16407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1.1946 %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5440624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B637439-98BC-445F-A551-BC3A4D11D5B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02/01/2020 - 02/29/2020</a:t>
            </a:r>
          </a:p>
        </p:txBody>
      </p:sp>
    </p:spTree>
    <p:extLst>
      <p:ext uri="{BB962C8B-B14F-4D97-AF65-F5344CB8AC3E}">
        <p14:creationId xmlns:p14="http://schemas.microsoft.com/office/powerpoint/2010/main" val="3256517281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9D953F2-9526-4D7A-9230-D7DF88985ED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Samsung Saudi - 23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107CCBBF-44FE-48A4-8C31-36B351B9BB3D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79721687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22960">
                  <a:extLst>
                    <a:ext uri="{9D8B030D-6E8A-4147-A177-3AD203B41FA5}">
                      <a16:colId xmlns:a16="http://schemas.microsoft.com/office/drawing/2014/main" val="247592893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68071275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41316692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91392950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72642372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63747096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6830958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75706733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02207571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15933282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67322567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19615004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53743649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92993138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51035024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57036406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34710156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74458879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52125706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91801642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844038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35121156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08239971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07137358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06864331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34566224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53422254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83019360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36457059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21125861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28675363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Feedback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Hidden?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633266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Samsung Saudi - 2020-02-05 15:15:46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Galaxy Note10 Lite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الجديد، ملتقى المظهر والأداء.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https://bit.ly/31tUgUC :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لمعرفة المزيد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https://scontent.xx.fbcdn.net/v/t15.13418-10/p720x720/83787619_210962976701263_2490441897596682240_n.jpg?_nc_cat=109&amp;_nc_sid=f2c4d5&amp;_nc_ohc=8gUkuaK-ghQAX8JN1vR&amp;_nc_ht=scontent.xx&amp;_nc_tp=6&amp;oh=efa5b8f7f9ca8741684565af224ea4bf&amp;oe=5E95167B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03/04/2020 07:19:52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15966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15075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15075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499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3.3101 %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6334501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76B13AA-0239-45E6-830E-52E0728698E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02/01/2020 - 02/29/2020</a:t>
            </a:r>
          </a:p>
        </p:txBody>
      </p:sp>
    </p:spTree>
    <p:extLst>
      <p:ext uri="{BB962C8B-B14F-4D97-AF65-F5344CB8AC3E}">
        <p14:creationId xmlns:p14="http://schemas.microsoft.com/office/powerpoint/2010/main" val="43067118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09B5951-486A-4B24-AFB3-200921538C0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Samsung Saudi - 24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B11A1E30-816F-430A-99E3-31FA75EEC395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87569978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22960">
                  <a:extLst>
                    <a:ext uri="{9D8B030D-6E8A-4147-A177-3AD203B41FA5}">
                      <a16:colId xmlns:a16="http://schemas.microsoft.com/office/drawing/2014/main" val="200218906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11235012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5387498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55438285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90928783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54993931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91017966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0809531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04455231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67991867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58899319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59968389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02599663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61258013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64561908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76159491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73868189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63006582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3159544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42020879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7545514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37378761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44248683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19558663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90687977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97158654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89577774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14525631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96820335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06569930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46733009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Feedback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Hidden?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4951144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Samsung Saudi - 2020-02-05 09:00:00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شكل غير إعتيادي. ترقبونا يوم 11/02
لمعرفة المزيد: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https://bit.ly/2SiGBeK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https://scontent.xx.fbcdn.net/v/t15.13418-10/p720x720/75625168_499411507618606_2341799405968949248_n.jpg?_nc_cat=111&amp;_nc_sid=f2c4d5&amp;_nc_ohc=EKEJBGOEP6oAX_LDmxw&amp;_nc_ht=scontent.xx&amp;_nc_tp=6&amp;oh=8ecb82be044f1a45ccb4429366f2cc40&amp;oe=5E95E335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03/04/2020 07:19:52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12055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11661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11661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2.2725 %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5058760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A459A23-C447-460F-A809-E40A6311088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02/01/2020 - 02/29/2020</a:t>
            </a:r>
          </a:p>
        </p:txBody>
      </p:sp>
    </p:spTree>
    <p:extLst>
      <p:ext uri="{BB962C8B-B14F-4D97-AF65-F5344CB8AC3E}">
        <p14:creationId xmlns:p14="http://schemas.microsoft.com/office/powerpoint/2010/main" val="3414508708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DBB3E39-DC45-49ED-BA55-4CD15E5A766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Samsung Saudi - 25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2526DC51-9DE2-49B4-8954-DC45D0D5E06A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11855598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22960">
                  <a:extLst>
                    <a:ext uri="{9D8B030D-6E8A-4147-A177-3AD203B41FA5}">
                      <a16:colId xmlns:a16="http://schemas.microsoft.com/office/drawing/2014/main" val="69865150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128869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72014277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94205287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59673368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20758108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3826844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36063491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50270577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09907983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17089539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8553190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7225727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35284662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66069461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04829231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82666116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33897785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10227887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52818167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81215432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43788645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67114951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28743754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35201374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21310384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12701416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4601316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6819630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96201091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76789640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Feedback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Hidden?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998147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Samsung Saudi - 2020-02-04 09:00:01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ملائم لإحتياجاتك. ترقبونا يوم 11/02
لمعرفة المزيد: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https://bit.ly/2ueeTId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https://scontent.xx.fbcdn.net/v/t15.5256-10/p720x720/80954686_1103631096645518_236952310633201664_n.jpg?_nc_cat=101&amp;_nc_sid=f2c4d5&amp;_nc_ohc=rBQ7v8MtwkoAX_ELXle&amp;_nc_ht=scontent.xx&amp;_nc_tp=6&amp;oh=f747a63c5c2b532cc50bd80ca3d8a16d&amp;oe=5E99D37B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03/04/2020 07:19:52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9508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9112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9112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1.2511 %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2958986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604E4C0-DBAE-4F79-8413-3D78E20A970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02/01/2020 - 02/29/2020</a:t>
            </a:r>
          </a:p>
        </p:txBody>
      </p:sp>
    </p:spTree>
    <p:extLst>
      <p:ext uri="{BB962C8B-B14F-4D97-AF65-F5344CB8AC3E}">
        <p14:creationId xmlns:p14="http://schemas.microsoft.com/office/powerpoint/2010/main" val="372351144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6272EAB-8037-4377-8273-ED8BB5A4DD3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Table | Samsung Saudi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FBE92115-0916-4D77-9D0C-5EA625B12A0B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95058073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557916703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98264948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15371440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45295898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55347294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19601807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5855409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96700267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 days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 days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30 days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0676899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Samsung Saudi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159814928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-260901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-0.2 %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-233236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-0.1 %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-252580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-0.2 %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0616616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0A176AB-3972-4665-AFA3-2F2F30BDC1E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01/30/2020 - 02/29/2020</a:t>
            </a:r>
          </a:p>
        </p:txBody>
      </p:sp>
    </p:spTree>
    <p:extLst>
      <p:ext uri="{BB962C8B-B14F-4D97-AF65-F5344CB8AC3E}">
        <p14:creationId xmlns:p14="http://schemas.microsoft.com/office/powerpoint/2010/main" val="2272913607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8F7385F-F50E-4EE4-8DE0-177BAD61008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Reach | Samsung Saudi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27969B05-2888-42A9-B6E7-DBBBF8AF2B63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010179543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32C9C9C-B0B8-4460-A92D-434BBA61874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02/01/2020 - 02/29/2020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99506C5-2E69-45EE-B077-188E7F9D540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48565070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BEE10DA-769A-4A39-804B-B1EF5FA7DAA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 Demographics | Samsung Saudi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6CC56713-3D03-447E-B6DB-FF7EBB14D07A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149442447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A60DD27-8DD6-4DF1-ADB9-EE5B29AE098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02/01/2020 - 02/29/2020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30EC788-BF5B-4A1B-A033-64D50CEF239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35890181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7EA7CD2-659F-4C1D-999B-250575E8071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Reach By Country Table | Samsung Saudi - 1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053266E4-685B-4166-B992-110254A88412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03245054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937760">
                  <a:extLst>
                    <a:ext uri="{9D8B030D-6E8A-4147-A177-3AD203B41FA5}">
                      <a16:colId xmlns:a16="http://schemas.microsoft.com/office/drawing/2014/main" val="3337887678"/>
                    </a:ext>
                  </a:extLst>
                </a:gridCol>
                <a:gridCol w="3291840">
                  <a:extLst>
                    <a:ext uri="{9D8B030D-6E8A-4147-A177-3AD203B41FA5}">
                      <a16:colId xmlns:a16="http://schemas.microsoft.com/office/drawing/2014/main" val="82784448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Country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Reach per Day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4032080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Saudi Arabia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2050057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0769618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Philippines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1057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3147193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780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4090929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Pakistan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755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7233069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Egypt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748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9982663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Bangladesh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398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2957041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Indonesia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1928333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Sudan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1765983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United Arab Emirates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2506587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Yemen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9293998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9CD8552-6A19-42BF-839F-B5853D4F6CF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02/01/2020 - 02/29/2020</a:t>
            </a:r>
          </a:p>
        </p:txBody>
      </p:sp>
    </p:spTree>
    <p:extLst>
      <p:ext uri="{BB962C8B-B14F-4D97-AF65-F5344CB8AC3E}">
        <p14:creationId xmlns:p14="http://schemas.microsoft.com/office/powerpoint/2010/main" val="3229004084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81765DE-AB1A-49FB-85ED-8D30E3D7122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Reach By Country Table | Samsung Saudi - 2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68368EDC-5FB0-4C89-A868-D825AA28C57E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22768040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937760">
                  <a:extLst>
                    <a:ext uri="{9D8B030D-6E8A-4147-A177-3AD203B41FA5}">
                      <a16:colId xmlns:a16="http://schemas.microsoft.com/office/drawing/2014/main" val="1357906343"/>
                    </a:ext>
                  </a:extLst>
                </a:gridCol>
                <a:gridCol w="3291840">
                  <a:extLst>
                    <a:ext uri="{9D8B030D-6E8A-4147-A177-3AD203B41FA5}">
                      <a16:colId xmlns:a16="http://schemas.microsoft.com/office/drawing/2014/main" val="106680009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Country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Reach per Day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9687198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Jordan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3874506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Nepal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3966538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United States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8086933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Turkey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0937139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Syrian Arab Republic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2359751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Algeria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3954193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Tunisia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2078492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Malaysia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8332862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Afghanistan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7091245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Kuwait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4199143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FCBC143-822F-459E-AAAA-DDBB81F7F20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02/01/2020 - 02/29/2020</a:t>
            </a:r>
          </a:p>
        </p:txBody>
      </p:sp>
    </p:spTree>
    <p:extLst>
      <p:ext uri="{BB962C8B-B14F-4D97-AF65-F5344CB8AC3E}">
        <p14:creationId xmlns:p14="http://schemas.microsoft.com/office/powerpoint/2010/main" val="2562969144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4BC75D2-0956-44FE-BD14-EFBC253DF39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Reach By Country Table | Samsung Saudi - 3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0C26E893-6CC8-49A6-BF65-E8E577963D29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13358247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937760">
                  <a:extLst>
                    <a:ext uri="{9D8B030D-6E8A-4147-A177-3AD203B41FA5}">
                      <a16:colId xmlns:a16="http://schemas.microsoft.com/office/drawing/2014/main" val="2494168733"/>
                    </a:ext>
                  </a:extLst>
                </a:gridCol>
                <a:gridCol w="3291840">
                  <a:extLst>
                    <a:ext uri="{9D8B030D-6E8A-4147-A177-3AD203B41FA5}">
                      <a16:colId xmlns:a16="http://schemas.microsoft.com/office/drawing/2014/main" val="3199209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Country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Reach per Day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795975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Lebanon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4058961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Qatar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915584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Canada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3380238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Sri Lanka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6333076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Morocco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5430482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03309F9-396E-44FF-A782-3059A0E4C55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02/01/2020 - 02/29/2020</a:t>
            </a:r>
          </a:p>
        </p:txBody>
      </p:sp>
    </p:spTree>
    <p:extLst>
      <p:ext uri="{BB962C8B-B14F-4D97-AF65-F5344CB8AC3E}">
        <p14:creationId xmlns:p14="http://schemas.microsoft.com/office/powerpoint/2010/main" val="1576882784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61556A9-CD08-49AC-BD85-CF681DE5A35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Total Engagements | Samsung Saudi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DE622CBF-1489-4883-A1AC-40D2631D05CF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344147576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B7C5369-BE7D-4FA6-9222-27F690C4928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02/01/2020 - 02/29/2020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568BDA9-6D44-44D5-AF08-43C8DE00FAC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76470840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B3642C2-5FA0-4BAF-AA32-6E758711EB1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| Samsung Saudi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2CA9B348-B97C-41DB-B3AC-AE90E946DBC6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357665427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2FDBD24-4BE4-4819-A660-2E1F4374AAC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02/01/2020 - 02/29/2020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0F2E4D2-760D-4061-97FB-B61C5B78BBD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11968192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2</TotalTime>
  <Words>4401</Words>
  <Application>Microsoft Office PowerPoint</Application>
  <PresentationFormat>On-screen Show (4:3)</PresentationFormat>
  <Paragraphs>1685</Paragraphs>
  <Slides>39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39</vt:i4>
      </vt:variant>
    </vt:vector>
  </HeadingPairs>
  <TitlesOfParts>
    <vt:vector size="42" baseType="lpstr">
      <vt:lpstr>Arial</vt:lpstr>
      <vt:lpstr>Calibri</vt:lpstr>
      <vt:lpstr>quintly_template</vt:lpstr>
      <vt:lpstr>Samsung Saudi Facebook</vt:lpstr>
      <vt:lpstr>Facebook Fans Total | Samsung Saudi</vt:lpstr>
      <vt:lpstr>Facebook Post Type Distribution | Samsung Saudi</vt:lpstr>
      <vt:lpstr>Facebook Page Post Reach Table | Samsung Saudi</vt:lpstr>
      <vt:lpstr>Facebook Total Engagements | Samsung Saudi</vt:lpstr>
      <vt:lpstr>Facebook Engagement Rate By Post Type | Samsung Saudi</vt:lpstr>
      <vt:lpstr>Facebook Own Posts Table | Samsung Saudi - 1 of 25</vt:lpstr>
      <vt:lpstr>Facebook Own Posts Table | Samsung Saudi - 2 of 25</vt:lpstr>
      <vt:lpstr>Facebook Own Posts Table | Samsung Saudi - 3 of 25</vt:lpstr>
      <vt:lpstr>Facebook Own Posts Table | Samsung Saudi - 4 of 25</vt:lpstr>
      <vt:lpstr>Facebook Own Posts Table | Samsung Saudi - 5 of 25</vt:lpstr>
      <vt:lpstr>Facebook Own Posts Table | Samsung Saudi - 6 of 25</vt:lpstr>
      <vt:lpstr>Facebook Own Posts Table | Samsung Saudi - 7 of 25</vt:lpstr>
      <vt:lpstr>Facebook Own Posts Table | Samsung Saudi - 8 of 25</vt:lpstr>
      <vt:lpstr>Facebook Own Posts Table | Samsung Saudi - 9 of 25</vt:lpstr>
      <vt:lpstr>Facebook Own Posts Table | Samsung Saudi - 10 of 25</vt:lpstr>
      <vt:lpstr>Facebook Own Posts Table | Samsung Saudi - 11 of 25</vt:lpstr>
      <vt:lpstr>Facebook Own Posts Table | Samsung Saudi - 12 of 25</vt:lpstr>
      <vt:lpstr>Facebook Own Posts Table | Samsung Saudi - 13 of 25</vt:lpstr>
      <vt:lpstr>Facebook Own Posts Table | Samsung Saudi - 14 of 25</vt:lpstr>
      <vt:lpstr>Facebook Own Posts Table | Samsung Saudi - 15 of 25</vt:lpstr>
      <vt:lpstr>Facebook Own Posts Table | Samsung Saudi - 16 of 25</vt:lpstr>
      <vt:lpstr>Facebook Own Posts Table | Samsung Saudi - 17 of 25</vt:lpstr>
      <vt:lpstr>Facebook Own Posts Table | Samsung Saudi - 18 of 25</vt:lpstr>
      <vt:lpstr>Facebook Own Posts Table | Samsung Saudi - 19 of 25</vt:lpstr>
      <vt:lpstr>Facebook Own Posts Table | Samsung Saudi - 20 of 25</vt:lpstr>
      <vt:lpstr>Facebook Own Posts Table | Samsung Saudi - 21 of 25</vt:lpstr>
      <vt:lpstr>Facebook Own Posts Table | Samsung Saudi - 22 of 25</vt:lpstr>
      <vt:lpstr>Facebook Own Posts Table | Samsung Saudi - 23 of 25</vt:lpstr>
      <vt:lpstr>Facebook Own Posts Table | Samsung Saudi - 24 of 25</vt:lpstr>
      <vt:lpstr>Facebook Own Posts Table | Samsung Saudi - 25 of 25</vt:lpstr>
      <vt:lpstr>Facebook Fans Table | Samsung Saudi</vt:lpstr>
      <vt:lpstr>Facebook Reach | Samsung Saudi</vt:lpstr>
      <vt:lpstr>Facebook Fan Demographics | Samsung Saudi</vt:lpstr>
      <vt:lpstr>Facebook Reach By Country Table | Samsung Saudi - 1 of 3</vt:lpstr>
      <vt:lpstr>Facebook Reach By Country Table | Samsung Saudi - 2 of 3</vt:lpstr>
      <vt:lpstr>Facebook Reach By Country Table | Samsung Saudi - 3 of 3</vt:lpstr>
      <vt:lpstr>Facebook Total Engagements | Samsung Saudi</vt:lpstr>
      <vt:lpstr>Facebook Own Posts | Samsung Saudi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Samsung Saudi Facebook</dc:title>
  <dc:creator>Frederik Peiniger</dc:creator>
  <cp:lastModifiedBy>Frederik Peiniger</cp:lastModifiedBy>
  <cp:revision>1</cp:revision>
  <dcterms:created xsi:type="dcterms:W3CDTF">2020-03-04T10:29:59Z</dcterms:created>
  <dcterms:modified xsi:type="dcterms:W3CDTF">2020-03-04T10:32:02Z</dcterms:modified>
</cp:coreProperties>
</file>