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1458030</c:v>
                </c:pt>
                <c:pt idx="1">
                  <c:v>1458358</c:v>
                </c:pt>
                <c:pt idx="2">
                  <c:v>1458689</c:v>
                </c:pt>
                <c:pt idx="3">
                  <c:v>1458954</c:v>
                </c:pt>
                <c:pt idx="4">
                  <c:v>1459220</c:v>
                </c:pt>
                <c:pt idx="5">
                  <c:v>1459529</c:v>
                </c:pt>
                <c:pt idx="6">
                  <c:v>1459873</c:v>
                </c:pt>
                <c:pt idx="7">
                  <c:v>1460169</c:v>
                </c:pt>
                <c:pt idx="8">
                  <c:v>1460436</c:v>
                </c:pt>
                <c:pt idx="9">
                  <c:v>1460768</c:v>
                </c:pt>
                <c:pt idx="10">
                  <c:v>1461165</c:v>
                </c:pt>
                <c:pt idx="11">
                  <c:v>1461715</c:v>
                </c:pt>
                <c:pt idx="12">
                  <c:v>1462162</c:v>
                </c:pt>
                <c:pt idx="13">
                  <c:v>1462557</c:v>
                </c:pt>
                <c:pt idx="14">
                  <c:v>1463052</c:v>
                </c:pt>
                <c:pt idx="15">
                  <c:v>1463559</c:v>
                </c:pt>
                <c:pt idx="16">
                  <c:v>1464053</c:v>
                </c:pt>
                <c:pt idx="17">
                  <c:v>1464541</c:v>
                </c:pt>
                <c:pt idx="18">
                  <c:v>1464962</c:v>
                </c:pt>
                <c:pt idx="19">
                  <c:v>1465421</c:v>
                </c:pt>
                <c:pt idx="20">
                  <c:v>1465824</c:v>
                </c:pt>
                <c:pt idx="21">
                  <c:v>1466198</c:v>
                </c:pt>
                <c:pt idx="22">
                  <c:v>1466555</c:v>
                </c:pt>
                <c:pt idx="23">
                  <c:v>1464612</c:v>
                </c:pt>
                <c:pt idx="24">
                  <c:v>1465125</c:v>
                </c:pt>
                <c:pt idx="25">
                  <c:v>1465196</c:v>
                </c:pt>
                <c:pt idx="26">
                  <c:v>1465440</c:v>
                </c:pt>
                <c:pt idx="27">
                  <c:v>1465615</c:v>
                </c:pt>
                <c:pt idx="28">
                  <c:v>1465739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0B-40F0-8DC5-273894A69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905160"/>
        <c:axId val="243296296"/>
      </c:lineChart>
      <c:dateAx>
        <c:axId val="24990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96296"/>
        <c:crosses val="autoZero"/>
        <c:auto val="1"/>
        <c:lblOffset val="100"/>
        <c:baseTimeUnit val="days"/>
      </c:dateAx>
      <c:valAx>
        <c:axId val="24329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90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B-456E-8A86-39DEA18EF0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1B-4776-8A0F-74AD777B38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025624"/>
        <c:axId val="243025296"/>
      </c:barChart>
      <c:catAx>
        <c:axId val="24302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5296"/>
        <c:crosses val="autoZero"/>
        <c:auto val="1"/>
        <c:lblAlgn val="ctr"/>
        <c:lblOffset val="100"/>
        <c:noMultiLvlLbl val="0"/>
      </c:catAx>
      <c:valAx>
        <c:axId val="24302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1.25159100551549</c:v>
                </c:pt>
                <c:pt idx="1">
                  <c:v>2.08963939141888</c:v>
                </c:pt>
                <c:pt idx="2">
                  <c:v>1.96709834341865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50-4779-AC06-14756B36CB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028248"/>
        <c:axId val="243028576"/>
      </c:barChart>
      <c:catAx>
        <c:axId val="243028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8576"/>
        <c:crosses val="autoZero"/>
        <c:auto val="1"/>
        <c:lblAlgn val="ctr"/>
        <c:lblOffset val="100"/>
        <c:noMultiLvlLbl val="0"/>
      </c:catAx>
      <c:valAx>
        <c:axId val="243028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028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287884</c:v>
                </c:pt>
                <c:pt idx="1">
                  <c:v>494230</c:v>
                </c:pt>
                <c:pt idx="2">
                  <c:v>338391</c:v>
                </c:pt>
                <c:pt idx="3">
                  <c:v>5276</c:v>
                </c:pt>
                <c:pt idx="4">
                  <c:v>11046</c:v>
                </c:pt>
                <c:pt idx="5">
                  <c:v>189350</c:v>
                </c:pt>
                <c:pt idx="6">
                  <c:v>304598</c:v>
                </c:pt>
                <c:pt idx="7">
                  <c:v>295783</c:v>
                </c:pt>
                <c:pt idx="8">
                  <c:v>370309</c:v>
                </c:pt>
                <c:pt idx="9">
                  <c:v>1900018</c:v>
                </c:pt>
                <c:pt idx="10">
                  <c:v>3663972</c:v>
                </c:pt>
                <c:pt idx="11">
                  <c:v>5155734</c:v>
                </c:pt>
                <c:pt idx="12">
                  <c:v>3418029</c:v>
                </c:pt>
                <c:pt idx="13">
                  <c:v>2593382</c:v>
                </c:pt>
                <c:pt idx="14">
                  <c:v>4214792</c:v>
                </c:pt>
                <c:pt idx="15">
                  <c:v>3798523</c:v>
                </c:pt>
                <c:pt idx="16">
                  <c:v>3878578</c:v>
                </c:pt>
                <c:pt idx="17">
                  <c:v>3629462</c:v>
                </c:pt>
                <c:pt idx="18">
                  <c:v>3068053</c:v>
                </c:pt>
                <c:pt idx="19">
                  <c:v>2975334</c:v>
                </c:pt>
                <c:pt idx="20">
                  <c:v>2320884</c:v>
                </c:pt>
                <c:pt idx="21">
                  <c:v>2423246</c:v>
                </c:pt>
                <c:pt idx="22">
                  <c:v>2079705</c:v>
                </c:pt>
                <c:pt idx="23">
                  <c:v>1919139</c:v>
                </c:pt>
                <c:pt idx="24">
                  <c:v>1901363</c:v>
                </c:pt>
                <c:pt idx="25">
                  <c:v>1767637</c:v>
                </c:pt>
                <c:pt idx="26">
                  <c:v>2222228</c:v>
                </c:pt>
                <c:pt idx="27">
                  <c:v>2890289</c:v>
                </c:pt>
                <c:pt idx="28">
                  <c:v>2925273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8A-43CA-996F-AA2A1D52B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872304"/>
        <c:axId val="553866400"/>
      </c:lineChart>
      <c:dateAx>
        <c:axId val="553872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66400"/>
        <c:crosses val="autoZero"/>
        <c:auto val="1"/>
        <c:lblOffset val="100"/>
        <c:baseTimeUnit val="days"/>
      </c:dateAx>
      <c:valAx>
        <c:axId val="55386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7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4059</c:v>
                </c:pt>
                <c:pt idx="1">
                  <c:v>178230</c:v>
                </c:pt>
                <c:pt idx="2">
                  <c:v>589047</c:v>
                </c:pt>
                <c:pt idx="3">
                  <c:v>273904</c:v>
                </c:pt>
                <c:pt idx="4">
                  <c:v>71031</c:v>
                </c:pt>
                <c:pt idx="5">
                  <c:v>15549</c:v>
                </c:pt>
                <c:pt idx="6">
                  <c:v>7645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3C-4F76-B19D-3003987108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2141</c:v>
                </c:pt>
                <c:pt idx="1">
                  <c:v>60252</c:v>
                </c:pt>
                <c:pt idx="2">
                  <c:v>161470</c:v>
                </c:pt>
                <c:pt idx="3">
                  <c:v>72299</c:v>
                </c:pt>
                <c:pt idx="4">
                  <c:v>20738</c:v>
                </c:pt>
                <c:pt idx="5">
                  <c:v>4920</c:v>
                </c:pt>
                <c:pt idx="6">
                  <c:v>3520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C-4F76-B19D-300398710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3868368"/>
        <c:axId val="553867056"/>
      </c:barChart>
      <c:catAx>
        <c:axId val="55386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67056"/>
        <c:crosses val="autoZero"/>
        <c:auto val="1"/>
        <c:lblAlgn val="ctr"/>
        <c:lblOffset val="100"/>
        <c:noMultiLvlLbl val="0"/>
      </c:catAx>
      <c:valAx>
        <c:axId val="55386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86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FC-4AFC-8F0A-EC508738F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53788992"/>
        <c:axId val="553782432"/>
      </c:barChart>
      <c:catAx>
        <c:axId val="55378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782432"/>
        <c:crosses val="autoZero"/>
        <c:auto val="1"/>
        <c:lblAlgn val="ctr"/>
        <c:lblOffset val="100"/>
        <c:noMultiLvlLbl val="0"/>
      </c:catAx>
      <c:valAx>
        <c:axId val="55378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78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A0-45D8-BCDD-52EDA6DDA0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3785384"/>
        <c:axId val="553785712"/>
      </c:lineChart>
      <c:dateAx>
        <c:axId val="55378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785712"/>
        <c:crosses val="autoZero"/>
        <c:auto val="1"/>
        <c:lblOffset val="100"/>
        <c:baseTimeUnit val="days"/>
      </c:dateAx>
      <c:valAx>
        <c:axId val="553785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37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E3447-1A2C-48A8-A1BB-2CC6EDB08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291A54-0967-403A-8279-3510DA741C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141289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72C39-A105-4596-B413-9F7870CAF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7E21C9-4657-4B7B-A2FD-3E06A1B03B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9974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82051-EEF5-46F5-9F77-E32D844DB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52437E-0C1F-426E-96A0-43FF68DDB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793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3387F-CE3C-4D5C-A4E8-83D926EBE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8DA4EC-C811-4BC5-95F3-E13CA548BF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93518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675F4-32FE-46C6-A382-082142F7F2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CC752-8D63-47FC-AEFC-1F1311256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092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67170-D62F-4540-AF79-FD62DD79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3A557-FA57-452C-9D91-23DE70CDA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0145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062807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839209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96095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5577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0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13507697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8092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BB99C7-8275-4B3A-9138-7D70FAF9B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590157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4C9A-C871-4D60-BF8F-B5BDB51E7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09D0AB-5FF6-4713-B13B-E61DE49DE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11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248948-A1A6-4BD2-A6D4-CA6A01B01C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B0D075-2F4B-4D6F-ADE1-961E06D15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146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0517F-5AF0-436C-AA47-28A019E79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3E0E2A-83E1-4375-B638-FA639DAB9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7369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B5D90-9424-4E45-B966-775D8369F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6B30E-C765-46C5-8554-5181960F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729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5BFE2-404D-4588-93D4-4DA9C59EE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0B2923-15C0-45F1-9402-57FD56309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843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180470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271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4937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476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460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311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413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0084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4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59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11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0679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5098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1779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1123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3723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59762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31692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0172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9982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5349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3329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935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586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0199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06890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2664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608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841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1882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826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47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C84A6-4409-4DA8-BAEC-39569C570D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6885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13FDF-EC6C-43CE-A4BB-5461E7F98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9DA7BD-B84D-48A9-957B-554BA48666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129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314389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2172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012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9658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011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237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82530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854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8177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533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0970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3591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3269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310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6106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0760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4141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747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86205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359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458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5441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3203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1470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437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325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263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4661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110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9567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9295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09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684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A31A4-FE24-4AC8-8416-3F4FD5E38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86938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ED1D-B8C7-4D11-954B-9B4B59783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D1C25-BFDD-43A5-985A-118B31257C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2300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06140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658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0377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8100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6137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0807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7490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291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243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4715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2750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7560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140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712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375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28372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975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4793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1955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7573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0868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207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1918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7807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6466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0905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909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144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74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6617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73198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23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560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CDEF8-2A1E-424A-99DB-430863BE6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569766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37EA5-FDDA-474D-90C5-C136AFD5C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410167-8851-4973-A7C2-066CA5A8BE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0902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92733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488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520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4863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04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270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887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4570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04130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215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363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5549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7887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559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0705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9705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5580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2612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867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1091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880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0826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155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24783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4865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6840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0166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4068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8882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847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4880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774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41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E05928-7AF3-4699-97BD-60FF0E793E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9353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CECAE-D3DE-4F69-A085-6A0B6D36E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231835-D9D7-4AC4-A599-FD8416A030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899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24234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80829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1054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96069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067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4859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7739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216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7778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9247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424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0079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0662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648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374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3286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4147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5739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5748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37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9988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1510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467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4729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36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4660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975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5807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543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114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0039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67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44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21C24F-D9C6-4574-B76F-F8F2988F1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37810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08BF8-D6DD-4DFD-BCC3-55BE08FB1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5043F-EFA4-453A-A69F-0CC3D0EA5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076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0976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722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761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7041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8636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202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84270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8977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9673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8689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7528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583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212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960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9632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1636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254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8320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2763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5841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56427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4064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2968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4193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7768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4473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4967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0366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172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3364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963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3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662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169725-E15B-4BD7-9548-0FFA0AFB7B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36688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91853-4E91-4205-A65C-77F9BD883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4FE59B-5670-47AB-8D05-1FFC5478B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4118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81780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7564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403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5667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3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0156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4940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1462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695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88928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2176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42503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95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713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2075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364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0026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58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5547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94731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933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3688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2737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766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601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924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27910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2484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9990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4701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0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667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66D88E-F7A7-4D65-80C3-730700FF5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5986572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2AA95-B0D0-431D-B730-77495D3C7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90B28A-163A-409E-8C74-82D2E5F59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1980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13784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6679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90269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6611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08567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1284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6258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106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0746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5152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1471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240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47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824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8508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38715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6075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694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2678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775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9037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4140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8077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039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505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3081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94212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862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8147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339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317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998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67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76A36-A402-4A4E-AE4D-AE6C59AFB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707310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A5BC-83EC-4B37-998A-6C9533460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774DA8-E42E-4AC3-8729-9FEF7B5DC2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5003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0475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442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2115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6317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721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319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3183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811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98084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2945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781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4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7535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6415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56730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5642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6984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707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3845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3327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5021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234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2765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15001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16246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401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708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799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2361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3456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2229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994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700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84997C-2F18-4699-9530-135FA4A35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015585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42F1-E368-48B6-9D36-F957D30B0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D67847-0955-4054-B642-3FA0A0FBAA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463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54440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309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40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5588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283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6866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8400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5470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4889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3724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3884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4862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228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34836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15782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1396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646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387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594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935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6336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2760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9503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33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7761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2624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0155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6039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9702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3803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297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846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https://scontent.xx.fbcdn.net/v/t15.13418-10/p720x720/75436509_600770033801202_2669032951366287360_n.jpg?_nc_cat=107&amp;_nc_sid=f2c4d5&amp;_nc_ohc=vNV81v_8e8AAX8PI4c_&amp;_nc_ht=scontent.xx&amp;_nc_tp=6&amp;oh=428775381120266f76eddf563a2df3e9&amp;oe=5E8479D7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371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E9095-344B-45AC-90AD-37531B1FD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653557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50159-D33F-4FD5-8288-F238216D4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482E1-9242-4615-8D28-9C986E3AF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793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093425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483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185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017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123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48552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415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0788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521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2032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08282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167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8553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2341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260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4230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72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46097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6163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092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573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8775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3962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336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591757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17432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224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9175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070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5632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9954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924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0690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11F81-3103-4DF2-990C-41D20695C7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062169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D4B46-96E9-4B4E-8869-531860FC4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DB220-315B-4ADA-B4D6-1412148C3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131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78691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831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925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0637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6148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059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107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9443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868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032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518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19008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3479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1551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822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5695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4134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8934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8991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7997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8562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49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0850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7037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7646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2125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5466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2519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8269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169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060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76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043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B24E75-AC00-4C24-AC47-87DBCF1D5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543406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07D252-64B0-4E6A-B656-BEAAB9E25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B9F645-5116-4A14-AD8A-396214979D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4266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07809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48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2478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8112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713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0831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870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4492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22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4025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8928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1688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1065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4301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0151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7248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7715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3536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879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1123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4343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9629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4277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1593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7323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67768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4196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637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968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54573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4210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94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847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2419E-6A87-4DC4-97B5-CACB44DB1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87930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EB8B3-8143-451D-900A-2DCB93C92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0491E-4885-4A2B-820D-69A571208F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237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81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5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612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3818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9373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1451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7688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2166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8733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0044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603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5849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8633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3975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831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316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76130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1421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6538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1263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4055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9441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3483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96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75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6113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4481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9335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2632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88463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1285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2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974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5A0805-4112-4B7B-BEE3-585B7941B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495618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2D60-1A16-4094-B9EA-96E1D56D9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DB5782-2971-4FD2-9A2A-9F4B5BB1CE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7562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2275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4041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0375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6048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2159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7007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0889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2236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568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4875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6348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2229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455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9250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5710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0306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756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4833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012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05567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983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4210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6793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6062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206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7426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6028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417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2597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608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60520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52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621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93752-AD76-46E2-9DBB-49DB830FC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093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98269-30CD-4CE0-BE6B-17F358A12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B9704-7094-411B-AAF7-AA878E96C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9189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58806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915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4392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097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113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583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984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1658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755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422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717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281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2416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8861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5609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1116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762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738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4455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8737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40559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0405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0326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2602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2667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8522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9885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5110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0026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746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97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53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51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18519-49A1-42F1-801A-4051485D2E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827339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287FA-D15C-4563-A589-9B1451A27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4DBD5A-64D5-4A32-9D8D-BFD844575F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975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168901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475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3004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82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8242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4384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962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7471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1584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7498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8858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79590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5649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5783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594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420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32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4863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3311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4969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8696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3925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6595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071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094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81749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7099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56468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3402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8002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7765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00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620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C41C0-582A-497B-835F-8E05B05F07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27736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CD8FB-E41F-4C85-A0E1-D5E9C8E0D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2D8A6-5573-4F1D-80E5-5A42D487BB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1142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46849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372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9673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8367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128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3696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76076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533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511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2752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3841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63465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12864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205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0984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3013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2984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591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8926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7459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7814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6742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2166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079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78954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541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0176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6431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9549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9346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8002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89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159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7DE50-03C8-45D6-989E-83A42E3DB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172147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C9A67-1535-4A73-A507-9B0A934AC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E4A409-A430-4BB6-91FD-791DE6DF27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41112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79412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5502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6965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3817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893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789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99000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2151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0315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6574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29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1016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6246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2657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9837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470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860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4547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879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23745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427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57795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2038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8459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31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150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4912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898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22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3611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9555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547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651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07E07-A637-4661-9C80-C4669AADB7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248978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C18D1-13B7-4348-9873-C590BABA5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168A5-B9D9-4591-822B-DE52FB4E21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62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38420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007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006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99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3524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5196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168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36368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34375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057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7269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9796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3341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823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344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4785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1988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25554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0257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7199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89882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5565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169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5800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2995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074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42211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8684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5432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1891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09435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28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22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6DAE08-CC00-4A7B-B53F-D47D90102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864494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03F13-10AB-42F0-9889-9AA435095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28ED2-8640-4251-840A-279EE0810B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884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48918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79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9940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00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233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1256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41101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7020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8151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6486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120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845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41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4866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951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982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363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5698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114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7575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1068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1629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5420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97591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1972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75814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7203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8922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092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983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6449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949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078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581D73-9E47-4B7A-9C5A-A7B5F9A4C2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0127408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F132F-9943-4A80-BF12-E5502CD6E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D2E21A-1E92-49FD-9D36-0D45F1B72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7331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03713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089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59274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0651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1982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9093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0101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7400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830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4538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925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634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41667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240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7878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246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5552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5261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736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2671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870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9059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97493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7855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6274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0854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5753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7580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2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6349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2305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58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689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1EEED-B1D3-4343-BE63-5EEFBA2E0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48314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0A0EB-6F0B-4F01-8C80-2FEEDAB3E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CC16B7-258A-4C6E-926F-F25F54E82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404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8601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04631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333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6034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7082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71247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9746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5392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243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2526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9815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4062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661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412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0668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7043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7084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1463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030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20560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3372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7373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02370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489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83627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0371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018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0215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443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9909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4233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4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514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E5AFA-7111-409F-B8E0-FE966CBA5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216481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D752D-6AFD-4277-98F4-3512AC2D34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8CEC99-BA0A-4833-9C7E-21A24C13A6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076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43595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940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0790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5379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9993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35936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1041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531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847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587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60964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9631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6726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1627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810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942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7345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5351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5661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05142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784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90206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0899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06774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381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09749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1704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7847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872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1672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2394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8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978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D417D-E34F-4E82-8738-D71B45287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2076348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93C69-AECF-4CC3-906C-8183542E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7E68B-1446-41B4-A3B8-18DEDC7F93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677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65971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9890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24625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7062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199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150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5255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07084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5491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4624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35166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610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7368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102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6638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87385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438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348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506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521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7386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057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0163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0402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4976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2757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2942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769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3956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3579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3570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011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094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EAFAD-6A90-41D7-841B-F124C4D610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580495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7B046-B8D8-43A7-8E98-CE1B04B84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D61DD5-6FDC-4BA9-A6C1-5946C5EB8B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3006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3081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4975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182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3908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8645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175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03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928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676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907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FD697-25BB-412C-9A1D-26CECEAA3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29606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569D-1FA4-4902-96E8-EEB5EC69F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42A86-A8A7-4690-9D60-D44B6D9429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8111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8DF190-8868-4C36-8724-0E9CE3C7C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3CBD5-0BB8-468B-A499-D4AE6808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962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33EFF-26AD-4EB3-9B5E-50C00D00A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D45E5-B2C2-4792-A64D-87DFA5B62F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4892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DA3EE1-DC26-4129-B400-5831E0B26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66B463-1462-4505-994C-D794C7D63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806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425D3-459F-4E69-853E-3C13776C4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146708-B92E-4C90-9BD4-20AAA62BFA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68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7416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732703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27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96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320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88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67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13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55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30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66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73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7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5E7DE-1544-480B-ADCC-F8BC36554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677553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05094-8C71-45B1-B961-4B26E889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DA02E0-77C0-49EC-83D5-7129DB2709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851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39981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9766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999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9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773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039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48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6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2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96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8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789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167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2C991-8F52-4562-907F-82BF95EFAC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5312220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93AB-F4CA-494F-887A-5FBC5F3EE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D4F90-703D-458F-ADEE-BC1CFA15E8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453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2218355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38624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60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526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65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1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59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260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0D6CC-0A52-4C32-B867-1520A16B22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880072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8EE0-DA8F-40E0-9949-E0568610B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2C1169-1087-4FDF-9460-CCE2F581D4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278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4EDE0-AC7E-40A1-836E-C75164C451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E7D56-3473-4FD6-8A45-11A04B190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5733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1B75-D95C-4837-AF08-CF4C7683E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4868E-A293-4DF1-A123-5589358A41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569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98E06-0B33-430F-BD43-0703C0A98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2CAF70-3E3C-47D6-B5BD-CD55C7430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9832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4400</Words>
  <Application>Microsoft Office PowerPoint</Application>
  <PresentationFormat>On-screen Show (4:3)</PresentationFormat>
  <Paragraphs>1684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Samsung Saudi Facebook</vt:lpstr>
      <vt:lpstr>Facebook Fans Total | Samsung Saudi</vt:lpstr>
      <vt:lpstr>Facebook Post Type Distribution | Samsung Saudi</vt:lpstr>
      <vt:lpstr>Facebook Page Post Reach Table | Samsung Saudi</vt:lpstr>
      <vt:lpstr>Facebook Total Engagements | Samsung Saudi</vt:lpstr>
      <vt:lpstr>Facebook Engagement Rate By Post Type | Samsung Saudi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  <vt:lpstr>Facebook Fans Table | Samsung Saudi</vt:lpstr>
      <vt:lpstr>Facebook Reach | Samsung Saudi</vt:lpstr>
      <vt:lpstr>Facebook Fan Demographics | Samsung Saudi</vt:lpstr>
      <vt:lpstr>Facebook Reach By Country Table | Samsung Saudi - 1 of 3</vt:lpstr>
      <vt:lpstr>Facebook Reach By Country Table | Samsung Saudi - 2 of 3</vt:lpstr>
      <vt:lpstr>Facebook Reach By Country Table | Samsung Saudi - 3 of 3</vt:lpstr>
      <vt:lpstr>Facebook Total Engagements | Samsung Saudi</vt:lpstr>
      <vt:lpstr>Facebook Own Posts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2020-03-04T09:54:37Z</dcterms:created>
  <dcterms:modified xsi:type="dcterms:W3CDTF">2020-03-04T09:56:40Z</dcterms:modified>
</cp:coreProperties>
</file>