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3" r:id="rId36"/>
    <p:sldId id="294" r:id="rId37"/>
    <p:sldId id="295"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Sheet1!$B$2:$B$92</c:f>
              <c:numCache>
                <c:formatCode>General</c:formatCode>
                <c:ptCount val="91"/>
                <c:pt idx="0">
                  <c:v>661138</c:v>
                </c:pt>
                <c:pt idx="1">
                  <c:v>582502</c:v>
                </c:pt>
                <c:pt idx="2">
                  <c:v>401987</c:v>
                </c:pt>
                <c:pt idx="3">
                  <c:v>297665</c:v>
                </c:pt>
                <c:pt idx="4">
                  <c:v>318512</c:v>
                </c:pt>
                <c:pt idx="5">
                  <c:v>275354</c:v>
                </c:pt>
                <c:pt idx="6">
                  <c:v>384942</c:v>
                </c:pt>
                <c:pt idx="7">
                  <c:v>574121</c:v>
                </c:pt>
                <c:pt idx="8">
                  <c:v>542794</c:v>
                </c:pt>
                <c:pt idx="9">
                  <c:v>316846</c:v>
                </c:pt>
                <c:pt idx="10">
                  <c:v>283561</c:v>
                </c:pt>
                <c:pt idx="11">
                  <c:v>281249</c:v>
                </c:pt>
                <c:pt idx="12">
                  <c:v>247331</c:v>
                </c:pt>
                <c:pt idx="13">
                  <c:v>352913</c:v>
                </c:pt>
                <c:pt idx="14">
                  <c:v>594796</c:v>
                </c:pt>
                <c:pt idx="15">
                  <c:v>543613</c:v>
                </c:pt>
                <c:pt idx="16">
                  <c:v>325591</c:v>
                </c:pt>
                <c:pt idx="17">
                  <c:v>329965</c:v>
                </c:pt>
                <c:pt idx="18">
                  <c:v>294081</c:v>
                </c:pt>
                <c:pt idx="19">
                  <c:v>333704</c:v>
                </c:pt>
                <c:pt idx="20">
                  <c:v>420214</c:v>
                </c:pt>
                <c:pt idx="21">
                  <c:v>676900</c:v>
                </c:pt>
                <c:pt idx="22">
                  <c:v>638174</c:v>
                </c:pt>
                <c:pt idx="23">
                  <c:v>348696</c:v>
                </c:pt>
                <c:pt idx="24">
                  <c:v>344289</c:v>
                </c:pt>
                <c:pt idx="25">
                  <c:v>292545</c:v>
                </c:pt>
                <c:pt idx="26">
                  <c:v>308525</c:v>
                </c:pt>
                <c:pt idx="27">
                  <c:v>344535</c:v>
                </c:pt>
                <c:pt idx="28">
                  <c:v>555897</c:v>
                </c:pt>
                <c:pt idx="29">
                  <c:v>118828</c:v>
                </c:pt>
                <c:pt idx="30">
                  <c:v>10599</c:v>
                </c:pt>
                <c:pt idx="31">
                  <c:v>8988</c:v>
                </c:pt>
                <c:pt idx="32">
                  <c:v>5368</c:v>
                </c:pt>
                <c:pt idx="33">
                  <c:v>15613</c:v>
                </c:pt>
                <c:pt idx="34">
                  <c:v>6283</c:v>
                </c:pt>
                <c:pt idx="35">
                  <c:v>35371</c:v>
                </c:pt>
                <c:pt idx="36">
                  <c:v>4992</c:v>
                </c:pt>
                <c:pt idx="37">
                  <c:v>2241</c:v>
                </c:pt>
                <c:pt idx="38">
                  <c:v>1312</c:v>
                </c:pt>
                <c:pt idx="39">
                  <c:v>673</c:v>
                </c:pt>
                <c:pt idx="40">
                  <c:v>1262</c:v>
                </c:pt>
                <c:pt idx="41">
                  <c:v>653</c:v>
                </c:pt>
                <c:pt idx="42">
                  <c:v>5321</c:v>
                </c:pt>
                <c:pt idx="43">
                  <c:v>13655</c:v>
                </c:pt>
                <c:pt idx="44">
                  <c:v>2804</c:v>
                </c:pt>
                <c:pt idx="45">
                  <c:v>1660</c:v>
                </c:pt>
                <c:pt idx="46">
                  <c:v>867</c:v>
                </c:pt>
                <c:pt idx="47">
                  <c:v>680</c:v>
                </c:pt>
                <c:pt idx="48">
                  <c:v>1956</c:v>
                </c:pt>
                <c:pt idx="49">
                  <c:v>41197</c:v>
                </c:pt>
                <c:pt idx="50">
                  <c:v>13444</c:v>
                </c:pt>
                <c:pt idx="51">
                  <c:v>13063</c:v>
                </c:pt>
                <c:pt idx="52">
                  <c:v>7394</c:v>
                </c:pt>
                <c:pt idx="53">
                  <c:v>3122</c:v>
                </c:pt>
                <c:pt idx="54">
                  <c:v>12588</c:v>
                </c:pt>
                <c:pt idx="55">
                  <c:v>26152</c:v>
                </c:pt>
                <c:pt idx="56">
                  <c:v>13141</c:v>
                </c:pt>
                <c:pt idx="57">
                  <c:v>5306</c:v>
                </c:pt>
                <c:pt idx="58">
                  <c:v>2648</c:v>
                </c:pt>
                <c:pt idx="59">
                  <c:v>1786</c:v>
                </c:pt>
                <c:pt idx="60">
                  <c:v>707</c:v>
                </c:pt>
                <c:pt idx="61">
                  <c:v>2391</c:v>
                </c:pt>
                <c:pt idx="62">
                  <c:v>4893</c:v>
                </c:pt>
                <c:pt idx="63">
                  <c:v>2262</c:v>
                </c:pt>
                <c:pt idx="64">
                  <c:v>1996</c:v>
                </c:pt>
                <c:pt idx="65">
                  <c:v>932</c:v>
                </c:pt>
                <c:pt idx="66">
                  <c:v>580</c:v>
                </c:pt>
                <c:pt idx="67">
                  <c:v>404</c:v>
                </c:pt>
                <c:pt idx="68">
                  <c:v>471</c:v>
                </c:pt>
                <c:pt idx="69">
                  <c:v>3375</c:v>
                </c:pt>
                <c:pt idx="70">
                  <c:v>8875</c:v>
                </c:pt>
                <c:pt idx="71">
                  <c:v>3350</c:v>
                </c:pt>
                <c:pt idx="72">
                  <c:v>3170</c:v>
                </c:pt>
                <c:pt idx="73">
                  <c:v>904</c:v>
                </c:pt>
                <c:pt idx="74">
                  <c:v>445</c:v>
                </c:pt>
                <c:pt idx="75">
                  <c:v>501</c:v>
                </c:pt>
                <c:pt idx="76">
                  <c:v>406</c:v>
                </c:pt>
                <c:pt idx="77">
                  <c:v>254</c:v>
                </c:pt>
                <c:pt idx="78">
                  <c:v>402</c:v>
                </c:pt>
                <c:pt idx="79">
                  <c:v>419</c:v>
                </c:pt>
                <c:pt idx="80">
                  <c:v>8394</c:v>
                </c:pt>
                <c:pt idx="81">
                  <c:v>28594</c:v>
                </c:pt>
                <c:pt idx="82">
                  <c:v>2843</c:v>
                </c:pt>
                <c:pt idx="83">
                  <c:v>12767</c:v>
                </c:pt>
                <c:pt idx="84">
                  <c:v>3579</c:v>
                </c:pt>
                <c:pt idx="85">
                  <c:v>1380</c:v>
                </c:pt>
                <c:pt idx="86">
                  <c:v>2339</c:v>
                </c:pt>
                <c:pt idx="87">
                  <c:v>4499</c:v>
                </c:pt>
                <c:pt idx="88">
                  <c:v>2559</c:v>
                </c:pt>
                <c:pt idx="89">
                  <c:v>1883</c:v>
                </c:pt>
                <c:pt idx="90">
                  <c:v>2528</c:v>
                </c:pt>
              </c:numCache>
            </c:numRef>
          </c:val>
          <c:smooth val="0"/>
          <c:extLst>
            <c:ext xmlns:c16="http://schemas.microsoft.com/office/drawing/2014/chart" uri="{C3380CC4-5D6E-409C-BE32-E72D297353CC}">
              <c16:uniqueId val="{00000000-B297-458F-9970-B15769BA3884}"/>
            </c:ext>
          </c:extLst>
        </c:ser>
        <c:dLbls>
          <c:showLegendKey val="0"/>
          <c:showVal val="0"/>
          <c:showCatName val="0"/>
          <c:showSerName val="0"/>
          <c:showPercent val="0"/>
          <c:showBubbleSize val="0"/>
        </c:dLbls>
        <c:smooth val="0"/>
        <c:axId val="392130624"/>
        <c:axId val="392131280"/>
      </c:lineChart>
      <c:dateAx>
        <c:axId val="392130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31280"/>
        <c:crosses val="autoZero"/>
        <c:auto val="1"/>
        <c:lblOffset val="100"/>
        <c:baseTimeUnit val="days"/>
      </c:dateAx>
      <c:valAx>
        <c:axId val="39213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3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Sheet1!$B$2:$B$92</c:f>
              <c:numCache>
                <c:formatCode>General</c:formatCode>
                <c:ptCount val="91"/>
                <c:pt idx="0">
                  <c:v>2182</c:v>
                </c:pt>
                <c:pt idx="1">
                  <c:v>0</c:v>
                </c:pt>
                <c:pt idx="2">
                  <c:v>90</c:v>
                </c:pt>
                <c:pt idx="3">
                  <c:v>0</c:v>
                </c:pt>
                <c:pt idx="4">
                  <c:v>0</c:v>
                </c:pt>
                <c:pt idx="5">
                  <c:v>0</c:v>
                </c:pt>
                <c:pt idx="6">
                  <c:v>130</c:v>
                </c:pt>
                <c:pt idx="7">
                  <c:v>0</c:v>
                </c:pt>
                <c:pt idx="8">
                  <c:v>0</c:v>
                </c:pt>
                <c:pt idx="9">
                  <c:v>0</c:v>
                </c:pt>
                <c:pt idx="10">
                  <c:v>0</c:v>
                </c:pt>
                <c:pt idx="11">
                  <c:v>0</c:v>
                </c:pt>
                <c:pt idx="12">
                  <c:v>0</c:v>
                </c:pt>
                <c:pt idx="13">
                  <c:v>0</c:v>
                </c:pt>
                <c:pt idx="14">
                  <c:v>297</c:v>
                </c:pt>
                <c:pt idx="15">
                  <c:v>0</c:v>
                </c:pt>
                <c:pt idx="16">
                  <c:v>43</c:v>
                </c:pt>
                <c:pt idx="17">
                  <c:v>0</c:v>
                </c:pt>
                <c:pt idx="18">
                  <c:v>0</c:v>
                </c:pt>
                <c:pt idx="19">
                  <c:v>0</c:v>
                </c:pt>
                <c:pt idx="20">
                  <c:v>179</c:v>
                </c:pt>
                <c:pt idx="21">
                  <c:v>0</c:v>
                </c:pt>
                <c:pt idx="22">
                  <c:v>287</c:v>
                </c:pt>
                <c:pt idx="23">
                  <c:v>0</c:v>
                </c:pt>
                <c:pt idx="24">
                  <c:v>0</c:v>
                </c:pt>
                <c:pt idx="25">
                  <c:v>0</c:v>
                </c:pt>
                <c:pt idx="26">
                  <c:v>0</c:v>
                </c:pt>
                <c:pt idx="27">
                  <c:v>0</c:v>
                </c:pt>
                <c:pt idx="28">
                  <c:v>0</c:v>
                </c:pt>
                <c:pt idx="29">
                  <c:v>232</c:v>
                </c:pt>
                <c:pt idx="30">
                  <c:v>159</c:v>
                </c:pt>
                <c:pt idx="31">
                  <c:v>0</c:v>
                </c:pt>
                <c:pt idx="32">
                  <c:v>0</c:v>
                </c:pt>
                <c:pt idx="33">
                  <c:v>760</c:v>
                </c:pt>
                <c:pt idx="34">
                  <c:v>0</c:v>
                </c:pt>
                <c:pt idx="35">
                  <c:v>869</c:v>
                </c:pt>
                <c:pt idx="36">
                  <c:v>0</c:v>
                </c:pt>
                <c:pt idx="37">
                  <c:v>0</c:v>
                </c:pt>
                <c:pt idx="38">
                  <c:v>0</c:v>
                </c:pt>
                <c:pt idx="39">
                  <c:v>0</c:v>
                </c:pt>
                <c:pt idx="40">
                  <c:v>0</c:v>
                </c:pt>
                <c:pt idx="41">
                  <c:v>0</c:v>
                </c:pt>
                <c:pt idx="42">
                  <c:v>82</c:v>
                </c:pt>
                <c:pt idx="43">
                  <c:v>390</c:v>
                </c:pt>
                <c:pt idx="44">
                  <c:v>0</c:v>
                </c:pt>
                <c:pt idx="45">
                  <c:v>0</c:v>
                </c:pt>
                <c:pt idx="46">
                  <c:v>0</c:v>
                </c:pt>
                <c:pt idx="47">
                  <c:v>0</c:v>
                </c:pt>
                <c:pt idx="48">
                  <c:v>0</c:v>
                </c:pt>
                <c:pt idx="49">
                  <c:v>693</c:v>
                </c:pt>
                <c:pt idx="50">
                  <c:v>0</c:v>
                </c:pt>
                <c:pt idx="51">
                  <c:v>557</c:v>
                </c:pt>
                <c:pt idx="52">
                  <c:v>0</c:v>
                </c:pt>
                <c:pt idx="53">
                  <c:v>0</c:v>
                </c:pt>
                <c:pt idx="54">
                  <c:v>0</c:v>
                </c:pt>
                <c:pt idx="55">
                  <c:v>2661</c:v>
                </c:pt>
                <c:pt idx="56">
                  <c:v>219</c:v>
                </c:pt>
                <c:pt idx="57">
                  <c:v>0</c:v>
                </c:pt>
                <c:pt idx="58">
                  <c:v>0</c:v>
                </c:pt>
                <c:pt idx="59">
                  <c:v>0</c:v>
                </c:pt>
                <c:pt idx="60">
                  <c:v>0</c:v>
                </c:pt>
                <c:pt idx="61">
                  <c:v>0</c:v>
                </c:pt>
                <c:pt idx="62">
                  <c:v>493</c:v>
                </c:pt>
                <c:pt idx="63">
                  <c:v>0</c:v>
                </c:pt>
                <c:pt idx="64">
                  <c:v>0</c:v>
                </c:pt>
                <c:pt idx="65">
                  <c:v>0</c:v>
                </c:pt>
                <c:pt idx="66">
                  <c:v>0</c:v>
                </c:pt>
                <c:pt idx="67">
                  <c:v>0</c:v>
                </c:pt>
                <c:pt idx="68">
                  <c:v>0</c:v>
                </c:pt>
                <c:pt idx="69">
                  <c:v>0</c:v>
                </c:pt>
                <c:pt idx="70">
                  <c:v>445</c:v>
                </c:pt>
                <c:pt idx="71">
                  <c:v>0</c:v>
                </c:pt>
                <c:pt idx="72">
                  <c:v>0</c:v>
                </c:pt>
                <c:pt idx="73">
                  <c:v>0</c:v>
                </c:pt>
                <c:pt idx="74">
                  <c:v>0</c:v>
                </c:pt>
                <c:pt idx="75">
                  <c:v>0</c:v>
                </c:pt>
                <c:pt idx="76">
                  <c:v>0</c:v>
                </c:pt>
                <c:pt idx="77">
                  <c:v>0</c:v>
                </c:pt>
                <c:pt idx="78">
                  <c:v>0</c:v>
                </c:pt>
                <c:pt idx="79">
                  <c:v>0</c:v>
                </c:pt>
                <c:pt idx="80">
                  <c:v>0</c:v>
                </c:pt>
                <c:pt idx="81">
                  <c:v>820</c:v>
                </c:pt>
                <c:pt idx="82">
                  <c:v>0</c:v>
                </c:pt>
                <c:pt idx="83">
                  <c:v>152</c:v>
                </c:pt>
                <c:pt idx="84">
                  <c:v>0</c:v>
                </c:pt>
                <c:pt idx="85">
                  <c:v>0</c:v>
                </c:pt>
                <c:pt idx="86">
                  <c:v>0</c:v>
                </c:pt>
                <c:pt idx="87">
                  <c:v>199</c:v>
                </c:pt>
                <c:pt idx="88">
                  <c:v>0</c:v>
                </c:pt>
                <c:pt idx="89">
                  <c:v>0</c:v>
                </c:pt>
                <c:pt idx="90">
                  <c:v>0</c:v>
                </c:pt>
              </c:numCache>
            </c:numRef>
          </c:val>
          <c:smooth val="0"/>
          <c:extLst>
            <c:ext xmlns:c16="http://schemas.microsoft.com/office/drawing/2014/chart" uri="{C3380CC4-5D6E-409C-BE32-E72D297353CC}">
              <c16:uniqueId val="{00000000-84F5-4E56-A859-31116DA84B9A}"/>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Sheet1!$C$2:$C$92</c:f>
              <c:numCache>
                <c:formatCode>General</c:formatCode>
                <c:ptCount val="91"/>
                <c:pt idx="0">
                  <c:v>0</c:v>
                </c:pt>
                <c:pt idx="1">
                  <c:v>0</c:v>
                </c:pt>
                <c:pt idx="2">
                  <c:v>0</c:v>
                </c:pt>
                <c:pt idx="3">
                  <c:v>0</c:v>
                </c:pt>
                <c:pt idx="4">
                  <c:v>219</c:v>
                </c:pt>
                <c:pt idx="5">
                  <c:v>0</c:v>
                </c:pt>
                <c:pt idx="6">
                  <c:v>149</c:v>
                </c:pt>
                <c:pt idx="7">
                  <c:v>733</c:v>
                </c:pt>
                <c:pt idx="8">
                  <c:v>0</c:v>
                </c:pt>
                <c:pt idx="9">
                  <c:v>355</c:v>
                </c:pt>
                <c:pt idx="10">
                  <c:v>0</c:v>
                </c:pt>
                <c:pt idx="11">
                  <c:v>215</c:v>
                </c:pt>
                <c:pt idx="12">
                  <c:v>0</c:v>
                </c:pt>
                <c:pt idx="13">
                  <c:v>0</c:v>
                </c:pt>
                <c:pt idx="14">
                  <c:v>200</c:v>
                </c:pt>
                <c:pt idx="15">
                  <c:v>0</c:v>
                </c:pt>
                <c:pt idx="16">
                  <c:v>0</c:v>
                </c:pt>
                <c:pt idx="17">
                  <c:v>0</c:v>
                </c:pt>
                <c:pt idx="18">
                  <c:v>133</c:v>
                </c:pt>
                <c:pt idx="19">
                  <c:v>0</c:v>
                </c:pt>
                <c:pt idx="20">
                  <c:v>0</c:v>
                </c:pt>
                <c:pt idx="21">
                  <c:v>0</c:v>
                </c:pt>
                <c:pt idx="22">
                  <c:v>0</c:v>
                </c:pt>
                <c:pt idx="23">
                  <c:v>0</c:v>
                </c:pt>
                <c:pt idx="24">
                  <c:v>304</c:v>
                </c:pt>
                <c:pt idx="25">
                  <c:v>0</c:v>
                </c:pt>
                <c:pt idx="26">
                  <c:v>0</c:v>
                </c:pt>
                <c:pt idx="27">
                  <c:v>233</c:v>
                </c:pt>
                <c:pt idx="28">
                  <c:v>0</c:v>
                </c:pt>
                <c:pt idx="29">
                  <c:v>0</c:v>
                </c:pt>
                <c:pt idx="30">
                  <c:v>188</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437</c:v>
                </c:pt>
                <c:pt idx="64">
                  <c:v>0</c:v>
                </c:pt>
                <c:pt idx="65">
                  <c:v>0</c:v>
                </c:pt>
                <c:pt idx="66">
                  <c:v>0</c:v>
                </c:pt>
                <c:pt idx="67">
                  <c:v>0</c:v>
                </c:pt>
                <c:pt idx="68">
                  <c:v>0</c:v>
                </c:pt>
                <c:pt idx="69">
                  <c:v>0</c:v>
                </c:pt>
                <c:pt idx="70">
                  <c:v>0</c:v>
                </c:pt>
                <c:pt idx="71">
                  <c:v>0</c:v>
                </c:pt>
                <c:pt idx="72">
                  <c:v>177</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numCache>
            </c:numRef>
          </c:val>
          <c:smooth val="0"/>
          <c:extLst>
            <c:ext xmlns:c16="http://schemas.microsoft.com/office/drawing/2014/chart" uri="{C3380CC4-5D6E-409C-BE32-E72D297353CC}">
              <c16:uniqueId val="{00000001-84F5-4E56-A859-31116DA84B9A}"/>
            </c:ext>
          </c:extLst>
        </c:ser>
        <c:dLbls>
          <c:showLegendKey val="0"/>
          <c:showVal val="0"/>
          <c:showCatName val="0"/>
          <c:showSerName val="0"/>
          <c:showPercent val="0"/>
          <c:showBubbleSize val="0"/>
        </c:dLbls>
        <c:smooth val="0"/>
        <c:axId val="424663712"/>
        <c:axId val="424668960"/>
      </c:lineChart>
      <c:dateAx>
        <c:axId val="424663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68960"/>
        <c:crosses val="autoZero"/>
        <c:auto val="1"/>
        <c:lblOffset val="100"/>
        <c:baseTimeUnit val="days"/>
      </c:dateAx>
      <c:valAx>
        <c:axId val="42466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6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Sheet1!$B$2:$B$92</c:f>
              <c:numCache>
                <c:formatCode>General</c:formatCode>
                <c:ptCount val="91"/>
                <c:pt idx="0">
                  <c:v>6294</c:v>
                </c:pt>
                <c:pt idx="1">
                  <c:v>2210</c:v>
                </c:pt>
                <c:pt idx="2">
                  <c:v>2107</c:v>
                </c:pt>
                <c:pt idx="3">
                  <c:v>1152</c:v>
                </c:pt>
                <c:pt idx="4">
                  <c:v>1648</c:v>
                </c:pt>
                <c:pt idx="5">
                  <c:v>2896</c:v>
                </c:pt>
                <c:pt idx="6">
                  <c:v>967</c:v>
                </c:pt>
                <c:pt idx="7">
                  <c:v>979</c:v>
                </c:pt>
                <c:pt idx="8">
                  <c:v>992</c:v>
                </c:pt>
                <c:pt idx="9">
                  <c:v>696</c:v>
                </c:pt>
                <c:pt idx="10">
                  <c:v>567</c:v>
                </c:pt>
                <c:pt idx="11">
                  <c:v>686</c:v>
                </c:pt>
                <c:pt idx="12">
                  <c:v>499</c:v>
                </c:pt>
                <c:pt idx="13">
                  <c:v>556</c:v>
                </c:pt>
                <c:pt idx="14">
                  <c:v>1216</c:v>
                </c:pt>
                <c:pt idx="15">
                  <c:v>921</c:v>
                </c:pt>
                <c:pt idx="16">
                  <c:v>721</c:v>
                </c:pt>
                <c:pt idx="17">
                  <c:v>665</c:v>
                </c:pt>
                <c:pt idx="18">
                  <c:v>587</c:v>
                </c:pt>
                <c:pt idx="19">
                  <c:v>609</c:v>
                </c:pt>
                <c:pt idx="20">
                  <c:v>1011</c:v>
                </c:pt>
                <c:pt idx="21">
                  <c:v>1117</c:v>
                </c:pt>
                <c:pt idx="22">
                  <c:v>1835</c:v>
                </c:pt>
                <c:pt idx="23">
                  <c:v>651</c:v>
                </c:pt>
                <c:pt idx="24">
                  <c:v>492</c:v>
                </c:pt>
                <c:pt idx="25">
                  <c:v>468</c:v>
                </c:pt>
                <c:pt idx="26">
                  <c:v>425</c:v>
                </c:pt>
                <c:pt idx="27">
                  <c:v>741</c:v>
                </c:pt>
                <c:pt idx="28">
                  <c:v>753</c:v>
                </c:pt>
                <c:pt idx="29">
                  <c:v>402</c:v>
                </c:pt>
                <c:pt idx="30">
                  <c:v>196</c:v>
                </c:pt>
                <c:pt idx="31">
                  <c:v>68</c:v>
                </c:pt>
                <c:pt idx="32">
                  <c:v>112</c:v>
                </c:pt>
                <c:pt idx="33">
                  <c:v>870</c:v>
                </c:pt>
                <c:pt idx="34">
                  <c:v>176</c:v>
                </c:pt>
                <c:pt idx="35">
                  <c:v>1038</c:v>
                </c:pt>
                <c:pt idx="36">
                  <c:v>114</c:v>
                </c:pt>
                <c:pt idx="37">
                  <c:v>67</c:v>
                </c:pt>
                <c:pt idx="38">
                  <c:v>20</c:v>
                </c:pt>
                <c:pt idx="39">
                  <c:v>16</c:v>
                </c:pt>
                <c:pt idx="40">
                  <c:v>24</c:v>
                </c:pt>
                <c:pt idx="41">
                  <c:v>13</c:v>
                </c:pt>
                <c:pt idx="42">
                  <c:v>71</c:v>
                </c:pt>
                <c:pt idx="43">
                  <c:v>539</c:v>
                </c:pt>
                <c:pt idx="44">
                  <c:v>35</c:v>
                </c:pt>
                <c:pt idx="45">
                  <c:v>19</c:v>
                </c:pt>
                <c:pt idx="46">
                  <c:v>9</c:v>
                </c:pt>
                <c:pt idx="47">
                  <c:v>4</c:v>
                </c:pt>
                <c:pt idx="48">
                  <c:v>32</c:v>
                </c:pt>
                <c:pt idx="49">
                  <c:v>1330</c:v>
                </c:pt>
                <c:pt idx="50">
                  <c:v>497</c:v>
                </c:pt>
                <c:pt idx="51">
                  <c:v>543</c:v>
                </c:pt>
                <c:pt idx="52">
                  <c:v>295</c:v>
                </c:pt>
                <c:pt idx="53">
                  <c:v>171</c:v>
                </c:pt>
                <c:pt idx="54">
                  <c:v>714</c:v>
                </c:pt>
                <c:pt idx="55">
                  <c:v>1212</c:v>
                </c:pt>
                <c:pt idx="56">
                  <c:v>499</c:v>
                </c:pt>
                <c:pt idx="57">
                  <c:v>232</c:v>
                </c:pt>
                <c:pt idx="58">
                  <c:v>82</c:v>
                </c:pt>
                <c:pt idx="59">
                  <c:v>93</c:v>
                </c:pt>
                <c:pt idx="60">
                  <c:v>21</c:v>
                </c:pt>
                <c:pt idx="61">
                  <c:v>74</c:v>
                </c:pt>
                <c:pt idx="62">
                  <c:v>269</c:v>
                </c:pt>
                <c:pt idx="63">
                  <c:v>147</c:v>
                </c:pt>
                <c:pt idx="64">
                  <c:v>177</c:v>
                </c:pt>
                <c:pt idx="65">
                  <c:v>19</c:v>
                </c:pt>
                <c:pt idx="66">
                  <c:v>17</c:v>
                </c:pt>
                <c:pt idx="67">
                  <c:v>10</c:v>
                </c:pt>
                <c:pt idx="68">
                  <c:v>11</c:v>
                </c:pt>
                <c:pt idx="69">
                  <c:v>60</c:v>
                </c:pt>
                <c:pt idx="70">
                  <c:v>248</c:v>
                </c:pt>
                <c:pt idx="71">
                  <c:v>133</c:v>
                </c:pt>
                <c:pt idx="72">
                  <c:v>102</c:v>
                </c:pt>
                <c:pt idx="73">
                  <c:v>16</c:v>
                </c:pt>
                <c:pt idx="74">
                  <c:v>11</c:v>
                </c:pt>
                <c:pt idx="75">
                  <c:v>6</c:v>
                </c:pt>
                <c:pt idx="76">
                  <c:v>7</c:v>
                </c:pt>
                <c:pt idx="77">
                  <c:v>6</c:v>
                </c:pt>
                <c:pt idx="78">
                  <c:v>11</c:v>
                </c:pt>
                <c:pt idx="79">
                  <c:v>12</c:v>
                </c:pt>
                <c:pt idx="80">
                  <c:v>220</c:v>
                </c:pt>
                <c:pt idx="81">
                  <c:v>1034</c:v>
                </c:pt>
                <c:pt idx="82">
                  <c:v>74</c:v>
                </c:pt>
                <c:pt idx="83">
                  <c:v>418</c:v>
                </c:pt>
                <c:pt idx="84">
                  <c:v>102</c:v>
                </c:pt>
                <c:pt idx="85">
                  <c:v>40</c:v>
                </c:pt>
                <c:pt idx="86">
                  <c:v>76</c:v>
                </c:pt>
                <c:pt idx="87">
                  <c:v>169</c:v>
                </c:pt>
                <c:pt idx="88">
                  <c:v>133</c:v>
                </c:pt>
                <c:pt idx="89">
                  <c:v>75</c:v>
                </c:pt>
                <c:pt idx="90">
                  <c:v>44</c:v>
                </c:pt>
              </c:numCache>
            </c:numRef>
          </c:val>
          <c:smooth val="0"/>
          <c:extLst>
            <c:ext xmlns:c16="http://schemas.microsoft.com/office/drawing/2014/chart" uri="{C3380CC4-5D6E-409C-BE32-E72D297353CC}">
              <c16:uniqueId val="{00000000-F728-4FA1-9FAB-A442C192A994}"/>
            </c:ext>
          </c:extLst>
        </c:ser>
        <c:dLbls>
          <c:showLegendKey val="0"/>
          <c:showVal val="0"/>
          <c:showCatName val="0"/>
          <c:showSerName val="0"/>
          <c:showPercent val="0"/>
          <c:showBubbleSize val="0"/>
        </c:dLbls>
        <c:smooth val="0"/>
        <c:axId val="424679128"/>
        <c:axId val="424680768"/>
      </c:lineChart>
      <c:dateAx>
        <c:axId val="42467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80768"/>
        <c:crosses val="autoZero"/>
        <c:auto val="1"/>
        <c:lblOffset val="100"/>
        <c:baseTimeUnit val="days"/>
      </c:dateAx>
      <c:valAx>
        <c:axId val="42468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SPAM® UK</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2.0612750619508899</c:v>
                </c:pt>
                <c:pt idx="1">
                  <c:v>3.4403861664072801</c:v>
                </c:pt>
                <c:pt idx="2">
                  <c:v>4.3904910167840496</c:v>
                </c:pt>
              </c:numCache>
            </c:numRef>
          </c:val>
          <c:extLst>
            <c:ext xmlns:c16="http://schemas.microsoft.com/office/drawing/2014/chart" uri="{C3380CC4-5D6E-409C-BE32-E72D297353CC}">
              <c16:uniqueId val="{00000000-237B-4D24-9742-1C4E50351FAE}"/>
            </c:ext>
          </c:extLst>
        </c:ser>
        <c:dLbls>
          <c:showLegendKey val="0"/>
          <c:showVal val="0"/>
          <c:showCatName val="0"/>
          <c:showSerName val="0"/>
          <c:showPercent val="0"/>
          <c:showBubbleSize val="0"/>
        </c:dLbls>
        <c:gapWidth val="219"/>
        <c:overlap val="-27"/>
        <c:axId val="424674536"/>
        <c:axId val="424673552"/>
      </c:barChart>
      <c:catAx>
        <c:axId val="42467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3552"/>
        <c:crosses val="autoZero"/>
        <c:auto val="1"/>
        <c:lblAlgn val="ctr"/>
        <c:lblOffset val="100"/>
        <c:noMultiLvlLbl val="0"/>
      </c:catAx>
      <c:valAx>
        <c:axId val="42467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Sheet1!$B$2:$B$92</c:f>
              <c:numCache>
                <c:formatCode>General</c:formatCode>
                <c:ptCount val="91"/>
                <c:pt idx="0">
                  <c:v>1.11086009587213</c:v>
                </c:pt>
                <c:pt idx="1">
                  <c:v>0.45125893074094298</c:v>
                </c:pt>
                <c:pt idx="2">
                  <c:v>0.58530541720025697</c:v>
                </c:pt>
                <c:pt idx="3">
                  <c:v>0.42857302296511501</c:v>
                </c:pt>
                <c:pt idx="4">
                  <c:v>0.57437413085832001</c:v>
                </c:pt>
                <c:pt idx="5">
                  <c:v>1.1511340419273499</c:v>
                </c:pt>
                <c:pt idx="6">
                  <c:v>0.276584425465217</c:v>
                </c:pt>
                <c:pt idx="7">
                  <c:v>0.18767660579477899</c:v>
                </c:pt>
                <c:pt idx="8">
                  <c:v>0.20485244222521001</c:v>
                </c:pt>
                <c:pt idx="9">
                  <c:v>0.232301217245028</c:v>
                </c:pt>
                <c:pt idx="10">
                  <c:v>0.21699943740886601</c:v>
                </c:pt>
                <c:pt idx="11">
                  <c:v>0.259193628219612</c:v>
                </c:pt>
                <c:pt idx="12">
                  <c:v>0.21681512057353899</c:v>
                </c:pt>
                <c:pt idx="13">
                  <c:v>0.17462750320359799</c:v>
                </c:pt>
                <c:pt idx="14">
                  <c:v>0.22718992592039</c:v>
                </c:pt>
                <c:pt idx="15">
                  <c:v>0.185214233140678</c:v>
                </c:pt>
                <c:pt idx="16">
                  <c:v>0.23622924393536299</c:v>
                </c:pt>
                <c:pt idx="17">
                  <c:v>0.21969599360403799</c:v>
                </c:pt>
                <c:pt idx="18">
                  <c:v>0.21364332846842801</c:v>
                </c:pt>
                <c:pt idx="19">
                  <c:v>0.19734795458080601</c:v>
                </c:pt>
                <c:pt idx="20">
                  <c:v>0.271524566124692</c:v>
                </c:pt>
                <c:pt idx="21">
                  <c:v>0.181341766726627</c:v>
                </c:pt>
                <c:pt idx="22">
                  <c:v>0.32675839644429899</c:v>
                </c:pt>
                <c:pt idx="23">
                  <c:v>0.19498607242339799</c:v>
                </c:pt>
                <c:pt idx="24">
                  <c:v>0.15467417821483401</c:v>
                </c:pt>
                <c:pt idx="25">
                  <c:v>0.17093080589492099</c:v>
                </c:pt>
                <c:pt idx="26">
                  <c:v>0.23655530941434499</c:v>
                </c:pt>
                <c:pt idx="27">
                  <c:v>0.23279485777836401</c:v>
                </c:pt>
                <c:pt idx="28">
                  <c:v>0.14476621122024699</c:v>
                </c:pt>
                <c:pt idx="29">
                  <c:v>0.35557914289505099</c:v>
                </c:pt>
                <c:pt idx="30">
                  <c:v>2.0442219440967899</c:v>
                </c:pt>
                <c:pt idx="31">
                  <c:v>0.75867455093160796</c:v>
                </c:pt>
                <c:pt idx="32">
                  <c:v>2.2337455125648198</c:v>
                </c:pt>
                <c:pt idx="33">
                  <c:v>6.0517529215358898</c:v>
                </c:pt>
                <c:pt idx="34">
                  <c:v>2.8538997892005802</c:v>
                </c:pt>
                <c:pt idx="35">
                  <c:v>3.04854768128286</c:v>
                </c:pt>
                <c:pt idx="36">
                  <c:v>2.47987818142267</c:v>
                </c:pt>
                <c:pt idx="37">
                  <c:v>3.1499764927127401</c:v>
                </c:pt>
                <c:pt idx="38">
                  <c:v>1.6501650165016499</c:v>
                </c:pt>
                <c:pt idx="39">
                  <c:v>2.9090909090909101</c:v>
                </c:pt>
                <c:pt idx="40">
                  <c:v>2.25776105362183</c:v>
                </c:pt>
                <c:pt idx="41">
                  <c:v>2.2727272727272698</c:v>
                </c:pt>
                <c:pt idx="42">
                  <c:v>1.54751525719268</c:v>
                </c:pt>
                <c:pt idx="43">
                  <c:v>4.70290550562778</c:v>
                </c:pt>
                <c:pt idx="44">
                  <c:v>1.4338385907415001</c:v>
                </c:pt>
                <c:pt idx="45">
                  <c:v>1.65217391304348</c:v>
                </c:pt>
                <c:pt idx="46">
                  <c:v>1.1857707509881401</c:v>
                </c:pt>
                <c:pt idx="47">
                  <c:v>0.854700854700855</c:v>
                </c:pt>
                <c:pt idx="48">
                  <c:v>1.75824175824176</c:v>
                </c:pt>
                <c:pt idx="49">
                  <c:v>3.8854805725971402</c:v>
                </c:pt>
                <c:pt idx="50">
                  <c:v>4.1754179618583596</c:v>
                </c:pt>
                <c:pt idx="51">
                  <c:v>4.6778084079944904</c:v>
                </c:pt>
                <c:pt idx="52">
                  <c:v>4.3497493364789204</c:v>
                </c:pt>
                <c:pt idx="53">
                  <c:v>5.9644227415416804</c:v>
                </c:pt>
                <c:pt idx="54">
                  <c:v>6.1198251478529198</c:v>
                </c:pt>
                <c:pt idx="55">
                  <c:v>5.0082644628099198</c:v>
                </c:pt>
                <c:pt idx="56">
                  <c:v>4.4089061671673404</c:v>
                </c:pt>
                <c:pt idx="57">
                  <c:v>4.62704427602712</c:v>
                </c:pt>
                <c:pt idx="58">
                  <c:v>3.3374033374033401</c:v>
                </c:pt>
                <c:pt idx="59">
                  <c:v>5.9845559845559801</c:v>
                </c:pt>
                <c:pt idx="60">
                  <c:v>3.3492822966507201</c:v>
                </c:pt>
                <c:pt idx="61">
                  <c:v>3.2556093268807702</c:v>
                </c:pt>
                <c:pt idx="62">
                  <c:v>5.9473800574839704</c:v>
                </c:pt>
                <c:pt idx="63">
                  <c:v>7.5539568345323698</c:v>
                </c:pt>
                <c:pt idx="64">
                  <c:v>10.178263369752701</c:v>
                </c:pt>
                <c:pt idx="65">
                  <c:v>2.27544910179641</c:v>
                </c:pt>
                <c:pt idx="66">
                  <c:v>3.420523138833</c:v>
                </c:pt>
                <c:pt idx="67">
                  <c:v>2.7777777777777799</c:v>
                </c:pt>
                <c:pt idx="68">
                  <c:v>3.125</c:v>
                </c:pt>
                <c:pt idx="69">
                  <c:v>1.8132366273798699</c:v>
                </c:pt>
                <c:pt idx="70">
                  <c:v>2.8951669390614101</c:v>
                </c:pt>
                <c:pt idx="71">
                  <c:v>4.2168674698795199</c:v>
                </c:pt>
                <c:pt idx="72">
                  <c:v>3.7104401600582002</c:v>
                </c:pt>
                <c:pt idx="73">
                  <c:v>1.86697782963827</c:v>
                </c:pt>
                <c:pt idx="74">
                  <c:v>2.8720626631853801</c:v>
                </c:pt>
                <c:pt idx="75">
                  <c:v>1.2552301255230101</c:v>
                </c:pt>
                <c:pt idx="76">
                  <c:v>2.4734982332155502</c:v>
                </c:pt>
                <c:pt idx="77">
                  <c:v>2.62008733624454</c:v>
                </c:pt>
                <c:pt idx="78">
                  <c:v>5.1162790697674403</c:v>
                </c:pt>
                <c:pt idx="79">
                  <c:v>3.4090909090909101</c:v>
                </c:pt>
                <c:pt idx="80">
                  <c:v>2.6423252462166702</c:v>
                </c:pt>
                <c:pt idx="81">
                  <c:v>3.8081909251620498</c:v>
                </c:pt>
                <c:pt idx="82">
                  <c:v>2.74074074074074</c:v>
                </c:pt>
                <c:pt idx="83">
                  <c:v>3.5613870665417098</c:v>
                </c:pt>
                <c:pt idx="84">
                  <c:v>3.01685891748004</c:v>
                </c:pt>
                <c:pt idx="85">
                  <c:v>2.8860028860028901</c:v>
                </c:pt>
                <c:pt idx="86">
                  <c:v>3.4249662009914399</c:v>
                </c:pt>
                <c:pt idx="87">
                  <c:v>4.0801545147271803</c:v>
                </c:pt>
                <c:pt idx="88">
                  <c:v>5.76506285218899</c:v>
                </c:pt>
                <c:pt idx="89">
                  <c:v>4.55650060753341</c:v>
                </c:pt>
                <c:pt idx="90">
                  <c:v>1.8077239112571899</c:v>
                </c:pt>
              </c:numCache>
            </c:numRef>
          </c:val>
          <c:smooth val="0"/>
          <c:extLst>
            <c:ext xmlns:c16="http://schemas.microsoft.com/office/drawing/2014/chart" uri="{C3380CC4-5D6E-409C-BE32-E72D297353CC}">
              <c16:uniqueId val="{00000000-1A46-42CC-BB40-0E4D5EA56BCD}"/>
            </c:ext>
          </c:extLst>
        </c:ser>
        <c:dLbls>
          <c:showLegendKey val="0"/>
          <c:showVal val="0"/>
          <c:showCatName val="0"/>
          <c:showSerName val="0"/>
          <c:showPercent val="0"/>
          <c:showBubbleSize val="0"/>
        </c:dLbls>
        <c:smooth val="0"/>
        <c:axId val="424672896"/>
        <c:axId val="424678472"/>
      </c:lineChart>
      <c:dateAx>
        <c:axId val="424672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8472"/>
        <c:crosses val="autoZero"/>
        <c:auto val="1"/>
        <c:lblOffset val="100"/>
        <c:baseTimeUnit val="days"/>
      </c:dateAx>
      <c:valAx>
        <c:axId val="42467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7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Sheet1!$B$2:$B$92</c:f>
              <c:numCache>
                <c:formatCode>General</c:formatCode>
                <c:ptCount val="91"/>
                <c:pt idx="0">
                  <c:v>82126</c:v>
                </c:pt>
                <c:pt idx="1">
                  <c:v>80048</c:v>
                </c:pt>
                <c:pt idx="2">
                  <c:v>56464</c:v>
                </c:pt>
                <c:pt idx="3">
                  <c:v>44491</c:v>
                </c:pt>
                <c:pt idx="4">
                  <c:v>46248</c:v>
                </c:pt>
                <c:pt idx="5">
                  <c:v>39322</c:v>
                </c:pt>
                <c:pt idx="6">
                  <c:v>50571</c:v>
                </c:pt>
                <c:pt idx="7">
                  <c:v>75956</c:v>
                </c:pt>
                <c:pt idx="8">
                  <c:v>66735</c:v>
                </c:pt>
                <c:pt idx="9">
                  <c:v>43620</c:v>
                </c:pt>
                <c:pt idx="10">
                  <c:v>40437</c:v>
                </c:pt>
                <c:pt idx="11">
                  <c:v>40514</c:v>
                </c:pt>
                <c:pt idx="12">
                  <c:v>33345</c:v>
                </c:pt>
                <c:pt idx="13">
                  <c:v>44539</c:v>
                </c:pt>
                <c:pt idx="14">
                  <c:v>71921</c:v>
                </c:pt>
                <c:pt idx="15">
                  <c:v>65707</c:v>
                </c:pt>
                <c:pt idx="16">
                  <c:v>40272</c:v>
                </c:pt>
                <c:pt idx="17">
                  <c:v>42807</c:v>
                </c:pt>
                <c:pt idx="18">
                  <c:v>39458</c:v>
                </c:pt>
                <c:pt idx="19">
                  <c:v>42628</c:v>
                </c:pt>
                <c:pt idx="20">
                  <c:v>50268</c:v>
                </c:pt>
                <c:pt idx="21">
                  <c:v>80034</c:v>
                </c:pt>
                <c:pt idx="22">
                  <c:v>74846</c:v>
                </c:pt>
                <c:pt idx="23">
                  <c:v>43104</c:v>
                </c:pt>
                <c:pt idx="24">
                  <c:v>42659</c:v>
                </c:pt>
                <c:pt idx="25">
                  <c:v>38555</c:v>
                </c:pt>
                <c:pt idx="26">
                  <c:v>33942</c:v>
                </c:pt>
                <c:pt idx="27">
                  <c:v>42965</c:v>
                </c:pt>
                <c:pt idx="28">
                  <c:v>62935</c:v>
                </c:pt>
                <c:pt idx="29">
                  <c:v>11863</c:v>
                </c:pt>
                <c:pt idx="30">
                  <c:v>34</c:v>
                </c:pt>
                <c:pt idx="31">
                  <c:v>53</c:v>
                </c:pt>
                <c:pt idx="32">
                  <c:v>49</c:v>
                </c:pt>
                <c:pt idx="33">
                  <c:v>46</c:v>
                </c:pt>
                <c:pt idx="34">
                  <c:v>36</c:v>
                </c:pt>
                <c:pt idx="35">
                  <c:v>45</c:v>
                </c:pt>
                <c:pt idx="36">
                  <c:v>14</c:v>
                </c:pt>
                <c:pt idx="37">
                  <c:v>18</c:v>
                </c:pt>
                <c:pt idx="38">
                  <c:v>22</c:v>
                </c:pt>
                <c:pt idx="39">
                  <c:v>19</c:v>
                </c:pt>
                <c:pt idx="40">
                  <c:v>51</c:v>
                </c:pt>
                <c:pt idx="41">
                  <c:v>23</c:v>
                </c:pt>
                <c:pt idx="42">
                  <c:v>15</c:v>
                </c:pt>
                <c:pt idx="43">
                  <c:v>17</c:v>
                </c:pt>
                <c:pt idx="44">
                  <c:v>24</c:v>
                </c:pt>
                <c:pt idx="45">
                  <c:v>15</c:v>
                </c:pt>
                <c:pt idx="46">
                  <c:v>13</c:v>
                </c:pt>
                <c:pt idx="47">
                  <c:v>17</c:v>
                </c:pt>
                <c:pt idx="48">
                  <c:v>33</c:v>
                </c:pt>
                <c:pt idx="49">
                  <c:v>56</c:v>
                </c:pt>
                <c:pt idx="50">
                  <c:v>82</c:v>
                </c:pt>
                <c:pt idx="51">
                  <c:v>45</c:v>
                </c:pt>
                <c:pt idx="52">
                  <c:v>85</c:v>
                </c:pt>
                <c:pt idx="53">
                  <c:v>45</c:v>
                </c:pt>
                <c:pt idx="54">
                  <c:v>43</c:v>
                </c:pt>
                <c:pt idx="55">
                  <c:v>66</c:v>
                </c:pt>
                <c:pt idx="56">
                  <c:v>57</c:v>
                </c:pt>
                <c:pt idx="57">
                  <c:v>44</c:v>
                </c:pt>
                <c:pt idx="58">
                  <c:v>58</c:v>
                </c:pt>
                <c:pt idx="59">
                  <c:v>48</c:v>
                </c:pt>
                <c:pt idx="60">
                  <c:v>64</c:v>
                </c:pt>
                <c:pt idx="61">
                  <c:v>256</c:v>
                </c:pt>
                <c:pt idx="62">
                  <c:v>142</c:v>
                </c:pt>
                <c:pt idx="63">
                  <c:v>92</c:v>
                </c:pt>
                <c:pt idx="64">
                  <c:v>51</c:v>
                </c:pt>
                <c:pt idx="65">
                  <c:v>57</c:v>
                </c:pt>
                <c:pt idx="66">
                  <c:v>35</c:v>
                </c:pt>
                <c:pt idx="67">
                  <c:v>36</c:v>
                </c:pt>
                <c:pt idx="68">
                  <c:v>35</c:v>
                </c:pt>
                <c:pt idx="69">
                  <c:v>19</c:v>
                </c:pt>
                <c:pt idx="70">
                  <c:v>5</c:v>
                </c:pt>
                <c:pt idx="71">
                  <c:v>9</c:v>
                </c:pt>
                <c:pt idx="72">
                  <c:v>5</c:v>
                </c:pt>
                <c:pt idx="73">
                  <c:v>7</c:v>
                </c:pt>
                <c:pt idx="74">
                  <c:v>9</c:v>
                </c:pt>
                <c:pt idx="75">
                  <c:v>21</c:v>
                </c:pt>
                <c:pt idx="76">
                  <c:v>9</c:v>
                </c:pt>
                <c:pt idx="77">
                  <c:v>8</c:v>
                </c:pt>
                <c:pt idx="78">
                  <c:v>13</c:v>
                </c:pt>
                <c:pt idx="79">
                  <c:v>5</c:v>
                </c:pt>
                <c:pt idx="80">
                  <c:v>6</c:v>
                </c:pt>
                <c:pt idx="81">
                  <c:v>11</c:v>
                </c:pt>
                <c:pt idx="82">
                  <c:v>4</c:v>
                </c:pt>
                <c:pt idx="83">
                  <c:v>2982</c:v>
                </c:pt>
                <c:pt idx="84">
                  <c:v>737</c:v>
                </c:pt>
                <c:pt idx="85">
                  <c:v>285</c:v>
                </c:pt>
                <c:pt idx="86">
                  <c:v>490</c:v>
                </c:pt>
                <c:pt idx="87">
                  <c:v>1032</c:v>
                </c:pt>
                <c:pt idx="88">
                  <c:v>696</c:v>
                </c:pt>
                <c:pt idx="89">
                  <c:v>541</c:v>
                </c:pt>
                <c:pt idx="90">
                  <c:v>66</c:v>
                </c:pt>
              </c:numCache>
            </c:numRef>
          </c:val>
          <c:smooth val="0"/>
          <c:extLst>
            <c:ext xmlns:c16="http://schemas.microsoft.com/office/drawing/2014/chart" uri="{C3380CC4-5D6E-409C-BE32-E72D297353CC}">
              <c16:uniqueId val="{00000000-7BD5-45FB-A794-BC95F3621FC9}"/>
            </c:ext>
          </c:extLst>
        </c:ser>
        <c:dLbls>
          <c:showLegendKey val="0"/>
          <c:showVal val="0"/>
          <c:showCatName val="0"/>
          <c:showSerName val="0"/>
          <c:showPercent val="0"/>
          <c:showBubbleSize val="0"/>
        </c:dLbls>
        <c:smooth val="0"/>
        <c:axId val="424654856"/>
        <c:axId val="424659120"/>
      </c:lineChart>
      <c:dateAx>
        <c:axId val="42465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59120"/>
        <c:crosses val="autoZero"/>
        <c:auto val="1"/>
        <c:lblOffset val="100"/>
        <c:baseTimeUnit val="days"/>
      </c:dateAx>
      <c:valAx>
        <c:axId val="42465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5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 35-44</c:v>
                </c:pt>
              </c:strCache>
            </c:strRef>
          </c:tx>
          <c:spPr>
            <a:solidFill>
              <a:schemeClr val="accent1"/>
            </a:solidFill>
            <a:ln>
              <a:noFill/>
            </a:ln>
            <a:effectLst/>
          </c:spPr>
          <c:invertIfNegative val="0"/>
          <c:cat>
            <c:strRef>
              <c:f>Sheet1!$A$2</c:f>
              <c:strCache>
                <c:ptCount val="1"/>
                <c:pt idx="0">
                  <c:v>officialspamuk</c:v>
                </c:pt>
              </c:strCache>
            </c:strRef>
          </c:cat>
          <c:val>
            <c:numRef>
              <c:f>Sheet1!$B$2</c:f>
              <c:numCache>
                <c:formatCode>General</c:formatCode>
                <c:ptCount val="1"/>
                <c:pt idx="0">
                  <c:v>567</c:v>
                </c:pt>
              </c:numCache>
            </c:numRef>
          </c:val>
          <c:extLst>
            <c:ext xmlns:c16="http://schemas.microsoft.com/office/drawing/2014/chart" uri="{C3380CC4-5D6E-409C-BE32-E72D297353CC}">
              <c16:uniqueId val="{00000000-D622-492A-B0E9-A87FBCCEBFEC}"/>
            </c:ext>
          </c:extLst>
        </c:ser>
        <c:ser>
          <c:idx val="1"/>
          <c:order val="1"/>
          <c:tx>
            <c:strRef>
              <c:f>Sheet1!$C$1</c:f>
              <c:strCache>
                <c:ptCount val="1"/>
                <c:pt idx="0">
                  <c:v>Male 25-34</c:v>
                </c:pt>
              </c:strCache>
            </c:strRef>
          </c:tx>
          <c:spPr>
            <a:solidFill>
              <a:schemeClr val="accent2"/>
            </a:solidFill>
            <a:ln>
              <a:noFill/>
            </a:ln>
            <a:effectLst/>
          </c:spPr>
          <c:invertIfNegative val="0"/>
          <c:cat>
            <c:strRef>
              <c:f>Sheet1!$A$2</c:f>
              <c:strCache>
                <c:ptCount val="1"/>
                <c:pt idx="0">
                  <c:v>officialspamuk</c:v>
                </c:pt>
              </c:strCache>
            </c:strRef>
          </c:cat>
          <c:val>
            <c:numRef>
              <c:f>Sheet1!$C$2</c:f>
              <c:numCache>
                <c:formatCode>General</c:formatCode>
                <c:ptCount val="1"/>
                <c:pt idx="0">
                  <c:v>552</c:v>
                </c:pt>
              </c:numCache>
            </c:numRef>
          </c:val>
          <c:extLst>
            <c:ext xmlns:c16="http://schemas.microsoft.com/office/drawing/2014/chart" uri="{C3380CC4-5D6E-409C-BE32-E72D297353CC}">
              <c16:uniqueId val="{00000001-D622-492A-B0E9-A87FBCCEBFEC}"/>
            </c:ext>
          </c:extLst>
        </c:ser>
        <c:ser>
          <c:idx val="2"/>
          <c:order val="2"/>
          <c:tx>
            <c:strRef>
              <c:f>Sheet1!$D$1</c:f>
              <c:strCache>
                <c:ptCount val="1"/>
                <c:pt idx="0">
                  <c:v>Male 45-54</c:v>
                </c:pt>
              </c:strCache>
            </c:strRef>
          </c:tx>
          <c:spPr>
            <a:solidFill>
              <a:schemeClr val="accent3"/>
            </a:solidFill>
            <a:ln>
              <a:noFill/>
            </a:ln>
            <a:effectLst/>
          </c:spPr>
          <c:invertIfNegative val="0"/>
          <c:cat>
            <c:strRef>
              <c:f>Sheet1!$A$2</c:f>
              <c:strCache>
                <c:ptCount val="1"/>
                <c:pt idx="0">
                  <c:v>officialspamuk</c:v>
                </c:pt>
              </c:strCache>
            </c:strRef>
          </c:cat>
          <c:val>
            <c:numRef>
              <c:f>Sheet1!$D$2</c:f>
              <c:numCache>
                <c:formatCode>General</c:formatCode>
                <c:ptCount val="1"/>
                <c:pt idx="0">
                  <c:v>515</c:v>
                </c:pt>
              </c:numCache>
            </c:numRef>
          </c:val>
          <c:extLst>
            <c:ext xmlns:c16="http://schemas.microsoft.com/office/drawing/2014/chart" uri="{C3380CC4-5D6E-409C-BE32-E72D297353CC}">
              <c16:uniqueId val="{00000002-D622-492A-B0E9-A87FBCCEBFEC}"/>
            </c:ext>
          </c:extLst>
        </c:ser>
        <c:ser>
          <c:idx val="3"/>
          <c:order val="3"/>
          <c:tx>
            <c:strRef>
              <c:f>Sheet1!$E$1</c:f>
              <c:strCache>
                <c:ptCount val="1"/>
                <c:pt idx="0">
                  <c:v>Male 18-24</c:v>
                </c:pt>
              </c:strCache>
            </c:strRef>
          </c:tx>
          <c:spPr>
            <a:solidFill>
              <a:schemeClr val="accent4"/>
            </a:solidFill>
            <a:ln>
              <a:noFill/>
            </a:ln>
            <a:effectLst/>
          </c:spPr>
          <c:invertIfNegative val="0"/>
          <c:cat>
            <c:strRef>
              <c:f>Sheet1!$A$2</c:f>
              <c:strCache>
                <c:ptCount val="1"/>
                <c:pt idx="0">
                  <c:v>officialspamuk</c:v>
                </c:pt>
              </c:strCache>
            </c:strRef>
          </c:cat>
          <c:val>
            <c:numRef>
              <c:f>Sheet1!$E$2</c:f>
              <c:numCache>
                <c:formatCode>General</c:formatCode>
                <c:ptCount val="1"/>
                <c:pt idx="0">
                  <c:v>305</c:v>
                </c:pt>
              </c:numCache>
            </c:numRef>
          </c:val>
          <c:extLst>
            <c:ext xmlns:c16="http://schemas.microsoft.com/office/drawing/2014/chart" uri="{C3380CC4-5D6E-409C-BE32-E72D297353CC}">
              <c16:uniqueId val="{00000003-D622-492A-B0E9-A87FBCCEBFEC}"/>
            </c:ext>
          </c:extLst>
        </c:ser>
        <c:ser>
          <c:idx val="4"/>
          <c:order val="4"/>
          <c:tx>
            <c:strRef>
              <c:f>Sheet1!$F$1</c:f>
              <c:strCache>
                <c:ptCount val="1"/>
                <c:pt idx="0">
                  <c:v>Female 35-44</c:v>
                </c:pt>
              </c:strCache>
            </c:strRef>
          </c:tx>
          <c:spPr>
            <a:solidFill>
              <a:schemeClr val="accent5"/>
            </a:solidFill>
            <a:ln>
              <a:noFill/>
            </a:ln>
            <a:effectLst/>
          </c:spPr>
          <c:invertIfNegative val="0"/>
          <c:cat>
            <c:strRef>
              <c:f>Sheet1!$A$2</c:f>
              <c:strCache>
                <c:ptCount val="1"/>
                <c:pt idx="0">
                  <c:v>officialspamuk</c:v>
                </c:pt>
              </c:strCache>
            </c:strRef>
          </c:cat>
          <c:val>
            <c:numRef>
              <c:f>Sheet1!$F$2</c:f>
              <c:numCache>
                <c:formatCode>General</c:formatCode>
                <c:ptCount val="1"/>
                <c:pt idx="0">
                  <c:v>301</c:v>
                </c:pt>
              </c:numCache>
            </c:numRef>
          </c:val>
          <c:extLst>
            <c:ext xmlns:c16="http://schemas.microsoft.com/office/drawing/2014/chart" uri="{C3380CC4-5D6E-409C-BE32-E72D297353CC}">
              <c16:uniqueId val="{00000004-D622-492A-B0E9-A87FBCCEBFEC}"/>
            </c:ext>
          </c:extLst>
        </c:ser>
        <c:ser>
          <c:idx val="5"/>
          <c:order val="5"/>
          <c:tx>
            <c:strRef>
              <c:f>Sheet1!$G$1</c:f>
              <c:strCache>
                <c:ptCount val="1"/>
                <c:pt idx="0">
                  <c:v>Female 45-54</c:v>
                </c:pt>
              </c:strCache>
            </c:strRef>
          </c:tx>
          <c:spPr>
            <a:solidFill>
              <a:schemeClr val="accent6"/>
            </a:solidFill>
            <a:ln>
              <a:noFill/>
            </a:ln>
            <a:effectLst/>
          </c:spPr>
          <c:invertIfNegative val="0"/>
          <c:cat>
            <c:strRef>
              <c:f>Sheet1!$A$2</c:f>
              <c:strCache>
                <c:ptCount val="1"/>
                <c:pt idx="0">
                  <c:v>officialspamuk</c:v>
                </c:pt>
              </c:strCache>
            </c:strRef>
          </c:cat>
          <c:val>
            <c:numRef>
              <c:f>Sheet1!$G$2</c:f>
              <c:numCache>
                <c:formatCode>General</c:formatCode>
                <c:ptCount val="1"/>
                <c:pt idx="0">
                  <c:v>273</c:v>
                </c:pt>
              </c:numCache>
            </c:numRef>
          </c:val>
          <c:extLst>
            <c:ext xmlns:c16="http://schemas.microsoft.com/office/drawing/2014/chart" uri="{C3380CC4-5D6E-409C-BE32-E72D297353CC}">
              <c16:uniqueId val="{00000005-D622-492A-B0E9-A87FBCCEBFEC}"/>
            </c:ext>
          </c:extLst>
        </c:ser>
        <c:ser>
          <c:idx val="6"/>
          <c:order val="6"/>
          <c:tx>
            <c:strRef>
              <c:f>Sheet1!$H$1</c:f>
              <c:strCache>
                <c:ptCount val="1"/>
                <c:pt idx="0">
                  <c:v>Male 55-64</c:v>
                </c:pt>
              </c:strCache>
            </c:strRef>
          </c:tx>
          <c:spPr>
            <a:solidFill>
              <a:schemeClr val="accent1">
                <a:lumMod val="60000"/>
              </a:schemeClr>
            </a:solidFill>
            <a:ln>
              <a:noFill/>
            </a:ln>
            <a:effectLst/>
          </c:spPr>
          <c:invertIfNegative val="0"/>
          <c:cat>
            <c:strRef>
              <c:f>Sheet1!$A$2</c:f>
              <c:strCache>
                <c:ptCount val="1"/>
                <c:pt idx="0">
                  <c:v>officialspamuk</c:v>
                </c:pt>
              </c:strCache>
            </c:strRef>
          </c:cat>
          <c:val>
            <c:numRef>
              <c:f>Sheet1!$H$2</c:f>
              <c:numCache>
                <c:formatCode>General</c:formatCode>
                <c:ptCount val="1"/>
                <c:pt idx="0">
                  <c:v>240</c:v>
                </c:pt>
              </c:numCache>
            </c:numRef>
          </c:val>
          <c:extLst>
            <c:ext xmlns:c16="http://schemas.microsoft.com/office/drawing/2014/chart" uri="{C3380CC4-5D6E-409C-BE32-E72D297353CC}">
              <c16:uniqueId val="{00000006-D622-492A-B0E9-A87FBCCEBFEC}"/>
            </c:ext>
          </c:extLst>
        </c:ser>
        <c:ser>
          <c:idx val="7"/>
          <c:order val="7"/>
          <c:tx>
            <c:strRef>
              <c:f>Sheet1!$I$1</c:f>
              <c:strCache>
                <c:ptCount val="1"/>
                <c:pt idx="0">
                  <c:v>Female 25-34</c:v>
                </c:pt>
              </c:strCache>
            </c:strRef>
          </c:tx>
          <c:spPr>
            <a:solidFill>
              <a:schemeClr val="accent2">
                <a:lumMod val="60000"/>
              </a:schemeClr>
            </a:solidFill>
            <a:ln>
              <a:noFill/>
            </a:ln>
            <a:effectLst/>
          </c:spPr>
          <c:invertIfNegative val="0"/>
          <c:cat>
            <c:strRef>
              <c:f>Sheet1!$A$2</c:f>
              <c:strCache>
                <c:ptCount val="1"/>
                <c:pt idx="0">
                  <c:v>officialspamuk</c:v>
                </c:pt>
              </c:strCache>
            </c:strRef>
          </c:cat>
          <c:val>
            <c:numRef>
              <c:f>Sheet1!$I$2</c:f>
              <c:numCache>
                <c:formatCode>General</c:formatCode>
                <c:ptCount val="1"/>
                <c:pt idx="0">
                  <c:v>214</c:v>
                </c:pt>
              </c:numCache>
            </c:numRef>
          </c:val>
          <c:extLst>
            <c:ext xmlns:c16="http://schemas.microsoft.com/office/drawing/2014/chart" uri="{C3380CC4-5D6E-409C-BE32-E72D297353CC}">
              <c16:uniqueId val="{00000007-D622-492A-B0E9-A87FBCCEBFEC}"/>
            </c:ext>
          </c:extLst>
        </c:ser>
        <c:ser>
          <c:idx val="8"/>
          <c:order val="8"/>
          <c:tx>
            <c:strRef>
              <c:f>Sheet1!$J$1</c:f>
              <c:strCache>
                <c:ptCount val="1"/>
                <c:pt idx="0">
                  <c:v>Unknown 35-44</c:v>
                </c:pt>
              </c:strCache>
            </c:strRef>
          </c:tx>
          <c:spPr>
            <a:solidFill>
              <a:schemeClr val="accent3">
                <a:lumMod val="60000"/>
              </a:schemeClr>
            </a:solidFill>
            <a:ln>
              <a:noFill/>
            </a:ln>
            <a:effectLst/>
          </c:spPr>
          <c:invertIfNegative val="0"/>
          <c:cat>
            <c:strRef>
              <c:f>Sheet1!$A$2</c:f>
              <c:strCache>
                <c:ptCount val="1"/>
                <c:pt idx="0">
                  <c:v>officialspamuk</c:v>
                </c:pt>
              </c:strCache>
            </c:strRef>
          </c:cat>
          <c:val>
            <c:numRef>
              <c:f>Sheet1!$J$2</c:f>
              <c:numCache>
                <c:formatCode>General</c:formatCode>
                <c:ptCount val="1"/>
                <c:pt idx="0">
                  <c:v>214</c:v>
                </c:pt>
              </c:numCache>
            </c:numRef>
          </c:val>
          <c:extLst>
            <c:ext xmlns:c16="http://schemas.microsoft.com/office/drawing/2014/chart" uri="{C3380CC4-5D6E-409C-BE32-E72D297353CC}">
              <c16:uniqueId val="{00000008-D622-492A-B0E9-A87FBCCEBFEC}"/>
            </c:ext>
          </c:extLst>
        </c:ser>
        <c:ser>
          <c:idx val="9"/>
          <c:order val="9"/>
          <c:tx>
            <c:strRef>
              <c:f>Sheet1!$K$1</c:f>
              <c:strCache>
                <c:ptCount val="1"/>
                <c:pt idx="0">
                  <c:v>Unknown 45-54</c:v>
                </c:pt>
              </c:strCache>
            </c:strRef>
          </c:tx>
          <c:spPr>
            <a:solidFill>
              <a:schemeClr val="accent4">
                <a:lumMod val="60000"/>
              </a:schemeClr>
            </a:solidFill>
            <a:ln>
              <a:noFill/>
            </a:ln>
            <a:effectLst/>
          </c:spPr>
          <c:invertIfNegative val="0"/>
          <c:cat>
            <c:strRef>
              <c:f>Sheet1!$A$2</c:f>
              <c:strCache>
                <c:ptCount val="1"/>
                <c:pt idx="0">
                  <c:v>officialspamuk</c:v>
                </c:pt>
              </c:strCache>
            </c:strRef>
          </c:cat>
          <c:val>
            <c:numRef>
              <c:f>Sheet1!$K$2</c:f>
              <c:numCache>
                <c:formatCode>General</c:formatCode>
                <c:ptCount val="1"/>
                <c:pt idx="0">
                  <c:v>185</c:v>
                </c:pt>
              </c:numCache>
            </c:numRef>
          </c:val>
          <c:extLst>
            <c:ext xmlns:c16="http://schemas.microsoft.com/office/drawing/2014/chart" uri="{C3380CC4-5D6E-409C-BE32-E72D297353CC}">
              <c16:uniqueId val="{00000009-D622-492A-B0E9-A87FBCCEBFEC}"/>
            </c:ext>
          </c:extLst>
        </c:ser>
        <c:ser>
          <c:idx val="10"/>
          <c:order val="10"/>
          <c:tx>
            <c:strRef>
              <c:f>Sheet1!$L$1</c:f>
              <c:strCache>
                <c:ptCount val="1"/>
                <c:pt idx="0">
                  <c:v>Unknown 25-34</c:v>
                </c:pt>
              </c:strCache>
            </c:strRef>
          </c:tx>
          <c:spPr>
            <a:solidFill>
              <a:schemeClr val="accent5">
                <a:lumMod val="60000"/>
              </a:schemeClr>
            </a:solidFill>
            <a:ln>
              <a:noFill/>
            </a:ln>
            <a:effectLst/>
          </c:spPr>
          <c:invertIfNegative val="0"/>
          <c:cat>
            <c:strRef>
              <c:f>Sheet1!$A$2</c:f>
              <c:strCache>
                <c:ptCount val="1"/>
                <c:pt idx="0">
                  <c:v>officialspamuk</c:v>
                </c:pt>
              </c:strCache>
            </c:strRef>
          </c:cat>
          <c:val>
            <c:numRef>
              <c:f>Sheet1!$L$2</c:f>
              <c:numCache>
                <c:formatCode>General</c:formatCode>
                <c:ptCount val="1"/>
                <c:pt idx="0">
                  <c:v>163</c:v>
                </c:pt>
              </c:numCache>
            </c:numRef>
          </c:val>
          <c:extLst>
            <c:ext xmlns:c16="http://schemas.microsoft.com/office/drawing/2014/chart" uri="{C3380CC4-5D6E-409C-BE32-E72D297353CC}">
              <c16:uniqueId val="{0000000A-D622-492A-B0E9-A87FBCCEBFEC}"/>
            </c:ext>
          </c:extLst>
        </c:ser>
        <c:ser>
          <c:idx val="11"/>
          <c:order val="11"/>
          <c:tx>
            <c:strRef>
              <c:f>Sheet1!$M$1</c:f>
              <c:strCache>
                <c:ptCount val="1"/>
                <c:pt idx="0">
                  <c:v>Female 55-64</c:v>
                </c:pt>
              </c:strCache>
            </c:strRef>
          </c:tx>
          <c:spPr>
            <a:solidFill>
              <a:schemeClr val="accent6">
                <a:lumMod val="60000"/>
              </a:schemeClr>
            </a:solidFill>
            <a:ln>
              <a:noFill/>
            </a:ln>
            <a:effectLst/>
          </c:spPr>
          <c:invertIfNegative val="0"/>
          <c:cat>
            <c:strRef>
              <c:f>Sheet1!$A$2</c:f>
              <c:strCache>
                <c:ptCount val="1"/>
                <c:pt idx="0">
                  <c:v>officialspamuk</c:v>
                </c:pt>
              </c:strCache>
            </c:strRef>
          </c:cat>
          <c:val>
            <c:numRef>
              <c:f>Sheet1!$M$2</c:f>
              <c:numCache>
                <c:formatCode>General</c:formatCode>
                <c:ptCount val="1"/>
                <c:pt idx="0">
                  <c:v>125</c:v>
                </c:pt>
              </c:numCache>
            </c:numRef>
          </c:val>
          <c:extLst>
            <c:ext xmlns:c16="http://schemas.microsoft.com/office/drawing/2014/chart" uri="{C3380CC4-5D6E-409C-BE32-E72D297353CC}">
              <c16:uniqueId val="{0000000B-D622-492A-B0E9-A87FBCCEBFEC}"/>
            </c:ext>
          </c:extLst>
        </c:ser>
        <c:ser>
          <c:idx val="12"/>
          <c:order val="12"/>
          <c:tx>
            <c:strRef>
              <c:f>Sheet1!$N$1</c:f>
              <c:strCache>
                <c:ptCount val="1"/>
                <c:pt idx="0">
                  <c:v>Unknown 18-24</c:v>
                </c:pt>
              </c:strCache>
            </c:strRef>
          </c:tx>
          <c:spPr>
            <a:solidFill>
              <a:schemeClr val="accent1">
                <a:lumMod val="80000"/>
                <a:lumOff val="20000"/>
              </a:schemeClr>
            </a:solidFill>
            <a:ln>
              <a:noFill/>
            </a:ln>
            <a:effectLst/>
          </c:spPr>
          <c:invertIfNegative val="0"/>
          <c:cat>
            <c:strRef>
              <c:f>Sheet1!$A$2</c:f>
              <c:strCache>
                <c:ptCount val="1"/>
                <c:pt idx="0">
                  <c:v>officialspamuk</c:v>
                </c:pt>
              </c:strCache>
            </c:strRef>
          </c:cat>
          <c:val>
            <c:numRef>
              <c:f>Sheet1!$N$2</c:f>
              <c:numCache>
                <c:formatCode>General</c:formatCode>
                <c:ptCount val="1"/>
                <c:pt idx="0">
                  <c:v>121</c:v>
                </c:pt>
              </c:numCache>
            </c:numRef>
          </c:val>
          <c:extLst>
            <c:ext xmlns:c16="http://schemas.microsoft.com/office/drawing/2014/chart" uri="{C3380CC4-5D6E-409C-BE32-E72D297353CC}">
              <c16:uniqueId val="{0000000C-D622-492A-B0E9-A87FBCCEBFEC}"/>
            </c:ext>
          </c:extLst>
        </c:ser>
        <c:ser>
          <c:idx val="13"/>
          <c:order val="13"/>
          <c:tx>
            <c:strRef>
              <c:f>Sheet1!$O$1</c:f>
              <c:strCache>
                <c:ptCount val="1"/>
                <c:pt idx="0">
                  <c:v>Male 65+</c:v>
                </c:pt>
              </c:strCache>
            </c:strRef>
          </c:tx>
          <c:spPr>
            <a:solidFill>
              <a:schemeClr val="accent2">
                <a:lumMod val="80000"/>
                <a:lumOff val="20000"/>
              </a:schemeClr>
            </a:solidFill>
            <a:ln>
              <a:noFill/>
            </a:ln>
            <a:effectLst/>
          </c:spPr>
          <c:invertIfNegative val="0"/>
          <c:cat>
            <c:strRef>
              <c:f>Sheet1!$A$2</c:f>
              <c:strCache>
                <c:ptCount val="1"/>
                <c:pt idx="0">
                  <c:v>officialspamuk</c:v>
                </c:pt>
              </c:strCache>
            </c:strRef>
          </c:cat>
          <c:val>
            <c:numRef>
              <c:f>Sheet1!$O$2</c:f>
              <c:numCache>
                <c:formatCode>General</c:formatCode>
                <c:ptCount val="1"/>
                <c:pt idx="0">
                  <c:v>83</c:v>
                </c:pt>
              </c:numCache>
            </c:numRef>
          </c:val>
          <c:extLst>
            <c:ext xmlns:c16="http://schemas.microsoft.com/office/drawing/2014/chart" uri="{C3380CC4-5D6E-409C-BE32-E72D297353CC}">
              <c16:uniqueId val="{0000000D-D622-492A-B0E9-A87FBCCEBFEC}"/>
            </c:ext>
          </c:extLst>
        </c:ser>
        <c:ser>
          <c:idx val="14"/>
          <c:order val="14"/>
          <c:tx>
            <c:strRef>
              <c:f>Sheet1!$P$1</c:f>
              <c:strCache>
                <c:ptCount val="1"/>
                <c:pt idx="0">
                  <c:v>Unknown 55-64</c:v>
                </c:pt>
              </c:strCache>
            </c:strRef>
          </c:tx>
          <c:spPr>
            <a:solidFill>
              <a:schemeClr val="accent3">
                <a:lumMod val="80000"/>
                <a:lumOff val="20000"/>
              </a:schemeClr>
            </a:solidFill>
            <a:ln>
              <a:noFill/>
            </a:ln>
            <a:effectLst/>
          </c:spPr>
          <c:invertIfNegative val="0"/>
          <c:cat>
            <c:strRef>
              <c:f>Sheet1!$A$2</c:f>
              <c:strCache>
                <c:ptCount val="1"/>
                <c:pt idx="0">
                  <c:v>officialspamuk</c:v>
                </c:pt>
              </c:strCache>
            </c:strRef>
          </c:cat>
          <c:val>
            <c:numRef>
              <c:f>Sheet1!$P$2</c:f>
              <c:numCache>
                <c:formatCode>General</c:formatCode>
                <c:ptCount val="1"/>
                <c:pt idx="0">
                  <c:v>72</c:v>
                </c:pt>
              </c:numCache>
            </c:numRef>
          </c:val>
          <c:extLst>
            <c:ext xmlns:c16="http://schemas.microsoft.com/office/drawing/2014/chart" uri="{C3380CC4-5D6E-409C-BE32-E72D297353CC}">
              <c16:uniqueId val="{0000000E-D622-492A-B0E9-A87FBCCEBFEC}"/>
            </c:ext>
          </c:extLst>
        </c:ser>
        <c:ser>
          <c:idx val="15"/>
          <c:order val="15"/>
          <c:tx>
            <c:strRef>
              <c:f>Sheet1!$Q$1</c:f>
              <c:strCache>
                <c:ptCount val="1"/>
                <c:pt idx="0">
                  <c:v>Female 18-24</c:v>
                </c:pt>
              </c:strCache>
            </c:strRef>
          </c:tx>
          <c:spPr>
            <a:solidFill>
              <a:schemeClr val="accent4">
                <a:lumMod val="80000"/>
                <a:lumOff val="20000"/>
              </a:schemeClr>
            </a:solidFill>
            <a:ln>
              <a:noFill/>
            </a:ln>
            <a:effectLst/>
          </c:spPr>
          <c:invertIfNegative val="0"/>
          <c:cat>
            <c:strRef>
              <c:f>Sheet1!$A$2</c:f>
              <c:strCache>
                <c:ptCount val="1"/>
                <c:pt idx="0">
                  <c:v>officialspamuk</c:v>
                </c:pt>
              </c:strCache>
            </c:strRef>
          </c:cat>
          <c:val>
            <c:numRef>
              <c:f>Sheet1!$Q$2</c:f>
              <c:numCache>
                <c:formatCode>General</c:formatCode>
                <c:ptCount val="1"/>
                <c:pt idx="0">
                  <c:v>62</c:v>
                </c:pt>
              </c:numCache>
            </c:numRef>
          </c:val>
          <c:extLst>
            <c:ext xmlns:c16="http://schemas.microsoft.com/office/drawing/2014/chart" uri="{C3380CC4-5D6E-409C-BE32-E72D297353CC}">
              <c16:uniqueId val="{0000000F-D622-492A-B0E9-A87FBCCEBFEC}"/>
            </c:ext>
          </c:extLst>
        </c:ser>
        <c:ser>
          <c:idx val="16"/>
          <c:order val="16"/>
          <c:tx>
            <c:strRef>
              <c:f>Sheet1!$R$1</c:f>
              <c:strCache>
                <c:ptCount val="1"/>
                <c:pt idx="0">
                  <c:v>Female 65+</c:v>
                </c:pt>
              </c:strCache>
            </c:strRef>
          </c:tx>
          <c:spPr>
            <a:solidFill>
              <a:schemeClr val="accent5">
                <a:lumMod val="80000"/>
                <a:lumOff val="20000"/>
              </a:schemeClr>
            </a:solidFill>
            <a:ln>
              <a:noFill/>
            </a:ln>
            <a:effectLst/>
          </c:spPr>
          <c:invertIfNegative val="0"/>
          <c:cat>
            <c:strRef>
              <c:f>Sheet1!$A$2</c:f>
              <c:strCache>
                <c:ptCount val="1"/>
                <c:pt idx="0">
                  <c:v>officialspamuk</c:v>
                </c:pt>
              </c:strCache>
            </c:strRef>
          </c:cat>
          <c:val>
            <c:numRef>
              <c:f>Sheet1!$R$2</c:f>
              <c:numCache>
                <c:formatCode>General</c:formatCode>
                <c:ptCount val="1"/>
                <c:pt idx="0">
                  <c:v>51</c:v>
                </c:pt>
              </c:numCache>
            </c:numRef>
          </c:val>
          <c:extLst>
            <c:ext xmlns:c16="http://schemas.microsoft.com/office/drawing/2014/chart" uri="{C3380CC4-5D6E-409C-BE32-E72D297353CC}">
              <c16:uniqueId val="{00000010-D622-492A-B0E9-A87FBCCEBFEC}"/>
            </c:ext>
          </c:extLst>
        </c:ser>
        <c:ser>
          <c:idx val="17"/>
          <c:order val="17"/>
          <c:tx>
            <c:strRef>
              <c:f>Sheet1!$S$1</c:f>
              <c:strCache>
                <c:ptCount val="1"/>
                <c:pt idx="0">
                  <c:v>Male 13-17</c:v>
                </c:pt>
              </c:strCache>
            </c:strRef>
          </c:tx>
          <c:spPr>
            <a:solidFill>
              <a:schemeClr val="accent6">
                <a:lumMod val="80000"/>
                <a:lumOff val="20000"/>
              </a:schemeClr>
            </a:solidFill>
            <a:ln>
              <a:noFill/>
            </a:ln>
            <a:effectLst/>
          </c:spPr>
          <c:invertIfNegative val="0"/>
          <c:cat>
            <c:strRef>
              <c:f>Sheet1!$A$2</c:f>
              <c:strCache>
                <c:ptCount val="1"/>
                <c:pt idx="0">
                  <c:v>officialspamuk</c:v>
                </c:pt>
              </c:strCache>
            </c:strRef>
          </c:cat>
          <c:val>
            <c:numRef>
              <c:f>Sheet1!$S$2</c:f>
              <c:numCache>
                <c:formatCode>General</c:formatCode>
                <c:ptCount val="1"/>
                <c:pt idx="0">
                  <c:v>35</c:v>
                </c:pt>
              </c:numCache>
            </c:numRef>
          </c:val>
          <c:extLst>
            <c:ext xmlns:c16="http://schemas.microsoft.com/office/drawing/2014/chart" uri="{C3380CC4-5D6E-409C-BE32-E72D297353CC}">
              <c16:uniqueId val="{00000011-D622-492A-B0E9-A87FBCCEBFEC}"/>
            </c:ext>
          </c:extLst>
        </c:ser>
        <c:ser>
          <c:idx val="18"/>
          <c:order val="18"/>
          <c:tx>
            <c:strRef>
              <c:f>Sheet1!$T$1</c:f>
              <c:strCache>
                <c:ptCount val="1"/>
                <c:pt idx="0">
                  <c:v>Unknown 13-17</c:v>
                </c:pt>
              </c:strCache>
            </c:strRef>
          </c:tx>
          <c:spPr>
            <a:solidFill>
              <a:schemeClr val="accent1">
                <a:lumMod val="80000"/>
              </a:schemeClr>
            </a:solidFill>
            <a:ln>
              <a:noFill/>
            </a:ln>
            <a:effectLst/>
          </c:spPr>
          <c:invertIfNegative val="0"/>
          <c:cat>
            <c:strRef>
              <c:f>Sheet1!$A$2</c:f>
              <c:strCache>
                <c:ptCount val="1"/>
                <c:pt idx="0">
                  <c:v>officialspamuk</c:v>
                </c:pt>
              </c:strCache>
            </c:strRef>
          </c:cat>
          <c:val>
            <c:numRef>
              <c:f>Sheet1!$T$2</c:f>
              <c:numCache>
                <c:formatCode>General</c:formatCode>
                <c:ptCount val="1"/>
                <c:pt idx="0">
                  <c:v>28</c:v>
                </c:pt>
              </c:numCache>
            </c:numRef>
          </c:val>
          <c:extLst>
            <c:ext xmlns:c16="http://schemas.microsoft.com/office/drawing/2014/chart" uri="{C3380CC4-5D6E-409C-BE32-E72D297353CC}">
              <c16:uniqueId val="{00000012-D622-492A-B0E9-A87FBCCEBFEC}"/>
            </c:ext>
          </c:extLst>
        </c:ser>
        <c:ser>
          <c:idx val="19"/>
          <c:order val="19"/>
          <c:tx>
            <c:strRef>
              <c:f>Sheet1!$U$1</c:f>
              <c:strCache>
                <c:ptCount val="1"/>
                <c:pt idx="0">
                  <c:v>Unknown 65+</c:v>
                </c:pt>
              </c:strCache>
            </c:strRef>
          </c:tx>
          <c:spPr>
            <a:solidFill>
              <a:schemeClr val="accent2">
                <a:lumMod val="80000"/>
              </a:schemeClr>
            </a:solidFill>
            <a:ln>
              <a:noFill/>
            </a:ln>
            <a:effectLst/>
          </c:spPr>
          <c:invertIfNegative val="0"/>
          <c:cat>
            <c:strRef>
              <c:f>Sheet1!$A$2</c:f>
              <c:strCache>
                <c:ptCount val="1"/>
                <c:pt idx="0">
                  <c:v>officialspamuk</c:v>
                </c:pt>
              </c:strCache>
            </c:strRef>
          </c:cat>
          <c:val>
            <c:numRef>
              <c:f>Sheet1!$U$2</c:f>
              <c:numCache>
                <c:formatCode>General</c:formatCode>
                <c:ptCount val="1"/>
                <c:pt idx="0">
                  <c:v>24</c:v>
                </c:pt>
              </c:numCache>
            </c:numRef>
          </c:val>
          <c:extLst>
            <c:ext xmlns:c16="http://schemas.microsoft.com/office/drawing/2014/chart" uri="{C3380CC4-5D6E-409C-BE32-E72D297353CC}">
              <c16:uniqueId val="{00000013-D622-492A-B0E9-A87FBCCEBFEC}"/>
            </c:ext>
          </c:extLst>
        </c:ser>
        <c:ser>
          <c:idx val="20"/>
          <c:order val="20"/>
          <c:tx>
            <c:strRef>
              <c:f>Sheet1!$V$1</c:f>
              <c:strCache>
                <c:ptCount val="1"/>
                <c:pt idx="0">
                  <c:v>Female 13-17</c:v>
                </c:pt>
              </c:strCache>
            </c:strRef>
          </c:tx>
          <c:spPr>
            <a:solidFill>
              <a:schemeClr val="accent3">
                <a:lumMod val="80000"/>
              </a:schemeClr>
            </a:solidFill>
            <a:ln>
              <a:noFill/>
            </a:ln>
            <a:effectLst/>
          </c:spPr>
          <c:invertIfNegative val="0"/>
          <c:cat>
            <c:strRef>
              <c:f>Sheet1!$A$2</c:f>
              <c:strCache>
                <c:ptCount val="1"/>
                <c:pt idx="0">
                  <c:v>officialspamuk</c:v>
                </c:pt>
              </c:strCache>
            </c:strRef>
          </c:cat>
          <c:val>
            <c:numRef>
              <c:f>Sheet1!$V$2</c:f>
              <c:numCache>
                <c:formatCode>General</c:formatCode>
                <c:ptCount val="1"/>
                <c:pt idx="0">
                  <c:v>12</c:v>
                </c:pt>
              </c:numCache>
            </c:numRef>
          </c:val>
          <c:extLst>
            <c:ext xmlns:c16="http://schemas.microsoft.com/office/drawing/2014/chart" uri="{C3380CC4-5D6E-409C-BE32-E72D297353CC}">
              <c16:uniqueId val="{00000014-D622-492A-B0E9-A87FBCCEBFEC}"/>
            </c:ext>
          </c:extLst>
        </c:ser>
        <c:dLbls>
          <c:showLegendKey val="0"/>
          <c:showVal val="0"/>
          <c:showCatName val="0"/>
          <c:showSerName val="0"/>
          <c:showPercent val="0"/>
          <c:showBubbleSize val="0"/>
        </c:dLbls>
        <c:gapWidth val="150"/>
        <c:overlap val="100"/>
        <c:axId val="424660760"/>
        <c:axId val="424661416"/>
      </c:barChart>
      <c:catAx>
        <c:axId val="42466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61416"/>
        <c:crosses val="autoZero"/>
        <c:auto val="1"/>
        <c:lblAlgn val="ctr"/>
        <c:lblOffset val="100"/>
        <c:noMultiLvlLbl val="0"/>
      </c:catAx>
      <c:valAx>
        <c:axId val="424661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6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SPAM® UK</c:v>
                </c:pt>
                <c:pt idx="1">
                  <c:v>SPAM</c:v>
                </c:pt>
              </c:strCache>
            </c:strRef>
          </c:cat>
          <c:val>
            <c:numRef>
              <c:f>Sheet1!$B$2:$B$3</c:f>
              <c:numCache>
                <c:formatCode>General</c:formatCode>
                <c:ptCount val="2"/>
                <c:pt idx="0">
                  <c:v>6694</c:v>
                </c:pt>
                <c:pt idx="1">
                  <c:v>1935</c:v>
                </c:pt>
              </c:numCache>
            </c:numRef>
          </c:val>
          <c:extLst>
            <c:ext xmlns:c16="http://schemas.microsoft.com/office/drawing/2014/chart" uri="{C3380CC4-5D6E-409C-BE32-E72D297353CC}">
              <c16:uniqueId val="{00000000-B619-4F42-9C5B-FDAD4A0CF12B}"/>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SPAM® UK</c:v>
                </c:pt>
                <c:pt idx="1">
                  <c:v>SPAM</c:v>
                </c:pt>
              </c:strCache>
            </c:strRef>
          </c:cat>
          <c:val>
            <c:numRef>
              <c:f>Sheet1!$C$2:$C$3</c:f>
              <c:numCache>
                <c:formatCode>General</c:formatCode>
                <c:ptCount val="2"/>
                <c:pt idx="0">
                  <c:v>811</c:v>
                </c:pt>
                <c:pt idx="1">
                  <c:v>263</c:v>
                </c:pt>
              </c:numCache>
            </c:numRef>
          </c:val>
          <c:extLst>
            <c:ext xmlns:c16="http://schemas.microsoft.com/office/drawing/2014/chart" uri="{C3380CC4-5D6E-409C-BE32-E72D297353CC}">
              <c16:uniqueId val="{00000001-B619-4F42-9C5B-FDAD4A0CF12B}"/>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SPAM® UK</c:v>
                </c:pt>
                <c:pt idx="1">
                  <c:v>SPAM</c:v>
                </c:pt>
              </c:strCache>
            </c:strRef>
          </c:cat>
          <c:val>
            <c:numRef>
              <c:f>Sheet1!$D$2:$D$3</c:f>
              <c:numCache>
                <c:formatCode>General</c:formatCode>
                <c:ptCount val="2"/>
                <c:pt idx="0">
                  <c:v>1394</c:v>
                </c:pt>
                <c:pt idx="1">
                  <c:v>19</c:v>
                </c:pt>
              </c:numCache>
            </c:numRef>
          </c:val>
          <c:extLst>
            <c:ext xmlns:c16="http://schemas.microsoft.com/office/drawing/2014/chart" uri="{C3380CC4-5D6E-409C-BE32-E72D297353CC}">
              <c16:uniqueId val="{00000002-B619-4F42-9C5B-FDAD4A0CF12B}"/>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SPAM® UK</c:v>
                </c:pt>
                <c:pt idx="1">
                  <c:v>SPAM</c:v>
                </c:pt>
              </c:strCache>
            </c:strRef>
          </c:cat>
          <c:val>
            <c:numRef>
              <c:f>Sheet1!$E$2:$E$3</c:f>
              <c:numCache>
                <c:formatCode>General</c:formatCode>
                <c:ptCount val="2"/>
                <c:pt idx="0">
                  <c:v>70</c:v>
                </c:pt>
                <c:pt idx="1">
                  <c:v>105</c:v>
                </c:pt>
              </c:numCache>
            </c:numRef>
          </c:val>
          <c:extLst>
            <c:ext xmlns:c16="http://schemas.microsoft.com/office/drawing/2014/chart" uri="{C3380CC4-5D6E-409C-BE32-E72D297353CC}">
              <c16:uniqueId val="{00000003-B619-4F42-9C5B-FDAD4A0CF12B}"/>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SPAM® UK</c:v>
                </c:pt>
                <c:pt idx="1">
                  <c:v>SPAM</c:v>
                </c:pt>
              </c:strCache>
            </c:strRef>
          </c:cat>
          <c:val>
            <c:numRef>
              <c:f>Sheet1!$F$2:$F$3</c:f>
              <c:numCache>
                <c:formatCode>General</c:formatCode>
                <c:ptCount val="2"/>
                <c:pt idx="0">
                  <c:v>5</c:v>
                </c:pt>
                <c:pt idx="1">
                  <c:v>0</c:v>
                </c:pt>
              </c:numCache>
            </c:numRef>
          </c:val>
          <c:extLst>
            <c:ext xmlns:c16="http://schemas.microsoft.com/office/drawing/2014/chart" uri="{C3380CC4-5D6E-409C-BE32-E72D297353CC}">
              <c16:uniqueId val="{00000004-B619-4F42-9C5B-FDAD4A0CF12B}"/>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SPAM® UK</c:v>
                </c:pt>
                <c:pt idx="1">
                  <c:v>SPAM</c:v>
                </c:pt>
              </c:strCache>
            </c:strRef>
          </c:cat>
          <c:val>
            <c:numRef>
              <c:f>Sheet1!$G$2:$G$3</c:f>
              <c:numCache>
                <c:formatCode>General</c:formatCode>
                <c:ptCount val="2"/>
                <c:pt idx="0">
                  <c:v>5</c:v>
                </c:pt>
                <c:pt idx="1">
                  <c:v>2</c:v>
                </c:pt>
              </c:numCache>
            </c:numRef>
          </c:val>
          <c:extLst>
            <c:ext xmlns:c16="http://schemas.microsoft.com/office/drawing/2014/chart" uri="{C3380CC4-5D6E-409C-BE32-E72D297353CC}">
              <c16:uniqueId val="{00000005-B619-4F42-9C5B-FDAD4A0CF12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SPAM® UK</c:v>
                </c:pt>
                <c:pt idx="1">
                  <c:v>SPAM</c:v>
                </c:pt>
              </c:strCache>
            </c:strRef>
          </c:cat>
          <c:val>
            <c:numRef>
              <c:f>Sheet1!$H$2:$H$3</c:f>
              <c:numCache>
                <c:formatCode>General</c:formatCode>
                <c:ptCount val="2"/>
                <c:pt idx="0">
                  <c:v>2480</c:v>
                </c:pt>
                <c:pt idx="1">
                  <c:v>327</c:v>
                </c:pt>
              </c:numCache>
            </c:numRef>
          </c:val>
          <c:extLst>
            <c:ext xmlns:c16="http://schemas.microsoft.com/office/drawing/2014/chart" uri="{C3380CC4-5D6E-409C-BE32-E72D297353CC}">
              <c16:uniqueId val="{00000006-B619-4F42-9C5B-FDAD4A0CF12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SPAM® UK</c:v>
                </c:pt>
                <c:pt idx="1">
                  <c:v>SPAM</c:v>
                </c:pt>
              </c:strCache>
            </c:strRef>
          </c:cat>
          <c:val>
            <c:numRef>
              <c:f>Sheet1!$I$2:$I$3</c:f>
              <c:numCache>
                <c:formatCode>General</c:formatCode>
                <c:ptCount val="2"/>
                <c:pt idx="0">
                  <c:v>1462</c:v>
                </c:pt>
                <c:pt idx="1">
                  <c:v>692</c:v>
                </c:pt>
              </c:numCache>
            </c:numRef>
          </c:val>
          <c:extLst>
            <c:ext xmlns:c16="http://schemas.microsoft.com/office/drawing/2014/chart" uri="{C3380CC4-5D6E-409C-BE32-E72D297353CC}">
              <c16:uniqueId val="{00000007-B619-4F42-9C5B-FDAD4A0CF12B}"/>
            </c:ext>
          </c:extLst>
        </c:ser>
        <c:dLbls>
          <c:showLegendKey val="0"/>
          <c:showVal val="0"/>
          <c:showCatName val="0"/>
          <c:showSerName val="0"/>
          <c:showPercent val="0"/>
          <c:showBubbleSize val="0"/>
        </c:dLbls>
        <c:gapWidth val="150"/>
        <c:overlap val="100"/>
        <c:axId val="424662072"/>
        <c:axId val="424669616"/>
      </c:barChart>
      <c:catAx>
        <c:axId val="42466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69616"/>
        <c:crosses val="autoZero"/>
        <c:auto val="1"/>
        <c:lblAlgn val="ctr"/>
        <c:lblOffset val="100"/>
        <c:noMultiLvlLbl val="0"/>
      </c:catAx>
      <c:valAx>
        <c:axId val="424669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6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14</c:v>
                </c:pt>
                <c:pt idx="1">
                  <c:v>7249</c:v>
                </c:pt>
                <c:pt idx="2">
                  <c:v>19053</c:v>
                </c:pt>
                <c:pt idx="3">
                  <c:v>12464</c:v>
                </c:pt>
                <c:pt idx="4">
                  <c:v>15668</c:v>
                </c:pt>
                <c:pt idx="5">
                  <c:v>13353</c:v>
                </c:pt>
                <c:pt idx="6">
                  <c:v>6565</c:v>
                </c:pt>
              </c:numCache>
            </c:numRef>
          </c:val>
          <c:extLst>
            <c:ext xmlns:c16="http://schemas.microsoft.com/office/drawing/2014/chart" uri="{C3380CC4-5D6E-409C-BE32-E72D297353CC}">
              <c16:uniqueId val="{00000000-69EB-4291-BCBD-48E3577C23F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c:v>
                </c:pt>
                <c:pt idx="1">
                  <c:v>6087</c:v>
                </c:pt>
                <c:pt idx="2">
                  <c:v>13307</c:v>
                </c:pt>
                <c:pt idx="3">
                  <c:v>11864</c:v>
                </c:pt>
                <c:pt idx="4">
                  <c:v>15710</c:v>
                </c:pt>
                <c:pt idx="5">
                  <c:v>15746</c:v>
                </c:pt>
                <c:pt idx="6">
                  <c:v>8988</c:v>
                </c:pt>
              </c:numCache>
            </c:numRef>
          </c:val>
          <c:extLst>
            <c:ext xmlns:c16="http://schemas.microsoft.com/office/drawing/2014/chart" uri="{C3380CC4-5D6E-409C-BE32-E72D297353CC}">
              <c16:uniqueId val="{00000001-69EB-4291-BCBD-48E3577C23F6}"/>
            </c:ext>
          </c:extLst>
        </c:ser>
        <c:dLbls>
          <c:showLegendKey val="0"/>
          <c:showVal val="0"/>
          <c:showCatName val="0"/>
          <c:showSerName val="0"/>
          <c:showPercent val="0"/>
          <c:showBubbleSize val="0"/>
        </c:dLbls>
        <c:gapWidth val="219"/>
        <c:overlap val="-27"/>
        <c:axId val="424662400"/>
        <c:axId val="424662728"/>
      </c:barChart>
      <c:catAx>
        <c:axId val="42466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62728"/>
        <c:crosses val="autoZero"/>
        <c:auto val="1"/>
        <c:lblAlgn val="ctr"/>
        <c:lblOffset val="100"/>
        <c:noMultiLvlLbl val="0"/>
      </c:catAx>
      <c:valAx>
        <c:axId val="42466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6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55-64</c:v>
                </c:pt>
                <c:pt idx="1">
                  <c:v>45-54</c:v>
                </c:pt>
                <c:pt idx="2">
                  <c:v>25-34</c:v>
                </c:pt>
                <c:pt idx="3">
                  <c:v>35-44</c:v>
                </c:pt>
                <c:pt idx="4">
                  <c:v>65+</c:v>
                </c:pt>
                <c:pt idx="5">
                  <c:v>18-24</c:v>
                </c:pt>
                <c:pt idx="6">
                  <c:v>13-17</c:v>
                </c:pt>
              </c:strCache>
            </c:strRef>
          </c:cat>
          <c:val>
            <c:numRef>
              <c:f>Sheet1!$A$2:$G$2</c:f>
              <c:numCache>
                <c:formatCode>General</c:formatCode>
                <c:ptCount val="7"/>
                <c:pt idx="0">
                  <c:v>29348</c:v>
                </c:pt>
                <c:pt idx="1">
                  <c:v>31560</c:v>
                </c:pt>
                <c:pt idx="2">
                  <c:v>32523</c:v>
                </c:pt>
                <c:pt idx="3">
                  <c:v>24493</c:v>
                </c:pt>
                <c:pt idx="4">
                  <c:v>15726</c:v>
                </c:pt>
                <c:pt idx="5">
                  <c:v>13410</c:v>
                </c:pt>
                <c:pt idx="6">
                  <c:v>31</c:v>
                </c:pt>
              </c:numCache>
            </c:numRef>
          </c:val>
          <c:extLst>
            <c:ext xmlns:c16="http://schemas.microsoft.com/office/drawing/2014/chart" uri="{C3380CC4-5D6E-409C-BE32-E72D297353CC}">
              <c16:uniqueId val="{00000000-3D29-454C-ABBB-9A4E411D663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Average Engagement Rate</c:v>
                </c:pt>
              </c:strCache>
            </c:strRef>
          </c:tx>
          <c:spPr>
            <a:solidFill>
              <a:schemeClr val="accent1"/>
            </a:solidFill>
            <a:ln>
              <a:noFill/>
            </a:ln>
            <a:effectLst/>
          </c:spPr>
          <c:invertIfNegative val="0"/>
          <c:cat>
            <c:strRef>
              <c:f>Sheet1!$A$2:$A$3</c:f>
              <c:strCache>
                <c:ptCount val="2"/>
                <c:pt idx="0">
                  <c:v>Current Quarter</c:v>
                </c:pt>
                <c:pt idx="1">
                  <c:v>Previous Quarter</c:v>
                </c:pt>
              </c:strCache>
            </c:strRef>
          </c:cat>
          <c:val>
            <c:numRef>
              <c:f>Sheet1!$B$2:$B$3</c:f>
              <c:numCache>
                <c:formatCode>General</c:formatCode>
                <c:ptCount val="2"/>
                <c:pt idx="0">
                  <c:v>4.7659952395005999E-2</c:v>
                </c:pt>
                <c:pt idx="1">
                  <c:v>0.103854611596958</c:v>
                </c:pt>
              </c:numCache>
            </c:numRef>
          </c:val>
          <c:extLst>
            <c:ext xmlns:c16="http://schemas.microsoft.com/office/drawing/2014/chart" uri="{C3380CC4-5D6E-409C-BE32-E72D297353CC}">
              <c16:uniqueId val="{00000000-4609-4958-8687-9B38D2C15E44}"/>
            </c:ext>
          </c:extLst>
        </c:ser>
        <c:dLbls>
          <c:showLegendKey val="0"/>
          <c:showVal val="0"/>
          <c:showCatName val="0"/>
          <c:showSerName val="0"/>
          <c:showPercent val="0"/>
          <c:showBubbleSize val="0"/>
        </c:dLbls>
        <c:gapWidth val="182"/>
        <c:axId val="440720560"/>
        <c:axId val="440663816"/>
      </c:barChart>
      <c:catAx>
        <c:axId val="440720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63816"/>
        <c:crosses val="autoZero"/>
        <c:auto val="1"/>
        <c:lblAlgn val="ctr"/>
        <c:lblOffset val="100"/>
        <c:noMultiLvlLbl val="0"/>
      </c:catAx>
      <c:valAx>
        <c:axId val="4406638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72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Impressions</c:v>
                </c:pt>
              </c:strCache>
            </c:strRef>
          </c:tx>
          <c:spPr>
            <a:solidFill>
              <a:schemeClr val="accent1"/>
            </a:solidFill>
            <a:ln>
              <a:noFill/>
            </a:ln>
            <a:effectLst/>
          </c:spPr>
          <c:invertIfNegative val="0"/>
          <c:cat>
            <c:strRef>
              <c:f>Sheet1!$A$2:$A$3</c:f>
              <c:strCache>
                <c:ptCount val="2"/>
                <c:pt idx="0">
                  <c:v>Current Quarter</c:v>
                </c:pt>
                <c:pt idx="1">
                  <c:v>Previous Year Quarter</c:v>
                </c:pt>
              </c:strCache>
            </c:strRef>
          </c:cat>
          <c:val>
            <c:numRef>
              <c:f>Sheet1!$B$2:$B$3</c:f>
              <c:numCache>
                <c:formatCode>General</c:formatCode>
                <c:ptCount val="2"/>
                <c:pt idx="0">
                  <c:v>12359509</c:v>
                </c:pt>
                <c:pt idx="1">
                  <c:v>117019</c:v>
                </c:pt>
              </c:numCache>
            </c:numRef>
          </c:val>
          <c:extLst>
            <c:ext xmlns:c16="http://schemas.microsoft.com/office/drawing/2014/chart" uri="{C3380CC4-5D6E-409C-BE32-E72D297353CC}">
              <c16:uniqueId val="{00000000-62E5-4AEB-85D3-9B813F42CB2E}"/>
            </c:ext>
          </c:extLst>
        </c:ser>
        <c:dLbls>
          <c:showLegendKey val="0"/>
          <c:showVal val="0"/>
          <c:showCatName val="0"/>
          <c:showSerName val="0"/>
          <c:showPercent val="0"/>
          <c:showBubbleSize val="0"/>
        </c:dLbls>
        <c:gapWidth val="182"/>
        <c:axId val="440661192"/>
        <c:axId val="440656928"/>
      </c:barChart>
      <c:catAx>
        <c:axId val="4406611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56928"/>
        <c:crosses val="autoZero"/>
        <c:auto val="1"/>
        <c:lblAlgn val="ctr"/>
        <c:lblOffset val="100"/>
        <c:noMultiLvlLbl val="0"/>
      </c:catAx>
      <c:valAx>
        <c:axId val="4406569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6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c:v>
                </c:pt>
                <c:pt idx="1">
                  <c:v>146</c:v>
                </c:pt>
                <c:pt idx="2">
                  <c:v>98</c:v>
                </c:pt>
                <c:pt idx="3">
                  <c:v>201.6</c:v>
                </c:pt>
                <c:pt idx="4">
                  <c:v>113</c:v>
                </c:pt>
                <c:pt idx="5">
                  <c:v>83</c:v>
                </c:pt>
                <c:pt idx="6">
                  <c:v>52.8</c:v>
                </c:pt>
              </c:numCache>
            </c:numRef>
          </c:val>
          <c:extLst>
            <c:ext xmlns:c16="http://schemas.microsoft.com/office/drawing/2014/chart" uri="{C3380CC4-5D6E-409C-BE32-E72D297353CC}">
              <c16:uniqueId val="{00000000-4D05-43A6-AFC3-645F661FA106}"/>
            </c:ext>
          </c:extLst>
        </c:ser>
        <c:dLbls>
          <c:showLegendKey val="0"/>
          <c:showVal val="0"/>
          <c:showCatName val="0"/>
          <c:showSerName val="0"/>
          <c:showPercent val="0"/>
          <c:showBubbleSize val="0"/>
        </c:dLbls>
        <c:gapWidth val="219"/>
        <c:overlap val="-27"/>
        <c:axId val="440664144"/>
        <c:axId val="440658568"/>
      </c:barChart>
      <c:catAx>
        <c:axId val="44066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58568"/>
        <c:crosses val="autoZero"/>
        <c:auto val="1"/>
        <c:lblAlgn val="ctr"/>
        <c:lblOffset val="100"/>
        <c:noMultiLvlLbl val="0"/>
      </c:catAx>
      <c:valAx>
        <c:axId val="44065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6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Sheet1!$B$2:$B$92</c:f>
              <c:numCache>
                <c:formatCode>General</c:formatCode>
                <c:ptCount val="91"/>
                <c:pt idx="0">
                  <c:v>320</c:v>
                </c:pt>
                <c:pt idx="1">
                  <c:v>0</c:v>
                </c:pt>
                <c:pt idx="2">
                  <c:v>84</c:v>
                </c:pt>
                <c:pt idx="3">
                  <c:v>0</c:v>
                </c:pt>
                <c:pt idx="4">
                  <c:v>0</c:v>
                </c:pt>
                <c:pt idx="5">
                  <c:v>0</c:v>
                </c:pt>
                <c:pt idx="6">
                  <c:v>0</c:v>
                </c:pt>
                <c:pt idx="7">
                  <c:v>0</c:v>
                </c:pt>
                <c:pt idx="8">
                  <c:v>0</c:v>
                </c:pt>
                <c:pt idx="9">
                  <c:v>0</c:v>
                </c:pt>
                <c:pt idx="10">
                  <c:v>0</c:v>
                </c:pt>
                <c:pt idx="11">
                  <c:v>0</c:v>
                </c:pt>
                <c:pt idx="12">
                  <c:v>0</c:v>
                </c:pt>
                <c:pt idx="13">
                  <c:v>0</c:v>
                </c:pt>
                <c:pt idx="14">
                  <c:v>114</c:v>
                </c:pt>
                <c:pt idx="15">
                  <c:v>0</c:v>
                </c:pt>
                <c:pt idx="16">
                  <c:v>67</c:v>
                </c:pt>
                <c:pt idx="17">
                  <c:v>0</c:v>
                </c:pt>
                <c:pt idx="18">
                  <c:v>0</c:v>
                </c:pt>
                <c:pt idx="19">
                  <c:v>0</c:v>
                </c:pt>
                <c:pt idx="20">
                  <c:v>43</c:v>
                </c:pt>
                <c:pt idx="21">
                  <c:v>0</c:v>
                </c:pt>
                <c:pt idx="22">
                  <c:v>117</c:v>
                </c:pt>
                <c:pt idx="23">
                  <c:v>8</c:v>
                </c:pt>
                <c:pt idx="24">
                  <c:v>0</c:v>
                </c:pt>
                <c:pt idx="25">
                  <c:v>0</c:v>
                </c:pt>
                <c:pt idx="26">
                  <c:v>0</c:v>
                </c:pt>
                <c:pt idx="27">
                  <c:v>0</c:v>
                </c:pt>
                <c:pt idx="28">
                  <c:v>0</c:v>
                </c:pt>
                <c:pt idx="29">
                  <c:v>59</c:v>
                </c:pt>
                <c:pt idx="30">
                  <c:v>34</c:v>
                </c:pt>
                <c:pt idx="31">
                  <c:v>0</c:v>
                </c:pt>
                <c:pt idx="32">
                  <c:v>0</c:v>
                </c:pt>
                <c:pt idx="33">
                  <c:v>95</c:v>
                </c:pt>
                <c:pt idx="34">
                  <c:v>0</c:v>
                </c:pt>
                <c:pt idx="35">
                  <c:v>65</c:v>
                </c:pt>
                <c:pt idx="36">
                  <c:v>0</c:v>
                </c:pt>
                <c:pt idx="37">
                  <c:v>0</c:v>
                </c:pt>
                <c:pt idx="38">
                  <c:v>0</c:v>
                </c:pt>
                <c:pt idx="39">
                  <c:v>0</c:v>
                </c:pt>
                <c:pt idx="40">
                  <c:v>0</c:v>
                </c:pt>
                <c:pt idx="41">
                  <c:v>0</c:v>
                </c:pt>
                <c:pt idx="42">
                  <c:v>0</c:v>
                </c:pt>
                <c:pt idx="43">
                  <c:v>66</c:v>
                </c:pt>
                <c:pt idx="44">
                  <c:v>0</c:v>
                </c:pt>
                <c:pt idx="45">
                  <c:v>0</c:v>
                </c:pt>
                <c:pt idx="46">
                  <c:v>0</c:v>
                </c:pt>
                <c:pt idx="47">
                  <c:v>0</c:v>
                </c:pt>
                <c:pt idx="48">
                  <c:v>0</c:v>
                </c:pt>
                <c:pt idx="49">
                  <c:v>86</c:v>
                </c:pt>
                <c:pt idx="50">
                  <c:v>0</c:v>
                </c:pt>
                <c:pt idx="51">
                  <c:v>56</c:v>
                </c:pt>
                <c:pt idx="52">
                  <c:v>0</c:v>
                </c:pt>
                <c:pt idx="53">
                  <c:v>0</c:v>
                </c:pt>
                <c:pt idx="54">
                  <c:v>0</c:v>
                </c:pt>
                <c:pt idx="55">
                  <c:v>835</c:v>
                </c:pt>
                <c:pt idx="56">
                  <c:v>37</c:v>
                </c:pt>
                <c:pt idx="57">
                  <c:v>0</c:v>
                </c:pt>
                <c:pt idx="58">
                  <c:v>0</c:v>
                </c:pt>
                <c:pt idx="59">
                  <c:v>0</c:v>
                </c:pt>
                <c:pt idx="60">
                  <c:v>0</c:v>
                </c:pt>
                <c:pt idx="61">
                  <c:v>0</c:v>
                </c:pt>
                <c:pt idx="62">
                  <c:v>108</c:v>
                </c:pt>
                <c:pt idx="63">
                  <c:v>0</c:v>
                </c:pt>
                <c:pt idx="64">
                  <c:v>0</c:v>
                </c:pt>
                <c:pt idx="65">
                  <c:v>0</c:v>
                </c:pt>
                <c:pt idx="66">
                  <c:v>0</c:v>
                </c:pt>
                <c:pt idx="67">
                  <c:v>0</c:v>
                </c:pt>
                <c:pt idx="68">
                  <c:v>0</c:v>
                </c:pt>
                <c:pt idx="69">
                  <c:v>0</c:v>
                </c:pt>
                <c:pt idx="70">
                  <c:v>52</c:v>
                </c:pt>
                <c:pt idx="71">
                  <c:v>0</c:v>
                </c:pt>
                <c:pt idx="72">
                  <c:v>0</c:v>
                </c:pt>
                <c:pt idx="73">
                  <c:v>0</c:v>
                </c:pt>
                <c:pt idx="74">
                  <c:v>0</c:v>
                </c:pt>
                <c:pt idx="75">
                  <c:v>0</c:v>
                </c:pt>
                <c:pt idx="76">
                  <c:v>0</c:v>
                </c:pt>
                <c:pt idx="77">
                  <c:v>0</c:v>
                </c:pt>
                <c:pt idx="78">
                  <c:v>0</c:v>
                </c:pt>
                <c:pt idx="79">
                  <c:v>0</c:v>
                </c:pt>
                <c:pt idx="80">
                  <c:v>0</c:v>
                </c:pt>
                <c:pt idx="81">
                  <c:v>141</c:v>
                </c:pt>
                <c:pt idx="82">
                  <c:v>0</c:v>
                </c:pt>
                <c:pt idx="83">
                  <c:v>0</c:v>
                </c:pt>
                <c:pt idx="84">
                  <c:v>0</c:v>
                </c:pt>
                <c:pt idx="85">
                  <c:v>0</c:v>
                </c:pt>
                <c:pt idx="86">
                  <c:v>0</c:v>
                </c:pt>
                <c:pt idx="87">
                  <c:v>34</c:v>
                </c:pt>
                <c:pt idx="88">
                  <c:v>0</c:v>
                </c:pt>
                <c:pt idx="89">
                  <c:v>0</c:v>
                </c:pt>
                <c:pt idx="90">
                  <c:v>0</c:v>
                </c:pt>
              </c:numCache>
            </c:numRef>
          </c:val>
          <c:smooth val="0"/>
          <c:extLst>
            <c:ext xmlns:c16="http://schemas.microsoft.com/office/drawing/2014/chart" uri="{C3380CC4-5D6E-409C-BE32-E72D297353CC}">
              <c16:uniqueId val="{00000000-7E1A-4B1F-B787-C1DADF558543}"/>
            </c:ext>
          </c:extLst>
        </c:ser>
        <c:dLbls>
          <c:showLegendKey val="0"/>
          <c:showVal val="0"/>
          <c:showCatName val="0"/>
          <c:showSerName val="0"/>
          <c:showPercent val="0"/>
          <c:showBubbleSize val="0"/>
        </c:dLbls>
        <c:smooth val="0"/>
        <c:axId val="440674312"/>
        <c:axId val="440669720"/>
      </c:lineChart>
      <c:dateAx>
        <c:axId val="44067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69720"/>
        <c:crosses val="autoZero"/>
        <c:auto val="1"/>
        <c:lblOffset val="100"/>
        <c:baseTimeUnit val="days"/>
      </c:dateAx>
      <c:valAx>
        <c:axId val="44066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7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Sheet1!$B$2:$B$92</c:f>
              <c:numCache>
                <c:formatCode>General</c:formatCode>
                <c:ptCount val="91"/>
                <c:pt idx="0">
                  <c:v>4185</c:v>
                </c:pt>
                <c:pt idx="1">
                  <c:v>4187</c:v>
                </c:pt>
                <c:pt idx="2">
                  <c:v>4190</c:v>
                </c:pt>
                <c:pt idx="3">
                  <c:v>4191</c:v>
                </c:pt>
                <c:pt idx="4">
                  <c:v>4192</c:v>
                </c:pt>
                <c:pt idx="5">
                  <c:v>4192</c:v>
                </c:pt>
                <c:pt idx="6">
                  <c:v>4193</c:v>
                </c:pt>
                <c:pt idx="7">
                  <c:v>4200</c:v>
                </c:pt>
                <c:pt idx="8">
                  <c:v>4206</c:v>
                </c:pt>
                <c:pt idx="9">
                  <c:v>4211</c:v>
                </c:pt>
                <c:pt idx="10">
                  <c:v>4211</c:v>
                </c:pt>
                <c:pt idx="11">
                  <c:v>4216</c:v>
                </c:pt>
                <c:pt idx="12">
                  <c:v>4217</c:v>
                </c:pt>
                <c:pt idx="13">
                  <c:v>4218</c:v>
                </c:pt>
                <c:pt idx="14">
                  <c:v>4221</c:v>
                </c:pt>
                <c:pt idx="15">
                  <c:v>4226</c:v>
                </c:pt>
                <c:pt idx="16">
                  <c:v>4230</c:v>
                </c:pt>
                <c:pt idx="17">
                  <c:v>4236</c:v>
                </c:pt>
                <c:pt idx="18">
                  <c:v>4238</c:v>
                </c:pt>
                <c:pt idx="19">
                  <c:v>4237</c:v>
                </c:pt>
                <c:pt idx="20">
                  <c:v>4237</c:v>
                </c:pt>
                <c:pt idx="21">
                  <c:v>4238</c:v>
                </c:pt>
                <c:pt idx="22">
                  <c:v>4248</c:v>
                </c:pt>
                <c:pt idx="23">
                  <c:v>4253</c:v>
                </c:pt>
                <c:pt idx="24">
                  <c:v>4255</c:v>
                </c:pt>
                <c:pt idx="25">
                  <c:v>4254</c:v>
                </c:pt>
                <c:pt idx="26">
                  <c:v>4259</c:v>
                </c:pt>
                <c:pt idx="27">
                  <c:v>4260</c:v>
                </c:pt>
                <c:pt idx="28">
                  <c:v>4263</c:v>
                </c:pt>
                <c:pt idx="29">
                  <c:v>4269</c:v>
                </c:pt>
                <c:pt idx="30">
                  <c:v>4268</c:v>
                </c:pt>
                <c:pt idx="31">
                  <c:v>4267</c:v>
                </c:pt>
                <c:pt idx="32">
                  <c:v>4269</c:v>
                </c:pt>
                <c:pt idx="33">
                  <c:v>4272</c:v>
                </c:pt>
                <c:pt idx="34">
                  <c:v>4271</c:v>
                </c:pt>
                <c:pt idx="35">
                  <c:v>4271</c:v>
                </c:pt>
                <c:pt idx="36">
                  <c:v>4273</c:v>
                </c:pt>
                <c:pt idx="37">
                  <c:v>4271</c:v>
                </c:pt>
                <c:pt idx="38">
                  <c:v>4270</c:v>
                </c:pt>
                <c:pt idx="39">
                  <c:v>4270</c:v>
                </c:pt>
                <c:pt idx="40">
                  <c:v>4268</c:v>
                </c:pt>
                <c:pt idx="41">
                  <c:v>4270</c:v>
                </c:pt>
                <c:pt idx="42">
                  <c:v>4275</c:v>
                </c:pt>
                <c:pt idx="43">
                  <c:v>4276</c:v>
                </c:pt>
                <c:pt idx="44">
                  <c:v>4274</c:v>
                </c:pt>
                <c:pt idx="45">
                  <c:v>4272</c:v>
                </c:pt>
                <c:pt idx="46">
                  <c:v>4271</c:v>
                </c:pt>
                <c:pt idx="47">
                  <c:v>4271</c:v>
                </c:pt>
                <c:pt idx="48">
                  <c:v>4272</c:v>
                </c:pt>
                <c:pt idx="49">
                  <c:v>4271</c:v>
                </c:pt>
                <c:pt idx="50">
                  <c:v>4271</c:v>
                </c:pt>
                <c:pt idx="51">
                  <c:v>4270</c:v>
                </c:pt>
                <c:pt idx="52">
                  <c:v>4272</c:v>
                </c:pt>
                <c:pt idx="53">
                  <c:v>4271</c:v>
                </c:pt>
                <c:pt idx="54">
                  <c:v>4273</c:v>
                </c:pt>
                <c:pt idx="55">
                  <c:v>4295</c:v>
                </c:pt>
                <c:pt idx="56">
                  <c:v>4322</c:v>
                </c:pt>
                <c:pt idx="57">
                  <c:v>4327</c:v>
                </c:pt>
                <c:pt idx="58">
                  <c:v>4340</c:v>
                </c:pt>
                <c:pt idx="59">
                  <c:v>4376</c:v>
                </c:pt>
                <c:pt idx="60">
                  <c:v>4395</c:v>
                </c:pt>
                <c:pt idx="61">
                  <c:v>4397</c:v>
                </c:pt>
                <c:pt idx="62">
                  <c:v>4398</c:v>
                </c:pt>
                <c:pt idx="63">
                  <c:v>4398</c:v>
                </c:pt>
                <c:pt idx="64">
                  <c:v>4398</c:v>
                </c:pt>
                <c:pt idx="65">
                  <c:v>4397</c:v>
                </c:pt>
                <c:pt idx="66">
                  <c:v>4393</c:v>
                </c:pt>
                <c:pt idx="67">
                  <c:v>4393</c:v>
                </c:pt>
                <c:pt idx="68">
                  <c:v>4395</c:v>
                </c:pt>
                <c:pt idx="69">
                  <c:v>4395</c:v>
                </c:pt>
                <c:pt idx="70">
                  <c:v>4394</c:v>
                </c:pt>
                <c:pt idx="71">
                  <c:v>4395</c:v>
                </c:pt>
                <c:pt idx="72">
                  <c:v>4394</c:v>
                </c:pt>
                <c:pt idx="73">
                  <c:v>4394</c:v>
                </c:pt>
                <c:pt idx="74">
                  <c:v>4394</c:v>
                </c:pt>
                <c:pt idx="75">
                  <c:v>4395</c:v>
                </c:pt>
                <c:pt idx="76">
                  <c:v>4395</c:v>
                </c:pt>
                <c:pt idx="77">
                  <c:v>4393</c:v>
                </c:pt>
                <c:pt idx="78">
                  <c:v>4393</c:v>
                </c:pt>
                <c:pt idx="79">
                  <c:v>4394</c:v>
                </c:pt>
                <c:pt idx="80">
                  <c:v>4393</c:v>
                </c:pt>
                <c:pt idx="81">
                  <c:v>4392</c:v>
                </c:pt>
                <c:pt idx="82">
                  <c:v>4393</c:v>
                </c:pt>
                <c:pt idx="83">
                  <c:v>4393</c:v>
                </c:pt>
                <c:pt idx="84">
                  <c:v>4400</c:v>
                </c:pt>
                <c:pt idx="85">
                  <c:v>4397</c:v>
                </c:pt>
                <c:pt idx="86">
                  <c:v>4397</c:v>
                </c:pt>
                <c:pt idx="87">
                  <c:v>4394</c:v>
                </c:pt>
                <c:pt idx="88">
                  <c:v>4391</c:v>
                </c:pt>
                <c:pt idx="89">
                  <c:v>4391</c:v>
                </c:pt>
                <c:pt idx="90">
                  <c:v>4392</c:v>
                </c:pt>
              </c:numCache>
            </c:numRef>
          </c:val>
          <c:smooth val="0"/>
          <c:extLst>
            <c:ext xmlns:c16="http://schemas.microsoft.com/office/drawing/2014/chart" uri="{C3380CC4-5D6E-409C-BE32-E72D297353CC}">
              <c16:uniqueId val="{00000000-3842-491D-9AAA-186CDB9B53A0}"/>
            </c:ext>
          </c:extLst>
        </c:ser>
        <c:dLbls>
          <c:showLegendKey val="0"/>
          <c:showVal val="0"/>
          <c:showCatName val="0"/>
          <c:showSerName val="0"/>
          <c:showPercent val="0"/>
          <c:showBubbleSize val="0"/>
        </c:dLbls>
        <c:smooth val="0"/>
        <c:axId val="440671688"/>
        <c:axId val="440676608"/>
      </c:lineChart>
      <c:dateAx>
        <c:axId val="44067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76608"/>
        <c:crosses val="autoZero"/>
        <c:auto val="1"/>
        <c:lblOffset val="100"/>
        <c:baseTimeUnit val="days"/>
      </c:dateAx>
      <c:valAx>
        <c:axId val="44067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7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Sheet1!$B$2:$B$92</c:f>
              <c:numCache>
                <c:formatCode>General</c:formatCode>
                <c:ptCount val="91"/>
                <c:pt idx="0">
                  <c:v>93828</c:v>
                </c:pt>
                <c:pt idx="1">
                  <c:v>95349</c:v>
                </c:pt>
                <c:pt idx="2">
                  <c:v>65801</c:v>
                </c:pt>
                <c:pt idx="3">
                  <c:v>44242</c:v>
                </c:pt>
                <c:pt idx="4">
                  <c:v>62146</c:v>
                </c:pt>
                <c:pt idx="5">
                  <c:v>49385</c:v>
                </c:pt>
                <c:pt idx="6">
                  <c:v>114448</c:v>
                </c:pt>
                <c:pt idx="7">
                  <c:v>139199</c:v>
                </c:pt>
                <c:pt idx="8">
                  <c:v>117999</c:v>
                </c:pt>
                <c:pt idx="9">
                  <c:v>71358</c:v>
                </c:pt>
                <c:pt idx="10">
                  <c:v>54903</c:v>
                </c:pt>
                <c:pt idx="11">
                  <c:v>61531</c:v>
                </c:pt>
                <c:pt idx="12">
                  <c:v>50929</c:v>
                </c:pt>
                <c:pt idx="13">
                  <c:v>115448</c:v>
                </c:pt>
                <c:pt idx="14">
                  <c:v>151776</c:v>
                </c:pt>
                <c:pt idx="15">
                  <c:v>115182</c:v>
                </c:pt>
                <c:pt idx="16">
                  <c:v>73244</c:v>
                </c:pt>
                <c:pt idx="17">
                  <c:v>57662</c:v>
                </c:pt>
                <c:pt idx="18">
                  <c:v>60158</c:v>
                </c:pt>
                <c:pt idx="19">
                  <c:v>74565</c:v>
                </c:pt>
                <c:pt idx="20">
                  <c:v>48367</c:v>
                </c:pt>
                <c:pt idx="21">
                  <c:v>131910</c:v>
                </c:pt>
                <c:pt idx="22">
                  <c:v>156853</c:v>
                </c:pt>
                <c:pt idx="23">
                  <c:v>100510</c:v>
                </c:pt>
                <c:pt idx="24">
                  <c:v>122600</c:v>
                </c:pt>
                <c:pt idx="25">
                  <c:v>94778</c:v>
                </c:pt>
                <c:pt idx="26">
                  <c:v>63707</c:v>
                </c:pt>
                <c:pt idx="27">
                  <c:v>98707</c:v>
                </c:pt>
                <c:pt idx="28">
                  <c:v>185213</c:v>
                </c:pt>
                <c:pt idx="29">
                  <c:v>37425</c:v>
                </c:pt>
                <c:pt idx="30">
                  <c:v>555</c:v>
                </c:pt>
                <c:pt idx="31">
                  <c:v>108</c:v>
                </c:pt>
                <c:pt idx="32">
                  <c:v>205</c:v>
                </c:pt>
                <c:pt idx="33">
                  <c:v>485</c:v>
                </c:pt>
                <c:pt idx="34">
                  <c:v>195</c:v>
                </c:pt>
                <c:pt idx="35">
                  <c:v>553</c:v>
                </c:pt>
                <c:pt idx="36">
                  <c:v>86</c:v>
                </c:pt>
                <c:pt idx="37">
                  <c:v>39</c:v>
                </c:pt>
                <c:pt idx="38">
                  <c:v>11</c:v>
                </c:pt>
                <c:pt idx="39">
                  <c:v>8</c:v>
                </c:pt>
                <c:pt idx="40">
                  <c:v>5</c:v>
                </c:pt>
                <c:pt idx="41">
                  <c:v>1670</c:v>
                </c:pt>
                <c:pt idx="42">
                  <c:v>692</c:v>
                </c:pt>
                <c:pt idx="43">
                  <c:v>783</c:v>
                </c:pt>
                <c:pt idx="44">
                  <c:v>163</c:v>
                </c:pt>
                <c:pt idx="45">
                  <c:v>56</c:v>
                </c:pt>
                <c:pt idx="46">
                  <c:v>14</c:v>
                </c:pt>
                <c:pt idx="47">
                  <c:v>15</c:v>
                </c:pt>
                <c:pt idx="48">
                  <c:v>148</c:v>
                </c:pt>
                <c:pt idx="49">
                  <c:v>1028</c:v>
                </c:pt>
                <c:pt idx="50">
                  <c:v>357</c:v>
                </c:pt>
                <c:pt idx="51">
                  <c:v>579</c:v>
                </c:pt>
                <c:pt idx="52">
                  <c:v>250</c:v>
                </c:pt>
                <c:pt idx="53">
                  <c:v>170</c:v>
                </c:pt>
                <c:pt idx="54">
                  <c:v>814</c:v>
                </c:pt>
                <c:pt idx="55">
                  <c:v>1657</c:v>
                </c:pt>
                <c:pt idx="56">
                  <c:v>750</c:v>
                </c:pt>
                <c:pt idx="57">
                  <c:v>373</c:v>
                </c:pt>
                <c:pt idx="58">
                  <c:v>123</c:v>
                </c:pt>
                <c:pt idx="59">
                  <c:v>409</c:v>
                </c:pt>
                <c:pt idx="60">
                  <c:v>154</c:v>
                </c:pt>
                <c:pt idx="61">
                  <c:v>292</c:v>
                </c:pt>
                <c:pt idx="62">
                  <c:v>914</c:v>
                </c:pt>
                <c:pt idx="63">
                  <c:v>324</c:v>
                </c:pt>
                <c:pt idx="64">
                  <c:v>262</c:v>
                </c:pt>
                <c:pt idx="65">
                  <c:v>210</c:v>
                </c:pt>
                <c:pt idx="66">
                  <c:v>95</c:v>
                </c:pt>
                <c:pt idx="67">
                  <c:v>90</c:v>
                </c:pt>
                <c:pt idx="68">
                  <c:v>55</c:v>
                </c:pt>
                <c:pt idx="69">
                  <c:v>210</c:v>
                </c:pt>
                <c:pt idx="70">
                  <c:v>435</c:v>
                </c:pt>
                <c:pt idx="71">
                  <c:v>121</c:v>
                </c:pt>
                <c:pt idx="72">
                  <c:v>101</c:v>
                </c:pt>
                <c:pt idx="73">
                  <c:v>14</c:v>
                </c:pt>
                <c:pt idx="74">
                  <c:v>17</c:v>
                </c:pt>
                <c:pt idx="75">
                  <c:v>9</c:v>
                </c:pt>
                <c:pt idx="76">
                  <c:v>9</c:v>
                </c:pt>
                <c:pt idx="77">
                  <c:v>4</c:v>
                </c:pt>
                <c:pt idx="78">
                  <c:v>13</c:v>
                </c:pt>
                <c:pt idx="79">
                  <c:v>16</c:v>
                </c:pt>
                <c:pt idx="80">
                  <c:v>273</c:v>
                </c:pt>
                <c:pt idx="81">
                  <c:v>980</c:v>
                </c:pt>
                <c:pt idx="82">
                  <c:v>108</c:v>
                </c:pt>
                <c:pt idx="83">
                  <c:v>2441</c:v>
                </c:pt>
                <c:pt idx="84">
                  <c:v>366</c:v>
                </c:pt>
                <c:pt idx="85">
                  <c:v>162</c:v>
                </c:pt>
                <c:pt idx="86">
                  <c:v>193</c:v>
                </c:pt>
                <c:pt idx="87">
                  <c:v>326</c:v>
                </c:pt>
                <c:pt idx="88">
                  <c:v>87</c:v>
                </c:pt>
                <c:pt idx="89">
                  <c:v>59</c:v>
                </c:pt>
                <c:pt idx="90">
                  <c:v>170</c:v>
                </c:pt>
              </c:numCache>
            </c:numRef>
          </c:val>
          <c:smooth val="0"/>
          <c:extLst>
            <c:ext xmlns:c16="http://schemas.microsoft.com/office/drawing/2014/chart" uri="{C3380CC4-5D6E-409C-BE32-E72D297353CC}">
              <c16:uniqueId val="{00000000-4530-44D3-BE00-FF5EA7C6C87A}"/>
            </c:ext>
          </c:extLst>
        </c:ser>
        <c:dLbls>
          <c:showLegendKey val="0"/>
          <c:showVal val="0"/>
          <c:showCatName val="0"/>
          <c:showSerName val="0"/>
          <c:showPercent val="0"/>
          <c:showBubbleSize val="0"/>
        </c:dLbls>
        <c:smooth val="0"/>
        <c:axId val="440670376"/>
        <c:axId val="440671360"/>
      </c:lineChart>
      <c:dateAx>
        <c:axId val="440670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71360"/>
        <c:crosses val="autoZero"/>
        <c:auto val="1"/>
        <c:lblOffset val="100"/>
        <c:baseTimeUnit val="days"/>
      </c:dateAx>
      <c:valAx>
        <c:axId val="44067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7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Sheet1!$B$2:$B$92</c:f>
              <c:numCache>
                <c:formatCode>General</c:formatCode>
                <c:ptCount val="91"/>
                <c:pt idx="0">
                  <c:v>287</c:v>
                </c:pt>
                <c:pt idx="1">
                  <c:v>0</c:v>
                </c:pt>
                <c:pt idx="2">
                  <c:v>80</c:v>
                </c:pt>
                <c:pt idx="3">
                  <c:v>0</c:v>
                </c:pt>
                <c:pt idx="4">
                  <c:v>0</c:v>
                </c:pt>
                <c:pt idx="5">
                  <c:v>0</c:v>
                </c:pt>
                <c:pt idx="6">
                  <c:v>0</c:v>
                </c:pt>
                <c:pt idx="7">
                  <c:v>0</c:v>
                </c:pt>
                <c:pt idx="8">
                  <c:v>0</c:v>
                </c:pt>
                <c:pt idx="9">
                  <c:v>0</c:v>
                </c:pt>
                <c:pt idx="10">
                  <c:v>0</c:v>
                </c:pt>
                <c:pt idx="11">
                  <c:v>0</c:v>
                </c:pt>
                <c:pt idx="12">
                  <c:v>0</c:v>
                </c:pt>
                <c:pt idx="13">
                  <c:v>0</c:v>
                </c:pt>
                <c:pt idx="14">
                  <c:v>108</c:v>
                </c:pt>
                <c:pt idx="15">
                  <c:v>0</c:v>
                </c:pt>
                <c:pt idx="16">
                  <c:v>64</c:v>
                </c:pt>
                <c:pt idx="17">
                  <c:v>0</c:v>
                </c:pt>
                <c:pt idx="18">
                  <c:v>0</c:v>
                </c:pt>
                <c:pt idx="19">
                  <c:v>0</c:v>
                </c:pt>
                <c:pt idx="20">
                  <c:v>41</c:v>
                </c:pt>
                <c:pt idx="21">
                  <c:v>0</c:v>
                </c:pt>
                <c:pt idx="22">
                  <c:v>114</c:v>
                </c:pt>
                <c:pt idx="23">
                  <c:v>7</c:v>
                </c:pt>
                <c:pt idx="24">
                  <c:v>0</c:v>
                </c:pt>
                <c:pt idx="25">
                  <c:v>0</c:v>
                </c:pt>
                <c:pt idx="26">
                  <c:v>0</c:v>
                </c:pt>
                <c:pt idx="27">
                  <c:v>0</c:v>
                </c:pt>
                <c:pt idx="28">
                  <c:v>0</c:v>
                </c:pt>
                <c:pt idx="29">
                  <c:v>59</c:v>
                </c:pt>
                <c:pt idx="30">
                  <c:v>34</c:v>
                </c:pt>
                <c:pt idx="31">
                  <c:v>0</c:v>
                </c:pt>
                <c:pt idx="32">
                  <c:v>0</c:v>
                </c:pt>
                <c:pt idx="33">
                  <c:v>91</c:v>
                </c:pt>
                <c:pt idx="34">
                  <c:v>0</c:v>
                </c:pt>
                <c:pt idx="35">
                  <c:v>61</c:v>
                </c:pt>
                <c:pt idx="36">
                  <c:v>0</c:v>
                </c:pt>
                <c:pt idx="37">
                  <c:v>0</c:v>
                </c:pt>
                <c:pt idx="38">
                  <c:v>0</c:v>
                </c:pt>
                <c:pt idx="39">
                  <c:v>0</c:v>
                </c:pt>
                <c:pt idx="40">
                  <c:v>0</c:v>
                </c:pt>
                <c:pt idx="41">
                  <c:v>0</c:v>
                </c:pt>
                <c:pt idx="42">
                  <c:v>0</c:v>
                </c:pt>
                <c:pt idx="43">
                  <c:v>61</c:v>
                </c:pt>
                <c:pt idx="44">
                  <c:v>0</c:v>
                </c:pt>
                <c:pt idx="45">
                  <c:v>0</c:v>
                </c:pt>
                <c:pt idx="46">
                  <c:v>0</c:v>
                </c:pt>
                <c:pt idx="47">
                  <c:v>0</c:v>
                </c:pt>
                <c:pt idx="48">
                  <c:v>0</c:v>
                </c:pt>
                <c:pt idx="49">
                  <c:v>82</c:v>
                </c:pt>
                <c:pt idx="50">
                  <c:v>0</c:v>
                </c:pt>
                <c:pt idx="51">
                  <c:v>52</c:v>
                </c:pt>
                <c:pt idx="52">
                  <c:v>0</c:v>
                </c:pt>
                <c:pt idx="53">
                  <c:v>0</c:v>
                </c:pt>
                <c:pt idx="54">
                  <c:v>0</c:v>
                </c:pt>
                <c:pt idx="55">
                  <c:v>372</c:v>
                </c:pt>
                <c:pt idx="56">
                  <c:v>36</c:v>
                </c:pt>
                <c:pt idx="57">
                  <c:v>0</c:v>
                </c:pt>
                <c:pt idx="58">
                  <c:v>0</c:v>
                </c:pt>
                <c:pt idx="59">
                  <c:v>0</c:v>
                </c:pt>
                <c:pt idx="60">
                  <c:v>0</c:v>
                </c:pt>
                <c:pt idx="61">
                  <c:v>0</c:v>
                </c:pt>
                <c:pt idx="62">
                  <c:v>103</c:v>
                </c:pt>
                <c:pt idx="63">
                  <c:v>0</c:v>
                </c:pt>
                <c:pt idx="64">
                  <c:v>0</c:v>
                </c:pt>
                <c:pt idx="65">
                  <c:v>0</c:v>
                </c:pt>
                <c:pt idx="66">
                  <c:v>0</c:v>
                </c:pt>
                <c:pt idx="67">
                  <c:v>0</c:v>
                </c:pt>
                <c:pt idx="68">
                  <c:v>0</c:v>
                </c:pt>
                <c:pt idx="69">
                  <c:v>0</c:v>
                </c:pt>
                <c:pt idx="70">
                  <c:v>51</c:v>
                </c:pt>
                <c:pt idx="71">
                  <c:v>0</c:v>
                </c:pt>
                <c:pt idx="72">
                  <c:v>0</c:v>
                </c:pt>
                <c:pt idx="73">
                  <c:v>0</c:v>
                </c:pt>
                <c:pt idx="74">
                  <c:v>0</c:v>
                </c:pt>
                <c:pt idx="75">
                  <c:v>0</c:v>
                </c:pt>
                <c:pt idx="76">
                  <c:v>0</c:v>
                </c:pt>
                <c:pt idx="77">
                  <c:v>0</c:v>
                </c:pt>
                <c:pt idx="78">
                  <c:v>0</c:v>
                </c:pt>
                <c:pt idx="79">
                  <c:v>0</c:v>
                </c:pt>
                <c:pt idx="80">
                  <c:v>0</c:v>
                </c:pt>
                <c:pt idx="81">
                  <c:v>137</c:v>
                </c:pt>
                <c:pt idx="82">
                  <c:v>0</c:v>
                </c:pt>
                <c:pt idx="83">
                  <c:v>0</c:v>
                </c:pt>
                <c:pt idx="84">
                  <c:v>0</c:v>
                </c:pt>
                <c:pt idx="85">
                  <c:v>0</c:v>
                </c:pt>
                <c:pt idx="86">
                  <c:v>0</c:v>
                </c:pt>
                <c:pt idx="87">
                  <c:v>31</c:v>
                </c:pt>
                <c:pt idx="88">
                  <c:v>0</c:v>
                </c:pt>
                <c:pt idx="89">
                  <c:v>0</c:v>
                </c:pt>
                <c:pt idx="90">
                  <c:v>0</c:v>
                </c:pt>
              </c:numCache>
            </c:numRef>
          </c:val>
          <c:smooth val="0"/>
          <c:extLst>
            <c:ext xmlns:c16="http://schemas.microsoft.com/office/drawing/2014/chart" uri="{C3380CC4-5D6E-409C-BE32-E72D297353CC}">
              <c16:uniqueId val="{00000000-1008-4CBD-A2DA-6093AB1BB8BD}"/>
            </c:ext>
          </c:extLst>
        </c:ser>
        <c:dLbls>
          <c:showLegendKey val="0"/>
          <c:showVal val="0"/>
          <c:showCatName val="0"/>
          <c:showSerName val="0"/>
          <c:showPercent val="0"/>
          <c:showBubbleSize val="0"/>
        </c:dLbls>
        <c:smooth val="0"/>
        <c:axId val="440681200"/>
        <c:axId val="440683168"/>
      </c:lineChart>
      <c:dateAx>
        <c:axId val="44068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83168"/>
        <c:crosses val="autoZero"/>
        <c:auto val="1"/>
        <c:lblOffset val="100"/>
        <c:baseTimeUnit val="days"/>
      </c:dateAx>
      <c:valAx>
        <c:axId val="44068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8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494</c:v>
                </c:pt>
                <c:pt idx="1">
                  <c:v>1221</c:v>
                </c:pt>
                <c:pt idx="2">
                  <c:v>740</c:v>
                </c:pt>
                <c:pt idx="3">
                  <c:v>2459</c:v>
                </c:pt>
                <c:pt idx="4">
                  <c:v>1069.2857142857099</c:v>
                </c:pt>
                <c:pt idx="5">
                  <c:v>870</c:v>
                </c:pt>
                <c:pt idx="6">
                  <c:v>817.2</c:v>
                </c:pt>
              </c:numCache>
            </c:numRef>
          </c:val>
          <c:extLst>
            <c:ext xmlns:c16="http://schemas.microsoft.com/office/drawing/2014/chart" uri="{C3380CC4-5D6E-409C-BE32-E72D297353CC}">
              <c16:uniqueId val="{00000000-1091-46C0-8BB6-1BF9B56778BA}"/>
            </c:ext>
          </c:extLst>
        </c:ser>
        <c:dLbls>
          <c:showLegendKey val="0"/>
          <c:showVal val="0"/>
          <c:showCatName val="0"/>
          <c:showSerName val="0"/>
          <c:showPercent val="0"/>
          <c:showBubbleSize val="0"/>
        </c:dLbls>
        <c:gapWidth val="219"/>
        <c:overlap val="-27"/>
        <c:axId val="440679560"/>
        <c:axId val="440686776"/>
      </c:barChart>
      <c:catAx>
        <c:axId val="44067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86776"/>
        <c:crosses val="autoZero"/>
        <c:auto val="1"/>
        <c:lblAlgn val="ctr"/>
        <c:lblOffset val="100"/>
        <c:noMultiLvlLbl val="0"/>
      </c:catAx>
      <c:valAx>
        <c:axId val="44068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7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639.67032967033003</c:v>
                </c:pt>
                <c:pt idx="1">
                  <c:v>404.63736263736303</c:v>
                </c:pt>
                <c:pt idx="2">
                  <c:v>283.857142857143</c:v>
                </c:pt>
                <c:pt idx="3">
                  <c:v>234.230769230769</c:v>
                </c:pt>
                <c:pt idx="4">
                  <c:v>242.175824175824</c:v>
                </c:pt>
                <c:pt idx="5">
                  <c:v>351.89010989011001</c:v>
                </c:pt>
                <c:pt idx="6">
                  <c:v>657.37362637362605</c:v>
                </c:pt>
                <c:pt idx="7">
                  <c:v>989.51648351648396</c:v>
                </c:pt>
                <c:pt idx="8">
                  <c:v>1145.01098901099</c:v>
                </c:pt>
                <c:pt idx="9">
                  <c:v>1187.7472527472501</c:v>
                </c:pt>
                <c:pt idx="10">
                  <c:v>1244.17582417582</c:v>
                </c:pt>
                <c:pt idx="11">
                  <c:v>1252.0549450549499</c:v>
                </c:pt>
                <c:pt idx="12">
                  <c:v>1324.24175824176</c:v>
                </c:pt>
                <c:pt idx="13">
                  <c:v>1356.81318681319</c:v>
                </c:pt>
                <c:pt idx="14">
                  <c:v>1329.56043956044</c:v>
                </c:pt>
                <c:pt idx="15">
                  <c:v>1376.4835164835199</c:v>
                </c:pt>
                <c:pt idx="16">
                  <c:v>1422.01098901099</c:v>
                </c:pt>
                <c:pt idx="17">
                  <c:v>1466.24175824176</c:v>
                </c:pt>
                <c:pt idx="18">
                  <c:v>1498.24175824176</c:v>
                </c:pt>
                <c:pt idx="19">
                  <c:v>1533.8791208791199</c:v>
                </c:pt>
                <c:pt idx="20">
                  <c:v>1560.18681318681</c:v>
                </c:pt>
                <c:pt idx="21">
                  <c:v>1566.4835164835199</c:v>
                </c:pt>
                <c:pt idx="22">
                  <c:v>1416.9230769230801</c:v>
                </c:pt>
                <c:pt idx="23">
                  <c:v>1019.42857142857</c:v>
                </c:pt>
              </c:numCache>
            </c:numRef>
          </c:val>
          <c:smooth val="0"/>
          <c:extLst>
            <c:ext xmlns:c16="http://schemas.microsoft.com/office/drawing/2014/chart" uri="{C3380CC4-5D6E-409C-BE32-E72D297353CC}">
              <c16:uniqueId val="{00000000-1CBF-40FA-8814-88E6250EC52D}"/>
            </c:ext>
          </c:extLst>
        </c:ser>
        <c:dLbls>
          <c:showLegendKey val="0"/>
          <c:showVal val="0"/>
          <c:showCatName val="0"/>
          <c:showSerName val="0"/>
          <c:showPercent val="0"/>
          <c:showBubbleSize val="0"/>
        </c:dLbls>
        <c:smooth val="0"/>
        <c:axId val="440680544"/>
        <c:axId val="440677920"/>
      </c:lineChart>
      <c:catAx>
        <c:axId val="44068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77920"/>
        <c:crosses val="autoZero"/>
        <c:auto val="1"/>
        <c:lblAlgn val="ctr"/>
        <c:lblOffset val="100"/>
        <c:noMultiLvlLbl val="0"/>
      </c:catAx>
      <c:valAx>
        <c:axId val="44067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8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0</c:v>
                </c:pt>
                <c:pt idx="3">
                  <c:v>100</c:v>
                </c:pt>
                <c:pt idx="4">
                  <c:v>100</c:v>
                </c:pt>
                <c:pt idx="5">
                  <c:v>100</c:v>
                </c:pt>
                <c:pt idx="6">
                  <c:v>0</c:v>
                </c:pt>
                <c:pt idx="7">
                  <c:v>100</c:v>
                </c:pt>
              </c:numCache>
            </c:numRef>
          </c:val>
          <c:extLst>
            <c:ext xmlns:c16="http://schemas.microsoft.com/office/drawing/2014/chart" uri="{C3380CC4-5D6E-409C-BE32-E72D297353CC}">
              <c16:uniqueId val="{00000000-175D-458C-AA3C-E28190D19EE4}"/>
            </c:ext>
          </c:extLst>
        </c:ser>
        <c:dLbls>
          <c:showLegendKey val="0"/>
          <c:showVal val="0"/>
          <c:showCatName val="0"/>
          <c:showSerName val="0"/>
          <c:showPercent val="0"/>
          <c:showBubbleSize val="0"/>
        </c:dLbls>
        <c:axId val="434129720"/>
        <c:axId val="434130048"/>
      </c:radarChart>
      <c:catAx>
        <c:axId val="43412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30048"/>
        <c:crosses val="autoZero"/>
        <c:auto val="1"/>
        <c:lblAlgn val="ctr"/>
        <c:lblOffset val="100"/>
        <c:noMultiLvlLbl val="0"/>
      </c:catAx>
      <c:valAx>
        <c:axId val="43413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2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Sheet1!$A$2:$A$92</c:f>
              <c:numCache>
                <c:formatCode>m/d/yyyy</c:formatCode>
                <c:ptCount val="91"/>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numCache>
            </c:numRef>
          </c:cat>
          <c:val>
            <c:numRef>
              <c:f>Sheet1!$B$2:$B$92</c:f>
              <c:numCache>
                <c:formatCode>General</c:formatCode>
                <c:ptCount val="91"/>
                <c:pt idx="0">
                  <c:v>104792</c:v>
                </c:pt>
                <c:pt idx="1">
                  <c:v>108550</c:v>
                </c:pt>
                <c:pt idx="2">
                  <c:v>72057</c:v>
                </c:pt>
                <c:pt idx="3">
                  <c:v>48184</c:v>
                </c:pt>
                <c:pt idx="4">
                  <c:v>68745</c:v>
                </c:pt>
                <c:pt idx="5">
                  <c:v>62030</c:v>
                </c:pt>
                <c:pt idx="6">
                  <c:v>129780</c:v>
                </c:pt>
                <c:pt idx="7">
                  <c:v>154647</c:v>
                </c:pt>
                <c:pt idx="8">
                  <c:v>132092</c:v>
                </c:pt>
                <c:pt idx="9">
                  <c:v>74896</c:v>
                </c:pt>
                <c:pt idx="10">
                  <c:v>62072</c:v>
                </c:pt>
                <c:pt idx="11">
                  <c:v>65212</c:v>
                </c:pt>
                <c:pt idx="12">
                  <c:v>56885</c:v>
                </c:pt>
                <c:pt idx="13">
                  <c:v>130670</c:v>
                </c:pt>
                <c:pt idx="14">
                  <c:v>179452</c:v>
                </c:pt>
                <c:pt idx="15">
                  <c:v>125107</c:v>
                </c:pt>
                <c:pt idx="16">
                  <c:v>77635</c:v>
                </c:pt>
                <c:pt idx="17">
                  <c:v>61578</c:v>
                </c:pt>
                <c:pt idx="18">
                  <c:v>69033</c:v>
                </c:pt>
                <c:pt idx="19">
                  <c:v>82853</c:v>
                </c:pt>
                <c:pt idx="20">
                  <c:v>51259</c:v>
                </c:pt>
                <c:pt idx="21">
                  <c:v>151955</c:v>
                </c:pt>
                <c:pt idx="22">
                  <c:v>174243</c:v>
                </c:pt>
                <c:pt idx="23">
                  <c:v>108408</c:v>
                </c:pt>
                <c:pt idx="24">
                  <c:v>133279</c:v>
                </c:pt>
                <c:pt idx="25">
                  <c:v>96976</c:v>
                </c:pt>
                <c:pt idx="26">
                  <c:v>96939</c:v>
                </c:pt>
                <c:pt idx="27">
                  <c:v>105967</c:v>
                </c:pt>
                <c:pt idx="28">
                  <c:v>196108</c:v>
                </c:pt>
                <c:pt idx="29">
                  <c:v>42001</c:v>
                </c:pt>
                <c:pt idx="30">
                  <c:v>618</c:v>
                </c:pt>
                <c:pt idx="31">
                  <c:v>166</c:v>
                </c:pt>
                <c:pt idx="32">
                  <c:v>312</c:v>
                </c:pt>
                <c:pt idx="33">
                  <c:v>578</c:v>
                </c:pt>
                <c:pt idx="34">
                  <c:v>212</c:v>
                </c:pt>
                <c:pt idx="35">
                  <c:v>729</c:v>
                </c:pt>
                <c:pt idx="36">
                  <c:v>112</c:v>
                </c:pt>
                <c:pt idx="37">
                  <c:v>45</c:v>
                </c:pt>
                <c:pt idx="38">
                  <c:v>19</c:v>
                </c:pt>
                <c:pt idx="39">
                  <c:v>15</c:v>
                </c:pt>
                <c:pt idx="40">
                  <c:v>5</c:v>
                </c:pt>
                <c:pt idx="41">
                  <c:v>2239</c:v>
                </c:pt>
                <c:pt idx="42">
                  <c:v>840</c:v>
                </c:pt>
                <c:pt idx="43">
                  <c:v>927</c:v>
                </c:pt>
                <c:pt idx="44">
                  <c:v>199</c:v>
                </c:pt>
                <c:pt idx="45">
                  <c:v>71</c:v>
                </c:pt>
                <c:pt idx="46">
                  <c:v>38</c:v>
                </c:pt>
                <c:pt idx="47">
                  <c:v>63</c:v>
                </c:pt>
                <c:pt idx="48">
                  <c:v>157</c:v>
                </c:pt>
                <c:pt idx="49">
                  <c:v>2193</c:v>
                </c:pt>
                <c:pt idx="50">
                  <c:v>482</c:v>
                </c:pt>
                <c:pt idx="51">
                  <c:v>678</c:v>
                </c:pt>
                <c:pt idx="52">
                  <c:v>268</c:v>
                </c:pt>
                <c:pt idx="53">
                  <c:v>197</c:v>
                </c:pt>
                <c:pt idx="54">
                  <c:v>888</c:v>
                </c:pt>
                <c:pt idx="55">
                  <c:v>2005</c:v>
                </c:pt>
                <c:pt idx="56">
                  <c:v>895</c:v>
                </c:pt>
                <c:pt idx="57">
                  <c:v>396</c:v>
                </c:pt>
                <c:pt idx="58">
                  <c:v>184</c:v>
                </c:pt>
                <c:pt idx="59">
                  <c:v>460</c:v>
                </c:pt>
                <c:pt idx="60">
                  <c:v>168</c:v>
                </c:pt>
                <c:pt idx="61">
                  <c:v>313</c:v>
                </c:pt>
                <c:pt idx="62">
                  <c:v>1012</c:v>
                </c:pt>
                <c:pt idx="63">
                  <c:v>340</c:v>
                </c:pt>
                <c:pt idx="64">
                  <c:v>309</c:v>
                </c:pt>
                <c:pt idx="65">
                  <c:v>220</c:v>
                </c:pt>
                <c:pt idx="66">
                  <c:v>135</c:v>
                </c:pt>
                <c:pt idx="67">
                  <c:v>103</c:v>
                </c:pt>
                <c:pt idx="68">
                  <c:v>70</c:v>
                </c:pt>
                <c:pt idx="69">
                  <c:v>224</c:v>
                </c:pt>
                <c:pt idx="70">
                  <c:v>495</c:v>
                </c:pt>
                <c:pt idx="71">
                  <c:v>156</c:v>
                </c:pt>
                <c:pt idx="72">
                  <c:v>110</c:v>
                </c:pt>
                <c:pt idx="73">
                  <c:v>18</c:v>
                </c:pt>
                <c:pt idx="74">
                  <c:v>18</c:v>
                </c:pt>
                <c:pt idx="75">
                  <c:v>16</c:v>
                </c:pt>
                <c:pt idx="76">
                  <c:v>10</c:v>
                </c:pt>
                <c:pt idx="77">
                  <c:v>4</c:v>
                </c:pt>
                <c:pt idx="78">
                  <c:v>23</c:v>
                </c:pt>
                <c:pt idx="79">
                  <c:v>37</c:v>
                </c:pt>
                <c:pt idx="80">
                  <c:v>334</c:v>
                </c:pt>
                <c:pt idx="81">
                  <c:v>1142</c:v>
                </c:pt>
                <c:pt idx="82">
                  <c:v>120</c:v>
                </c:pt>
                <c:pt idx="83">
                  <c:v>3621</c:v>
                </c:pt>
                <c:pt idx="84">
                  <c:v>420</c:v>
                </c:pt>
                <c:pt idx="85">
                  <c:v>196</c:v>
                </c:pt>
                <c:pt idx="86">
                  <c:v>204</c:v>
                </c:pt>
                <c:pt idx="87">
                  <c:v>362</c:v>
                </c:pt>
                <c:pt idx="88">
                  <c:v>95</c:v>
                </c:pt>
                <c:pt idx="89">
                  <c:v>77</c:v>
                </c:pt>
                <c:pt idx="90">
                  <c:v>175</c:v>
                </c:pt>
              </c:numCache>
            </c:numRef>
          </c:val>
          <c:smooth val="0"/>
          <c:extLst>
            <c:ext xmlns:c16="http://schemas.microsoft.com/office/drawing/2014/chart" uri="{C3380CC4-5D6E-409C-BE32-E72D297353CC}">
              <c16:uniqueId val="{00000000-A56B-416F-B9CC-49A83CF5AEA4}"/>
            </c:ext>
          </c:extLst>
        </c:ser>
        <c:dLbls>
          <c:showLegendKey val="0"/>
          <c:showVal val="0"/>
          <c:showCatName val="0"/>
          <c:showSerName val="0"/>
          <c:showPercent val="0"/>
          <c:showBubbleSize val="0"/>
        </c:dLbls>
        <c:smooth val="0"/>
        <c:axId val="434136936"/>
        <c:axId val="434137264"/>
      </c:lineChart>
      <c:dateAx>
        <c:axId val="43413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37264"/>
        <c:crosses val="autoZero"/>
        <c:auto val="1"/>
        <c:lblOffset val="100"/>
        <c:baseTimeUnit val="days"/>
      </c:dateAx>
      <c:valAx>
        <c:axId val="43413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3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D3313-1766-419C-A79B-5CBCDBB29AF7}"/>
              </a:ext>
            </a:extLst>
          </p:cNvPr>
          <p:cNvSpPr>
            <a:spLocks noGrp="1"/>
          </p:cNvSpPr>
          <p:nvPr>
            <p:ph type="ctrTitle"/>
          </p:nvPr>
        </p:nvSpPr>
        <p:spPr/>
        <p:txBody>
          <a:bodyPr/>
          <a:lstStyle/>
          <a:p>
            <a:r>
              <a:rPr lang="en-US"/>
              <a:t>SPAM 2021 Q3 Report</a:t>
            </a:r>
          </a:p>
        </p:txBody>
      </p:sp>
      <p:sp>
        <p:nvSpPr>
          <p:cNvPr id="3" name="Subtitle 2">
            <a:extLst>
              <a:ext uri="{FF2B5EF4-FFF2-40B4-BE49-F238E27FC236}">
                <a16:creationId xmlns:a16="http://schemas.microsoft.com/office/drawing/2014/main" id="{A2CEA95C-BECD-4DB4-A051-2C31D8B73201}"/>
              </a:ext>
            </a:extLst>
          </p:cNvPr>
          <p:cNvSpPr>
            <a:spLocks noGrp="1"/>
          </p:cNvSpPr>
          <p:nvPr>
            <p:ph type="subTitle" idx="1"/>
          </p:nvPr>
        </p:nvSpPr>
        <p:spPr/>
        <p:txBody>
          <a:bodyPr/>
          <a:lstStyle/>
          <a:p>
            <a:r>
              <a:rPr lang="en-US"/>
              <a:t>Kerbang</a:t>
            </a:r>
          </a:p>
        </p:txBody>
      </p:sp>
    </p:spTree>
    <p:extLst>
      <p:ext uri="{BB962C8B-B14F-4D97-AF65-F5344CB8AC3E}">
        <p14:creationId xmlns:p14="http://schemas.microsoft.com/office/powerpoint/2010/main" val="3678114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F1A70-791E-41EB-B0E4-63F8D9B84600}"/>
              </a:ext>
            </a:extLst>
          </p:cNvPr>
          <p:cNvSpPr>
            <a:spLocks noGrp="1"/>
          </p:cNvSpPr>
          <p:nvPr>
            <p:ph type="title"/>
          </p:nvPr>
        </p:nvSpPr>
        <p:spPr/>
        <p:txBody>
          <a:bodyPr/>
          <a:lstStyle/>
          <a:p>
            <a:r>
              <a:rPr lang="en-US"/>
              <a:t>Facebook Impressions | All profiles</a:t>
            </a:r>
          </a:p>
        </p:txBody>
      </p:sp>
      <p:graphicFrame>
        <p:nvGraphicFramePr>
          <p:cNvPr id="6" name="Chart Placeholder 5">
            <a:extLst>
              <a:ext uri="{FF2B5EF4-FFF2-40B4-BE49-F238E27FC236}">
                <a16:creationId xmlns:a16="http://schemas.microsoft.com/office/drawing/2014/main" id="{DEBCAEBC-BC8C-45EB-B642-72A2E153492C}"/>
              </a:ext>
            </a:extLst>
          </p:cNvPr>
          <p:cNvGraphicFramePr>
            <a:graphicFrameLocks noGrp="1"/>
          </p:cNvGraphicFramePr>
          <p:nvPr>
            <p:ph type="chart" sz="quarter" idx="13"/>
            <p:extLst>
              <p:ext uri="{D42A27DB-BD31-4B8C-83A1-F6EECF244321}">
                <p14:modId xmlns:p14="http://schemas.microsoft.com/office/powerpoint/2010/main" val="985667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01EDF1-2B7D-4B29-8F26-5F99FAFF035F}"/>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46CA8AD9-7B76-42B0-B2CB-B002CD8FB7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3931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C15DE-082C-4772-A1AE-F850C832ABD8}"/>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2F013C05-A356-4879-BABE-5312D27F2AC8}"/>
              </a:ext>
            </a:extLst>
          </p:cNvPr>
          <p:cNvGraphicFramePr>
            <a:graphicFrameLocks noGrp="1"/>
          </p:cNvGraphicFramePr>
          <p:nvPr>
            <p:ph type="chart" sz="quarter" idx="13"/>
            <p:extLst>
              <p:ext uri="{D42A27DB-BD31-4B8C-83A1-F6EECF244321}">
                <p14:modId xmlns:p14="http://schemas.microsoft.com/office/powerpoint/2010/main" val="949075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981E28-8CFD-4E7F-9605-F9660AF7D7FE}"/>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44AF8C15-557B-4912-B69A-F174CA0119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4026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BED38-1F56-421C-B4BB-DE84C5E3091A}"/>
              </a:ext>
            </a:extLst>
          </p:cNvPr>
          <p:cNvSpPr>
            <a:spLocks noGrp="1"/>
          </p:cNvSpPr>
          <p:nvPr>
            <p:ph type="title"/>
          </p:nvPr>
        </p:nvSpPr>
        <p:spPr/>
        <p:txBody>
          <a:bodyPr/>
          <a:lstStyle/>
          <a:p>
            <a:r>
              <a:rPr lang="en-US"/>
              <a:t>Facebook Engaged Users | All profiles</a:t>
            </a:r>
          </a:p>
        </p:txBody>
      </p:sp>
      <p:graphicFrame>
        <p:nvGraphicFramePr>
          <p:cNvPr id="6" name="Chart Placeholder 5">
            <a:extLst>
              <a:ext uri="{FF2B5EF4-FFF2-40B4-BE49-F238E27FC236}">
                <a16:creationId xmlns:a16="http://schemas.microsoft.com/office/drawing/2014/main" id="{1D69B3ED-6868-4308-9B78-7C73A77AC9B2}"/>
              </a:ext>
            </a:extLst>
          </p:cNvPr>
          <p:cNvGraphicFramePr>
            <a:graphicFrameLocks noGrp="1"/>
          </p:cNvGraphicFramePr>
          <p:nvPr>
            <p:ph type="chart" sz="quarter" idx="13"/>
            <p:extLst>
              <p:ext uri="{D42A27DB-BD31-4B8C-83A1-F6EECF244321}">
                <p14:modId xmlns:p14="http://schemas.microsoft.com/office/powerpoint/2010/main" val="138763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CD1F44-CC99-4D8A-9F1D-B13642E94426}"/>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990747B5-702A-4C73-9F3B-1B87C1C6A4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302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B6B3F-A1F5-4E07-89D1-BA2D8F8810DD}"/>
              </a:ext>
            </a:extLst>
          </p:cNvPr>
          <p:cNvSpPr>
            <a:spLocks noGrp="1"/>
          </p:cNvSpPr>
          <p:nvPr>
            <p:ph type="title"/>
          </p:nvPr>
        </p:nvSpPr>
        <p:spPr/>
        <p:txBody>
          <a:bodyPr/>
          <a:lstStyle/>
          <a:p>
            <a:r>
              <a:rPr lang="en-US"/>
              <a:t>Facebook Engagement Rate By Post Type | All profiles</a:t>
            </a:r>
          </a:p>
        </p:txBody>
      </p:sp>
      <p:graphicFrame>
        <p:nvGraphicFramePr>
          <p:cNvPr id="6" name="Chart Placeholder 5">
            <a:extLst>
              <a:ext uri="{FF2B5EF4-FFF2-40B4-BE49-F238E27FC236}">
                <a16:creationId xmlns:a16="http://schemas.microsoft.com/office/drawing/2014/main" id="{D27CF3DC-7681-41FE-8CDE-F4E51C10574C}"/>
              </a:ext>
            </a:extLst>
          </p:cNvPr>
          <p:cNvGraphicFramePr>
            <a:graphicFrameLocks noGrp="1"/>
          </p:cNvGraphicFramePr>
          <p:nvPr>
            <p:ph type="chart" sz="quarter" idx="13"/>
            <p:extLst>
              <p:ext uri="{D42A27DB-BD31-4B8C-83A1-F6EECF244321}">
                <p14:modId xmlns:p14="http://schemas.microsoft.com/office/powerpoint/2010/main" val="3668200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FDFE38-34E5-485F-AB78-5CA6F9C2AF55}"/>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B3B72FC1-BBEB-4242-B89C-C28DF4973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7162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44D82-9B0C-4FB1-8F18-FB5D2A3A613B}"/>
              </a:ext>
            </a:extLst>
          </p:cNvPr>
          <p:cNvSpPr>
            <a:spLocks noGrp="1"/>
          </p:cNvSpPr>
          <p:nvPr>
            <p:ph type="title"/>
          </p:nvPr>
        </p:nvSpPr>
        <p:spPr/>
        <p:txBody>
          <a:bodyPr/>
          <a:lstStyle/>
          <a:p>
            <a:r>
              <a:rPr lang="en-US"/>
              <a:t>Facebook Engagement Rate | All profiles</a:t>
            </a:r>
          </a:p>
        </p:txBody>
      </p:sp>
      <p:graphicFrame>
        <p:nvGraphicFramePr>
          <p:cNvPr id="6" name="Chart Placeholder 5">
            <a:extLst>
              <a:ext uri="{FF2B5EF4-FFF2-40B4-BE49-F238E27FC236}">
                <a16:creationId xmlns:a16="http://schemas.microsoft.com/office/drawing/2014/main" id="{8868D3FE-9FD1-447B-981A-3E08FB176511}"/>
              </a:ext>
            </a:extLst>
          </p:cNvPr>
          <p:cNvGraphicFramePr>
            <a:graphicFrameLocks noGrp="1"/>
          </p:cNvGraphicFramePr>
          <p:nvPr>
            <p:ph type="chart" sz="quarter" idx="13"/>
            <p:extLst>
              <p:ext uri="{D42A27DB-BD31-4B8C-83A1-F6EECF244321}">
                <p14:modId xmlns:p14="http://schemas.microsoft.com/office/powerpoint/2010/main" val="1420700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E5183A-C6DE-4FB4-A581-6F92D46492FA}"/>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C2E23DDB-A1CF-4782-BC94-3A5F7CD4C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7943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7F656-A847-40A4-9B96-CB81FAFDEEB5}"/>
              </a:ext>
            </a:extLst>
          </p:cNvPr>
          <p:cNvSpPr>
            <a:spLocks noGrp="1"/>
          </p:cNvSpPr>
          <p:nvPr>
            <p:ph type="title"/>
          </p:nvPr>
        </p:nvSpPr>
        <p:spPr/>
        <p:txBody>
          <a:bodyPr/>
          <a:lstStyle/>
          <a:p>
            <a:r>
              <a:rPr lang="en-US"/>
              <a:t>Facebook Video Views | All profiles</a:t>
            </a:r>
          </a:p>
        </p:txBody>
      </p:sp>
      <p:graphicFrame>
        <p:nvGraphicFramePr>
          <p:cNvPr id="6" name="Chart Placeholder 5">
            <a:extLst>
              <a:ext uri="{FF2B5EF4-FFF2-40B4-BE49-F238E27FC236}">
                <a16:creationId xmlns:a16="http://schemas.microsoft.com/office/drawing/2014/main" id="{B978B235-2542-4E56-8450-F2469AF9C489}"/>
              </a:ext>
            </a:extLst>
          </p:cNvPr>
          <p:cNvGraphicFramePr>
            <a:graphicFrameLocks noGrp="1"/>
          </p:cNvGraphicFramePr>
          <p:nvPr>
            <p:ph type="chart" sz="quarter" idx="13"/>
            <p:extLst>
              <p:ext uri="{D42A27DB-BD31-4B8C-83A1-F6EECF244321}">
                <p14:modId xmlns:p14="http://schemas.microsoft.com/office/powerpoint/2010/main" val="3047596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A27595-F25B-4AC4-B8E2-50FE39ACDCF3}"/>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2011FF5B-C647-4AA8-BE2A-9E24CD53F8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874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42562-3BC6-43E2-94E2-0BA2FD86E674}"/>
              </a:ext>
            </a:extLst>
          </p:cNvPr>
          <p:cNvSpPr>
            <a:spLocks noGrp="1"/>
          </p:cNvSpPr>
          <p:nvPr>
            <p:ph type="title"/>
          </p:nvPr>
        </p:nvSpPr>
        <p:spPr/>
        <p:txBody>
          <a:bodyPr/>
          <a:lstStyle/>
          <a:p>
            <a:r>
              <a:rPr lang="en-US"/>
              <a:t>Instagram Followers Demographics | All profiles</a:t>
            </a:r>
          </a:p>
        </p:txBody>
      </p:sp>
      <p:graphicFrame>
        <p:nvGraphicFramePr>
          <p:cNvPr id="6" name="Chart Placeholder 5">
            <a:extLst>
              <a:ext uri="{FF2B5EF4-FFF2-40B4-BE49-F238E27FC236}">
                <a16:creationId xmlns:a16="http://schemas.microsoft.com/office/drawing/2014/main" id="{3480DA5B-AD3A-4974-87F4-F784E86B1072}"/>
              </a:ext>
            </a:extLst>
          </p:cNvPr>
          <p:cNvGraphicFramePr>
            <a:graphicFrameLocks noGrp="1"/>
          </p:cNvGraphicFramePr>
          <p:nvPr>
            <p:ph type="chart" sz="quarter" idx="13"/>
            <p:extLst>
              <p:ext uri="{D42A27DB-BD31-4B8C-83A1-F6EECF244321}">
                <p14:modId xmlns:p14="http://schemas.microsoft.com/office/powerpoint/2010/main" val="3804241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FADBDD-6E18-49BE-B508-85EBB07544F3}"/>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12AE1B27-00F0-4A0A-A698-811DFECA89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1144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62E35-9522-44D7-AED9-609564978898}"/>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0952D5AA-6795-4234-B01A-8EA9C8E10AA6}"/>
              </a:ext>
            </a:extLst>
          </p:cNvPr>
          <p:cNvGraphicFramePr>
            <a:graphicFrameLocks noGrp="1"/>
          </p:cNvGraphicFramePr>
          <p:nvPr>
            <p:ph type="chart" sz="quarter" idx="13"/>
            <p:extLst>
              <p:ext uri="{D42A27DB-BD31-4B8C-83A1-F6EECF244321}">
                <p14:modId xmlns:p14="http://schemas.microsoft.com/office/powerpoint/2010/main" val="3443868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A3BA2D-6FAD-4B3C-96DB-710639BE53CF}"/>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5D375996-C498-4080-B45F-ACD7B7110D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8514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D5B2F-E6A1-49FC-A37D-15D572676BDE}"/>
              </a:ext>
            </a:extLst>
          </p:cNvPr>
          <p:cNvSpPr>
            <a:spLocks noGrp="1"/>
          </p:cNvSpPr>
          <p:nvPr>
            <p:ph type="title"/>
          </p:nvPr>
        </p:nvSpPr>
        <p:spPr/>
        <p:txBody>
          <a:bodyPr/>
          <a:lstStyle/>
          <a:p>
            <a:r>
              <a:rPr lang="en-US"/>
              <a:t>Facebook Fan Demographics | All profiles</a:t>
            </a:r>
          </a:p>
        </p:txBody>
      </p:sp>
      <p:graphicFrame>
        <p:nvGraphicFramePr>
          <p:cNvPr id="6" name="Chart Placeholder 5">
            <a:extLst>
              <a:ext uri="{FF2B5EF4-FFF2-40B4-BE49-F238E27FC236}">
                <a16:creationId xmlns:a16="http://schemas.microsoft.com/office/drawing/2014/main" id="{736C58B2-41EA-4DD3-9187-80BB4C1FB637}"/>
              </a:ext>
            </a:extLst>
          </p:cNvPr>
          <p:cNvGraphicFramePr>
            <a:graphicFrameLocks noGrp="1"/>
          </p:cNvGraphicFramePr>
          <p:nvPr>
            <p:ph type="chart" sz="quarter" idx="13"/>
            <p:extLst>
              <p:ext uri="{D42A27DB-BD31-4B8C-83A1-F6EECF244321}">
                <p14:modId xmlns:p14="http://schemas.microsoft.com/office/powerpoint/2010/main" val="1580864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8E2728-F30F-4192-9B08-EA296B1223C8}"/>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E29126BC-7471-4634-AFCD-C781C6C012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5756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F1713-2E6B-4293-B2AE-A931972DAE9D}"/>
              </a:ext>
            </a:extLst>
          </p:cNvPr>
          <p:cNvSpPr>
            <a:spLocks noGrp="1"/>
          </p:cNvSpPr>
          <p:nvPr>
            <p:ph type="title"/>
          </p:nvPr>
        </p:nvSpPr>
        <p:spPr/>
        <p:txBody>
          <a:bodyPr/>
          <a:lstStyle/>
          <a:p>
            <a:r>
              <a:rPr lang="en-US"/>
              <a:t>Facebook Ads Performance Table | All profiles</a:t>
            </a:r>
          </a:p>
        </p:txBody>
      </p:sp>
      <p:graphicFrame>
        <p:nvGraphicFramePr>
          <p:cNvPr id="5" name="Table Placeholder 4">
            <a:extLst>
              <a:ext uri="{FF2B5EF4-FFF2-40B4-BE49-F238E27FC236}">
                <a16:creationId xmlns:a16="http://schemas.microsoft.com/office/drawing/2014/main" id="{06CE1D14-B56A-4F58-BCA7-B30D2B124E7E}"/>
              </a:ext>
            </a:extLst>
          </p:cNvPr>
          <p:cNvGraphicFramePr>
            <a:graphicFrameLocks noGrp="1"/>
          </p:cNvGraphicFramePr>
          <p:nvPr>
            <p:ph type="tbl" sz="quarter" idx="13"/>
            <p:extLst>
              <p:ext uri="{D42A27DB-BD31-4B8C-83A1-F6EECF244321}">
                <p14:modId xmlns:p14="http://schemas.microsoft.com/office/powerpoint/2010/main" val="2791939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7070518"/>
                    </a:ext>
                  </a:extLst>
                </a:gridCol>
                <a:gridCol w="1975104">
                  <a:extLst>
                    <a:ext uri="{9D8B030D-6E8A-4147-A177-3AD203B41FA5}">
                      <a16:colId xmlns:a16="http://schemas.microsoft.com/office/drawing/2014/main" val="1674565329"/>
                    </a:ext>
                  </a:extLst>
                </a:gridCol>
                <a:gridCol w="740664">
                  <a:extLst>
                    <a:ext uri="{9D8B030D-6E8A-4147-A177-3AD203B41FA5}">
                      <a16:colId xmlns:a16="http://schemas.microsoft.com/office/drawing/2014/main" val="1363961085"/>
                    </a:ext>
                  </a:extLst>
                </a:gridCol>
                <a:gridCol w="740664">
                  <a:extLst>
                    <a:ext uri="{9D8B030D-6E8A-4147-A177-3AD203B41FA5}">
                      <a16:colId xmlns:a16="http://schemas.microsoft.com/office/drawing/2014/main" val="1303371225"/>
                    </a:ext>
                  </a:extLst>
                </a:gridCol>
                <a:gridCol w="740664">
                  <a:extLst>
                    <a:ext uri="{9D8B030D-6E8A-4147-A177-3AD203B41FA5}">
                      <a16:colId xmlns:a16="http://schemas.microsoft.com/office/drawing/2014/main" val="3932239981"/>
                    </a:ext>
                  </a:extLst>
                </a:gridCol>
                <a:gridCol w="740664">
                  <a:extLst>
                    <a:ext uri="{9D8B030D-6E8A-4147-A177-3AD203B41FA5}">
                      <a16:colId xmlns:a16="http://schemas.microsoft.com/office/drawing/2014/main" val="3811582583"/>
                    </a:ext>
                  </a:extLst>
                </a:gridCol>
                <a:gridCol w="740664">
                  <a:extLst>
                    <a:ext uri="{9D8B030D-6E8A-4147-A177-3AD203B41FA5}">
                      <a16:colId xmlns:a16="http://schemas.microsoft.com/office/drawing/2014/main" val="3877990995"/>
                    </a:ext>
                  </a:extLst>
                </a:gridCol>
              </a:tblGrid>
              <a:tr h="370840">
                <a:tc>
                  <a:txBody>
                    <a:bodyPr/>
                    <a:lstStyle/>
                    <a:p>
                      <a:r>
                        <a:rPr lang="en-US" sz="1000"/>
                        <a:t>Ad</a:t>
                      </a:r>
                    </a:p>
                  </a:txBody>
                  <a:tcPr/>
                </a:tc>
                <a:tc>
                  <a:txBody>
                    <a:bodyPr/>
                    <a:lstStyle/>
                    <a:p>
                      <a:r>
                        <a:rPr lang="en-US" sz="1000"/>
                        <a:t>Thumbnail</a:t>
                      </a:r>
                    </a:p>
                  </a:txBody>
                  <a:tcPr/>
                </a:tc>
                <a:tc>
                  <a:txBody>
                    <a:bodyPr/>
                    <a:lstStyle/>
                    <a:p>
                      <a:r>
                        <a:rPr lang="en-US" sz="1000"/>
                        <a:t>Spend</a:t>
                      </a:r>
                    </a:p>
                  </a:txBody>
                  <a:tcPr/>
                </a:tc>
                <a:tc>
                  <a:txBody>
                    <a:bodyPr/>
                    <a:lstStyle/>
                    <a:p>
                      <a:r>
                        <a:rPr lang="en-US" sz="1000"/>
                        <a:t>Frequency</a:t>
                      </a:r>
                    </a:p>
                  </a:txBody>
                  <a:tcPr/>
                </a:tc>
                <a:tc>
                  <a:txBody>
                    <a:bodyPr/>
                    <a:lstStyle/>
                    <a:p>
                      <a:r>
                        <a:rPr lang="en-US" sz="1000"/>
                        <a:t>Impressions</a:t>
                      </a:r>
                    </a:p>
                  </a:txBody>
                  <a:tcPr/>
                </a:tc>
                <a:tc>
                  <a:txBody>
                    <a:bodyPr/>
                    <a:lstStyle/>
                    <a:p>
                      <a:r>
                        <a:rPr lang="en-US" sz="1000"/>
                        <a:t>Unique Link Clicks</a:t>
                      </a:r>
                    </a:p>
                  </a:txBody>
                  <a:tcPr/>
                </a:tc>
                <a:tc>
                  <a:txBody>
                    <a:bodyPr/>
                    <a:lstStyle/>
                    <a:p>
                      <a:r>
                        <a:rPr lang="en-US" sz="1000"/>
                        <a:t>Clicks</a:t>
                      </a:r>
                    </a:p>
                  </a:txBody>
                  <a:tcPr/>
                </a:tc>
                <a:extLst>
                  <a:ext uri="{0D108BD9-81ED-4DB2-BD59-A6C34878D82A}">
                    <a16:rowId xmlns:a16="http://schemas.microsoft.com/office/drawing/2014/main" val="2242669217"/>
                  </a:ext>
                </a:extLst>
              </a:tr>
              <a:tr h="370840">
                <a:tc>
                  <a:txBody>
                    <a:bodyPr/>
                    <a:lstStyle/>
                    <a:p>
                      <a:r>
                        <a:rPr lang="en-US" sz="1000" b="1"/>
                        <a:t>SPAM® UK - 2022-05-13 17:08:48</a:t>
                      </a:r>
                      <a:r>
                        <a:rPr lang="en-US" sz="1000"/>
                        <a:t>
 Getting people round for the big game this weekend? Don't do snacks by halves. Try these fabulous loaded fries from Ollie Eats. Make your fries even more satisfrying with some SPAM® chopped pork and ham and add a real kick with peppers chilli sauce and mayo.
https://www.instagram.com/reel/CddyQxpvBQO/?igshid=MDJmNzVkMjY=</a:t>
                      </a:r>
                    </a:p>
                  </a:txBody>
                  <a:tcPr/>
                </a:tc>
                <a:tc>
                  <a:txBody>
                    <a:bodyPr/>
                    <a:lstStyle/>
                    <a:p>
                      <a:r>
                        <a:rPr lang="en-US" sz="1000"/>
                        <a:t>https://external-iad3-2.xx.fbcdn.net/safe_image.php?w=720&amp;h=720&amp;url=https%3A%2F%2Fwww.facebook.com%2Fads%2Fimage%2F%3Fd%3DAQJibM0ztfODCsrMKDJgDOeL1dp-dmCL8JIfasbbGdOTmWzzh7HUdkgPQO0XYaAWvXgnw8H-LQxuM-B_Kj5ZVw6tv8gF5CCbCcf7o8ObLpLf-_ZU3gQLi4eIOWblkjUQTw7Bqdsp9vYPacwOUds0mZiw&amp;cfs=1&amp;ext=emg0&amp;utld=facebook.com&amp;_nc_oe=70723&amp;_nc_sid=505865&amp;_nc_o2e=1&amp;ccb=3-6&amp;_nc_hash=AQF01izx_IcpSVdh</a:t>
                      </a:r>
                    </a:p>
                  </a:txBody>
                  <a:tcPr/>
                </a:tc>
                <a:tc>
                  <a:txBody>
                    <a:bodyPr/>
                    <a:lstStyle/>
                    <a:p>
                      <a:r>
                        <a:rPr lang="en-US" sz="1000"/>
                        <a:t>10 GBP</a:t>
                      </a:r>
                    </a:p>
                  </a:txBody>
                  <a:tcPr/>
                </a:tc>
                <a:tc>
                  <a:txBody>
                    <a:bodyPr/>
                    <a:lstStyle/>
                    <a:p>
                      <a:r>
                        <a:rPr lang="en-US" sz="1000"/>
                        <a:t>1.07</a:t>
                      </a:r>
                    </a:p>
                  </a:txBody>
                  <a:tcPr/>
                </a:tc>
                <a:tc>
                  <a:txBody>
                    <a:bodyPr/>
                    <a:lstStyle/>
                    <a:p>
                      <a:r>
                        <a:rPr lang="en-US" sz="1000"/>
                        <a:t>2468</a:t>
                      </a:r>
                    </a:p>
                  </a:txBody>
                  <a:tcPr/>
                </a:tc>
                <a:tc>
                  <a:txBody>
                    <a:bodyPr/>
                    <a:lstStyle/>
                    <a:p>
                      <a:r>
                        <a:rPr lang="en-US" sz="1000"/>
                        <a:t>39</a:t>
                      </a:r>
                    </a:p>
                  </a:txBody>
                  <a:tcPr/>
                </a:tc>
                <a:tc>
                  <a:txBody>
                    <a:bodyPr/>
                    <a:lstStyle/>
                    <a:p>
                      <a:r>
                        <a:rPr lang="en-US" sz="1000"/>
                        <a:t>142</a:t>
                      </a:r>
                    </a:p>
                  </a:txBody>
                  <a:tcPr/>
                </a:tc>
                <a:extLst>
                  <a:ext uri="{0D108BD9-81ED-4DB2-BD59-A6C34878D82A}">
                    <a16:rowId xmlns:a16="http://schemas.microsoft.com/office/drawing/2014/main" val="220953236"/>
                  </a:ext>
                </a:extLst>
              </a:tr>
              <a:tr h="370840">
                <a:tc>
                  <a:txBody>
                    <a:bodyPr/>
                    <a:lstStyle/>
                    <a:p>
                      <a:r>
                        <a:rPr lang="en-US" sz="1000" b="1"/>
                        <a:t>SPAM® UK - 2022-04-01 09:48:47</a:t>
                      </a:r>
                      <a:r>
                        <a:rPr lang="en-US" sz="1000"/>
                        <a:t>
 Back by popular demand, the ideal sandwich maker! Specially shaped for those dainty triangular butties we all love in the afternoon.</a:t>
                      </a:r>
                    </a:p>
                  </a:txBody>
                  <a:tcPr/>
                </a:tc>
                <a:tc>
                  <a:txBody>
                    <a:bodyPr/>
                    <a:lstStyle/>
                    <a:p>
                      <a:r>
                        <a:rPr lang="en-US" sz="1000"/>
                        <a:t>https://scontent-iad3-2.xx.fbcdn.net/v/t39.30808-6/277227850_5291164284247785_7414455497096167800_n.jpg?stp=dst-jpg_p720x720&amp;_nc_cat=106&amp;ccb=1-7&amp;_nc_sid=8024bb&amp;_nc_ohc=43DZkqcs7i8AX9CSqcZ&amp;_nc_ht=scontent-iad3-2.xx&amp;edm=AKIiGfEEAAAA&amp;oh=00_AT9A92erhZCYpl9Pna5z2wXdwweIw3iyS55XNDpHjT3_fw&amp;oe=62D458F3</a:t>
                      </a:r>
                    </a:p>
                  </a:txBody>
                  <a:tcPr/>
                </a:tc>
                <a:tc>
                  <a:txBody>
                    <a:bodyPr/>
                    <a:lstStyle/>
                    <a:p>
                      <a:r>
                        <a:rPr lang="en-US" sz="1000"/>
                        <a:t>20 GBP</a:t>
                      </a:r>
                    </a:p>
                  </a:txBody>
                  <a:tcPr/>
                </a:tc>
                <a:tc>
                  <a:txBody>
                    <a:bodyPr/>
                    <a:lstStyle/>
                    <a:p>
                      <a:r>
                        <a:rPr lang="en-US" sz="1000"/>
                        <a:t>1.50</a:t>
                      </a:r>
                    </a:p>
                  </a:txBody>
                  <a:tcPr/>
                </a:tc>
                <a:tc>
                  <a:txBody>
                    <a:bodyPr/>
                    <a:lstStyle/>
                    <a:p>
                      <a:r>
                        <a:rPr lang="en-US" sz="1000"/>
                        <a:t>8798</a:t>
                      </a:r>
                    </a:p>
                  </a:txBody>
                  <a:tcPr/>
                </a:tc>
                <a:tc>
                  <a:txBody>
                    <a:bodyPr/>
                    <a:lstStyle/>
                    <a:p>
                      <a:r>
                        <a:rPr lang="en-US" sz="1000"/>
                        <a:t>n/a</a:t>
                      </a:r>
                    </a:p>
                  </a:txBody>
                  <a:tcPr/>
                </a:tc>
                <a:tc>
                  <a:txBody>
                    <a:bodyPr/>
                    <a:lstStyle/>
                    <a:p>
                      <a:r>
                        <a:rPr lang="en-US" sz="1000"/>
                        <a:t>635</a:t>
                      </a:r>
                    </a:p>
                  </a:txBody>
                  <a:tcPr/>
                </a:tc>
                <a:extLst>
                  <a:ext uri="{0D108BD9-81ED-4DB2-BD59-A6C34878D82A}">
                    <a16:rowId xmlns:a16="http://schemas.microsoft.com/office/drawing/2014/main" val="3084883114"/>
                  </a:ext>
                </a:extLst>
              </a:tr>
            </a:tbl>
          </a:graphicData>
        </a:graphic>
      </p:graphicFrame>
      <p:sp>
        <p:nvSpPr>
          <p:cNvPr id="4" name="Text Placeholder 3">
            <a:extLst>
              <a:ext uri="{FF2B5EF4-FFF2-40B4-BE49-F238E27FC236}">
                <a16:creationId xmlns:a16="http://schemas.microsoft.com/office/drawing/2014/main" id="{FDB24002-CD24-4D74-9887-298A8B9E16FA}"/>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3618434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75659-F342-4ACC-AC35-618AAF532158}"/>
              </a:ext>
            </a:extLst>
          </p:cNvPr>
          <p:cNvSpPr>
            <a:spLocks noGrp="1"/>
          </p:cNvSpPr>
          <p:nvPr>
            <p:ph type="title"/>
          </p:nvPr>
        </p:nvSpPr>
        <p:spPr/>
        <p:txBody>
          <a:bodyPr/>
          <a:lstStyle/>
          <a:p>
            <a:r>
              <a:rPr lang="en-US"/>
              <a:t>Facebook Fans By City Table | All profiles</a:t>
            </a:r>
          </a:p>
        </p:txBody>
      </p:sp>
      <p:graphicFrame>
        <p:nvGraphicFramePr>
          <p:cNvPr id="5" name="Table Placeholder 4">
            <a:extLst>
              <a:ext uri="{FF2B5EF4-FFF2-40B4-BE49-F238E27FC236}">
                <a16:creationId xmlns:a16="http://schemas.microsoft.com/office/drawing/2014/main" id="{252B0C80-EE3E-4C36-946E-FF665C96CD15}"/>
              </a:ext>
            </a:extLst>
          </p:cNvPr>
          <p:cNvGraphicFramePr>
            <a:graphicFrameLocks noGrp="1"/>
          </p:cNvGraphicFramePr>
          <p:nvPr>
            <p:ph type="tbl" sz="quarter" idx="13"/>
            <p:extLst>
              <p:ext uri="{D42A27DB-BD31-4B8C-83A1-F6EECF244321}">
                <p14:modId xmlns:p14="http://schemas.microsoft.com/office/powerpoint/2010/main" val="3151045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82254201"/>
                    </a:ext>
                  </a:extLst>
                </a:gridCol>
                <a:gridCol w="1645920">
                  <a:extLst>
                    <a:ext uri="{9D8B030D-6E8A-4147-A177-3AD203B41FA5}">
                      <a16:colId xmlns:a16="http://schemas.microsoft.com/office/drawing/2014/main" val="728665263"/>
                    </a:ext>
                  </a:extLst>
                </a:gridCol>
                <a:gridCol w="1645920">
                  <a:extLst>
                    <a:ext uri="{9D8B030D-6E8A-4147-A177-3AD203B41FA5}">
                      <a16:colId xmlns:a16="http://schemas.microsoft.com/office/drawing/2014/main" val="686523489"/>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1754951289"/>
                  </a:ext>
                </a:extLst>
              </a:tr>
              <a:tr h="370840">
                <a:tc>
                  <a:txBody>
                    <a:bodyPr/>
                    <a:lstStyle/>
                    <a:p>
                      <a:r>
                        <a:rPr lang="en-US" sz="1000"/>
                        <a:t>London, UK</a:t>
                      </a:r>
                    </a:p>
                  </a:txBody>
                  <a:tcPr/>
                </a:tc>
                <a:tc>
                  <a:txBody>
                    <a:bodyPr/>
                    <a:lstStyle/>
                    <a:p>
                      <a:r>
                        <a:rPr lang="en-US" sz="1000"/>
                        <a:t>5504</a:t>
                      </a:r>
                    </a:p>
                  </a:txBody>
                  <a:tcPr/>
                </a:tc>
                <a:tc>
                  <a:txBody>
                    <a:bodyPr/>
                    <a:lstStyle/>
                    <a:p>
                      <a:r>
                        <a:rPr lang="en-US" sz="1000"/>
                        <a:t>12.1 %</a:t>
                      </a:r>
                    </a:p>
                  </a:txBody>
                  <a:tcPr/>
                </a:tc>
                <a:extLst>
                  <a:ext uri="{0D108BD9-81ED-4DB2-BD59-A6C34878D82A}">
                    <a16:rowId xmlns:a16="http://schemas.microsoft.com/office/drawing/2014/main" val="3719211409"/>
                  </a:ext>
                </a:extLst>
              </a:tr>
              <a:tr h="370840">
                <a:tc>
                  <a:txBody>
                    <a:bodyPr/>
                    <a:lstStyle/>
                    <a:p>
                      <a:r>
                        <a:rPr lang="en-US" sz="1000"/>
                        <a:t>Leeds, UK</a:t>
                      </a:r>
                    </a:p>
                  </a:txBody>
                  <a:tcPr/>
                </a:tc>
                <a:tc>
                  <a:txBody>
                    <a:bodyPr/>
                    <a:lstStyle/>
                    <a:p>
                      <a:r>
                        <a:rPr lang="en-US" sz="1000"/>
                        <a:t>2780</a:t>
                      </a:r>
                    </a:p>
                  </a:txBody>
                  <a:tcPr/>
                </a:tc>
                <a:tc>
                  <a:txBody>
                    <a:bodyPr/>
                    <a:lstStyle/>
                    <a:p>
                      <a:r>
                        <a:rPr lang="en-US" sz="1000"/>
                        <a:t>6.1 %</a:t>
                      </a:r>
                    </a:p>
                  </a:txBody>
                  <a:tcPr/>
                </a:tc>
                <a:extLst>
                  <a:ext uri="{0D108BD9-81ED-4DB2-BD59-A6C34878D82A}">
                    <a16:rowId xmlns:a16="http://schemas.microsoft.com/office/drawing/2014/main" val="2125404136"/>
                  </a:ext>
                </a:extLst>
              </a:tr>
              <a:tr h="370840">
                <a:tc>
                  <a:txBody>
                    <a:bodyPr/>
                    <a:lstStyle/>
                    <a:p>
                      <a:r>
                        <a:rPr lang="en-US" sz="1000"/>
                        <a:t>Bradford, UK</a:t>
                      </a:r>
                    </a:p>
                  </a:txBody>
                  <a:tcPr/>
                </a:tc>
                <a:tc>
                  <a:txBody>
                    <a:bodyPr/>
                    <a:lstStyle/>
                    <a:p>
                      <a:r>
                        <a:rPr lang="en-US" sz="1000"/>
                        <a:t>2384</a:t>
                      </a:r>
                    </a:p>
                  </a:txBody>
                  <a:tcPr/>
                </a:tc>
                <a:tc>
                  <a:txBody>
                    <a:bodyPr/>
                    <a:lstStyle/>
                    <a:p>
                      <a:r>
                        <a:rPr lang="en-US" sz="1000"/>
                        <a:t>5.3 %</a:t>
                      </a:r>
                    </a:p>
                  </a:txBody>
                  <a:tcPr/>
                </a:tc>
                <a:extLst>
                  <a:ext uri="{0D108BD9-81ED-4DB2-BD59-A6C34878D82A}">
                    <a16:rowId xmlns:a16="http://schemas.microsoft.com/office/drawing/2014/main" val="933654480"/>
                  </a:ext>
                </a:extLst>
              </a:tr>
              <a:tr h="370840">
                <a:tc>
                  <a:txBody>
                    <a:bodyPr/>
                    <a:lstStyle/>
                    <a:p>
                      <a:r>
                        <a:rPr lang="en-US" sz="1000"/>
                        <a:t>Manchester, UK</a:t>
                      </a:r>
                    </a:p>
                  </a:txBody>
                  <a:tcPr/>
                </a:tc>
                <a:tc>
                  <a:txBody>
                    <a:bodyPr/>
                    <a:lstStyle/>
                    <a:p>
                      <a:r>
                        <a:rPr lang="en-US" sz="1000"/>
                        <a:t>2295</a:t>
                      </a:r>
                    </a:p>
                  </a:txBody>
                  <a:tcPr/>
                </a:tc>
                <a:tc>
                  <a:txBody>
                    <a:bodyPr/>
                    <a:lstStyle/>
                    <a:p>
                      <a:r>
                        <a:rPr lang="en-US" sz="1000"/>
                        <a:t>5.1 %</a:t>
                      </a:r>
                    </a:p>
                  </a:txBody>
                  <a:tcPr/>
                </a:tc>
                <a:extLst>
                  <a:ext uri="{0D108BD9-81ED-4DB2-BD59-A6C34878D82A}">
                    <a16:rowId xmlns:a16="http://schemas.microsoft.com/office/drawing/2014/main" val="1373041593"/>
                  </a:ext>
                </a:extLst>
              </a:tr>
              <a:tr h="370840">
                <a:tc>
                  <a:txBody>
                    <a:bodyPr/>
                    <a:lstStyle/>
                    <a:p>
                      <a:r>
                        <a:rPr lang="en-US" sz="1000"/>
                        <a:t>Liverpool, UK</a:t>
                      </a:r>
                    </a:p>
                  </a:txBody>
                  <a:tcPr/>
                </a:tc>
                <a:tc>
                  <a:txBody>
                    <a:bodyPr/>
                    <a:lstStyle/>
                    <a:p>
                      <a:r>
                        <a:rPr lang="en-US" sz="1000"/>
                        <a:t>1707</a:t>
                      </a:r>
                    </a:p>
                  </a:txBody>
                  <a:tcPr/>
                </a:tc>
                <a:tc>
                  <a:txBody>
                    <a:bodyPr/>
                    <a:lstStyle/>
                    <a:p>
                      <a:r>
                        <a:rPr lang="en-US" sz="1000"/>
                        <a:t>3.8 %</a:t>
                      </a:r>
                    </a:p>
                  </a:txBody>
                  <a:tcPr/>
                </a:tc>
                <a:extLst>
                  <a:ext uri="{0D108BD9-81ED-4DB2-BD59-A6C34878D82A}">
                    <a16:rowId xmlns:a16="http://schemas.microsoft.com/office/drawing/2014/main" val="806323368"/>
                  </a:ext>
                </a:extLst>
              </a:tr>
              <a:tr h="370840">
                <a:tc>
                  <a:txBody>
                    <a:bodyPr/>
                    <a:lstStyle/>
                    <a:p>
                      <a:r>
                        <a:rPr lang="en-US" sz="1000"/>
                        <a:t>Birmingham, UK</a:t>
                      </a:r>
                    </a:p>
                  </a:txBody>
                  <a:tcPr/>
                </a:tc>
                <a:tc>
                  <a:txBody>
                    <a:bodyPr/>
                    <a:lstStyle/>
                    <a:p>
                      <a:r>
                        <a:rPr lang="en-US" sz="1000"/>
                        <a:t>1461</a:t>
                      </a:r>
                    </a:p>
                  </a:txBody>
                  <a:tcPr/>
                </a:tc>
                <a:tc>
                  <a:txBody>
                    <a:bodyPr/>
                    <a:lstStyle/>
                    <a:p>
                      <a:r>
                        <a:rPr lang="en-US" sz="1000"/>
                        <a:t>3.2 %</a:t>
                      </a:r>
                    </a:p>
                  </a:txBody>
                  <a:tcPr/>
                </a:tc>
                <a:extLst>
                  <a:ext uri="{0D108BD9-81ED-4DB2-BD59-A6C34878D82A}">
                    <a16:rowId xmlns:a16="http://schemas.microsoft.com/office/drawing/2014/main" val="25322907"/>
                  </a:ext>
                </a:extLst>
              </a:tr>
              <a:tr h="370840">
                <a:tc>
                  <a:txBody>
                    <a:bodyPr/>
                    <a:lstStyle/>
                    <a:p>
                      <a:r>
                        <a:rPr lang="en-US" sz="1000"/>
                        <a:t>Barnsley, UK</a:t>
                      </a:r>
                    </a:p>
                  </a:txBody>
                  <a:tcPr/>
                </a:tc>
                <a:tc>
                  <a:txBody>
                    <a:bodyPr/>
                    <a:lstStyle/>
                    <a:p>
                      <a:r>
                        <a:rPr lang="en-US" sz="1000"/>
                        <a:t>1442</a:t>
                      </a:r>
                    </a:p>
                  </a:txBody>
                  <a:tcPr/>
                </a:tc>
                <a:tc>
                  <a:txBody>
                    <a:bodyPr/>
                    <a:lstStyle/>
                    <a:p>
                      <a:r>
                        <a:rPr lang="en-US" sz="1000"/>
                        <a:t>3.2 %</a:t>
                      </a:r>
                    </a:p>
                  </a:txBody>
                  <a:tcPr/>
                </a:tc>
                <a:extLst>
                  <a:ext uri="{0D108BD9-81ED-4DB2-BD59-A6C34878D82A}">
                    <a16:rowId xmlns:a16="http://schemas.microsoft.com/office/drawing/2014/main" val="3758926593"/>
                  </a:ext>
                </a:extLst>
              </a:tr>
              <a:tr h="370840">
                <a:tc>
                  <a:txBody>
                    <a:bodyPr/>
                    <a:lstStyle/>
                    <a:p>
                      <a:r>
                        <a:rPr lang="en-US" sz="1000"/>
                        <a:t>Glasgow, UK</a:t>
                      </a:r>
                    </a:p>
                  </a:txBody>
                  <a:tcPr/>
                </a:tc>
                <a:tc>
                  <a:txBody>
                    <a:bodyPr/>
                    <a:lstStyle/>
                    <a:p>
                      <a:r>
                        <a:rPr lang="en-US" sz="1000"/>
                        <a:t>1312</a:t>
                      </a:r>
                    </a:p>
                  </a:txBody>
                  <a:tcPr/>
                </a:tc>
                <a:tc>
                  <a:txBody>
                    <a:bodyPr/>
                    <a:lstStyle/>
                    <a:p>
                      <a:r>
                        <a:rPr lang="en-US" sz="1000"/>
                        <a:t>2.9 %</a:t>
                      </a:r>
                    </a:p>
                  </a:txBody>
                  <a:tcPr/>
                </a:tc>
                <a:extLst>
                  <a:ext uri="{0D108BD9-81ED-4DB2-BD59-A6C34878D82A}">
                    <a16:rowId xmlns:a16="http://schemas.microsoft.com/office/drawing/2014/main" val="2605231362"/>
                  </a:ext>
                </a:extLst>
              </a:tr>
              <a:tr h="370840">
                <a:tc>
                  <a:txBody>
                    <a:bodyPr/>
                    <a:lstStyle/>
                    <a:p>
                      <a:r>
                        <a:rPr lang="en-US" sz="1000"/>
                        <a:t>Sheffield, UK</a:t>
                      </a:r>
                    </a:p>
                  </a:txBody>
                  <a:tcPr/>
                </a:tc>
                <a:tc>
                  <a:txBody>
                    <a:bodyPr/>
                    <a:lstStyle/>
                    <a:p>
                      <a:r>
                        <a:rPr lang="en-US" sz="1000"/>
                        <a:t>1297</a:t>
                      </a:r>
                    </a:p>
                  </a:txBody>
                  <a:tcPr/>
                </a:tc>
                <a:tc>
                  <a:txBody>
                    <a:bodyPr/>
                    <a:lstStyle/>
                    <a:p>
                      <a:r>
                        <a:rPr lang="en-US" sz="1000"/>
                        <a:t>2.9 %</a:t>
                      </a:r>
                    </a:p>
                  </a:txBody>
                  <a:tcPr/>
                </a:tc>
                <a:extLst>
                  <a:ext uri="{0D108BD9-81ED-4DB2-BD59-A6C34878D82A}">
                    <a16:rowId xmlns:a16="http://schemas.microsoft.com/office/drawing/2014/main" val="3094340609"/>
                  </a:ext>
                </a:extLst>
              </a:tr>
              <a:tr h="370840">
                <a:tc>
                  <a:txBody>
                    <a:bodyPr/>
                    <a:lstStyle/>
                    <a:p>
                      <a:r>
                        <a:rPr lang="en-US" sz="1000"/>
                        <a:t>Kingston upon Hull, UK</a:t>
                      </a:r>
                    </a:p>
                  </a:txBody>
                  <a:tcPr/>
                </a:tc>
                <a:tc>
                  <a:txBody>
                    <a:bodyPr/>
                    <a:lstStyle/>
                    <a:p>
                      <a:r>
                        <a:rPr lang="en-US" sz="1000"/>
                        <a:t>1101</a:t>
                      </a:r>
                    </a:p>
                  </a:txBody>
                  <a:tcPr/>
                </a:tc>
                <a:tc>
                  <a:txBody>
                    <a:bodyPr/>
                    <a:lstStyle/>
                    <a:p>
                      <a:r>
                        <a:rPr lang="en-US" sz="1000"/>
                        <a:t>2.4 %</a:t>
                      </a:r>
                    </a:p>
                  </a:txBody>
                  <a:tcPr/>
                </a:tc>
                <a:extLst>
                  <a:ext uri="{0D108BD9-81ED-4DB2-BD59-A6C34878D82A}">
                    <a16:rowId xmlns:a16="http://schemas.microsoft.com/office/drawing/2014/main" val="3385668370"/>
                  </a:ext>
                </a:extLst>
              </a:tr>
            </a:tbl>
          </a:graphicData>
        </a:graphic>
      </p:graphicFrame>
      <p:sp>
        <p:nvSpPr>
          <p:cNvPr id="4" name="Text Placeholder 3">
            <a:extLst>
              <a:ext uri="{FF2B5EF4-FFF2-40B4-BE49-F238E27FC236}">
                <a16:creationId xmlns:a16="http://schemas.microsoft.com/office/drawing/2014/main" id="{EA558FFE-E48D-4E3D-BF37-8FBCF0A6FB6D}"/>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3474720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BFA62-88F2-4701-82D3-6F2F5ACB8DFA}"/>
              </a:ext>
            </a:extLst>
          </p:cNvPr>
          <p:cNvSpPr>
            <a:spLocks noGrp="1"/>
          </p:cNvSpPr>
          <p:nvPr>
            <p:ph type="title"/>
          </p:nvPr>
        </p:nvSpPr>
        <p:spPr/>
        <p:txBody>
          <a:bodyPr/>
          <a:lstStyle/>
          <a:p>
            <a:r>
              <a:rPr lang="en-US"/>
              <a:t>Facebook Own Posts Table | All profiles - 1 of 6</a:t>
            </a:r>
          </a:p>
        </p:txBody>
      </p:sp>
      <p:graphicFrame>
        <p:nvGraphicFramePr>
          <p:cNvPr id="5" name="Table Placeholder 4">
            <a:extLst>
              <a:ext uri="{FF2B5EF4-FFF2-40B4-BE49-F238E27FC236}">
                <a16:creationId xmlns:a16="http://schemas.microsoft.com/office/drawing/2014/main" id="{7855EDA9-1F02-41CA-84B7-13ADC3B7ECE9}"/>
              </a:ext>
            </a:extLst>
          </p:cNvPr>
          <p:cNvGraphicFramePr>
            <a:graphicFrameLocks noGrp="1"/>
          </p:cNvGraphicFramePr>
          <p:nvPr>
            <p:ph type="tbl" sz="quarter" idx="13"/>
            <p:extLst>
              <p:ext uri="{D42A27DB-BD31-4B8C-83A1-F6EECF244321}">
                <p14:modId xmlns:p14="http://schemas.microsoft.com/office/powerpoint/2010/main" val="2417626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0069928"/>
                    </a:ext>
                  </a:extLst>
                </a:gridCol>
                <a:gridCol w="2304288">
                  <a:extLst>
                    <a:ext uri="{9D8B030D-6E8A-4147-A177-3AD203B41FA5}">
                      <a16:colId xmlns:a16="http://schemas.microsoft.com/office/drawing/2014/main" val="1496707726"/>
                    </a:ext>
                  </a:extLst>
                </a:gridCol>
                <a:gridCol w="822960">
                  <a:extLst>
                    <a:ext uri="{9D8B030D-6E8A-4147-A177-3AD203B41FA5}">
                      <a16:colId xmlns:a16="http://schemas.microsoft.com/office/drawing/2014/main" val="3077817950"/>
                    </a:ext>
                  </a:extLst>
                </a:gridCol>
                <a:gridCol w="822960">
                  <a:extLst>
                    <a:ext uri="{9D8B030D-6E8A-4147-A177-3AD203B41FA5}">
                      <a16:colId xmlns:a16="http://schemas.microsoft.com/office/drawing/2014/main" val="2265413007"/>
                    </a:ext>
                  </a:extLst>
                </a:gridCol>
                <a:gridCol w="822960">
                  <a:extLst>
                    <a:ext uri="{9D8B030D-6E8A-4147-A177-3AD203B41FA5}">
                      <a16:colId xmlns:a16="http://schemas.microsoft.com/office/drawing/2014/main" val="1927853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65719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- 2022-05-26 06:00:00</a:t>
                      </a:r>
                      <a:r>
                        <a:rPr kumimoji="0" lang="en-US" sz="1000" b="0" i="0" u="none" strike="noStrike" kern="1200" cap="none" spc="0" normalizeH="0" baseline="0" noProof="0">
                          <a:ln>
                            <a:noFill/>
                          </a:ln>
                          <a:solidFill>
                            <a:prstClr val="black"/>
                          </a:solidFill>
                          <a:effectLst/>
                          <a:uLnTx/>
                          <a:uFillTx/>
                          <a:latin typeface="+mn-lt"/>
                          <a:ea typeface="+mn-ea"/>
                          <a:cs typeface="+mn-cs"/>
                        </a:rPr>
                        <a:t>
 Make it a right royal occasion with SPAM® Chopped Pork and Ham. Brighten up a garden party or event with some SPAM® Bunting and dress for the occasion with a SPAM® Apron, T-Shirt, Camo Cap and Flip-Flops! Cook up some ideas with the international SPAM® Cook Book. To enter simply type JUBILEE in the comments section and you’ll be entered into the prize draw. There is one Jubilee party goody bag to be won. The promotion opens the moment it appears on the 26th May 2022 as a post on the SPAM® UK Facebook and Instagram pages and closes on 30th May 2022. Full terms and conditions can be found at https://www.spam-uk.com/competition-terms-conditions/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283809452_5445500782147467_8844632068413723978_n.jpg?stp=dst-jpg_p720x720&amp;_nc_cat=101&amp;ccb=1-7&amp;_nc_sid=8024bb&amp;_nc_ohc=udaGH718ud4AX-yHzZB&amp;_nc_ht=scontent-iad3-2.xx&amp;edm=AKIiGfEEAAAA&amp;oh=00_AT8RefgsQ6AKphlsbwdNmvTaI6estu4YzOei3CooFfcwpg&amp;oe=62D28F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614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- 2022-04-01 08:01:01</a:t>
                      </a:r>
                      <a:r>
                        <a:rPr kumimoji="0" lang="en-US" sz="1000" b="0" i="0" u="none" strike="noStrike" kern="1200" cap="none" spc="0" normalizeH="0" baseline="0" noProof="0">
                          <a:ln>
                            <a:noFill/>
                          </a:ln>
                          <a:solidFill>
                            <a:prstClr val="black"/>
                          </a:solidFill>
                          <a:effectLst/>
                          <a:uLnTx/>
                          <a:uFillTx/>
                          <a:latin typeface="+mn-lt"/>
                          <a:ea typeface="+mn-ea"/>
                          <a:cs typeface="+mn-cs"/>
                        </a:rPr>
                        <a:t>
 Back by popular demand, the ideal sandwich maker! Specially shaped for those dainty triangular butties we all love in the afternoon.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277227850_5291164284247785_7414455497096167800_n.jpg?stp=dst-jpg_p720x720&amp;_nc_cat=106&amp;ccb=1-7&amp;_nc_sid=8024bb&amp;_nc_ohc=43DZkqcs7i8AX9CSqcZ&amp;_nc_ht=scontent-iad3-2.xx&amp;edm=AKIiGfEEAAAA&amp;oh=00_AT9A92erhZCYpl9Pna5z2wXdwweIw3iyS55XNDpHjT3_fw&amp;oe=62D458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15625406"/>
                  </a:ext>
                </a:extLst>
              </a:tr>
            </a:tbl>
          </a:graphicData>
        </a:graphic>
      </p:graphicFrame>
      <p:sp>
        <p:nvSpPr>
          <p:cNvPr id="4" name="Text Placeholder 3">
            <a:extLst>
              <a:ext uri="{FF2B5EF4-FFF2-40B4-BE49-F238E27FC236}">
                <a16:creationId xmlns:a16="http://schemas.microsoft.com/office/drawing/2014/main" id="{C97D9A49-E9F2-413B-BBCC-84D65041CF64}"/>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1392984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BA8E0-1958-4B21-AC38-97C19BBE4115}"/>
              </a:ext>
            </a:extLst>
          </p:cNvPr>
          <p:cNvSpPr>
            <a:spLocks noGrp="1"/>
          </p:cNvSpPr>
          <p:nvPr>
            <p:ph type="title"/>
          </p:nvPr>
        </p:nvSpPr>
        <p:spPr/>
        <p:txBody>
          <a:bodyPr/>
          <a:lstStyle/>
          <a:p>
            <a:r>
              <a:rPr lang="en-US"/>
              <a:t>Facebook Own Posts Table | All profiles - 2 of 6</a:t>
            </a:r>
          </a:p>
        </p:txBody>
      </p:sp>
      <p:graphicFrame>
        <p:nvGraphicFramePr>
          <p:cNvPr id="5" name="Table Placeholder 4">
            <a:extLst>
              <a:ext uri="{FF2B5EF4-FFF2-40B4-BE49-F238E27FC236}">
                <a16:creationId xmlns:a16="http://schemas.microsoft.com/office/drawing/2014/main" id="{19C70D30-5434-4864-80B6-209E2134A77C}"/>
              </a:ext>
            </a:extLst>
          </p:cNvPr>
          <p:cNvGraphicFramePr>
            <a:graphicFrameLocks noGrp="1"/>
          </p:cNvGraphicFramePr>
          <p:nvPr>
            <p:ph type="tbl" sz="quarter" idx="13"/>
            <p:extLst>
              <p:ext uri="{D42A27DB-BD31-4B8C-83A1-F6EECF244321}">
                <p14:modId xmlns:p14="http://schemas.microsoft.com/office/powerpoint/2010/main" val="113703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31178263"/>
                    </a:ext>
                  </a:extLst>
                </a:gridCol>
                <a:gridCol w="2304288">
                  <a:extLst>
                    <a:ext uri="{9D8B030D-6E8A-4147-A177-3AD203B41FA5}">
                      <a16:colId xmlns:a16="http://schemas.microsoft.com/office/drawing/2014/main" val="828965206"/>
                    </a:ext>
                  </a:extLst>
                </a:gridCol>
                <a:gridCol w="822960">
                  <a:extLst>
                    <a:ext uri="{9D8B030D-6E8A-4147-A177-3AD203B41FA5}">
                      <a16:colId xmlns:a16="http://schemas.microsoft.com/office/drawing/2014/main" val="1033011263"/>
                    </a:ext>
                  </a:extLst>
                </a:gridCol>
                <a:gridCol w="822960">
                  <a:extLst>
                    <a:ext uri="{9D8B030D-6E8A-4147-A177-3AD203B41FA5}">
                      <a16:colId xmlns:a16="http://schemas.microsoft.com/office/drawing/2014/main" val="3987705200"/>
                    </a:ext>
                  </a:extLst>
                </a:gridCol>
                <a:gridCol w="822960">
                  <a:extLst>
                    <a:ext uri="{9D8B030D-6E8A-4147-A177-3AD203B41FA5}">
                      <a16:colId xmlns:a16="http://schemas.microsoft.com/office/drawing/2014/main" val="1606877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32534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- 2022-05-20 09:54:19</a:t>
                      </a:r>
                      <a:r>
                        <a:rPr kumimoji="0" lang="en-US" sz="1000" b="0" i="0" u="none" strike="noStrike" kern="1200" cap="none" spc="0" normalizeH="0" baseline="0" noProof="0">
                          <a:ln>
                            <a:noFill/>
                          </a:ln>
                          <a:solidFill>
                            <a:prstClr val="black"/>
                          </a:solidFill>
                          <a:effectLst/>
                          <a:uLnTx/>
                          <a:uFillTx/>
                          <a:latin typeface="+mn-lt"/>
                          <a:ea typeface="+mn-ea"/>
                          <a:cs typeface="+mn-cs"/>
                        </a:rPr>
                        <a:t>
 Posted @withregram • @fryupinspector Need something delicious and easy to make for breakfast? I made this ‘Satisfrying’ Breakfast Sandwich with SPAM® Chopped Pork and Ham. You can add wherever you fancy but I added hash browns, cheese, fried egg and brown sauce and toasted the bread.
Just pop the hash browns in the oven, fry the Egg and SPAM® Chopped Pork and Ham, pop the bread in the toaster and stack it up when it’s ready. 
SPAM® Chopped Pork and Ham is:
•Made from a unique blend of more than 90% shoulder pork and leg ham.
•Versatile, uniquely tasty and quick, simple and easy-to-use. 
•Perfect alternative to bacon for breakfast.
It’s British Sandwich week w/c 22nd May so get the frying pan out and get creative with a breakfast sandwich using SPAM® Chopped Pork and Ham! #Ad
 #SizzlePorkAndMmm #SPAMbreakfast #britishsandwichweek @officialspamuk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282560304_5432754320088780_5661596235172943200_n.jpg?stp=dst-jpg_s720x720&amp;_nc_cat=111&amp;ccb=1-7&amp;_nc_sid=9e2e56&amp;_nc_ohc=tRdKWNMGWOgAX_1fHW9&amp;_nc_ht=scontent-iad3-2.xx&amp;edm=AKIiGfEEAAAA&amp;oh=00_AT8T6IsuyX5KnrGknvKjkDFEeuNwE-a9TzIhddfBG-yOwA&amp;oe=62D285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784138"/>
                  </a:ext>
                </a:extLst>
              </a:tr>
            </a:tbl>
          </a:graphicData>
        </a:graphic>
      </p:graphicFrame>
      <p:sp>
        <p:nvSpPr>
          <p:cNvPr id="4" name="Text Placeholder 3">
            <a:extLst>
              <a:ext uri="{FF2B5EF4-FFF2-40B4-BE49-F238E27FC236}">
                <a16:creationId xmlns:a16="http://schemas.microsoft.com/office/drawing/2014/main" id="{CC6C5622-FC0D-4272-A3B0-D9B7E209730B}"/>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1493003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12C08-8585-463F-A0A3-F366231EF14C}"/>
              </a:ext>
            </a:extLst>
          </p:cNvPr>
          <p:cNvSpPr>
            <a:spLocks noGrp="1"/>
          </p:cNvSpPr>
          <p:nvPr>
            <p:ph type="title"/>
          </p:nvPr>
        </p:nvSpPr>
        <p:spPr/>
        <p:txBody>
          <a:bodyPr/>
          <a:lstStyle/>
          <a:p>
            <a:r>
              <a:rPr lang="en-US"/>
              <a:t>Facebook Own Posts Table | All profiles - 3 of 6</a:t>
            </a:r>
          </a:p>
        </p:txBody>
      </p:sp>
      <p:graphicFrame>
        <p:nvGraphicFramePr>
          <p:cNvPr id="5" name="Table Placeholder 4">
            <a:extLst>
              <a:ext uri="{FF2B5EF4-FFF2-40B4-BE49-F238E27FC236}">
                <a16:creationId xmlns:a16="http://schemas.microsoft.com/office/drawing/2014/main" id="{198A12C0-BCFC-4A2F-AAFD-99CB87302D7B}"/>
              </a:ext>
            </a:extLst>
          </p:cNvPr>
          <p:cNvGraphicFramePr>
            <a:graphicFrameLocks noGrp="1"/>
          </p:cNvGraphicFramePr>
          <p:nvPr>
            <p:ph type="tbl" sz="quarter" idx="13"/>
            <p:extLst>
              <p:ext uri="{D42A27DB-BD31-4B8C-83A1-F6EECF244321}">
                <p14:modId xmlns:p14="http://schemas.microsoft.com/office/powerpoint/2010/main" val="922453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4997396"/>
                    </a:ext>
                  </a:extLst>
                </a:gridCol>
                <a:gridCol w="2304288">
                  <a:extLst>
                    <a:ext uri="{9D8B030D-6E8A-4147-A177-3AD203B41FA5}">
                      <a16:colId xmlns:a16="http://schemas.microsoft.com/office/drawing/2014/main" val="1679443065"/>
                    </a:ext>
                  </a:extLst>
                </a:gridCol>
                <a:gridCol w="822960">
                  <a:extLst>
                    <a:ext uri="{9D8B030D-6E8A-4147-A177-3AD203B41FA5}">
                      <a16:colId xmlns:a16="http://schemas.microsoft.com/office/drawing/2014/main" val="1064003336"/>
                    </a:ext>
                  </a:extLst>
                </a:gridCol>
                <a:gridCol w="822960">
                  <a:extLst>
                    <a:ext uri="{9D8B030D-6E8A-4147-A177-3AD203B41FA5}">
                      <a16:colId xmlns:a16="http://schemas.microsoft.com/office/drawing/2014/main" val="2980635171"/>
                    </a:ext>
                  </a:extLst>
                </a:gridCol>
                <a:gridCol w="822960">
                  <a:extLst>
                    <a:ext uri="{9D8B030D-6E8A-4147-A177-3AD203B41FA5}">
                      <a16:colId xmlns:a16="http://schemas.microsoft.com/office/drawing/2014/main" val="4169272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8781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- 2022-05-06 07:01:00</a:t>
                      </a:r>
                      <a:r>
                        <a:rPr kumimoji="0" lang="en-US" sz="1000" b="0" i="0" u="none" strike="noStrike" kern="1200" cap="none" spc="0" normalizeH="0" baseline="0" noProof="0">
                          <a:ln>
                            <a:noFill/>
                          </a:ln>
                          <a:solidFill>
                            <a:prstClr val="black"/>
                          </a:solidFill>
                          <a:effectLst/>
                          <a:uLnTx/>
                          <a:uFillTx/>
                          <a:latin typeface="+mn-lt"/>
                          <a:ea typeface="+mn-ea"/>
                          <a:cs typeface="+mn-cs"/>
                        </a:rPr>
                        <a:t>
 Time to satisfry all your indulgences. A special day to celebrate not worrying about what you 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279261005_5384805608216985_3192310635163965038_n.jpg?stp=dst-jpg_p720x720&amp;_nc_cat=108&amp;ccb=1-7&amp;_nc_sid=8024bb&amp;_nc_ohc=ML8NLYse5EIAX8g8IxZ&amp;_nc_ht=scontent-iad3-2.xx&amp;edm=AKIiGfEEAAAA&amp;oh=00_AT_TFMG-lbAjBU7tuzK-TP7Z9ZPS-QZsz4zNmpFQU4AdBw&amp;oe=62D397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14700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- 2022-06-21 06:00:01</a:t>
                      </a:r>
                      <a:r>
                        <a:rPr kumimoji="0" lang="en-US" sz="1000" b="0" i="0" u="none" strike="noStrike" kern="1200" cap="none" spc="0" normalizeH="0" baseline="0" noProof="0">
                          <a:ln>
                            <a:noFill/>
                          </a:ln>
                          <a:solidFill>
                            <a:prstClr val="black"/>
                          </a:solidFill>
                          <a:effectLst/>
                          <a:uLnTx/>
                          <a:uFillTx/>
                          <a:latin typeface="+mn-lt"/>
                          <a:ea typeface="+mn-ea"/>
                          <a:cs typeface="+mn-cs"/>
                        </a:rPr>
                        <a:t>
 It’s the longest day. So either get up horrifically early to watch the sunrise or have a lie in and  look forward to a big satisfrying breakfast to celebrate.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284440161_5451535828210629_3121971460888309492_n.jpg?stp=dst-jpg_p720x720&amp;_nc_cat=100&amp;ccb=1-7&amp;_nc_sid=8024bb&amp;_nc_ohc=u-fsaDZJ2awAX9fiWiH&amp;_nc_ht=scontent-iad3-2.xx&amp;edm=AKIiGfEEAAAA&amp;oh=00_AT8dc0-jc2gOppQKcYMZbN9oM22whZTX1Z2zFaOmg7QSVA&amp;oe=62D36F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29132749"/>
                  </a:ext>
                </a:extLst>
              </a:tr>
            </a:tbl>
          </a:graphicData>
        </a:graphic>
      </p:graphicFrame>
      <p:sp>
        <p:nvSpPr>
          <p:cNvPr id="4" name="Text Placeholder 3">
            <a:extLst>
              <a:ext uri="{FF2B5EF4-FFF2-40B4-BE49-F238E27FC236}">
                <a16:creationId xmlns:a16="http://schemas.microsoft.com/office/drawing/2014/main" id="{1EDF781A-B24C-4D0B-87E2-00F2CF709E9D}"/>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2469676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6577-F253-4F05-A92E-0FFFF4853DCD}"/>
              </a:ext>
            </a:extLst>
          </p:cNvPr>
          <p:cNvSpPr>
            <a:spLocks noGrp="1"/>
          </p:cNvSpPr>
          <p:nvPr>
            <p:ph type="title"/>
          </p:nvPr>
        </p:nvSpPr>
        <p:spPr/>
        <p:txBody>
          <a:bodyPr/>
          <a:lstStyle/>
          <a:p>
            <a:r>
              <a:rPr lang="en-US"/>
              <a:t>Facebook Own Posts Table | All profiles - 4 of 6</a:t>
            </a:r>
          </a:p>
        </p:txBody>
      </p:sp>
      <p:graphicFrame>
        <p:nvGraphicFramePr>
          <p:cNvPr id="5" name="Table Placeholder 4">
            <a:extLst>
              <a:ext uri="{FF2B5EF4-FFF2-40B4-BE49-F238E27FC236}">
                <a16:creationId xmlns:a16="http://schemas.microsoft.com/office/drawing/2014/main" id="{109D9B98-09B0-4E3F-BA2D-E13C09D80A70}"/>
              </a:ext>
            </a:extLst>
          </p:cNvPr>
          <p:cNvGraphicFramePr>
            <a:graphicFrameLocks noGrp="1"/>
          </p:cNvGraphicFramePr>
          <p:nvPr>
            <p:ph type="tbl" sz="quarter" idx="13"/>
            <p:extLst>
              <p:ext uri="{D42A27DB-BD31-4B8C-83A1-F6EECF244321}">
                <p14:modId xmlns:p14="http://schemas.microsoft.com/office/powerpoint/2010/main" val="1298540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000900"/>
                    </a:ext>
                  </a:extLst>
                </a:gridCol>
                <a:gridCol w="2304288">
                  <a:extLst>
                    <a:ext uri="{9D8B030D-6E8A-4147-A177-3AD203B41FA5}">
                      <a16:colId xmlns:a16="http://schemas.microsoft.com/office/drawing/2014/main" val="1437243511"/>
                    </a:ext>
                  </a:extLst>
                </a:gridCol>
                <a:gridCol w="822960">
                  <a:extLst>
                    <a:ext uri="{9D8B030D-6E8A-4147-A177-3AD203B41FA5}">
                      <a16:colId xmlns:a16="http://schemas.microsoft.com/office/drawing/2014/main" val="2454914918"/>
                    </a:ext>
                  </a:extLst>
                </a:gridCol>
                <a:gridCol w="822960">
                  <a:extLst>
                    <a:ext uri="{9D8B030D-6E8A-4147-A177-3AD203B41FA5}">
                      <a16:colId xmlns:a16="http://schemas.microsoft.com/office/drawing/2014/main" val="1836193911"/>
                    </a:ext>
                  </a:extLst>
                </a:gridCol>
                <a:gridCol w="822960">
                  <a:extLst>
                    <a:ext uri="{9D8B030D-6E8A-4147-A177-3AD203B41FA5}">
                      <a16:colId xmlns:a16="http://schemas.microsoft.com/office/drawing/2014/main" val="1646926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49542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- 2022-05-04 06:37:20</a:t>
                      </a:r>
                      <a:r>
                        <a:rPr kumimoji="0" lang="en-US" sz="1000" b="0" i="0" u="none" strike="noStrike" kern="1200" cap="none" spc="0" normalizeH="0" baseline="0" noProof="0">
                          <a:ln>
                            <a:noFill/>
                          </a:ln>
                          <a:solidFill>
                            <a:prstClr val="black"/>
                          </a:solidFill>
                          <a:effectLst/>
                          <a:uLnTx/>
                          <a:uFillTx/>
                          <a:latin typeface="+mn-lt"/>
                          <a:ea typeface="+mn-ea"/>
                          <a:cs typeface="+mn-cs"/>
                        </a:rPr>
                        <a:t>
 In a galaxy far, far away someone is sizzling up something for a satisfrying breakfast with their lightsaber...May pork and the fourth be with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279359588_5384773788220167_4490337820727740048_n.jpg?_nc_cat=101&amp;ccb=1-7&amp;_nc_sid=8024bb&amp;_nc_ohc=gMjibPPssxsAX9OYA4y&amp;_nc_ht=scontent-iad3-2.xx&amp;edm=AKIiGfEEAAAA&amp;oh=00_AT-QokP3Or6dfUJCWG6mPbJxZgXXZwjQXHk7R9GJmlOQHQ&amp;oe=62D37F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6679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SPAM - 2022-04-08 21:43:18</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277676481_499395261909946_5253470504149124441_n.jpg?stp=dst-jpg_s720x720&amp;_nc_cat=104&amp;ccb=1-7&amp;_nc_sid=ad6a45&amp;_nc_ohc=xAujCAPO5tEAX_s-5mU&amp;_nc_ht=scontent-iad3-1.xx&amp;edm=AKIiGfEEAAAA&amp;oh=00_AT9RcXPcyExwRSqZYZ3hjpN9yxf78zDhI62thJ_lxG7YhQ&amp;oe=62D41669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10209332"/>
                  </a:ext>
                </a:extLst>
              </a:tr>
            </a:tbl>
          </a:graphicData>
        </a:graphic>
      </p:graphicFrame>
      <p:sp>
        <p:nvSpPr>
          <p:cNvPr id="4" name="Text Placeholder 3">
            <a:extLst>
              <a:ext uri="{FF2B5EF4-FFF2-40B4-BE49-F238E27FC236}">
                <a16:creationId xmlns:a16="http://schemas.microsoft.com/office/drawing/2014/main" id="{6455E0E2-437B-4B3E-93B7-D603596CE58B}"/>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2248919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6077-EE0D-4C74-AD21-4D2D8361B9AE}"/>
              </a:ext>
            </a:extLst>
          </p:cNvPr>
          <p:cNvSpPr>
            <a:spLocks noGrp="1"/>
          </p:cNvSpPr>
          <p:nvPr>
            <p:ph type="title"/>
          </p:nvPr>
        </p:nvSpPr>
        <p:spPr/>
        <p:txBody>
          <a:bodyPr/>
          <a:lstStyle/>
          <a:p>
            <a:r>
              <a:rPr lang="en-US"/>
              <a:t>Facebook Own Posts Table | All profiles - 5 of 6</a:t>
            </a:r>
          </a:p>
        </p:txBody>
      </p:sp>
      <p:graphicFrame>
        <p:nvGraphicFramePr>
          <p:cNvPr id="5" name="Table Placeholder 4">
            <a:extLst>
              <a:ext uri="{FF2B5EF4-FFF2-40B4-BE49-F238E27FC236}">
                <a16:creationId xmlns:a16="http://schemas.microsoft.com/office/drawing/2014/main" id="{6B3FDF32-D2D6-405E-98AF-412945174E03}"/>
              </a:ext>
            </a:extLst>
          </p:cNvPr>
          <p:cNvGraphicFramePr>
            <a:graphicFrameLocks noGrp="1"/>
          </p:cNvGraphicFramePr>
          <p:nvPr>
            <p:ph type="tbl" sz="quarter" idx="13"/>
            <p:extLst>
              <p:ext uri="{D42A27DB-BD31-4B8C-83A1-F6EECF244321}">
                <p14:modId xmlns:p14="http://schemas.microsoft.com/office/powerpoint/2010/main" val="15690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9180415"/>
                    </a:ext>
                  </a:extLst>
                </a:gridCol>
                <a:gridCol w="2304288">
                  <a:extLst>
                    <a:ext uri="{9D8B030D-6E8A-4147-A177-3AD203B41FA5}">
                      <a16:colId xmlns:a16="http://schemas.microsoft.com/office/drawing/2014/main" val="3136639176"/>
                    </a:ext>
                  </a:extLst>
                </a:gridCol>
                <a:gridCol w="822960">
                  <a:extLst>
                    <a:ext uri="{9D8B030D-6E8A-4147-A177-3AD203B41FA5}">
                      <a16:colId xmlns:a16="http://schemas.microsoft.com/office/drawing/2014/main" val="1913231630"/>
                    </a:ext>
                  </a:extLst>
                </a:gridCol>
                <a:gridCol w="822960">
                  <a:extLst>
                    <a:ext uri="{9D8B030D-6E8A-4147-A177-3AD203B41FA5}">
                      <a16:colId xmlns:a16="http://schemas.microsoft.com/office/drawing/2014/main" val="3314333659"/>
                    </a:ext>
                  </a:extLst>
                </a:gridCol>
                <a:gridCol w="822960">
                  <a:extLst>
                    <a:ext uri="{9D8B030D-6E8A-4147-A177-3AD203B41FA5}">
                      <a16:colId xmlns:a16="http://schemas.microsoft.com/office/drawing/2014/main" val="350616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413489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- 2022-04-23 08:19:25</a:t>
                      </a:r>
                      <a:r>
                        <a:rPr kumimoji="0" lang="en-US" sz="1000" b="0" i="0" u="none" strike="noStrike" kern="1200" cap="none" spc="0" normalizeH="0" baseline="0" noProof="0">
                          <a:ln>
                            <a:noFill/>
                          </a:ln>
                          <a:solidFill>
                            <a:prstClr val="black"/>
                          </a:solidFill>
                          <a:effectLst/>
                          <a:uLnTx/>
                          <a:uFillTx/>
                          <a:latin typeface="+mn-lt"/>
                          <a:ea typeface="+mn-ea"/>
                          <a:cs typeface="+mn-cs"/>
                        </a:rPr>
                        <a:t>
 Yes, we know he wasn’t English. Just like St. Patrick probably wasn’t Irish, and St. Andrew certainly wasn’t Scottish. In fact, many patron saints don’t come from the country they are celebrated in. We don’t let things like that get in the way of an excuse for a big SATISFRYING  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276164498_5356715257692687_7432413332190281399_n.jpg?stp=dst-jpg_p720x720&amp;_nc_cat=104&amp;ccb=1-7&amp;_nc_sid=8024bb&amp;_nc_ohc=VUBLNOopn9oAX9xnpm1&amp;_nc_ht=scontent-iad3-2.xx&amp;edm=AKIiGfEEAAAA&amp;oh=00_AT-OcC3Z-Y6uL-n_mRrNJmyQTRYcDVx-LRuVktzIX4-Qag&amp;oe=62D33D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51134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- 2022-05-22 07:02:00</a:t>
                      </a:r>
                      <a:r>
                        <a:rPr kumimoji="0" lang="en-US" sz="1000" b="0" i="0" u="none" strike="noStrike" kern="1200" cap="none" spc="0" normalizeH="0" baseline="0" noProof="0">
                          <a:ln>
                            <a:noFill/>
                          </a:ln>
                          <a:solidFill>
                            <a:prstClr val="black"/>
                          </a:solidFill>
                          <a:effectLst/>
                          <a:uLnTx/>
                          <a:uFillTx/>
                          <a:latin typeface="+mn-lt"/>
                          <a:ea typeface="+mn-ea"/>
                          <a:cs typeface="+mn-cs"/>
                        </a:rPr>
                        <a:t>
 It’s British Sandwich Week. So besides a slice or two or even three, of satisfrying SPAM® Chopped Pork and Ham, what’s your favourite filling?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279193423_5384828728214673_8538508267076482885_n.jpg?stp=dst-jpg_p720x720&amp;_nc_cat=107&amp;ccb=1-7&amp;_nc_sid=8024bb&amp;_nc_ohc=ngJDPxBOUXUAX9GtgWu&amp;_nc_ht=scontent-iad3-2.xx&amp;edm=AKIiGfEEAAAA&amp;oh=00_AT9IjavM7pwg5447bhuDsxJUHzrJ6QcKdldezeInbmIaDA&amp;oe=62D4463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5944421"/>
                  </a:ext>
                </a:extLst>
              </a:tr>
            </a:tbl>
          </a:graphicData>
        </a:graphic>
      </p:graphicFrame>
      <p:sp>
        <p:nvSpPr>
          <p:cNvPr id="4" name="Text Placeholder 3">
            <a:extLst>
              <a:ext uri="{FF2B5EF4-FFF2-40B4-BE49-F238E27FC236}">
                <a16:creationId xmlns:a16="http://schemas.microsoft.com/office/drawing/2014/main" id="{4927C0C7-6299-49E0-AA3B-003D2D8160A1}"/>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3562816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CCD4B-A4E1-4C0D-9207-61F2FCA75C3B}"/>
              </a:ext>
            </a:extLst>
          </p:cNvPr>
          <p:cNvSpPr>
            <a:spLocks noGrp="1"/>
          </p:cNvSpPr>
          <p:nvPr>
            <p:ph type="title"/>
          </p:nvPr>
        </p:nvSpPr>
        <p:spPr/>
        <p:txBody>
          <a:bodyPr/>
          <a:lstStyle/>
          <a:p>
            <a:r>
              <a:rPr lang="en-US"/>
              <a:t>Facebook Own Posts Table | All profiles - 6 of 6</a:t>
            </a:r>
          </a:p>
        </p:txBody>
      </p:sp>
      <p:graphicFrame>
        <p:nvGraphicFramePr>
          <p:cNvPr id="5" name="Table Placeholder 4">
            <a:extLst>
              <a:ext uri="{FF2B5EF4-FFF2-40B4-BE49-F238E27FC236}">
                <a16:creationId xmlns:a16="http://schemas.microsoft.com/office/drawing/2014/main" id="{D3484300-E11E-4713-9931-6217FB9155F6}"/>
              </a:ext>
            </a:extLst>
          </p:cNvPr>
          <p:cNvGraphicFramePr>
            <a:graphicFrameLocks noGrp="1"/>
          </p:cNvGraphicFramePr>
          <p:nvPr>
            <p:ph type="tbl" sz="quarter" idx="13"/>
            <p:extLst>
              <p:ext uri="{D42A27DB-BD31-4B8C-83A1-F6EECF244321}">
                <p14:modId xmlns:p14="http://schemas.microsoft.com/office/powerpoint/2010/main" val="195571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93667104"/>
                    </a:ext>
                  </a:extLst>
                </a:gridCol>
                <a:gridCol w="2304288">
                  <a:extLst>
                    <a:ext uri="{9D8B030D-6E8A-4147-A177-3AD203B41FA5}">
                      <a16:colId xmlns:a16="http://schemas.microsoft.com/office/drawing/2014/main" val="3837169573"/>
                    </a:ext>
                  </a:extLst>
                </a:gridCol>
                <a:gridCol w="822960">
                  <a:extLst>
                    <a:ext uri="{9D8B030D-6E8A-4147-A177-3AD203B41FA5}">
                      <a16:colId xmlns:a16="http://schemas.microsoft.com/office/drawing/2014/main" val="1434021828"/>
                    </a:ext>
                  </a:extLst>
                </a:gridCol>
                <a:gridCol w="822960">
                  <a:extLst>
                    <a:ext uri="{9D8B030D-6E8A-4147-A177-3AD203B41FA5}">
                      <a16:colId xmlns:a16="http://schemas.microsoft.com/office/drawing/2014/main" val="1024515041"/>
                    </a:ext>
                  </a:extLst>
                </a:gridCol>
                <a:gridCol w="822960">
                  <a:extLst>
                    <a:ext uri="{9D8B030D-6E8A-4147-A177-3AD203B41FA5}">
                      <a16:colId xmlns:a16="http://schemas.microsoft.com/office/drawing/2014/main" val="391951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6552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- 2022-06-02 06:00:01</a:t>
                      </a:r>
                      <a:r>
                        <a:rPr kumimoji="0" lang="en-US" sz="1000" b="0" i="0" u="none" strike="noStrike" kern="1200" cap="none" spc="0" normalizeH="0" baseline="0" noProof="0">
                          <a:ln>
                            <a:noFill/>
                          </a:ln>
                          <a:solidFill>
                            <a:prstClr val="black"/>
                          </a:solidFill>
                          <a:effectLst/>
                          <a:uLnTx/>
                          <a:uFillTx/>
                          <a:latin typeface="+mn-lt"/>
                          <a:ea typeface="+mn-ea"/>
                          <a:cs typeface="+mn-cs"/>
                        </a:rPr>
                        <a:t>
 70 years on the throne. The first British monarch to celebrate a platinum jubilee. We offer our humble can-gratulations.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283990243_5445515625479316_2193625288547913107_n.jpg?stp=dst-jpg_p720x720&amp;_nc_cat=101&amp;ccb=1-7&amp;_nc_sid=8024bb&amp;_nc_ohc=0eUf9B5avNwAX8va-jv&amp;_nc_ht=scontent-iad3-2.xx&amp;edm=AKIiGfEEAAAA&amp;oh=00_AT8spLDjHJYKdB8zjk8nkxQD-QBbeXdvi_Ls8h4Py-qpSQ&amp;oe=62D2E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10391276"/>
                  </a:ext>
                </a:extLst>
              </a:tr>
            </a:tbl>
          </a:graphicData>
        </a:graphic>
      </p:graphicFrame>
      <p:sp>
        <p:nvSpPr>
          <p:cNvPr id="4" name="Text Placeholder 3">
            <a:extLst>
              <a:ext uri="{FF2B5EF4-FFF2-40B4-BE49-F238E27FC236}">
                <a16:creationId xmlns:a16="http://schemas.microsoft.com/office/drawing/2014/main" id="{1839673F-CB9F-4AC2-8377-0F60B8F16070}"/>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945088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17AEC-70FC-4B6F-84B3-AAC782701766}"/>
              </a:ext>
            </a:extLst>
          </p:cNvPr>
          <p:cNvSpPr>
            <a:spLocks noGrp="1"/>
          </p:cNvSpPr>
          <p:nvPr>
            <p:ph type="title"/>
          </p:nvPr>
        </p:nvSpPr>
        <p:spPr/>
        <p:txBody>
          <a:bodyPr/>
          <a:lstStyle/>
          <a:p>
            <a:r>
              <a:rPr lang="en-US"/>
              <a:t>Facebook Videos Table | All profiles</a:t>
            </a:r>
          </a:p>
        </p:txBody>
      </p:sp>
      <p:graphicFrame>
        <p:nvGraphicFramePr>
          <p:cNvPr id="5" name="Table Placeholder 4">
            <a:extLst>
              <a:ext uri="{FF2B5EF4-FFF2-40B4-BE49-F238E27FC236}">
                <a16:creationId xmlns:a16="http://schemas.microsoft.com/office/drawing/2014/main" id="{9F94D5C9-C69C-4AFC-8605-C57235C780EF}"/>
              </a:ext>
            </a:extLst>
          </p:cNvPr>
          <p:cNvGraphicFramePr>
            <a:graphicFrameLocks noGrp="1"/>
          </p:cNvGraphicFramePr>
          <p:nvPr>
            <p:ph type="tbl" sz="quarter" idx="13"/>
            <p:extLst>
              <p:ext uri="{D42A27DB-BD31-4B8C-83A1-F6EECF244321}">
                <p14:modId xmlns:p14="http://schemas.microsoft.com/office/powerpoint/2010/main" val="866734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12356329"/>
                    </a:ext>
                  </a:extLst>
                </a:gridCol>
                <a:gridCol w="2633472">
                  <a:extLst>
                    <a:ext uri="{9D8B030D-6E8A-4147-A177-3AD203B41FA5}">
                      <a16:colId xmlns:a16="http://schemas.microsoft.com/office/drawing/2014/main" val="1866590622"/>
                    </a:ext>
                  </a:extLst>
                </a:gridCol>
                <a:gridCol w="987552">
                  <a:extLst>
                    <a:ext uri="{9D8B030D-6E8A-4147-A177-3AD203B41FA5}">
                      <a16:colId xmlns:a16="http://schemas.microsoft.com/office/drawing/2014/main" val="1822114115"/>
                    </a:ext>
                  </a:extLst>
                </a:gridCol>
                <a:gridCol w="987552">
                  <a:extLst>
                    <a:ext uri="{9D8B030D-6E8A-4147-A177-3AD203B41FA5}">
                      <a16:colId xmlns:a16="http://schemas.microsoft.com/office/drawing/2014/main" val="1117879921"/>
                    </a:ext>
                  </a:extLst>
                </a:gridCol>
                <a:gridCol w="987552">
                  <a:extLst>
                    <a:ext uri="{9D8B030D-6E8A-4147-A177-3AD203B41FA5}">
                      <a16:colId xmlns:a16="http://schemas.microsoft.com/office/drawing/2014/main" val="315754208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Video Length</a:t>
                      </a:r>
                    </a:p>
                  </a:txBody>
                  <a:tcPr/>
                </a:tc>
                <a:tc>
                  <a:txBody>
                    <a:bodyPr/>
                    <a:lstStyle/>
                    <a:p>
                      <a:r>
                        <a:rPr lang="en-US" sz="1000"/>
                        <a:t>Avg. % Watched</a:t>
                      </a:r>
                    </a:p>
                  </a:txBody>
                  <a:tcPr/>
                </a:tc>
                <a:tc>
                  <a:txBody>
                    <a:bodyPr/>
                    <a:lstStyle/>
                    <a:p>
                      <a:r>
                        <a:rPr lang="en-US" sz="1000"/>
                        <a:t>View Time [minutes]</a:t>
                      </a:r>
                    </a:p>
                  </a:txBody>
                  <a:tcPr/>
                </a:tc>
                <a:extLst>
                  <a:ext uri="{0D108BD9-81ED-4DB2-BD59-A6C34878D82A}">
                    <a16:rowId xmlns:a16="http://schemas.microsoft.com/office/drawing/2014/main" val="1872026668"/>
                  </a:ext>
                </a:extLst>
              </a:tr>
              <a:tr h="370840">
                <a:tc>
                  <a:txBody>
                    <a:bodyPr/>
                    <a:lstStyle/>
                    <a:p>
                      <a:r>
                        <a:rPr lang="en-US" sz="1000" b="1"/>
                        <a:t>SPAM® UK - 2022-05-26 12:48:17</a:t>
                      </a:r>
                      <a:r>
                        <a:rPr lang="en-US" sz="1000"/>
                        <a:t>
 Have your sound up for a familiar racket around this time of year! Is it in or out with you?</a:t>
                      </a:r>
                    </a:p>
                  </a:txBody>
                  <a:tcPr/>
                </a:tc>
                <a:tc>
                  <a:txBody>
                    <a:bodyPr/>
                    <a:lstStyle/>
                    <a:p>
                      <a:r>
                        <a:rPr lang="en-US" sz="1000"/>
                        <a:t>https://scontent-iad3-1.xx.fbcdn.net/v/t15.5256-10/283728836_1047309666209807_4378876304515248401_n.jpg?stp=dst-jpg_p160x160&amp;_nc_cat=100&amp;ccb=1-7&amp;_nc_sid=08861d&amp;_nc_ohc=-Km4KQ150YUAX8aVvRH&amp;_nc_ht=scontent-iad3-1.xx&amp;edm=AGz5Y0wEAAAA&amp;oh=00_AT8OnVmVa0Z1j4BfB4Y2vC43c9NvU7pMHEioKHcg7ITplA&amp;oe=62D1DCC5</a:t>
                      </a:r>
                    </a:p>
                  </a:txBody>
                  <a:tcPr/>
                </a:tc>
                <a:tc>
                  <a:txBody>
                    <a:bodyPr/>
                    <a:lstStyle/>
                    <a:p>
                      <a:r>
                        <a:rPr lang="en-US" sz="1000"/>
                        <a:t>00:00:11</a:t>
                      </a:r>
                    </a:p>
                  </a:txBody>
                  <a:tcPr/>
                </a:tc>
                <a:tc>
                  <a:txBody>
                    <a:bodyPr/>
                    <a:lstStyle/>
                    <a:p>
                      <a:r>
                        <a:rPr lang="en-US" sz="1000"/>
                        <a:t>35.47 %</a:t>
                      </a:r>
                    </a:p>
                  </a:txBody>
                  <a:tcPr/>
                </a:tc>
                <a:tc>
                  <a:txBody>
                    <a:bodyPr/>
                    <a:lstStyle/>
                    <a:p>
                      <a:r>
                        <a:rPr lang="en-US" sz="1000"/>
                        <a:t>514</a:t>
                      </a:r>
                    </a:p>
                  </a:txBody>
                  <a:tcPr/>
                </a:tc>
                <a:extLst>
                  <a:ext uri="{0D108BD9-81ED-4DB2-BD59-A6C34878D82A}">
                    <a16:rowId xmlns:a16="http://schemas.microsoft.com/office/drawing/2014/main" val="2492223834"/>
                  </a:ext>
                </a:extLst>
              </a:tr>
              <a:tr h="370840">
                <a:tc>
                  <a:txBody>
                    <a:bodyPr/>
                    <a:lstStyle/>
                    <a:p>
                      <a:r>
                        <a:rPr lang="en-US" sz="1000" b="1"/>
                        <a:t>SPAM® UK - 2022-06-23 10:53:57</a:t>
                      </a:r>
                      <a:r>
                        <a:rPr lang="en-US" sz="1000"/>
                        <a:t>
 Here's a great idea from our good friend Ollie Eats @ollie_eats
🍔🔥BBQ Glazed SPAMBURGER™ 🔥🍔 
#thinkoutsidethecan this bbq season and grill up some bbq glazed @officialspamuk slices.
SPAM® Chopped Pork and Ham is super tasty and super versatile 
Take it to the next level by brushing it with a little oil, covering it in your favourite dry rub, sizzle it up then glaze in your favourite bbq sauce! 
I’ve served mine up with some Macaroni pie, a big heap of coleslaw and drizzled over with loads of bbq gravy 
So remember to bring a can of SPAM® to your next bqq</a:t>
                      </a:r>
                    </a:p>
                  </a:txBody>
                  <a:tcPr/>
                </a:tc>
                <a:tc>
                  <a:txBody>
                    <a:bodyPr/>
                    <a:lstStyle/>
                    <a:p>
                      <a:r>
                        <a:rPr lang="en-US" sz="1000"/>
                        <a:t>https://scontent-lga3-1.xx.fbcdn.net/v/t15.13418-10/283333403_3055505331333862_4498627129914582912_n.jpg?stp=dst-jpg_p160x160&amp;_nc_cat=101&amp;ccb=1-7&amp;_nc_sid=08861d&amp;_nc_ohc=QuoidevsqvQAX8HH6Ym&amp;_nc_ht=scontent-lga3-1.xx&amp;edm=AGz5Y0wEAAAA&amp;oh=00_AT9UQhaUkmhlmaKnpvJtB5zSwENOuPq7a0eJeF2_stQidQ&amp;oe=62D2CDB0</a:t>
                      </a:r>
                    </a:p>
                  </a:txBody>
                  <a:tcPr/>
                </a:tc>
                <a:tc>
                  <a:txBody>
                    <a:bodyPr/>
                    <a:lstStyle/>
                    <a:p>
                      <a:r>
                        <a:rPr lang="en-US" sz="1000"/>
                        <a:t>00:00:26</a:t>
                      </a:r>
                    </a:p>
                  </a:txBody>
                  <a:tcPr/>
                </a:tc>
                <a:tc>
                  <a:txBody>
                    <a:bodyPr/>
                    <a:lstStyle/>
                    <a:p>
                      <a:r>
                        <a:rPr lang="en-US" sz="1000"/>
                        <a:t>31.83 %</a:t>
                      </a:r>
                    </a:p>
                  </a:txBody>
                  <a:tcPr/>
                </a:tc>
                <a:tc>
                  <a:txBody>
                    <a:bodyPr/>
                    <a:lstStyle/>
                    <a:p>
                      <a:r>
                        <a:rPr lang="en-US" sz="1000"/>
                        <a:t>1751</a:t>
                      </a:r>
                    </a:p>
                  </a:txBody>
                  <a:tcPr/>
                </a:tc>
                <a:extLst>
                  <a:ext uri="{0D108BD9-81ED-4DB2-BD59-A6C34878D82A}">
                    <a16:rowId xmlns:a16="http://schemas.microsoft.com/office/drawing/2014/main" val="4120761933"/>
                  </a:ext>
                </a:extLst>
              </a:tr>
            </a:tbl>
          </a:graphicData>
        </a:graphic>
      </p:graphicFrame>
      <p:sp>
        <p:nvSpPr>
          <p:cNvPr id="4" name="Text Placeholder 3">
            <a:extLst>
              <a:ext uri="{FF2B5EF4-FFF2-40B4-BE49-F238E27FC236}">
                <a16:creationId xmlns:a16="http://schemas.microsoft.com/office/drawing/2014/main" id="{40797EBD-2ECF-436A-A2F6-E8B9D69E46F8}"/>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3888474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7F0AE-E1DE-4666-AFED-0E95FEA5A0D2}"/>
              </a:ext>
            </a:extLst>
          </p:cNvPr>
          <p:cNvSpPr>
            <a:spLocks noGrp="1"/>
          </p:cNvSpPr>
          <p:nvPr>
            <p:ph type="title"/>
          </p:nvPr>
        </p:nvSpPr>
        <p:spPr/>
        <p:txBody>
          <a:bodyPr/>
          <a:lstStyle/>
          <a:p>
            <a:r>
              <a:rPr lang="en-US"/>
              <a:t>Facebook Fan Age Distribution | All profiles</a:t>
            </a:r>
          </a:p>
        </p:txBody>
      </p:sp>
      <p:graphicFrame>
        <p:nvGraphicFramePr>
          <p:cNvPr id="6" name="Chart Placeholder 5">
            <a:extLst>
              <a:ext uri="{FF2B5EF4-FFF2-40B4-BE49-F238E27FC236}">
                <a16:creationId xmlns:a16="http://schemas.microsoft.com/office/drawing/2014/main" id="{D555DCA2-244C-4E44-B38F-15DA23834B25}"/>
              </a:ext>
            </a:extLst>
          </p:cNvPr>
          <p:cNvGraphicFramePr>
            <a:graphicFrameLocks noGrp="1"/>
          </p:cNvGraphicFramePr>
          <p:nvPr>
            <p:ph type="chart" sz="quarter" idx="13"/>
            <p:extLst>
              <p:ext uri="{D42A27DB-BD31-4B8C-83A1-F6EECF244321}">
                <p14:modId xmlns:p14="http://schemas.microsoft.com/office/powerpoint/2010/main" val="1167413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4AA6D6-D89B-422E-9911-DE1276FC479C}"/>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A9A34EA8-E3B1-4579-B6DF-CD999CEF07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2868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FCD92-192D-45A2-9156-6F3C62A5490B}"/>
              </a:ext>
            </a:extLst>
          </p:cNvPr>
          <p:cNvSpPr>
            <a:spLocks noGrp="1"/>
          </p:cNvSpPr>
          <p:nvPr>
            <p:ph type="title"/>
          </p:nvPr>
        </p:nvSpPr>
        <p:spPr/>
        <p:txBody>
          <a:bodyPr/>
          <a:lstStyle/>
          <a:p>
            <a:r>
              <a:rPr lang="en-US"/>
              <a:t>Facebook Avg. Engagement Rate quarter comparison (previous quarter) Bar Chart | All profiles</a:t>
            </a:r>
          </a:p>
        </p:txBody>
      </p:sp>
      <p:graphicFrame>
        <p:nvGraphicFramePr>
          <p:cNvPr id="6" name="Chart Placeholder 5">
            <a:extLst>
              <a:ext uri="{FF2B5EF4-FFF2-40B4-BE49-F238E27FC236}">
                <a16:creationId xmlns:a16="http://schemas.microsoft.com/office/drawing/2014/main" id="{172FF93E-7E83-4027-B874-1384DED4183F}"/>
              </a:ext>
            </a:extLst>
          </p:cNvPr>
          <p:cNvGraphicFramePr>
            <a:graphicFrameLocks noGrp="1"/>
          </p:cNvGraphicFramePr>
          <p:nvPr>
            <p:ph type="chart" sz="quarter" idx="13"/>
            <p:extLst>
              <p:ext uri="{D42A27DB-BD31-4B8C-83A1-F6EECF244321}">
                <p14:modId xmlns:p14="http://schemas.microsoft.com/office/powerpoint/2010/main" val="824142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4290C7-974D-4C17-912C-59249D1CC83B}"/>
              </a:ext>
            </a:extLst>
          </p:cNvPr>
          <p:cNvSpPr>
            <a:spLocks noGrp="1"/>
          </p:cNvSpPr>
          <p:nvPr>
            <p:ph type="body" sz="quarter" idx="14"/>
          </p:nvPr>
        </p:nvSpPr>
        <p:spPr/>
        <p:txBody>
          <a:bodyPr/>
          <a:lstStyle/>
          <a:p>
            <a:r>
              <a:rPr lang="en-US"/>
              <a:t>06/10/2020 - 06/30/2022</a:t>
            </a:r>
          </a:p>
        </p:txBody>
      </p:sp>
      <p:sp>
        <p:nvSpPr>
          <p:cNvPr id="5" name="Footer Placeholder 4">
            <a:extLst>
              <a:ext uri="{FF2B5EF4-FFF2-40B4-BE49-F238E27FC236}">
                <a16:creationId xmlns:a16="http://schemas.microsoft.com/office/drawing/2014/main" id="{0217EC78-58F0-4FB5-A8DF-B32B940854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972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11900-3B75-40A4-A5EC-A340125B8D8E}"/>
              </a:ext>
            </a:extLst>
          </p:cNvPr>
          <p:cNvSpPr>
            <a:spLocks noGrp="1"/>
          </p:cNvSpPr>
          <p:nvPr>
            <p:ph type="title"/>
          </p:nvPr>
        </p:nvSpPr>
        <p:spPr/>
        <p:txBody>
          <a:bodyPr/>
          <a:lstStyle/>
          <a:p>
            <a:r>
              <a:rPr lang="en-US"/>
              <a:t>Facebook Total impressions quarter comparison (YoY) Bar Chart | All profiles</a:t>
            </a:r>
          </a:p>
        </p:txBody>
      </p:sp>
      <p:graphicFrame>
        <p:nvGraphicFramePr>
          <p:cNvPr id="6" name="Chart Placeholder 5">
            <a:extLst>
              <a:ext uri="{FF2B5EF4-FFF2-40B4-BE49-F238E27FC236}">
                <a16:creationId xmlns:a16="http://schemas.microsoft.com/office/drawing/2014/main" id="{6C602284-B23C-4B57-9B8B-931577AFFEE8}"/>
              </a:ext>
            </a:extLst>
          </p:cNvPr>
          <p:cNvGraphicFramePr>
            <a:graphicFrameLocks noGrp="1"/>
          </p:cNvGraphicFramePr>
          <p:nvPr>
            <p:ph type="chart" sz="quarter" idx="13"/>
            <p:extLst>
              <p:ext uri="{D42A27DB-BD31-4B8C-83A1-F6EECF244321}">
                <p14:modId xmlns:p14="http://schemas.microsoft.com/office/powerpoint/2010/main" val="4063941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C44838-E1B7-428F-8F3F-31D77197B724}"/>
              </a:ext>
            </a:extLst>
          </p:cNvPr>
          <p:cNvSpPr>
            <a:spLocks noGrp="1"/>
          </p:cNvSpPr>
          <p:nvPr>
            <p:ph type="body" sz="quarter" idx="14"/>
          </p:nvPr>
        </p:nvSpPr>
        <p:spPr/>
        <p:txBody>
          <a:bodyPr/>
          <a:lstStyle/>
          <a:p>
            <a:r>
              <a:rPr lang="en-US"/>
              <a:t>05/26/2021 - 06/30/2022</a:t>
            </a:r>
          </a:p>
        </p:txBody>
      </p:sp>
      <p:sp>
        <p:nvSpPr>
          <p:cNvPr id="5" name="Footer Placeholder 4">
            <a:extLst>
              <a:ext uri="{FF2B5EF4-FFF2-40B4-BE49-F238E27FC236}">
                <a16:creationId xmlns:a16="http://schemas.microsoft.com/office/drawing/2014/main" id="{753C6F20-17CC-4E75-90B0-D5F468C7D6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755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7ED4F-5737-4A69-AB0C-5CB7E734A64C}"/>
              </a:ext>
            </a:extLst>
          </p:cNvPr>
          <p:cNvSpPr>
            <a:spLocks noGrp="1"/>
          </p:cNvSpPr>
          <p:nvPr>
            <p:ph type="title"/>
          </p:nvPr>
        </p:nvSpPr>
        <p:spPr/>
        <p:txBody>
          <a:bodyPr/>
          <a:lstStyle/>
          <a:p>
            <a:r>
              <a:rPr lang="en-US"/>
              <a:t>Instagram Engagements By Weekday | All profiles</a:t>
            </a:r>
          </a:p>
        </p:txBody>
      </p:sp>
      <p:graphicFrame>
        <p:nvGraphicFramePr>
          <p:cNvPr id="6" name="Chart Placeholder 5">
            <a:extLst>
              <a:ext uri="{FF2B5EF4-FFF2-40B4-BE49-F238E27FC236}">
                <a16:creationId xmlns:a16="http://schemas.microsoft.com/office/drawing/2014/main" id="{2AA175BD-1F99-46EB-B5F6-D3EB93D81B30}"/>
              </a:ext>
            </a:extLst>
          </p:cNvPr>
          <p:cNvGraphicFramePr>
            <a:graphicFrameLocks noGrp="1"/>
          </p:cNvGraphicFramePr>
          <p:nvPr>
            <p:ph type="chart" sz="quarter" idx="13"/>
            <p:extLst>
              <p:ext uri="{D42A27DB-BD31-4B8C-83A1-F6EECF244321}">
                <p14:modId xmlns:p14="http://schemas.microsoft.com/office/powerpoint/2010/main" val="1987241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AA1FE-3CD4-4411-A5FE-A04EE65C6C84}"/>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87CB5773-0E2C-4652-BCA1-E143B6EE58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926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0CFAB-C6DE-4C1A-954B-74AFA8594BF5}"/>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AE3329C9-4D24-4D3C-9107-7BE0737C6AB2}"/>
              </a:ext>
            </a:extLst>
          </p:cNvPr>
          <p:cNvGraphicFramePr>
            <a:graphicFrameLocks noGrp="1"/>
          </p:cNvGraphicFramePr>
          <p:nvPr>
            <p:ph type="chart" sz="quarter" idx="13"/>
            <p:extLst>
              <p:ext uri="{D42A27DB-BD31-4B8C-83A1-F6EECF244321}">
                <p14:modId xmlns:p14="http://schemas.microsoft.com/office/powerpoint/2010/main" val="683837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13CAEA-7DCB-4527-93CB-63B7465DE9DC}"/>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31C7BEF0-4524-492A-B4C8-28F7E6E6BC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0504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741B2-71FD-416D-87A4-BC948A27425F}"/>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47CD8A9F-82FA-494C-8FFA-9A1B89FAC569}"/>
              </a:ext>
            </a:extLst>
          </p:cNvPr>
          <p:cNvGraphicFramePr>
            <a:graphicFrameLocks noGrp="1"/>
          </p:cNvGraphicFramePr>
          <p:nvPr>
            <p:ph type="chart" sz="quarter" idx="13"/>
            <p:extLst>
              <p:ext uri="{D42A27DB-BD31-4B8C-83A1-F6EECF244321}">
                <p14:modId xmlns:p14="http://schemas.microsoft.com/office/powerpoint/2010/main" val="599086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82A85B-A369-4DA3-9D5D-F3DAE2F36742}"/>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FD9602A1-265F-4CD4-A02B-42AD3C1E4B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466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234AB-0314-4EFB-A0A2-41EBD0A3D1CA}"/>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B99EB52D-FE5E-48B1-A3DE-6A4DDB1A7E83}"/>
              </a:ext>
            </a:extLst>
          </p:cNvPr>
          <p:cNvGraphicFramePr>
            <a:graphicFrameLocks noGrp="1"/>
          </p:cNvGraphicFramePr>
          <p:nvPr>
            <p:ph type="chart" sz="quarter" idx="13"/>
            <p:extLst>
              <p:ext uri="{D42A27DB-BD31-4B8C-83A1-F6EECF244321}">
                <p14:modId xmlns:p14="http://schemas.microsoft.com/office/powerpoint/2010/main" val="421898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8AD9C9-28C9-4267-AA38-2BE9FD08A772}"/>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4BEA8A5C-6296-468E-A700-691A7DBA0D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709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C7C9-1F9F-4A9E-AA6A-268F9490B072}"/>
              </a:ext>
            </a:extLst>
          </p:cNvPr>
          <p:cNvSpPr>
            <a:spLocks noGrp="1"/>
          </p:cNvSpPr>
          <p:nvPr>
            <p:ph type="title"/>
          </p:nvPr>
        </p:nvSpPr>
        <p:spPr/>
        <p:txBody>
          <a:bodyPr/>
          <a:lstStyle/>
          <a:p>
            <a:r>
              <a:rPr lang="en-US"/>
              <a:t>Instagram Average Likes Per Post | All profiles</a:t>
            </a:r>
          </a:p>
        </p:txBody>
      </p:sp>
      <p:graphicFrame>
        <p:nvGraphicFramePr>
          <p:cNvPr id="6" name="Chart Placeholder 5">
            <a:extLst>
              <a:ext uri="{FF2B5EF4-FFF2-40B4-BE49-F238E27FC236}">
                <a16:creationId xmlns:a16="http://schemas.microsoft.com/office/drawing/2014/main" id="{77E829CC-DE56-4015-B47C-B41B491AAA4C}"/>
              </a:ext>
            </a:extLst>
          </p:cNvPr>
          <p:cNvGraphicFramePr>
            <a:graphicFrameLocks noGrp="1"/>
          </p:cNvGraphicFramePr>
          <p:nvPr>
            <p:ph type="chart" sz="quarter" idx="13"/>
            <p:extLst>
              <p:ext uri="{D42A27DB-BD31-4B8C-83A1-F6EECF244321}">
                <p14:modId xmlns:p14="http://schemas.microsoft.com/office/powerpoint/2010/main" val="1640917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000103-DFCC-4C69-B17C-17D67803CBF6}"/>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C5A5B7EB-26D2-4B6C-A2B8-D1370985C5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8080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37E35-5CA5-47CB-A241-BAE560CA8900}"/>
              </a:ext>
            </a:extLst>
          </p:cNvPr>
          <p:cNvSpPr>
            <a:spLocks noGrp="1"/>
          </p:cNvSpPr>
          <p:nvPr>
            <p:ph type="title"/>
          </p:nvPr>
        </p:nvSpPr>
        <p:spPr/>
        <p:txBody>
          <a:bodyPr/>
          <a:lstStyle/>
          <a:p>
            <a:r>
              <a:rPr lang="en-US"/>
              <a:t>Instagram Organic Reach By Weekday | All profiles</a:t>
            </a:r>
          </a:p>
        </p:txBody>
      </p:sp>
      <p:graphicFrame>
        <p:nvGraphicFramePr>
          <p:cNvPr id="6" name="Chart Placeholder 5">
            <a:extLst>
              <a:ext uri="{FF2B5EF4-FFF2-40B4-BE49-F238E27FC236}">
                <a16:creationId xmlns:a16="http://schemas.microsoft.com/office/drawing/2014/main" id="{64A63F6B-EA3B-4E9D-93CB-F4946C2F50D6}"/>
              </a:ext>
            </a:extLst>
          </p:cNvPr>
          <p:cNvGraphicFramePr>
            <a:graphicFrameLocks noGrp="1"/>
          </p:cNvGraphicFramePr>
          <p:nvPr>
            <p:ph type="chart" sz="quarter" idx="13"/>
            <p:extLst>
              <p:ext uri="{D42A27DB-BD31-4B8C-83A1-F6EECF244321}">
                <p14:modId xmlns:p14="http://schemas.microsoft.com/office/powerpoint/2010/main" val="551919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27E7F2-FC25-4E94-B91A-105C64F7BCF3}"/>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0FFBFD78-48A9-4398-A784-11D4B9E549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4830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A366-7680-4F1B-9303-86A6FB15924B}"/>
              </a:ext>
            </a:extLst>
          </p:cNvPr>
          <p:cNvSpPr>
            <a:spLocks noGrp="1"/>
          </p:cNvSpPr>
          <p:nvPr>
            <p:ph type="title"/>
          </p:nvPr>
        </p:nvSpPr>
        <p:spPr/>
        <p:txBody>
          <a:bodyPr/>
          <a:lstStyle/>
          <a:p>
            <a:r>
              <a:rPr lang="en-US"/>
              <a:t>Instagram Followers Online by Time | All profiles</a:t>
            </a:r>
          </a:p>
        </p:txBody>
      </p:sp>
      <p:graphicFrame>
        <p:nvGraphicFramePr>
          <p:cNvPr id="6" name="Chart Placeholder 5">
            <a:extLst>
              <a:ext uri="{FF2B5EF4-FFF2-40B4-BE49-F238E27FC236}">
                <a16:creationId xmlns:a16="http://schemas.microsoft.com/office/drawing/2014/main" id="{CD05B44E-6773-491E-BDB8-9263E3DD14CD}"/>
              </a:ext>
            </a:extLst>
          </p:cNvPr>
          <p:cNvGraphicFramePr>
            <a:graphicFrameLocks noGrp="1"/>
          </p:cNvGraphicFramePr>
          <p:nvPr>
            <p:ph type="chart" sz="quarter" idx="13"/>
            <p:extLst>
              <p:ext uri="{D42A27DB-BD31-4B8C-83A1-F6EECF244321}">
                <p14:modId xmlns:p14="http://schemas.microsoft.com/office/powerpoint/2010/main" val="1761962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4797D0-9D30-4DCA-97C2-F81B8825DF13}"/>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B553F400-3E4E-499C-A517-E9442F8315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9999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85307-9F24-4D4F-B590-ABC64C802778}"/>
              </a:ext>
            </a:extLst>
          </p:cNvPr>
          <p:cNvSpPr>
            <a:spLocks noGrp="1"/>
          </p:cNvSpPr>
          <p:nvPr>
            <p:ph type="title"/>
          </p:nvPr>
        </p:nvSpPr>
        <p:spPr/>
        <p:txBody>
          <a:bodyPr/>
          <a:lstStyle/>
          <a:p>
            <a:r>
              <a:rPr lang="en-US"/>
              <a:t>Instagram Key Metrics Radar | All profiles</a:t>
            </a:r>
          </a:p>
        </p:txBody>
      </p:sp>
      <p:graphicFrame>
        <p:nvGraphicFramePr>
          <p:cNvPr id="6" name="Chart Placeholder 5">
            <a:extLst>
              <a:ext uri="{FF2B5EF4-FFF2-40B4-BE49-F238E27FC236}">
                <a16:creationId xmlns:a16="http://schemas.microsoft.com/office/drawing/2014/main" id="{1E6147C4-6022-4FAA-AC15-01B8DBEA1AF1}"/>
              </a:ext>
            </a:extLst>
          </p:cNvPr>
          <p:cNvGraphicFramePr>
            <a:graphicFrameLocks noGrp="1"/>
          </p:cNvGraphicFramePr>
          <p:nvPr>
            <p:ph type="chart" sz="quarter" idx="13"/>
            <p:extLst>
              <p:ext uri="{D42A27DB-BD31-4B8C-83A1-F6EECF244321}">
                <p14:modId xmlns:p14="http://schemas.microsoft.com/office/powerpoint/2010/main" val="1304114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319567-7967-4D3E-8F8E-AA4387100DA4}"/>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F3CE33F7-8514-4FA9-A8BF-6AD41AE911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574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878D5-DF07-446A-B598-EB207B3D88CA}"/>
              </a:ext>
            </a:extLst>
          </p:cNvPr>
          <p:cNvSpPr>
            <a:spLocks noGrp="1"/>
          </p:cNvSpPr>
          <p:nvPr>
            <p:ph type="title"/>
          </p:nvPr>
        </p:nvSpPr>
        <p:spPr/>
        <p:txBody>
          <a:bodyPr/>
          <a:lstStyle/>
          <a:p>
            <a:r>
              <a:rPr lang="en-US"/>
              <a:t>Instagram Impressions  | All profiles</a:t>
            </a:r>
          </a:p>
        </p:txBody>
      </p:sp>
      <p:graphicFrame>
        <p:nvGraphicFramePr>
          <p:cNvPr id="6" name="Chart Placeholder 5">
            <a:extLst>
              <a:ext uri="{FF2B5EF4-FFF2-40B4-BE49-F238E27FC236}">
                <a16:creationId xmlns:a16="http://schemas.microsoft.com/office/drawing/2014/main" id="{3B542649-0342-48ED-8085-D83A8DB2E380}"/>
              </a:ext>
            </a:extLst>
          </p:cNvPr>
          <p:cNvGraphicFramePr>
            <a:graphicFrameLocks noGrp="1"/>
          </p:cNvGraphicFramePr>
          <p:nvPr>
            <p:ph type="chart" sz="quarter" idx="13"/>
            <p:extLst>
              <p:ext uri="{D42A27DB-BD31-4B8C-83A1-F6EECF244321}">
                <p14:modId xmlns:p14="http://schemas.microsoft.com/office/powerpoint/2010/main" val="3902485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599AF4-9D2A-4503-9508-78ACFA10B39E}"/>
              </a:ext>
            </a:extLst>
          </p:cNvPr>
          <p:cNvSpPr>
            <a:spLocks noGrp="1"/>
          </p:cNvSpPr>
          <p:nvPr>
            <p:ph type="body" sz="quarter" idx="14"/>
          </p:nvPr>
        </p:nvSpPr>
        <p:spPr/>
        <p:txBody>
          <a:bodyPr/>
          <a:lstStyle/>
          <a:p>
            <a:r>
              <a:rPr lang="en-US"/>
              <a:t>04/01/2022 - 06/30/2022</a:t>
            </a:r>
          </a:p>
        </p:txBody>
      </p:sp>
      <p:sp>
        <p:nvSpPr>
          <p:cNvPr id="5" name="Footer Placeholder 4">
            <a:extLst>
              <a:ext uri="{FF2B5EF4-FFF2-40B4-BE49-F238E27FC236}">
                <a16:creationId xmlns:a16="http://schemas.microsoft.com/office/drawing/2014/main" id="{4B7F7508-C20A-46D2-B7C1-465557C354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832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D3DF7-EAAD-467E-85D8-0B989FA6B7BF}"/>
              </a:ext>
            </a:extLst>
          </p:cNvPr>
          <p:cNvSpPr>
            <a:spLocks noGrp="1"/>
          </p:cNvSpPr>
          <p:nvPr>
            <p:ph type="title"/>
          </p:nvPr>
        </p:nvSpPr>
        <p:spPr/>
        <p:txBody>
          <a:bodyPr/>
          <a:lstStyle/>
          <a:p>
            <a:r>
              <a:rPr lang="en-US"/>
              <a:t>Instagram Followers by City Table | All profiles - 1 of 3</a:t>
            </a:r>
          </a:p>
        </p:txBody>
      </p:sp>
      <p:graphicFrame>
        <p:nvGraphicFramePr>
          <p:cNvPr id="5" name="Table Placeholder 4">
            <a:extLst>
              <a:ext uri="{FF2B5EF4-FFF2-40B4-BE49-F238E27FC236}">
                <a16:creationId xmlns:a16="http://schemas.microsoft.com/office/drawing/2014/main" id="{940C4715-1D3D-42AC-8595-C30B673D64BE}"/>
              </a:ext>
            </a:extLst>
          </p:cNvPr>
          <p:cNvGraphicFramePr>
            <a:graphicFrameLocks noGrp="1"/>
          </p:cNvGraphicFramePr>
          <p:nvPr>
            <p:ph type="tbl" sz="quarter" idx="13"/>
            <p:extLst>
              <p:ext uri="{D42A27DB-BD31-4B8C-83A1-F6EECF244321}">
                <p14:modId xmlns:p14="http://schemas.microsoft.com/office/powerpoint/2010/main" val="242971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407089225"/>
                    </a:ext>
                  </a:extLst>
                </a:gridCol>
                <a:gridCol w="3456432">
                  <a:extLst>
                    <a:ext uri="{9D8B030D-6E8A-4147-A177-3AD203B41FA5}">
                      <a16:colId xmlns:a16="http://schemas.microsoft.com/office/drawing/2014/main" val="3477552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189580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extLst>
                  <a:ext uri="{0D108BD9-81ED-4DB2-BD59-A6C34878D82A}">
                    <a16:rowId xmlns:a16="http://schemas.microsoft.com/office/drawing/2014/main" val="285275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Manchester,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342669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Leeds,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1313756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Bradford,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140851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Liverpool,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52129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Birmingham,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898572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Sheffield,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24982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Bristol,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40032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Edinburgh,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354724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044701818"/>
                  </a:ext>
                </a:extLst>
              </a:tr>
            </a:tbl>
          </a:graphicData>
        </a:graphic>
      </p:graphicFrame>
      <p:sp>
        <p:nvSpPr>
          <p:cNvPr id="4" name="Text Placeholder 3">
            <a:extLst>
              <a:ext uri="{FF2B5EF4-FFF2-40B4-BE49-F238E27FC236}">
                <a16:creationId xmlns:a16="http://schemas.microsoft.com/office/drawing/2014/main" id="{4C3934EC-90D7-460F-A843-F5AC0C739ECE}"/>
              </a:ext>
            </a:extLst>
          </p:cNvPr>
          <p:cNvSpPr>
            <a:spLocks noGrp="1"/>
          </p:cNvSpPr>
          <p:nvPr>
            <p:ph type="body" sz="quarter" idx="14"/>
          </p:nvPr>
        </p:nvSpPr>
        <p:spPr/>
        <p:txBody>
          <a:bodyPr/>
          <a:lstStyle/>
          <a:p>
            <a:r>
              <a:rPr lang="en-US"/>
              <a:t>05/31/2022 - 06/30/2022</a:t>
            </a:r>
          </a:p>
        </p:txBody>
      </p:sp>
    </p:spTree>
    <p:extLst>
      <p:ext uri="{BB962C8B-B14F-4D97-AF65-F5344CB8AC3E}">
        <p14:creationId xmlns:p14="http://schemas.microsoft.com/office/powerpoint/2010/main" val="2955735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BAF0-B79D-43DA-9A99-2D670A2787D6}"/>
              </a:ext>
            </a:extLst>
          </p:cNvPr>
          <p:cNvSpPr>
            <a:spLocks noGrp="1"/>
          </p:cNvSpPr>
          <p:nvPr>
            <p:ph type="title"/>
          </p:nvPr>
        </p:nvSpPr>
        <p:spPr/>
        <p:txBody>
          <a:bodyPr/>
          <a:lstStyle/>
          <a:p>
            <a:r>
              <a:rPr lang="en-US"/>
              <a:t>Instagram Followers by City Table | All profiles - 2 of 3</a:t>
            </a:r>
          </a:p>
        </p:txBody>
      </p:sp>
      <p:graphicFrame>
        <p:nvGraphicFramePr>
          <p:cNvPr id="5" name="Table Placeholder 4">
            <a:extLst>
              <a:ext uri="{FF2B5EF4-FFF2-40B4-BE49-F238E27FC236}">
                <a16:creationId xmlns:a16="http://schemas.microsoft.com/office/drawing/2014/main" id="{34A6B137-8E16-4DBE-B075-DE4AAD7FCE83}"/>
              </a:ext>
            </a:extLst>
          </p:cNvPr>
          <p:cNvGraphicFramePr>
            <a:graphicFrameLocks noGrp="1"/>
          </p:cNvGraphicFramePr>
          <p:nvPr>
            <p:ph type="tbl" sz="quarter" idx="13"/>
            <p:extLst>
              <p:ext uri="{D42A27DB-BD31-4B8C-83A1-F6EECF244321}">
                <p14:modId xmlns:p14="http://schemas.microsoft.com/office/powerpoint/2010/main" val="2471711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818237180"/>
                    </a:ext>
                  </a:extLst>
                </a:gridCol>
                <a:gridCol w="3456432">
                  <a:extLst>
                    <a:ext uri="{9D8B030D-6E8A-4147-A177-3AD203B41FA5}">
                      <a16:colId xmlns:a16="http://schemas.microsoft.com/office/drawing/2014/main" val="3459933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425378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Norwich,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730384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Stockport,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99711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Glasgow,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99145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Warrington,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088301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Belfast, Northern 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6366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Plymouth,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75882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Newcastle upon Tyne,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409183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Brighton and Hove,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45960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Huddersfield,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554810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Leicester,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490395642"/>
                  </a:ext>
                </a:extLst>
              </a:tr>
            </a:tbl>
          </a:graphicData>
        </a:graphic>
      </p:graphicFrame>
      <p:sp>
        <p:nvSpPr>
          <p:cNvPr id="4" name="Text Placeholder 3">
            <a:extLst>
              <a:ext uri="{FF2B5EF4-FFF2-40B4-BE49-F238E27FC236}">
                <a16:creationId xmlns:a16="http://schemas.microsoft.com/office/drawing/2014/main" id="{4AF4075C-00E8-4694-B45F-AB5259D415ED}"/>
              </a:ext>
            </a:extLst>
          </p:cNvPr>
          <p:cNvSpPr>
            <a:spLocks noGrp="1"/>
          </p:cNvSpPr>
          <p:nvPr>
            <p:ph type="body" sz="quarter" idx="14"/>
          </p:nvPr>
        </p:nvSpPr>
        <p:spPr/>
        <p:txBody>
          <a:bodyPr/>
          <a:lstStyle/>
          <a:p>
            <a:r>
              <a:rPr lang="en-US"/>
              <a:t>05/31/2022 - 06/30/2022</a:t>
            </a:r>
          </a:p>
        </p:txBody>
      </p:sp>
    </p:spTree>
    <p:extLst>
      <p:ext uri="{BB962C8B-B14F-4D97-AF65-F5344CB8AC3E}">
        <p14:creationId xmlns:p14="http://schemas.microsoft.com/office/powerpoint/2010/main" val="320213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D868-4A6E-4397-83CA-FE4D30A425F4}"/>
              </a:ext>
            </a:extLst>
          </p:cNvPr>
          <p:cNvSpPr>
            <a:spLocks noGrp="1"/>
          </p:cNvSpPr>
          <p:nvPr>
            <p:ph type="title"/>
          </p:nvPr>
        </p:nvSpPr>
        <p:spPr/>
        <p:txBody>
          <a:bodyPr/>
          <a:lstStyle/>
          <a:p>
            <a:r>
              <a:rPr lang="en-US"/>
              <a:t>Instagram Followers by City Table | All profiles - 3 of 3</a:t>
            </a:r>
          </a:p>
        </p:txBody>
      </p:sp>
      <p:graphicFrame>
        <p:nvGraphicFramePr>
          <p:cNvPr id="5" name="Table Placeholder 4">
            <a:extLst>
              <a:ext uri="{FF2B5EF4-FFF2-40B4-BE49-F238E27FC236}">
                <a16:creationId xmlns:a16="http://schemas.microsoft.com/office/drawing/2014/main" id="{9A50DD49-B3A7-4D18-931C-6DF3A3024294}"/>
              </a:ext>
            </a:extLst>
          </p:cNvPr>
          <p:cNvGraphicFramePr>
            <a:graphicFrameLocks noGrp="1"/>
          </p:cNvGraphicFramePr>
          <p:nvPr>
            <p:ph type="tbl" sz="quarter" idx="13"/>
            <p:extLst>
              <p:ext uri="{D42A27DB-BD31-4B8C-83A1-F6EECF244321}">
                <p14:modId xmlns:p14="http://schemas.microsoft.com/office/powerpoint/2010/main" val="234596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08463875"/>
                    </a:ext>
                  </a:extLst>
                </a:gridCol>
                <a:gridCol w="3456432">
                  <a:extLst>
                    <a:ext uri="{9D8B030D-6E8A-4147-A177-3AD203B41FA5}">
                      <a16:colId xmlns:a16="http://schemas.microsoft.com/office/drawing/2014/main" val="2981657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249915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Kettering,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4781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Kingston upon Hull,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52150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Pontefract,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5137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Telford,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011206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York,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324792428"/>
                  </a:ext>
                </a:extLst>
              </a:tr>
            </a:tbl>
          </a:graphicData>
        </a:graphic>
      </p:graphicFrame>
      <p:sp>
        <p:nvSpPr>
          <p:cNvPr id="4" name="Text Placeholder 3">
            <a:extLst>
              <a:ext uri="{FF2B5EF4-FFF2-40B4-BE49-F238E27FC236}">
                <a16:creationId xmlns:a16="http://schemas.microsoft.com/office/drawing/2014/main" id="{2BBFFA66-6D83-4D7D-8471-F5A019CBD7A8}"/>
              </a:ext>
            </a:extLst>
          </p:cNvPr>
          <p:cNvSpPr>
            <a:spLocks noGrp="1"/>
          </p:cNvSpPr>
          <p:nvPr>
            <p:ph type="body" sz="quarter" idx="14"/>
          </p:nvPr>
        </p:nvSpPr>
        <p:spPr/>
        <p:txBody>
          <a:bodyPr/>
          <a:lstStyle/>
          <a:p>
            <a:r>
              <a:rPr lang="en-US"/>
              <a:t>05/31/2022 - 06/30/2022</a:t>
            </a:r>
          </a:p>
        </p:txBody>
      </p:sp>
    </p:spTree>
    <p:extLst>
      <p:ext uri="{BB962C8B-B14F-4D97-AF65-F5344CB8AC3E}">
        <p14:creationId xmlns:p14="http://schemas.microsoft.com/office/powerpoint/2010/main" val="2071142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6F764-6D86-4615-B1EA-117294CA8F09}"/>
              </a:ext>
            </a:extLst>
          </p:cNvPr>
          <p:cNvSpPr>
            <a:spLocks noGrp="1"/>
          </p:cNvSpPr>
          <p:nvPr>
            <p:ph type="title"/>
          </p:nvPr>
        </p:nvSpPr>
        <p:spPr/>
        <p:txBody>
          <a:bodyPr/>
          <a:lstStyle/>
          <a:p>
            <a:r>
              <a:rPr lang="en-US"/>
              <a:t>Instagram Posts Table | All profiles - 1 of 6</a:t>
            </a:r>
          </a:p>
        </p:txBody>
      </p:sp>
      <p:graphicFrame>
        <p:nvGraphicFramePr>
          <p:cNvPr id="5" name="Table Placeholder 4">
            <a:extLst>
              <a:ext uri="{FF2B5EF4-FFF2-40B4-BE49-F238E27FC236}">
                <a16:creationId xmlns:a16="http://schemas.microsoft.com/office/drawing/2014/main" id="{E1A8416E-9817-4241-8E44-988AB5948042}"/>
              </a:ext>
            </a:extLst>
          </p:cNvPr>
          <p:cNvGraphicFramePr>
            <a:graphicFrameLocks noGrp="1"/>
          </p:cNvGraphicFramePr>
          <p:nvPr>
            <p:ph type="tbl" sz="quarter" idx="13"/>
            <p:extLst>
              <p:ext uri="{D42A27DB-BD31-4B8C-83A1-F6EECF244321}">
                <p14:modId xmlns:p14="http://schemas.microsoft.com/office/powerpoint/2010/main" val="1311748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5814378"/>
                    </a:ext>
                  </a:extLst>
                </a:gridCol>
                <a:gridCol w="2551176">
                  <a:extLst>
                    <a:ext uri="{9D8B030D-6E8A-4147-A177-3AD203B41FA5}">
                      <a16:colId xmlns:a16="http://schemas.microsoft.com/office/drawing/2014/main" val="1378416311"/>
                    </a:ext>
                  </a:extLst>
                </a:gridCol>
                <a:gridCol w="1152144">
                  <a:extLst>
                    <a:ext uri="{9D8B030D-6E8A-4147-A177-3AD203B41FA5}">
                      <a16:colId xmlns:a16="http://schemas.microsoft.com/office/drawing/2014/main" val="629225091"/>
                    </a:ext>
                  </a:extLst>
                </a:gridCol>
                <a:gridCol w="1152144">
                  <a:extLst>
                    <a:ext uri="{9D8B030D-6E8A-4147-A177-3AD203B41FA5}">
                      <a16:colId xmlns:a16="http://schemas.microsoft.com/office/drawing/2014/main" val="103973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109592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- 2022-05-26 06:00:50</a:t>
                      </a:r>
                      <a:r>
                        <a:rPr kumimoji="0" lang="en-US" sz="1000" b="0" i="0" u="none" strike="noStrike" kern="1200" cap="none" spc="0" normalizeH="0" baseline="0" noProof="0">
                          <a:ln>
                            <a:noFill/>
                          </a:ln>
                          <a:solidFill>
                            <a:prstClr val="black"/>
                          </a:solidFill>
                          <a:effectLst/>
                          <a:uLnTx/>
                          <a:uFillTx/>
                          <a:latin typeface="+mn-lt"/>
                          <a:ea typeface="+mn-ea"/>
                          <a:cs typeface="+mn-cs"/>
                        </a:rPr>
                        <a:t>
 Make it a right royal occasion with SPAM® Chopped Pork and Ham. Brighten up a garden party or event with some SPAM® Bunting and dress for the occasion with a SPAM® Apron, T-Shirt, Camo Cap and Flip-Flops! Cook up some ideas with the international SPAM® Cook Book. To enter simply type JUBILEE in the comments section and you’ll be entered into the prize draw. There is one Jubilee party goody bag to be won. The promotion opens the moment it appears on the 26th May 2022 as a post on the SPAM® UK Facebook and Instagram pages and closes on 30th May 2022. Full terms and conditions can be found at https://www.spam-uk.com/competition-terms-conditions/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https://quintly-image-storage.s3.amazonaws.com/de568818f6231ffd663345b0eaf28ecb/7bee51a78bc1fe3091e66e402e529f61.jpg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extLst>
                  <a:ext uri="{0D108BD9-81ED-4DB2-BD59-A6C34878D82A}">
                    <a16:rowId xmlns:a16="http://schemas.microsoft.com/office/drawing/2014/main" val="181918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- 2022-04-01 08:01:09</a:t>
                      </a:r>
                      <a:r>
                        <a:rPr kumimoji="0" lang="en-US" sz="1000" b="0" i="0" u="none" strike="noStrike" kern="1200" cap="none" spc="0" normalizeH="0" baseline="0" noProof="0">
                          <a:ln>
                            <a:noFill/>
                          </a:ln>
                          <a:solidFill>
                            <a:prstClr val="black"/>
                          </a:solidFill>
                          <a:effectLst/>
                          <a:uLnTx/>
                          <a:uFillTx/>
                          <a:latin typeface="+mn-lt"/>
                          <a:ea typeface="+mn-ea"/>
                          <a:cs typeface="+mn-cs"/>
                        </a:rPr>
                        <a:t>
 Back by popular demand, the ideal sandwich maker! Specially shaped for those dainty triangular butties we all love in the afternoon.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https://quintly-image-storage.s3.amazonaws.com/de568818f6231ffd663345b0eaf28ecb/1d535b8e0217c83e3abc05fd188aec7f.jpg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extLst>
                  <a:ext uri="{0D108BD9-81ED-4DB2-BD59-A6C34878D82A}">
                    <a16:rowId xmlns:a16="http://schemas.microsoft.com/office/drawing/2014/main" val="2357765492"/>
                  </a:ext>
                </a:extLst>
              </a:tr>
            </a:tbl>
          </a:graphicData>
        </a:graphic>
      </p:graphicFrame>
      <p:sp>
        <p:nvSpPr>
          <p:cNvPr id="4" name="Text Placeholder 3">
            <a:extLst>
              <a:ext uri="{FF2B5EF4-FFF2-40B4-BE49-F238E27FC236}">
                <a16:creationId xmlns:a16="http://schemas.microsoft.com/office/drawing/2014/main" id="{FEC77141-6B3F-4443-84F7-74950ED39D7C}"/>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11745451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E95B8-C276-4D9B-A35F-30A2DB706C83}"/>
              </a:ext>
            </a:extLst>
          </p:cNvPr>
          <p:cNvSpPr>
            <a:spLocks noGrp="1"/>
          </p:cNvSpPr>
          <p:nvPr>
            <p:ph type="title"/>
          </p:nvPr>
        </p:nvSpPr>
        <p:spPr/>
        <p:txBody>
          <a:bodyPr/>
          <a:lstStyle/>
          <a:p>
            <a:r>
              <a:rPr lang="en-US"/>
              <a:t>Instagram Posts Table | All profiles - 2 of 6</a:t>
            </a:r>
          </a:p>
        </p:txBody>
      </p:sp>
      <p:graphicFrame>
        <p:nvGraphicFramePr>
          <p:cNvPr id="5" name="Table Placeholder 4">
            <a:extLst>
              <a:ext uri="{FF2B5EF4-FFF2-40B4-BE49-F238E27FC236}">
                <a16:creationId xmlns:a16="http://schemas.microsoft.com/office/drawing/2014/main" id="{CEA807DA-57E1-4D7E-AD07-4C02EC327C2F}"/>
              </a:ext>
            </a:extLst>
          </p:cNvPr>
          <p:cNvGraphicFramePr>
            <a:graphicFrameLocks noGrp="1"/>
          </p:cNvGraphicFramePr>
          <p:nvPr>
            <p:ph type="tbl" sz="quarter" idx="13"/>
            <p:extLst>
              <p:ext uri="{D42A27DB-BD31-4B8C-83A1-F6EECF244321}">
                <p14:modId xmlns:p14="http://schemas.microsoft.com/office/powerpoint/2010/main" val="2119294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14640897"/>
                    </a:ext>
                  </a:extLst>
                </a:gridCol>
                <a:gridCol w="2551176">
                  <a:extLst>
                    <a:ext uri="{9D8B030D-6E8A-4147-A177-3AD203B41FA5}">
                      <a16:colId xmlns:a16="http://schemas.microsoft.com/office/drawing/2014/main" val="4119314601"/>
                    </a:ext>
                  </a:extLst>
                </a:gridCol>
                <a:gridCol w="1152144">
                  <a:extLst>
                    <a:ext uri="{9D8B030D-6E8A-4147-A177-3AD203B41FA5}">
                      <a16:colId xmlns:a16="http://schemas.microsoft.com/office/drawing/2014/main" val="2345030474"/>
                    </a:ext>
                  </a:extLst>
                </a:gridCol>
                <a:gridCol w="1152144">
                  <a:extLst>
                    <a:ext uri="{9D8B030D-6E8A-4147-A177-3AD203B41FA5}">
                      <a16:colId xmlns:a16="http://schemas.microsoft.com/office/drawing/2014/main" val="2945965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51192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- 2022-05-12 17:53:30</a:t>
                      </a:r>
                      <a:r>
                        <a:rPr kumimoji="0" lang="en-US" sz="1000" b="0" i="0" u="none" strike="noStrike" kern="1200" cap="none" spc="0" normalizeH="0" baseline="0" noProof="0">
                          <a:ln>
                            <a:noFill/>
                          </a:ln>
                          <a:solidFill>
                            <a:prstClr val="black"/>
                          </a:solidFill>
                          <a:effectLst/>
                          <a:uLnTx/>
                          <a:uFillTx/>
                          <a:latin typeface="+mn-lt"/>
                          <a:ea typeface="+mn-ea"/>
                          <a:cs typeface="+mn-cs"/>
                        </a:rPr>
                        <a:t>
 Posted withregram • ollie_eats 🔥 spicy SPAM® loaded fries 🔥 
Getting your friends round for a movie night or to watch the game try these SPAMTASTIC™ spicy loaded fries 
Get your officialspamuk Chopped Pork and Ham into thin slices and give them a sizzle then pan fry up some peppers and onions get them over some fries,  melt cheese over the top add your SPAM® slices then garnish with mayo chilli sauce spring onion and coriander 
boom there you have SPAM® Loaded spicy fries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https://quintly-image-storage.s3.amazonaws.com/de568818f6231ffd663345b0eaf28ecb/d65eb31dda3536f774fe6d330b443e7d.jpg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827994192"/>
                  </a:ext>
                </a:extLst>
              </a:tr>
            </a:tbl>
          </a:graphicData>
        </a:graphic>
      </p:graphicFrame>
      <p:sp>
        <p:nvSpPr>
          <p:cNvPr id="4" name="Text Placeholder 3">
            <a:extLst>
              <a:ext uri="{FF2B5EF4-FFF2-40B4-BE49-F238E27FC236}">
                <a16:creationId xmlns:a16="http://schemas.microsoft.com/office/drawing/2014/main" id="{13E1C1C2-98F1-4633-A649-7DCD7023BDB9}"/>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2131870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FF77-4031-4BC3-972B-D29BED37BA79}"/>
              </a:ext>
            </a:extLst>
          </p:cNvPr>
          <p:cNvSpPr>
            <a:spLocks noGrp="1"/>
          </p:cNvSpPr>
          <p:nvPr>
            <p:ph type="title"/>
          </p:nvPr>
        </p:nvSpPr>
        <p:spPr/>
        <p:txBody>
          <a:bodyPr/>
          <a:lstStyle/>
          <a:p>
            <a:r>
              <a:rPr lang="en-US"/>
              <a:t>Instagram Posts Table | All profiles - 3 of 6</a:t>
            </a:r>
          </a:p>
        </p:txBody>
      </p:sp>
      <p:graphicFrame>
        <p:nvGraphicFramePr>
          <p:cNvPr id="5" name="Table Placeholder 4">
            <a:extLst>
              <a:ext uri="{FF2B5EF4-FFF2-40B4-BE49-F238E27FC236}">
                <a16:creationId xmlns:a16="http://schemas.microsoft.com/office/drawing/2014/main" id="{B9BA1243-2C55-4350-AE34-9E18A2B444C9}"/>
              </a:ext>
            </a:extLst>
          </p:cNvPr>
          <p:cNvGraphicFramePr>
            <a:graphicFrameLocks noGrp="1"/>
          </p:cNvGraphicFramePr>
          <p:nvPr>
            <p:ph type="tbl" sz="quarter" idx="13"/>
            <p:extLst>
              <p:ext uri="{D42A27DB-BD31-4B8C-83A1-F6EECF244321}">
                <p14:modId xmlns:p14="http://schemas.microsoft.com/office/powerpoint/2010/main" val="1566743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0825849"/>
                    </a:ext>
                  </a:extLst>
                </a:gridCol>
                <a:gridCol w="2551176">
                  <a:extLst>
                    <a:ext uri="{9D8B030D-6E8A-4147-A177-3AD203B41FA5}">
                      <a16:colId xmlns:a16="http://schemas.microsoft.com/office/drawing/2014/main" val="3579551798"/>
                    </a:ext>
                  </a:extLst>
                </a:gridCol>
                <a:gridCol w="1152144">
                  <a:extLst>
                    <a:ext uri="{9D8B030D-6E8A-4147-A177-3AD203B41FA5}">
                      <a16:colId xmlns:a16="http://schemas.microsoft.com/office/drawing/2014/main" val="793981817"/>
                    </a:ext>
                  </a:extLst>
                </a:gridCol>
                <a:gridCol w="1152144">
                  <a:extLst>
                    <a:ext uri="{9D8B030D-6E8A-4147-A177-3AD203B41FA5}">
                      <a16:colId xmlns:a16="http://schemas.microsoft.com/office/drawing/2014/main" val="1174358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42498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- 2022-06-23 09:46:23</a:t>
                      </a:r>
                      <a:r>
                        <a:rPr kumimoji="0" lang="en-US" sz="1000" b="0" i="0" u="none" strike="noStrike" kern="1200" cap="none" spc="0" normalizeH="0" baseline="0" noProof="0">
                          <a:ln>
                            <a:noFill/>
                          </a:ln>
                          <a:solidFill>
                            <a:prstClr val="black"/>
                          </a:solidFill>
                          <a:effectLst/>
                          <a:uLnTx/>
                          <a:uFillTx/>
                          <a:latin typeface="+mn-lt"/>
                          <a:ea typeface="+mn-ea"/>
                          <a:cs typeface="+mn-cs"/>
                        </a:rPr>
                        <a:t>
 Posted withregram • ollie_eats 🍔🔥BBQ Glazed SPAMBURGER™ 🔥🍔 
#thinkoutsidethecan this bbq season and grill up some bbq glazed officialspamuk slices.
SPAM® Chopped Pork and Ham is super tasty and super versatile 
Take it to the next level by brushing it with a little oil, covering it in your favourite dry rub, sizzle it up then glaze in your favourite bbq sauce! 
I’ve served mine up with some Macaroni pie, a big heap of coleslaw and drizzled over with loads of bbq gravy 
So remember to bring a can of SPAM® to your next bqq AD #bbq #bbqseason #burgers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https://quintly-image-storage.s3.amazonaws.com/de568818f6231ffd663345b0eaf28ecb/ddace698d51ae295cb4874d5d6b68736.jpg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162475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- 2022-06-21 06:00:18</a:t>
                      </a:r>
                      <a:r>
                        <a:rPr kumimoji="0" lang="en-US" sz="1000" b="0" i="0" u="none" strike="noStrike" kern="1200" cap="none" spc="0" normalizeH="0" baseline="0" noProof="0">
                          <a:ln>
                            <a:noFill/>
                          </a:ln>
                          <a:solidFill>
                            <a:prstClr val="black"/>
                          </a:solidFill>
                          <a:effectLst/>
                          <a:uLnTx/>
                          <a:uFillTx/>
                          <a:latin typeface="+mn-lt"/>
                          <a:ea typeface="+mn-ea"/>
                          <a:cs typeface="+mn-cs"/>
                        </a:rPr>
                        <a:t>
 It’s the longest day. So either get up horrifically early to watch the sunrise or have a lie in and  look forward to a big satisfrying breakfast to celebrate.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https://quintly-image-storage.s3.amazonaws.com/de568818f6231ffd663345b0eaf28ecb/22995b46f6253c0f865e87b14708a955.jpg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3972179156"/>
                  </a:ext>
                </a:extLst>
              </a:tr>
            </a:tbl>
          </a:graphicData>
        </a:graphic>
      </p:graphicFrame>
      <p:sp>
        <p:nvSpPr>
          <p:cNvPr id="4" name="Text Placeholder 3">
            <a:extLst>
              <a:ext uri="{FF2B5EF4-FFF2-40B4-BE49-F238E27FC236}">
                <a16:creationId xmlns:a16="http://schemas.microsoft.com/office/drawing/2014/main" id="{FB053211-A311-4D59-9689-91450DFCB675}"/>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39887452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FE1D4-A172-41C5-A7B0-53CA79E06F08}"/>
              </a:ext>
            </a:extLst>
          </p:cNvPr>
          <p:cNvSpPr>
            <a:spLocks noGrp="1"/>
          </p:cNvSpPr>
          <p:nvPr>
            <p:ph type="title"/>
          </p:nvPr>
        </p:nvSpPr>
        <p:spPr/>
        <p:txBody>
          <a:bodyPr/>
          <a:lstStyle/>
          <a:p>
            <a:r>
              <a:rPr lang="en-US"/>
              <a:t>Instagram Posts Table | All profiles - 4 of 6</a:t>
            </a:r>
          </a:p>
        </p:txBody>
      </p:sp>
      <p:graphicFrame>
        <p:nvGraphicFramePr>
          <p:cNvPr id="5" name="Table Placeholder 4">
            <a:extLst>
              <a:ext uri="{FF2B5EF4-FFF2-40B4-BE49-F238E27FC236}">
                <a16:creationId xmlns:a16="http://schemas.microsoft.com/office/drawing/2014/main" id="{3EC32D6C-E8A7-4565-9CBF-EF0D126BB490}"/>
              </a:ext>
            </a:extLst>
          </p:cNvPr>
          <p:cNvGraphicFramePr>
            <a:graphicFrameLocks noGrp="1"/>
          </p:cNvGraphicFramePr>
          <p:nvPr>
            <p:ph type="tbl" sz="quarter" idx="13"/>
            <p:extLst>
              <p:ext uri="{D42A27DB-BD31-4B8C-83A1-F6EECF244321}">
                <p14:modId xmlns:p14="http://schemas.microsoft.com/office/powerpoint/2010/main" val="56139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4557691"/>
                    </a:ext>
                  </a:extLst>
                </a:gridCol>
                <a:gridCol w="2551176">
                  <a:extLst>
                    <a:ext uri="{9D8B030D-6E8A-4147-A177-3AD203B41FA5}">
                      <a16:colId xmlns:a16="http://schemas.microsoft.com/office/drawing/2014/main" val="3444023919"/>
                    </a:ext>
                  </a:extLst>
                </a:gridCol>
                <a:gridCol w="1152144">
                  <a:extLst>
                    <a:ext uri="{9D8B030D-6E8A-4147-A177-3AD203B41FA5}">
                      <a16:colId xmlns:a16="http://schemas.microsoft.com/office/drawing/2014/main" val="1666882831"/>
                    </a:ext>
                  </a:extLst>
                </a:gridCol>
                <a:gridCol w="1152144">
                  <a:extLst>
                    <a:ext uri="{9D8B030D-6E8A-4147-A177-3AD203B41FA5}">
                      <a16:colId xmlns:a16="http://schemas.microsoft.com/office/drawing/2014/main" val="3080546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89234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- 2022-04-23 08:20:18</a:t>
                      </a:r>
                      <a:r>
                        <a:rPr kumimoji="0" lang="en-US" sz="1000" b="0" i="0" u="none" strike="noStrike" kern="1200" cap="none" spc="0" normalizeH="0" baseline="0" noProof="0">
                          <a:ln>
                            <a:noFill/>
                          </a:ln>
                          <a:solidFill>
                            <a:prstClr val="black"/>
                          </a:solidFill>
                          <a:effectLst/>
                          <a:uLnTx/>
                          <a:uFillTx/>
                          <a:latin typeface="+mn-lt"/>
                          <a:ea typeface="+mn-ea"/>
                          <a:cs typeface="+mn-cs"/>
                        </a:rPr>
                        <a:t>
 Yes, we know he wasn’t English. Just like St. Patrick probably wasn’t Irish, and St. Andrew certainly wasn’t Scottish. In fact, many patron saints don’t come from the country they are celebrated in. We don’t let things like that get in the way of an excuse for a big SATISFRYING  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https://quintly-image-storage.s3.amazonaws.com/de568818f6231ffd663345b0eaf28ecb/bbaf50cc84922937e67ba6cb41375d50.jpg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4191056399"/>
                  </a:ext>
                </a:extLst>
              </a:tr>
            </a:tbl>
          </a:graphicData>
        </a:graphic>
      </p:graphicFrame>
      <p:sp>
        <p:nvSpPr>
          <p:cNvPr id="4" name="Text Placeholder 3">
            <a:extLst>
              <a:ext uri="{FF2B5EF4-FFF2-40B4-BE49-F238E27FC236}">
                <a16:creationId xmlns:a16="http://schemas.microsoft.com/office/drawing/2014/main" id="{40CB5F29-77AD-466F-B1C8-32FB7A3E8B33}"/>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1620575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4E93A-88E2-475B-A799-D3ACEB2563A8}"/>
              </a:ext>
            </a:extLst>
          </p:cNvPr>
          <p:cNvSpPr>
            <a:spLocks noGrp="1"/>
          </p:cNvSpPr>
          <p:nvPr>
            <p:ph type="title"/>
          </p:nvPr>
        </p:nvSpPr>
        <p:spPr/>
        <p:txBody>
          <a:bodyPr/>
          <a:lstStyle/>
          <a:p>
            <a:r>
              <a:rPr lang="en-US"/>
              <a:t>Instagram Posts Table | All profiles - 5 of 6</a:t>
            </a:r>
          </a:p>
        </p:txBody>
      </p:sp>
      <p:graphicFrame>
        <p:nvGraphicFramePr>
          <p:cNvPr id="5" name="Table Placeholder 4">
            <a:extLst>
              <a:ext uri="{FF2B5EF4-FFF2-40B4-BE49-F238E27FC236}">
                <a16:creationId xmlns:a16="http://schemas.microsoft.com/office/drawing/2014/main" id="{25B5A109-4AC8-441C-A9D3-8865C9B914E3}"/>
              </a:ext>
            </a:extLst>
          </p:cNvPr>
          <p:cNvGraphicFramePr>
            <a:graphicFrameLocks noGrp="1"/>
          </p:cNvGraphicFramePr>
          <p:nvPr>
            <p:ph type="tbl" sz="quarter" idx="13"/>
            <p:extLst>
              <p:ext uri="{D42A27DB-BD31-4B8C-83A1-F6EECF244321}">
                <p14:modId xmlns:p14="http://schemas.microsoft.com/office/powerpoint/2010/main" val="2789999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8181094"/>
                    </a:ext>
                  </a:extLst>
                </a:gridCol>
                <a:gridCol w="2551176">
                  <a:extLst>
                    <a:ext uri="{9D8B030D-6E8A-4147-A177-3AD203B41FA5}">
                      <a16:colId xmlns:a16="http://schemas.microsoft.com/office/drawing/2014/main" val="3343272775"/>
                    </a:ext>
                  </a:extLst>
                </a:gridCol>
                <a:gridCol w="1152144">
                  <a:extLst>
                    <a:ext uri="{9D8B030D-6E8A-4147-A177-3AD203B41FA5}">
                      <a16:colId xmlns:a16="http://schemas.microsoft.com/office/drawing/2014/main" val="2338279465"/>
                    </a:ext>
                  </a:extLst>
                </a:gridCol>
                <a:gridCol w="1152144">
                  <a:extLst>
                    <a:ext uri="{9D8B030D-6E8A-4147-A177-3AD203B41FA5}">
                      <a16:colId xmlns:a16="http://schemas.microsoft.com/office/drawing/2014/main" val="3214308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975460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- 2022-05-20 09:54:15</a:t>
                      </a:r>
                      <a:r>
                        <a:rPr kumimoji="0" lang="en-US" sz="1000" b="0" i="0" u="none" strike="noStrike" kern="1200" cap="none" spc="0" normalizeH="0" baseline="0" noProof="0">
                          <a:ln>
                            <a:noFill/>
                          </a:ln>
                          <a:solidFill>
                            <a:prstClr val="black"/>
                          </a:solidFill>
                          <a:effectLst/>
                          <a:uLnTx/>
                          <a:uFillTx/>
                          <a:latin typeface="+mn-lt"/>
                          <a:ea typeface="+mn-ea"/>
                          <a:cs typeface="+mn-cs"/>
                        </a:rPr>
                        <a:t>
 Posted withregram • fryupinspector Need something delicious and easy to make for breakfast? I made this ‘Satisfrying’ Breakfast Sandwich with SPAM® Chopped Pork and Ham. You can add wherever you fancy but I added hash browns, cheese, fried egg and brown sauce and toasted the bread.
Just pop the hash browns in the oven, fry the Egg and SPAM® Chopped Pork and Ham, pop the bread in the toaster and stack it up when it’s ready. 
SPAM® Chopped Pork and Ham is:
•Made from a unique blend of more than 90% shoulder pork and leg ham.
•Versatile, uniquely tasty and quick, simple and easy-to-use. 
•Perfect alternative to bacon for breakfast.
It’s British Sandwich week w/c 22nd May so get the frying pan out and get creative with a breakfast sandwich using SPAM® Chopped Pork and Ham! #Ad
 #SizzlePorkAndMmm #SPAMbreakfast #britishsandwichweek 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https://quintly-image-storage.s3.amazonaws.com/de568818f6231ffd663345b0eaf28ecb/25f90c3394d7f32058518940e05f3552.jpg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183900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- 2022-04-15 08:03:36</a:t>
                      </a:r>
                      <a:r>
                        <a:rPr kumimoji="0" lang="en-US" sz="1000" b="0" i="0" u="none" strike="noStrike" kern="1200" cap="none" spc="0" normalizeH="0" baseline="0" noProof="0">
                          <a:ln>
                            <a:noFill/>
                          </a:ln>
                          <a:solidFill>
                            <a:prstClr val="black"/>
                          </a:solidFill>
                          <a:effectLst/>
                          <a:uLnTx/>
                          <a:uFillTx/>
                          <a:latin typeface="+mn-lt"/>
                          <a:ea typeface="+mn-ea"/>
                          <a:cs typeface="+mn-cs"/>
                        </a:rPr>
                        <a:t>
 A big four day break demands a satisfryingly big breakfast to kick it 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https://quintly-image-storage.s3.amazonaws.com/de568818f6231ffd663345b0eaf28ecb/b5e5159878a884dc419b4d37be66a5f1.jpg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679227768"/>
                  </a:ext>
                </a:extLst>
              </a:tr>
            </a:tbl>
          </a:graphicData>
        </a:graphic>
      </p:graphicFrame>
      <p:sp>
        <p:nvSpPr>
          <p:cNvPr id="4" name="Text Placeholder 3">
            <a:extLst>
              <a:ext uri="{FF2B5EF4-FFF2-40B4-BE49-F238E27FC236}">
                <a16:creationId xmlns:a16="http://schemas.microsoft.com/office/drawing/2014/main" id="{17EA9937-5985-46A9-9F9F-72E695D8F59B}"/>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39041395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F8879-8354-4567-87CB-122723BD41C3}"/>
              </a:ext>
            </a:extLst>
          </p:cNvPr>
          <p:cNvSpPr>
            <a:spLocks noGrp="1"/>
          </p:cNvSpPr>
          <p:nvPr>
            <p:ph type="title"/>
          </p:nvPr>
        </p:nvSpPr>
        <p:spPr/>
        <p:txBody>
          <a:bodyPr/>
          <a:lstStyle/>
          <a:p>
            <a:r>
              <a:rPr lang="en-US"/>
              <a:t>Instagram Posts Table | All profiles - 6 of 6</a:t>
            </a:r>
          </a:p>
        </p:txBody>
      </p:sp>
      <p:graphicFrame>
        <p:nvGraphicFramePr>
          <p:cNvPr id="5" name="Table Placeholder 4">
            <a:extLst>
              <a:ext uri="{FF2B5EF4-FFF2-40B4-BE49-F238E27FC236}">
                <a16:creationId xmlns:a16="http://schemas.microsoft.com/office/drawing/2014/main" id="{CA01908A-47E0-4217-9E56-AC9B10D545E2}"/>
              </a:ext>
            </a:extLst>
          </p:cNvPr>
          <p:cNvGraphicFramePr>
            <a:graphicFrameLocks noGrp="1"/>
          </p:cNvGraphicFramePr>
          <p:nvPr>
            <p:ph type="tbl" sz="quarter" idx="13"/>
            <p:extLst>
              <p:ext uri="{D42A27DB-BD31-4B8C-83A1-F6EECF244321}">
                <p14:modId xmlns:p14="http://schemas.microsoft.com/office/powerpoint/2010/main" val="2131219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93446702"/>
                    </a:ext>
                  </a:extLst>
                </a:gridCol>
                <a:gridCol w="2551176">
                  <a:extLst>
                    <a:ext uri="{9D8B030D-6E8A-4147-A177-3AD203B41FA5}">
                      <a16:colId xmlns:a16="http://schemas.microsoft.com/office/drawing/2014/main" val="3791588279"/>
                    </a:ext>
                  </a:extLst>
                </a:gridCol>
                <a:gridCol w="1152144">
                  <a:extLst>
                    <a:ext uri="{9D8B030D-6E8A-4147-A177-3AD203B41FA5}">
                      <a16:colId xmlns:a16="http://schemas.microsoft.com/office/drawing/2014/main" val="232853854"/>
                    </a:ext>
                  </a:extLst>
                </a:gridCol>
                <a:gridCol w="1152144">
                  <a:extLst>
                    <a:ext uri="{9D8B030D-6E8A-4147-A177-3AD203B41FA5}">
                      <a16:colId xmlns:a16="http://schemas.microsoft.com/office/drawing/2014/main" val="2173401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395446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- 2022-06-02 06:00:58</a:t>
                      </a:r>
                      <a:r>
                        <a:rPr kumimoji="0" lang="en-US" sz="1000" b="0" i="0" u="none" strike="noStrike" kern="1200" cap="none" spc="0" normalizeH="0" baseline="0" noProof="0">
                          <a:ln>
                            <a:noFill/>
                          </a:ln>
                          <a:solidFill>
                            <a:prstClr val="black"/>
                          </a:solidFill>
                          <a:effectLst/>
                          <a:uLnTx/>
                          <a:uFillTx/>
                          <a:latin typeface="+mn-lt"/>
                          <a:ea typeface="+mn-ea"/>
                          <a:cs typeface="+mn-cs"/>
                        </a:rPr>
                        <a:t>
 70 years on the throne. The first British monarch to celebrate a platinum jubilee. We offer our humble can-gratulations.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https://quintly-image-storage.s3.amazonaws.com/de568818f6231ffd663345b0eaf28ecb/54c28ac0e4f6d828bbdfef589d1d4e45.jpg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3079469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- 2022-05-04 07:01:46</a:t>
                      </a:r>
                      <a:r>
                        <a:rPr kumimoji="0" lang="en-US" sz="1000" b="0" i="0" u="none" strike="noStrike" kern="1200" cap="none" spc="0" normalizeH="0" baseline="0" noProof="0">
                          <a:ln>
                            <a:noFill/>
                          </a:ln>
                          <a:solidFill>
                            <a:prstClr val="black"/>
                          </a:solidFill>
                          <a:effectLst/>
                          <a:uLnTx/>
                          <a:uFillTx/>
                          <a:latin typeface="+mn-lt"/>
                          <a:ea typeface="+mn-ea"/>
                          <a:cs typeface="+mn-cs"/>
                        </a:rPr>
                        <a:t>
 In a galaxy far, far away someone is sizzling up something for a satisfrying breakfast with their lightsaber...May pork and the fourth be with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https://quintly-image-storage.s3.amazonaws.com/de568818f6231ffd663345b0eaf28ecb/1419d6fa1c53680d82dc17e1e8bf7a6c.jpg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2433958148"/>
                  </a:ext>
                </a:extLst>
              </a:tr>
            </a:tbl>
          </a:graphicData>
        </a:graphic>
      </p:graphicFrame>
      <p:sp>
        <p:nvSpPr>
          <p:cNvPr id="4" name="Text Placeholder 3">
            <a:extLst>
              <a:ext uri="{FF2B5EF4-FFF2-40B4-BE49-F238E27FC236}">
                <a16:creationId xmlns:a16="http://schemas.microsoft.com/office/drawing/2014/main" id="{6FFEFFCF-42BB-44C7-8FEB-5CA2761424BD}"/>
              </a:ext>
            </a:extLst>
          </p:cNvPr>
          <p:cNvSpPr>
            <a:spLocks noGrp="1"/>
          </p:cNvSpPr>
          <p:nvPr>
            <p:ph type="body" sz="quarter" idx="14"/>
          </p:nvPr>
        </p:nvSpPr>
        <p:spPr/>
        <p:txBody>
          <a:bodyPr/>
          <a:lstStyle/>
          <a:p>
            <a:r>
              <a:rPr lang="en-US"/>
              <a:t>04/01/2022 - 06/30/2022</a:t>
            </a:r>
          </a:p>
        </p:txBody>
      </p:sp>
    </p:spTree>
    <p:extLst>
      <p:ext uri="{BB962C8B-B14F-4D97-AF65-F5344CB8AC3E}">
        <p14:creationId xmlns:p14="http://schemas.microsoft.com/office/powerpoint/2010/main" val="25277919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2148</Words>
  <Application>Microsoft Office PowerPoint</Application>
  <PresentationFormat>On-screen Show (4:3)</PresentationFormat>
  <Paragraphs>370</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SPAM 2021 Q3 Report</vt:lpstr>
      <vt:lpstr>Facebook Impressions | All profiles</vt:lpstr>
      <vt:lpstr>Facebook Average Interactions Per Post | All profiles</vt:lpstr>
      <vt:lpstr>Facebook Engaged Users | All profiles</vt:lpstr>
      <vt:lpstr>Facebook Engagement Rate By Post Type | All profiles</vt:lpstr>
      <vt:lpstr>Facebook Engagement Rate | All profiles</vt:lpstr>
      <vt:lpstr>Facebook Video Views | All profiles</vt:lpstr>
      <vt:lpstr>Instagram Followers Demographics | All profiles</vt:lpstr>
      <vt:lpstr>Facebook Interactions Distribution | All profiles</vt:lpstr>
      <vt:lpstr>Facebook Fan Demographics | All profiles</vt:lpstr>
      <vt:lpstr>Facebook Ads Performance Table | All profiles</vt:lpstr>
      <vt:lpstr>Facebook Fans By City Table | All profiles</vt:lpstr>
      <vt:lpstr>Facebook Own Posts Table | All profiles - 1 of 6</vt:lpstr>
      <vt:lpstr>Facebook Own Posts Table | All profiles - 2 of 6</vt:lpstr>
      <vt:lpstr>Facebook Own Posts Table | All profiles - 3 of 6</vt:lpstr>
      <vt:lpstr>Facebook Own Posts Table | All profiles - 4 of 6</vt:lpstr>
      <vt:lpstr>Facebook Own Posts Table | All profiles - 5 of 6</vt:lpstr>
      <vt:lpstr>Facebook Own Posts Table | All profiles - 6 of 6</vt:lpstr>
      <vt:lpstr>Facebook Videos Table | All profiles</vt:lpstr>
      <vt:lpstr>Facebook Fan Age Distribution | All profiles</vt:lpstr>
      <vt:lpstr>Facebook Avg. Engagement Rate quarter comparison (previous quarter) Bar Chart | All profiles</vt:lpstr>
      <vt:lpstr>Facebook Total impressions quarter comparison (YoY) Bar Chart | All profiles</vt:lpstr>
      <vt:lpstr>Instagram Engagements By Weekday | All profiles</vt:lpstr>
      <vt:lpstr>Instagram Average Interactions Per Post | All profiles</vt:lpstr>
      <vt:lpstr>Instagram Followers Total | All profiles</vt:lpstr>
      <vt:lpstr>Instagram Reach | All profiles</vt:lpstr>
      <vt:lpstr>Instagram Average Likes Per Post | All profiles</vt:lpstr>
      <vt:lpstr>Instagram Organic Reach By Weekday | All profiles</vt:lpstr>
      <vt:lpstr>Instagram Followers Online by Time | All profiles</vt:lpstr>
      <vt:lpstr>Instagram Key Metrics Radar | All profiles</vt:lpstr>
      <vt:lpstr>Instagram Impressions  | All profiles</vt:lpstr>
      <vt:lpstr>Instagram Followers by City Table | All profiles - 1 of 3</vt:lpstr>
      <vt:lpstr>Instagram Followers by City Table | All profiles - 2 of 3</vt:lpstr>
      <vt:lpstr>Instagram Followers by City Table | All profiles - 3 of 3</vt:lpstr>
      <vt:lpstr>Instagram Posts Table | All profiles - 1 of 6</vt:lpstr>
      <vt:lpstr>Instagram Posts Table | All profiles - 2 of 6</vt:lpstr>
      <vt:lpstr>Instagram Posts Table | All profiles - 3 of 6</vt:lpstr>
      <vt:lpstr>Instagram Posts Table | All profiles - 4 of 6</vt:lpstr>
      <vt:lpstr>Instagram Posts Table | All profiles - 5 of 6</vt:lpstr>
      <vt:lpstr>Instagram Posts Table | All profiles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SPAM 2021 Q3 Report</dc:title>
  <dc:creator>Administrator</dc:creator>
  <cp:lastModifiedBy>Administrator</cp:lastModifiedBy>
  <cp:revision>1</cp:revision>
  <dcterms:created xsi:type="dcterms:W3CDTF">2022-07-13T12:03:14Z</dcterms:created>
  <dcterms:modified xsi:type="dcterms:W3CDTF">2022-07-13T12:04:49Z</dcterms:modified>
</cp:coreProperties>
</file>