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6" r:id="rId30"/>
    <p:sldId id="287"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9" r:id="rId51"/>
    <p:sldId id="310" r:id="rId52"/>
    <p:sldId id="311" r:id="rId53"/>
    <p:sldId id="313" r:id="rId54"/>
    <p:sldId id="314" r:id="rId55"/>
    <p:sldId id="315" r:id="rId56"/>
    <p:sldId id="316" r:id="rId57"/>
    <p:sldId id="317" r:id="rId58"/>
    <p:sldId id="318" r:id="rId59"/>
    <p:sldId id="319" r:id="rId60"/>
    <p:sldId id="321" r:id="rId61"/>
    <p:sldId id="322" r:id="rId62"/>
    <p:sldId id="323" r:id="rId63"/>
    <p:sldId id="324" r:id="rId64"/>
    <p:sldId id="325" r:id="rId65"/>
    <p:sldId id="326" r:id="rId66"/>
    <p:sldId id="327" r:id="rId67"/>
  </p:sldIdLst>
  <p:sldSz cx="9144000" cy="6858000" type="screen4x3"/>
  <p:notesSz cx="6858000" cy="9144000"/>
  <p:embeddedFontLst>
    <p:embeddedFont>
      <p:font typeface="Calibri" panose="020F0502020204030204" pitchFamily="34" charset="0"/>
      <p:regular r:id="rId68"/>
      <p:bold r:id="rId69"/>
      <p:italic r:id="rId70"/>
      <p:boldItalic r:id="rId7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font" Target="fonts/font1.fntdata"/><Relationship Id="rId7" Type="http://schemas.openxmlformats.org/officeDocument/2006/relationships/slide" Target="slides/slide6.xml"/><Relationship Id="rId71"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3.fntdata"/><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SPAM® UK</c:v>
                </c:pt>
              </c:strCache>
            </c:strRef>
          </c:tx>
          <c:spPr>
            <a:ln w="28575" cap="rnd">
              <a:solidFill>
                <a:schemeClr val="accent1"/>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Sheet1!$B$2:$B$93</c:f>
              <c:numCache>
                <c:formatCode>General</c:formatCode>
                <c:ptCount val="92"/>
                <c:pt idx="0">
                  <c:v>132</c:v>
                </c:pt>
                <c:pt idx="1">
                  <c:v>127</c:v>
                </c:pt>
                <c:pt idx="2">
                  <c:v>140</c:v>
                </c:pt>
                <c:pt idx="3">
                  <c:v>354</c:v>
                </c:pt>
                <c:pt idx="4">
                  <c:v>23390</c:v>
                </c:pt>
                <c:pt idx="5">
                  <c:v>23016</c:v>
                </c:pt>
                <c:pt idx="6">
                  <c:v>13296</c:v>
                </c:pt>
                <c:pt idx="7">
                  <c:v>16116</c:v>
                </c:pt>
                <c:pt idx="8">
                  <c:v>516</c:v>
                </c:pt>
                <c:pt idx="9">
                  <c:v>334</c:v>
                </c:pt>
                <c:pt idx="10">
                  <c:v>195</c:v>
                </c:pt>
                <c:pt idx="11">
                  <c:v>10071</c:v>
                </c:pt>
                <c:pt idx="12">
                  <c:v>12510</c:v>
                </c:pt>
                <c:pt idx="13">
                  <c:v>6568</c:v>
                </c:pt>
                <c:pt idx="14">
                  <c:v>5433</c:v>
                </c:pt>
                <c:pt idx="15">
                  <c:v>1761</c:v>
                </c:pt>
                <c:pt idx="16">
                  <c:v>174</c:v>
                </c:pt>
                <c:pt idx="17">
                  <c:v>217</c:v>
                </c:pt>
                <c:pt idx="18">
                  <c:v>9531</c:v>
                </c:pt>
                <c:pt idx="19">
                  <c:v>4944</c:v>
                </c:pt>
                <c:pt idx="20">
                  <c:v>4917</c:v>
                </c:pt>
                <c:pt idx="21">
                  <c:v>4365</c:v>
                </c:pt>
                <c:pt idx="22">
                  <c:v>4962</c:v>
                </c:pt>
                <c:pt idx="23">
                  <c:v>4031</c:v>
                </c:pt>
                <c:pt idx="24">
                  <c:v>254</c:v>
                </c:pt>
                <c:pt idx="25">
                  <c:v>9659</c:v>
                </c:pt>
                <c:pt idx="26">
                  <c:v>3882</c:v>
                </c:pt>
                <c:pt idx="27">
                  <c:v>3912</c:v>
                </c:pt>
                <c:pt idx="28">
                  <c:v>4071</c:v>
                </c:pt>
                <c:pt idx="29">
                  <c:v>4174</c:v>
                </c:pt>
                <c:pt idx="30">
                  <c:v>3463</c:v>
                </c:pt>
                <c:pt idx="31">
                  <c:v>209</c:v>
                </c:pt>
                <c:pt idx="32">
                  <c:v>8229</c:v>
                </c:pt>
                <c:pt idx="33">
                  <c:v>7035</c:v>
                </c:pt>
                <c:pt idx="34">
                  <c:v>6875</c:v>
                </c:pt>
                <c:pt idx="35">
                  <c:v>14296</c:v>
                </c:pt>
                <c:pt idx="36">
                  <c:v>21434</c:v>
                </c:pt>
                <c:pt idx="37">
                  <c:v>24328</c:v>
                </c:pt>
                <c:pt idx="38">
                  <c:v>1402</c:v>
                </c:pt>
                <c:pt idx="39">
                  <c:v>14309</c:v>
                </c:pt>
                <c:pt idx="40">
                  <c:v>20321</c:v>
                </c:pt>
                <c:pt idx="41">
                  <c:v>11053</c:v>
                </c:pt>
                <c:pt idx="42">
                  <c:v>10449</c:v>
                </c:pt>
                <c:pt idx="43">
                  <c:v>9691</c:v>
                </c:pt>
                <c:pt idx="44">
                  <c:v>11461</c:v>
                </c:pt>
                <c:pt idx="45">
                  <c:v>298</c:v>
                </c:pt>
                <c:pt idx="46">
                  <c:v>19416</c:v>
                </c:pt>
                <c:pt idx="47">
                  <c:v>9647</c:v>
                </c:pt>
                <c:pt idx="48">
                  <c:v>8973</c:v>
                </c:pt>
                <c:pt idx="49">
                  <c:v>9131</c:v>
                </c:pt>
                <c:pt idx="50">
                  <c:v>13522</c:v>
                </c:pt>
                <c:pt idx="51">
                  <c:v>9737</c:v>
                </c:pt>
                <c:pt idx="52">
                  <c:v>1193</c:v>
                </c:pt>
                <c:pt idx="53">
                  <c:v>22180</c:v>
                </c:pt>
                <c:pt idx="54">
                  <c:v>23014</c:v>
                </c:pt>
                <c:pt idx="55">
                  <c:v>43416</c:v>
                </c:pt>
                <c:pt idx="56">
                  <c:v>55745</c:v>
                </c:pt>
                <c:pt idx="57">
                  <c:v>52818</c:v>
                </c:pt>
                <c:pt idx="58">
                  <c:v>58353</c:v>
                </c:pt>
                <c:pt idx="59">
                  <c:v>34834</c:v>
                </c:pt>
                <c:pt idx="60">
                  <c:v>10170</c:v>
                </c:pt>
                <c:pt idx="61">
                  <c:v>597</c:v>
                </c:pt>
                <c:pt idx="62">
                  <c:v>350022</c:v>
                </c:pt>
                <c:pt idx="63">
                  <c:v>355506</c:v>
                </c:pt>
                <c:pt idx="64">
                  <c:v>343749</c:v>
                </c:pt>
                <c:pt idx="65">
                  <c:v>300965</c:v>
                </c:pt>
                <c:pt idx="66">
                  <c:v>346387</c:v>
                </c:pt>
                <c:pt idx="67">
                  <c:v>254092</c:v>
                </c:pt>
                <c:pt idx="68">
                  <c:v>253199</c:v>
                </c:pt>
                <c:pt idx="69">
                  <c:v>312837</c:v>
                </c:pt>
                <c:pt idx="70">
                  <c:v>259080</c:v>
                </c:pt>
                <c:pt idx="71">
                  <c:v>259554</c:v>
                </c:pt>
                <c:pt idx="72">
                  <c:v>269017</c:v>
                </c:pt>
                <c:pt idx="73">
                  <c:v>277835</c:v>
                </c:pt>
                <c:pt idx="74">
                  <c:v>281865</c:v>
                </c:pt>
                <c:pt idx="75">
                  <c:v>245632</c:v>
                </c:pt>
                <c:pt idx="76">
                  <c:v>288102</c:v>
                </c:pt>
                <c:pt idx="77">
                  <c:v>254394</c:v>
                </c:pt>
                <c:pt idx="78">
                  <c:v>240872</c:v>
                </c:pt>
                <c:pt idx="79">
                  <c:v>280352</c:v>
                </c:pt>
                <c:pt idx="80">
                  <c:v>332425</c:v>
                </c:pt>
                <c:pt idx="81">
                  <c:v>260657</c:v>
                </c:pt>
                <c:pt idx="82">
                  <c:v>244970</c:v>
                </c:pt>
                <c:pt idx="83">
                  <c:v>286023</c:v>
                </c:pt>
                <c:pt idx="84">
                  <c:v>264590</c:v>
                </c:pt>
                <c:pt idx="85">
                  <c:v>265793</c:v>
                </c:pt>
                <c:pt idx="86">
                  <c:v>274313</c:v>
                </c:pt>
                <c:pt idx="87">
                  <c:v>284824</c:v>
                </c:pt>
                <c:pt idx="88">
                  <c:v>273327</c:v>
                </c:pt>
                <c:pt idx="89">
                  <c:v>243500</c:v>
                </c:pt>
                <c:pt idx="90">
                  <c:v>263993</c:v>
                </c:pt>
                <c:pt idx="91">
                  <c:v>261585</c:v>
                </c:pt>
              </c:numCache>
            </c:numRef>
          </c:val>
          <c:smooth val="0"/>
          <c:extLst>
            <c:ext xmlns:c16="http://schemas.microsoft.com/office/drawing/2014/chart" uri="{C3380CC4-5D6E-409C-BE32-E72D297353CC}">
              <c16:uniqueId val="{00000000-06EF-4AF4-8E08-743D12688B9B}"/>
            </c:ext>
          </c:extLst>
        </c:ser>
        <c:dLbls>
          <c:showLegendKey val="0"/>
          <c:showVal val="0"/>
          <c:showCatName val="0"/>
          <c:showSerName val="0"/>
          <c:showPercent val="0"/>
          <c:showBubbleSize val="0"/>
        </c:dLbls>
        <c:smooth val="0"/>
        <c:axId val="324844296"/>
        <c:axId val="324840688"/>
      </c:lineChart>
      <c:dateAx>
        <c:axId val="324844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840688"/>
        <c:crosses val="autoZero"/>
        <c:auto val="1"/>
        <c:lblOffset val="100"/>
        <c:baseTimeUnit val="days"/>
      </c:dateAx>
      <c:valAx>
        <c:axId val="324840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844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SPAM® UK</c:v>
                </c:pt>
              </c:strCache>
            </c:strRef>
          </c:tx>
          <c:spPr>
            <a:ln w="28575" cap="rnd">
              <a:solidFill>
                <a:schemeClr val="accent1"/>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Sheet1!$B$2:$B$93</c:f>
              <c:numCache>
                <c:formatCode>General</c:formatCode>
                <c:ptCount val="92"/>
                <c:pt idx="0">
                  <c:v>0</c:v>
                </c:pt>
                <c:pt idx="1">
                  <c:v>0</c:v>
                </c:pt>
                <c:pt idx="2">
                  <c:v>0</c:v>
                </c:pt>
                <c:pt idx="3">
                  <c:v>0</c:v>
                </c:pt>
                <c:pt idx="4">
                  <c:v>83</c:v>
                </c:pt>
                <c:pt idx="5">
                  <c:v>17</c:v>
                </c:pt>
                <c:pt idx="6">
                  <c:v>0</c:v>
                </c:pt>
                <c:pt idx="7">
                  <c:v>0</c:v>
                </c:pt>
                <c:pt idx="8">
                  <c:v>0</c:v>
                </c:pt>
                <c:pt idx="9">
                  <c:v>0</c:v>
                </c:pt>
                <c:pt idx="10">
                  <c:v>0</c:v>
                </c:pt>
                <c:pt idx="11">
                  <c:v>32</c:v>
                </c:pt>
                <c:pt idx="12">
                  <c:v>0</c:v>
                </c:pt>
                <c:pt idx="13">
                  <c:v>0</c:v>
                </c:pt>
                <c:pt idx="14">
                  <c:v>0</c:v>
                </c:pt>
                <c:pt idx="15">
                  <c:v>0</c:v>
                </c:pt>
                <c:pt idx="16">
                  <c:v>0</c:v>
                </c:pt>
                <c:pt idx="17">
                  <c:v>0</c:v>
                </c:pt>
                <c:pt idx="18">
                  <c:v>52</c:v>
                </c:pt>
                <c:pt idx="19">
                  <c:v>0</c:v>
                </c:pt>
                <c:pt idx="20">
                  <c:v>0</c:v>
                </c:pt>
                <c:pt idx="21">
                  <c:v>0</c:v>
                </c:pt>
                <c:pt idx="22">
                  <c:v>0</c:v>
                </c:pt>
                <c:pt idx="23">
                  <c:v>0</c:v>
                </c:pt>
                <c:pt idx="24">
                  <c:v>0</c:v>
                </c:pt>
                <c:pt idx="25">
                  <c:v>33</c:v>
                </c:pt>
                <c:pt idx="26">
                  <c:v>0</c:v>
                </c:pt>
                <c:pt idx="27">
                  <c:v>0</c:v>
                </c:pt>
                <c:pt idx="28">
                  <c:v>0</c:v>
                </c:pt>
                <c:pt idx="29">
                  <c:v>0</c:v>
                </c:pt>
                <c:pt idx="30">
                  <c:v>0</c:v>
                </c:pt>
                <c:pt idx="31">
                  <c:v>0</c:v>
                </c:pt>
                <c:pt idx="32">
                  <c:v>77</c:v>
                </c:pt>
                <c:pt idx="33">
                  <c:v>0</c:v>
                </c:pt>
                <c:pt idx="34">
                  <c:v>0</c:v>
                </c:pt>
                <c:pt idx="35">
                  <c:v>0</c:v>
                </c:pt>
                <c:pt idx="36">
                  <c:v>0</c:v>
                </c:pt>
                <c:pt idx="37">
                  <c:v>0</c:v>
                </c:pt>
                <c:pt idx="38">
                  <c:v>0</c:v>
                </c:pt>
                <c:pt idx="39">
                  <c:v>21</c:v>
                </c:pt>
                <c:pt idx="40">
                  <c:v>0</c:v>
                </c:pt>
                <c:pt idx="41">
                  <c:v>0</c:v>
                </c:pt>
                <c:pt idx="42">
                  <c:v>0</c:v>
                </c:pt>
                <c:pt idx="43">
                  <c:v>0</c:v>
                </c:pt>
                <c:pt idx="44">
                  <c:v>0</c:v>
                </c:pt>
                <c:pt idx="45">
                  <c:v>0</c:v>
                </c:pt>
                <c:pt idx="46">
                  <c:v>27</c:v>
                </c:pt>
                <c:pt idx="47">
                  <c:v>0</c:v>
                </c:pt>
                <c:pt idx="48">
                  <c:v>0</c:v>
                </c:pt>
                <c:pt idx="49">
                  <c:v>0</c:v>
                </c:pt>
                <c:pt idx="50">
                  <c:v>583</c:v>
                </c:pt>
                <c:pt idx="51">
                  <c:v>0</c:v>
                </c:pt>
                <c:pt idx="52">
                  <c:v>0</c:v>
                </c:pt>
                <c:pt idx="53">
                  <c:v>0</c:v>
                </c:pt>
                <c:pt idx="54">
                  <c:v>0</c:v>
                </c:pt>
                <c:pt idx="55">
                  <c:v>14</c:v>
                </c:pt>
                <c:pt idx="56">
                  <c:v>0</c:v>
                </c:pt>
                <c:pt idx="57">
                  <c:v>78</c:v>
                </c:pt>
                <c:pt idx="58">
                  <c:v>0</c:v>
                </c:pt>
                <c:pt idx="59">
                  <c:v>0</c:v>
                </c:pt>
                <c:pt idx="60">
                  <c:v>0</c:v>
                </c:pt>
                <c:pt idx="61">
                  <c:v>0</c:v>
                </c:pt>
                <c:pt idx="62">
                  <c:v>0</c:v>
                </c:pt>
                <c:pt idx="63">
                  <c:v>0</c:v>
                </c:pt>
                <c:pt idx="64">
                  <c:v>422</c:v>
                </c:pt>
                <c:pt idx="65">
                  <c:v>0</c:v>
                </c:pt>
                <c:pt idx="66">
                  <c:v>0</c:v>
                </c:pt>
                <c:pt idx="67">
                  <c:v>0</c:v>
                </c:pt>
                <c:pt idx="68">
                  <c:v>21</c:v>
                </c:pt>
                <c:pt idx="69">
                  <c:v>0</c:v>
                </c:pt>
                <c:pt idx="70">
                  <c:v>0</c:v>
                </c:pt>
                <c:pt idx="71">
                  <c:v>0</c:v>
                </c:pt>
                <c:pt idx="72">
                  <c:v>0</c:v>
                </c:pt>
                <c:pt idx="73">
                  <c:v>31</c:v>
                </c:pt>
                <c:pt idx="74">
                  <c:v>0</c:v>
                </c:pt>
                <c:pt idx="75">
                  <c:v>0</c:v>
                </c:pt>
                <c:pt idx="76">
                  <c:v>0</c:v>
                </c:pt>
                <c:pt idx="77">
                  <c:v>401</c:v>
                </c:pt>
                <c:pt idx="78">
                  <c:v>0</c:v>
                </c:pt>
                <c:pt idx="79">
                  <c:v>0</c:v>
                </c:pt>
                <c:pt idx="80">
                  <c:v>389</c:v>
                </c:pt>
                <c:pt idx="81">
                  <c:v>0</c:v>
                </c:pt>
                <c:pt idx="82">
                  <c:v>0</c:v>
                </c:pt>
                <c:pt idx="83">
                  <c:v>0</c:v>
                </c:pt>
                <c:pt idx="84">
                  <c:v>0</c:v>
                </c:pt>
                <c:pt idx="85">
                  <c:v>241</c:v>
                </c:pt>
                <c:pt idx="86">
                  <c:v>0</c:v>
                </c:pt>
                <c:pt idx="87">
                  <c:v>0</c:v>
                </c:pt>
                <c:pt idx="88">
                  <c:v>0</c:v>
                </c:pt>
                <c:pt idx="89">
                  <c:v>45</c:v>
                </c:pt>
                <c:pt idx="90">
                  <c:v>0</c:v>
                </c:pt>
                <c:pt idx="91">
                  <c:v>0</c:v>
                </c:pt>
              </c:numCache>
            </c:numRef>
          </c:val>
          <c:smooth val="0"/>
          <c:extLst>
            <c:ext xmlns:c16="http://schemas.microsoft.com/office/drawing/2014/chart" uri="{C3380CC4-5D6E-409C-BE32-E72D297353CC}">
              <c16:uniqueId val="{00000000-F325-4AE6-865D-C67153356162}"/>
            </c:ext>
          </c:extLst>
        </c:ser>
        <c:ser>
          <c:idx val="1"/>
          <c:order val="1"/>
          <c:tx>
            <c:strRef>
              <c:f>Sheet1!$C$1</c:f>
              <c:strCache>
                <c:ptCount val="1"/>
                <c:pt idx="0">
                  <c:v>SPAM</c:v>
                </c:pt>
              </c:strCache>
            </c:strRef>
          </c:tx>
          <c:spPr>
            <a:ln w="28575" cap="rnd">
              <a:solidFill>
                <a:schemeClr val="accent2"/>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Sheet1!$C$2:$C$93</c:f>
              <c:numCache>
                <c:formatCode>General</c:formatCode>
                <c:ptCount val="92"/>
                <c:pt idx="0">
                  <c:v>200</c:v>
                </c:pt>
                <c:pt idx="1">
                  <c:v>0</c:v>
                </c:pt>
                <c:pt idx="2">
                  <c:v>0</c:v>
                </c:pt>
                <c:pt idx="3">
                  <c:v>0</c:v>
                </c:pt>
                <c:pt idx="4">
                  <c:v>0</c:v>
                </c:pt>
                <c:pt idx="5">
                  <c:v>0</c:v>
                </c:pt>
                <c:pt idx="6">
                  <c:v>0</c:v>
                </c:pt>
                <c:pt idx="7">
                  <c:v>0</c:v>
                </c:pt>
                <c:pt idx="8">
                  <c:v>0</c:v>
                </c:pt>
                <c:pt idx="9">
                  <c:v>326</c:v>
                </c:pt>
                <c:pt idx="10">
                  <c:v>0</c:v>
                </c:pt>
                <c:pt idx="11">
                  <c:v>0</c:v>
                </c:pt>
                <c:pt idx="12">
                  <c:v>0</c:v>
                </c:pt>
                <c:pt idx="13">
                  <c:v>0</c:v>
                </c:pt>
                <c:pt idx="14">
                  <c:v>0</c:v>
                </c:pt>
                <c:pt idx="15">
                  <c:v>0</c:v>
                </c:pt>
                <c:pt idx="16">
                  <c:v>972</c:v>
                </c:pt>
                <c:pt idx="17">
                  <c:v>0</c:v>
                </c:pt>
                <c:pt idx="18">
                  <c:v>0</c:v>
                </c:pt>
                <c:pt idx="19">
                  <c:v>0</c:v>
                </c:pt>
                <c:pt idx="20">
                  <c:v>88</c:v>
                </c:pt>
                <c:pt idx="21">
                  <c:v>248</c:v>
                </c:pt>
                <c:pt idx="22">
                  <c:v>181</c:v>
                </c:pt>
                <c:pt idx="23">
                  <c:v>0</c:v>
                </c:pt>
                <c:pt idx="24">
                  <c:v>0</c:v>
                </c:pt>
                <c:pt idx="25">
                  <c:v>0</c:v>
                </c:pt>
                <c:pt idx="26">
                  <c:v>0</c:v>
                </c:pt>
                <c:pt idx="27">
                  <c:v>0</c:v>
                </c:pt>
                <c:pt idx="28">
                  <c:v>0</c:v>
                </c:pt>
                <c:pt idx="29">
                  <c:v>0</c:v>
                </c:pt>
                <c:pt idx="30">
                  <c:v>3259</c:v>
                </c:pt>
                <c:pt idx="31">
                  <c:v>0</c:v>
                </c:pt>
                <c:pt idx="32">
                  <c:v>0</c:v>
                </c:pt>
                <c:pt idx="33">
                  <c:v>0</c:v>
                </c:pt>
                <c:pt idx="34">
                  <c:v>0</c:v>
                </c:pt>
                <c:pt idx="35">
                  <c:v>0</c:v>
                </c:pt>
                <c:pt idx="36">
                  <c:v>0</c:v>
                </c:pt>
                <c:pt idx="37">
                  <c:v>0</c:v>
                </c:pt>
                <c:pt idx="38">
                  <c:v>0</c:v>
                </c:pt>
                <c:pt idx="39">
                  <c:v>165</c:v>
                </c:pt>
                <c:pt idx="40">
                  <c:v>0</c:v>
                </c:pt>
                <c:pt idx="41">
                  <c:v>0</c:v>
                </c:pt>
                <c:pt idx="42">
                  <c:v>0</c:v>
                </c:pt>
                <c:pt idx="43">
                  <c:v>0</c:v>
                </c:pt>
                <c:pt idx="44">
                  <c:v>0</c:v>
                </c:pt>
                <c:pt idx="45">
                  <c:v>0</c:v>
                </c:pt>
                <c:pt idx="46">
                  <c:v>181</c:v>
                </c:pt>
                <c:pt idx="47">
                  <c:v>0</c:v>
                </c:pt>
                <c:pt idx="48">
                  <c:v>0</c:v>
                </c:pt>
                <c:pt idx="49">
                  <c:v>0</c:v>
                </c:pt>
                <c:pt idx="50">
                  <c:v>0</c:v>
                </c:pt>
                <c:pt idx="51">
                  <c:v>0</c:v>
                </c:pt>
                <c:pt idx="52">
                  <c:v>0</c:v>
                </c:pt>
                <c:pt idx="53">
                  <c:v>0</c:v>
                </c:pt>
                <c:pt idx="54">
                  <c:v>178</c:v>
                </c:pt>
                <c:pt idx="55">
                  <c:v>0</c:v>
                </c:pt>
                <c:pt idx="56">
                  <c:v>0</c:v>
                </c:pt>
                <c:pt idx="57">
                  <c:v>341</c:v>
                </c:pt>
                <c:pt idx="58">
                  <c:v>0</c:v>
                </c:pt>
                <c:pt idx="59">
                  <c:v>0</c:v>
                </c:pt>
                <c:pt idx="60">
                  <c:v>0</c:v>
                </c:pt>
                <c:pt idx="61">
                  <c:v>0</c:v>
                </c:pt>
                <c:pt idx="62">
                  <c:v>0</c:v>
                </c:pt>
                <c:pt idx="63">
                  <c:v>0</c:v>
                </c:pt>
                <c:pt idx="64">
                  <c:v>0</c:v>
                </c:pt>
                <c:pt idx="65">
                  <c:v>1024</c:v>
                </c:pt>
                <c:pt idx="66">
                  <c:v>0</c:v>
                </c:pt>
                <c:pt idx="67">
                  <c:v>0</c:v>
                </c:pt>
                <c:pt idx="68">
                  <c:v>0</c:v>
                </c:pt>
                <c:pt idx="69">
                  <c:v>0</c:v>
                </c:pt>
                <c:pt idx="70">
                  <c:v>219</c:v>
                </c:pt>
                <c:pt idx="71">
                  <c:v>0</c:v>
                </c:pt>
                <c:pt idx="72">
                  <c:v>0</c:v>
                </c:pt>
                <c:pt idx="73">
                  <c:v>0</c:v>
                </c:pt>
                <c:pt idx="74">
                  <c:v>0</c:v>
                </c:pt>
                <c:pt idx="75">
                  <c:v>0</c:v>
                </c:pt>
                <c:pt idx="76">
                  <c:v>0</c:v>
                </c:pt>
                <c:pt idx="77">
                  <c:v>0</c:v>
                </c:pt>
                <c:pt idx="78">
                  <c:v>0</c:v>
                </c:pt>
                <c:pt idx="79">
                  <c:v>0</c:v>
                </c:pt>
                <c:pt idx="80">
                  <c:v>0</c:v>
                </c:pt>
                <c:pt idx="81">
                  <c:v>266</c:v>
                </c:pt>
                <c:pt idx="82">
                  <c:v>0</c:v>
                </c:pt>
                <c:pt idx="83">
                  <c:v>219</c:v>
                </c:pt>
                <c:pt idx="84">
                  <c:v>0</c:v>
                </c:pt>
                <c:pt idx="85">
                  <c:v>0</c:v>
                </c:pt>
                <c:pt idx="86">
                  <c:v>334</c:v>
                </c:pt>
                <c:pt idx="87">
                  <c:v>0</c:v>
                </c:pt>
                <c:pt idx="88">
                  <c:v>0</c:v>
                </c:pt>
                <c:pt idx="89">
                  <c:v>472</c:v>
                </c:pt>
                <c:pt idx="90">
                  <c:v>0</c:v>
                </c:pt>
                <c:pt idx="91">
                  <c:v>0</c:v>
                </c:pt>
              </c:numCache>
            </c:numRef>
          </c:val>
          <c:smooth val="0"/>
          <c:extLst>
            <c:ext xmlns:c16="http://schemas.microsoft.com/office/drawing/2014/chart" uri="{C3380CC4-5D6E-409C-BE32-E72D297353CC}">
              <c16:uniqueId val="{00000001-F325-4AE6-865D-C67153356162}"/>
            </c:ext>
          </c:extLst>
        </c:ser>
        <c:dLbls>
          <c:showLegendKey val="0"/>
          <c:showVal val="0"/>
          <c:showCatName val="0"/>
          <c:showSerName val="0"/>
          <c:showPercent val="0"/>
          <c:showBubbleSize val="0"/>
        </c:dLbls>
        <c:smooth val="0"/>
        <c:axId val="381307592"/>
        <c:axId val="381307920"/>
      </c:lineChart>
      <c:dateAx>
        <c:axId val="381307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307920"/>
        <c:crosses val="autoZero"/>
        <c:auto val="1"/>
        <c:lblOffset val="100"/>
        <c:baseTimeUnit val="days"/>
      </c:dateAx>
      <c:valAx>
        <c:axId val="381307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307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SPAM® UK</c:v>
                </c:pt>
              </c:strCache>
            </c:strRef>
          </c:tx>
          <c:spPr>
            <a:ln w="28575" cap="rnd">
              <a:solidFill>
                <a:schemeClr val="accent1"/>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Sheet1!$B$2:$B$93</c:f>
              <c:numCache>
                <c:formatCode>General</c:formatCode>
                <c:ptCount val="92"/>
                <c:pt idx="0">
                  <c:v>3</c:v>
                </c:pt>
                <c:pt idx="1">
                  <c:v>4</c:v>
                </c:pt>
                <c:pt idx="2">
                  <c:v>2</c:v>
                </c:pt>
                <c:pt idx="3">
                  <c:v>10</c:v>
                </c:pt>
                <c:pt idx="4">
                  <c:v>2730</c:v>
                </c:pt>
                <c:pt idx="5">
                  <c:v>2652</c:v>
                </c:pt>
                <c:pt idx="6">
                  <c:v>2382</c:v>
                </c:pt>
                <c:pt idx="7">
                  <c:v>1910</c:v>
                </c:pt>
                <c:pt idx="8">
                  <c:v>14</c:v>
                </c:pt>
                <c:pt idx="9">
                  <c:v>4</c:v>
                </c:pt>
                <c:pt idx="10">
                  <c:v>2</c:v>
                </c:pt>
                <c:pt idx="11">
                  <c:v>692</c:v>
                </c:pt>
                <c:pt idx="12">
                  <c:v>937</c:v>
                </c:pt>
                <c:pt idx="13">
                  <c:v>1207</c:v>
                </c:pt>
                <c:pt idx="14">
                  <c:v>1148</c:v>
                </c:pt>
                <c:pt idx="15">
                  <c:v>389</c:v>
                </c:pt>
                <c:pt idx="16">
                  <c:v>3</c:v>
                </c:pt>
                <c:pt idx="17">
                  <c:v>4</c:v>
                </c:pt>
                <c:pt idx="18">
                  <c:v>620</c:v>
                </c:pt>
                <c:pt idx="19">
                  <c:v>753</c:v>
                </c:pt>
                <c:pt idx="20">
                  <c:v>764</c:v>
                </c:pt>
                <c:pt idx="21">
                  <c:v>672</c:v>
                </c:pt>
                <c:pt idx="22">
                  <c:v>605</c:v>
                </c:pt>
                <c:pt idx="23">
                  <c:v>568</c:v>
                </c:pt>
                <c:pt idx="24">
                  <c:v>10</c:v>
                </c:pt>
                <c:pt idx="25">
                  <c:v>493</c:v>
                </c:pt>
                <c:pt idx="26">
                  <c:v>585</c:v>
                </c:pt>
                <c:pt idx="27">
                  <c:v>581</c:v>
                </c:pt>
                <c:pt idx="28">
                  <c:v>697</c:v>
                </c:pt>
                <c:pt idx="29">
                  <c:v>678</c:v>
                </c:pt>
                <c:pt idx="30">
                  <c:v>664</c:v>
                </c:pt>
                <c:pt idx="31">
                  <c:v>5</c:v>
                </c:pt>
                <c:pt idx="32">
                  <c:v>88</c:v>
                </c:pt>
                <c:pt idx="33">
                  <c:v>41</c:v>
                </c:pt>
                <c:pt idx="34">
                  <c:v>60</c:v>
                </c:pt>
                <c:pt idx="35">
                  <c:v>585</c:v>
                </c:pt>
                <c:pt idx="36">
                  <c:v>2780</c:v>
                </c:pt>
                <c:pt idx="37">
                  <c:v>3397</c:v>
                </c:pt>
                <c:pt idx="38">
                  <c:v>197</c:v>
                </c:pt>
                <c:pt idx="39">
                  <c:v>348</c:v>
                </c:pt>
                <c:pt idx="40">
                  <c:v>420</c:v>
                </c:pt>
                <c:pt idx="41">
                  <c:v>367</c:v>
                </c:pt>
                <c:pt idx="42">
                  <c:v>419</c:v>
                </c:pt>
                <c:pt idx="43">
                  <c:v>396</c:v>
                </c:pt>
                <c:pt idx="44">
                  <c:v>461</c:v>
                </c:pt>
                <c:pt idx="45">
                  <c:v>2</c:v>
                </c:pt>
                <c:pt idx="46">
                  <c:v>525</c:v>
                </c:pt>
                <c:pt idx="47">
                  <c:v>1262</c:v>
                </c:pt>
                <c:pt idx="48">
                  <c:v>966</c:v>
                </c:pt>
                <c:pt idx="49">
                  <c:v>642</c:v>
                </c:pt>
                <c:pt idx="50">
                  <c:v>837</c:v>
                </c:pt>
                <c:pt idx="51">
                  <c:v>843</c:v>
                </c:pt>
                <c:pt idx="52">
                  <c:v>45</c:v>
                </c:pt>
                <c:pt idx="53">
                  <c:v>336</c:v>
                </c:pt>
                <c:pt idx="54">
                  <c:v>342</c:v>
                </c:pt>
                <c:pt idx="55">
                  <c:v>1639</c:v>
                </c:pt>
                <c:pt idx="56">
                  <c:v>2164</c:v>
                </c:pt>
                <c:pt idx="57">
                  <c:v>2418</c:v>
                </c:pt>
                <c:pt idx="58">
                  <c:v>2138</c:v>
                </c:pt>
                <c:pt idx="59">
                  <c:v>2003</c:v>
                </c:pt>
                <c:pt idx="60">
                  <c:v>1121</c:v>
                </c:pt>
                <c:pt idx="61">
                  <c:v>32</c:v>
                </c:pt>
                <c:pt idx="62">
                  <c:v>1251</c:v>
                </c:pt>
                <c:pt idx="63">
                  <c:v>1657</c:v>
                </c:pt>
                <c:pt idx="64">
                  <c:v>1718</c:v>
                </c:pt>
                <c:pt idx="65">
                  <c:v>1910</c:v>
                </c:pt>
                <c:pt idx="66">
                  <c:v>2022</c:v>
                </c:pt>
                <c:pt idx="67">
                  <c:v>1619</c:v>
                </c:pt>
                <c:pt idx="68">
                  <c:v>1691</c:v>
                </c:pt>
                <c:pt idx="69">
                  <c:v>1679</c:v>
                </c:pt>
                <c:pt idx="70">
                  <c:v>1474</c:v>
                </c:pt>
                <c:pt idx="71">
                  <c:v>1448</c:v>
                </c:pt>
                <c:pt idx="72">
                  <c:v>1339</c:v>
                </c:pt>
                <c:pt idx="73">
                  <c:v>1444</c:v>
                </c:pt>
                <c:pt idx="74">
                  <c:v>1478</c:v>
                </c:pt>
                <c:pt idx="75">
                  <c:v>1601</c:v>
                </c:pt>
                <c:pt idx="76">
                  <c:v>1299</c:v>
                </c:pt>
                <c:pt idx="77">
                  <c:v>1396</c:v>
                </c:pt>
                <c:pt idx="78">
                  <c:v>1438</c:v>
                </c:pt>
                <c:pt idx="79">
                  <c:v>1312</c:v>
                </c:pt>
                <c:pt idx="80">
                  <c:v>1862</c:v>
                </c:pt>
                <c:pt idx="81">
                  <c:v>1202</c:v>
                </c:pt>
                <c:pt idx="82">
                  <c:v>1212</c:v>
                </c:pt>
                <c:pt idx="83">
                  <c:v>1260</c:v>
                </c:pt>
                <c:pt idx="84">
                  <c:v>1038</c:v>
                </c:pt>
                <c:pt idx="85">
                  <c:v>1448</c:v>
                </c:pt>
                <c:pt idx="86">
                  <c:v>1294</c:v>
                </c:pt>
                <c:pt idx="87">
                  <c:v>1426</c:v>
                </c:pt>
                <c:pt idx="88">
                  <c:v>1351</c:v>
                </c:pt>
                <c:pt idx="89">
                  <c:v>1299</c:v>
                </c:pt>
                <c:pt idx="90">
                  <c:v>1214</c:v>
                </c:pt>
                <c:pt idx="91">
                  <c:v>1112</c:v>
                </c:pt>
              </c:numCache>
            </c:numRef>
          </c:val>
          <c:smooth val="0"/>
          <c:extLst>
            <c:ext xmlns:c16="http://schemas.microsoft.com/office/drawing/2014/chart" uri="{C3380CC4-5D6E-409C-BE32-E72D297353CC}">
              <c16:uniqueId val="{00000000-F474-48EF-94E9-9F5EAFB2937A}"/>
            </c:ext>
          </c:extLst>
        </c:ser>
        <c:dLbls>
          <c:showLegendKey val="0"/>
          <c:showVal val="0"/>
          <c:showCatName val="0"/>
          <c:showSerName val="0"/>
          <c:showPercent val="0"/>
          <c:showBubbleSize val="0"/>
        </c:dLbls>
        <c:smooth val="0"/>
        <c:axId val="380935552"/>
        <c:axId val="380936208"/>
      </c:lineChart>
      <c:dateAx>
        <c:axId val="380935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936208"/>
        <c:crosses val="autoZero"/>
        <c:auto val="1"/>
        <c:lblOffset val="100"/>
        <c:baseTimeUnit val="days"/>
      </c:dateAx>
      <c:valAx>
        <c:axId val="380936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935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SPAM® UK</c:v>
                </c:pt>
              </c:strCache>
            </c:strRef>
          </c:tx>
          <c:spPr>
            <a:solidFill>
              <a:schemeClr val="accent1"/>
            </a:solidFill>
            <a:ln>
              <a:noFill/>
            </a:ln>
            <a:effectLst/>
          </c:spPr>
          <c:invertIfNegative val="0"/>
          <c:cat>
            <c:strRef>
              <c:f>Sheet1!$A$2:$A$5</c:f>
              <c:strCache>
                <c:ptCount val="4"/>
                <c:pt idx="0">
                  <c:v>Album</c:v>
                </c:pt>
                <c:pt idx="1">
                  <c:v>Photo</c:v>
                </c:pt>
                <c:pt idx="2">
                  <c:v>Video</c:v>
                </c:pt>
                <c:pt idx="3">
                  <c:v>YouTube Video</c:v>
                </c:pt>
              </c:strCache>
            </c:strRef>
          </c:cat>
          <c:val>
            <c:numRef>
              <c:f>Sheet1!$B$2:$B$5</c:f>
              <c:numCache>
                <c:formatCode>General</c:formatCode>
                <c:ptCount val="4"/>
                <c:pt idx="0">
                  <c:v>3.8233710285406599</c:v>
                </c:pt>
                <c:pt idx="1">
                  <c:v>2.66137781090824</c:v>
                </c:pt>
                <c:pt idx="2">
                  <c:v>10.7097341672482</c:v>
                </c:pt>
                <c:pt idx="3">
                  <c:v>1.00850929719508</c:v>
                </c:pt>
              </c:numCache>
            </c:numRef>
          </c:val>
          <c:extLst>
            <c:ext xmlns:c16="http://schemas.microsoft.com/office/drawing/2014/chart" uri="{C3380CC4-5D6E-409C-BE32-E72D297353CC}">
              <c16:uniqueId val="{00000000-A112-4361-B3CA-904C0B33DF8B}"/>
            </c:ext>
          </c:extLst>
        </c:ser>
        <c:dLbls>
          <c:showLegendKey val="0"/>
          <c:showVal val="0"/>
          <c:showCatName val="0"/>
          <c:showSerName val="0"/>
          <c:showPercent val="0"/>
          <c:showBubbleSize val="0"/>
        </c:dLbls>
        <c:gapWidth val="219"/>
        <c:overlap val="-27"/>
        <c:axId val="382601968"/>
        <c:axId val="382602296"/>
      </c:barChart>
      <c:catAx>
        <c:axId val="382601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602296"/>
        <c:crosses val="autoZero"/>
        <c:auto val="1"/>
        <c:lblAlgn val="ctr"/>
        <c:lblOffset val="100"/>
        <c:noMultiLvlLbl val="0"/>
      </c:catAx>
      <c:valAx>
        <c:axId val="382602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601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SPAM® UK</c:v>
                </c:pt>
              </c:strCache>
            </c:strRef>
          </c:tx>
          <c:spPr>
            <a:ln w="28575" cap="rnd">
              <a:solidFill>
                <a:schemeClr val="accent1"/>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Sheet1!$B$2:$B$93</c:f>
              <c:numCache>
                <c:formatCode>General</c:formatCode>
                <c:ptCount val="92"/>
                <c:pt idx="0">
                  <c:v>2.9702970297029698</c:v>
                </c:pt>
                <c:pt idx="1">
                  <c:v>3.7037037037037002</c:v>
                </c:pt>
                <c:pt idx="2">
                  <c:v>1.72413793103448</c:v>
                </c:pt>
                <c:pt idx="3">
                  <c:v>5.2910052910052903</c:v>
                </c:pt>
                <c:pt idx="4">
                  <c:v>13.5034871642677</c:v>
                </c:pt>
                <c:pt idx="5">
                  <c:v>12.7279708197351</c:v>
                </c:pt>
                <c:pt idx="6">
                  <c:v>19.836775483011301</c:v>
                </c:pt>
                <c:pt idx="7">
                  <c:v>12.780194044830999</c:v>
                </c:pt>
                <c:pt idx="8">
                  <c:v>3.1180400890868598</c:v>
                </c:pt>
                <c:pt idx="9">
                  <c:v>1.4981273408239699</c:v>
                </c:pt>
                <c:pt idx="10">
                  <c:v>1.26582278481013</c:v>
                </c:pt>
                <c:pt idx="11">
                  <c:v>7.2895817971136596</c:v>
                </c:pt>
                <c:pt idx="12">
                  <c:v>7.9867030344357302</c:v>
                </c:pt>
                <c:pt idx="13">
                  <c:v>19.4520547945205</c:v>
                </c:pt>
                <c:pt idx="14">
                  <c:v>21.275018532246101</c:v>
                </c:pt>
                <c:pt idx="15">
                  <c:v>22.511574074074101</c:v>
                </c:pt>
                <c:pt idx="16">
                  <c:v>2.1582733812949599</c:v>
                </c:pt>
                <c:pt idx="17">
                  <c:v>2.7777777777777799</c:v>
                </c:pt>
                <c:pt idx="18">
                  <c:v>7.1618343537022104</c:v>
                </c:pt>
                <c:pt idx="19">
                  <c:v>16.6814355338946</c:v>
                </c:pt>
                <c:pt idx="20">
                  <c:v>16.483279395900801</c:v>
                </c:pt>
                <c:pt idx="21">
                  <c:v>16.8168168168168</c:v>
                </c:pt>
                <c:pt idx="22">
                  <c:v>13.6970794657007</c:v>
                </c:pt>
                <c:pt idx="23">
                  <c:v>15.0903294367694</c:v>
                </c:pt>
                <c:pt idx="24">
                  <c:v>4.3859649122807003</c:v>
                </c:pt>
                <c:pt idx="25">
                  <c:v>5.3879781420765003</c:v>
                </c:pt>
                <c:pt idx="26">
                  <c:v>15.645894624231101</c:v>
                </c:pt>
                <c:pt idx="27">
                  <c:v>15.822440087145999</c:v>
                </c:pt>
                <c:pt idx="28">
                  <c:v>18.241298089505399</c:v>
                </c:pt>
                <c:pt idx="29">
                  <c:v>16.937297027229601</c:v>
                </c:pt>
                <c:pt idx="30">
                  <c:v>19.307938354172698</c:v>
                </c:pt>
                <c:pt idx="31">
                  <c:v>2.6595744680851099</c:v>
                </c:pt>
                <c:pt idx="32">
                  <c:v>1.0450065312908201</c:v>
                </c:pt>
                <c:pt idx="33">
                  <c:v>0.57447106627434497</c:v>
                </c:pt>
                <c:pt idx="34">
                  <c:v>0.88144557073600704</c:v>
                </c:pt>
                <c:pt idx="35">
                  <c:v>4.1645903039794998</c:v>
                </c:pt>
                <c:pt idx="36">
                  <c:v>13.253241800152599</c:v>
                </c:pt>
                <c:pt idx="37">
                  <c:v>14.593178108084899</c:v>
                </c:pt>
                <c:pt idx="38">
                  <c:v>14.778694673668401</c:v>
                </c:pt>
                <c:pt idx="39">
                  <c:v>2.5658040256580401</c:v>
                </c:pt>
                <c:pt idx="40">
                  <c:v>2.2235163322568701</c:v>
                </c:pt>
                <c:pt idx="41">
                  <c:v>3.4776840708803198</c:v>
                </c:pt>
                <c:pt idx="42">
                  <c:v>3.9745778789603499</c:v>
                </c:pt>
                <c:pt idx="43">
                  <c:v>4.1772151898734204</c:v>
                </c:pt>
                <c:pt idx="44">
                  <c:v>4.2077400511135501</c:v>
                </c:pt>
                <c:pt idx="45">
                  <c:v>0.73529411764705899</c:v>
                </c:pt>
                <c:pt idx="46">
                  <c:v>2.9569135454801501</c:v>
                </c:pt>
                <c:pt idx="47">
                  <c:v>13.561143348377399</c:v>
                </c:pt>
                <c:pt idx="48">
                  <c:v>11.0160793705098</c:v>
                </c:pt>
                <c:pt idx="49">
                  <c:v>7.1555951850200596</c:v>
                </c:pt>
                <c:pt idx="50">
                  <c:v>6.1675631862058804</c:v>
                </c:pt>
                <c:pt idx="51">
                  <c:v>8.7457205104263895</c:v>
                </c:pt>
                <c:pt idx="52">
                  <c:v>4.2134831460674196</c:v>
                </c:pt>
                <c:pt idx="53">
                  <c:v>1.65745856353591</c:v>
                </c:pt>
                <c:pt idx="54">
                  <c:v>1.6240087373569501</c:v>
                </c:pt>
                <c:pt idx="55">
                  <c:v>3.87571236018823</c:v>
                </c:pt>
                <c:pt idx="56">
                  <c:v>3.8743174290573799</c:v>
                </c:pt>
                <c:pt idx="57">
                  <c:v>4.58588578906443</c:v>
                </c:pt>
                <c:pt idx="58">
                  <c:v>3.8182662428117302</c:v>
                </c:pt>
                <c:pt idx="59">
                  <c:v>5.9052448480202804</c:v>
                </c:pt>
                <c:pt idx="60">
                  <c:v>11.241476133172901</c:v>
                </c:pt>
                <c:pt idx="61">
                  <c:v>5.6637168141592902</c:v>
                </c:pt>
                <c:pt idx="62">
                  <c:v>0.36254249224054702</c:v>
                </c:pt>
                <c:pt idx="63">
                  <c:v>0.52364128202049098</c:v>
                </c:pt>
                <c:pt idx="64">
                  <c:v>0.54791549726999</c:v>
                </c:pt>
                <c:pt idx="65">
                  <c:v>0.65099063050658001</c:v>
                </c:pt>
                <c:pt idx="66">
                  <c:v>0.68627051684111895</c:v>
                </c:pt>
                <c:pt idx="67">
                  <c:v>0.66679296881435202</c:v>
                </c:pt>
                <c:pt idx="68">
                  <c:v>0.78758860954048804</c:v>
                </c:pt>
                <c:pt idx="69">
                  <c:v>0.56743101438010102</c:v>
                </c:pt>
                <c:pt idx="70">
                  <c:v>0.57846115205600901</c:v>
                </c:pt>
                <c:pt idx="71">
                  <c:v>0.58272197159632799</c:v>
                </c:pt>
                <c:pt idx="72">
                  <c:v>0.51571803819163597</c:v>
                </c:pt>
                <c:pt idx="73">
                  <c:v>0.52988881141976396</c:v>
                </c:pt>
                <c:pt idx="74">
                  <c:v>0.59532920335446704</c:v>
                </c:pt>
                <c:pt idx="75">
                  <c:v>0.68467667095747797</c:v>
                </c:pt>
                <c:pt idx="76">
                  <c:v>0.48233481239440801</c:v>
                </c:pt>
                <c:pt idx="77">
                  <c:v>0.558860501052868</c:v>
                </c:pt>
                <c:pt idx="78">
                  <c:v>0.62658225090305397</c:v>
                </c:pt>
                <c:pt idx="79">
                  <c:v>0.57876395076977405</c:v>
                </c:pt>
                <c:pt idx="80">
                  <c:v>0.64558182108161</c:v>
                </c:pt>
                <c:pt idx="81">
                  <c:v>0.53889020896566298</c:v>
                </c:pt>
                <c:pt idx="82">
                  <c:v>0.54540299971649797</c:v>
                </c:pt>
                <c:pt idx="83">
                  <c:v>0.52182123895271304</c:v>
                </c:pt>
                <c:pt idx="84">
                  <c:v>0.44763761190940299</c:v>
                </c:pt>
                <c:pt idx="85">
                  <c:v>0.61074884219228498</c:v>
                </c:pt>
                <c:pt idx="86">
                  <c:v>0.56916648339564502</c:v>
                </c:pt>
                <c:pt idx="87">
                  <c:v>0.57274596748281004</c:v>
                </c:pt>
                <c:pt idx="88">
                  <c:v>0.57139715274194502</c:v>
                </c:pt>
                <c:pt idx="89">
                  <c:v>0.59740343357508496</c:v>
                </c:pt>
                <c:pt idx="90">
                  <c:v>0.52582566323768298</c:v>
                </c:pt>
                <c:pt idx="91">
                  <c:v>0.47373174513913702</c:v>
                </c:pt>
              </c:numCache>
            </c:numRef>
          </c:val>
          <c:smooth val="0"/>
          <c:extLst>
            <c:ext xmlns:c16="http://schemas.microsoft.com/office/drawing/2014/chart" uri="{C3380CC4-5D6E-409C-BE32-E72D297353CC}">
              <c16:uniqueId val="{00000000-50E0-49F3-899F-06E51B6088CB}"/>
            </c:ext>
          </c:extLst>
        </c:ser>
        <c:dLbls>
          <c:showLegendKey val="0"/>
          <c:showVal val="0"/>
          <c:showCatName val="0"/>
          <c:showSerName val="0"/>
          <c:showPercent val="0"/>
          <c:showBubbleSize val="0"/>
        </c:dLbls>
        <c:smooth val="0"/>
        <c:axId val="383321352"/>
        <c:axId val="383320368"/>
      </c:lineChart>
      <c:dateAx>
        <c:axId val="383321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320368"/>
        <c:crosses val="autoZero"/>
        <c:auto val="1"/>
        <c:lblOffset val="100"/>
        <c:baseTimeUnit val="days"/>
      </c:dateAx>
      <c:valAx>
        <c:axId val="383320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321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SPAM® UK</c:v>
                </c:pt>
              </c:strCache>
            </c:strRef>
          </c:tx>
          <c:spPr>
            <a:ln w="28575" cap="rnd">
              <a:solidFill>
                <a:schemeClr val="accent1"/>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Sheet1!$B$2:$B$93</c:f>
              <c:numCache>
                <c:formatCode>General</c:formatCode>
                <c:ptCount val="92"/>
                <c:pt idx="0">
                  <c:v>2</c:v>
                </c:pt>
                <c:pt idx="1">
                  <c:v>4</c:v>
                </c:pt>
                <c:pt idx="2">
                  <c:v>19</c:v>
                </c:pt>
                <c:pt idx="3">
                  <c:v>35</c:v>
                </c:pt>
                <c:pt idx="4">
                  <c:v>10552</c:v>
                </c:pt>
                <c:pt idx="5">
                  <c:v>8664</c:v>
                </c:pt>
                <c:pt idx="6">
                  <c:v>7726</c:v>
                </c:pt>
                <c:pt idx="7">
                  <c:v>9475</c:v>
                </c:pt>
                <c:pt idx="8">
                  <c:v>21</c:v>
                </c:pt>
                <c:pt idx="9">
                  <c:v>22</c:v>
                </c:pt>
                <c:pt idx="10">
                  <c:v>17</c:v>
                </c:pt>
                <c:pt idx="11">
                  <c:v>5035</c:v>
                </c:pt>
                <c:pt idx="12">
                  <c:v>7336</c:v>
                </c:pt>
                <c:pt idx="13">
                  <c:v>4582</c:v>
                </c:pt>
                <c:pt idx="14">
                  <c:v>3962</c:v>
                </c:pt>
                <c:pt idx="15">
                  <c:v>1244</c:v>
                </c:pt>
                <c:pt idx="16">
                  <c:v>18</c:v>
                </c:pt>
                <c:pt idx="17">
                  <c:v>23</c:v>
                </c:pt>
                <c:pt idx="18">
                  <c:v>4263</c:v>
                </c:pt>
                <c:pt idx="19">
                  <c:v>2837</c:v>
                </c:pt>
                <c:pt idx="20">
                  <c:v>2787</c:v>
                </c:pt>
                <c:pt idx="21">
                  <c:v>2510</c:v>
                </c:pt>
                <c:pt idx="22">
                  <c:v>2753</c:v>
                </c:pt>
                <c:pt idx="23">
                  <c:v>2205</c:v>
                </c:pt>
                <c:pt idx="24">
                  <c:v>20</c:v>
                </c:pt>
                <c:pt idx="25">
                  <c:v>4315</c:v>
                </c:pt>
                <c:pt idx="26">
                  <c:v>2634</c:v>
                </c:pt>
                <c:pt idx="27">
                  <c:v>2586</c:v>
                </c:pt>
                <c:pt idx="28">
                  <c:v>2642</c:v>
                </c:pt>
                <c:pt idx="29">
                  <c:v>2568</c:v>
                </c:pt>
                <c:pt idx="30">
                  <c:v>2216</c:v>
                </c:pt>
                <c:pt idx="31">
                  <c:v>22</c:v>
                </c:pt>
                <c:pt idx="32">
                  <c:v>1274</c:v>
                </c:pt>
                <c:pt idx="33">
                  <c:v>767</c:v>
                </c:pt>
                <c:pt idx="34">
                  <c:v>577</c:v>
                </c:pt>
                <c:pt idx="35">
                  <c:v>4593</c:v>
                </c:pt>
                <c:pt idx="36">
                  <c:v>10228</c:v>
                </c:pt>
                <c:pt idx="37">
                  <c:v>11028</c:v>
                </c:pt>
                <c:pt idx="38">
                  <c:v>796</c:v>
                </c:pt>
                <c:pt idx="39">
                  <c:v>5021</c:v>
                </c:pt>
                <c:pt idx="40">
                  <c:v>4627</c:v>
                </c:pt>
                <c:pt idx="41">
                  <c:v>3409</c:v>
                </c:pt>
                <c:pt idx="42">
                  <c:v>3842</c:v>
                </c:pt>
                <c:pt idx="43">
                  <c:v>3576</c:v>
                </c:pt>
                <c:pt idx="44">
                  <c:v>3785</c:v>
                </c:pt>
                <c:pt idx="45">
                  <c:v>84</c:v>
                </c:pt>
                <c:pt idx="46">
                  <c:v>7973</c:v>
                </c:pt>
                <c:pt idx="47">
                  <c:v>4225</c:v>
                </c:pt>
                <c:pt idx="48">
                  <c:v>3639</c:v>
                </c:pt>
                <c:pt idx="49">
                  <c:v>3458</c:v>
                </c:pt>
                <c:pt idx="50">
                  <c:v>2839</c:v>
                </c:pt>
                <c:pt idx="51">
                  <c:v>3244</c:v>
                </c:pt>
                <c:pt idx="52">
                  <c:v>191</c:v>
                </c:pt>
                <c:pt idx="53">
                  <c:v>33</c:v>
                </c:pt>
                <c:pt idx="54">
                  <c:v>23</c:v>
                </c:pt>
                <c:pt idx="55">
                  <c:v>6144</c:v>
                </c:pt>
                <c:pt idx="56">
                  <c:v>11215</c:v>
                </c:pt>
                <c:pt idx="57">
                  <c:v>11413</c:v>
                </c:pt>
                <c:pt idx="58">
                  <c:v>9785</c:v>
                </c:pt>
                <c:pt idx="59">
                  <c:v>10798</c:v>
                </c:pt>
                <c:pt idx="60">
                  <c:v>5839</c:v>
                </c:pt>
                <c:pt idx="61">
                  <c:v>184</c:v>
                </c:pt>
                <c:pt idx="62">
                  <c:v>34984</c:v>
                </c:pt>
                <c:pt idx="63">
                  <c:v>54183</c:v>
                </c:pt>
                <c:pt idx="64">
                  <c:v>53772</c:v>
                </c:pt>
                <c:pt idx="65">
                  <c:v>42262</c:v>
                </c:pt>
                <c:pt idx="66">
                  <c:v>62502</c:v>
                </c:pt>
                <c:pt idx="67">
                  <c:v>39822</c:v>
                </c:pt>
                <c:pt idx="68">
                  <c:v>51495</c:v>
                </c:pt>
                <c:pt idx="69">
                  <c:v>35034</c:v>
                </c:pt>
                <c:pt idx="70">
                  <c:v>30449</c:v>
                </c:pt>
                <c:pt idx="71">
                  <c:v>31954</c:v>
                </c:pt>
                <c:pt idx="72">
                  <c:v>33907</c:v>
                </c:pt>
                <c:pt idx="73">
                  <c:v>36650</c:v>
                </c:pt>
                <c:pt idx="74">
                  <c:v>50920</c:v>
                </c:pt>
                <c:pt idx="75">
                  <c:v>37573</c:v>
                </c:pt>
                <c:pt idx="76">
                  <c:v>33577</c:v>
                </c:pt>
                <c:pt idx="77">
                  <c:v>28022</c:v>
                </c:pt>
                <c:pt idx="78">
                  <c:v>26698</c:v>
                </c:pt>
                <c:pt idx="79">
                  <c:v>48022</c:v>
                </c:pt>
                <c:pt idx="80">
                  <c:v>53280</c:v>
                </c:pt>
                <c:pt idx="81">
                  <c:v>43491</c:v>
                </c:pt>
                <c:pt idx="82">
                  <c:v>42181</c:v>
                </c:pt>
                <c:pt idx="83">
                  <c:v>43982</c:v>
                </c:pt>
                <c:pt idx="84">
                  <c:v>39109</c:v>
                </c:pt>
                <c:pt idx="85">
                  <c:v>33601</c:v>
                </c:pt>
                <c:pt idx="86">
                  <c:v>41751</c:v>
                </c:pt>
                <c:pt idx="87">
                  <c:v>44270</c:v>
                </c:pt>
                <c:pt idx="88">
                  <c:v>43759</c:v>
                </c:pt>
                <c:pt idx="89">
                  <c:v>39848</c:v>
                </c:pt>
                <c:pt idx="90">
                  <c:v>40861</c:v>
                </c:pt>
                <c:pt idx="91">
                  <c:v>36736</c:v>
                </c:pt>
              </c:numCache>
            </c:numRef>
          </c:val>
          <c:smooth val="0"/>
          <c:extLst>
            <c:ext xmlns:c16="http://schemas.microsoft.com/office/drawing/2014/chart" uri="{C3380CC4-5D6E-409C-BE32-E72D297353CC}">
              <c16:uniqueId val="{00000000-D695-4F94-B84A-8D8FB6C7BAF3}"/>
            </c:ext>
          </c:extLst>
        </c:ser>
        <c:dLbls>
          <c:showLegendKey val="0"/>
          <c:showVal val="0"/>
          <c:showCatName val="0"/>
          <c:showSerName val="0"/>
          <c:showPercent val="0"/>
          <c:showBubbleSize val="0"/>
        </c:dLbls>
        <c:smooth val="0"/>
        <c:axId val="383492264"/>
        <c:axId val="383492592"/>
      </c:lineChart>
      <c:dateAx>
        <c:axId val="383492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492592"/>
        <c:crosses val="autoZero"/>
        <c:auto val="1"/>
        <c:lblOffset val="100"/>
        <c:baseTimeUnit val="days"/>
      </c:dateAx>
      <c:valAx>
        <c:axId val="383492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492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Sheet1!$A$2:$A$3</c:f>
              <c:strCache>
                <c:ptCount val="2"/>
                <c:pt idx="0">
                  <c:v>SPAM® UK</c:v>
                </c:pt>
                <c:pt idx="1">
                  <c:v>SPAM</c:v>
                </c:pt>
              </c:strCache>
            </c:strRef>
          </c:cat>
          <c:val>
            <c:numRef>
              <c:f>Sheet1!$B$2:$B$3</c:f>
              <c:numCache>
                <c:formatCode>General</c:formatCode>
                <c:ptCount val="2"/>
                <c:pt idx="0">
                  <c:v>1676</c:v>
                </c:pt>
                <c:pt idx="1">
                  <c:v>4630</c:v>
                </c:pt>
              </c:numCache>
            </c:numRef>
          </c:val>
          <c:extLst>
            <c:ext xmlns:c16="http://schemas.microsoft.com/office/drawing/2014/chart" uri="{C3380CC4-5D6E-409C-BE32-E72D297353CC}">
              <c16:uniqueId val="{00000000-75D1-4AB9-A318-EA1257B0AA4E}"/>
            </c:ext>
          </c:extLst>
        </c:ser>
        <c:ser>
          <c:idx val="1"/>
          <c:order val="1"/>
          <c:tx>
            <c:strRef>
              <c:f>Sheet1!$C$1</c:f>
              <c:strCache>
                <c:ptCount val="1"/>
                <c:pt idx="0">
                  <c:v>Love</c:v>
                </c:pt>
              </c:strCache>
            </c:strRef>
          </c:tx>
          <c:spPr>
            <a:solidFill>
              <a:schemeClr val="accent2"/>
            </a:solidFill>
            <a:ln>
              <a:noFill/>
            </a:ln>
            <a:effectLst/>
          </c:spPr>
          <c:invertIfNegative val="0"/>
          <c:cat>
            <c:strRef>
              <c:f>Sheet1!$A$2:$A$3</c:f>
              <c:strCache>
                <c:ptCount val="2"/>
                <c:pt idx="0">
                  <c:v>SPAM® UK</c:v>
                </c:pt>
                <c:pt idx="1">
                  <c:v>SPAM</c:v>
                </c:pt>
              </c:strCache>
            </c:strRef>
          </c:cat>
          <c:val>
            <c:numRef>
              <c:f>Sheet1!$C$2:$C$3</c:f>
              <c:numCache>
                <c:formatCode>General</c:formatCode>
                <c:ptCount val="2"/>
                <c:pt idx="0">
                  <c:v>174</c:v>
                </c:pt>
                <c:pt idx="1">
                  <c:v>755</c:v>
                </c:pt>
              </c:numCache>
            </c:numRef>
          </c:val>
          <c:extLst>
            <c:ext xmlns:c16="http://schemas.microsoft.com/office/drawing/2014/chart" uri="{C3380CC4-5D6E-409C-BE32-E72D297353CC}">
              <c16:uniqueId val="{00000001-75D1-4AB9-A318-EA1257B0AA4E}"/>
            </c:ext>
          </c:extLst>
        </c:ser>
        <c:ser>
          <c:idx val="2"/>
          <c:order val="2"/>
          <c:tx>
            <c:strRef>
              <c:f>Sheet1!$D$1</c:f>
              <c:strCache>
                <c:ptCount val="1"/>
                <c:pt idx="0">
                  <c:v>Haha</c:v>
                </c:pt>
              </c:strCache>
            </c:strRef>
          </c:tx>
          <c:spPr>
            <a:solidFill>
              <a:schemeClr val="accent3"/>
            </a:solidFill>
            <a:ln>
              <a:noFill/>
            </a:ln>
            <a:effectLst/>
          </c:spPr>
          <c:invertIfNegative val="0"/>
          <c:cat>
            <c:strRef>
              <c:f>Sheet1!$A$2:$A$3</c:f>
              <c:strCache>
                <c:ptCount val="2"/>
                <c:pt idx="0">
                  <c:v>SPAM® UK</c:v>
                </c:pt>
                <c:pt idx="1">
                  <c:v>SPAM</c:v>
                </c:pt>
              </c:strCache>
            </c:strRef>
          </c:cat>
          <c:val>
            <c:numRef>
              <c:f>Sheet1!$D$2:$D$3</c:f>
              <c:numCache>
                <c:formatCode>General</c:formatCode>
                <c:ptCount val="2"/>
                <c:pt idx="0">
                  <c:v>156</c:v>
                </c:pt>
                <c:pt idx="1">
                  <c:v>38</c:v>
                </c:pt>
              </c:numCache>
            </c:numRef>
          </c:val>
          <c:extLst>
            <c:ext xmlns:c16="http://schemas.microsoft.com/office/drawing/2014/chart" uri="{C3380CC4-5D6E-409C-BE32-E72D297353CC}">
              <c16:uniqueId val="{00000002-75D1-4AB9-A318-EA1257B0AA4E}"/>
            </c:ext>
          </c:extLst>
        </c:ser>
        <c:ser>
          <c:idx val="3"/>
          <c:order val="3"/>
          <c:tx>
            <c:strRef>
              <c:f>Sheet1!$E$1</c:f>
              <c:strCache>
                <c:ptCount val="1"/>
                <c:pt idx="0">
                  <c:v>Wow</c:v>
                </c:pt>
              </c:strCache>
            </c:strRef>
          </c:tx>
          <c:spPr>
            <a:solidFill>
              <a:schemeClr val="accent4"/>
            </a:solidFill>
            <a:ln>
              <a:noFill/>
            </a:ln>
            <a:effectLst/>
          </c:spPr>
          <c:invertIfNegative val="0"/>
          <c:cat>
            <c:strRef>
              <c:f>Sheet1!$A$2:$A$3</c:f>
              <c:strCache>
                <c:ptCount val="2"/>
                <c:pt idx="0">
                  <c:v>SPAM® UK</c:v>
                </c:pt>
                <c:pt idx="1">
                  <c:v>SPAM</c:v>
                </c:pt>
              </c:strCache>
            </c:strRef>
          </c:cat>
          <c:val>
            <c:numRef>
              <c:f>Sheet1!$E$2:$E$3</c:f>
              <c:numCache>
                <c:formatCode>General</c:formatCode>
                <c:ptCount val="2"/>
                <c:pt idx="0">
                  <c:v>19</c:v>
                </c:pt>
                <c:pt idx="1">
                  <c:v>385</c:v>
                </c:pt>
              </c:numCache>
            </c:numRef>
          </c:val>
          <c:extLst>
            <c:ext xmlns:c16="http://schemas.microsoft.com/office/drawing/2014/chart" uri="{C3380CC4-5D6E-409C-BE32-E72D297353CC}">
              <c16:uniqueId val="{00000003-75D1-4AB9-A318-EA1257B0AA4E}"/>
            </c:ext>
          </c:extLst>
        </c:ser>
        <c:ser>
          <c:idx val="4"/>
          <c:order val="4"/>
          <c:tx>
            <c:strRef>
              <c:f>Sheet1!$F$1</c:f>
              <c:strCache>
                <c:ptCount val="1"/>
                <c:pt idx="0">
                  <c:v>Sad</c:v>
                </c:pt>
              </c:strCache>
            </c:strRef>
          </c:tx>
          <c:spPr>
            <a:solidFill>
              <a:schemeClr val="accent5"/>
            </a:solidFill>
            <a:ln>
              <a:noFill/>
            </a:ln>
            <a:effectLst/>
          </c:spPr>
          <c:invertIfNegative val="0"/>
          <c:cat>
            <c:strRef>
              <c:f>Sheet1!$A$2:$A$3</c:f>
              <c:strCache>
                <c:ptCount val="2"/>
                <c:pt idx="0">
                  <c:v>SPAM® UK</c:v>
                </c:pt>
                <c:pt idx="1">
                  <c:v>SPAM</c:v>
                </c:pt>
              </c:strCache>
            </c:strRef>
          </c:cat>
          <c:val>
            <c:numRef>
              <c:f>Sheet1!$F$2:$F$3</c:f>
              <c:numCache>
                <c:formatCode>General</c:formatCode>
                <c:ptCount val="2"/>
                <c:pt idx="0">
                  <c:v>2</c:v>
                </c:pt>
                <c:pt idx="1">
                  <c:v>1</c:v>
                </c:pt>
              </c:numCache>
            </c:numRef>
          </c:val>
          <c:extLst>
            <c:ext xmlns:c16="http://schemas.microsoft.com/office/drawing/2014/chart" uri="{C3380CC4-5D6E-409C-BE32-E72D297353CC}">
              <c16:uniqueId val="{00000004-75D1-4AB9-A318-EA1257B0AA4E}"/>
            </c:ext>
          </c:extLst>
        </c:ser>
        <c:ser>
          <c:idx val="5"/>
          <c:order val="5"/>
          <c:tx>
            <c:strRef>
              <c:f>Sheet1!$G$1</c:f>
              <c:strCache>
                <c:ptCount val="1"/>
                <c:pt idx="0">
                  <c:v>Angry</c:v>
                </c:pt>
              </c:strCache>
            </c:strRef>
          </c:tx>
          <c:spPr>
            <a:solidFill>
              <a:schemeClr val="accent6"/>
            </a:solidFill>
            <a:ln>
              <a:noFill/>
            </a:ln>
            <a:effectLst/>
          </c:spPr>
          <c:invertIfNegative val="0"/>
          <c:cat>
            <c:strRef>
              <c:f>Sheet1!$A$2:$A$3</c:f>
              <c:strCache>
                <c:ptCount val="2"/>
                <c:pt idx="0">
                  <c:v>SPAM® UK</c:v>
                </c:pt>
                <c:pt idx="1">
                  <c:v>SPAM</c:v>
                </c:pt>
              </c:strCache>
            </c:strRef>
          </c:cat>
          <c:val>
            <c:numRef>
              <c:f>Sheet1!$G$2:$G$3</c:f>
              <c:numCache>
                <c:formatCode>General</c:formatCode>
                <c:ptCount val="2"/>
                <c:pt idx="0">
                  <c:v>1</c:v>
                </c:pt>
                <c:pt idx="1">
                  <c:v>3</c:v>
                </c:pt>
              </c:numCache>
            </c:numRef>
          </c:val>
          <c:extLst>
            <c:ext xmlns:c16="http://schemas.microsoft.com/office/drawing/2014/chart" uri="{C3380CC4-5D6E-409C-BE32-E72D297353CC}">
              <c16:uniqueId val="{00000005-75D1-4AB9-A318-EA1257B0AA4E}"/>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Sheet1!$A$2:$A$3</c:f>
              <c:strCache>
                <c:ptCount val="2"/>
                <c:pt idx="0">
                  <c:v>SPAM® UK</c:v>
                </c:pt>
                <c:pt idx="1">
                  <c:v>SPAM</c:v>
                </c:pt>
              </c:strCache>
            </c:strRef>
          </c:cat>
          <c:val>
            <c:numRef>
              <c:f>Sheet1!$H$2:$H$3</c:f>
              <c:numCache>
                <c:formatCode>General</c:formatCode>
                <c:ptCount val="2"/>
                <c:pt idx="0">
                  <c:v>297</c:v>
                </c:pt>
                <c:pt idx="1">
                  <c:v>998</c:v>
                </c:pt>
              </c:numCache>
            </c:numRef>
          </c:val>
          <c:extLst>
            <c:ext xmlns:c16="http://schemas.microsoft.com/office/drawing/2014/chart" uri="{C3380CC4-5D6E-409C-BE32-E72D297353CC}">
              <c16:uniqueId val="{00000006-75D1-4AB9-A318-EA1257B0AA4E}"/>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Sheet1!$A$2:$A$3</c:f>
              <c:strCache>
                <c:ptCount val="2"/>
                <c:pt idx="0">
                  <c:v>SPAM® UK</c:v>
                </c:pt>
                <c:pt idx="1">
                  <c:v>SPAM</c:v>
                </c:pt>
              </c:strCache>
            </c:strRef>
          </c:cat>
          <c:val>
            <c:numRef>
              <c:f>Sheet1!$I$2:$I$3</c:f>
              <c:numCache>
                <c:formatCode>General</c:formatCode>
                <c:ptCount val="2"/>
                <c:pt idx="0">
                  <c:v>242</c:v>
                </c:pt>
                <c:pt idx="1">
                  <c:v>1863</c:v>
                </c:pt>
              </c:numCache>
            </c:numRef>
          </c:val>
          <c:extLst>
            <c:ext xmlns:c16="http://schemas.microsoft.com/office/drawing/2014/chart" uri="{C3380CC4-5D6E-409C-BE32-E72D297353CC}">
              <c16:uniqueId val="{00000007-75D1-4AB9-A318-EA1257B0AA4E}"/>
            </c:ext>
          </c:extLst>
        </c:ser>
        <c:dLbls>
          <c:showLegendKey val="0"/>
          <c:showVal val="0"/>
          <c:showCatName val="0"/>
          <c:showSerName val="0"/>
          <c:showPercent val="0"/>
          <c:showBubbleSize val="0"/>
        </c:dLbls>
        <c:gapWidth val="150"/>
        <c:overlap val="100"/>
        <c:axId val="380321392"/>
        <c:axId val="380322048"/>
      </c:barChart>
      <c:catAx>
        <c:axId val="380321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322048"/>
        <c:crosses val="autoZero"/>
        <c:auto val="1"/>
        <c:lblAlgn val="ctr"/>
        <c:lblOffset val="100"/>
        <c:noMultiLvlLbl val="0"/>
      </c:catAx>
      <c:valAx>
        <c:axId val="3803220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321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36</c:v>
                </c:pt>
                <c:pt idx="1">
                  <c:v>8554</c:v>
                </c:pt>
                <c:pt idx="2">
                  <c:v>19147</c:v>
                </c:pt>
                <c:pt idx="3">
                  <c:v>12332</c:v>
                </c:pt>
                <c:pt idx="4">
                  <c:v>16307</c:v>
                </c:pt>
                <c:pt idx="5">
                  <c:v>12867</c:v>
                </c:pt>
                <c:pt idx="6">
                  <c:v>5771</c:v>
                </c:pt>
              </c:numCache>
            </c:numRef>
          </c:val>
          <c:extLst>
            <c:ext xmlns:c16="http://schemas.microsoft.com/office/drawing/2014/chart" uri="{C3380CC4-5D6E-409C-BE32-E72D297353CC}">
              <c16:uniqueId val="{00000000-BFA0-4EA3-904B-07A0815EBE02}"/>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39</c:v>
                </c:pt>
                <c:pt idx="1">
                  <c:v>6712</c:v>
                </c:pt>
                <c:pt idx="2">
                  <c:v>13722</c:v>
                </c:pt>
                <c:pt idx="3">
                  <c:v>11927</c:v>
                </c:pt>
                <c:pt idx="4">
                  <c:v>16326</c:v>
                </c:pt>
                <c:pt idx="5">
                  <c:v>15417</c:v>
                </c:pt>
                <c:pt idx="6">
                  <c:v>7977</c:v>
                </c:pt>
              </c:numCache>
            </c:numRef>
          </c:val>
          <c:extLst>
            <c:ext xmlns:c16="http://schemas.microsoft.com/office/drawing/2014/chart" uri="{C3380CC4-5D6E-409C-BE32-E72D297353CC}">
              <c16:uniqueId val="{00000001-BFA0-4EA3-904B-07A0815EBE02}"/>
            </c:ext>
          </c:extLst>
        </c:ser>
        <c:dLbls>
          <c:showLegendKey val="0"/>
          <c:showVal val="0"/>
          <c:showCatName val="0"/>
          <c:showSerName val="0"/>
          <c:showPercent val="0"/>
          <c:showBubbleSize val="0"/>
        </c:dLbls>
        <c:gapWidth val="219"/>
        <c:overlap val="-27"/>
        <c:axId val="383809952"/>
        <c:axId val="383810936"/>
      </c:barChart>
      <c:catAx>
        <c:axId val="383809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810936"/>
        <c:crosses val="autoZero"/>
        <c:auto val="1"/>
        <c:lblAlgn val="ctr"/>
        <c:lblOffset val="100"/>
        <c:noMultiLvlLbl val="0"/>
      </c:catAx>
      <c:valAx>
        <c:axId val="383810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809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45-54</c:v>
                </c:pt>
                <c:pt idx="1">
                  <c:v>25-34</c:v>
                </c:pt>
                <c:pt idx="2">
                  <c:v>18-24</c:v>
                </c:pt>
                <c:pt idx="3">
                  <c:v>55-64</c:v>
                </c:pt>
                <c:pt idx="4">
                  <c:v>35-44</c:v>
                </c:pt>
                <c:pt idx="5">
                  <c:v>65+</c:v>
                </c:pt>
                <c:pt idx="6">
                  <c:v>13-17</c:v>
                </c:pt>
              </c:strCache>
            </c:strRef>
          </c:cat>
          <c:val>
            <c:numRef>
              <c:f>Sheet1!$A$2:$G$2</c:f>
              <c:numCache>
                <c:formatCode>General</c:formatCode>
                <c:ptCount val="7"/>
                <c:pt idx="0">
                  <c:v>32818</c:v>
                </c:pt>
                <c:pt idx="1">
                  <c:v>33026</c:v>
                </c:pt>
                <c:pt idx="2">
                  <c:v>15340</c:v>
                </c:pt>
                <c:pt idx="3">
                  <c:v>28536</c:v>
                </c:pt>
                <c:pt idx="4">
                  <c:v>24428</c:v>
                </c:pt>
                <c:pt idx="5">
                  <c:v>13908</c:v>
                </c:pt>
                <c:pt idx="6">
                  <c:v>75</c:v>
                </c:pt>
              </c:numCache>
            </c:numRef>
          </c:val>
          <c:extLst>
            <c:ext xmlns:c16="http://schemas.microsoft.com/office/drawing/2014/chart" uri="{C3380CC4-5D6E-409C-BE32-E72D297353CC}">
              <c16:uniqueId val="{00000000-8755-440C-9FC6-60297FFE6CB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Average Engagement Rate</c:v>
                </c:pt>
              </c:strCache>
            </c:strRef>
          </c:tx>
          <c:spPr>
            <a:solidFill>
              <a:schemeClr val="accent1"/>
            </a:solidFill>
            <a:ln>
              <a:noFill/>
            </a:ln>
            <a:effectLst/>
          </c:spPr>
          <c:invertIfNegative val="0"/>
          <c:cat>
            <c:strRef>
              <c:f>Sheet1!$A$2:$A$3</c:f>
              <c:strCache>
                <c:ptCount val="2"/>
                <c:pt idx="0">
                  <c:v>Current Quarter</c:v>
                </c:pt>
                <c:pt idx="1">
                  <c:v>Previous Quarter</c:v>
                </c:pt>
              </c:strCache>
            </c:strRef>
          </c:cat>
          <c:val>
            <c:numRef>
              <c:f>Sheet1!$B$2:$B$3</c:f>
              <c:numCache>
                <c:formatCode>General</c:formatCode>
                <c:ptCount val="2"/>
                <c:pt idx="0">
                  <c:v>0.12292798299145</c:v>
                </c:pt>
                <c:pt idx="1">
                  <c:v>0.50272700939776505</c:v>
                </c:pt>
              </c:numCache>
            </c:numRef>
          </c:val>
          <c:extLst>
            <c:ext xmlns:c16="http://schemas.microsoft.com/office/drawing/2014/chart" uri="{C3380CC4-5D6E-409C-BE32-E72D297353CC}">
              <c16:uniqueId val="{00000000-EFBB-4730-B73E-85A0D2A614A4}"/>
            </c:ext>
          </c:extLst>
        </c:ser>
        <c:dLbls>
          <c:showLegendKey val="0"/>
          <c:showVal val="0"/>
          <c:showCatName val="0"/>
          <c:showSerName val="0"/>
          <c:showPercent val="0"/>
          <c:showBubbleSize val="0"/>
        </c:dLbls>
        <c:gapWidth val="182"/>
        <c:axId val="251526120"/>
        <c:axId val="251525464"/>
      </c:barChart>
      <c:catAx>
        <c:axId val="2515261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525464"/>
        <c:crosses val="autoZero"/>
        <c:auto val="1"/>
        <c:lblAlgn val="ctr"/>
        <c:lblOffset val="100"/>
        <c:noMultiLvlLbl val="0"/>
      </c:catAx>
      <c:valAx>
        <c:axId val="25152546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526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Impressions</c:v>
                </c:pt>
              </c:strCache>
            </c:strRef>
          </c:tx>
          <c:spPr>
            <a:solidFill>
              <a:schemeClr val="accent1"/>
            </a:solidFill>
            <a:ln>
              <a:noFill/>
            </a:ln>
            <a:effectLst/>
          </c:spPr>
          <c:invertIfNegative val="0"/>
          <c:cat>
            <c:strRef>
              <c:f>Sheet1!$A$2:$A$3</c:f>
              <c:strCache>
                <c:ptCount val="2"/>
                <c:pt idx="0">
                  <c:v>Current Quarter</c:v>
                </c:pt>
                <c:pt idx="1">
                  <c:v>Previous Year Quarter</c:v>
                </c:pt>
              </c:strCache>
            </c:strRef>
          </c:cat>
          <c:val>
            <c:numRef>
              <c:f>Sheet1!$B$2:$B$3</c:f>
              <c:numCache>
                <c:formatCode>General</c:formatCode>
                <c:ptCount val="2"/>
                <c:pt idx="0">
                  <c:v>9140111</c:v>
                </c:pt>
                <c:pt idx="1">
                  <c:v>7863796</c:v>
                </c:pt>
              </c:numCache>
            </c:numRef>
          </c:val>
          <c:extLst>
            <c:ext xmlns:c16="http://schemas.microsoft.com/office/drawing/2014/chart" uri="{C3380CC4-5D6E-409C-BE32-E72D297353CC}">
              <c16:uniqueId val="{00000000-8086-4C76-903B-C0214822E636}"/>
            </c:ext>
          </c:extLst>
        </c:ser>
        <c:dLbls>
          <c:showLegendKey val="0"/>
          <c:showVal val="0"/>
          <c:showCatName val="0"/>
          <c:showSerName val="0"/>
          <c:showPercent val="0"/>
          <c:showBubbleSize val="0"/>
        </c:dLbls>
        <c:gapWidth val="182"/>
        <c:axId val="380320736"/>
        <c:axId val="380321064"/>
      </c:barChart>
      <c:catAx>
        <c:axId val="3803207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321064"/>
        <c:crosses val="autoZero"/>
        <c:auto val="1"/>
        <c:lblAlgn val="ctr"/>
        <c:lblOffset val="100"/>
        <c:noMultiLvlLbl val="0"/>
      </c:catAx>
      <c:valAx>
        <c:axId val="38032106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320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officialspamuk</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62.625</c:v>
                </c:pt>
                <c:pt idx="1">
                  <c:v>34.3333333333333</c:v>
                </c:pt>
                <c:pt idx="2">
                  <c:v>17</c:v>
                </c:pt>
                <c:pt idx="3">
                  <c:v>0</c:v>
                </c:pt>
                <c:pt idx="4">
                  <c:v>96.3333333333333</c:v>
                </c:pt>
                <c:pt idx="5">
                  <c:v>138</c:v>
                </c:pt>
                <c:pt idx="6">
                  <c:v>103</c:v>
                </c:pt>
              </c:numCache>
            </c:numRef>
          </c:val>
          <c:extLst>
            <c:ext xmlns:c16="http://schemas.microsoft.com/office/drawing/2014/chart" uri="{C3380CC4-5D6E-409C-BE32-E72D297353CC}">
              <c16:uniqueId val="{00000000-0019-454F-AA84-3A26A01009E0}"/>
            </c:ext>
          </c:extLst>
        </c:ser>
        <c:dLbls>
          <c:showLegendKey val="0"/>
          <c:showVal val="0"/>
          <c:showCatName val="0"/>
          <c:showSerName val="0"/>
          <c:showPercent val="0"/>
          <c:showBubbleSize val="0"/>
        </c:dLbls>
        <c:gapWidth val="219"/>
        <c:overlap val="-27"/>
        <c:axId val="382669000"/>
        <c:axId val="382671296"/>
      </c:barChart>
      <c:catAx>
        <c:axId val="382669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671296"/>
        <c:crosses val="autoZero"/>
        <c:auto val="1"/>
        <c:lblAlgn val="ctr"/>
        <c:lblOffset val="100"/>
        <c:noMultiLvlLbl val="0"/>
      </c:catAx>
      <c:valAx>
        <c:axId val="382671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669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Sheet1!$B$2:$B$93</c:f>
              <c:numCache>
                <c:formatCode>General</c:formatCode>
                <c:ptCount val="92"/>
                <c:pt idx="0">
                  <c:v>0</c:v>
                </c:pt>
                <c:pt idx="1">
                  <c:v>0</c:v>
                </c:pt>
                <c:pt idx="2">
                  <c:v>0</c:v>
                </c:pt>
                <c:pt idx="3">
                  <c:v>0</c:v>
                </c:pt>
                <c:pt idx="4">
                  <c:v>54</c:v>
                </c:pt>
                <c:pt idx="5">
                  <c:v>0</c:v>
                </c:pt>
                <c:pt idx="6">
                  <c:v>0</c:v>
                </c:pt>
                <c:pt idx="7">
                  <c:v>0</c:v>
                </c:pt>
                <c:pt idx="8">
                  <c:v>0</c:v>
                </c:pt>
                <c:pt idx="9">
                  <c:v>0</c:v>
                </c:pt>
                <c:pt idx="10">
                  <c:v>0</c:v>
                </c:pt>
                <c:pt idx="11">
                  <c:v>63</c:v>
                </c:pt>
                <c:pt idx="12">
                  <c:v>0</c:v>
                </c:pt>
                <c:pt idx="13">
                  <c:v>0</c:v>
                </c:pt>
                <c:pt idx="14">
                  <c:v>0</c:v>
                </c:pt>
                <c:pt idx="15">
                  <c:v>0</c:v>
                </c:pt>
                <c:pt idx="16">
                  <c:v>0</c:v>
                </c:pt>
                <c:pt idx="17">
                  <c:v>0</c:v>
                </c:pt>
                <c:pt idx="18">
                  <c:v>54</c:v>
                </c:pt>
                <c:pt idx="19">
                  <c:v>0</c:v>
                </c:pt>
                <c:pt idx="20">
                  <c:v>0</c:v>
                </c:pt>
                <c:pt idx="21">
                  <c:v>0</c:v>
                </c:pt>
                <c:pt idx="22">
                  <c:v>0</c:v>
                </c:pt>
                <c:pt idx="23">
                  <c:v>0</c:v>
                </c:pt>
                <c:pt idx="24">
                  <c:v>0</c:v>
                </c:pt>
                <c:pt idx="25">
                  <c:v>69</c:v>
                </c:pt>
                <c:pt idx="26">
                  <c:v>0</c:v>
                </c:pt>
                <c:pt idx="27">
                  <c:v>0</c:v>
                </c:pt>
                <c:pt idx="28">
                  <c:v>0</c:v>
                </c:pt>
                <c:pt idx="29">
                  <c:v>0</c:v>
                </c:pt>
                <c:pt idx="30">
                  <c:v>122</c:v>
                </c:pt>
                <c:pt idx="31">
                  <c:v>0</c:v>
                </c:pt>
                <c:pt idx="32">
                  <c:v>41</c:v>
                </c:pt>
                <c:pt idx="33">
                  <c:v>0</c:v>
                </c:pt>
                <c:pt idx="34">
                  <c:v>0</c:v>
                </c:pt>
                <c:pt idx="35">
                  <c:v>0</c:v>
                </c:pt>
                <c:pt idx="36">
                  <c:v>0</c:v>
                </c:pt>
                <c:pt idx="37">
                  <c:v>0</c:v>
                </c:pt>
                <c:pt idx="38">
                  <c:v>0</c:v>
                </c:pt>
                <c:pt idx="39">
                  <c:v>28</c:v>
                </c:pt>
                <c:pt idx="40">
                  <c:v>0</c:v>
                </c:pt>
                <c:pt idx="41">
                  <c:v>0</c:v>
                </c:pt>
                <c:pt idx="42">
                  <c:v>0</c:v>
                </c:pt>
                <c:pt idx="43">
                  <c:v>0</c:v>
                </c:pt>
                <c:pt idx="44">
                  <c:v>0</c:v>
                </c:pt>
                <c:pt idx="45">
                  <c:v>0</c:v>
                </c:pt>
                <c:pt idx="46">
                  <c:v>39</c:v>
                </c:pt>
                <c:pt idx="47">
                  <c:v>0</c:v>
                </c:pt>
                <c:pt idx="48">
                  <c:v>0</c:v>
                </c:pt>
                <c:pt idx="49">
                  <c:v>0</c:v>
                </c:pt>
                <c:pt idx="50">
                  <c:v>0</c:v>
                </c:pt>
                <c:pt idx="51">
                  <c:v>0</c:v>
                </c:pt>
                <c:pt idx="52">
                  <c:v>0</c:v>
                </c:pt>
                <c:pt idx="53">
                  <c:v>137</c:v>
                </c:pt>
                <c:pt idx="54">
                  <c:v>0</c:v>
                </c:pt>
                <c:pt idx="55">
                  <c:v>15</c:v>
                </c:pt>
                <c:pt idx="56">
                  <c:v>0</c:v>
                </c:pt>
                <c:pt idx="57">
                  <c:v>62</c:v>
                </c:pt>
                <c:pt idx="58">
                  <c:v>0</c:v>
                </c:pt>
                <c:pt idx="59">
                  <c:v>0</c:v>
                </c:pt>
                <c:pt idx="60">
                  <c:v>0</c:v>
                </c:pt>
                <c:pt idx="61">
                  <c:v>0</c:v>
                </c:pt>
                <c:pt idx="62">
                  <c:v>0</c:v>
                </c:pt>
                <c:pt idx="63">
                  <c:v>0</c:v>
                </c:pt>
                <c:pt idx="64">
                  <c:v>90</c:v>
                </c:pt>
                <c:pt idx="65">
                  <c:v>0</c:v>
                </c:pt>
                <c:pt idx="66">
                  <c:v>0</c:v>
                </c:pt>
                <c:pt idx="67">
                  <c:v>0</c:v>
                </c:pt>
                <c:pt idx="68">
                  <c:v>29</c:v>
                </c:pt>
                <c:pt idx="69">
                  <c:v>0</c:v>
                </c:pt>
                <c:pt idx="70">
                  <c:v>0</c:v>
                </c:pt>
                <c:pt idx="71">
                  <c:v>0</c:v>
                </c:pt>
                <c:pt idx="72">
                  <c:v>0</c:v>
                </c:pt>
                <c:pt idx="73">
                  <c:v>35</c:v>
                </c:pt>
                <c:pt idx="74">
                  <c:v>0</c:v>
                </c:pt>
                <c:pt idx="75">
                  <c:v>48</c:v>
                </c:pt>
                <c:pt idx="76">
                  <c:v>0</c:v>
                </c:pt>
                <c:pt idx="77">
                  <c:v>0</c:v>
                </c:pt>
                <c:pt idx="78">
                  <c:v>0</c:v>
                </c:pt>
                <c:pt idx="79">
                  <c:v>0</c:v>
                </c:pt>
                <c:pt idx="80">
                  <c:v>160</c:v>
                </c:pt>
                <c:pt idx="81">
                  <c:v>0</c:v>
                </c:pt>
                <c:pt idx="82">
                  <c:v>0</c:v>
                </c:pt>
                <c:pt idx="83">
                  <c:v>0</c:v>
                </c:pt>
                <c:pt idx="84">
                  <c:v>0</c:v>
                </c:pt>
                <c:pt idx="85">
                  <c:v>121</c:v>
                </c:pt>
                <c:pt idx="86">
                  <c:v>0</c:v>
                </c:pt>
                <c:pt idx="87">
                  <c:v>0</c:v>
                </c:pt>
                <c:pt idx="88">
                  <c:v>0</c:v>
                </c:pt>
                <c:pt idx="89">
                  <c:v>19</c:v>
                </c:pt>
                <c:pt idx="90">
                  <c:v>0</c:v>
                </c:pt>
                <c:pt idx="91">
                  <c:v>0</c:v>
                </c:pt>
              </c:numCache>
            </c:numRef>
          </c:val>
          <c:smooth val="0"/>
          <c:extLst>
            <c:ext xmlns:c16="http://schemas.microsoft.com/office/drawing/2014/chart" uri="{C3380CC4-5D6E-409C-BE32-E72D297353CC}">
              <c16:uniqueId val="{00000000-405D-4011-B631-385425D5BFF2}"/>
            </c:ext>
          </c:extLst>
        </c:ser>
        <c:dLbls>
          <c:showLegendKey val="0"/>
          <c:showVal val="0"/>
          <c:showCatName val="0"/>
          <c:showSerName val="0"/>
          <c:showPercent val="0"/>
          <c:showBubbleSize val="0"/>
        </c:dLbls>
        <c:smooth val="0"/>
        <c:axId val="255669176"/>
        <c:axId val="255668848"/>
      </c:lineChart>
      <c:dateAx>
        <c:axId val="255669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668848"/>
        <c:crosses val="autoZero"/>
        <c:auto val="1"/>
        <c:lblOffset val="100"/>
        <c:baseTimeUnit val="days"/>
      </c:dateAx>
      <c:valAx>
        <c:axId val="255668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669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Sheet1!$B$2:$B$93</c:f>
              <c:numCache>
                <c:formatCode>General</c:formatCode>
                <c:ptCount val="92"/>
                <c:pt idx="0">
                  <c:v>3980</c:v>
                </c:pt>
                <c:pt idx="1">
                  <c:v>3980</c:v>
                </c:pt>
                <c:pt idx="2">
                  <c:v>3976</c:v>
                </c:pt>
                <c:pt idx="3">
                  <c:v>3974</c:v>
                </c:pt>
                <c:pt idx="4">
                  <c:v>3974</c:v>
                </c:pt>
                <c:pt idx="5">
                  <c:v>3976</c:v>
                </c:pt>
                <c:pt idx="6">
                  <c:v>3978</c:v>
                </c:pt>
                <c:pt idx="7">
                  <c:v>3977</c:v>
                </c:pt>
                <c:pt idx="8">
                  <c:v>3978</c:v>
                </c:pt>
                <c:pt idx="9">
                  <c:v>3979</c:v>
                </c:pt>
                <c:pt idx="10">
                  <c:v>3979</c:v>
                </c:pt>
                <c:pt idx="11">
                  <c:v>3979</c:v>
                </c:pt>
                <c:pt idx="12">
                  <c:v>3987</c:v>
                </c:pt>
                <c:pt idx="13">
                  <c:v>3989</c:v>
                </c:pt>
                <c:pt idx="14">
                  <c:v>3993</c:v>
                </c:pt>
                <c:pt idx="15">
                  <c:v>3995</c:v>
                </c:pt>
                <c:pt idx="16">
                  <c:v>3994</c:v>
                </c:pt>
                <c:pt idx="17">
                  <c:v>3994</c:v>
                </c:pt>
                <c:pt idx="18">
                  <c:v>3997</c:v>
                </c:pt>
                <c:pt idx="19">
                  <c:v>3994</c:v>
                </c:pt>
                <c:pt idx="20">
                  <c:v>3994</c:v>
                </c:pt>
                <c:pt idx="21">
                  <c:v>3996</c:v>
                </c:pt>
                <c:pt idx="22">
                  <c:v>3999</c:v>
                </c:pt>
                <c:pt idx="23">
                  <c:v>4000</c:v>
                </c:pt>
                <c:pt idx="24">
                  <c:v>3999</c:v>
                </c:pt>
                <c:pt idx="25">
                  <c:v>3997</c:v>
                </c:pt>
                <c:pt idx="26">
                  <c:v>4001</c:v>
                </c:pt>
                <c:pt idx="27">
                  <c:v>4000</c:v>
                </c:pt>
                <c:pt idx="28">
                  <c:v>4006</c:v>
                </c:pt>
                <c:pt idx="29">
                  <c:v>4007</c:v>
                </c:pt>
                <c:pt idx="30">
                  <c:v>4007</c:v>
                </c:pt>
                <c:pt idx="31">
                  <c:v>4007</c:v>
                </c:pt>
                <c:pt idx="32">
                  <c:v>4009</c:v>
                </c:pt>
                <c:pt idx="33">
                  <c:v>4007</c:v>
                </c:pt>
                <c:pt idx="34">
                  <c:v>4006</c:v>
                </c:pt>
                <c:pt idx="35">
                  <c:v>4004</c:v>
                </c:pt>
                <c:pt idx="36">
                  <c:v>4009</c:v>
                </c:pt>
                <c:pt idx="37">
                  <c:v>4012</c:v>
                </c:pt>
                <c:pt idx="38">
                  <c:v>4009</c:v>
                </c:pt>
                <c:pt idx="39">
                  <c:v>4008</c:v>
                </c:pt>
                <c:pt idx="40">
                  <c:v>4013</c:v>
                </c:pt>
                <c:pt idx="41">
                  <c:v>4016</c:v>
                </c:pt>
                <c:pt idx="42">
                  <c:v>4019</c:v>
                </c:pt>
                <c:pt idx="43">
                  <c:v>4019</c:v>
                </c:pt>
                <c:pt idx="44">
                  <c:v>4022</c:v>
                </c:pt>
                <c:pt idx="45">
                  <c:v>4020</c:v>
                </c:pt>
                <c:pt idx="46">
                  <c:v>4021</c:v>
                </c:pt>
                <c:pt idx="47">
                  <c:v>4025</c:v>
                </c:pt>
                <c:pt idx="48">
                  <c:v>4023</c:v>
                </c:pt>
                <c:pt idx="49">
                  <c:v>4023</c:v>
                </c:pt>
                <c:pt idx="50">
                  <c:v>4023</c:v>
                </c:pt>
                <c:pt idx="51">
                  <c:v>4024</c:v>
                </c:pt>
                <c:pt idx="52">
                  <c:v>4024</c:v>
                </c:pt>
                <c:pt idx="53">
                  <c:v>4026</c:v>
                </c:pt>
                <c:pt idx="54">
                  <c:v>4032</c:v>
                </c:pt>
                <c:pt idx="55">
                  <c:v>4037</c:v>
                </c:pt>
                <c:pt idx="56">
                  <c:v>4042</c:v>
                </c:pt>
                <c:pt idx="57">
                  <c:v>4045</c:v>
                </c:pt>
                <c:pt idx="58">
                  <c:v>4047</c:v>
                </c:pt>
                <c:pt idx="59">
                  <c:v>4048</c:v>
                </c:pt>
                <c:pt idx="60">
                  <c:v>4047</c:v>
                </c:pt>
                <c:pt idx="61">
                  <c:v>4049</c:v>
                </c:pt>
                <c:pt idx="62">
                  <c:v>4048</c:v>
                </c:pt>
                <c:pt idx="63">
                  <c:v>4047</c:v>
                </c:pt>
                <c:pt idx="64">
                  <c:v>4045</c:v>
                </c:pt>
                <c:pt idx="65">
                  <c:v>4047</c:v>
                </c:pt>
                <c:pt idx="66">
                  <c:v>4054</c:v>
                </c:pt>
                <c:pt idx="67">
                  <c:v>4058</c:v>
                </c:pt>
                <c:pt idx="68">
                  <c:v>4058</c:v>
                </c:pt>
                <c:pt idx="69">
                  <c:v>4060</c:v>
                </c:pt>
                <c:pt idx="70">
                  <c:v>4055</c:v>
                </c:pt>
                <c:pt idx="71">
                  <c:v>4052</c:v>
                </c:pt>
                <c:pt idx="72">
                  <c:v>4055</c:v>
                </c:pt>
                <c:pt idx="73">
                  <c:v>4056</c:v>
                </c:pt>
                <c:pt idx="74">
                  <c:v>4056</c:v>
                </c:pt>
                <c:pt idx="75">
                  <c:v>4058</c:v>
                </c:pt>
                <c:pt idx="76">
                  <c:v>4059</c:v>
                </c:pt>
                <c:pt idx="77">
                  <c:v>4061</c:v>
                </c:pt>
                <c:pt idx="78">
                  <c:v>4060</c:v>
                </c:pt>
                <c:pt idx="79">
                  <c:v>4058</c:v>
                </c:pt>
                <c:pt idx="80">
                  <c:v>4060</c:v>
                </c:pt>
                <c:pt idx="81">
                  <c:v>4056</c:v>
                </c:pt>
                <c:pt idx="82">
                  <c:v>4059</c:v>
                </c:pt>
                <c:pt idx="83">
                  <c:v>4061</c:v>
                </c:pt>
                <c:pt idx="84">
                  <c:v>4062</c:v>
                </c:pt>
                <c:pt idx="85">
                  <c:v>4062</c:v>
                </c:pt>
                <c:pt idx="86">
                  <c:v>4060</c:v>
                </c:pt>
                <c:pt idx="87">
                  <c:v>4063</c:v>
                </c:pt>
                <c:pt idx="88">
                  <c:v>4061</c:v>
                </c:pt>
                <c:pt idx="89">
                  <c:v>4063</c:v>
                </c:pt>
                <c:pt idx="90">
                  <c:v>4065</c:v>
                </c:pt>
                <c:pt idx="91">
                  <c:v>4062</c:v>
                </c:pt>
              </c:numCache>
            </c:numRef>
          </c:val>
          <c:smooth val="0"/>
          <c:extLst>
            <c:ext xmlns:c16="http://schemas.microsoft.com/office/drawing/2014/chart" uri="{C3380CC4-5D6E-409C-BE32-E72D297353CC}">
              <c16:uniqueId val="{00000000-459E-4C55-B294-707F851E8E07}"/>
            </c:ext>
          </c:extLst>
        </c:ser>
        <c:dLbls>
          <c:showLegendKey val="0"/>
          <c:showVal val="0"/>
          <c:showCatName val="0"/>
          <c:showSerName val="0"/>
          <c:showPercent val="0"/>
          <c:showBubbleSize val="0"/>
        </c:dLbls>
        <c:smooth val="0"/>
        <c:axId val="255671144"/>
        <c:axId val="255671472"/>
      </c:lineChart>
      <c:dateAx>
        <c:axId val="255671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671472"/>
        <c:crosses val="autoZero"/>
        <c:auto val="1"/>
        <c:lblOffset val="100"/>
        <c:baseTimeUnit val="days"/>
      </c:dateAx>
      <c:valAx>
        <c:axId val="255671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671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Sheet1!$B$2:$B$93</c:f>
              <c:numCache>
                <c:formatCode>General</c:formatCode>
                <c:ptCount val="92"/>
                <c:pt idx="0">
                  <c:v>1138</c:v>
                </c:pt>
                <c:pt idx="1">
                  <c:v>9</c:v>
                </c:pt>
                <c:pt idx="2">
                  <c:v>12</c:v>
                </c:pt>
                <c:pt idx="3">
                  <c:v>12</c:v>
                </c:pt>
                <c:pt idx="4">
                  <c:v>860</c:v>
                </c:pt>
                <c:pt idx="5">
                  <c:v>119</c:v>
                </c:pt>
                <c:pt idx="6">
                  <c:v>22</c:v>
                </c:pt>
                <c:pt idx="7">
                  <c:v>15</c:v>
                </c:pt>
                <c:pt idx="8">
                  <c:v>32</c:v>
                </c:pt>
                <c:pt idx="9">
                  <c:v>12</c:v>
                </c:pt>
                <c:pt idx="10">
                  <c:v>9</c:v>
                </c:pt>
                <c:pt idx="11">
                  <c:v>7282</c:v>
                </c:pt>
                <c:pt idx="12">
                  <c:v>8057</c:v>
                </c:pt>
                <c:pt idx="13">
                  <c:v>8379</c:v>
                </c:pt>
                <c:pt idx="14">
                  <c:v>10138</c:v>
                </c:pt>
                <c:pt idx="15">
                  <c:v>3187</c:v>
                </c:pt>
                <c:pt idx="16">
                  <c:v>13</c:v>
                </c:pt>
                <c:pt idx="17">
                  <c:v>14</c:v>
                </c:pt>
                <c:pt idx="18">
                  <c:v>5219</c:v>
                </c:pt>
                <c:pt idx="19">
                  <c:v>4674</c:v>
                </c:pt>
                <c:pt idx="20">
                  <c:v>4307</c:v>
                </c:pt>
                <c:pt idx="21">
                  <c:v>3319</c:v>
                </c:pt>
                <c:pt idx="22">
                  <c:v>4935</c:v>
                </c:pt>
                <c:pt idx="23">
                  <c:v>5715</c:v>
                </c:pt>
                <c:pt idx="24">
                  <c:v>247</c:v>
                </c:pt>
                <c:pt idx="25">
                  <c:v>7412</c:v>
                </c:pt>
                <c:pt idx="26">
                  <c:v>5620</c:v>
                </c:pt>
                <c:pt idx="27">
                  <c:v>7039</c:v>
                </c:pt>
                <c:pt idx="28">
                  <c:v>5920</c:v>
                </c:pt>
                <c:pt idx="29">
                  <c:v>889</c:v>
                </c:pt>
                <c:pt idx="30">
                  <c:v>1242</c:v>
                </c:pt>
                <c:pt idx="31">
                  <c:v>709</c:v>
                </c:pt>
                <c:pt idx="32">
                  <c:v>6047</c:v>
                </c:pt>
                <c:pt idx="33">
                  <c:v>6168</c:v>
                </c:pt>
                <c:pt idx="34">
                  <c:v>6387</c:v>
                </c:pt>
                <c:pt idx="35">
                  <c:v>6514</c:v>
                </c:pt>
                <c:pt idx="36">
                  <c:v>6591</c:v>
                </c:pt>
                <c:pt idx="37">
                  <c:v>7501</c:v>
                </c:pt>
                <c:pt idx="38">
                  <c:v>191</c:v>
                </c:pt>
                <c:pt idx="39">
                  <c:v>3648</c:v>
                </c:pt>
                <c:pt idx="40">
                  <c:v>4196</c:v>
                </c:pt>
                <c:pt idx="41">
                  <c:v>3279</c:v>
                </c:pt>
                <c:pt idx="42">
                  <c:v>3968</c:v>
                </c:pt>
                <c:pt idx="43">
                  <c:v>3795</c:v>
                </c:pt>
                <c:pt idx="44">
                  <c:v>6055</c:v>
                </c:pt>
                <c:pt idx="45">
                  <c:v>44</c:v>
                </c:pt>
                <c:pt idx="46">
                  <c:v>4487</c:v>
                </c:pt>
                <c:pt idx="47">
                  <c:v>3732</c:v>
                </c:pt>
                <c:pt idx="48">
                  <c:v>3510</c:v>
                </c:pt>
                <c:pt idx="49">
                  <c:v>3783</c:v>
                </c:pt>
                <c:pt idx="50">
                  <c:v>3412</c:v>
                </c:pt>
                <c:pt idx="51">
                  <c:v>4235</c:v>
                </c:pt>
                <c:pt idx="52">
                  <c:v>143</c:v>
                </c:pt>
                <c:pt idx="53">
                  <c:v>15770</c:v>
                </c:pt>
                <c:pt idx="54">
                  <c:v>15259</c:v>
                </c:pt>
                <c:pt idx="55">
                  <c:v>24936</c:v>
                </c:pt>
                <c:pt idx="56">
                  <c:v>30053</c:v>
                </c:pt>
                <c:pt idx="57">
                  <c:v>23443</c:v>
                </c:pt>
                <c:pt idx="58">
                  <c:v>33598</c:v>
                </c:pt>
                <c:pt idx="59">
                  <c:v>19394</c:v>
                </c:pt>
                <c:pt idx="60">
                  <c:v>1357</c:v>
                </c:pt>
                <c:pt idx="61">
                  <c:v>19</c:v>
                </c:pt>
                <c:pt idx="62">
                  <c:v>46491</c:v>
                </c:pt>
                <c:pt idx="63">
                  <c:v>32447</c:v>
                </c:pt>
                <c:pt idx="64">
                  <c:v>28368</c:v>
                </c:pt>
                <c:pt idx="65">
                  <c:v>24917</c:v>
                </c:pt>
                <c:pt idx="66">
                  <c:v>27916</c:v>
                </c:pt>
                <c:pt idx="67">
                  <c:v>23451</c:v>
                </c:pt>
                <c:pt idx="68">
                  <c:v>13283</c:v>
                </c:pt>
                <c:pt idx="69">
                  <c:v>13785</c:v>
                </c:pt>
                <c:pt idx="70">
                  <c:v>15530</c:v>
                </c:pt>
                <c:pt idx="71">
                  <c:v>25254</c:v>
                </c:pt>
                <c:pt idx="72">
                  <c:v>19953</c:v>
                </c:pt>
                <c:pt idx="73">
                  <c:v>26768</c:v>
                </c:pt>
                <c:pt idx="74">
                  <c:v>32789</c:v>
                </c:pt>
                <c:pt idx="75">
                  <c:v>29001</c:v>
                </c:pt>
                <c:pt idx="76">
                  <c:v>23342</c:v>
                </c:pt>
                <c:pt idx="77">
                  <c:v>14710</c:v>
                </c:pt>
                <c:pt idx="78">
                  <c:v>16122</c:v>
                </c:pt>
                <c:pt idx="79">
                  <c:v>19005</c:v>
                </c:pt>
                <c:pt idx="80">
                  <c:v>30223</c:v>
                </c:pt>
                <c:pt idx="81">
                  <c:v>26747</c:v>
                </c:pt>
                <c:pt idx="82">
                  <c:v>20424</c:v>
                </c:pt>
                <c:pt idx="83">
                  <c:v>17052</c:v>
                </c:pt>
                <c:pt idx="84">
                  <c:v>13498</c:v>
                </c:pt>
                <c:pt idx="85">
                  <c:v>13914</c:v>
                </c:pt>
                <c:pt idx="86">
                  <c:v>13253</c:v>
                </c:pt>
                <c:pt idx="87">
                  <c:v>16093</c:v>
                </c:pt>
                <c:pt idx="88">
                  <c:v>18025</c:v>
                </c:pt>
                <c:pt idx="89">
                  <c:v>17759</c:v>
                </c:pt>
                <c:pt idx="90">
                  <c:v>18316</c:v>
                </c:pt>
                <c:pt idx="91">
                  <c:v>23914</c:v>
                </c:pt>
              </c:numCache>
            </c:numRef>
          </c:val>
          <c:smooth val="0"/>
          <c:extLst>
            <c:ext xmlns:c16="http://schemas.microsoft.com/office/drawing/2014/chart" uri="{C3380CC4-5D6E-409C-BE32-E72D297353CC}">
              <c16:uniqueId val="{00000000-4CF3-4D5D-A9F5-83EA49C91FB9}"/>
            </c:ext>
          </c:extLst>
        </c:ser>
        <c:dLbls>
          <c:showLegendKey val="0"/>
          <c:showVal val="0"/>
          <c:showCatName val="0"/>
          <c:showSerName val="0"/>
          <c:showPercent val="0"/>
          <c:showBubbleSize val="0"/>
        </c:dLbls>
        <c:smooth val="0"/>
        <c:axId val="253956544"/>
        <c:axId val="253952936"/>
      </c:lineChart>
      <c:dateAx>
        <c:axId val="253956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952936"/>
        <c:crosses val="autoZero"/>
        <c:auto val="1"/>
        <c:lblOffset val="100"/>
        <c:baseTimeUnit val="days"/>
      </c:dateAx>
      <c:valAx>
        <c:axId val="253952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956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Sheet1!$B$2:$B$93</c:f>
              <c:numCache>
                <c:formatCode>General</c:formatCode>
                <c:ptCount val="92"/>
                <c:pt idx="0">
                  <c:v>0</c:v>
                </c:pt>
                <c:pt idx="1">
                  <c:v>0</c:v>
                </c:pt>
                <c:pt idx="2">
                  <c:v>0</c:v>
                </c:pt>
                <c:pt idx="3">
                  <c:v>0</c:v>
                </c:pt>
                <c:pt idx="4">
                  <c:v>53</c:v>
                </c:pt>
                <c:pt idx="5">
                  <c:v>0</c:v>
                </c:pt>
                <c:pt idx="6">
                  <c:v>0</c:v>
                </c:pt>
                <c:pt idx="7">
                  <c:v>0</c:v>
                </c:pt>
                <c:pt idx="8">
                  <c:v>0</c:v>
                </c:pt>
                <c:pt idx="9">
                  <c:v>0</c:v>
                </c:pt>
                <c:pt idx="10">
                  <c:v>0</c:v>
                </c:pt>
                <c:pt idx="11">
                  <c:v>58</c:v>
                </c:pt>
                <c:pt idx="12">
                  <c:v>0</c:v>
                </c:pt>
                <c:pt idx="13">
                  <c:v>0</c:v>
                </c:pt>
                <c:pt idx="14">
                  <c:v>0</c:v>
                </c:pt>
                <c:pt idx="15">
                  <c:v>0</c:v>
                </c:pt>
                <c:pt idx="16">
                  <c:v>0</c:v>
                </c:pt>
                <c:pt idx="17">
                  <c:v>0</c:v>
                </c:pt>
                <c:pt idx="18">
                  <c:v>53</c:v>
                </c:pt>
                <c:pt idx="19">
                  <c:v>0</c:v>
                </c:pt>
                <c:pt idx="20">
                  <c:v>0</c:v>
                </c:pt>
                <c:pt idx="21">
                  <c:v>0</c:v>
                </c:pt>
                <c:pt idx="22">
                  <c:v>0</c:v>
                </c:pt>
                <c:pt idx="23">
                  <c:v>0</c:v>
                </c:pt>
                <c:pt idx="24">
                  <c:v>0</c:v>
                </c:pt>
                <c:pt idx="25">
                  <c:v>68</c:v>
                </c:pt>
                <c:pt idx="26">
                  <c:v>0</c:v>
                </c:pt>
                <c:pt idx="27">
                  <c:v>0</c:v>
                </c:pt>
                <c:pt idx="28">
                  <c:v>0</c:v>
                </c:pt>
                <c:pt idx="29">
                  <c:v>0</c:v>
                </c:pt>
                <c:pt idx="30">
                  <c:v>117</c:v>
                </c:pt>
                <c:pt idx="31">
                  <c:v>0</c:v>
                </c:pt>
                <c:pt idx="32">
                  <c:v>40</c:v>
                </c:pt>
                <c:pt idx="33">
                  <c:v>0</c:v>
                </c:pt>
                <c:pt idx="34">
                  <c:v>0</c:v>
                </c:pt>
                <c:pt idx="35">
                  <c:v>0</c:v>
                </c:pt>
                <c:pt idx="36">
                  <c:v>0</c:v>
                </c:pt>
                <c:pt idx="37">
                  <c:v>0</c:v>
                </c:pt>
                <c:pt idx="38">
                  <c:v>0</c:v>
                </c:pt>
                <c:pt idx="39">
                  <c:v>28</c:v>
                </c:pt>
                <c:pt idx="40">
                  <c:v>0</c:v>
                </c:pt>
                <c:pt idx="41">
                  <c:v>0</c:v>
                </c:pt>
                <c:pt idx="42">
                  <c:v>0</c:v>
                </c:pt>
                <c:pt idx="43">
                  <c:v>0</c:v>
                </c:pt>
                <c:pt idx="44">
                  <c:v>0</c:v>
                </c:pt>
                <c:pt idx="45">
                  <c:v>0</c:v>
                </c:pt>
                <c:pt idx="46">
                  <c:v>37</c:v>
                </c:pt>
                <c:pt idx="47">
                  <c:v>0</c:v>
                </c:pt>
                <c:pt idx="48">
                  <c:v>0</c:v>
                </c:pt>
                <c:pt idx="49">
                  <c:v>0</c:v>
                </c:pt>
                <c:pt idx="50">
                  <c:v>0</c:v>
                </c:pt>
                <c:pt idx="51">
                  <c:v>0</c:v>
                </c:pt>
                <c:pt idx="52">
                  <c:v>0</c:v>
                </c:pt>
                <c:pt idx="53">
                  <c:v>125</c:v>
                </c:pt>
                <c:pt idx="54">
                  <c:v>0</c:v>
                </c:pt>
                <c:pt idx="55">
                  <c:v>14</c:v>
                </c:pt>
                <c:pt idx="56">
                  <c:v>0</c:v>
                </c:pt>
                <c:pt idx="57">
                  <c:v>62</c:v>
                </c:pt>
                <c:pt idx="58">
                  <c:v>0</c:v>
                </c:pt>
                <c:pt idx="59">
                  <c:v>0</c:v>
                </c:pt>
                <c:pt idx="60">
                  <c:v>0</c:v>
                </c:pt>
                <c:pt idx="61">
                  <c:v>0</c:v>
                </c:pt>
                <c:pt idx="62">
                  <c:v>0</c:v>
                </c:pt>
                <c:pt idx="63">
                  <c:v>0</c:v>
                </c:pt>
                <c:pt idx="64">
                  <c:v>88</c:v>
                </c:pt>
                <c:pt idx="65">
                  <c:v>0</c:v>
                </c:pt>
                <c:pt idx="66">
                  <c:v>0</c:v>
                </c:pt>
                <c:pt idx="67">
                  <c:v>0</c:v>
                </c:pt>
                <c:pt idx="68">
                  <c:v>26</c:v>
                </c:pt>
                <c:pt idx="69">
                  <c:v>0</c:v>
                </c:pt>
                <c:pt idx="70">
                  <c:v>0</c:v>
                </c:pt>
                <c:pt idx="71">
                  <c:v>0</c:v>
                </c:pt>
                <c:pt idx="72">
                  <c:v>0</c:v>
                </c:pt>
                <c:pt idx="73">
                  <c:v>34</c:v>
                </c:pt>
                <c:pt idx="74">
                  <c:v>0</c:v>
                </c:pt>
                <c:pt idx="75">
                  <c:v>46</c:v>
                </c:pt>
                <c:pt idx="76">
                  <c:v>0</c:v>
                </c:pt>
                <c:pt idx="77">
                  <c:v>0</c:v>
                </c:pt>
                <c:pt idx="78">
                  <c:v>0</c:v>
                </c:pt>
                <c:pt idx="79">
                  <c:v>0</c:v>
                </c:pt>
                <c:pt idx="80">
                  <c:v>153</c:v>
                </c:pt>
                <c:pt idx="81">
                  <c:v>0</c:v>
                </c:pt>
                <c:pt idx="82">
                  <c:v>0</c:v>
                </c:pt>
                <c:pt idx="83">
                  <c:v>0</c:v>
                </c:pt>
                <c:pt idx="84">
                  <c:v>0</c:v>
                </c:pt>
                <c:pt idx="85">
                  <c:v>115</c:v>
                </c:pt>
                <c:pt idx="86">
                  <c:v>0</c:v>
                </c:pt>
                <c:pt idx="87">
                  <c:v>0</c:v>
                </c:pt>
                <c:pt idx="88">
                  <c:v>0</c:v>
                </c:pt>
                <c:pt idx="89">
                  <c:v>19</c:v>
                </c:pt>
                <c:pt idx="90">
                  <c:v>0</c:v>
                </c:pt>
                <c:pt idx="91">
                  <c:v>0</c:v>
                </c:pt>
              </c:numCache>
            </c:numRef>
          </c:val>
          <c:smooth val="0"/>
          <c:extLst>
            <c:ext xmlns:c16="http://schemas.microsoft.com/office/drawing/2014/chart" uri="{C3380CC4-5D6E-409C-BE32-E72D297353CC}">
              <c16:uniqueId val="{00000000-81B3-4AAA-B064-07B2E16D6AA8}"/>
            </c:ext>
          </c:extLst>
        </c:ser>
        <c:dLbls>
          <c:showLegendKey val="0"/>
          <c:showVal val="0"/>
          <c:showCatName val="0"/>
          <c:showSerName val="0"/>
          <c:showPercent val="0"/>
          <c:showBubbleSize val="0"/>
        </c:dLbls>
        <c:smooth val="0"/>
        <c:axId val="252212592"/>
        <c:axId val="252208984"/>
      </c:lineChart>
      <c:dateAx>
        <c:axId val="252212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208984"/>
        <c:crosses val="autoZero"/>
        <c:auto val="1"/>
        <c:lblOffset val="100"/>
        <c:baseTimeUnit val="days"/>
      </c:dateAx>
      <c:valAx>
        <c:axId val="252208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212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officialspamuk</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1219.625</c:v>
                </c:pt>
                <c:pt idx="1">
                  <c:v>682</c:v>
                </c:pt>
                <c:pt idx="2">
                  <c:v>593</c:v>
                </c:pt>
                <c:pt idx="3">
                  <c:v>0</c:v>
                </c:pt>
                <c:pt idx="4">
                  <c:v>1241.6666666666699</c:v>
                </c:pt>
                <c:pt idx="5">
                  <c:v>2003</c:v>
                </c:pt>
                <c:pt idx="6">
                  <c:v>1555</c:v>
                </c:pt>
              </c:numCache>
            </c:numRef>
          </c:val>
          <c:extLst>
            <c:ext xmlns:c16="http://schemas.microsoft.com/office/drawing/2014/chart" uri="{C3380CC4-5D6E-409C-BE32-E72D297353CC}">
              <c16:uniqueId val="{00000000-D50E-4ECA-8122-3F8F3B33BABF}"/>
            </c:ext>
          </c:extLst>
        </c:ser>
        <c:dLbls>
          <c:showLegendKey val="0"/>
          <c:showVal val="0"/>
          <c:showCatName val="0"/>
          <c:showSerName val="0"/>
          <c:showPercent val="0"/>
          <c:showBubbleSize val="0"/>
        </c:dLbls>
        <c:gapWidth val="219"/>
        <c:overlap val="-27"/>
        <c:axId val="252211608"/>
        <c:axId val="252220792"/>
      </c:barChart>
      <c:catAx>
        <c:axId val="252211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220792"/>
        <c:crosses val="autoZero"/>
        <c:auto val="1"/>
        <c:lblAlgn val="ctr"/>
        <c:lblOffset val="100"/>
        <c:noMultiLvlLbl val="0"/>
      </c:catAx>
      <c:valAx>
        <c:axId val="252220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211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654.555555555556</c:v>
                </c:pt>
                <c:pt idx="1">
                  <c:v>413.17777777777798</c:v>
                </c:pt>
                <c:pt idx="2">
                  <c:v>294.277777777778</c:v>
                </c:pt>
                <c:pt idx="3">
                  <c:v>236.18888888888901</c:v>
                </c:pt>
                <c:pt idx="4">
                  <c:v>229.37777777777799</c:v>
                </c:pt>
                <c:pt idx="5">
                  <c:v>312.53333333333302</c:v>
                </c:pt>
                <c:pt idx="6">
                  <c:v>570.57777777777801</c:v>
                </c:pt>
                <c:pt idx="7">
                  <c:v>902.96666666666704</c:v>
                </c:pt>
                <c:pt idx="8">
                  <c:v>1093.55555555556</c:v>
                </c:pt>
                <c:pt idx="9">
                  <c:v>1164.7888888888899</c:v>
                </c:pt>
                <c:pt idx="10">
                  <c:v>1225.1111111111099</c:v>
                </c:pt>
                <c:pt idx="11">
                  <c:v>1239.8444444444399</c:v>
                </c:pt>
                <c:pt idx="12">
                  <c:v>1300.2111111111101</c:v>
                </c:pt>
                <c:pt idx="13">
                  <c:v>1330.6444444444401</c:v>
                </c:pt>
                <c:pt idx="14">
                  <c:v>1308.3333333333301</c:v>
                </c:pt>
                <c:pt idx="15">
                  <c:v>1342.82222222222</c:v>
                </c:pt>
                <c:pt idx="16">
                  <c:v>1389.4</c:v>
                </c:pt>
                <c:pt idx="17">
                  <c:v>1433.8888888888901</c:v>
                </c:pt>
                <c:pt idx="18">
                  <c:v>1459.9</c:v>
                </c:pt>
                <c:pt idx="19">
                  <c:v>1484.7777777777801</c:v>
                </c:pt>
                <c:pt idx="20">
                  <c:v>1525.17777777778</c:v>
                </c:pt>
                <c:pt idx="21">
                  <c:v>1523.5</c:v>
                </c:pt>
                <c:pt idx="22">
                  <c:v>1397.63333333333</c:v>
                </c:pt>
                <c:pt idx="23">
                  <c:v>1022.5777777777801</c:v>
                </c:pt>
              </c:numCache>
            </c:numRef>
          </c:val>
          <c:smooth val="0"/>
          <c:extLst>
            <c:ext xmlns:c16="http://schemas.microsoft.com/office/drawing/2014/chart" uri="{C3380CC4-5D6E-409C-BE32-E72D297353CC}">
              <c16:uniqueId val="{00000000-A11F-43CE-8433-E2B716474517}"/>
            </c:ext>
          </c:extLst>
        </c:ser>
        <c:dLbls>
          <c:showLegendKey val="0"/>
          <c:showVal val="0"/>
          <c:showCatName val="0"/>
          <c:showSerName val="0"/>
          <c:showPercent val="0"/>
          <c:showBubbleSize val="0"/>
        </c:dLbls>
        <c:smooth val="0"/>
        <c:axId val="252220136"/>
        <c:axId val="252217184"/>
      </c:lineChart>
      <c:catAx>
        <c:axId val="252220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217184"/>
        <c:crosses val="autoZero"/>
        <c:auto val="1"/>
        <c:lblAlgn val="ctr"/>
        <c:lblOffset val="100"/>
        <c:noMultiLvlLbl val="0"/>
      </c:catAx>
      <c:valAx>
        <c:axId val="252217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220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100</c:v>
                </c:pt>
                <c:pt idx="3">
                  <c:v>100</c:v>
                </c:pt>
                <c:pt idx="4">
                  <c:v>100</c:v>
                </c:pt>
                <c:pt idx="5">
                  <c:v>100</c:v>
                </c:pt>
                <c:pt idx="6">
                  <c:v>100</c:v>
                </c:pt>
                <c:pt idx="7">
                  <c:v>100</c:v>
                </c:pt>
              </c:numCache>
            </c:numRef>
          </c:val>
          <c:extLst>
            <c:ext xmlns:c16="http://schemas.microsoft.com/office/drawing/2014/chart" uri="{C3380CC4-5D6E-409C-BE32-E72D297353CC}">
              <c16:uniqueId val="{00000000-0462-4CB7-9ACB-95AAA74BA4A8}"/>
            </c:ext>
          </c:extLst>
        </c:ser>
        <c:dLbls>
          <c:showLegendKey val="0"/>
          <c:showVal val="0"/>
          <c:showCatName val="0"/>
          <c:showSerName val="0"/>
          <c:showPercent val="0"/>
          <c:showBubbleSize val="0"/>
        </c:dLbls>
        <c:axId val="252226040"/>
        <c:axId val="252224400"/>
      </c:radarChart>
      <c:catAx>
        <c:axId val="252226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224400"/>
        <c:crosses val="autoZero"/>
        <c:auto val="1"/>
        <c:lblAlgn val="ctr"/>
        <c:lblOffset val="100"/>
        <c:noMultiLvlLbl val="0"/>
      </c:catAx>
      <c:valAx>
        <c:axId val="252224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226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Sheet1!$B$2:$B$93</c:f>
              <c:numCache>
                <c:formatCode>General</c:formatCode>
                <c:ptCount val="92"/>
                <c:pt idx="0">
                  <c:v>1408</c:v>
                </c:pt>
                <c:pt idx="1">
                  <c:v>16</c:v>
                </c:pt>
                <c:pt idx="2">
                  <c:v>14</c:v>
                </c:pt>
                <c:pt idx="3">
                  <c:v>175</c:v>
                </c:pt>
                <c:pt idx="4">
                  <c:v>999</c:v>
                </c:pt>
                <c:pt idx="5">
                  <c:v>169</c:v>
                </c:pt>
                <c:pt idx="6">
                  <c:v>64</c:v>
                </c:pt>
                <c:pt idx="7">
                  <c:v>169</c:v>
                </c:pt>
                <c:pt idx="8">
                  <c:v>146</c:v>
                </c:pt>
                <c:pt idx="9">
                  <c:v>33</c:v>
                </c:pt>
                <c:pt idx="10">
                  <c:v>32</c:v>
                </c:pt>
                <c:pt idx="11">
                  <c:v>7724</c:v>
                </c:pt>
                <c:pt idx="12">
                  <c:v>9448</c:v>
                </c:pt>
                <c:pt idx="13">
                  <c:v>9764</c:v>
                </c:pt>
                <c:pt idx="14">
                  <c:v>11127</c:v>
                </c:pt>
                <c:pt idx="15">
                  <c:v>3641</c:v>
                </c:pt>
                <c:pt idx="16">
                  <c:v>15</c:v>
                </c:pt>
                <c:pt idx="17">
                  <c:v>15</c:v>
                </c:pt>
                <c:pt idx="18">
                  <c:v>5603</c:v>
                </c:pt>
                <c:pt idx="19">
                  <c:v>4863</c:v>
                </c:pt>
                <c:pt idx="20">
                  <c:v>4506</c:v>
                </c:pt>
                <c:pt idx="21">
                  <c:v>3698</c:v>
                </c:pt>
                <c:pt idx="22">
                  <c:v>5133</c:v>
                </c:pt>
                <c:pt idx="23">
                  <c:v>5884</c:v>
                </c:pt>
                <c:pt idx="24">
                  <c:v>301</c:v>
                </c:pt>
                <c:pt idx="25">
                  <c:v>8153</c:v>
                </c:pt>
                <c:pt idx="26">
                  <c:v>6356</c:v>
                </c:pt>
                <c:pt idx="27">
                  <c:v>7524</c:v>
                </c:pt>
                <c:pt idx="28">
                  <c:v>6289</c:v>
                </c:pt>
                <c:pt idx="29">
                  <c:v>992</c:v>
                </c:pt>
                <c:pt idx="30">
                  <c:v>1624</c:v>
                </c:pt>
                <c:pt idx="31">
                  <c:v>915</c:v>
                </c:pt>
                <c:pt idx="32">
                  <c:v>6671</c:v>
                </c:pt>
                <c:pt idx="33">
                  <c:v>6654</c:v>
                </c:pt>
                <c:pt idx="34">
                  <c:v>6720</c:v>
                </c:pt>
                <c:pt idx="35">
                  <c:v>7090</c:v>
                </c:pt>
                <c:pt idx="36">
                  <c:v>7040</c:v>
                </c:pt>
                <c:pt idx="37">
                  <c:v>8150</c:v>
                </c:pt>
                <c:pt idx="38">
                  <c:v>315</c:v>
                </c:pt>
                <c:pt idx="39">
                  <c:v>4374</c:v>
                </c:pt>
                <c:pt idx="40">
                  <c:v>4616</c:v>
                </c:pt>
                <c:pt idx="41">
                  <c:v>3446</c:v>
                </c:pt>
                <c:pt idx="42">
                  <c:v>4527</c:v>
                </c:pt>
                <c:pt idx="43">
                  <c:v>4304</c:v>
                </c:pt>
                <c:pt idx="44">
                  <c:v>6735</c:v>
                </c:pt>
                <c:pt idx="45">
                  <c:v>52</c:v>
                </c:pt>
                <c:pt idx="46">
                  <c:v>5042</c:v>
                </c:pt>
                <c:pt idx="47">
                  <c:v>3904</c:v>
                </c:pt>
                <c:pt idx="48">
                  <c:v>3707</c:v>
                </c:pt>
                <c:pt idx="49">
                  <c:v>4032</c:v>
                </c:pt>
                <c:pt idx="50">
                  <c:v>3596</c:v>
                </c:pt>
                <c:pt idx="51">
                  <c:v>4472</c:v>
                </c:pt>
                <c:pt idx="52">
                  <c:v>250</c:v>
                </c:pt>
                <c:pt idx="53">
                  <c:v>18525</c:v>
                </c:pt>
                <c:pt idx="54">
                  <c:v>17157</c:v>
                </c:pt>
                <c:pt idx="55">
                  <c:v>29696</c:v>
                </c:pt>
                <c:pt idx="56">
                  <c:v>33357</c:v>
                </c:pt>
                <c:pt idx="57">
                  <c:v>26815</c:v>
                </c:pt>
                <c:pt idx="58">
                  <c:v>36528</c:v>
                </c:pt>
                <c:pt idx="59">
                  <c:v>20459</c:v>
                </c:pt>
                <c:pt idx="60">
                  <c:v>1443</c:v>
                </c:pt>
                <c:pt idx="61">
                  <c:v>91</c:v>
                </c:pt>
                <c:pt idx="62">
                  <c:v>49175</c:v>
                </c:pt>
                <c:pt idx="63">
                  <c:v>34883</c:v>
                </c:pt>
                <c:pt idx="64">
                  <c:v>31645</c:v>
                </c:pt>
                <c:pt idx="65">
                  <c:v>25667</c:v>
                </c:pt>
                <c:pt idx="66">
                  <c:v>30405</c:v>
                </c:pt>
                <c:pt idx="67">
                  <c:v>24615</c:v>
                </c:pt>
                <c:pt idx="68">
                  <c:v>14385</c:v>
                </c:pt>
                <c:pt idx="69">
                  <c:v>14990</c:v>
                </c:pt>
                <c:pt idx="70">
                  <c:v>16502</c:v>
                </c:pt>
                <c:pt idx="71">
                  <c:v>27326</c:v>
                </c:pt>
                <c:pt idx="72">
                  <c:v>20783</c:v>
                </c:pt>
                <c:pt idx="73">
                  <c:v>28150</c:v>
                </c:pt>
                <c:pt idx="74">
                  <c:v>35173</c:v>
                </c:pt>
                <c:pt idx="75">
                  <c:v>31583</c:v>
                </c:pt>
                <c:pt idx="76">
                  <c:v>25650</c:v>
                </c:pt>
                <c:pt idx="77">
                  <c:v>16675</c:v>
                </c:pt>
                <c:pt idx="78">
                  <c:v>17362</c:v>
                </c:pt>
                <c:pt idx="79">
                  <c:v>20355</c:v>
                </c:pt>
                <c:pt idx="80">
                  <c:v>32519</c:v>
                </c:pt>
                <c:pt idx="81">
                  <c:v>29724</c:v>
                </c:pt>
                <c:pt idx="82">
                  <c:v>21892</c:v>
                </c:pt>
                <c:pt idx="83">
                  <c:v>18677</c:v>
                </c:pt>
                <c:pt idx="84">
                  <c:v>14630</c:v>
                </c:pt>
                <c:pt idx="85">
                  <c:v>15029</c:v>
                </c:pt>
                <c:pt idx="86">
                  <c:v>14695</c:v>
                </c:pt>
                <c:pt idx="87">
                  <c:v>16739</c:v>
                </c:pt>
                <c:pt idx="88">
                  <c:v>19946</c:v>
                </c:pt>
                <c:pt idx="89">
                  <c:v>19162</c:v>
                </c:pt>
                <c:pt idx="90">
                  <c:v>19084</c:v>
                </c:pt>
                <c:pt idx="91">
                  <c:v>25343</c:v>
                </c:pt>
              </c:numCache>
            </c:numRef>
          </c:val>
          <c:smooth val="0"/>
          <c:extLst>
            <c:ext xmlns:c16="http://schemas.microsoft.com/office/drawing/2014/chart" uri="{C3380CC4-5D6E-409C-BE32-E72D297353CC}">
              <c16:uniqueId val="{00000000-1F7D-4D6C-88C5-F4A2BF35A234}"/>
            </c:ext>
          </c:extLst>
        </c:ser>
        <c:dLbls>
          <c:showLegendKey val="0"/>
          <c:showVal val="0"/>
          <c:showCatName val="0"/>
          <c:showSerName val="0"/>
          <c:showPercent val="0"/>
          <c:showBubbleSize val="0"/>
        </c:dLbls>
        <c:smooth val="0"/>
        <c:axId val="252196520"/>
        <c:axId val="252204720"/>
      </c:lineChart>
      <c:dateAx>
        <c:axId val="252196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204720"/>
        <c:crosses val="autoZero"/>
        <c:auto val="1"/>
        <c:lblOffset val="100"/>
        <c:baseTimeUnit val="days"/>
      </c:dateAx>
      <c:valAx>
        <c:axId val="252204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196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 Phil Vickery's SPAM Cook of the Year 2010 recipe (Published: 2010-02-09 15:56:35)</c:v>
                </c:pt>
              </c:strCache>
            </c:strRef>
          </c:tx>
          <c:spPr>
            <a:ln w="28575" cap="rnd">
              <a:solidFill>
                <a:schemeClr val="accent1"/>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Sheet1!$B$2:$B$93</c:f>
              <c:numCache>
                <c:formatCode>General</c:formatCode>
                <c:ptCount val="92"/>
                <c:pt idx="0">
                  <c:v>0</c:v>
                </c:pt>
                <c:pt idx="1">
                  <c:v>0</c:v>
                </c:pt>
                <c:pt idx="2">
                  <c:v>0</c:v>
                </c:pt>
                <c:pt idx="3">
                  <c:v>0</c:v>
                </c:pt>
                <c:pt idx="4">
                  <c:v>0</c:v>
                </c:pt>
                <c:pt idx="5">
                  <c:v>0</c:v>
                </c:pt>
                <c:pt idx="6">
                  <c:v>0</c:v>
                </c:pt>
                <c:pt idx="7">
                  <c:v>0</c:v>
                </c:pt>
                <c:pt idx="8">
                  <c:v>0</c:v>
                </c:pt>
                <c:pt idx="9">
                  <c:v>2</c:v>
                </c:pt>
                <c:pt idx="10">
                  <c:v>0</c:v>
                </c:pt>
                <c:pt idx="11">
                  <c:v>7</c:v>
                </c:pt>
                <c:pt idx="12">
                  <c:v>0</c:v>
                </c:pt>
                <c:pt idx="13">
                  <c:v>0</c:v>
                </c:pt>
                <c:pt idx="14">
                  <c:v>7</c:v>
                </c:pt>
                <c:pt idx="15">
                  <c:v>0</c:v>
                </c:pt>
                <c:pt idx="16">
                  <c:v>0</c:v>
                </c:pt>
                <c:pt idx="17">
                  <c:v>0</c:v>
                </c:pt>
                <c:pt idx="18">
                  <c:v>8</c:v>
                </c:pt>
                <c:pt idx="19">
                  <c:v>1</c:v>
                </c:pt>
                <c:pt idx="20">
                  <c:v>0</c:v>
                </c:pt>
                <c:pt idx="21">
                  <c:v>0</c:v>
                </c:pt>
                <c:pt idx="22">
                  <c:v>0</c:v>
                </c:pt>
                <c:pt idx="23">
                  <c:v>0</c:v>
                </c:pt>
                <c:pt idx="24">
                  <c:v>0</c:v>
                </c:pt>
                <c:pt idx="25">
                  <c:v>0</c:v>
                </c:pt>
                <c:pt idx="26">
                  <c:v>0</c:v>
                </c:pt>
                <c:pt idx="27">
                  <c:v>0</c:v>
                </c:pt>
                <c:pt idx="28">
                  <c:v>2</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7</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1</c:v>
                </c:pt>
                <c:pt idx="65">
                  <c:v>0</c:v>
                </c:pt>
                <c:pt idx="66">
                  <c:v>7</c:v>
                </c:pt>
                <c:pt idx="67">
                  <c:v>0</c:v>
                </c:pt>
                <c:pt idx="68">
                  <c:v>0</c:v>
                </c:pt>
                <c:pt idx="69">
                  <c:v>0</c:v>
                </c:pt>
                <c:pt idx="70">
                  <c:v>0</c:v>
                </c:pt>
                <c:pt idx="71">
                  <c:v>8</c:v>
                </c:pt>
                <c:pt idx="72">
                  <c:v>0</c:v>
                </c:pt>
                <c:pt idx="73">
                  <c:v>0</c:v>
                </c:pt>
                <c:pt idx="74">
                  <c:v>0</c:v>
                </c:pt>
                <c:pt idx="75">
                  <c:v>1</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0-CFE8-4AA5-9C2F-C365830DC3E3}"/>
            </c:ext>
          </c:extLst>
        </c:ser>
        <c:ser>
          <c:idx val="1"/>
          <c:order val="1"/>
          <c:tx>
            <c:strRef>
              <c:f>Sheet1!$C$1</c:f>
              <c:strCache>
                <c:ptCount val="1"/>
                <c:pt idx="0">
                  <c:v>officialspamuk SPAM® Breakfast recipe (Published: 2013-08-07 15:35:54)</c:v>
                </c:pt>
              </c:strCache>
            </c:strRef>
          </c:tx>
          <c:spPr>
            <a:ln w="28575" cap="rnd">
              <a:solidFill>
                <a:schemeClr val="accent2"/>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Sheet1!$C$2:$C$93</c:f>
              <c:numCache>
                <c:formatCode>General</c:formatCode>
                <c:ptCount val="92"/>
                <c:pt idx="0">
                  <c:v>1</c:v>
                </c:pt>
                <c:pt idx="1">
                  <c:v>3</c:v>
                </c:pt>
                <c:pt idx="2">
                  <c:v>1</c:v>
                </c:pt>
                <c:pt idx="3">
                  <c:v>0</c:v>
                </c:pt>
                <c:pt idx="4">
                  <c:v>2</c:v>
                </c:pt>
                <c:pt idx="5">
                  <c:v>2</c:v>
                </c:pt>
                <c:pt idx="6">
                  <c:v>0</c:v>
                </c:pt>
                <c:pt idx="7">
                  <c:v>1</c:v>
                </c:pt>
                <c:pt idx="8">
                  <c:v>1</c:v>
                </c:pt>
                <c:pt idx="9">
                  <c:v>3</c:v>
                </c:pt>
                <c:pt idx="10">
                  <c:v>0</c:v>
                </c:pt>
                <c:pt idx="11">
                  <c:v>0</c:v>
                </c:pt>
                <c:pt idx="12">
                  <c:v>0</c:v>
                </c:pt>
                <c:pt idx="13">
                  <c:v>0</c:v>
                </c:pt>
                <c:pt idx="14">
                  <c:v>1</c:v>
                </c:pt>
                <c:pt idx="15">
                  <c:v>1</c:v>
                </c:pt>
                <c:pt idx="16">
                  <c:v>0</c:v>
                </c:pt>
                <c:pt idx="17">
                  <c:v>1</c:v>
                </c:pt>
                <c:pt idx="18">
                  <c:v>0</c:v>
                </c:pt>
                <c:pt idx="19">
                  <c:v>1</c:v>
                </c:pt>
                <c:pt idx="20">
                  <c:v>2</c:v>
                </c:pt>
                <c:pt idx="21">
                  <c:v>1</c:v>
                </c:pt>
                <c:pt idx="22">
                  <c:v>0</c:v>
                </c:pt>
                <c:pt idx="23">
                  <c:v>0</c:v>
                </c:pt>
                <c:pt idx="24">
                  <c:v>0</c:v>
                </c:pt>
                <c:pt idx="25">
                  <c:v>0</c:v>
                </c:pt>
                <c:pt idx="26">
                  <c:v>0</c:v>
                </c:pt>
                <c:pt idx="27">
                  <c:v>0</c:v>
                </c:pt>
                <c:pt idx="28">
                  <c:v>2</c:v>
                </c:pt>
                <c:pt idx="29">
                  <c:v>0</c:v>
                </c:pt>
                <c:pt idx="30">
                  <c:v>0</c:v>
                </c:pt>
                <c:pt idx="31">
                  <c:v>0</c:v>
                </c:pt>
                <c:pt idx="32">
                  <c:v>0</c:v>
                </c:pt>
                <c:pt idx="33">
                  <c:v>0</c:v>
                </c:pt>
                <c:pt idx="34">
                  <c:v>0</c:v>
                </c:pt>
                <c:pt idx="35">
                  <c:v>3</c:v>
                </c:pt>
                <c:pt idx="36">
                  <c:v>0</c:v>
                </c:pt>
                <c:pt idx="37">
                  <c:v>0</c:v>
                </c:pt>
                <c:pt idx="38">
                  <c:v>0</c:v>
                </c:pt>
                <c:pt idx="39">
                  <c:v>0</c:v>
                </c:pt>
                <c:pt idx="40">
                  <c:v>0</c:v>
                </c:pt>
                <c:pt idx="41">
                  <c:v>0</c:v>
                </c:pt>
                <c:pt idx="42">
                  <c:v>3</c:v>
                </c:pt>
                <c:pt idx="43">
                  <c:v>1</c:v>
                </c:pt>
                <c:pt idx="44">
                  <c:v>0</c:v>
                </c:pt>
                <c:pt idx="45">
                  <c:v>0</c:v>
                </c:pt>
                <c:pt idx="46">
                  <c:v>0</c:v>
                </c:pt>
                <c:pt idx="47">
                  <c:v>0</c:v>
                </c:pt>
                <c:pt idx="48">
                  <c:v>0</c:v>
                </c:pt>
                <c:pt idx="49">
                  <c:v>0</c:v>
                </c:pt>
                <c:pt idx="50">
                  <c:v>0</c:v>
                </c:pt>
                <c:pt idx="51">
                  <c:v>0</c:v>
                </c:pt>
                <c:pt idx="52">
                  <c:v>0</c:v>
                </c:pt>
                <c:pt idx="53">
                  <c:v>0</c:v>
                </c:pt>
                <c:pt idx="54">
                  <c:v>2</c:v>
                </c:pt>
                <c:pt idx="55">
                  <c:v>1</c:v>
                </c:pt>
                <c:pt idx="56">
                  <c:v>0</c:v>
                </c:pt>
                <c:pt idx="57">
                  <c:v>0</c:v>
                </c:pt>
                <c:pt idx="58">
                  <c:v>0</c:v>
                </c:pt>
                <c:pt idx="59">
                  <c:v>0</c:v>
                </c:pt>
                <c:pt idx="60">
                  <c:v>0</c:v>
                </c:pt>
                <c:pt idx="61">
                  <c:v>0</c:v>
                </c:pt>
                <c:pt idx="62">
                  <c:v>0</c:v>
                </c:pt>
                <c:pt idx="63">
                  <c:v>0</c:v>
                </c:pt>
                <c:pt idx="64">
                  <c:v>0</c:v>
                </c:pt>
                <c:pt idx="65">
                  <c:v>0</c:v>
                </c:pt>
                <c:pt idx="66">
                  <c:v>0</c:v>
                </c:pt>
                <c:pt idx="67">
                  <c:v>2</c:v>
                </c:pt>
                <c:pt idx="68">
                  <c:v>0</c:v>
                </c:pt>
                <c:pt idx="69">
                  <c:v>1</c:v>
                </c:pt>
                <c:pt idx="70">
                  <c:v>2</c:v>
                </c:pt>
                <c:pt idx="71">
                  <c:v>0</c:v>
                </c:pt>
                <c:pt idx="72">
                  <c:v>0</c:v>
                </c:pt>
                <c:pt idx="73">
                  <c:v>0</c:v>
                </c:pt>
                <c:pt idx="74">
                  <c:v>0</c:v>
                </c:pt>
                <c:pt idx="75">
                  <c:v>2</c:v>
                </c:pt>
                <c:pt idx="76">
                  <c:v>0</c:v>
                </c:pt>
                <c:pt idx="77">
                  <c:v>0</c:v>
                </c:pt>
                <c:pt idx="78">
                  <c:v>1</c:v>
                </c:pt>
                <c:pt idx="79">
                  <c:v>0</c:v>
                </c:pt>
                <c:pt idx="80">
                  <c:v>0</c:v>
                </c:pt>
                <c:pt idx="81">
                  <c:v>0</c:v>
                </c:pt>
                <c:pt idx="82">
                  <c:v>1</c:v>
                </c:pt>
                <c:pt idx="83">
                  <c:v>0</c:v>
                </c:pt>
                <c:pt idx="84">
                  <c:v>0</c:v>
                </c:pt>
                <c:pt idx="85">
                  <c:v>1</c:v>
                </c:pt>
                <c:pt idx="86">
                  <c:v>0</c:v>
                </c:pt>
                <c:pt idx="87">
                  <c:v>0</c:v>
                </c:pt>
                <c:pt idx="88">
                  <c:v>3</c:v>
                </c:pt>
                <c:pt idx="89">
                  <c:v>0</c:v>
                </c:pt>
                <c:pt idx="90">
                  <c:v>0</c:v>
                </c:pt>
                <c:pt idx="91">
                  <c:v>1</c:v>
                </c:pt>
              </c:numCache>
            </c:numRef>
          </c:val>
          <c:smooth val="0"/>
          <c:extLst>
            <c:ext xmlns:c16="http://schemas.microsoft.com/office/drawing/2014/chart" uri="{C3380CC4-5D6E-409C-BE32-E72D297353CC}">
              <c16:uniqueId val="{00000001-CFE8-4AA5-9C2F-C365830DC3E3}"/>
            </c:ext>
          </c:extLst>
        </c:ser>
        <c:ser>
          <c:idx val="2"/>
          <c:order val="2"/>
          <c:tx>
            <c:strRef>
              <c:f>Sheet1!$D$1</c:f>
              <c:strCache>
                <c:ptCount val="1"/>
                <c:pt idx="0">
                  <c:v>officialspamuk SPAM® In The Morning, SPAM® In The Evening (Published: 2014-03-10 14:50:48)</c:v>
                </c:pt>
              </c:strCache>
            </c:strRef>
          </c:tx>
          <c:spPr>
            <a:ln w="28575" cap="rnd">
              <a:solidFill>
                <a:schemeClr val="accent3"/>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Sheet1!$D$2:$D$93</c:f>
              <c:numCache>
                <c:formatCode>General</c:formatCode>
                <c:ptCount val="92"/>
                <c:pt idx="0">
                  <c:v>3</c:v>
                </c:pt>
                <c:pt idx="1">
                  <c:v>0</c:v>
                </c:pt>
                <c:pt idx="2">
                  <c:v>0</c:v>
                </c:pt>
                <c:pt idx="3">
                  <c:v>0</c:v>
                </c:pt>
                <c:pt idx="4">
                  <c:v>0</c:v>
                </c:pt>
                <c:pt idx="5">
                  <c:v>0</c:v>
                </c:pt>
                <c:pt idx="6">
                  <c:v>0</c:v>
                </c:pt>
                <c:pt idx="7">
                  <c:v>0</c:v>
                </c:pt>
                <c:pt idx="8">
                  <c:v>0</c:v>
                </c:pt>
                <c:pt idx="9">
                  <c:v>0</c:v>
                </c:pt>
                <c:pt idx="10">
                  <c:v>2</c:v>
                </c:pt>
                <c:pt idx="11">
                  <c:v>0</c:v>
                </c:pt>
                <c:pt idx="12">
                  <c:v>0</c:v>
                </c:pt>
                <c:pt idx="13">
                  <c:v>0</c:v>
                </c:pt>
                <c:pt idx="14">
                  <c:v>0</c:v>
                </c:pt>
                <c:pt idx="15">
                  <c:v>1</c:v>
                </c:pt>
                <c:pt idx="16">
                  <c:v>0</c:v>
                </c:pt>
                <c:pt idx="17">
                  <c:v>1</c:v>
                </c:pt>
                <c:pt idx="18">
                  <c:v>2</c:v>
                </c:pt>
                <c:pt idx="19">
                  <c:v>0</c:v>
                </c:pt>
                <c:pt idx="20">
                  <c:v>0</c:v>
                </c:pt>
                <c:pt idx="21">
                  <c:v>2</c:v>
                </c:pt>
                <c:pt idx="22">
                  <c:v>2</c:v>
                </c:pt>
                <c:pt idx="23">
                  <c:v>2</c:v>
                </c:pt>
                <c:pt idx="24">
                  <c:v>0</c:v>
                </c:pt>
                <c:pt idx="25">
                  <c:v>0</c:v>
                </c:pt>
                <c:pt idx="26">
                  <c:v>0</c:v>
                </c:pt>
                <c:pt idx="27">
                  <c:v>0</c:v>
                </c:pt>
                <c:pt idx="28">
                  <c:v>0</c:v>
                </c:pt>
                <c:pt idx="29">
                  <c:v>0</c:v>
                </c:pt>
                <c:pt idx="30">
                  <c:v>0</c:v>
                </c:pt>
                <c:pt idx="31">
                  <c:v>0</c:v>
                </c:pt>
                <c:pt idx="32">
                  <c:v>0</c:v>
                </c:pt>
                <c:pt idx="33">
                  <c:v>0</c:v>
                </c:pt>
                <c:pt idx="34">
                  <c:v>1</c:v>
                </c:pt>
                <c:pt idx="35">
                  <c:v>1</c:v>
                </c:pt>
                <c:pt idx="36">
                  <c:v>0</c:v>
                </c:pt>
                <c:pt idx="37">
                  <c:v>0</c:v>
                </c:pt>
                <c:pt idx="38">
                  <c:v>0</c:v>
                </c:pt>
                <c:pt idx="39">
                  <c:v>0</c:v>
                </c:pt>
                <c:pt idx="40">
                  <c:v>0</c:v>
                </c:pt>
                <c:pt idx="41">
                  <c:v>0</c:v>
                </c:pt>
                <c:pt idx="42">
                  <c:v>0</c:v>
                </c:pt>
                <c:pt idx="43">
                  <c:v>0</c:v>
                </c:pt>
                <c:pt idx="44">
                  <c:v>1</c:v>
                </c:pt>
                <c:pt idx="45">
                  <c:v>0</c:v>
                </c:pt>
                <c:pt idx="46">
                  <c:v>0</c:v>
                </c:pt>
                <c:pt idx="47">
                  <c:v>0</c:v>
                </c:pt>
                <c:pt idx="48">
                  <c:v>0</c:v>
                </c:pt>
                <c:pt idx="49">
                  <c:v>5</c:v>
                </c:pt>
                <c:pt idx="50">
                  <c:v>0</c:v>
                </c:pt>
                <c:pt idx="51">
                  <c:v>1</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1</c:v>
                </c:pt>
                <c:pt idx="68">
                  <c:v>0</c:v>
                </c:pt>
                <c:pt idx="69">
                  <c:v>0</c:v>
                </c:pt>
                <c:pt idx="70">
                  <c:v>0</c:v>
                </c:pt>
                <c:pt idx="71">
                  <c:v>1</c:v>
                </c:pt>
                <c:pt idx="72">
                  <c:v>1</c:v>
                </c:pt>
                <c:pt idx="73">
                  <c:v>0</c:v>
                </c:pt>
                <c:pt idx="74">
                  <c:v>0</c:v>
                </c:pt>
                <c:pt idx="75">
                  <c:v>0</c:v>
                </c:pt>
                <c:pt idx="76">
                  <c:v>0</c:v>
                </c:pt>
                <c:pt idx="77">
                  <c:v>0</c:v>
                </c:pt>
                <c:pt idx="78">
                  <c:v>0</c:v>
                </c:pt>
                <c:pt idx="79">
                  <c:v>0</c:v>
                </c:pt>
                <c:pt idx="80">
                  <c:v>0</c:v>
                </c:pt>
                <c:pt idx="81">
                  <c:v>0</c:v>
                </c:pt>
                <c:pt idx="82">
                  <c:v>0</c:v>
                </c:pt>
                <c:pt idx="83">
                  <c:v>0</c:v>
                </c:pt>
                <c:pt idx="84">
                  <c:v>0</c:v>
                </c:pt>
                <c:pt idx="85">
                  <c:v>0</c:v>
                </c:pt>
                <c:pt idx="86">
                  <c:v>1</c:v>
                </c:pt>
                <c:pt idx="87">
                  <c:v>0</c:v>
                </c:pt>
                <c:pt idx="88">
                  <c:v>0</c:v>
                </c:pt>
                <c:pt idx="89">
                  <c:v>0</c:v>
                </c:pt>
                <c:pt idx="90">
                  <c:v>0</c:v>
                </c:pt>
                <c:pt idx="91">
                  <c:v>0</c:v>
                </c:pt>
              </c:numCache>
            </c:numRef>
          </c:val>
          <c:smooth val="0"/>
          <c:extLst>
            <c:ext xmlns:c16="http://schemas.microsoft.com/office/drawing/2014/chart" uri="{C3380CC4-5D6E-409C-BE32-E72D297353CC}">
              <c16:uniqueId val="{00000002-CFE8-4AA5-9C2F-C365830DC3E3}"/>
            </c:ext>
          </c:extLst>
        </c:ser>
        <c:ser>
          <c:idx val="3"/>
          <c:order val="3"/>
          <c:tx>
            <c:strRef>
              <c:f>Sheet1!$E$1</c:f>
              <c:strCache>
                <c:ptCount val="1"/>
                <c:pt idx="0">
                  <c:v>officialspamuk SPAM® Fritters recipe (Published: 2012-12-20 14:46:10)</c:v>
                </c:pt>
              </c:strCache>
            </c:strRef>
          </c:tx>
          <c:spPr>
            <a:ln w="28575" cap="rnd">
              <a:solidFill>
                <a:schemeClr val="accent4"/>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Sheet1!$E$2:$E$93</c:f>
              <c:numCache>
                <c:formatCode>General</c:formatCode>
                <c:ptCount val="92"/>
                <c:pt idx="0">
                  <c:v>0</c:v>
                </c:pt>
                <c:pt idx="1">
                  <c:v>1</c:v>
                </c:pt>
                <c:pt idx="2">
                  <c:v>0</c:v>
                </c:pt>
                <c:pt idx="3">
                  <c:v>0</c:v>
                </c:pt>
                <c:pt idx="4">
                  <c:v>0</c:v>
                </c:pt>
                <c:pt idx="5">
                  <c:v>0</c:v>
                </c:pt>
                <c:pt idx="6">
                  <c:v>0</c:v>
                </c:pt>
                <c:pt idx="7">
                  <c:v>0</c:v>
                </c:pt>
                <c:pt idx="8">
                  <c:v>1</c:v>
                </c:pt>
                <c:pt idx="9">
                  <c:v>0</c:v>
                </c:pt>
                <c:pt idx="10">
                  <c:v>1</c:v>
                </c:pt>
                <c:pt idx="11">
                  <c:v>0</c:v>
                </c:pt>
                <c:pt idx="12">
                  <c:v>0</c:v>
                </c:pt>
                <c:pt idx="13">
                  <c:v>0</c:v>
                </c:pt>
                <c:pt idx="14">
                  <c:v>0</c:v>
                </c:pt>
                <c:pt idx="15">
                  <c:v>0</c:v>
                </c:pt>
                <c:pt idx="16">
                  <c:v>0</c:v>
                </c:pt>
                <c:pt idx="17">
                  <c:v>0</c:v>
                </c:pt>
                <c:pt idx="18">
                  <c:v>0</c:v>
                </c:pt>
                <c:pt idx="19">
                  <c:v>0</c:v>
                </c:pt>
                <c:pt idx="20">
                  <c:v>0</c:v>
                </c:pt>
                <c:pt idx="21">
                  <c:v>1</c:v>
                </c:pt>
                <c:pt idx="22">
                  <c:v>0</c:v>
                </c:pt>
                <c:pt idx="23">
                  <c:v>0</c:v>
                </c:pt>
                <c:pt idx="24">
                  <c:v>0</c:v>
                </c:pt>
                <c:pt idx="25">
                  <c:v>0</c:v>
                </c:pt>
                <c:pt idx="26">
                  <c:v>0</c:v>
                </c:pt>
                <c:pt idx="27">
                  <c:v>1</c:v>
                </c:pt>
                <c:pt idx="28">
                  <c:v>0</c:v>
                </c:pt>
                <c:pt idx="29">
                  <c:v>1</c:v>
                </c:pt>
                <c:pt idx="30">
                  <c:v>0</c:v>
                </c:pt>
                <c:pt idx="31">
                  <c:v>1</c:v>
                </c:pt>
                <c:pt idx="32">
                  <c:v>0</c:v>
                </c:pt>
                <c:pt idx="33">
                  <c:v>0</c:v>
                </c:pt>
                <c:pt idx="34">
                  <c:v>0</c:v>
                </c:pt>
                <c:pt idx="35">
                  <c:v>0</c:v>
                </c:pt>
                <c:pt idx="36">
                  <c:v>0</c:v>
                </c:pt>
                <c:pt idx="37">
                  <c:v>0</c:v>
                </c:pt>
                <c:pt idx="38">
                  <c:v>0</c:v>
                </c:pt>
                <c:pt idx="39">
                  <c:v>2</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1</c:v>
                </c:pt>
                <c:pt idx="59">
                  <c:v>0</c:v>
                </c:pt>
                <c:pt idx="60">
                  <c:v>0</c:v>
                </c:pt>
                <c:pt idx="61">
                  <c:v>1</c:v>
                </c:pt>
                <c:pt idx="62">
                  <c:v>0</c:v>
                </c:pt>
                <c:pt idx="63">
                  <c:v>0</c:v>
                </c:pt>
                <c:pt idx="64">
                  <c:v>0</c:v>
                </c:pt>
                <c:pt idx="65">
                  <c:v>0</c:v>
                </c:pt>
                <c:pt idx="66">
                  <c:v>1</c:v>
                </c:pt>
                <c:pt idx="67">
                  <c:v>1</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3</c:v>
                </c:pt>
                <c:pt idx="84">
                  <c:v>1</c:v>
                </c:pt>
                <c:pt idx="85">
                  <c:v>0</c:v>
                </c:pt>
                <c:pt idx="86">
                  <c:v>0</c:v>
                </c:pt>
                <c:pt idx="87">
                  <c:v>0</c:v>
                </c:pt>
                <c:pt idx="88">
                  <c:v>0</c:v>
                </c:pt>
                <c:pt idx="89">
                  <c:v>0</c:v>
                </c:pt>
                <c:pt idx="90">
                  <c:v>2</c:v>
                </c:pt>
                <c:pt idx="91">
                  <c:v>0</c:v>
                </c:pt>
              </c:numCache>
            </c:numRef>
          </c:val>
          <c:smooth val="0"/>
          <c:extLst>
            <c:ext xmlns:c16="http://schemas.microsoft.com/office/drawing/2014/chart" uri="{C3380CC4-5D6E-409C-BE32-E72D297353CC}">
              <c16:uniqueId val="{00000003-CFE8-4AA5-9C2F-C365830DC3E3}"/>
            </c:ext>
          </c:extLst>
        </c:ser>
        <c:ser>
          <c:idx val="4"/>
          <c:order val="4"/>
          <c:tx>
            <c:strRef>
              <c:f>Sheet1!$F$1</c:f>
              <c:strCache>
                <c:ptCount val="1"/>
                <c:pt idx="0">
                  <c:v>officialspamuk SPAM® Gastro Pub - Scotch Egg (Published: 2018-11-13 16:35:16)</c:v>
                </c:pt>
              </c:strCache>
            </c:strRef>
          </c:tx>
          <c:spPr>
            <a:ln w="28575" cap="rnd">
              <a:solidFill>
                <a:schemeClr val="accent5"/>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Sheet1!$F$2:$F$93</c:f>
              <c:numCache>
                <c:formatCode>General</c:formatCode>
                <c:ptCount val="92"/>
                <c:pt idx="0">
                  <c:v>0</c:v>
                </c:pt>
                <c:pt idx="1">
                  <c:v>0</c:v>
                </c:pt>
                <c:pt idx="2">
                  <c:v>0</c:v>
                </c:pt>
                <c:pt idx="3">
                  <c:v>1</c:v>
                </c:pt>
                <c:pt idx="4">
                  <c:v>0</c:v>
                </c:pt>
                <c:pt idx="5">
                  <c:v>0</c:v>
                </c:pt>
                <c:pt idx="6">
                  <c:v>1</c:v>
                </c:pt>
                <c:pt idx="7">
                  <c:v>0</c:v>
                </c:pt>
                <c:pt idx="8">
                  <c:v>0</c:v>
                </c:pt>
                <c:pt idx="9">
                  <c:v>0</c:v>
                </c:pt>
                <c:pt idx="10">
                  <c:v>0</c:v>
                </c:pt>
                <c:pt idx="11">
                  <c:v>1</c:v>
                </c:pt>
                <c:pt idx="12">
                  <c:v>0</c:v>
                </c:pt>
                <c:pt idx="13">
                  <c:v>0</c:v>
                </c:pt>
                <c:pt idx="14">
                  <c:v>0</c:v>
                </c:pt>
                <c:pt idx="15">
                  <c:v>0</c:v>
                </c:pt>
                <c:pt idx="16">
                  <c:v>0</c:v>
                </c:pt>
                <c:pt idx="17">
                  <c:v>0</c:v>
                </c:pt>
                <c:pt idx="18">
                  <c:v>0</c:v>
                </c:pt>
                <c:pt idx="19">
                  <c:v>0</c:v>
                </c:pt>
                <c:pt idx="20">
                  <c:v>0</c:v>
                </c:pt>
                <c:pt idx="21">
                  <c:v>0</c:v>
                </c:pt>
                <c:pt idx="22">
                  <c:v>0</c:v>
                </c:pt>
                <c:pt idx="23">
                  <c:v>1</c:v>
                </c:pt>
                <c:pt idx="24">
                  <c:v>0</c:v>
                </c:pt>
                <c:pt idx="25">
                  <c:v>0</c:v>
                </c:pt>
                <c:pt idx="26">
                  <c:v>1</c:v>
                </c:pt>
                <c:pt idx="27">
                  <c:v>0</c:v>
                </c:pt>
                <c:pt idx="28">
                  <c:v>0</c:v>
                </c:pt>
                <c:pt idx="29">
                  <c:v>0</c:v>
                </c:pt>
                <c:pt idx="30">
                  <c:v>0</c:v>
                </c:pt>
                <c:pt idx="31">
                  <c:v>0</c:v>
                </c:pt>
                <c:pt idx="32">
                  <c:v>0</c:v>
                </c:pt>
                <c:pt idx="33">
                  <c:v>0</c:v>
                </c:pt>
                <c:pt idx="34">
                  <c:v>0</c:v>
                </c:pt>
                <c:pt idx="35">
                  <c:v>0</c:v>
                </c:pt>
                <c:pt idx="36">
                  <c:v>0</c:v>
                </c:pt>
                <c:pt idx="37">
                  <c:v>1</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1</c:v>
                </c:pt>
                <c:pt idx="54">
                  <c:v>0</c:v>
                </c:pt>
                <c:pt idx="55">
                  <c:v>0</c:v>
                </c:pt>
                <c:pt idx="56">
                  <c:v>0</c:v>
                </c:pt>
                <c:pt idx="57">
                  <c:v>0</c:v>
                </c:pt>
                <c:pt idx="58">
                  <c:v>0</c:v>
                </c:pt>
                <c:pt idx="59">
                  <c:v>0</c:v>
                </c:pt>
                <c:pt idx="60">
                  <c:v>0</c:v>
                </c:pt>
                <c:pt idx="61">
                  <c:v>0</c:v>
                </c:pt>
                <c:pt idx="62">
                  <c:v>0</c:v>
                </c:pt>
                <c:pt idx="63">
                  <c:v>1</c:v>
                </c:pt>
                <c:pt idx="64">
                  <c:v>0</c:v>
                </c:pt>
                <c:pt idx="65">
                  <c:v>0</c:v>
                </c:pt>
                <c:pt idx="66">
                  <c:v>0</c:v>
                </c:pt>
                <c:pt idx="67">
                  <c:v>0</c:v>
                </c:pt>
                <c:pt idx="68">
                  <c:v>2</c:v>
                </c:pt>
                <c:pt idx="69">
                  <c:v>0</c:v>
                </c:pt>
                <c:pt idx="70">
                  <c:v>0</c:v>
                </c:pt>
                <c:pt idx="71">
                  <c:v>2</c:v>
                </c:pt>
                <c:pt idx="72">
                  <c:v>0</c:v>
                </c:pt>
                <c:pt idx="73">
                  <c:v>0</c:v>
                </c:pt>
                <c:pt idx="74">
                  <c:v>1</c:v>
                </c:pt>
                <c:pt idx="75">
                  <c:v>1</c:v>
                </c:pt>
                <c:pt idx="76">
                  <c:v>2</c:v>
                </c:pt>
                <c:pt idx="77">
                  <c:v>0</c:v>
                </c:pt>
                <c:pt idx="78">
                  <c:v>1</c:v>
                </c:pt>
                <c:pt idx="79">
                  <c:v>0</c:v>
                </c:pt>
                <c:pt idx="80">
                  <c:v>0</c:v>
                </c:pt>
                <c:pt idx="81">
                  <c:v>0</c:v>
                </c:pt>
                <c:pt idx="82">
                  <c:v>0</c:v>
                </c:pt>
                <c:pt idx="83">
                  <c:v>0</c:v>
                </c:pt>
                <c:pt idx="84">
                  <c:v>0</c:v>
                </c:pt>
                <c:pt idx="85">
                  <c:v>0</c:v>
                </c:pt>
                <c:pt idx="86">
                  <c:v>0</c:v>
                </c:pt>
                <c:pt idx="87">
                  <c:v>0</c:v>
                </c:pt>
                <c:pt idx="88">
                  <c:v>0</c:v>
                </c:pt>
                <c:pt idx="89">
                  <c:v>0</c:v>
                </c:pt>
                <c:pt idx="90">
                  <c:v>0</c:v>
                </c:pt>
                <c:pt idx="91">
                  <c:v>1</c:v>
                </c:pt>
              </c:numCache>
            </c:numRef>
          </c:val>
          <c:smooth val="0"/>
          <c:extLst>
            <c:ext xmlns:c16="http://schemas.microsoft.com/office/drawing/2014/chart" uri="{C3380CC4-5D6E-409C-BE32-E72D297353CC}">
              <c16:uniqueId val="{00000004-CFE8-4AA5-9C2F-C365830DC3E3}"/>
            </c:ext>
          </c:extLst>
        </c:ser>
        <c:ser>
          <c:idx val="5"/>
          <c:order val="5"/>
          <c:tx>
            <c:strRef>
              <c:f>Sheet1!$G$1</c:f>
              <c:strCache>
                <c:ptCount val="1"/>
                <c:pt idx="0">
                  <c:v>officialspamuk There can be only one SPAM® Chopped Pork &amp; Ham (Published: 2018-03-01 16:24:26)</c:v>
                </c:pt>
              </c:strCache>
            </c:strRef>
          </c:tx>
          <c:spPr>
            <a:ln w="28575" cap="rnd">
              <a:solidFill>
                <a:schemeClr val="accent6"/>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Sheet1!$G$2:$G$93</c:f>
              <c:numCache>
                <c:formatCode>General</c:formatCode>
                <c:ptCount val="92"/>
                <c:pt idx="0">
                  <c:v>0</c:v>
                </c:pt>
                <c:pt idx="1">
                  <c:v>1</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3</c:v>
                </c:pt>
                <c:pt idx="33">
                  <c:v>0</c:v>
                </c:pt>
                <c:pt idx="34">
                  <c:v>0</c:v>
                </c:pt>
                <c:pt idx="35">
                  <c:v>0</c:v>
                </c:pt>
                <c:pt idx="36">
                  <c:v>0</c:v>
                </c:pt>
                <c:pt idx="37">
                  <c:v>0</c:v>
                </c:pt>
                <c:pt idx="38">
                  <c:v>0</c:v>
                </c:pt>
                <c:pt idx="39">
                  <c:v>0</c:v>
                </c:pt>
                <c:pt idx="40">
                  <c:v>0</c:v>
                </c:pt>
                <c:pt idx="41">
                  <c:v>0</c:v>
                </c:pt>
                <c:pt idx="42">
                  <c:v>0</c:v>
                </c:pt>
                <c:pt idx="43">
                  <c:v>0</c:v>
                </c:pt>
                <c:pt idx="44">
                  <c:v>0</c:v>
                </c:pt>
                <c:pt idx="45">
                  <c:v>0</c:v>
                </c:pt>
                <c:pt idx="46">
                  <c:v>1</c:v>
                </c:pt>
                <c:pt idx="47">
                  <c:v>0</c:v>
                </c:pt>
                <c:pt idx="48">
                  <c:v>0</c:v>
                </c:pt>
                <c:pt idx="49">
                  <c:v>0</c:v>
                </c:pt>
                <c:pt idx="50">
                  <c:v>0</c:v>
                </c:pt>
                <c:pt idx="51">
                  <c:v>0</c:v>
                </c:pt>
                <c:pt idx="52">
                  <c:v>1</c:v>
                </c:pt>
                <c:pt idx="53">
                  <c:v>5</c:v>
                </c:pt>
                <c:pt idx="54">
                  <c:v>0</c:v>
                </c:pt>
                <c:pt idx="55">
                  <c:v>0</c:v>
                </c:pt>
                <c:pt idx="56">
                  <c:v>0</c:v>
                </c:pt>
                <c:pt idx="57">
                  <c:v>0</c:v>
                </c:pt>
                <c:pt idx="58">
                  <c:v>0</c:v>
                </c:pt>
                <c:pt idx="59">
                  <c:v>1</c:v>
                </c:pt>
                <c:pt idx="60">
                  <c:v>0</c:v>
                </c:pt>
                <c:pt idx="61">
                  <c:v>0</c:v>
                </c:pt>
                <c:pt idx="62">
                  <c:v>0</c:v>
                </c:pt>
                <c:pt idx="63">
                  <c:v>0</c:v>
                </c:pt>
                <c:pt idx="64">
                  <c:v>0</c:v>
                </c:pt>
                <c:pt idx="65">
                  <c:v>0</c:v>
                </c:pt>
                <c:pt idx="66">
                  <c:v>0</c:v>
                </c:pt>
                <c:pt idx="67">
                  <c:v>0</c:v>
                </c:pt>
                <c:pt idx="68">
                  <c:v>0</c:v>
                </c:pt>
                <c:pt idx="69">
                  <c:v>1</c:v>
                </c:pt>
                <c:pt idx="70">
                  <c:v>0</c:v>
                </c:pt>
                <c:pt idx="71">
                  <c:v>0</c:v>
                </c:pt>
                <c:pt idx="72">
                  <c:v>0</c:v>
                </c:pt>
                <c:pt idx="73">
                  <c:v>0</c:v>
                </c:pt>
                <c:pt idx="74">
                  <c:v>1</c:v>
                </c:pt>
                <c:pt idx="75">
                  <c:v>0</c:v>
                </c:pt>
                <c:pt idx="76">
                  <c:v>0</c:v>
                </c:pt>
                <c:pt idx="77">
                  <c:v>0</c:v>
                </c:pt>
                <c:pt idx="78">
                  <c:v>0</c:v>
                </c:pt>
                <c:pt idx="79">
                  <c:v>0</c:v>
                </c:pt>
                <c:pt idx="80">
                  <c:v>0</c:v>
                </c:pt>
                <c:pt idx="81">
                  <c:v>0</c:v>
                </c:pt>
                <c:pt idx="82">
                  <c:v>1</c:v>
                </c:pt>
                <c:pt idx="83">
                  <c:v>0</c:v>
                </c:pt>
                <c:pt idx="84">
                  <c:v>0</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5-CFE8-4AA5-9C2F-C365830DC3E3}"/>
            </c:ext>
          </c:extLst>
        </c:ser>
        <c:ser>
          <c:idx val="6"/>
          <c:order val="6"/>
          <c:tx>
            <c:strRef>
              <c:f>Sheet1!$H$1</c:f>
              <c:strCache>
                <c:ptCount val="1"/>
                <c:pt idx="0">
                  <c:v>officialspamuk SPAM®tastic by Steve Heller and his SPAM®jo (Published: 2018-03-20 12:27:27)</c:v>
                </c:pt>
              </c:strCache>
            </c:strRef>
          </c:tx>
          <c:spPr>
            <a:ln w="28575" cap="rnd">
              <a:solidFill>
                <a:schemeClr val="accent1">
                  <a:lumMod val="60000"/>
                </a:schemeClr>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Sheet1!$H$2:$H$93</c:f>
              <c:numCache>
                <c:formatCode>General</c:formatCode>
                <c:ptCount val="92"/>
                <c:pt idx="0">
                  <c:v>0</c:v>
                </c:pt>
                <c:pt idx="1">
                  <c:v>2</c:v>
                </c:pt>
                <c:pt idx="2">
                  <c:v>0</c:v>
                </c:pt>
                <c:pt idx="3">
                  <c:v>0</c:v>
                </c:pt>
                <c:pt idx="4">
                  <c:v>0</c:v>
                </c:pt>
                <c:pt idx="5">
                  <c:v>0</c:v>
                </c:pt>
                <c:pt idx="6">
                  <c:v>0</c:v>
                </c:pt>
                <c:pt idx="7">
                  <c:v>1</c:v>
                </c:pt>
                <c:pt idx="8">
                  <c:v>0</c:v>
                </c:pt>
                <c:pt idx="9">
                  <c:v>0</c:v>
                </c:pt>
                <c:pt idx="10">
                  <c:v>0</c:v>
                </c:pt>
                <c:pt idx="11">
                  <c:v>0</c:v>
                </c:pt>
                <c:pt idx="12">
                  <c:v>0</c:v>
                </c:pt>
                <c:pt idx="13">
                  <c:v>1</c:v>
                </c:pt>
                <c:pt idx="14">
                  <c:v>0</c:v>
                </c:pt>
                <c:pt idx="15">
                  <c:v>0</c:v>
                </c:pt>
                <c:pt idx="16">
                  <c:v>0</c:v>
                </c:pt>
                <c:pt idx="17">
                  <c:v>1</c:v>
                </c:pt>
                <c:pt idx="18">
                  <c:v>0</c:v>
                </c:pt>
                <c:pt idx="19">
                  <c:v>0</c:v>
                </c:pt>
                <c:pt idx="20">
                  <c:v>0</c:v>
                </c:pt>
                <c:pt idx="21">
                  <c:v>0</c:v>
                </c:pt>
                <c:pt idx="22">
                  <c:v>0</c:v>
                </c:pt>
                <c:pt idx="23">
                  <c:v>0</c:v>
                </c:pt>
                <c:pt idx="24">
                  <c:v>1</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1</c:v>
                </c:pt>
                <c:pt idx="43">
                  <c:v>1</c:v>
                </c:pt>
                <c:pt idx="44">
                  <c:v>0</c:v>
                </c:pt>
                <c:pt idx="45">
                  <c:v>0</c:v>
                </c:pt>
                <c:pt idx="46">
                  <c:v>0</c:v>
                </c:pt>
                <c:pt idx="47">
                  <c:v>0</c:v>
                </c:pt>
                <c:pt idx="48">
                  <c:v>0</c:v>
                </c:pt>
                <c:pt idx="49">
                  <c:v>0</c:v>
                </c:pt>
                <c:pt idx="50">
                  <c:v>0</c:v>
                </c:pt>
                <c:pt idx="51">
                  <c:v>1</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1</c:v>
                </c:pt>
                <c:pt idx="69">
                  <c:v>0</c:v>
                </c:pt>
                <c:pt idx="70">
                  <c:v>0</c:v>
                </c:pt>
                <c:pt idx="71">
                  <c:v>0</c:v>
                </c:pt>
                <c:pt idx="72">
                  <c:v>0</c:v>
                </c:pt>
                <c:pt idx="73">
                  <c:v>1</c:v>
                </c:pt>
                <c:pt idx="74">
                  <c:v>0</c:v>
                </c:pt>
                <c:pt idx="75">
                  <c:v>0</c:v>
                </c:pt>
                <c:pt idx="76">
                  <c:v>0</c:v>
                </c:pt>
                <c:pt idx="77">
                  <c:v>0</c:v>
                </c:pt>
                <c:pt idx="78">
                  <c:v>0</c:v>
                </c:pt>
                <c:pt idx="79">
                  <c:v>0</c:v>
                </c:pt>
                <c:pt idx="80">
                  <c:v>0</c:v>
                </c:pt>
                <c:pt idx="81">
                  <c:v>0</c:v>
                </c:pt>
                <c:pt idx="82">
                  <c:v>0</c:v>
                </c:pt>
                <c:pt idx="83">
                  <c:v>0</c:v>
                </c:pt>
                <c:pt idx="84">
                  <c:v>0</c:v>
                </c:pt>
                <c:pt idx="85">
                  <c:v>0</c:v>
                </c:pt>
                <c:pt idx="86">
                  <c:v>0</c:v>
                </c:pt>
                <c:pt idx="87">
                  <c:v>1</c:v>
                </c:pt>
                <c:pt idx="88">
                  <c:v>0</c:v>
                </c:pt>
                <c:pt idx="89">
                  <c:v>0</c:v>
                </c:pt>
                <c:pt idx="90">
                  <c:v>0</c:v>
                </c:pt>
                <c:pt idx="91">
                  <c:v>0</c:v>
                </c:pt>
              </c:numCache>
            </c:numRef>
          </c:val>
          <c:smooth val="0"/>
          <c:extLst>
            <c:ext xmlns:c16="http://schemas.microsoft.com/office/drawing/2014/chart" uri="{C3380CC4-5D6E-409C-BE32-E72D297353CC}">
              <c16:uniqueId val="{00000006-CFE8-4AA5-9C2F-C365830DC3E3}"/>
            </c:ext>
          </c:extLst>
        </c:ser>
        <c:ser>
          <c:idx val="7"/>
          <c:order val="7"/>
          <c:tx>
            <c:strRef>
              <c:f>Sheet1!$I$1</c:f>
              <c:strCache>
                <c:ptCount val="1"/>
                <c:pt idx="0">
                  <c:v>officialspamuk FRYDAY (Published: 2019-02-08 16:00:26)</c:v>
                </c:pt>
              </c:strCache>
            </c:strRef>
          </c:tx>
          <c:spPr>
            <a:ln w="28575" cap="rnd">
              <a:solidFill>
                <a:schemeClr val="accent2">
                  <a:lumMod val="60000"/>
                </a:schemeClr>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Sheet1!$I$2:$I$93</c:f>
              <c:numCache>
                <c:formatCode>General</c:formatCode>
                <c:ptCount val="9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2</c:v>
                </c:pt>
                <c:pt idx="73">
                  <c:v>0</c:v>
                </c:pt>
                <c:pt idx="74">
                  <c:v>0</c:v>
                </c:pt>
                <c:pt idx="75">
                  <c:v>0</c:v>
                </c:pt>
                <c:pt idx="76">
                  <c:v>0</c:v>
                </c:pt>
                <c:pt idx="77">
                  <c:v>0</c:v>
                </c:pt>
                <c:pt idx="78">
                  <c:v>0</c:v>
                </c:pt>
                <c:pt idx="79">
                  <c:v>0</c:v>
                </c:pt>
                <c:pt idx="80">
                  <c:v>0</c:v>
                </c:pt>
                <c:pt idx="81">
                  <c:v>0</c:v>
                </c:pt>
                <c:pt idx="82">
                  <c:v>6</c:v>
                </c:pt>
                <c:pt idx="83">
                  <c:v>0</c:v>
                </c:pt>
                <c:pt idx="84">
                  <c:v>0</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7-CFE8-4AA5-9C2F-C365830DC3E3}"/>
            </c:ext>
          </c:extLst>
        </c:ser>
        <c:ser>
          <c:idx val="8"/>
          <c:order val="8"/>
          <c:tx>
            <c:strRef>
              <c:f>Sheet1!$J$1</c:f>
              <c:strCache>
                <c:ptCount val="1"/>
                <c:pt idx="0">
                  <c:v>officialspamuk SPAMcurious Wraps 16x9 15s (Published: 2021-02-15 09:52:55)</c:v>
                </c:pt>
              </c:strCache>
            </c:strRef>
          </c:tx>
          <c:spPr>
            <a:ln w="28575" cap="rnd">
              <a:solidFill>
                <a:schemeClr val="accent3">
                  <a:lumMod val="60000"/>
                </a:schemeClr>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Sheet1!$J$2:$J$93</c:f>
              <c:numCache>
                <c:formatCode>General</c:formatCode>
                <c:ptCount val="9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1</c:v>
                </c:pt>
                <c:pt idx="71">
                  <c:v>7</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8-CFE8-4AA5-9C2F-C365830DC3E3}"/>
            </c:ext>
          </c:extLst>
        </c:ser>
        <c:ser>
          <c:idx val="9"/>
          <c:order val="9"/>
          <c:tx>
            <c:strRef>
              <c:f>Sheet1!$K$1</c:f>
              <c:strCache>
                <c:ptCount val="1"/>
                <c:pt idx="0">
                  <c:v>officialspamuk SPAMBUSH (Published: 2014-03-10 15:02:46)</c:v>
                </c:pt>
              </c:strCache>
            </c:strRef>
          </c:tx>
          <c:spPr>
            <a:ln w="28575" cap="rnd">
              <a:solidFill>
                <a:schemeClr val="accent4">
                  <a:lumMod val="60000"/>
                </a:schemeClr>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Sheet1!$K$2:$K$93</c:f>
              <c:numCache>
                <c:formatCode>General</c:formatCode>
                <c:ptCount val="9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17</c:v>
                </c:pt>
                <c:pt idx="62">
                  <c:v>0</c:v>
                </c:pt>
                <c:pt idx="63">
                  <c:v>2</c:v>
                </c:pt>
                <c:pt idx="64">
                  <c:v>0</c:v>
                </c:pt>
                <c:pt idx="65">
                  <c:v>3</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9-CFE8-4AA5-9C2F-C365830DC3E3}"/>
            </c:ext>
          </c:extLst>
        </c:ser>
        <c:dLbls>
          <c:showLegendKey val="0"/>
          <c:showVal val="0"/>
          <c:showCatName val="0"/>
          <c:showSerName val="0"/>
          <c:showPercent val="0"/>
          <c:showBubbleSize val="0"/>
        </c:dLbls>
        <c:smooth val="0"/>
        <c:axId val="512124448"/>
        <c:axId val="512133632"/>
      </c:lineChart>
      <c:dateAx>
        <c:axId val="512124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133632"/>
        <c:crosses val="autoZero"/>
        <c:auto val="1"/>
        <c:lblOffset val="100"/>
        <c:baseTimeUnit val="days"/>
      </c:dateAx>
      <c:valAx>
        <c:axId val="512133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124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Sheet1!$A$1:$B$1</c:f>
              <c:strCache>
                <c:ptCount val="2"/>
                <c:pt idx="0">
                  <c:v>18-24 years</c:v>
                </c:pt>
                <c:pt idx="1">
                  <c:v>35-44 years</c:v>
                </c:pt>
              </c:strCache>
            </c:strRef>
          </c:cat>
          <c:val>
            <c:numRef>
              <c:f>Sheet1!$A$2:$B$2</c:f>
              <c:numCache>
                <c:formatCode>General</c:formatCode>
                <c:ptCount val="2"/>
                <c:pt idx="0">
                  <c:v>36</c:v>
                </c:pt>
                <c:pt idx="1">
                  <c:v>182</c:v>
                </c:pt>
              </c:numCache>
            </c:numRef>
          </c:val>
          <c:extLst>
            <c:ext xmlns:c16="http://schemas.microsoft.com/office/drawing/2014/chart" uri="{C3380CC4-5D6E-409C-BE32-E72D297353CC}">
              <c16:uniqueId val="{00000000-E500-4BF8-97C6-CC5DD9303FB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Sheet1!$A$1:$B$1</c:f>
              <c:strCache>
                <c:ptCount val="2"/>
                <c:pt idx="0">
                  <c:v>Female</c:v>
                </c:pt>
                <c:pt idx="1">
                  <c:v>Male</c:v>
                </c:pt>
              </c:strCache>
            </c:strRef>
          </c:cat>
          <c:val>
            <c:numRef>
              <c:f>Sheet1!$A$2:$B$2</c:f>
              <c:numCache>
                <c:formatCode>General</c:formatCode>
                <c:ptCount val="2"/>
                <c:pt idx="0">
                  <c:v>182</c:v>
                </c:pt>
                <c:pt idx="1">
                  <c:v>36</c:v>
                </c:pt>
              </c:numCache>
            </c:numRef>
          </c:val>
          <c:extLst>
            <c:ext xmlns:c16="http://schemas.microsoft.com/office/drawing/2014/chart" uri="{C3380CC4-5D6E-409C-BE32-E72D297353CC}">
              <c16:uniqueId val="{00000000-F7FB-449E-A5CE-503FD57A6D2B}"/>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Male 35-44</c:v>
                </c:pt>
              </c:strCache>
            </c:strRef>
          </c:tx>
          <c:spPr>
            <a:solidFill>
              <a:schemeClr val="accent1"/>
            </a:solidFill>
            <a:ln>
              <a:noFill/>
            </a:ln>
            <a:effectLst/>
          </c:spPr>
          <c:invertIfNegative val="0"/>
          <c:cat>
            <c:strRef>
              <c:f>Sheet1!$A$2</c:f>
              <c:strCache>
                <c:ptCount val="1"/>
                <c:pt idx="0">
                  <c:v>officialspamuk</c:v>
                </c:pt>
              </c:strCache>
            </c:strRef>
          </c:cat>
          <c:val>
            <c:numRef>
              <c:f>Sheet1!$B$2</c:f>
              <c:numCache>
                <c:formatCode>General</c:formatCode>
                <c:ptCount val="1"/>
                <c:pt idx="0">
                  <c:v>486</c:v>
                </c:pt>
              </c:numCache>
            </c:numRef>
          </c:val>
          <c:extLst>
            <c:ext xmlns:c16="http://schemas.microsoft.com/office/drawing/2014/chart" uri="{C3380CC4-5D6E-409C-BE32-E72D297353CC}">
              <c16:uniqueId val="{00000000-C914-408E-9A3C-0B58D9EEFF01}"/>
            </c:ext>
          </c:extLst>
        </c:ser>
        <c:ser>
          <c:idx val="1"/>
          <c:order val="1"/>
          <c:tx>
            <c:strRef>
              <c:f>Sheet1!$C$1</c:f>
              <c:strCache>
                <c:ptCount val="1"/>
                <c:pt idx="0">
                  <c:v>Male 25-34</c:v>
                </c:pt>
              </c:strCache>
            </c:strRef>
          </c:tx>
          <c:spPr>
            <a:solidFill>
              <a:schemeClr val="accent2"/>
            </a:solidFill>
            <a:ln>
              <a:noFill/>
            </a:ln>
            <a:effectLst/>
          </c:spPr>
          <c:invertIfNegative val="0"/>
          <c:cat>
            <c:strRef>
              <c:f>Sheet1!$A$2</c:f>
              <c:strCache>
                <c:ptCount val="1"/>
                <c:pt idx="0">
                  <c:v>officialspamuk</c:v>
                </c:pt>
              </c:strCache>
            </c:strRef>
          </c:cat>
          <c:val>
            <c:numRef>
              <c:f>Sheet1!$C$2</c:f>
              <c:numCache>
                <c:formatCode>General</c:formatCode>
                <c:ptCount val="1"/>
                <c:pt idx="0">
                  <c:v>467</c:v>
                </c:pt>
              </c:numCache>
            </c:numRef>
          </c:val>
          <c:extLst>
            <c:ext xmlns:c16="http://schemas.microsoft.com/office/drawing/2014/chart" uri="{C3380CC4-5D6E-409C-BE32-E72D297353CC}">
              <c16:uniqueId val="{00000001-C914-408E-9A3C-0B58D9EEFF01}"/>
            </c:ext>
          </c:extLst>
        </c:ser>
        <c:ser>
          <c:idx val="2"/>
          <c:order val="2"/>
          <c:tx>
            <c:strRef>
              <c:f>Sheet1!$D$1</c:f>
              <c:strCache>
                <c:ptCount val="1"/>
                <c:pt idx="0">
                  <c:v>Male 45-54</c:v>
                </c:pt>
              </c:strCache>
            </c:strRef>
          </c:tx>
          <c:spPr>
            <a:solidFill>
              <a:schemeClr val="accent3"/>
            </a:solidFill>
            <a:ln>
              <a:noFill/>
            </a:ln>
            <a:effectLst/>
          </c:spPr>
          <c:invertIfNegative val="0"/>
          <c:cat>
            <c:strRef>
              <c:f>Sheet1!$A$2</c:f>
              <c:strCache>
                <c:ptCount val="1"/>
                <c:pt idx="0">
                  <c:v>officialspamuk</c:v>
                </c:pt>
              </c:strCache>
            </c:strRef>
          </c:cat>
          <c:val>
            <c:numRef>
              <c:f>Sheet1!$D$2</c:f>
              <c:numCache>
                <c:formatCode>General</c:formatCode>
                <c:ptCount val="1"/>
                <c:pt idx="0">
                  <c:v>419</c:v>
                </c:pt>
              </c:numCache>
            </c:numRef>
          </c:val>
          <c:extLst>
            <c:ext xmlns:c16="http://schemas.microsoft.com/office/drawing/2014/chart" uri="{C3380CC4-5D6E-409C-BE32-E72D297353CC}">
              <c16:uniqueId val="{00000002-C914-408E-9A3C-0B58D9EEFF01}"/>
            </c:ext>
          </c:extLst>
        </c:ser>
        <c:ser>
          <c:idx val="3"/>
          <c:order val="3"/>
          <c:tx>
            <c:strRef>
              <c:f>Sheet1!$E$1</c:f>
              <c:strCache>
                <c:ptCount val="1"/>
                <c:pt idx="0">
                  <c:v>Female 35-44</c:v>
                </c:pt>
              </c:strCache>
            </c:strRef>
          </c:tx>
          <c:spPr>
            <a:solidFill>
              <a:schemeClr val="accent4"/>
            </a:solidFill>
            <a:ln>
              <a:noFill/>
            </a:ln>
            <a:effectLst/>
          </c:spPr>
          <c:invertIfNegative val="0"/>
          <c:cat>
            <c:strRef>
              <c:f>Sheet1!$A$2</c:f>
              <c:strCache>
                <c:ptCount val="1"/>
                <c:pt idx="0">
                  <c:v>officialspamuk</c:v>
                </c:pt>
              </c:strCache>
            </c:strRef>
          </c:cat>
          <c:val>
            <c:numRef>
              <c:f>Sheet1!$E$2</c:f>
              <c:numCache>
                <c:formatCode>General</c:formatCode>
                <c:ptCount val="1"/>
                <c:pt idx="0">
                  <c:v>235</c:v>
                </c:pt>
              </c:numCache>
            </c:numRef>
          </c:val>
          <c:extLst>
            <c:ext xmlns:c16="http://schemas.microsoft.com/office/drawing/2014/chart" uri="{C3380CC4-5D6E-409C-BE32-E72D297353CC}">
              <c16:uniqueId val="{00000003-C914-408E-9A3C-0B58D9EEFF01}"/>
            </c:ext>
          </c:extLst>
        </c:ser>
        <c:ser>
          <c:idx val="4"/>
          <c:order val="4"/>
          <c:tx>
            <c:strRef>
              <c:f>Sheet1!$F$1</c:f>
              <c:strCache>
                <c:ptCount val="1"/>
                <c:pt idx="0">
                  <c:v>Male 18-24</c:v>
                </c:pt>
              </c:strCache>
            </c:strRef>
          </c:tx>
          <c:spPr>
            <a:solidFill>
              <a:schemeClr val="accent5"/>
            </a:solidFill>
            <a:ln>
              <a:noFill/>
            </a:ln>
            <a:effectLst/>
          </c:spPr>
          <c:invertIfNegative val="0"/>
          <c:cat>
            <c:strRef>
              <c:f>Sheet1!$A$2</c:f>
              <c:strCache>
                <c:ptCount val="1"/>
                <c:pt idx="0">
                  <c:v>officialspamuk</c:v>
                </c:pt>
              </c:strCache>
            </c:strRef>
          </c:cat>
          <c:val>
            <c:numRef>
              <c:f>Sheet1!$F$2</c:f>
              <c:numCache>
                <c:formatCode>General</c:formatCode>
                <c:ptCount val="1"/>
                <c:pt idx="0">
                  <c:v>212</c:v>
                </c:pt>
              </c:numCache>
            </c:numRef>
          </c:val>
          <c:extLst>
            <c:ext xmlns:c16="http://schemas.microsoft.com/office/drawing/2014/chart" uri="{C3380CC4-5D6E-409C-BE32-E72D297353CC}">
              <c16:uniqueId val="{00000004-C914-408E-9A3C-0B58D9EEFF01}"/>
            </c:ext>
          </c:extLst>
        </c:ser>
        <c:ser>
          <c:idx val="5"/>
          <c:order val="5"/>
          <c:tx>
            <c:strRef>
              <c:f>Sheet1!$G$1</c:f>
              <c:strCache>
                <c:ptCount val="1"/>
                <c:pt idx="0">
                  <c:v>Female 45-54</c:v>
                </c:pt>
              </c:strCache>
            </c:strRef>
          </c:tx>
          <c:spPr>
            <a:solidFill>
              <a:schemeClr val="accent6"/>
            </a:solidFill>
            <a:ln>
              <a:noFill/>
            </a:ln>
            <a:effectLst/>
          </c:spPr>
          <c:invertIfNegative val="0"/>
          <c:cat>
            <c:strRef>
              <c:f>Sheet1!$A$2</c:f>
              <c:strCache>
                <c:ptCount val="1"/>
                <c:pt idx="0">
                  <c:v>officialspamuk</c:v>
                </c:pt>
              </c:strCache>
            </c:strRef>
          </c:cat>
          <c:val>
            <c:numRef>
              <c:f>Sheet1!$G$2</c:f>
              <c:numCache>
                <c:formatCode>General</c:formatCode>
                <c:ptCount val="1"/>
                <c:pt idx="0">
                  <c:v>197</c:v>
                </c:pt>
              </c:numCache>
            </c:numRef>
          </c:val>
          <c:extLst>
            <c:ext xmlns:c16="http://schemas.microsoft.com/office/drawing/2014/chart" uri="{C3380CC4-5D6E-409C-BE32-E72D297353CC}">
              <c16:uniqueId val="{00000005-C914-408E-9A3C-0B58D9EEFF01}"/>
            </c:ext>
          </c:extLst>
        </c:ser>
        <c:ser>
          <c:idx val="6"/>
          <c:order val="6"/>
          <c:tx>
            <c:strRef>
              <c:f>Sheet1!$H$1</c:f>
              <c:strCache>
                <c:ptCount val="1"/>
                <c:pt idx="0">
                  <c:v>Male 55-64</c:v>
                </c:pt>
              </c:strCache>
            </c:strRef>
          </c:tx>
          <c:spPr>
            <a:solidFill>
              <a:schemeClr val="accent1">
                <a:lumMod val="60000"/>
              </a:schemeClr>
            </a:solidFill>
            <a:ln>
              <a:noFill/>
            </a:ln>
            <a:effectLst/>
          </c:spPr>
          <c:invertIfNegative val="0"/>
          <c:cat>
            <c:strRef>
              <c:f>Sheet1!$A$2</c:f>
              <c:strCache>
                <c:ptCount val="1"/>
                <c:pt idx="0">
                  <c:v>officialspamuk</c:v>
                </c:pt>
              </c:strCache>
            </c:strRef>
          </c:cat>
          <c:val>
            <c:numRef>
              <c:f>Sheet1!$H$2</c:f>
              <c:numCache>
                <c:formatCode>General</c:formatCode>
                <c:ptCount val="1"/>
                <c:pt idx="0">
                  <c:v>197</c:v>
                </c:pt>
              </c:numCache>
            </c:numRef>
          </c:val>
          <c:extLst>
            <c:ext xmlns:c16="http://schemas.microsoft.com/office/drawing/2014/chart" uri="{C3380CC4-5D6E-409C-BE32-E72D297353CC}">
              <c16:uniqueId val="{00000006-C914-408E-9A3C-0B58D9EEFF01}"/>
            </c:ext>
          </c:extLst>
        </c:ser>
        <c:ser>
          <c:idx val="7"/>
          <c:order val="7"/>
          <c:tx>
            <c:strRef>
              <c:f>Sheet1!$I$1</c:f>
              <c:strCache>
                <c:ptCount val="1"/>
                <c:pt idx="0">
                  <c:v>Female 25-34</c:v>
                </c:pt>
              </c:strCache>
            </c:strRef>
          </c:tx>
          <c:spPr>
            <a:solidFill>
              <a:schemeClr val="accent2">
                <a:lumMod val="60000"/>
              </a:schemeClr>
            </a:solidFill>
            <a:ln>
              <a:noFill/>
            </a:ln>
            <a:effectLst/>
          </c:spPr>
          <c:invertIfNegative val="0"/>
          <c:cat>
            <c:strRef>
              <c:f>Sheet1!$A$2</c:f>
              <c:strCache>
                <c:ptCount val="1"/>
                <c:pt idx="0">
                  <c:v>officialspamuk</c:v>
                </c:pt>
              </c:strCache>
            </c:strRef>
          </c:cat>
          <c:val>
            <c:numRef>
              <c:f>Sheet1!$I$2</c:f>
              <c:numCache>
                <c:formatCode>General</c:formatCode>
                <c:ptCount val="1"/>
                <c:pt idx="0">
                  <c:v>160</c:v>
                </c:pt>
              </c:numCache>
            </c:numRef>
          </c:val>
          <c:extLst>
            <c:ext xmlns:c16="http://schemas.microsoft.com/office/drawing/2014/chart" uri="{C3380CC4-5D6E-409C-BE32-E72D297353CC}">
              <c16:uniqueId val="{00000007-C914-408E-9A3C-0B58D9EEFF01}"/>
            </c:ext>
          </c:extLst>
        </c:ser>
        <c:ser>
          <c:idx val="8"/>
          <c:order val="8"/>
          <c:tx>
            <c:strRef>
              <c:f>Sheet1!$J$1</c:f>
              <c:strCache>
                <c:ptCount val="1"/>
                <c:pt idx="0">
                  <c:v>Female 55-64</c:v>
                </c:pt>
              </c:strCache>
            </c:strRef>
          </c:tx>
          <c:spPr>
            <a:solidFill>
              <a:schemeClr val="accent3">
                <a:lumMod val="60000"/>
              </a:schemeClr>
            </a:solidFill>
            <a:ln>
              <a:noFill/>
            </a:ln>
            <a:effectLst/>
          </c:spPr>
          <c:invertIfNegative val="0"/>
          <c:cat>
            <c:strRef>
              <c:f>Sheet1!$A$2</c:f>
              <c:strCache>
                <c:ptCount val="1"/>
                <c:pt idx="0">
                  <c:v>officialspamuk</c:v>
                </c:pt>
              </c:strCache>
            </c:strRef>
          </c:cat>
          <c:val>
            <c:numRef>
              <c:f>Sheet1!$J$2</c:f>
              <c:numCache>
                <c:formatCode>General</c:formatCode>
                <c:ptCount val="1"/>
                <c:pt idx="0">
                  <c:v>98</c:v>
                </c:pt>
              </c:numCache>
            </c:numRef>
          </c:val>
          <c:extLst>
            <c:ext xmlns:c16="http://schemas.microsoft.com/office/drawing/2014/chart" uri="{C3380CC4-5D6E-409C-BE32-E72D297353CC}">
              <c16:uniqueId val="{00000008-C914-408E-9A3C-0B58D9EEFF01}"/>
            </c:ext>
          </c:extLst>
        </c:ser>
        <c:ser>
          <c:idx val="9"/>
          <c:order val="9"/>
          <c:tx>
            <c:strRef>
              <c:f>Sheet1!$K$1</c:f>
              <c:strCache>
                <c:ptCount val="1"/>
                <c:pt idx="0">
                  <c:v>Male 65+</c:v>
                </c:pt>
              </c:strCache>
            </c:strRef>
          </c:tx>
          <c:spPr>
            <a:solidFill>
              <a:schemeClr val="accent4">
                <a:lumMod val="60000"/>
              </a:schemeClr>
            </a:solidFill>
            <a:ln>
              <a:noFill/>
            </a:ln>
            <a:effectLst/>
          </c:spPr>
          <c:invertIfNegative val="0"/>
          <c:cat>
            <c:strRef>
              <c:f>Sheet1!$A$2</c:f>
              <c:strCache>
                <c:ptCount val="1"/>
                <c:pt idx="0">
                  <c:v>officialspamuk</c:v>
                </c:pt>
              </c:strCache>
            </c:strRef>
          </c:cat>
          <c:val>
            <c:numRef>
              <c:f>Sheet1!$K$2</c:f>
              <c:numCache>
                <c:formatCode>General</c:formatCode>
                <c:ptCount val="1"/>
                <c:pt idx="0">
                  <c:v>66</c:v>
                </c:pt>
              </c:numCache>
            </c:numRef>
          </c:val>
          <c:extLst>
            <c:ext xmlns:c16="http://schemas.microsoft.com/office/drawing/2014/chart" uri="{C3380CC4-5D6E-409C-BE32-E72D297353CC}">
              <c16:uniqueId val="{00000009-C914-408E-9A3C-0B58D9EEFF01}"/>
            </c:ext>
          </c:extLst>
        </c:ser>
        <c:ser>
          <c:idx val="10"/>
          <c:order val="10"/>
          <c:tx>
            <c:strRef>
              <c:f>Sheet1!$L$1</c:f>
              <c:strCache>
                <c:ptCount val="1"/>
                <c:pt idx="0">
                  <c:v>Unknown 18-24</c:v>
                </c:pt>
              </c:strCache>
            </c:strRef>
          </c:tx>
          <c:spPr>
            <a:solidFill>
              <a:schemeClr val="accent5">
                <a:lumMod val="60000"/>
              </a:schemeClr>
            </a:solidFill>
            <a:ln>
              <a:noFill/>
            </a:ln>
            <a:effectLst/>
          </c:spPr>
          <c:invertIfNegative val="0"/>
          <c:cat>
            <c:strRef>
              <c:f>Sheet1!$A$2</c:f>
              <c:strCache>
                <c:ptCount val="1"/>
                <c:pt idx="0">
                  <c:v>officialspamuk</c:v>
                </c:pt>
              </c:strCache>
            </c:strRef>
          </c:cat>
          <c:val>
            <c:numRef>
              <c:f>Sheet1!$L$2</c:f>
              <c:numCache>
                <c:formatCode>General</c:formatCode>
                <c:ptCount val="1"/>
                <c:pt idx="0">
                  <c:v>56</c:v>
                </c:pt>
              </c:numCache>
            </c:numRef>
          </c:val>
          <c:extLst>
            <c:ext xmlns:c16="http://schemas.microsoft.com/office/drawing/2014/chart" uri="{C3380CC4-5D6E-409C-BE32-E72D297353CC}">
              <c16:uniqueId val="{0000000A-C914-408E-9A3C-0B58D9EEFF01}"/>
            </c:ext>
          </c:extLst>
        </c:ser>
        <c:ser>
          <c:idx val="11"/>
          <c:order val="11"/>
          <c:tx>
            <c:strRef>
              <c:f>Sheet1!$M$1</c:f>
              <c:strCache>
                <c:ptCount val="1"/>
                <c:pt idx="0">
                  <c:v>Female 18-24</c:v>
                </c:pt>
              </c:strCache>
            </c:strRef>
          </c:tx>
          <c:spPr>
            <a:solidFill>
              <a:schemeClr val="accent6">
                <a:lumMod val="60000"/>
              </a:schemeClr>
            </a:solidFill>
            <a:ln>
              <a:noFill/>
            </a:ln>
            <a:effectLst/>
          </c:spPr>
          <c:invertIfNegative val="0"/>
          <c:cat>
            <c:strRef>
              <c:f>Sheet1!$A$2</c:f>
              <c:strCache>
                <c:ptCount val="1"/>
                <c:pt idx="0">
                  <c:v>officialspamuk</c:v>
                </c:pt>
              </c:strCache>
            </c:strRef>
          </c:cat>
          <c:val>
            <c:numRef>
              <c:f>Sheet1!$M$2</c:f>
              <c:numCache>
                <c:formatCode>General</c:formatCode>
                <c:ptCount val="1"/>
                <c:pt idx="0">
                  <c:v>43</c:v>
                </c:pt>
              </c:numCache>
            </c:numRef>
          </c:val>
          <c:extLst>
            <c:ext xmlns:c16="http://schemas.microsoft.com/office/drawing/2014/chart" uri="{C3380CC4-5D6E-409C-BE32-E72D297353CC}">
              <c16:uniqueId val="{0000000B-C914-408E-9A3C-0B58D9EEFF01}"/>
            </c:ext>
          </c:extLst>
        </c:ser>
        <c:ser>
          <c:idx val="12"/>
          <c:order val="12"/>
          <c:tx>
            <c:strRef>
              <c:f>Sheet1!$N$1</c:f>
              <c:strCache>
                <c:ptCount val="1"/>
                <c:pt idx="0">
                  <c:v>Male 13-17</c:v>
                </c:pt>
              </c:strCache>
            </c:strRef>
          </c:tx>
          <c:spPr>
            <a:solidFill>
              <a:schemeClr val="accent1">
                <a:lumMod val="80000"/>
                <a:lumOff val="20000"/>
              </a:schemeClr>
            </a:solidFill>
            <a:ln>
              <a:noFill/>
            </a:ln>
            <a:effectLst/>
          </c:spPr>
          <c:invertIfNegative val="0"/>
          <c:cat>
            <c:strRef>
              <c:f>Sheet1!$A$2</c:f>
              <c:strCache>
                <c:ptCount val="1"/>
                <c:pt idx="0">
                  <c:v>officialspamuk</c:v>
                </c:pt>
              </c:strCache>
            </c:strRef>
          </c:cat>
          <c:val>
            <c:numRef>
              <c:f>Sheet1!$N$2</c:f>
              <c:numCache>
                <c:formatCode>General</c:formatCode>
                <c:ptCount val="1"/>
                <c:pt idx="0">
                  <c:v>36</c:v>
                </c:pt>
              </c:numCache>
            </c:numRef>
          </c:val>
          <c:extLst>
            <c:ext xmlns:c16="http://schemas.microsoft.com/office/drawing/2014/chart" uri="{C3380CC4-5D6E-409C-BE32-E72D297353CC}">
              <c16:uniqueId val="{0000000C-C914-408E-9A3C-0B58D9EEFF01}"/>
            </c:ext>
          </c:extLst>
        </c:ser>
        <c:ser>
          <c:idx val="13"/>
          <c:order val="13"/>
          <c:tx>
            <c:strRef>
              <c:f>Sheet1!$O$1</c:f>
              <c:strCache>
                <c:ptCount val="1"/>
                <c:pt idx="0">
                  <c:v>Female 65+</c:v>
                </c:pt>
              </c:strCache>
            </c:strRef>
          </c:tx>
          <c:spPr>
            <a:solidFill>
              <a:schemeClr val="accent2">
                <a:lumMod val="80000"/>
                <a:lumOff val="20000"/>
              </a:schemeClr>
            </a:solidFill>
            <a:ln>
              <a:noFill/>
            </a:ln>
            <a:effectLst/>
          </c:spPr>
          <c:invertIfNegative val="0"/>
          <c:cat>
            <c:strRef>
              <c:f>Sheet1!$A$2</c:f>
              <c:strCache>
                <c:ptCount val="1"/>
                <c:pt idx="0">
                  <c:v>officialspamuk</c:v>
                </c:pt>
              </c:strCache>
            </c:strRef>
          </c:cat>
          <c:val>
            <c:numRef>
              <c:f>Sheet1!$O$2</c:f>
              <c:numCache>
                <c:formatCode>General</c:formatCode>
                <c:ptCount val="1"/>
                <c:pt idx="0">
                  <c:v>32</c:v>
                </c:pt>
              </c:numCache>
            </c:numRef>
          </c:val>
          <c:extLst>
            <c:ext xmlns:c16="http://schemas.microsoft.com/office/drawing/2014/chart" uri="{C3380CC4-5D6E-409C-BE32-E72D297353CC}">
              <c16:uniqueId val="{0000000D-C914-408E-9A3C-0B58D9EEFF01}"/>
            </c:ext>
          </c:extLst>
        </c:ser>
        <c:ser>
          <c:idx val="14"/>
          <c:order val="14"/>
          <c:tx>
            <c:strRef>
              <c:f>Sheet1!$P$1</c:f>
              <c:strCache>
                <c:ptCount val="1"/>
                <c:pt idx="0">
                  <c:v>Unknown 25-34</c:v>
                </c:pt>
              </c:strCache>
            </c:strRef>
          </c:tx>
          <c:spPr>
            <a:solidFill>
              <a:schemeClr val="accent3">
                <a:lumMod val="80000"/>
                <a:lumOff val="20000"/>
              </a:schemeClr>
            </a:solidFill>
            <a:ln>
              <a:noFill/>
            </a:ln>
            <a:effectLst/>
          </c:spPr>
          <c:invertIfNegative val="0"/>
          <c:cat>
            <c:strRef>
              <c:f>Sheet1!$A$2</c:f>
              <c:strCache>
                <c:ptCount val="1"/>
                <c:pt idx="0">
                  <c:v>officialspamuk</c:v>
                </c:pt>
              </c:strCache>
            </c:strRef>
          </c:cat>
          <c:val>
            <c:numRef>
              <c:f>Sheet1!$P$2</c:f>
              <c:numCache>
                <c:formatCode>General</c:formatCode>
                <c:ptCount val="1"/>
                <c:pt idx="0">
                  <c:v>31</c:v>
                </c:pt>
              </c:numCache>
            </c:numRef>
          </c:val>
          <c:extLst>
            <c:ext xmlns:c16="http://schemas.microsoft.com/office/drawing/2014/chart" uri="{C3380CC4-5D6E-409C-BE32-E72D297353CC}">
              <c16:uniqueId val="{0000000E-C914-408E-9A3C-0B58D9EEFF01}"/>
            </c:ext>
          </c:extLst>
        </c:ser>
        <c:ser>
          <c:idx val="15"/>
          <c:order val="15"/>
          <c:tx>
            <c:strRef>
              <c:f>Sheet1!$Q$1</c:f>
              <c:strCache>
                <c:ptCount val="1"/>
                <c:pt idx="0">
                  <c:v>Unknown 35-44</c:v>
                </c:pt>
              </c:strCache>
            </c:strRef>
          </c:tx>
          <c:spPr>
            <a:solidFill>
              <a:schemeClr val="accent4">
                <a:lumMod val="80000"/>
                <a:lumOff val="20000"/>
              </a:schemeClr>
            </a:solidFill>
            <a:ln>
              <a:noFill/>
            </a:ln>
            <a:effectLst/>
          </c:spPr>
          <c:invertIfNegative val="0"/>
          <c:cat>
            <c:strRef>
              <c:f>Sheet1!$A$2</c:f>
              <c:strCache>
                <c:ptCount val="1"/>
                <c:pt idx="0">
                  <c:v>officialspamuk</c:v>
                </c:pt>
              </c:strCache>
            </c:strRef>
          </c:cat>
          <c:val>
            <c:numRef>
              <c:f>Sheet1!$Q$2</c:f>
              <c:numCache>
                <c:formatCode>General</c:formatCode>
                <c:ptCount val="1"/>
                <c:pt idx="0">
                  <c:v>31</c:v>
                </c:pt>
              </c:numCache>
            </c:numRef>
          </c:val>
          <c:extLst>
            <c:ext xmlns:c16="http://schemas.microsoft.com/office/drawing/2014/chart" uri="{C3380CC4-5D6E-409C-BE32-E72D297353CC}">
              <c16:uniqueId val="{0000000F-C914-408E-9A3C-0B58D9EEFF01}"/>
            </c:ext>
          </c:extLst>
        </c:ser>
        <c:ser>
          <c:idx val="16"/>
          <c:order val="16"/>
          <c:tx>
            <c:strRef>
              <c:f>Sheet1!$R$1</c:f>
              <c:strCache>
                <c:ptCount val="1"/>
                <c:pt idx="0">
                  <c:v>Unknown 45-54</c:v>
                </c:pt>
              </c:strCache>
            </c:strRef>
          </c:tx>
          <c:spPr>
            <a:solidFill>
              <a:schemeClr val="accent5">
                <a:lumMod val="80000"/>
                <a:lumOff val="20000"/>
              </a:schemeClr>
            </a:solidFill>
            <a:ln>
              <a:noFill/>
            </a:ln>
            <a:effectLst/>
          </c:spPr>
          <c:invertIfNegative val="0"/>
          <c:cat>
            <c:strRef>
              <c:f>Sheet1!$A$2</c:f>
              <c:strCache>
                <c:ptCount val="1"/>
                <c:pt idx="0">
                  <c:v>officialspamuk</c:v>
                </c:pt>
              </c:strCache>
            </c:strRef>
          </c:cat>
          <c:val>
            <c:numRef>
              <c:f>Sheet1!$R$2</c:f>
              <c:numCache>
                <c:formatCode>General</c:formatCode>
                <c:ptCount val="1"/>
                <c:pt idx="0">
                  <c:v>31</c:v>
                </c:pt>
              </c:numCache>
            </c:numRef>
          </c:val>
          <c:extLst>
            <c:ext xmlns:c16="http://schemas.microsoft.com/office/drawing/2014/chart" uri="{C3380CC4-5D6E-409C-BE32-E72D297353CC}">
              <c16:uniqueId val="{00000010-C914-408E-9A3C-0B58D9EEFF01}"/>
            </c:ext>
          </c:extLst>
        </c:ser>
        <c:ser>
          <c:idx val="17"/>
          <c:order val="17"/>
          <c:tx>
            <c:strRef>
              <c:f>Sheet1!$S$1</c:f>
              <c:strCache>
                <c:ptCount val="1"/>
                <c:pt idx="0">
                  <c:v>Unknown 13-17</c:v>
                </c:pt>
              </c:strCache>
            </c:strRef>
          </c:tx>
          <c:spPr>
            <a:solidFill>
              <a:schemeClr val="accent6">
                <a:lumMod val="80000"/>
                <a:lumOff val="20000"/>
              </a:schemeClr>
            </a:solidFill>
            <a:ln>
              <a:noFill/>
            </a:ln>
            <a:effectLst/>
          </c:spPr>
          <c:invertIfNegative val="0"/>
          <c:cat>
            <c:strRef>
              <c:f>Sheet1!$A$2</c:f>
              <c:strCache>
                <c:ptCount val="1"/>
                <c:pt idx="0">
                  <c:v>officialspamuk</c:v>
                </c:pt>
              </c:strCache>
            </c:strRef>
          </c:cat>
          <c:val>
            <c:numRef>
              <c:f>Sheet1!$S$2</c:f>
              <c:numCache>
                <c:formatCode>General</c:formatCode>
                <c:ptCount val="1"/>
                <c:pt idx="0">
                  <c:v>15</c:v>
                </c:pt>
              </c:numCache>
            </c:numRef>
          </c:val>
          <c:extLst>
            <c:ext xmlns:c16="http://schemas.microsoft.com/office/drawing/2014/chart" uri="{C3380CC4-5D6E-409C-BE32-E72D297353CC}">
              <c16:uniqueId val="{00000011-C914-408E-9A3C-0B58D9EEFF01}"/>
            </c:ext>
          </c:extLst>
        </c:ser>
        <c:ser>
          <c:idx val="18"/>
          <c:order val="18"/>
          <c:tx>
            <c:strRef>
              <c:f>Sheet1!$T$1</c:f>
              <c:strCache>
                <c:ptCount val="1"/>
                <c:pt idx="0">
                  <c:v>Female 13-17</c:v>
                </c:pt>
              </c:strCache>
            </c:strRef>
          </c:tx>
          <c:spPr>
            <a:solidFill>
              <a:schemeClr val="accent1">
                <a:lumMod val="80000"/>
              </a:schemeClr>
            </a:solidFill>
            <a:ln>
              <a:noFill/>
            </a:ln>
            <a:effectLst/>
          </c:spPr>
          <c:invertIfNegative val="0"/>
          <c:cat>
            <c:strRef>
              <c:f>Sheet1!$A$2</c:f>
              <c:strCache>
                <c:ptCount val="1"/>
                <c:pt idx="0">
                  <c:v>officialspamuk</c:v>
                </c:pt>
              </c:strCache>
            </c:strRef>
          </c:cat>
          <c:val>
            <c:numRef>
              <c:f>Sheet1!$T$2</c:f>
              <c:numCache>
                <c:formatCode>General</c:formatCode>
                <c:ptCount val="1"/>
                <c:pt idx="0">
                  <c:v>10</c:v>
                </c:pt>
              </c:numCache>
            </c:numRef>
          </c:val>
          <c:extLst>
            <c:ext xmlns:c16="http://schemas.microsoft.com/office/drawing/2014/chart" uri="{C3380CC4-5D6E-409C-BE32-E72D297353CC}">
              <c16:uniqueId val="{00000012-C914-408E-9A3C-0B58D9EEFF01}"/>
            </c:ext>
          </c:extLst>
        </c:ser>
        <c:ser>
          <c:idx val="19"/>
          <c:order val="19"/>
          <c:tx>
            <c:strRef>
              <c:f>Sheet1!$U$1</c:f>
              <c:strCache>
                <c:ptCount val="1"/>
                <c:pt idx="0">
                  <c:v>Unknown 55-64</c:v>
                </c:pt>
              </c:strCache>
            </c:strRef>
          </c:tx>
          <c:spPr>
            <a:solidFill>
              <a:schemeClr val="accent2">
                <a:lumMod val="80000"/>
              </a:schemeClr>
            </a:solidFill>
            <a:ln>
              <a:noFill/>
            </a:ln>
            <a:effectLst/>
          </c:spPr>
          <c:invertIfNegative val="0"/>
          <c:cat>
            <c:strRef>
              <c:f>Sheet1!$A$2</c:f>
              <c:strCache>
                <c:ptCount val="1"/>
                <c:pt idx="0">
                  <c:v>officialspamuk</c:v>
                </c:pt>
              </c:strCache>
            </c:strRef>
          </c:cat>
          <c:val>
            <c:numRef>
              <c:f>Sheet1!$U$2</c:f>
              <c:numCache>
                <c:formatCode>General</c:formatCode>
                <c:ptCount val="1"/>
                <c:pt idx="0">
                  <c:v>9</c:v>
                </c:pt>
              </c:numCache>
            </c:numRef>
          </c:val>
          <c:extLst>
            <c:ext xmlns:c16="http://schemas.microsoft.com/office/drawing/2014/chart" uri="{C3380CC4-5D6E-409C-BE32-E72D297353CC}">
              <c16:uniqueId val="{00000013-C914-408E-9A3C-0B58D9EEFF01}"/>
            </c:ext>
          </c:extLst>
        </c:ser>
        <c:ser>
          <c:idx val="20"/>
          <c:order val="20"/>
          <c:tx>
            <c:strRef>
              <c:f>Sheet1!$V$1</c:f>
              <c:strCache>
                <c:ptCount val="1"/>
                <c:pt idx="0">
                  <c:v>Unknown 65+</c:v>
                </c:pt>
              </c:strCache>
            </c:strRef>
          </c:tx>
          <c:spPr>
            <a:solidFill>
              <a:schemeClr val="accent3">
                <a:lumMod val="80000"/>
              </a:schemeClr>
            </a:solidFill>
            <a:ln>
              <a:noFill/>
            </a:ln>
            <a:effectLst/>
          </c:spPr>
          <c:invertIfNegative val="0"/>
          <c:cat>
            <c:strRef>
              <c:f>Sheet1!$A$2</c:f>
              <c:strCache>
                <c:ptCount val="1"/>
                <c:pt idx="0">
                  <c:v>officialspamuk</c:v>
                </c:pt>
              </c:strCache>
            </c:strRef>
          </c:cat>
          <c:val>
            <c:numRef>
              <c:f>Sheet1!$V$2</c:f>
              <c:numCache>
                <c:formatCode>General</c:formatCode>
                <c:ptCount val="1"/>
                <c:pt idx="0">
                  <c:v>2</c:v>
                </c:pt>
              </c:numCache>
            </c:numRef>
          </c:val>
          <c:extLst>
            <c:ext xmlns:c16="http://schemas.microsoft.com/office/drawing/2014/chart" uri="{C3380CC4-5D6E-409C-BE32-E72D297353CC}">
              <c16:uniqueId val="{00000014-C914-408E-9A3C-0B58D9EEFF01}"/>
            </c:ext>
          </c:extLst>
        </c:ser>
        <c:dLbls>
          <c:showLegendKey val="0"/>
          <c:showVal val="0"/>
          <c:showCatName val="0"/>
          <c:showSerName val="0"/>
          <c:showPercent val="0"/>
          <c:showBubbleSize val="0"/>
        </c:dLbls>
        <c:gapWidth val="150"/>
        <c:overlap val="100"/>
        <c:axId val="527493912"/>
        <c:axId val="527497192"/>
      </c:barChart>
      <c:catAx>
        <c:axId val="527493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7497192"/>
        <c:crosses val="autoZero"/>
        <c:auto val="1"/>
        <c:lblAlgn val="ctr"/>
        <c:lblOffset val="100"/>
        <c:noMultiLvlLbl val="0"/>
      </c:catAx>
      <c:valAx>
        <c:axId val="5274971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7493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728E3-2B08-4982-BE6B-105EC57CEA46}"/>
              </a:ext>
            </a:extLst>
          </p:cNvPr>
          <p:cNvSpPr>
            <a:spLocks noGrp="1"/>
          </p:cNvSpPr>
          <p:nvPr>
            <p:ph type="ctrTitle"/>
          </p:nvPr>
        </p:nvSpPr>
        <p:spPr/>
        <p:txBody>
          <a:bodyPr/>
          <a:lstStyle/>
          <a:p>
            <a:r>
              <a:rPr lang="en-US"/>
              <a:t>SPAM 2021 Q3 Report</a:t>
            </a:r>
          </a:p>
        </p:txBody>
      </p:sp>
      <p:sp>
        <p:nvSpPr>
          <p:cNvPr id="3" name="Subtitle 2">
            <a:extLst>
              <a:ext uri="{FF2B5EF4-FFF2-40B4-BE49-F238E27FC236}">
                <a16:creationId xmlns:a16="http://schemas.microsoft.com/office/drawing/2014/main" id="{AB44837E-2ACB-48F9-BDF2-E9F6A4603B99}"/>
              </a:ext>
            </a:extLst>
          </p:cNvPr>
          <p:cNvSpPr>
            <a:spLocks noGrp="1"/>
          </p:cNvSpPr>
          <p:nvPr>
            <p:ph type="subTitle" idx="1"/>
          </p:nvPr>
        </p:nvSpPr>
        <p:spPr/>
        <p:txBody>
          <a:bodyPr/>
          <a:lstStyle/>
          <a:p>
            <a:r>
              <a:rPr lang="en-US"/>
              <a:t>Kerbang</a:t>
            </a:r>
          </a:p>
        </p:txBody>
      </p:sp>
    </p:spTree>
    <p:extLst>
      <p:ext uri="{BB962C8B-B14F-4D97-AF65-F5344CB8AC3E}">
        <p14:creationId xmlns:p14="http://schemas.microsoft.com/office/powerpoint/2010/main" val="31178170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17B7F-4786-47EE-8AE3-C48CE9F3EB91}"/>
              </a:ext>
            </a:extLst>
          </p:cNvPr>
          <p:cNvSpPr>
            <a:spLocks noGrp="1"/>
          </p:cNvSpPr>
          <p:nvPr>
            <p:ph type="title"/>
          </p:nvPr>
        </p:nvSpPr>
        <p:spPr/>
        <p:txBody>
          <a:bodyPr/>
          <a:lstStyle/>
          <a:p>
            <a:r>
              <a:rPr lang="en-US"/>
              <a:t>Facebook Impressions | All Pages</a:t>
            </a:r>
          </a:p>
        </p:txBody>
      </p:sp>
      <p:graphicFrame>
        <p:nvGraphicFramePr>
          <p:cNvPr id="6" name="Chart Placeholder 5">
            <a:extLst>
              <a:ext uri="{FF2B5EF4-FFF2-40B4-BE49-F238E27FC236}">
                <a16:creationId xmlns:a16="http://schemas.microsoft.com/office/drawing/2014/main" id="{BB985BE9-CC4C-48F5-BC09-20C29ED00890}"/>
              </a:ext>
            </a:extLst>
          </p:cNvPr>
          <p:cNvGraphicFramePr>
            <a:graphicFrameLocks noGrp="1"/>
          </p:cNvGraphicFramePr>
          <p:nvPr>
            <p:ph type="chart" sz="quarter" idx="13"/>
            <p:extLst>
              <p:ext uri="{D42A27DB-BD31-4B8C-83A1-F6EECF244321}">
                <p14:modId xmlns:p14="http://schemas.microsoft.com/office/powerpoint/2010/main" val="11988630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D5478E-C9A3-4952-9CD1-BA81261083F4}"/>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B2DA4C25-6CCF-4BF6-BB82-AA3A288DD0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45336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6AA6D-631F-4A4D-8BE6-6EEEB4828828}"/>
              </a:ext>
            </a:extLst>
          </p:cNvPr>
          <p:cNvSpPr>
            <a:spLocks noGrp="1"/>
          </p:cNvSpPr>
          <p:nvPr>
            <p:ph type="title"/>
          </p:nvPr>
        </p:nvSpPr>
        <p:spPr/>
        <p:txBody>
          <a:bodyPr/>
          <a:lstStyle/>
          <a:p>
            <a:r>
              <a:rPr lang="en-US"/>
              <a:t>Facebook Average Interactions Per Post | All Pages</a:t>
            </a:r>
          </a:p>
        </p:txBody>
      </p:sp>
      <p:graphicFrame>
        <p:nvGraphicFramePr>
          <p:cNvPr id="6" name="Chart Placeholder 5">
            <a:extLst>
              <a:ext uri="{FF2B5EF4-FFF2-40B4-BE49-F238E27FC236}">
                <a16:creationId xmlns:a16="http://schemas.microsoft.com/office/drawing/2014/main" id="{5CB3ECA2-A59D-4C89-95D2-147777B807A7}"/>
              </a:ext>
            </a:extLst>
          </p:cNvPr>
          <p:cNvGraphicFramePr>
            <a:graphicFrameLocks noGrp="1"/>
          </p:cNvGraphicFramePr>
          <p:nvPr>
            <p:ph type="chart" sz="quarter" idx="13"/>
            <p:extLst>
              <p:ext uri="{D42A27DB-BD31-4B8C-83A1-F6EECF244321}">
                <p14:modId xmlns:p14="http://schemas.microsoft.com/office/powerpoint/2010/main" val="16736352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5C9D77-2BA8-42EF-937C-4EBB56380E4B}"/>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376D7C28-2DD0-4215-A164-5B49F05A2A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43150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DF3C0-608A-4DE0-9439-284642CF6C13}"/>
              </a:ext>
            </a:extLst>
          </p:cNvPr>
          <p:cNvSpPr>
            <a:spLocks noGrp="1"/>
          </p:cNvSpPr>
          <p:nvPr>
            <p:ph type="title"/>
          </p:nvPr>
        </p:nvSpPr>
        <p:spPr/>
        <p:txBody>
          <a:bodyPr/>
          <a:lstStyle/>
          <a:p>
            <a:r>
              <a:rPr lang="en-US"/>
              <a:t>Facebook Engaged Users | All Pages</a:t>
            </a:r>
          </a:p>
        </p:txBody>
      </p:sp>
      <p:graphicFrame>
        <p:nvGraphicFramePr>
          <p:cNvPr id="6" name="Chart Placeholder 5">
            <a:extLst>
              <a:ext uri="{FF2B5EF4-FFF2-40B4-BE49-F238E27FC236}">
                <a16:creationId xmlns:a16="http://schemas.microsoft.com/office/drawing/2014/main" id="{3F143765-B3A2-4E75-82C9-E61EFD91F54F}"/>
              </a:ext>
            </a:extLst>
          </p:cNvPr>
          <p:cNvGraphicFramePr>
            <a:graphicFrameLocks noGrp="1"/>
          </p:cNvGraphicFramePr>
          <p:nvPr>
            <p:ph type="chart" sz="quarter" idx="13"/>
            <p:extLst>
              <p:ext uri="{D42A27DB-BD31-4B8C-83A1-F6EECF244321}">
                <p14:modId xmlns:p14="http://schemas.microsoft.com/office/powerpoint/2010/main" val="26495606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049514-538F-41B1-937B-AB8A2E0E37E1}"/>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3BE54623-AD95-4A22-91E0-73B4F7A288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83033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5B00A-14A4-4BE7-AF50-2BBD83CA40F8}"/>
              </a:ext>
            </a:extLst>
          </p:cNvPr>
          <p:cNvSpPr>
            <a:spLocks noGrp="1"/>
          </p:cNvSpPr>
          <p:nvPr>
            <p:ph type="title"/>
          </p:nvPr>
        </p:nvSpPr>
        <p:spPr/>
        <p:txBody>
          <a:bodyPr/>
          <a:lstStyle/>
          <a:p>
            <a:r>
              <a:rPr lang="en-US"/>
              <a:t>Facebook Engagement Rate By Post Type | All Pages</a:t>
            </a:r>
          </a:p>
        </p:txBody>
      </p:sp>
      <p:graphicFrame>
        <p:nvGraphicFramePr>
          <p:cNvPr id="6" name="Chart Placeholder 5">
            <a:extLst>
              <a:ext uri="{FF2B5EF4-FFF2-40B4-BE49-F238E27FC236}">
                <a16:creationId xmlns:a16="http://schemas.microsoft.com/office/drawing/2014/main" id="{FA01A695-1CBF-43BD-825D-D6C434C11CD3}"/>
              </a:ext>
            </a:extLst>
          </p:cNvPr>
          <p:cNvGraphicFramePr>
            <a:graphicFrameLocks noGrp="1"/>
          </p:cNvGraphicFramePr>
          <p:nvPr>
            <p:ph type="chart" sz="quarter" idx="13"/>
            <p:extLst>
              <p:ext uri="{D42A27DB-BD31-4B8C-83A1-F6EECF244321}">
                <p14:modId xmlns:p14="http://schemas.microsoft.com/office/powerpoint/2010/main" val="25127044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6F30A7-5AB9-49E6-9B97-E15A87A6E118}"/>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1FA8A2AF-0982-4A6B-9B1B-C3F409DD85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90067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17357-AC0B-42BC-90D1-4E8B67361F6E}"/>
              </a:ext>
            </a:extLst>
          </p:cNvPr>
          <p:cNvSpPr>
            <a:spLocks noGrp="1"/>
          </p:cNvSpPr>
          <p:nvPr>
            <p:ph type="title"/>
          </p:nvPr>
        </p:nvSpPr>
        <p:spPr/>
        <p:txBody>
          <a:bodyPr/>
          <a:lstStyle/>
          <a:p>
            <a:r>
              <a:rPr lang="en-US"/>
              <a:t>Facebook Engagement Rate | All Pages</a:t>
            </a:r>
          </a:p>
        </p:txBody>
      </p:sp>
      <p:graphicFrame>
        <p:nvGraphicFramePr>
          <p:cNvPr id="6" name="Chart Placeholder 5">
            <a:extLst>
              <a:ext uri="{FF2B5EF4-FFF2-40B4-BE49-F238E27FC236}">
                <a16:creationId xmlns:a16="http://schemas.microsoft.com/office/drawing/2014/main" id="{AF9C5759-E11A-49E6-9A22-297E138A1B1C}"/>
              </a:ext>
            </a:extLst>
          </p:cNvPr>
          <p:cNvGraphicFramePr>
            <a:graphicFrameLocks noGrp="1"/>
          </p:cNvGraphicFramePr>
          <p:nvPr>
            <p:ph type="chart" sz="quarter" idx="13"/>
            <p:extLst>
              <p:ext uri="{D42A27DB-BD31-4B8C-83A1-F6EECF244321}">
                <p14:modId xmlns:p14="http://schemas.microsoft.com/office/powerpoint/2010/main" val="19259821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1ACC9B-3458-4E4D-9C4E-307C081BD384}"/>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31A6C79D-71DA-414F-B844-133BD0DE1B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3789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0CC57-2C20-4DFF-A0F7-E8F5EEE5BEBA}"/>
              </a:ext>
            </a:extLst>
          </p:cNvPr>
          <p:cNvSpPr>
            <a:spLocks noGrp="1"/>
          </p:cNvSpPr>
          <p:nvPr>
            <p:ph type="title"/>
          </p:nvPr>
        </p:nvSpPr>
        <p:spPr/>
        <p:txBody>
          <a:bodyPr/>
          <a:lstStyle/>
          <a:p>
            <a:r>
              <a:rPr lang="en-US"/>
              <a:t>Facebook Video Views | All Pages</a:t>
            </a:r>
          </a:p>
        </p:txBody>
      </p:sp>
      <p:graphicFrame>
        <p:nvGraphicFramePr>
          <p:cNvPr id="6" name="Chart Placeholder 5">
            <a:extLst>
              <a:ext uri="{FF2B5EF4-FFF2-40B4-BE49-F238E27FC236}">
                <a16:creationId xmlns:a16="http://schemas.microsoft.com/office/drawing/2014/main" id="{E53C6CF3-EE6B-4DCB-BBD9-299E09F8306C}"/>
              </a:ext>
            </a:extLst>
          </p:cNvPr>
          <p:cNvGraphicFramePr>
            <a:graphicFrameLocks noGrp="1"/>
          </p:cNvGraphicFramePr>
          <p:nvPr>
            <p:ph type="chart" sz="quarter" idx="13"/>
            <p:extLst>
              <p:ext uri="{D42A27DB-BD31-4B8C-83A1-F6EECF244321}">
                <p14:modId xmlns:p14="http://schemas.microsoft.com/office/powerpoint/2010/main" val="35688573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826271-3AA9-46D8-ABE9-8DB55744C32A}"/>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A7F60631-B9CF-40FD-ABCB-FFA5220219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83051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8271D-598F-4BE4-AFDF-0A326F13A40A}"/>
              </a:ext>
            </a:extLst>
          </p:cNvPr>
          <p:cNvSpPr>
            <a:spLocks noGrp="1"/>
          </p:cNvSpPr>
          <p:nvPr>
            <p:ph type="title"/>
          </p:nvPr>
        </p:nvSpPr>
        <p:spPr/>
        <p:txBody>
          <a:bodyPr/>
          <a:lstStyle/>
          <a:p>
            <a:r>
              <a:rPr lang="en-US"/>
              <a:t>Facebook Interactions Distribution | All Pages</a:t>
            </a:r>
          </a:p>
        </p:txBody>
      </p:sp>
      <p:graphicFrame>
        <p:nvGraphicFramePr>
          <p:cNvPr id="6" name="Chart Placeholder 5">
            <a:extLst>
              <a:ext uri="{FF2B5EF4-FFF2-40B4-BE49-F238E27FC236}">
                <a16:creationId xmlns:a16="http://schemas.microsoft.com/office/drawing/2014/main" id="{6342CDBE-B0E0-4AA2-894B-C02EB9985305}"/>
              </a:ext>
            </a:extLst>
          </p:cNvPr>
          <p:cNvGraphicFramePr>
            <a:graphicFrameLocks noGrp="1"/>
          </p:cNvGraphicFramePr>
          <p:nvPr>
            <p:ph type="chart" sz="quarter" idx="13"/>
            <p:extLst>
              <p:ext uri="{D42A27DB-BD31-4B8C-83A1-F6EECF244321}">
                <p14:modId xmlns:p14="http://schemas.microsoft.com/office/powerpoint/2010/main" val="36821421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10DA5C-3A7C-4950-B659-CDAC433742D0}"/>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BDE3EE12-C0DD-4F6F-AE81-E9E72FDFC3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47265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C0448-B07F-4004-B16C-D93B2839F914}"/>
              </a:ext>
            </a:extLst>
          </p:cNvPr>
          <p:cNvSpPr>
            <a:spLocks noGrp="1"/>
          </p:cNvSpPr>
          <p:nvPr>
            <p:ph type="title"/>
          </p:nvPr>
        </p:nvSpPr>
        <p:spPr/>
        <p:txBody>
          <a:bodyPr/>
          <a:lstStyle/>
          <a:p>
            <a:r>
              <a:rPr lang="en-US"/>
              <a:t>Facebook Fan Demographics | All Pages</a:t>
            </a:r>
          </a:p>
        </p:txBody>
      </p:sp>
      <p:graphicFrame>
        <p:nvGraphicFramePr>
          <p:cNvPr id="6" name="Chart Placeholder 5">
            <a:extLst>
              <a:ext uri="{FF2B5EF4-FFF2-40B4-BE49-F238E27FC236}">
                <a16:creationId xmlns:a16="http://schemas.microsoft.com/office/drawing/2014/main" id="{896AC232-A421-490A-95C9-5A9D96D09D52}"/>
              </a:ext>
            </a:extLst>
          </p:cNvPr>
          <p:cNvGraphicFramePr>
            <a:graphicFrameLocks noGrp="1"/>
          </p:cNvGraphicFramePr>
          <p:nvPr>
            <p:ph type="chart" sz="quarter" idx="13"/>
            <p:extLst>
              <p:ext uri="{D42A27DB-BD31-4B8C-83A1-F6EECF244321}">
                <p14:modId xmlns:p14="http://schemas.microsoft.com/office/powerpoint/2010/main" val="14186760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0C0580-13C0-4E8D-8686-B53C1173AEE2}"/>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7C3FED0F-B2B0-4F28-8571-A477143B95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80243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085CB-683A-49E5-B34F-097F644F7BFF}"/>
              </a:ext>
            </a:extLst>
          </p:cNvPr>
          <p:cNvSpPr>
            <a:spLocks noGrp="1"/>
          </p:cNvSpPr>
          <p:nvPr>
            <p:ph type="title"/>
          </p:nvPr>
        </p:nvSpPr>
        <p:spPr/>
        <p:txBody>
          <a:bodyPr/>
          <a:lstStyle/>
          <a:p>
            <a:r>
              <a:rPr lang="en-US"/>
              <a:t>Facebook Ads Performance Table | All Pages - 1 of 10</a:t>
            </a:r>
          </a:p>
        </p:txBody>
      </p:sp>
      <p:graphicFrame>
        <p:nvGraphicFramePr>
          <p:cNvPr id="5" name="Table Placeholder 4">
            <a:extLst>
              <a:ext uri="{FF2B5EF4-FFF2-40B4-BE49-F238E27FC236}">
                <a16:creationId xmlns:a16="http://schemas.microsoft.com/office/drawing/2014/main" id="{100E5E4D-0EE3-4724-AE2F-364836BEABF6}"/>
              </a:ext>
            </a:extLst>
          </p:cNvPr>
          <p:cNvGraphicFramePr>
            <a:graphicFrameLocks noGrp="1"/>
          </p:cNvGraphicFramePr>
          <p:nvPr>
            <p:ph type="tbl" sz="quarter" idx="13"/>
            <p:extLst>
              <p:ext uri="{D42A27DB-BD31-4B8C-83A1-F6EECF244321}">
                <p14:modId xmlns:p14="http://schemas.microsoft.com/office/powerpoint/2010/main" val="3725808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37225838"/>
                    </a:ext>
                  </a:extLst>
                </a:gridCol>
                <a:gridCol w="1975104">
                  <a:extLst>
                    <a:ext uri="{9D8B030D-6E8A-4147-A177-3AD203B41FA5}">
                      <a16:colId xmlns:a16="http://schemas.microsoft.com/office/drawing/2014/main" val="2059563181"/>
                    </a:ext>
                  </a:extLst>
                </a:gridCol>
                <a:gridCol w="740664">
                  <a:extLst>
                    <a:ext uri="{9D8B030D-6E8A-4147-A177-3AD203B41FA5}">
                      <a16:colId xmlns:a16="http://schemas.microsoft.com/office/drawing/2014/main" val="2358587350"/>
                    </a:ext>
                  </a:extLst>
                </a:gridCol>
                <a:gridCol w="740664">
                  <a:extLst>
                    <a:ext uri="{9D8B030D-6E8A-4147-A177-3AD203B41FA5}">
                      <a16:colId xmlns:a16="http://schemas.microsoft.com/office/drawing/2014/main" val="243490910"/>
                    </a:ext>
                  </a:extLst>
                </a:gridCol>
                <a:gridCol w="740664">
                  <a:extLst>
                    <a:ext uri="{9D8B030D-6E8A-4147-A177-3AD203B41FA5}">
                      <a16:colId xmlns:a16="http://schemas.microsoft.com/office/drawing/2014/main" val="1409082838"/>
                    </a:ext>
                  </a:extLst>
                </a:gridCol>
                <a:gridCol w="740664">
                  <a:extLst>
                    <a:ext uri="{9D8B030D-6E8A-4147-A177-3AD203B41FA5}">
                      <a16:colId xmlns:a16="http://schemas.microsoft.com/office/drawing/2014/main" val="706315574"/>
                    </a:ext>
                  </a:extLst>
                </a:gridCol>
                <a:gridCol w="740664">
                  <a:extLst>
                    <a:ext uri="{9D8B030D-6E8A-4147-A177-3AD203B41FA5}">
                      <a16:colId xmlns:a16="http://schemas.microsoft.com/office/drawing/2014/main" val="3370841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527354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- 2021-07-05 09:18:26</a:t>
                      </a:r>
                      <a:r>
                        <a:rPr kumimoji="0" lang="en-US" sz="1000" b="0" i="0" u="none" strike="noStrike" kern="1200" cap="none" spc="0" normalizeH="0" baseline="0" noProof="0">
                          <a:ln>
                            <a:noFill/>
                          </a:ln>
                          <a:solidFill>
                            <a:prstClr val="black"/>
                          </a:solidFill>
                          <a:effectLst/>
                          <a:uLnTx/>
                          <a:uFillTx/>
                          <a:latin typeface="+mn-lt"/>
                          <a:ea typeface="+mn-ea"/>
                          <a:cs typeface="+mn-cs"/>
                        </a:rPr>
                        <a:t>
 SIZZLE PORK AND MMM™…MMMILES OF SAND. #GETTHECANOUT.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15.13418-10/s720x720/204270118_971079560411155_8509150105810852887_n.jpg?_nc_cat=107&amp;ccb=1-5&amp;_nc_sid=ad6a45&amp;_nc_ohc=m2RmSiMNNRgAX-6Oi3Z&amp;_nc_ht=scontent.fzty3-2.fna&amp;edm=AKIiGfEEAAAA&amp;oh=54eeecd1f479834d1455b4bc39d6f274&amp;oe=616EBA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extLst>
                  <a:ext uri="{0D108BD9-81ED-4DB2-BD59-A6C34878D82A}">
                    <a16:rowId xmlns:a16="http://schemas.microsoft.com/office/drawing/2014/main" val="4262195991"/>
                  </a:ext>
                </a:extLst>
              </a:tr>
            </a:tbl>
          </a:graphicData>
        </a:graphic>
      </p:graphicFrame>
      <p:sp>
        <p:nvSpPr>
          <p:cNvPr id="4" name="Text Placeholder 3">
            <a:extLst>
              <a:ext uri="{FF2B5EF4-FFF2-40B4-BE49-F238E27FC236}">
                <a16:creationId xmlns:a16="http://schemas.microsoft.com/office/drawing/2014/main" id="{EB5CD050-E829-4DB4-9DC1-D305CEB75820}"/>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6730532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4F514-327D-416E-8815-98A6559C66F8}"/>
              </a:ext>
            </a:extLst>
          </p:cNvPr>
          <p:cNvSpPr>
            <a:spLocks noGrp="1"/>
          </p:cNvSpPr>
          <p:nvPr>
            <p:ph type="title"/>
          </p:nvPr>
        </p:nvSpPr>
        <p:spPr/>
        <p:txBody>
          <a:bodyPr/>
          <a:lstStyle/>
          <a:p>
            <a:r>
              <a:rPr lang="en-US"/>
              <a:t>Facebook Ads Performance Table | All Pages - 2 of 10</a:t>
            </a:r>
          </a:p>
        </p:txBody>
      </p:sp>
      <p:graphicFrame>
        <p:nvGraphicFramePr>
          <p:cNvPr id="5" name="Table Placeholder 4">
            <a:extLst>
              <a:ext uri="{FF2B5EF4-FFF2-40B4-BE49-F238E27FC236}">
                <a16:creationId xmlns:a16="http://schemas.microsoft.com/office/drawing/2014/main" id="{D81A469E-3C46-44AE-A9FC-94ACC9EA48A6}"/>
              </a:ext>
            </a:extLst>
          </p:cNvPr>
          <p:cNvGraphicFramePr>
            <a:graphicFrameLocks noGrp="1"/>
          </p:cNvGraphicFramePr>
          <p:nvPr>
            <p:ph type="tbl" sz="quarter" idx="13"/>
            <p:extLst>
              <p:ext uri="{D42A27DB-BD31-4B8C-83A1-F6EECF244321}">
                <p14:modId xmlns:p14="http://schemas.microsoft.com/office/powerpoint/2010/main" val="3296959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04829208"/>
                    </a:ext>
                  </a:extLst>
                </a:gridCol>
                <a:gridCol w="1975104">
                  <a:extLst>
                    <a:ext uri="{9D8B030D-6E8A-4147-A177-3AD203B41FA5}">
                      <a16:colId xmlns:a16="http://schemas.microsoft.com/office/drawing/2014/main" val="883232337"/>
                    </a:ext>
                  </a:extLst>
                </a:gridCol>
                <a:gridCol w="740664">
                  <a:extLst>
                    <a:ext uri="{9D8B030D-6E8A-4147-A177-3AD203B41FA5}">
                      <a16:colId xmlns:a16="http://schemas.microsoft.com/office/drawing/2014/main" val="3248342202"/>
                    </a:ext>
                  </a:extLst>
                </a:gridCol>
                <a:gridCol w="740664">
                  <a:extLst>
                    <a:ext uri="{9D8B030D-6E8A-4147-A177-3AD203B41FA5}">
                      <a16:colId xmlns:a16="http://schemas.microsoft.com/office/drawing/2014/main" val="1269325247"/>
                    </a:ext>
                  </a:extLst>
                </a:gridCol>
                <a:gridCol w="740664">
                  <a:extLst>
                    <a:ext uri="{9D8B030D-6E8A-4147-A177-3AD203B41FA5}">
                      <a16:colId xmlns:a16="http://schemas.microsoft.com/office/drawing/2014/main" val="1036050754"/>
                    </a:ext>
                  </a:extLst>
                </a:gridCol>
                <a:gridCol w="740664">
                  <a:extLst>
                    <a:ext uri="{9D8B030D-6E8A-4147-A177-3AD203B41FA5}">
                      <a16:colId xmlns:a16="http://schemas.microsoft.com/office/drawing/2014/main" val="2576353216"/>
                    </a:ext>
                  </a:extLst>
                </a:gridCol>
                <a:gridCol w="740664">
                  <a:extLst>
                    <a:ext uri="{9D8B030D-6E8A-4147-A177-3AD203B41FA5}">
                      <a16:colId xmlns:a16="http://schemas.microsoft.com/office/drawing/2014/main" val="2920081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3183599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- 2021-07-12 16:18:44</a:t>
                      </a:r>
                      <a:r>
                        <a:rPr kumimoji="0" lang="en-US" sz="1000" b="0" i="0" u="none" strike="noStrike" kern="1200" cap="none" spc="0" normalizeH="0" baseline="0" noProof="0">
                          <a:ln>
                            <a:noFill/>
                          </a:ln>
                          <a:solidFill>
                            <a:prstClr val="black"/>
                          </a:solidFill>
                          <a:effectLst/>
                          <a:uLnTx/>
                          <a:uFillTx/>
                          <a:latin typeface="+mn-lt"/>
                          <a:ea typeface="+mn-ea"/>
                          <a:cs typeface="+mn-cs"/>
                        </a:rPr>
                        <a:t>
 1st Get The Can Out prize draw: This week’s prizes: 20 x SPAM® Brand Camouflaged Caps.
It’s time for our great summer prize draw! Visit www.spam-uk.com/spam-brand-life to enter and for more details on the prize draw and terms and conditions.  
Get out and about with your SPAM® can. Send us your pics or videos and you could be in for a chance to win some exclusive SPAM® branded outdoor gear! 
Whether you’re camping, caravanning, or just out ambling in your garden, show us what your can is up to. 
We have lots of great prizes, and 4 prize draws during July and August…that means 4 chances to win something! 
Starts 12th July 2021 and the closing date will be 20th July 2021. No entries will be accepted after this period. #getthecanout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15.5256-10/s720x720/214049619_310361420826596_908467518901120431_n.jpg?_nc_cat=108&amp;ccb=1-5&amp;_nc_sid=ad6a45&amp;_nc_ohc=RD8Ol0FffM4AX-1FHEX&amp;_nc_ht=scontent.fzty3-2.fna&amp;edm=AKIiGfEEAAAA&amp;oh=5e9529751becba576dce5614a9158bca&amp;oe=616F2A0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extLst>
                  <a:ext uri="{0D108BD9-81ED-4DB2-BD59-A6C34878D82A}">
                    <a16:rowId xmlns:a16="http://schemas.microsoft.com/office/drawing/2014/main" val="736784925"/>
                  </a:ext>
                </a:extLst>
              </a:tr>
            </a:tbl>
          </a:graphicData>
        </a:graphic>
      </p:graphicFrame>
      <p:sp>
        <p:nvSpPr>
          <p:cNvPr id="4" name="Text Placeholder 3">
            <a:extLst>
              <a:ext uri="{FF2B5EF4-FFF2-40B4-BE49-F238E27FC236}">
                <a16:creationId xmlns:a16="http://schemas.microsoft.com/office/drawing/2014/main" id="{0C9B2975-A7A7-489D-8E28-5870D7EAE405}"/>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8234285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1D240-391E-4B3C-89F7-959BB4045BFB}"/>
              </a:ext>
            </a:extLst>
          </p:cNvPr>
          <p:cNvSpPr>
            <a:spLocks noGrp="1"/>
          </p:cNvSpPr>
          <p:nvPr>
            <p:ph type="title"/>
          </p:nvPr>
        </p:nvSpPr>
        <p:spPr/>
        <p:txBody>
          <a:bodyPr/>
          <a:lstStyle/>
          <a:p>
            <a:r>
              <a:rPr lang="en-US"/>
              <a:t>Facebook Ads Performance Table | All Pages - 3 of 10</a:t>
            </a:r>
          </a:p>
        </p:txBody>
      </p:sp>
      <p:graphicFrame>
        <p:nvGraphicFramePr>
          <p:cNvPr id="5" name="Table Placeholder 4">
            <a:extLst>
              <a:ext uri="{FF2B5EF4-FFF2-40B4-BE49-F238E27FC236}">
                <a16:creationId xmlns:a16="http://schemas.microsoft.com/office/drawing/2014/main" id="{02E141AF-09B3-4DC5-A3FB-B745EF8BBAE0}"/>
              </a:ext>
            </a:extLst>
          </p:cNvPr>
          <p:cNvGraphicFramePr>
            <a:graphicFrameLocks noGrp="1"/>
          </p:cNvGraphicFramePr>
          <p:nvPr>
            <p:ph type="tbl" sz="quarter" idx="13"/>
            <p:extLst>
              <p:ext uri="{D42A27DB-BD31-4B8C-83A1-F6EECF244321}">
                <p14:modId xmlns:p14="http://schemas.microsoft.com/office/powerpoint/2010/main" val="3490057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6674320"/>
                    </a:ext>
                  </a:extLst>
                </a:gridCol>
                <a:gridCol w="1975104">
                  <a:extLst>
                    <a:ext uri="{9D8B030D-6E8A-4147-A177-3AD203B41FA5}">
                      <a16:colId xmlns:a16="http://schemas.microsoft.com/office/drawing/2014/main" val="2249596890"/>
                    </a:ext>
                  </a:extLst>
                </a:gridCol>
                <a:gridCol w="740664">
                  <a:extLst>
                    <a:ext uri="{9D8B030D-6E8A-4147-A177-3AD203B41FA5}">
                      <a16:colId xmlns:a16="http://schemas.microsoft.com/office/drawing/2014/main" val="947617377"/>
                    </a:ext>
                  </a:extLst>
                </a:gridCol>
                <a:gridCol w="740664">
                  <a:extLst>
                    <a:ext uri="{9D8B030D-6E8A-4147-A177-3AD203B41FA5}">
                      <a16:colId xmlns:a16="http://schemas.microsoft.com/office/drawing/2014/main" val="782240132"/>
                    </a:ext>
                  </a:extLst>
                </a:gridCol>
                <a:gridCol w="740664">
                  <a:extLst>
                    <a:ext uri="{9D8B030D-6E8A-4147-A177-3AD203B41FA5}">
                      <a16:colId xmlns:a16="http://schemas.microsoft.com/office/drawing/2014/main" val="3997325103"/>
                    </a:ext>
                  </a:extLst>
                </a:gridCol>
                <a:gridCol w="740664">
                  <a:extLst>
                    <a:ext uri="{9D8B030D-6E8A-4147-A177-3AD203B41FA5}">
                      <a16:colId xmlns:a16="http://schemas.microsoft.com/office/drawing/2014/main" val="4143195050"/>
                    </a:ext>
                  </a:extLst>
                </a:gridCol>
                <a:gridCol w="740664">
                  <a:extLst>
                    <a:ext uri="{9D8B030D-6E8A-4147-A177-3AD203B41FA5}">
                      <a16:colId xmlns:a16="http://schemas.microsoft.com/office/drawing/2014/main" val="4247982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3859871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- 2021-07-19 09:26:01</a:t>
                      </a:r>
                      <a:r>
                        <a:rPr kumimoji="0" lang="en-US" sz="1000" b="0" i="0" u="none" strike="noStrike" kern="1200" cap="none" spc="0" normalizeH="0" baseline="0" noProof="0">
                          <a:ln>
                            <a:noFill/>
                          </a:ln>
                          <a:solidFill>
                            <a:prstClr val="black"/>
                          </a:solidFill>
                          <a:effectLst/>
                          <a:uLnTx/>
                          <a:uFillTx/>
                          <a:latin typeface="+mn-lt"/>
                          <a:ea typeface="+mn-ea"/>
                          <a:cs typeface="+mn-cs"/>
                        </a:rPr>
                        <a:t>
 SPAM® Chopped Pork &amp; Ham is ideal for taking into the great outdoors, so we can all fry away somewhere special. Where would you #getthecanout ? www.spam-uk.com/spam-brand-life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15.5256-10/s720x720/207340718_1128079191016776_5038221876192735182_n.jpg?_nc_cat=106&amp;ccb=1-5&amp;_nc_sid=ad6a45&amp;_nc_ohc=DZMV_jfl5AYAX-cPoP0&amp;_nc_ht=scontent.fzty3-2.fna&amp;edm=AKIiGfEEAAAA&amp;oh=c959286656b811e886a8090bdaaeaf30&amp;oe=616F7975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extLst>
                  <a:ext uri="{0D108BD9-81ED-4DB2-BD59-A6C34878D82A}">
                    <a16:rowId xmlns:a16="http://schemas.microsoft.com/office/drawing/2014/main" val="644902986"/>
                  </a:ext>
                </a:extLst>
              </a:tr>
            </a:tbl>
          </a:graphicData>
        </a:graphic>
      </p:graphicFrame>
      <p:sp>
        <p:nvSpPr>
          <p:cNvPr id="4" name="Text Placeholder 3">
            <a:extLst>
              <a:ext uri="{FF2B5EF4-FFF2-40B4-BE49-F238E27FC236}">
                <a16:creationId xmlns:a16="http://schemas.microsoft.com/office/drawing/2014/main" id="{3C42C60F-92F4-4C84-B9A2-1E5BA8DD56F1}"/>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2744692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A9D15-2B8C-4B31-83D4-2810EC5F4A6D}"/>
              </a:ext>
            </a:extLst>
          </p:cNvPr>
          <p:cNvSpPr>
            <a:spLocks noGrp="1"/>
          </p:cNvSpPr>
          <p:nvPr>
            <p:ph type="title"/>
          </p:nvPr>
        </p:nvSpPr>
        <p:spPr/>
        <p:txBody>
          <a:bodyPr/>
          <a:lstStyle/>
          <a:p>
            <a:r>
              <a:rPr lang="en-US"/>
              <a:t>Facebook Ads Performance Table | All Pages - 4 of 10</a:t>
            </a:r>
          </a:p>
        </p:txBody>
      </p:sp>
      <p:graphicFrame>
        <p:nvGraphicFramePr>
          <p:cNvPr id="5" name="Table Placeholder 4">
            <a:extLst>
              <a:ext uri="{FF2B5EF4-FFF2-40B4-BE49-F238E27FC236}">
                <a16:creationId xmlns:a16="http://schemas.microsoft.com/office/drawing/2014/main" id="{C905AB32-1205-4470-8EDE-83AD3019135B}"/>
              </a:ext>
            </a:extLst>
          </p:cNvPr>
          <p:cNvGraphicFramePr>
            <a:graphicFrameLocks noGrp="1"/>
          </p:cNvGraphicFramePr>
          <p:nvPr>
            <p:ph type="tbl" sz="quarter" idx="13"/>
            <p:extLst>
              <p:ext uri="{D42A27DB-BD31-4B8C-83A1-F6EECF244321}">
                <p14:modId xmlns:p14="http://schemas.microsoft.com/office/powerpoint/2010/main" val="936955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41735605"/>
                    </a:ext>
                  </a:extLst>
                </a:gridCol>
                <a:gridCol w="1975104">
                  <a:extLst>
                    <a:ext uri="{9D8B030D-6E8A-4147-A177-3AD203B41FA5}">
                      <a16:colId xmlns:a16="http://schemas.microsoft.com/office/drawing/2014/main" val="950983778"/>
                    </a:ext>
                  </a:extLst>
                </a:gridCol>
                <a:gridCol w="740664">
                  <a:extLst>
                    <a:ext uri="{9D8B030D-6E8A-4147-A177-3AD203B41FA5}">
                      <a16:colId xmlns:a16="http://schemas.microsoft.com/office/drawing/2014/main" val="1041515063"/>
                    </a:ext>
                  </a:extLst>
                </a:gridCol>
                <a:gridCol w="740664">
                  <a:extLst>
                    <a:ext uri="{9D8B030D-6E8A-4147-A177-3AD203B41FA5}">
                      <a16:colId xmlns:a16="http://schemas.microsoft.com/office/drawing/2014/main" val="1965351879"/>
                    </a:ext>
                  </a:extLst>
                </a:gridCol>
                <a:gridCol w="740664">
                  <a:extLst>
                    <a:ext uri="{9D8B030D-6E8A-4147-A177-3AD203B41FA5}">
                      <a16:colId xmlns:a16="http://schemas.microsoft.com/office/drawing/2014/main" val="530514560"/>
                    </a:ext>
                  </a:extLst>
                </a:gridCol>
                <a:gridCol w="740664">
                  <a:extLst>
                    <a:ext uri="{9D8B030D-6E8A-4147-A177-3AD203B41FA5}">
                      <a16:colId xmlns:a16="http://schemas.microsoft.com/office/drawing/2014/main" val="1548786720"/>
                    </a:ext>
                  </a:extLst>
                </a:gridCol>
                <a:gridCol w="740664">
                  <a:extLst>
                    <a:ext uri="{9D8B030D-6E8A-4147-A177-3AD203B41FA5}">
                      <a16:colId xmlns:a16="http://schemas.microsoft.com/office/drawing/2014/main" val="3983697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689492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- 2021-07-26 08:34:20</a:t>
                      </a:r>
                      <a:r>
                        <a:rPr kumimoji="0" lang="en-US" sz="1000" b="0" i="0" u="none" strike="noStrike" kern="1200" cap="none" spc="0" normalizeH="0" baseline="0" noProof="0">
                          <a:ln>
                            <a:noFill/>
                          </a:ln>
                          <a:solidFill>
                            <a:prstClr val="black"/>
                          </a:solidFill>
                          <a:effectLst/>
                          <a:uLnTx/>
                          <a:uFillTx/>
                          <a:latin typeface="+mn-lt"/>
                          <a:ea typeface="+mn-ea"/>
                          <a:cs typeface="+mn-cs"/>
                        </a:rPr>
                        <a:t>
 This week’s prizes: 20 x SPAM® Brand Flip Flops.
It’s time for our great summer prize draw! Visit www.spam-uk.com/spam-brand-life to enter and for more details on the prize draw and terms and conditions.   
Get out and about with your SPAM® can. Send us your pics or videos and you could be in for a chance to win some exclusive SPAM® branded outdoor gear! 
Whether you’re camping, caravanning, or just out ambling in your garden, show us what your can is up to. 
We have lots of great prizes, and 4 prize draws during July and August…that means 4 chances to win something! 
Starts 26th July 2021 and the closing date will be 3rd August 2021. No entries will be accepted after this period. #getthecanout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15.13418-10/s720x720/214486848_562849281385339_7405633038676012433_n.jpg?_nc_cat=107&amp;ccb=1-5&amp;_nc_sid=ad6a45&amp;_nc_ohc=OJC9yv6T9H8AX_2VRdP&amp;_nc_ht=scontent.fzty3-2.fna&amp;edm=AKIiGfEEAAAA&amp;oh=cba465c039cc8ffb2287f389bc98217c&amp;oe=616F843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extLst>
                  <a:ext uri="{0D108BD9-81ED-4DB2-BD59-A6C34878D82A}">
                    <a16:rowId xmlns:a16="http://schemas.microsoft.com/office/drawing/2014/main" val="1866361619"/>
                  </a:ext>
                </a:extLst>
              </a:tr>
            </a:tbl>
          </a:graphicData>
        </a:graphic>
      </p:graphicFrame>
      <p:sp>
        <p:nvSpPr>
          <p:cNvPr id="4" name="Text Placeholder 3">
            <a:extLst>
              <a:ext uri="{FF2B5EF4-FFF2-40B4-BE49-F238E27FC236}">
                <a16:creationId xmlns:a16="http://schemas.microsoft.com/office/drawing/2014/main" id="{CC36CEBC-7350-4FA2-824E-8FB6A4C74FBB}"/>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956023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F57EB-EDDD-4CCE-89F3-BA740A293F07}"/>
              </a:ext>
            </a:extLst>
          </p:cNvPr>
          <p:cNvSpPr>
            <a:spLocks noGrp="1"/>
          </p:cNvSpPr>
          <p:nvPr>
            <p:ph type="title"/>
          </p:nvPr>
        </p:nvSpPr>
        <p:spPr/>
        <p:txBody>
          <a:bodyPr/>
          <a:lstStyle/>
          <a:p>
            <a:r>
              <a:rPr lang="en-US"/>
              <a:t>Facebook Ads Performance Table | All Pages - 5 of 10</a:t>
            </a:r>
          </a:p>
        </p:txBody>
      </p:sp>
      <p:graphicFrame>
        <p:nvGraphicFramePr>
          <p:cNvPr id="5" name="Table Placeholder 4">
            <a:extLst>
              <a:ext uri="{FF2B5EF4-FFF2-40B4-BE49-F238E27FC236}">
                <a16:creationId xmlns:a16="http://schemas.microsoft.com/office/drawing/2014/main" id="{5333859A-85DF-4400-B040-A534FAED3A5F}"/>
              </a:ext>
            </a:extLst>
          </p:cNvPr>
          <p:cNvGraphicFramePr>
            <a:graphicFrameLocks noGrp="1"/>
          </p:cNvGraphicFramePr>
          <p:nvPr>
            <p:ph type="tbl" sz="quarter" idx="13"/>
            <p:extLst>
              <p:ext uri="{D42A27DB-BD31-4B8C-83A1-F6EECF244321}">
                <p14:modId xmlns:p14="http://schemas.microsoft.com/office/powerpoint/2010/main" val="1205174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87353145"/>
                    </a:ext>
                  </a:extLst>
                </a:gridCol>
                <a:gridCol w="1975104">
                  <a:extLst>
                    <a:ext uri="{9D8B030D-6E8A-4147-A177-3AD203B41FA5}">
                      <a16:colId xmlns:a16="http://schemas.microsoft.com/office/drawing/2014/main" val="3693137414"/>
                    </a:ext>
                  </a:extLst>
                </a:gridCol>
                <a:gridCol w="740664">
                  <a:extLst>
                    <a:ext uri="{9D8B030D-6E8A-4147-A177-3AD203B41FA5}">
                      <a16:colId xmlns:a16="http://schemas.microsoft.com/office/drawing/2014/main" val="3269887308"/>
                    </a:ext>
                  </a:extLst>
                </a:gridCol>
                <a:gridCol w="740664">
                  <a:extLst>
                    <a:ext uri="{9D8B030D-6E8A-4147-A177-3AD203B41FA5}">
                      <a16:colId xmlns:a16="http://schemas.microsoft.com/office/drawing/2014/main" val="2289419440"/>
                    </a:ext>
                  </a:extLst>
                </a:gridCol>
                <a:gridCol w="740664">
                  <a:extLst>
                    <a:ext uri="{9D8B030D-6E8A-4147-A177-3AD203B41FA5}">
                      <a16:colId xmlns:a16="http://schemas.microsoft.com/office/drawing/2014/main" val="1207360846"/>
                    </a:ext>
                  </a:extLst>
                </a:gridCol>
                <a:gridCol w="740664">
                  <a:extLst>
                    <a:ext uri="{9D8B030D-6E8A-4147-A177-3AD203B41FA5}">
                      <a16:colId xmlns:a16="http://schemas.microsoft.com/office/drawing/2014/main" val="518758226"/>
                    </a:ext>
                  </a:extLst>
                </a:gridCol>
                <a:gridCol w="740664">
                  <a:extLst>
                    <a:ext uri="{9D8B030D-6E8A-4147-A177-3AD203B41FA5}">
                      <a16:colId xmlns:a16="http://schemas.microsoft.com/office/drawing/2014/main" val="31184151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3004335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- 2021-08-02 09:51:45</a:t>
                      </a:r>
                      <a:r>
                        <a:rPr kumimoji="0" lang="en-US" sz="1000" b="0" i="0" u="none" strike="noStrike" kern="1200" cap="none" spc="0" normalizeH="0" baseline="0" noProof="0">
                          <a:ln>
                            <a:noFill/>
                          </a:ln>
                          <a:solidFill>
                            <a:prstClr val="black"/>
                          </a:solidFill>
                          <a:effectLst/>
                          <a:uLnTx/>
                          <a:uFillTx/>
                          <a:latin typeface="+mn-lt"/>
                          <a:ea typeface="+mn-ea"/>
                          <a:cs typeface="+mn-cs"/>
                        </a:rPr>
                        <a:t>
 SIZZLE PORK AND MMM™…MMMILES OF SAND. On the beach. On the campsite. On the hills. A SPAM® can is the perfect way to pack delicious home comfort food into your trips into the great outdoors. So let’s meat out this summer! #getthecanout www.spam-uk.com/spam-brand-life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FQ9SXtO7QAy_zR&amp;w=64&amp;h=64&amp;url=https%3A%2F%2Fscontent-iad3-2.xx.fbcdn.net%2Fv%2Ft15.5256-10%2F222854332_869210183720503_4769924807261102129_n.jpg%3Fccb%3D1-5%26_nc_ohc%3DMfgQFjenr3QAX-bXmsL%26_nc_ht%3Dscontent-iad3-2.xx%26edm%3DAAwGEdEEAAAA%26oh%3D677ea225ff8af4edebfe4eb924a27ce5%26oe%3D616E2FF3&amp;cfs=1&amp;ext=emg0&amp;_nc_oe=6edcc&amp;_nc_sid=58080a&amp;ccb=3-5&amp;_nc_hash=AQHqe5Q71Acijr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extLst>
                  <a:ext uri="{0D108BD9-81ED-4DB2-BD59-A6C34878D82A}">
                    <a16:rowId xmlns:a16="http://schemas.microsoft.com/office/drawing/2014/main" val="1194248800"/>
                  </a:ext>
                </a:extLst>
              </a:tr>
            </a:tbl>
          </a:graphicData>
        </a:graphic>
      </p:graphicFrame>
      <p:sp>
        <p:nvSpPr>
          <p:cNvPr id="4" name="Text Placeholder 3">
            <a:extLst>
              <a:ext uri="{FF2B5EF4-FFF2-40B4-BE49-F238E27FC236}">
                <a16:creationId xmlns:a16="http://schemas.microsoft.com/office/drawing/2014/main" id="{F72A6CB9-E402-4CD5-8E97-C8C2C0544BA1}"/>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42735325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F9D35-0FC1-403D-9223-EDEE27F20DA6}"/>
              </a:ext>
            </a:extLst>
          </p:cNvPr>
          <p:cNvSpPr>
            <a:spLocks noGrp="1"/>
          </p:cNvSpPr>
          <p:nvPr>
            <p:ph type="title"/>
          </p:nvPr>
        </p:nvSpPr>
        <p:spPr/>
        <p:txBody>
          <a:bodyPr/>
          <a:lstStyle/>
          <a:p>
            <a:r>
              <a:rPr lang="en-US"/>
              <a:t>Facebook Ads Performance Table | All Pages - 6 of 10</a:t>
            </a:r>
          </a:p>
        </p:txBody>
      </p:sp>
      <p:graphicFrame>
        <p:nvGraphicFramePr>
          <p:cNvPr id="5" name="Table Placeholder 4">
            <a:extLst>
              <a:ext uri="{FF2B5EF4-FFF2-40B4-BE49-F238E27FC236}">
                <a16:creationId xmlns:a16="http://schemas.microsoft.com/office/drawing/2014/main" id="{403395AD-57D2-44A4-813C-9E440714037A}"/>
              </a:ext>
            </a:extLst>
          </p:cNvPr>
          <p:cNvGraphicFramePr>
            <a:graphicFrameLocks noGrp="1"/>
          </p:cNvGraphicFramePr>
          <p:nvPr>
            <p:ph type="tbl" sz="quarter" idx="13"/>
            <p:extLst>
              <p:ext uri="{D42A27DB-BD31-4B8C-83A1-F6EECF244321}">
                <p14:modId xmlns:p14="http://schemas.microsoft.com/office/powerpoint/2010/main" val="2569791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21918309"/>
                    </a:ext>
                  </a:extLst>
                </a:gridCol>
                <a:gridCol w="1975104">
                  <a:extLst>
                    <a:ext uri="{9D8B030D-6E8A-4147-A177-3AD203B41FA5}">
                      <a16:colId xmlns:a16="http://schemas.microsoft.com/office/drawing/2014/main" val="4195028514"/>
                    </a:ext>
                  </a:extLst>
                </a:gridCol>
                <a:gridCol w="740664">
                  <a:extLst>
                    <a:ext uri="{9D8B030D-6E8A-4147-A177-3AD203B41FA5}">
                      <a16:colId xmlns:a16="http://schemas.microsoft.com/office/drawing/2014/main" val="4202947275"/>
                    </a:ext>
                  </a:extLst>
                </a:gridCol>
                <a:gridCol w="740664">
                  <a:extLst>
                    <a:ext uri="{9D8B030D-6E8A-4147-A177-3AD203B41FA5}">
                      <a16:colId xmlns:a16="http://schemas.microsoft.com/office/drawing/2014/main" val="2589175003"/>
                    </a:ext>
                  </a:extLst>
                </a:gridCol>
                <a:gridCol w="740664">
                  <a:extLst>
                    <a:ext uri="{9D8B030D-6E8A-4147-A177-3AD203B41FA5}">
                      <a16:colId xmlns:a16="http://schemas.microsoft.com/office/drawing/2014/main" val="3152153077"/>
                    </a:ext>
                  </a:extLst>
                </a:gridCol>
                <a:gridCol w="740664">
                  <a:extLst>
                    <a:ext uri="{9D8B030D-6E8A-4147-A177-3AD203B41FA5}">
                      <a16:colId xmlns:a16="http://schemas.microsoft.com/office/drawing/2014/main" val="1706705971"/>
                    </a:ext>
                  </a:extLst>
                </a:gridCol>
                <a:gridCol w="740664">
                  <a:extLst>
                    <a:ext uri="{9D8B030D-6E8A-4147-A177-3AD203B41FA5}">
                      <a16:colId xmlns:a16="http://schemas.microsoft.com/office/drawing/2014/main" val="2577779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554886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- 2021-08-05 10:43:07</a:t>
                      </a:r>
                      <a:r>
                        <a:rPr kumimoji="0" lang="en-US" sz="1000" b="0" i="0" u="none" strike="noStrike" kern="1200" cap="none" spc="0" normalizeH="0" baseline="0" noProof="0">
                          <a:ln>
                            <a:noFill/>
                          </a:ln>
                          <a:solidFill>
                            <a:prstClr val="black"/>
                          </a:solidFill>
                          <a:effectLst/>
                          <a:uLnTx/>
                          <a:uFillTx/>
                          <a:latin typeface="+mn-lt"/>
                          <a:ea typeface="+mn-ea"/>
                          <a:cs typeface="+mn-cs"/>
                        </a:rPr>
                        <a:t>
 On the beach. On the campsite. On the hills. A SPAM® can is the perfect way to pack delicious home comfort food into your trips into the great outdoors. So let’s meat out this summer! Click here to enter our Get The Can Out competition https://www.spam-competitions.co.uk #getthecanout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15.5256-10/s720x720/224602319_2910148405893700_2143288241846019509_n.jpg?_nc_cat=107&amp;ccb=1-5&amp;_nc_sid=ad6a45&amp;_nc_ohc=sJMI6RJdI0EAX9wJX01&amp;_nc_ht=scontent.fzty3-2.fna&amp;edm=AKIiGfEEAAAA&amp;oh=20abb25e8b4b6bd25ca633f832de8013&amp;oe=616F8400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extLst>
                  <a:ext uri="{0D108BD9-81ED-4DB2-BD59-A6C34878D82A}">
                    <a16:rowId xmlns:a16="http://schemas.microsoft.com/office/drawing/2014/main" val="424182082"/>
                  </a:ext>
                </a:extLst>
              </a:tr>
            </a:tbl>
          </a:graphicData>
        </a:graphic>
      </p:graphicFrame>
      <p:sp>
        <p:nvSpPr>
          <p:cNvPr id="4" name="Text Placeholder 3">
            <a:extLst>
              <a:ext uri="{FF2B5EF4-FFF2-40B4-BE49-F238E27FC236}">
                <a16:creationId xmlns:a16="http://schemas.microsoft.com/office/drawing/2014/main" id="{DCD8FB9B-E9A9-4AF2-A737-A612C9D3229A}"/>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7126968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19A54-8BBC-49BC-8070-1E38FFC7A7A1}"/>
              </a:ext>
            </a:extLst>
          </p:cNvPr>
          <p:cNvSpPr>
            <a:spLocks noGrp="1"/>
          </p:cNvSpPr>
          <p:nvPr>
            <p:ph type="title"/>
          </p:nvPr>
        </p:nvSpPr>
        <p:spPr/>
        <p:txBody>
          <a:bodyPr/>
          <a:lstStyle/>
          <a:p>
            <a:r>
              <a:rPr lang="en-US"/>
              <a:t>Facebook Ads Performance Table | All Pages - 7 of 10</a:t>
            </a:r>
          </a:p>
        </p:txBody>
      </p:sp>
      <p:graphicFrame>
        <p:nvGraphicFramePr>
          <p:cNvPr id="5" name="Table Placeholder 4">
            <a:extLst>
              <a:ext uri="{FF2B5EF4-FFF2-40B4-BE49-F238E27FC236}">
                <a16:creationId xmlns:a16="http://schemas.microsoft.com/office/drawing/2014/main" id="{C88AF811-C4D5-491B-BE2B-F1E1DDCAD42A}"/>
              </a:ext>
            </a:extLst>
          </p:cNvPr>
          <p:cNvGraphicFramePr>
            <a:graphicFrameLocks noGrp="1"/>
          </p:cNvGraphicFramePr>
          <p:nvPr>
            <p:ph type="tbl" sz="quarter" idx="13"/>
            <p:extLst>
              <p:ext uri="{D42A27DB-BD31-4B8C-83A1-F6EECF244321}">
                <p14:modId xmlns:p14="http://schemas.microsoft.com/office/powerpoint/2010/main" val="1536993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28001152"/>
                    </a:ext>
                  </a:extLst>
                </a:gridCol>
                <a:gridCol w="1975104">
                  <a:extLst>
                    <a:ext uri="{9D8B030D-6E8A-4147-A177-3AD203B41FA5}">
                      <a16:colId xmlns:a16="http://schemas.microsoft.com/office/drawing/2014/main" val="455068611"/>
                    </a:ext>
                  </a:extLst>
                </a:gridCol>
                <a:gridCol w="740664">
                  <a:extLst>
                    <a:ext uri="{9D8B030D-6E8A-4147-A177-3AD203B41FA5}">
                      <a16:colId xmlns:a16="http://schemas.microsoft.com/office/drawing/2014/main" val="931360623"/>
                    </a:ext>
                  </a:extLst>
                </a:gridCol>
                <a:gridCol w="740664">
                  <a:extLst>
                    <a:ext uri="{9D8B030D-6E8A-4147-A177-3AD203B41FA5}">
                      <a16:colId xmlns:a16="http://schemas.microsoft.com/office/drawing/2014/main" val="1047241012"/>
                    </a:ext>
                  </a:extLst>
                </a:gridCol>
                <a:gridCol w="740664">
                  <a:extLst>
                    <a:ext uri="{9D8B030D-6E8A-4147-A177-3AD203B41FA5}">
                      <a16:colId xmlns:a16="http://schemas.microsoft.com/office/drawing/2014/main" val="2824688294"/>
                    </a:ext>
                  </a:extLst>
                </a:gridCol>
                <a:gridCol w="740664">
                  <a:extLst>
                    <a:ext uri="{9D8B030D-6E8A-4147-A177-3AD203B41FA5}">
                      <a16:colId xmlns:a16="http://schemas.microsoft.com/office/drawing/2014/main" val="2056086395"/>
                    </a:ext>
                  </a:extLst>
                </a:gridCol>
                <a:gridCol w="740664">
                  <a:extLst>
                    <a:ext uri="{9D8B030D-6E8A-4147-A177-3AD203B41FA5}">
                      <a16:colId xmlns:a16="http://schemas.microsoft.com/office/drawing/2014/main" val="3345205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1346014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- 2021-08-09 09:10:45</a:t>
                      </a:r>
                      <a:r>
                        <a:rPr kumimoji="0" lang="en-US" sz="1000" b="0" i="0" u="none" strike="noStrike" kern="1200" cap="none" spc="0" normalizeH="0" baseline="0" noProof="0">
                          <a:ln>
                            <a:noFill/>
                          </a:ln>
                          <a:solidFill>
                            <a:prstClr val="black"/>
                          </a:solidFill>
                          <a:effectLst/>
                          <a:uLnTx/>
                          <a:uFillTx/>
                          <a:latin typeface="+mn-lt"/>
                          <a:ea typeface="+mn-ea"/>
                          <a:cs typeface="+mn-cs"/>
                        </a:rPr>
                        <a:t>
 It’s time for our great summer prize draw! Visit https://www.spam-competitions.co.uk to enter and for more details on the prize draw and terms and conditions.   
Get out and about with your SPAM® can. Send us your pics or videos and you could be in for a chance to win some exclusive SPAM® branded outdoor gear! 
Whether you’re camping, caravanning, or just out ambling in your garden, show us what your can is up to. 
We have lots of great prizes, and 4 prize draws during July and August…that means 4 chances to win something! 
Starts 9th August 2021 and the closing date will be 17th August 2021. No entries will be accepted after this period. #getthecanout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15.5256-10/s720x720/220591055_568717544144648_8296557545838487836_n.jpg?_nc_cat=105&amp;ccb=1-5&amp;_nc_sid=ad6a45&amp;_nc_ohc=wuyzMV1L6tIAX9kD3iK&amp;_nc_ht=scontent.fzty3-2.fna&amp;edm=AKIiGfEEAAAA&amp;oh=7327ae1cf76bc2b2de9d0efd7ae2714f&amp;oe=616FBE7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3695826202"/>
                  </a:ext>
                </a:extLst>
              </a:tr>
            </a:tbl>
          </a:graphicData>
        </a:graphic>
      </p:graphicFrame>
      <p:sp>
        <p:nvSpPr>
          <p:cNvPr id="4" name="Text Placeholder 3">
            <a:extLst>
              <a:ext uri="{FF2B5EF4-FFF2-40B4-BE49-F238E27FC236}">
                <a16:creationId xmlns:a16="http://schemas.microsoft.com/office/drawing/2014/main" id="{A1C652C8-AF3B-4B21-9B3F-493BDCFEFA36}"/>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5620432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81283-48FC-4A39-95C0-D2490013D07F}"/>
              </a:ext>
            </a:extLst>
          </p:cNvPr>
          <p:cNvSpPr>
            <a:spLocks noGrp="1"/>
          </p:cNvSpPr>
          <p:nvPr>
            <p:ph type="title"/>
          </p:nvPr>
        </p:nvSpPr>
        <p:spPr/>
        <p:txBody>
          <a:bodyPr/>
          <a:lstStyle/>
          <a:p>
            <a:r>
              <a:rPr lang="en-US"/>
              <a:t>Facebook Ads Performance Table | All Pages - 8 of 10</a:t>
            </a:r>
          </a:p>
        </p:txBody>
      </p:sp>
      <p:graphicFrame>
        <p:nvGraphicFramePr>
          <p:cNvPr id="5" name="Table Placeholder 4">
            <a:extLst>
              <a:ext uri="{FF2B5EF4-FFF2-40B4-BE49-F238E27FC236}">
                <a16:creationId xmlns:a16="http://schemas.microsoft.com/office/drawing/2014/main" id="{50D0848D-BA38-4F61-93DB-CD462FA089D3}"/>
              </a:ext>
            </a:extLst>
          </p:cNvPr>
          <p:cNvGraphicFramePr>
            <a:graphicFrameLocks noGrp="1"/>
          </p:cNvGraphicFramePr>
          <p:nvPr>
            <p:ph type="tbl" sz="quarter" idx="13"/>
            <p:extLst>
              <p:ext uri="{D42A27DB-BD31-4B8C-83A1-F6EECF244321}">
                <p14:modId xmlns:p14="http://schemas.microsoft.com/office/powerpoint/2010/main" val="2839374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14645705"/>
                    </a:ext>
                  </a:extLst>
                </a:gridCol>
                <a:gridCol w="1975104">
                  <a:extLst>
                    <a:ext uri="{9D8B030D-6E8A-4147-A177-3AD203B41FA5}">
                      <a16:colId xmlns:a16="http://schemas.microsoft.com/office/drawing/2014/main" val="1688401158"/>
                    </a:ext>
                  </a:extLst>
                </a:gridCol>
                <a:gridCol w="740664">
                  <a:extLst>
                    <a:ext uri="{9D8B030D-6E8A-4147-A177-3AD203B41FA5}">
                      <a16:colId xmlns:a16="http://schemas.microsoft.com/office/drawing/2014/main" val="183977924"/>
                    </a:ext>
                  </a:extLst>
                </a:gridCol>
                <a:gridCol w="740664">
                  <a:extLst>
                    <a:ext uri="{9D8B030D-6E8A-4147-A177-3AD203B41FA5}">
                      <a16:colId xmlns:a16="http://schemas.microsoft.com/office/drawing/2014/main" val="2977010322"/>
                    </a:ext>
                  </a:extLst>
                </a:gridCol>
                <a:gridCol w="740664">
                  <a:extLst>
                    <a:ext uri="{9D8B030D-6E8A-4147-A177-3AD203B41FA5}">
                      <a16:colId xmlns:a16="http://schemas.microsoft.com/office/drawing/2014/main" val="932458187"/>
                    </a:ext>
                  </a:extLst>
                </a:gridCol>
                <a:gridCol w="740664">
                  <a:extLst>
                    <a:ext uri="{9D8B030D-6E8A-4147-A177-3AD203B41FA5}">
                      <a16:colId xmlns:a16="http://schemas.microsoft.com/office/drawing/2014/main" val="732166492"/>
                    </a:ext>
                  </a:extLst>
                </a:gridCol>
                <a:gridCol w="740664">
                  <a:extLst>
                    <a:ext uri="{9D8B030D-6E8A-4147-A177-3AD203B41FA5}">
                      <a16:colId xmlns:a16="http://schemas.microsoft.com/office/drawing/2014/main" val="1653938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2004611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- 2021-08-09 09:22:29</a:t>
                      </a:r>
                      <a:r>
                        <a:rPr kumimoji="0" lang="en-US" sz="1000" b="0" i="0" u="none" strike="noStrike" kern="1200" cap="none" spc="0" normalizeH="0" baseline="0" noProof="0">
                          <a:ln>
                            <a:noFill/>
                          </a:ln>
                          <a:solidFill>
                            <a:prstClr val="black"/>
                          </a:solidFill>
                          <a:effectLst/>
                          <a:uLnTx/>
                          <a:uFillTx/>
                          <a:latin typeface="+mn-lt"/>
                          <a:ea typeface="+mn-ea"/>
                          <a:cs typeface="+mn-cs"/>
                        </a:rPr>
                        <a:t>
 3rd Get The Can Out prize draw: This week’s prizes: 20 x SPAM® Brand Oval T-shirts.
It’s time for our great summer prize draw! Visit https://www.spam-competitions.co.uk or the link in bio to enter and for more details on the prize draw and terms and conditions. 
Get out and about with your SPAM® can. Send us your pics or videos and you could be in for a chance to win some exclusive SPAM® branded outdoor gear! 
Whether you’re camping, caravanning, or just out ambling in your garden, show us what your can is up to. 
We have lots of great prizes, and 4 prize draws during July and August…that means 4 chances to win something! 
Starts 9th August 2021 and the closing date will be 17th August 2021. No entries will be accepted after this period. #getthecanout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GtWVM1B4Hyk0Ar&amp;w=64&amp;h=64&amp;url=https%3A%2F%2Fscontent-iad3-2.xx.fbcdn.net%2Fv%2Ft15.5256-10%2F231908287_820706185298925_2735237237851143399_n.jpg%3Fccb%3D1-5%26_nc_ohc%3D1aBplDGoYHIAX9JfCOr%26_nc_ht%3Dscontent-iad3-2.xx%26edm%3DAAwGEdEEAAAA%26oh%3D181c11bf4be30120c25b647918fabb55%26oe%3D616E3F3A&amp;cfs=1&amp;ext=emg0&amp;_nc_oe=6edcc&amp;_nc_sid=58080a&amp;ccb=3-5&amp;_nc_hash=AQFGy8KRNnn_1Ay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extLst>
                  <a:ext uri="{0D108BD9-81ED-4DB2-BD59-A6C34878D82A}">
                    <a16:rowId xmlns:a16="http://schemas.microsoft.com/office/drawing/2014/main" val="2846734530"/>
                  </a:ext>
                </a:extLst>
              </a:tr>
            </a:tbl>
          </a:graphicData>
        </a:graphic>
      </p:graphicFrame>
      <p:sp>
        <p:nvSpPr>
          <p:cNvPr id="4" name="Text Placeholder 3">
            <a:extLst>
              <a:ext uri="{FF2B5EF4-FFF2-40B4-BE49-F238E27FC236}">
                <a16:creationId xmlns:a16="http://schemas.microsoft.com/office/drawing/2014/main" id="{53AA36F1-A898-47EE-9DFA-6A10041E5A42}"/>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7799024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6BCD3-BCC9-49E2-97E7-BF4FE4E6CA85}"/>
              </a:ext>
            </a:extLst>
          </p:cNvPr>
          <p:cNvSpPr>
            <a:spLocks noGrp="1"/>
          </p:cNvSpPr>
          <p:nvPr>
            <p:ph type="title"/>
          </p:nvPr>
        </p:nvSpPr>
        <p:spPr/>
        <p:txBody>
          <a:bodyPr/>
          <a:lstStyle/>
          <a:p>
            <a:r>
              <a:rPr lang="en-US"/>
              <a:t>Facebook Ads Performance Table | All Pages - 9 of 10</a:t>
            </a:r>
          </a:p>
        </p:txBody>
      </p:sp>
      <p:graphicFrame>
        <p:nvGraphicFramePr>
          <p:cNvPr id="5" name="Table Placeholder 4">
            <a:extLst>
              <a:ext uri="{FF2B5EF4-FFF2-40B4-BE49-F238E27FC236}">
                <a16:creationId xmlns:a16="http://schemas.microsoft.com/office/drawing/2014/main" id="{20B7DDD8-B9A5-4B25-BBDD-984105F5A739}"/>
              </a:ext>
            </a:extLst>
          </p:cNvPr>
          <p:cNvGraphicFramePr>
            <a:graphicFrameLocks noGrp="1"/>
          </p:cNvGraphicFramePr>
          <p:nvPr>
            <p:ph type="tbl" sz="quarter" idx="13"/>
            <p:extLst>
              <p:ext uri="{D42A27DB-BD31-4B8C-83A1-F6EECF244321}">
                <p14:modId xmlns:p14="http://schemas.microsoft.com/office/powerpoint/2010/main" val="3551532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50092721"/>
                    </a:ext>
                  </a:extLst>
                </a:gridCol>
                <a:gridCol w="1975104">
                  <a:extLst>
                    <a:ext uri="{9D8B030D-6E8A-4147-A177-3AD203B41FA5}">
                      <a16:colId xmlns:a16="http://schemas.microsoft.com/office/drawing/2014/main" val="2821458827"/>
                    </a:ext>
                  </a:extLst>
                </a:gridCol>
                <a:gridCol w="740664">
                  <a:extLst>
                    <a:ext uri="{9D8B030D-6E8A-4147-A177-3AD203B41FA5}">
                      <a16:colId xmlns:a16="http://schemas.microsoft.com/office/drawing/2014/main" val="2961838682"/>
                    </a:ext>
                  </a:extLst>
                </a:gridCol>
                <a:gridCol w="740664">
                  <a:extLst>
                    <a:ext uri="{9D8B030D-6E8A-4147-A177-3AD203B41FA5}">
                      <a16:colId xmlns:a16="http://schemas.microsoft.com/office/drawing/2014/main" val="1510434765"/>
                    </a:ext>
                  </a:extLst>
                </a:gridCol>
                <a:gridCol w="740664">
                  <a:extLst>
                    <a:ext uri="{9D8B030D-6E8A-4147-A177-3AD203B41FA5}">
                      <a16:colId xmlns:a16="http://schemas.microsoft.com/office/drawing/2014/main" val="778282864"/>
                    </a:ext>
                  </a:extLst>
                </a:gridCol>
                <a:gridCol w="740664">
                  <a:extLst>
                    <a:ext uri="{9D8B030D-6E8A-4147-A177-3AD203B41FA5}">
                      <a16:colId xmlns:a16="http://schemas.microsoft.com/office/drawing/2014/main" val="336260323"/>
                    </a:ext>
                  </a:extLst>
                </a:gridCol>
                <a:gridCol w="740664">
                  <a:extLst>
                    <a:ext uri="{9D8B030D-6E8A-4147-A177-3AD203B41FA5}">
                      <a16:colId xmlns:a16="http://schemas.microsoft.com/office/drawing/2014/main" val="2441563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4111733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- 2021-08-16 08:37:59</a:t>
                      </a:r>
                      <a:r>
                        <a:rPr kumimoji="0" lang="en-US" sz="1000" b="0" i="0" u="none" strike="noStrike" kern="1200" cap="none" spc="0" normalizeH="0" baseline="0" noProof="0">
                          <a:ln>
                            <a:noFill/>
                          </a:ln>
                          <a:solidFill>
                            <a:prstClr val="black"/>
                          </a:solidFill>
                          <a:effectLst/>
                          <a:uLnTx/>
                          <a:uFillTx/>
                          <a:latin typeface="+mn-lt"/>
                          <a:ea typeface="+mn-ea"/>
                          <a:cs typeface="+mn-cs"/>
                        </a:rPr>
                        <a:t>
 Lots of you have made the most of the summer and managed to #getthecanout at the same time. We’ve loved seeing where you and your cans got to. Here are just a few of the fabulous shots you have shared with us. Keep the memories coming! Find out more at www.spam-uk.com/spam-brand-life/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15.5256-10/s720x720/226819329_538983430661893_2182934214459919839_n.jpg?_nc_cat=106&amp;ccb=1-5&amp;_nc_sid=ad6a45&amp;_nc_ohc=JXWk3ytRFOIAX_CpY8W&amp;_nc_ht=scontent.fzty3-2.fna&amp;edm=AKIiGfEEAAAA&amp;oh=dae697c2f3ebe9279401daab72c31269&amp;oe=616F4C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extLst>
                  <a:ext uri="{0D108BD9-81ED-4DB2-BD59-A6C34878D82A}">
                    <a16:rowId xmlns:a16="http://schemas.microsoft.com/office/drawing/2014/main" val="1198881751"/>
                  </a:ext>
                </a:extLst>
              </a:tr>
            </a:tbl>
          </a:graphicData>
        </a:graphic>
      </p:graphicFrame>
      <p:sp>
        <p:nvSpPr>
          <p:cNvPr id="4" name="Text Placeholder 3">
            <a:extLst>
              <a:ext uri="{FF2B5EF4-FFF2-40B4-BE49-F238E27FC236}">
                <a16:creationId xmlns:a16="http://schemas.microsoft.com/office/drawing/2014/main" id="{589722C3-532E-4499-875E-26C6E81B433E}"/>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4012657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B87ED-1924-4F7F-A80A-EC2B5416671F}"/>
              </a:ext>
            </a:extLst>
          </p:cNvPr>
          <p:cNvSpPr>
            <a:spLocks noGrp="1"/>
          </p:cNvSpPr>
          <p:nvPr>
            <p:ph type="title"/>
          </p:nvPr>
        </p:nvSpPr>
        <p:spPr/>
        <p:txBody>
          <a:bodyPr/>
          <a:lstStyle/>
          <a:p>
            <a:r>
              <a:rPr lang="en-US"/>
              <a:t>Facebook Ads Performance Table | All Pages - 10 of 10</a:t>
            </a:r>
          </a:p>
        </p:txBody>
      </p:sp>
      <p:graphicFrame>
        <p:nvGraphicFramePr>
          <p:cNvPr id="5" name="Table Placeholder 4">
            <a:extLst>
              <a:ext uri="{FF2B5EF4-FFF2-40B4-BE49-F238E27FC236}">
                <a16:creationId xmlns:a16="http://schemas.microsoft.com/office/drawing/2014/main" id="{EE761260-44A6-4B0D-AB3F-5E2380D60E2A}"/>
              </a:ext>
            </a:extLst>
          </p:cNvPr>
          <p:cNvGraphicFramePr>
            <a:graphicFrameLocks noGrp="1"/>
          </p:cNvGraphicFramePr>
          <p:nvPr>
            <p:ph type="tbl" sz="quarter" idx="13"/>
            <p:extLst>
              <p:ext uri="{D42A27DB-BD31-4B8C-83A1-F6EECF244321}">
                <p14:modId xmlns:p14="http://schemas.microsoft.com/office/powerpoint/2010/main" val="1926895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04502044"/>
                    </a:ext>
                  </a:extLst>
                </a:gridCol>
                <a:gridCol w="1975104">
                  <a:extLst>
                    <a:ext uri="{9D8B030D-6E8A-4147-A177-3AD203B41FA5}">
                      <a16:colId xmlns:a16="http://schemas.microsoft.com/office/drawing/2014/main" val="310629697"/>
                    </a:ext>
                  </a:extLst>
                </a:gridCol>
                <a:gridCol w="740664">
                  <a:extLst>
                    <a:ext uri="{9D8B030D-6E8A-4147-A177-3AD203B41FA5}">
                      <a16:colId xmlns:a16="http://schemas.microsoft.com/office/drawing/2014/main" val="206423723"/>
                    </a:ext>
                  </a:extLst>
                </a:gridCol>
                <a:gridCol w="740664">
                  <a:extLst>
                    <a:ext uri="{9D8B030D-6E8A-4147-A177-3AD203B41FA5}">
                      <a16:colId xmlns:a16="http://schemas.microsoft.com/office/drawing/2014/main" val="2481321161"/>
                    </a:ext>
                  </a:extLst>
                </a:gridCol>
                <a:gridCol w="740664">
                  <a:extLst>
                    <a:ext uri="{9D8B030D-6E8A-4147-A177-3AD203B41FA5}">
                      <a16:colId xmlns:a16="http://schemas.microsoft.com/office/drawing/2014/main" val="525943446"/>
                    </a:ext>
                  </a:extLst>
                </a:gridCol>
                <a:gridCol w="740664">
                  <a:extLst>
                    <a:ext uri="{9D8B030D-6E8A-4147-A177-3AD203B41FA5}">
                      <a16:colId xmlns:a16="http://schemas.microsoft.com/office/drawing/2014/main" val="2063562723"/>
                    </a:ext>
                  </a:extLst>
                </a:gridCol>
                <a:gridCol w="740664">
                  <a:extLst>
                    <a:ext uri="{9D8B030D-6E8A-4147-A177-3AD203B41FA5}">
                      <a16:colId xmlns:a16="http://schemas.microsoft.com/office/drawing/2014/main" val="3010447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1620249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- 2021-08-16 08:48:30</a:t>
                      </a:r>
                      <a:r>
                        <a:rPr kumimoji="0" lang="en-US" sz="1000" b="0" i="0" u="none" strike="noStrike" kern="1200" cap="none" spc="0" normalizeH="0" baseline="0" noProof="0">
                          <a:ln>
                            <a:noFill/>
                          </a:ln>
                          <a:solidFill>
                            <a:prstClr val="black"/>
                          </a:solidFill>
                          <a:effectLst/>
                          <a:uLnTx/>
                          <a:uFillTx/>
                          <a:latin typeface="+mn-lt"/>
                          <a:ea typeface="+mn-ea"/>
                          <a:cs typeface="+mn-cs"/>
                        </a:rPr>
                        <a:t>
 SIZZLE PORK AND MMM™…MMMEMORIES.
Lots of you have made the most of the summer and managed to #getthecanout at the same time. We’ve loved seeing where you and your cans got to. Here are just a few of the fabulous shots you have shared with us. Keep the memories coming! See link in bio for more details and to 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EgKqq24khqWWV8&amp;w=64&amp;h=64&amp;url=https%3A%2F%2Fscontent-iad3-2.xx.fbcdn.net%2Fv%2Ft15.5256-10%2F236146028_4959037144113136_7297178822171174735_n.jpg%3Fccb%3D1-5%26_nc_ohc%3DHHwPm5Z9JgoAX9KP-6Y%26_nc_ht%3Dscontent-iad3-2.xx%26edm%3DAAwGEdEEAAAA%26oh%3Ddbf7d7eabcd0bd879424f3ab4d60f391%26oe%3D616FBF30&amp;cfs=1&amp;ext=emg0&amp;_nc_oe=6edcc&amp;_nc_sid=58080a&amp;ccb=3-5&amp;_nc_hash=AQHcPweXWu3g1KL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extLst>
                  <a:ext uri="{0D108BD9-81ED-4DB2-BD59-A6C34878D82A}">
                    <a16:rowId xmlns:a16="http://schemas.microsoft.com/office/drawing/2014/main" val="4137410146"/>
                  </a:ext>
                </a:extLst>
              </a:tr>
            </a:tbl>
          </a:graphicData>
        </a:graphic>
      </p:graphicFrame>
      <p:sp>
        <p:nvSpPr>
          <p:cNvPr id="4" name="Text Placeholder 3">
            <a:extLst>
              <a:ext uri="{FF2B5EF4-FFF2-40B4-BE49-F238E27FC236}">
                <a16:creationId xmlns:a16="http://schemas.microsoft.com/office/drawing/2014/main" id="{7755C0D3-7DB0-47C4-8919-78AE72403A15}"/>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7766472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A0E99-F530-41F7-A1A6-BC2AD80EA2A7}"/>
              </a:ext>
            </a:extLst>
          </p:cNvPr>
          <p:cNvSpPr>
            <a:spLocks noGrp="1"/>
          </p:cNvSpPr>
          <p:nvPr>
            <p:ph type="title"/>
          </p:nvPr>
        </p:nvSpPr>
        <p:spPr/>
        <p:txBody>
          <a:bodyPr/>
          <a:lstStyle/>
          <a:p>
            <a:r>
              <a:rPr lang="en-US"/>
              <a:t>Facebook Fans By City Table | All Pages</a:t>
            </a:r>
          </a:p>
        </p:txBody>
      </p:sp>
      <p:graphicFrame>
        <p:nvGraphicFramePr>
          <p:cNvPr id="5" name="Table Placeholder 4">
            <a:extLst>
              <a:ext uri="{FF2B5EF4-FFF2-40B4-BE49-F238E27FC236}">
                <a16:creationId xmlns:a16="http://schemas.microsoft.com/office/drawing/2014/main" id="{74DA5741-F90F-471D-B060-B3DD3512C96B}"/>
              </a:ext>
            </a:extLst>
          </p:cNvPr>
          <p:cNvGraphicFramePr>
            <a:graphicFrameLocks noGrp="1"/>
          </p:cNvGraphicFramePr>
          <p:nvPr>
            <p:ph type="tbl" sz="quarter" idx="13"/>
            <p:extLst>
              <p:ext uri="{D42A27DB-BD31-4B8C-83A1-F6EECF244321}">
                <p14:modId xmlns:p14="http://schemas.microsoft.com/office/powerpoint/2010/main" val="1189012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316996146"/>
                    </a:ext>
                  </a:extLst>
                </a:gridCol>
                <a:gridCol w="1645920">
                  <a:extLst>
                    <a:ext uri="{9D8B030D-6E8A-4147-A177-3AD203B41FA5}">
                      <a16:colId xmlns:a16="http://schemas.microsoft.com/office/drawing/2014/main" val="1107149630"/>
                    </a:ext>
                  </a:extLst>
                </a:gridCol>
                <a:gridCol w="1645920">
                  <a:extLst>
                    <a:ext uri="{9D8B030D-6E8A-4147-A177-3AD203B41FA5}">
                      <a16:colId xmlns:a16="http://schemas.microsoft.com/office/drawing/2014/main" val="1816074579"/>
                    </a:ext>
                  </a:extLst>
                </a:gridCol>
              </a:tblGrid>
              <a:tr h="370840">
                <a:tc>
                  <a:txBody>
                    <a:bodyPr/>
                    <a:lstStyle/>
                    <a:p>
                      <a:r>
                        <a:rPr lang="en-US" sz="1000"/>
                        <a:t>City</a:t>
                      </a:r>
                    </a:p>
                  </a:txBody>
                  <a:tcPr/>
                </a:tc>
                <a:tc>
                  <a:txBody>
                    <a:bodyPr/>
                    <a:lstStyle/>
                    <a:p>
                      <a:r>
                        <a:rPr lang="en-US" sz="1000"/>
                        <a:t>Fans</a:t>
                      </a:r>
                    </a:p>
                  </a:txBody>
                  <a:tcPr/>
                </a:tc>
                <a:tc>
                  <a:txBody>
                    <a:bodyPr/>
                    <a:lstStyle/>
                    <a:p>
                      <a:r>
                        <a:rPr lang="en-US" sz="1000"/>
                        <a:t>Share</a:t>
                      </a:r>
                    </a:p>
                  </a:txBody>
                  <a:tcPr/>
                </a:tc>
                <a:extLst>
                  <a:ext uri="{0D108BD9-81ED-4DB2-BD59-A6C34878D82A}">
                    <a16:rowId xmlns:a16="http://schemas.microsoft.com/office/drawing/2014/main" val="3398615553"/>
                  </a:ext>
                </a:extLst>
              </a:tr>
              <a:tr h="370840">
                <a:tc>
                  <a:txBody>
                    <a:bodyPr/>
                    <a:lstStyle/>
                    <a:p>
                      <a:r>
                        <a:rPr lang="en-US" sz="1000"/>
                        <a:t>London</a:t>
                      </a:r>
                    </a:p>
                  </a:txBody>
                  <a:tcPr/>
                </a:tc>
                <a:tc>
                  <a:txBody>
                    <a:bodyPr/>
                    <a:lstStyle/>
                    <a:p>
                      <a:r>
                        <a:rPr lang="en-US" sz="1000"/>
                        <a:t>5459</a:t>
                      </a:r>
                    </a:p>
                  </a:txBody>
                  <a:tcPr/>
                </a:tc>
                <a:tc>
                  <a:txBody>
                    <a:bodyPr/>
                    <a:lstStyle/>
                    <a:p>
                      <a:r>
                        <a:rPr lang="en-US" sz="1000"/>
                        <a:t>3.7 %</a:t>
                      </a:r>
                    </a:p>
                  </a:txBody>
                  <a:tcPr/>
                </a:tc>
                <a:extLst>
                  <a:ext uri="{0D108BD9-81ED-4DB2-BD59-A6C34878D82A}">
                    <a16:rowId xmlns:a16="http://schemas.microsoft.com/office/drawing/2014/main" val="3935941715"/>
                  </a:ext>
                </a:extLst>
              </a:tr>
              <a:tr h="370840">
                <a:tc>
                  <a:txBody>
                    <a:bodyPr/>
                    <a:lstStyle/>
                    <a:p>
                      <a:r>
                        <a:rPr lang="en-US" sz="1000"/>
                        <a:t>Leeds</a:t>
                      </a:r>
                    </a:p>
                  </a:txBody>
                  <a:tcPr/>
                </a:tc>
                <a:tc>
                  <a:txBody>
                    <a:bodyPr/>
                    <a:lstStyle/>
                    <a:p>
                      <a:r>
                        <a:rPr lang="en-US" sz="1000"/>
                        <a:t>2799</a:t>
                      </a:r>
                    </a:p>
                  </a:txBody>
                  <a:tcPr/>
                </a:tc>
                <a:tc>
                  <a:txBody>
                    <a:bodyPr/>
                    <a:lstStyle/>
                    <a:p>
                      <a:r>
                        <a:rPr lang="en-US" sz="1000"/>
                        <a:t>1.9 %</a:t>
                      </a:r>
                    </a:p>
                  </a:txBody>
                  <a:tcPr/>
                </a:tc>
                <a:extLst>
                  <a:ext uri="{0D108BD9-81ED-4DB2-BD59-A6C34878D82A}">
                    <a16:rowId xmlns:a16="http://schemas.microsoft.com/office/drawing/2014/main" val="735103048"/>
                  </a:ext>
                </a:extLst>
              </a:tr>
              <a:tr h="370840">
                <a:tc>
                  <a:txBody>
                    <a:bodyPr/>
                    <a:lstStyle/>
                    <a:p>
                      <a:r>
                        <a:rPr lang="en-US" sz="1000"/>
                        <a:t>Bradford</a:t>
                      </a:r>
                    </a:p>
                  </a:txBody>
                  <a:tcPr/>
                </a:tc>
                <a:tc>
                  <a:txBody>
                    <a:bodyPr/>
                    <a:lstStyle/>
                    <a:p>
                      <a:r>
                        <a:rPr lang="en-US" sz="1000"/>
                        <a:t>2400</a:t>
                      </a:r>
                    </a:p>
                  </a:txBody>
                  <a:tcPr/>
                </a:tc>
                <a:tc>
                  <a:txBody>
                    <a:bodyPr/>
                    <a:lstStyle/>
                    <a:p>
                      <a:r>
                        <a:rPr lang="en-US" sz="1000"/>
                        <a:t>1.6 %</a:t>
                      </a:r>
                    </a:p>
                  </a:txBody>
                  <a:tcPr/>
                </a:tc>
                <a:extLst>
                  <a:ext uri="{0D108BD9-81ED-4DB2-BD59-A6C34878D82A}">
                    <a16:rowId xmlns:a16="http://schemas.microsoft.com/office/drawing/2014/main" val="280559281"/>
                  </a:ext>
                </a:extLst>
              </a:tr>
              <a:tr h="370840">
                <a:tc>
                  <a:txBody>
                    <a:bodyPr/>
                    <a:lstStyle/>
                    <a:p>
                      <a:r>
                        <a:rPr lang="en-US" sz="1000"/>
                        <a:t>Manchester</a:t>
                      </a:r>
                    </a:p>
                  </a:txBody>
                  <a:tcPr/>
                </a:tc>
                <a:tc>
                  <a:txBody>
                    <a:bodyPr/>
                    <a:lstStyle/>
                    <a:p>
                      <a:r>
                        <a:rPr lang="en-US" sz="1000"/>
                        <a:t>2359</a:t>
                      </a:r>
                    </a:p>
                  </a:txBody>
                  <a:tcPr/>
                </a:tc>
                <a:tc>
                  <a:txBody>
                    <a:bodyPr/>
                    <a:lstStyle/>
                    <a:p>
                      <a:r>
                        <a:rPr lang="en-US" sz="1000"/>
                        <a:t>1.6 %</a:t>
                      </a:r>
                    </a:p>
                  </a:txBody>
                  <a:tcPr/>
                </a:tc>
                <a:extLst>
                  <a:ext uri="{0D108BD9-81ED-4DB2-BD59-A6C34878D82A}">
                    <a16:rowId xmlns:a16="http://schemas.microsoft.com/office/drawing/2014/main" val="3924469375"/>
                  </a:ext>
                </a:extLst>
              </a:tr>
              <a:tr h="370840">
                <a:tc>
                  <a:txBody>
                    <a:bodyPr/>
                    <a:lstStyle/>
                    <a:p>
                      <a:r>
                        <a:rPr lang="en-US" sz="1000"/>
                        <a:t>Liverpool</a:t>
                      </a:r>
                    </a:p>
                  </a:txBody>
                  <a:tcPr/>
                </a:tc>
                <a:tc>
                  <a:txBody>
                    <a:bodyPr/>
                    <a:lstStyle/>
                    <a:p>
                      <a:r>
                        <a:rPr lang="en-US" sz="1000"/>
                        <a:t>1733</a:t>
                      </a:r>
                    </a:p>
                  </a:txBody>
                  <a:tcPr/>
                </a:tc>
                <a:tc>
                  <a:txBody>
                    <a:bodyPr/>
                    <a:lstStyle/>
                    <a:p>
                      <a:r>
                        <a:rPr lang="en-US" sz="1000"/>
                        <a:t>1.2 %</a:t>
                      </a:r>
                    </a:p>
                  </a:txBody>
                  <a:tcPr/>
                </a:tc>
                <a:extLst>
                  <a:ext uri="{0D108BD9-81ED-4DB2-BD59-A6C34878D82A}">
                    <a16:rowId xmlns:a16="http://schemas.microsoft.com/office/drawing/2014/main" val="1933335525"/>
                  </a:ext>
                </a:extLst>
              </a:tr>
              <a:tr h="370840">
                <a:tc>
                  <a:txBody>
                    <a:bodyPr/>
                    <a:lstStyle/>
                    <a:p>
                      <a:r>
                        <a:rPr lang="en-US" sz="1000"/>
                        <a:t>Birmingham</a:t>
                      </a:r>
                    </a:p>
                  </a:txBody>
                  <a:tcPr/>
                </a:tc>
                <a:tc>
                  <a:txBody>
                    <a:bodyPr/>
                    <a:lstStyle/>
                    <a:p>
                      <a:r>
                        <a:rPr lang="en-US" sz="1000"/>
                        <a:t>1477</a:t>
                      </a:r>
                    </a:p>
                  </a:txBody>
                  <a:tcPr/>
                </a:tc>
                <a:tc>
                  <a:txBody>
                    <a:bodyPr/>
                    <a:lstStyle/>
                    <a:p>
                      <a:r>
                        <a:rPr lang="en-US" sz="1000"/>
                        <a:t>1.0 %</a:t>
                      </a:r>
                    </a:p>
                  </a:txBody>
                  <a:tcPr/>
                </a:tc>
                <a:extLst>
                  <a:ext uri="{0D108BD9-81ED-4DB2-BD59-A6C34878D82A}">
                    <a16:rowId xmlns:a16="http://schemas.microsoft.com/office/drawing/2014/main" val="3391606723"/>
                  </a:ext>
                </a:extLst>
              </a:tr>
              <a:tr h="370840">
                <a:tc>
                  <a:txBody>
                    <a:bodyPr/>
                    <a:lstStyle/>
                    <a:p>
                      <a:r>
                        <a:rPr lang="en-US" sz="1000"/>
                        <a:t>Barnsley</a:t>
                      </a:r>
                    </a:p>
                  </a:txBody>
                  <a:tcPr/>
                </a:tc>
                <a:tc>
                  <a:txBody>
                    <a:bodyPr/>
                    <a:lstStyle/>
                    <a:p>
                      <a:r>
                        <a:rPr lang="en-US" sz="1000"/>
                        <a:t>1453</a:t>
                      </a:r>
                    </a:p>
                  </a:txBody>
                  <a:tcPr/>
                </a:tc>
                <a:tc>
                  <a:txBody>
                    <a:bodyPr/>
                    <a:lstStyle/>
                    <a:p>
                      <a:r>
                        <a:rPr lang="en-US" sz="1000"/>
                        <a:t>1.0 %</a:t>
                      </a:r>
                    </a:p>
                  </a:txBody>
                  <a:tcPr/>
                </a:tc>
                <a:extLst>
                  <a:ext uri="{0D108BD9-81ED-4DB2-BD59-A6C34878D82A}">
                    <a16:rowId xmlns:a16="http://schemas.microsoft.com/office/drawing/2014/main" val="2217748975"/>
                  </a:ext>
                </a:extLst>
              </a:tr>
              <a:tr h="370840">
                <a:tc>
                  <a:txBody>
                    <a:bodyPr/>
                    <a:lstStyle/>
                    <a:p>
                      <a:r>
                        <a:rPr lang="en-US" sz="1000"/>
                        <a:t>Glasgow</a:t>
                      </a:r>
                    </a:p>
                  </a:txBody>
                  <a:tcPr/>
                </a:tc>
                <a:tc>
                  <a:txBody>
                    <a:bodyPr/>
                    <a:lstStyle/>
                    <a:p>
                      <a:r>
                        <a:rPr lang="en-US" sz="1000"/>
                        <a:t>1312</a:t>
                      </a:r>
                    </a:p>
                  </a:txBody>
                  <a:tcPr/>
                </a:tc>
                <a:tc>
                  <a:txBody>
                    <a:bodyPr/>
                    <a:lstStyle/>
                    <a:p>
                      <a:r>
                        <a:rPr lang="en-US" sz="1000"/>
                        <a:t>0.9 %</a:t>
                      </a:r>
                    </a:p>
                  </a:txBody>
                  <a:tcPr/>
                </a:tc>
                <a:extLst>
                  <a:ext uri="{0D108BD9-81ED-4DB2-BD59-A6C34878D82A}">
                    <a16:rowId xmlns:a16="http://schemas.microsoft.com/office/drawing/2014/main" val="1886453521"/>
                  </a:ext>
                </a:extLst>
              </a:tr>
              <a:tr h="370840">
                <a:tc>
                  <a:txBody>
                    <a:bodyPr/>
                    <a:lstStyle/>
                    <a:p>
                      <a:r>
                        <a:rPr lang="en-US" sz="1000"/>
                        <a:t>Sheffield</a:t>
                      </a:r>
                    </a:p>
                  </a:txBody>
                  <a:tcPr/>
                </a:tc>
                <a:tc>
                  <a:txBody>
                    <a:bodyPr/>
                    <a:lstStyle/>
                    <a:p>
                      <a:r>
                        <a:rPr lang="en-US" sz="1000"/>
                        <a:t>1311</a:t>
                      </a:r>
                    </a:p>
                  </a:txBody>
                  <a:tcPr/>
                </a:tc>
                <a:tc>
                  <a:txBody>
                    <a:bodyPr/>
                    <a:lstStyle/>
                    <a:p>
                      <a:r>
                        <a:rPr lang="en-US" sz="1000"/>
                        <a:t>0.9 %</a:t>
                      </a:r>
                    </a:p>
                  </a:txBody>
                  <a:tcPr/>
                </a:tc>
                <a:extLst>
                  <a:ext uri="{0D108BD9-81ED-4DB2-BD59-A6C34878D82A}">
                    <a16:rowId xmlns:a16="http://schemas.microsoft.com/office/drawing/2014/main" val="1617567050"/>
                  </a:ext>
                </a:extLst>
              </a:tr>
              <a:tr h="370840">
                <a:tc>
                  <a:txBody>
                    <a:bodyPr/>
                    <a:lstStyle/>
                    <a:p>
                      <a:r>
                        <a:rPr lang="en-US" sz="1000"/>
                        <a:t>Bolton</a:t>
                      </a:r>
                    </a:p>
                  </a:txBody>
                  <a:tcPr/>
                </a:tc>
                <a:tc>
                  <a:txBody>
                    <a:bodyPr/>
                    <a:lstStyle/>
                    <a:p>
                      <a:r>
                        <a:rPr lang="en-US" sz="1000"/>
                        <a:t>1096</a:t>
                      </a:r>
                    </a:p>
                  </a:txBody>
                  <a:tcPr/>
                </a:tc>
                <a:tc>
                  <a:txBody>
                    <a:bodyPr/>
                    <a:lstStyle/>
                    <a:p>
                      <a:r>
                        <a:rPr lang="en-US" sz="1000"/>
                        <a:t>0.7 %</a:t>
                      </a:r>
                    </a:p>
                  </a:txBody>
                  <a:tcPr/>
                </a:tc>
                <a:extLst>
                  <a:ext uri="{0D108BD9-81ED-4DB2-BD59-A6C34878D82A}">
                    <a16:rowId xmlns:a16="http://schemas.microsoft.com/office/drawing/2014/main" val="3583797627"/>
                  </a:ext>
                </a:extLst>
              </a:tr>
            </a:tbl>
          </a:graphicData>
        </a:graphic>
      </p:graphicFrame>
      <p:sp>
        <p:nvSpPr>
          <p:cNvPr id="4" name="Text Placeholder 3">
            <a:extLst>
              <a:ext uri="{FF2B5EF4-FFF2-40B4-BE49-F238E27FC236}">
                <a16:creationId xmlns:a16="http://schemas.microsoft.com/office/drawing/2014/main" id="{385F12A3-E55F-49D7-970D-296856CE079E}"/>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4539332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4597A-7A1C-42D9-8509-A86831F98F15}"/>
              </a:ext>
            </a:extLst>
          </p:cNvPr>
          <p:cNvSpPr>
            <a:spLocks noGrp="1"/>
          </p:cNvSpPr>
          <p:nvPr>
            <p:ph type="title"/>
          </p:nvPr>
        </p:nvSpPr>
        <p:spPr/>
        <p:txBody>
          <a:bodyPr/>
          <a:lstStyle/>
          <a:p>
            <a:r>
              <a:rPr lang="en-US"/>
              <a:t>Facebook Own Posts Table | All Pages - 1 of 10</a:t>
            </a:r>
          </a:p>
        </p:txBody>
      </p:sp>
      <p:graphicFrame>
        <p:nvGraphicFramePr>
          <p:cNvPr id="5" name="Table Placeholder 4">
            <a:extLst>
              <a:ext uri="{FF2B5EF4-FFF2-40B4-BE49-F238E27FC236}">
                <a16:creationId xmlns:a16="http://schemas.microsoft.com/office/drawing/2014/main" id="{426E6C96-7635-4C54-B24E-D89274AECCE9}"/>
              </a:ext>
            </a:extLst>
          </p:cNvPr>
          <p:cNvGraphicFramePr>
            <a:graphicFrameLocks noGrp="1"/>
          </p:cNvGraphicFramePr>
          <p:nvPr>
            <p:ph type="tbl" sz="quarter" idx="13"/>
            <p:extLst>
              <p:ext uri="{D42A27DB-BD31-4B8C-83A1-F6EECF244321}">
                <p14:modId xmlns:p14="http://schemas.microsoft.com/office/powerpoint/2010/main" val="3836740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49915387"/>
                    </a:ext>
                  </a:extLst>
                </a:gridCol>
                <a:gridCol w="2304288">
                  <a:extLst>
                    <a:ext uri="{9D8B030D-6E8A-4147-A177-3AD203B41FA5}">
                      <a16:colId xmlns:a16="http://schemas.microsoft.com/office/drawing/2014/main" val="1218284335"/>
                    </a:ext>
                  </a:extLst>
                </a:gridCol>
                <a:gridCol w="822960">
                  <a:extLst>
                    <a:ext uri="{9D8B030D-6E8A-4147-A177-3AD203B41FA5}">
                      <a16:colId xmlns:a16="http://schemas.microsoft.com/office/drawing/2014/main" val="3818278142"/>
                    </a:ext>
                  </a:extLst>
                </a:gridCol>
                <a:gridCol w="822960">
                  <a:extLst>
                    <a:ext uri="{9D8B030D-6E8A-4147-A177-3AD203B41FA5}">
                      <a16:colId xmlns:a16="http://schemas.microsoft.com/office/drawing/2014/main" val="1207864232"/>
                    </a:ext>
                  </a:extLst>
                </a:gridCol>
                <a:gridCol w="822960">
                  <a:extLst>
                    <a:ext uri="{9D8B030D-6E8A-4147-A177-3AD203B41FA5}">
                      <a16:colId xmlns:a16="http://schemas.microsoft.com/office/drawing/2014/main" val="1222309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2265332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- 2021-07-31 17:00:10</a:t>
                      </a:r>
                      <a:r>
                        <a:rPr kumimoji="0" lang="en-US" sz="1000" b="0" i="0" u="none" strike="noStrike" kern="1200" cap="none" spc="0" normalizeH="0" baseline="0" noProof="0">
                          <a:ln>
                            <a:noFill/>
                          </a:ln>
                          <a:solidFill>
                            <a:prstClr val="black"/>
                          </a:solidFill>
                          <a:effectLst/>
                          <a:uLnTx/>
                          <a:uFillTx/>
                          <a:latin typeface="+mn-lt"/>
                          <a:ea typeface="+mn-ea"/>
                          <a:cs typeface="+mn-cs"/>
                        </a:rPr>
                        <a:t>
 Our favorite Filipino flavors come together in one handheld, snackable musubi: garlic fried rice, lumpia, sweet chili sauce and slices of sizzling SPAM® brand: https://bddy.me/3lgnzFX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GihEiPY0-se-8t&amp;w=720&amp;h=720&amp;url=https%3A%2F%2Fcdn.socialstudio.radian6.com%2Fproxy%2Ffile%2F40442%2F1627745462108-3fa58bb0308159be9f68b6e998652ce8-0-FBHORMEL_spam_filipino_musubi_from_lono_1.jpg%3Ftoken%3DeyJ0eXAiOiJKV1QiLCJhbGciOiJIUzI1NiIsImtpZCI6InByb3RlY3RlZGNvbnRlbnRwcm94eSJ9.eyJyZXF1ZXN0Ijp7InVzZXJJZCI6IjQwNjEzMiIsImNsaWVudElkIjoiNDA0NDIifSwiZmlsZU5hbWUiOiI0MDQ0MlwvMTYyNzc0NTQ2MjEwOC0zZmE1OGJiMDMwODE1OWJlOWY2OGI2ZTk5ODY1MmNlOC0wLUZCSE9STUVMX3NwYW1fZmlsaXBpbm9fbXVzdWJpX2Zyb21fbG9ub18xLmpwZyIsImlhdCI6MTYyNzc0NzIxMCwiYXVkIjoiaHR0cDpcL1wvd3d3LnJhZGlhbjYuY29tIiwic3ViIjoibGF5ZXI3In0.3MGbenxi8ZkZGNdVoiRCSgwTTw14dVGE10_98tkM1GU&amp;cfs=1&amp;ext=emg0&amp;_nc_oe=6edd3&amp;_nc_sid=06c271&amp;ccb=3-5&amp;_nc_hash=AQEYVe64ir0FtFd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17839243"/>
                  </a:ext>
                </a:extLst>
              </a:tr>
            </a:tbl>
          </a:graphicData>
        </a:graphic>
      </p:graphicFrame>
      <p:sp>
        <p:nvSpPr>
          <p:cNvPr id="4" name="Text Placeholder 3">
            <a:extLst>
              <a:ext uri="{FF2B5EF4-FFF2-40B4-BE49-F238E27FC236}">
                <a16:creationId xmlns:a16="http://schemas.microsoft.com/office/drawing/2014/main" id="{941CB19E-6F8C-40BA-B38C-E80720ED72E2}"/>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4368424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39F58-2E3A-41B1-B2EC-E2E86A70068F}"/>
              </a:ext>
            </a:extLst>
          </p:cNvPr>
          <p:cNvSpPr>
            <a:spLocks noGrp="1"/>
          </p:cNvSpPr>
          <p:nvPr>
            <p:ph type="title"/>
          </p:nvPr>
        </p:nvSpPr>
        <p:spPr/>
        <p:txBody>
          <a:bodyPr/>
          <a:lstStyle/>
          <a:p>
            <a:r>
              <a:rPr lang="en-US"/>
              <a:t>Facebook Own Posts Table | All Pages - 2 of 10</a:t>
            </a:r>
          </a:p>
        </p:txBody>
      </p:sp>
      <p:graphicFrame>
        <p:nvGraphicFramePr>
          <p:cNvPr id="5" name="Table Placeholder 4">
            <a:extLst>
              <a:ext uri="{FF2B5EF4-FFF2-40B4-BE49-F238E27FC236}">
                <a16:creationId xmlns:a16="http://schemas.microsoft.com/office/drawing/2014/main" id="{B34EE9C2-48A2-4270-A748-6ABDB6F4AE26}"/>
              </a:ext>
            </a:extLst>
          </p:cNvPr>
          <p:cNvGraphicFramePr>
            <a:graphicFrameLocks noGrp="1"/>
          </p:cNvGraphicFramePr>
          <p:nvPr>
            <p:ph type="tbl" sz="quarter" idx="13"/>
            <p:extLst>
              <p:ext uri="{D42A27DB-BD31-4B8C-83A1-F6EECF244321}">
                <p14:modId xmlns:p14="http://schemas.microsoft.com/office/powerpoint/2010/main" val="982401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06259806"/>
                    </a:ext>
                  </a:extLst>
                </a:gridCol>
                <a:gridCol w="2304288">
                  <a:extLst>
                    <a:ext uri="{9D8B030D-6E8A-4147-A177-3AD203B41FA5}">
                      <a16:colId xmlns:a16="http://schemas.microsoft.com/office/drawing/2014/main" val="3083410628"/>
                    </a:ext>
                  </a:extLst>
                </a:gridCol>
                <a:gridCol w="822960">
                  <a:extLst>
                    <a:ext uri="{9D8B030D-6E8A-4147-A177-3AD203B41FA5}">
                      <a16:colId xmlns:a16="http://schemas.microsoft.com/office/drawing/2014/main" val="3523155192"/>
                    </a:ext>
                  </a:extLst>
                </a:gridCol>
                <a:gridCol w="822960">
                  <a:extLst>
                    <a:ext uri="{9D8B030D-6E8A-4147-A177-3AD203B41FA5}">
                      <a16:colId xmlns:a16="http://schemas.microsoft.com/office/drawing/2014/main" val="2849613795"/>
                    </a:ext>
                  </a:extLst>
                </a:gridCol>
                <a:gridCol w="822960">
                  <a:extLst>
                    <a:ext uri="{9D8B030D-6E8A-4147-A177-3AD203B41FA5}">
                      <a16:colId xmlns:a16="http://schemas.microsoft.com/office/drawing/2014/main" val="845524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440997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- 2021-09-04 15:00:19</a:t>
                      </a:r>
                      <a:r>
                        <a:rPr kumimoji="0" lang="en-US" sz="1000" b="0" i="0" u="none" strike="noStrike" kern="1200" cap="none" spc="0" normalizeH="0" baseline="0" noProof="0">
                          <a:ln>
                            <a:noFill/>
                          </a:ln>
                          <a:solidFill>
                            <a:prstClr val="black"/>
                          </a:solidFill>
                          <a:effectLst/>
                          <a:uLnTx/>
                          <a:uFillTx/>
                          <a:latin typeface="+mn-lt"/>
                          <a:ea typeface="+mn-ea"/>
                          <a:cs typeface="+mn-cs"/>
                        </a:rPr>
                        <a:t>
 Kick ordinary burgers in the buns. A SPAMBURGER™ Hamburger turns your grilling up to 11 and will have you rocking all weekend long: https://bddy.me/3n4mrpN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H6tIJYgX5A_KqT&amp;w=720&amp;h=720&amp;url=https%3A%2F%2Fcdn.socialstudio.radian6.com%2Fproxy%2Ffile%2F40442%2F1630695314638-ce3d7efa93bfd93dead9fe3351e2875c-0-FB-a201801629-spam_burger_classic.jpg%3Ftoken%3DeyJ0eXAiOiJKV1QiLCJhbGciOiJIUzI1NiIsImtpZCI6InByb3RlY3RlZGNvbnRlbnRwcm94eSJ9.eyJyZXF1ZXN0Ijp7InVzZXJJZCI6IjQwNjEzMiIsImNsaWVudElkIjoiNDA0NDIifSwiZmlsZU5hbWUiOiI0MDQ0MlwvMTYzMDY5NTMxNDYzOC1jZTNkN2VmYTkzYmZkOTNkZWFkOWZlMzM1MWUyODc1Yy0wLUZCLWEyMDE4MDE2Mjktc3BhbV9idXJnZXJfY2xhc3NpYy5qcGciLCJpYXQiOjE2MzA3NjQwMTksImF1ZCI6Imh0dHA6XC9cL3d3dy5yYWRpYW42LmNvbSIsInN1YiI6ImxheWVyNyJ9.HFemiBGrJyWUIa2f4yvYZOZ8stIl8rfkPLVHCyYI0kQ&amp;cfs=1&amp;ext=emg0&amp;_nc_oe=6edd3&amp;_nc_sid=06c271&amp;ccb=3-5&amp;_nc_hash=AQEaob2_f7AWJlx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188835017"/>
                  </a:ext>
                </a:extLst>
              </a:tr>
            </a:tbl>
          </a:graphicData>
        </a:graphic>
      </p:graphicFrame>
      <p:sp>
        <p:nvSpPr>
          <p:cNvPr id="4" name="Text Placeholder 3">
            <a:extLst>
              <a:ext uri="{FF2B5EF4-FFF2-40B4-BE49-F238E27FC236}">
                <a16:creationId xmlns:a16="http://schemas.microsoft.com/office/drawing/2014/main" id="{60E994BC-43FC-4579-AA5F-731260F4A09A}"/>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1441326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6E071-2A93-4AA1-9CD6-AB3741D13057}"/>
              </a:ext>
            </a:extLst>
          </p:cNvPr>
          <p:cNvSpPr>
            <a:spLocks noGrp="1"/>
          </p:cNvSpPr>
          <p:nvPr>
            <p:ph type="title"/>
          </p:nvPr>
        </p:nvSpPr>
        <p:spPr/>
        <p:txBody>
          <a:bodyPr/>
          <a:lstStyle/>
          <a:p>
            <a:r>
              <a:rPr lang="en-US"/>
              <a:t>Facebook Own Posts Table | All Pages - 3 of 10</a:t>
            </a:r>
          </a:p>
        </p:txBody>
      </p:sp>
      <p:graphicFrame>
        <p:nvGraphicFramePr>
          <p:cNvPr id="5" name="Table Placeholder 4">
            <a:extLst>
              <a:ext uri="{FF2B5EF4-FFF2-40B4-BE49-F238E27FC236}">
                <a16:creationId xmlns:a16="http://schemas.microsoft.com/office/drawing/2014/main" id="{45BF7AB6-972B-44E4-BD00-D189306C356D}"/>
              </a:ext>
            </a:extLst>
          </p:cNvPr>
          <p:cNvGraphicFramePr>
            <a:graphicFrameLocks noGrp="1"/>
          </p:cNvGraphicFramePr>
          <p:nvPr>
            <p:ph type="tbl" sz="quarter" idx="13"/>
            <p:extLst>
              <p:ext uri="{D42A27DB-BD31-4B8C-83A1-F6EECF244321}">
                <p14:modId xmlns:p14="http://schemas.microsoft.com/office/powerpoint/2010/main" val="881250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09086683"/>
                    </a:ext>
                  </a:extLst>
                </a:gridCol>
                <a:gridCol w="2304288">
                  <a:extLst>
                    <a:ext uri="{9D8B030D-6E8A-4147-A177-3AD203B41FA5}">
                      <a16:colId xmlns:a16="http://schemas.microsoft.com/office/drawing/2014/main" val="2349188709"/>
                    </a:ext>
                  </a:extLst>
                </a:gridCol>
                <a:gridCol w="822960">
                  <a:extLst>
                    <a:ext uri="{9D8B030D-6E8A-4147-A177-3AD203B41FA5}">
                      <a16:colId xmlns:a16="http://schemas.microsoft.com/office/drawing/2014/main" val="2068265101"/>
                    </a:ext>
                  </a:extLst>
                </a:gridCol>
                <a:gridCol w="822960">
                  <a:extLst>
                    <a:ext uri="{9D8B030D-6E8A-4147-A177-3AD203B41FA5}">
                      <a16:colId xmlns:a16="http://schemas.microsoft.com/office/drawing/2014/main" val="3406214670"/>
                    </a:ext>
                  </a:extLst>
                </a:gridCol>
                <a:gridCol w="822960">
                  <a:extLst>
                    <a:ext uri="{9D8B030D-6E8A-4147-A177-3AD203B41FA5}">
                      <a16:colId xmlns:a16="http://schemas.microsoft.com/office/drawing/2014/main" val="996608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819356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- 2021-07-17 13:00:04</a:t>
                      </a:r>
                      <a:r>
                        <a:rPr kumimoji="0" lang="en-US" sz="1000" b="0" i="0" u="none" strike="noStrike" kern="1200" cap="none" spc="0" normalizeH="0" baseline="0" noProof="0">
                          <a:ln>
                            <a:noFill/>
                          </a:ln>
                          <a:solidFill>
                            <a:prstClr val="black"/>
                          </a:solidFill>
                          <a:effectLst/>
                          <a:uLnTx/>
                          <a:uFillTx/>
                          <a:latin typeface="+mn-lt"/>
                          <a:ea typeface="+mn-ea"/>
                          <a:cs typeface="+mn-cs"/>
                        </a:rPr>
                        <a:t>
 Start your day with SPAMTASTICALLY™ simple, but oh so tasty, slices of your favorite SPAM® variety, scrambled eggs and a side of rice: https://bddy.me/3z2FX90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En8M6ajyZ9xaVx&amp;w=720&amp;h=720&amp;url=https%3A%2F%2Fcdn.socialstudio.radian6.com%2Fproxy%2Ffile%2F40442%2F1626455530052-f97cf7a5b0329c905137ae5b3075bca1-0-20210716-FB-HORMEL_Spam_spam_eggs_rice.jpg%3Ftoken%3DeyJ0eXAiOiJKV1QiLCJhbGciOiJIUzI1NiIsImtpZCI6InByb3RlY3RlZGNvbnRlbnRwcm94eSJ9.eyJyZXF1ZXN0Ijp7InVzZXJJZCI6IjQwNjEzMiIsImNsaWVudElkIjoiNDA0NDIifSwiZmlsZU5hbWUiOiI0MDQ0MlwvMTYyNjQ1NTUzMDA1Mi1mOTdjZjdhNWIwMzI5YzkwNTEzN2FlNWIzMDc1YmNhMS0wLTIwMjEwNzE2LUZCLUhPUk1FTF9TcGFtX3NwYW1fZWdnc19yaWNlLmpwZyIsImlhdCI6MTYyNjUyMzIwNCwiYXVkIjoiaHR0cDpcL1wvd3d3LnJhZGlhbjYuY29tIiwic3ViIjoibGF5ZXI3In0.lEM3kStzSwzqfrW1ShQOls2thaYIiM9GuLCLIWGlAdg&amp;cfs=1&amp;ext=emg0&amp;_nc_oe=6edd3&amp;_nc_sid=06c271&amp;ccb=3-5&amp;_nc_hash=AQFgp8E2mzUmm5f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04671316"/>
                  </a:ext>
                </a:extLst>
              </a:tr>
            </a:tbl>
          </a:graphicData>
        </a:graphic>
      </p:graphicFrame>
      <p:sp>
        <p:nvSpPr>
          <p:cNvPr id="4" name="Text Placeholder 3">
            <a:extLst>
              <a:ext uri="{FF2B5EF4-FFF2-40B4-BE49-F238E27FC236}">
                <a16:creationId xmlns:a16="http://schemas.microsoft.com/office/drawing/2014/main" id="{083CCDB2-B94B-42DC-822D-FB2998895C0A}"/>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9498165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77272-D402-4E4C-9FEA-E30B0251B453}"/>
              </a:ext>
            </a:extLst>
          </p:cNvPr>
          <p:cNvSpPr>
            <a:spLocks noGrp="1"/>
          </p:cNvSpPr>
          <p:nvPr>
            <p:ph type="title"/>
          </p:nvPr>
        </p:nvSpPr>
        <p:spPr/>
        <p:txBody>
          <a:bodyPr/>
          <a:lstStyle/>
          <a:p>
            <a:r>
              <a:rPr lang="en-US"/>
              <a:t>Facebook Own Posts Table | All Pages - 4 of 10</a:t>
            </a:r>
          </a:p>
        </p:txBody>
      </p:sp>
      <p:graphicFrame>
        <p:nvGraphicFramePr>
          <p:cNvPr id="5" name="Table Placeholder 4">
            <a:extLst>
              <a:ext uri="{FF2B5EF4-FFF2-40B4-BE49-F238E27FC236}">
                <a16:creationId xmlns:a16="http://schemas.microsoft.com/office/drawing/2014/main" id="{CBBC1A05-9050-4199-AECD-4FD6AF3AE748}"/>
              </a:ext>
            </a:extLst>
          </p:cNvPr>
          <p:cNvGraphicFramePr>
            <a:graphicFrameLocks noGrp="1"/>
          </p:cNvGraphicFramePr>
          <p:nvPr>
            <p:ph type="tbl" sz="quarter" idx="13"/>
            <p:extLst>
              <p:ext uri="{D42A27DB-BD31-4B8C-83A1-F6EECF244321}">
                <p14:modId xmlns:p14="http://schemas.microsoft.com/office/powerpoint/2010/main" val="3038290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21737156"/>
                    </a:ext>
                  </a:extLst>
                </a:gridCol>
                <a:gridCol w="2304288">
                  <a:extLst>
                    <a:ext uri="{9D8B030D-6E8A-4147-A177-3AD203B41FA5}">
                      <a16:colId xmlns:a16="http://schemas.microsoft.com/office/drawing/2014/main" val="3525478104"/>
                    </a:ext>
                  </a:extLst>
                </a:gridCol>
                <a:gridCol w="822960">
                  <a:extLst>
                    <a:ext uri="{9D8B030D-6E8A-4147-A177-3AD203B41FA5}">
                      <a16:colId xmlns:a16="http://schemas.microsoft.com/office/drawing/2014/main" val="1954648452"/>
                    </a:ext>
                  </a:extLst>
                </a:gridCol>
                <a:gridCol w="822960">
                  <a:extLst>
                    <a:ext uri="{9D8B030D-6E8A-4147-A177-3AD203B41FA5}">
                      <a16:colId xmlns:a16="http://schemas.microsoft.com/office/drawing/2014/main" val="1825857149"/>
                    </a:ext>
                  </a:extLst>
                </a:gridCol>
                <a:gridCol w="822960">
                  <a:extLst>
                    <a:ext uri="{9D8B030D-6E8A-4147-A177-3AD203B41FA5}">
                      <a16:colId xmlns:a16="http://schemas.microsoft.com/office/drawing/2014/main" val="877179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1794511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- 2021-08-20 11:05:27</a:t>
                      </a:r>
                      <a:r>
                        <a:rPr kumimoji="0" lang="en-US" sz="1000" b="0" i="0" u="none" strike="noStrike" kern="1200" cap="none" spc="0" normalizeH="0" baseline="0" noProof="0">
                          <a:ln>
                            <a:noFill/>
                          </a:ln>
                          <a:solidFill>
                            <a:prstClr val="black"/>
                          </a:solidFill>
                          <a:effectLst/>
                          <a:uLnTx/>
                          <a:uFillTx/>
                          <a:latin typeface="+mn-lt"/>
                          <a:ea typeface="+mn-ea"/>
                          <a:cs typeface="+mn-cs"/>
                        </a:rPr>
                        <a:t>
 We’ve had some cracking entries to our #GETTHECANOUT prize draw. Here’s an entry above and beyond the call of duty!  Remember to get your can out and about this weekend. There is lots more SPAM® merchandise to be won in this week’s prize draw. Click here for details and to enter:  https://www.spam-uk.com/spam-brand-life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s720x720/239144355_4568472329850321_3485331915278701915_n.jpg?_nc_cat=108&amp;ccb=1-5&amp;_nc_sid=8024bb&amp;_nc_ohc=rm07RnchJLAAX9v51bA&amp;_nc_ht=scontent.fzty3-2.fna&amp;edm=AKIiGfEEAAAA&amp;oh=f0086718feea775baf68628c61e8a48c&amp;oe=6190BD8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0239883"/>
                  </a:ext>
                </a:extLst>
              </a:tr>
            </a:tbl>
          </a:graphicData>
        </a:graphic>
      </p:graphicFrame>
      <p:sp>
        <p:nvSpPr>
          <p:cNvPr id="4" name="Text Placeholder 3">
            <a:extLst>
              <a:ext uri="{FF2B5EF4-FFF2-40B4-BE49-F238E27FC236}">
                <a16:creationId xmlns:a16="http://schemas.microsoft.com/office/drawing/2014/main" id="{A3721B56-6DB7-49CF-9F82-CDC2D02AB9C1}"/>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6122154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413DB-BA0D-44EF-8EF9-7B1C0059D9E6}"/>
              </a:ext>
            </a:extLst>
          </p:cNvPr>
          <p:cNvSpPr>
            <a:spLocks noGrp="1"/>
          </p:cNvSpPr>
          <p:nvPr>
            <p:ph type="title"/>
          </p:nvPr>
        </p:nvSpPr>
        <p:spPr/>
        <p:txBody>
          <a:bodyPr/>
          <a:lstStyle/>
          <a:p>
            <a:r>
              <a:rPr lang="en-US"/>
              <a:t>Facebook Own Posts Table | All Pages - 5 of 10</a:t>
            </a:r>
          </a:p>
        </p:txBody>
      </p:sp>
      <p:graphicFrame>
        <p:nvGraphicFramePr>
          <p:cNvPr id="5" name="Table Placeholder 4">
            <a:extLst>
              <a:ext uri="{FF2B5EF4-FFF2-40B4-BE49-F238E27FC236}">
                <a16:creationId xmlns:a16="http://schemas.microsoft.com/office/drawing/2014/main" id="{DA52B0EC-E210-46FB-AB8E-25B46162EFFA}"/>
              </a:ext>
            </a:extLst>
          </p:cNvPr>
          <p:cNvGraphicFramePr>
            <a:graphicFrameLocks noGrp="1"/>
          </p:cNvGraphicFramePr>
          <p:nvPr>
            <p:ph type="tbl" sz="quarter" idx="13"/>
            <p:extLst>
              <p:ext uri="{D42A27DB-BD31-4B8C-83A1-F6EECF244321}">
                <p14:modId xmlns:p14="http://schemas.microsoft.com/office/powerpoint/2010/main" val="5371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19171887"/>
                    </a:ext>
                  </a:extLst>
                </a:gridCol>
                <a:gridCol w="2304288">
                  <a:extLst>
                    <a:ext uri="{9D8B030D-6E8A-4147-A177-3AD203B41FA5}">
                      <a16:colId xmlns:a16="http://schemas.microsoft.com/office/drawing/2014/main" val="631675013"/>
                    </a:ext>
                  </a:extLst>
                </a:gridCol>
                <a:gridCol w="822960">
                  <a:extLst>
                    <a:ext uri="{9D8B030D-6E8A-4147-A177-3AD203B41FA5}">
                      <a16:colId xmlns:a16="http://schemas.microsoft.com/office/drawing/2014/main" val="3004586376"/>
                    </a:ext>
                  </a:extLst>
                </a:gridCol>
                <a:gridCol w="822960">
                  <a:extLst>
                    <a:ext uri="{9D8B030D-6E8A-4147-A177-3AD203B41FA5}">
                      <a16:colId xmlns:a16="http://schemas.microsoft.com/office/drawing/2014/main" val="2767873524"/>
                    </a:ext>
                  </a:extLst>
                </a:gridCol>
                <a:gridCol w="822960">
                  <a:extLst>
                    <a:ext uri="{9D8B030D-6E8A-4147-A177-3AD203B41FA5}">
                      <a16:colId xmlns:a16="http://schemas.microsoft.com/office/drawing/2014/main" val="580212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376580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- 2021-09-28 23:00:04</a:t>
                      </a:r>
                      <a:r>
                        <a:rPr kumimoji="0" lang="en-US" sz="1000" b="0" i="0" u="none" strike="noStrike" kern="1200" cap="none" spc="0" normalizeH="0" baseline="0" noProof="0">
                          <a:ln>
                            <a:noFill/>
                          </a:ln>
                          <a:solidFill>
                            <a:prstClr val="black"/>
                          </a:solidFill>
                          <a:effectLst/>
                          <a:uLnTx/>
                          <a:uFillTx/>
                          <a:latin typeface="+mn-lt"/>
                          <a:ea typeface="+mn-ea"/>
                          <a:cs typeface="+mn-cs"/>
                        </a:rPr>
                        <a:t>
 Every day is Fryday with these delicious treats. Fried SPAM® Classic is paired with a spicy Sriracha mayo to make your day ( … or your Fryday)!  https://bddy.me/3F0FNTu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HgsMER8lvrr-Yi&amp;w=720&amp;h=720&amp;url=https%3A%2F%2Fcdn.socialstudio.radian6.com%2Fproxy%2Ffile%2F40442%2F1632149066577-4f111c7f8472a9f3be6b0cd5d4748f96-0-20210929-FB-HORMEL_spam_classic_spam_air_fryer_fries_beauty.jpg%3Ftoken%3DeyJ0eXAiOiJKV1QiLCJhbGciOiJIUzI1NiIsImtpZCI6InByb3RlY3RlZGNvbnRlbnRwcm94eSJ9.eyJyZXF1ZXN0Ijp7InVzZXJJZCI6IjQwNjEzMiIsImNsaWVudElkIjoiNDA0NDIifSwiZmlsZU5hbWUiOiI0MDQ0MlwvMTYzMjE0OTA2NjU3Ny00ZjExMWM3Zjg0NzJhOWYzYmU2YjBjZDVkNDc0OGY5Ni0wLTIwMjEwOTI5LUZCLUhPUk1FTF9zcGFtX2NsYXNzaWNfc3BhbV9haXJfZnJ5ZXJfZnJpZXNfYmVhdXR5LmpwZyIsImlhdCI6MTYzMjg2NjQwNCwiYXVkIjoiaHR0cDpcL1wvd3d3LnJhZGlhbjYuY29tIiwic3ViIjoibGF5ZXI3In0.cVs8xJvTaAM_vRUJ-_51Q3L_GO9gNPkuM9zfpz5yG2E&amp;cfs=1&amp;ext=emg0&amp;_nc_oe=6edd3&amp;_nc_sid=06c271&amp;ccb=3-5&amp;_nc_hash=AQEdmlnxtymbHFZ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76852977"/>
                  </a:ext>
                </a:extLst>
              </a:tr>
            </a:tbl>
          </a:graphicData>
        </a:graphic>
      </p:graphicFrame>
      <p:sp>
        <p:nvSpPr>
          <p:cNvPr id="4" name="Text Placeholder 3">
            <a:extLst>
              <a:ext uri="{FF2B5EF4-FFF2-40B4-BE49-F238E27FC236}">
                <a16:creationId xmlns:a16="http://schemas.microsoft.com/office/drawing/2014/main" id="{599E5518-BC82-4D06-ABA8-E69901C246DD}"/>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9254687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03447-0143-4836-999D-220A49643E2E}"/>
              </a:ext>
            </a:extLst>
          </p:cNvPr>
          <p:cNvSpPr>
            <a:spLocks noGrp="1"/>
          </p:cNvSpPr>
          <p:nvPr>
            <p:ph type="title"/>
          </p:nvPr>
        </p:nvSpPr>
        <p:spPr/>
        <p:txBody>
          <a:bodyPr/>
          <a:lstStyle/>
          <a:p>
            <a:r>
              <a:rPr lang="en-US"/>
              <a:t>Facebook Own Posts Table | All Pages - 6 of 10</a:t>
            </a:r>
          </a:p>
        </p:txBody>
      </p:sp>
      <p:graphicFrame>
        <p:nvGraphicFramePr>
          <p:cNvPr id="5" name="Table Placeholder 4">
            <a:extLst>
              <a:ext uri="{FF2B5EF4-FFF2-40B4-BE49-F238E27FC236}">
                <a16:creationId xmlns:a16="http://schemas.microsoft.com/office/drawing/2014/main" id="{C369728F-25EF-4496-B96D-7F0EF921B67D}"/>
              </a:ext>
            </a:extLst>
          </p:cNvPr>
          <p:cNvGraphicFramePr>
            <a:graphicFrameLocks noGrp="1"/>
          </p:cNvGraphicFramePr>
          <p:nvPr>
            <p:ph type="tbl" sz="quarter" idx="13"/>
            <p:extLst>
              <p:ext uri="{D42A27DB-BD31-4B8C-83A1-F6EECF244321}">
                <p14:modId xmlns:p14="http://schemas.microsoft.com/office/powerpoint/2010/main" val="2852332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26099941"/>
                    </a:ext>
                  </a:extLst>
                </a:gridCol>
                <a:gridCol w="2304288">
                  <a:extLst>
                    <a:ext uri="{9D8B030D-6E8A-4147-A177-3AD203B41FA5}">
                      <a16:colId xmlns:a16="http://schemas.microsoft.com/office/drawing/2014/main" val="1478693978"/>
                    </a:ext>
                  </a:extLst>
                </a:gridCol>
                <a:gridCol w="822960">
                  <a:extLst>
                    <a:ext uri="{9D8B030D-6E8A-4147-A177-3AD203B41FA5}">
                      <a16:colId xmlns:a16="http://schemas.microsoft.com/office/drawing/2014/main" val="1782376695"/>
                    </a:ext>
                  </a:extLst>
                </a:gridCol>
                <a:gridCol w="822960">
                  <a:extLst>
                    <a:ext uri="{9D8B030D-6E8A-4147-A177-3AD203B41FA5}">
                      <a16:colId xmlns:a16="http://schemas.microsoft.com/office/drawing/2014/main" val="4156732686"/>
                    </a:ext>
                  </a:extLst>
                </a:gridCol>
                <a:gridCol w="822960">
                  <a:extLst>
                    <a:ext uri="{9D8B030D-6E8A-4147-A177-3AD203B41FA5}">
                      <a16:colId xmlns:a16="http://schemas.microsoft.com/office/drawing/2014/main" val="3443819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701506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- 2021-09-03 08:25:01</a:t>
                      </a:r>
                      <a:r>
                        <a:rPr kumimoji="0" lang="en-US" sz="1000" b="0" i="0" u="none" strike="noStrike" kern="1200" cap="none" spc="0" normalizeH="0" baseline="0" noProof="0">
                          <a:ln>
                            <a:noFill/>
                          </a:ln>
                          <a:solidFill>
                            <a:prstClr val="black"/>
                          </a:solidFill>
                          <a:effectLst/>
                          <a:uLnTx/>
                          <a:uFillTx/>
                          <a:latin typeface="+mn-lt"/>
                          <a:ea typeface="+mn-ea"/>
                          <a:cs typeface="+mn-cs"/>
                        </a:rPr>
                        <a:t>
 Why not treat yourself this weekend to a SPAM® LT sandwich?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p600x600/240987924_4605220006175553_8374462971603040781_n.jpg?_nc_cat=110&amp;ccb=1-5&amp;_nc_sid=8024bb&amp;_nc_ohc=Z61Vrknq0aYAX95LtVe&amp;_nc_ht=scontent.fzty3-2.fna&amp;edm=AKIiGfEEAAAA&amp;oh=e1a91b06a246818ef8b979b4c382083d&amp;oe=618EE9D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81283779"/>
                  </a:ext>
                </a:extLst>
              </a:tr>
            </a:tbl>
          </a:graphicData>
        </a:graphic>
      </p:graphicFrame>
      <p:sp>
        <p:nvSpPr>
          <p:cNvPr id="4" name="Text Placeholder 3">
            <a:extLst>
              <a:ext uri="{FF2B5EF4-FFF2-40B4-BE49-F238E27FC236}">
                <a16:creationId xmlns:a16="http://schemas.microsoft.com/office/drawing/2014/main" id="{4B0B7EA5-ADD4-480B-AFC9-4025943A8AFF}"/>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2015857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E229E-71DC-4235-8691-4C56D9DFC83E}"/>
              </a:ext>
            </a:extLst>
          </p:cNvPr>
          <p:cNvSpPr>
            <a:spLocks noGrp="1"/>
          </p:cNvSpPr>
          <p:nvPr>
            <p:ph type="title"/>
          </p:nvPr>
        </p:nvSpPr>
        <p:spPr/>
        <p:txBody>
          <a:bodyPr/>
          <a:lstStyle/>
          <a:p>
            <a:r>
              <a:rPr lang="en-US"/>
              <a:t>Facebook Own Posts Table | All Pages - 7 of 10</a:t>
            </a:r>
          </a:p>
        </p:txBody>
      </p:sp>
      <p:graphicFrame>
        <p:nvGraphicFramePr>
          <p:cNvPr id="5" name="Table Placeholder 4">
            <a:extLst>
              <a:ext uri="{FF2B5EF4-FFF2-40B4-BE49-F238E27FC236}">
                <a16:creationId xmlns:a16="http://schemas.microsoft.com/office/drawing/2014/main" id="{794C0DDB-6C28-4DC6-88A2-2ADE75D84386}"/>
              </a:ext>
            </a:extLst>
          </p:cNvPr>
          <p:cNvGraphicFramePr>
            <a:graphicFrameLocks noGrp="1"/>
          </p:cNvGraphicFramePr>
          <p:nvPr>
            <p:ph type="tbl" sz="quarter" idx="13"/>
            <p:extLst>
              <p:ext uri="{D42A27DB-BD31-4B8C-83A1-F6EECF244321}">
                <p14:modId xmlns:p14="http://schemas.microsoft.com/office/powerpoint/2010/main" val="3287311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20145782"/>
                    </a:ext>
                  </a:extLst>
                </a:gridCol>
                <a:gridCol w="2304288">
                  <a:extLst>
                    <a:ext uri="{9D8B030D-6E8A-4147-A177-3AD203B41FA5}">
                      <a16:colId xmlns:a16="http://schemas.microsoft.com/office/drawing/2014/main" val="69384364"/>
                    </a:ext>
                  </a:extLst>
                </a:gridCol>
                <a:gridCol w="822960">
                  <a:extLst>
                    <a:ext uri="{9D8B030D-6E8A-4147-A177-3AD203B41FA5}">
                      <a16:colId xmlns:a16="http://schemas.microsoft.com/office/drawing/2014/main" val="2367598637"/>
                    </a:ext>
                  </a:extLst>
                </a:gridCol>
                <a:gridCol w="822960">
                  <a:extLst>
                    <a:ext uri="{9D8B030D-6E8A-4147-A177-3AD203B41FA5}">
                      <a16:colId xmlns:a16="http://schemas.microsoft.com/office/drawing/2014/main" val="4109578065"/>
                    </a:ext>
                  </a:extLst>
                </a:gridCol>
                <a:gridCol w="822960">
                  <a:extLst>
                    <a:ext uri="{9D8B030D-6E8A-4147-A177-3AD203B41FA5}">
                      <a16:colId xmlns:a16="http://schemas.microsoft.com/office/drawing/2014/main" val="3854703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2971665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- 2021-09-16 11:37:33</a:t>
                      </a:r>
                      <a:r>
                        <a:rPr kumimoji="0" lang="en-US" sz="1000" b="0" i="0" u="none" strike="noStrike" kern="1200" cap="none" spc="0" normalizeH="0" baseline="0" noProof="0">
                          <a:ln>
                            <a:noFill/>
                          </a:ln>
                          <a:solidFill>
                            <a:prstClr val="black"/>
                          </a:solidFill>
                          <a:effectLst/>
                          <a:uLnTx/>
                          <a:uFillTx/>
                          <a:latin typeface="+mn-lt"/>
                          <a:ea typeface="+mn-ea"/>
                          <a:cs typeface="+mn-cs"/>
                        </a:rPr>
                        <a:t>
 @Fryupinspector has made us this delicious SPAM®ish Omelette using SPAM® Chopped Pork and Ham. So easy to make, all you need is:
200g SPAM® Chopped Pork and Ham
6 eggs
1 large potato
1 red pepper
1 large onion 
Fresh chives
Here’s how you make it:
•Slice the potato and steam for 10 mins.
•Chop onions and lightly fry for 10 mins.
•Chop red peppers and SPAM® Chopped Pork and Ham, then add to the onions frying lightly for 5 mins.
•Mix eggs and add chopped chives to the mixture.
•Layer the steamed potatoes over the SPAM® Chopped Pork and Ham, red peppers and onions in the frying pan. Then pour over the egg mixture.
•Cook for 15 mins then finish off by placing the frying pan under the grill.
@fryupinspector#ad #getthecanout #SPAMBrand @officialspamuk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s720x720/242002434_4651650791532474_2703959573953194609_n.jpg?_nc_cat=109&amp;ccb=1-5&amp;_nc_sid=8024bb&amp;_nc_ohc=TNoRi8KR7KUAX8SzLrD&amp;_nc_ht=scontent.fzty3-2.fna&amp;edm=AKIiGfEEAAAA&amp;oh=f009940d806eeaa7787a40e600637ec9&amp;oe=618EEA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06751576"/>
                  </a:ext>
                </a:extLst>
              </a:tr>
            </a:tbl>
          </a:graphicData>
        </a:graphic>
      </p:graphicFrame>
      <p:sp>
        <p:nvSpPr>
          <p:cNvPr id="4" name="Text Placeholder 3">
            <a:extLst>
              <a:ext uri="{FF2B5EF4-FFF2-40B4-BE49-F238E27FC236}">
                <a16:creationId xmlns:a16="http://schemas.microsoft.com/office/drawing/2014/main" id="{99F8343E-FE2E-46FD-8BF3-3845C0023D63}"/>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4602394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99574-68C7-4A93-BF53-B5D13E6820A5}"/>
              </a:ext>
            </a:extLst>
          </p:cNvPr>
          <p:cNvSpPr>
            <a:spLocks noGrp="1"/>
          </p:cNvSpPr>
          <p:nvPr>
            <p:ph type="title"/>
          </p:nvPr>
        </p:nvSpPr>
        <p:spPr/>
        <p:txBody>
          <a:bodyPr/>
          <a:lstStyle/>
          <a:p>
            <a:r>
              <a:rPr lang="en-US"/>
              <a:t>Facebook Own Posts Table | All Pages - 8 of 10</a:t>
            </a:r>
          </a:p>
        </p:txBody>
      </p:sp>
      <p:graphicFrame>
        <p:nvGraphicFramePr>
          <p:cNvPr id="5" name="Table Placeholder 4">
            <a:extLst>
              <a:ext uri="{FF2B5EF4-FFF2-40B4-BE49-F238E27FC236}">
                <a16:creationId xmlns:a16="http://schemas.microsoft.com/office/drawing/2014/main" id="{5FD88B5E-DEA4-49A5-8027-BA488D3433B1}"/>
              </a:ext>
            </a:extLst>
          </p:cNvPr>
          <p:cNvGraphicFramePr>
            <a:graphicFrameLocks noGrp="1"/>
          </p:cNvGraphicFramePr>
          <p:nvPr>
            <p:ph type="tbl" sz="quarter" idx="13"/>
            <p:extLst>
              <p:ext uri="{D42A27DB-BD31-4B8C-83A1-F6EECF244321}">
                <p14:modId xmlns:p14="http://schemas.microsoft.com/office/powerpoint/2010/main" val="3178965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6811181"/>
                    </a:ext>
                  </a:extLst>
                </a:gridCol>
                <a:gridCol w="2304288">
                  <a:extLst>
                    <a:ext uri="{9D8B030D-6E8A-4147-A177-3AD203B41FA5}">
                      <a16:colId xmlns:a16="http://schemas.microsoft.com/office/drawing/2014/main" val="620807048"/>
                    </a:ext>
                  </a:extLst>
                </a:gridCol>
                <a:gridCol w="822960">
                  <a:extLst>
                    <a:ext uri="{9D8B030D-6E8A-4147-A177-3AD203B41FA5}">
                      <a16:colId xmlns:a16="http://schemas.microsoft.com/office/drawing/2014/main" val="1140883424"/>
                    </a:ext>
                  </a:extLst>
                </a:gridCol>
                <a:gridCol w="822960">
                  <a:extLst>
                    <a:ext uri="{9D8B030D-6E8A-4147-A177-3AD203B41FA5}">
                      <a16:colId xmlns:a16="http://schemas.microsoft.com/office/drawing/2014/main" val="4035564788"/>
                    </a:ext>
                  </a:extLst>
                </a:gridCol>
                <a:gridCol w="822960">
                  <a:extLst>
                    <a:ext uri="{9D8B030D-6E8A-4147-A177-3AD203B41FA5}">
                      <a16:colId xmlns:a16="http://schemas.microsoft.com/office/drawing/2014/main" val="915784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1447425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- 2021-09-19 08:35:37</a:t>
                      </a:r>
                      <a:r>
                        <a:rPr kumimoji="0" lang="en-US" sz="1000" b="0" i="0" u="none" strike="noStrike" kern="1200" cap="none" spc="0" normalizeH="0" baseline="0" noProof="0">
                          <a:ln>
                            <a:noFill/>
                          </a:ln>
                          <a:solidFill>
                            <a:prstClr val="black"/>
                          </a:solidFill>
                          <a:effectLst/>
                          <a:uLnTx/>
                          <a:uFillTx/>
                          <a:latin typeface="+mn-lt"/>
                          <a:ea typeface="+mn-ea"/>
                          <a:cs typeface="+mn-cs"/>
                        </a:rPr>
                        <a:t>
 It’s International Talk Like a Pirate Day! All around the world people are ‘ahhargghing …their way through the day. A good time to remind you that SPAM® Fritttarrrghs are available in branches of Morrisons and Iceland. What be yerr favourite Pirate joke?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s720x720/241808407_4646026742094879_5942322538807365098_n.jpg?_nc_cat=104&amp;ccb=1-5&amp;_nc_sid=8024bb&amp;_nc_ohc=eZgODjBHuWAAX96w1A3&amp;_nc_ht=scontent.fzty3-2.fna&amp;edm=AKIiGfEEAAAA&amp;oh=c99bb8905570ffc7a5ba2433569ac07b&amp;oe=618EC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982087547"/>
                  </a:ext>
                </a:extLst>
              </a:tr>
            </a:tbl>
          </a:graphicData>
        </a:graphic>
      </p:graphicFrame>
      <p:sp>
        <p:nvSpPr>
          <p:cNvPr id="4" name="Text Placeholder 3">
            <a:extLst>
              <a:ext uri="{FF2B5EF4-FFF2-40B4-BE49-F238E27FC236}">
                <a16:creationId xmlns:a16="http://schemas.microsoft.com/office/drawing/2014/main" id="{C97339A1-83A1-4D89-A15A-13F1E5BD12CB}"/>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7473673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14FED-710C-4709-A7F9-99089473822E}"/>
              </a:ext>
            </a:extLst>
          </p:cNvPr>
          <p:cNvSpPr>
            <a:spLocks noGrp="1"/>
          </p:cNvSpPr>
          <p:nvPr>
            <p:ph type="title"/>
          </p:nvPr>
        </p:nvSpPr>
        <p:spPr/>
        <p:txBody>
          <a:bodyPr/>
          <a:lstStyle/>
          <a:p>
            <a:r>
              <a:rPr lang="en-US"/>
              <a:t>Facebook Own Posts Table | All Pages - 9 of 10</a:t>
            </a:r>
          </a:p>
        </p:txBody>
      </p:sp>
      <p:graphicFrame>
        <p:nvGraphicFramePr>
          <p:cNvPr id="5" name="Table Placeholder 4">
            <a:extLst>
              <a:ext uri="{FF2B5EF4-FFF2-40B4-BE49-F238E27FC236}">
                <a16:creationId xmlns:a16="http://schemas.microsoft.com/office/drawing/2014/main" id="{4CDD515E-A7A0-4782-A231-A97FD549233C}"/>
              </a:ext>
            </a:extLst>
          </p:cNvPr>
          <p:cNvGraphicFramePr>
            <a:graphicFrameLocks noGrp="1"/>
          </p:cNvGraphicFramePr>
          <p:nvPr>
            <p:ph type="tbl" sz="quarter" idx="13"/>
            <p:extLst>
              <p:ext uri="{D42A27DB-BD31-4B8C-83A1-F6EECF244321}">
                <p14:modId xmlns:p14="http://schemas.microsoft.com/office/powerpoint/2010/main" val="3031438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74182705"/>
                    </a:ext>
                  </a:extLst>
                </a:gridCol>
                <a:gridCol w="2304288">
                  <a:extLst>
                    <a:ext uri="{9D8B030D-6E8A-4147-A177-3AD203B41FA5}">
                      <a16:colId xmlns:a16="http://schemas.microsoft.com/office/drawing/2014/main" val="1760367122"/>
                    </a:ext>
                  </a:extLst>
                </a:gridCol>
                <a:gridCol w="822960">
                  <a:extLst>
                    <a:ext uri="{9D8B030D-6E8A-4147-A177-3AD203B41FA5}">
                      <a16:colId xmlns:a16="http://schemas.microsoft.com/office/drawing/2014/main" val="1880809180"/>
                    </a:ext>
                  </a:extLst>
                </a:gridCol>
                <a:gridCol w="822960">
                  <a:extLst>
                    <a:ext uri="{9D8B030D-6E8A-4147-A177-3AD203B41FA5}">
                      <a16:colId xmlns:a16="http://schemas.microsoft.com/office/drawing/2014/main" val="2236260783"/>
                    </a:ext>
                  </a:extLst>
                </a:gridCol>
                <a:gridCol w="822960">
                  <a:extLst>
                    <a:ext uri="{9D8B030D-6E8A-4147-A177-3AD203B41FA5}">
                      <a16:colId xmlns:a16="http://schemas.microsoft.com/office/drawing/2014/main" val="2321055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2934096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- 2021-08-27 21:00:16</a:t>
                      </a:r>
                      <a:r>
                        <a:rPr kumimoji="0" lang="en-US" sz="1000" b="0" i="0" u="none" strike="noStrike" kern="1200" cap="none" spc="0" normalizeH="0" baseline="0" noProof="0">
                          <a:ln>
                            <a:noFill/>
                          </a:ln>
                          <a:solidFill>
                            <a:prstClr val="black"/>
                          </a:solidFill>
                          <a:effectLst/>
                          <a:uLnTx/>
                          <a:uFillTx/>
                          <a:latin typeface="+mn-lt"/>
                          <a:ea typeface="+mn-ea"/>
                          <a:cs typeface="+mn-cs"/>
                        </a:rPr>
                        <a:t>
 Any day can be Fryday, when you’re enjoying the savory deliciousness of SPAM® classic, tomatoes, bell peppers and pepperoncini between two slices of crispy Italian bread: https://bddy.me/3ztMZ7q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FpC1GNVlffCSqS&amp;w=720&amp;h=720&amp;url=https%3A%2F%2Fcdn.socialstudio.radian6.com%2Fproxy%2Ffile%2F40442%2F1630090644714-c7793875dd8a715a7dd6497b4eab937a-0-FB--20210827-spam_panini_02.jpg%3Ftoken%3DeyJ0eXAiOiJKV1QiLCJhbGciOiJIUzI1NiIsImtpZCI6InByb3RlY3RlZGNvbnRlbnRwcm94eSJ9.eyJyZXF1ZXN0Ijp7InVzZXJJZCI6IjQwNjEzMiIsImNsaWVudElkIjoiNDA0NDIifSwiZmlsZU5hbWUiOiI0MDQ0MlwvMTYzMDA5MDY0NDcxNC1jNzc5Mzg3NWRkOGE3MTVhN2RkNjQ5N2I0ZWFiOTM3YS0wLUZCLS0yMDIxMDgyNy1zcGFtX3BhbmluaV8wMi5qcGciLCJpYXQiOjE2MzAwOTQ0MTUsImF1ZCI6Imh0dHA6XC9cL3d3dy5yYWRpYW42LmNvbSIsInN1YiI6ImxheWVyNyJ9.yS9hLBQjSsNHgM-OQZRiVCcV5MSSA280u06oxVQwaZs&amp;cfs=1&amp;ext=emg0&amp;_nc_oe=6edd3&amp;_nc_sid=06c271&amp;ccb=3-5&amp;_nc_hash=AQH1VSnM5HcUPJf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46421066"/>
                  </a:ext>
                </a:extLst>
              </a:tr>
            </a:tbl>
          </a:graphicData>
        </a:graphic>
      </p:graphicFrame>
      <p:sp>
        <p:nvSpPr>
          <p:cNvPr id="4" name="Text Placeholder 3">
            <a:extLst>
              <a:ext uri="{FF2B5EF4-FFF2-40B4-BE49-F238E27FC236}">
                <a16:creationId xmlns:a16="http://schemas.microsoft.com/office/drawing/2014/main" id="{3971D4AD-F427-4DC9-8FCB-FE544869D48F}"/>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6269204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78544-1E90-4614-A752-28F4AF9BC90A}"/>
              </a:ext>
            </a:extLst>
          </p:cNvPr>
          <p:cNvSpPr>
            <a:spLocks noGrp="1"/>
          </p:cNvSpPr>
          <p:nvPr>
            <p:ph type="title"/>
          </p:nvPr>
        </p:nvSpPr>
        <p:spPr/>
        <p:txBody>
          <a:bodyPr/>
          <a:lstStyle/>
          <a:p>
            <a:r>
              <a:rPr lang="en-US"/>
              <a:t>Facebook Own Posts Table | All Pages - 10 of 10</a:t>
            </a:r>
          </a:p>
        </p:txBody>
      </p:sp>
      <p:graphicFrame>
        <p:nvGraphicFramePr>
          <p:cNvPr id="5" name="Table Placeholder 4">
            <a:extLst>
              <a:ext uri="{FF2B5EF4-FFF2-40B4-BE49-F238E27FC236}">
                <a16:creationId xmlns:a16="http://schemas.microsoft.com/office/drawing/2014/main" id="{44269E79-94D9-4440-81DD-D8C189EAFEDB}"/>
              </a:ext>
            </a:extLst>
          </p:cNvPr>
          <p:cNvGraphicFramePr>
            <a:graphicFrameLocks noGrp="1"/>
          </p:cNvGraphicFramePr>
          <p:nvPr>
            <p:ph type="tbl" sz="quarter" idx="13"/>
            <p:extLst>
              <p:ext uri="{D42A27DB-BD31-4B8C-83A1-F6EECF244321}">
                <p14:modId xmlns:p14="http://schemas.microsoft.com/office/powerpoint/2010/main" val="3227803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03945491"/>
                    </a:ext>
                  </a:extLst>
                </a:gridCol>
                <a:gridCol w="2304288">
                  <a:extLst>
                    <a:ext uri="{9D8B030D-6E8A-4147-A177-3AD203B41FA5}">
                      <a16:colId xmlns:a16="http://schemas.microsoft.com/office/drawing/2014/main" val="3693544010"/>
                    </a:ext>
                  </a:extLst>
                </a:gridCol>
                <a:gridCol w="822960">
                  <a:extLst>
                    <a:ext uri="{9D8B030D-6E8A-4147-A177-3AD203B41FA5}">
                      <a16:colId xmlns:a16="http://schemas.microsoft.com/office/drawing/2014/main" val="782512900"/>
                    </a:ext>
                  </a:extLst>
                </a:gridCol>
                <a:gridCol w="822960">
                  <a:extLst>
                    <a:ext uri="{9D8B030D-6E8A-4147-A177-3AD203B41FA5}">
                      <a16:colId xmlns:a16="http://schemas.microsoft.com/office/drawing/2014/main" val="581076107"/>
                    </a:ext>
                  </a:extLst>
                </a:gridCol>
                <a:gridCol w="822960">
                  <a:extLst>
                    <a:ext uri="{9D8B030D-6E8A-4147-A177-3AD203B41FA5}">
                      <a16:colId xmlns:a16="http://schemas.microsoft.com/office/drawing/2014/main" val="656172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3834410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- 2021-09-25 12:30:04</a:t>
                      </a:r>
                      <a:r>
                        <a:rPr kumimoji="0" lang="en-US" sz="1000" b="0" i="0" u="none" strike="noStrike" kern="1200" cap="none" spc="0" normalizeH="0" baseline="0" noProof="0">
                          <a:ln>
                            <a:noFill/>
                          </a:ln>
                          <a:solidFill>
                            <a:prstClr val="black"/>
                          </a:solidFill>
                          <a:effectLst/>
                          <a:uLnTx/>
                          <a:uFillTx/>
                          <a:latin typeface="+mn-lt"/>
                          <a:ea typeface="+mn-ea"/>
                          <a:cs typeface="+mn-cs"/>
                        </a:rPr>
                        <a:t>
 Wake up your taste buds with crispy strips of SPAM® Classic and crunchy tortilla chips coated in melty cheese, hot salsa and fried eggs: https://bddy.me/3i8pYQJ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ErlTIKk7uuUY_i&amp;w=720&amp;h=720&amp;url=https%3A%2F%2Fcdn.socialstudio.radian6.com%2Fproxy%2Ffile%2F40442%2F1632148882786-976b1a924a541776ba8863b0e3ba7707-0-20210925-FB-a20180027-SPAM-huevos-chilaquiles.jpg%3Ftoken%3DeyJ0eXAiOiJKV1QiLCJhbGciOiJIUzI1NiIsImtpZCI6InByb3RlY3RlZGNvbnRlbnRwcm94eSJ9.eyJyZXF1ZXN0Ijp7InVzZXJJZCI6IjQwNjEzMiIsImNsaWVudElkIjoiNDA0NDIifSwiZmlsZU5hbWUiOiI0MDQ0MlwvMTYzMjE0ODg4Mjc4Ni05NzZiMWE5MjRhNTQxNzc2YmE4ODYzYjBlM2JhNzcwNy0wLTIwMjEwOTI1LUZCLWEyMDE4MDAyNy1TUEFNLWh1ZXZvcy1jaGlsYXF1aWxlcy5qcGciLCJpYXQiOjE2MzI1Njk0MDQsImF1ZCI6Imh0dHA6XC9cL3d3dy5yYWRpYW42LmNvbSIsInN1YiI6ImxheWVyNyJ9.L1UANouKq3UQLryZydZbVGb9pgPA9LiOyDo0Sc6i4uY&amp;cfs=1&amp;ext=emg0&amp;_nc_oe=6edd3&amp;_nc_sid=06c271&amp;ccb=3-5&amp;_nc_hash=AQHrK3h2ZbYYWYr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23097350"/>
                  </a:ext>
                </a:extLst>
              </a:tr>
            </a:tbl>
          </a:graphicData>
        </a:graphic>
      </p:graphicFrame>
      <p:sp>
        <p:nvSpPr>
          <p:cNvPr id="4" name="Text Placeholder 3">
            <a:extLst>
              <a:ext uri="{FF2B5EF4-FFF2-40B4-BE49-F238E27FC236}">
                <a16:creationId xmlns:a16="http://schemas.microsoft.com/office/drawing/2014/main" id="{E40971EA-B924-438C-9626-FC0E3703089C}"/>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52431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A2841-CB8F-4D31-BD95-F4ED42AB3C09}"/>
              </a:ext>
            </a:extLst>
          </p:cNvPr>
          <p:cNvSpPr>
            <a:spLocks noGrp="1"/>
          </p:cNvSpPr>
          <p:nvPr>
            <p:ph type="title"/>
          </p:nvPr>
        </p:nvSpPr>
        <p:spPr/>
        <p:txBody>
          <a:bodyPr/>
          <a:lstStyle/>
          <a:p>
            <a:r>
              <a:rPr lang="en-US"/>
              <a:t>Facebook Videos Table | All Pages - 1 of 7</a:t>
            </a:r>
          </a:p>
        </p:txBody>
      </p:sp>
      <p:graphicFrame>
        <p:nvGraphicFramePr>
          <p:cNvPr id="5" name="Table Placeholder 4">
            <a:extLst>
              <a:ext uri="{FF2B5EF4-FFF2-40B4-BE49-F238E27FC236}">
                <a16:creationId xmlns:a16="http://schemas.microsoft.com/office/drawing/2014/main" id="{A6913493-824A-4A1E-BA24-E0488483EC5C}"/>
              </a:ext>
            </a:extLst>
          </p:cNvPr>
          <p:cNvGraphicFramePr>
            <a:graphicFrameLocks noGrp="1"/>
          </p:cNvGraphicFramePr>
          <p:nvPr>
            <p:ph type="tbl" sz="quarter" idx="13"/>
            <p:extLst>
              <p:ext uri="{D42A27DB-BD31-4B8C-83A1-F6EECF244321}">
                <p14:modId xmlns:p14="http://schemas.microsoft.com/office/powerpoint/2010/main" val="584958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033255630"/>
                    </a:ext>
                  </a:extLst>
                </a:gridCol>
                <a:gridCol w="2633472">
                  <a:extLst>
                    <a:ext uri="{9D8B030D-6E8A-4147-A177-3AD203B41FA5}">
                      <a16:colId xmlns:a16="http://schemas.microsoft.com/office/drawing/2014/main" val="768257887"/>
                    </a:ext>
                  </a:extLst>
                </a:gridCol>
                <a:gridCol w="987552">
                  <a:extLst>
                    <a:ext uri="{9D8B030D-6E8A-4147-A177-3AD203B41FA5}">
                      <a16:colId xmlns:a16="http://schemas.microsoft.com/office/drawing/2014/main" val="1355942260"/>
                    </a:ext>
                  </a:extLst>
                </a:gridCol>
                <a:gridCol w="987552">
                  <a:extLst>
                    <a:ext uri="{9D8B030D-6E8A-4147-A177-3AD203B41FA5}">
                      <a16:colId xmlns:a16="http://schemas.microsoft.com/office/drawing/2014/main" val="3315409497"/>
                    </a:ext>
                  </a:extLst>
                </a:gridCol>
                <a:gridCol w="987552">
                  <a:extLst>
                    <a:ext uri="{9D8B030D-6E8A-4147-A177-3AD203B41FA5}">
                      <a16:colId xmlns:a16="http://schemas.microsoft.com/office/drawing/2014/main" val="11776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extLst>
                  <a:ext uri="{0D108BD9-81ED-4DB2-BD59-A6C34878D82A}">
                    <a16:rowId xmlns:a16="http://schemas.microsoft.com/office/drawing/2014/main" val="1391744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- 2021-08-16 08:28:57</a:t>
                      </a:r>
                      <a:r>
                        <a:rPr kumimoji="0" lang="en-US" sz="1000" b="0" i="0" u="none" strike="noStrike" kern="1200" cap="none" spc="0" normalizeH="0" baseline="0" noProof="0">
                          <a:ln>
                            <a:noFill/>
                          </a:ln>
                          <a:solidFill>
                            <a:prstClr val="black"/>
                          </a:solidFill>
                          <a:effectLst/>
                          <a:uLnTx/>
                          <a:uFillTx/>
                          <a:latin typeface="+mn-lt"/>
                          <a:ea typeface="+mn-ea"/>
                          <a:cs typeface="+mn-cs"/>
                        </a:rPr>
                        <a:t>
 Lots of you have made the most of the summer and managed to #getthecanout at the same time. We’ve loved seeing where you and your cans got to. Here are just a few of the fabulous shots you have shared with us. Keep the memories coming! Find out more at www.spam-uk.com/spam-brand-life/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p168x128/226819329_538983430661893_2182934214459919839_n.jpg?_nc_cat=106&amp;ccb=1-5&amp;_nc_sid=08861d&amp;_nc_ohc=JXWk3ytRFOIAX_9JH-B&amp;_nc_ht=scontent-iad3-2.xx&amp;edm=AGz5Y0wEAAAA&amp;oh=bca4723152fe293e5246d4ee2929cce7&amp;oe=61703533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6047</a:t>
                      </a:r>
                    </a:p>
                  </a:txBody>
                  <a:tcPr/>
                </a:tc>
                <a:extLst>
                  <a:ext uri="{0D108BD9-81ED-4DB2-BD59-A6C34878D82A}">
                    <a16:rowId xmlns:a16="http://schemas.microsoft.com/office/drawing/2014/main" val="1459961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- 2021-08-01 10:55:11</a:t>
                      </a:r>
                      <a:r>
                        <a:rPr kumimoji="0" lang="en-US" sz="1000" b="0" i="0" u="none" strike="noStrike" kern="1200" cap="none" spc="0" normalizeH="0" baseline="0" noProof="0">
                          <a:ln>
                            <a:noFill/>
                          </a:ln>
                          <a:solidFill>
                            <a:prstClr val="black"/>
                          </a:solidFill>
                          <a:effectLst/>
                          <a:uLnTx/>
                          <a:uFillTx/>
                          <a:latin typeface="+mn-lt"/>
                          <a:ea typeface="+mn-ea"/>
                          <a:cs typeface="+mn-cs"/>
                        </a:rPr>
                        <a:t>
 On the beach. On the campsite. On the hills. A SPAM® can is the perfect way to pack delicious home comfort food into your trips into the great outdoors. So let’s meat out this summer! Click here to enter our Get The Can Out competition https://www.spam-competitions.co.uk #getthecanout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224602319_2910148405893700_2143288241846019509_n.jpg?_nc_cat=107&amp;ccb=1-5&amp;_nc_sid=08861d&amp;_nc_ohc=sJMI6RJdI0EAX9_tUhq&amp;_nc_oc=AQmjvbFW4jzQJjGa8PEP6eQl8MguJxoHUqW1JGu3HvE-8_0gzieRvFnX6X_vbvha-E4&amp;_nc_ht=scontent-iad3-1.xx&amp;edm=AGz5Y0wEAAAA&amp;oh=e7b34d4198f06d00c96b2c154d36aad0&amp;oe=616DBF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5970</a:t>
                      </a:r>
                    </a:p>
                  </a:txBody>
                  <a:tcPr/>
                </a:tc>
                <a:extLst>
                  <a:ext uri="{0D108BD9-81ED-4DB2-BD59-A6C34878D82A}">
                    <a16:rowId xmlns:a16="http://schemas.microsoft.com/office/drawing/2014/main" val="296086230"/>
                  </a:ext>
                </a:extLst>
              </a:tr>
            </a:tbl>
          </a:graphicData>
        </a:graphic>
      </p:graphicFrame>
      <p:sp>
        <p:nvSpPr>
          <p:cNvPr id="4" name="Text Placeholder 3">
            <a:extLst>
              <a:ext uri="{FF2B5EF4-FFF2-40B4-BE49-F238E27FC236}">
                <a16:creationId xmlns:a16="http://schemas.microsoft.com/office/drawing/2014/main" id="{524F0B9D-5873-4DD5-976E-779112552057}"/>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2356178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9CC47-0566-4520-94DA-8B4DD497F258}"/>
              </a:ext>
            </a:extLst>
          </p:cNvPr>
          <p:cNvSpPr>
            <a:spLocks noGrp="1"/>
          </p:cNvSpPr>
          <p:nvPr>
            <p:ph type="title"/>
          </p:nvPr>
        </p:nvSpPr>
        <p:spPr/>
        <p:txBody>
          <a:bodyPr/>
          <a:lstStyle/>
          <a:p>
            <a:r>
              <a:rPr lang="en-US"/>
              <a:t>Facebook Videos Table | All Pages - 2 of 7</a:t>
            </a:r>
          </a:p>
        </p:txBody>
      </p:sp>
      <p:graphicFrame>
        <p:nvGraphicFramePr>
          <p:cNvPr id="5" name="Table Placeholder 4">
            <a:extLst>
              <a:ext uri="{FF2B5EF4-FFF2-40B4-BE49-F238E27FC236}">
                <a16:creationId xmlns:a16="http://schemas.microsoft.com/office/drawing/2014/main" id="{5D668BE4-9609-4603-B273-3902BF799B2E}"/>
              </a:ext>
            </a:extLst>
          </p:cNvPr>
          <p:cNvGraphicFramePr>
            <a:graphicFrameLocks noGrp="1"/>
          </p:cNvGraphicFramePr>
          <p:nvPr>
            <p:ph type="tbl" sz="quarter" idx="13"/>
            <p:extLst>
              <p:ext uri="{D42A27DB-BD31-4B8C-83A1-F6EECF244321}">
                <p14:modId xmlns:p14="http://schemas.microsoft.com/office/powerpoint/2010/main" val="2723161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357689626"/>
                    </a:ext>
                  </a:extLst>
                </a:gridCol>
                <a:gridCol w="2633472">
                  <a:extLst>
                    <a:ext uri="{9D8B030D-6E8A-4147-A177-3AD203B41FA5}">
                      <a16:colId xmlns:a16="http://schemas.microsoft.com/office/drawing/2014/main" val="58520759"/>
                    </a:ext>
                  </a:extLst>
                </a:gridCol>
                <a:gridCol w="987552">
                  <a:extLst>
                    <a:ext uri="{9D8B030D-6E8A-4147-A177-3AD203B41FA5}">
                      <a16:colId xmlns:a16="http://schemas.microsoft.com/office/drawing/2014/main" val="2350623711"/>
                    </a:ext>
                  </a:extLst>
                </a:gridCol>
                <a:gridCol w="987552">
                  <a:extLst>
                    <a:ext uri="{9D8B030D-6E8A-4147-A177-3AD203B41FA5}">
                      <a16:colId xmlns:a16="http://schemas.microsoft.com/office/drawing/2014/main" val="3393625186"/>
                    </a:ext>
                  </a:extLst>
                </a:gridCol>
                <a:gridCol w="987552">
                  <a:extLst>
                    <a:ext uri="{9D8B030D-6E8A-4147-A177-3AD203B41FA5}">
                      <a16:colId xmlns:a16="http://schemas.microsoft.com/office/drawing/2014/main" val="1053381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extLst>
                  <a:ext uri="{0D108BD9-81ED-4DB2-BD59-A6C34878D82A}">
                    <a16:rowId xmlns:a16="http://schemas.microsoft.com/office/drawing/2014/main" val="2612742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- 2021-07-16 11:19:25</a:t>
                      </a:r>
                      <a:r>
                        <a:rPr kumimoji="0" lang="en-US" sz="1000" b="0" i="0" u="none" strike="noStrike" kern="1200" cap="none" spc="0" normalizeH="0" baseline="0" noProof="0">
                          <a:ln>
                            <a:noFill/>
                          </a:ln>
                          <a:solidFill>
                            <a:prstClr val="black"/>
                          </a:solidFill>
                          <a:effectLst/>
                          <a:uLnTx/>
                          <a:uFillTx/>
                          <a:latin typeface="+mn-lt"/>
                          <a:ea typeface="+mn-ea"/>
                          <a:cs typeface="+mn-cs"/>
                        </a:rPr>
                        <a:t>
 SPAM® Chopped Pork &amp; Ham is ideal for taking into the great outdoors, so we can all fry away somewhere special. Where would you #getthecanout ? www.spam-uk.com/spam-brand-life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ham3-1.xx.fbcdn.net/v/t15.5256-10/p168x128/207340718_1128079191016776_5038221876192735182_n.jpg?_nc_cat=106&amp;ccb=1-5&amp;_nc_sid=08861d&amp;_nc_ohc=IJcNiJvkJVMAX_Wo8Sn&amp;_nc_ht=scontent-ham3-1.xx&amp;edm=AGz5Y0wEAAAA&amp;oh=9ab281e163055bd12cfbe36833e71710&amp;oe=616D21C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4159</a:t>
                      </a:r>
                    </a:p>
                  </a:txBody>
                  <a:tcPr/>
                </a:tc>
                <a:extLst>
                  <a:ext uri="{0D108BD9-81ED-4DB2-BD59-A6C34878D82A}">
                    <a16:rowId xmlns:a16="http://schemas.microsoft.com/office/drawing/2014/main" val="4213350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- 2021-07-04 09:36:09</a:t>
                      </a:r>
                      <a:r>
                        <a:rPr kumimoji="0" lang="en-US" sz="1000" b="0" i="0" u="none" strike="noStrike" kern="1200" cap="none" spc="0" normalizeH="0" baseline="0" noProof="0">
                          <a:ln>
                            <a:noFill/>
                          </a:ln>
                          <a:solidFill>
                            <a:prstClr val="black"/>
                          </a:solidFill>
                          <a:effectLst/>
                          <a:uLnTx/>
                          <a:uFillTx/>
                          <a:latin typeface="+mn-lt"/>
                          <a:ea typeface="+mn-ea"/>
                          <a:cs typeface="+mn-cs"/>
                        </a:rPr>
                        <a:t>
 SIZZLE PORK AND MMM™…MMMILES OF SAND. #GETTHECANOUT.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168x128/204270118_971079560411155_8509150105810852887_n.jpg?_nc_cat=107&amp;ccb=1-5&amp;_nc_sid=08861d&amp;_nc_ohc=jG8inMW7XYAAX91b-MH&amp;_nc_ht=scontent-iad3-1.xx&amp;edm=AGz5Y0wEAAAA&amp;oh=dcc5253ef3cac9efbd186c0354c9e03f&amp;oe=61690177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8040</a:t>
                      </a:r>
                    </a:p>
                  </a:txBody>
                  <a:tcPr/>
                </a:tc>
                <a:extLst>
                  <a:ext uri="{0D108BD9-81ED-4DB2-BD59-A6C34878D82A}">
                    <a16:rowId xmlns:a16="http://schemas.microsoft.com/office/drawing/2014/main" val="1865479222"/>
                  </a:ext>
                </a:extLst>
              </a:tr>
            </a:tbl>
          </a:graphicData>
        </a:graphic>
      </p:graphicFrame>
      <p:sp>
        <p:nvSpPr>
          <p:cNvPr id="4" name="Text Placeholder 3">
            <a:extLst>
              <a:ext uri="{FF2B5EF4-FFF2-40B4-BE49-F238E27FC236}">
                <a16:creationId xmlns:a16="http://schemas.microsoft.com/office/drawing/2014/main" id="{AEE51B09-FD68-4EF9-B4C4-4E905186600B}"/>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2506849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0D499-B08C-47BF-9A9B-54E03BFCE20B}"/>
              </a:ext>
            </a:extLst>
          </p:cNvPr>
          <p:cNvSpPr>
            <a:spLocks noGrp="1"/>
          </p:cNvSpPr>
          <p:nvPr>
            <p:ph type="title"/>
          </p:nvPr>
        </p:nvSpPr>
        <p:spPr/>
        <p:txBody>
          <a:bodyPr/>
          <a:lstStyle/>
          <a:p>
            <a:r>
              <a:rPr lang="en-US"/>
              <a:t>Facebook Videos Table | All Pages - 3 of 7</a:t>
            </a:r>
          </a:p>
        </p:txBody>
      </p:sp>
      <p:graphicFrame>
        <p:nvGraphicFramePr>
          <p:cNvPr id="5" name="Table Placeholder 4">
            <a:extLst>
              <a:ext uri="{FF2B5EF4-FFF2-40B4-BE49-F238E27FC236}">
                <a16:creationId xmlns:a16="http://schemas.microsoft.com/office/drawing/2014/main" id="{EE40C8B4-E9C9-4B30-A419-C467FE3F951A}"/>
              </a:ext>
            </a:extLst>
          </p:cNvPr>
          <p:cNvGraphicFramePr>
            <a:graphicFrameLocks noGrp="1"/>
          </p:cNvGraphicFramePr>
          <p:nvPr>
            <p:ph type="tbl" sz="quarter" idx="13"/>
            <p:extLst>
              <p:ext uri="{D42A27DB-BD31-4B8C-83A1-F6EECF244321}">
                <p14:modId xmlns:p14="http://schemas.microsoft.com/office/powerpoint/2010/main" val="3976788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4134531131"/>
                    </a:ext>
                  </a:extLst>
                </a:gridCol>
                <a:gridCol w="2633472">
                  <a:extLst>
                    <a:ext uri="{9D8B030D-6E8A-4147-A177-3AD203B41FA5}">
                      <a16:colId xmlns:a16="http://schemas.microsoft.com/office/drawing/2014/main" val="298320065"/>
                    </a:ext>
                  </a:extLst>
                </a:gridCol>
                <a:gridCol w="987552">
                  <a:extLst>
                    <a:ext uri="{9D8B030D-6E8A-4147-A177-3AD203B41FA5}">
                      <a16:colId xmlns:a16="http://schemas.microsoft.com/office/drawing/2014/main" val="2966737405"/>
                    </a:ext>
                  </a:extLst>
                </a:gridCol>
                <a:gridCol w="987552">
                  <a:extLst>
                    <a:ext uri="{9D8B030D-6E8A-4147-A177-3AD203B41FA5}">
                      <a16:colId xmlns:a16="http://schemas.microsoft.com/office/drawing/2014/main" val="2646140337"/>
                    </a:ext>
                  </a:extLst>
                </a:gridCol>
                <a:gridCol w="987552">
                  <a:extLst>
                    <a:ext uri="{9D8B030D-6E8A-4147-A177-3AD203B41FA5}">
                      <a16:colId xmlns:a16="http://schemas.microsoft.com/office/drawing/2014/main" val="3124826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extLst>
                  <a:ext uri="{0D108BD9-81ED-4DB2-BD59-A6C34878D82A}">
                    <a16:rowId xmlns:a16="http://schemas.microsoft.com/office/drawing/2014/main" val="2961296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- 2021-08-25 09:53:56</a:t>
                      </a:r>
                      <a:r>
                        <a:rPr kumimoji="0" lang="en-US" sz="1000" b="0" i="0" u="none" strike="noStrike" kern="1200" cap="none" spc="0" normalizeH="0" baseline="0" noProof="0">
                          <a:ln>
                            <a:noFill/>
                          </a:ln>
                          <a:solidFill>
                            <a:prstClr val="black"/>
                          </a:solidFill>
                          <a:effectLst/>
                          <a:uLnTx/>
                          <a:uFillTx/>
                          <a:latin typeface="+mn-lt"/>
                          <a:ea typeface="+mn-ea"/>
                          <a:cs typeface="+mn-cs"/>
                        </a:rPr>
                        <a:t>
 It’s time for our great summer prize draw! Visit www.spam-uk.com/spam-brand-life to enter and for more details on the prize draw and terms and conditions.  
Get out and about with your SPAM® can. Send us your pics or videos and you could be in for a chance to win some exclusive SPAM® branded aprons! 
Whether you’re camping, caravanning, or just out ambling in your garden, show us what your can is up to.
Starts 23rd August 2021 and the closing date will be 31st August 2021. No entries will be accepted after this period. #getthecanout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p168x128/240575409_639956563587401_8679054924924447478_n.jpg?_nc_cat=110&amp;ccb=1-5&amp;_nc_sid=08861d&amp;_nc_ohc=SguijrK4YggAX8inH1Q&amp;_nc_ht=scontent-iad3-2.xx&amp;edm=AGz5Y0wEAAAA&amp;oh=9dff9b6c0fe26f8122ba3dbcc7af17a1&amp;oe=616D112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12591</a:t>
                      </a:r>
                    </a:p>
                  </a:txBody>
                  <a:tcPr/>
                </a:tc>
                <a:extLst>
                  <a:ext uri="{0D108BD9-81ED-4DB2-BD59-A6C34878D82A}">
                    <a16:rowId xmlns:a16="http://schemas.microsoft.com/office/drawing/2014/main" val="2363094885"/>
                  </a:ext>
                </a:extLst>
              </a:tr>
            </a:tbl>
          </a:graphicData>
        </a:graphic>
      </p:graphicFrame>
      <p:sp>
        <p:nvSpPr>
          <p:cNvPr id="4" name="Text Placeholder 3">
            <a:extLst>
              <a:ext uri="{FF2B5EF4-FFF2-40B4-BE49-F238E27FC236}">
                <a16:creationId xmlns:a16="http://schemas.microsoft.com/office/drawing/2014/main" id="{378D4855-75CB-4F59-A122-1086065F1E00}"/>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2494186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0FD7B-6D21-4F9E-B309-4CFC947F78E8}"/>
              </a:ext>
            </a:extLst>
          </p:cNvPr>
          <p:cNvSpPr>
            <a:spLocks noGrp="1"/>
          </p:cNvSpPr>
          <p:nvPr>
            <p:ph type="title"/>
          </p:nvPr>
        </p:nvSpPr>
        <p:spPr/>
        <p:txBody>
          <a:bodyPr/>
          <a:lstStyle/>
          <a:p>
            <a:r>
              <a:rPr lang="en-US"/>
              <a:t>Facebook Videos Table | All Pages - 4 of 7</a:t>
            </a:r>
          </a:p>
        </p:txBody>
      </p:sp>
      <p:graphicFrame>
        <p:nvGraphicFramePr>
          <p:cNvPr id="5" name="Table Placeholder 4">
            <a:extLst>
              <a:ext uri="{FF2B5EF4-FFF2-40B4-BE49-F238E27FC236}">
                <a16:creationId xmlns:a16="http://schemas.microsoft.com/office/drawing/2014/main" id="{00C8FFA4-8A2B-4F87-AA5E-B58AC549D218}"/>
              </a:ext>
            </a:extLst>
          </p:cNvPr>
          <p:cNvGraphicFramePr>
            <a:graphicFrameLocks noGrp="1"/>
          </p:cNvGraphicFramePr>
          <p:nvPr>
            <p:ph type="tbl" sz="quarter" idx="13"/>
            <p:extLst>
              <p:ext uri="{D42A27DB-BD31-4B8C-83A1-F6EECF244321}">
                <p14:modId xmlns:p14="http://schemas.microsoft.com/office/powerpoint/2010/main" val="528016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737625294"/>
                    </a:ext>
                  </a:extLst>
                </a:gridCol>
                <a:gridCol w="2633472">
                  <a:extLst>
                    <a:ext uri="{9D8B030D-6E8A-4147-A177-3AD203B41FA5}">
                      <a16:colId xmlns:a16="http://schemas.microsoft.com/office/drawing/2014/main" val="2801513034"/>
                    </a:ext>
                  </a:extLst>
                </a:gridCol>
                <a:gridCol w="987552">
                  <a:extLst>
                    <a:ext uri="{9D8B030D-6E8A-4147-A177-3AD203B41FA5}">
                      <a16:colId xmlns:a16="http://schemas.microsoft.com/office/drawing/2014/main" val="2736480308"/>
                    </a:ext>
                  </a:extLst>
                </a:gridCol>
                <a:gridCol w="987552">
                  <a:extLst>
                    <a:ext uri="{9D8B030D-6E8A-4147-A177-3AD203B41FA5}">
                      <a16:colId xmlns:a16="http://schemas.microsoft.com/office/drawing/2014/main" val="2513899200"/>
                    </a:ext>
                  </a:extLst>
                </a:gridCol>
                <a:gridCol w="987552">
                  <a:extLst>
                    <a:ext uri="{9D8B030D-6E8A-4147-A177-3AD203B41FA5}">
                      <a16:colId xmlns:a16="http://schemas.microsoft.com/office/drawing/2014/main" val="543913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extLst>
                  <a:ext uri="{0D108BD9-81ED-4DB2-BD59-A6C34878D82A}">
                    <a16:rowId xmlns:a16="http://schemas.microsoft.com/office/drawing/2014/main" val="44639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- 2021-08-09 08:52:06</a:t>
                      </a:r>
                      <a:r>
                        <a:rPr kumimoji="0" lang="en-US" sz="1000" b="0" i="0" u="none" strike="noStrike" kern="1200" cap="none" spc="0" normalizeH="0" baseline="0" noProof="0">
                          <a:ln>
                            <a:noFill/>
                          </a:ln>
                          <a:solidFill>
                            <a:prstClr val="black"/>
                          </a:solidFill>
                          <a:effectLst/>
                          <a:uLnTx/>
                          <a:uFillTx/>
                          <a:latin typeface="+mn-lt"/>
                          <a:ea typeface="+mn-ea"/>
                          <a:cs typeface="+mn-cs"/>
                        </a:rPr>
                        <a:t>
 It’s time for our great summer prize draw! Visit https://www.spam-competitions.co.uk to enter and for more details on the prize draw and terms and conditions.   
Get out and about with your SPAM® can. Send us your pics or videos and you could be in for a chance to win some exclusive SPAM® branded outdoor gear! 
Whether you’re camping, caravanning, or just out ambling in your garden, show us what your can is up to. 
We have lots of great prizes, and 4 prize draws during July and August…that means 4 chances to win something! 
Starts 9th August 2021 and the closing date will be 17th August 2021. No entries will be accepted after this period. #getthecanout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220591055_568717544144648_8296557545838487836_n.jpg?_nc_cat=105&amp;ccb=1-5&amp;_nc_sid=08861d&amp;_nc_ohc=wuyzMV1L6tIAX9JsPUl&amp;_nc_ht=scontent-iad3-1.xx&amp;edm=AGz5Y0wEAAAA&amp;oh=216e9c38cce21073812737203e8d4da0&amp;oe=616E450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6127</a:t>
                      </a:r>
                    </a:p>
                  </a:txBody>
                  <a:tcPr/>
                </a:tc>
                <a:extLst>
                  <a:ext uri="{0D108BD9-81ED-4DB2-BD59-A6C34878D82A}">
                    <a16:rowId xmlns:a16="http://schemas.microsoft.com/office/drawing/2014/main" val="1915776284"/>
                  </a:ext>
                </a:extLst>
              </a:tr>
            </a:tbl>
          </a:graphicData>
        </a:graphic>
      </p:graphicFrame>
      <p:sp>
        <p:nvSpPr>
          <p:cNvPr id="4" name="Text Placeholder 3">
            <a:extLst>
              <a:ext uri="{FF2B5EF4-FFF2-40B4-BE49-F238E27FC236}">
                <a16:creationId xmlns:a16="http://schemas.microsoft.com/office/drawing/2014/main" id="{51AFA444-FB5D-4DA7-A8FF-AC7745FBD2C2}"/>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9362416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00659-1DC9-421B-8223-0508396C5739}"/>
              </a:ext>
            </a:extLst>
          </p:cNvPr>
          <p:cNvSpPr>
            <a:spLocks noGrp="1"/>
          </p:cNvSpPr>
          <p:nvPr>
            <p:ph type="title"/>
          </p:nvPr>
        </p:nvSpPr>
        <p:spPr/>
        <p:txBody>
          <a:bodyPr/>
          <a:lstStyle/>
          <a:p>
            <a:r>
              <a:rPr lang="en-US"/>
              <a:t>Facebook Videos Table | All Pages - 5 of 7</a:t>
            </a:r>
          </a:p>
        </p:txBody>
      </p:sp>
      <p:graphicFrame>
        <p:nvGraphicFramePr>
          <p:cNvPr id="5" name="Table Placeholder 4">
            <a:extLst>
              <a:ext uri="{FF2B5EF4-FFF2-40B4-BE49-F238E27FC236}">
                <a16:creationId xmlns:a16="http://schemas.microsoft.com/office/drawing/2014/main" id="{4841BFFD-176A-4674-9AFA-0DB3B79835FC}"/>
              </a:ext>
            </a:extLst>
          </p:cNvPr>
          <p:cNvGraphicFramePr>
            <a:graphicFrameLocks noGrp="1"/>
          </p:cNvGraphicFramePr>
          <p:nvPr>
            <p:ph type="tbl" sz="quarter" idx="13"/>
            <p:extLst>
              <p:ext uri="{D42A27DB-BD31-4B8C-83A1-F6EECF244321}">
                <p14:modId xmlns:p14="http://schemas.microsoft.com/office/powerpoint/2010/main" val="2327637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22474627"/>
                    </a:ext>
                  </a:extLst>
                </a:gridCol>
                <a:gridCol w="2633472">
                  <a:extLst>
                    <a:ext uri="{9D8B030D-6E8A-4147-A177-3AD203B41FA5}">
                      <a16:colId xmlns:a16="http://schemas.microsoft.com/office/drawing/2014/main" val="3850473045"/>
                    </a:ext>
                  </a:extLst>
                </a:gridCol>
                <a:gridCol w="987552">
                  <a:extLst>
                    <a:ext uri="{9D8B030D-6E8A-4147-A177-3AD203B41FA5}">
                      <a16:colId xmlns:a16="http://schemas.microsoft.com/office/drawing/2014/main" val="1633394760"/>
                    </a:ext>
                  </a:extLst>
                </a:gridCol>
                <a:gridCol w="987552">
                  <a:extLst>
                    <a:ext uri="{9D8B030D-6E8A-4147-A177-3AD203B41FA5}">
                      <a16:colId xmlns:a16="http://schemas.microsoft.com/office/drawing/2014/main" val="621140572"/>
                    </a:ext>
                  </a:extLst>
                </a:gridCol>
                <a:gridCol w="987552">
                  <a:extLst>
                    <a:ext uri="{9D8B030D-6E8A-4147-A177-3AD203B41FA5}">
                      <a16:colId xmlns:a16="http://schemas.microsoft.com/office/drawing/2014/main" val="462559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extLst>
                  <a:ext uri="{0D108BD9-81ED-4DB2-BD59-A6C34878D82A}">
                    <a16:rowId xmlns:a16="http://schemas.microsoft.com/office/drawing/2014/main" val="3740947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- 2021-07-21 09:58:50</a:t>
                      </a:r>
                      <a:r>
                        <a:rPr kumimoji="0" lang="en-US" sz="1000" b="0" i="0" u="none" strike="noStrike" kern="1200" cap="none" spc="0" normalizeH="0" baseline="0" noProof="0">
                          <a:ln>
                            <a:noFill/>
                          </a:ln>
                          <a:solidFill>
                            <a:prstClr val="black"/>
                          </a:solidFill>
                          <a:effectLst/>
                          <a:uLnTx/>
                          <a:uFillTx/>
                          <a:latin typeface="+mn-lt"/>
                          <a:ea typeface="+mn-ea"/>
                          <a:cs typeface="+mn-cs"/>
                        </a:rPr>
                        <a:t>
 This week’s prizes: 20 x SPAM® Brand Flip Flops.
It’s time for our great summer prize draw! Visit www.spam-uk.com/spam-brand-life to enter and for more details on the prize draw and terms and conditions.   
Get out and about with your SPAM® can. Send us your pics or videos and you could be in for a chance to win some exclusive SPAM® branded outdoor gear! 
Whether you’re camping, caravanning, or just out ambling in your garden, show us what your can is up to. 
We have lots of great prizes, and 4 prize draws during July and August…that means 4 chances to win something! 
Starts 26th July 2021 and the closing date will be 3rd August 2021. No entries will be accepted after this period. #getthecanout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168x128/214486848_562849281385339_7405633038676012433_n.jpg?_nc_cat=107&amp;ccb=1-5&amp;_nc_sid=08861d&amp;_nc_ohc=OJC9yv6T9H8AX8nZfBh&amp;_nc_ht=scontent-iad3-1.xx&amp;edm=AGz5Y0wEAAAA&amp;oh=0d948c26a1382544b241a6bedafb15cb&amp;oe=616E728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4432</a:t>
                      </a:r>
                    </a:p>
                  </a:txBody>
                  <a:tcPr/>
                </a:tc>
                <a:extLst>
                  <a:ext uri="{0D108BD9-81ED-4DB2-BD59-A6C34878D82A}">
                    <a16:rowId xmlns:a16="http://schemas.microsoft.com/office/drawing/2014/main" val="864879908"/>
                  </a:ext>
                </a:extLst>
              </a:tr>
            </a:tbl>
          </a:graphicData>
        </a:graphic>
      </p:graphicFrame>
      <p:sp>
        <p:nvSpPr>
          <p:cNvPr id="4" name="Text Placeholder 3">
            <a:extLst>
              <a:ext uri="{FF2B5EF4-FFF2-40B4-BE49-F238E27FC236}">
                <a16:creationId xmlns:a16="http://schemas.microsoft.com/office/drawing/2014/main" id="{22C74A4E-927B-4AD9-B9A3-6CD870CE322C}"/>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5881402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40C11-DE21-4CAB-B851-937B0A6E4B5E}"/>
              </a:ext>
            </a:extLst>
          </p:cNvPr>
          <p:cNvSpPr>
            <a:spLocks noGrp="1"/>
          </p:cNvSpPr>
          <p:nvPr>
            <p:ph type="title"/>
          </p:nvPr>
        </p:nvSpPr>
        <p:spPr/>
        <p:txBody>
          <a:bodyPr/>
          <a:lstStyle/>
          <a:p>
            <a:r>
              <a:rPr lang="en-US"/>
              <a:t>Facebook Videos Table | All Pages - 6 of 7</a:t>
            </a:r>
          </a:p>
        </p:txBody>
      </p:sp>
      <p:graphicFrame>
        <p:nvGraphicFramePr>
          <p:cNvPr id="5" name="Table Placeholder 4">
            <a:extLst>
              <a:ext uri="{FF2B5EF4-FFF2-40B4-BE49-F238E27FC236}">
                <a16:creationId xmlns:a16="http://schemas.microsoft.com/office/drawing/2014/main" id="{A2A30ADE-8F27-4FAF-ACAB-8D83A39CB34D}"/>
              </a:ext>
            </a:extLst>
          </p:cNvPr>
          <p:cNvGraphicFramePr>
            <a:graphicFrameLocks noGrp="1"/>
          </p:cNvGraphicFramePr>
          <p:nvPr>
            <p:ph type="tbl" sz="quarter" idx="13"/>
            <p:extLst>
              <p:ext uri="{D42A27DB-BD31-4B8C-83A1-F6EECF244321}">
                <p14:modId xmlns:p14="http://schemas.microsoft.com/office/powerpoint/2010/main" val="3786755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460168525"/>
                    </a:ext>
                  </a:extLst>
                </a:gridCol>
                <a:gridCol w="2633472">
                  <a:extLst>
                    <a:ext uri="{9D8B030D-6E8A-4147-A177-3AD203B41FA5}">
                      <a16:colId xmlns:a16="http://schemas.microsoft.com/office/drawing/2014/main" val="3705854692"/>
                    </a:ext>
                  </a:extLst>
                </a:gridCol>
                <a:gridCol w="987552">
                  <a:extLst>
                    <a:ext uri="{9D8B030D-6E8A-4147-A177-3AD203B41FA5}">
                      <a16:colId xmlns:a16="http://schemas.microsoft.com/office/drawing/2014/main" val="1345055744"/>
                    </a:ext>
                  </a:extLst>
                </a:gridCol>
                <a:gridCol w="987552">
                  <a:extLst>
                    <a:ext uri="{9D8B030D-6E8A-4147-A177-3AD203B41FA5}">
                      <a16:colId xmlns:a16="http://schemas.microsoft.com/office/drawing/2014/main" val="1235236879"/>
                    </a:ext>
                  </a:extLst>
                </a:gridCol>
                <a:gridCol w="987552">
                  <a:extLst>
                    <a:ext uri="{9D8B030D-6E8A-4147-A177-3AD203B41FA5}">
                      <a16:colId xmlns:a16="http://schemas.microsoft.com/office/drawing/2014/main" val="3018885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extLst>
                  <a:ext uri="{0D108BD9-81ED-4DB2-BD59-A6C34878D82A}">
                    <a16:rowId xmlns:a16="http://schemas.microsoft.com/office/drawing/2014/main" val="4134342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- 2021-07-12 16:14:24</a:t>
                      </a:r>
                      <a:r>
                        <a:rPr kumimoji="0" lang="en-US" sz="1000" b="0" i="0" u="none" strike="noStrike" kern="1200" cap="none" spc="0" normalizeH="0" baseline="0" noProof="0">
                          <a:ln>
                            <a:noFill/>
                          </a:ln>
                          <a:solidFill>
                            <a:prstClr val="black"/>
                          </a:solidFill>
                          <a:effectLst/>
                          <a:uLnTx/>
                          <a:uFillTx/>
                          <a:latin typeface="+mn-lt"/>
                          <a:ea typeface="+mn-ea"/>
                          <a:cs typeface="+mn-cs"/>
                        </a:rPr>
                        <a:t>
 1st Get The Can Out prize draw: This week’s prizes: 20 x SPAM® Brand Camouflaged Caps.
It’s time for our great summer prize draw! Visit www.spam-uk.com/spam-brand-life to enter and for more details on the prize draw and terms and conditions.  
Get out and about with your SPAM® can. Send us your pics or videos and you could be in for a chance to win some exclusive SPAM® branded outdoor gear! 
Whether you’re camping, caravanning, or just out ambling in your garden, show us what your can is up to. 
We have lots of great prizes, and 4 prize draws during July and August…that means 4 chances to win something! 
Starts 12th July 2021 and the closing date will be 20th July 2021. No entries will be accepted after this period. #getthecanout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p168x128/214049619_310361420826596_908467518901120431_n.jpg?_nc_cat=108&amp;ccb=1-5&amp;_nc_sid=08861d&amp;_nc_ohc=jZ3KmWaOiBgAX_6-xbT&amp;_nc_ht=scontent-iad3-2.xx&amp;edm=AGz5Y0wEAAAA&amp;oh=8dbf66b2a73262d7f922fcd795384737&amp;oe=61651B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5500</a:t>
                      </a:r>
                    </a:p>
                  </a:txBody>
                  <a:tcPr/>
                </a:tc>
                <a:extLst>
                  <a:ext uri="{0D108BD9-81ED-4DB2-BD59-A6C34878D82A}">
                    <a16:rowId xmlns:a16="http://schemas.microsoft.com/office/drawing/2014/main" val="772299302"/>
                  </a:ext>
                </a:extLst>
              </a:tr>
            </a:tbl>
          </a:graphicData>
        </a:graphic>
      </p:graphicFrame>
      <p:sp>
        <p:nvSpPr>
          <p:cNvPr id="4" name="Text Placeholder 3">
            <a:extLst>
              <a:ext uri="{FF2B5EF4-FFF2-40B4-BE49-F238E27FC236}">
                <a16:creationId xmlns:a16="http://schemas.microsoft.com/office/drawing/2014/main" id="{CC9803C5-4A74-407E-ACB3-6772F399947B}"/>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9264687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852BC-DA67-443F-8921-331351162C12}"/>
              </a:ext>
            </a:extLst>
          </p:cNvPr>
          <p:cNvSpPr>
            <a:spLocks noGrp="1"/>
          </p:cNvSpPr>
          <p:nvPr>
            <p:ph type="title"/>
          </p:nvPr>
        </p:nvSpPr>
        <p:spPr/>
        <p:txBody>
          <a:bodyPr/>
          <a:lstStyle/>
          <a:p>
            <a:r>
              <a:rPr lang="en-US"/>
              <a:t>Facebook Videos Table | All Pages - 7 of 7</a:t>
            </a:r>
          </a:p>
        </p:txBody>
      </p:sp>
      <p:graphicFrame>
        <p:nvGraphicFramePr>
          <p:cNvPr id="5" name="Table Placeholder 4">
            <a:extLst>
              <a:ext uri="{FF2B5EF4-FFF2-40B4-BE49-F238E27FC236}">
                <a16:creationId xmlns:a16="http://schemas.microsoft.com/office/drawing/2014/main" id="{752CAB13-BB62-4153-93C4-63CC2D715B85}"/>
              </a:ext>
            </a:extLst>
          </p:cNvPr>
          <p:cNvGraphicFramePr>
            <a:graphicFrameLocks noGrp="1"/>
          </p:cNvGraphicFramePr>
          <p:nvPr>
            <p:ph type="tbl" sz="quarter" idx="13"/>
            <p:extLst>
              <p:ext uri="{D42A27DB-BD31-4B8C-83A1-F6EECF244321}">
                <p14:modId xmlns:p14="http://schemas.microsoft.com/office/powerpoint/2010/main" val="784664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477589266"/>
                    </a:ext>
                  </a:extLst>
                </a:gridCol>
                <a:gridCol w="2633472">
                  <a:extLst>
                    <a:ext uri="{9D8B030D-6E8A-4147-A177-3AD203B41FA5}">
                      <a16:colId xmlns:a16="http://schemas.microsoft.com/office/drawing/2014/main" val="2878330381"/>
                    </a:ext>
                  </a:extLst>
                </a:gridCol>
                <a:gridCol w="987552">
                  <a:extLst>
                    <a:ext uri="{9D8B030D-6E8A-4147-A177-3AD203B41FA5}">
                      <a16:colId xmlns:a16="http://schemas.microsoft.com/office/drawing/2014/main" val="1331904358"/>
                    </a:ext>
                  </a:extLst>
                </a:gridCol>
                <a:gridCol w="987552">
                  <a:extLst>
                    <a:ext uri="{9D8B030D-6E8A-4147-A177-3AD203B41FA5}">
                      <a16:colId xmlns:a16="http://schemas.microsoft.com/office/drawing/2014/main" val="2336535510"/>
                    </a:ext>
                  </a:extLst>
                </a:gridCol>
                <a:gridCol w="987552">
                  <a:extLst>
                    <a:ext uri="{9D8B030D-6E8A-4147-A177-3AD203B41FA5}">
                      <a16:colId xmlns:a16="http://schemas.microsoft.com/office/drawing/2014/main" val="1979271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extLst>
                  <a:ext uri="{0D108BD9-81ED-4DB2-BD59-A6C34878D82A}">
                    <a16:rowId xmlns:a16="http://schemas.microsoft.com/office/drawing/2014/main" val="690329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- 2021-09-07 13:40:37</a:t>
                      </a:r>
                      <a:r>
                        <a:rPr kumimoji="0" lang="en-US" sz="1000" b="0" i="0" u="none" strike="noStrike" kern="1200" cap="none" spc="0" normalizeH="0" baseline="0" noProof="0">
                          <a:ln>
                            <a:noFill/>
                          </a:ln>
                          <a:solidFill>
                            <a:prstClr val="black"/>
                          </a:solidFill>
                          <a:effectLst/>
                          <a:uLnTx/>
                          <a:uFillTx/>
                          <a:latin typeface="+mn-lt"/>
                          <a:ea typeface="+mn-ea"/>
                          <a:cs typeface="+mn-cs"/>
                        </a:rPr>
                        <a:t>
 We had a some great entries for our summer #getthecanout  draw. Winners will be announced soon. Here's a selection of some of them.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p160x160/240942840_1081277265740192_8227913132081980963_n.jpg?_nc_cat=103&amp;ccb=1-5&amp;_nc_sid=08861d&amp;_nc_ohc=8XDRbiT7IOwAX9JXPMs&amp;_nc_ht=scontent-iad3-2.xx&amp;edm=AGz5Y0wEAAAA&amp;oh=cb7d78b4a47f72a2247d210a00361d49&amp;oe=616CEC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a:t>
                      </a:r>
                    </a:p>
                  </a:txBody>
                  <a:tcPr/>
                </a:tc>
                <a:extLst>
                  <a:ext uri="{0D108BD9-81ED-4DB2-BD59-A6C34878D82A}">
                    <a16:rowId xmlns:a16="http://schemas.microsoft.com/office/drawing/2014/main" val="3755386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- 2021-09-09 12:20:47</a:t>
                      </a:r>
                      <a:r>
                        <a:rPr kumimoji="0" lang="en-US" sz="1000" b="0" i="0" u="none" strike="noStrike" kern="1200" cap="none" spc="0" normalizeH="0" baseline="0" noProof="0">
                          <a:ln>
                            <a:noFill/>
                          </a:ln>
                          <a:solidFill>
                            <a:prstClr val="black"/>
                          </a:solidFill>
                          <a:effectLst/>
                          <a:uLnTx/>
                          <a:uFillTx/>
                          <a:latin typeface="+mn-lt"/>
                          <a:ea typeface="+mn-ea"/>
                          <a:cs typeface="+mn-cs"/>
                        </a:rPr>
                        <a:t>
 Get ready to pork out with this Filipino favourite featuring fried SPAM® Classic, red and green chilies, lime (instead of calamansi) and topped with a fried egg.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15.5256-10/p168x128/241474793_1496030564067520_5241620327862377479_n.jpg?_nc_cat=108&amp;ccb=1-5&amp;_nc_sid=08861d&amp;_nc_ohc=46GxpcpIeqMAX8dkCQk&amp;_nc_ht=scontent-lga3-1.xx&amp;edm=AGz5Y0wEAAAA&amp;oh=37792b509d1a040418f7e5382fa0b699&amp;oe=616DF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1520</a:t>
                      </a:r>
                    </a:p>
                  </a:txBody>
                  <a:tcPr/>
                </a:tc>
                <a:extLst>
                  <a:ext uri="{0D108BD9-81ED-4DB2-BD59-A6C34878D82A}">
                    <a16:rowId xmlns:a16="http://schemas.microsoft.com/office/drawing/2014/main" val="2670161876"/>
                  </a:ext>
                </a:extLst>
              </a:tr>
            </a:tbl>
          </a:graphicData>
        </a:graphic>
      </p:graphicFrame>
      <p:sp>
        <p:nvSpPr>
          <p:cNvPr id="4" name="Text Placeholder 3">
            <a:extLst>
              <a:ext uri="{FF2B5EF4-FFF2-40B4-BE49-F238E27FC236}">
                <a16:creationId xmlns:a16="http://schemas.microsoft.com/office/drawing/2014/main" id="{C9B4CE9A-6EC2-4457-833E-6255C2B12445}"/>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3283651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D8BA9-4594-4EDC-8D67-D63D45648613}"/>
              </a:ext>
            </a:extLst>
          </p:cNvPr>
          <p:cNvSpPr>
            <a:spLocks noGrp="1"/>
          </p:cNvSpPr>
          <p:nvPr>
            <p:ph type="title"/>
          </p:nvPr>
        </p:nvSpPr>
        <p:spPr/>
        <p:txBody>
          <a:bodyPr/>
          <a:lstStyle/>
          <a:p>
            <a:r>
              <a:rPr lang="en-US"/>
              <a:t>Facebook Fan Age Distribution | All Pages</a:t>
            </a:r>
          </a:p>
        </p:txBody>
      </p:sp>
      <p:graphicFrame>
        <p:nvGraphicFramePr>
          <p:cNvPr id="6" name="Chart Placeholder 5">
            <a:extLst>
              <a:ext uri="{FF2B5EF4-FFF2-40B4-BE49-F238E27FC236}">
                <a16:creationId xmlns:a16="http://schemas.microsoft.com/office/drawing/2014/main" id="{5ED2EAE6-E153-495E-8099-9FB2DDC164B5}"/>
              </a:ext>
            </a:extLst>
          </p:cNvPr>
          <p:cNvGraphicFramePr>
            <a:graphicFrameLocks noGrp="1"/>
          </p:cNvGraphicFramePr>
          <p:nvPr>
            <p:ph type="chart" sz="quarter" idx="13"/>
            <p:extLst>
              <p:ext uri="{D42A27DB-BD31-4B8C-83A1-F6EECF244321}">
                <p14:modId xmlns:p14="http://schemas.microsoft.com/office/powerpoint/2010/main" val="40388192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D4029E-76A1-43D5-9A44-D86033399615}"/>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21E7CC77-C4B2-42CF-8595-B62A8CE7C9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7223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F5B75-E276-4F20-B34E-6DA2C4A65B48}"/>
              </a:ext>
            </a:extLst>
          </p:cNvPr>
          <p:cNvSpPr>
            <a:spLocks noGrp="1"/>
          </p:cNvSpPr>
          <p:nvPr>
            <p:ph type="title"/>
          </p:nvPr>
        </p:nvSpPr>
        <p:spPr/>
        <p:txBody>
          <a:bodyPr/>
          <a:lstStyle/>
          <a:p>
            <a:r>
              <a:rPr lang="en-US"/>
              <a:t>Facebook Avg. Engagement Rate quarter comparison (previous quarter) Bar Chart | All Pages</a:t>
            </a:r>
          </a:p>
        </p:txBody>
      </p:sp>
      <p:graphicFrame>
        <p:nvGraphicFramePr>
          <p:cNvPr id="6" name="Chart Placeholder 5">
            <a:extLst>
              <a:ext uri="{FF2B5EF4-FFF2-40B4-BE49-F238E27FC236}">
                <a16:creationId xmlns:a16="http://schemas.microsoft.com/office/drawing/2014/main" id="{280CB858-8D17-4FA0-A359-1645285DF363}"/>
              </a:ext>
            </a:extLst>
          </p:cNvPr>
          <p:cNvGraphicFramePr>
            <a:graphicFrameLocks noGrp="1"/>
          </p:cNvGraphicFramePr>
          <p:nvPr>
            <p:ph type="chart" sz="quarter" idx="13"/>
            <p:extLst>
              <p:ext uri="{D42A27DB-BD31-4B8C-83A1-F6EECF244321}">
                <p14:modId xmlns:p14="http://schemas.microsoft.com/office/powerpoint/2010/main" val="27961788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9429F0-FBA6-4F21-BDEA-4A0B4789F7F0}"/>
              </a:ext>
            </a:extLst>
          </p:cNvPr>
          <p:cNvSpPr>
            <a:spLocks noGrp="1"/>
          </p:cNvSpPr>
          <p:nvPr>
            <p:ph type="body" sz="quarter" idx="14"/>
          </p:nvPr>
        </p:nvSpPr>
        <p:spPr/>
        <p:txBody>
          <a:bodyPr/>
          <a:lstStyle/>
          <a:p>
            <a:r>
              <a:rPr lang="en-US"/>
              <a:t>09/11/2019 - 09/30/2021</a:t>
            </a:r>
          </a:p>
        </p:txBody>
      </p:sp>
      <p:sp>
        <p:nvSpPr>
          <p:cNvPr id="5" name="Footer Placeholder 4">
            <a:extLst>
              <a:ext uri="{FF2B5EF4-FFF2-40B4-BE49-F238E27FC236}">
                <a16:creationId xmlns:a16="http://schemas.microsoft.com/office/drawing/2014/main" id="{3B25FFE3-B7FA-4CD9-9AC6-39274268D3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4338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A35D0-77C3-4296-8543-F0CFEC6351E5}"/>
              </a:ext>
            </a:extLst>
          </p:cNvPr>
          <p:cNvSpPr>
            <a:spLocks noGrp="1"/>
          </p:cNvSpPr>
          <p:nvPr>
            <p:ph type="title"/>
          </p:nvPr>
        </p:nvSpPr>
        <p:spPr/>
        <p:txBody>
          <a:bodyPr/>
          <a:lstStyle/>
          <a:p>
            <a:r>
              <a:rPr lang="en-US"/>
              <a:t>Facebook Total impressions quarter comparison (YoY) Bar Chart | All Pages</a:t>
            </a:r>
          </a:p>
        </p:txBody>
      </p:sp>
      <p:graphicFrame>
        <p:nvGraphicFramePr>
          <p:cNvPr id="6" name="Chart Placeholder 5">
            <a:extLst>
              <a:ext uri="{FF2B5EF4-FFF2-40B4-BE49-F238E27FC236}">
                <a16:creationId xmlns:a16="http://schemas.microsoft.com/office/drawing/2014/main" id="{03F3C2DB-1BE7-4C3F-B8D0-C03877B8B273}"/>
              </a:ext>
            </a:extLst>
          </p:cNvPr>
          <p:cNvGraphicFramePr>
            <a:graphicFrameLocks noGrp="1"/>
          </p:cNvGraphicFramePr>
          <p:nvPr>
            <p:ph type="chart" sz="quarter" idx="13"/>
            <p:extLst>
              <p:ext uri="{D42A27DB-BD31-4B8C-83A1-F6EECF244321}">
                <p14:modId xmlns:p14="http://schemas.microsoft.com/office/powerpoint/2010/main" val="17100467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CDC593-197C-424B-A626-1E1ACEC92F77}"/>
              </a:ext>
            </a:extLst>
          </p:cNvPr>
          <p:cNvSpPr>
            <a:spLocks noGrp="1"/>
          </p:cNvSpPr>
          <p:nvPr>
            <p:ph type="body" sz="quarter" idx="14"/>
          </p:nvPr>
        </p:nvSpPr>
        <p:spPr/>
        <p:txBody>
          <a:bodyPr/>
          <a:lstStyle/>
          <a:p>
            <a:r>
              <a:rPr lang="en-US"/>
              <a:t>08/26/2020 - 09/30/2021</a:t>
            </a:r>
          </a:p>
        </p:txBody>
      </p:sp>
      <p:sp>
        <p:nvSpPr>
          <p:cNvPr id="5" name="Footer Placeholder 4">
            <a:extLst>
              <a:ext uri="{FF2B5EF4-FFF2-40B4-BE49-F238E27FC236}">
                <a16:creationId xmlns:a16="http://schemas.microsoft.com/office/drawing/2014/main" id="{2D9B976E-A7AA-4CD4-A5F2-62CE0B754A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7766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6FCDE-2C6C-42F5-BDA7-CD640E348A8F}"/>
              </a:ext>
            </a:extLst>
          </p:cNvPr>
          <p:cNvSpPr>
            <a:spLocks noGrp="1"/>
          </p:cNvSpPr>
          <p:nvPr>
            <p:ph type="title"/>
          </p:nvPr>
        </p:nvSpPr>
        <p:spPr/>
        <p:txBody>
          <a:bodyPr/>
          <a:lstStyle/>
          <a:p>
            <a:r>
              <a:rPr lang="en-US"/>
              <a:t>Instagram Engagements By Weekday | All Pages</a:t>
            </a:r>
          </a:p>
        </p:txBody>
      </p:sp>
      <p:graphicFrame>
        <p:nvGraphicFramePr>
          <p:cNvPr id="6" name="Chart Placeholder 5">
            <a:extLst>
              <a:ext uri="{FF2B5EF4-FFF2-40B4-BE49-F238E27FC236}">
                <a16:creationId xmlns:a16="http://schemas.microsoft.com/office/drawing/2014/main" id="{FF0E6E95-BC21-468E-9B5E-6638C0553450}"/>
              </a:ext>
            </a:extLst>
          </p:cNvPr>
          <p:cNvGraphicFramePr>
            <a:graphicFrameLocks noGrp="1"/>
          </p:cNvGraphicFramePr>
          <p:nvPr>
            <p:ph type="chart" sz="quarter" idx="13"/>
            <p:extLst>
              <p:ext uri="{D42A27DB-BD31-4B8C-83A1-F6EECF244321}">
                <p14:modId xmlns:p14="http://schemas.microsoft.com/office/powerpoint/2010/main" val="1594107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2009F6-FAC0-445B-911E-0078921A6F35}"/>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26222A70-3DCE-47C3-9C36-EC3D2BB0E6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3876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30457-5508-4F2A-9DE6-F4BE0E7D0C3D}"/>
              </a:ext>
            </a:extLst>
          </p:cNvPr>
          <p:cNvSpPr>
            <a:spLocks noGrp="1"/>
          </p:cNvSpPr>
          <p:nvPr>
            <p:ph type="title"/>
          </p:nvPr>
        </p:nvSpPr>
        <p:spPr/>
        <p:txBody>
          <a:bodyPr/>
          <a:lstStyle/>
          <a:p>
            <a:r>
              <a:rPr lang="en-US"/>
              <a:t>Instagram Average Interactions Per Post | All Pages</a:t>
            </a:r>
          </a:p>
        </p:txBody>
      </p:sp>
      <p:graphicFrame>
        <p:nvGraphicFramePr>
          <p:cNvPr id="6" name="Chart Placeholder 5">
            <a:extLst>
              <a:ext uri="{FF2B5EF4-FFF2-40B4-BE49-F238E27FC236}">
                <a16:creationId xmlns:a16="http://schemas.microsoft.com/office/drawing/2014/main" id="{886E54B0-AFA2-429D-91CB-B43C9AE33C75}"/>
              </a:ext>
            </a:extLst>
          </p:cNvPr>
          <p:cNvGraphicFramePr>
            <a:graphicFrameLocks noGrp="1"/>
          </p:cNvGraphicFramePr>
          <p:nvPr>
            <p:ph type="chart" sz="quarter" idx="13"/>
            <p:extLst>
              <p:ext uri="{D42A27DB-BD31-4B8C-83A1-F6EECF244321}">
                <p14:modId xmlns:p14="http://schemas.microsoft.com/office/powerpoint/2010/main" val="29531551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91F38E-06FD-45AD-AAD5-CA9CED4570EC}"/>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BA8677F6-A3E4-4168-9F6A-093F918EAA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82906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1A780-715A-4547-B8B5-4A6D662836F5}"/>
              </a:ext>
            </a:extLst>
          </p:cNvPr>
          <p:cNvSpPr>
            <a:spLocks noGrp="1"/>
          </p:cNvSpPr>
          <p:nvPr>
            <p:ph type="title"/>
          </p:nvPr>
        </p:nvSpPr>
        <p:spPr/>
        <p:txBody>
          <a:bodyPr/>
          <a:lstStyle/>
          <a:p>
            <a:r>
              <a:rPr lang="en-US"/>
              <a:t>Instagram Followers Total | All Pages</a:t>
            </a:r>
          </a:p>
        </p:txBody>
      </p:sp>
      <p:graphicFrame>
        <p:nvGraphicFramePr>
          <p:cNvPr id="6" name="Chart Placeholder 5">
            <a:extLst>
              <a:ext uri="{FF2B5EF4-FFF2-40B4-BE49-F238E27FC236}">
                <a16:creationId xmlns:a16="http://schemas.microsoft.com/office/drawing/2014/main" id="{8A995134-088F-4EB8-970D-7BB6C7CA6210}"/>
              </a:ext>
            </a:extLst>
          </p:cNvPr>
          <p:cNvGraphicFramePr>
            <a:graphicFrameLocks noGrp="1"/>
          </p:cNvGraphicFramePr>
          <p:nvPr>
            <p:ph type="chart" sz="quarter" idx="13"/>
            <p:extLst>
              <p:ext uri="{D42A27DB-BD31-4B8C-83A1-F6EECF244321}">
                <p14:modId xmlns:p14="http://schemas.microsoft.com/office/powerpoint/2010/main" val="20302377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4CA882-1D76-4003-A1B5-2E820DAFCB70}"/>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A82B2EB3-475C-4CB2-ABBD-1116393442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39927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E3D32-E0DC-47B9-A9A4-098AC08E86A7}"/>
              </a:ext>
            </a:extLst>
          </p:cNvPr>
          <p:cNvSpPr>
            <a:spLocks noGrp="1"/>
          </p:cNvSpPr>
          <p:nvPr>
            <p:ph type="title"/>
          </p:nvPr>
        </p:nvSpPr>
        <p:spPr/>
        <p:txBody>
          <a:bodyPr/>
          <a:lstStyle/>
          <a:p>
            <a:r>
              <a:rPr lang="en-US"/>
              <a:t>Instagram Reach | All Pages</a:t>
            </a:r>
          </a:p>
        </p:txBody>
      </p:sp>
      <p:graphicFrame>
        <p:nvGraphicFramePr>
          <p:cNvPr id="6" name="Chart Placeholder 5">
            <a:extLst>
              <a:ext uri="{FF2B5EF4-FFF2-40B4-BE49-F238E27FC236}">
                <a16:creationId xmlns:a16="http://schemas.microsoft.com/office/drawing/2014/main" id="{63454582-0FBC-49C4-A995-7D3614FF52A0}"/>
              </a:ext>
            </a:extLst>
          </p:cNvPr>
          <p:cNvGraphicFramePr>
            <a:graphicFrameLocks noGrp="1"/>
          </p:cNvGraphicFramePr>
          <p:nvPr>
            <p:ph type="chart" sz="quarter" idx="13"/>
            <p:extLst>
              <p:ext uri="{D42A27DB-BD31-4B8C-83A1-F6EECF244321}">
                <p14:modId xmlns:p14="http://schemas.microsoft.com/office/powerpoint/2010/main" val="33857099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EC6F70-E4E8-470E-B427-298B281EFED5}"/>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A1E929C9-E417-4A07-B294-EA7331846F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90499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FA978-C56C-47D5-9D39-CC1C3608F88C}"/>
              </a:ext>
            </a:extLst>
          </p:cNvPr>
          <p:cNvSpPr>
            <a:spLocks noGrp="1"/>
          </p:cNvSpPr>
          <p:nvPr>
            <p:ph type="title"/>
          </p:nvPr>
        </p:nvSpPr>
        <p:spPr/>
        <p:txBody>
          <a:bodyPr/>
          <a:lstStyle/>
          <a:p>
            <a:r>
              <a:rPr lang="en-US"/>
              <a:t>Instagram Average Likes Per Post | All Pages</a:t>
            </a:r>
          </a:p>
        </p:txBody>
      </p:sp>
      <p:graphicFrame>
        <p:nvGraphicFramePr>
          <p:cNvPr id="6" name="Chart Placeholder 5">
            <a:extLst>
              <a:ext uri="{FF2B5EF4-FFF2-40B4-BE49-F238E27FC236}">
                <a16:creationId xmlns:a16="http://schemas.microsoft.com/office/drawing/2014/main" id="{31C4784C-B84F-4BB2-BA16-EB8AC137FF16}"/>
              </a:ext>
            </a:extLst>
          </p:cNvPr>
          <p:cNvGraphicFramePr>
            <a:graphicFrameLocks noGrp="1"/>
          </p:cNvGraphicFramePr>
          <p:nvPr>
            <p:ph type="chart" sz="quarter" idx="13"/>
            <p:extLst>
              <p:ext uri="{D42A27DB-BD31-4B8C-83A1-F6EECF244321}">
                <p14:modId xmlns:p14="http://schemas.microsoft.com/office/powerpoint/2010/main" val="41217838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07EA63-05CD-4EC5-8821-1123B8A51ABF}"/>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1E1EBF16-A16C-45C5-86FE-90A1F3E59A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03821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9ABEB-95CE-4A1B-B47D-1E9515C094C9}"/>
              </a:ext>
            </a:extLst>
          </p:cNvPr>
          <p:cNvSpPr>
            <a:spLocks noGrp="1"/>
          </p:cNvSpPr>
          <p:nvPr>
            <p:ph type="title"/>
          </p:nvPr>
        </p:nvSpPr>
        <p:spPr/>
        <p:txBody>
          <a:bodyPr/>
          <a:lstStyle/>
          <a:p>
            <a:r>
              <a:rPr lang="en-US"/>
              <a:t>Instagram Organic Reach By Weekday | All Pages</a:t>
            </a:r>
          </a:p>
        </p:txBody>
      </p:sp>
      <p:graphicFrame>
        <p:nvGraphicFramePr>
          <p:cNvPr id="6" name="Chart Placeholder 5">
            <a:extLst>
              <a:ext uri="{FF2B5EF4-FFF2-40B4-BE49-F238E27FC236}">
                <a16:creationId xmlns:a16="http://schemas.microsoft.com/office/drawing/2014/main" id="{147C17B3-90AB-464A-A973-3E524BEBC9DE}"/>
              </a:ext>
            </a:extLst>
          </p:cNvPr>
          <p:cNvGraphicFramePr>
            <a:graphicFrameLocks noGrp="1"/>
          </p:cNvGraphicFramePr>
          <p:nvPr>
            <p:ph type="chart" sz="quarter" idx="13"/>
            <p:extLst>
              <p:ext uri="{D42A27DB-BD31-4B8C-83A1-F6EECF244321}">
                <p14:modId xmlns:p14="http://schemas.microsoft.com/office/powerpoint/2010/main" val="20231930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90019D-AAF5-493E-ADF5-FCA0D7B5B0C6}"/>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5D5AE403-C8F9-4C85-90CE-31F38D753B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14357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65922-F27B-476F-91CE-A6F4732963F2}"/>
              </a:ext>
            </a:extLst>
          </p:cNvPr>
          <p:cNvSpPr>
            <a:spLocks noGrp="1"/>
          </p:cNvSpPr>
          <p:nvPr>
            <p:ph type="title"/>
          </p:nvPr>
        </p:nvSpPr>
        <p:spPr/>
        <p:txBody>
          <a:bodyPr/>
          <a:lstStyle/>
          <a:p>
            <a:r>
              <a:rPr lang="en-US"/>
              <a:t>Instagram Followers Online by Time | All Pages</a:t>
            </a:r>
          </a:p>
        </p:txBody>
      </p:sp>
      <p:graphicFrame>
        <p:nvGraphicFramePr>
          <p:cNvPr id="6" name="Chart Placeholder 5">
            <a:extLst>
              <a:ext uri="{FF2B5EF4-FFF2-40B4-BE49-F238E27FC236}">
                <a16:creationId xmlns:a16="http://schemas.microsoft.com/office/drawing/2014/main" id="{3E564F9B-2883-43B8-9B09-722730011CF7}"/>
              </a:ext>
            </a:extLst>
          </p:cNvPr>
          <p:cNvGraphicFramePr>
            <a:graphicFrameLocks noGrp="1"/>
          </p:cNvGraphicFramePr>
          <p:nvPr>
            <p:ph type="chart" sz="quarter" idx="13"/>
            <p:extLst>
              <p:ext uri="{D42A27DB-BD31-4B8C-83A1-F6EECF244321}">
                <p14:modId xmlns:p14="http://schemas.microsoft.com/office/powerpoint/2010/main" val="37356162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81289A-F0A5-40FF-B70A-F0C6F4983E8C}"/>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09520B73-FD2B-4BEA-963C-E89CA055E7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14902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4CAE5-35F3-4249-9D2B-4DE049416E92}"/>
              </a:ext>
            </a:extLst>
          </p:cNvPr>
          <p:cNvSpPr>
            <a:spLocks noGrp="1"/>
          </p:cNvSpPr>
          <p:nvPr>
            <p:ph type="title"/>
          </p:nvPr>
        </p:nvSpPr>
        <p:spPr/>
        <p:txBody>
          <a:bodyPr/>
          <a:lstStyle/>
          <a:p>
            <a:r>
              <a:rPr lang="en-US"/>
              <a:t>Instagram Key Metrics Radar | All Pages</a:t>
            </a:r>
          </a:p>
        </p:txBody>
      </p:sp>
      <p:graphicFrame>
        <p:nvGraphicFramePr>
          <p:cNvPr id="6" name="Chart Placeholder 5">
            <a:extLst>
              <a:ext uri="{FF2B5EF4-FFF2-40B4-BE49-F238E27FC236}">
                <a16:creationId xmlns:a16="http://schemas.microsoft.com/office/drawing/2014/main" id="{51104ACB-DAA0-48D8-8C58-B5656DD72992}"/>
              </a:ext>
            </a:extLst>
          </p:cNvPr>
          <p:cNvGraphicFramePr>
            <a:graphicFrameLocks noGrp="1"/>
          </p:cNvGraphicFramePr>
          <p:nvPr>
            <p:ph type="chart" sz="quarter" idx="13"/>
            <p:extLst>
              <p:ext uri="{D42A27DB-BD31-4B8C-83A1-F6EECF244321}">
                <p14:modId xmlns:p14="http://schemas.microsoft.com/office/powerpoint/2010/main" val="37459207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5EB5A0-3488-4E82-8803-E28B830CEFCD}"/>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04B2423A-6E89-40ED-8B5A-1A0B001793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05647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56FD0-3463-4177-AAB4-8932EA64ABC7}"/>
              </a:ext>
            </a:extLst>
          </p:cNvPr>
          <p:cNvSpPr>
            <a:spLocks noGrp="1"/>
          </p:cNvSpPr>
          <p:nvPr>
            <p:ph type="title"/>
          </p:nvPr>
        </p:nvSpPr>
        <p:spPr/>
        <p:txBody>
          <a:bodyPr/>
          <a:lstStyle/>
          <a:p>
            <a:r>
              <a:rPr lang="en-US"/>
              <a:t>Instagram Impressions  | All Pages</a:t>
            </a:r>
          </a:p>
        </p:txBody>
      </p:sp>
      <p:graphicFrame>
        <p:nvGraphicFramePr>
          <p:cNvPr id="6" name="Chart Placeholder 5">
            <a:extLst>
              <a:ext uri="{FF2B5EF4-FFF2-40B4-BE49-F238E27FC236}">
                <a16:creationId xmlns:a16="http://schemas.microsoft.com/office/drawing/2014/main" id="{D6037414-06CA-4669-A3E2-34B2C38794F6}"/>
              </a:ext>
            </a:extLst>
          </p:cNvPr>
          <p:cNvGraphicFramePr>
            <a:graphicFrameLocks noGrp="1"/>
          </p:cNvGraphicFramePr>
          <p:nvPr>
            <p:ph type="chart" sz="quarter" idx="13"/>
            <p:extLst>
              <p:ext uri="{D42A27DB-BD31-4B8C-83A1-F6EECF244321}">
                <p14:modId xmlns:p14="http://schemas.microsoft.com/office/powerpoint/2010/main" val="7091207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BDBB6F-000B-47CF-8B9C-A152F8AD80F5}"/>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7DB9ECAE-5DBC-4D0C-8CBB-5AA360A970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6935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976ED-BE9C-4F9B-BFDE-B6FA89111C07}"/>
              </a:ext>
            </a:extLst>
          </p:cNvPr>
          <p:cNvSpPr>
            <a:spLocks noGrp="1"/>
          </p:cNvSpPr>
          <p:nvPr>
            <p:ph type="title"/>
          </p:nvPr>
        </p:nvSpPr>
        <p:spPr/>
        <p:txBody>
          <a:bodyPr/>
          <a:lstStyle/>
          <a:p>
            <a:r>
              <a:rPr lang="en-US"/>
              <a:t>Instagram Followers by City Table | All Pages - 1 of 3</a:t>
            </a:r>
          </a:p>
        </p:txBody>
      </p:sp>
      <p:graphicFrame>
        <p:nvGraphicFramePr>
          <p:cNvPr id="5" name="Table Placeholder 4">
            <a:extLst>
              <a:ext uri="{FF2B5EF4-FFF2-40B4-BE49-F238E27FC236}">
                <a16:creationId xmlns:a16="http://schemas.microsoft.com/office/drawing/2014/main" id="{0AAA7069-B275-4B29-B329-8307F8C72ADF}"/>
              </a:ext>
            </a:extLst>
          </p:cNvPr>
          <p:cNvGraphicFramePr>
            <a:graphicFrameLocks noGrp="1"/>
          </p:cNvGraphicFramePr>
          <p:nvPr>
            <p:ph type="tbl" sz="quarter" idx="13"/>
            <p:extLst>
              <p:ext uri="{D42A27DB-BD31-4B8C-83A1-F6EECF244321}">
                <p14:modId xmlns:p14="http://schemas.microsoft.com/office/powerpoint/2010/main" val="1553552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20949985"/>
                    </a:ext>
                  </a:extLst>
                </a:gridCol>
                <a:gridCol w="1399032">
                  <a:extLst>
                    <a:ext uri="{9D8B030D-6E8A-4147-A177-3AD203B41FA5}">
                      <a16:colId xmlns:a16="http://schemas.microsoft.com/office/drawing/2014/main" val="3316159429"/>
                    </a:ext>
                  </a:extLst>
                </a:gridCol>
                <a:gridCol w="1069848">
                  <a:extLst>
                    <a:ext uri="{9D8B030D-6E8A-4147-A177-3AD203B41FA5}">
                      <a16:colId xmlns:a16="http://schemas.microsoft.com/office/drawing/2014/main" val="3588970381"/>
                    </a:ext>
                  </a:extLst>
                </a:gridCol>
                <a:gridCol w="658368">
                  <a:extLst>
                    <a:ext uri="{9D8B030D-6E8A-4147-A177-3AD203B41FA5}">
                      <a16:colId xmlns:a16="http://schemas.microsoft.com/office/drawing/2014/main" val="3434910254"/>
                    </a:ext>
                  </a:extLst>
                </a:gridCol>
                <a:gridCol w="658368">
                  <a:extLst>
                    <a:ext uri="{9D8B030D-6E8A-4147-A177-3AD203B41FA5}">
                      <a16:colId xmlns:a16="http://schemas.microsoft.com/office/drawing/2014/main" val="122354942"/>
                    </a:ext>
                  </a:extLst>
                </a:gridCol>
                <a:gridCol w="658368">
                  <a:extLst>
                    <a:ext uri="{9D8B030D-6E8A-4147-A177-3AD203B41FA5}">
                      <a16:colId xmlns:a16="http://schemas.microsoft.com/office/drawing/2014/main" val="917123120"/>
                    </a:ext>
                  </a:extLst>
                </a:gridCol>
                <a:gridCol w="658368">
                  <a:extLst>
                    <a:ext uri="{9D8B030D-6E8A-4147-A177-3AD203B41FA5}">
                      <a16:colId xmlns:a16="http://schemas.microsoft.com/office/drawing/2014/main" val="2015237589"/>
                    </a:ext>
                  </a:extLst>
                </a:gridCol>
                <a:gridCol w="658368">
                  <a:extLst>
                    <a:ext uri="{9D8B030D-6E8A-4147-A177-3AD203B41FA5}">
                      <a16:colId xmlns:a16="http://schemas.microsoft.com/office/drawing/2014/main" val="1586613349"/>
                    </a:ext>
                  </a:extLst>
                </a:gridCol>
                <a:gridCol w="658368">
                  <a:extLst>
                    <a:ext uri="{9D8B030D-6E8A-4147-A177-3AD203B41FA5}">
                      <a16:colId xmlns:a16="http://schemas.microsoft.com/office/drawing/2014/main" val="3494866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7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30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extLst>
                  <a:ext uri="{0D108BD9-81ED-4DB2-BD59-A6C34878D82A}">
                    <a16:rowId xmlns:a16="http://schemas.microsoft.com/office/drawing/2014/main" val="2234560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Bournemouth,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40.0 %</a:t>
                      </a:r>
                    </a:p>
                  </a:txBody>
                  <a:tcPr/>
                </a:tc>
                <a:extLst>
                  <a:ext uri="{0D108BD9-81ED-4DB2-BD59-A6C34878D82A}">
                    <a16:rowId xmlns:a16="http://schemas.microsoft.com/office/drawing/2014/main" val="1774400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Nottingham,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33.3 %</a:t>
                      </a:r>
                    </a:p>
                  </a:txBody>
                  <a:tcPr/>
                </a:tc>
                <a:extLst>
                  <a:ext uri="{0D108BD9-81ED-4DB2-BD59-A6C34878D82A}">
                    <a16:rowId xmlns:a16="http://schemas.microsoft.com/office/drawing/2014/main" val="3769462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Doncaster,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12.5 %</a:t>
                      </a:r>
                    </a:p>
                  </a:txBody>
                  <a:tcPr/>
                </a:tc>
                <a:extLst>
                  <a:ext uri="{0D108BD9-81ED-4DB2-BD59-A6C34878D82A}">
                    <a16:rowId xmlns:a16="http://schemas.microsoft.com/office/drawing/2014/main" val="2729287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Rochester,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12.5 %</a:t>
                      </a:r>
                    </a:p>
                  </a:txBody>
                  <a:tcPr/>
                </a:tc>
                <a:extLst>
                  <a:ext uri="{0D108BD9-81ED-4DB2-BD59-A6C34878D82A}">
                    <a16:rowId xmlns:a16="http://schemas.microsoft.com/office/drawing/2014/main" val="2885878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Bishop Auckland,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11.1 %</a:t>
                      </a:r>
                    </a:p>
                  </a:txBody>
                  <a:tcPr/>
                </a:tc>
                <a:extLst>
                  <a:ext uri="{0D108BD9-81ED-4DB2-BD59-A6C34878D82A}">
                    <a16:rowId xmlns:a16="http://schemas.microsoft.com/office/drawing/2014/main" val="2858854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Bradford,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10.8 %</a:t>
                      </a:r>
                    </a:p>
                  </a:txBody>
                  <a:tcPr/>
                </a:tc>
                <a:extLst>
                  <a:ext uri="{0D108BD9-81ED-4DB2-BD59-A6C34878D82A}">
                    <a16:rowId xmlns:a16="http://schemas.microsoft.com/office/drawing/2014/main" val="1066969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Bolton,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extLst>
                  <a:ext uri="{0D108BD9-81ED-4DB2-BD59-A6C34878D82A}">
                    <a16:rowId xmlns:a16="http://schemas.microsoft.com/office/drawing/2014/main" val="362884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Derby,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9.1 %</a:t>
                      </a:r>
                    </a:p>
                  </a:txBody>
                  <a:tcPr/>
                </a:tc>
                <a:extLst>
                  <a:ext uri="{0D108BD9-81ED-4DB2-BD59-A6C34878D82A}">
                    <a16:rowId xmlns:a16="http://schemas.microsoft.com/office/drawing/2014/main" val="2824104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Huddersfield,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8.3 %</a:t>
                      </a:r>
                    </a:p>
                  </a:txBody>
                  <a:tcPr/>
                </a:tc>
                <a:extLst>
                  <a:ext uri="{0D108BD9-81ED-4DB2-BD59-A6C34878D82A}">
                    <a16:rowId xmlns:a16="http://schemas.microsoft.com/office/drawing/2014/main" val="2623926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Kettering,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8.3 %</a:t>
                      </a:r>
                    </a:p>
                  </a:txBody>
                  <a:tcPr/>
                </a:tc>
                <a:extLst>
                  <a:ext uri="{0D108BD9-81ED-4DB2-BD59-A6C34878D82A}">
                    <a16:rowId xmlns:a16="http://schemas.microsoft.com/office/drawing/2014/main" val="1117815489"/>
                  </a:ext>
                </a:extLst>
              </a:tr>
            </a:tbl>
          </a:graphicData>
        </a:graphic>
      </p:graphicFrame>
      <p:sp>
        <p:nvSpPr>
          <p:cNvPr id="4" name="Text Placeholder 3">
            <a:extLst>
              <a:ext uri="{FF2B5EF4-FFF2-40B4-BE49-F238E27FC236}">
                <a16:creationId xmlns:a16="http://schemas.microsoft.com/office/drawing/2014/main" id="{BCBE7EF4-551C-47F9-AA90-C745BBD7DF28}"/>
              </a:ext>
            </a:extLst>
          </p:cNvPr>
          <p:cNvSpPr>
            <a:spLocks noGrp="1"/>
          </p:cNvSpPr>
          <p:nvPr>
            <p:ph type="body" sz="quarter" idx="14"/>
          </p:nvPr>
        </p:nvSpPr>
        <p:spPr/>
        <p:txBody>
          <a:bodyPr/>
          <a:lstStyle/>
          <a:p>
            <a:r>
              <a:rPr lang="en-US"/>
              <a:t>08/31/2021 - 09/30/2021</a:t>
            </a:r>
          </a:p>
        </p:txBody>
      </p:sp>
    </p:spTree>
    <p:extLst>
      <p:ext uri="{BB962C8B-B14F-4D97-AF65-F5344CB8AC3E}">
        <p14:creationId xmlns:p14="http://schemas.microsoft.com/office/powerpoint/2010/main" val="13488562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7A827-E6F7-486D-8CCB-9B7D5E13D8F2}"/>
              </a:ext>
            </a:extLst>
          </p:cNvPr>
          <p:cNvSpPr>
            <a:spLocks noGrp="1"/>
          </p:cNvSpPr>
          <p:nvPr>
            <p:ph type="title"/>
          </p:nvPr>
        </p:nvSpPr>
        <p:spPr/>
        <p:txBody>
          <a:bodyPr/>
          <a:lstStyle/>
          <a:p>
            <a:r>
              <a:rPr lang="en-US"/>
              <a:t>Instagram Followers by City Table | All Pages - 2 of 3</a:t>
            </a:r>
          </a:p>
        </p:txBody>
      </p:sp>
      <p:graphicFrame>
        <p:nvGraphicFramePr>
          <p:cNvPr id="5" name="Table Placeholder 4">
            <a:extLst>
              <a:ext uri="{FF2B5EF4-FFF2-40B4-BE49-F238E27FC236}">
                <a16:creationId xmlns:a16="http://schemas.microsoft.com/office/drawing/2014/main" id="{498C9CDC-83E5-4351-BACE-DE0314898310}"/>
              </a:ext>
            </a:extLst>
          </p:cNvPr>
          <p:cNvGraphicFramePr>
            <a:graphicFrameLocks noGrp="1"/>
          </p:cNvGraphicFramePr>
          <p:nvPr>
            <p:ph type="tbl" sz="quarter" idx="13"/>
            <p:extLst>
              <p:ext uri="{D42A27DB-BD31-4B8C-83A1-F6EECF244321}">
                <p14:modId xmlns:p14="http://schemas.microsoft.com/office/powerpoint/2010/main" val="3525799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245975564"/>
                    </a:ext>
                  </a:extLst>
                </a:gridCol>
                <a:gridCol w="1399032">
                  <a:extLst>
                    <a:ext uri="{9D8B030D-6E8A-4147-A177-3AD203B41FA5}">
                      <a16:colId xmlns:a16="http://schemas.microsoft.com/office/drawing/2014/main" val="928441024"/>
                    </a:ext>
                  </a:extLst>
                </a:gridCol>
                <a:gridCol w="1069848">
                  <a:extLst>
                    <a:ext uri="{9D8B030D-6E8A-4147-A177-3AD203B41FA5}">
                      <a16:colId xmlns:a16="http://schemas.microsoft.com/office/drawing/2014/main" val="1252634241"/>
                    </a:ext>
                  </a:extLst>
                </a:gridCol>
                <a:gridCol w="658368">
                  <a:extLst>
                    <a:ext uri="{9D8B030D-6E8A-4147-A177-3AD203B41FA5}">
                      <a16:colId xmlns:a16="http://schemas.microsoft.com/office/drawing/2014/main" val="1536238206"/>
                    </a:ext>
                  </a:extLst>
                </a:gridCol>
                <a:gridCol w="658368">
                  <a:extLst>
                    <a:ext uri="{9D8B030D-6E8A-4147-A177-3AD203B41FA5}">
                      <a16:colId xmlns:a16="http://schemas.microsoft.com/office/drawing/2014/main" val="4085324702"/>
                    </a:ext>
                  </a:extLst>
                </a:gridCol>
                <a:gridCol w="658368">
                  <a:extLst>
                    <a:ext uri="{9D8B030D-6E8A-4147-A177-3AD203B41FA5}">
                      <a16:colId xmlns:a16="http://schemas.microsoft.com/office/drawing/2014/main" val="3388629852"/>
                    </a:ext>
                  </a:extLst>
                </a:gridCol>
                <a:gridCol w="658368">
                  <a:extLst>
                    <a:ext uri="{9D8B030D-6E8A-4147-A177-3AD203B41FA5}">
                      <a16:colId xmlns:a16="http://schemas.microsoft.com/office/drawing/2014/main" val="15180990"/>
                    </a:ext>
                  </a:extLst>
                </a:gridCol>
                <a:gridCol w="658368">
                  <a:extLst>
                    <a:ext uri="{9D8B030D-6E8A-4147-A177-3AD203B41FA5}">
                      <a16:colId xmlns:a16="http://schemas.microsoft.com/office/drawing/2014/main" val="2140109883"/>
                    </a:ext>
                  </a:extLst>
                </a:gridCol>
                <a:gridCol w="658368">
                  <a:extLst>
                    <a:ext uri="{9D8B030D-6E8A-4147-A177-3AD203B41FA5}">
                      <a16:colId xmlns:a16="http://schemas.microsoft.com/office/drawing/2014/main" val="1769335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7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30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extLst>
                  <a:ext uri="{0D108BD9-81ED-4DB2-BD59-A6C34878D82A}">
                    <a16:rowId xmlns:a16="http://schemas.microsoft.com/office/drawing/2014/main" val="3248707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Belfast, Northern Ireland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7.7 %</a:t>
                      </a:r>
                    </a:p>
                  </a:txBody>
                  <a:tcPr/>
                </a:tc>
                <a:extLst>
                  <a:ext uri="{0D108BD9-81ED-4DB2-BD59-A6C34878D82A}">
                    <a16:rowId xmlns:a16="http://schemas.microsoft.com/office/drawing/2014/main" val="384465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Kingston upon Hull,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7.7 %</a:t>
                      </a:r>
                    </a:p>
                  </a:txBody>
                  <a:tcPr/>
                </a:tc>
                <a:extLst>
                  <a:ext uri="{0D108BD9-81ED-4DB2-BD59-A6C34878D82A}">
                    <a16:rowId xmlns:a16="http://schemas.microsoft.com/office/drawing/2014/main" val="4038168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Barnsley,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137634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Blackpool,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574623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Brighton and Hove,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230778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Bury,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389947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Cardiff, Wales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816334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Chelmsford,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81597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Edinburgh, Scotland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60344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Lancaster,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529582268"/>
                  </a:ext>
                </a:extLst>
              </a:tr>
            </a:tbl>
          </a:graphicData>
        </a:graphic>
      </p:graphicFrame>
      <p:sp>
        <p:nvSpPr>
          <p:cNvPr id="4" name="Text Placeholder 3">
            <a:extLst>
              <a:ext uri="{FF2B5EF4-FFF2-40B4-BE49-F238E27FC236}">
                <a16:creationId xmlns:a16="http://schemas.microsoft.com/office/drawing/2014/main" id="{9DAB50FD-CDE4-4E9C-8D4C-A786B8D1C37E}"/>
              </a:ext>
            </a:extLst>
          </p:cNvPr>
          <p:cNvSpPr>
            <a:spLocks noGrp="1"/>
          </p:cNvSpPr>
          <p:nvPr>
            <p:ph type="body" sz="quarter" idx="14"/>
          </p:nvPr>
        </p:nvSpPr>
        <p:spPr/>
        <p:txBody>
          <a:bodyPr/>
          <a:lstStyle/>
          <a:p>
            <a:r>
              <a:rPr lang="en-US"/>
              <a:t>08/31/2021 - 09/30/2021</a:t>
            </a:r>
          </a:p>
        </p:txBody>
      </p:sp>
    </p:spTree>
    <p:extLst>
      <p:ext uri="{BB962C8B-B14F-4D97-AF65-F5344CB8AC3E}">
        <p14:creationId xmlns:p14="http://schemas.microsoft.com/office/powerpoint/2010/main" val="38921441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A16C7-4DB3-4157-838E-0DCEE9C3C6F4}"/>
              </a:ext>
            </a:extLst>
          </p:cNvPr>
          <p:cNvSpPr>
            <a:spLocks noGrp="1"/>
          </p:cNvSpPr>
          <p:nvPr>
            <p:ph type="title"/>
          </p:nvPr>
        </p:nvSpPr>
        <p:spPr/>
        <p:txBody>
          <a:bodyPr/>
          <a:lstStyle/>
          <a:p>
            <a:r>
              <a:rPr lang="en-US"/>
              <a:t>Instagram Followers by City Table | All Pages - 3 of 3</a:t>
            </a:r>
          </a:p>
        </p:txBody>
      </p:sp>
      <p:graphicFrame>
        <p:nvGraphicFramePr>
          <p:cNvPr id="5" name="Table Placeholder 4">
            <a:extLst>
              <a:ext uri="{FF2B5EF4-FFF2-40B4-BE49-F238E27FC236}">
                <a16:creationId xmlns:a16="http://schemas.microsoft.com/office/drawing/2014/main" id="{CC62F9BE-E4F9-4745-A246-531F85A4CBE1}"/>
              </a:ext>
            </a:extLst>
          </p:cNvPr>
          <p:cNvGraphicFramePr>
            <a:graphicFrameLocks noGrp="1"/>
          </p:cNvGraphicFramePr>
          <p:nvPr>
            <p:ph type="tbl" sz="quarter" idx="13"/>
            <p:extLst>
              <p:ext uri="{D42A27DB-BD31-4B8C-83A1-F6EECF244321}">
                <p14:modId xmlns:p14="http://schemas.microsoft.com/office/powerpoint/2010/main" val="3534743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88715200"/>
                    </a:ext>
                  </a:extLst>
                </a:gridCol>
                <a:gridCol w="1399032">
                  <a:extLst>
                    <a:ext uri="{9D8B030D-6E8A-4147-A177-3AD203B41FA5}">
                      <a16:colId xmlns:a16="http://schemas.microsoft.com/office/drawing/2014/main" val="3413385888"/>
                    </a:ext>
                  </a:extLst>
                </a:gridCol>
                <a:gridCol w="1069848">
                  <a:extLst>
                    <a:ext uri="{9D8B030D-6E8A-4147-A177-3AD203B41FA5}">
                      <a16:colId xmlns:a16="http://schemas.microsoft.com/office/drawing/2014/main" val="3007114849"/>
                    </a:ext>
                  </a:extLst>
                </a:gridCol>
                <a:gridCol w="658368">
                  <a:extLst>
                    <a:ext uri="{9D8B030D-6E8A-4147-A177-3AD203B41FA5}">
                      <a16:colId xmlns:a16="http://schemas.microsoft.com/office/drawing/2014/main" val="3893044139"/>
                    </a:ext>
                  </a:extLst>
                </a:gridCol>
                <a:gridCol w="658368">
                  <a:extLst>
                    <a:ext uri="{9D8B030D-6E8A-4147-A177-3AD203B41FA5}">
                      <a16:colId xmlns:a16="http://schemas.microsoft.com/office/drawing/2014/main" val="3006114546"/>
                    </a:ext>
                  </a:extLst>
                </a:gridCol>
                <a:gridCol w="658368">
                  <a:extLst>
                    <a:ext uri="{9D8B030D-6E8A-4147-A177-3AD203B41FA5}">
                      <a16:colId xmlns:a16="http://schemas.microsoft.com/office/drawing/2014/main" val="151890883"/>
                    </a:ext>
                  </a:extLst>
                </a:gridCol>
                <a:gridCol w="658368">
                  <a:extLst>
                    <a:ext uri="{9D8B030D-6E8A-4147-A177-3AD203B41FA5}">
                      <a16:colId xmlns:a16="http://schemas.microsoft.com/office/drawing/2014/main" val="220202220"/>
                    </a:ext>
                  </a:extLst>
                </a:gridCol>
                <a:gridCol w="658368">
                  <a:extLst>
                    <a:ext uri="{9D8B030D-6E8A-4147-A177-3AD203B41FA5}">
                      <a16:colId xmlns:a16="http://schemas.microsoft.com/office/drawing/2014/main" val="339163792"/>
                    </a:ext>
                  </a:extLst>
                </a:gridCol>
                <a:gridCol w="658368">
                  <a:extLst>
                    <a:ext uri="{9D8B030D-6E8A-4147-A177-3AD203B41FA5}">
                      <a16:colId xmlns:a16="http://schemas.microsoft.com/office/drawing/2014/main" val="3566708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7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30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extLst>
                  <a:ext uri="{0D108BD9-81ED-4DB2-BD59-A6C34878D82A}">
                    <a16:rowId xmlns:a16="http://schemas.microsoft.com/office/drawing/2014/main" val="3498180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Leicester,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125345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Newcastle upon Tyne,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23456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Plymouth,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530339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Pontefract,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831602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officialspamuk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Saint Helens,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084194061"/>
                  </a:ext>
                </a:extLst>
              </a:tr>
            </a:tbl>
          </a:graphicData>
        </a:graphic>
      </p:graphicFrame>
      <p:sp>
        <p:nvSpPr>
          <p:cNvPr id="4" name="Text Placeholder 3">
            <a:extLst>
              <a:ext uri="{FF2B5EF4-FFF2-40B4-BE49-F238E27FC236}">
                <a16:creationId xmlns:a16="http://schemas.microsoft.com/office/drawing/2014/main" id="{714F7087-EE06-4321-B146-515D9A1A1FB2}"/>
              </a:ext>
            </a:extLst>
          </p:cNvPr>
          <p:cNvSpPr>
            <a:spLocks noGrp="1"/>
          </p:cNvSpPr>
          <p:nvPr>
            <p:ph type="body" sz="quarter" idx="14"/>
          </p:nvPr>
        </p:nvSpPr>
        <p:spPr/>
        <p:txBody>
          <a:bodyPr/>
          <a:lstStyle/>
          <a:p>
            <a:r>
              <a:rPr lang="en-US"/>
              <a:t>08/31/2021 - 09/30/2021</a:t>
            </a:r>
          </a:p>
        </p:txBody>
      </p:sp>
    </p:spTree>
    <p:extLst>
      <p:ext uri="{BB962C8B-B14F-4D97-AF65-F5344CB8AC3E}">
        <p14:creationId xmlns:p14="http://schemas.microsoft.com/office/powerpoint/2010/main" val="19467352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3AC5D-D1C9-4C21-B37A-811BF1B9F13D}"/>
              </a:ext>
            </a:extLst>
          </p:cNvPr>
          <p:cNvSpPr>
            <a:spLocks noGrp="1"/>
          </p:cNvSpPr>
          <p:nvPr>
            <p:ph type="title"/>
          </p:nvPr>
        </p:nvSpPr>
        <p:spPr/>
        <p:txBody>
          <a:bodyPr/>
          <a:lstStyle/>
          <a:p>
            <a:r>
              <a:rPr lang="en-US"/>
              <a:t>Instagram Top Commentators | All Pages - 1 of 3</a:t>
            </a:r>
          </a:p>
        </p:txBody>
      </p:sp>
      <p:graphicFrame>
        <p:nvGraphicFramePr>
          <p:cNvPr id="5" name="Table Placeholder 4">
            <a:extLst>
              <a:ext uri="{FF2B5EF4-FFF2-40B4-BE49-F238E27FC236}">
                <a16:creationId xmlns:a16="http://schemas.microsoft.com/office/drawing/2014/main" id="{6C6B7A99-5790-4D83-BBBC-A3B39CB796B9}"/>
              </a:ext>
            </a:extLst>
          </p:cNvPr>
          <p:cNvGraphicFramePr>
            <a:graphicFrameLocks noGrp="1"/>
          </p:cNvGraphicFramePr>
          <p:nvPr>
            <p:ph type="tbl" sz="quarter" idx="13"/>
            <p:extLst>
              <p:ext uri="{D42A27DB-BD31-4B8C-83A1-F6EECF244321}">
                <p14:modId xmlns:p14="http://schemas.microsoft.com/office/powerpoint/2010/main" val="3062274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76071644"/>
                    </a:ext>
                  </a:extLst>
                </a:gridCol>
                <a:gridCol w="2057400">
                  <a:extLst>
                    <a:ext uri="{9D8B030D-6E8A-4147-A177-3AD203B41FA5}">
                      <a16:colId xmlns:a16="http://schemas.microsoft.com/office/drawing/2014/main" val="3878671196"/>
                    </a:ext>
                  </a:extLst>
                </a:gridCol>
                <a:gridCol w="2057400">
                  <a:extLst>
                    <a:ext uri="{9D8B030D-6E8A-4147-A177-3AD203B41FA5}">
                      <a16:colId xmlns:a16="http://schemas.microsoft.com/office/drawing/2014/main" val="2144355230"/>
                    </a:ext>
                  </a:extLst>
                </a:gridCol>
                <a:gridCol w="2057400">
                  <a:extLst>
                    <a:ext uri="{9D8B030D-6E8A-4147-A177-3AD203B41FA5}">
                      <a16:colId xmlns:a16="http://schemas.microsoft.com/office/drawing/2014/main" val="3125644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extLst>
                  <a:ext uri="{0D108BD9-81ED-4DB2-BD59-A6C34878D82A}">
                    <a16:rowId xmlns:a16="http://schemas.microsoft.com/office/drawing/2014/main" val="814631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lyricscomeeasy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57794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marmitesparkles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46863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philhall66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34616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paulausprestige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8815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photography_by_davidbailey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97243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5tormwatch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16919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adameterno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26709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amountainbivvy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22481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asahorsman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87516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bug_out_vehicles_uk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70173633"/>
                  </a:ext>
                </a:extLst>
              </a:tr>
            </a:tbl>
          </a:graphicData>
        </a:graphic>
      </p:graphicFrame>
      <p:sp>
        <p:nvSpPr>
          <p:cNvPr id="4" name="Text Placeholder 3">
            <a:extLst>
              <a:ext uri="{FF2B5EF4-FFF2-40B4-BE49-F238E27FC236}">
                <a16:creationId xmlns:a16="http://schemas.microsoft.com/office/drawing/2014/main" id="{3CD55D6C-71E4-4A5B-A4D1-D1E7195EB518}"/>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1835808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0F835-4E6C-49CC-8399-B0AC7CD7C34D}"/>
              </a:ext>
            </a:extLst>
          </p:cNvPr>
          <p:cNvSpPr>
            <a:spLocks noGrp="1"/>
          </p:cNvSpPr>
          <p:nvPr>
            <p:ph type="title"/>
          </p:nvPr>
        </p:nvSpPr>
        <p:spPr/>
        <p:txBody>
          <a:bodyPr/>
          <a:lstStyle/>
          <a:p>
            <a:r>
              <a:rPr lang="en-US"/>
              <a:t>Instagram Top Commentators | All Pages - 2 of 3</a:t>
            </a:r>
          </a:p>
        </p:txBody>
      </p:sp>
      <p:graphicFrame>
        <p:nvGraphicFramePr>
          <p:cNvPr id="5" name="Table Placeholder 4">
            <a:extLst>
              <a:ext uri="{FF2B5EF4-FFF2-40B4-BE49-F238E27FC236}">
                <a16:creationId xmlns:a16="http://schemas.microsoft.com/office/drawing/2014/main" id="{EABD97B8-BF5D-4646-9955-702E60F62276}"/>
              </a:ext>
            </a:extLst>
          </p:cNvPr>
          <p:cNvGraphicFramePr>
            <a:graphicFrameLocks noGrp="1"/>
          </p:cNvGraphicFramePr>
          <p:nvPr>
            <p:ph type="tbl" sz="quarter" idx="13"/>
            <p:extLst>
              <p:ext uri="{D42A27DB-BD31-4B8C-83A1-F6EECF244321}">
                <p14:modId xmlns:p14="http://schemas.microsoft.com/office/powerpoint/2010/main" val="3463841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62031403"/>
                    </a:ext>
                  </a:extLst>
                </a:gridCol>
                <a:gridCol w="2057400">
                  <a:extLst>
                    <a:ext uri="{9D8B030D-6E8A-4147-A177-3AD203B41FA5}">
                      <a16:colId xmlns:a16="http://schemas.microsoft.com/office/drawing/2014/main" val="3004757943"/>
                    </a:ext>
                  </a:extLst>
                </a:gridCol>
                <a:gridCol w="2057400">
                  <a:extLst>
                    <a:ext uri="{9D8B030D-6E8A-4147-A177-3AD203B41FA5}">
                      <a16:colId xmlns:a16="http://schemas.microsoft.com/office/drawing/2014/main" val="1476490344"/>
                    </a:ext>
                  </a:extLst>
                </a:gridCol>
                <a:gridCol w="2057400">
                  <a:extLst>
                    <a:ext uri="{9D8B030D-6E8A-4147-A177-3AD203B41FA5}">
                      <a16:colId xmlns:a16="http://schemas.microsoft.com/office/drawing/2014/main" val="1633862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extLst>
                  <a:ext uri="{0D108BD9-81ED-4DB2-BD59-A6C34878D82A}">
                    <a16:rowId xmlns:a16="http://schemas.microsoft.com/office/drawing/2014/main" val="3554348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climbing_jay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3329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connor_bevins2806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39573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conorkillilea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45168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daves_food_therapy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00201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davidraifbailey19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19799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dirty_twister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76697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dogpas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69805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drystonednath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52729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endrz.o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38649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fabmabs.ontour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11513055"/>
                  </a:ext>
                </a:extLst>
              </a:tr>
            </a:tbl>
          </a:graphicData>
        </a:graphic>
      </p:graphicFrame>
      <p:sp>
        <p:nvSpPr>
          <p:cNvPr id="4" name="Text Placeholder 3">
            <a:extLst>
              <a:ext uri="{FF2B5EF4-FFF2-40B4-BE49-F238E27FC236}">
                <a16:creationId xmlns:a16="http://schemas.microsoft.com/office/drawing/2014/main" id="{EDE0BDD9-4AB4-4A76-A58E-83251B670910}"/>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38580254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1844D-09FE-4B45-B791-4D9570E6BEFC}"/>
              </a:ext>
            </a:extLst>
          </p:cNvPr>
          <p:cNvSpPr>
            <a:spLocks noGrp="1"/>
          </p:cNvSpPr>
          <p:nvPr>
            <p:ph type="title"/>
          </p:nvPr>
        </p:nvSpPr>
        <p:spPr/>
        <p:txBody>
          <a:bodyPr/>
          <a:lstStyle/>
          <a:p>
            <a:r>
              <a:rPr lang="en-US"/>
              <a:t>Instagram Top Commentators | All Pages - 3 of 3</a:t>
            </a:r>
          </a:p>
        </p:txBody>
      </p:sp>
      <p:graphicFrame>
        <p:nvGraphicFramePr>
          <p:cNvPr id="5" name="Table Placeholder 4">
            <a:extLst>
              <a:ext uri="{FF2B5EF4-FFF2-40B4-BE49-F238E27FC236}">
                <a16:creationId xmlns:a16="http://schemas.microsoft.com/office/drawing/2014/main" id="{B51B8BA1-8F40-47E3-B80D-DFE3CD8C8FFA}"/>
              </a:ext>
            </a:extLst>
          </p:cNvPr>
          <p:cNvGraphicFramePr>
            <a:graphicFrameLocks noGrp="1"/>
          </p:cNvGraphicFramePr>
          <p:nvPr>
            <p:ph type="tbl" sz="quarter" idx="13"/>
            <p:extLst>
              <p:ext uri="{D42A27DB-BD31-4B8C-83A1-F6EECF244321}">
                <p14:modId xmlns:p14="http://schemas.microsoft.com/office/powerpoint/2010/main" val="2813270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53950031"/>
                    </a:ext>
                  </a:extLst>
                </a:gridCol>
                <a:gridCol w="2057400">
                  <a:extLst>
                    <a:ext uri="{9D8B030D-6E8A-4147-A177-3AD203B41FA5}">
                      <a16:colId xmlns:a16="http://schemas.microsoft.com/office/drawing/2014/main" val="1565560025"/>
                    </a:ext>
                  </a:extLst>
                </a:gridCol>
                <a:gridCol w="2057400">
                  <a:extLst>
                    <a:ext uri="{9D8B030D-6E8A-4147-A177-3AD203B41FA5}">
                      <a16:colId xmlns:a16="http://schemas.microsoft.com/office/drawing/2014/main" val="2924141497"/>
                    </a:ext>
                  </a:extLst>
                </a:gridCol>
                <a:gridCol w="2057400">
                  <a:extLst>
                    <a:ext uri="{9D8B030D-6E8A-4147-A177-3AD203B41FA5}">
                      <a16:colId xmlns:a16="http://schemas.microsoft.com/office/drawing/2014/main" val="2739723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extLst>
                  <a:ext uri="{0D108BD9-81ED-4DB2-BD59-A6C34878D82A}">
                    <a16:rowId xmlns:a16="http://schemas.microsoft.com/office/drawing/2014/main" val="1357158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fetteh_wetteh_eats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72837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greg.h.singh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65774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handychefandy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44934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hemsbybeachcafe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24438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jamestristram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27353819"/>
                  </a:ext>
                </a:extLst>
              </a:tr>
            </a:tbl>
          </a:graphicData>
        </a:graphic>
      </p:graphicFrame>
      <p:sp>
        <p:nvSpPr>
          <p:cNvPr id="4" name="Text Placeholder 3">
            <a:extLst>
              <a:ext uri="{FF2B5EF4-FFF2-40B4-BE49-F238E27FC236}">
                <a16:creationId xmlns:a16="http://schemas.microsoft.com/office/drawing/2014/main" id="{62240718-2251-4823-915D-DC2753508C11}"/>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24923110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1A626-0F3E-4098-802F-BA643A881960}"/>
              </a:ext>
            </a:extLst>
          </p:cNvPr>
          <p:cNvSpPr>
            <a:spLocks noGrp="1"/>
          </p:cNvSpPr>
          <p:nvPr>
            <p:ph type="title"/>
          </p:nvPr>
        </p:nvSpPr>
        <p:spPr/>
        <p:txBody>
          <a:bodyPr/>
          <a:lstStyle/>
          <a:p>
            <a:r>
              <a:rPr lang="en-US"/>
              <a:t>Youtube Top 10 Videos Minutes Watched Over Time | All Pages</a:t>
            </a:r>
          </a:p>
        </p:txBody>
      </p:sp>
      <p:graphicFrame>
        <p:nvGraphicFramePr>
          <p:cNvPr id="6" name="Chart Placeholder 5">
            <a:extLst>
              <a:ext uri="{FF2B5EF4-FFF2-40B4-BE49-F238E27FC236}">
                <a16:creationId xmlns:a16="http://schemas.microsoft.com/office/drawing/2014/main" id="{03B7315E-8688-422C-ADE6-EFA6F3F81B20}"/>
              </a:ext>
            </a:extLst>
          </p:cNvPr>
          <p:cNvGraphicFramePr>
            <a:graphicFrameLocks noGrp="1"/>
          </p:cNvGraphicFramePr>
          <p:nvPr>
            <p:ph type="chart" sz="quarter" idx="13"/>
            <p:extLst>
              <p:ext uri="{D42A27DB-BD31-4B8C-83A1-F6EECF244321}">
                <p14:modId xmlns:p14="http://schemas.microsoft.com/office/powerpoint/2010/main" val="24050613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9AB706-A21B-4C6B-9DA7-2C866ED744C2}"/>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C58BC619-4C0D-4A2E-86D2-3349A6D910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46281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E96A2-C48E-4070-9047-5C75E146B314}"/>
              </a:ext>
            </a:extLst>
          </p:cNvPr>
          <p:cNvSpPr>
            <a:spLocks noGrp="1"/>
          </p:cNvSpPr>
          <p:nvPr>
            <p:ph type="title"/>
          </p:nvPr>
        </p:nvSpPr>
        <p:spPr/>
        <p:txBody>
          <a:bodyPr/>
          <a:lstStyle/>
          <a:p>
            <a:r>
              <a:rPr lang="en-US"/>
              <a:t>Youtube Views Age Distribution | All Pages</a:t>
            </a:r>
          </a:p>
        </p:txBody>
      </p:sp>
      <p:graphicFrame>
        <p:nvGraphicFramePr>
          <p:cNvPr id="6" name="Chart Placeholder 5">
            <a:extLst>
              <a:ext uri="{FF2B5EF4-FFF2-40B4-BE49-F238E27FC236}">
                <a16:creationId xmlns:a16="http://schemas.microsoft.com/office/drawing/2014/main" id="{7BDC1D8B-E708-49F8-BEEE-8264AD55C058}"/>
              </a:ext>
            </a:extLst>
          </p:cNvPr>
          <p:cNvGraphicFramePr>
            <a:graphicFrameLocks noGrp="1"/>
          </p:cNvGraphicFramePr>
          <p:nvPr>
            <p:ph type="chart" sz="quarter" idx="13"/>
            <p:extLst>
              <p:ext uri="{D42A27DB-BD31-4B8C-83A1-F6EECF244321}">
                <p14:modId xmlns:p14="http://schemas.microsoft.com/office/powerpoint/2010/main" val="22422333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6C63B8-8883-4CA8-9E07-7AB2FBEE0C63}"/>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011C5110-D975-4647-9081-6E7D887386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16451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8A212-E8B4-4257-A7BD-054CDBE2208A}"/>
              </a:ext>
            </a:extLst>
          </p:cNvPr>
          <p:cNvSpPr>
            <a:spLocks noGrp="1"/>
          </p:cNvSpPr>
          <p:nvPr>
            <p:ph type="title"/>
          </p:nvPr>
        </p:nvSpPr>
        <p:spPr/>
        <p:txBody>
          <a:bodyPr/>
          <a:lstStyle/>
          <a:p>
            <a:r>
              <a:rPr lang="en-US"/>
              <a:t>Youtube Views Gender Distribution | All Pages</a:t>
            </a:r>
          </a:p>
        </p:txBody>
      </p:sp>
      <p:graphicFrame>
        <p:nvGraphicFramePr>
          <p:cNvPr id="6" name="Chart Placeholder 5">
            <a:extLst>
              <a:ext uri="{FF2B5EF4-FFF2-40B4-BE49-F238E27FC236}">
                <a16:creationId xmlns:a16="http://schemas.microsoft.com/office/drawing/2014/main" id="{6A3157A8-E72C-4E49-A718-4AEC09A81609}"/>
              </a:ext>
            </a:extLst>
          </p:cNvPr>
          <p:cNvGraphicFramePr>
            <a:graphicFrameLocks noGrp="1"/>
          </p:cNvGraphicFramePr>
          <p:nvPr>
            <p:ph type="chart" sz="quarter" idx="13"/>
            <p:extLst>
              <p:ext uri="{D42A27DB-BD31-4B8C-83A1-F6EECF244321}">
                <p14:modId xmlns:p14="http://schemas.microsoft.com/office/powerpoint/2010/main" val="32664379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CE9905-5AF8-42CF-8C48-132AD68BFB73}"/>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C677776E-8E5C-4E0D-88BB-D9B545EBD9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013063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2E3ED-B131-48FE-A0B0-BAD8318F0332}"/>
              </a:ext>
            </a:extLst>
          </p:cNvPr>
          <p:cNvSpPr>
            <a:spLocks noGrp="1"/>
          </p:cNvSpPr>
          <p:nvPr>
            <p:ph type="title"/>
          </p:nvPr>
        </p:nvSpPr>
        <p:spPr/>
        <p:txBody>
          <a:bodyPr/>
          <a:lstStyle/>
          <a:p>
            <a:r>
              <a:rPr lang="en-US"/>
              <a:t>Instagram Followers Demographics | All Pages</a:t>
            </a:r>
          </a:p>
        </p:txBody>
      </p:sp>
      <p:graphicFrame>
        <p:nvGraphicFramePr>
          <p:cNvPr id="6" name="Chart Placeholder 5">
            <a:extLst>
              <a:ext uri="{FF2B5EF4-FFF2-40B4-BE49-F238E27FC236}">
                <a16:creationId xmlns:a16="http://schemas.microsoft.com/office/drawing/2014/main" id="{28A90A4C-07E1-4161-AB8A-E5C8EC8141AE}"/>
              </a:ext>
            </a:extLst>
          </p:cNvPr>
          <p:cNvGraphicFramePr>
            <a:graphicFrameLocks noGrp="1"/>
          </p:cNvGraphicFramePr>
          <p:nvPr>
            <p:ph type="chart" sz="quarter" idx="13"/>
            <p:extLst>
              <p:ext uri="{D42A27DB-BD31-4B8C-83A1-F6EECF244321}">
                <p14:modId xmlns:p14="http://schemas.microsoft.com/office/powerpoint/2010/main" val="11214144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27FCC8-E1CB-4ACC-A5DA-95507B42D0CB}"/>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D9114C75-A3FF-41EA-ADB9-99B11561C1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605798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F1FED-6709-415A-831B-6032963FFD6A}"/>
              </a:ext>
            </a:extLst>
          </p:cNvPr>
          <p:cNvSpPr>
            <a:spLocks noGrp="1"/>
          </p:cNvSpPr>
          <p:nvPr>
            <p:ph type="title"/>
          </p:nvPr>
        </p:nvSpPr>
        <p:spPr/>
        <p:txBody>
          <a:bodyPr/>
          <a:lstStyle/>
          <a:p>
            <a:r>
              <a:rPr lang="en-US"/>
              <a:t>Instagram Posts Table | All Pages - 1 of 7</a:t>
            </a:r>
          </a:p>
        </p:txBody>
      </p:sp>
      <p:graphicFrame>
        <p:nvGraphicFramePr>
          <p:cNvPr id="5" name="Table Placeholder 4">
            <a:extLst>
              <a:ext uri="{FF2B5EF4-FFF2-40B4-BE49-F238E27FC236}">
                <a16:creationId xmlns:a16="http://schemas.microsoft.com/office/drawing/2014/main" id="{5FBE334F-B996-4137-A089-819BE37CF9AB}"/>
              </a:ext>
            </a:extLst>
          </p:cNvPr>
          <p:cNvGraphicFramePr>
            <a:graphicFrameLocks noGrp="1"/>
          </p:cNvGraphicFramePr>
          <p:nvPr>
            <p:ph type="tbl" sz="quarter" idx="13"/>
            <p:extLst>
              <p:ext uri="{D42A27DB-BD31-4B8C-83A1-F6EECF244321}">
                <p14:modId xmlns:p14="http://schemas.microsoft.com/office/powerpoint/2010/main" val="2561244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53921834"/>
                    </a:ext>
                  </a:extLst>
                </a:gridCol>
                <a:gridCol w="2551176">
                  <a:extLst>
                    <a:ext uri="{9D8B030D-6E8A-4147-A177-3AD203B41FA5}">
                      <a16:colId xmlns:a16="http://schemas.microsoft.com/office/drawing/2014/main" val="4190698853"/>
                    </a:ext>
                  </a:extLst>
                </a:gridCol>
                <a:gridCol w="1152144">
                  <a:extLst>
                    <a:ext uri="{9D8B030D-6E8A-4147-A177-3AD203B41FA5}">
                      <a16:colId xmlns:a16="http://schemas.microsoft.com/office/drawing/2014/main" val="307785867"/>
                    </a:ext>
                  </a:extLst>
                </a:gridCol>
                <a:gridCol w="1152144">
                  <a:extLst>
                    <a:ext uri="{9D8B030D-6E8A-4147-A177-3AD203B41FA5}">
                      <a16:colId xmlns:a16="http://schemas.microsoft.com/office/drawing/2014/main" val="3574337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extLst>
                  <a:ext uri="{0D108BD9-81ED-4DB2-BD59-A6C34878D82A}">
                    <a16:rowId xmlns:a16="http://schemas.microsoft.com/office/drawing/2014/main" val="2040590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- 2021-09-19 08:35:38</a:t>
                      </a:r>
                      <a:r>
                        <a:rPr kumimoji="0" lang="en-US" sz="1000" b="0" i="0" u="none" strike="noStrike" kern="1200" cap="none" spc="0" normalizeH="0" baseline="0" noProof="0">
                          <a:ln>
                            <a:noFill/>
                          </a:ln>
                          <a:solidFill>
                            <a:prstClr val="black"/>
                          </a:solidFill>
                          <a:effectLst/>
                          <a:uLnTx/>
                          <a:uFillTx/>
                          <a:latin typeface="+mn-lt"/>
                          <a:ea typeface="+mn-ea"/>
                          <a:cs typeface="+mn-cs"/>
                        </a:rPr>
                        <a:t>
 It’s International Talk Like a Pirate Day! All around the world people are ‘ahhargghing …their way through the day. A good time to remind you that SPAM® Fritttarrrghs are available in branches of Morrisons and Iceland. What be yerr favourite Pirate joke?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msp1-1.cdninstagram.com/v/t51.2885-15/242214357_530767431318708_2550664834202797123_n.jpg?_nc_cat=103&amp;ccb=1-5&amp;_nc_sid=8ae9d6&amp;_nc_ohc=8s25EVsMj7AAX8D2HVg&amp;_nc_ht=scontent-msp1-1.cdninstagram.com&amp;edm=AL-3X8kEAAAA&amp;oh=e0b395b0fd61e370d1111a13740a036c&amp;oe=617001C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extLst>
                  <a:ext uri="{0D108BD9-81ED-4DB2-BD59-A6C34878D82A}">
                    <a16:rowId xmlns:a16="http://schemas.microsoft.com/office/drawing/2014/main" val="3965966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- 2021-08-23 09:53:44</a:t>
                      </a:r>
                      <a:r>
                        <a:rPr kumimoji="0" lang="en-US" sz="1000" b="0" i="0" u="none" strike="noStrike" kern="1200" cap="none" spc="0" normalizeH="0" baseline="0" noProof="0">
                          <a:ln>
                            <a:noFill/>
                          </a:ln>
                          <a:solidFill>
                            <a:prstClr val="black"/>
                          </a:solidFill>
                          <a:effectLst/>
                          <a:uLnTx/>
                          <a:uFillTx/>
                          <a:latin typeface="+mn-lt"/>
                          <a:ea typeface="+mn-ea"/>
                          <a:cs typeface="+mn-cs"/>
                        </a:rPr>
                        <a:t>
 We’ve had some cracking entries to our #GETTHECANOUT prize draw. Some are truly above and beyond the call of duty. Still some prizes to win, but don’t delay as the competition ends next week. Click the link in bio for more details.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msp1-1.cdninstagram.com/v/t51.29350-15/240395212_1139113929946330_1900550191311506900_n.jpg?_nc_cat=108&amp;ccb=1-5&amp;_nc_sid=8ae9d6&amp;_nc_ohc=nvIdwWLuKi0AX880ZSx&amp;_nc_ht=scontent-msp1-1.cdninstagram.com&amp;edm=AL-3X8kEAAAA&amp;oh=898cb5e889c47eec97649146e00d5b17&amp;oe=616EEB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extLst>
                  <a:ext uri="{0D108BD9-81ED-4DB2-BD59-A6C34878D82A}">
                    <a16:rowId xmlns:a16="http://schemas.microsoft.com/office/drawing/2014/main" val="431086515"/>
                  </a:ext>
                </a:extLst>
              </a:tr>
            </a:tbl>
          </a:graphicData>
        </a:graphic>
      </p:graphicFrame>
      <p:sp>
        <p:nvSpPr>
          <p:cNvPr id="4" name="Text Placeholder 3">
            <a:extLst>
              <a:ext uri="{FF2B5EF4-FFF2-40B4-BE49-F238E27FC236}">
                <a16:creationId xmlns:a16="http://schemas.microsoft.com/office/drawing/2014/main" id="{0B5E9BC2-1A52-4351-BC6B-5EE0E569DC8C}"/>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11152453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49B61-BFEE-4BFB-ACDD-3A26073AC91F}"/>
              </a:ext>
            </a:extLst>
          </p:cNvPr>
          <p:cNvSpPr>
            <a:spLocks noGrp="1"/>
          </p:cNvSpPr>
          <p:nvPr>
            <p:ph type="title"/>
          </p:nvPr>
        </p:nvSpPr>
        <p:spPr/>
        <p:txBody>
          <a:bodyPr/>
          <a:lstStyle/>
          <a:p>
            <a:r>
              <a:rPr lang="en-US"/>
              <a:t>Instagram Posts Table | All Pages - 2 of 7</a:t>
            </a:r>
          </a:p>
        </p:txBody>
      </p:sp>
      <p:graphicFrame>
        <p:nvGraphicFramePr>
          <p:cNvPr id="5" name="Table Placeholder 4">
            <a:extLst>
              <a:ext uri="{FF2B5EF4-FFF2-40B4-BE49-F238E27FC236}">
                <a16:creationId xmlns:a16="http://schemas.microsoft.com/office/drawing/2014/main" id="{9C0B3422-3656-4E9F-B727-1B25785225F2}"/>
              </a:ext>
            </a:extLst>
          </p:cNvPr>
          <p:cNvGraphicFramePr>
            <a:graphicFrameLocks noGrp="1"/>
          </p:cNvGraphicFramePr>
          <p:nvPr>
            <p:ph type="tbl" sz="quarter" idx="13"/>
            <p:extLst>
              <p:ext uri="{D42A27DB-BD31-4B8C-83A1-F6EECF244321}">
                <p14:modId xmlns:p14="http://schemas.microsoft.com/office/powerpoint/2010/main" val="1858597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2021673"/>
                    </a:ext>
                  </a:extLst>
                </a:gridCol>
                <a:gridCol w="2551176">
                  <a:extLst>
                    <a:ext uri="{9D8B030D-6E8A-4147-A177-3AD203B41FA5}">
                      <a16:colId xmlns:a16="http://schemas.microsoft.com/office/drawing/2014/main" val="729202992"/>
                    </a:ext>
                  </a:extLst>
                </a:gridCol>
                <a:gridCol w="1152144">
                  <a:extLst>
                    <a:ext uri="{9D8B030D-6E8A-4147-A177-3AD203B41FA5}">
                      <a16:colId xmlns:a16="http://schemas.microsoft.com/office/drawing/2014/main" val="3207167970"/>
                    </a:ext>
                  </a:extLst>
                </a:gridCol>
                <a:gridCol w="1152144">
                  <a:extLst>
                    <a:ext uri="{9D8B030D-6E8A-4147-A177-3AD203B41FA5}">
                      <a16:colId xmlns:a16="http://schemas.microsoft.com/office/drawing/2014/main" val="1537274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extLst>
                  <a:ext uri="{0D108BD9-81ED-4DB2-BD59-A6C34878D82A}">
                    <a16:rowId xmlns:a16="http://schemas.microsoft.com/office/drawing/2014/main" val="1656969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- 2021-07-31 16:55:59</a:t>
                      </a:r>
                      <a:r>
                        <a:rPr kumimoji="0" lang="en-US" sz="1000" b="0" i="0" u="none" strike="noStrike" kern="1200" cap="none" spc="0" normalizeH="0" baseline="0" noProof="0">
                          <a:ln>
                            <a:noFill/>
                          </a:ln>
                          <a:solidFill>
                            <a:prstClr val="black"/>
                          </a:solidFill>
                          <a:effectLst/>
                          <a:uLnTx/>
                          <a:uFillTx/>
                          <a:latin typeface="+mn-lt"/>
                          <a:ea typeface="+mn-ea"/>
                          <a:cs typeface="+mn-cs"/>
                        </a:rPr>
                        <a:t>
 Posted withregram • yummy_umami SPAM® Musubi Crunchy Roll​✨
In celebration of the Tokyo 2020 Olympics 🏋️🤺🏇🏊‍♀️🚣🏼‍♀️ SPAM® Brand has asked me to share some Japanese-inspired snacks to enjoy while watching the games! These panko-crumbed musubi rolls are sooooo damn good, crunchy outside, and go wonderfully with okonomi and kewpie/sriracha sauce. Check out my reels to see how I put these together 🤗 
Makes 4 rolls
1 340g can SPAM® Chopped Pork and Ham, cut into 8 slices, you will only need 4 of these slices for this recipe
2 tbsp light soy
2 tbsp sugar
1 egg (beaten)
1 tbsp flour
1 cup panko crumbs
2 nori sheets (cut in half lengthways)
Vegetable/Neutral oil for frying
Okonomi sauce 
Kewpie Mayo mixed with sriracha 
Chopped spring onions
Sesame seeds
400g cooked Sushi rice (cook rice and then gently mix through vinegar, sugar and salt, fan the rice to cool it down):
25ml rice wine vinegar 
2 tbsp sugar
1 tsp salt 
Sushi rice (2 rice cooker cups) with water 1:1
1.​ In small bowl, combine soy sauce and sugar
2.​ In large skillet over medium-high heat, cook SPAM® Chopped Pork and Ham slices 3 to 5 minutes each side or until browned. Add soy sauce sugar mixture turning heat to low, cook 1 to 2 minutes until slices are glazed. Remove from skillet.
3.​ Place 100g rice into musubi press, or a clingfilm-lined SPAM® can and press down. Remove from press, add a slice of SPAM® on top and wrap nori around musubi, moistening edge of nori to adhere together. Repeat to make 4.
4.​ Place egg, flour and panko in separate shallow dishes. Flour the outside, cover in egg, then press in panko.
5.​In pan over medium-high heat, heat about 2cm vegetable oil. Fry musubi in oil, turning to fry each side for about 30 seconds until golden brown on each side. Place on paper towel to absorb excess oil.
6.​ Slice each musubi into 4 slices. Drizzle okonomi sauce onto a place, then place musubi in a line and finish with drizzle of sriracha mayonnaise, sesame seeds and chopped spring onions on top✨
officialspamuk 
__
#homecook #easyrecipes #recipeshare #onthetable #sushi #onthetable #foodpic #japanesefood #heresmyfood #foodblogfeed #yummy #spammusubi  #recipes #getthecanout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msp1-1.cdninstagram.com/v/t51.29350-15/228226216_4565334210166450_7479805067950634081_n.jpg?_nc_cat=100&amp;ccb=1-5&amp;_nc_sid=8ae9d6&amp;_nc_ohc=ywf_rIL6X6IAX_rklRW&amp;_nc_ht=scontent-msp1-1.cdninstagram.com&amp;edm=AL-3X8kEAAAA&amp;oh=527491957b9572d0dbe15b34498ee0ed&amp;oe=616F2E0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extLst>
                  <a:ext uri="{0D108BD9-81ED-4DB2-BD59-A6C34878D82A}">
                    <a16:rowId xmlns:a16="http://schemas.microsoft.com/office/drawing/2014/main" val="2108248583"/>
                  </a:ext>
                </a:extLst>
              </a:tr>
            </a:tbl>
          </a:graphicData>
        </a:graphic>
      </p:graphicFrame>
      <p:sp>
        <p:nvSpPr>
          <p:cNvPr id="4" name="Text Placeholder 3">
            <a:extLst>
              <a:ext uri="{FF2B5EF4-FFF2-40B4-BE49-F238E27FC236}">
                <a16:creationId xmlns:a16="http://schemas.microsoft.com/office/drawing/2014/main" id="{797CFDDB-31B0-4958-BE94-9D6ECE8D2666}"/>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69499982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A2D3E-1A25-4C41-B410-B400A9B6807F}"/>
              </a:ext>
            </a:extLst>
          </p:cNvPr>
          <p:cNvSpPr>
            <a:spLocks noGrp="1"/>
          </p:cNvSpPr>
          <p:nvPr>
            <p:ph type="title"/>
          </p:nvPr>
        </p:nvSpPr>
        <p:spPr/>
        <p:txBody>
          <a:bodyPr/>
          <a:lstStyle/>
          <a:p>
            <a:r>
              <a:rPr lang="en-US"/>
              <a:t>Instagram Posts Table | All Pages - 3 of 7</a:t>
            </a:r>
          </a:p>
        </p:txBody>
      </p:sp>
      <p:graphicFrame>
        <p:nvGraphicFramePr>
          <p:cNvPr id="5" name="Table Placeholder 4">
            <a:extLst>
              <a:ext uri="{FF2B5EF4-FFF2-40B4-BE49-F238E27FC236}">
                <a16:creationId xmlns:a16="http://schemas.microsoft.com/office/drawing/2014/main" id="{858CAD33-B108-41A7-8052-9596DF88C0BD}"/>
              </a:ext>
            </a:extLst>
          </p:cNvPr>
          <p:cNvGraphicFramePr>
            <a:graphicFrameLocks noGrp="1"/>
          </p:cNvGraphicFramePr>
          <p:nvPr>
            <p:ph type="tbl" sz="quarter" idx="13"/>
            <p:extLst>
              <p:ext uri="{D42A27DB-BD31-4B8C-83A1-F6EECF244321}">
                <p14:modId xmlns:p14="http://schemas.microsoft.com/office/powerpoint/2010/main" val="299834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01851299"/>
                    </a:ext>
                  </a:extLst>
                </a:gridCol>
                <a:gridCol w="2551176">
                  <a:extLst>
                    <a:ext uri="{9D8B030D-6E8A-4147-A177-3AD203B41FA5}">
                      <a16:colId xmlns:a16="http://schemas.microsoft.com/office/drawing/2014/main" val="152956969"/>
                    </a:ext>
                  </a:extLst>
                </a:gridCol>
                <a:gridCol w="1152144">
                  <a:extLst>
                    <a:ext uri="{9D8B030D-6E8A-4147-A177-3AD203B41FA5}">
                      <a16:colId xmlns:a16="http://schemas.microsoft.com/office/drawing/2014/main" val="2702663087"/>
                    </a:ext>
                  </a:extLst>
                </a:gridCol>
                <a:gridCol w="1152144">
                  <a:extLst>
                    <a:ext uri="{9D8B030D-6E8A-4147-A177-3AD203B41FA5}">
                      <a16:colId xmlns:a16="http://schemas.microsoft.com/office/drawing/2014/main" val="838083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extLst>
                  <a:ext uri="{0D108BD9-81ED-4DB2-BD59-A6C34878D82A}">
                    <a16:rowId xmlns:a16="http://schemas.microsoft.com/office/drawing/2014/main" val="3662165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- 2021-09-24 08:25:40</a:t>
                      </a:r>
                      <a:r>
                        <a:rPr kumimoji="0" lang="en-US" sz="1000" b="0" i="0" u="none" strike="noStrike" kern="1200" cap="none" spc="0" normalizeH="0" baseline="0" noProof="0">
                          <a:ln>
                            <a:noFill/>
                          </a:ln>
                          <a:solidFill>
                            <a:prstClr val="black"/>
                          </a:solidFill>
                          <a:effectLst/>
                          <a:uLnTx/>
                          <a:uFillTx/>
                          <a:latin typeface="+mn-lt"/>
                          <a:ea typeface="+mn-ea"/>
                          <a:cs typeface="+mn-cs"/>
                        </a:rPr>
                        <a:t>
 Bonnie Muscat Baron, her partner Don and dog Geoffrey Sparkles recently embarked on a SPAM® brand fuelled - tour of Scotland. They covered over 1,600 miles with our favourite canned meat eaten in some form every day including a SPAM®wich at the top of Ben Nevis. That's a pork on the wild side. #getthecanout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msp1-1.cdninstagram.com/v/t51.2885-15/242868756_166664035548766_2435542476138499436_n.jpg?_nc_cat=100&amp;ccb=1-5&amp;_nc_sid=8ae9d6&amp;_nc_ohc=TQoGtMt4SYwAX_1gw-j&amp;_nc_ht=scontent-msp1-1.cdninstagram.com&amp;edm=AL-3X8kEAAAA&amp;oh=3feeef758d3abb58bf6f5da992b3164e&amp;oe=616EBEB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extLst>
                  <a:ext uri="{0D108BD9-81ED-4DB2-BD59-A6C34878D82A}">
                    <a16:rowId xmlns:a16="http://schemas.microsoft.com/office/drawing/2014/main" val="2190315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- 2021-09-03 08:25:10</a:t>
                      </a:r>
                      <a:r>
                        <a:rPr kumimoji="0" lang="en-US" sz="1000" b="0" i="0" u="none" strike="noStrike" kern="1200" cap="none" spc="0" normalizeH="0" baseline="0" noProof="0">
                          <a:ln>
                            <a:noFill/>
                          </a:ln>
                          <a:solidFill>
                            <a:prstClr val="black"/>
                          </a:solidFill>
                          <a:effectLst/>
                          <a:uLnTx/>
                          <a:uFillTx/>
                          <a:latin typeface="+mn-lt"/>
                          <a:ea typeface="+mn-ea"/>
                          <a:cs typeface="+mn-cs"/>
                        </a:rPr>
                        <a:t>
 Why not treat yourself this weekend to a SPAM®LT sandwich?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msp1-1.cdninstagram.com/v/t51.2885-15/241115428_1529832147349038_297514435256873322_n.jpg?_nc_cat=106&amp;ccb=1-5&amp;_nc_sid=8ae9d6&amp;_nc_ohc=3hNgxPGv3MYAX8ZkfOv&amp;_nc_ht=scontent-msp1-1.cdninstagram.com&amp;edm=AL-3X8kEAAAA&amp;oh=64156934b903a64470503a02da3c10e9&amp;oe=617046C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extLst>
                  <a:ext uri="{0D108BD9-81ED-4DB2-BD59-A6C34878D82A}">
                    <a16:rowId xmlns:a16="http://schemas.microsoft.com/office/drawing/2014/main" val="3048287624"/>
                  </a:ext>
                </a:extLst>
              </a:tr>
            </a:tbl>
          </a:graphicData>
        </a:graphic>
      </p:graphicFrame>
      <p:sp>
        <p:nvSpPr>
          <p:cNvPr id="4" name="Text Placeholder 3">
            <a:extLst>
              <a:ext uri="{FF2B5EF4-FFF2-40B4-BE49-F238E27FC236}">
                <a16:creationId xmlns:a16="http://schemas.microsoft.com/office/drawing/2014/main" id="{6F2BE7DC-A9EA-46A9-8562-DA91FFE2ACA8}"/>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401892434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50814-7115-4CF0-8234-256B966E8072}"/>
              </a:ext>
            </a:extLst>
          </p:cNvPr>
          <p:cNvSpPr>
            <a:spLocks noGrp="1"/>
          </p:cNvSpPr>
          <p:nvPr>
            <p:ph type="title"/>
          </p:nvPr>
        </p:nvSpPr>
        <p:spPr/>
        <p:txBody>
          <a:bodyPr/>
          <a:lstStyle/>
          <a:p>
            <a:r>
              <a:rPr lang="en-US"/>
              <a:t>Instagram Posts Table | All Pages - 4 of 7</a:t>
            </a:r>
          </a:p>
        </p:txBody>
      </p:sp>
      <p:graphicFrame>
        <p:nvGraphicFramePr>
          <p:cNvPr id="5" name="Table Placeholder 4">
            <a:extLst>
              <a:ext uri="{FF2B5EF4-FFF2-40B4-BE49-F238E27FC236}">
                <a16:creationId xmlns:a16="http://schemas.microsoft.com/office/drawing/2014/main" id="{8295F2AD-6F70-4489-937E-B0383BAE44BB}"/>
              </a:ext>
            </a:extLst>
          </p:cNvPr>
          <p:cNvGraphicFramePr>
            <a:graphicFrameLocks noGrp="1"/>
          </p:cNvGraphicFramePr>
          <p:nvPr>
            <p:ph type="tbl" sz="quarter" idx="13"/>
            <p:extLst>
              <p:ext uri="{D42A27DB-BD31-4B8C-83A1-F6EECF244321}">
                <p14:modId xmlns:p14="http://schemas.microsoft.com/office/powerpoint/2010/main" val="310836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34379048"/>
                    </a:ext>
                  </a:extLst>
                </a:gridCol>
                <a:gridCol w="2551176">
                  <a:extLst>
                    <a:ext uri="{9D8B030D-6E8A-4147-A177-3AD203B41FA5}">
                      <a16:colId xmlns:a16="http://schemas.microsoft.com/office/drawing/2014/main" val="4043556600"/>
                    </a:ext>
                  </a:extLst>
                </a:gridCol>
                <a:gridCol w="1152144">
                  <a:extLst>
                    <a:ext uri="{9D8B030D-6E8A-4147-A177-3AD203B41FA5}">
                      <a16:colId xmlns:a16="http://schemas.microsoft.com/office/drawing/2014/main" val="911624026"/>
                    </a:ext>
                  </a:extLst>
                </a:gridCol>
                <a:gridCol w="1152144">
                  <a:extLst>
                    <a:ext uri="{9D8B030D-6E8A-4147-A177-3AD203B41FA5}">
                      <a16:colId xmlns:a16="http://schemas.microsoft.com/office/drawing/2014/main" val="41721703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extLst>
                  <a:ext uri="{0D108BD9-81ED-4DB2-BD59-A6C34878D82A}">
                    <a16:rowId xmlns:a16="http://schemas.microsoft.com/office/drawing/2014/main" val="297144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- 2021-07-26 08:05:51</a:t>
                      </a:r>
                      <a:r>
                        <a:rPr kumimoji="0" lang="en-US" sz="1000" b="0" i="0" u="none" strike="noStrike" kern="1200" cap="none" spc="0" normalizeH="0" baseline="0" noProof="0">
                          <a:ln>
                            <a:noFill/>
                          </a:ln>
                          <a:solidFill>
                            <a:prstClr val="black"/>
                          </a:solidFill>
                          <a:effectLst/>
                          <a:uLnTx/>
                          <a:uFillTx/>
                          <a:latin typeface="+mn-lt"/>
                          <a:ea typeface="+mn-ea"/>
                          <a:cs typeface="+mn-cs"/>
                        </a:rPr>
                        <a:t>
 2nd Get The Can Out prize draw: This week’s prizes: 20 x SPAM® Brand Flip Flops.
It’s time for our great summer prize draw! Visit link in bio to enter and for more details on the prize draw and terms and conditions. 
Get out and about with your SPAM® can. Send us your pics or videos and you could be in for a chance to win some exclusive SPAM® branded outdoor gear! 
Whether you’re camping, caravanning, or just out ambling in your garden, show us what your can is up to. 
We have lots of great prizes, and 4 prize draws during July and August…that means 4 chances to win something! 
Starts 26th July 2021 and the closing date will be 3rd August 2021. No entries will be accepted after this period. #getthecanout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222025143_991812361385173_8742489553780122211_n.jpg?_nc_ht=scontent.cdninstagram.com&amp;_nc_cat=101&amp;_nc_ohc=HoVHsxCVzOUAX_V8Riw&amp;edm=AMO9-JQAAAAA&amp;ccb=7-4&amp;oh=b8ee6b5239f52b8626fcf4b06ead1276&amp;oe=616B08D9&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extLst>
                  <a:ext uri="{0D108BD9-81ED-4DB2-BD59-A6C34878D82A}">
                    <a16:rowId xmlns:a16="http://schemas.microsoft.com/office/drawing/2014/main" val="693213257"/>
                  </a:ext>
                </a:extLst>
              </a:tr>
            </a:tbl>
          </a:graphicData>
        </a:graphic>
      </p:graphicFrame>
      <p:sp>
        <p:nvSpPr>
          <p:cNvPr id="4" name="Text Placeholder 3">
            <a:extLst>
              <a:ext uri="{FF2B5EF4-FFF2-40B4-BE49-F238E27FC236}">
                <a16:creationId xmlns:a16="http://schemas.microsoft.com/office/drawing/2014/main" id="{2E5E1044-E982-4E69-80F5-AD7EAF848ED1}"/>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39202679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664F7-32E8-41BC-A8C3-5C607C9276D0}"/>
              </a:ext>
            </a:extLst>
          </p:cNvPr>
          <p:cNvSpPr>
            <a:spLocks noGrp="1"/>
          </p:cNvSpPr>
          <p:nvPr>
            <p:ph type="title"/>
          </p:nvPr>
        </p:nvSpPr>
        <p:spPr/>
        <p:txBody>
          <a:bodyPr/>
          <a:lstStyle/>
          <a:p>
            <a:r>
              <a:rPr lang="en-US"/>
              <a:t>Instagram Posts Table | All Pages - 5 of 7</a:t>
            </a:r>
          </a:p>
        </p:txBody>
      </p:sp>
      <p:graphicFrame>
        <p:nvGraphicFramePr>
          <p:cNvPr id="5" name="Table Placeholder 4">
            <a:extLst>
              <a:ext uri="{FF2B5EF4-FFF2-40B4-BE49-F238E27FC236}">
                <a16:creationId xmlns:a16="http://schemas.microsoft.com/office/drawing/2014/main" id="{98148DEE-ADFB-4A64-9044-4A18A175C9C0}"/>
              </a:ext>
            </a:extLst>
          </p:cNvPr>
          <p:cNvGraphicFramePr>
            <a:graphicFrameLocks noGrp="1"/>
          </p:cNvGraphicFramePr>
          <p:nvPr>
            <p:ph type="tbl" sz="quarter" idx="13"/>
            <p:extLst>
              <p:ext uri="{D42A27DB-BD31-4B8C-83A1-F6EECF244321}">
                <p14:modId xmlns:p14="http://schemas.microsoft.com/office/powerpoint/2010/main" val="1499176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98385803"/>
                    </a:ext>
                  </a:extLst>
                </a:gridCol>
                <a:gridCol w="2551176">
                  <a:extLst>
                    <a:ext uri="{9D8B030D-6E8A-4147-A177-3AD203B41FA5}">
                      <a16:colId xmlns:a16="http://schemas.microsoft.com/office/drawing/2014/main" val="3502218922"/>
                    </a:ext>
                  </a:extLst>
                </a:gridCol>
                <a:gridCol w="1152144">
                  <a:extLst>
                    <a:ext uri="{9D8B030D-6E8A-4147-A177-3AD203B41FA5}">
                      <a16:colId xmlns:a16="http://schemas.microsoft.com/office/drawing/2014/main" val="2820224774"/>
                    </a:ext>
                  </a:extLst>
                </a:gridCol>
                <a:gridCol w="1152144">
                  <a:extLst>
                    <a:ext uri="{9D8B030D-6E8A-4147-A177-3AD203B41FA5}">
                      <a16:colId xmlns:a16="http://schemas.microsoft.com/office/drawing/2014/main" val="1079450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extLst>
                  <a:ext uri="{0D108BD9-81ED-4DB2-BD59-A6C34878D82A}">
                    <a16:rowId xmlns:a16="http://schemas.microsoft.com/office/drawing/2014/main" val="511237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- 2021-07-12 16:21:33</a:t>
                      </a:r>
                      <a:r>
                        <a:rPr kumimoji="0" lang="en-US" sz="1000" b="0" i="0" u="none" strike="noStrike" kern="1200" cap="none" spc="0" normalizeH="0" baseline="0" noProof="0">
                          <a:ln>
                            <a:noFill/>
                          </a:ln>
                          <a:solidFill>
                            <a:prstClr val="black"/>
                          </a:solidFill>
                          <a:effectLst/>
                          <a:uLnTx/>
                          <a:uFillTx/>
                          <a:latin typeface="+mn-lt"/>
                          <a:ea typeface="+mn-ea"/>
                          <a:cs typeface="+mn-cs"/>
                        </a:rPr>
                        <a:t>
 1st Get The Can Out prize draw: This week’s prizes: 20 x SPAM® Brand Camouflaged Caps.
It’s time for our great summer prize draw! Visit the link in bio for more details on the prize draw and terms and conditions. 
Get out and about with your SPAM® can. Send us your pics or videos and you could be in for a chance to win some exclusive SPAM® branded outdoor gear! 
Whether you’re camping, caravanning, or just out ambling in your garden, show us what your can is up to. 
We have lots of great prizes, and 4 prize draws during July and August…that means 4 chances to win something! 
Starts 12th July 2021 and the closing date will be 20th July 2021. No entries will be accepted after this period. #getthecanout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213770193_324819176004590_5037735112137417608_n.jpg?_nc_ht=scontent.cdninstagram.com&amp;_nc_cat=102&amp;_nc_ohc=Q2Pf3dk76iUAX-PSN2P&amp;edm=AMO9-JQAAAAA&amp;ccb=7-4&amp;oh=b12bff5287c823298cd761cd2d862c02&amp;oe=616B1186&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extLst>
                  <a:ext uri="{0D108BD9-81ED-4DB2-BD59-A6C34878D82A}">
                    <a16:rowId xmlns:a16="http://schemas.microsoft.com/office/drawing/2014/main" val="3156979750"/>
                  </a:ext>
                </a:extLst>
              </a:tr>
            </a:tbl>
          </a:graphicData>
        </a:graphic>
      </p:graphicFrame>
      <p:sp>
        <p:nvSpPr>
          <p:cNvPr id="4" name="Text Placeholder 3">
            <a:extLst>
              <a:ext uri="{FF2B5EF4-FFF2-40B4-BE49-F238E27FC236}">
                <a16:creationId xmlns:a16="http://schemas.microsoft.com/office/drawing/2014/main" id="{4E010EBD-BD79-44AD-9772-4F77DD0189D1}"/>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56406448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2E52C-E116-4316-9A84-5F21B35A8AC7}"/>
              </a:ext>
            </a:extLst>
          </p:cNvPr>
          <p:cNvSpPr>
            <a:spLocks noGrp="1"/>
          </p:cNvSpPr>
          <p:nvPr>
            <p:ph type="title"/>
          </p:nvPr>
        </p:nvSpPr>
        <p:spPr/>
        <p:txBody>
          <a:bodyPr/>
          <a:lstStyle/>
          <a:p>
            <a:r>
              <a:rPr lang="en-US"/>
              <a:t>Instagram Posts Table | All Pages - 6 of 7</a:t>
            </a:r>
          </a:p>
        </p:txBody>
      </p:sp>
      <p:graphicFrame>
        <p:nvGraphicFramePr>
          <p:cNvPr id="5" name="Table Placeholder 4">
            <a:extLst>
              <a:ext uri="{FF2B5EF4-FFF2-40B4-BE49-F238E27FC236}">
                <a16:creationId xmlns:a16="http://schemas.microsoft.com/office/drawing/2014/main" id="{B74CBD14-4529-4591-98AF-FEE727BB2449}"/>
              </a:ext>
            </a:extLst>
          </p:cNvPr>
          <p:cNvGraphicFramePr>
            <a:graphicFrameLocks noGrp="1"/>
          </p:cNvGraphicFramePr>
          <p:nvPr>
            <p:ph type="tbl" sz="quarter" idx="13"/>
            <p:extLst>
              <p:ext uri="{D42A27DB-BD31-4B8C-83A1-F6EECF244321}">
                <p14:modId xmlns:p14="http://schemas.microsoft.com/office/powerpoint/2010/main" val="637797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07844994"/>
                    </a:ext>
                  </a:extLst>
                </a:gridCol>
                <a:gridCol w="2551176">
                  <a:extLst>
                    <a:ext uri="{9D8B030D-6E8A-4147-A177-3AD203B41FA5}">
                      <a16:colId xmlns:a16="http://schemas.microsoft.com/office/drawing/2014/main" val="3515166353"/>
                    </a:ext>
                  </a:extLst>
                </a:gridCol>
                <a:gridCol w="1152144">
                  <a:extLst>
                    <a:ext uri="{9D8B030D-6E8A-4147-A177-3AD203B41FA5}">
                      <a16:colId xmlns:a16="http://schemas.microsoft.com/office/drawing/2014/main" val="4107250972"/>
                    </a:ext>
                  </a:extLst>
                </a:gridCol>
                <a:gridCol w="1152144">
                  <a:extLst>
                    <a:ext uri="{9D8B030D-6E8A-4147-A177-3AD203B41FA5}">
                      <a16:colId xmlns:a16="http://schemas.microsoft.com/office/drawing/2014/main" val="553078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extLst>
                  <a:ext uri="{0D108BD9-81ED-4DB2-BD59-A6C34878D82A}">
                    <a16:rowId xmlns:a16="http://schemas.microsoft.com/office/drawing/2014/main" val="2312926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- 2021-08-27 08:53:37</a:t>
                      </a:r>
                      <a:r>
                        <a:rPr kumimoji="0" lang="en-US" sz="1000" b="0" i="0" u="none" strike="noStrike" kern="1200" cap="none" spc="0" normalizeH="0" baseline="0" noProof="0">
                          <a:ln>
                            <a:noFill/>
                          </a:ln>
                          <a:solidFill>
                            <a:prstClr val="black"/>
                          </a:solidFill>
                          <a:effectLst/>
                          <a:uLnTx/>
                          <a:uFillTx/>
                          <a:latin typeface="+mn-lt"/>
                          <a:ea typeface="+mn-ea"/>
                          <a:cs typeface="+mn-cs"/>
                        </a:rPr>
                        <a:t>
 Posted withregram • ollie_eats IT’S NATIONAL BURGER DAY 
🍔🍳🍔🍳🍔🍳🍔🍳🍔🍳
Let’s kick this prestigious day off with this killer
SPAM® Chopped Pork and Ham breakfast burger! 
Recipe 
• burger bun 
• officialspamuk 
• fried onion 
• cheese slice 
• homemade hashbrown 
You guys know how much I love my SPAM® products so I want you to #getthecanout and cook up this badboy SPAMBURGER™ yourself #ad #getthecanout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msp1-1.cdninstagram.com/v/t51.29350-15/240597218_439911007258616_5467748834136869890_n.jpg?_nc_cat=108&amp;ccb=1-5&amp;_nc_sid=8ae9d6&amp;_nc_ohc=f95zl1KVyekAX9DgGnq&amp;_nc_ht=scontent-msp1-1.cdninstagram.com&amp;edm=AL-3X8kEAAAA&amp;oh=e670b60033f9876754eb0527cc07a205&amp;oe=616FD14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extLst>
                  <a:ext uri="{0D108BD9-81ED-4DB2-BD59-A6C34878D82A}">
                    <a16:rowId xmlns:a16="http://schemas.microsoft.com/office/drawing/2014/main" val="1112427760"/>
                  </a:ext>
                </a:extLst>
              </a:tr>
            </a:tbl>
          </a:graphicData>
        </a:graphic>
      </p:graphicFrame>
      <p:sp>
        <p:nvSpPr>
          <p:cNvPr id="4" name="Text Placeholder 3">
            <a:extLst>
              <a:ext uri="{FF2B5EF4-FFF2-40B4-BE49-F238E27FC236}">
                <a16:creationId xmlns:a16="http://schemas.microsoft.com/office/drawing/2014/main" id="{894DDF49-8E57-4F0F-8425-4AC1CDB66462}"/>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95428542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388FA-0C63-40B8-AEB3-5EEFF0B8B001}"/>
              </a:ext>
            </a:extLst>
          </p:cNvPr>
          <p:cNvSpPr>
            <a:spLocks noGrp="1"/>
          </p:cNvSpPr>
          <p:nvPr>
            <p:ph type="title"/>
          </p:nvPr>
        </p:nvSpPr>
        <p:spPr/>
        <p:txBody>
          <a:bodyPr/>
          <a:lstStyle/>
          <a:p>
            <a:r>
              <a:rPr lang="en-US"/>
              <a:t>Instagram Posts Table | All Pages - 7 of 7</a:t>
            </a:r>
          </a:p>
        </p:txBody>
      </p:sp>
      <p:graphicFrame>
        <p:nvGraphicFramePr>
          <p:cNvPr id="5" name="Table Placeholder 4">
            <a:extLst>
              <a:ext uri="{FF2B5EF4-FFF2-40B4-BE49-F238E27FC236}">
                <a16:creationId xmlns:a16="http://schemas.microsoft.com/office/drawing/2014/main" id="{8EB0374E-AECD-4E7C-BAA1-A5365FE9755E}"/>
              </a:ext>
            </a:extLst>
          </p:cNvPr>
          <p:cNvGraphicFramePr>
            <a:graphicFrameLocks noGrp="1"/>
          </p:cNvGraphicFramePr>
          <p:nvPr>
            <p:ph type="tbl" sz="quarter" idx="13"/>
            <p:extLst>
              <p:ext uri="{D42A27DB-BD31-4B8C-83A1-F6EECF244321}">
                <p14:modId xmlns:p14="http://schemas.microsoft.com/office/powerpoint/2010/main" val="3285246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81585118"/>
                    </a:ext>
                  </a:extLst>
                </a:gridCol>
                <a:gridCol w="2551176">
                  <a:extLst>
                    <a:ext uri="{9D8B030D-6E8A-4147-A177-3AD203B41FA5}">
                      <a16:colId xmlns:a16="http://schemas.microsoft.com/office/drawing/2014/main" val="421261899"/>
                    </a:ext>
                  </a:extLst>
                </a:gridCol>
                <a:gridCol w="1152144">
                  <a:extLst>
                    <a:ext uri="{9D8B030D-6E8A-4147-A177-3AD203B41FA5}">
                      <a16:colId xmlns:a16="http://schemas.microsoft.com/office/drawing/2014/main" val="1454829189"/>
                    </a:ext>
                  </a:extLst>
                </a:gridCol>
                <a:gridCol w="1152144">
                  <a:extLst>
                    <a:ext uri="{9D8B030D-6E8A-4147-A177-3AD203B41FA5}">
                      <a16:colId xmlns:a16="http://schemas.microsoft.com/office/drawing/2014/main" val="3365780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extLst>
                  <a:ext uri="{0D108BD9-81ED-4DB2-BD59-A6C34878D82A}">
                    <a16:rowId xmlns:a16="http://schemas.microsoft.com/office/drawing/2014/main" val="2257715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- 2021-07-05 09:00:26</a:t>
                      </a:r>
                      <a:r>
                        <a:rPr kumimoji="0" lang="en-US" sz="1000" b="0" i="0" u="none" strike="noStrike" kern="1200" cap="none" spc="0" normalizeH="0" baseline="0" noProof="0">
                          <a:ln>
                            <a:noFill/>
                          </a:ln>
                          <a:solidFill>
                            <a:prstClr val="black"/>
                          </a:solidFill>
                          <a:effectLst/>
                          <a:uLnTx/>
                          <a:uFillTx/>
                          <a:latin typeface="+mn-lt"/>
                          <a:ea typeface="+mn-ea"/>
                          <a:cs typeface="+mn-cs"/>
                        </a:rPr>
                        <a:t>
 SIZZLE PORK AND MMM™…MMMILES OF SAND. #GETTHECANOUT.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210842047_332374178393888_2598770253175864244_n.jpg?_nc_ht=scontent.cdninstagram.com&amp;_nc_cat=108&amp;_nc_ohc=k6G1gWf_F_8AX8vYo0l&amp;edm=AMO9-JQAAAAA&amp;ccb=7-4&amp;oh=4a280eeecaf3b822eee1bdc5eab5f2f2&amp;oe=616B0B55&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229206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- 2021-07-19 08:22:44</a:t>
                      </a:r>
                      <a:r>
                        <a:rPr kumimoji="0" lang="en-US" sz="1000" b="0" i="0" u="none" strike="noStrike" kern="1200" cap="none" spc="0" normalizeH="0" baseline="0" noProof="0">
                          <a:ln>
                            <a:noFill/>
                          </a:ln>
                          <a:solidFill>
                            <a:prstClr val="black"/>
                          </a:solidFill>
                          <a:effectLst/>
                          <a:uLnTx/>
                          <a:uFillTx/>
                          <a:latin typeface="+mn-lt"/>
                          <a:ea typeface="+mn-ea"/>
                          <a:cs typeface="+mn-cs"/>
                        </a:rPr>
                        <a:t>
 Sizzle Pork and Mmm™…Mmmajestic settings.
SPAM® Chopped Pork &amp; Ham is ideal for taking into the great outdoors, so we can all fry away somewhere special. Where would you #getthecanout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219087322_350633806552799_6913493445725876094_n.jpg?_nc_ht=scontent.cdninstagram.com&amp;_nc_cat=111&amp;_nc_ohc=pBcZwnaGgjsAX9n-j_s&amp;edm=AMO9-JQAAAAA&amp;ccb=7-4&amp;oh=2b0ffaf9f4ca4292b3725b3d9fee469a&amp;oe=616B06AA&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2692658206"/>
                  </a:ext>
                </a:extLst>
              </a:tr>
            </a:tbl>
          </a:graphicData>
        </a:graphic>
      </p:graphicFrame>
      <p:sp>
        <p:nvSpPr>
          <p:cNvPr id="4" name="Text Placeholder 3">
            <a:extLst>
              <a:ext uri="{FF2B5EF4-FFF2-40B4-BE49-F238E27FC236}">
                <a16:creationId xmlns:a16="http://schemas.microsoft.com/office/drawing/2014/main" id="{C4713EBF-6E9A-42F9-9524-7D1D0E06A044}"/>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60858724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5056</Words>
  <Application>Microsoft Office PowerPoint</Application>
  <PresentationFormat>On-screen Show (4:3)</PresentationFormat>
  <Paragraphs>946</Paragraphs>
  <Slides>66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66</vt:i4>
      </vt:variant>
    </vt:vector>
  </HeadingPairs>
  <TitlesOfParts>
    <vt:vector size="69" baseType="lpstr">
      <vt:lpstr>Arial</vt:lpstr>
      <vt:lpstr>Calibri</vt:lpstr>
      <vt:lpstr>quintly_template</vt:lpstr>
      <vt:lpstr>SPAM 2021 Q3 Report</vt:lpstr>
      <vt:lpstr>Facebook Impressions | All Pages</vt:lpstr>
      <vt:lpstr>Facebook Average Interactions Per Post | All Pages</vt:lpstr>
      <vt:lpstr>Facebook Engaged Users | All Pages</vt:lpstr>
      <vt:lpstr>Facebook Engagement Rate By Post Type | All Pages</vt:lpstr>
      <vt:lpstr>Facebook Engagement Rate | All Pages</vt:lpstr>
      <vt:lpstr>Facebook Video Views | All Pages</vt:lpstr>
      <vt:lpstr>Facebook Interactions Distribution | All Pages</vt:lpstr>
      <vt:lpstr>Facebook Fan Demographics | All Pages</vt:lpstr>
      <vt:lpstr>Facebook Ads Performance Table | All Pages - 1 of 10</vt:lpstr>
      <vt:lpstr>Facebook Ads Performance Table | All Pages - 2 of 10</vt:lpstr>
      <vt:lpstr>Facebook Ads Performance Table | All Pages - 3 of 10</vt:lpstr>
      <vt:lpstr>Facebook Ads Performance Table | All Pages - 4 of 10</vt:lpstr>
      <vt:lpstr>Facebook Ads Performance Table | All Pages - 5 of 10</vt:lpstr>
      <vt:lpstr>Facebook Ads Performance Table | All Pages - 6 of 10</vt:lpstr>
      <vt:lpstr>Facebook Ads Performance Table | All Pages - 7 of 10</vt:lpstr>
      <vt:lpstr>Facebook Ads Performance Table | All Pages - 8 of 10</vt:lpstr>
      <vt:lpstr>Facebook Ads Performance Table | All Pages - 9 of 10</vt:lpstr>
      <vt:lpstr>Facebook Ads Performance Table | All Pages - 10 of 10</vt:lpstr>
      <vt:lpstr>Facebook Fans By City Table | All Pages</vt:lpstr>
      <vt:lpstr>Facebook Own Posts Table | All Pages - 1 of 10</vt:lpstr>
      <vt:lpstr>Facebook Own Posts Table | All Pages - 2 of 10</vt:lpstr>
      <vt:lpstr>Facebook Own Posts Table | All Pages - 3 of 10</vt:lpstr>
      <vt:lpstr>Facebook Own Posts Table | All Pages - 4 of 10</vt:lpstr>
      <vt:lpstr>Facebook Own Posts Table | All Pages - 5 of 10</vt:lpstr>
      <vt:lpstr>Facebook Own Posts Table | All Pages - 6 of 10</vt:lpstr>
      <vt:lpstr>Facebook Own Posts Table | All Pages - 7 of 10</vt:lpstr>
      <vt:lpstr>Facebook Own Posts Table | All Pages - 8 of 10</vt:lpstr>
      <vt:lpstr>Facebook Own Posts Table | All Pages - 9 of 10</vt:lpstr>
      <vt:lpstr>Facebook Own Posts Table | All Pages - 10 of 10</vt:lpstr>
      <vt:lpstr>Facebook Videos Table | All Pages - 1 of 7</vt:lpstr>
      <vt:lpstr>Facebook Videos Table | All Pages - 2 of 7</vt:lpstr>
      <vt:lpstr>Facebook Videos Table | All Pages - 3 of 7</vt:lpstr>
      <vt:lpstr>Facebook Videos Table | All Pages - 4 of 7</vt:lpstr>
      <vt:lpstr>Facebook Videos Table | All Pages - 5 of 7</vt:lpstr>
      <vt:lpstr>Facebook Videos Table | All Pages - 6 of 7</vt:lpstr>
      <vt:lpstr>Facebook Videos Table | All Pages - 7 of 7</vt:lpstr>
      <vt:lpstr>Facebook Fan Age Distribution | All Pages</vt:lpstr>
      <vt:lpstr>Facebook Avg. Engagement Rate quarter comparison (previous quarter) Bar Chart | All Pages</vt:lpstr>
      <vt:lpstr>Facebook Total impressions quarter comparison (YoY) Bar Chart | All Pages</vt:lpstr>
      <vt:lpstr>Instagram Engagements By Weekday | All Pages</vt:lpstr>
      <vt:lpstr>Instagram Average Interactions Per Post | All Pages</vt:lpstr>
      <vt:lpstr>Instagram Followers Total | All Pages</vt:lpstr>
      <vt:lpstr>Instagram Reach | All Pages</vt:lpstr>
      <vt:lpstr>Instagram Average Likes Per Post | All Pages</vt:lpstr>
      <vt:lpstr>Instagram Organic Reach By Weekday | All Pages</vt:lpstr>
      <vt:lpstr>Instagram Followers Online by Time | All Pages</vt:lpstr>
      <vt:lpstr>Instagram Key Metrics Radar | All Pages</vt:lpstr>
      <vt:lpstr>Instagram Impressions  | All Pages</vt:lpstr>
      <vt:lpstr>Instagram Followers by City Table | All Pages - 1 of 3</vt:lpstr>
      <vt:lpstr>Instagram Followers by City Table | All Pages - 2 of 3</vt:lpstr>
      <vt:lpstr>Instagram Followers by City Table | All Pages - 3 of 3</vt:lpstr>
      <vt:lpstr>Instagram Top Commentators | All Pages - 1 of 3</vt:lpstr>
      <vt:lpstr>Instagram Top Commentators | All Pages - 2 of 3</vt:lpstr>
      <vt:lpstr>Instagram Top Commentators | All Pages - 3 of 3</vt:lpstr>
      <vt:lpstr>Youtube Top 10 Videos Minutes Watched Over Time | All Pages</vt:lpstr>
      <vt:lpstr>Youtube Views Age Distribution | All Pages</vt:lpstr>
      <vt:lpstr>Youtube Views Gender Distribution | All Pages</vt:lpstr>
      <vt:lpstr>Instagram Followers Demographics | All Pages</vt:lpstr>
      <vt:lpstr>Instagram Posts Table | All Pages - 1 of 7</vt:lpstr>
      <vt:lpstr>Instagram Posts Table | All Pages - 2 of 7</vt:lpstr>
      <vt:lpstr>Instagram Posts Table | All Pages - 3 of 7</vt:lpstr>
      <vt:lpstr>Instagram Posts Table | All Pages - 4 of 7</vt:lpstr>
      <vt:lpstr>Instagram Posts Table | All Pages - 5 of 7</vt:lpstr>
      <vt:lpstr>Instagram Posts Table | All Pages - 6 of 7</vt:lpstr>
      <vt:lpstr>Instagram Posts Table | All Pages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SPAM 2021 Q3 Report</dc:title>
  <dc:creator>Frederik Peiniger</dc:creator>
  <cp:lastModifiedBy>Frederik Peiniger</cp:lastModifiedBy>
  <cp:revision>1</cp:revision>
  <dcterms:created xsi:type="dcterms:W3CDTF">2021-10-16T11:38:09Z</dcterms:created>
  <dcterms:modified xsi:type="dcterms:W3CDTF">2021-10-16T11:40:14Z</dcterms:modified>
</cp:coreProperties>
</file>