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8C10E-2A58-4049-9008-03277BDADAC4}"/>
              </a:ext>
            </a:extLst>
          </p:cNvPr>
          <p:cNvSpPr>
            <a:spLocks noGrp="1"/>
          </p:cNvSpPr>
          <p:nvPr>
            <p:ph type="title"/>
          </p:nvPr>
        </p:nvSpPr>
        <p:spPr/>
        <p:txBody>
          <a:bodyPr/>
          <a:lstStyle/>
          <a:p>
            <a:r>
              <a:rPr lang="en-US"/>
              <a:t>Overall All Posts Table | Central_SoMe - 1 of 5</a:t>
            </a:r>
          </a:p>
        </p:txBody>
      </p:sp>
      <p:graphicFrame>
        <p:nvGraphicFramePr>
          <p:cNvPr id="5" name="Table Placeholder 4">
            <a:extLst>
              <a:ext uri="{FF2B5EF4-FFF2-40B4-BE49-F238E27FC236}">
                <a16:creationId xmlns:a16="http://schemas.microsoft.com/office/drawing/2014/main" id="{1DD06570-8CF3-483F-A446-DB0893907FF5}"/>
              </a:ext>
            </a:extLst>
          </p:cNvPr>
          <p:cNvGraphicFramePr>
            <a:graphicFrameLocks noGrp="1"/>
          </p:cNvGraphicFramePr>
          <p:nvPr>
            <p:ph type="tbl" sz="quarter" idx="13"/>
            <p:extLst>
              <p:ext uri="{D42A27DB-BD31-4B8C-83A1-F6EECF244321}">
                <p14:modId xmlns:p14="http://schemas.microsoft.com/office/powerpoint/2010/main" val="4222170831"/>
              </p:ext>
            </p:extLst>
          </p:nvPr>
        </p:nvGraphicFramePr>
        <p:xfrm>
          <a:off x="457200" y="1731963"/>
          <a:ext cx="7653528" cy="438912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70091346"/>
                    </a:ext>
                  </a:extLst>
                </a:gridCol>
                <a:gridCol w="1316736">
                  <a:extLst>
                    <a:ext uri="{9D8B030D-6E8A-4147-A177-3AD203B41FA5}">
                      <a16:colId xmlns:a16="http://schemas.microsoft.com/office/drawing/2014/main" val="2124257698"/>
                    </a:ext>
                  </a:extLst>
                </a:gridCol>
                <a:gridCol w="658368">
                  <a:extLst>
                    <a:ext uri="{9D8B030D-6E8A-4147-A177-3AD203B41FA5}">
                      <a16:colId xmlns:a16="http://schemas.microsoft.com/office/drawing/2014/main" val="2255621135"/>
                    </a:ext>
                  </a:extLst>
                </a:gridCol>
                <a:gridCol w="658368">
                  <a:extLst>
                    <a:ext uri="{9D8B030D-6E8A-4147-A177-3AD203B41FA5}">
                      <a16:colId xmlns:a16="http://schemas.microsoft.com/office/drawing/2014/main" val="1594736855"/>
                    </a:ext>
                  </a:extLst>
                </a:gridCol>
                <a:gridCol w="658368">
                  <a:extLst>
                    <a:ext uri="{9D8B030D-6E8A-4147-A177-3AD203B41FA5}">
                      <a16:colId xmlns:a16="http://schemas.microsoft.com/office/drawing/2014/main" val="3261682103"/>
                    </a:ext>
                  </a:extLst>
                </a:gridCol>
                <a:gridCol w="658368">
                  <a:extLst>
                    <a:ext uri="{9D8B030D-6E8A-4147-A177-3AD203B41FA5}">
                      <a16:colId xmlns:a16="http://schemas.microsoft.com/office/drawing/2014/main" val="830720995"/>
                    </a:ext>
                  </a:extLst>
                </a:gridCol>
                <a:gridCol w="658368">
                  <a:extLst>
                    <a:ext uri="{9D8B030D-6E8A-4147-A177-3AD203B41FA5}">
                      <a16:colId xmlns:a16="http://schemas.microsoft.com/office/drawing/2014/main" val="1496742961"/>
                    </a:ext>
                  </a:extLst>
                </a:gridCol>
                <a:gridCol w="658368">
                  <a:extLst>
                    <a:ext uri="{9D8B030D-6E8A-4147-A177-3AD203B41FA5}">
                      <a16:colId xmlns:a16="http://schemas.microsoft.com/office/drawing/2014/main" val="2065672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680707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LinkedIn Infineon Technologies - 2022-08-10 07:06:58</a:t>
                      </a:r>
                      <a:r>
                        <a:rPr kumimoji="0" lang="en-US" sz="1000" b="0" i="0" u="none" strike="noStrike" kern="1200" cap="none" spc="0" normalizeH="0" baseline="0" noProof="0">
                          <a:ln>
                            <a:noFill/>
                          </a:ln>
                          <a:solidFill>
                            <a:prstClr val="black"/>
                          </a:solidFill>
                          <a:effectLst/>
                          <a:uLnTx/>
                          <a:uFillTx/>
                          <a:latin typeface="+mn-lt"/>
                          <a:ea typeface="+mn-ea"/>
                          <a:cs typeface="+mn-cs"/>
                        </a:rPr>
                        <a:t>
 Our CEO Jochen Hanebeck had the honor of attending the signing ceremony of the U.S. #CHIPSAct at the White House.
We welcome all initiatives that strengthen supply chain resilience. Semiconductors are essential for driving #Decarbonization and #Digitalization. Therefore, this is a huge achievement and important step for our 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https://media-exp1.licdn.com/dms/image/C4D22AQGBbxKxcprCzw/feedshare-shrink_800/0/1660115217059?e=1663200000&amp;v=beta&amp;t=33cS5Hw1dvJBX1yAF3faAYHu4ZcgpxtOs80YEaHbSwc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8.1853 %</a:t>
                      </a:r>
                    </a:p>
                  </a:txBody>
                  <a:tcPr/>
                </a:tc>
                <a:extLst>
                  <a:ext uri="{0D108BD9-81ED-4DB2-BD59-A6C34878D82A}">
                    <a16:rowId xmlns:a16="http://schemas.microsoft.com/office/drawing/2014/main" val="617249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Facebook Infineon Technologies AG - 2022-08-10 07:08:38</a:t>
                      </a:r>
                      <a:r>
                        <a:rPr kumimoji="0" lang="en-US" sz="1000" b="0" i="0" u="none" strike="noStrike" kern="1200" cap="none" spc="0" normalizeH="0" baseline="0" noProof="0">
                          <a:ln>
                            <a:noFill/>
                          </a:ln>
                          <a:solidFill>
                            <a:prstClr val="black"/>
                          </a:solidFill>
                          <a:effectLst/>
                          <a:uLnTx/>
                          <a:uFillTx/>
                          <a:latin typeface="+mn-lt"/>
                          <a:ea typeface="+mn-ea"/>
                          <a:cs typeface="+mn-cs"/>
                        </a:rPr>
                        <a:t>
 Our CEO Jochen Hanebeck had the honor of attending the signing ceremony of the U.S. #CHIPSAct at the White House.
We welcome all initiatives that strengthen supply chain resilience. Semiconductors are essential for driving #Decarbonization and #Digitalization. Therefore, this is a huge achievement and important step for our 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https://quintly-image-storage.s3.amazonaws.com/323e793a7b45fb28bc38947d5f5d1b55/9bf55990870121e2dfcbfebdd9717c69.jpg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7.8326 %</a:t>
                      </a:r>
                    </a:p>
                  </a:txBody>
                  <a:tcPr/>
                </a:tc>
                <a:extLst>
                  <a:ext uri="{0D108BD9-81ED-4DB2-BD59-A6C34878D82A}">
                    <a16:rowId xmlns:a16="http://schemas.microsoft.com/office/drawing/2014/main" val="830974254"/>
                  </a:ext>
                </a:extLst>
              </a:tr>
            </a:tbl>
          </a:graphicData>
        </a:graphic>
      </p:graphicFrame>
      <p:sp>
        <p:nvSpPr>
          <p:cNvPr id="4" name="Text Placeholder 3">
            <a:extLst>
              <a:ext uri="{FF2B5EF4-FFF2-40B4-BE49-F238E27FC236}">
                <a16:creationId xmlns:a16="http://schemas.microsoft.com/office/drawing/2014/main" id="{73383541-F3B6-4F41-BA9F-097024C13467}"/>
              </a:ext>
            </a:extLst>
          </p:cNvPr>
          <p:cNvSpPr>
            <a:spLocks noGrp="1"/>
          </p:cNvSpPr>
          <p:nvPr>
            <p:ph type="body" sz="quarter" idx="14"/>
          </p:nvPr>
        </p:nvSpPr>
        <p:spPr/>
        <p:txBody>
          <a:bodyPr/>
          <a:lstStyle/>
          <a:p>
            <a:r>
              <a:rPr lang="en-US"/>
              <a:t>08/10/2022 - 08/10/2022</a:t>
            </a:r>
          </a:p>
        </p:txBody>
      </p:sp>
    </p:spTree>
    <p:extLst>
      <p:ext uri="{BB962C8B-B14F-4D97-AF65-F5344CB8AC3E}">
        <p14:creationId xmlns:p14="http://schemas.microsoft.com/office/powerpoint/2010/main" val="3243220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E85AA-F10E-4464-8DD9-766EC34FD5BE}"/>
              </a:ext>
            </a:extLst>
          </p:cNvPr>
          <p:cNvSpPr>
            <a:spLocks noGrp="1"/>
          </p:cNvSpPr>
          <p:nvPr>
            <p:ph type="title"/>
          </p:nvPr>
        </p:nvSpPr>
        <p:spPr/>
        <p:txBody>
          <a:bodyPr/>
          <a:lstStyle/>
          <a:p>
            <a:r>
              <a:rPr lang="en-US"/>
              <a:t>Overall All Posts Table | Central_SoMe - 2 of 5</a:t>
            </a:r>
          </a:p>
        </p:txBody>
      </p:sp>
      <p:graphicFrame>
        <p:nvGraphicFramePr>
          <p:cNvPr id="5" name="Table Placeholder 4">
            <a:extLst>
              <a:ext uri="{FF2B5EF4-FFF2-40B4-BE49-F238E27FC236}">
                <a16:creationId xmlns:a16="http://schemas.microsoft.com/office/drawing/2014/main" id="{259BD38B-8ED6-4D8E-959E-67DE399DA75B}"/>
              </a:ext>
            </a:extLst>
          </p:cNvPr>
          <p:cNvGraphicFramePr>
            <a:graphicFrameLocks noGrp="1"/>
          </p:cNvGraphicFramePr>
          <p:nvPr>
            <p:ph type="tbl" sz="quarter" idx="13"/>
            <p:extLst>
              <p:ext uri="{D42A27DB-BD31-4B8C-83A1-F6EECF244321}">
                <p14:modId xmlns:p14="http://schemas.microsoft.com/office/powerpoint/2010/main" val="1849408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11008844"/>
                    </a:ext>
                  </a:extLst>
                </a:gridCol>
                <a:gridCol w="1316736">
                  <a:extLst>
                    <a:ext uri="{9D8B030D-6E8A-4147-A177-3AD203B41FA5}">
                      <a16:colId xmlns:a16="http://schemas.microsoft.com/office/drawing/2014/main" val="2771155960"/>
                    </a:ext>
                  </a:extLst>
                </a:gridCol>
                <a:gridCol w="658368">
                  <a:extLst>
                    <a:ext uri="{9D8B030D-6E8A-4147-A177-3AD203B41FA5}">
                      <a16:colId xmlns:a16="http://schemas.microsoft.com/office/drawing/2014/main" val="90785546"/>
                    </a:ext>
                  </a:extLst>
                </a:gridCol>
                <a:gridCol w="658368">
                  <a:extLst>
                    <a:ext uri="{9D8B030D-6E8A-4147-A177-3AD203B41FA5}">
                      <a16:colId xmlns:a16="http://schemas.microsoft.com/office/drawing/2014/main" val="4053854310"/>
                    </a:ext>
                  </a:extLst>
                </a:gridCol>
                <a:gridCol w="658368">
                  <a:extLst>
                    <a:ext uri="{9D8B030D-6E8A-4147-A177-3AD203B41FA5}">
                      <a16:colId xmlns:a16="http://schemas.microsoft.com/office/drawing/2014/main" val="340323450"/>
                    </a:ext>
                  </a:extLst>
                </a:gridCol>
                <a:gridCol w="658368">
                  <a:extLst>
                    <a:ext uri="{9D8B030D-6E8A-4147-A177-3AD203B41FA5}">
                      <a16:colId xmlns:a16="http://schemas.microsoft.com/office/drawing/2014/main" val="4187774347"/>
                    </a:ext>
                  </a:extLst>
                </a:gridCol>
                <a:gridCol w="658368">
                  <a:extLst>
                    <a:ext uri="{9D8B030D-6E8A-4147-A177-3AD203B41FA5}">
                      <a16:colId xmlns:a16="http://schemas.microsoft.com/office/drawing/2014/main" val="96536202"/>
                    </a:ext>
                  </a:extLst>
                </a:gridCol>
                <a:gridCol w="658368">
                  <a:extLst>
                    <a:ext uri="{9D8B030D-6E8A-4147-A177-3AD203B41FA5}">
                      <a16:colId xmlns:a16="http://schemas.microsoft.com/office/drawing/2014/main" val="3584960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384678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Twitter Own Tweets @Infineon - 2022-08-10 07:07:32</a:t>
                      </a:r>
                      <a:r>
                        <a:rPr kumimoji="0" lang="en-US" sz="1000" b="0" i="0" u="none" strike="noStrike" kern="1200" cap="none" spc="0" normalizeH="0" baseline="0" noProof="0">
                          <a:ln>
                            <a:noFill/>
                          </a:ln>
                          <a:solidFill>
                            <a:prstClr val="black"/>
                          </a:solidFill>
                          <a:effectLst/>
                          <a:uLnTx/>
                          <a:uFillTx/>
                          <a:latin typeface="+mn-lt"/>
                          <a:ea typeface="+mn-ea"/>
                          <a:cs typeface="+mn-cs"/>
                        </a:rPr>
                        <a:t>
 Our CEO Jochen Hanebeck had the honor of attending the signing ceremony of the U.S. #CHIPSAct at the White House. Semiconductors are essential for driving #Decarbonization and #Digitalization. Therefore, this is a huge achievement and important step for our industry. pic.twitter.com/0pRUfPfLse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7.4803 %</a:t>
                      </a:r>
                    </a:p>
                  </a:txBody>
                  <a:tcPr/>
                </a:tc>
                <a:extLst>
                  <a:ext uri="{0D108BD9-81ED-4DB2-BD59-A6C34878D82A}">
                    <a16:rowId xmlns:a16="http://schemas.microsoft.com/office/drawing/2014/main" val="3625022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Twitter Own Tweets @Infineon - 2022-08-10 12:00:50</a:t>
                      </a:r>
                      <a:r>
                        <a:rPr kumimoji="0" lang="en-US" sz="1000" b="0" i="0" u="none" strike="noStrike" kern="1200" cap="none" spc="0" normalizeH="0" baseline="0" noProof="0">
                          <a:ln>
                            <a:noFill/>
                          </a:ln>
                          <a:solidFill>
                            <a:prstClr val="black"/>
                          </a:solidFill>
                          <a:effectLst/>
                          <a:uLnTx/>
                          <a:uFillTx/>
                          <a:latin typeface="+mn-lt"/>
                          <a:ea typeface="+mn-ea"/>
                          <a:cs typeface="+mn-cs"/>
                        </a:rPr>
                        <a:t>
 Even though change is by no means easy, great things happen when we step out of our comfort zone. Andrew Green highlights the importance of change through innovation and technology. View the recording of the panel discussion at scom.ly/dO4YyL9 
#techfor #sustainablefuture pic.twitter.com/Fa0SWqwxtk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3.5433 %</a:t>
                      </a:r>
                    </a:p>
                  </a:txBody>
                  <a:tcPr/>
                </a:tc>
                <a:extLst>
                  <a:ext uri="{0D108BD9-81ED-4DB2-BD59-A6C34878D82A}">
                    <a16:rowId xmlns:a16="http://schemas.microsoft.com/office/drawing/2014/main" val="1973424559"/>
                  </a:ext>
                </a:extLst>
              </a:tr>
            </a:tbl>
          </a:graphicData>
        </a:graphic>
      </p:graphicFrame>
      <p:sp>
        <p:nvSpPr>
          <p:cNvPr id="4" name="Text Placeholder 3">
            <a:extLst>
              <a:ext uri="{FF2B5EF4-FFF2-40B4-BE49-F238E27FC236}">
                <a16:creationId xmlns:a16="http://schemas.microsoft.com/office/drawing/2014/main" id="{9B4904D3-1A96-4402-8470-424E63676BD1}"/>
              </a:ext>
            </a:extLst>
          </p:cNvPr>
          <p:cNvSpPr>
            <a:spLocks noGrp="1"/>
          </p:cNvSpPr>
          <p:nvPr>
            <p:ph type="body" sz="quarter" idx="14"/>
          </p:nvPr>
        </p:nvSpPr>
        <p:spPr/>
        <p:txBody>
          <a:bodyPr/>
          <a:lstStyle/>
          <a:p>
            <a:r>
              <a:rPr lang="en-US"/>
              <a:t>08/10/2022 - 08/10/2022</a:t>
            </a:r>
          </a:p>
        </p:txBody>
      </p:sp>
    </p:spTree>
    <p:extLst>
      <p:ext uri="{BB962C8B-B14F-4D97-AF65-F5344CB8AC3E}">
        <p14:creationId xmlns:p14="http://schemas.microsoft.com/office/powerpoint/2010/main" val="2180758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E1EBE-9A98-48BC-97A6-CF252DD41C5F}"/>
              </a:ext>
            </a:extLst>
          </p:cNvPr>
          <p:cNvSpPr>
            <a:spLocks noGrp="1"/>
          </p:cNvSpPr>
          <p:nvPr>
            <p:ph type="title"/>
          </p:nvPr>
        </p:nvSpPr>
        <p:spPr/>
        <p:txBody>
          <a:bodyPr/>
          <a:lstStyle/>
          <a:p>
            <a:r>
              <a:rPr lang="en-US"/>
              <a:t>Overall All Posts Table | Central_SoMe - 3 of 5</a:t>
            </a:r>
          </a:p>
        </p:txBody>
      </p:sp>
      <p:graphicFrame>
        <p:nvGraphicFramePr>
          <p:cNvPr id="5" name="Table Placeholder 4">
            <a:extLst>
              <a:ext uri="{FF2B5EF4-FFF2-40B4-BE49-F238E27FC236}">
                <a16:creationId xmlns:a16="http://schemas.microsoft.com/office/drawing/2014/main" id="{B4CE9A47-9AE9-42DD-BB97-3A516F7AADAD}"/>
              </a:ext>
            </a:extLst>
          </p:cNvPr>
          <p:cNvGraphicFramePr>
            <a:graphicFrameLocks noGrp="1"/>
          </p:cNvGraphicFramePr>
          <p:nvPr>
            <p:ph type="tbl" sz="quarter" idx="13"/>
            <p:extLst>
              <p:ext uri="{D42A27DB-BD31-4B8C-83A1-F6EECF244321}">
                <p14:modId xmlns:p14="http://schemas.microsoft.com/office/powerpoint/2010/main" val="2462028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47610136"/>
                    </a:ext>
                  </a:extLst>
                </a:gridCol>
                <a:gridCol w="1316736">
                  <a:extLst>
                    <a:ext uri="{9D8B030D-6E8A-4147-A177-3AD203B41FA5}">
                      <a16:colId xmlns:a16="http://schemas.microsoft.com/office/drawing/2014/main" val="3413020622"/>
                    </a:ext>
                  </a:extLst>
                </a:gridCol>
                <a:gridCol w="658368">
                  <a:extLst>
                    <a:ext uri="{9D8B030D-6E8A-4147-A177-3AD203B41FA5}">
                      <a16:colId xmlns:a16="http://schemas.microsoft.com/office/drawing/2014/main" val="3292959362"/>
                    </a:ext>
                  </a:extLst>
                </a:gridCol>
                <a:gridCol w="658368">
                  <a:extLst>
                    <a:ext uri="{9D8B030D-6E8A-4147-A177-3AD203B41FA5}">
                      <a16:colId xmlns:a16="http://schemas.microsoft.com/office/drawing/2014/main" val="3019725157"/>
                    </a:ext>
                  </a:extLst>
                </a:gridCol>
                <a:gridCol w="658368">
                  <a:extLst>
                    <a:ext uri="{9D8B030D-6E8A-4147-A177-3AD203B41FA5}">
                      <a16:colId xmlns:a16="http://schemas.microsoft.com/office/drawing/2014/main" val="2861361162"/>
                    </a:ext>
                  </a:extLst>
                </a:gridCol>
                <a:gridCol w="658368">
                  <a:extLst>
                    <a:ext uri="{9D8B030D-6E8A-4147-A177-3AD203B41FA5}">
                      <a16:colId xmlns:a16="http://schemas.microsoft.com/office/drawing/2014/main" val="825197530"/>
                    </a:ext>
                  </a:extLst>
                </a:gridCol>
                <a:gridCol w="658368">
                  <a:extLst>
                    <a:ext uri="{9D8B030D-6E8A-4147-A177-3AD203B41FA5}">
                      <a16:colId xmlns:a16="http://schemas.microsoft.com/office/drawing/2014/main" val="3844240778"/>
                    </a:ext>
                  </a:extLst>
                </a:gridCol>
                <a:gridCol w="658368">
                  <a:extLst>
                    <a:ext uri="{9D8B030D-6E8A-4147-A177-3AD203B41FA5}">
                      <a16:colId xmlns:a16="http://schemas.microsoft.com/office/drawing/2014/main" val="3884324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489502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LinkedIn Infineon Technologies - 2022-08-10 12:00:05</a:t>
                      </a:r>
                      <a:r>
                        <a:rPr kumimoji="0" lang="en-US" sz="1000" b="0" i="0" u="none" strike="noStrike" kern="1200" cap="none" spc="0" normalizeH="0" baseline="0" noProof="0">
                          <a:ln>
                            <a:noFill/>
                          </a:ln>
                          <a:solidFill>
                            <a:prstClr val="black"/>
                          </a:solidFill>
                          <a:effectLst/>
                          <a:uLnTx/>
                          <a:uFillTx/>
                          <a:latin typeface="+mn-lt"/>
                          <a:ea typeface="+mn-ea"/>
                          <a:cs typeface="+mn-cs"/>
                        </a:rPr>
                        <a:t>
 Even though change is by no means easy, great things happen when we step out of our comfort zone. @Andrew Green and our other speakers highlight the importance of change through innovation and technology. View the recording of the panel discussion at https://scom.ly/98aRwEr and learn more on this burning topic. 
#techfor #sustainablefuture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1.7094 %</a:t>
                      </a:r>
                    </a:p>
                  </a:txBody>
                  <a:tcPr/>
                </a:tc>
                <a:extLst>
                  <a:ext uri="{0D108BD9-81ED-4DB2-BD59-A6C34878D82A}">
                    <a16:rowId xmlns:a16="http://schemas.microsoft.com/office/drawing/2014/main" val="4041364887"/>
                  </a:ext>
                </a:extLst>
              </a:tr>
            </a:tbl>
          </a:graphicData>
        </a:graphic>
      </p:graphicFrame>
      <p:sp>
        <p:nvSpPr>
          <p:cNvPr id="4" name="Text Placeholder 3">
            <a:extLst>
              <a:ext uri="{FF2B5EF4-FFF2-40B4-BE49-F238E27FC236}">
                <a16:creationId xmlns:a16="http://schemas.microsoft.com/office/drawing/2014/main" id="{47A90DD0-C8AB-4BCB-BADF-5E472BBB0BAB}"/>
              </a:ext>
            </a:extLst>
          </p:cNvPr>
          <p:cNvSpPr>
            <a:spLocks noGrp="1"/>
          </p:cNvSpPr>
          <p:nvPr>
            <p:ph type="body" sz="quarter" idx="14"/>
          </p:nvPr>
        </p:nvSpPr>
        <p:spPr/>
        <p:txBody>
          <a:bodyPr/>
          <a:lstStyle/>
          <a:p>
            <a:r>
              <a:rPr lang="en-US"/>
              <a:t>08/10/2022 - 08/10/2022</a:t>
            </a:r>
          </a:p>
        </p:txBody>
      </p:sp>
    </p:spTree>
    <p:extLst>
      <p:ext uri="{BB962C8B-B14F-4D97-AF65-F5344CB8AC3E}">
        <p14:creationId xmlns:p14="http://schemas.microsoft.com/office/powerpoint/2010/main" val="2262859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8BE89-E364-45AB-A79F-BE9D1976BC9E}"/>
              </a:ext>
            </a:extLst>
          </p:cNvPr>
          <p:cNvSpPr>
            <a:spLocks noGrp="1"/>
          </p:cNvSpPr>
          <p:nvPr>
            <p:ph type="title"/>
          </p:nvPr>
        </p:nvSpPr>
        <p:spPr/>
        <p:txBody>
          <a:bodyPr/>
          <a:lstStyle/>
          <a:p>
            <a:r>
              <a:rPr lang="en-US"/>
              <a:t>Overall All Posts Table | Central_SoMe - 4 of 5</a:t>
            </a:r>
          </a:p>
        </p:txBody>
      </p:sp>
      <p:graphicFrame>
        <p:nvGraphicFramePr>
          <p:cNvPr id="5" name="Table Placeholder 4">
            <a:extLst>
              <a:ext uri="{FF2B5EF4-FFF2-40B4-BE49-F238E27FC236}">
                <a16:creationId xmlns:a16="http://schemas.microsoft.com/office/drawing/2014/main" id="{CA757D97-B6DE-40E7-B722-5C98DFECB2EE}"/>
              </a:ext>
            </a:extLst>
          </p:cNvPr>
          <p:cNvGraphicFramePr>
            <a:graphicFrameLocks noGrp="1"/>
          </p:cNvGraphicFramePr>
          <p:nvPr>
            <p:ph type="tbl" sz="quarter" idx="13"/>
            <p:extLst>
              <p:ext uri="{D42A27DB-BD31-4B8C-83A1-F6EECF244321}">
                <p14:modId xmlns:p14="http://schemas.microsoft.com/office/powerpoint/2010/main" val="3977462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42974896"/>
                    </a:ext>
                  </a:extLst>
                </a:gridCol>
                <a:gridCol w="1316736">
                  <a:extLst>
                    <a:ext uri="{9D8B030D-6E8A-4147-A177-3AD203B41FA5}">
                      <a16:colId xmlns:a16="http://schemas.microsoft.com/office/drawing/2014/main" val="98359777"/>
                    </a:ext>
                  </a:extLst>
                </a:gridCol>
                <a:gridCol w="658368">
                  <a:extLst>
                    <a:ext uri="{9D8B030D-6E8A-4147-A177-3AD203B41FA5}">
                      <a16:colId xmlns:a16="http://schemas.microsoft.com/office/drawing/2014/main" val="2316339533"/>
                    </a:ext>
                  </a:extLst>
                </a:gridCol>
                <a:gridCol w="658368">
                  <a:extLst>
                    <a:ext uri="{9D8B030D-6E8A-4147-A177-3AD203B41FA5}">
                      <a16:colId xmlns:a16="http://schemas.microsoft.com/office/drawing/2014/main" val="2195748489"/>
                    </a:ext>
                  </a:extLst>
                </a:gridCol>
                <a:gridCol w="658368">
                  <a:extLst>
                    <a:ext uri="{9D8B030D-6E8A-4147-A177-3AD203B41FA5}">
                      <a16:colId xmlns:a16="http://schemas.microsoft.com/office/drawing/2014/main" val="2097778866"/>
                    </a:ext>
                  </a:extLst>
                </a:gridCol>
                <a:gridCol w="658368">
                  <a:extLst>
                    <a:ext uri="{9D8B030D-6E8A-4147-A177-3AD203B41FA5}">
                      <a16:colId xmlns:a16="http://schemas.microsoft.com/office/drawing/2014/main" val="1920105384"/>
                    </a:ext>
                  </a:extLst>
                </a:gridCol>
                <a:gridCol w="658368">
                  <a:extLst>
                    <a:ext uri="{9D8B030D-6E8A-4147-A177-3AD203B41FA5}">
                      <a16:colId xmlns:a16="http://schemas.microsoft.com/office/drawing/2014/main" val="2329058913"/>
                    </a:ext>
                  </a:extLst>
                </a:gridCol>
                <a:gridCol w="658368">
                  <a:extLst>
                    <a:ext uri="{9D8B030D-6E8A-4147-A177-3AD203B41FA5}">
                      <a16:colId xmlns:a16="http://schemas.microsoft.com/office/drawing/2014/main" val="2001772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681283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ja-JP" sz="1000" b="1" i="0" u="none" strike="noStrike" kern="1200" cap="none" spc="0" normalizeH="0" baseline="0" noProof="0">
                          <a:ln>
                            <a:noFill/>
                          </a:ln>
                          <a:solidFill>
                            <a:prstClr val="black"/>
                          </a:solidFill>
                          <a:effectLst/>
                          <a:uLnTx/>
                          <a:uFillTx/>
                          <a:latin typeface="+mn-lt"/>
                          <a:ea typeface="+mn-ea"/>
                          <a:cs typeface="+mn-cs"/>
                        </a:rPr>
                        <a:t>LinkedIn Infineon Technologies - 2022-08-10 07:20:54</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グリーン水素 への転換が進展しています。製造業から運輸部門に至るまでの産業向けエネルギーだけでなく、燃料電池など新たな用途も広がり、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半導体 が果たす役割は大きくなっています。持続可能な水素経済の発展をサポートする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再生可能エネルギー の役割や、インフィニオンの水素技術への取り組みついて解説。</a:t>
                      </a:r>
                      <a:r>
                        <a:rPr kumimoji="0" lang="en-US" altLang="ja-JP" sz="1000" b="0" i="0" u="none" strike="noStrike" kern="1200" cap="none" spc="0" normalizeH="0" baseline="0" noProof="0">
                          <a:ln>
                            <a:noFill/>
                          </a:ln>
                          <a:solidFill>
                            <a:prstClr val="black"/>
                          </a:solidFill>
                          <a:effectLst/>
                          <a:uLnTx/>
                          <a:uFillTx/>
                          <a:latin typeface="+mn-lt"/>
                          <a:ea typeface="+mn-ea"/>
                          <a:cs typeface="+mn-cs"/>
                        </a:rPr>
                        <a:t>https://scom.ly/0q8Yg8L
#energyefficiency #greenenergy #greenhydrogen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https://media-exp1.licdn.com/dms/image/C5622AQEHRa_3xUigQA/feedshare-shrink_1280/0/1660116049778?e=1663200000&amp;v=beta&amp;t=0Yd2P6yMed5LTJ62dOcLt0ssXqhQcIaUwFNXlhQJdDU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5.0000 %</a:t>
                      </a:r>
                    </a:p>
                  </a:txBody>
                  <a:tcPr/>
                </a:tc>
                <a:extLst>
                  <a:ext uri="{0D108BD9-81ED-4DB2-BD59-A6C34878D82A}">
                    <a16:rowId xmlns:a16="http://schemas.microsoft.com/office/drawing/2014/main" val="3623930798"/>
                  </a:ext>
                </a:extLst>
              </a:tr>
            </a:tbl>
          </a:graphicData>
        </a:graphic>
      </p:graphicFrame>
      <p:sp>
        <p:nvSpPr>
          <p:cNvPr id="4" name="Text Placeholder 3">
            <a:extLst>
              <a:ext uri="{FF2B5EF4-FFF2-40B4-BE49-F238E27FC236}">
                <a16:creationId xmlns:a16="http://schemas.microsoft.com/office/drawing/2014/main" id="{9946D85A-9EEF-47F3-96A9-05C4EDE709A9}"/>
              </a:ext>
            </a:extLst>
          </p:cNvPr>
          <p:cNvSpPr>
            <a:spLocks noGrp="1"/>
          </p:cNvSpPr>
          <p:nvPr>
            <p:ph type="body" sz="quarter" idx="14"/>
          </p:nvPr>
        </p:nvSpPr>
        <p:spPr/>
        <p:txBody>
          <a:bodyPr/>
          <a:lstStyle/>
          <a:p>
            <a:r>
              <a:rPr lang="en-US"/>
              <a:t>08/10/2022 - 08/10/2022</a:t>
            </a:r>
          </a:p>
        </p:txBody>
      </p:sp>
    </p:spTree>
    <p:extLst>
      <p:ext uri="{BB962C8B-B14F-4D97-AF65-F5344CB8AC3E}">
        <p14:creationId xmlns:p14="http://schemas.microsoft.com/office/powerpoint/2010/main" val="3112378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AD993-D8F8-4BC7-A075-DB104EB7E1C5}"/>
              </a:ext>
            </a:extLst>
          </p:cNvPr>
          <p:cNvSpPr>
            <a:spLocks noGrp="1"/>
          </p:cNvSpPr>
          <p:nvPr>
            <p:ph type="title"/>
          </p:nvPr>
        </p:nvSpPr>
        <p:spPr/>
        <p:txBody>
          <a:bodyPr/>
          <a:lstStyle/>
          <a:p>
            <a:r>
              <a:rPr lang="en-US"/>
              <a:t>Overall All Posts Table | Central_SoMe - 5 of 5</a:t>
            </a:r>
          </a:p>
        </p:txBody>
      </p:sp>
      <p:graphicFrame>
        <p:nvGraphicFramePr>
          <p:cNvPr id="5" name="Table Placeholder 4">
            <a:extLst>
              <a:ext uri="{FF2B5EF4-FFF2-40B4-BE49-F238E27FC236}">
                <a16:creationId xmlns:a16="http://schemas.microsoft.com/office/drawing/2014/main" id="{4D2F2D03-2FCA-47C8-B3BB-1B5279D4E3C6}"/>
              </a:ext>
            </a:extLst>
          </p:cNvPr>
          <p:cNvGraphicFramePr>
            <a:graphicFrameLocks noGrp="1"/>
          </p:cNvGraphicFramePr>
          <p:nvPr>
            <p:ph type="tbl" sz="quarter" idx="13"/>
            <p:extLst>
              <p:ext uri="{D42A27DB-BD31-4B8C-83A1-F6EECF244321}">
                <p14:modId xmlns:p14="http://schemas.microsoft.com/office/powerpoint/2010/main" val="1460121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51335940"/>
                    </a:ext>
                  </a:extLst>
                </a:gridCol>
                <a:gridCol w="1316736">
                  <a:extLst>
                    <a:ext uri="{9D8B030D-6E8A-4147-A177-3AD203B41FA5}">
                      <a16:colId xmlns:a16="http://schemas.microsoft.com/office/drawing/2014/main" val="2634620998"/>
                    </a:ext>
                  </a:extLst>
                </a:gridCol>
                <a:gridCol w="658368">
                  <a:extLst>
                    <a:ext uri="{9D8B030D-6E8A-4147-A177-3AD203B41FA5}">
                      <a16:colId xmlns:a16="http://schemas.microsoft.com/office/drawing/2014/main" val="237727088"/>
                    </a:ext>
                  </a:extLst>
                </a:gridCol>
                <a:gridCol w="658368">
                  <a:extLst>
                    <a:ext uri="{9D8B030D-6E8A-4147-A177-3AD203B41FA5}">
                      <a16:colId xmlns:a16="http://schemas.microsoft.com/office/drawing/2014/main" val="1759492699"/>
                    </a:ext>
                  </a:extLst>
                </a:gridCol>
                <a:gridCol w="658368">
                  <a:extLst>
                    <a:ext uri="{9D8B030D-6E8A-4147-A177-3AD203B41FA5}">
                      <a16:colId xmlns:a16="http://schemas.microsoft.com/office/drawing/2014/main" val="3740678843"/>
                    </a:ext>
                  </a:extLst>
                </a:gridCol>
                <a:gridCol w="658368">
                  <a:extLst>
                    <a:ext uri="{9D8B030D-6E8A-4147-A177-3AD203B41FA5}">
                      <a16:colId xmlns:a16="http://schemas.microsoft.com/office/drawing/2014/main" val="3556746885"/>
                    </a:ext>
                  </a:extLst>
                </a:gridCol>
                <a:gridCol w="658368">
                  <a:extLst>
                    <a:ext uri="{9D8B030D-6E8A-4147-A177-3AD203B41FA5}">
                      <a16:colId xmlns:a16="http://schemas.microsoft.com/office/drawing/2014/main" val="148761123"/>
                    </a:ext>
                  </a:extLst>
                </a:gridCol>
                <a:gridCol w="658368">
                  <a:extLst>
                    <a:ext uri="{9D8B030D-6E8A-4147-A177-3AD203B41FA5}">
                      <a16:colId xmlns:a16="http://schemas.microsoft.com/office/drawing/2014/main" val="726372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701661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ja-JP" sz="1000" b="1" i="0" u="none" strike="noStrike" kern="1200" cap="none" spc="0" normalizeH="0" baseline="0" noProof="0">
                          <a:ln>
                            <a:noFill/>
                          </a:ln>
                          <a:solidFill>
                            <a:prstClr val="black"/>
                          </a:solidFill>
                          <a:effectLst/>
                          <a:uLnTx/>
                          <a:uFillTx/>
                          <a:latin typeface="+mn-lt"/>
                          <a:ea typeface="+mn-ea"/>
                          <a:cs typeface="+mn-cs"/>
                        </a:rPr>
                        <a:t>Facebook Infineon Technologies AG - 2022-08-10 07:20:48</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グリーン水素 への転換が進展しています。製造業から運輸部門に至るまでの産業向けエネルギーだけでなく、燃料電池など新たな用途も広がり、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半導体 が果たす役割は大きくなっています。持続可能な水素経済の発展をサポートする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再生可能エネルギー の役割や、インフィニオンの水素技術への取り組みついて解説。</a:t>
                      </a:r>
                      <a:r>
                        <a:rPr kumimoji="0" lang="en-US" altLang="ja-JP" sz="1000" b="0" i="0" u="none" strike="noStrike" kern="1200" cap="none" spc="0" normalizeH="0" baseline="0" noProof="0">
                          <a:ln>
                            <a:noFill/>
                          </a:ln>
                          <a:solidFill>
                            <a:prstClr val="black"/>
                          </a:solidFill>
                          <a:effectLst/>
                          <a:uLnTx/>
                          <a:uFillTx/>
                          <a:latin typeface="+mn-lt"/>
                          <a:ea typeface="+mn-ea"/>
                          <a:cs typeface="+mn-cs"/>
                        </a:rPr>
                        <a:t>https://scom.ly/Pgy90jr
#energyefficiency #greenenergy #greenhydrogen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https://quintly-image-storage.s3.amazonaws.com/323e793a7b45fb28bc38947d5f5d1b55/35a06ffebcb725cc76ef9645ae7b81ec.jpg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10.0000 %</a:t>
                      </a:r>
                    </a:p>
                  </a:txBody>
                  <a:tcPr/>
                </a:tc>
                <a:extLst>
                  <a:ext uri="{0D108BD9-81ED-4DB2-BD59-A6C34878D82A}">
                    <a16:rowId xmlns:a16="http://schemas.microsoft.com/office/drawing/2014/main" val="3122078437"/>
                  </a:ext>
                </a:extLst>
              </a:tr>
            </a:tbl>
          </a:graphicData>
        </a:graphic>
      </p:graphicFrame>
      <p:sp>
        <p:nvSpPr>
          <p:cNvPr id="4" name="Text Placeholder 3">
            <a:extLst>
              <a:ext uri="{FF2B5EF4-FFF2-40B4-BE49-F238E27FC236}">
                <a16:creationId xmlns:a16="http://schemas.microsoft.com/office/drawing/2014/main" id="{3489C96A-9A1F-42DE-B36F-30B5961C5EC0}"/>
              </a:ext>
            </a:extLst>
          </p:cNvPr>
          <p:cNvSpPr>
            <a:spLocks noGrp="1"/>
          </p:cNvSpPr>
          <p:nvPr>
            <p:ph type="body" sz="quarter" idx="14"/>
          </p:nvPr>
        </p:nvSpPr>
        <p:spPr/>
        <p:txBody>
          <a:bodyPr/>
          <a:lstStyle/>
          <a:p>
            <a:r>
              <a:rPr lang="en-US"/>
              <a:t>08/10/2022 - 08/10/2022</a:t>
            </a:r>
          </a:p>
        </p:txBody>
      </p:sp>
    </p:spTree>
    <p:extLst>
      <p:ext uri="{BB962C8B-B14F-4D97-AF65-F5344CB8AC3E}">
        <p14:creationId xmlns:p14="http://schemas.microsoft.com/office/powerpoint/2010/main" val="32994028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312</Words>
  <Application>Microsoft Office PowerPoint</Application>
  <PresentationFormat>On-screen Show (4:3)</PresentationFormat>
  <Paragraphs>106</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quintly_template</vt:lpstr>
      <vt:lpstr>Overall All Posts Table | Central_SoMe - 1 of 5</vt:lpstr>
      <vt:lpstr>Overall All Posts Table | Central_SoMe - 2 of 5</vt:lpstr>
      <vt:lpstr>Overall All Posts Table | Central_SoMe - 3 of 5</vt:lpstr>
      <vt:lpstr>Overall All Posts Table | Central_SoMe - 4 of 5</vt:lpstr>
      <vt:lpstr>Overall All Posts Table | Central_SoMe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All Posts Table | Central_SoMe - 1 of 5</dc:title>
  <dc:creator>Administrator</dc:creator>
  <cp:lastModifiedBy>Administrator</cp:lastModifiedBy>
  <cp:revision>1</cp:revision>
  <dcterms:created xsi:type="dcterms:W3CDTF">2022-08-10T14:23:55Z</dcterms:created>
  <dcterms:modified xsi:type="dcterms:W3CDTF">2022-08-10T14:24:16Z</dcterms:modified>
</cp:coreProperties>
</file>