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FF7A-36BC-4F5D-AC7D-07805108AF9D}"/>
              </a:ext>
            </a:extLst>
          </p:cNvPr>
          <p:cNvSpPr>
            <a:spLocks noGrp="1"/>
          </p:cNvSpPr>
          <p:nvPr>
            <p:ph type="title"/>
          </p:nvPr>
        </p:nvSpPr>
        <p:spPr/>
        <p:txBody>
          <a:bodyPr/>
          <a:lstStyle/>
          <a:p>
            <a:r>
              <a:rPr lang="en-US"/>
              <a:t>Overall All Posts Table | All profiles - 1 of 17</a:t>
            </a:r>
          </a:p>
        </p:txBody>
      </p:sp>
      <p:graphicFrame>
        <p:nvGraphicFramePr>
          <p:cNvPr id="5" name="Table Placeholder 4">
            <a:extLst>
              <a:ext uri="{FF2B5EF4-FFF2-40B4-BE49-F238E27FC236}">
                <a16:creationId xmlns:a16="http://schemas.microsoft.com/office/drawing/2014/main" id="{9CD1E53C-B55A-4E4D-832F-97E3E8BAEE7B}"/>
              </a:ext>
            </a:extLst>
          </p:cNvPr>
          <p:cNvGraphicFramePr>
            <a:graphicFrameLocks noGrp="1"/>
          </p:cNvGraphicFramePr>
          <p:nvPr>
            <p:ph type="tbl" sz="quarter" idx="13"/>
            <p:extLst>
              <p:ext uri="{D42A27DB-BD31-4B8C-83A1-F6EECF244321}">
                <p14:modId xmlns:p14="http://schemas.microsoft.com/office/powerpoint/2010/main" val="2411133400"/>
              </p:ext>
            </p:extLst>
          </p:nvPr>
        </p:nvGraphicFramePr>
        <p:xfrm>
          <a:off x="457200" y="1731963"/>
          <a:ext cx="7818120" cy="548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6797481"/>
                    </a:ext>
                  </a:extLst>
                </a:gridCol>
                <a:gridCol w="1152144">
                  <a:extLst>
                    <a:ext uri="{9D8B030D-6E8A-4147-A177-3AD203B41FA5}">
                      <a16:colId xmlns:a16="http://schemas.microsoft.com/office/drawing/2014/main" val="3527224020"/>
                    </a:ext>
                  </a:extLst>
                </a:gridCol>
                <a:gridCol w="1728216">
                  <a:extLst>
                    <a:ext uri="{9D8B030D-6E8A-4147-A177-3AD203B41FA5}">
                      <a16:colId xmlns:a16="http://schemas.microsoft.com/office/drawing/2014/main" val="3783308361"/>
                    </a:ext>
                  </a:extLst>
                </a:gridCol>
                <a:gridCol w="576072">
                  <a:extLst>
                    <a:ext uri="{9D8B030D-6E8A-4147-A177-3AD203B41FA5}">
                      <a16:colId xmlns:a16="http://schemas.microsoft.com/office/drawing/2014/main" val="3814441756"/>
                    </a:ext>
                  </a:extLst>
                </a:gridCol>
                <a:gridCol w="576072">
                  <a:extLst>
                    <a:ext uri="{9D8B030D-6E8A-4147-A177-3AD203B41FA5}">
                      <a16:colId xmlns:a16="http://schemas.microsoft.com/office/drawing/2014/main" val="1554649915"/>
                    </a:ext>
                  </a:extLst>
                </a:gridCol>
                <a:gridCol w="576072">
                  <a:extLst>
                    <a:ext uri="{9D8B030D-6E8A-4147-A177-3AD203B41FA5}">
                      <a16:colId xmlns:a16="http://schemas.microsoft.com/office/drawing/2014/main" val="2165585759"/>
                    </a:ext>
                  </a:extLst>
                </a:gridCol>
                <a:gridCol w="576072">
                  <a:extLst>
                    <a:ext uri="{9D8B030D-6E8A-4147-A177-3AD203B41FA5}">
                      <a16:colId xmlns:a16="http://schemas.microsoft.com/office/drawing/2014/main" val="3976506500"/>
                    </a:ext>
                  </a:extLst>
                </a:gridCol>
                <a:gridCol w="576072">
                  <a:extLst>
                    <a:ext uri="{9D8B030D-6E8A-4147-A177-3AD203B41FA5}">
                      <a16:colId xmlns:a16="http://schemas.microsoft.com/office/drawing/2014/main" val="91760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53588935"/>
                  </a:ext>
                </a:extLst>
              </a:tr>
            </a:tbl>
          </a:graphicData>
        </a:graphic>
      </p:graphicFrame>
      <p:sp>
        <p:nvSpPr>
          <p:cNvPr id="4" name="Text Placeholder 3">
            <a:extLst>
              <a:ext uri="{FF2B5EF4-FFF2-40B4-BE49-F238E27FC236}">
                <a16:creationId xmlns:a16="http://schemas.microsoft.com/office/drawing/2014/main" id="{43ED0078-73C5-4620-87D2-B7EDC78A00A1}"/>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111810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938CD-826B-4F1C-B712-092916263FBD}"/>
              </a:ext>
            </a:extLst>
          </p:cNvPr>
          <p:cNvSpPr>
            <a:spLocks noGrp="1"/>
          </p:cNvSpPr>
          <p:nvPr>
            <p:ph type="title"/>
          </p:nvPr>
        </p:nvSpPr>
        <p:spPr/>
        <p:txBody>
          <a:bodyPr/>
          <a:lstStyle/>
          <a:p>
            <a:r>
              <a:rPr lang="en-US"/>
              <a:t>Overall All Posts Table | All profiles - 2 of 17</a:t>
            </a:r>
          </a:p>
        </p:txBody>
      </p:sp>
      <p:graphicFrame>
        <p:nvGraphicFramePr>
          <p:cNvPr id="5" name="Table Placeholder 4">
            <a:extLst>
              <a:ext uri="{FF2B5EF4-FFF2-40B4-BE49-F238E27FC236}">
                <a16:creationId xmlns:a16="http://schemas.microsoft.com/office/drawing/2014/main" id="{9F6D85E3-9ABC-453C-9D46-BE54382F35F7}"/>
              </a:ext>
            </a:extLst>
          </p:cNvPr>
          <p:cNvGraphicFramePr>
            <a:graphicFrameLocks noGrp="1"/>
          </p:cNvGraphicFramePr>
          <p:nvPr>
            <p:ph type="tbl" sz="quarter" idx="13"/>
            <p:extLst>
              <p:ext uri="{D42A27DB-BD31-4B8C-83A1-F6EECF244321}">
                <p14:modId xmlns:p14="http://schemas.microsoft.com/office/powerpoint/2010/main" val="29685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6661331"/>
                    </a:ext>
                  </a:extLst>
                </a:gridCol>
                <a:gridCol w="1152144">
                  <a:extLst>
                    <a:ext uri="{9D8B030D-6E8A-4147-A177-3AD203B41FA5}">
                      <a16:colId xmlns:a16="http://schemas.microsoft.com/office/drawing/2014/main" val="2687985562"/>
                    </a:ext>
                  </a:extLst>
                </a:gridCol>
                <a:gridCol w="1728216">
                  <a:extLst>
                    <a:ext uri="{9D8B030D-6E8A-4147-A177-3AD203B41FA5}">
                      <a16:colId xmlns:a16="http://schemas.microsoft.com/office/drawing/2014/main" val="3713941943"/>
                    </a:ext>
                  </a:extLst>
                </a:gridCol>
                <a:gridCol w="576072">
                  <a:extLst>
                    <a:ext uri="{9D8B030D-6E8A-4147-A177-3AD203B41FA5}">
                      <a16:colId xmlns:a16="http://schemas.microsoft.com/office/drawing/2014/main" val="4184638341"/>
                    </a:ext>
                  </a:extLst>
                </a:gridCol>
                <a:gridCol w="576072">
                  <a:extLst>
                    <a:ext uri="{9D8B030D-6E8A-4147-A177-3AD203B41FA5}">
                      <a16:colId xmlns:a16="http://schemas.microsoft.com/office/drawing/2014/main" val="3425839207"/>
                    </a:ext>
                  </a:extLst>
                </a:gridCol>
                <a:gridCol w="576072">
                  <a:extLst>
                    <a:ext uri="{9D8B030D-6E8A-4147-A177-3AD203B41FA5}">
                      <a16:colId xmlns:a16="http://schemas.microsoft.com/office/drawing/2014/main" val="1579332614"/>
                    </a:ext>
                  </a:extLst>
                </a:gridCol>
                <a:gridCol w="576072">
                  <a:extLst>
                    <a:ext uri="{9D8B030D-6E8A-4147-A177-3AD203B41FA5}">
                      <a16:colId xmlns:a16="http://schemas.microsoft.com/office/drawing/2014/main" val="449179948"/>
                    </a:ext>
                  </a:extLst>
                </a:gridCol>
                <a:gridCol w="576072">
                  <a:extLst>
                    <a:ext uri="{9D8B030D-6E8A-4147-A177-3AD203B41FA5}">
                      <a16:colId xmlns:a16="http://schemas.microsoft.com/office/drawing/2014/main" val="1853315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1464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- 2021-12-06 09:02:47</a:t>
                      </a:r>
                      <a:r>
                        <a:rPr kumimoji="0" lang="en-US" sz="1000" b="0" i="0" u="none" strike="noStrike" kern="1200" cap="none" spc="0" normalizeH="0" baseline="0" noProof="0">
                          <a:ln>
                            <a:noFill/>
                          </a:ln>
                          <a:solidFill>
                            <a:prstClr val="black"/>
                          </a:solidFill>
                          <a:effectLst/>
                          <a:uLnTx/>
                          <a:uFillTx/>
                          <a:latin typeface="+mn-lt"/>
                          <a:ea typeface="+mn-ea"/>
                          <a:cs typeface="+mn-cs"/>
                        </a:rPr>
                        <a:t>
 Innovation and partnerships are part of Infineon’s DNA. To drive tomorrow’s solutions together with #startups every month, we introduce Infineon colleagues who are essential for our #cooperation with startups. This time we’re featuring Julian Haslberger, Startup Cooperation Specialist at Infineon 👋
Julian believes that startup collaborations are an essential part of open innovation in two senses: 
1️⃣ On the one hand, it can help startups to a next level of growth e.g. through access to technology and experts
2️⃣ On the other hand, it enables Infineon to challenge the status quo and innovate faster. Bridges between Infineon and startups always follow the goal of creating win-win situations for both sides.
Which advantages do you see in the cooperation between companies and startups?
Comment below 💬
If you are interested in digging deeper into Infineon’s work with startups, check this link: https://bit.ly/3F1UhBw 
#technology #semiconductor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https://media-exp1.licdn.com/dms/image/C4D22AQFgYiyihCIARg/feedshare-shrink_1280/0/1638781366608?e=1642636800&amp;v=beta&amp;t=12tDekm1mdMoqA8cDtf4Fhq2ByZJriI_rjn5VsszfoQ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2.9580 %</a:t>
                      </a:r>
                    </a:p>
                  </a:txBody>
                  <a:tcPr/>
                </a:tc>
                <a:extLst>
                  <a:ext uri="{0D108BD9-81ED-4DB2-BD59-A6C34878D82A}">
                    <a16:rowId xmlns:a16="http://schemas.microsoft.com/office/drawing/2014/main" val="366859313"/>
                  </a:ext>
                </a:extLst>
              </a:tr>
            </a:tbl>
          </a:graphicData>
        </a:graphic>
      </p:graphicFrame>
      <p:sp>
        <p:nvSpPr>
          <p:cNvPr id="4" name="Text Placeholder 3">
            <a:extLst>
              <a:ext uri="{FF2B5EF4-FFF2-40B4-BE49-F238E27FC236}">
                <a16:creationId xmlns:a16="http://schemas.microsoft.com/office/drawing/2014/main" id="{836EAABA-4060-4B0E-B979-581BFC65BAAF}"/>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404405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6C213-C5B9-4E05-9072-42EBD91FD372}"/>
              </a:ext>
            </a:extLst>
          </p:cNvPr>
          <p:cNvSpPr>
            <a:spLocks noGrp="1"/>
          </p:cNvSpPr>
          <p:nvPr>
            <p:ph type="title"/>
          </p:nvPr>
        </p:nvSpPr>
        <p:spPr/>
        <p:txBody>
          <a:bodyPr/>
          <a:lstStyle/>
          <a:p>
            <a:r>
              <a:rPr lang="en-US"/>
              <a:t>Overall All Posts Table | All profiles - 3 of 17</a:t>
            </a:r>
          </a:p>
        </p:txBody>
      </p:sp>
      <p:graphicFrame>
        <p:nvGraphicFramePr>
          <p:cNvPr id="5" name="Table Placeholder 4">
            <a:extLst>
              <a:ext uri="{FF2B5EF4-FFF2-40B4-BE49-F238E27FC236}">
                <a16:creationId xmlns:a16="http://schemas.microsoft.com/office/drawing/2014/main" id="{AE1F6DBE-B4EB-4226-B05A-F788E52CD4C5}"/>
              </a:ext>
            </a:extLst>
          </p:cNvPr>
          <p:cNvGraphicFramePr>
            <a:graphicFrameLocks noGrp="1"/>
          </p:cNvGraphicFramePr>
          <p:nvPr>
            <p:ph type="tbl" sz="quarter" idx="13"/>
            <p:extLst>
              <p:ext uri="{D42A27DB-BD31-4B8C-83A1-F6EECF244321}">
                <p14:modId xmlns:p14="http://schemas.microsoft.com/office/powerpoint/2010/main" val="259874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1427362"/>
                    </a:ext>
                  </a:extLst>
                </a:gridCol>
                <a:gridCol w="1152144">
                  <a:extLst>
                    <a:ext uri="{9D8B030D-6E8A-4147-A177-3AD203B41FA5}">
                      <a16:colId xmlns:a16="http://schemas.microsoft.com/office/drawing/2014/main" val="2888966883"/>
                    </a:ext>
                  </a:extLst>
                </a:gridCol>
                <a:gridCol w="1728216">
                  <a:extLst>
                    <a:ext uri="{9D8B030D-6E8A-4147-A177-3AD203B41FA5}">
                      <a16:colId xmlns:a16="http://schemas.microsoft.com/office/drawing/2014/main" val="2975592421"/>
                    </a:ext>
                  </a:extLst>
                </a:gridCol>
                <a:gridCol w="576072">
                  <a:extLst>
                    <a:ext uri="{9D8B030D-6E8A-4147-A177-3AD203B41FA5}">
                      <a16:colId xmlns:a16="http://schemas.microsoft.com/office/drawing/2014/main" val="2378665668"/>
                    </a:ext>
                  </a:extLst>
                </a:gridCol>
                <a:gridCol w="576072">
                  <a:extLst>
                    <a:ext uri="{9D8B030D-6E8A-4147-A177-3AD203B41FA5}">
                      <a16:colId xmlns:a16="http://schemas.microsoft.com/office/drawing/2014/main" val="1378979849"/>
                    </a:ext>
                  </a:extLst>
                </a:gridCol>
                <a:gridCol w="576072">
                  <a:extLst>
                    <a:ext uri="{9D8B030D-6E8A-4147-A177-3AD203B41FA5}">
                      <a16:colId xmlns:a16="http://schemas.microsoft.com/office/drawing/2014/main" val="2668152626"/>
                    </a:ext>
                  </a:extLst>
                </a:gridCol>
                <a:gridCol w="576072">
                  <a:extLst>
                    <a:ext uri="{9D8B030D-6E8A-4147-A177-3AD203B41FA5}">
                      <a16:colId xmlns:a16="http://schemas.microsoft.com/office/drawing/2014/main" val="2883808192"/>
                    </a:ext>
                  </a:extLst>
                </a:gridCol>
                <a:gridCol w="576072">
                  <a:extLst>
                    <a:ext uri="{9D8B030D-6E8A-4147-A177-3AD203B41FA5}">
                      <a16:colId xmlns:a16="http://schemas.microsoft.com/office/drawing/2014/main" val="384627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8905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- 2021-11-22 09:00:25</a:t>
                      </a:r>
                      <a:r>
                        <a:rPr kumimoji="0" lang="en-US" sz="1000" b="0" i="0" u="none" strike="noStrike" kern="1200" cap="none" spc="0" normalizeH="0" baseline="0" noProof="0">
                          <a:ln>
                            <a:noFill/>
                          </a:ln>
                          <a:solidFill>
                            <a:prstClr val="black"/>
                          </a:solidFill>
                          <a:effectLst/>
                          <a:uLnTx/>
                          <a:uFillTx/>
                          <a:latin typeface="+mn-lt"/>
                          <a:ea typeface="+mn-ea"/>
                          <a:cs typeface="+mn-cs"/>
                        </a:rPr>
                        <a:t>
 We believe in the #innovation spirit of #startups. That is why Infineon is in constant exchange with leading founders worldwide to make the world easier, safer and greener. 
At this year's Startup Night 2021, we welcomed six inspiring startups: From Photonics-on-chip to ultra-compact display solutions for AR glasses the startups pitched their business ideas in front of nearly 300 spectators and gave exciting insights. 
Furthermore, they shared how they benefit from the cooperation with Infineon.
A big thank you to Black Semiconductor, Cirqua.eu, Dryad Networks, Reality AI, Tack One, TriLite Technologies and Charlotta Holmquist for your participation at Infineon’s Startup Night 2021. 
It was a pleasure having you with us!
Last but not least congratulations to Dryad Networks for winning the Pitch of Night 🏆
We are looking forward to fruitful collaborations with impact!
You want to be part of Infineon’s global startup cooperation program, too? 
Apply here: https://fcld.ly/099zqha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https://media-exp1.licdn.com/dms/image/C4D22AQHxI3PlL705Zg/feedshare-shrink_800/0/1637571624378?e=1642636800&amp;v=beta&amp;t=0LnFMPtighkhGzMImb4CXGiLGYyCo721KNQEF3pFvBU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4.1675 %</a:t>
                      </a:r>
                    </a:p>
                  </a:txBody>
                  <a:tcPr/>
                </a:tc>
                <a:extLst>
                  <a:ext uri="{0D108BD9-81ED-4DB2-BD59-A6C34878D82A}">
                    <a16:rowId xmlns:a16="http://schemas.microsoft.com/office/drawing/2014/main" val="2863574909"/>
                  </a:ext>
                </a:extLst>
              </a:tr>
            </a:tbl>
          </a:graphicData>
        </a:graphic>
      </p:graphicFrame>
      <p:sp>
        <p:nvSpPr>
          <p:cNvPr id="4" name="Text Placeholder 3">
            <a:extLst>
              <a:ext uri="{FF2B5EF4-FFF2-40B4-BE49-F238E27FC236}">
                <a16:creationId xmlns:a16="http://schemas.microsoft.com/office/drawing/2014/main" id="{436D228F-3383-4665-93FE-6DD91C389DF7}"/>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3585437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94AF-5358-405B-BCD5-1BD712007B38}"/>
              </a:ext>
            </a:extLst>
          </p:cNvPr>
          <p:cNvSpPr>
            <a:spLocks noGrp="1"/>
          </p:cNvSpPr>
          <p:nvPr>
            <p:ph type="title"/>
          </p:nvPr>
        </p:nvSpPr>
        <p:spPr/>
        <p:txBody>
          <a:bodyPr/>
          <a:lstStyle/>
          <a:p>
            <a:r>
              <a:rPr lang="en-US"/>
              <a:t>Overall All Posts Table | All profiles - 4 of 17</a:t>
            </a:r>
          </a:p>
        </p:txBody>
      </p:sp>
      <p:graphicFrame>
        <p:nvGraphicFramePr>
          <p:cNvPr id="5" name="Table Placeholder 4">
            <a:extLst>
              <a:ext uri="{FF2B5EF4-FFF2-40B4-BE49-F238E27FC236}">
                <a16:creationId xmlns:a16="http://schemas.microsoft.com/office/drawing/2014/main" id="{59BDC05F-C08E-431C-A5BB-E0FF4B59EB0C}"/>
              </a:ext>
            </a:extLst>
          </p:cNvPr>
          <p:cNvGraphicFramePr>
            <a:graphicFrameLocks noGrp="1"/>
          </p:cNvGraphicFramePr>
          <p:nvPr>
            <p:ph type="tbl" sz="quarter" idx="13"/>
            <p:extLst>
              <p:ext uri="{D42A27DB-BD31-4B8C-83A1-F6EECF244321}">
                <p14:modId xmlns:p14="http://schemas.microsoft.com/office/powerpoint/2010/main" val="121888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082579"/>
                    </a:ext>
                  </a:extLst>
                </a:gridCol>
                <a:gridCol w="1152144">
                  <a:extLst>
                    <a:ext uri="{9D8B030D-6E8A-4147-A177-3AD203B41FA5}">
                      <a16:colId xmlns:a16="http://schemas.microsoft.com/office/drawing/2014/main" val="4151753638"/>
                    </a:ext>
                  </a:extLst>
                </a:gridCol>
                <a:gridCol w="1728216">
                  <a:extLst>
                    <a:ext uri="{9D8B030D-6E8A-4147-A177-3AD203B41FA5}">
                      <a16:colId xmlns:a16="http://schemas.microsoft.com/office/drawing/2014/main" val="2174948637"/>
                    </a:ext>
                  </a:extLst>
                </a:gridCol>
                <a:gridCol w="576072">
                  <a:extLst>
                    <a:ext uri="{9D8B030D-6E8A-4147-A177-3AD203B41FA5}">
                      <a16:colId xmlns:a16="http://schemas.microsoft.com/office/drawing/2014/main" val="356957773"/>
                    </a:ext>
                  </a:extLst>
                </a:gridCol>
                <a:gridCol w="576072">
                  <a:extLst>
                    <a:ext uri="{9D8B030D-6E8A-4147-A177-3AD203B41FA5}">
                      <a16:colId xmlns:a16="http://schemas.microsoft.com/office/drawing/2014/main" val="3776047897"/>
                    </a:ext>
                  </a:extLst>
                </a:gridCol>
                <a:gridCol w="576072">
                  <a:extLst>
                    <a:ext uri="{9D8B030D-6E8A-4147-A177-3AD203B41FA5}">
                      <a16:colId xmlns:a16="http://schemas.microsoft.com/office/drawing/2014/main" val="2303679477"/>
                    </a:ext>
                  </a:extLst>
                </a:gridCol>
                <a:gridCol w="576072">
                  <a:extLst>
                    <a:ext uri="{9D8B030D-6E8A-4147-A177-3AD203B41FA5}">
                      <a16:colId xmlns:a16="http://schemas.microsoft.com/office/drawing/2014/main" val="2125391871"/>
                    </a:ext>
                  </a:extLst>
                </a:gridCol>
                <a:gridCol w="576072">
                  <a:extLst>
                    <a:ext uri="{9D8B030D-6E8A-4147-A177-3AD203B41FA5}">
                      <a16:colId xmlns:a16="http://schemas.microsoft.com/office/drawing/2014/main" val="171074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5710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- 2021-09-30 08:00:07</a:t>
                      </a:r>
                      <a:r>
                        <a:rPr kumimoji="0" lang="en-US" sz="1000" b="0" i="0" u="none" strike="noStrike" kern="1200" cap="none" spc="0" normalizeH="0" baseline="0" noProof="0">
                          <a:ln>
                            <a:noFill/>
                          </a:ln>
                          <a:solidFill>
                            <a:prstClr val="black"/>
                          </a:solidFill>
                          <a:effectLst/>
                          <a:uLnTx/>
                          <a:uFillTx/>
                          <a:latin typeface="+mn-lt"/>
                          <a:ea typeface="+mn-ea"/>
                          <a:cs typeface="+mn-cs"/>
                        </a:rPr>
                        <a:t>
 "I can discover new ideas while discovering startups, and see how to apply new technologies to realize these ideas together. Also, it is a wonderful experience to help accelerate the startup´s product development based on Infineon´s #engineering expertise." 
Check out more about #startup cooperation at #Infineon !
#WeAreInfineon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https://cdn-assets.facelift-cloud.com/uploads/assets/4953/20210915122017_16axiwhg5idcwgs00ow4wo0oc0w848c0cgwog0ocgko084cgok.png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2.8613 %</a:t>
                      </a:r>
                    </a:p>
                  </a:txBody>
                  <a:tcPr/>
                </a:tc>
                <a:extLst>
                  <a:ext uri="{0D108BD9-81ED-4DB2-BD59-A6C34878D82A}">
                    <a16:rowId xmlns:a16="http://schemas.microsoft.com/office/drawing/2014/main" val="2373759099"/>
                  </a:ext>
                </a:extLst>
              </a:tr>
            </a:tbl>
          </a:graphicData>
        </a:graphic>
      </p:graphicFrame>
      <p:sp>
        <p:nvSpPr>
          <p:cNvPr id="4" name="Text Placeholder 3">
            <a:extLst>
              <a:ext uri="{FF2B5EF4-FFF2-40B4-BE49-F238E27FC236}">
                <a16:creationId xmlns:a16="http://schemas.microsoft.com/office/drawing/2014/main" id="{E273AF68-D614-4855-9A88-EB17C8510A69}"/>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178161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800C-BFAC-4D6D-A9B0-360DF285A15D}"/>
              </a:ext>
            </a:extLst>
          </p:cNvPr>
          <p:cNvSpPr>
            <a:spLocks noGrp="1"/>
          </p:cNvSpPr>
          <p:nvPr>
            <p:ph type="title"/>
          </p:nvPr>
        </p:nvSpPr>
        <p:spPr/>
        <p:txBody>
          <a:bodyPr/>
          <a:lstStyle/>
          <a:p>
            <a:r>
              <a:rPr lang="en-US"/>
              <a:t>Overall All Posts Table | All profiles - 5 of 17</a:t>
            </a:r>
          </a:p>
        </p:txBody>
      </p:sp>
      <p:graphicFrame>
        <p:nvGraphicFramePr>
          <p:cNvPr id="5" name="Table Placeholder 4">
            <a:extLst>
              <a:ext uri="{FF2B5EF4-FFF2-40B4-BE49-F238E27FC236}">
                <a16:creationId xmlns:a16="http://schemas.microsoft.com/office/drawing/2014/main" id="{4773650E-8970-44E4-8370-2A598DE73ADC}"/>
              </a:ext>
            </a:extLst>
          </p:cNvPr>
          <p:cNvGraphicFramePr>
            <a:graphicFrameLocks noGrp="1"/>
          </p:cNvGraphicFramePr>
          <p:nvPr>
            <p:ph type="tbl" sz="quarter" idx="13"/>
            <p:extLst>
              <p:ext uri="{D42A27DB-BD31-4B8C-83A1-F6EECF244321}">
                <p14:modId xmlns:p14="http://schemas.microsoft.com/office/powerpoint/2010/main" val="102038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353324"/>
                    </a:ext>
                  </a:extLst>
                </a:gridCol>
                <a:gridCol w="1152144">
                  <a:extLst>
                    <a:ext uri="{9D8B030D-6E8A-4147-A177-3AD203B41FA5}">
                      <a16:colId xmlns:a16="http://schemas.microsoft.com/office/drawing/2014/main" val="4003663160"/>
                    </a:ext>
                  </a:extLst>
                </a:gridCol>
                <a:gridCol w="1728216">
                  <a:extLst>
                    <a:ext uri="{9D8B030D-6E8A-4147-A177-3AD203B41FA5}">
                      <a16:colId xmlns:a16="http://schemas.microsoft.com/office/drawing/2014/main" val="2779683260"/>
                    </a:ext>
                  </a:extLst>
                </a:gridCol>
                <a:gridCol w="576072">
                  <a:extLst>
                    <a:ext uri="{9D8B030D-6E8A-4147-A177-3AD203B41FA5}">
                      <a16:colId xmlns:a16="http://schemas.microsoft.com/office/drawing/2014/main" val="3367393610"/>
                    </a:ext>
                  </a:extLst>
                </a:gridCol>
                <a:gridCol w="576072">
                  <a:extLst>
                    <a:ext uri="{9D8B030D-6E8A-4147-A177-3AD203B41FA5}">
                      <a16:colId xmlns:a16="http://schemas.microsoft.com/office/drawing/2014/main" val="3692669598"/>
                    </a:ext>
                  </a:extLst>
                </a:gridCol>
                <a:gridCol w="576072">
                  <a:extLst>
                    <a:ext uri="{9D8B030D-6E8A-4147-A177-3AD203B41FA5}">
                      <a16:colId xmlns:a16="http://schemas.microsoft.com/office/drawing/2014/main" val="3325602610"/>
                    </a:ext>
                  </a:extLst>
                </a:gridCol>
                <a:gridCol w="576072">
                  <a:extLst>
                    <a:ext uri="{9D8B030D-6E8A-4147-A177-3AD203B41FA5}">
                      <a16:colId xmlns:a16="http://schemas.microsoft.com/office/drawing/2014/main" val="931393760"/>
                    </a:ext>
                  </a:extLst>
                </a:gridCol>
                <a:gridCol w="576072">
                  <a:extLst>
                    <a:ext uri="{9D8B030D-6E8A-4147-A177-3AD203B41FA5}">
                      <a16:colId xmlns:a16="http://schemas.microsoft.com/office/drawing/2014/main" val="2099098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2817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- 2021-08-26 12:00:13</a:t>
                      </a:r>
                      <a:r>
                        <a:rPr kumimoji="0" lang="en-US" sz="1000" b="0" i="0" u="none" strike="noStrike" kern="1200" cap="none" spc="0" normalizeH="0" baseline="0" noProof="0">
                          <a:ln>
                            <a:noFill/>
                          </a:ln>
                          <a:solidFill>
                            <a:prstClr val="black"/>
                          </a:solidFill>
                          <a:effectLst/>
                          <a:uLnTx/>
                          <a:uFillTx/>
                          <a:latin typeface="+mn-lt"/>
                          <a:ea typeface="+mn-ea"/>
                          <a:cs typeface="+mn-cs"/>
                        </a:rPr>
                        <a:t>
 "Startups are a joy to work with. Their passion, their energy, and their commitment to a vision are inspiring.  In a perfect world when we work together, they get to leverage our technology and our scale, while we get so see the new potentials they can achieve with these boosts. What I really enjoy about my role at Infineon is that I get to work with inspiring people and help them succeed across multiple areas – from medical devices, to consumer IoT, to industrial automation solutions."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https://cdn-assets.facelift-cloud.com/uploads/assets/4953/20210803125701_5g8r5u98xx0cc48cs4ocog0gs44cw48ccgcwook0gs848wwswk.png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2.2483 %</a:t>
                      </a:r>
                    </a:p>
                  </a:txBody>
                  <a:tcPr/>
                </a:tc>
                <a:extLst>
                  <a:ext uri="{0D108BD9-81ED-4DB2-BD59-A6C34878D82A}">
                    <a16:rowId xmlns:a16="http://schemas.microsoft.com/office/drawing/2014/main" val="291546654"/>
                  </a:ext>
                </a:extLst>
              </a:tr>
            </a:tbl>
          </a:graphicData>
        </a:graphic>
      </p:graphicFrame>
      <p:sp>
        <p:nvSpPr>
          <p:cNvPr id="4" name="Text Placeholder 3">
            <a:extLst>
              <a:ext uri="{FF2B5EF4-FFF2-40B4-BE49-F238E27FC236}">
                <a16:creationId xmlns:a16="http://schemas.microsoft.com/office/drawing/2014/main" id="{0F4A5026-24D4-493D-9860-6AA74FB93EA2}"/>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1535839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4A0EB-F148-4B99-A810-80E3DAD15098}"/>
              </a:ext>
            </a:extLst>
          </p:cNvPr>
          <p:cNvSpPr>
            <a:spLocks noGrp="1"/>
          </p:cNvSpPr>
          <p:nvPr>
            <p:ph type="title"/>
          </p:nvPr>
        </p:nvSpPr>
        <p:spPr/>
        <p:txBody>
          <a:bodyPr/>
          <a:lstStyle/>
          <a:p>
            <a:r>
              <a:rPr lang="en-US"/>
              <a:t>Overall All Posts Table | All profiles - 6 of 17</a:t>
            </a:r>
          </a:p>
        </p:txBody>
      </p:sp>
      <p:graphicFrame>
        <p:nvGraphicFramePr>
          <p:cNvPr id="5" name="Table Placeholder 4">
            <a:extLst>
              <a:ext uri="{FF2B5EF4-FFF2-40B4-BE49-F238E27FC236}">
                <a16:creationId xmlns:a16="http://schemas.microsoft.com/office/drawing/2014/main" id="{F8348DE5-BE2D-4959-821F-1C21843F3D5E}"/>
              </a:ext>
            </a:extLst>
          </p:cNvPr>
          <p:cNvGraphicFramePr>
            <a:graphicFrameLocks noGrp="1"/>
          </p:cNvGraphicFramePr>
          <p:nvPr>
            <p:ph type="tbl" sz="quarter" idx="13"/>
            <p:extLst>
              <p:ext uri="{D42A27DB-BD31-4B8C-83A1-F6EECF244321}">
                <p14:modId xmlns:p14="http://schemas.microsoft.com/office/powerpoint/2010/main" val="196863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406609"/>
                    </a:ext>
                  </a:extLst>
                </a:gridCol>
                <a:gridCol w="1152144">
                  <a:extLst>
                    <a:ext uri="{9D8B030D-6E8A-4147-A177-3AD203B41FA5}">
                      <a16:colId xmlns:a16="http://schemas.microsoft.com/office/drawing/2014/main" val="1194845889"/>
                    </a:ext>
                  </a:extLst>
                </a:gridCol>
                <a:gridCol w="1728216">
                  <a:extLst>
                    <a:ext uri="{9D8B030D-6E8A-4147-A177-3AD203B41FA5}">
                      <a16:colId xmlns:a16="http://schemas.microsoft.com/office/drawing/2014/main" val="1630472696"/>
                    </a:ext>
                  </a:extLst>
                </a:gridCol>
                <a:gridCol w="576072">
                  <a:extLst>
                    <a:ext uri="{9D8B030D-6E8A-4147-A177-3AD203B41FA5}">
                      <a16:colId xmlns:a16="http://schemas.microsoft.com/office/drawing/2014/main" val="3230090538"/>
                    </a:ext>
                  </a:extLst>
                </a:gridCol>
                <a:gridCol w="576072">
                  <a:extLst>
                    <a:ext uri="{9D8B030D-6E8A-4147-A177-3AD203B41FA5}">
                      <a16:colId xmlns:a16="http://schemas.microsoft.com/office/drawing/2014/main" val="3372257346"/>
                    </a:ext>
                  </a:extLst>
                </a:gridCol>
                <a:gridCol w="576072">
                  <a:extLst>
                    <a:ext uri="{9D8B030D-6E8A-4147-A177-3AD203B41FA5}">
                      <a16:colId xmlns:a16="http://schemas.microsoft.com/office/drawing/2014/main" val="661532896"/>
                    </a:ext>
                  </a:extLst>
                </a:gridCol>
                <a:gridCol w="576072">
                  <a:extLst>
                    <a:ext uri="{9D8B030D-6E8A-4147-A177-3AD203B41FA5}">
                      <a16:colId xmlns:a16="http://schemas.microsoft.com/office/drawing/2014/main" val="1304693748"/>
                    </a:ext>
                  </a:extLst>
                </a:gridCol>
                <a:gridCol w="576072">
                  <a:extLst>
                    <a:ext uri="{9D8B030D-6E8A-4147-A177-3AD203B41FA5}">
                      <a16:colId xmlns:a16="http://schemas.microsoft.com/office/drawing/2014/main" val="403041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5180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- 2021-07-27 08:00:09</a:t>
                      </a:r>
                      <a:r>
                        <a:rPr kumimoji="0" lang="en-US" sz="1000" b="0" i="0" u="none" strike="noStrike" kern="1200" cap="none" spc="0" normalizeH="0" baseline="0" noProof="0">
                          <a:ln>
                            <a:noFill/>
                          </a:ln>
                          <a:solidFill>
                            <a:prstClr val="black"/>
                          </a:solidFill>
                          <a:effectLst/>
                          <a:uLnTx/>
                          <a:uFillTx/>
                          <a:latin typeface="+mn-lt"/>
                          <a:ea typeface="+mn-ea"/>
                          <a:cs typeface="+mn-cs"/>
                        </a:rPr>
                        <a:t>
 Start-ups are pushing our leading technology to its limits. I love watching them create new markets and bring the future into the present.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https://cdn-assets.facelift-cloud.com/uploads/assets/4953/20210712132658_508klpuyn1oo40coogw0s44g4ckc444804cwsks4kgkgkk0o4o.png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2.3579 %</a:t>
                      </a:r>
                    </a:p>
                  </a:txBody>
                  <a:tcPr/>
                </a:tc>
                <a:extLst>
                  <a:ext uri="{0D108BD9-81ED-4DB2-BD59-A6C34878D82A}">
                    <a16:rowId xmlns:a16="http://schemas.microsoft.com/office/drawing/2014/main" val="206308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- 2021-06-24 12:00:02</a:t>
                      </a:r>
                      <a:r>
                        <a:rPr kumimoji="0" lang="en-US" sz="1000" b="0" i="0" u="none" strike="noStrike" kern="1200" cap="none" spc="0" normalizeH="0" baseline="0" noProof="0">
                          <a:ln>
                            <a:noFill/>
                          </a:ln>
                          <a:solidFill>
                            <a:prstClr val="black"/>
                          </a:solidFill>
                          <a:effectLst/>
                          <a:uLnTx/>
                          <a:uFillTx/>
                          <a:latin typeface="+mn-lt"/>
                          <a:ea typeface="+mn-ea"/>
                          <a:cs typeface="+mn-cs"/>
                        </a:rPr>
                        <a:t>
 "Startups work in innovative application areas that are of interest for Infineon. They also have a “fail fast culture” which we wish to imbibe."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https://cdn-assets.facelift-cloud.com/uploads/assets/4953/20210609131008_2p7vagkuqv2844g4gc0040s0ogkgg0ss44kks4kwcwocwo4kg4.png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3.0295 %</a:t>
                      </a:r>
                    </a:p>
                  </a:txBody>
                  <a:tcPr/>
                </a:tc>
                <a:extLst>
                  <a:ext uri="{0D108BD9-81ED-4DB2-BD59-A6C34878D82A}">
                    <a16:rowId xmlns:a16="http://schemas.microsoft.com/office/drawing/2014/main" val="1978389793"/>
                  </a:ext>
                </a:extLst>
              </a:tr>
            </a:tbl>
          </a:graphicData>
        </a:graphic>
      </p:graphicFrame>
      <p:sp>
        <p:nvSpPr>
          <p:cNvPr id="4" name="Text Placeholder 3">
            <a:extLst>
              <a:ext uri="{FF2B5EF4-FFF2-40B4-BE49-F238E27FC236}">
                <a16:creationId xmlns:a16="http://schemas.microsoft.com/office/drawing/2014/main" id="{82ED8BA4-7E36-4123-AD5A-F608375C8017}"/>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428327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2FADD-29DE-4CBC-AF92-248D37F2D7EC}"/>
              </a:ext>
            </a:extLst>
          </p:cNvPr>
          <p:cNvSpPr>
            <a:spLocks noGrp="1"/>
          </p:cNvSpPr>
          <p:nvPr>
            <p:ph type="title"/>
          </p:nvPr>
        </p:nvSpPr>
        <p:spPr/>
        <p:txBody>
          <a:bodyPr/>
          <a:lstStyle/>
          <a:p>
            <a:r>
              <a:rPr lang="en-US"/>
              <a:t>Overall All Posts Table | All profiles - 7 of 17</a:t>
            </a:r>
          </a:p>
        </p:txBody>
      </p:sp>
      <p:graphicFrame>
        <p:nvGraphicFramePr>
          <p:cNvPr id="5" name="Table Placeholder 4">
            <a:extLst>
              <a:ext uri="{FF2B5EF4-FFF2-40B4-BE49-F238E27FC236}">
                <a16:creationId xmlns:a16="http://schemas.microsoft.com/office/drawing/2014/main" id="{05B71409-76F9-41C3-8697-77D4D6DD6F12}"/>
              </a:ext>
            </a:extLst>
          </p:cNvPr>
          <p:cNvGraphicFramePr>
            <a:graphicFrameLocks noGrp="1"/>
          </p:cNvGraphicFramePr>
          <p:nvPr>
            <p:ph type="tbl" sz="quarter" idx="13"/>
            <p:extLst>
              <p:ext uri="{D42A27DB-BD31-4B8C-83A1-F6EECF244321}">
                <p14:modId xmlns:p14="http://schemas.microsoft.com/office/powerpoint/2010/main" val="190123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0515152"/>
                    </a:ext>
                  </a:extLst>
                </a:gridCol>
                <a:gridCol w="1152144">
                  <a:extLst>
                    <a:ext uri="{9D8B030D-6E8A-4147-A177-3AD203B41FA5}">
                      <a16:colId xmlns:a16="http://schemas.microsoft.com/office/drawing/2014/main" val="3192593459"/>
                    </a:ext>
                  </a:extLst>
                </a:gridCol>
                <a:gridCol w="1728216">
                  <a:extLst>
                    <a:ext uri="{9D8B030D-6E8A-4147-A177-3AD203B41FA5}">
                      <a16:colId xmlns:a16="http://schemas.microsoft.com/office/drawing/2014/main" val="3746320698"/>
                    </a:ext>
                  </a:extLst>
                </a:gridCol>
                <a:gridCol w="576072">
                  <a:extLst>
                    <a:ext uri="{9D8B030D-6E8A-4147-A177-3AD203B41FA5}">
                      <a16:colId xmlns:a16="http://schemas.microsoft.com/office/drawing/2014/main" val="1660523716"/>
                    </a:ext>
                  </a:extLst>
                </a:gridCol>
                <a:gridCol w="576072">
                  <a:extLst>
                    <a:ext uri="{9D8B030D-6E8A-4147-A177-3AD203B41FA5}">
                      <a16:colId xmlns:a16="http://schemas.microsoft.com/office/drawing/2014/main" val="3999802439"/>
                    </a:ext>
                  </a:extLst>
                </a:gridCol>
                <a:gridCol w="576072">
                  <a:extLst>
                    <a:ext uri="{9D8B030D-6E8A-4147-A177-3AD203B41FA5}">
                      <a16:colId xmlns:a16="http://schemas.microsoft.com/office/drawing/2014/main" val="884870370"/>
                    </a:ext>
                  </a:extLst>
                </a:gridCol>
                <a:gridCol w="576072">
                  <a:extLst>
                    <a:ext uri="{9D8B030D-6E8A-4147-A177-3AD203B41FA5}">
                      <a16:colId xmlns:a16="http://schemas.microsoft.com/office/drawing/2014/main" val="2533306217"/>
                    </a:ext>
                  </a:extLst>
                </a:gridCol>
                <a:gridCol w="576072">
                  <a:extLst>
                    <a:ext uri="{9D8B030D-6E8A-4147-A177-3AD203B41FA5}">
                      <a16:colId xmlns:a16="http://schemas.microsoft.com/office/drawing/2014/main" val="96486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6301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- 2021-05-28 12:00:05</a:t>
                      </a:r>
                      <a:r>
                        <a:rPr kumimoji="0" lang="en-US" sz="1000" b="0" i="0" u="none" strike="noStrike" kern="1200" cap="none" spc="0" normalizeH="0" baseline="0" noProof="0">
                          <a:ln>
                            <a:noFill/>
                          </a:ln>
                          <a:solidFill>
                            <a:prstClr val="black"/>
                          </a:solidFill>
                          <a:effectLst/>
                          <a:uLnTx/>
                          <a:uFillTx/>
                          <a:latin typeface="+mn-lt"/>
                          <a:ea typeface="+mn-ea"/>
                          <a:cs typeface="+mn-cs"/>
                        </a:rPr>
                        <a:t>
 "Startups bring with them the next gen technological challenges that will shape the future of consumer devices. At Infineon MEMS sensor team we share this mentality to jointly work towards changing the status-quo. I personally like the drive and passion to innovate and through start-up cooperation also support burgeoning ideas."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https://cdn-assets.facelift-cloud.com/uploads/assets/4953/20210519082311_4j62ho5gzu2og04sws8wccsoog0wc8oowgwg48s8s8c848k8c4.png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2.8560 %</a:t>
                      </a:r>
                    </a:p>
                  </a:txBody>
                  <a:tcPr/>
                </a:tc>
                <a:extLst>
                  <a:ext uri="{0D108BD9-81ED-4DB2-BD59-A6C34878D82A}">
                    <a16:rowId xmlns:a16="http://schemas.microsoft.com/office/drawing/2014/main" val="239786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- 2021-05-17 13:02:58</a:t>
                      </a:r>
                      <a:r>
                        <a:rPr kumimoji="0" lang="en-US" sz="1000" b="0" i="0" u="none" strike="noStrike" kern="1200" cap="none" spc="0" normalizeH="0" baseline="0" noProof="0">
                          <a:ln>
                            <a:noFill/>
                          </a:ln>
                          <a:solidFill>
                            <a:prstClr val="black"/>
                          </a:solidFill>
                          <a:effectLst/>
                          <a:uLnTx/>
                          <a:uFillTx/>
                          <a:latin typeface="+mn-lt"/>
                          <a:ea typeface="+mn-ea"/>
                          <a:cs typeface="+mn-cs"/>
                        </a:rPr>
                        <a:t>
 Infineon is proud partner of the European Champions Alliance and happy to contribute to a thriving European #OpenInnovation ecosystem! #InnoWafer #startups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1.6181 %</a:t>
                      </a:r>
                    </a:p>
                  </a:txBody>
                  <a:tcPr/>
                </a:tc>
                <a:extLst>
                  <a:ext uri="{0D108BD9-81ED-4DB2-BD59-A6C34878D82A}">
                    <a16:rowId xmlns:a16="http://schemas.microsoft.com/office/drawing/2014/main" val="1173008618"/>
                  </a:ext>
                </a:extLst>
              </a:tr>
            </a:tbl>
          </a:graphicData>
        </a:graphic>
      </p:graphicFrame>
      <p:sp>
        <p:nvSpPr>
          <p:cNvPr id="4" name="Text Placeholder 3">
            <a:extLst>
              <a:ext uri="{FF2B5EF4-FFF2-40B4-BE49-F238E27FC236}">
                <a16:creationId xmlns:a16="http://schemas.microsoft.com/office/drawing/2014/main" id="{68904D30-DA5C-4F7F-A277-0E5613779E83}"/>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2682776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1C75A-A5E5-4A09-B380-25E894688015}"/>
              </a:ext>
            </a:extLst>
          </p:cNvPr>
          <p:cNvSpPr>
            <a:spLocks noGrp="1"/>
          </p:cNvSpPr>
          <p:nvPr>
            <p:ph type="title"/>
          </p:nvPr>
        </p:nvSpPr>
        <p:spPr/>
        <p:txBody>
          <a:bodyPr/>
          <a:lstStyle/>
          <a:p>
            <a:r>
              <a:rPr lang="en-US"/>
              <a:t>Overall All Posts Table | All profiles - 8 of 17</a:t>
            </a:r>
          </a:p>
        </p:txBody>
      </p:sp>
      <p:graphicFrame>
        <p:nvGraphicFramePr>
          <p:cNvPr id="5" name="Table Placeholder 4">
            <a:extLst>
              <a:ext uri="{FF2B5EF4-FFF2-40B4-BE49-F238E27FC236}">
                <a16:creationId xmlns:a16="http://schemas.microsoft.com/office/drawing/2014/main" id="{F22309CD-AD44-443A-B5B7-0AE756EC73F8}"/>
              </a:ext>
            </a:extLst>
          </p:cNvPr>
          <p:cNvGraphicFramePr>
            <a:graphicFrameLocks noGrp="1"/>
          </p:cNvGraphicFramePr>
          <p:nvPr>
            <p:ph type="tbl" sz="quarter" idx="13"/>
            <p:extLst>
              <p:ext uri="{D42A27DB-BD31-4B8C-83A1-F6EECF244321}">
                <p14:modId xmlns:p14="http://schemas.microsoft.com/office/powerpoint/2010/main" val="1340088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4875149"/>
                    </a:ext>
                  </a:extLst>
                </a:gridCol>
                <a:gridCol w="1152144">
                  <a:extLst>
                    <a:ext uri="{9D8B030D-6E8A-4147-A177-3AD203B41FA5}">
                      <a16:colId xmlns:a16="http://schemas.microsoft.com/office/drawing/2014/main" val="833180430"/>
                    </a:ext>
                  </a:extLst>
                </a:gridCol>
                <a:gridCol w="1728216">
                  <a:extLst>
                    <a:ext uri="{9D8B030D-6E8A-4147-A177-3AD203B41FA5}">
                      <a16:colId xmlns:a16="http://schemas.microsoft.com/office/drawing/2014/main" val="1430371142"/>
                    </a:ext>
                  </a:extLst>
                </a:gridCol>
                <a:gridCol w="576072">
                  <a:extLst>
                    <a:ext uri="{9D8B030D-6E8A-4147-A177-3AD203B41FA5}">
                      <a16:colId xmlns:a16="http://schemas.microsoft.com/office/drawing/2014/main" val="3834560329"/>
                    </a:ext>
                  </a:extLst>
                </a:gridCol>
                <a:gridCol w="576072">
                  <a:extLst>
                    <a:ext uri="{9D8B030D-6E8A-4147-A177-3AD203B41FA5}">
                      <a16:colId xmlns:a16="http://schemas.microsoft.com/office/drawing/2014/main" val="1564109397"/>
                    </a:ext>
                  </a:extLst>
                </a:gridCol>
                <a:gridCol w="576072">
                  <a:extLst>
                    <a:ext uri="{9D8B030D-6E8A-4147-A177-3AD203B41FA5}">
                      <a16:colId xmlns:a16="http://schemas.microsoft.com/office/drawing/2014/main" val="3988233727"/>
                    </a:ext>
                  </a:extLst>
                </a:gridCol>
                <a:gridCol w="576072">
                  <a:extLst>
                    <a:ext uri="{9D8B030D-6E8A-4147-A177-3AD203B41FA5}">
                      <a16:colId xmlns:a16="http://schemas.microsoft.com/office/drawing/2014/main" val="2998123786"/>
                    </a:ext>
                  </a:extLst>
                </a:gridCol>
                <a:gridCol w="576072">
                  <a:extLst>
                    <a:ext uri="{9D8B030D-6E8A-4147-A177-3AD203B41FA5}">
                      <a16:colId xmlns:a16="http://schemas.microsoft.com/office/drawing/2014/main" val="390185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9518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- 2021-04-30 12:00:05</a:t>
                      </a:r>
                      <a:r>
                        <a:rPr kumimoji="0" lang="en-US" sz="1000" b="0" i="0" u="none" strike="noStrike" kern="1200" cap="none" spc="0" normalizeH="0" baseline="0" noProof="0">
                          <a:ln>
                            <a:noFill/>
                          </a:ln>
                          <a:solidFill>
                            <a:prstClr val="black"/>
                          </a:solidFill>
                          <a:effectLst/>
                          <a:uLnTx/>
                          <a:uFillTx/>
                          <a:latin typeface="+mn-lt"/>
                          <a:ea typeface="+mn-ea"/>
                          <a:cs typeface="+mn-cs"/>
                        </a:rPr>
                        <a:t>
 "Innovative approach, fearless mindset that startups bring along with a strong emphasis on execution gets me excited to jointly address the challenges of next generation mobility."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https://cdn-assets.facelift-cloud.com/uploads/assets/4953/20210421130612_1puojgbmmn9cwogk8k0k0scgksgcwck0socgw4cc8kw0o44gko.png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3.5699 %</a:t>
                      </a:r>
                    </a:p>
                  </a:txBody>
                  <a:tcPr/>
                </a:tc>
                <a:extLst>
                  <a:ext uri="{0D108BD9-81ED-4DB2-BD59-A6C34878D82A}">
                    <a16:rowId xmlns:a16="http://schemas.microsoft.com/office/drawing/2014/main" val="12783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- 2021-04-21 13:43:25</a:t>
                      </a:r>
                      <a:r>
                        <a:rPr kumimoji="0" lang="en-US" sz="1000" b="0" i="0" u="none" strike="noStrike" kern="1200" cap="none" spc="0" normalizeH="0" baseline="0" noProof="0">
                          <a:ln>
                            <a:noFill/>
                          </a:ln>
                          <a:solidFill>
                            <a:prstClr val="black"/>
                          </a:solidFill>
                          <a:effectLst/>
                          <a:uLnTx/>
                          <a:uFillTx/>
                          <a:latin typeface="+mn-lt"/>
                          <a:ea typeface="+mn-ea"/>
                          <a:cs typeface="+mn-cs"/>
                        </a:rPr>
                        <a:t>
 We look forward to meet leading deeptech startups at #HTVD21 High Tech Venture Days. Learn more about Startup Cooperation at Infineon: https://bit.ly/3atb0RC #deeptech #startups #InnoWafer #openinnovation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2.3219 %</a:t>
                      </a:r>
                    </a:p>
                  </a:txBody>
                  <a:tcPr/>
                </a:tc>
                <a:extLst>
                  <a:ext uri="{0D108BD9-81ED-4DB2-BD59-A6C34878D82A}">
                    <a16:rowId xmlns:a16="http://schemas.microsoft.com/office/drawing/2014/main" val="3751446288"/>
                  </a:ext>
                </a:extLst>
              </a:tr>
            </a:tbl>
          </a:graphicData>
        </a:graphic>
      </p:graphicFrame>
      <p:sp>
        <p:nvSpPr>
          <p:cNvPr id="4" name="Text Placeholder 3">
            <a:extLst>
              <a:ext uri="{FF2B5EF4-FFF2-40B4-BE49-F238E27FC236}">
                <a16:creationId xmlns:a16="http://schemas.microsoft.com/office/drawing/2014/main" id="{6B50B2F2-C7E8-4772-AD63-53DA6FBDD389}"/>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894472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7BB8-A881-4E8B-9117-F06B0E190BCA}"/>
              </a:ext>
            </a:extLst>
          </p:cNvPr>
          <p:cNvSpPr>
            <a:spLocks noGrp="1"/>
          </p:cNvSpPr>
          <p:nvPr>
            <p:ph type="title"/>
          </p:nvPr>
        </p:nvSpPr>
        <p:spPr/>
        <p:txBody>
          <a:bodyPr/>
          <a:lstStyle/>
          <a:p>
            <a:r>
              <a:rPr lang="en-US"/>
              <a:t>Overall All Posts Table | All profiles - 9 of 17</a:t>
            </a:r>
          </a:p>
        </p:txBody>
      </p:sp>
      <p:graphicFrame>
        <p:nvGraphicFramePr>
          <p:cNvPr id="5" name="Table Placeholder 4">
            <a:extLst>
              <a:ext uri="{FF2B5EF4-FFF2-40B4-BE49-F238E27FC236}">
                <a16:creationId xmlns:a16="http://schemas.microsoft.com/office/drawing/2014/main" id="{F2853E21-BFC7-44DF-BE90-FD4BC2AB7F23}"/>
              </a:ext>
            </a:extLst>
          </p:cNvPr>
          <p:cNvGraphicFramePr>
            <a:graphicFrameLocks noGrp="1"/>
          </p:cNvGraphicFramePr>
          <p:nvPr>
            <p:ph type="tbl" sz="quarter" idx="13"/>
            <p:extLst>
              <p:ext uri="{D42A27DB-BD31-4B8C-83A1-F6EECF244321}">
                <p14:modId xmlns:p14="http://schemas.microsoft.com/office/powerpoint/2010/main" val="395628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2968463"/>
                    </a:ext>
                  </a:extLst>
                </a:gridCol>
                <a:gridCol w="1152144">
                  <a:extLst>
                    <a:ext uri="{9D8B030D-6E8A-4147-A177-3AD203B41FA5}">
                      <a16:colId xmlns:a16="http://schemas.microsoft.com/office/drawing/2014/main" val="2042160588"/>
                    </a:ext>
                  </a:extLst>
                </a:gridCol>
                <a:gridCol w="1728216">
                  <a:extLst>
                    <a:ext uri="{9D8B030D-6E8A-4147-A177-3AD203B41FA5}">
                      <a16:colId xmlns:a16="http://schemas.microsoft.com/office/drawing/2014/main" val="2947171344"/>
                    </a:ext>
                  </a:extLst>
                </a:gridCol>
                <a:gridCol w="576072">
                  <a:extLst>
                    <a:ext uri="{9D8B030D-6E8A-4147-A177-3AD203B41FA5}">
                      <a16:colId xmlns:a16="http://schemas.microsoft.com/office/drawing/2014/main" val="4286719365"/>
                    </a:ext>
                  </a:extLst>
                </a:gridCol>
                <a:gridCol w="576072">
                  <a:extLst>
                    <a:ext uri="{9D8B030D-6E8A-4147-A177-3AD203B41FA5}">
                      <a16:colId xmlns:a16="http://schemas.microsoft.com/office/drawing/2014/main" val="593422923"/>
                    </a:ext>
                  </a:extLst>
                </a:gridCol>
                <a:gridCol w="576072">
                  <a:extLst>
                    <a:ext uri="{9D8B030D-6E8A-4147-A177-3AD203B41FA5}">
                      <a16:colId xmlns:a16="http://schemas.microsoft.com/office/drawing/2014/main" val="3490445098"/>
                    </a:ext>
                  </a:extLst>
                </a:gridCol>
                <a:gridCol w="576072">
                  <a:extLst>
                    <a:ext uri="{9D8B030D-6E8A-4147-A177-3AD203B41FA5}">
                      <a16:colId xmlns:a16="http://schemas.microsoft.com/office/drawing/2014/main" val="69373296"/>
                    </a:ext>
                  </a:extLst>
                </a:gridCol>
                <a:gridCol w="576072">
                  <a:extLst>
                    <a:ext uri="{9D8B030D-6E8A-4147-A177-3AD203B41FA5}">
                      <a16:colId xmlns:a16="http://schemas.microsoft.com/office/drawing/2014/main" val="93100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3746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Infineon Technologies AG - 2021-03-26 13:01:09</a:t>
                      </a:r>
                      <a:r>
                        <a:rPr kumimoji="0" lang="en-US" sz="1000" b="0" i="0" u="none" strike="noStrike" kern="1200" cap="none" spc="0" normalizeH="0" baseline="0" noProof="0">
                          <a:ln>
                            <a:noFill/>
                          </a:ln>
                          <a:solidFill>
                            <a:prstClr val="black"/>
                          </a:solidFill>
                          <a:effectLst/>
                          <a:uLnTx/>
                          <a:uFillTx/>
                          <a:latin typeface="+mn-lt"/>
                          <a:ea typeface="+mn-ea"/>
                          <a:cs typeface="+mn-cs"/>
                        </a:rPr>
                        <a:t>
 How does Infineon work with #startups? Listen to an example in this podcast about our cooperation with @Caaresys in the area of vehicle passenger monitoring: https://bit.ly/3cFXxpV 
#openinnovation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https://quintly-image-storage.s3.amazonaws.com/323e793a7b45fb28bc38947d5f5d1b55/249db1c00ef36a511b45efbe5cc28a0b.jpg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1.4121 %</a:t>
                      </a:r>
                    </a:p>
                  </a:txBody>
                  <a:tcPr/>
                </a:tc>
                <a:extLst>
                  <a:ext uri="{0D108BD9-81ED-4DB2-BD59-A6C34878D82A}">
                    <a16:rowId xmlns:a16="http://schemas.microsoft.com/office/drawing/2014/main" val="38037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@Infineon - 2021-03-26 13:00:20</a:t>
                      </a:r>
                      <a:r>
                        <a:rPr kumimoji="0" lang="en-US" sz="1000" b="0" i="0" u="none" strike="noStrike" kern="1200" cap="none" spc="0" normalizeH="0" baseline="0" noProof="0">
                          <a:ln>
                            <a:noFill/>
                          </a:ln>
                          <a:solidFill>
                            <a:prstClr val="black"/>
                          </a:solidFill>
                          <a:effectLst/>
                          <a:uLnTx/>
                          <a:uFillTx/>
                          <a:latin typeface="+mn-lt"/>
                          <a:ea typeface="+mn-ea"/>
                          <a:cs typeface="+mn-cs"/>
                        </a:rPr>
                        <a:t>
 How does Infineon work with #startups? Listen to an example in this podcast about our cooperation with @caaresys in the area of vehicle passenger monitoring: bit.ly/3rWkUli
 #openinnovation #InnoWafer pic.twitter.com/shgpdfIZkR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0.9565 %</a:t>
                      </a:r>
                    </a:p>
                  </a:txBody>
                  <a:tcPr/>
                </a:tc>
                <a:extLst>
                  <a:ext uri="{0D108BD9-81ED-4DB2-BD59-A6C34878D82A}">
                    <a16:rowId xmlns:a16="http://schemas.microsoft.com/office/drawing/2014/main" val="3586015315"/>
                  </a:ext>
                </a:extLst>
              </a:tr>
            </a:tbl>
          </a:graphicData>
        </a:graphic>
      </p:graphicFrame>
      <p:sp>
        <p:nvSpPr>
          <p:cNvPr id="4" name="Text Placeholder 3">
            <a:extLst>
              <a:ext uri="{FF2B5EF4-FFF2-40B4-BE49-F238E27FC236}">
                <a16:creationId xmlns:a16="http://schemas.microsoft.com/office/drawing/2014/main" id="{CAEE12ED-410F-424F-B789-D52B45D1FDE4}"/>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597994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659A-B970-4EE1-BED4-53F97AF3BECB}"/>
              </a:ext>
            </a:extLst>
          </p:cNvPr>
          <p:cNvSpPr>
            <a:spLocks noGrp="1"/>
          </p:cNvSpPr>
          <p:nvPr>
            <p:ph type="title"/>
          </p:nvPr>
        </p:nvSpPr>
        <p:spPr/>
        <p:txBody>
          <a:bodyPr/>
          <a:lstStyle/>
          <a:p>
            <a:r>
              <a:rPr lang="en-US"/>
              <a:t>Overall All Posts Table | All profiles - 10 of 17</a:t>
            </a:r>
          </a:p>
        </p:txBody>
      </p:sp>
      <p:graphicFrame>
        <p:nvGraphicFramePr>
          <p:cNvPr id="5" name="Table Placeholder 4">
            <a:extLst>
              <a:ext uri="{FF2B5EF4-FFF2-40B4-BE49-F238E27FC236}">
                <a16:creationId xmlns:a16="http://schemas.microsoft.com/office/drawing/2014/main" id="{1FB367A9-33D2-43D2-A4AA-FD020C565FD8}"/>
              </a:ext>
            </a:extLst>
          </p:cNvPr>
          <p:cNvGraphicFramePr>
            <a:graphicFrameLocks noGrp="1"/>
          </p:cNvGraphicFramePr>
          <p:nvPr>
            <p:ph type="tbl" sz="quarter" idx="13"/>
            <p:extLst>
              <p:ext uri="{D42A27DB-BD31-4B8C-83A1-F6EECF244321}">
                <p14:modId xmlns:p14="http://schemas.microsoft.com/office/powerpoint/2010/main" val="33449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1756685"/>
                    </a:ext>
                  </a:extLst>
                </a:gridCol>
                <a:gridCol w="1152144">
                  <a:extLst>
                    <a:ext uri="{9D8B030D-6E8A-4147-A177-3AD203B41FA5}">
                      <a16:colId xmlns:a16="http://schemas.microsoft.com/office/drawing/2014/main" val="2389417782"/>
                    </a:ext>
                  </a:extLst>
                </a:gridCol>
                <a:gridCol w="1728216">
                  <a:extLst>
                    <a:ext uri="{9D8B030D-6E8A-4147-A177-3AD203B41FA5}">
                      <a16:colId xmlns:a16="http://schemas.microsoft.com/office/drawing/2014/main" val="3415478115"/>
                    </a:ext>
                  </a:extLst>
                </a:gridCol>
                <a:gridCol w="576072">
                  <a:extLst>
                    <a:ext uri="{9D8B030D-6E8A-4147-A177-3AD203B41FA5}">
                      <a16:colId xmlns:a16="http://schemas.microsoft.com/office/drawing/2014/main" val="194501277"/>
                    </a:ext>
                  </a:extLst>
                </a:gridCol>
                <a:gridCol w="576072">
                  <a:extLst>
                    <a:ext uri="{9D8B030D-6E8A-4147-A177-3AD203B41FA5}">
                      <a16:colId xmlns:a16="http://schemas.microsoft.com/office/drawing/2014/main" val="1582922102"/>
                    </a:ext>
                  </a:extLst>
                </a:gridCol>
                <a:gridCol w="576072">
                  <a:extLst>
                    <a:ext uri="{9D8B030D-6E8A-4147-A177-3AD203B41FA5}">
                      <a16:colId xmlns:a16="http://schemas.microsoft.com/office/drawing/2014/main" val="463683611"/>
                    </a:ext>
                  </a:extLst>
                </a:gridCol>
                <a:gridCol w="576072">
                  <a:extLst>
                    <a:ext uri="{9D8B030D-6E8A-4147-A177-3AD203B41FA5}">
                      <a16:colId xmlns:a16="http://schemas.microsoft.com/office/drawing/2014/main" val="3449526430"/>
                    </a:ext>
                  </a:extLst>
                </a:gridCol>
                <a:gridCol w="576072">
                  <a:extLst>
                    <a:ext uri="{9D8B030D-6E8A-4147-A177-3AD203B41FA5}">
                      <a16:colId xmlns:a16="http://schemas.microsoft.com/office/drawing/2014/main" val="1350015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1046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- 2021-03-26 13:00:11</a:t>
                      </a:r>
                      <a:r>
                        <a:rPr kumimoji="0" lang="en-US" sz="1000" b="0" i="0" u="none" strike="noStrike" kern="1200" cap="none" spc="0" normalizeH="0" baseline="0" noProof="0">
                          <a:ln>
                            <a:noFill/>
                          </a:ln>
                          <a:solidFill>
                            <a:prstClr val="black"/>
                          </a:solidFill>
                          <a:effectLst/>
                          <a:uLnTx/>
                          <a:uFillTx/>
                          <a:latin typeface="+mn-lt"/>
                          <a:ea typeface="+mn-ea"/>
                          <a:cs typeface="+mn-cs"/>
                        </a:rPr>
                        <a:t>
 How does Infineon work with #startups? Listen to an example in this podcast about our cooperation with Caaresys in the area of vehicle passenger monitoring: https://bit.ly/2OBzNv4 
#openinnovation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1.7621 %</a:t>
                      </a:r>
                    </a:p>
                  </a:txBody>
                  <a:tcPr/>
                </a:tc>
                <a:extLst>
                  <a:ext uri="{0D108BD9-81ED-4DB2-BD59-A6C34878D82A}">
                    <a16:rowId xmlns:a16="http://schemas.microsoft.com/office/drawing/2014/main" val="199678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- 2020-10-23 10:25:59</a:t>
                      </a:r>
                      <a:r>
                        <a:rPr kumimoji="0" lang="en-US" sz="1000" b="0" i="0" u="none" strike="noStrike" kern="1200" cap="none" spc="0" normalizeH="0" baseline="0" noProof="0">
                          <a:ln>
                            <a:noFill/>
                          </a:ln>
                          <a:solidFill>
                            <a:prstClr val="black"/>
                          </a:solidFill>
                          <a:effectLst/>
                          <a:uLnTx/>
                          <a:uFillTx/>
                          <a:latin typeface="+mn-lt"/>
                          <a:ea typeface="+mn-ea"/>
                          <a:cs typeface="+mn-cs"/>
                        </a:rPr>
                        <a:t>
 We had a great Startup Night this week, thanks to everyone for joining! You could be part of our startup cooperation, too. Just submit your ideas to us: https://www.infineon.com/cms/en/partner-network/startups/cooperate-with-us/
#startups #innovation #bepartofit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5.6338 %</a:t>
                      </a:r>
                    </a:p>
                  </a:txBody>
                  <a:tcPr/>
                </a:tc>
                <a:extLst>
                  <a:ext uri="{0D108BD9-81ED-4DB2-BD59-A6C34878D82A}">
                    <a16:rowId xmlns:a16="http://schemas.microsoft.com/office/drawing/2014/main" val="1756502003"/>
                  </a:ext>
                </a:extLst>
              </a:tr>
            </a:tbl>
          </a:graphicData>
        </a:graphic>
      </p:graphicFrame>
      <p:sp>
        <p:nvSpPr>
          <p:cNvPr id="4" name="Text Placeholder 3">
            <a:extLst>
              <a:ext uri="{FF2B5EF4-FFF2-40B4-BE49-F238E27FC236}">
                <a16:creationId xmlns:a16="http://schemas.microsoft.com/office/drawing/2014/main" id="{91394BF0-9886-49A3-8560-6259FCE2FED5}"/>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3988495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7807-57FD-4B9F-AE16-F4B50B36C888}"/>
              </a:ext>
            </a:extLst>
          </p:cNvPr>
          <p:cNvSpPr>
            <a:spLocks noGrp="1"/>
          </p:cNvSpPr>
          <p:nvPr>
            <p:ph type="title"/>
          </p:nvPr>
        </p:nvSpPr>
        <p:spPr/>
        <p:txBody>
          <a:bodyPr/>
          <a:lstStyle/>
          <a:p>
            <a:r>
              <a:rPr lang="en-US"/>
              <a:t>Overall All Posts Table | All profiles - 11 of 17</a:t>
            </a:r>
          </a:p>
        </p:txBody>
      </p:sp>
      <p:graphicFrame>
        <p:nvGraphicFramePr>
          <p:cNvPr id="5" name="Table Placeholder 4">
            <a:extLst>
              <a:ext uri="{FF2B5EF4-FFF2-40B4-BE49-F238E27FC236}">
                <a16:creationId xmlns:a16="http://schemas.microsoft.com/office/drawing/2014/main" id="{DD28FBDB-C0BC-416B-8A6E-D87205011A20}"/>
              </a:ext>
            </a:extLst>
          </p:cNvPr>
          <p:cNvGraphicFramePr>
            <a:graphicFrameLocks noGrp="1"/>
          </p:cNvGraphicFramePr>
          <p:nvPr>
            <p:ph type="tbl" sz="quarter" idx="13"/>
            <p:extLst>
              <p:ext uri="{D42A27DB-BD31-4B8C-83A1-F6EECF244321}">
                <p14:modId xmlns:p14="http://schemas.microsoft.com/office/powerpoint/2010/main" val="263578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6623262"/>
                    </a:ext>
                  </a:extLst>
                </a:gridCol>
                <a:gridCol w="1152144">
                  <a:extLst>
                    <a:ext uri="{9D8B030D-6E8A-4147-A177-3AD203B41FA5}">
                      <a16:colId xmlns:a16="http://schemas.microsoft.com/office/drawing/2014/main" val="4164301043"/>
                    </a:ext>
                  </a:extLst>
                </a:gridCol>
                <a:gridCol w="1728216">
                  <a:extLst>
                    <a:ext uri="{9D8B030D-6E8A-4147-A177-3AD203B41FA5}">
                      <a16:colId xmlns:a16="http://schemas.microsoft.com/office/drawing/2014/main" val="368424258"/>
                    </a:ext>
                  </a:extLst>
                </a:gridCol>
                <a:gridCol w="576072">
                  <a:extLst>
                    <a:ext uri="{9D8B030D-6E8A-4147-A177-3AD203B41FA5}">
                      <a16:colId xmlns:a16="http://schemas.microsoft.com/office/drawing/2014/main" val="45805963"/>
                    </a:ext>
                  </a:extLst>
                </a:gridCol>
                <a:gridCol w="576072">
                  <a:extLst>
                    <a:ext uri="{9D8B030D-6E8A-4147-A177-3AD203B41FA5}">
                      <a16:colId xmlns:a16="http://schemas.microsoft.com/office/drawing/2014/main" val="3124958675"/>
                    </a:ext>
                  </a:extLst>
                </a:gridCol>
                <a:gridCol w="576072">
                  <a:extLst>
                    <a:ext uri="{9D8B030D-6E8A-4147-A177-3AD203B41FA5}">
                      <a16:colId xmlns:a16="http://schemas.microsoft.com/office/drawing/2014/main" val="1042818325"/>
                    </a:ext>
                  </a:extLst>
                </a:gridCol>
                <a:gridCol w="576072">
                  <a:extLst>
                    <a:ext uri="{9D8B030D-6E8A-4147-A177-3AD203B41FA5}">
                      <a16:colId xmlns:a16="http://schemas.microsoft.com/office/drawing/2014/main" val="447386053"/>
                    </a:ext>
                  </a:extLst>
                </a:gridCol>
                <a:gridCol w="576072">
                  <a:extLst>
                    <a:ext uri="{9D8B030D-6E8A-4147-A177-3AD203B41FA5}">
                      <a16:colId xmlns:a16="http://schemas.microsoft.com/office/drawing/2014/main" val="266992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8126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- 2020-10-02 12:00:14</a:t>
                      </a:r>
                      <a:r>
                        <a:rPr kumimoji="0" lang="en-US" sz="1000" b="0" i="0" u="none" strike="noStrike" kern="1200" cap="none" spc="0" normalizeH="0" baseline="0" noProof="0">
                          <a:ln>
                            <a:noFill/>
                          </a:ln>
                          <a:solidFill>
                            <a:prstClr val="black"/>
                          </a:solidFill>
                          <a:effectLst/>
                          <a:uLnTx/>
                          <a:uFillTx/>
                          <a:latin typeface="+mn-lt"/>
                          <a:ea typeface="+mn-ea"/>
                          <a:cs typeface="+mn-cs"/>
                        </a:rPr>
                        <a:t>
 "The new ideas that startups bring along with the enthusiasm of entrepreneurs, their appetite to take risks is what gets me going. Working with Startups motivates me to explore endless possibilities of making life easier with technology." Learn more about startup cooperation at Infineon: https://bit.ly/2VWzE6N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https://media-exp1.licdn.com/dms/image/C4D22AQFShpTjtOkjHg/feedshare-shrink_1280-alternative/0/1601640014328?e=1639612800&amp;v=beta&amp;t=tNYmGpYHTBc2IT4ShIlDi4Z88FMmPYoaxvUT4OHprMQ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81.6092 %</a:t>
                      </a:r>
                    </a:p>
                  </a:txBody>
                  <a:tcPr/>
                </a:tc>
                <a:extLst>
                  <a:ext uri="{0D108BD9-81ED-4DB2-BD59-A6C34878D82A}">
                    <a16:rowId xmlns:a16="http://schemas.microsoft.com/office/drawing/2014/main" val="2202438809"/>
                  </a:ext>
                </a:extLst>
              </a:tr>
            </a:tbl>
          </a:graphicData>
        </a:graphic>
      </p:graphicFrame>
      <p:sp>
        <p:nvSpPr>
          <p:cNvPr id="4" name="Text Placeholder 3">
            <a:extLst>
              <a:ext uri="{FF2B5EF4-FFF2-40B4-BE49-F238E27FC236}">
                <a16:creationId xmlns:a16="http://schemas.microsoft.com/office/drawing/2014/main" id="{2C8A481E-E38D-45E5-9B5D-3CEC806D598D}"/>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3639618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6B970-CCD1-44A5-819A-F0CC3299133A}"/>
              </a:ext>
            </a:extLst>
          </p:cNvPr>
          <p:cNvSpPr>
            <a:spLocks noGrp="1"/>
          </p:cNvSpPr>
          <p:nvPr>
            <p:ph type="title"/>
          </p:nvPr>
        </p:nvSpPr>
        <p:spPr/>
        <p:txBody>
          <a:bodyPr/>
          <a:lstStyle/>
          <a:p>
            <a:r>
              <a:rPr lang="en-US"/>
              <a:t>Overall All Posts Table | All profiles - 12 of 17</a:t>
            </a:r>
          </a:p>
        </p:txBody>
      </p:sp>
      <p:graphicFrame>
        <p:nvGraphicFramePr>
          <p:cNvPr id="5" name="Table Placeholder 4">
            <a:extLst>
              <a:ext uri="{FF2B5EF4-FFF2-40B4-BE49-F238E27FC236}">
                <a16:creationId xmlns:a16="http://schemas.microsoft.com/office/drawing/2014/main" id="{CDC0DA13-3803-411F-9402-43EB3D755057}"/>
              </a:ext>
            </a:extLst>
          </p:cNvPr>
          <p:cNvGraphicFramePr>
            <a:graphicFrameLocks noGrp="1"/>
          </p:cNvGraphicFramePr>
          <p:nvPr>
            <p:ph type="tbl" sz="quarter" idx="13"/>
            <p:extLst>
              <p:ext uri="{D42A27DB-BD31-4B8C-83A1-F6EECF244321}">
                <p14:modId xmlns:p14="http://schemas.microsoft.com/office/powerpoint/2010/main" val="381828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8974040"/>
                    </a:ext>
                  </a:extLst>
                </a:gridCol>
                <a:gridCol w="1152144">
                  <a:extLst>
                    <a:ext uri="{9D8B030D-6E8A-4147-A177-3AD203B41FA5}">
                      <a16:colId xmlns:a16="http://schemas.microsoft.com/office/drawing/2014/main" val="231523211"/>
                    </a:ext>
                  </a:extLst>
                </a:gridCol>
                <a:gridCol w="1728216">
                  <a:extLst>
                    <a:ext uri="{9D8B030D-6E8A-4147-A177-3AD203B41FA5}">
                      <a16:colId xmlns:a16="http://schemas.microsoft.com/office/drawing/2014/main" val="4130968445"/>
                    </a:ext>
                  </a:extLst>
                </a:gridCol>
                <a:gridCol w="576072">
                  <a:extLst>
                    <a:ext uri="{9D8B030D-6E8A-4147-A177-3AD203B41FA5}">
                      <a16:colId xmlns:a16="http://schemas.microsoft.com/office/drawing/2014/main" val="959322130"/>
                    </a:ext>
                  </a:extLst>
                </a:gridCol>
                <a:gridCol w="576072">
                  <a:extLst>
                    <a:ext uri="{9D8B030D-6E8A-4147-A177-3AD203B41FA5}">
                      <a16:colId xmlns:a16="http://schemas.microsoft.com/office/drawing/2014/main" val="1149292995"/>
                    </a:ext>
                  </a:extLst>
                </a:gridCol>
                <a:gridCol w="576072">
                  <a:extLst>
                    <a:ext uri="{9D8B030D-6E8A-4147-A177-3AD203B41FA5}">
                      <a16:colId xmlns:a16="http://schemas.microsoft.com/office/drawing/2014/main" val="1377891128"/>
                    </a:ext>
                  </a:extLst>
                </a:gridCol>
                <a:gridCol w="576072">
                  <a:extLst>
                    <a:ext uri="{9D8B030D-6E8A-4147-A177-3AD203B41FA5}">
                      <a16:colId xmlns:a16="http://schemas.microsoft.com/office/drawing/2014/main" val="746385486"/>
                    </a:ext>
                  </a:extLst>
                </a:gridCol>
                <a:gridCol w="576072">
                  <a:extLst>
                    <a:ext uri="{9D8B030D-6E8A-4147-A177-3AD203B41FA5}">
                      <a16:colId xmlns:a16="http://schemas.microsoft.com/office/drawing/2014/main" val="80220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75611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- 2020-08-07 12:00:35</a:t>
                      </a:r>
                      <a:r>
                        <a:rPr kumimoji="0" lang="en-US" sz="1000" b="0" i="0" u="none" strike="noStrike" kern="1200" cap="none" spc="0" normalizeH="0" baseline="0" noProof="0">
                          <a:ln>
                            <a:noFill/>
                          </a:ln>
                          <a:solidFill>
                            <a:prstClr val="black"/>
                          </a:solidFill>
                          <a:effectLst/>
                          <a:uLnTx/>
                          <a:uFillTx/>
                          <a:latin typeface="+mn-lt"/>
                          <a:ea typeface="+mn-ea"/>
                          <a:cs typeface="+mn-cs"/>
                        </a:rPr>
                        <a:t>
 "I like to work with startups. They are always searching for solutions and looking at problems differently, an excellent opportunity to learn from them and innovate." Learn more about startup cooperation at Infineon: https://bit.ly/2VWzE6N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https://media-exp1.licdn.com/dms/image/C4D22AQF9BAThOW3ONg/feedshare-shrink_1280-alternative/0/1596801635229?e=1639612800&amp;v=beta&amp;t=pVFfPWrzyvApbKRYnniEeGkH-dIQt1oiVEEgZkEzAWI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218.1818 %</a:t>
                      </a:r>
                    </a:p>
                  </a:txBody>
                  <a:tcPr/>
                </a:tc>
                <a:extLst>
                  <a:ext uri="{0D108BD9-81ED-4DB2-BD59-A6C34878D82A}">
                    <a16:rowId xmlns:a16="http://schemas.microsoft.com/office/drawing/2014/main" val="3677592990"/>
                  </a:ext>
                </a:extLst>
              </a:tr>
            </a:tbl>
          </a:graphicData>
        </a:graphic>
      </p:graphicFrame>
      <p:sp>
        <p:nvSpPr>
          <p:cNvPr id="4" name="Text Placeholder 3">
            <a:extLst>
              <a:ext uri="{FF2B5EF4-FFF2-40B4-BE49-F238E27FC236}">
                <a16:creationId xmlns:a16="http://schemas.microsoft.com/office/drawing/2014/main" id="{50BFE318-A1CA-4E7C-B5FB-82ED9D66D74B}"/>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1266319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1B969-3816-4318-948C-240793645A6D}"/>
              </a:ext>
            </a:extLst>
          </p:cNvPr>
          <p:cNvSpPr>
            <a:spLocks noGrp="1"/>
          </p:cNvSpPr>
          <p:nvPr>
            <p:ph type="title"/>
          </p:nvPr>
        </p:nvSpPr>
        <p:spPr/>
        <p:txBody>
          <a:bodyPr/>
          <a:lstStyle/>
          <a:p>
            <a:r>
              <a:rPr lang="en-US"/>
              <a:t>Overall All Posts Table | All profiles - 13 of 17</a:t>
            </a:r>
          </a:p>
        </p:txBody>
      </p:sp>
      <p:graphicFrame>
        <p:nvGraphicFramePr>
          <p:cNvPr id="5" name="Table Placeholder 4">
            <a:extLst>
              <a:ext uri="{FF2B5EF4-FFF2-40B4-BE49-F238E27FC236}">
                <a16:creationId xmlns:a16="http://schemas.microsoft.com/office/drawing/2014/main" id="{D2DF3A13-EADA-4BFE-9B83-51B59A738ED7}"/>
              </a:ext>
            </a:extLst>
          </p:cNvPr>
          <p:cNvGraphicFramePr>
            <a:graphicFrameLocks noGrp="1"/>
          </p:cNvGraphicFramePr>
          <p:nvPr>
            <p:ph type="tbl" sz="quarter" idx="13"/>
            <p:extLst>
              <p:ext uri="{D42A27DB-BD31-4B8C-83A1-F6EECF244321}">
                <p14:modId xmlns:p14="http://schemas.microsoft.com/office/powerpoint/2010/main" val="172677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3334255"/>
                    </a:ext>
                  </a:extLst>
                </a:gridCol>
                <a:gridCol w="1152144">
                  <a:extLst>
                    <a:ext uri="{9D8B030D-6E8A-4147-A177-3AD203B41FA5}">
                      <a16:colId xmlns:a16="http://schemas.microsoft.com/office/drawing/2014/main" val="645516191"/>
                    </a:ext>
                  </a:extLst>
                </a:gridCol>
                <a:gridCol w="1728216">
                  <a:extLst>
                    <a:ext uri="{9D8B030D-6E8A-4147-A177-3AD203B41FA5}">
                      <a16:colId xmlns:a16="http://schemas.microsoft.com/office/drawing/2014/main" val="3131681007"/>
                    </a:ext>
                  </a:extLst>
                </a:gridCol>
                <a:gridCol w="576072">
                  <a:extLst>
                    <a:ext uri="{9D8B030D-6E8A-4147-A177-3AD203B41FA5}">
                      <a16:colId xmlns:a16="http://schemas.microsoft.com/office/drawing/2014/main" val="2856267939"/>
                    </a:ext>
                  </a:extLst>
                </a:gridCol>
                <a:gridCol w="576072">
                  <a:extLst>
                    <a:ext uri="{9D8B030D-6E8A-4147-A177-3AD203B41FA5}">
                      <a16:colId xmlns:a16="http://schemas.microsoft.com/office/drawing/2014/main" val="4111517154"/>
                    </a:ext>
                  </a:extLst>
                </a:gridCol>
                <a:gridCol w="576072">
                  <a:extLst>
                    <a:ext uri="{9D8B030D-6E8A-4147-A177-3AD203B41FA5}">
                      <a16:colId xmlns:a16="http://schemas.microsoft.com/office/drawing/2014/main" val="1455436843"/>
                    </a:ext>
                  </a:extLst>
                </a:gridCol>
                <a:gridCol w="576072">
                  <a:extLst>
                    <a:ext uri="{9D8B030D-6E8A-4147-A177-3AD203B41FA5}">
                      <a16:colId xmlns:a16="http://schemas.microsoft.com/office/drawing/2014/main" val="3849911707"/>
                    </a:ext>
                  </a:extLst>
                </a:gridCol>
                <a:gridCol w="576072">
                  <a:extLst>
                    <a:ext uri="{9D8B030D-6E8A-4147-A177-3AD203B41FA5}">
                      <a16:colId xmlns:a16="http://schemas.microsoft.com/office/drawing/2014/main" val="111167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526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- 2020-07-10 12:00:12</a:t>
                      </a:r>
                      <a:r>
                        <a:rPr kumimoji="0" lang="en-US" sz="1000" b="0" i="0" u="none" strike="noStrike" kern="1200" cap="none" spc="0" normalizeH="0" baseline="0" noProof="0">
                          <a:ln>
                            <a:noFill/>
                          </a:ln>
                          <a:solidFill>
                            <a:prstClr val="black"/>
                          </a:solidFill>
                          <a:effectLst/>
                          <a:uLnTx/>
                          <a:uFillTx/>
                          <a:latin typeface="+mn-lt"/>
                          <a:ea typeface="+mn-ea"/>
                          <a:cs typeface="+mn-cs"/>
                        </a:rPr>
                        <a:t>
 „I like working with startups. They bring the energy and creativity. We bring the experience and scalability. Together we complete each other and drive innovation forward.” Learn more about startup cooperation at Infineon: https://bit.ly/2VWzE6N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https://media-exp1.licdn.com/dms/image/C4D22AQEfg82wpv_RaA/feedshare-shrink_1280/0/1594382412215?e=1639612800&amp;v=beta&amp;t=Ma2U3NcCBcKwp9NB2SMxdRVSsdraStPcHEsKqJZxs2I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373.2558 %</a:t>
                      </a:r>
                    </a:p>
                  </a:txBody>
                  <a:tcPr/>
                </a:tc>
                <a:extLst>
                  <a:ext uri="{0D108BD9-81ED-4DB2-BD59-A6C34878D82A}">
                    <a16:rowId xmlns:a16="http://schemas.microsoft.com/office/drawing/2014/main" val="1782675899"/>
                  </a:ext>
                </a:extLst>
              </a:tr>
            </a:tbl>
          </a:graphicData>
        </a:graphic>
      </p:graphicFrame>
      <p:sp>
        <p:nvSpPr>
          <p:cNvPr id="4" name="Text Placeholder 3">
            <a:extLst>
              <a:ext uri="{FF2B5EF4-FFF2-40B4-BE49-F238E27FC236}">
                <a16:creationId xmlns:a16="http://schemas.microsoft.com/office/drawing/2014/main" id="{A7DDE019-4C22-4668-A4D5-C93D672AFF33}"/>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3890637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FE78-B6E8-4E03-9CBB-5252841C8D42}"/>
              </a:ext>
            </a:extLst>
          </p:cNvPr>
          <p:cNvSpPr>
            <a:spLocks noGrp="1"/>
          </p:cNvSpPr>
          <p:nvPr>
            <p:ph type="title"/>
          </p:nvPr>
        </p:nvSpPr>
        <p:spPr/>
        <p:txBody>
          <a:bodyPr/>
          <a:lstStyle/>
          <a:p>
            <a:r>
              <a:rPr lang="en-US"/>
              <a:t>Overall All Posts Table | All profiles - 14 of 17</a:t>
            </a:r>
          </a:p>
        </p:txBody>
      </p:sp>
      <p:graphicFrame>
        <p:nvGraphicFramePr>
          <p:cNvPr id="5" name="Table Placeholder 4">
            <a:extLst>
              <a:ext uri="{FF2B5EF4-FFF2-40B4-BE49-F238E27FC236}">
                <a16:creationId xmlns:a16="http://schemas.microsoft.com/office/drawing/2014/main" id="{F90C75AB-81FB-42BC-8BAE-EBD7787DE0D9}"/>
              </a:ext>
            </a:extLst>
          </p:cNvPr>
          <p:cNvGraphicFramePr>
            <a:graphicFrameLocks noGrp="1"/>
          </p:cNvGraphicFramePr>
          <p:nvPr>
            <p:ph type="tbl" sz="quarter" idx="13"/>
            <p:extLst>
              <p:ext uri="{D42A27DB-BD31-4B8C-83A1-F6EECF244321}">
                <p14:modId xmlns:p14="http://schemas.microsoft.com/office/powerpoint/2010/main" val="91123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9814071"/>
                    </a:ext>
                  </a:extLst>
                </a:gridCol>
                <a:gridCol w="1152144">
                  <a:extLst>
                    <a:ext uri="{9D8B030D-6E8A-4147-A177-3AD203B41FA5}">
                      <a16:colId xmlns:a16="http://schemas.microsoft.com/office/drawing/2014/main" val="776888798"/>
                    </a:ext>
                  </a:extLst>
                </a:gridCol>
                <a:gridCol w="1728216">
                  <a:extLst>
                    <a:ext uri="{9D8B030D-6E8A-4147-A177-3AD203B41FA5}">
                      <a16:colId xmlns:a16="http://schemas.microsoft.com/office/drawing/2014/main" val="3566995755"/>
                    </a:ext>
                  </a:extLst>
                </a:gridCol>
                <a:gridCol w="576072">
                  <a:extLst>
                    <a:ext uri="{9D8B030D-6E8A-4147-A177-3AD203B41FA5}">
                      <a16:colId xmlns:a16="http://schemas.microsoft.com/office/drawing/2014/main" val="3861582391"/>
                    </a:ext>
                  </a:extLst>
                </a:gridCol>
                <a:gridCol w="576072">
                  <a:extLst>
                    <a:ext uri="{9D8B030D-6E8A-4147-A177-3AD203B41FA5}">
                      <a16:colId xmlns:a16="http://schemas.microsoft.com/office/drawing/2014/main" val="1225440726"/>
                    </a:ext>
                  </a:extLst>
                </a:gridCol>
                <a:gridCol w="576072">
                  <a:extLst>
                    <a:ext uri="{9D8B030D-6E8A-4147-A177-3AD203B41FA5}">
                      <a16:colId xmlns:a16="http://schemas.microsoft.com/office/drawing/2014/main" val="3443879782"/>
                    </a:ext>
                  </a:extLst>
                </a:gridCol>
                <a:gridCol w="576072">
                  <a:extLst>
                    <a:ext uri="{9D8B030D-6E8A-4147-A177-3AD203B41FA5}">
                      <a16:colId xmlns:a16="http://schemas.microsoft.com/office/drawing/2014/main" val="1348660043"/>
                    </a:ext>
                  </a:extLst>
                </a:gridCol>
                <a:gridCol w="576072">
                  <a:extLst>
                    <a:ext uri="{9D8B030D-6E8A-4147-A177-3AD203B41FA5}">
                      <a16:colId xmlns:a16="http://schemas.microsoft.com/office/drawing/2014/main" val="63735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9454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- 2020-06-05 12:00:10</a:t>
                      </a:r>
                      <a:r>
                        <a:rPr kumimoji="0" lang="en-US" sz="1000" b="0" i="0" u="none" strike="noStrike" kern="1200" cap="none" spc="0" normalizeH="0" baseline="0" noProof="0">
                          <a:ln>
                            <a:noFill/>
                          </a:ln>
                          <a:solidFill>
                            <a:prstClr val="black"/>
                          </a:solidFill>
                          <a:effectLst/>
                          <a:uLnTx/>
                          <a:uFillTx/>
                          <a:latin typeface="+mn-lt"/>
                          <a:ea typeface="+mn-ea"/>
                          <a:cs typeface="+mn-cs"/>
                        </a:rPr>
                        <a:t>
 "My goal is to engage with innovative startups and help bring emerging automotive sensor technologies to the market."  Learn more about startup cooperation at Infineon: https://bit.ly/2VWzE6N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https://media-exp1.licdn.com/dms/image/C4E22AQFv9qoXiqiEuw/feedshare-shrink_1280/0/1591358409941?e=1639612800&amp;v=beta&amp;t=h7XQ7J3Ft9T76-nJcRP9CUEHPKYI5mDlNJ2wm-JCNEw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433.3333 %</a:t>
                      </a:r>
                    </a:p>
                  </a:txBody>
                  <a:tcPr/>
                </a:tc>
                <a:extLst>
                  <a:ext uri="{0D108BD9-81ED-4DB2-BD59-A6C34878D82A}">
                    <a16:rowId xmlns:a16="http://schemas.microsoft.com/office/drawing/2014/main" val="1832557113"/>
                  </a:ext>
                </a:extLst>
              </a:tr>
            </a:tbl>
          </a:graphicData>
        </a:graphic>
      </p:graphicFrame>
      <p:sp>
        <p:nvSpPr>
          <p:cNvPr id="4" name="Text Placeholder 3">
            <a:extLst>
              <a:ext uri="{FF2B5EF4-FFF2-40B4-BE49-F238E27FC236}">
                <a16:creationId xmlns:a16="http://schemas.microsoft.com/office/drawing/2014/main" id="{8F16E054-1B4A-414B-99BE-5F565206294A}"/>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60795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8563-9574-448A-9A32-DBF0706AB403}"/>
              </a:ext>
            </a:extLst>
          </p:cNvPr>
          <p:cNvSpPr>
            <a:spLocks noGrp="1"/>
          </p:cNvSpPr>
          <p:nvPr>
            <p:ph type="title"/>
          </p:nvPr>
        </p:nvSpPr>
        <p:spPr/>
        <p:txBody>
          <a:bodyPr/>
          <a:lstStyle/>
          <a:p>
            <a:r>
              <a:rPr lang="en-US"/>
              <a:t>Overall All Posts Table | All profiles - 15 of 17</a:t>
            </a:r>
          </a:p>
        </p:txBody>
      </p:sp>
      <p:graphicFrame>
        <p:nvGraphicFramePr>
          <p:cNvPr id="5" name="Table Placeholder 4">
            <a:extLst>
              <a:ext uri="{FF2B5EF4-FFF2-40B4-BE49-F238E27FC236}">
                <a16:creationId xmlns:a16="http://schemas.microsoft.com/office/drawing/2014/main" id="{96A33229-AE9E-4E0B-8962-90B7740B10D5}"/>
              </a:ext>
            </a:extLst>
          </p:cNvPr>
          <p:cNvGraphicFramePr>
            <a:graphicFrameLocks noGrp="1"/>
          </p:cNvGraphicFramePr>
          <p:nvPr>
            <p:ph type="tbl" sz="quarter" idx="13"/>
            <p:extLst>
              <p:ext uri="{D42A27DB-BD31-4B8C-83A1-F6EECF244321}">
                <p14:modId xmlns:p14="http://schemas.microsoft.com/office/powerpoint/2010/main" val="389893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844462"/>
                    </a:ext>
                  </a:extLst>
                </a:gridCol>
                <a:gridCol w="1152144">
                  <a:extLst>
                    <a:ext uri="{9D8B030D-6E8A-4147-A177-3AD203B41FA5}">
                      <a16:colId xmlns:a16="http://schemas.microsoft.com/office/drawing/2014/main" val="2726044080"/>
                    </a:ext>
                  </a:extLst>
                </a:gridCol>
                <a:gridCol w="1728216">
                  <a:extLst>
                    <a:ext uri="{9D8B030D-6E8A-4147-A177-3AD203B41FA5}">
                      <a16:colId xmlns:a16="http://schemas.microsoft.com/office/drawing/2014/main" val="3405674164"/>
                    </a:ext>
                  </a:extLst>
                </a:gridCol>
                <a:gridCol w="576072">
                  <a:extLst>
                    <a:ext uri="{9D8B030D-6E8A-4147-A177-3AD203B41FA5}">
                      <a16:colId xmlns:a16="http://schemas.microsoft.com/office/drawing/2014/main" val="1807943146"/>
                    </a:ext>
                  </a:extLst>
                </a:gridCol>
                <a:gridCol w="576072">
                  <a:extLst>
                    <a:ext uri="{9D8B030D-6E8A-4147-A177-3AD203B41FA5}">
                      <a16:colId xmlns:a16="http://schemas.microsoft.com/office/drawing/2014/main" val="2706336911"/>
                    </a:ext>
                  </a:extLst>
                </a:gridCol>
                <a:gridCol w="576072">
                  <a:extLst>
                    <a:ext uri="{9D8B030D-6E8A-4147-A177-3AD203B41FA5}">
                      <a16:colId xmlns:a16="http://schemas.microsoft.com/office/drawing/2014/main" val="2922622708"/>
                    </a:ext>
                  </a:extLst>
                </a:gridCol>
                <a:gridCol w="576072">
                  <a:extLst>
                    <a:ext uri="{9D8B030D-6E8A-4147-A177-3AD203B41FA5}">
                      <a16:colId xmlns:a16="http://schemas.microsoft.com/office/drawing/2014/main" val="4089583337"/>
                    </a:ext>
                  </a:extLst>
                </a:gridCol>
                <a:gridCol w="576072">
                  <a:extLst>
                    <a:ext uri="{9D8B030D-6E8A-4147-A177-3AD203B41FA5}">
                      <a16:colId xmlns:a16="http://schemas.microsoft.com/office/drawing/2014/main" val="349433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357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- 2020-05-01 12:00:09</a:t>
                      </a:r>
                      <a:r>
                        <a:rPr kumimoji="0" lang="en-US" sz="1000" b="0" i="0" u="none" strike="noStrike" kern="1200" cap="none" spc="0" normalizeH="0" baseline="0" noProof="0">
                          <a:ln>
                            <a:noFill/>
                          </a:ln>
                          <a:solidFill>
                            <a:prstClr val="black"/>
                          </a:solidFill>
                          <a:effectLst/>
                          <a:uLnTx/>
                          <a:uFillTx/>
                          <a:latin typeface="+mn-lt"/>
                          <a:ea typeface="+mn-ea"/>
                          <a:cs typeface="+mn-cs"/>
                        </a:rPr>
                        <a:t>
 "Excited to be part of the latest automotive revolution to enable next generation vehicle systems." Learn more about startup cooperation at Infineon: https://bit.ly/2VWzE6N #Startups #WeAreInfineon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https://media-exp1.licdn.com/dms/image/C4D22AQGis88-YdJ__g/feedshare-shrink_1280/0/1588334409645?e=1639612800&amp;v=beta&amp;t=nysQMEEkXjd9JvYVuvaz1ZASLRZAffZAT1mVB-MUgMg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540.0000 %</a:t>
                      </a:r>
                    </a:p>
                  </a:txBody>
                  <a:tcPr/>
                </a:tc>
                <a:extLst>
                  <a:ext uri="{0D108BD9-81ED-4DB2-BD59-A6C34878D82A}">
                    <a16:rowId xmlns:a16="http://schemas.microsoft.com/office/drawing/2014/main" val="384943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- 2020-04-20 12:19:29</a:t>
                      </a:r>
                      <a:r>
                        <a:rPr kumimoji="0" lang="en-US" sz="1000" b="0" i="0" u="none" strike="noStrike" kern="1200" cap="none" spc="0" normalizeH="0" baseline="0" noProof="0">
                          <a:ln>
                            <a:noFill/>
                          </a:ln>
                          <a:solidFill>
                            <a:prstClr val="black"/>
                          </a:solidFill>
                          <a:effectLst/>
                          <a:uLnTx/>
                          <a:uFillTx/>
                          <a:latin typeface="+mn-lt"/>
                          <a:ea typeface="+mn-ea"/>
                          <a:cs typeface="+mn-cs"/>
                        </a:rPr>
                        <a:t>
 Ever thought about cooperating with Infineon? Have us as your customer, supplier or business partner on your side! 
Become an Inno.Wafer here: https://bit.ly/2VaSncP
#Startups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487.0968 %</a:t>
                      </a:r>
                    </a:p>
                  </a:txBody>
                  <a:tcPr/>
                </a:tc>
                <a:extLst>
                  <a:ext uri="{0D108BD9-81ED-4DB2-BD59-A6C34878D82A}">
                    <a16:rowId xmlns:a16="http://schemas.microsoft.com/office/drawing/2014/main" val="3257550713"/>
                  </a:ext>
                </a:extLst>
              </a:tr>
            </a:tbl>
          </a:graphicData>
        </a:graphic>
      </p:graphicFrame>
      <p:sp>
        <p:nvSpPr>
          <p:cNvPr id="4" name="Text Placeholder 3">
            <a:extLst>
              <a:ext uri="{FF2B5EF4-FFF2-40B4-BE49-F238E27FC236}">
                <a16:creationId xmlns:a16="http://schemas.microsoft.com/office/drawing/2014/main" id="{74AC9C6D-1C9A-43CB-A9AF-A9EABB3AE97B}"/>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422868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B04EE-967D-4FCA-BB91-2A2D67685739}"/>
              </a:ext>
            </a:extLst>
          </p:cNvPr>
          <p:cNvSpPr>
            <a:spLocks noGrp="1"/>
          </p:cNvSpPr>
          <p:nvPr>
            <p:ph type="title"/>
          </p:nvPr>
        </p:nvSpPr>
        <p:spPr/>
        <p:txBody>
          <a:bodyPr/>
          <a:lstStyle/>
          <a:p>
            <a:r>
              <a:rPr lang="en-US"/>
              <a:t>Overall All Posts Table | All profiles - 16 of 17</a:t>
            </a:r>
          </a:p>
        </p:txBody>
      </p:sp>
      <p:graphicFrame>
        <p:nvGraphicFramePr>
          <p:cNvPr id="5" name="Table Placeholder 4">
            <a:extLst>
              <a:ext uri="{FF2B5EF4-FFF2-40B4-BE49-F238E27FC236}">
                <a16:creationId xmlns:a16="http://schemas.microsoft.com/office/drawing/2014/main" id="{A00D3644-BB0A-45A3-AB4C-C77490FE5C9F}"/>
              </a:ext>
            </a:extLst>
          </p:cNvPr>
          <p:cNvGraphicFramePr>
            <a:graphicFrameLocks noGrp="1"/>
          </p:cNvGraphicFramePr>
          <p:nvPr>
            <p:ph type="tbl" sz="quarter" idx="13"/>
            <p:extLst>
              <p:ext uri="{D42A27DB-BD31-4B8C-83A1-F6EECF244321}">
                <p14:modId xmlns:p14="http://schemas.microsoft.com/office/powerpoint/2010/main" val="3878533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6917359"/>
                    </a:ext>
                  </a:extLst>
                </a:gridCol>
                <a:gridCol w="1152144">
                  <a:extLst>
                    <a:ext uri="{9D8B030D-6E8A-4147-A177-3AD203B41FA5}">
                      <a16:colId xmlns:a16="http://schemas.microsoft.com/office/drawing/2014/main" val="2158076343"/>
                    </a:ext>
                  </a:extLst>
                </a:gridCol>
                <a:gridCol w="1728216">
                  <a:extLst>
                    <a:ext uri="{9D8B030D-6E8A-4147-A177-3AD203B41FA5}">
                      <a16:colId xmlns:a16="http://schemas.microsoft.com/office/drawing/2014/main" val="1277790706"/>
                    </a:ext>
                  </a:extLst>
                </a:gridCol>
                <a:gridCol w="576072">
                  <a:extLst>
                    <a:ext uri="{9D8B030D-6E8A-4147-A177-3AD203B41FA5}">
                      <a16:colId xmlns:a16="http://schemas.microsoft.com/office/drawing/2014/main" val="214211240"/>
                    </a:ext>
                  </a:extLst>
                </a:gridCol>
                <a:gridCol w="576072">
                  <a:extLst>
                    <a:ext uri="{9D8B030D-6E8A-4147-A177-3AD203B41FA5}">
                      <a16:colId xmlns:a16="http://schemas.microsoft.com/office/drawing/2014/main" val="4109112881"/>
                    </a:ext>
                  </a:extLst>
                </a:gridCol>
                <a:gridCol w="576072">
                  <a:extLst>
                    <a:ext uri="{9D8B030D-6E8A-4147-A177-3AD203B41FA5}">
                      <a16:colId xmlns:a16="http://schemas.microsoft.com/office/drawing/2014/main" val="3345378963"/>
                    </a:ext>
                  </a:extLst>
                </a:gridCol>
                <a:gridCol w="576072">
                  <a:extLst>
                    <a:ext uri="{9D8B030D-6E8A-4147-A177-3AD203B41FA5}">
                      <a16:colId xmlns:a16="http://schemas.microsoft.com/office/drawing/2014/main" val="1985659462"/>
                    </a:ext>
                  </a:extLst>
                </a:gridCol>
                <a:gridCol w="576072">
                  <a:extLst>
                    <a:ext uri="{9D8B030D-6E8A-4147-A177-3AD203B41FA5}">
                      <a16:colId xmlns:a16="http://schemas.microsoft.com/office/drawing/2014/main" val="2644119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2480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@Infineon - 2020-04-20 12:00:57</a:t>
                      </a:r>
                      <a:r>
                        <a:rPr kumimoji="0" lang="en-US" sz="1000" b="0" i="0" u="none" strike="noStrike" kern="1200" cap="none" spc="0" normalizeH="0" baseline="0" noProof="0">
                          <a:ln>
                            <a:noFill/>
                          </a:ln>
                          <a:solidFill>
                            <a:prstClr val="black"/>
                          </a:solidFill>
                          <a:effectLst/>
                          <a:uLnTx/>
                          <a:uFillTx/>
                          <a:latin typeface="+mn-lt"/>
                          <a:ea typeface="+mn-ea"/>
                          <a:cs typeface="+mn-cs"/>
                        </a:rPr>
                        <a:t>
 Ever thought about cooperating with Infineon? Have us as your customer, supplier or #business #partner on your side! 
Become an Inno.Wafer here: https://t.co/ovqbr7UIik 
#Startups #Cooperation https://t.co/VWWG5PfvSA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739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Infineon Technologies AG - 2020-04-20 12:00:26</a:t>
                      </a:r>
                      <a:r>
                        <a:rPr kumimoji="0" lang="en-US" sz="1000" b="0" i="0" u="none" strike="noStrike" kern="1200" cap="none" spc="0" normalizeH="0" baseline="0" noProof="0">
                          <a:ln>
                            <a:noFill/>
                          </a:ln>
                          <a:solidFill>
                            <a:prstClr val="black"/>
                          </a:solidFill>
                          <a:effectLst/>
                          <a:uLnTx/>
                          <a:uFillTx/>
                          <a:latin typeface="+mn-lt"/>
                          <a:ea typeface="+mn-ea"/>
                          <a:cs typeface="+mn-cs"/>
                        </a:rPr>
                        <a:t>
 Ever thought about cooperating with Infineon? Have us as your customer, supplier or business partner on your side! 
Become an Inno.Wafer here: https://bit.ly/2VaSncP 
#Startups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https://quintly-image-storage.s3.amazonaws.com/323e793a7b45fb28bc38947d5f5d1b55/721d0751e4c271fc5ad9e0f5d23ad357.jpg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4.4073 %</a:t>
                      </a:r>
                    </a:p>
                  </a:txBody>
                  <a:tcPr/>
                </a:tc>
                <a:extLst>
                  <a:ext uri="{0D108BD9-81ED-4DB2-BD59-A6C34878D82A}">
                    <a16:rowId xmlns:a16="http://schemas.microsoft.com/office/drawing/2014/main" val="1520778276"/>
                  </a:ext>
                </a:extLst>
              </a:tr>
            </a:tbl>
          </a:graphicData>
        </a:graphic>
      </p:graphicFrame>
      <p:sp>
        <p:nvSpPr>
          <p:cNvPr id="4" name="Text Placeholder 3">
            <a:extLst>
              <a:ext uri="{FF2B5EF4-FFF2-40B4-BE49-F238E27FC236}">
                <a16:creationId xmlns:a16="http://schemas.microsoft.com/office/drawing/2014/main" id="{6E8A2F5C-EF2E-4C20-80CB-91EDBE07261F}"/>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3732199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9CD2A-5821-4324-89D9-60647CBE4B5B}"/>
              </a:ext>
            </a:extLst>
          </p:cNvPr>
          <p:cNvSpPr>
            <a:spLocks noGrp="1"/>
          </p:cNvSpPr>
          <p:nvPr>
            <p:ph type="title"/>
          </p:nvPr>
        </p:nvSpPr>
        <p:spPr/>
        <p:txBody>
          <a:bodyPr/>
          <a:lstStyle/>
          <a:p>
            <a:r>
              <a:rPr lang="en-US"/>
              <a:t>Overall All Posts Table | All profiles - 17 of 17</a:t>
            </a:r>
          </a:p>
        </p:txBody>
      </p:sp>
      <p:graphicFrame>
        <p:nvGraphicFramePr>
          <p:cNvPr id="5" name="Table Placeholder 4">
            <a:extLst>
              <a:ext uri="{FF2B5EF4-FFF2-40B4-BE49-F238E27FC236}">
                <a16:creationId xmlns:a16="http://schemas.microsoft.com/office/drawing/2014/main" id="{043AA78C-7171-40EC-A9C9-79119F78EA85}"/>
              </a:ext>
            </a:extLst>
          </p:cNvPr>
          <p:cNvGraphicFramePr>
            <a:graphicFrameLocks noGrp="1"/>
          </p:cNvGraphicFramePr>
          <p:nvPr>
            <p:ph type="tbl" sz="quarter" idx="13"/>
            <p:extLst>
              <p:ext uri="{D42A27DB-BD31-4B8C-83A1-F6EECF244321}">
                <p14:modId xmlns:p14="http://schemas.microsoft.com/office/powerpoint/2010/main" val="380691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7653277"/>
                    </a:ext>
                  </a:extLst>
                </a:gridCol>
                <a:gridCol w="1152144">
                  <a:extLst>
                    <a:ext uri="{9D8B030D-6E8A-4147-A177-3AD203B41FA5}">
                      <a16:colId xmlns:a16="http://schemas.microsoft.com/office/drawing/2014/main" val="4174293499"/>
                    </a:ext>
                  </a:extLst>
                </a:gridCol>
                <a:gridCol w="1728216">
                  <a:extLst>
                    <a:ext uri="{9D8B030D-6E8A-4147-A177-3AD203B41FA5}">
                      <a16:colId xmlns:a16="http://schemas.microsoft.com/office/drawing/2014/main" val="3351892479"/>
                    </a:ext>
                  </a:extLst>
                </a:gridCol>
                <a:gridCol w="576072">
                  <a:extLst>
                    <a:ext uri="{9D8B030D-6E8A-4147-A177-3AD203B41FA5}">
                      <a16:colId xmlns:a16="http://schemas.microsoft.com/office/drawing/2014/main" val="3635042932"/>
                    </a:ext>
                  </a:extLst>
                </a:gridCol>
                <a:gridCol w="576072">
                  <a:extLst>
                    <a:ext uri="{9D8B030D-6E8A-4147-A177-3AD203B41FA5}">
                      <a16:colId xmlns:a16="http://schemas.microsoft.com/office/drawing/2014/main" val="961240383"/>
                    </a:ext>
                  </a:extLst>
                </a:gridCol>
                <a:gridCol w="576072">
                  <a:extLst>
                    <a:ext uri="{9D8B030D-6E8A-4147-A177-3AD203B41FA5}">
                      <a16:colId xmlns:a16="http://schemas.microsoft.com/office/drawing/2014/main" val="1651106487"/>
                    </a:ext>
                  </a:extLst>
                </a:gridCol>
                <a:gridCol w="576072">
                  <a:extLst>
                    <a:ext uri="{9D8B030D-6E8A-4147-A177-3AD203B41FA5}">
                      <a16:colId xmlns:a16="http://schemas.microsoft.com/office/drawing/2014/main" val="2022533416"/>
                    </a:ext>
                  </a:extLst>
                </a:gridCol>
                <a:gridCol w="576072">
                  <a:extLst>
                    <a:ext uri="{9D8B030D-6E8A-4147-A177-3AD203B41FA5}">
                      <a16:colId xmlns:a16="http://schemas.microsoft.com/office/drawing/2014/main" val="3960192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9846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- 2020-04-03 12:00:09</a:t>
                      </a:r>
                      <a:r>
                        <a:rPr kumimoji="0" lang="en-US" sz="1000" b="0" i="0" u="none" strike="noStrike" kern="1200" cap="none" spc="0" normalizeH="0" baseline="0" noProof="0">
                          <a:ln>
                            <a:noFill/>
                          </a:ln>
                          <a:solidFill>
                            <a:prstClr val="black"/>
                          </a:solidFill>
                          <a:effectLst/>
                          <a:uLnTx/>
                          <a:uFillTx/>
                          <a:latin typeface="+mn-lt"/>
                          <a:ea typeface="+mn-ea"/>
                          <a:cs typeface="+mn-cs"/>
                        </a:rPr>
                        <a:t>
 “What I like about the startups scene is that the people work with high passion on their goals.” Meet our startup mentors: https://bit.ly/2VWzE6N #Startups #WeAreInfineon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https://media-exp1.licdn.com/dms/image/C4D22AQFEvgRapnM19w/feedshare-shrink_1280/0/1585915209764?e=1639612800&amp;v=beta&amp;t=N7-Sa5LiLgdQ9tvb7Iova9u6wsW1ROz4CscQRj7Kvtg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414.8148 %</a:t>
                      </a:r>
                    </a:p>
                  </a:txBody>
                  <a:tcPr/>
                </a:tc>
                <a:extLst>
                  <a:ext uri="{0D108BD9-81ED-4DB2-BD59-A6C34878D82A}">
                    <a16:rowId xmlns:a16="http://schemas.microsoft.com/office/drawing/2014/main" val="260384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- 2020-03-06 13:00:12</a:t>
                      </a:r>
                      <a:r>
                        <a:rPr kumimoji="0" lang="en-US" sz="1000" b="0" i="0" u="none" strike="noStrike" kern="1200" cap="none" spc="0" normalizeH="0" baseline="0" noProof="0">
                          <a:ln>
                            <a:noFill/>
                          </a:ln>
                          <a:solidFill>
                            <a:prstClr val="black"/>
                          </a:solidFill>
                          <a:effectLst/>
                          <a:uLnTx/>
                          <a:uFillTx/>
                          <a:latin typeface="+mn-lt"/>
                          <a:ea typeface="+mn-ea"/>
                          <a:cs typeface="+mn-cs"/>
                        </a:rPr>
                        <a:t>
 “Fascinated by the possibilities of technological advances, it motivates me to bring the right people together to support commercial success.” Learn more about startup cooperation at Infineon: https://bit.ly/2T9REYf #Startups #WeAreInfineon #Cooperation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https://media-exp1.licdn.com/dms/image/C4D22AQFT6IPbTLvQSw/feedshare-shrink_1280/0/1583499612079?e=1639612800&amp;v=beta&amp;t=GQYgp8qmyaEtg-ZxKi5-HaJgdRj88MQb6cHZ7qEh_4w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BEX 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736.8421 %</a:t>
                      </a:r>
                    </a:p>
                  </a:txBody>
                  <a:tcPr/>
                </a:tc>
                <a:extLst>
                  <a:ext uri="{0D108BD9-81ED-4DB2-BD59-A6C34878D82A}">
                    <a16:rowId xmlns:a16="http://schemas.microsoft.com/office/drawing/2014/main" val="1797055410"/>
                  </a:ext>
                </a:extLst>
              </a:tr>
            </a:tbl>
          </a:graphicData>
        </a:graphic>
      </p:graphicFrame>
      <p:sp>
        <p:nvSpPr>
          <p:cNvPr id="4" name="Text Placeholder 3">
            <a:extLst>
              <a:ext uri="{FF2B5EF4-FFF2-40B4-BE49-F238E27FC236}">
                <a16:creationId xmlns:a16="http://schemas.microsoft.com/office/drawing/2014/main" id="{24EFD543-41A9-4A61-BA49-9C9DF72DAEB8}"/>
              </a:ext>
            </a:extLst>
          </p:cNvPr>
          <p:cNvSpPr>
            <a:spLocks noGrp="1"/>
          </p:cNvSpPr>
          <p:nvPr>
            <p:ph type="body" sz="quarter" idx="14"/>
          </p:nvPr>
        </p:nvSpPr>
        <p:spPr/>
        <p:txBody>
          <a:bodyPr/>
          <a:lstStyle/>
          <a:p>
            <a:r>
              <a:rPr lang="en-US"/>
              <a:t>01/01/2019 - 12/31/2021</a:t>
            </a:r>
          </a:p>
        </p:txBody>
      </p:sp>
    </p:spTree>
    <p:extLst>
      <p:ext uri="{BB962C8B-B14F-4D97-AF65-F5344CB8AC3E}">
        <p14:creationId xmlns:p14="http://schemas.microsoft.com/office/powerpoint/2010/main" val="665549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1144</Words>
  <Application>Microsoft Office PowerPoint</Application>
  <PresentationFormat>On-screen Show (4:3)</PresentationFormat>
  <Paragraphs>362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Overall All Posts Table | All profiles - 1 of 17</vt:lpstr>
      <vt:lpstr>Overall All Posts Table | All profiles - 2 of 17</vt:lpstr>
      <vt:lpstr>Overall All Posts Table | All profiles - 3 of 17</vt:lpstr>
      <vt:lpstr>Overall All Posts Table | All profiles - 4 of 17</vt:lpstr>
      <vt:lpstr>Overall All Posts Table | All profiles - 5 of 17</vt:lpstr>
      <vt:lpstr>Overall All Posts Table | All profiles - 6 of 17</vt:lpstr>
      <vt:lpstr>Overall All Posts Table | All profiles - 7 of 17</vt:lpstr>
      <vt:lpstr>Overall All Posts Table | All profiles - 8 of 17</vt:lpstr>
      <vt:lpstr>Overall All Posts Table | All profiles - 9 of 17</vt:lpstr>
      <vt:lpstr>Overall All Posts Table | All profiles - 10 of 17</vt:lpstr>
      <vt:lpstr>Overall All Posts Table | All profiles - 11 of 17</vt:lpstr>
      <vt:lpstr>Overall All Posts Table | All profiles - 12 of 17</vt:lpstr>
      <vt:lpstr>Overall All Posts Table | All profiles - 13 of 17</vt:lpstr>
      <vt:lpstr>Overall All Posts Table | All profiles - 14 of 17</vt:lpstr>
      <vt:lpstr>Overall All Posts Table | All profiles - 15 of 17</vt:lpstr>
      <vt:lpstr>Overall All Posts Table | All profiles - 16 of 17</vt:lpstr>
      <vt:lpstr>Overall All Posts Table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All profiles - 1 of 17</dc:title>
  <dc:creator>Frederik Peiniger</dc:creator>
  <cp:lastModifiedBy>Frederik Peiniger</cp:lastModifiedBy>
  <cp:revision>1</cp:revision>
  <dcterms:created xsi:type="dcterms:W3CDTF">2021-12-15T13:50:31Z</dcterms:created>
  <dcterms:modified xsi:type="dcterms:W3CDTF">2021-12-15T13:52:20Z</dcterms:modified>
</cp:coreProperties>
</file>