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11/30/2021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11/30/2021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11/30/2021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11/30/2021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11/30/2021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11/30/2021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807293-2B9D-4500-A65C-EE742BCB61D7}"/>
              </a:ext>
            </a:extLst>
          </p:cNvPr>
          <p:cNvSpPr>
            <a:spLocks noGrp="1"/>
          </p:cNvSpPr>
          <p:nvPr>
            <p:ph type="title"/>
          </p:nvPr>
        </p:nvSpPr>
        <p:spPr/>
        <p:txBody>
          <a:bodyPr/>
          <a:lstStyle/>
          <a:p>
            <a:r>
              <a:rPr lang="en-US"/>
              <a:t>Overall All Taggable Posts Table | All profiles - 1 of 20</a:t>
            </a:r>
          </a:p>
        </p:txBody>
      </p:sp>
      <p:graphicFrame>
        <p:nvGraphicFramePr>
          <p:cNvPr id="5" name="Table Placeholder 4">
            <a:extLst>
              <a:ext uri="{FF2B5EF4-FFF2-40B4-BE49-F238E27FC236}">
                <a16:creationId xmlns:a16="http://schemas.microsoft.com/office/drawing/2014/main" id="{A9F29147-C708-4FC6-8345-4E0CDF7BD087}"/>
              </a:ext>
            </a:extLst>
          </p:cNvPr>
          <p:cNvGraphicFramePr>
            <a:graphicFrameLocks noGrp="1"/>
          </p:cNvGraphicFramePr>
          <p:nvPr>
            <p:ph type="tbl" sz="quarter" idx="13"/>
            <p:extLst>
              <p:ext uri="{D42A27DB-BD31-4B8C-83A1-F6EECF244321}">
                <p14:modId xmlns:p14="http://schemas.microsoft.com/office/powerpoint/2010/main" val="3421078579"/>
              </p:ext>
            </p:extLst>
          </p:nvPr>
        </p:nvGraphicFramePr>
        <p:xfrm>
          <a:off x="457200" y="1731963"/>
          <a:ext cx="8147304" cy="370840"/>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625103573"/>
                    </a:ext>
                  </a:extLst>
                </a:gridCol>
                <a:gridCol w="2962656">
                  <a:extLst>
                    <a:ext uri="{9D8B030D-6E8A-4147-A177-3AD203B41FA5}">
                      <a16:colId xmlns:a16="http://schemas.microsoft.com/office/drawing/2014/main" val="327769314"/>
                    </a:ext>
                  </a:extLst>
                </a:gridCol>
                <a:gridCol w="1728216">
                  <a:extLst>
                    <a:ext uri="{9D8B030D-6E8A-4147-A177-3AD203B41FA5}">
                      <a16:colId xmlns:a16="http://schemas.microsoft.com/office/drawing/2014/main" val="1681679052"/>
                    </a:ext>
                  </a:extLst>
                </a:gridCol>
                <a:gridCol w="2551176">
                  <a:extLst>
                    <a:ext uri="{9D8B030D-6E8A-4147-A177-3AD203B41FA5}">
                      <a16:colId xmlns:a16="http://schemas.microsoft.com/office/drawing/2014/main" val="28835585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758869448"/>
                  </a:ext>
                </a:extLst>
              </a:tr>
            </a:tbl>
          </a:graphicData>
        </a:graphic>
      </p:graphicFrame>
      <p:sp>
        <p:nvSpPr>
          <p:cNvPr id="4" name="Text Placeholder 3">
            <a:extLst>
              <a:ext uri="{FF2B5EF4-FFF2-40B4-BE49-F238E27FC236}">
                <a16:creationId xmlns:a16="http://schemas.microsoft.com/office/drawing/2014/main" id="{6D5A19E7-9009-47AE-9673-7851473FA8C5}"/>
              </a:ext>
            </a:extLst>
          </p:cNvPr>
          <p:cNvSpPr>
            <a:spLocks noGrp="1"/>
          </p:cNvSpPr>
          <p:nvPr>
            <p:ph type="body" sz="quarter" idx="14"/>
          </p:nvPr>
        </p:nvSpPr>
        <p:spPr/>
        <p:txBody>
          <a:bodyPr/>
          <a:lstStyle/>
          <a:p>
            <a:r>
              <a:rPr lang="en-US"/>
              <a:t>01/27/2020 - 11/22/2021</a:t>
            </a:r>
          </a:p>
        </p:txBody>
      </p:sp>
    </p:spTree>
    <p:extLst>
      <p:ext uri="{BB962C8B-B14F-4D97-AF65-F5344CB8AC3E}">
        <p14:creationId xmlns:p14="http://schemas.microsoft.com/office/powerpoint/2010/main" val="480843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39914-3124-46D2-AF4E-A6EEE3283E89}"/>
              </a:ext>
            </a:extLst>
          </p:cNvPr>
          <p:cNvSpPr>
            <a:spLocks noGrp="1"/>
          </p:cNvSpPr>
          <p:nvPr>
            <p:ph type="title"/>
          </p:nvPr>
        </p:nvSpPr>
        <p:spPr/>
        <p:txBody>
          <a:bodyPr/>
          <a:lstStyle/>
          <a:p>
            <a:r>
              <a:rPr lang="en-US"/>
              <a:t>Overall All Taggable Posts Table | All profiles - 2 of 20</a:t>
            </a:r>
          </a:p>
        </p:txBody>
      </p:sp>
      <p:graphicFrame>
        <p:nvGraphicFramePr>
          <p:cNvPr id="5" name="Table Placeholder 4">
            <a:extLst>
              <a:ext uri="{FF2B5EF4-FFF2-40B4-BE49-F238E27FC236}">
                <a16:creationId xmlns:a16="http://schemas.microsoft.com/office/drawing/2014/main" id="{057F3254-8488-4CCF-A9AD-456373CCD55A}"/>
              </a:ext>
            </a:extLst>
          </p:cNvPr>
          <p:cNvGraphicFramePr>
            <a:graphicFrameLocks noGrp="1"/>
          </p:cNvGraphicFramePr>
          <p:nvPr>
            <p:ph type="tbl" sz="quarter" idx="13"/>
            <p:extLst>
              <p:ext uri="{D42A27DB-BD31-4B8C-83A1-F6EECF244321}">
                <p14:modId xmlns:p14="http://schemas.microsoft.com/office/powerpoint/2010/main" val="318374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479712246"/>
                    </a:ext>
                  </a:extLst>
                </a:gridCol>
                <a:gridCol w="2962656">
                  <a:extLst>
                    <a:ext uri="{9D8B030D-6E8A-4147-A177-3AD203B41FA5}">
                      <a16:colId xmlns:a16="http://schemas.microsoft.com/office/drawing/2014/main" val="3625966609"/>
                    </a:ext>
                  </a:extLst>
                </a:gridCol>
                <a:gridCol w="1728216">
                  <a:extLst>
                    <a:ext uri="{9D8B030D-6E8A-4147-A177-3AD203B41FA5}">
                      <a16:colId xmlns:a16="http://schemas.microsoft.com/office/drawing/2014/main" val="3258063114"/>
                    </a:ext>
                  </a:extLst>
                </a:gridCol>
                <a:gridCol w="2551176">
                  <a:extLst>
                    <a:ext uri="{9D8B030D-6E8A-4147-A177-3AD203B41FA5}">
                      <a16:colId xmlns:a16="http://schemas.microsoft.com/office/drawing/2014/main" val="19598655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411137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- 2021-11-22 09:00:25</a:t>
                      </a:r>
                      <a:r>
                        <a:rPr kumimoji="0" lang="en-US" sz="1000" b="0" i="0" u="none" strike="noStrike" kern="1200" cap="none" spc="0" normalizeH="0" baseline="0" noProof="0">
                          <a:ln>
                            <a:noFill/>
                          </a:ln>
                          <a:solidFill>
                            <a:prstClr val="black"/>
                          </a:solidFill>
                          <a:effectLst/>
                          <a:uLnTx/>
                          <a:uFillTx/>
                          <a:latin typeface="+mn-lt"/>
                          <a:ea typeface="+mn-ea"/>
                          <a:cs typeface="+mn-cs"/>
                        </a:rPr>
                        <a:t>
 We believe in the #innovation spirit of #startups. That is why Infineon is in constant exchange with leading founders worldwide to make the world easier, safer and greener. 
At this year's Startup Night 2021, we welcomed six inspiring startups: From Photonics-on-chip to ultra-compact display solutions for AR glasses the startups pitched their business ideas in front of nearly 300 spectators and gave exciting insights. 
Furthermore, they shared how they benefit from the cooperation with Infineon.
A big thank you to Black Semiconductor, Cirqua.eu, Dryad Networks, Reality AI, Tack One, TriLite Technologies and Charlotta Holmquist for your participation at Infineon’s Startup Night 2021. 
It was a pleasure having you with us!
Last but not least congratulations to Dryad Networks for winning the Pitch of Night 🏆
We are looking forward to fruitful collaborations with impact!
You want to be part of Infineon’s global startup cooperation program, too? 
Apply here: https://fcld.ly/099zqha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https://media-exp1.licdn.com/dms/image/C4D22AQHxI3PlL705Zg/feedshare-shrink_800/0/1637571624378?e=1641427200&amp;v=beta&amp;t=E0CVqlbuGan9VLbURkd17vbAUJ164B-jaGDVyKOF9ro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566568842"/>
                  </a:ext>
                </a:extLst>
              </a:tr>
            </a:tbl>
          </a:graphicData>
        </a:graphic>
      </p:graphicFrame>
      <p:sp>
        <p:nvSpPr>
          <p:cNvPr id="4" name="Text Placeholder 3">
            <a:extLst>
              <a:ext uri="{FF2B5EF4-FFF2-40B4-BE49-F238E27FC236}">
                <a16:creationId xmlns:a16="http://schemas.microsoft.com/office/drawing/2014/main" id="{1D43A07B-1D67-4D6D-B18B-A5757D6BFBB5}"/>
              </a:ext>
            </a:extLst>
          </p:cNvPr>
          <p:cNvSpPr>
            <a:spLocks noGrp="1"/>
          </p:cNvSpPr>
          <p:nvPr>
            <p:ph type="body" sz="quarter" idx="14"/>
          </p:nvPr>
        </p:nvSpPr>
        <p:spPr/>
        <p:txBody>
          <a:bodyPr/>
          <a:lstStyle/>
          <a:p>
            <a:r>
              <a:rPr lang="en-US"/>
              <a:t>01/27/2020 - 11/22/2021</a:t>
            </a:r>
          </a:p>
        </p:txBody>
      </p:sp>
    </p:spTree>
    <p:extLst>
      <p:ext uri="{BB962C8B-B14F-4D97-AF65-F5344CB8AC3E}">
        <p14:creationId xmlns:p14="http://schemas.microsoft.com/office/powerpoint/2010/main" val="29259018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314818-2770-433E-B164-A1DC2D9F01FD}"/>
              </a:ext>
            </a:extLst>
          </p:cNvPr>
          <p:cNvSpPr>
            <a:spLocks noGrp="1"/>
          </p:cNvSpPr>
          <p:nvPr>
            <p:ph type="title"/>
          </p:nvPr>
        </p:nvSpPr>
        <p:spPr/>
        <p:txBody>
          <a:bodyPr/>
          <a:lstStyle/>
          <a:p>
            <a:r>
              <a:rPr lang="en-US"/>
              <a:t>Overall All Taggable Posts Table | All profiles - 3 of 20</a:t>
            </a:r>
          </a:p>
        </p:txBody>
      </p:sp>
      <p:graphicFrame>
        <p:nvGraphicFramePr>
          <p:cNvPr id="5" name="Table Placeholder 4">
            <a:extLst>
              <a:ext uri="{FF2B5EF4-FFF2-40B4-BE49-F238E27FC236}">
                <a16:creationId xmlns:a16="http://schemas.microsoft.com/office/drawing/2014/main" id="{FEF89D5B-694C-4AFE-A3B3-24AD54F804E1}"/>
              </a:ext>
            </a:extLst>
          </p:cNvPr>
          <p:cNvGraphicFramePr>
            <a:graphicFrameLocks noGrp="1"/>
          </p:cNvGraphicFramePr>
          <p:nvPr>
            <p:ph type="tbl" sz="quarter" idx="13"/>
            <p:extLst>
              <p:ext uri="{D42A27DB-BD31-4B8C-83A1-F6EECF244321}">
                <p14:modId xmlns:p14="http://schemas.microsoft.com/office/powerpoint/2010/main" val="160628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908718624"/>
                    </a:ext>
                  </a:extLst>
                </a:gridCol>
                <a:gridCol w="2962656">
                  <a:extLst>
                    <a:ext uri="{9D8B030D-6E8A-4147-A177-3AD203B41FA5}">
                      <a16:colId xmlns:a16="http://schemas.microsoft.com/office/drawing/2014/main" val="194838738"/>
                    </a:ext>
                  </a:extLst>
                </a:gridCol>
                <a:gridCol w="1728216">
                  <a:extLst>
                    <a:ext uri="{9D8B030D-6E8A-4147-A177-3AD203B41FA5}">
                      <a16:colId xmlns:a16="http://schemas.microsoft.com/office/drawing/2014/main" val="821387463"/>
                    </a:ext>
                  </a:extLst>
                </a:gridCol>
                <a:gridCol w="2551176">
                  <a:extLst>
                    <a:ext uri="{9D8B030D-6E8A-4147-A177-3AD203B41FA5}">
                      <a16:colId xmlns:a16="http://schemas.microsoft.com/office/drawing/2014/main" val="3585231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864793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- 2021-11-05 08:30:13</a:t>
                      </a:r>
                      <a:r>
                        <a:rPr kumimoji="0" lang="en-US" sz="1000" b="0" i="0" u="none" strike="noStrike" kern="1200" cap="none" spc="0" normalizeH="0" baseline="0" noProof="0">
                          <a:ln>
                            <a:noFill/>
                          </a:ln>
                          <a:solidFill>
                            <a:prstClr val="black"/>
                          </a:solidFill>
                          <a:effectLst/>
                          <a:uLnTx/>
                          <a:uFillTx/>
                          <a:latin typeface="+mn-lt"/>
                          <a:ea typeface="+mn-ea"/>
                          <a:cs typeface="+mn-cs"/>
                        </a:rPr>
                        <a:t>
 Are you an IoT startup and would you like to conquer the exciting market of smart and connected devices with your product or solution? 💡 Then listen to our newest IoT podcast episode and learn more about Infineon’s global startup cooperation program. Together we can make the IoT work. #startup #makeiotwork #IoT 👉 https://fcld.ly/pj9beib
The potential of IoT is well known and undisputed. But how do we actually implement it? How can people and companies benefit from it? In our IoT podcast, we meet with experts from Infineon, partners and customers and discuss with them how we can make IoT work. Listen now to our newest episode!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https://media-exp1.licdn.com/dms/image/C4D22AQHyFs0HZJ20lw/feedshare-shrink_1280/0/1636101012363?e=1641427200&amp;v=beta&amp;t=1MNhb5B3anRYOkm3JBq5w7SmmwVHcz6OalWGfZmTrQ4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75687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- 2021-11-05 08:30:07</a:t>
                      </a:r>
                      <a:r>
                        <a:rPr kumimoji="0" lang="en-US" sz="1000" b="0" i="0" u="none" strike="noStrike" kern="1200" cap="none" spc="0" normalizeH="0" baseline="0" noProof="0">
                          <a:ln>
                            <a:noFill/>
                          </a:ln>
                          <a:solidFill>
                            <a:prstClr val="black"/>
                          </a:solidFill>
                          <a:effectLst/>
                          <a:uLnTx/>
                          <a:uFillTx/>
                          <a:latin typeface="+mn-lt"/>
                          <a:ea typeface="+mn-ea"/>
                          <a:cs typeface="+mn-cs"/>
                        </a:rPr>
                        <a:t>
 Attention IoT startups! Do you want to conquer the exciting IoT market with your product or solution? 💡 Then listen to our newest IoT podcast episode and learn more about Infineon’s global startup cooperation program. #startup #makeiotwork #IoT 👉 https://t.co/atZ68P0yDp https://t.co/zIOEXCrY9z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https://pbs.twimg.com/media/FDaqyOUXIA8O63S.jpg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14372878"/>
                  </a:ext>
                </a:extLst>
              </a:tr>
            </a:tbl>
          </a:graphicData>
        </a:graphic>
      </p:graphicFrame>
      <p:sp>
        <p:nvSpPr>
          <p:cNvPr id="4" name="Text Placeholder 3">
            <a:extLst>
              <a:ext uri="{FF2B5EF4-FFF2-40B4-BE49-F238E27FC236}">
                <a16:creationId xmlns:a16="http://schemas.microsoft.com/office/drawing/2014/main" id="{50C896B8-909F-44EF-A8E9-555AA2337384}"/>
              </a:ext>
            </a:extLst>
          </p:cNvPr>
          <p:cNvSpPr>
            <a:spLocks noGrp="1"/>
          </p:cNvSpPr>
          <p:nvPr>
            <p:ph type="body" sz="quarter" idx="14"/>
          </p:nvPr>
        </p:nvSpPr>
        <p:spPr/>
        <p:txBody>
          <a:bodyPr/>
          <a:lstStyle/>
          <a:p>
            <a:r>
              <a:rPr lang="en-US"/>
              <a:t>01/27/2020 - 11/22/2021</a:t>
            </a:r>
          </a:p>
        </p:txBody>
      </p:sp>
    </p:spTree>
    <p:extLst>
      <p:ext uri="{BB962C8B-B14F-4D97-AF65-F5344CB8AC3E}">
        <p14:creationId xmlns:p14="http://schemas.microsoft.com/office/powerpoint/2010/main" val="13831562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77764-FBC7-42DC-B128-FA8FF98FF53B}"/>
              </a:ext>
            </a:extLst>
          </p:cNvPr>
          <p:cNvSpPr>
            <a:spLocks noGrp="1"/>
          </p:cNvSpPr>
          <p:nvPr>
            <p:ph type="title"/>
          </p:nvPr>
        </p:nvSpPr>
        <p:spPr/>
        <p:txBody>
          <a:bodyPr/>
          <a:lstStyle/>
          <a:p>
            <a:r>
              <a:rPr lang="en-US"/>
              <a:t>Overall All Taggable Posts Table | All profiles - 4 of 20</a:t>
            </a:r>
          </a:p>
        </p:txBody>
      </p:sp>
      <p:graphicFrame>
        <p:nvGraphicFramePr>
          <p:cNvPr id="5" name="Table Placeholder 4">
            <a:extLst>
              <a:ext uri="{FF2B5EF4-FFF2-40B4-BE49-F238E27FC236}">
                <a16:creationId xmlns:a16="http://schemas.microsoft.com/office/drawing/2014/main" id="{086322DA-A18B-4A87-BADA-2F4542E508C6}"/>
              </a:ext>
            </a:extLst>
          </p:cNvPr>
          <p:cNvGraphicFramePr>
            <a:graphicFrameLocks noGrp="1"/>
          </p:cNvGraphicFramePr>
          <p:nvPr>
            <p:ph type="tbl" sz="quarter" idx="13"/>
            <p:extLst>
              <p:ext uri="{D42A27DB-BD31-4B8C-83A1-F6EECF244321}">
                <p14:modId xmlns:p14="http://schemas.microsoft.com/office/powerpoint/2010/main" val="460584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633262132"/>
                    </a:ext>
                  </a:extLst>
                </a:gridCol>
                <a:gridCol w="2962656">
                  <a:extLst>
                    <a:ext uri="{9D8B030D-6E8A-4147-A177-3AD203B41FA5}">
                      <a16:colId xmlns:a16="http://schemas.microsoft.com/office/drawing/2014/main" val="1230568878"/>
                    </a:ext>
                  </a:extLst>
                </a:gridCol>
                <a:gridCol w="1728216">
                  <a:extLst>
                    <a:ext uri="{9D8B030D-6E8A-4147-A177-3AD203B41FA5}">
                      <a16:colId xmlns:a16="http://schemas.microsoft.com/office/drawing/2014/main" val="3890203232"/>
                    </a:ext>
                  </a:extLst>
                </a:gridCol>
                <a:gridCol w="2551176">
                  <a:extLst>
                    <a:ext uri="{9D8B030D-6E8A-4147-A177-3AD203B41FA5}">
                      <a16:colId xmlns:a16="http://schemas.microsoft.com/office/drawing/2014/main" val="42827816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985570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AG - 2021-11-05 08:30:03</a:t>
                      </a:r>
                      <a:r>
                        <a:rPr kumimoji="0" lang="en-US" sz="1000" b="0" i="0" u="none" strike="noStrike" kern="1200" cap="none" spc="0" normalizeH="0" baseline="0" noProof="0">
                          <a:ln>
                            <a:noFill/>
                          </a:ln>
                          <a:solidFill>
                            <a:prstClr val="black"/>
                          </a:solidFill>
                          <a:effectLst/>
                          <a:uLnTx/>
                          <a:uFillTx/>
                          <a:latin typeface="+mn-lt"/>
                          <a:ea typeface="+mn-ea"/>
                          <a:cs typeface="+mn-cs"/>
                        </a:rPr>
                        <a:t>
 You are an IoT startup and want to conquer the exciting IoT market with your product or solution? 💡 Then listen to our newest IoT podcast episode and learn more about Infineon’s global startup cooperation program. Together we can make the IoT work. #startup #makeiotwork #IoT 👉 https://fcld.ly/kvjol9e
The potential of IoT is well known and undisputed. But how do we actually implement it? How can people and companies benefit from it? In our podcast, we meet with experts from Infineon, partners and customers and discuss with them how we can make IoT work. Listen now to our newest episode!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https://quintly-image-storage.s3.amazonaws.com/323e793a7b45fb28bc38947d5f5d1b55/040f28534d105a89e9b8d086995be7a9.jpg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453833559"/>
                  </a:ext>
                </a:extLst>
              </a:tr>
            </a:tbl>
          </a:graphicData>
        </a:graphic>
      </p:graphicFrame>
      <p:sp>
        <p:nvSpPr>
          <p:cNvPr id="4" name="Text Placeholder 3">
            <a:extLst>
              <a:ext uri="{FF2B5EF4-FFF2-40B4-BE49-F238E27FC236}">
                <a16:creationId xmlns:a16="http://schemas.microsoft.com/office/drawing/2014/main" id="{1D4F6203-A6FF-4AA1-88EE-DF2D124CBC6D}"/>
              </a:ext>
            </a:extLst>
          </p:cNvPr>
          <p:cNvSpPr>
            <a:spLocks noGrp="1"/>
          </p:cNvSpPr>
          <p:nvPr>
            <p:ph type="body" sz="quarter" idx="14"/>
          </p:nvPr>
        </p:nvSpPr>
        <p:spPr/>
        <p:txBody>
          <a:bodyPr/>
          <a:lstStyle/>
          <a:p>
            <a:r>
              <a:rPr lang="en-US"/>
              <a:t>01/27/2020 - 11/22/2021</a:t>
            </a:r>
          </a:p>
        </p:txBody>
      </p:sp>
    </p:spTree>
    <p:extLst>
      <p:ext uri="{BB962C8B-B14F-4D97-AF65-F5344CB8AC3E}">
        <p14:creationId xmlns:p14="http://schemas.microsoft.com/office/powerpoint/2010/main" val="22222418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0988E-AE5B-4325-9D4B-F62DD1E73AFD}"/>
              </a:ext>
            </a:extLst>
          </p:cNvPr>
          <p:cNvSpPr>
            <a:spLocks noGrp="1"/>
          </p:cNvSpPr>
          <p:nvPr>
            <p:ph type="title"/>
          </p:nvPr>
        </p:nvSpPr>
        <p:spPr/>
        <p:txBody>
          <a:bodyPr/>
          <a:lstStyle/>
          <a:p>
            <a:r>
              <a:rPr lang="en-US"/>
              <a:t>Overall All Taggable Posts Table | All profiles - 5 of 20</a:t>
            </a:r>
          </a:p>
        </p:txBody>
      </p:sp>
      <p:graphicFrame>
        <p:nvGraphicFramePr>
          <p:cNvPr id="5" name="Table Placeholder 4">
            <a:extLst>
              <a:ext uri="{FF2B5EF4-FFF2-40B4-BE49-F238E27FC236}">
                <a16:creationId xmlns:a16="http://schemas.microsoft.com/office/drawing/2014/main" id="{F50F412C-2CC2-4F55-AB46-A2A46AB4EA51}"/>
              </a:ext>
            </a:extLst>
          </p:cNvPr>
          <p:cNvGraphicFramePr>
            <a:graphicFrameLocks noGrp="1"/>
          </p:cNvGraphicFramePr>
          <p:nvPr>
            <p:ph type="tbl" sz="quarter" idx="13"/>
            <p:extLst>
              <p:ext uri="{D42A27DB-BD31-4B8C-83A1-F6EECF244321}">
                <p14:modId xmlns:p14="http://schemas.microsoft.com/office/powerpoint/2010/main" val="3943372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4207569460"/>
                    </a:ext>
                  </a:extLst>
                </a:gridCol>
                <a:gridCol w="2962656">
                  <a:extLst>
                    <a:ext uri="{9D8B030D-6E8A-4147-A177-3AD203B41FA5}">
                      <a16:colId xmlns:a16="http://schemas.microsoft.com/office/drawing/2014/main" val="2229692291"/>
                    </a:ext>
                  </a:extLst>
                </a:gridCol>
                <a:gridCol w="1728216">
                  <a:extLst>
                    <a:ext uri="{9D8B030D-6E8A-4147-A177-3AD203B41FA5}">
                      <a16:colId xmlns:a16="http://schemas.microsoft.com/office/drawing/2014/main" val="1138785082"/>
                    </a:ext>
                  </a:extLst>
                </a:gridCol>
                <a:gridCol w="2551176">
                  <a:extLst>
                    <a:ext uri="{9D8B030D-6E8A-4147-A177-3AD203B41FA5}">
                      <a16:colId xmlns:a16="http://schemas.microsoft.com/office/drawing/2014/main" val="21626044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1482928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- 2021-10-27 09:00:52</a:t>
                      </a:r>
                      <a:r>
                        <a:rPr kumimoji="0" lang="en-US" sz="1000" b="0" i="0" u="none" strike="noStrike" kern="1200" cap="none" spc="0" normalizeH="0" baseline="0" noProof="0">
                          <a:ln>
                            <a:noFill/>
                          </a:ln>
                          <a:solidFill>
                            <a:prstClr val="black"/>
                          </a:solidFill>
                          <a:effectLst/>
                          <a:uLnTx/>
                          <a:uFillTx/>
                          <a:latin typeface="+mn-lt"/>
                          <a:ea typeface="+mn-ea"/>
                          <a:cs typeface="+mn-cs"/>
                        </a:rPr>
                        <a:t>
 Today marks the beginning of our new cooperation with Hyundai Motor Group to nurture #startups that are focusing on future #mobility and #digitalization. 
Together we will jointly identify and support innovative startups in Southeast Asia to develop leading-edge technologies. Curious to know more?
Check out the video to learn more on how we are shaping the startup ecosystem!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047162720"/>
                  </a:ext>
                </a:extLst>
              </a:tr>
            </a:tbl>
          </a:graphicData>
        </a:graphic>
      </p:graphicFrame>
      <p:sp>
        <p:nvSpPr>
          <p:cNvPr id="4" name="Text Placeholder 3">
            <a:extLst>
              <a:ext uri="{FF2B5EF4-FFF2-40B4-BE49-F238E27FC236}">
                <a16:creationId xmlns:a16="http://schemas.microsoft.com/office/drawing/2014/main" id="{DE5EBDE8-FE13-4D16-B1B2-FE197340031D}"/>
              </a:ext>
            </a:extLst>
          </p:cNvPr>
          <p:cNvSpPr>
            <a:spLocks noGrp="1"/>
          </p:cNvSpPr>
          <p:nvPr>
            <p:ph type="body" sz="quarter" idx="14"/>
          </p:nvPr>
        </p:nvSpPr>
        <p:spPr/>
        <p:txBody>
          <a:bodyPr/>
          <a:lstStyle/>
          <a:p>
            <a:r>
              <a:rPr lang="en-US"/>
              <a:t>01/27/2020 - 11/22/2021</a:t>
            </a:r>
          </a:p>
        </p:txBody>
      </p:sp>
    </p:spTree>
    <p:extLst>
      <p:ext uri="{BB962C8B-B14F-4D97-AF65-F5344CB8AC3E}">
        <p14:creationId xmlns:p14="http://schemas.microsoft.com/office/powerpoint/2010/main" val="10645610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46A86-20AE-49BC-A7E7-FA1008FECA05}"/>
              </a:ext>
            </a:extLst>
          </p:cNvPr>
          <p:cNvSpPr>
            <a:spLocks noGrp="1"/>
          </p:cNvSpPr>
          <p:nvPr>
            <p:ph type="title"/>
          </p:nvPr>
        </p:nvSpPr>
        <p:spPr/>
        <p:txBody>
          <a:bodyPr/>
          <a:lstStyle/>
          <a:p>
            <a:r>
              <a:rPr lang="en-US"/>
              <a:t>Overall All Taggable Posts Table | All profiles - 6 of 20</a:t>
            </a:r>
          </a:p>
        </p:txBody>
      </p:sp>
      <p:graphicFrame>
        <p:nvGraphicFramePr>
          <p:cNvPr id="5" name="Table Placeholder 4">
            <a:extLst>
              <a:ext uri="{FF2B5EF4-FFF2-40B4-BE49-F238E27FC236}">
                <a16:creationId xmlns:a16="http://schemas.microsoft.com/office/drawing/2014/main" id="{E3612D63-CCEB-4E49-85DD-632B8096DB2A}"/>
              </a:ext>
            </a:extLst>
          </p:cNvPr>
          <p:cNvGraphicFramePr>
            <a:graphicFrameLocks noGrp="1"/>
          </p:cNvGraphicFramePr>
          <p:nvPr>
            <p:ph type="tbl" sz="quarter" idx="13"/>
            <p:extLst>
              <p:ext uri="{D42A27DB-BD31-4B8C-83A1-F6EECF244321}">
                <p14:modId xmlns:p14="http://schemas.microsoft.com/office/powerpoint/2010/main" val="573584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734232007"/>
                    </a:ext>
                  </a:extLst>
                </a:gridCol>
                <a:gridCol w="2962656">
                  <a:extLst>
                    <a:ext uri="{9D8B030D-6E8A-4147-A177-3AD203B41FA5}">
                      <a16:colId xmlns:a16="http://schemas.microsoft.com/office/drawing/2014/main" val="2379819783"/>
                    </a:ext>
                  </a:extLst>
                </a:gridCol>
                <a:gridCol w="1728216">
                  <a:extLst>
                    <a:ext uri="{9D8B030D-6E8A-4147-A177-3AD203B41FA5}">
                      <a16:colId xmlns:a16="http://schemas.microsoft.com/office/drawing/2014/main" val="1116116952"/>
                    </a:ext>
                  </a:extLst>
                </a:gridCol>
                <a:gridCol w="2551176">
                  <a:extLst>
                    <a:ext uri="{9D8B030D-6E8A-4147-A177-3AD203B41FA5}">
                      <a16:colId xmlns:a16="http://schemas.microsoft.com/office/drawing/2014/main" val="2477555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4166707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- 2021-10-19 07:00:14</a:t>
                      </a:r>
                      <a:r>
                        <a:rPr kumimoji="0" lang="en-US" sz="1000" b="0" i="0" u="none" strike="noStrike" kern="1200" cap="none" spc="0" normalizeH="0" baseline="0" noProof="0">
                          <a:ln>
                            <a:noFill/>
                          </a:ln>
                          <a:solidFill>
                            <a:prstClr val="black"/>
                          </a:solidFill>
                          <a:effectLst/>
                          <a:uLnTx/>
                          <a:uFillTx/>
                          <a:latin typeface="+mn-lt"/>
                          <a:ea typeface="+mn-ea"/>
                          <a:cs typeface="+mn-cs"/>
                        </a:rPr>
                        <a:t>
 The keynote series “electronic pulse” gives insights into success stories of #startups within the #electronic sector. 
Together with our partnering networks of FH Technikum Wien, Factory Hub Vienna and Industry meets Makers, we present a variety of immersive and exciting talks. 
Use this chance to connect to the #innovative minds of our industry and obtain valuable information on the founding process for electronic startups.
Register here: https://infineon.avature.net/electronicpulse
#Infineon #InfineonHub #startupstories #hardware #innowafer #industrymeetsmakers #IMM21 #FHTW #airskin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https://media-exp1.licdn.com/dms/image/C4E22AQE_7-RS8s4AQw/feedshare-shrink_1280/0/1634626814001?e=1641427200&amp;v=beta&amp;t=hZc21v-n0eKFTYU0pMyf4yuLxMlpvJnVYqtwwCQ5mRc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787737560"/>
                  </a:ext>
                </a:extLst>
              </a:tr>
            </a:tbl>
          </a:graphicData>
        </a:graphic>
      </p:graphicFrame>
      <p:sp>
        <p:nvSpPr>
          <p:cNvPr id="4" name="Text Placeholder 3">
            <a:extLst>
              <a:ext uri="{FF2B5EF4-FFF2-40B4-BE49-F238E27FC236}">
                <a16:creationId xmlns:a16="http://schemas.microsoft.com/office/drawing/2014/main" id="{F391A23A-9EB3-479A-9645-E310D874822B}"/>
              </a:ext>
            </a:extLst>
          </p:cNvPr>
          <p:cNvSpPr>
            <a:spLocks noGrp="1"/>
          </p:cNvSpPr>
          <p:nvPr>
            <p:ph type="body" sz="quarter" idx="14"/>
          </p:nvPr>
        </p:nvSpPr>
        <p:spPr/>
        <p:txBody>
          <a:bodyPr/>
          <a:lstStyle/>
          <a:p>
            <a:r>
              <a:rPr lang="en-US"/>
              <a:t>01/27/2020 - 11/22/2021</a:t>
            </a:r>
          </a:p>
        </p:txBody>
      </p:sp>
    </p:spTree>
    <p:extLst>
      <p:ext uri="{BB962C8B-B14F-4D97-AF65-F5344CB8AC3E}">
        <p14:creationId xmlns:p14="http://schemas.microsoft.com/office/powerpoint/2010/main" val="14173899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98A21-8C1C-4586-90D4-E5B7241E2C8F}"/>
              </a:ext>
            </a:extLst>
          </p:cNvPr>
          <p:cNvSpPr>
            <a:spLocks noGrp="1"/>
          </p:cNvSpPr>
          <p:nvPr>
            <p:ph type="title"/>
          </p:nvPr>
        </p:nvSpPr>
        <p:spPr/>
        <p:txBody>
          <a:bodyPr/>
          <a:lstStyle/>
          <a:p>
            <a:r>
              <a:rPr lang="en-US"/>
              <a:t>Overall All Taggable Posts Table | All profiles - 7 of 20</a:t>
            </a:r>
          </a:p>
        </p:txBody>
      </p:sp>
      <p:graphicFrame>
        <p:nvGraphicFramePr>
          <p:cNvPr id="5" name="Table Placeholder 4">
            <a:extLst>
              <a:ext uri="{FF2B5EF4-FFF2-40B4-BE49-F238E27FC236}">
                <a16:creationId xmlns:a16="http://schemas.microsoft.com/office/drawing/2014/main" id="{C21DCAF8-DC4C-49DE-8F31-CFC771CC4486}"/>
              </a:ext>
            </a:extLst>
          </p:cNvPr>
          <p:cNvGraphicFramePr>
            <a:graphicFrameLocks noGrp="1"/>
          </p:cNvGraphicFramePr>
          <p:nvPr>
            <p:ph type="tbl" sz="quarter" idx="13"/>
            <p:extLst>
              <p:ext uri="{D42A27DB-BD31-4B8C-83A1-F6EECF244321}">
                <p14:modId xmlns:p14="http://schemas.microsoft.com/office/powerpoint/2010/main" val="11561816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121127382"/>
                    </a:ext>
                  </a:extLst>
                </a:gridCol>
                <a:gridCol w="2962656">
                  <a:extLst>
                    <a:ext uri="{9D8B030D-6E8A-4147-A177-3AD203B41FA5}">
                      <a16:colId xmlns:a16="http://schemas.microsoft.com/office/drawing/2014/main" val="2599074320"/>
                    </a:ext>
                  </a:extLst>
                </a:gridCol>
                <a:gridCol w="1728216">
                  <a:extLst>
                    <a:ext uri="{9D8B030D-6E8A-4147-A177-3AD203B41FA5}">
                      <a16:colId xmlns:a16="http://schemas.microsoft.com/office/drawing/2014/main" val="3157637408"/>
                    </a:ext>
                  </a:extLst>
                </a:gridCol>
                <a:gridCol w="2551176">
                  <a:extLst>
                    <a:ext uri="{9D8B030D-6E8A-4147-A177-3AD203B41FA5}">
                      <a16:colId xmlns:a16="http://schemas.microsoft.com/office/drawing/2014/main" val="2373714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4053104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AG - 2021-10-19 07:00:06</a:t>
                      </a:r>
                      <a:r>
                        <a:rPr kumimoji="0" lang="en-US" sz="1000" b="0" i="0" u="none" strike="noStrike" kern="1200" cap="none" spc="0" normalizeH="0" baseline="0" noProof="0">
                          <a:ln>
                            <a:noFill/>
                          </a:ln>
                          <a:solidFill>
                            <a:prstClr val="black"/>
                          </a:solidFill>
                          <a:effectLst/>
                          <a:uLnTx/>
                          <a:uFillTx/>
                          <a:latin typeface="+mn-lt"/>
                          <a:ea typeface="+mn-ea"/>
                          <a:cs typeface="+mn-cs"/>
                        </a:rPr>
                        <a:t>
 The keynote series “electronic pulse” gives insights into success stories of #startups within the #electronic sector. 
Together with our partnering networks of FH Technikum Wien, Factory Hub Vienna and Industry meets Makers, we present a variety of immersive and exciting talks. 
Use this chance to connect to the #innovative minds of our industry and obtain valuable information on the founding process for electronic startups.
Register here: https://infineon.avature.net/electronicpulse
#Infineon #InfineonHub #startupstories #hardware #innowafer #industrymeetsmakers #IMM21 #FHTW #airskin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https://quintly-image-storage.s3.amazonaws.com/323e793a7b45fb28bc38947d5f5d1b55/937a81fd247947e403585527197e4e4e.jpg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13704803"/>
                  </a:ext>
                </a:extLst>
              </a:tr>
            </a:tbl>
          </a:graphicData>
        </a:graphic>
      </p:graphicFrame>
      <p:sp>
        <p:nvSpPr>
          <p:cNvPr id="4" name="Text Placeholder 3">
            <a:extLst>
              <a:ext uri="{FF2B5EF4-FFF2-40B4-BE49-F238E27FC236}">
                <a16:creationId xmlns:a16="http://schemas.microsoft.com/office/drawing/2014/main" id="{821175DF-4FA7-4555-9CB3-813B583534CD}"/>
              </a:ext>
            </a:extLst>
          </p:cNvPr>
          <p:cNvSpPr>
            <a:spLocks noGrp="1"/>
          </p:cNvSpPr>
          <p:nvPr>
            <p:ph type="body" sz="quarter" idx="14"/>
          </p:nvPr>
        </p:nvSpPr>
        <p:spPr/>
        <p:txBody>
          <a:bodyPr/>
          <a:lstStyle/>
          <a:p>
            <a:r>
              <a:rPr lang="en-US"/>
              <a:t>01/27/2020 - 11/22/2021</a:t>
            </a:r>
          </a:p>
        </p:txBody>
      </p:sp>
    </p:spTree>
    <p:extLst>
      <p:ext uri="{BB962C8B-B14F-4D97-AF65-F5344CB8AC3E}">
        <p14:creationId xmlns:p14="http://schemas.microsoft.com/office/powerpoint/2010/main" val="27713598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9B277-5576-42E0-87EF-125DA8FBBAB5}"/>
              </a:ext>
            </a:extLst>
          </p:cNvPr>
          <p:cNvSpPr>
            <a:spLocks noGrp="1"/>
          </p:cNvSpPr>
          <p:nvPr>
            <p:ph type="title"/>
          </p:nvPr>
        </p:nvSpPr>
        <p:spPr/>
        <p:txBody>
          <a:bodyPr/>
          <a:lstStyle/>
          <a:p>
            <a:r>
              <a:rPr lang="en-US"/>
              <a:t>Overall All Taggable Posts Table | All profiles - 8 of 20</a:t>
            </a:r>
          </a:p>
        </p:txBody>
      </p:sp>
      <p:graphicFrame>
        <p:nvGraphicFramePr>
          <p:cNvPr id="5" name="Table Placeholder 4">
            <a:extLst>
              <a:ext uri="{FF2B5EF4-FFF2-40B4-BE49-F238E27FC236}">
                <a16:creationId xmlns:a16="http://schemas.microsoft.com/office/drawing/2014/main" id="{E348ECFC-EEED-4DE0-AC93-24918D79B18D}"/>
              </a:ext>
            </a:extLst>
          </p:cNvPr>
          <p:cNvGraphicFramePr>
            <a:graphicFrameLocks noGrp="1"/>
          </p:cNvGraphicFramePr>
          <p:nvPr>
            <p:ph type="tbl" sz="quarter" idx="13"/>
            <p:extLst>
              <p:ext uri="{D42A27DB-BD31-4B8C-83A1-F6EECF244321}">
                <p14:modId xmlns:p14="http://schemas.microsoft.com/office/powerpoint/2010/main" val="25743118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866028265"/>
                    </a:ext>
                  </a:extLst>
                </a:gridCol>
                <a:gridCol w="2962656">
                  <a:extLst>
                    <a:ext uri="{9D8B030D-6E8A-4147-A177-3AD203B41FA5}">
                      <a16:colId xmlns:a16="http://schemas.microsoft.com/office/drawing/2014/main" val="3695510227"/>
                    </a:ext>
                  </a:extLst>
                </a:gridCol>
                <a:gridCol w="1728216">
                  <a:extLst>
                    <a:ext uri="{9D8B030D-6E8A-4147-A177-3AD203B41FA5}">
                      <a16:colId xmlns:a16="http://schemas.microsoft.com/office/drawing/2014/main" val="3347821901"/>
                    </a:ext>
                  </a:extLst>
                </a:gridCol>
                <a:gridCol w="2551176">
                  <a:extLst>
                    <a:ext uri="{9D8B030D-6E8A-4147-A177-3AD203B41FA5}">
                      <a16:colId xmlns:a16="http://schemas.microsoft.com/office/drawing/2014/main" val="3085544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1443468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- 2021-10-05 11:00:18</a:t>
                      </a:r>
                      <a:r>
                        <a:rPr kumimoji="0" lang="en-US" sz="1000" b="0" i="0" u="none" strike="noStrike" kern="1200" cap="none" spc="0" normalizeH="0" baseline="0" noProof="0">
                          <a:ln>
                            <a:noFill/>
                          </a:ln>
                          <a:solidFill>
                            <a:prstClr val="black"/>
                          </a:solidFill>
                          <a:effectLst/>
                          <a:uLnTx/>
                          <a:uFillTx/>
                          <a:latin typeface="+mn-lt"/>
                          <a:ea typeface="+mn-ea"/>
                          <a:cs typeface="+mn-cs"/>
                        </a:rPr>
                        <a:t>
 Infineon and @pionierkraft cooperation enables energy sharing among neighbors with demand-oriented distribution for self-produced #solarenergy. Check out more: https://t.co/1IQYwKm7jd
#Infineon #greenenergy #energyefficency https://t.co/fgp0BCqo0M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https://pbs.twimg.com/media/FA7hDPNXoAEbuBv.jpg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460123701"/>
                  </a:ext>
                </a:extLst>
              </a:tr>
            </a:tbl>
          </a:graphicData>
        </a:graphic>
      </p:graphicFrame>
      <p:sp>
        <p:nvSpPr>
          <p:cNvPr id="4" name="Text Placeholder 3">
            <a:extLst>
              <a:ext uri="{FF2B5EF4-FFF2-40B4-BE49-F238E27FC236}">
                <a16:creationId xmlns:a16="http://schemas.microsoft.com/office/drawing/2014/main" id="{5DFF9CEB-6985-41CE-851F-A81C16D91E0E}"/>
              </a:ext>
            </a:extLst>
          </p:cNvPr>
          <p:cNvSpPr>
            <a:spLocks noGrp="1"/>
          </p:cNvSpPr>
          <p:nvPr>
            <p:ph type="body" sz="quarter" idx="14"/>
          </p:nvPr>
        </p:nvSpPr>
        <p:spPr/>
        <p:txBody>
          <a:bodyPr/>
          <a:lstStyle/>
          <a:p>
            <a:r>
              <a:rPr lang="en-US"/>
              <a:t>01/27/2020 - 11/22/2021</a:t>
            </a:r>
          </a:p>
        </p:txBody>
      </p:sp>
    </p:spTree>
    <p:extLst>
      <p:ext uri="{BB962C8B-B14F-4D97-AF65-F5344CB8AC3E}">
        <p14:creationId xmlns:p14="http://schemas.microsoft.com/office/powerpoint/2010/main" val="3715308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5014C-D3A1-4035-AA8F-C442A677A797}"/>
              </a:ext>
            </a:extLst>
          </p:cNvPr>
          <p:cNvSpPr>
            <a:spLocks noGrp="1"/>
          </p:cNvSpPr>
          <p:nvPr>
            <p:ph type="title"/>
          </p:nvPr>
        </p:nvSpPr>
        <p:spPr/>
        <p:txBody>
          <a:bodyPr/>
          <a:lstStyle/>
          <a:p>
            <a:r>
              <a:rPr lang="en-US"/>
              <a:t>Overall All Taggable Posts Table | All profiles - 9 of 20</a:t>
            </a:r>
          </a:p>
        </p:txBody>
      </p:sp>
      <p:graphicFrame>
        <p:nvGraphicFramePr>
          <p:cNvPr id="5" name="Table Placeholder 4">
            <a:extLst>
              <a:ext uri="{FF2B5EF4-FFF2-40B4-BE49-F238E27FC236}">
                <a16:creationId xmlns:a16="http://schemas.microsoft.com/office/drawing/2014/main" id="{15868A7E-FE57-447B-917B-596E41427431}"/>
              </a:ext>
            </a:extLst>
          </p:cNvPr>
          <p:cNvGraphicFramePr>
            <a:graphicFrameLocks noGrp="1"/>
          </p:cNvGraphicFramePr>
          <p:nvPr>
            <p:ph type="tbl" sz="quarter" idx="13"/>
            <p:extLst>
              <p:ext uri="{D42A27DB-BD31-4B8C-83A1-F6EECF244321}">
                <p14:modId xmlns:p14="http://schemas.microsoft.com/office/powerpoint/2010/main" val="38167173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060288690"/>
                    </a:ext>
                  </a:extLst>
                </a:gridCol>
                <a:gridCol w="2962656">
                  <a:extLst>
                    <a:ext uri="{9D8B030D-6E8A-4147-A177-3AD203B41FA5}">
                      <a16:colId xmlns:a16="http://schemas.microsoft.com/office/drawing/2014/main" val="4044058055"/>
                    </a:ext>
                  </a:extLst>
                </a:gridCol>
                <a:gridCol w="1728216">
                  <a:extLst>
                    <a:ext uri="{9D8B030D-6E8A-4147-A177-3AD203B41FA5}">
                      <a16:colId xmlns:a16="http://schemas.microsoft.com/office/drawing/2014/main" val="3008664001"/>
                    </a:ext>
                  </a:extLst>
                </a:gridCol>
                <a:gridCol w="2551176">
                  <a:extLst>
                    <a:ext uri="{9D8B030D-6E8A-4147-A177-3AD203B41FA5}">
                      <a16:colId xmlns:a16="http://schemas.microsoft.com/office/drawing/2014/main" val="19385192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498221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- 2021-10-01 13:45:05</a:t>
                      </a:r>
                      <a:r>
                        <a:rPr kumimoji="0" lang="en-US" sz="1000" b="0" i="0" u="none" strike="noStrike" kern="1200" cap="none" spc="0" normalizeH="0" baseline="0" noProof="0">
                          <a:ln>
                            <a:noFill/>
                          </a:ln>
                          <a:solidFill>
                            <a:prstClr val="black"/>
                          </a:solidFill>
                          <a:effectLst/>
                          <a:uLnTx/>
                          <a:uFillTx/>
                          <a:latin typeface="+mn-lt"/>
                          <a:ea typeface="+mn-ea"/>
                          <a:cs typeface="+mn-cs"/>
                        </a:rPr>
                        <a:t>
 (🇩🇪) Hallo, ich bin Manuel! Im September startete mein virtueller Auslandsaufenhalt aus dem Labor Regensburg. Dort durfte ich im Logistik-Team der Abteilung arbeiten. Während dieser Zeit arbeitete ich mit Kolleg*innen aus Wuxi, Villach und München zusammen mit dem Ziel ein Konzept zu erarbeiten. Dieses habe ich am Ende meines virtuellen Auslandsaufenthalts präsentiert. In den zwei Wochen habe ich viele interessante Erfahrungen gesammelt und viel über internationale Zusammenarbeit lernen können.
---
(🇬🇧) Hi, my name is Manuel! In September, I started my virtual time abroad in the Lab Regensburg and was part of the Logistics department. During my time there, I got to work with colleagues from Wuxi, Villach and Munich with the goal to establish a concept. I presented this topic at the end of my virtual time abroad and was able to experience many new things and learned a lot about international cooperation.
#beInfineon #Infineon #virtualtimeabroad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https://media-exp1.licdn.com/dms/image/C4D22AQHMgqAl_PPuxQ/feedshare-shrink_800/0/1633095905006?e=1640822400&amp;v=beta&amp;t=EKwyGPiUj7x1S457NUdkp5-yjvwAjsnv5_uR3uo3teU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381724987"/>
                  </a:ext>
                </a:extLst>
              </a:tr>
            </a:tbl>
          </a:graphicData>
        </a:graphic>
      </p:graphicFrame>
      <p:sp>
        <p:nvSpPr>
          <p:cNvPr id="4" name="Text Placeholder 3">
            <a:extLst>
              <a:ext uri="{FF2B5EF4-FFF2-40B4-BE49-F238E27FC236}">
                <a16:creationId xmlns:a16="http://schemas.microsoft.com/office/drawing/2014/main" id="{395F32E6-E82D-4FDC-BC13-424496C9B00A}"/>
              </a:ext>
            </a:extLst>
          </p:cNvPr>
          <p:cNvSpPr>
            <a:spLocks noGrp="1"/>
          </p:cNvSpPr>
          <p:nvPr>
            <p:ph type="body" sz="quarter" idx="14"/>
          </p:nvPr>
        </p:nvSpPr>
        <p:spPr/>
        <p:txBody>
          <a:bodyPr/>
          <a:lstStyle/>
          <a:p>
            <a:r>
              <a:rPr lang="en-US"/>
              <a:t>01/27/2020 - 11/22/2021</a:t>
            </a:r>
          </a:p>
        </p:txBody>
      </p:sp>
    </p:spTree>
    <p:extLst>
      <p:ext uri="{BB962C8B-B14F-4D97-AF65-F5344CB8AC3E}">
        <p14:creationId xmlns:p14="http://schemas.microsoft.com/office/powerpoint/2010/main" val="28509953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39A97-2DC1-4FD9-85C2-D618E649FF6C}"/>
              </a:ext>
            </a:extLst>
          </p:cNvPr>
          <p:cNvSpPr>
            <a:spLocks noGrp="1"/>
          </p:cNvSpPr>
          <p:nvPr>
            <p:ph type="title"/>
          </p:nvPr>
        </p:nvSpPr>
        <p:spPr/>
        <p:txBody>
          <a:bodyPr/>
          <a:lstStyle/>
          <a:p>
            <a:r>
              <a:rPr lang="en-US"/>
              <a:t>Overall All Taggable Posts Table | All profiles - 10 of 20</a:t>
            </a:r>
          </a:p>
        </p:txBody>
      </p:sp>
      <p:graphicFrame>
        <p:nvGraphicFramePr>
          <p:cNvPr id="5" name="Table Placeholder 4">
            <a:extLst>
              <a:ext uri="{FF2B5EF4-FFF2-40B4-BE49-F238E27FC236}">
                <a16:creationId xmlns:a16="http://schemas.microsoft.com/office/drawing/2014/main" id="{7314C186-0CD4-427C-B1AE-B81343FE04E1}"/>
              </a:ext>
            </a:extLst>
          </p:cNvPr>
          <p:cNvGraphicFramePr>
            <a:graphicFrameLocks noGrp="1"/>
          </p:cNvGraphicFramePr>
          <p:nvPr>
            <p:ph type="tbl" sz="quarter" idx="13"/>
            <p:extLst>
              <p:ext uri="{D42A27DB-BD31-4B8C-83A1-F6EECF244321}">
                <p14:modId xmlns:p14="http://schemas.microsoft.com/office/powerpoint/2010/main" val="781941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996464440"/>
                    </a:ext>
                  </a:extLst>
                </a:gridCol>
                <a:gridCol w="2962656">
                  <a:extLst>
                    <a:ext uri="{9D8B030D-6E8A-4147-A177-3AD203B41FA5}">
                      <a16:colId xmlns:a16="http://schemas.microsoft.com/office/drawing/2014/main" val="599963595"/>
                    </a:ext>
                  </a:extLst>
                </a:gridCol>
                <a:gridCol w="1728216">
                  <a:extLst>
                    <a:ext uri="{9D8B030D-6E8A-4147-A177-3AD203B41FA5}">
                      <a16:colId xmlns:a16="http://schemas.microsoft.com/office/drawing/2014/main" val="2771536115"/>
                    </a:ext>
                  </a:extLst>
                </a:gridCol>
                <a:gridCol w="2551176">
                  <a:extLst>
                    <a:ext uri="{9D8B030D-6E8A-4147-A177-3AD203B41FA5}">
                      <a16:colId xmlns:a16="http://schemas.microsoft.com/office/drawing/2014/main" val="30668225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3666898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infineoncareers - 2021-10-01 13:05:31</a:t>
                      </a:r>
                      <a:r>
                        <a:rPr kumimoji="0" lang="en-US" sz="1000" b="0" i="0" u="none" strike="noStrike" kern="1200" cap="none" spc="0" normalizeH="0" baseline="0" noProof="0">
                          <a:ln>
                            <a:noFill/>
                          </a:ln>
                          <a:solidFill>
                            <a:prstClr val="black"/>
                          </a:solidFill>
                          <a:effectLst/>
                          <a:uLnTx/>
                          <a:uFillTx/>
                          <a:latin typeface="+mn-lt"/>
                          <a:ea typeface="+mn-ea"/>
                          <a:cs typeface="+mn-cs"/>
                        </a:rPr>
                        <a:t>
 (🇩🇪) Hallo, ich bin Manuel! Im September startete mein virtueller Auslandsaufenhalt aus dem Labor Regensburg. Dort durfte ich im Logistik-Team der Abteilung arbeiten. Während dieser Zeit arbeitete ich mit Kolleg*innen aus Wuxi, Villach und München zusammen mit dem Ziel ein Konzept zu erarbeiten. Dieses habe ich am Ende meines virtuellen Auslandsaufenthalts präsentiert. In den zwei Wochen habe ich viele interessante Erfahrungen sammeln können und viel über internationale Zusammenarbeit lernen können.
---
(🇬🇧) Hi, my name is Manuel! In September, I started my virtual time abroad in the Lab Regensburg and was part of the Logistics department. During my time there, I got to work with colleagues from Wuxi, Villach and Munich with the goal to establish a concept. I presented this topic at the end of my virtual time abroad and was able to experience many new things and learned a lot about international cooperation.
#beInfineon #Infineon #virtualtimeabroad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243411132_962934260922540_678556720351208024_n.jpg?_nc_cat=107&amp;ccb=1-5&amp;_nc_sid=8ae9d6&amp;_nc_ohc=ohfgRKJ2qvkAX8-YSRs&amp;_nc_ht=scontent-iad3-2.cdninstagram.com&amp;edm=AL-3X8kEAAAA&amp;oh=010163702a05006f02b16253ee873888&amp;oe=61AABAC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580522145"/>
                  </a:ext>
                </a:extLst>
              </a:tr>
            </a:tbl>
          </a:graphicData>
        </a:graphic>
      </p:graphicFrame>
      <p:sp>
        <p:nvSpPr>
          <p:cNvPr id="4" name="Text Placeholder 3">
            <a:extLst>
              <a:ext uri="{FF2B5EF4-FFF2-40B4-BE49-F238E27FC236}">
                <a16:creationId xmlns:a16="http://schemas.microsoft.com/office/drawing/2014/main" id="{738845EA-D3E1-4AEA-8D6B-E8E98168FD10}"/>
              </a:ext>
            </a:extLst>
          </p:cNvPr>
          <p:cNvSpPr>
            <a:spLocks noGrp="1"/>
          </p:cNvSpPr>
          <p:nvPr>
            <p:ph type="body" sz="quarter" idx="14"/>
          </p:nvPr>
        </p:nvSpPr>
        <p:spPr/>
        <p:txBody>
          <a:bodyPr/>
          <a:lstStyle/>
          <a:p>
            <a:r>
              <a:rPr lang="en-US"/>
              <a:t>01/27/2020 - 11/22/2021</a:t>
            </a:r>
          </a:p>
        </p:txBody>
      </p:sp>
    </p:spTree>
    <p:extLst>
      <p:ext uri="{BB962C8B-B14F-4D97-AF65-F5344CB8AC3E}">
        <p14:creationId xmlns:p14="http://schemas.microsoft.com/office/powerpoint/2010/main" val="19252248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1B08A-E35B-4A47-9B5B-474F3986DEA2}"/>
              </a:ext>
            </a:extLst>
          </p:cNvPr>
          <p:cNvSpPr>
            <a:spLocks noGrp="1"/>
          </p:cNvSpPr>
          <p:nvPr>
            <p:ph type="title"/>
          </p:nvPr>
        </p:nvSpPr>
        <p:spPr/>
        <p:txBody>
          <a:bodyPr/>
          <a:lstStyle/>
          <a:p>
            <a:r>
              <a:rPr lang="en-US"/>
              <a:t>Overall All Taggable Posts Table | All profiles - 11 of 20</a:t>
            </a:r>
          </a:p>
        </p:txBody>
      </p:sp>
      <p:graphicFrame>
        <p:nvGraphicFramePr>
          <p:cNvPr id="5" name="Table Placeholder 4">
            <a:extLst>
              <a:ext uri="{FF2B5EF4-FFF2-40B4-BE49-F238E27FC236}">
                <a16:creationId xmlns:a16="http://schemas.microsoft.com/office/drawing/2014/main" id="{BC255948-A13F-4F18-92F7-525472FB55A9}"/>
              </a:ext>
            </a:extLst>
          </p:cNvPr>
          <p:cNvGraphicFramePr>
            <a:graphicFrameLocks noGrp="1"/>
          </p:cNvGraphicFramePr>
          <p:nvPr>
            <p:ph type="tbl" sz="quarter" idx="13"/>
            <p:extLst>
              <p:ext uri="{D42A27DB-BD31-4B8C-83A1-F6EECF244321}">
                <p14:modId xmlns:p14="http://schemas.microsoft.com/office/powerpoint/2010/main" val="4221948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262432859"/>
                    </a:ext>
                  </a:extLst>
                </a:gridCol>
                <a:gridCol w="2962656">
                  <a:extLst>
                    <a:ext uri="{9D8B030D-6E8A-4147-A177-3AD203B41FA5}">
                      <a16:colId xmlns:a16="http://schemas.microsoft.com/office/drawing/2014/main" val="3321983724"/>
                    </a:ext>
                  </a:extLst>
                </a:gridCol>
                <a:gridCol w="1728216">
                  <a:extLst>
                    <a:ext uri="{9D8B030D-6E8A-4147-A177-3AD203B41FA5}">
                      <a16:colId xmlns:a16="http://schemas.microsoft.com/office/drawing/2014/main" val="2977267505"/>
                    </a:ext>
                  </a:extLst>
                </a:gridCol>
                <a:gridCol w="2551176">
                  <a:extLst>
                    <a:ext uri="{9D8B030D-6E8A-4147-A177-3AD203B41FA5}">
                      <a16:colId xmlns:a16="http://schemas.microsoft.com/office/drawing/2014/main" val="692243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3232894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AG - 2021-10-01 13:05:03</a:t>
                      </a:r>
                      <a:r>
                        <a:rPr kumimoji="0" lang="en-US" sz="1000" b="0" i="0" u="none" strike="noStrike" kern="1200" cap="none" spc="0" normalizeH="0" baseline="0" noProof="0">
                          <a:ln>
                            <a:noFill/>
                          </a:ln>
                          <a:solidFill>
                            <a:prstClr val="black"/>
                          </a:solidFill>
                          <a:effectLst/>
                          <a:uLnTx/>
                          <a:uFillTx/>
                          <a:latin typeface="+mn-lt"/>
                          <a:ea typeface="+mn-ea"/>
                          <a:cs typeface="+mn-cs"/>
                        </a:rPr>
                        <a:t>
 (🇩🇪) Hallo, ich bin Manuel! Im September startete mein virtueller Auslandsaufenhalt aus dem Labor Regensburg. Dort durfte ich im Logistik-Team der Abteilung arbeiten. Während dieser Zeit arbeitete ich mit Kolleg*innen aus Wuxi, Villach und München zusammen mit dem Ziel ein Konzept zu erarbeiten. Dieses habe ich am Ende meines virtuellen Auslandsaufenthalts präsentiert. In den zwei Wochen habe ich viele interessante Erfahrungen gesammelt und viel über internationale Zusammenarbeit lernen können.
---
(🇬🇧) Hi, my name is Manuel! In September, I started my virtual time abroad in the Lab Regensburg and was part of the Logistics department. During my time there, I got to work with colleagues from Wuxi, Villach and Munich with the goal to establish a concept. I presented this topic at the end of my virtual time abroad and was able to experience many new things and learned a lot about international cooperation.
#beInfineon #Infineon #virtualtimeabroad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https://quintly-image-storage.s3.amazonaws.com/323e793a7b45fb28bc38947d5f5d1b55/e10999fce18b940a947a7b3ab69e23f8.jpg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932056168"/>
                  </a:ext>
                </a:extLst>
              </a:tr>
            </a:tbl>
          </a:graphicData>
        </a:graphic>
      </p:graphicFrame>
      <p:sp>
        <p:nvSpPr>
          <p:cNvPr id="4" name="Text Placeholder 3">
            <a:extLst>
              <a:ext uri="{FF2B5EF4-FFF2-40B4-BE49-F238E27FC236}">
                <a16:creationId xmlns:a16="http://schemas.microsoft.com/office/drawing/2014/main" id="{0C78A0D5-7E8E-42D2-B78B-1219C1E131CA}"/>
              </a:ext>
            </a:extLst>
          </p:cNvPr>
          <p:cNvSpPr>
            <a:spLocks noGrp="1"/>
          </p:cNvSpPr>
          <p:nvPr>
            <p:ph type="body" sz="quarter" idx="14"/>
          </p:nvPr>
        </p:nvSpPr>
        <p:spPr/>
        <p:txBody>
          <a:bodyPr/>
          <a:lstStyle/>
          <a:p>
            <a:r>
              <a:rPr lang="en-US"/>
              <a:t>01/27/2020 - 11/22/2021</a:t>
            </a:r>
          </a:p>
        </p:txBody>
      </p:sp>
    </p:spTree>
    <p:extLst>
      <p:ext uri="{BB962C8B-B14F-4D97-AF65-F5344CB8AC3E}">
        <p14:creationId xmlns:p14="http://schemas.microsoft.com/office/powerpoint/2010/main" val="12169222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AF6A8-D44B-478F-98D2-EB603FC67846}"/>
              </a:ext>
            </a:extLst>
          </p:cNvPr>
          <p:cNvSpPr>
            <a:spLocks noGrp="1"/>
          </p:cNvSpPr>
          <p:nvPr>
            <p:ph type="title"/>
          </p:nvPr>
        </p:nvSpPr>
        <p:spPr/>
        <p:txBody>
          <a:bodyPr/>
          <a:lstStyle/>
          <a:p>
            <a:r>
              <a:rPr lang="en-US"/>
              <a:t>Overall All Taggable Posts Table | All profiles - 12 of 20</a:t>
            </a:r>
          </a:p>
        </p:txBody>
      </p:sp>
      <p:graphicFrame>
        <p:nvGraphicFramePr>
          <p:cNvPr id="5" name="Table Placeholder 4">
            <a:extLst>
              <a:ext uri="{FF2B5EF4-FFF2-40B4-BE49-F238E27FC236}">
                <a16:creationId xmlns:a16="http://schemas.microsoft.com/office/drawing/2014/main" id="{1B07E9A8-3289-4372-BD8F-D100D73A53AA}"/>
              </a:ext>
            </a:extLst>
          </p:cNvPr>
          <p:cNvGraphicFramePr>
            <a:graphicFrameLocks noGrp="1"/>
          </p:cNvGraphicFramePr>
          <p:nvPr>
            <p:ph type="tbl" sz="quarter" idx="13"/>
            <p:extLst>
              <p:ext uri="{D42A27DB-BD31-4B8C-83A1-F6EECF244321}">
                <p14:modId xmlns:p14="http://schemas.microsoft.com/office/powerpoint/2010/main" val="2544951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778082559"/>
                    </a:ext>
                  </a:extLst>
                </a:gridCol>
                <a:gridCol w="2962656">
                  <a:extLst>
                    <a:ext uri="{9D8B030D-6E8A-4147-A177-3AD203B41FA5}">
                      <a16:colId xmlns:a16="http://schemas.microsoft.com/office/drawing/2014/main" val="1861066353"/>
                    </a:ext>
                  </a:extLst>
                </a:gridCol>
                <a:gridCol w="1728216">
                  <a:extLst>
                    <a:ext uri="{9D8B030D-6E8A-4147-A177-3AD203B41FA5}">
                      <a16:colId xmlns:a16="http://schemas.microsoft.com/office/drawing/2014/main" val="1195901637"/>
                    </a:ext>
                  </a:extLst>
                </a:gridCol>
                <a:gridCol w="2551176">
                  <a:extLst>
                    <a:ext uri="{9D8B030D-6E8A-4147-A177-3AD203B41FA5}">
                      <a16:colId xmlns:a16="http://schemas.microsoft.com/office/drawing/2014/main" val="5907131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4203092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- 2021-09-30 08:00:07</a:t>
                      </a:r>
                      <a:r>
                        <a:rPr kumimoji="0" lang="en-US" sz="1000" b="0" i="0" u="none" strike="noStrike" kern="1200" cap="none" spc="0" normalizeH="0" baseline="0" noProof="0">
                          <a:ln>
                            <a:noFill/>
                          </a:ln>
                          <a:solidFill>
                            <a:prstClr val="black"/>
                          </a:solidFill>
                          <a:effectLst/>
                          <a:uLnTx/>
                          <a:uFillTx/>
                          <a:latin typeface="+mn-lt"/>
                          <a:ea typeface="+mn-ea"/>
                          <a:cs typeface="+mn-cs"/>
                        </a:rPr>
                        <a:t>
 "I can discover new ideas while discovering startups, and see how to apply new technologies to realize these ideas together. Also, it is a wonderful experience to help accelerate the startup´s product development based on Infineon´s #engineering expertise." 
Check out more about #startup cooperation at #Infineon !
#WeAreInfineon #InnoWafer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https://cdn-assets.facelift-cloud.com/uploads/assets/4953/20210915122017_16axiwhg5idcwgs00ow4wo0oc0w848c0cgwog0ocgko084cgok.png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163825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- 2021-09-08 12:30:07</a:t>
                      </a:r>
                      <a:r>
                        <a:rPr kumimoji="0" lang="en-US" sz="1000" b="0" i="0" u="none" strike="noStrike" kern="1200" cap="none" spc="0" normalizeH="0" baseline="0" noProof="0">
                          <a:ln>
                            <a:noFill/>
                          </a:ln>
                          <a:solidFill>
                            <a:prstClr val="black"/>
                          </a:solidFill>
                          <a:effectLst/>
                          <a:uLnTx/>
                          <a:uFillTx/>
                          <a:latin typeface="+mn-lt"/>
                          <a:ea typeface="+mn-ea"/>
                          <a:cs typeface="+mn-cs"/>
                        </a:rPr>
                        <a:t>
 Are you interested in how to make electric grids more efficient? 
&gt;&gt; Listen to our new podcast about our cooperation with the startup BL!XT! 
#Infineon #Startup #Cooperation #Innovation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https://cdn-assets.facelift-cloud.com/uploads/assets/4953/20210908120327_2g0522il6twk4swg040c4scok004cgs84gs88ck4s8o0gksc0k.png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105654973"/>
                  </a:ext>
                </a:extLst>
              </a:tr>
            </a:tbl>
          </a:graphicData>
        </a:graphic>
      </p:graphicFrame>
      <p:sp>
        <p:nvSpPr>
          <p:cNvPr id="4" name="Text Placeholder 3">
            <a:extLst>
              <a:ext uri="{FF2B5EF4-FFF2-40B4-BE49-F238E27FC236}">
                <a16:creationId xmlns:a16="http://schemas.microsoft.com/office/drawing/2014/main" id="{5C7E8618-BBA8-46AC-BB1B-69858617DD9D}"/>
              </a:ext>
            </a:extLst>
          </p:cNvPr>
          <p:cNvSpPr>
            <a:spLocks noGrp="1"/>
          </p:cNvSpPr>
          <p:nvPr>
            <p:ph type="body" sz="quarter" idx="14"/>
          </p:nvPr>
        </p:nvSpPr>
        <p:spPr/>
        <p:txBody>
          <a:bodyPr/>
          <a:lstStyle/>
          <a:p>
            <a:r>
              <a:rPr lang="en-US"/>
              <a:t>01/27/2020 - 11/22/2021</a:t>
            </a:r>
          </a:p>
        </p:txBody>
      </p:sp>
    </p:spTree>
    <p:extLst>
      <p:ext uri="{BB962C8B-B14F-4D97-AF65-F5344CB8AC3E}">
        <p14:creationId xmlns:p14="http://schemas.microsoft.com/office/powerpoint/2010/main" val="40682337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12A3C-CC46-4BE0-B0D0-02937E004B69}"/>
              </a:ext>
            </a:extLst>
          </p:cNvPr>
          <p:cNvSpPr>
            <a:spLocks noGrp="1"/>
          </p:cNvSpPr>
          <p:nvPr>
            <p:ph type="title"/>
          </p:nvPr>
        </p:nvSpPr>
        <p:spPr/>
        <p:txBody>
          <a:bodyPr/>
          <a:lstStyle/>
          <a:p>
            <a:r>
              <a:rPr lang="en-US"/>
              <a:t>Overall All Taggable Posts Table | All profiles - 13 of 20</a:t>
            </a:r>
          </a:p>
        </p:txBody>
      </p:sp>
      <p:graphicFrame>
        <p:nvGraphicFramePr>
          <p:cNvPr id="5" name="Table Placeholder 4">
            <a:extLst>
              <a:ext uri="{FF2B5EF4-FFF2-40B4-BE49-F238E27FC236}">
                <a16:creationId xmlns:a16="http://schemas.microsoft.com/office/drawing/2014/main" id="{E226F65E-0BA7-4EF3-9B48-C61518E45029}"/>
              </a:ext>
            </a:extLst>
          </p:cNvPr>
          <p:cNvGraphicFramePr>
            <a:graphicFrameLocks noGrp="1"/>
          </p:cNvGraphicFramePr>
          <p:nvPr>
            <p:ph type="tbl" sz="quarter" idx="13"/>
            <p:extLst>
              <p:ext uri="{D42A27DB-BD31-4B8C-83A1-F6EECF244321}">
                <p14:modId xmlns:p14="http://schemas.microsoft.com/office/powerpoint/2010/main" val="29753450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738647426"/>
                    </a:ext>
                  </a:extLst>
                </a:gridCol>
                <a:gridCol w="2962656">
                  <a:extLst>
                    <a:ext uri="{9D8B030D-6E8A-4147-A177-3AD203B41FA5}">
                      <a16:colId xmlns:a16="http://schemas.microsoft.com/office/drawing/2014/main" val="2804112678"/>
                    </a:ext>
                  </a:extLst>
                </a:gridCol>
                <a:gridCol w="1728216">
                  <a:extLst>
                    <a:ext uri="{9D8B030D-6E8A-4147-A177-3AD203B41FA5}">
                      <a16:colId xmlns:a16="http://schemas.microsoft.com/office/drawing/2014/main" val="905461120"/>
                    </a:ext>
                  </a:extLst>
                </a:gridCol>
                <a:gridCol w="2551176">
                  <a:extLst>
                    <a:ext uri="{9D8B030D-6E8A-4147-A177-3AD203B41FA5}">
                      <a16:colId xmlns:a16="http://schemas.microsoft.com/office/drawing/2014/main" val="39775197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2532887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- 2021-08-26 12:00:13</a:t>
                      </a:r>
                      <a:r>
                        <a:rPr kumimoji="0" lang="en-US" sz="1000" b="0" i="0" u="none" strike="noStrike" kern="1200" cap="none" spc="0" normalizeH="0" baseline="0" noProof="0">
                          <a:ln>
                            <a:noFill/>
                          </a:ln>
                          <a:solidFill>
                            <a:prstClr val="black"/>
                          </a:solidFill>
                          <a:effectLst/>
                          <a:uLnTx/>
                          <a:uFillTx/>
                          <a:latin typeface="+mn-lt"/>
                          <a:ea typeface="+mn-ea"/>
                          <a:cs typeface="+mn-cs"/>
                        </a:rPr>
                        <a:t>
 "Startups are a joy to work with. Their passion, their energy, and their commitment to a vision are inspiring.  In a perfect world when we work together, they get to leverage our technology and our scale, while we get so see the new potentials they can achieve with these boosts. What I really enjoy about my role at Infineon is that I get to work with inspiring people and help them succeed across multiple areas – from medical devices, to consumer IoT, to industrial automation solutions." Learn more about startup cooperation at Infineon! #Startups #WeAreInfineon #Cooperation #InnoWafer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https://cdn-assets.facelift-cloud.com/uploads/assets/4953/20210803125701_5g8r5u98xx0cc48cs4ocog0gs44cw48ccgcwook0gs848wwswk.png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116625305"/>
                  </a:ext>
                </a:extLst>
              </a:tr>
            </a:tbl>
          </a:graphicData>
        </a:graphic>
      </p:graphicFrame>
      <p:sp>
        <p:nvSpPr>
          <p:cNvPr id="4" name="Text Placeholder 3">
            <a:extLst>
              <a:ext uri="{FF2B5EF4-FFF2-40B4-BE49-F238E27FC236}">
                <a16:creationId xmlns:a16="http://schemas.microsoft.com/office/drawing/2014/main" id="{A111555D-3706-46C8-8E2B-6F8E8611C26C}"/>
              </a:ext>
            </a:extLst>
          </p:cNvPr>
          <p:cNvSpPr>
            <a:spLocks noGrp="1"/>
          </p:cNvSpPr>
          <p:nvPr>
            <p:ph type="body" sz="quarter" idx="14"/>
          </p:nvPr>
        </p:nvSpPr>
        <p:spPr/>
        <p:txBody>
          <a:bodyPr/>
          <a:lstStyle/>
          <a:p>
            <a:r>
              <a:rPr lang="en-US"/>
              <a:t>01/27/2020 - 11/22/2021</a:t>
            </a:r>
          </a:p>
        </p:txBody>
      </p:sp>
    </p:spTree>
    <p:extLst>
      <p:ext uri="{BB962C8B-B14F-4D97-AF65-F5344CB8AC3E}">
        <p14:creationId xmlns:p14="http://schemas.microsoft.com/office/powerpoint/2010/main" val="12237588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2879D-FDD9-40A1-B508-47CF585D1ECF}"/>
              </a:ext>
            </a:extLst>
          </p:cNvPr>
          <p:cNvSpPr>
            <a:spLocks noGrp="1"/>
          </p:cNvSpPr>
          <p:nvPr>
            <p:ph type="title"/>
          </p:nvPr>
        </p:nvSpPr>
        <p:spPr/>
        <p:txBody>
          <a:bodyPr/>
          <a:lstStyle/>
          <a:p>
            <a:r>
              <a:rPr lang="en-US"/>
              <a:t>Overall All Taggable Posts Table | All profiles - 14 of 20</a:t>
            </a:r>
          </a:p>
        </p:txBody>
      </p:sp>
      <p:graphicFrame>
        <p:nvGraphicFramePr>
          <p:cNvPr id="5" name="Table Placeholder 4">
            <a:extLst>
              <a:ext uri="{FF2B5EF4-FFF2-40B4-BE49-F238E27FC236}">
                <a16:creationId xmlns:a16="http://schemas.microsoft.com/office/drawing/2014/main" id="{86BE30B0-4EFE-4D9A-9111-012C8323D22F}"/>
              </a:ext>
            </a:extLst>
          </p:cNvPr>
          <p:cNvGraphicFramePr>
            <a:graphicFrameLocks noGrp="1"/>
          </p:cNvGraphicFramePr>
          <p:nvPr>
            <p:ph type="tbl" sz="quarter" idx="13"/>
            <p:extLst>
              <p:ext uri="{D42A27DB-BD31-4B8C-83A1-F6EECF244321}">
                <p14:modId xmlns:p14="http://schemas.microsoft.com/office/powerpoint/2010/main" val="30868223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107219658"/>
                    </a:ext>
                  </a:extLst>
                </a:gridCol>
                <a:gridCol w="2962656">
                  <a:extLst>
                    <a:ext uri="{9D8B030D-6E8A-4147-A177-3AD203B41FA5}">
                      <a16:colId xmlns:a16="http://schemas.microsoft.com/office/drawing/2014/main" val="4154914429"/>
                    </a:ext>
                  </a:extLst>
                </a:gridCol>
                <a:gridCol w="1728216">
                  <a:extLst>
                    <a:ext uri="{9D8B030D-6E8A-4147-A177-3AD203B41FA5}">
                      <a16:colId xmlns:a16="http://schemas.microsoft.com/office/drawing/2014/main" val="832428371"/>
                    </a:ext>
                  </a:extLst>
                </a:gridCol>
                <a:gridCol w="2551176">
                  <a:extLst>
                    <a:ext uri="{9D8B030D-6E8A-4147-A177-3AD203B41FA5}">
                      <a16:colId xmlns:a16="http://schemas.microsoft.com/office/drawing/2014/main" val="2703772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2353044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- 2021-08-25 12:00:09</a:t>
                      </a:r>
                      <a:r>
                        <a:rPr kumimoji="0" lang="en-US" sz="1000" b="0" i="0" u="none" strike="noStrike" kern="1200" cap="none" spc="0" normalizeH="0" baseline="0" noProof="0">
                          <a:ln>
                            <a:noFill/>
                          </a:ln>
                          <a:solidFill>
                            <a:prstClr val="black"/>
                          </a:solidFill>
                          <a:effectLst/>
                          <a:uLnTx/>
                          <a:uFillTx/>
                          <a:latin typeface="+mn-lt"/>
                          <a:ea typeface="+mn-ea"/>
                          <a:cs typeface="+mn-cs"/>
                        </a:rPr>
                        <a:t>
 The keynote series “electronic pulse” gives insights into success stories of #startups within the #electronic sector. Together with our partnering networks of FH Technikum Wien, Factory Hub Vienna and Industry meets Makers, we present a variety of immersive and exciting talks. Use this chance to connect to the #innovative minds of our industry and obtain valuable information on the founding process for electronic startups.
👉Register here: https://infineon.avature.net/electronicpulse
#Infineon #InfineonHub #startupstories #hardware #innowafer #industrymeetsmakers #IMM21 #FHTW #plasmateria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https://media-exp1.licdn.com/dms/image/C4D22AQEF3Ck9Vpt-2g/feedshare-shrink_1280/0/1629892808215?e=1639612800&amp;v=beta&amp;t=3rRwtfblc46HflKpw7iOFw6cZ_nDzaUiHMSm6HvGOy4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890355242"/>
                  </a:ext>
                </a:extLst>
              </a:tr>
            </a:tbl>
          </a:graphicData>
        </a:graphic>
      </p:graphicFrame>
      <p:sp>
        <p:nvSpPr>
          <p:cNvPr id="4" name="Text Placeholder 3">
            <a:extLst>
              <a:ext uri="{FF2B5EF4-FFF2-40B4-BE49-F238E27FC236}">
                <a16:creationId xmlns:a16="http://schemas.microsoft.com/office/drawing/2014/main" id="{66FB9BE6-EB5E-4E77-A008-65B57B67D983}"/>
              </a:ext>
            </a:extLst>
          </p:cNvPr>
          <p:cNvSpPr>
            <a:spLocks noGrp="1"/>
          </p:cNvSpPr>
          <p:nvPr>
            <p:ph type="body" sz="quarter" idx="14"/>
          </p:nvPr>
        </p:nvSpPr>
        <p:spPr/>
        <p:txBody>
          <a:bodyPr/>
          <a:lstStyle/>
          <a:p>
            <a:r>
              <a:rPr lang="en-US"/>
              <a:t>01/27/2020 - 11/22/2021</a:t>
            </a:r>
          </a:p>
        </p:txBody>
      </p:sp>
    </p:spTree>
    <p:extLst>
      <p:ext uri="{BB962C8B-B14F-4D97-AF65-F5344CB8AC3E}">
        <p14:creationId xmlns:p14="http://schemas.microsoft.com/office/powerpoint/2010/main" val="14878272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3F15D-4034-4247-834D-D42B096DF963}"/>
              </a:ext>
            </a:extLst>
          </p:cNvPr>
          <p:cNvSpPr>
            <a:spLocks noGrp="1"/>
          </p:cNvSpPr>
          <p:nvPr>
            <p:ph type="title"/>
          </p:nvPr>
        </p:nvSpPr>
        <p:spPr/>
        <p:txBody>
          <a:bodyPr/>
          <a:lstStyle/>
          <a:p>
            <a:r>
              <a:rPr lang="en-US"/>
              <a:t>Overall All Taggable Posts Table | All profiles - 15 of 20</a:t>
            </a:r>
          </a:p>
        </p:txBody>
      </p:sp>
      <p:graphicFrame>
        <p:nvGraphicFramePr>
          <p:cNvPr id="5" name="Table Placeholder 4">
            <a:extLst>
              <a:ext uri="{FF2B5EF4-FFF2-40B4-BE49-F238E27FC236}">
                <a16:creationId xmlns:a16="http://schemas.microsoft.com/office/drawing/2014/main" id="{7B6698EF-D41F-42AE-82FC-58338D53BDC5}"/>
              </a:ext>
            </a:extLst>
          </p:cNvPr>
          <p:cNvGraphicFramePr>
            <a:graphicFrameLocks noGrp="1"/>
          </p:cNvGraphicFramePr>
          <p:nvPr>
            <p:ph type="tbl" sz="quarter" idx="13"/>
            <p:extLst>
              <p:ext uri="{D42A27DB-BD31-4B8C-83A1-F6EECF244321}">
                <p14:modId xmlns:p14="http://schemas.microsoft.com/office/powerpoint/2010/main" val="691983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993985236"/>
                    </a:ext>
                  </a:extLst>
                </a:gridCol>
                <a:gridCol w="2962656">
                  <a:extLst>
                    <a:ext uri="{9D8B030D-6E8A-4147-A177-3AD203B41FA5}">
                      <a16:colId xmlns:a16="http://schemas.microsoft.com/office/drawing/2014/main" val="2618982031"/>
                    </a:ext>
                  </a:extLst>
                </a:gridCol>
                <a:gridCol w="1728216">
                  <a:extLst>
                    <a:ext uri="{9D8B030D-6E8A-4147-A177-3AD203B41FA5}">
                      <a16:colId xmlns:a16="http://schemas.microsoft.com/office/drawing/2014/main" val="1012724397"/>
                    </a:ext>
                  </a:extLst>
                </a:gridCol>
                <a:gridCol w="2551176">
                  <a:extLst>
                    <a:ext uri="{9D8B030D-6E8A-4147-A177-3AD203B41FA5}">
                      <a16:colId xmlns:a16="http://schemas.microsoft.com/office/drawing/2014/main" val="42323300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2201356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AG - 2021-08-25 12:00:03</a:t>
                      </a:r>
                      <a:r>
                        <a:rPr kumimoji="0" lang="en-US" sz="1000" b="0" i="0" u="none" strike="noStrike" kern="1200" cap="none" spc="0" normalizeH="0" baseline="0" noProof="0">
                          <a:ln>
                            <a:noFill/>
                          </a:ln>
                          <a:solidFill>
                            <a:prstClr val="black"/>
                          </a:solidFill>
                          <a:effectLst/>
                          <a:uLnTx/>
                          <a:uFillTx/>
                          <a:latin typeface="+mn-lt"/>
                          <a:ea typeface="+mn-ea"/>
                          <a:cs typeface="+mn-cs"/>
                        </a:rPr>
                        <a:t>
 The keynote series “electronic pulse” gives insights into success stories of #startups within the #electronic sector. Together with our partnering networks of FH Technikum Wien, Factory Hub Vienna and Industry meets Makers, we present a variety of immersive and exciting talks. Use this chance to connect to the #innovative minds of our industry and obtain valuable information on the founding process for electronic startups.
👉Register here: https://infineon.avature.net/electronicpulse
#Infineon #InfineonHub #startupstories #hardware #innowafer #industrymeetsmakers #IMM21 #FHTW #plasmateria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https://quintly-image-storage.s3.amazonaws.com/323e793a7b45fb28bc38947d5f5d1b55/c457fd74a461d96c06ff57de80aba90e.jpg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55833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- 2021-07-27 08:00:09</a:t>
                      </a:r>
                      <a:r>
                        <a:rPr kumimoji="0" lang="en-US" sz="1000" b="0" i="0" u="none" strike="noStrike" kern="1200" cap="none" spc="0" normalizeH="0" baseline="0" noProof="0">
                          <a:ln>
                            <a:noFill/>
                          </a:ln>
                          <a:solidFill>
                            <a:prstClr val="black"/>
                          </a:solidFill>
                          <a:effectLst/>
                          <a:uLnTx/>
                          <a:uFillTx/>
                          <a:latin typeface="+mn-lt"/>
                          <a:ea typeface="+mn-ea"/>
                          <a:cs typeface="+mn-cs"/>
                        </a:rPr>
                        <a:t>
 Start-ups are pushing our leading technology to its limits. I love watching them create new markets and bring the future into the present. Learn more about startup cooperation at Infineon! #Startups #WeAreInfineon #Cooperation #InnoWafer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https://cdn-assets.facelift-cloud.com/uploads/assets/4953/20210712132658_508klpuyn1oo40coogw0s44g4ckc444804cwsks4kgkgkk0o4o.png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656772086"/>
                  </a:ext>
                </a:extLst>
              </a:tr>
            </a:tbl>
          </a:graphicData>
        </a:graphic>
      </p:graphicFrame>
      <p:sp>
        <p:nvSpPr>
          <p:cNvPr id="4" name="Text Placeholder 3">
            <a:extLst>
              <a:ext uri="{FF2B5EF4-FFF2-40B4-BE49-F238E27FC236}">
                <a16:creationId xmlns:a16="http://schemas.microsoft.com/office/drawing/2014/main" id="{A53C5079-8886-4F6F-8AEB-CDE3746D9787}"/>
              </a:ext>
            </a:extLst>
          </p:cNvPr>
          <p:cNvSpPr>
            <a:spLocks noGrp="1"/>
          </p:cNvSpPr>
          <p:nvPr>
            <p:ph type="body" sz="quarter" idx="14"/>
          </p:nvPr>
        </p:nvSpPr>
        <p:spPr/>
        <p:txBody>
          <a:bodyPr/>
          <a:lstStyle/>
          <a:p>
            <a:r>
              <a:rPr lang="en-US"/>
              <a:t>01/27/2020 - 11/22/2021</a:t>
            </a:r>
          </a:p>
        </p:txBody>
      </p:sp>
    </p:spTree>
    <p:extLst>
      <p:ext uri="{BB962C8B-B14F-4D97-AF65-F5344CB8AC3E}">
        <p14:creationId xmlns:p14="http://schemas.microsoft.com/office/powerpoint/2010/main" val="42490177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AD8A6-4706-4258-AA52-5DC6B3FDAF2D}"/>
              </a:ext>
            </a:extLst>
          </p:cNvPr>
          <p:cNvSpPr>
            <a:spLocks noGrp="1"/>
          </p:cNvSpPr>
          <p:nvPr>
            <p:ph type="title"/>
          </p:nvPr>
        </p:nvSpPr>
        <p:spPr/>
        <p:txBody>
          <a:bodyPr/>
          <a:lstStyle/>
          <a:p>
            <a:r>
              <a:rPr lang="en-US"/>
              <a:t>Overall All Taggable Posts Table | All profiles - 16 of 20</a:t>
            </a:r>
          </a:p>
        </p:txBody>
      </p:sp>
      <p:graphicFrame>
        <p:nvGraphicFramePr>
          <p:cNvPr id="5" name="Table Placeholder 4">
            <a:extLst>
              <a:ext uri="{FF2B5EF4-FFF2-40B4-BE49-F238E27FC236}">
                <a16:creationId xmlns:a16="http://schemas.microsoft.com/office/drawing/2014/main" id="{1C6BF3A0-F722-4109-9810-AAA18D44AF83}"/>
              </a:ext>
            </a:extLst>
          </p:cNvPr>
          <p:cNvGraphicFramePr>
            <a:graphicFrameLocks noGrp="1"/>
          </p:cNvGraphicFramePr>
          <p:nvPr>
            <p:ph type="tbl" sz="quarter" idx="13"/>
            <p:extLst>
              <p:ext uri="{D42A27DB-BD31-4B8C-83A1-F6EECF244321}">
                <p14:modId xmlns:p14="http://schemas.microsoft.com/office/powerpoint/2010/main" val="432328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153812796"/>
                    </a:ext>
                  </a:extLst>
                </a:gridCol>
                <a:gridCol w="2962656">
                  <a:extLst>
                    <a:ext uri="{9D8B030D-6E8A-4147-A177-3AD203B41FA5}">
                      <a16:colId xmlns:a16="http://schemas.microsoft.com/office/drawing/2014/main" val="2746627424"/>
                    </a:ext>
                  </a:extLst>
                </a:gridCol>
                <a:gridCol w="1728216">
                  <a:extLst>
                    <a:ext uri="{9D8B030D-6E8A-4147-A177-3AD203B41FA5}">
                      <a16:colId xmlns:a16="http://schemas.microsoft.com/office/drawing/2014/main" val="779187684"/>
                    </a:ext>
                  </a:extLst>
                </a:gridCol>
                <a:gridCol w="2551176">
                  <a:extLst>
                    <a:ext uri="{9D8B030D-6E8A-4147-A177-3AD203B41FA5}">
                      <a16:colId xmlns:a16="http://schemas.microsoft.com/office/drawing/2014/main" val="13652093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3686728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- 2021-07-14 14:00:09</a:t>
                      </a:r>
                      <a:r>
                        <a:rPr kumimoji="0" lang="en-US" sz="1000" b="0" i="0" u="none" strike="noStrike" kern="1200" cap="none" spc="0" normalizeH="0" baseline="0" noProof="0">
                          <a:ln>
                            <a:noFill/>
                          </a:ln>
                          <a:solidFill>
                            <a:prstClr val="black"/>
                          </a:solidFill>
                          <a:effectLst/>
                          <a:uLnTx/>
                          <a:uFillTx/>
                          <a:latin typeface="+mn-lt"/>
                          <a:ea typeface="+mn-ea"/>
                          <a:cs typeface="+mn-cs"/>
                        </a:rPr>
                        <a:t>
 The Infineon Emerging Applications Lab at MCI | Management Center Innsbruck is using latest #Infineon chip solutions to develop system demonstrators for the global market. The cooperation is extended for another 2 years. Read more: https://t.co/MclTAwVzbG #sensor #technology https://t.co/Ydft4UPj2l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https://pbs.twimg.com/media/E6QxFBSXoAUX2CP.jpg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618545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- 2021-07-06 10:02:57</a:t>
                      </a:r>
                      <a:r>
                        <a:rPr kumimoji="0" lang="en-US" sz="1000" b="0" i="0" u="none" strike="noStrike" kern="1200" cap="none" spc="0" normalizeH="0" baseline="0" noProof="0">
                          <a:ln>
                            <a:noFill/>
                          </a:ln>
                          <a:solidFill>
                            <a:prstClr val="black"/>
                          </a:solidFill>
                          <a:effectLst/>
                          <a:uLnTx/>
                          <a:uFillTx/>
                          <a:latin typeface="+mn-lt"/>
                          <a:ea typeface="+mn-ea"/>
                          <a:cs typeface="+mn-cs"/>
                        </a:rPr>
                        <a:t>
 The keynote series “electronic pulse” gives insights into success stories of #startups within the #electronic sector. Together with our partnering networks of FH Technikum Wien, Factory Hub Vienna and Industry meets Makers, we present a variety of immersive and exciting talks. Use this chance to connect to the #innovative minds of our industry and obtain valuable information on the founding process for electronic startups.
Register here: https://infineon.avature.net/electronicpulse
#Infineon #InfineonHub #startupstories #hardware #innowafer #industrymeetsmakers #IMM21 #FHTW #pidso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https://media-exp1.licdn.com/dms/image/C4D22AQFKpX9g1tPFsg/feedshare-shrink_1280/0/1625565776688?e=1639612800&amp;v=beta&amp;t=BikqzsWUSOrtXS-sjPZcPMAoL-rJr-lZH8Y8Be48Aoo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193189461"/>
                  </a:ext>
                </a:extLst>
              </a:tr>
            </a:tbl>
          </a:graphicData>
        </a:graphic>
      </p:graphicFrame>
      <p:sp>
        <p:nvSpPr>
          <p:cNvPr id="4" name="Text Placeholder 3">
            <a:extLst>
              <a:ext uri="{FF2B5EF4-FFF2-40B4-BE49-F238E27FC236}">
                <a16:creationId xmlns:a16="http://schemas.microsoft.com/office/drawing/2014/main" id="{8C1B8356-C642-4257-AF24-B0199A8CA20F}"/>
              </a:ext>
            </a:extLst>
          </p:cNvPr>
          <p:cNvSpPr>
            <a:spLocks noGrp="1"/>
          </p:cNvSpPr>
          <p:nvPr>
            <p:ph type="body" sz="quarter" idx="14"/>
          </p:nvPr>
        </p:nvSpPr>
        <p:spPr/>
        <p:txBody>
          <a:bodyPr/>
          <a:lstStyle/>
          <a:p>
            <a:r>
              <a:rPr lang="en-US"/>
              <a:t>01/27/2020 - 11/22/2021</a:t>
            </a:r>
          </a:p>
        </p:txBody>
      </p:sp>
    </p:spTree>
    <p:extLst>
      <p:ext uri="{BB962C8B-B14F-4D97-AF65-F5344CB8AC3E}">
        <p14:creationId xmlns:p14="http://schemas.microsoft.com/office/powerpoint/2010/main" val="21097990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2B157-7A2F-4FB2-A1ED-4F093E34F2B9}"/>
              </a:ext>
            </a:extLst>
          </p:cNvPr>
          <p:cNvSpPr>
            <a:spLocks noGrp="1"/>
          </p:cNvSpPr>
          <p:nvPr>
            <p:ph type="title"/>
          </p:nvPr>
        </p:nvSpPr>
        <p:spPr/>
        <p:txBody>
          <a:bodyPr/>
          <a:lstStyle/>
          <a:p>
            <a:r>
              <a:rPr lang="en-US"/>
              <a:t>Overall All Taggable Posts Table | All profiles - 17 of 20</a:t>
            </a:r>
          </a:p>
        </p:txBody>
      </p:sp>
      <p:graphicFrame>
        <p:nvGraphicFramePr>
          <p:cNvPr id="5" name="Table Placeholder 4">
            <a:extLst>
              <a:ext uri="{FF2B5EF4-FFF2-40B4-BE49-F238E27FC236}">
                <a16:creationId xmlns:a16="http://schemas.microsoft.com/office/drawing/2014/main" id="{543DE0C2-C987-45AF-9AD0-72337500E562}"/>
              </a:ext>
            </a:extLst>
          </p:cNvPr>
          <p:cNvGraphicFramePr>
            <a:graphicFrameLocks noGrp="1"/>
          </p:cNvGraphicFramePr>
          <p:nvPr>
            <p:ph type="tbl" sz="quarter" idx="13"/>
            <p:extLst>
              <p:ext uri="{D42A27DB-BD31-4B8C-83A1-F6EECF244321}">
                <p14:modId xmlns:p14="http://schemas.microsoft.com/office/powerpoint/2010/main" val="689237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824162627"/>
                    </a:ext>
                  </a:extLst>
                </a:gridCol>
                <a:gridCol w="2962656">
                  <a:extLst>
                    <a:ext uri="{9D8B030D-6E8A-4147-A177-3AD203B41FA5}">
                      <a16:colId xmlns:a16="http://schemas.microsoft.com/office/drawing/2014/main" val="4047073368"/>
                    </a:ext>
                  </a:extLst>
                </a:gridCol>
                <a:gridCol w="1728216">
                  <a:extLst>
                    <a:ext uri="{9D8B030D-6E8A-4147-A177-3AD203B41FA5}">
                      <a16:colId xmlns:a16="http://schemas.microsoft.com/office/drawing/2014/main" val="4285749414"/>
                    </a:ext>
                  </a:extLst>
                </a:gridCol>
                <a:gridCol w="2551176">
                  <a:extLst>
                    <a:ext uri="{9D8B030D-6E8A-4147-A177-3AD203B41FA5}">
                      <a16:colId xmlns:a16="http://schemas.microsoft.com/office/drawing/2014/main" val="15088476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2343745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AG - 2021-07-06 10:00:44</a:t>
                      </a:r>
                      <a:r>
                        <a:rPr kumimoji="0" lang="en-US" sz="1000" b="0" i="0" u="none" strike="noStrike" kern="1200" cap="none" spc="0" normalizeH="0" baseline="0" noProof="0">
                          <a:ln>
                            <a:noFill/>
                          </a:ln>
                          <a:solidFill>
                            <a:prstClr val="black"/>
                          </a:solidFill>
                          <a:effectLst/>
                          <a:uLnTx/>
                          <a:uFillTx/>
                          <a:latin typeface="+mn-lt"/>
                          <a:ea typeface="+mn-ea"/>
                          <a:cs typeface="+mn-cs"/>
                        </a:rPr>
                        <a:t>
 The keynote series “electronic pulse” gives insights into success stories of #startups within the #electronic sector. Together with our partnering networks of FH Technikum Wien, Factory Hub Vienna and Industry meets Makers, we present a variety of immersive and exciting talks. Use this chance to connect to the #innovative minds of our industry and obtain valuable information on the founding process for electronic startups.
Register here: https://infineon.avature.net/electronicpulse
#Infineon #InfineonHub #startupstories #hardware #innowafer #industrymeetsmakers #IMM21 #FHTW #pidso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https://quintly-image-storage.s3.amazonaws.com/323e793a7b45fb28bc38947d5f5d1b55/2e3ea5a83a822bfd7403d308e6ccee07.png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791662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- 2021-06-24 12:00:02</a:t>
                      </a:r>
                      <a:r>
                        <a:rPr kumimoji="0" lang="en-US" sz="1000" b="0" i="0" u="none" strike="noStrike" kern="1200" cap="none" spc="0" normalizeH="0" baseline="0" noProof="0">
                          <a:ln>
                            <a:noFill/>
                          </a:ln>
                          <a:solidFill>
                            <a:prstClr val="black"/>
                          </a:solidFill>
                          <a:effectLst/>
                          <a:uLnTx/>
                          <a:uFillTx/>
                          <a:latin typeface="+mn-lt"/>
                          <a:ea typeface="+mn-ea"/>
                          <a:cs typeface="+mn-cs"/>
                        </a:rPr>
                        <a:t>
 "Startups work in innovative application areas that are of interest for Infineon. They also have a “fail fast culture” which we wish to imbibe." Learn more about startup cooperation at Infineon! #Startups #WeAreInfineon #Cooperation #InnoWafer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https://cdn-assets.facelift-cloud.com/uploads/assets/4953/20210609131008_2p7vagkuqv2844g4gc0040s0ogkgg0ss44kks4kwcwocwo4kg4.png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676863570"/>
                  </a:ext>
                </a:extLst>
              </a:tr>
            </a:tbl>
          </a:graphicData>
        </a:graphic>
      </p:graphicFrame>
      <p:sp>
        <p:nvSpPr>
          <p:cNvPr id="4" name="Text Placeholder 3">
            <a:extLst>
              <a:ext uri="{FF2B5EF4-FFF2-40B4-BE49-F238E27FC236}">
                <a16:creationId xmlns:a16="http://schemas.microsoft.com/office/drawing/2014/main" id="{BA4811C3-0EB5-4C58-9849-138D10165BB1}"/>
              </a:ext>
            </a:extLst>
          </p:cNvPr>
          <p:cNvSpPr>
            <a:spLocks noGrp="1"/>
          </p:cNvSpPr>
          <p:nvPr>
            <p:ph type="body" sz="quarter" idx="14"/>
          </p:nvPr>
        </p:nvSpPr>
        <p:spPr/>
        <p:txBody>
          <a:bodyPr/>
          <a:lstStyle/>
          <a:p>
            <a:r>
              <a:rPr lang="en-US"/>
              <a:t>01/27/2020 - 11/22/2021</a:t>
            </a:r>
          </a:p>
        </p:txBody>
      </p:sp>
    </p:spTree>
    <p:extLst>
      <p:ext uri="{BB962C8B-B14F-4D97-AF65-F5344CB8AC3E}">
        <p14:creationId xmlns:p14="http://schemas.microsoft.com/office/powerpoint/2010/main" val="9193157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34B65-3FBD-4ADC-A6BA-02E22887CE6D}"/>
              </a:ext>
            </a:extLst>
          </p:cNvPr>
          <p:cNvSpPr>
            <a:spLocks noGrp="1"/>
          </p:cNvSpPr>
          <p:nvPr>
            <p:ph type="title"/>
          </p:nvPr>
        </p:nvSpPr>
        <p:spPr/>
        <p:txBody>
          <a:bodyPr/>
          <a:lstStyle/>
          <a:p>
            <a:r>
              <a:rPr lang="en-US"/>
              <a:t>Overall All Taggable Posts Table | All profiles - 18 of 20</a:t>
            </a:r>
          </a:p>
        </p:txBody>
      </p:sp>
      <p:graphicFrame>
        <p:nvGraphicFramePr>
          <p:cNvPr id="5" name="Table Placeholder 4">
            <a:extLst>
              <a:ext uri="{FF2B5EF4-FFF2-40B4-BE49-F238E27FC236}">
                <a16:creationId xmlns:a16="http://schemas.microsoft.com/office/drawing/2014/main" id="{29E05244-54CE-459F-822D-EAA32C8562F2}"/>
              </a:ext>
            </a:extLst>
          </p:cNvPr>
          <p:cNvGraphicFramePr>
            <a:graphicFrameLocks noGrp="1"/>
          </p:cNvGraphicFramePr>
          <p:nvPr>
            <p:ph type="tbl" sz="quarter" idx="13"/>
            <p:extLst>
              <p:ext uri="{D42A27DB-BD31-4B8C-83A1-F6EECF244321}">
                <p14:modId xmlns:p14="http://schemas.microsoft.com/office/powerpoint/2010/main" val="32135149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730331899"/>
                    </a:ext>
                  </a:extLst>
                </a:gridCol>
                <a:gridCol w="2962656">
                  <a:extLst>
                    <a:ext uri="{9D8B030D-6E8A-4147-A177-3AD203B41FA5}">
                      <a16:colId xmlns:a16="http://schemas.microsoft.com/office/drawing/2014/main" val="2604787590"/>
                    </a:ext>
                  </a:extLst>
                </a:gridCol>
                <a:gridCol w="1728216">
                  <a:extLst>
                    <a:ext uri="{9D8B030D-6E8A-4147-A177-3AD203B41FA5}">
                      <a16:colId xmlns:a16="http://schemas.microsoft.com/office/drawing/2014/main" val="886491699"/>
                    </a:ext>
                  </a:extLst>
                </a:gridCol>
                <a:gridCol w="2551176">
                  <a:extLst>
                    <a:ext uri="{9D8B030D-6E8A-4147-A177-3AD203B41FA5}">
                      <a16:colId xmlns:a16="http://schemas.microsoft.com/office/drawing/2014/main" val="8317743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1996897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- 2021-06-16 14:00:10</a:t>
                      </a:r>
                      <a:r>
                        <a:rPr kumimoji="0" lang="en-US" sz="1000" b="0" i="0" u="none" strike="noStrike" kern="1200" cap="none" spc="0" normalizeH="0" baseline="0" noProof="0">
                          <a:ln>
                            <a:noFill/>
                          </a:ln>
                          <a:solidFill>
                            <a:prstClr val="black"/>
                          </a:solidFill>
                          <a:effectLst/>
                          <a:uLnTx/>
                          <a:uFillTx/>
                          <a:latin typeface="+mn-lt"/>
                          <a:ea typeface="+mn-ea"/>
                          <a:cs typeface="+mn-cs"/>
                        </a:rPr>
                        <a:t>
 The keynote series “electronic pulse” gives insights into success stories of #startups within the #electronic sector. Together with our partnering networks of FH Technikum Wien, Factory Hub Vienna and Industry meets Makers, we present a variety of immersive and exciting talks. Use this chance to connect to the #innovative minds of our industry and obtain valuable information on the founding process for electronic startups. 
👉Register here: https://infineon.avature.net/electronicpulse
#Infineon #InfineonHub #startupstories #hardware #innowafer #industrymeetsmakers #IMM2021 #FHTW #pidso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https://media-exp1.licdn.com/dms/image/C4D22AQFRYGIHPsSD_g/feedshare-shrink_1280/0/1623852009513?e=1639612800&amp;v=beta&amp;t=cEil7QlJGPBEAbnxidE5JT0J_ixX6bVTZIiKupuavXA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162447878"/>
                  </a:ext>
                </a:extLst>
              </a:tr>
            </a:tbl>
          </a:graphicData>
        </a:graphic>
      </p:graphicFrame>
      <p:sp>
        <p:nvSpPr>
          <p:cNvPr id="4" name="Text Placeholder 3">
            <a:extLst>
              <a:ext uri="{FF2B5EF4-FFF2-40B4-BE49-F238E27FC236}">
                <a16:creationId xmlns:a16="http://schemas.microsoft.com/office/drawing/2014/main" id="{33996B93-F5F6-4C3B-8E67-D2D4842E5AAF}"/>
              </a:ext>
            </a:extLst>
          </p:cNvPr>
          <p:cNvSpPr>
            <a:spLocks noGrp="1"/>
          </p:cNvSpPr>
          <p:nvPr>
            <p:ph type="body" sz="quarter" idx="14"/>
          </p:nvPr>
        </p:nvSpPr>
        <p:spPr/>
        <p:txBody>
          <a:bodyPr/>
          <a:lstStyle/>
          <a:p>
            <a:r>
              <a:rPr lang="en-US"/>
              <a:t>01/27/2020 - 11/22/2021</a:t>
            </a:r>
          </a:p>
        </p:txBody>
      </p:sp>
    </p:spTree>
    <p:extLst>
      <p:ext uri="{BB962C8B-B14F-4D97-AF65-F5344CB8AC3E}">
        <p14:creationId xmlns:p14="http://schemas.microsoft.com/office/powerpoint/2010/main" val="11426727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E3DFF-2220-4DC8-9222-8A3EC3A999AD}"/>
              </a:ext>
            </a:extLst>
          </p:cNvPr>
          <p:cNvSpPr>
            <a:spLocks noGrp="1"/>
          </p:cNvSpPr>
          <p:nvPr>
            <p:ph type="title"/>
          </p:nvPr>
        </p:nvSpPr>
        <p:spPr/>
        <p:txBody>
          <a:bodyPr/>
          <a:lstStyle/>
          <a:p>
            <a:r>
              <a:rPr lang="en-US"/>
              <a:t>Overall All Taggable Posts Table | All profiles - 19 of 20</a:t>
            </a:r>
          </a:p>
        </p:txBody>
      </p:sp>
      <p:graphicFrame>
        <p:nvGraphicFramePr>
          <p:cNvPr id="5" name="Table Placeholder 4">
            <a:extLst>
              <a:ext uri="{FF2B5EF4-FFF2-40B4-BE49-F238E27FC236}">
                <a16:creationId xmlns:a16="http://schemas.microsoft.com/office/drawing/2014/main" id="{451E9B4F-6110-49ED-8FE4-A148F42172B0}"/>
              </a:ext>
            </a:extLst>
          </p:cNvPr>
          <p:cNvGraphicFramePr>
            <a:graphicFrameLocks noGrp="1"/>
          </p:cNvGraphicFramePr>
          <p:nvPr>
            <p:ph type="tbl" sz="quarter" idx="13"/>
            <p:extLst>
              <p:ext uri="{D42A27DB-BD31-4B8C-83A1-F6EECF244321}">
                <p14:modId xmlns:p14="http://schemas.microsoft.com/office/powerpoint/2010/main" val="2945078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418683351"/>
                    </a:ext>
                  </a:extLst>
                </a:gridCol>
                <a:gridCol w="2962656">
                  <a:extLst>
                    <a:ext uri="{9D8B030D-6E8A-4147-A177-3AD203B41FA5}">
                      <a16:colId xmlns:a16="http://schemas.microsoft.com/office/drawing/2014/main" val="1207480374"/>
                    </a:ext>
                  </a:extLst>
                </a:gridCol>
                <a:gridCol w="1728216">
                  <a:extLst>
                    <a:ext uri="{9D8B030D-6E8A-4147-A177-3AD203B41FA5}">
                      <a16:colId xmlns:a16="http://schemas.microsoft.com/office/drawing/2014/main" val="4054712805"/>
                    </a:ext>
                  </a:extLst>
                </a:gridCol>
                <a:gridCol w="2551176">
                  <a:extLst>
                    <a:ext uri="{9D8B030D-6E8A-4147-A177-3AD203B41FA5}">
                      <a16:colId xmlns:a16="http://schemas.microsoft.com/office/drawing/2014/main" val="3640350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3869420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AG - 2021-06-16 14:00:03</a:t>
                      </a:r>
                      <a:r>
                        <a:rPr kumimoji="0" lang="en-US" sz="1000" b="0" i="0" u="none" strike="noStrike" kern="1200" cap="none" spc="0" normalizeH="0" baseline="0" noProof="0">
                          <a:ln>
                            <a:noFill/>
                          </a:ln>
                          <a:solidFill>
                            <a:prstClr val="black"/>
                          </a:solidFill>
                          <a:effectLst/>
                          <a:uLnTx/>
                          <a:uFillTx/>
                          <a:latin typeface="+mn-lt"/>
                          <a:ea typeface="+mn-ea"/>
                          <a:cs typeface="+mn-cs"/>
                        </a:rPr>
                        <a:t>
 The keynote series “electronic pulse” gives insights into success stories of #startups within the #electronic sector. Together with our partnering networks of FH Technikum Wien, Factory Hub Vienna and Industry meets Makers, we present a variety of immersive and exciting talks. Use this chance to connect to the #innovative minds of our industry and obtain valuable information on the founding process for electronic startups. 
👉Register here: https://infineon.avature.net/electronicpulse
#Infineon #InfineonHub #startupstories #hardware #innowafer #industrymeetsmakers #IMM2021 #FHTW #pidso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https://quintly-image-storage.s3.amazonaws.com/323e793a7b45fb28bc38947d5f5d1b55/9adce9893baeaa0e879a309bd4e12b6b.jpg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879873551"/>
                  </a:ext>
                </a:extLst>
              </a:tr>
            </a:tbl>
          </a:graphicData>
        </a:graphic>
      </p:graphicFrame>
      <p:sp>
        <p:nvSpPr>
          <p:cNvPr id="4" name="Text Placeholder 3">
            <a:extLst>
              <a:ext uri="{FF2B5EF4-FFF2-40B4-BE49-F238E27FC236}">
                <a16:creationId xmlns:a16="http://schemas.microsoft.com/office/drawing/2014/main" id="{8FFCB6A6-77F4-4D96-BE43-A8D0402F01CD}"/>
              </a:ext>
            </a:extLst>
          </p:cNvPr>
          <p:cNvSpPr>
            <a:spLocks noGrp="1"/>
          </p:cNvSpPr>
          <p:nvPr>
            <p:ph type="body" sz="quarter" idx="14"/>
          </p:nvPr>
        </p:nvSpPr>
        <p:spPr/>
        <p:txBody>
          <a:bodyPr/>
          <a:lstStyle/>
          <a:p>
            <a:r>
              <a:rPr lang="en-US"/>
              <a:t>01/27/2020 - 11/22/2021</a:t>
            </a:r>
          </a:p>
        </p:txBody>
      </p:sp>
    </p:spTree>
    <p:extLst>
      <p:ext uri="{BB962C8B-B14F-4D97-AF65-F5344CB8AC3E}">
        <p14:creationId xmlns:p14="http://schemas.microsoft.com/office/powerpoint/2010/main" val="37220619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8DF44-B55A-463B-B3EC-AD016954B95D}"/>
              </a:ext>
            </a:extLst>
          </p:cNvPr>
          <p:cNvSpPr>
            <a:spLocks noGrp="1"/>
          </p:cNvSpPr>
          <p:nvPr>
            <p:ph type="title"/>
          </p:nvPr>
        </p:nvSpPr>
        <p:spPr/>
        <p:txBody>
          <a:bodyPr/>
          <a:lstStyle/>
          <a:p>
            <a:r>
              <a:rPr lang="en-US"/>
              <a:t>Overall All Taggable Posts Table | All profiles - 20 of 20</a:t>
            </a:r>
          </a:p>
        </p:txBody>
      </p:sp>
      <p:graphicFrame>
        <p:nvGraphicFramePr>
          <p:cNvPr id="5" name="Table Placeholder 4">
            <a:extLst>
              <a:ext uri="{FF2B5EF4-FFF2-40B4-BE49-F238E27FC236}">
                <a16:creationId xmlns:a16="http://schemas.microsoft.com/office/drawing/2014/main" id="{2142BCA3-4095-4CBB-9005-75F326DB2535}"/>
              </a:ext>
            </a:extLst>
          </p:cNvPr>
          <p:cNvGraphicFramePr>
            <a:graphicFrameLocks noGrp="1"/>
          </p:cNvGraphicFramePr>
          <p:nvPr>
            <p:ph type="tbl" sz="quarter" idx="13"/>
            <p:extLst>
              <p:ext uri="{D42A27DB-BD31-4B8C-83A1-F6EECF244321}">
                <p14:modId xmlns:p14="http://schemas.microsoft.com/office/powerpoint/2010/main" val="480931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496384789"/>
                    </a:ext>
                  </a:extLst>
                </a:gridCol>
                <a:gridCol w="2962656">
                  <a:extLst>
                    <a:ext uri="{9D8B030D-6E8A-4147-A177-3AD203B41FA5}">
                      <a16:colId xmlns:a16="http://schemas.microsoft.com/office/drawing/2014/main" val="2454910421"/>
                    </a:ext>
                  </a:extLst>
                </a:gridCol>
                <a:gridCol w="1728216">
                  <a:extLst>
                    <a:ext uri="{9D8B030D-6E8A-4147-A177-3AD203B41FA5}">
                      <a16:colId xmlns:a16="http://schemas.microsoft.com/office/drawing/2014/main" val="2914194289"/>
                    </a:ext>
                  </a:extLst>
                </a:gridCol>
                <a:gridCol w="2551176">
                  <a:extLst>
                    <a:ext uri="{9D8B030D-6E8A-4147-A177-3AD203B41FA5}">
                      <a16:colId xmlns:a16="http://schemas.microsoft.com/office/drawing/2014/main" val="4066053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3725188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- 2021-05-28 12:00:05</a:t>
                      </a:r>
                      <a:r>
                        <a:rPr kumimoji="0" lang="en-US" sz="1000" b="0" i="0" u="none" strike="noStrike" kern="1200" cap="none" spc="0" normalizeH="0" baseline="0" noProof="0">
                          <a:ln>
                            <a:noFill/>
                          </a:ln>
                          <a:solidFill>
                            <a:prstClr val="black"/>
                          </a:solidFill>
                          <a:effectLst/>
                          <a:uLnTx/>
                          <a:uFillTx/>
                          <a:latin typeface="+mn-lt"/>
                          <a:ea typeface="+mn-ea"/>
                          <a:cs typeface="+mn-cs"/>
                        </a:rPr>
                        <a:t>
 "Startups bring with them the next gen technological challenges that will shape the future of consumer devices. At Infineon MEMS sensor team we share this mentality to jointly work towards changing the status-quo. I personally like the drive and passion to innovate and through start-up cooperation also support burgeoning ideas." Learn more about startup cooperation at Infineon! #Startups #WeAreInfineon #Cooperation #InnoWafer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https://cdn-assets.facelift-cloud.com/uploads/assets/4953/20210519082311_4j62ho5gzu2og04sws8wccsoog0wc8oowgwg48s8s8c848k8c4.png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196123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- 2021-05-17 13:02:58</a:t>
                      </a:r>
                      <a:r>
                        <a:rPr kumimoji="0" lang="en-US" sz="1000" b="0" i="0" u="none" strike="noStrike" kern="1200" cap="none" spc="0" normalizeH="0" baseline="0" noProof="0">
                          <a:ln>
                            <a:noFill/>
                          </a:ln>
                          <a:solidFill>
                            <a:prstClr val="black"/>
                          </a:solidFill>
                          <a:effectLst/>
                          <a:uLnTx/>
                          <a:uFillTx/>
                          <a:latin typeface="+mn-lt"/>
                          <a:ea typeface="+mn-ea"/>
                          <a:cs typeface="+mn-cs"/>
                        </a:rPr>
                        <a:t>
 Infineon is proud partner of the European Champions Alliance and happy to contribute to a thriving European #OpenInnovation ecosystem! #InnoWafer #startups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425608545"/>
                  </a:ext>
                </a:extLst>
              </a:tr>
            </a:tbl>
          </a:graphicData>
        </a:graphic>
      </p:graphicFrame>
      <p:sp>
        <p:nvSpPr>
          <p:cNvPr id="4" name="Text Placeholder 3">
            <a:extLst>
              <a:ext uri="{FF2B5EF4-FFF2-40B4-BE49-F238E27FC236}">
                <a16:creationId xmlns:a16="http://schemas.microsoft.com/office/drawing/2014/main" id="{B0D3778E-7DBC-428A-9BC2-FA62E1531D8C}"/>
              </a:ext>
            </a:extLst>
          </p:cNvPr>
          <p:cNvSpPr>
            <a:spLocks noGrp="1"/>
          </p:cNvSpPr>
          <p:nvPr>
            <p:ph type="body" sz="quarter" idx="14"/>
          </p:nvPr>
        </p:nvSpPr>
        <p:spPr/>
        <p:txBody>
          <a:bodyPr/>
          <a:lstStyle/>
          <a:p>
            <a:r>
              <a:rPr lang="en-US"/>
              <a:t>01/27/2020 - 11/22/2021</a:t>
            </a:r>
          </a:p>
        </p:txBody>
      </p:sp>
    </p:spTree>
    <p:extLst>
      <p:ext uri="{BB962C8B-B14F-4D97-AF65-F5344CB8AC3E}">
        <p14:creationId xmlns:p14="http://schemas.microsoft.com/office/powerpoint/2010/main" val="320212490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1051</Words>
  <Application>Microsoft Office PowerPoint</Application>
  <PresentationFormat>On-screen Show (4:3)</PresentationFormat>
  <Paragraphs>195</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quintly_template</vt:lpstr>
      <vt:lpstr>Overall All Taggable Posts Table | All profiles - 1 of 20</vt:lpstr>
      <vt:lpstr>Overall All Taggable Posts Table | All profiles - 2 of 20</vt:lpstr>
      <vt:lpstr>Overall All Taggable Posts Table | All profiles - 3 of 20</vt:lpstr>
      <vt:lpstr>Overall All Taggable Posts Table | All profiles - 4 of 20</vt:lpstr>
      <vt:lpstr>Overall All Taggable Posts Table | All profiles - 5 of 20</vt:lpstr>
      <vt:lpstr>Overall All Taggable Posts Table | All profiles - 6 of 20</vt:lpstr>
      <vt:lpstr>Overall All Taggable Posts Table | All profiles - 7 of 20</vt:lpstr>
      <vt:lpstr>Overall All Taggable Posts Table | All profiles - 8 of 20</vt:lpstr>
      <vt:lpstr>Overall All Taggable Posts Table | All profiles - 9 of 20</vt:lpstr>
      <vt:lpstr>Overall All Taggable Posts Table | All profiles - 10 of 20</vt:lpstr>
      <vt:lpstr>Overall All Taggable Posts Table | All profiles - 11 of 20</vt:lpstr>
      <vt:lpstr>Overall All Taggable Posts Table | All profiles - 12 of 20</vt:lpstr>
      <vt:lpstr>Overall All Taggable Posts Table | All profiles - 13 of 20</vt:lpstr>
      <vt:lpstr>Overall All Taggable Posts Table | All profiles - 14 of 20</vt:lpstr>
      <vt:lpstr>Overall All Taggable Posts Table | All profiles - 15 of 20</vt:lpstr>
      <vt:lpstr>Overall All Taggable Posts Table | All profiles - 16 of 20</vt:lpstr>
      <vt:lpstr>Overall All Taggable Posts Table | All profiles - 17 of 20</vt:lpstr>
      <vt:lpstr>Overall All Taggable Posts Table | All profiles - 18 of 20</vt:lpstr>
      <vt:lpstr>Overall All Taggable Posts Table | All profiles - 19 of 20</vt:lpstr>
      <vt:lpstr>Overall All Taggable Posts Table | All profiles - 20 of 20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Overall All Taggable Posts Table | All profiles - 1 of 20</dc:title>
  <dc:creator>Frederik Peiniger</dc:creator>
  <cp:lastModifiedBy>Frederik Peiniger</cp:lastModifiedBy>
  <cp:revision>1</cp:revision>
  <dcterms:created xsi:type="dcterms:W3CDTF">2021-11-30T17:06:58Z</dcterms:created>
  <dcterms:modified xsi:type="dcterms:W3CDTF">2021-11-30T17:07:56Z</dcterms:modified>
</cp:coreProperties>
</file>