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92A33-EC95-4B54-99E9-AF72C34C55C3}"/>
              </a:ext>
            </a:extLst>
          </p:cNvPr>
          <p:cNvSpPr>
            <a:spLocks noGrp="1"/>
          </p:cNvSpPr>
          <p:nvPr>
            <p:ph type="title"/>
          </p:nvPr>
        </p:nvSpPr>
        <p:spPr/>
        <p:txBody>
          <a:bodyPr/>
          <a:lstStyle/>
          <a:p>
            <a:r>
              <a:rPr lang="en-US"/>
              <a:t>Overall All Taggable Posts Table | All profiles - 1 of 19</a:t>
            </a:r>
          </a:p>
        </p:txBody>
      </p:sp>
      <p:graphicFrame>
        <p:nvGraphicFramePr>
          <p:cNvPr id="5" name="Table Placeholder 4">
            <a:extLst>
              <a:ext uri="{FF2B5EF4-FFF2-40B4-BE49-F238E27FC236}">
                <a16:creationId xmlns:a16="http://schemas.microsoft.com/office/drawing/2014/main" id="{1C2CFF9A-059F-4E3E-8DDE-DC15052B6599}"/>
              </a:ext>
            </a:extLst>
          </p:cNvPr>
          <p:cNvGraphicFramePr>
            <a:graphicFrameLocks noGrp="1"/>
          </p:cNvGraphicFramePr>
          <p:nvPr>
            <p:ph type="tbl" sz="quarter" idx="13"/>
            <p:extLst>
              <p:ext uri="{D42A27DB-BD31-4B8C-83A1-F6EECF244321}">
                <p14:modId xmlns:p14="http://schemas.microsoft.com/office/powerpoint/2010/main" val="522807147"/>
              </p:ext>
            </p:extLst>
          </p:nvPr>
        </p:nvGraphicFramePr>
        <p:xfrm>
          <a:off x="457200" y="1731963"/>
          <a:ext cx="8147304" cy="370840"/>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959713766"/>
                    </a:ext>
                  </a:extLst>
                </a:gridCol>
                <a:gridCol w="2962656">
                  <a:extLst>
                    <a:ext uri="{9D8B030D-6E8A-4147-A177-3AD203B41FA5}">
                      <a16:colId xmlns:a16="http://schemas.microsoft.com/office/drawing/2014/main" val="100934575"/>
                    </a:ext>
                  </a:extLst>
                </a:gridCol>
                <a:gridCol w="1728216">
                  <a:extLst>
                    <a:ext uri="{9D8B030D-6E8A-4147-A177-3AD203B41FA5}">
                      <a16:colId xmlns:a16="http://schemas.microsoft.com/office/drawing/2014/main" val="1004046327"/>
                    </a:ext>
                  </a:extLst>
                </a:gridCol>
                <a:gridCol w="2551176">
                  <a:extLst>
                    <a:ext uri="{9D8B030D-6E8A-4147-A177-3AD203B41FA5}">
                      <a16:colId xmlns:a16="http://schemas.microsoft.com/office/drawing/2014/main" val="1734905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802925968"/>
                  </a:ext>
                </a:extLst>
              </a:tr>
            </a:tbl>
          </a:graphicData>
        </a:graphic>
      </p:graphicFrame>
      <p:sp>
        <p:nvSpPr>
          <p:cNvPr id="4" name="Text Placeholder 3">
            <a:extLst>
              <a:ext uri="{FF2B5EF4-FFF2-40B4-BE49-F238E27FC236}">
                <a16:creationId xmlns:a16="http://schemas.microsoft.com/office/drawing/2014/main" id="{72AC7417-D68C-4B8F-9F37-CE630D0AB28A}"/>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808323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E247-F286-4D90-A395-D658B39EDC1F}"/>
              </a:ext>
            </a:extLst>
          </p:cNvPr>
          <p:cNvSpPr>
            <a:spLocks noGrp="1"/>
          </p:cNvSpPr>
          <p:nvPr>
            <p:ph type="title"/>
          </p:nvPr>
        </p:nvSpPr>
        <p:spPr/>
        <p:txBody>
          <a:bodyPr/>
          <a:lstStyle/>
          <a:p>
            <a:r>
              <a:rPr lang="en-US"/>
              <a:t>Overall All Taggable Posts Table | All profiles - 2 of 19</a:t>
            </a:r>
          </a:p>
        </p:txBody>
      </p:sp>
      <p:graphicFrame>
        <p:nvGraphicFramePr>
          <p:cNvPr id="5" name="Table Placeholder 4">
            <a:extLst>
              <a:ext uri="{FF2B5EF4-FFF2-40B4-BE49-F238E27FC236}">
                <a16:creationId xmlns:a16="http://schemas.microsoft.com/office/drawing/2014/main" id="{16A6D6EC-9A5D-4889-BF9D-952630BCF90A}"/>
              </a:ext>
            </a:extLst>
          </p:cNvPr>
          <p:cNvGraphicFramePr>
            <a:graphicFrameLocks noGrp="1"/>
          </p:cNvGraphicFramePr>
          <p:nvPr>
            <p:ph type="tbl" sz="quarter" idx="13"/>
            <p:extLst>
              <p:ext uri="{D42A27DB-BD31-4B8C-83A1-F6EECF244321}">
                <p14:modId xmlns:p14="http://schemas.microsoft.com/office/powerpoint/2010/main" val="1512283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784241741"/>
                    </a:ext>
                  </a:extLst>
                </a:gridCol>
                <a:gridCol w="2962656">
                  <a:extLst>
                    <a:ext uri="{9D8B030D-6E8A-4147-A177-3AD203B41FA5}">
                      <a16:colId xmlns:a16="http://schemas.microsoft.com/office/drawing/2014/main" val="1849511276"/>
                    </a:ext>
                  </a:extLst>
                </a:gridCol>
                <a:gridCol w="1728216">
                  <a:extLst>
                    <a:ext uri="{9D8B030D-6E8A-4147-A177-3AD203B41FA5}">
                      <a16:colId xmlns:a16="http://schemas.microsoft.com/office/drawing/2014/main" val="836408516"/>
                    </a:ext>
                  </a:extLst>
                </a:gridCol>
                <a:gridCol w="2551176">
                  <a:extLst>
                    <a:ext uri="{9D8B030D-6E8A-4147-A177-3AD203B41FA5}">
                      <a16:colId xmlns:a16="http://schemas.microsoft.com/office/drawing/2014/main" val="880887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031652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- 2021-11-22 09:00:25</a:t>
                      </a:r>
                      <a:r>
                        <a:rPr kumimoji="0" lang="en-US" sz="1000" b="0" i="0" u="none" strike="noStrike" kern="1200" cap="none" spc="0" normalizeH="0" baseline="0" noProof="0">
                          <a:ln>
                            <a:noFill/>
                          </a:ln>
                          <a:solidFill>
                            <a:prstClr val="black"/>
                          </a:solidFill>
                          <a:effectLst/>
                          <a:uLnTx/>
                          <a:uFillTx/>
                          <a:latin typeface="+mn-lt"/>
                          <a:ea typeface="+mn-ea"/>
                          <a:cs typeface="+mn-cs"/>
                        </a:rPr>
                        <a:t>
 We believe in the #innovation spirit of #startups. That is why Infineon is in constant exchange with leading founders worldwide to make the world easier, safer and greener. 
At this year's Startup Night 2021, we welcomed six inspiring startups: From Photonics-on-chip to ultra-compact display solutions for AR glasses the startups pitched their business ideas in front of nearly 300 spectators and gave exciting insights. 
Furthermore, they shared how they benefit from the cooperation with Infineon.
A big thank you to Black Semiconductor, Cirqua.eu, Dryad Networks, Reality AI, Tack One, TriLite Technologies and Charlotta Holmquist for your participation at Infineon’s Startup Night 2021. 
It was a pleasure having you with us!
Last but not least congratulations to Dryad Networks for winning the Pitch of Night 🏆
We are looking forward to fruitful collaborations with impact!
You want to be part of Infineon’s global startup cooperation program, too? 
Apply here: https://fcld.ly/099zqha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https://media-exp1.licdn.com/dms/image/C4D22AQHxI3PlL705Zg/feedshare-shrink_800/0/1637571624378?e=1641427200&amp;v=beta&amp;t=E0CVqlbuGan9VLbURkd17vbAUJ164B-jaGDVyKOF9ro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17894153"/>
                  </a:ext>
                </a:extLst>
              </a:tr>
            </a:tbl>
          </a:graphicData>
        </a:graphic>
      </p:graphicFrame>
      <p:sp>
        <p:nvSpPr>
          <p:cNvPr id="4" name="Text Placeholder 3">
            <a:extLst>
              <a:ext uri="{FF2B5EF4-FFF2-40B4-BE49-F238E27FC236}">
                <a16:creationId xmlns:a16="http://schemas.microsoft.com/office/drawing/2014/main" id="{9B5C09C9-5ECE-4597-B99A-E0DDD4C343D6}"/>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1654268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B54EB-E5CC-412E-8611-C670C8489236}"/>
              </a:ext>
            </a:extLst>
          </p:cNvPr>
          <p:cNvSpPr>
            <a:spLocks noGrp="1"/>
          </p:cNvSpPr>
          <p:nvPr>
            <p:ph type="title"/>
          </p:nvPr>
        </p:nvSpPr>
        <p:spPr/>
        <p:txBody>
          <a:bodyPr/>
          <a:lstStyle/>
          <a:p>
            <a:r>
              <a:rPr lang="en-US"/>
              <a:t>Overall All Taggable Posts Table | All profiles - 3 of 19</a:t>
            </a:r>
          </a:p>
        </p:txBody>
      </p:sp>
      <p:graphicFrame>
        <p:nvGraphicFramePr>
          <p:cNvPr id="5" name="Table Placeholder 4">
            <a:extLst>
              <a:ext uri="{FF2B5EF4-FFF2-40B4-BE49-F238E27FC236}">
                <a16:creationId xmlns:a16="http://schemas.microsoft.com/office/drawing/2014/main" id="{737775BF-3421-4E5A-A87B-C8975FD3B1B6}"/>
              </a:ext>
            </a:extLst>
          </p:cNvPr>
          <p:cNvGraphicFramePr>
            <a:graphicFrameLocks noGrp="1"/>
          </p:cNvGraphicFramePr>
          <p:nvPr>
            <p:ph type="tbl" sz="quarter" idx="13"/>
            <p:extLst>
              <p:ext uri="{D42A27DB-BD31-4B8C-83A1-F6EECF244321}">
                <p14:modId xmlns:p14="http://schemas.microsoft.com/office/powerpoint/2010/main" val="2843757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01854752"/>
                    </a:ext>
                  </a:extLst>
                </a:gridCol>
                <a:gridCol w="2962656">
                  <a:extLst>
                    <a:ext uri="{9D8B030D-6E8A-4147-A177-3AD203B41FA5}">
                      <a16:colId xmlns:a16="http://schemas.microsoft.com/office/drawing/2014/main" val="3458250854"/>
                    </a:ext>
                  </a:extLst>
                </a:gridCol>
                <a:gridCol w="1728216">
                  <a:extLst>
                    <a:ext uri="{9D8B030D-6E8A-4147-A177-3AD203B41FA5}">
                      <a16:colId xmlns:a16="http://schemas.microsoft.com/office/drawing/2014/main" val="3787580515"/>
                    </a:ext>
                  </a:extLst>
                </a:gridCol>
                <a:gridCol w="2551176">
                  <a:extLst>
                    <a:ext uri="{9D8B030D-6E8A-4147-A177-3AD203B41FA5}">
                      <a16:colId xmlns:a16="http://schemas.microsoft.com/office/drawing/2014/main" val="933027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267923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- 2021-11-05 10:30:44</a:t>
                      </a:r>
                      <a:r>
                        <a:rPr kumimoji="0" lang="en-US" sz="1000" b="0" i="0" u="none" strike="noStrike" kern="1200" cap="none" spc="0" normalizeH="0" baseline="0" noProof="0">
                          <a:ln>
                            <a:noFill/>
                          </a:ln>
                          <a:solidFill>
                            <a:prstClr val="black"/>
                          </a:solidFill>
                          <a:effectLst/>
                          <a:uLnTx/>
                          <a:uFillTx/>
                          <a:latin typeface="+mn-lt"/>
                          <a:ea typeface="+mn-ea"/>
                          <a:cs typeface="+mn-cs"/>
                        </a:rPr>
                        <a:t>
 Technology for a greener future - on 3 November 2021, Infineon Austria joined the Electronic Based Systems Conference #EBSCON in Graz. One key takeaway: Europe can be a global leader in building a green, zero-emissions society. For this to happen, technological innovations created in the process of emerging collaborations between companies, startups, research institutions, and students will be crucial.
The IPCEI Microelectronics program has a decisive role in this development and Infineon Austria is part of it. At EBSCON, conference attendees were able to learn in detail about IPCEI and Infineon's related spillover activities. More information: https://www.infineon.com/ipceimeaustria 
#tech4green #greentechnology 
Hannes Voraberger, Michael Jerne, Andreja Rojko, Herbert Pairitsch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https://media-exp1.licdn.com/dms/image/C4D22AQEvMjtHldIXmA/feedshare-shrink_1280/0/1636108244038?e=1641427200&amp;v=beta&amp;t=Xz1-qoCkt15QnfWwwNZ6Os4CuNX0RTlDE8fJd_voagw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79163"/>
                  </a:ext>
                </a:extLst>
              </a:tr>
            </a:tbl>
          </a:graphicData>
        </a:graphic>
      </p:graphicFrame>
      <p:sp>
        <p:nvSpPr>
          <p:cNvPr id="4" name="Text Placeholder 3">
            <a:extLst>
              <a:ext uri="{FF2B5EF4-FFF2-40B4-BE49-F238E27FC236}">
                <a16:creationId xmlns:a16="http://schemas.microsoft.com/office/drawing/2014/main" id="{E0E7ECF3-093B-4839-8D94-8BA6CDAE9031}"/>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1994280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99097-6C49-4594-AB16-5FFE7FA6FC3C}"/>
              </a:ext>
            </a:extLst>
          </p:cNvPr>
          <p:cNvSpPr>
            <a:spLocks noGrp="1"/>
          </p:cNvSpPr>
          <p:nvPr>
            <p:ph type="title"/>
          </p:nvPr>
        </p:nvSpPr>
        <p:spPr/>
        <p:txBody>
          <a:bodyPr/>
          <a:lstStyle/>
          <a:p>
            <a:r>
              <a:rPr lang="en-US"/>
              <a:t>Overall All Taggable Posts Table | All profiles - 4 of 19</a:t>
            </a:r>
          </a:p>
        </p:txBody>
      </p:sp>
      <p:graphicFrame>
        <p:nvGraphicFramePr>
          <p:cNvPr id="5" name="Table Placeholder 4">
            <a:extLst>
              <a:ext uri="{FF2B5EF4-FFF2-40B4-BE49-F238E27FC236}">
                <a16:creationId xmlns:a16="http://schemas.microsoft.com/office/drawing/2014/main" id="{B317AF8C-42D5-4203-884E-B9A7CCB9AC91}"/>
              </a:ext>
            </a:extLst>
          </p:cNvPr>
          <p:cNvGraphicFramePr>
            <a:graphicFrameLocks noGrp="1"/>
          </p:cNvGraphicFramePr>
          <p:nvPr>
            <p:ph type="tbl" sz="quarter" idx="13"/>
            <p:extLst>
              <p:ext uri="{D42A27DB-BD31-4B8C-83A1-F6EECF244321}">
                <p14:modId xmlns:p14="http://schemas.microsoft.com/office/powerpoint/2010/main" val="2390207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00765189"/>
                    </a:ext>
                  </a:extLst>
                </a:gridCol>
                <a:gridCol w="2962656">
                  <a:extLst>
                    <a:ext uri="{9D8B030D-6E8A-4147-A177-3AD203B41FA5}">
                      <a16:colId xmlns:a16="http://schemas.microsoft.com/office/drawing/2014/main" val="2854849768"/>
                    </a:ext>
                  </a:extLst>
                </a:gridCol>
                <a:gridCol w="1728216">
                  <a:extLst>
                    <a:ext uri="{9D8B030D-6E8A-4147-A177-3AD203B41FA5}">
                      <a16:colId xmlns:a16="http://schemas.microsoft.com/office/drawing/2014/main" val="4155797710"/>
                    </a:ext>
                  </a:extLst>
                </a:gridCol>
                <a:gridCol w="2551176">
                  <a:extLst>
                    <a:ext uri="{9D8B030D-6E8A-4147-A177-3AD203B41FA5}">
                      <a16:colId xmlns:a16="http://schemas.microsoft.com/office/drawing/2014/main" val="2046075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280483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- 2021-11-05 10:26:20</a:t>
                      </a:r>
                      <a:r>
                        <a:rPr kumimoji="0" lang="en-US" sz="1000" b="0" i="0" u="none" strike="noStrike" kern="1200" cap="none" spc="0" normalizeH="0" baseline="0" noProof="0">
                          <a:ln>
                            <a:noFill/>
                          </a:ln>
                          <a:solidFill>
                            <a:prstClr val="black"/>
                          </a:solidFill>
                          <a:effectLst/>
                          <a:uLnTx/>
                          <a:uFillTx/>
                          <a:latin typeface="+mn-lt"/>
                          <a:ea typeface="+mn-ea"/>
                          <a:cs typeface="+mn-cs"/>
                        </a:rPr>
                        <a:t>
 Technology for a greener future - on 3 November 2021, Infineon Austria joined the Electronic Based Systems Conference #EBSCON in Graz. One key takeaway: Europe can be a global leader in building a green, zero-emissions society. For this to happen, technological innovations created in the process of emerging collaborations between companies, startups, research institutions, and students will be crucial.
The IPCEI Microelectronics program has a decisive role in this development and Infineon Austria is part of it. At EBSCON, conference attendees were able to learn in detail about IPCEI and Infineon's related spillover activities. More information: https://lnkd.in/dFJVw6DX
#tech4green #greentechnology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https://quintly-image-storage.s3.amazonaws.com/323e793a7b45fb28bc38947d5f5d1b55/10cb9d79c1314026cb273f1e373b79f5.jpg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12879861"/>
                  </a:ext>
                </a:extLst>
              </a:tr>
            </a:tbl>
          </a:graphicData>
        </a:graphic>
      </p:graphicFrame>
      <p:sp>
        <p:nvSpPr>
          <p:cNvPr id="4" name="Text Placeholder 3">
            <a:extLst>
              <a:ext uri="{FF2B5EF4-FFF2-40B4-BE49-F238E27FC236}">
                <a16:creationId xmlns:a16="http://schemas.microsoft.com/office/drawing/2014/main" id="{F2BBE5A1-7156-46B6-ABFA-1EAC6161C982}"/>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3076235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6C102-AE85-47E6-B6B9-50601D1C553F}"/>
              </a:ext>
            </a:extLst>
          </p:cNvPr>
          <p:cNvSpPr>
            <a:spLocks noGrp="1"/>
          </p:cNvSpPr>
          <p:nvPr>
            <p:ph type="title"/>
          </p:nvPr>
        </p:nvSpPr>
        <p:spPr/>
        <p:txBody>
          <a:bodyPr/>
          <a:lstStyle/>
          <a:p>
            <a:r>
              <a:rPr lang="en-US"/>
              <a:t>Overall All Taggable Posts Table | All profiles - 5 of 19</a:t>
            </a:r>
          </a:p>
        </p:txBody>
      </p:sp>
      <p:graphicFrame>
        <p:nvGraphicFramePr>
          <p:cNvPr id="5" name="Table Placeholder 4">
            <a:extLst>
              <a:ext uri="{FF2B5EF4-FFF2-40B4-BE49-F238E27FC236}">
                <a16:creationId xmlns:a16="http://schemas.microsoft.com/office/drawing/2014/main" id="{E8A360E1-B431-4F26-8B26-E75B780D1CB1}"/>
              </a:ext>
            </a:extLst>
          </p:cNvPr>
          <p:cNvGraphicFramePr>
            <a:graphicFrameLocks noGrp="1"/>
          </p:cNvGraphicFramePr>
          <p:nvPr>
            <p:ph type="tbl" sz="quarter" idx="13"/>
            <p:extLst>
              <p:ext uri="{D42A27DB-BD31-4B8C-83A1-F6EECF244321}">
                <p14:modId xmlns:p14="http://schemas.microsoft.com/office/powerpoint/2010/main" val="4002777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908257109"/>
                    </a:ext>
                  </a:extLst>
                </a:gridCol>
                <a:gridCol w="2962656">
                  <a:extLst>
                    <a:ext uri="{9D8B030D-6E8A-4147-A177-3AD203B41FA5}">
                      <a16:colId xmlns:a16="http://schemas.microsoft.com/office/drawing/2014/main" val="3712789274"/>
                    </a:ext>
                  </a:extLst>
                </a:gridCol>
                <a:gridCol w="1728216">
                  <a:extLst>
                    <a:ext uri="{9D8B030D-6E8A-4147-A177-3AD203B41FA5}">
                      <a16:colId xmlns:a16="http://schemas.microsoft.com/office/drawing/2014/main" val="1587330482"/>
                    </a:ext>
                  </a:extLst>
                </a:gridCol>
                <a:gridCol w="2551176">
                  <a:extLst>
                    <a:ext uri="{9D8B030D-6E8A-4147-A177-3AD203B41FA5}">
                      <a16:colId xmlns:a16="http://schemas.microsoft.com/office/drawing/2014/main" val="254069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501396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- 2021-11-05 08:30:13</a:t>
                      </a:r>
                      <a:r>
                        <a:rPr kumimoji="0" lang="en-US" sz="1000" b="0" i="0" u="none" strike="noStrike" kern="1200" cap="none" spc="0" normalizeH="0" baseline="0" noProof="0">
                          <a:ln>
                            <a:noFill/>
                          </a:ln>
                          <a:solidFill>
                            <a:prstClr val="black"/>
                          </a:solidFill>
                          <a:effectLst/>
                          <a:uLnTx/>
                          <a:uFillTx/>
                          <a:latin typeface="+mn-lt"/>
                          <a:ea typeface="+mn-ea"/>
                          <a:cs typeface="+mn-cs"/>
                        </a:rPr>
                        <a:t>
 Are you an IoT startup and would you like to conquer the exciting market of smart and connected devices with your product or solution? 💡 Then listen to our newest IoT podcast episode and learn more about Infineon’s global startup cooperation program. Together we can make the IoT work. #startup #makeiotwork #IoT 👉 https://fcld.ly/pj9beib
The potential of IoT is well known and undisputed. But how do we actually implement it? How can people and companies benefit from it? In our IoT podcast, we meet with experts from Infineon, partners and customers and discuss with them how we can make IoT work. Listen now to our newest episode!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https://media-exp1.licdn.com/dms/image/C4D22AQHyFs0HZJ20lw/feedshare-shrink_1280/0/1636101012363?e=1641427200&amp;v=beta&amp;t=1MNhb5B3anRYOkm3JBq5w7SmmwVHcz6OalWGfZmTrQ4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37185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- 2021-11-05 08:30:07</a:t>
                      </a:r>
                      <a:r>
                        <a:rPr kumimoji="0" lang="en-US" sz="1000" b="0" i="0" u="none" strike="noStrike" kern="1200" cap="none" spc="0" normalizeH="0" baseline="0" noProof="0">
                          <a:ln>
                            <a:noFill/>
                          </a:ln>
                          <a:solidFill>
                            <a:prstClr val="black"/>
                          </a:solidFill>
                          <a:effectLst/>
                          <a:uLnTx/>
                          <a:uFillTx/>
                          <a:latin typeface="+mn-lt"/>
                          <a:ea typeface="+mn-ea"/>
                          <a:cs typeface="+mn-cs"/>
                        </a:rPr>
                        <a:t>
 Attention IoT startups! Do you want to conquer the exciting IoT market with your product or solution? 💡 Then listen to our newest IoT podcast episode and learn more about Infineon’s global startup cooperation program. #startup #makeiotwork #IoT 👉 https://t.co/atZ68P0yDp https://t.co/zIOEXCrY9z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https://pbs.twimg.com/media/FDaqyOUXIA8O63S.jpg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75017996"/>
                  </a:ext>
                </a:extLst>
              </a:tr>
            </a:tbl>
          </a:graphicData>
        </a:graphic>
      </p:graphicFrame>
      <p:sp>
        <p:nvSpPr>
          <p:cNvPr id="4" name="Text Placeholder 3">
            <a:extLst>
              <a:ext uri="{FF2B5EF4-FFF2-40B4-BE49-F238E27FC236}">
                <a16:creationId xmlns:a16="http://schemas.microsoft.com/office/drawing/2014/main" id="{896BC695-8893-437C-9863-214C3B8DA79E}"/>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395311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CE20-0B36-4E38-A78D-88637ABB337F}"/>
              </a:ext>
            </a:extLst>
          </p:cNvPr>
          <p:cNvSpPr>
            <a:spLocks noGrp="1"/>
          </p:cNvSpPr>
          <p:nvPr>
            <p:ph type="title"/>
          </p:nvPr>
        </p:nvSpPr>
        <p:spPr/>
        <p:txBody>
          <a:bodyPr/>
          <a:lstStyle/>
          <a:p>
            <a:r>
              <a:rPr lang="en-US"/>
              <a:t>Overall All Taggable Posts Table | All profiles - 6 of 19</a:t>
            </a:r>
          </a:p>
        </p:txBody>
      </p:sp>
      <p:graphicFrame>
        <p:nvGraphicFramePr>
          <p:cNvPr id="5" name="Table Placeholder 4">
            <a:extLst>
              <a:ext uri="{FF2B5EF4-FFF2-40B4-BE49-F238E27FC236}">
                <a16:creationId xmlns:a16="http://schemas.microsoft.com/office/drawing/2014/main" id="{9635EC64-67EC-4D71-B69A-5278CEB33477}"/>
              </a:ext>
            </a:extLst>
          </p:cNvPr>
          <p:cNvGraphicFramePr>
            <a:graphicFrameLocks noGrp="1"/>
          </p:cNvGraphicFramePr>
          <p:nvPr>
            <p:ph type="tbl" sz="quarter" idx="13"/>
            <p:extLst>
              <p:ext uri="{D42A27DB-BD31-4B8C-83A1-F6EECF244321}">
                <p14:modId xmlns:p14="http://schemas.microsoft.com/office/powerpoint/2010/main" val="1459800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7217050"/>
                    </a:ext>
                  </a:extLst>
                </a:gridCol>
                <a:gridCol w="2962656">
                  <a:extLst>
                    <a:ext uri="{9D8B030D-6E8A-4147-A177-3AD203B41FA5}">
                      <a16:colId xmlns:a16="http://schemas.microsoft.com/office/drawing/2014/main" val="3330506935"/>
                    </a:ext>
                  </a:extLst>
                </a:gridCol>
                <a:gridCol w="1728216">
                  <a:extLst>
                    <a:ext uri="{9D8B030D-6E8A-4147-A177-3AD203B41FA5}">
                      <a16:colId xmlns:a16="http://schemas.microsoft.com/office/drawing/2014/main" val="1471338483"/>
                    </a:ext>
                  </a:extLst>
                </a:gridCol>
                <a:gridCol w="2551176">
                  <a:extLst>
                    <a:ext uri="{9D8B030D-6E8A-4147-A177-3AD203B41FA5}">
                      <a16:colId xmlns:a16="http://schemas.microsoft.com/office/drawing/2014/main" val="3694735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5243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- 2021-11-05 08:30:03</a:t>
                      </a:r>
                      <a:r>
                        <a:rPr kumimoji="0" lang="en-US" sz="1000" b="0" i="0" u="none" strike="noStrike" kern="1200" cap="none" spc="0" normalizeH="0" baseline="0" noProof="0">
                          <a:ln>
                            <a:noFill/>
                          </a:ln>
                          <a:solidFill>
                            <a:prstClr val="black"/>
                          </a:solidFill>
                          <a:effectLst/>
                          <a:uLnTx/>
                          <a:uFillTx/>
                          <a:latin typeface="+mn-lt"/>
                          <a:ea typeface="+mn-ea"/>
                          <a:cs typeface="+mn-cs"/>
                        </a:rPr>
                        <a:t>
 You are an IoT startup and want to conquer the exciting IoT market with your product or solution? 💡 Then listen to our newest IoT podcast episode and learn more about Infineon’s global startup cooperation program. Together we can make the IoT work. #startup #makeiotwork #IoT 👉 https://fcld.ly/kvjol9e
The potential of IoT is well known and undisputed. But how do we actually implement it? How can people and companies benefit from it? In our podcast, we meet with experts from Infineon, partners and customers and discuss with them how we can make IoT work. Listen now to our newest episode!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https://quintly-image-storage.s3.amazonaws.com/323e793a7b45fb28bc38947d5f5d1b55/040f28534d105a89e9b8d086995be7a9.jpg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76802228"/>
                  </a:ext>
                </a:extLst>
              </a:tr>
            </a:tbl>
          </a:graphicData>
        </a:graphic>
      </p:graphicFrame>
      <p:sp>
        <p:nvSpPr>
          <p:cNvPr id="4" name="Text Placeholder 3">
            <a:extLst>
              <a:ext uri="{FF2B5EF4-FFF2-40B4-BE49-F238E27FC236}">
                <a16:creationId xmlns:a16="http://schemas.microsoft.com/office/drawing/2014/main" id="{35D1E867-9390-4E7D-9FA2-A27678AADCB3}"/>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2048328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C5335-44BB-4BE0-886F-B0644A607353}"/>
              </a:ext>
            </a:extLst>
          </p:cNvPr>
          <p:cNvSpPr>
            <a:spLocks noGrp="1"/>
          </p:cNvSpPr>
          <p:nvPr>
            <p:ph type="title"/>
          </p:nvPr>
        </p:nvSpPr>
        <p:spPr/>
        <p:txBody>
          <a:bodyPr/>
          <a:lstStyle/>
          <a:p>
            <a:r>
              <a:rPr lang="en-US"/>
              <a:t>Overall All Taggable Posts Table | All profiles - 7 of 19</a:t>
            </a:r>
          </a:p>
        </p:txBody>
      </p:sp>
      <p:graphicFrame>
        <p:nvGraphicFramePr>
          <p:cNvPr id="5" name="Table Placeholder 4">
            <a:extLst>
              <a:ext uri="{FF2B5EF4-FFF2-40B4-BE49-F238E27FC236}">
                <a16:creationId xmlns:a16="http://schemas.microsoft.com/office/drawing/2014/main" id="{D12058A0-C264-4390-A21E-556CB105CF22}"/>
              </a:ext>
            </a:extLst>
          </p:cNvPr>
          <p:cNvGraphicFramePr>
            <a:graphicFrameLocks noGrp="1"/>
          </p:cNvGraphicFramePr>
          <p:nvPr>
            <p:ph type="tbl" sz="quarter" idx="13"/>
            <p:extLst>
              <p:ext uri="{D42A27DB-BD31-4B8C-83A1-F6EECF244321}">
                <p14:modId xmlns:p14="http://schemas.microsoft.com/office/powerpoint/2010/main" val="3393326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79288319"/>
                    </a:ext>
                  </a:extLst>
                </a:gridCol>
                <a:gridCol w="2962656">
                  <a:extLst>
                    <a:ext uri="{9D8B030D-6E8A-4147-A177-3AD203B41FA5}">
                      <a16:colId xmlns:a16="http://schemas.microsoft.com/office/drawing/2014/main" val="1651612465"/>
                    </a:ext>
                  </a:extLst>
                </a:gridCol>
                <a:gridCol w="1728216">
                  <a:extLst>
                    <a:ext uri="{9D8B030D-6E8A-4147-A177-3AD203B41FA5}">
                      <a16:colId xmlns:a16="http://schemas.microsoft.com/office/drawing/2014/main" val="1191154168"/>
                    </a:ext>
                  </a:extLst>
                </a:gridCol>
                <a:gridCol w="2551176">
                  <a:extLst>
                    <a:ext uri="{9D8B030D-6E8A-4147-A177-3AD203B41FA5}">
                      <a16:colId xmlns:a16="http://schemas.microsoft.com/office/drawing/2014/main" val="1274674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059311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- 2021-10-27 09:01:39</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announce that Infineon has partnered with Hyundai Motor Group today to collaborate with innovative startups in Southeast Asia, focusing on future #mobility and #digitalization in order to develop leading-edge technologies that make life easier, safer and greener.
Check out the video to learn more on how we are shaping the startup ecosystem!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00593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- 2021-10-27 09:01:01</a:t>
                      </a:r>
                      <a:r>
                        <a:rPr kumimoji="0" lang="en-US" sz="1000" b="0" i="0" u="none" strike="noStrike" kern="1200" cap="none" spc="0" normalizeH="0" baseline="0" noProof="0">
                          <a:ln>
                            <a:noFill/>
                          </a:ln>
                          <a:solidFill>
                            <a:prstClr val="black"/>
                          </a:solidFill>
                          <a:effectLst/>
                          <a:uLnTx/>
                          <a:uFillTx/>
                          <a:latin typeface="+mn-lt"/>
                          <a:ea typeface="+mn-ea"/>
                          <a:cs typeface="+mn-cs"/>
                        </a:rPr>
                        <a:t>
 Infineon and @HMGnewsroom join forces today to support innovative startups in Southeast Asia, focusing on future #mobility and #digitalization. Watch how we accelerates innovation for #startups to develop leading-edge technologies that make life easier, safer and greener. https://t.co/9S5rFNJ4Gz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https://pbs.twimg.com/amplify_video_thumb/1453285432012197895/img/wVZZAu4jUHuGqrln.jpg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67628197"/>
                  </a:ext>
                </a:extLst>
              </a:tr>
            </a:tbl>
          </a:graphicData>
        </a:graphic>
      </p:graphicFrame>
      <p:sp>
        <p:nvSpPr>
          <p:cNvPr id="4" name="Text Placeholder 3">
            <a:extLst>
              <a:ext uri="{FF2B5EF4-FFF2-40B4-BE49-F238E27FC236}">
                <a16:creationId xmlns:a16="http://schemas.microsoft.com/office/drawing/2014/main" id="{2B81C9B8-B98D-422A-8F6D-D34C573BF878}"/>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3080250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148BA-AEB0-428E-85C6-00BDC372DA62}"/>
              </a:ext>
            </a:extLst>
          </p:cNvPr>
          <p:cNvSpPr>
            <a:spLocks noGrp="1"/>
          </p:cNvSpPr>
          <p:nvPr>
            <p:ph type="title"/>
          </p:nvPr>
        </p:nvSpPr>
        <p:spPr/>
        <p:txBody>
          <a:bodyPr/>
          <a:lstStyle/>
          <a:p>
            <a:r>
              <a:rPr lang="en-US"/>
              <a:t>Overall All Taggable Posts Table | All profiles - 8 of 19</a:t>
            </a:r>
          </a:p>
        </p:txBody>
      </p:sp>
      <p:graphicFrame>
        <p:nvGraphicFramePr>
          <p:cNvPr id="5" name="Table Placeholder 4">
            <a:extLst>
              <a:ext uri="{FF2B5EF4-FFF2-40B4-BE49-F238E27FC236}">
                <a16:creationId xmlns:a16="http://schemas.microsoft.com/office/drawing/2014/main" id="{14B72A37-1FCA-4D93-A3EA-4FEC7FE463A7}"/>
              </a:ext>
            </a:extLst>
          </p:cNvPr>
          <p:cNvGraphicFramePr>
            <a:graphicFrameLocks noGrp="1"/>
          </p:cNvGraphicFramePr>
          <p:nvPr>
            <p:ph type="tbl" sz="quarter" idx="13"/>
            <p:extLst>
              <p:ext uri="{D42A27DB-BD31-4B8C-83A1-F6EECF244321}">
                <p14:modId xmlns:p14="http://schemas.microsoft.com/office/powerpoint/2010/main" val="3226835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662152"/>
                    </a:ext>
                  </a:extLst>
                </a:gridCol>
                <a:gridCol w="2962656">
                  <a:extLst>
                    <a:ext uri="{9D8B030D-6E8A-4147-A177-3AD203B41FA5}">
                      <a16:colId xmlns:a16="http://schemas.microsoft.com/office/drawing/2014/main" val="558664185"/>
                    </a:ext>
                  </a:extLst>
                </a:gridCol>
                <a:gridCol w="1728216">
                  <a:extLst>
                    <a:ext uri="{9D8B030D-6E8A-4147-A177-3AD203B41FA5}">
                      <a16:colId xmlns:a16="http://schemas.microsoft.com/office/drawing/2014/main" val="1616965434"/>
                    </a:ext>
                  </a:extLst>
                </a:gridCol>
                <a:gridCol w="2551176">
                  <a:extLst>
                    <a:ext uri="{9D8B030D-6E8A-4147-A177-3AD203B41FA5}">
                      <a16:colId xmlns:a16="http://schemas.microsoft.com/office/drawing/2014/main" val="2346298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819793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- 2021-10-27 09:00:52</a:t>
                      </a:r>
                      <a:r>
                        <a:rPr kumimoji="0" lang="en-US" sz="1000" b="0" i="0" u="none" strike="noStrike" kern="1200" cap="none" spc="0" normalizeH="0" baseline="0" noProof="0">
                          <a:ln>
                            <a:noFill/>
                          </a:ln>
                          <a:solidFill>
                            <a:prstClr val="black"/>
                          </a:solidFill>
                          <a:effectLst/>
                          <a:uLnTx/>
                          <a:uFillTx/>
                          <a:latin typeface="+mn-lt"/>
                          <a:ea typeface="+mn-ea"/>
                          <a:cs typeface="+mn-cs"/>
                        </a:rPr>
                        <a:t>
 Today marks the beginning of our new cooperation with Hyundai Motor Group to nurture #startups that are focusing on future #mobility and #digitalization. 
Together we will jointly identify and support innovative startups in Southeast Asia to develop leading-edge technologies. Curious to know more?
Check out the video to learn more on how we are shaping the startup ecosystem!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80548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- 2021-10-27 09:00:19</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announce that Infineon has partnered with Hyundai Motor Group today to collaborate with innovative startups in Southeast Asia, focusing on future #mobility and #digitalization in order to develop leading-edge technologies that make life easier, safer and greener.
Check out the video to learn more on how we are shaping the startup ecosystem!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246779025_945968812983507_1280223532471631723_n.jpg?_nc_cat=109&amp;ccb=1-5&amp;_nc_sid=08861d&amp;_nc_ohc=H1WoUOS70GkAX-2jnTF&amp;_nc_ht=scontent-lga3-2.xx&amp;edm=AGz5Y0wEAAAA&amp;oh=f12a86610cd9f798136a2284b3356b59&amp;oe=61A90E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3288033"/>
                  </a:ext>
                </a:extLst>
              </a:tr>
            </a:tbl>
          </a:graphicData>
        </a:graphic>
      </p:graphicFrame>
      <p:sp>
        <p:nvSpPr>
          <p:cNvPr id="4" name="Text Placeholder 3">
            <a:extLst>
              <a:ext uri="{FF2B5EF4-FFF2-40B4-BE49-F238E27FC236}">
                <a16:creationId xmlns:a16="http://schemas.microsoft.com/office/drawing/2014/main" id="{89EDD6A0-2A09-44C3-8148-C67F8254FED7}"/>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2912848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7DB53-4DA5-4165-A035-EB0DEFB8BF9C}"/>
              </a:ext>
            </a:extLst>
          </p:cNvPr>
          <p:cNvSpPr>
            <a:spLocks noGrp="1"/>
          </p:cNvSpPr>
          <p:nvPr>
            <p:ph type="title"/>
          </p:nvPr>
        </p:nvSpPr>
        <p:spPr/>
        <p:txBody>
          <a:bodyPr/>
          <a:lstStyle/>
          <a:p>
            <a:r>
              <a:rPr lang="en-US"/>
              <a:t>Overall All Taggable Posts Table | All profiles - 9 of 19</a:t>
            </a:r>
          </a:p>
        </p:txBody>
      </p:sp>
      <p:graphicFrame>
        <p:nvGraphicFramePr>
          <p:cNvPr id="5" name="Table Placeholder 4">
            <a:extLst>
              <a:ext uri="{FF2B5EF4-FFF2-40B4-BE49-F238E27FC236}">
                <a16:creationId xmlns:a16="http://schemas.microsoft.com/office/drawing/2014/main" id="{0472E446-BCF3-4F4F-AAF2-F05C1C983F26}"/>
              </a:ext>
            </a:extLst>
          </p:cNvPr>
          <p:cNvGraphicFramePr>
            <a:graphicFrameLocks noGrp="1"/>
          </p:cNvGraphicFramePr>
          <p:nvPr>
            <p:ph type="tbl" sz="quarter" idx="13"/>
            <p:extLst>
              <p:ext uri="{D42A27DB-BD31-4B8C-83A1-F6EECF244321}">
                <p14:modId xmlns:p14="http://schemas.microsoft.com/office/powerpoint/2010/main" val="466062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298993630"/>
                    </a:ext>
                  </a:extLst>
                </a:gridCol>
                <a:gridCol w="2962656">
                  <a:extLst>
                    <a:ext uri="{9D8B030D-6E8A-4147-A177-3AD203B41FA5}">
                      <a16:colId xmlns:a16="http://schemas.microsoft.com/office/drawing/2014/main" val="2106192622"/>
                    </a:ext>
                  </a:extLst>
                </a:gridCol>
                <a:gridCol w="1728216">
                  <a:extLst>
                    <a:ext uri="{9D8B030D-6E8A-4147-A177-3AD203B41FA5}">
                      <a16:colId xmlns:a16="http://schemas.microsoft.com/office/drawing/2014/main" val="2250167765"/>
                    </a:ext>
                  </a:extLst>
                </a:gridCol>
                <a:gridCol w="2551176">
                  <a:extLst>
                    <a:ext uri="{9D8B030D-6E8A-4147-A177-3AD203B41FA5}">
                      <a16:colId xmlns:a16="http://schemas.microsoft.com/office/drawing/2014/main" val="191914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89743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- 2021-10-22 07:00:13</a:t>
                      </a:r>
                      <a:r>
                        <a:rPr kumimoji="0" lang="en-US" sz="1000" b="0" i="0" u="none" strike="noStrike" kern="1200" cap="none" spc="0" normalizeH="0" baseline="0" noProof="0">
                          <a:ln>
                            <a:noFill/>
                          </a:ln>
                          <a:solidFill>
                            <a:prstClr val="black"/>
                          </a:solidFill>
                          <a:effectLst/>
                          <a:uLnTx/>
                          <a:uFillTx/>
                          <a:latin typeface="+mn-lt"/>
                          <a:ea typeface="+mn-ea"/>
                          <a:cs typeface="+mn-cs"/>
                        </a:rPr>
                        <a:t>
 Innovation is at the heart of what we do as a tech company. This is why we are excited to be part of Munich’s new innovation space: Munich Urban Colab. Here we passionately develop joint solutions for #smartmobility, buildings and the city of the future. Our Board Members CEO Dr. Reinhard Ploss and CDTO Constanze Hufenbecher visited this creative space to meet our fellow visionaries. We highly appreciate:
⭐️ How the MUCL forms a great venue to support and learn from innovative startups
⭐️ That we can contribute to this unique ecosystem by enabling fast-prototyping
⭐️ That we can leverage our #AI capabilities through a savvy AI development scene and excellent partner network
⭐️ To meet talents from the students’ community &amp; business partners for developing smart solutions together.
We are proud to be part of this ecosystem – looking forward to innovate together to make the world easier, safer and greener! 
#MachineLearning #Innovation #Digitalization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https://media-exp1.licdn.com/dms/image/C4D22AQHmnQOfD24yLA/feedshare-shrink_1280/0/1634886012668?e=1641427200&amp;v=beta&amp;t=Fmzo8QWKeLP-gg1d8rCbZ_AUe-zZhvTrWDJXT9Gm-Dg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01840405"/>
                  </a:ext>
                </a:extLst>
              </a:tr>
            </a:tbl>
          </a:graphicData>
        </a:graphic>
      </p:graphicFrame>
      <p:sp>
        <p:nvSpPr>
          <p:cNvPr id="4" name="Text Placeholder 3">
            <a:extLst>
              <a:ext uri="{FF2B5EF4-FFF2-40B4-BE49-F238E27FC236}">
                <a16:creationId xmlns:a16="http://schemas.microsoft.com/office/drawing/2014/main" id="{A87EA25A-D286-4DCB-8E7B-2A8877ACAF70}"/>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2549736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53222-4135-4AA3-BCFC-0019AA15EBD1}"/>
              </a:ext>
            </a:extLst>
          </p:cNvPr>
          <p:cNvSpPr>
            <a:spLocks noGrp="1"/>
          </p:cNvSpPr>
          <p:nvPr>
            <p:ph type="title"/>
          </p:nvPr>
        </p:nvSpPr>
        <p:spPr/>
        <p:txBody>
          <a:bodyPr/>
          <a:lstStyle/>
          <a:p>
            <a:r>
              <a:rPr lang="en-US"/>
              <a:t>Overall All Taggable Posts Table | All profiles - 10 of 19</a:t>
            </a:r>
          </a:p>
        </p:txBody>
      </p:sp>
      <p:graphicFrame>
        <p:nvGraphicFramePr>
          <p:cNvPr id="5" name="Table Placeholder 4">
            <a:extLst>
              <a:ext uri="{FF2B5EF4-FFF2-40B4-BE49-F238E27FC236}">
                <a16:creationId xmlns:a16="http://schemas.microsoft.com/office/drawing/2014/main" id="{48A23DAB-983B-4B31-9E75-DDC457F0DF1B}"/>
              </a:ext>
            </a:extLst>
          </p:cNvPr>
          <p:cNvGraphicFramePr>
            <a:graphicFrameLocks noGrp="1"/>
          </p:cNvGraphicFramePr>
          <p:nvPr>
            <p:ph type="tbl" sz="quarter" idx="13"/>
            <p:extLst>
              <p:ext uri="{D42A27DB-BD31-4B8C-83A1-F6EECF244321}">
                <p14:modId xmlns:p14="http://schemas.microsoft.com/office/powerpoint/2010/main" val="397467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49805185"/>
                    </a:ext>
                  </a:extLst>
                </a:gridCol>
                <a:gridCol w="2962656">
                  <a:extLst>
                    <a:ext uri="{9D8B030D-6E8A-4147-A177-3AD203B41FA5}">
                      <a16:colId xmlns:a16="http://schemas.microsoft.com/office/drawing/2014/main" val="1348223420"/>
                    </a:ext>
                  </a:extLst>
                </a:gridCol>
                <a:gridCol w="1728216">
                  <a:extLst>
                    <a:ext uri="{9D8B030D-6E8A-4147-A177-3AD203B41FA5}">
                      <a16:colId xmlns:a16="http://schemas.microsoft.com/office/drawing/2014/main" val="1432335637"/>
                    </a:ext>
                  </a:extLst>
                </a:gridCol>
                <a:gridCol w="2551176">
                  <a:extLst>
                    <a:ext uri="{9D8B030D-6E8A-4147-A177-3AD203B41FA5}">
                      <a16:colId xmlns:a16="http://schemas.microsoft.com/office/drawing/2014/main" val="1515027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615926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- 2021-10-19 07:00:14</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#IMM21 #FHTW #airskin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https://media-exp1.licdn.com/dms/image/C4E22AQE_7-RS8s4AQw/feedshare-shrink_1280/0/1634626814001?e=1641427200&amp;v=beta&amp;t=hZc21v-n0eKFTYU0pMyf4yuLxMlpvJnVYqtwwCQ5mRc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77545844"/>
                  </a:ext>
                </a:extLst>
              </a:tr>
            </a:tbl>
          </a:graphicData>
        </a:graphic>
      </p:graphicFrame>
      <p:sp>
        <p:nvSpPr>
          <p:cNvPr id="4" name="Text Placeholder 3">
            <a:extLst>
              <a:ext uri="{FF2B5EF4-FFF2-40B4-BE49-F238E27FC236}">
                <a16:creationId xmlns:a16="http://schemas.microsoft.com/office/drawing/2014/main" id="{FF4816C9-B9A6-46C1-8280-08A74A4693E2}"/>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1557651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8CF8-0D66-4342-AB4B-46C96F1F2EF8}"/>
              </a:ext>
            </a:extLst>
          </p:cNvPr>
          <p:cNvSpPr>
            <a:spLocks noGrp="1"/>
          </p:cNvSpPr>
          <p:nvPr>
            <p:ph type="title"/>
          </p:nvPr>
        </p:nvSpPr>
        <p:spPr/>
        <p:txBody>
          <a:bodyPr/>
          <a:lstStyle/>
          <a:p>
            <a:r>
              <a:rPr lang="en-US"/>
              <a:t>Overall All Taggable Posts Table | All profiles - 11 of 19</a:t>
            </a:r>
          </a:p>
        </p:txBody>
      </p:sp>
      <p:graphicFrame>
        <p:nvGraphicFramePr>
          <p:cNvPr id="5" name="Table Placeholder 4">
            <a:extLst>
              <a:ext uri="{FF2B5EF4-FFF2-40B4-BE49-F238E27FC236}">
                <a16:creationId xmlns:a16="http://schemas.microsoft.com/office/drawing/2014/main" id="{36058247-7842-4027-A2CE-C2D6DD585205}"/>
              </a:ext>
            </a:extLst>
          </p:cNvPr>
          <p:cNvGraphicFramePr>
            <a:graphicFrameLocks noGrp="1"/>
          </p:cNvGraphicFramePr>
          <p:nvPr>
            <p:ph type="tbl" sz="quarter" idx="13"/>
            <p:extLst>
              <p:ext uri="{D42A27DB-BD31-4B8C-83A1-F6EECF244321}">
                <p14:modId xmlns:p14="http://schemas.microsoft.com/office/powerpoint/2010/main" val="74014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66179408"/>
                    </a:ext>
                  </a:extLst>
                </a:gridCol>
                <a:gridCol w="2962656">
                  <a:extLst>
                    <a:ext uri="{9D8B030D-6E8A-4147-A177-3AD203B41FA5}">
                      <a16:colId xmlns:a16="http://schemas.microsoft.com/office/drawing/2014/main" val="2916047124"/>
                    </a:ext>
                  </a:extLst>
                </a:gridCol>
                <a:gridCol w="1728216">
                  <a:extLst>
                    <a:ext uri="{9D8B030D-6E8A-4147-A177-3AD203B41FA5}">
                      <a16:colId xmlns:a16="http://schemas.microsoft.com/office/drawing/2014/main" val="2388505000"/>
                    </a:ext>
                  </a:extLst>
                </a:gridCol>
                <a:gridCol w="2551176">
                  <a:extLst>
                    <a:ext uri="{9D8B030D-6E8A-4147-A177-3AD203B41FA5}">
                      <a16:colId xmlns:a16="http://schemas.microsoft.com/office/drawing/2014/main" val="1114043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288120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- 2021-10-19 07:00:06</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#IMM21 #FHTW #airskin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https://quintly-image-storage.s3.amazonaws.com/323e793a7b45fb28bc38947d5f5d1b55/937a81fd247947e403585527197e4e4e.jpg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63396214"/>
                  </a:ext>
                </a:extLst>
              </a:tr>
            </a:tbl>
          </a:graphicData>
        </a:graphic>
      </p:graphicFrame>
      <p:sp>
        <p:nvSpPr>
          <p:cNvPr id="4" name="Text Placeholder 3">
            <a:extLst>
              <a:ext uri="{FF2B5EF4-FFF2-40B4-BE49-F238E27FC236}">
                <a16:creationId xmlns:a16="http://schemas.microsoft.com/office/drawing/2014/main" id="{BD3596AF-DC49-414D-AB17-B19A6D237D46}"/>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1483724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BC412-BB60-4315-86D7-CE1604CE7FE4}"/>
              </a:ext>
            </a:extLst>
          </p:cNvPr>
          <p:cNvSpPr>
            <a:spLocks noGrp="1"/>
          </p:cNvSpPr>
          <p:nvPr>
            <p:ph type="title"/>
          </p:nvPr>
        </p:nvSpPr>
        <p:spPr/>
        <p:txBody>
          <a:bodyPr/>
          <a:lstStyle/>
          <a:p>
            <a:r>
              <a:rPr lang="en-US"/>
              <a:t>Overall All Taggable Posts Table | All profiles - 12 of 19</a:t>
            </a:r>
          </a:p>
        </p:txBody>
      </p:sp>
      <p:graphicFrame>
        <p:nvGraphicFramePr>
          <p:cNvPr id="5" name="Table Placeholder 4">
            <a:extLst>
              <a:ext uri="{FF2B5EF4-FFF2-40B4-BE49-F238E27FC236}">
                <a16:creationId xmlns:a16="http://schemas.microsoft.com/office/drawing/2014/main" id="{F834C691-5645-49E0-B112-E370AFA5ADBA}"/>
              </a:ext>
            </a:extLst>
          </p:cNvPr>
          <p:cNvGraphicFramePr>
            <a:graphicFrameLocks noGrp="1"/>
          </p:cNvGraphicFramePr>
          <p:nvPr>
            <p:ph type="tbl" sz="quarter" idx="13"/>
            <p:extLst>
              <p:ext uri="{D42A27DB-BD31-4B8C-83A1-F6EECF244321}">
                <p14:modId xmlns:p14="http://schemas.microsoft.com/office/powerpoint/2010/main" val="1490025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606652681"/>
                    </a:ext>
                  </a:extLst>
                </a:gridCol>
                <a:gridCol w="2962656">
                  <a:extLst>
                    <a:ext uri="{9D8B030D-6E8A-4147-A177-3AD203B41FA5}">
                      <a16:colId xmlns:a16="http://schemas.microsoft.com/office/drawing/2014/main" val="3819261230"/>
                    </a:ext>
                  </a:extLst>
                </a:gridCol>
                <a:gridCol w="1728216">
                  <a:extLst>
                    <a:ext uri="{9D8B030D-6E8A-4147-A177-3AD203B41FA5}">
                      <a16:colId xmlns:a16="http://schemas.microsoft.com/office/drawing/2014/main" val="951851177"/>
                    </a:ext>
                  </a:extLst>
                </a:gridCol>
                <a:gridCol w="2551176">
                  <a:extLst>
                    <a:ext uri="{9D8B030D-6E8A-4147-A177-3AD203B41FA5}">
                      <a16:colId xmlns:a16="http://schemas.microsoft.com/office/drawing/2014/main" val="131928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031784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- 2021-10-19 07:00:05</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Register here: https://t.co/MYUAyIpOiH
#Infineon #InfineonHub https://t.co/yAjxFIqRLS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https://pbs.twimg.com/media/FCCzJmaWYAM9CdP.jpg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0104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- 2021-10-05 14:03:29</a:t>
                      </a:r>
                      <a:r>
                        <a:rPr kumimoji="0" lang="en-US" sz="1000" b="0" i="0" u="none" strike="noStrike" kern="1200" cap="none" spc="0" normalizeH="0" baseline="0" noProof="0">
                          <a:ln>
                            <a:noFill/>
                          </a:ln>
                          <a:solidFill>
                            <a:prstClr val="black"/>
                          </a:solidFill>
                          <a:effectLst/>
                          <a:uLnTx/>
                          <a:uFillTx/>
                          <a:latin typeface="+mn-lt"/>
                          <a:ea typeface="+mn-ea"/>
                          <a:cs typeface="+mn-cs"/>
                        </a:rPr>
                        <a:t>
 OktoberTech Asia Pacific 2021 returns this year on 27th Oct, as we once again bring together corporate innovators, startups, academics, investors and policy makers from across the ecosystem for this one-day conference.  This year, #OktoberTech Asia Pacific 2021 goes digital with a host of virtual panel sessions, deep dive fireside chats and immersive showcases echo the theme - Innovating for sustainability.  
So register now and mark your calendar: https://bit.ly/3CZnJaz #OctoberTechAsia #Innovation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https://quintly-image-storage.s3.amazonaws.com/323e793a7b45fb28bc38947d5f5d1b55/9672e5e986232131bffbf1f2ae5b158a.jpg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77664744"/>
                  </a:ext>
                </a:extLst>
              </a:tr>
            </a:tbl>
          </a:graphicData>
        </a:graphic>
      </p:graphicFrame>
      <p:sp>
        <p:nvSpPr>
          <p:cNvPr id="4" name="Text Placeholder 3">
            <a:extLst>
              <a:ext uri="{FF2B5EF4-FFF2-40B4-BE49-F238E27FC236}">
                <a16:creationId xmlns:a16="http://schemas.microsoft.com/office/drawing/2014/main" id="{85FA6AF8-8C0C-49BA-91C4-219E8629CE10}"/>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3756306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DFCDC-CDF1-4B14-82B4-F17EF3F347D0}"/>
              </a:ext>
            </a:extLst>
          </p:cNvPr>
          <p:cNvSpPr>
            <a:spLocks noGrp="1"/>
          </p:cNvSpPr>
          <p:nvPr>
            <p:ph type="title"/>
          </p:nvPr>
        </p:nvSpPr>
        <p:spPr/>
        <p:txBody>
          <a:bodyPr/>
          <a:lstStyle/>
          <a:p>
            <a:r>
              <a:rPr lang="en-US"/>
              <a:t>Overall All Taggable Posts Table | All profiles - 13 of 19</a:t>
            </a:r>
          </a:p>
        </p:txBody>
      </p:sp>
      <p:graphicFrame>
        <p:nvGraphicFramePr>
          <p:cNvPr id="5" name="Table Placeholder 4">
            <a:extLst>
              <a:ext uri="{FF2B5EF4-FFF2-40B4-BE49-F238E27FC236}">
                <a16:creationId xmlns:a16="http://schemas.microsoft.com/office/drawing/2014/main" id="{7AB0EE7B-6E67-4F03-AA27-7D9C9E374BE9}"/>
              </a:ext>
            </a:extLst>
          </p:cNvPr>
          <p:cNvGraphicFramePr>
            <a:graphicFrameLocks noGrp="1"/>
          </p:cNvGraphicFramePr>
          <p:nvPr>
            <p:ph type="tbl" sz="quarter" idx="13"/>
            <p:extLst>
              <p:ext uri="{D42A27DB-BD31-4B8C-83A1-F6EECF244321}">
                <p14:modId xmlns:p14="http://schemas.microsoft.com/office/powerpoint/2010/main" val="3187052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86432257"/>
                    </a:ext>
                  </a:extLst>
                </a:gridCol>
                <a:gridCol w="2962656">
                  <a:extLst>
                    <a:ext uri="{9D8B030D-6E8A-4147-A177-3AD203B41FA5}">
                      <a16:colId xmlns:a16="http://schemas.microsoft.com/office/drawing/2014/main" val="4153607821"/>
                    </a:ext>
                  </a:extLst>
                </a:gridCol>
                <a:gridCol w="1728216">
                  <a:extLst>
                    <a:ext uri="{9D8B030D-6E8A-4147-A177-3AD203B41FA5}">
                      <a16:colId xmlns:a16="http://schemas.microsoft.com/office/drawing/2014/main" val="2959995370"/>
                    </a:ext>
                  </a:extLst>
                </a:gridCol>
                <a:gridCol w="2551176">
                  <a:extLst>
                    <a:ext uri="{9D8B030D-6E8A-4147-A177-3AD203B41FA5}">
                      <a16:colId xmlns:a16="http://schemas.microsoft.com/office/drawing/2014/main" val="618924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60898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- 2021-10-05 14:00:13</a:t>
                      </a:r>
                      <a:r>
                        <a:rPr kumimoji="0" lang="en-US" sz="1000" b="0" i="0" u="none" strike="noStrike" kern="1200" cap="none" spc="0" normalizeH="0" baseline="0" noProof="0">
                          <a:ln>
                            <a:noFill/>
                          </a:ln>
                          <a:solidFill>
                            <a:prstClr val="black"/>
                          </a:solidFill>
                          <a:effectLst/>
                          <a:uLnTx/>
                          <a:uFillTx/>
                          <a:latin typeface="+mn-lt"/>
                          <a:ea typeface="+mn-ea"/>
                          <a:cs typeface="+mn-cs"/>
                        </a:rPr>
                        <a:t>
 OktoberTech Asia Pacific 2021 returns this year on 27th Oct, as we once again bring together corporate innovators, startups, academics, investors and policy makers from across the ecosystem for this one-day conference.  This year, #OktoberTech Asia Pacific 2021 goes digital with a host of virtual panel sessions, deep dive fireside chats and immersive showcases echo the theme - Innovating for sustainability.  
So register now and mark your calendar: https://bit.ly/3B24Frs #OctoberTechAsia #Innovation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66719861"/>
                  </a:ext>
                </a:extLst>
              </a:tr>
            </a:tbl>
          </a:graphicData>
        </a:graphic>
      </p:graphicFrame>
      <p:sp>
        <p:nvSpPr>
          <p:cNvPr id="4" name="Text Placeholder 3">
            <a:extLst>
              <a:ext uri="{FF2B5EF4-FFF2-40B4-BE49-F238E27FC236}">
                <a16:creationId xmlns:a16="http://schemas.microsoft.com/office/drawing/2014/main" id="{E6F468BC-9020-4E56-801F-BADC36157D5F}"/>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1719295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74435-7C4F-4514-B44C-0BC5089AC452}"/>
              </a:ext>
            </a:extLst>
          </p:cNvPr>
          <p:cNvSpPr>
            <a:spLocks noGrp="1"/>
          </p:cNvSpPr>
          <p:nvPr>
            <p:ph type="title"/>
          </p:nvPr>
        </p:nvSpPr>
        <p:spPr/>
        <p:txBody>
          <a:bodyPr/>
          <a:lstStyle/>
          <a:p>
            <a:r>
              <a:rPr lang="en-US"/>
              <a:t>Overall All Taggable Posts Table | All profiles - 14 of 19</a:t>
            </a:r>
          </a:p>
        </p:txBody>
      </p:sp>
      <p:graphicFrame>
        <p:nvGraphicFramePr>
          <p:cNvPr id="5" name="Table Placeholder 4">
            <a:extLst>
              <a:ext uri="{FF2B5EF4-FFF2-40B4-BE49-F238E27FC236}">
                <a16:creationId xmlns:a16="http://schemas.microsoft.com/office/drawing/2014/main" id="{08C4DC02-FDC0-4D03-924A-6DD46EF68F10}"/>
              </a:ext>
            </a:extLst>
          </p:cNvPr>
          <p:cNvGraphicFramePr>
            <a:graphicFrameLocks noGrp="1"/>
          </p:cNvGraphicFramePr>
          <p:nvPr>
            <p:ph type="tbl" sz="quarter" idx="13"/>
            <p:extLst>
              <p:ext uri="{D42A27DB-BD31-4B8C-83A1-F6EECF244321}">
                <p14:modId xmlns:p14="http://schemas.microsoft.com/office/powerpoint/2010/main" val="2367782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145772724"/>
                    </a:ext>
                  </a:extLst>
                </a:gridCol>
                <a:gridCol w="2962656">
                  <a:extLst>
                    <a:ext uri="{9D8B030D-6E8A-4147-A177-3AD203B41FA5}">
                      <a16:colId xmlns:a16="http://schemas.microsoft.com/office/drawing/2014/main" val="2242895781"/>
                    </a:ext>
                  </a:extLst>
                </a:gridCol>
                <a:gridCol w="1728216">
                  <a:extLst>
                    <a:ext uri="{9D8B030D-6E8A-4147-A177-3AD203B41FA5}">
                      <a16:colId xmlns:a16="http://schemas.microsoft.com/office/drawing/2014/main" val="1304142561"/>
                    </a:ext>
                  </a:extLst>
                </a:gridCol>
                <a:gridCol w="2551176">
                  <a:extLst>
                    <a:ext uri="{9D8B030D-6E8A-4147-A177-3AD203B41FA5}">
                      <a16:colId xmlns:a16="http://schemas.microsoft.com/office/drawing/2014/main" val="2761853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315774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- 2021-10-05 14:00:09</a:t>
                      </a:r>
                      <a:r>
                        <a:rPr kumimoji="0" lang="en-US" sz="1000" b="0" i="0" u="none" strike="noStrike" kern="1200" cap="none" spc="0" normalizeH="0" baseline="0" noProof="0">
                          <a:ln>
                            <a:noFill/>
                          </a:ln>
                          <a:solidFill>
                            <a:prstClr val="black"/>
                          </a:solidFill>
                          <a:effectLst/>
                          <a:uLnTx/>
                          <a:uFillTx/>
                          <a:latin typeface="+mn-lt"/>
                          <a:ea typeface="+mn-ea"/>
                          <a:cs typeface="+mn-cs"/>
                        </a:rPr>
                        <a:t>
 OktoberTech Asia Pacific 2021 returns this year on 27th Oct, as we once again bring together corporate innovators, startups, academics, investors and policy makers from across the ecosystem for this one-day conference.  This year, #OktoberTech Asia Pacific 2021 goes digital with a host of virtual panel sessions, deep dive fireside chats and immersive showcases echo the theme - Innovating for sustainability.  
So register now and mark your calendar: https://bit.ly/3CZnJaz #OctoberTechAsia #Innovation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p168x128/244397632_565251781365152_4635706975219858385_n.jpg?_nc_cat=107&amp;ccb=1-5&amp;_nc_sid=08861d&amp;_nc_ohc=K-jYTXaLW-QAX8JYjMy&amp;_nc_ht=scontent-ort2-1.xx&amp;edm=AGz5Y0wEAAAA&amp;oh=b5509366b2e65255f5a00cbdabf360f4&amp;oe=61AA1C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57981033"/>
                  </a:ext>
                </a:extLst>
              </a:tr>
            </a:tbl>
          </a:graphicData>
        </a:graphic>
      </p:graphicFrame>
      <p:sp>
        <p:nvSpPr>
          <p:cNvPr id="4" name="Text Placeholder 3">
            <a:extLst>
              <a:ext uri="{FF2B5EF4-FFF2-40B4-BE49-F238E27FC236}">
                <a16:creationId xmlns:a16="http://schemas.microsoft.com/office/drawing/2014/main" id="{D5C50BC6-05FB-40BF-AE80-FBE456DAF3D6}"/>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215596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3AD43-7700-46EF-A1A6-4F1456A66FAA}"/>
              </a:ext>
            </a:extLst>
          </p:cNvPr>
          <p:cNvSpPr>
            <a:spLocks noGrp="1"/>
          </p:cNvSpPr>
          <p:nvPr>
            <p:ph type="title"/>
          </p:nvPr>
        </p:nvSpPr>
        <p:spPr/>
        <p:txBody>
          <a:bodyPr/>
          <a:lstStyle/>
          <a:p>
            <a:r>
              <a:rPr lang="en-US"/>
              <a:t>Overall All Taggable Posts Table | All profiles - 15 of 19</a:t>
            </a:r>
          </a:p>
        </p:txBody>
      </p:sp>
      <p:graphicFrame>
        <p:nvGraphicFramePr>
          <p:cNvPr id="5" name="Table Placeholder 4">
            <a:extLst>
              <a:ext uri="{FF2B5EF4-FFF2-40B4-BE49-F238E27FC236}">
                <a16:creationId xmlns:a16="http://schemas.microsoft.com/office/drawing/2014/main" id="{B987F57B-9A6D-4144-8343-D41FDEAC6949}"/>
              </a:ext>
            </a:extLst>
          </p:cNvPr>
          <p:cNvGraphicFramePr>
            <a:graphicFrameLocks noGrp="1"/>
          </p:cNvGraphicFramePr>
          <p:nvPr>
            <p:ph type="tbl" sz="quarter" idx="13"/>
            <p:extLst>
              <p:ext uri="{D42A27DB-BD31-4B8C-83A1-F6EECF244321}">
                <p14:modId xmlns:p14="http://schemas.microsoft.com/office/powerpoint/2010/main" val="3861097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220823845"/>
                    </a:ext>
                  </a:extLst>
                </a:gridCol>
                <a:gridCol w="2962656">
                  <a:extLst>
                    <a:ext uri="{9D8B030D-6E8A-4147-A177-3AD203B41FA5}">
                      <a16:colId xmlns:a16="http://schemas.microsoft.com/office/drawing/2014/main" val="3367999627"/>
                    </a:ext>
                  </a:extLst>
                </a:gridCol>
                <a:gridCol w="1728216">
                  <a:extLst>
                    <a:ext uri="{9D8B030D-6E8A-4147-A177-3AD203B41FA5}">
                      <a16:colId xmlns:a16="http://schemas.microsoft.com/office/drawing/2014/main" val="2455845941"/>
                    </a:ext>
                  </a:extLst>
                </a:gridCol>
                <a:gridCol w="2551176">
                  <a:extLst>
                    <a:ext uri="{9D8B030D-6E8A-4147-A177-3AD203B41FA5}">
                      <a16:colId xmlns:a16="http://schemas.microsoft.com/office/drawing/2014/main" val="3909707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744343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- 2021-10-05 08:30:06</a:t>
                      </a:r>
                      <a:r>
                        <a:rPr kumimoji="0" lang="en-US" sz="1000" b="0" i="0" u="none" strike="noStrike" kern="1200" cap="none" spc="0" normalizeH="0" baseline="0" noProof="0">
                          <a:ln>
                            <a:noFill/>
                          </a:ln>
                          <a:solidFill>
                            <a:prstClr val="black"/>
                          </a:solidFill>
                          <a:effectLst/>
                          <a:uLnTx/>
                          <a:uFillTx/>
                          <a:latin typeface="+mn-lt"/>
                          <a:ea typeface="+mn-ea"/>
                          <a:cs typeface="+mn-cs"/>
                        </a:rPr>
                        <a:t>
 Solar energy sharing with neighbors: Infineon and Munich based startup PIONIERKRAFT enable demand-oriented distribution of self-produced #solarenergy ! In addition, renewable energy can be distributed between different households in a decentralized manner – economically and without bureaucratic obstacles. #innovation #Infineon #greenenergy #energyefficency #empowergreenenergy
We are excited to collaborate with innovative startups such as PIONIERKRAFT to drive the energy transition. &gt;&gt; Learn more here: www.infineon.com/startups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https://media-exp1.licdn.com/dms/image/C4D22AQF8F_IG-QKhKQ/feedshare-shrink_1280/0/1633422605461?e=1640822400&amp;v=beta&amp;t=4HMQFIWJk9_fNRYl9d_n0VZ4_b8IUO157j0p8EjXdpY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71994092"/>
                  </a:ext>
                </a:extLst>
              </a:tr>
            </a:tbl>
          </a:graphicData>
        </a:graphic>
      </p:graphicFrame>
      <p:sp>
        <p:nvSpPr>
          <p:cNvPr id="4" name="Text Placeholder 3">
            <a:extLst>
              <a:ext uri="{FF2B5EF4-FFF2-40B4-BE49-F238E27FC236}">
                <a16:creationId xmlns:a16="http://schemas.microsoft.com/office/drawing/2014/main" id="{B3A78402-84EC-4093-A5D7-1784F4FECA11}"/>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1638199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19C01-133D-4EA8-A446-A6989531378A}"/>
              </a:ext>
            </a:extLst>
          </p:cNvPr>
          <p:cNvSpPr>
            <a:spLocks noGrp="1"/>
          </p:cNvSpPr>
          <p:nvPr>
            <p:ph type="title"/>
          </p:nvPr>
        </p:nvSpPr>
        <p:spPr/>
        <p:txBody>
          <a:bodyPr/>
          <a:lstStyle/>
          <a:p>
            <a:r>
              <a:rPr lang="en-US"/>
              <a:t>Overall All Taggable Posts Table | All profiles - 16 of 19</a:t>
            </a:r>
          </a:p>
        </p:txBody>
      </p:sp>
      <p:graphicFrame>
        <p:nvGraphicFramePr>
          <p:cNvPr id="5" name="Table Placeholder 4">
            <a:extLst>
              <a:ext uri="{FF2B5EF4-FFF2-40B4-BE49-F238E27FC236}">
                <a16:creationId xmlns:a16="http://schemas.microsoft.com/office/drawing/2014/main" id="{97C23DD5-4556-4204-B638-E409E8CB268D}"/>
              </a:ext>
            </a:extLst>
          </p:cNvPr>
          <p:cNvGraphicFramePr>
            <a:graphicFrameLocks noGrp="1"/>
          </p:cNvGraphicFramePr>
          <p:nvPr>
            <p:ph type="tbl" sz="quarter" idx="13"/>
            <p:extLst>
              <p:ext uri="{D42A27DB-BD31-4B8C-83A1-F6EECF244321}">
                <p14:modId xmlns:p14="http://schemas.microsoft.com/office/powerpoint/2010/main" val="528297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5543941"/>
                    </a:ext>
                  </a:extLst>
                </a:gridCol>
                <a:gridCol w="2962656">
                  <a:extLst>
                    <a:ext uri="{9D8B030D-6E8A-4147-A177-3AD203B41FA5}">
                      <a16:colId xmlns:a16="http://schemas.microsoft.com/office/drawing/2014/main" val="1958305792"/>
                    </a:ext>
                  </a:extLst>
                </a:gridCol>
                <a:gridCol w="1728216">
                  <a:extLst>
                    <a:ext uri="{9D8B030D-6E8A-4147-A177-3AD203B41FA5}">
                      <a16:colId xmlns:a16="http://schemas.microsoft.com/office/drawing/2014/main" val="179535885"/>
                    </a:ext>
                  </a:extLst>
                </a:gridCol>
                <a:gridCol w="2551176">
                  <a:extLst>
                    <a:ext uri="{9D8B030D-6E8A-4147-A177-3AD203B41FA5}">
                      <a16:colId xmlns:a16="http://schemas.microsoft.com/office/drawing/2014/main" val="3077124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668807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- 2021-09-30 08:00:07</a:t>
                      </a:r>
                      <a:r>
                        <a:rPr kumimoji="0" lang="en-US" sz="1000" b="0" i="0" u="none" strike="noStrike" kern="1200" cap="none" spc="0" normalizeH="0" baseline="0" noProof="0">
                          <a:ln>
                            <a:noFill/>
                          </a:ln>
                          <a:solidFill>
                            <a:prstClr val="black"/>
                          </a:solidFill>
                          <a:effectLst/>
                          <a:uLnTx/>
                          <a:uFillTx/>
                          <a:latin typeface="+mn-lt"/>
                          <a:ea typeface="+mn-ea"/>
                          <a:cs typeface="+mn-cs"/>
                        </a:rPr>
                        <a:t>
 "I can discover new ideas while discovering startups, and see how to apply new technologies to realize these ideas together. Also, it is a wonderful experience to help accelerate the startup´s product development based on Infineon´s #engineering expertise." 
Check out more about #startup cooperation at #Infineon !
#WeAreInfineon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https://cdn-assets.facelift-cloud.com/uploads/assets/4953/20210915122017_16axiwhg5idcwgs00ow4wo0oc0w848c0cgwog0ocgko084cgok.png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40309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- 2021-09-08 12:30:07</a:t>
                      </a:r>
                      <a:r>
                        <a:rPr kumimoji="0" lang="en-US" sz="1000" b="0" i="0" u="none" strike="noStrike" kern="1200" cap="none" spc="0" normalizeH="0" baseline="0" noProof="0">
                          <a:ln>
                            <a:noFill/>
                          </a:ln>
                          <a:solidFill>
                            <a:prstClr val="black"/>
                          </a:solidFill>
                          <a:effectLst/>
                          <a:uLnTx/>
                          <a:uFillTx/>
                          <a:latin typeface="+mn-lt"/>
                          <a:ea typeface="+mn-ea"/>
                          <a:cs typeface="+mn-cs"/>
                        </a:rPr>
                        <a:t>
 Are you interested in how to make electric grids more efficient? 
&gt;&gt; Listen to our new podcast about our cooperation with the startup BL!XT! 
#Infineon #Startup #Cooperation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https://cdn-assets.facelift-cloud.com/uploads/assets/4953/20210908120327_2g0522il6twk4swg040c4scok004cgs84gs88ck4s8o0gksc0k.png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35760850"/>
                  </a:ext>
                </a:extLst>
              </a:tr>
            </a:tbl>
          </a:graphicData>
        </a:graphic>
      </p:graphicFrame>
      <p:sp>
        <p:nvSpPr>
          <p:cNvPr id="4" name="Text Placeholder 3">
            <a:extLst>
              <a:ext uri="{FF2B5EF4-FFF2-40B4-BE49-F238E27FC236}">
                <a16:creationId xmlns:a16="http://schemas.microsoft.com/office/drawing/2014/main" id="{C56FE836-83DC-49FD-BBD9-552015B0EE66}"/>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3607694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E1EB0-EDA9-4598-BD14-18320BE622FB}"/>
              </a:ext>
            </a:extLst>
          </p:cNvPr>
          <p:cNvSpPr>
            <a:spLocks noGrp="1"/>
          </p:cNvSpPr>
          <p:nvPr>
            <p:ph type="title"/>
          </p:nvPr>
        </p:nvSpPr>
        <p:spPr/>
        <p:txBody>
          <a:bodyPr/>
          <a:lstStyle/>
          <a:p>
            <a:r>
              <a:rPr lang="en-US"/>
              <a:t>Overall All Taggable Posts Table | All profiles - 17 of 19</a:t>
            </a:r>
          </a:p>
        </p:txBody>
      </p:sp>
      <p:graphicFrame>
        <p:nvGraphicFramePr>
          <p:cNvPr id="5" name="Table Placeholder 4">
            <a:extLst>
              <a:ext uri="{FF2B5EF4-FFF2-40B4-BE49-F238E27FC236}">
                <a16:creationId xmlns:a16="http://schemas.microsoft.com/office/drawing/2014/main" id="{81786FC8-4F93-4B81-8C97-570C6C7B57BF}"/>
              </a:ext>
            </a:extLst>
          </p:cNvPr>
          <p:cNvGraphicFramePr>
            <a:graphicFrameLocks noGrp="1"/>
          </p:cNvGraphicFramePr>
          <p:nvPr>
            <p:ph type="tbl" sz="quarter" idx="13"/>
            <p:extLst>
              <p:ext uri="{D42A27DB-BD31-4B8C-83A1-F6EECF244321}">
                <p14:modId xmlns:p14="http://schemas.microsoft.com/office/powerpoint/2010/main" val="3777731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5260504"/>
                    </a:ext>
                  </a:extLst>
                </a:gridCol>
                <a:gridCol w="2962656">
                  <a:extLst>
                    <a:ext uri="{9D8B030D-6E8A-4147-A177-3AD203B41FA5}">
                      <a16:colId xmlns:a16="http://schemas.microsoft.com/office/drawing/2014/main" val="2979334523"/>
                    </a:ext>
                  </a:extLst>
                </a:gridCol>
                <a:gridCol w="1728216">
                  <a:extLst>
                    <a:ext uri="{9D8B030D-6E8A-4147-A177-3AD203B41FA5}">
                      <a16:colId xmlns:a16="http://schemas.microsoft.com/office/drawing/2014/main" val="2713744609"/>
                    </a:ext>
                  </a:extLst>
                </a:gridCol>
                <a:gridCol w="2551176">
                  <a:extLst>
                    <a:ext uri="{9D8B030D-6E8A-4147-A177-3AD203B41FA5}">
                      <a16:colId xmlns:a16="http://schemas.microsoft.com/office/drawing/2014/main" val="3217076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536081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- 2021-08-27 02:00:17</a:t>
                      </a:r>
                      <a:r>
                        <a:rPr kumimoji="0" lang="en-US" sz="1000" b="0" i="0" u="none" strike="noStrike" kern="1200" cap="none" spc="0" normalizeH="0" baseline="0" noProof="0">
                          <a:ln>
                            <a:noFill/>
                          </a:ln>
                          <a:solidFill>
                            <a:prstClr val="black"/>
                          </a:solidFill>
                          <a:effectLst/>
                          <a:uLnTx/>
                          <a:uFillTx/>
                          <a:latin typeface="+mn-lt"/>
                          <a:ea typeface="+mn-ea"/>
                          <a:cs typeface="+mn-cs"/>
                        </a:rPr>
                        <a:t>
 Reverse pitch - Advance manufacturing, presented by SGInnovate and Singapore Economic Development Board (EDB) (EDB), the Reverse Pitch event series aims to spotlight market demands for frontier technologies to better inform the startup community to support their go-to-market efforts. At these Reverse Pitch events, corporate leaders will present their problem statements and innovation needs that they are open to working with startups. &gt;&gt; Join us at 4pm (SGT) on 31st Aug 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https://cdn-assets.facelift-cloud.com/uploads/assets/4953/20210825064742_3j84wv4dquasok8c4gk0gsc8048ogksgo4c8s8so4gcg40w4o8.jpg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97119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- 2021-08-26 12:00:13</a:t>
                      </a:r>
                      <a:r>
                        <a:rPr kumimoji="0" lang="en-US" sz="1000" b="0" i="0" u="none" strike="noStrike" kern="1200" cap="none" spc="0" normalizeH="0" baseline="0" noProof="0">
                          <a:ln>
                            <a:noFill/>
                          </a:ln>
                          <a:solidFill>
                            <a:prstClr val="black"/>
                          </a:solidFill>
                          <a:effectLst/>
                          <a:uLnTx/>
                          <a:uFillTx/>
                          <a:latin typeface="+mn-lt"/>
                          <a:ea typeface="+mn-ea"/>
                          <a:cs typeface="+mn-cs"/>
                        </a:rPr>
                        <a:t>
 "Startups are a joy to work with. Their passion, their energy, and their commitment to a vision are inspiring.  In a perfect world when we work together, they get to leverage our technology and our scale, while we get so see the new potentials they can achieve with these boosts. What I really enjoy about my role at Infineon is that I get to work with inspiring people and help them succeed across multiple areas – from medical devices, to consumer IoT, to industrial automation solutions." Learn more about startup cooperation at Infineon!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https://cdn-assets.facelift-cloud.com/uploads/assets/4953/20210803125701_5g8r5u98xx0cc48cs4ocog0gs44cw48ccgcwook0gs848wwswk.png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35803862"/>
                  </a:ext>
                </a:extLst>
              </a:tr>
            </a:tbl>
          </a:graphicData>
        </a:graphic>
      </p:graphicFrame>
      <p:sp>
        <p:nvSpPr>
          <p:cNvPr id="4" name="Text Placeholder 3">
            <a:extLst>
              <a:ext uri="{FF2B5EF4-FFF2-40B4-BE49-F238E27FC236}">
                <a16:creationId xmlns:a16="http://schemas.microsoft.com/office/drawing/2014/main" id="{878AF000-15A4-4F5F-A384-7C0F88819229}"/>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3075130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5A8EB-6D0C-49FD-8C34-5BBC16350440}"/>
              </a:ext>
            </a:extLst>
          </p:cNvPr>
          <p:cNvSpPr>
            <a:spLocks noGrp="1"/>
          </p:cNvSpPr>
          <p:nvPr>
            <p:ph type="title"/>
          </p:nvPr>
        </p:nvSpPr>
        <p:spPr/>
        <p:txBody>
          <a:bodyPr/>
          <a:lstStyle/>
          <a:p>
            <a:r>
              <a:rPr lang="en-US"/>
              <a:t>Overall All Taggable Posts Table | All profiles - 18 of 19</a:t>
            </a:r>
          </a:p>
        </p:txBody>
      </p:sp>
      <p:graphicFrame>
        <p:nvGraphicFramePr>
          <p:cNvPr id="5" name="Table Placeholder 4">
            <a:extLst>
              <a:ext uri="{FF2B5EF4-FFF2-40B4-BE49-F238E27FC236}">
                <a16:creationId xmlns:a16="http://schemas.microsoft.com/office/drawing/2014/main" id="{876DD696-3717-40F7-A3B5-683DA84C8A4D}"/>
              </a:ext>
            </a:extLst>
          </p:cNvPr>
          <p:cNvGraphicFramePr>
            <a:graphicFrameLocks noGrp="1"/>
          </p:cNvGraphicFramePr>
          <p:nvPr>
            <p:ph type="tbl" sz="quarter" idx="13"/>
            <p:extLst>
              <p:ext uri="{D42A27DB-BD31-4B8C-83A1-F6EECF244321}">
                <p14:modId xmlns:p14="http://schemas.microsoft.com/office/powerpoint/2010/main" val="1679068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961453954"/>
                    </a:ext>
                  </a:extLst>
                </a:gridCol>
                <a:gridCol w="2962656">
                  <a:extLst>
                    <a:ext uri="{9D8B030D-6E8A-4147-A177-3AD203B41FA5}">
                      <a16:colId xmlns:a16="http://schemas.microsoft.com/office/drawing/2014/main" val="230247044"/>
                    </a:ext>
                  </a:extLst>
                </a:gridCol>
                <a:gridCol w="1728216">
                  <a:extLst>
                    <a:ext uri="{9D8B030D-6E8A-4147-A177-3AD203B41FA5}">
                      <a16:colId xmlns:a16="http://schemas.microsoft.com/office/drawing/2014/main" val="1506505191"/>
                    </a:ext>
                  </a:extLst>
                </a:gridCol>
                <a:gridCol w="2551176">
                  <a:extLst>
                    <a:ext uri="{9D8B030D-6E8A-4147-A177-3AD203B41FA5}">
                      <a16:colId xmlns:a16="http://schemas.microsoft.com/office/drawing/2014/main" val="813804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403735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- 2021-08-25 12:00:09</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#IMM21 #FHTW #plasmateria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https://media-exp1.licdn.com/dms/image/C4D22AQEF3Ck9Vpt-2g/feedshare-shrink_1280/0/1629892808215?e=1639612800&amp;v=beta&amp;t=3rRwtfblc46HflKpw7iOFw6cZ_nDzaUiHMSm6HvGOy4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87668820"/>
                  </a:ext>
                </a:extLst>
              </a:tr>
            </a:tbl>
          </a:graphicData>
        </a:graphic>
      </p:graphicFrame>
      <p:sp>
        <p:nvSpPr>
          <p:cNvPr id="4" name="Text Placeholder 3">
            <a:extLst>
              <a:ext uri="{FF2B5EF4-FFF2-40B4-BE49-F238E27FC236}">
                <a16:creationId xmlns:a16="http://schemas.microsoft.com/office/drawing/2014/main" id="{B5D4FF61-B861-4D3D-9D08-7A0252E11268}"/>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40254922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10F9A-3BF9-4C58-8F0D-1A4B583EF072}"/>
              </a:ext>
            </a:extLst>
          </p:cNvPr>
          <p:cNvSpPr>
            <a:spLocks noGrp="1"/>
          </p:cNvSpPr>
          <p:nvPr>
            <p:ph type="title"/>
          </p:nvPr>
        </p:nvSpPr>
        <p:spPr/>
        <p:txBody>
          <a:bodyPr/>
          <a:lstStyle/>
          <a:p>
            <a:r>
              <a:rPr lang="en-US"/>
              <a:t>Overall All Taggable Posts Table | All profiles - 19 of 19</a:t>
            </a:r>
          </a:p>
        </p:txBody>
      </p:sp>
      <p:graphicFrame>
        <p:nvGraphicFramePr>
          <p:cNvPr id="5" name="Table Placeholder 4">
            <a:extLst>
              <a:ext uri="{FF2B5EF4-FFF2-40B4-BE49-F238E27FC236}">
                <a16:creationId xmlns:a16="http://schemas.microsoft.com/office/drawing/2014/main" id="{02EBCAC7-5754-499C-B0A8-FCBE7AACA4AB}"/>
              </a:ext>
            </a:extLst>
          </p:cNvPr>
          <p:cNvGraphicFramePr>
            <a:graphicFrameLocks noGrp="1"/>
          </p:cNvGraphicFramePr>
          <p:nvPr>
            <p:ph type="tbl" sz="quarter" idx="13"/>
            <p:extLst>
              <p:ext uri="{D42A27DB-BD31-4B8C-83A1-F6EECF244321}">
                <p14:modId xmlns:p14="http://schemas.microsoft.com/office/powerpoint/2010/main" val="2354019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23045993"/>
                    </a:ext>
                  </a:extLst>
                </a:gridCol>
                <a:gridCol w="2962656">
                  <a:extLst>
                    <a:ext uri="{9D8B030D-6E8A-4147-A177-3AD203B41FA5}">
                      <a16:colId xmlns:a16="http://schemas.microsoft.com/office/drawing/2014/main" val="3163407513"/>
                    </a:ext>
                  </a:extLst>
                </a:gridCol>
                <a:gridCol w="1728216">
                  <a:extLst>
                    <a:ext uri="{9D8B030D-6E8A-4147-A177-3AD203B41FA5}">
                      <a16:colId xmlns:a16="http://schemas.microsoft.com/office/drawing/2014/main" val="1917094715"/>
                    </a:ext>
                  </a:extLst>
                </a:gridCol>
                <a:gridCol w="2551176">
                  <a:extLst>
                    <a:ext uri="{9D8B030D-6E8A-4147-A177-3AD203B41FA5}">
                      <a16:colId xmlns:a16="http://schemas.microsoft.com/office/drawing/2014/main" val="4121493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5726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- 2021-08-25 12:00:03</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#IMM21 #FHTW #plasmateria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https://quintly-image-storage.s3.amazonaws.com/323e793a7b45fb28bc38947d5f5d1b55/c457fd74a461d96c06ff57de80aba90e.jpg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54240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- 2021-07-27 08:00:09</a:t>
                      </a:r>
                      <a:r>
                        <a:rPr kumimoji="0" lang="en-US" sz="1000" b="0" i="0" u="none" strike="noStrike" kern="1200" cap="none" spc="0" normalizeH="0" baseline="0" noProof="0">
                          <a:ln>
                            <a:noFill/>
                          </a:ln>
                          <a:solidFill>
                            <a:prstClr val="black"/>
                          </a:solidFill>
                          <a:effectLst/>
                          <a:uLnTx/>
                          <a:uFillTx/>
                          <a:latin typeface="+mn-lt"/>
                          <a:ea typeface="+mn-ea"/>
                          <a:cs typeface="+mn-cs"/>
                        </a:rPr>
                        <a:t>
 Start-ups are pushing our leading technology to its limits. I love watching them create new markets and bring the future into the present. Learn more about startup cooperation at Infineon!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https://cdn-assets.facelift-cloud.com/uploads/assets/4953/20210712132658_508klpuyn1oo40coogw0s44g4ckc444804cwsks4kgkgkk0o4o.png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37666614"/>
                  </a:ext>
                </a:extLst>
              </a:tr>
            </a:tbl>
          </a:graphicData>
        </a:graphic>
      </p:graphicFrame>
      <p:sp>
        <p:nvSpPr>
          <p:cNvPr id="4" name="Text Placeholder 3">
            <a:extLst>
              <a:ext uri="{FF2B5EF4-FFF2-40B4-BE49-F238E27FC236}">
                <a16:creationId xmlns:a16="http://schemas.microsoft.com/office/drawing/2014/main" id="{2D74FDBE-8FF9-4ED7-8C65-0A5726CF0934}"/>
              </a:ext>
            </a:extLst>
          </p:cNvPr>
          <p:cNvSpPr>
            <a:spLocks noGrp="1"/>
          </p:cNvSpPr>
          <p:nvPr>
            <p:ph type="body" sz="quarter" idx="14"/>
          </p:nvPr>
        </p:nvSpPr>
        <p:spPr/>
        <p:txBody>
          <a:bodyPr/>
          <a:lstStyle/>
          <a:p>
            <a:r>
              <a:rPr lang="en-US"/>
              <a:t>01/27/2020 - 11/22/2021</a:t>
            </a:r>
          </a:p>
        </p:txBody>
      </p:sp>
    </p:spTree>
    <p:extLst>
      <p:ext uri="{BB962C8B-B14F-4D97-AF65-F5344CB8AC3E}">
        <p14:creationId xmlns:p14="http://schemas.microsoft.com/office/powerpoint/2010/main" val="33172095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1083</Words>
  <Application>Microsoft Office PowerPoint</Application>
  <PresentationFormat>On-screen Show (4:3)</PresentationFormat>
  <Paragraphs>189</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Overall All Taggable Posts Table | All profiles - 1 of 19</vt:lpstr>
      <vt:lpstr>Overall All Taggable Posts Table | All profiles - 2 of 19</vt:lpstr>
      <vt:lpstr>Overall All Taggable Posts Table | All profiles - 3 of 19</vt:lpstr>
      <vt:lpstr>Overall All Taggable Posts Table | All profiles - 4 of 19</vt:lpstr>
      <vt:lpstr>Overall All Taggable Posts Table | All profiles - 5 of 19</vt:lpstr>
      <vt:lpstr>Overall All Taggable Posts Table | All profiles - 6 of 19</vt:lpstr>
      <vt:lpstr>Overall All Taggable Posts Table | All profiles - 7 of 19</vt:lpstr>
      <vt:lpstr>Overall All Taggable Posts Table | All profiles - 8 of 19</vt:lpstr>
      <vt:lpstr>Overall All Taggable Posts Table | All profiles - 9 of 19</vt:lpstr>
      <vt:lpstr>Overall All Taggable Posts Table | All profiles - 10 of 19</vt:lpstr>
      <vt:lpstr>Overall All Taggable Posts Table | All profiles - 11 of 19</vt:lpstr>
      <vt:lpstr>Overall All Taggable Posts Table | All profiles - 12 of 19</vt:lpstr>
      <vt:lpstr>Overall All Taggable Posts Table | All profiles - 13 of 19</vt:lpstr>
      <vt:lpstr>Overall All Taggable Posts Table | All profiles - 14 of 19</vt:lpstr>
      <vt:lpstr>Overall All Taggable Posts Table | All profiles - 15 of 19</vt:lpstr>
      <vt:lpstr>Overall All Taggable Posts Table | All profiles - 16 of 19</vt:lpstr>
      <vt:lpstr>Overall All Taggable Posts Table | All profiles - 17 of 19</vt:lpstr>
      <vt:lpstr>Overall All Taggable Posts Table | All profiles - 18 of 19</vt:lpstr>
      <vt:lpstr>Overall All Taggable Posts Table | All profiles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All Taggable Posts Table | All profiles - 1 of 19</dc:title>
  <dc:creator>Frederik Peiniger</dc:creator>
  <cp:lastModifiedBy>Frederik Peiniger</cp:lastModifiedBy>
  <cp:revision>1</cp:revision>
  <dcterms:created xsi:type="dcterms:W3CDTF">2021-11-30T16:59:28Z</dcterms:created>
  <dcterms:modified xsi:type="dcterms:W3CDTF">2021-11-30T17:00:28Z</dcterms:modified>
</cp:coreProperties>
</file>