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31B95-F2CC-46E4-8F4E-B2CC63F516C6}"/>
              </a:ext>
            </a:extLst>
          </p:cNvPr>
          <p:cNvSpPr>
            <a:spLocks noGrp="1"/>
          </p:cNvSpPr>
          <p:nvPr>
            <p:ph type="title"/>
          </p:nvPr>
        </p:nvSpPr>
        <p:spPr/>
        <p:txBody>
          <a:bodyPr/>
          <a:lstStyle/>
          <a:p>
            <a:r>
              <a:rPr lang="en-US"/>
              <a:t>LinkedIn Posts Table | All Pages - 1 of 11</a:t>
            </a:r>
          </a:p>
        </p:txBody>
      </p:sp>
      <p:graphicFrame>
        <p:nvGraphicFramePr>
          <p:cNvPr id="5" name="Table Placeholder 4">
            <a:extLst>
              <a:ext uri="{FF2B5EF4-FFF2-40B4-BE49-F238E27FC236}">
                <a16:creationId xmlns:a16="http://schemas.microsoft.com/office/drawing/2014/main" id="{09BFA4D2-9037-4D56-BF51-6131EE32781F}"/>
              </a:ext>
            </a:extLst>
          </p:cNvPr>
          <p:cNvGraphicFramePr>
            <a:graphicFrameLocks noGrp="1"/>
          </p:cNvGraphicFramePr>
          <p:nvPr>
            <p:ph type="tbl" sz="quarter" idx="13"/>
            <p:extLst>
              <p:ext uri="{D42A27DB-BD31-4B8C-83A1-F6EECF244321}">
                <p14:modId xmlns:p14="http://schemas.microsoft.com/office/powerpoint/2010/main" val="622838215"/>
              </p:ext>
            </p:extLst>
          </p:nvPr>
        </p:nvGraphicFramePr>
        <p:xfrm>
          <a:off x="457200" y="1731963"/>
          <a:ext cx="7982712" cy="548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77577596"/>
                    </a:ext>
                  </a:extLst>
                </a:gridCol>
                <a:gridCol w="1645920">
                  <a:extLst>
                    <a:ext uri="{9D8B030D-6E8A-4147-A177-3AD203B41FA5}">
                      <a16:colId xmlns:a16="http://schemas.microsoft.com/office/drawing/2014/main" val="4253812026"/>
                    </a:ext>
                  </a:extLst>
                </a:gridCol>
                <a:gridCol w="576072">
                  <a:extLst>
                    <a:ext uri="{9D8B030D-6E8A-4147-A177-3AD203B41FA5}">
                      <a16:colId xmlns:a16="http://schemas.microsoft.com/office/drawing/2014/main" val="181346007"/>
                    </a:ext>
                  </a:extLst>
                </a:gridCol>
                <a:gridCol w="576072">
                  <a:extLst>
                    <a:ext uri="{9D8B030D-6E8A-4147-A177-3AD203B41FA5}">
                      <a16:colId xmlns:a16="http://schemas.microsoft.com/office/drawing/2014/main" val="820075828"/>
                    </a:ext>
                  </a:extLst>
                </a:gridCol>
                <a:gridCol w="576072">
                  <a:extLst>
                    <a:ext uri="{9D8B030D-6E8A-4147-A177-3AD203B41FA5}">
                      <a16:colId xmlns:a16="http://schemas.microsoft.com/office/drawing/2014/main" val="1789845762"/>
                    </a:ext>
                  </a:extLst>
                </a:gridCol>
                <a:gridCol w="576072">
                  <a:extLst>
                    <a:ext uri="{9D8B030D-6E8A-4147-A177-3AD203B41FA5}">
                      <a16:colId xmlns:a16="http://schemas.microsoft.com/office/drawing/2014/main" val="620692822"/>
                    </a:ext>
                  </a:extLst>
                </a:gridCol>
                <a:gridCol w="576072">
                  <a:extLst>
                    <a:ext uri="{9D8B030D-6E8A-4147-A177-3AD203B41FA5}">
                      <a16:colId xmlns:a16="http://schemas.microsoft.com/office/drawing/2014/main" val="3236630180"/>
                    </a:ext>
                  </a:extLst>
                </a:gridCol>
                <a:gridCol w="576072">
                  <a:extLst>
                    <a:ext uri="{9D8B030D-6E8A-4147-A177-3AD203B41FA5}">
                      <a16:colId xmlns:a16="http://schemas.microsoft.com/office/drawing/2014/main" val="2282430366"/>
                    </a:ext>
                  </a:extLst>
                </a:gridCol>
                <a:gridCol w="576072">
                  <a:extLst>
                    <a:ext uri="{9D8B030D-6E8A-4147-A177-3AD203B41FA5}">
                      <a16:colId xmlns:a16="http://schemas.microsoft.com/office/drawing/2014/main" val="3885131026"/>
                    </a:ext>
                  </a:extLst>
                </a:gridCol>
                <a:gridCol w="576072">
                  <a:extLst>
                    <a:ext uri="{9D8B030D-6E8A-4147-A177-3AD203B41FA5}">
                      <a16:colId xmlns:a16="http://schemas.microsoft.com/office/drawing/2014/main" val="261130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70038334"/>
                  </a:ext>
                </a:extLst>
              </a:tr>
            </a:tbl>
          </a:graphicData>
        </a:graphic>
      </p:graphicFrame>
      <p:sp>
        <p:nvSpPr>
          <p:cNvPr id="4" name="Text Placeholder 3">
            <a:extLst>
              <a:ext uri="{FF2B5EF4-FFF2-40B4-BE49-F238E27FC236}">
                <a16:creationId xmlns:a16="http://schemas.microsoft.com/office/drawing/2014/main" id="{C94BE782-D276-42C5-8BF1-31CF2316C92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83196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EE7F8-B7F4-4B83-BA3B-D60897009CF5}"/>
              </a:ext>
            </a:extLst>
          </p:cNvPr>
          <p:cNvSpPr>
            <a:spLocks noGrp="1"/>
          </p:cNvSpPr>
          <p:nvPr>
            <p:ph type="title"/>
          </p:nvPr>
        </p:nvSpPr>
        <p:spPr/>
        <p:txBody>
          <a:bodyPr/>
          <a:lstStyle/>
          <a:p>
            <a:r>
              <a:rPr lang="en-US"/>
              <a:t>LinkedIn Posts Table | All Pages - 2 of 11</a:t>
            </a:r>
          </a:p>
        </p:txBody>
      </p:sp>
      <p:graphicFrame>
        <p:nvGraphicFramePr>
          <p:cNvPr id="5" name="Table Placeholder 4">
            <a:extLst>
              <a:ext uri="{FF2B5EF4-FFF2-40B4-BE49-F238E27FC236}">
                <a16:creationId xmlns:a16="http://schemas.microsoft.com/office/drawing/2014/main" id="{DF867402-6DEA-446D-A58B-067EFCACE303}"/>
              </a:ext>
            </a:extLst>
          </p:cNvPr>
          <p:cNvGraphicFramePr>
            <a:graphicFrameLocks noGrp="1"/>
          </p:cNvGraphicFramePr>
          <p:nvPr>
            <p:ph type="tbl" sz="quarter" idx="13"/>
            <p:extLst>
              <p:ext uri="{D42A27DB-BD31-4B8C-83A1-F6EECF244321}">
                <p14:modId xmlns:p14="http://schemas.microsoft.com/office/powerpoint/2010/main" val="4102557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4387312"/>
                    </a:ext>
                  </a:extLst>
                </a:gridCol>
                <a:gridCol w="1645920">
                  <a:extLst>
                    <a:ext uri="{9D8B030D-6E8A-4147-A177-3AD203B41FA5}">
                      <a16:colId xmlns:a16="http://schemas.microsoft.com/office/drawing/2014/main" val="1647987605"/>
                    </a:ext>
                  </a:extLst>
                </a:gridCol>
                <a:gridCol w="576072">
                  <a:extLst>
                    <a:ext uri="{9D8B030D-6E8A-4147-A177-3AD203B41FA5}">
                      <a16:colId xmlns:a16="http://schemas.microsoft.com/office/drawing/2014/main" val="1968530936"/>
                    </a:ext>
                  </a:extLst>
                </a:gridCol>
                <a:gridCol w="576072">
                  <a:extLst>
                    <a:ext uri="{9D8B030D-6E8A-4147-A177-3AD203B41FA5}">
                      <a16:colId xmlns:a16="http://schemas.microsoft.com/office/drawing/2014/main" val="3004267151"/>
                    </a:ext>
                  </a:extLst>
                </a:gridCol>
                <a:gridCol w="576072">
                  <a:extLst>
                    <a:ext uri="{9D8B030D-6E8A-4147-A177-3AD203B41FA5}">
                      <a16:colId xmlns:a16="http://schemas.microsoft.com/office/drawing/2014/main" val="3089267951"/>
                    </a:ext>
                  </a:extLst>
                </a:gridCol>
                <a:gridCol w="576072">
                  <a:extLst>
                    <a:ext uri="{9D8B030D-6E8A-4147-A177-3AD203B41FA5}">
                      <a16:colId xmlns:a16="http://schemas.microsoft.com/office/drawing/2014/main" val="4074546740"/>
                    </a:ext>
                  </a:extLst>
                </a:gridCol>
                <a:gridCol w="576072">
                  <a:extLst>
                    <a:ext uri="{9D8B030D-6E8A-4147-A177-3AD203B41FA5}">
                      <a16:colId xmlns:a16="http://schemas.microsoft.com/office/drawing/2014/main" val="1271811684"/>
                    </a:ext>
                  </a:extLst>
                </a:gridCol>
                <a:gridCol w="576072">
                  <a:extLst>
                    <a:ext uri="{9D8B030D-6E8A-4147-A177-3AD203B41FA5}">
                      <a16:colId xmlns:a16="http://schemas.microsoft.com/office/drawing/2014/main" val="1341934182"/>
                    </a:ext>
                  </a:extLst>
                </a:gridCol>
                <a:gridCol w="576072">
                  <a:extLst>
                    <a:ext uri="{9D8B030D-6E8A-4147-A177-3AD203B41FA5}">
                      <a16:colId xmlns:a16="http://schemas.microsoft.com/office/drawing/2014/main" val="1930266418"/>
                    </a:ext>
                  </a:extLst>
                </a:gridCol>
                <a:gridCol w="576072">
                  <a:extLst>
                    <a:ext uri="{9D8B030D-6E8A-4147-A177-3AD203B41FA5}">
                      <a16:colId xmlns:a16="http://schemas.microsoft.com/office/drawing/2014/main" val="3613773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3427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- 2021-09-15 10:00:07</a:t>
                      </a:r>
                      <a:r>
                        <a:rPr kumimoji="0" lang="en-US" sz="1000" b="0" i="0" u="none" strike="noStrike" kern="1200" cap="none" spc="0" normalizeH="0" baseline="0" noProof="0">
                          <a:ln>
                            <a:noFill/>
                          </a:ln>
                          <a:solidFill>
                            <a:prstClr val="black"/>
                          </a:solidFill>
                          <a:effectLst/>
                          <a:uLnTx/>
                          <a:uFillTx/>
                          <a:latin typeface="+mn-lt"/>
                          <a:ea typeface="+mn-ea"/>
                          <a:cs typeface="+mn-cs"/>
                        </a:rPr>
                        <a:t>
 The #Women in #Data #Science Hybrid Conference is just around the corner!
All data scientists and enthusiasts, regardless of gender, are highly welcome!
The event is taking place on the 1st of October 2021 as a hybrid event (on- &amp; offline), participation is free of charge.
Take the chance to participate in interesting expert tech talks and panel discussions regarding future #mobility in small cities and rural regions, the power of #text data, and #NLP and Data Science in #health applications.
What are you waiting for? 📢Join and connect with the Carinthian Data Science #community!
#infineon #semiconductor #artificialintelligence #wids2021 #datascience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1.9061583577713 %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8209817"/>
                  </a:ext>
                </a:extLst>
              </a:tr>
            </a:tbl>
          </a:graphicData>
        </a:graphic>
      </p:graphicFrame>
      <p:sp>
        <p:nvSpPr>
          <p:cNvPr id="4" name="Text Placeholder 3">
            <a:extLst>
              <a:ext uri="{FF2B5EF4-FFF2-40B4-BE49-F238E27FC236}">
                <a16:creationId xmlns:a16="http://schemas.microsoft.com/office/drawing/2014/main" id="{8673064E-48B7-4D50-B5D2-569CE36CF23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7408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B4AF-C9B6-492E-A9AB-37AE8FB20079}"/>
              </a:ext>
            </a:extLst>
          </p:cNvPr>
          <p:cNvSpPr>
            <a:spLocks noGrp="1"/>
          </p:cNvSpPr>
          <p:nvPr>
            <p:ph type="title"/>
          </p:nvPr>
        </p:nvSpPr>
        <p:spPr/>
        <p:txBody>
          <a:bodyPr/>
          <a:lstStyle/>
          <a:p>
            <a:r>
              <a:rPr lang="en-US"/>
              <a:t>LinkedIn Posts Table | All Pages - 3 of 11</a:t>
            </a:r>
          </a:p>
        </p:txBody>
      </p:sp>
      <p:graphicFrame>
        <p:nvGraphicFramePr>
          <p:cNvPr id="5" name="Table Placeholder 4">
            <a:extLst>
              <a:ext uri="{FF2B5EF4-FFF2-40B4-BE49-F238E27FC236}">
                <a16:creationId xmlns:a16="http://schemas.microsoft.com/office/drawing/2014/main" id="{A42EA02E-8555-4408-A415-DC122576C118}"/>
              </a:ext>
            </a:extLst>
          </p:cNvPr>
          <p:cNvGraphicFramePr>
            <a:graphicFrameLocks noGrp="1"/>
          </p:cNvGraphicFramePr>
          <p:nvPr>
            <p:ph type="tbl" sz="quarter" idx="13"/>
            <p:extLst>
              <p:ext uri="{D42A27DB-BD31-4B8C-83A1-F6EECF244321}">
                <p14:modId xmlns:p14="http://schemas.microsoft.com/office/powerpoint/2010/main" val="90559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85737288"/>
                    </a:ext>
                  </a:extLst>
                </a:gridCol>
                <a:gridCol w="1645920">
                  <a:extLst>
                    <a:ext uri="{9D8B030D-6E8A-4147-A177-3AD203B41FA5}">
                      <a16:colId xmlns:a16="http://schemas.microsoft.com/office/drawing/2014/main" val="2731250853"/>
                    </a:ext>
                  </a:extLst>
                </a:gridCol>
                <a:gridCol w="576072">
                  <a:extLst>
                    <a:ext uri="{9D8B030D-6E8A-4147-A177-3AD203B41FA5}">
                      <a16:colId xmlns:a16="http://schemas.microsoft.com/office/drawing/2014/main" val="21967731"/>
                    </a:ext>
                  </a:extLst>
                </a:gridCol>
                <a:gridCol w="576072">
                  <a:extLst>
                    <a:ext uri="{9D8B030D-6E8A-4147-A177-3AD203B41FA5}">
                      <a16:colId xmlns:a16="http://schemas.microsoft.com/office/drawing/2014/main" val="2300843466"/>
                    </a:ext>
                  </a:extLst>
                </a:gridCol>
                <a:gridCol w="576072">
                  <a:extLst>
                    <a:ext uri="{9D8B030D-6E8A-4147-A177-3AD203B41FA5}">
                      <a16:colId xmlns:a16="http://schemas.microsoft.com/office/drawing/2014/main" val="3507474506"/>
                    </a:ext>
                  </a:extLst>
                </a:gridCol>
                <a:gridCol w="576072">
                  <a:extLst>
                    <a:ext uri="{9D8B030D-6E8A-4147-A177-3AD203B41FA5}">
                      <a16:colId xmlns:a16="http://schemas.microsoft.com/office/drawing/2014/main" val="3142754865"/>
                    </a:ext>
                  </a:extLst>
                </a:gridCol>
                <a:gridCol w="576072">
                  <a:extLst>
                    <a:ext uri="{9D8B030D-6E8A-4147-A177-3AD203B41FA5}">
                      <a16:colId xmlns:a16="http://schemas.microsoft.com/office/drawing/2014/main" val="230830771"/>
                    </a:ext>
                  </a:extLst>
                </a:gridCol>
                <a:gridCol w="576072">
                  <a:extLst>
                    <a:ext uri="{9D8B030D-6E8A-4147-A177-3AD203B41FA5}">
                      <a16:colId xmlns:a16="http://schemas.microsoft.com/office/drawing/2014/main" val="1137672334"/>
                    </a:ext>
                  </a:extLst>
                </a:gridCol>
                <a:gridCol w="576072">
                  <a:extLst>
                    <a:ext uri="{9D8B030D-6E8A-4147-A177-3AD203B41FA5}">
                      <a16:colId xmlns:a16="http://schemas.microsoft.com/office/drawing/2014/main" val="1112612962"/>
                    </a:ext>
                  </a:extLst>
                </a:gridCol>
                <a:gridCol w="576072">
                  <a:extLst>
                    <a:ext uri="{9D8B030D-6E8A-4147-A177-3AD203B41FA5}">
                      <a16:colId xmlns:a16="http://schemas.microsoft.com/office/drawing/2014/main" val="210651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348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- 2021-09-10 08:03:50</a:t>
                      </a:r>
                      <a:r>
                        <a:rPr kumimoji="0" lang="en-US" sz="1000" b="0" i="0" u="none" strike="noStrike" kern="1200" cap="none" spc="0" normalizeH="0" baseline="0" noProof="0">
                          <a:ln>
                            <a:noFill/>
                          </a:ln>
                          <a:solidFill>
                            <a:prstClr val="black"/>
                          </a:solidFill>
                          <a:effectLst/>
                          <a:uLnTx/>
                          <a:uFillTx/>
                          <a:latin typeface="+mn-lt"/>
                          <a:ea typeface="+mn-ea"/>
                          <a:cs typeface="+mn-cs"/>
                        </a:rPr>
                        <a:t>
 Which fuels will we use in the future? How will cars be integrated into the mobility concepts of tomorrow? And what must be done in Germany to remain competitive?
These key questions were discussed by our CEO Reinhard Ploss with Prof. Dr. Ferdinand Dudenhoeffer, Silja Pieh and Bertram Brossardt at the panel discussion "Mobility of tomorrow - prospects for sustainable transport solutions". The event was organized by Bayerischer Rundfunk and vbw - Vereinigung der Bayerischen Wirtschaft e.V.  in advance of the IAA MOBILITY which is currently taking place in Munich.
For the speakers the following facts are certain:
🚗 Mobility in the near future will be electric 
🛴 Vehicles must be connected and alternative mobility concepts apart from cars need to be provided
🚞 To shape the mobility of tomorrow, Germany needs far-reaching transformation processes and investments in upskilling
You want to see the whole discussion? Feel free to tune in tonight at 11:20 p.m. CEST on ARD-alpha. [German only]
#IAAmobility #mobility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3.5978999382335 %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3366215"/>
                  </a:ext>
                </a:extLst>
              </a:tr>
            </a:tbl>
          </a:graphicData>
        </a:graphic>
      </p:graphicFrame>
      <p:sp>
        <p:nvSpPr>
          <p:cNvPr id="4" name="Text Placeholder 3">
            <a:extLst>
              <a:ext uri="{FF2B5EF4-FFF2-40B4-BE49-F238E27FC236}">
                <a16:creationId xmlns:a16="http://schemas.microsoft.com/office/drawing/2014/main" id="{99C7455D-BFB3-4AA6-9DF9-4B87935B65C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41540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E720E-D7C3-46EA-9E78-23C4343B2431}"/>
              </a:ext>
            </a:extLst>
          </p:cNvPr>
          <p:cNvSpPr>
            <a:spLocks noGrp="1"/>
          </p:cNvSpPr>
          <p:nvPr>
            <p:ph type="title"/>
          </p:nvPr>
        </p:nvSpPr>
        <p:spPr/>
        <p:txBody>
          <a:bodyPr/>
          <a:lstStyle/>
          <a:p>
            <a:r>
              <a:rPr lang="en-US"/>
              <a:t>LinkedIn Posts Table | All Pages - 4 of 11</a:t>
            </a:r>
          </a:p>
        </p:txBody>
      </p:sp>
      <p:graphicFrame>
        <p:nvGraphicFramePr>
          <p:cNvPr id="5" name="Table Placeholder 4">
            <a:extLst>
              <a:ext uri="{FF2B5EF4-FFF2-40B4-BE49-F238E27FC236}">
                <a16:creationId xmlns:a16="http://schemas.microsoft.com/office/drawing/2014/main" id="{E6E8D9EE-A3F2-4AA7-9F9E-EBBD78491183}"/>
              </a:ext>
            </a:extLst>
          </p:cNvPr>
          <p:cNvGraphicFramePr>
            <a:graphicFrameLocks noGrp="1"/>
          </p:cNvGraphicFramePr>
          <p:nvPr>
            <p:ph type="tbl" sz="quarter" idx="13"/>
            <p:extLst>
              <p:ext uri="{D42A27DB-BD31-4B8C-83A1-F6EECF244321}">
                <p14:modId xmlns:p14="http://schemas.microsoft.com/office/powerpoint/2010/main" val="3182134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03240740"/>
                    </a:ext>
                  </a:extLst>
                </a:gridCol>
                <a:gridCol w="1645920">
                  <a:extLst>
                    <a:ext uri="{9D8B030D-6E8A-4147-A177-3AD203B41FA5}">
                      <a16:colId xmlns:a16="http://schemas.microsoft.com/office/drawing/2014/main" val="895000108"/>
                    </a:ext>
                  </a:extLst>
                </a:gridCol>
                <a:gridCol w="576072">
                  <a:extLst>
                    <a:ext uri="{9D8B030D-6E8A-4147-A177-3AD203B41FA5}">
                      <a16:colId xmlns:a16="http://schemas.microsoft.com/office/drawing/2014/main" val="90595046"/>
                    </a:ext>
                  </a:extLst>
                </a:gridCol>
                <a:gridCol w="576072">
                  <a:extLst>
                    <a:ext uri="{9D8B030D-6E8A-4147-A177-3AD203B41FA5}">
                      <a16:colId xmlns:a16="http://schemas.microsoft.com/office/drawing/2014/main" val="763133494"/>
                    </a:ext>
                  </a:extLst>
                </a:gridCol>
                <a:gridCol w="576072">
                  <a:extLst>
                    <a:ext uri="{9D8B030D-6E8A-4147-A177-3AD203B41FA5}">
                      <a16:colId xmlns:a16="http://schemas.microsoft.com/office/drawing/2014/main" val="4293593126"/>
                    </a:ext>
                  </a:extLst>
                </a:gridCol>
                <a:gridCol w="576072">
                  <a:extLst>
                    <a:ext uri="{9D8B030D-6E8A-4147-A177-3AD203B41FA5}">
                      <a16:colId xmlns:a16="http://schemas.microsoft.com/office/drawing/2014/main" val="470931749"/>
                    </a:ext>
                  </a:extLst>
                </a:gridCol>
                <a:gridCol w="576072">
                  <a:extLst>
                    <a:ext uri="{9D8B030D-6E8A-4147-A177-3AD203B41FA5}">
                      <a16:colId xmlns:a16="http://schemas.microsoft.com/office/drawing/2014/main" val="2193073329"/>
                    </a:ext>
                  </a:extLst>
                </a:gridCol>
                <a:gridCol w="576072">
                  <a:extLst>
                    <a:ext uri="{9D8B030D-6E8A-4147-A177-3AD203B41FA5}">
                      <a16:colId xmlns:a16="http://schemas.microsoft.com/office/drawing/2014/main" val="2029600626"/>
                    </a:ext>
                  </a:extLst>
                </a:gridCol>
                <a:gridCol w="576072">
                  <a:extLst>
                    <a:ext uri="{9D8B030D-6E8A-4147-A177-3AD203B41FA5}">
                      <a16:colId xmlns:a16="http://schemas.microsoft.com/office/drawing/2014/main" val="3198049772"/>
                    </a:ext>
                  </a:extLst>
                </a:gridCol>
                <a:gridCol w="576072">
                  <a:extLst>
                    <a:ext uri="{9D8B030D-6E8A-4147-A177-3AD203B41FA5}">
                      <a16:colId xmlns:a16="http://schemas.microsoft.com/office/drawing/2014/main" val="1668943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2881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- 2021-09-08 09:40:06</a:t>
                      </a:r>
                      <a:r>
                        <a:rPr kumimoji="0" lang="en-US" sz="1000" b="0" i="0" u="none" strike="noStrike" kern="1200" cap="none" spc="0" normalizeH="0" baseline="0" noProof="0">
                          <a:ln>
                            <a:noFill/>
                          </a:ln>
                          <a:solidFill>
                            <a:prstClr val="black"/>
                          </a:solidFill>
                          <a:effectLst/>
                          <a:uLnTx/>
                          <a:uFillTx/>
                          <a:latin typeface="+mn-lt"/>
                          <a:ea typeface="+mn-ea"/>
                          <a:cs typeface="+mn-cs"/>
                        </a:rPr>
                        <a:t>
 True to this year’s IAA MOBILITY slogan “What will move us next” our CEO Reinhard  Ploss will give a keynote speech at the world’s biggest mobility event today 🎤
Topic? Autonomous and electric: Microelectronics is a central element of the automotive future 
Where? Hall A3, Mobility Stage
When? 3:15pm-3:30pm CET
You are interested in further mobility topics? Have a closer look on our website! 
#IAA21 #IAAMobility #Mobility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2.895029861322 %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9123507"/>
                  </a:ext>
                </a:extLst>
              </a:tr>
            </a:tbl>
          </a:graphicData>
        </a:graphic>
      </p:graphicFrame>
      <p:sp>
        <p:nvSpPr>
          <p:cNvPr id="4" name="Text Placeholder 3">
            <a:extLst>
              <a:ext uri="{FF2B5EF4-FFF2-40B4-BE49-F238E27FC236}">
                <a16:creationId xmlns:a16="http://schemas.microsoft.com/office/drawing/2014/main" id="{F4659C5F-1777-47C3-BBA7-ADF1D0124F5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75303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46076-F358-43FF-AF8E-510B34453CC6}"/>
              </a:ext>
            </a:extLst>
          </p:cNvPr>
          <p:cNvSpPr>
            <a:spLocks noGrp="1"/>
          </p:cNvSpPr>
          <p:nvPr>
            <p:ph type="title"/>
          </p:nvPr>
        </p:nvSpPr>
        <p:spPr/>
        <p:txBody>
          <a:bodyPr/>
          <a:lstStyle/>
          <a:p>
            <a:r>
              <a:rPr lang="en-US"/>
              <a:t>LinkedIn Posts Table | All Pages - 5 of 11</a:t>
            </a:r>
          </a:p>
        </p:txBody>
      </p:sp>
      <p:graphicFrame>
        <p:nvGraphicFramePr>
          <p:cNvPr id="5" name="Table Placeholder 4">
            <a:extLst>
              <a:ext uri="{FF2B5EF4-FFF2-40B4-BE49-F238E27FC236}">
                <a16:creationId xmlns:a16="http://schemas.microsoft.com/office/drawing/2014/main" id="{7CA44975-0A68-4175-AAD3-DEDBC688DB5D}"/>
              </a:ext>
            </a:extLst>
          </p:cNvPr>
          <p:cNvGraphicFramePr>
            <a:graphicFrameLocks noGrp="1"/>
          </p:cNvGraphicFramePr>
          <p:nvPr>
            <p:ph type="tbl" sz="quarter" idx="13"/>
            <p:extLst>
              <p:ext uri="{D42A27DB-BD31-4B8C-83A1-F6EECF244321}">
                <p14:modId xmlns:p14="http://schemas.microsoft.com/office/powerpoint/2010/main" val="247705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69269637"/>
                    </a:ext>
                  </a:extLst>
                </a:gridCol>
                <a:gridCol w="1645920">
                  <a:extLst>
                    <a:ext uri="{9D8B030D-6E8A-4147-A177-3AD203B41FA5}">
                      <a16:colId xmlns:a16="http://schemas.microsoft.com/office/drawing/2014/main" val="2576268296"/>
                    </a:ext>
                  </a:extLst>
                </a:gridCol>
                <a:gridCol w="576072">
                  <a:extLst>
                    <a:ext uri="{9D8B030D-6E8A-4147-A177-3AD203B41FA5}">
                      <a16:colId xmlns:a16="http://schemas.microsoft.com/office/drawing/2014/main" val="2238827671"/>
                    </a:ext>
                  </a:extLst>
                </a:gridCol>
                <a:gridCol w="576072">
                  <a:extLst>
                    <a:ext uri="{9D8B030D-6E8A-4147-A177-3AD203B41FA5}">
                      <a16:colId xmlns:a16="http://schemas.microsoft.com/office/drawing/2014/main" val="2311176417"/>
                    </a:ext>
                  </a:extLst>
                </a:gridCol>
                <a:gridCol w="576072">
                  <a:extLst>
                    <a:ext uri="{9D8B030D-6E8A-4147-A177-3AD203B41FA5}">
                      <a16:colId xmlns:a16="http://schemas.microsoft.com/office/drawing/2014/main" val="2888692534"/>
                    </a:ext>
                  </a:extLst>
                </a:gridCol>
                <a:gridCol w="576072">
                  <a:extLst>
                    <a:ext uri="{9D8B030D-6E8A-4147-A177-3AD203B41FA5}">
                      <a16:colId xmlns:a16="http://schemas.microsoft.com/office/drawing/2014/main" val="2239234808"/>
                    </a:ext>
                  </a:extLst>
                </a:gridCol>
                <a:gridCol w="576072">
                  <a:extLst>
                    <a:ext uri="{9D8B030D-6E8A-4147-A177-3AD203B41FA5}">
                      <a16:colId xmlns:a16="http://schemas.microsoft.com/office/drawing/2014/main" val="3287967153"/>
                    </a:ext>
                  </a:extLst>
                </a:gridCol>
                <a:gridCol w="576072">
                  <a:extLst>
                    <a:ext uri="{9D8B030D-6E8A-4147-A177-3AD203B41FA5}">
                      <a16:colId xmlns:a16="http://schemas.microsoft.com/office/drawing/2014/main" val="3073311976"/>
                    </a:ext>
                  </a:extLst>
                </a:gridCol>
                <a:gridCol w="576072">
                  <a:extLst>
                    <a:ext uri="{9D8B030D-6E8A-4147-A177-3AD203B41FA5}">
                      <a16:colId xmlns:a16="http://schemas.microsoft.com/office/drawing/2014/main" val="3700220786"/>
                    </a:ext>
                  </a:extLst>
                </a:gridCol>
                <a:gridCol w="576072">
                  <a:extLst>
                    <a:ext uri="{9D8B030D-6E8A-4147-A177-3AD203B41FA5}">
                      <a16:colId xmlns:a16="http://schemas.microsoft.com/office/drawing/2014/main" val="3368930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1841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- 2021-09-01 10:00:12</a:t>
                      </a:r>
                      <a:r>
                        <a:rPr kumimoji="0" lang="en-US" sz="1000" b="0" i="0" u="none" strike="noStrike" kern="1200" cap="none" spc="0" normalizeH="0" baseline="0" noProof="0">
                          <a:ln>
                            <a:noFill/>
                          </a:ln>
                          <a:solidFill>
                            <a:prstClr val="black"/>
                          </a:solidFill>
                          <a:effectLst/>
                          <a:uLnTx/>
                          <a:uFillTx/>
                          <a:latin typeface="+mn-lt"/>
                          <a:ea typeface="+mn-ea"/>
                          <a:cs typeface="+mn-cs"/>
                        </a:rPr>
                        <a:t>
 Have you ever thought about buying an #electricvehicle, but you are not sure yet? Maybe Infineon's #emobility guide can help you decide. 
Electric vehicles are considered as the means of transport of the future. As well in Germany, Norway and in the US there are tax advantages when buying an e-car. 
With our e-mobility guide we lead you through the benefits of e-mobility and all you need to know about electric vehicles. Check out now! #IAA21 #IAAMobility #Mobility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2.2191400832178 %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6328132"/>
                  </a:ext>
                </a:extLst>
              </a:tr>
            </a:tbl>
          </a:graphicData>
        </a:graphic>
      </p:graphicFrame>
      <p:sp>
        <p:nvSpPr>
          <p:cNvPr id="4" name="Text Placeholder 3">
            <a:extLst>
              <a:ext uri="{FF2B5EF4-FFF2-40B4-BE49-F238E27FC236}">
                <a16:creationId xmlns:a16="http://schemas.microsoft.com/office/drawing/2014/main" id="{161C8EA7-D32A-4067-8E41-76AA02DD478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93426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A0C0E-BAFA-45D7-AEEF-10E9A12E2D26}"/>
              </a:ext>
            </a:extLst>
          </p:cNvPr>
          <p:cNvSpPr>
            <a:spLocks noGrp="1"/>
          </p:cNvSpPr>
          <p:nvPr>
            <p:ph type="title"/>
          </p:nvPr>
        </p:nvSpPr>
        <p:spPr/>
        <p:txBody>
          <a:bodyPr/>
          <a:lstStyle/>
          <a:p>
            <a:r>
              <a:rPr lang="en-US"/>
              <a:t>LinkedIn Posts Table | All Pages - 6 of 11</a:t>
            </a:r>
          </a:p>
        </p:txBody>
      </p:sp>
      <p:graphicFrame>
        <p:nvGraphicFramePr>
          <p:cNvPr id="5" name="Table Placeholder 4">
            <a:extLst>
              <a:ext uri="{FF2B5EF4-FFF2-40B4-BE49-F238E27FC236}">
                <a16:creationId xmlns:a16="http://schemas.microsoft.com/office/drawing/2014/main" id="{045998AD-CE62-4D93-8338-34D01DBC3ECA}"/>
              </a:ext>
            </a:extLst>
          </p:cNvPr>
          <p:cNvGraphicFramePr>
            <a:graphicFrameLocks noGrp="1"/>
          </p:cNvGraphicFramePr>
          <p:nvPr>
            <p:ph type="tbl" sz="quarter" idx="13"/>
            <p:extLst>
              <p:ext uri="{D42A27DB-BD31-4B8C-83A1-F6EECF244321}">
                <p14:modId xmlns:p14="http://schemas.microsoft.com/office/powerpoint/2010/main" val="36878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78736157"/>
                    </a:ext>
                  </a:extLst>
                </a:gridCol>
                <a:gridCol w="1645920">
                  <a:extLst>
                    <a:ext uri="{9D8B030D-6E8A-4147-A177-3AD203B41FA5}">
                      <a16:colId xmlns:a16="http://schemas.microsoft.com/office/drawing/2014/main" val="2125506167"/>
                    </a:ext>
                  </a:extLst>
                </a:gridCol>
                <a:gridCol w="576072">
                  <a:extLst>
                    <a:ext uri="{9D8B030D-6E8A-4147-A177-3AD203B41FA5}">
                      <a16:colId xmlns:a16="http://schemas.microsoft.com/office/drawing/2014/main" val="3426002893"/>
                    </a:ext>
                  </a:extLst>
                </a:gridCol>
                <a:gridCol w="576072">
                  <a:extLst>
                    <a:ext uri="{9D8B030D-6E8A-4147-A177-3AD203B41FA5}">
                      <a16:colId xmlns:a16="http://schemas.microsoft.com/office/drawing/2014/main" val="1077450389"/>
                    </a:ext>
                  </a:extLst>
                </a:gridCol>
                <a:gridCol w="576072">
                  <a:extLst>
                    <a:ext uri="{9D8B030D-6E8A-4147-A177-3AD203B41FA5}">
                      <a16:colId xmlns:a16="http://schemas.microsoft.com/office/drawing/2014/main" val="4285523019"/>
                    </a:ext>
                  </a:extLst>
                </a:gridCol>
                <a:gridCol w="576072">
                  <a:extLst>
                    <a:ext uri="{9D8B030D-6E8A-4147-A177-3AD203B41FA5}">
                      <a16:colId xmlns:a16="http://schemas.microsoft.com/office/drawing/2014/main" val="1367882984"/>
                    </a:ext>
                  </a:extLst>
                </a:gridCol>
                <a:gridCol w="576072">
                  <a:extLst>
                    <a:ext uri="{9D8B030D-6E8A-4147-A177-3AD203B41FA5}">
                      <a16:colId xmlns:a16="http://schemas.microsoft.com/office/drawing/2014/main" val="715627036"/>
                    </a:ext>
                  </a:extLst>
                </a:gridCol>
                <a:gridCol w="576072">
                  <a:extLst>
                    <a:ext uri="{9D8B030D-6E8A-4147-A177-3AD203B41FA5}">
                      <a16:colId xmlns:a16="http://schemas.microsoft.com/office/drawing/2014/main" val="2267259174"/>
                    </a:ext>
                  </a:extLst>
                </a:gridCol>
                <a:gridCol w="576072">
                  <a:extLst>
                    <a:ext uri="{9D8B030D-6E8A-4147-A177-3AD203B41FA5}">
                      <a16:colId xmlns:a16="http://schemas.microsoft.com/office/drawing/2014/main" val="2550857726"/>
                    </a:ext>
                  </a:extLst>
                </a:gridCol>
                <a:gridCol w="576072">
                  <a:extLst>
                    <a:ext uri="{9D8B030D-6E8A-4147-A177-3AD203B41FA5}">
                      <a16:colId xmlns:a16="http://schemas.microsoft.com/office/drawing/2014/main" val="2466700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7658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- 2021-09-01 08:00:12</a:t>
                      </a:r>
                      <a:r>
                        <a:rPr kumimoji="0" lang="en-US" sz="1000" b="0" i="0" u="none" strike="noStrike" kern="1200" cap="none" spc="0" normalizeH="0" baseline="0" noProof="0">
                          <a:ln>
                            <a:noFill/>
                          </a:ln>
                          <a:solidFill>
                            <a:prstClr val="black"/>
                          </a:solidFill>
                          <a:effectLst/>
                          <a:uLnTx/>
                          <a:uFillTx/>
                          <a:latin typeface="+mn-lt"/>
                          <a:ea typeface="+mn-ea"/>
                          <a:cs typeface="+mn-cs"/>
                        </a:rPr>
                        <a:t>
 Register now for the #Women in #Data #Science Hybrid Conference taking place on the 1st of October, 2021 at the campus of the Carinthia University of Applied Science.
Participate in interesting expert tech talks and panel discussions regarding future #mobility in small cities and rural regions, the power of #text data, and #NLP and Data Science in #health applications.
📢Join and connect with the Carinthian Data Science #community!
All data scientists and enthusiasts, regardless of gender, are highly welcome!
The event is taking place as a hybrid event (on- &amp; offline), participation is free of charge.
#infineon #semiconductor #artificialintelligence #wids2021 #datascience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1.4305280779181 %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3003965"/>
                  </a:ext>
                </a:extLst>
              </a:tr>
            </a:tbl>
          </a:graphicData>
        </a:graphic>
      </p:graphicFrame>
      <p:sp>
        <p:nvSpPr>
          <p:cNvPr id="4" name="Text Placeholder 3">
            <a:extLst>
              <a:ext uri="{FF2B5EF4-FFF2-40B4-BE49-F238E27FC236}">
                <a16:creationId xmlns:a16="http://schemas.microsoft.com/office/drawing/2014/main" id="{FBE2A25A-1016-4F0C-B8C8-675198C7E53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54180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ABE4D-5616-458F-A4FE-C9238BDDE458}"/>
              </a:ext>
            </a:extLst>
          </p:cNvPr>
          <p:cNvSpPr>
            <a:spLocks noGrp="1"/>
          </p:cNvSpPr>
          <p:nvPr>
            <p:ph type="title"/>
          </p:nvPr>
        </p:nvSpPr>
        <p:spPr/>
        <p:txBody>
          <a:bodyPr/>
          <a:lstStyle/>
          <a:p>
            <a:r>
              <a:rPr lang="en-US"/>
              <a:t>LinkedIn Posts Table | All Pages - 7 of 11</a:t>
            </a:r>
          </a:p>
        </p:txBody>
      </p:sp>
      <p:graphicFrame>
        <p:nvGraphicFramePr>
          <p:cNvPr id="5" name="Table Placeholder 4">
            <a:extLst>
              <a:ext uri="{FF2B5EF4-FFF2-40B4-BE49-F238E27FC236}">
                <a16:creationId xmlns:a16="http://schemas.microsoft.com/office/drawing/2014/main" id="{CFA65465-8CFC-41C0-8A5E-69076C10F3CD}"/>
              </a:ext>
            </a:extLst>
          </p:cNvPr>
          <p:cNvGraphicFramePr>
            <a:graphicFrameLocks noGrp="1"/>
          </p:cNvGraphicFramePr>
          <p:nvPr>
            <p:ph type="tbl" sz="quarter" idx="13"/>
            <p:extLst>
              <p:ext uri="{D42A27DB-BD31-4B8C-83A1-F6EECF244321}">
                <p14:modId xmlns:p14="http://schemas.microsoft.com/office/powerpoint/2010/main" val="457203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2731680"/>
                    </a:ext>
                  </a:extLst>
                </a:gridCol>
                <a:gridCol w="1645920">
                  <a:extLst>
                    <a:ext uri="{9D8B030D-6E8A-4147-A177-3AD203B41FA5}">
                      <a16:colId xmlns:a16="http://schemas.microsoft.com/office/drawing/2014/main" val="59440890"/>
                    </a:ext>
                  </a:extLst>
                </a:gridCol>
                <a:gridCol w="576072">
                  <a:extLst>
                    <a:ext uri="{9D8B030D-6E8A-4147-A177-3AD203B41FA5}">
                      <a16:colId xmlns:a16="http://schemas.microsoft.com/office/drawing/2014/main" val="3099471696"/>
                    </a:ext>
                  </a:extLst>
                </a:gridCol>
                <a:gridCol w="576072">
                  <a:extLst>
                    <a:ext uri="{9D8B030D-6E8A-4147-A177-3AD203B41FA5}">
                      <a16:colId xmlns:a16="http://schemas.microsoft.com/office/drawing/2014/main" val="3375911918"/>
                    </a:ext>
                  </a:extLst>
                </a:gridCol>
                <a:gridCol w="576072">
                  <a:extLst>
                    <a:ext uri="{9D8B030D-6E8A-4147-A177-3AD203B41FA5}">
                      <a16:colId xmlns:a16="http://schemas.microsoft.com/office/drawing/2014/main" val="2270996519"/>
                    </a:ext>
                  </a:extLst>
                </a:gridCol>
                <a:gridCol w="576072">
                  <a:extLst>
                    <a:ext uri="{9D8B030D-6E8A-4147-A177-3AD203B41FA5}">
                      <a16:colId xmlns:a16="http://schemas.microsoft.com/office/drawing/2014/main" val="3267320721"/>
                    </a:ext>
                  </a:extLst>
                </a:gridCol>
                <a:gridCol w="576072">
                  <a:extLst>
                    <a:ext uri="{9D8B030D-6E8A-4147-A177-3AD203B41FA5}">
                      <a16:colId xmlns:a16="http://schemas.microsoft.com/office/drawing/2014/main" val="948510306"/>
                    </a:ext>
                  </a:extLst>
                </a:gridCol>
                <a:gridCol w="576072">
                  <a:extLst>
                    <a:ext uri="{9D8B030D-6E8A-4147-A177-3AD203B41FA5}">
                      <a16:colId xmlns:a16="http://schemas.microsoft.com/office/drawing/2014/main" val="3520825375"/>
                    </a:ext>
                  </a:extLst>
                </a:gridCol>
                <a:gridCol w="576072">
                  <a:extLst>
                    <a:ext uri="{9D8B030D-6E8A-4147-A177-3AD203B41FA5}">
                      <a16:colId xmlns:a16="http://schemas.microsoft.com/office/drawing/2014/main" val="3779162080"/>
                    </a:ext>
                  </a:extLst>
                </a:gridCol>
                <a:gridCol w="576072">
                  <a:extLst>
                    <a:ext uri="{9D8B030D-6E8A-4147-A177-3AD203B41FA5}">
                      <a16:colId xmlns:a16="http://schemas.microsoft.com/office/drawing/2014/main" val="610573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0843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- 2021-08-30 13:00:31</a:t>
                      </a:r>
                      <a:r>
                        <a:rPr kumimoji="0" lang="en-US" sz="1000" b="0" i="0" u="none" strike="noStrike" kern="1200" cap="none" spc="0" normalizeH="0" baseline="0" noProof="0">
                          <a:ln>
                            <a:noFill/>
                          </a:ln>
                          <a:solidFill>
                            <a:prstClr val="black"/>
                          </a:solidFill>
                          <a:effectLst/>
                          <a:uLnTx/>
                          <a:uFillTx/>
                          <a:latin typeface="+mn-lt"/>
                          <a:ea typeface="+mn-ea"/>
                          <a:cs typeface="+mn-cs"/>
                        </a:rPr>
                        <a:t>
 You feel like everybody is talking about electromobility, but you have no clue what kW, kWh and kWh/100km actually mean? Don't worry, we got you covered! Check out our newest "Unzipping electromobility" video where you get all the information on the numbers and units that you need to operate an EV. #Mobility #IAA21 #IAAMobility
&gt;&gt; For more information about the future of mobility, please visit our website: https://www.infineon.com/future-of-mobility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1.681942738354 %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a:t>
                      </a:r>
                    </a:p>
                  </a:txBody>
                  <a:tcPr/>
                </a:tc>
                <a:extLst>
                  <a:ext uri="{0D108BD9-81ED-4DB2-BD59-A6C34878D82A}">
                    <a16:rowId xmlns:a16="http://schemas.microsoft.com/office/drawing/2014/main" val="277189054"/>
                  </a:ext>
                </a:extLst>
              </a:tr>
            </a:tbl>
          </a:graphicData>
        </a:graphic>
      </p:graphicFrame>
      <p:sp>
        <p:nvSpPr>
          <p:cNvPr id="4" name="Text Placeholder 3">
            <a:extLst>
              <a:ext uri="{FF2B5EF4-FFF2-40B4-BE49-F238E27FC236}">
                <a16:creationId xmlns:a16="http://schemas.microsoft.com/office/drawing/2014/main" id="{FD1698F6-EEDF-46CB-8CCC-B106EFA221F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44221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40B0-A51E-43AF-94B9-97A1E9FC288F}"/>
              </a:ext>
            </a:extLst>
          </p:cNvPr>
          <p:cNvSpPr>
            <a:spLocks noGrp="1"/>
          </p:cNvSpPr>
          <p:nvPr>
            <p:ph type="title"/>
          </p:nvPr>
        </p:nvSpPr>
        <p:spPr/>
        <p:txBody>
          <a:bodyPr/>
          <a:lstStyle/>
          <a:p>
            <a:r>
              <a:rPr lang="en-US"/>
              <a:t>LinkedIn Posts Table | All Pages - 8 of 11</a:t>
            </a:r>
          </a:p>
        </p:txBody>
      </p:sp>
      <p:graphicFrame>
        <p:nvGraphicFramePr>
          <p:cNvPr id="5" name="Table Placeholder 4">
            <a:extLst>
              <a:ext uri="{FF2B5EF4-FFF2-40B4-BE49-F238E27FC236}">
                <a16:creationId xmlns:a16="http://schemas.microsoft.com/office/drawing/2014/main" id="{6BA2B24F-6277-4495-9A51-B0E28B15AF6F}"/>
              </a:ext>
            </a:extLst>
          </p:cNvPr>
          <p:cNvGraphicFramePr>
            <a:graphicFrameLocks noGrp="1"/>
          </p:cNvGraphicFramePr>
          <p:nvPr>
            <p:ph type="tbl" sz="quarter" idx="13"/>
            <p:extLst>
              <p:ext uri="{D42A27DB-BD31-4B8C-83A1-F6EECF244321}">
                <p14:modId xmlns:p14="http://schemas.microsoft.com/office/powerpoint/2010/main" val="100878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38195575"/>
                    </a:ext>
                  </a:extLst>
                </a:gridCol>
                <a:gridCol w="1645920">
                  <a:extLst>
                    <a:ext uri="{9D8B030D-6E8A-4147-A177-3AD203B41FA5}">
                      <a16:colId xmlns:a16="http://schemas.microsoft.com/office/drawing/2014/main" val="2839582295"/>
                    </a:ext>
                  </a:extLst>
                </a:gridCol>
                <a:gridCol w="576072">
                  <a:extLst>
                    <a:ext uri="{9D8B030D-6E8A-4147-A177-3AD203B41FA5}">
                      <a16:colId xmlns:a16="http://schemas.microsoft.com/office/drawing/2014/main" val="174256823"/>
                    </a:ext>
                  </a:extLst>
                </a:gridCol>
                <a:gridCol w="576072">
                  <a:extLst>
                    <a:ext uri="{9D8B030D-6E8A-4147-A177-3AD203B41FA5}">
                      <a16:colId xmlns:a16="http://schemas.microsoft.com/office/drawing/2014/main" val="2778501721"/>
                    </a:ext>
                  </a:extLst>
                </a:gridCol>
                <a:gridCol w="576072">
                  <a:extLst>
                    <a:ext uri="{9D8B030D-6E8A-4147-A177-3AD203B41FA5}">
                      <a16:colId xmlns:a16="http://schemas.microsoft.com/office/drawing/2014/main" val="147166852"/>
                    </a:ext>
                  </a:extLst>
                </a:gridCol>
                <a:gridCol w="576072">
                  <a:extLst>
                    <a:ext uri="{9D8B030D-6E8A-4147-A177-3AD203B41FA5}">
                      <a16:colId xmlns:a16="http://schemas.microsoft.com/office/drawing/2014/main" val="2476773707"/>
                    </a:ext>
                  </a:extLst>
                </a:gridCol>
                <a:gridCol w="576072">
                  <a:extLst>
                    <a:ext uri="{9D8B030D-6E8A-4147-A177-3AD203B41FA5}">
                      <a16:colId xmlns:a16="http://schemas.microsoft.com/office/drawing/2014/main" val="2812628358"/>
                    </a:ext>
                  </a:extLst>
                </a:gridCol>
                <a:gridCol w="576072">
                  <a:extLst>
                    <a:ext uri="{9D8B030D-6E8A-4147-A177-3AD203B41FA5}">
                      <a16:colId xmlns:a16="http://schemas.microsoft.com/office/drawing/2014/main" val="658822649"/>
                    </a:ext>
                  </a:extLst>
                </a:gridCol>
                <a:gridCol w="576072">
                  <a:extLst>
                    <a:ext uri="{9D8B030D-6E8A-4147-A177-3AD203B41FA5}">
                      <a16:colId xmlns:a16="http://schemas.microsoft.com/office/drawing/2014/main" val="90540406"/>
                    </a:ext>
                  </a:extLst>
                </a:gridCol>
                <a:gridCol w="576072">
                  <a:extLst>
                    <a:ext uri="{9D8B030D-6E8A-4147-A177-3AD203B41FA5}">
                      <a16:colId xmlns:a16="http://schemas.microsoft.com/office/drawing/2014/main" val="841728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4707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- 2021-08-27 10:00:30</a:t>
                      </a:r>
                      <a:r>
                        <a:rPr kumimoji="0" lang="en-US" sz="1000" b="0" i="0" u="none" strike="noStrike" kern="1200" cap="none" spc="0" normalizeH="0" baseline="0" noProof="0">
                          <a:ln>
                            <a:noFill/>
                          </a:ln>
                          <a:solidFill>
                            <a:prstClr val="black"/>
                          </a:solidFill>
                          <a:effectLst/>
                          <a:uLnTx/>
                          <a:uFillTx/>
                          <a:latin typeface="+mn-lt"/>
                          <a:ea typeface="+mn-ea"/>
                          <a:cs typeface="+mn-cs"/>
                        </a:rPr>
                        <a:t>
 You're interested in making our future life greener? Driving an #electricvehicle could be the first step.
According to a survey by the Intergovernmental Panel on Climate Change (IPCC) traffic is responsible for 24% of all carbon dioxide emissions worldwide. Electric vehicles don’t emit any carbon dioxide when driven. Important here: The batteries and the electricity to power them are produced using renewable energies. 
Sounds interesting? Check out everything you need to know about #e-mobility: 
#IAA21 #IAAMobility #Mobility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2.3701298701299 %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4747601"/>
                  </a:ext>
                </a:extLst>
              </a:tr>
            </a:tbl>
          </a:graphicData>
        </a:graphic>
      </p:graphicFrame>
      <p:sp>
        <p:nvSpPr>
          <p:cNvPr id="4" name="Text Placeholder 3">
            <a:extLst>
              <a:ext uri="{FF2B5EF4-FFF2-40B4-BE49-F238E27FC236}">
                <a16:creationId xmlns:a16="http://schemas.microsoft.com/office/drawing/2014/main" id="{D7CED125-3BE8-4FB2-AA71-EC57152A9CF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923781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4DB3-C12B-4673-BBE0-AB70B83B7C2D}"/>
              </a:ext>
            </a:extLst>
          </p:cNvPr>
          <p:cNvSpPr>
            <a:spLocks noGrp="1"/>
          </p:cNvSpPr>
          <p:nvPr>
            <p:ph type="title"/>
          </p:nvPr>
        </p:nvSpPr>
        <p:spPr/>
        <p:txBody>
          <a:bodyPr/>
          <a:lstStyle/>
          <a:p>
            <a:r>
              <a:rPr lang="en-US"/>
              <a:t>LinkedIn Posts Table | All Pages - 9 of 11</a:t>
            </a:r>
          </a:p>
        </p:txBody>
      </p:sp>
      <p:graphicFrame>
        <p:nvGraphicFramePr>
          <p:cNvPr id="5" name="Table Placeholder 4">
            <a:extLst>
              <a:ext uri="{FF2B5EF4-FFF2-40B4-BE49-F238E27FC236}">
                <a16:creationId xmlns:a16="http://schemas.microsoft.com/office/drawing/2014/main" id="{85A9E0E5-81EF-441B-AD0F-D5C98659024B}"/>
              </a:ext>
            </a:extLst>
          </p:cNvPr>
          <p:cNvGraphicFramePr>
            <a:graphicFrameLocks noGrp="1"/>
          </p:cNvGraphicFramePr>
          <p:nvPr>
            <p:ph type="tbl" sz="quarter" idx="13"/>
            <p:extLst>
              <p:ext uri="{D42A27DB-BD31-4B8C-83A1-F6EECF244321}">
                <p14:modId xmlns:p14="http://schemas.microsoft.com/office/powerpoint/2010/main" val="163980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2347662"/>
                    </a:ext>
                  </a:extLst>
                </a:gridCol>
                <a:gridCol w="1645920">
                  <a:extLst>
                    <a:ext uri="{9D8B030D-6E8A-4147-A177-3AD203B41FA5}">
                      <a16:colId xmlns:a16="http://schemas.microsoft.com/office/drawing/2014/main" val="1607132722"/>
                    </a:ext>
                  </a:extLst>
                </a:gridCol>
                <a:gridCol w="576072">
                  <a:extLst>
                    <a:ext uri="{9D8B030D-6E8A-4147-A177-3AD203B41FA5}">
                      <a16:colId xmlns:a16="http://schemas.microsoft.com/office/drawing/2014/main" val="1543744714"/>
                    </a:ext>
                  </a:extLst>
                </a:gridCol>
                <a:gridCol w="576072">
                  <a:extLst>
                    <a:ext uri="{9D8B030D-6E8A-4147-A177-3AD203B41FA5}">
                      <a16:colId xmlns:a16="http://schemas.microsoft.com/office/drawing/2014/main" val="2283694135"/>
                    </a:ext>
                  </a:extLst>
                </a:gridCol>
                <a:gridCol w="576072">
                  <a:extLst>
                    <a:ext uri="{9D8B030D-6E8A-4147-A177-3AD203B41FA5}">
                      <a16:colId xmlns:a16="http://schemas.microsoft.com/office/drawing/2014/main" val="2540586945"/>
                    </a:ext>
                  </a:extLst>
                </a:gridCol>
                <a:gridCol w="576072">
                  <a:extLst>
                    <a:ext uri="{9D8B030D-6E8A-4147-A177-3AD203B41FA5}">
                      <a16:colId xmlns:a16="http://schemas.microsoft.com/office/drawing/2014/main" val="2746343937"/>
                    </a:ext>
                  </a:extLst>
                </a:gridCol>
                <a:gridCol w="576072">
                  <a:extLst>
                    <a:ext uri="{9D8B030D-6E8A-4147-A177-3AD203B41FA5}">
                      <a16:colId xmlns:a16="http://schemas.microsoft.com/office/drawing/2014/main" val="1681839159"/>
                    </a:ext>
                  </a:extLst>
                </a:gridCol>
                <a:gridCol w="576072">
                  <a:extLst>
                    <a:ext uri="{9D8B030D-6E8A-4147-A177-3AD203B41FA5}">
                      <a16:colId xmlns:a16="http://schemas.microsoft.com/office/drawing/2014/main" val="4223184204"/>
                    </a:ext>
                  </a:extLst>
                </a:gridCol>
                <a:gridCol w="576072">
                  <a:extLst>
                    <a:ext uri="{9D8B030D-6E8A-4147-A177-3AD203B41FA5}">
                      <a16:colId xmlns:a16="http://schemas.microsoft.com/office/drawing/2014/main" val="2731882181"/>
                    </a:ext>
                  </a:extLst>
                </a:gridCol>
                <a:gridCol w="576072">
                  <a:extLst>
                    <a:ext uri="{9D8B030D-6E8A-4147-A177-3AD203B41FA5}">
                      <a16:colId xmlns:a16="http://schemas.microsoft.com/office/drawing/2014/main" val="3545151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3032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- 2021-08-24 10:00:39</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how much energy an electric car needs? So, what do you think? How long can a fully charged EV battery with an average size of 60 kilowatt hours supply a 3-person household with electricity? You'll find the answer in our "Unzipping electromobility" video.
For more information about the future of mobility, please visit our website: https://www.infineon.com/future-of-mobility 
Here's also a link to our "How a chip is made" video. https://fcld.ly/007d45p
#Mobility, #IAA21, #IAAMobility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1.7760680962514 %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5643</a:t>
                      </a:r>
                    </a:p>
                  </a:txBody>
                  <a:tcPr/>
                </a:tc>
                <a:extLst>
                  <a:ext uri="{0D108BD9-81ED-4DB2-BD59-A6C34878D82A}">
                    <a16:rowId xmlns:a16="http://schemas.microsoft.com/office/drawing/2014/main" val="602953275"/>
                  </a:ext>
                </a:extLst>
              </a:tr>
            </a:tbl>
          </a:graphicData>
        </a:graphic>
      </p:graphicFrame>
      <p:sp>
        <p:nvSpPr>
          <p:cNvPr id="4" name="Text Placeholder 3">
            <a:extLst>
              <a:ext uri="{FF2B5EF4-FFF2-40B4-BE49-F238E27FC236}">
                <a16:creationId xmlns:a16="http://schemas.microsoft.com/office/drawing/2014/main" id="{C496CF46-A7AB-4D25-9F43-854BD41EC69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26914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FD03D-7EB7-4533-B6C0-9DB964C9E37A}"/>
              </a:ext>
            </a:extLst>
          </p:cNvPr>
          <p:cNvSpPr>
            <a:spLocks noGrp="1"/>
          </p:cNvSpPr>
          <p:nvPr>
            <p:ph type="title"/>
          </p:nvPr>
        </p:nvSpPr>
        <p:spPr/>
        <p:txBody>
          <a:bodyPr/>
          <a:lstStyle/>
          <a:p>
            <a:r>
              <a:rPr lang="en-US"/>
              <a:t>LinkedIn Posts Table | All Pages - 10 of 11</a:t>
            </a:r>
          </a:p>
        </p:txBody>
      </p:sp>
      <p:graphicFrame>
        <p:nvGraphicFramePr>
          <p:cNvPr id="5" name="Table Placeholder 4">
            <a:extLst>
              <a:ext uri="{FF2B5EF4-FFF2-40B4-BE49-F238E27FC236}">
                <a16:creationId xmlns:a16="http://schemas.microsoft.com/office/drawing/2014/main" id="{45E79F38-43F4-43C7-B22D-4789D6FD1E2D}"/>
              </a:ext>
            </a:extLst>
          </p:cNvPr>
          <p:cNvGraphicFramePr>
            <a:graphicFrameLocks noGrp="1"/>
          </p:cNvGraphicFramePr>
          <p:nvPr>
            <p:ph type="tbl" sz="quarter" idx="13"/>
            <p:extLst>
              <p:ext uri="{D42A27DB-BD31-4B8C-83A1-F6EECF244321}">
                <p14:modId xmlns:p14="http://schemas.microsoft.com/office/powerpoint/2010/main" val="2018717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77439659"/>
                    </a:ext>
                  </a:extLst>
                </a:gridCol>
                <a:gridCol w="1645920">
                  <a:extLst>
                    <a:ext uri="{9D8B030D-6E8A-4147-A177-3AD203B41FA5}">
                      <a16:colId xmlns:a16="http://schemas.microsoft.com/office/drawing/2014/main" val="2678132179"/>
                    </a:ext>
                  </a:extLst>
                </a:gridCol>
                <a:gridCol w="576072">
                  <a:extLst>
                    <a:ext uri="{9D8B030D-6E8A-4147-A177-3AD203B41FA5}">
                      <a16:colId xmlns:a16="http://schemas.microsoft.com/office/drawing/2014/main" val="2279735199"/>
                    </a:ext>
                  </a:extLst>
                </a:gridCol>
                <a:gridCol w="576072">
                  <a:extLst>
                    <a:ext uri="{9D8B030D-6E8A-4147-A177-3AD203B41FA5}">
                      <a16:colId xmlns:a16="http://schemas.microsoft.com/office/drawing/2014/main" val="3208701231"/>
                    </a:ext>
                  </a:extLst>
                </a:gridCol>
                <a:gridCol w="576072">
                  <a:extLst>
                    <a:ext uri="{9D8B030D-6E8A-4147-A177-3AD203B41FA5}">
                      <a16:colId xmlns:a16="http://schemas.microsoft.com/office/drawing/2014/main" val="1781567683"/>
                    </a:ext>
                  </a:extLst>
                </a:gridCol>
                <a:gridCol w="576072">
                  <a:extLst>
                    <a:ext uri="{9D8B030D-6E8A-4147-A177-3AD203B41FA5}">
                      <a16:colId xmlns:a16="http://schemas.microsoft.com/office/drawing/2014/main" val="2785227140"/>
                    </a:ext>
                  </a:extLst>
                </a:gridCol>
                <a:gridCol w="576072">
                  <a:extLst>
                    <a:ext uri="{9D8B030D-6E8A-4147-A177-3AD203B41FA5}">
                      <a16:colId xmlns:a16="http://schemas.microsoft.com/office/drawing/2014/main" val="1985767846"/>
                    </a:ext>
                  </a:extLst>
                </a:gridCol>
                <a:gridCol w="576072">
                  <a:extLst>
                    <a:ext uri="{9D8B030D-6E8A-4147-A177-3AD203B41FA5}">
                      <a16:colId xmlns:a16="http://schemas.microsoft.com/office/drawing/2014/main" val="3550574773"/>
                    </a:ext>
                  </a:extLst>
                </a:gridCol>
                <a:gridCol w="576072">
                  <a:extLst>
                    <a:ext uri="{9D8B030D-6E8A-4147-A177-3AD203B41FA5}">
                      <a16:colId xmlns:a16="http://schemas.microsoft.com/office/drawing/2014/main" val="116716307"/>
                    </a:ext>
                  </a:extLst>
                </a:gridCol>
                <a:gridCol w="576072">
                  <a:extLst>
                    <a:ext uri="{9D8B030D-6E8A-4147-A177-3AD203B41FA5}">
                      <a16:colId xmlns:a16="http://schemas.microsoft.com/office/drawing/2014/main" val="3771712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8179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- 2021-08-17 08:00:11</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by 2030, roughly 4 million cars would have reached a level where they can independently adapt to road types and thus drive fully autonomously? Lets take you for a drive into the year 2030 where we unfold how #mobility of tomorrow would look like.
#IAA21 #IAAMobility #adas #automotive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2.69157020098 %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4211205"/>
                  </a:ext>
                </a:extLst>
              </a:tr>
            </a:tbl>
          </a:graphicData>
        </a:graphic>
      </p:graphicFrame>
      <p:sp>
        <p:nvSpPr>
          <p:cNvPr id="4" name="Text Placeholder 3">
            <a:extLst>
              <a:ext uri="{FF2B5EF4-FFF2-40B4-BE49-F238E27FC236}">
                <a16:creationId xmlns:a16="http://schemas.microsoft.com/office/drawing/2014/main" id="{4AAB839F-E928-4336-9C45-1BE5F211F89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76103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3BD93-DF9F-4F59-AD42-9D7BC7ABF809}"/>
              </a:ext>
            </a:extLst>
          </p:cNvPr>
          <p:cNvSpPr>
            <a:spLocks noGrp="1"/>
          </p:cNvSpPr>
          <p:nvPr>
            <p:ph type="title"/>
          </p:nvPr>
        </p:nvSpPr>
        <p:spPr/>
        <p:txBody>
          <a:bodyPr/>
          <a:lstStyle/>
          <a:p>
            <a:r>
              <a:rPr lang="en-US"/>
              <a:t>LinkedIn Posts Table | All Pages - 11 of 11</a:t>
            </a:r>
          </a:p>
        </p:txBody>
      </p:sp>
      <p:graphicFrame>
        <p:nvGraphicFramePr>
          <p:cNvPr id="5" name="Table Placeholder 4">
            <a:extLst>
              <a:ext uri="{FF2B5EF4-FFF2-40B4-BE49-F238E27FC236}">
                <a16:creationId xmlns:a16="http://schemas.microsoft.com/office/drawing/2014/main" id="{B15E2CA1-AEA8-43A9-8AEB-B8FAAF56A101}"/>
              </a:ext>
            </a:extLst>
          </p:cNvPr>
          <p:cNvGraphicFramePr>
            <a:graphicFrameLocks noGrp="1"/>
          </p:cNvGraphicFramePr>
          <p:nvPr>
            <p:ph type="tbl" sz="quarter" idx="13"/>
            <p:extLst>
              <p:ext uri="{D42A27DB-BD31-4B8C-83A1-F6EECF244321}">
                <p14:modId xmlns:p14="http://schemas.microsoft.com/office/powerpoint/2010/main" val="17855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45226394"/>
                    </a:ext>
                  </a:extLst>
                </a:gridCol>
                <a:gridCol w="1645920">
                  <a:extLst>
                    <a:ext uri="{9D8B030D-6E8A-4147-A177-3AD203B41FA5}">
                      <a16:colId xmlns:a16="http://schemas.microsoft.com/office/drawing/2014/main" val="4111229503"/>
                    </a:ext>
                  </a:extLst>
                </a:gridCol>
                <a:gridCol w="576072">
                  <a:extLst>
                    <a:ext uri="{9D8B030D-6E8A-4147-A177-3AD203B41FA5}">
                      <a16:colId xmlns:a16="http://schemas.microsoft.com/office/drawing/2014/main" val="3749802314"/>
                    </a:ext>
                  </a:extLst>
                </a:gridCol>
                <a:gridCol w="576072">
                  <a:extLst>
                    <a:ext uri="{9D8B030D-6E8A-4147-A177-3AD203B41FA5}">
                      <a16:colId xmlns:a16="http://schemas.microsoft.com/office/drawing/2014/main" val="2409009612"/>
                    </a:ext>
                  </a:extLst>
                </a:gridCol>
                <a:gridCol w="576072">
                  <a:extLst>
                    <a:ext uri="{9D8B030D-6E8A-4147-A177-3AD203B41FA5}">
                      <a16:colId xmlns:a16="http://schemas.microsoft.com/office/drawing/2014/main" val="4152877139"/>
                    </a:ext>
                  </a:extLst>
                </a:gridCol>
                <a:gridCol w="576072">
                  <a:extLst>
                    <a:ext uri="{9D8B030D-6E8A-4147-A177-3AD203B41FA5}">
                      <a16:colId xmlns:a16="http://schemas.microsoft.com/office/drawing/2014/main" val="4036885594"/>
                    </a:ext>
                  </a:extLst>
                </a:gridCol>
                <a:gridCol w="576072">
                  <a:extLst>
                    <a:ext uri="{9D8B030D-6E8A-4147-A177-3AD203B41FA5}">
                      <a16:colId xmlns:a16="http://schemas.microsoft.com/office/drawing/2014/main" val="959703436"/>
                    </a:ext>
                  </a:extLst>
                </a:gridCol>
                <a:gridCol w="576072">
                  <a:extLst>
                    <a:ext uri="{9D8B030D-6E8A-4147-A177-3AD203B41FA5}">
                      <a16:colId xmlns:a16="http://schemas.microsoft.com/office/drawing/2014/main" val="2559169641"/>
                    </a:ext>
                  </a:extLst>
                </a:gridCol>
                <a:gridCol w="576072">
                  <a:extLst>
                    <a:ext uri="{9D8B030D-6E8A-4147-A177-3AD203B41FA5}">
                      <a16:colId xmlns:a16="http://schemas.microsoft.com/office/drawing/2014/main" val="1783510090"/>
                    </a:ext>
                  </a:extLst>
                </a:gridCol>
                <a:gridCol w="576072">
                  <a:extLst>
                    <a:ext uri="{9D8B030D-6E8A-4147-A177-3AD203B41FA5}">
                      <a16:colId xmlns:a16="http://schemas.microsoft.com/office/drawing/2014/main" val="226940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9059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- 2021-08-05 07:03:01</a:t>
                      </a:r>
                      <a:r>
                        <a:rPr kumimoji="0" lang="en-US" sz="1000" b="0" i="0" u="none" strike="noStrike" kern="1200" cap="none" spc="0" normalizeH="0" baseline="0" noProof="0">
                          <a:ln>
                            <a:noFill/>
                          </a:ln>
                          <a:solidFill>
                            <a:prstClr val="black"/>
                          </a:solidFill>
                          <a:effectLst/>
                          <a:uLnTx/>
                          <a:uFillTx/>
                          <a:latin typeface="+mn-lt"/>
                          <a:ea typeface="+mn-ea"/>
                          <a:cs typeface="+mn-cs"/>
                        </a:rPr>
                        <a:t>
 This year's #IAA21 is being held in Munich. A home match for us. Discover how we shape the future of #mobility. https://fcld.ly/qeeu2zv Watch our introduction video about our experience in #energyefficiency solutions in #electromobility. Stay curious! There's more to come. #IAAMobility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1.558550968829 %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extLst>
                  <a:ext uri="{0D108BD9-81ED-4DB2-BD59-A6C34878D82A}">
                    <a16:rowId xmlns:a16="http://schemas.microsoft.com/office/drawing/2014/main" val="2694678941"/>
                  </a:ext>
                </a:extLst>
              </a:tr>
            </a:tbl>
          </a:graphicData>
        </a:graphic>
      </p:graphicFrame>
      <p:sp>
        <p:nvSpPr>
          <p:cNvPr id="4" name="Text Placeholder 3">
            <a:extLst>
              <a:ext uri="{FF2B5EF4-FFF2-40B4-BE49-F238E27FC236}">
                <a16:creationId xmlns:a16="http://schemas.microsoft.com/office/drawing/2014/main" id="{84E6ED14-D743-441F-9D4B-2B19E5A6B3F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676492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440</Words>
  <Application>Microsoft Office PowerPoint</Application>
  <PresentationFormat>On-screen Show (4:3)</PresentationFormat>
  <Paragraphs>222</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LinkedIn Posts Table | All Pages - 1 of 11</vt:lpstr>
      <vt:lpstr>LinkedIn Posts Table | All Pages - 2 of 11</vt:lpstr>
      <vt:lpstr>LinkedIn Posts Table | All Pages - 3 of 11</vt:lpstr>
      <vt:lpstr>LinkedIn Posts Table | All Pages - 4 of 11</vt:lpstr>
      <vt:lpstr>LinkedIn Posts Table | All Pages - 5 of 11</vt:lpstr>
      <vt:lpstr>LinkedIn Posts Table | All Pages - 6 of 11</vt:lpstr>
      <vt:lpstr>LinkedIn Posts Table | All Pages - 7 of 11</vt:lpstr>
      <vt:lpstr>LinkedIn Posts Table | All Pages - 8 of 11</vt:lpstr>
      <vt:lpstr>LinkedIn Posts Table | All Pages - 9 of 11</vt:lpstr>
      <vt:lpstr>LinkedIn Posts Table | All Pages - 10 of 11</vt:lpstr>
      <vt:lpstr>LinkedIn Posts Table | All Pages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All Pages - 1 of 11</dc:title>
  <dc:creator>Frederik Peiniger</dc:creator>
  <cp:lastModifiedBy>Frederik Peiniger</cp:lastModifiedBy>
  <cp:revision>1</cp:revision>
  <dcterms:created xsi:type="dcterms:W3CDTF">2021-10-19T14:32:47Z</dcterms:created>
  <dcterms:modified xsi:type="dcterms:W3CDTF">2021-10-19T14:33:28Z</dcterms:modified>
</cp:coreProperties>
</file>