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Infineon Technologies LinkedIn</c:v>
                </c:pt>
              </c:strCache>
            </c:strRef>
          </c:tx>
          <c:spPr>
            <a:solidFill>
              <a:schemeClr val="accent1"/>
            </a:solidFill>
            <a:ln>
              <a:noFill/>
            </a:ln>
            <a:effectLst/>
          </c:spPr>
          <c:invertIfNegative val="0"/>
          <c:cat>
            <c:strRef>
              <c:f>Sheet1!$A$2:$A$5</c:f>
              <c:strCache>
                <c:ptCount val="4"/>
                <c:pt idx="0">
                  <c:v>Image</c:v>
                </c:pt>
                <c:pt idx="1">
                  <c:v>Link</c:v>
                </c:pt>
                <c:pt idx="2">
                  <c:v>Status</c:v>
                </c:pt>
                <c:pt idx="3">
                  <c:v>Video</c:v>
                </c:pt>
              </c:strCache>
            </c:strRef>
          </c:cat>
          <c:val>
            <c:numRef>
              <c:f>Sheet1!$B$2:$B$5</c:f>
              <c:numCache>
                <c:formatCode>General</c:formatCode>
                <c:ptCount val="4"/>
                <c:pt idx="0">
                  <c:v>3.0583014079249602</c:v>
                </c:pt>
                <c:pt idx="1">
                  <c:v>2.43743229385825</c:v>
                </c:pt>
                <c:pt idx="2">
                  <c:v>1.7109685304002</c:v>
                </c:pt>
                <c:pt idx="3">
                  <c:v>1.60983454637405</c:v>
                </c:pt>
              </c:numCache>
            </c:numRef>
          </c:val>
          <c:extLst>
            <c:ext xmlns:c16="http://schemas.microsoft.com/office/drawing/2014/chart" uri="{C3380CC4-5D6E-409C-BE32-E72D297353CC}">
              <c16:uniqueId val="{00000000-638B-4F66-BB2C-2AC6B6C2B08F}"/>
            </c:ext>
          </c:extLst>
        </c:ser>
        <c:dLbls>
          <c:showLegendKey val="0"/>
          <c:showVal val="0"/>
          <c:showCatName val="0"/>
          <c:showSerName val="0"/>
          <c:showPercent val="0"/>
          <c:showBubbleSize val="0"/>
        </c:dLbls>
        <c:gapWidth val="219"/>
        <c:overlap val="-27"/>
        <c:axId val="539969440"/>
        <c:axId val="539963208"/>
      </c:barChart>
      <c:catAx>
        <c:axId val="539969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9963208"/>
        <c:crosses val="autoZero"/>
        <c:auto val="1"/>
        <c:lblAlgn val="ctr"/>
        <c:lblOffset val="100"/>
        <c:noMultiLvlLbl val="0"/>
      </c:catAx>
      <c:valAx>
        <c:axId val="539963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9969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Infineon Technologies AG Corporate Organic Impressions</c:v>
                </c:pt>
              </c:strCache>
            </c:strRef>
          </c:tx>
          <c:spPr>
            <a:ln w="28575" cap="rnd">
              <a:solidFill>
                <a:schemeClr val="accent1"/>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Sheet1!$B$2:$B$93</c:f>
              <c:numCache>
                <c:formatCode>General</c:formatCode>
                <c:ptCount val="92"/>
                <c:pt idx="0">
                  <c:v>8279</c:v>
                </c:pt>
                <c:pt idx="1">
                  <c:v>13186</c:v>
                </c:pt>
                <c:pt idx="2">
                  <c:v>7140</c:v>
                </c:pt>
                <c:pt idx="3">
                  <c:v>5963</c:v>
                </c:pt>
                <c:pt idx="4">
                  <c:v>10245</c:v>
                </c:pt>
                <c:pt idx="5">
                  <c:v>9699</c:v>
                </c:pt>
                <c:pt idx="6">
                  <c:v>11638</c:v>
                </c:pt>
                <c:pt idx="7">
                  <c:v>10048</c:v>
                </c:pt>
                <c:pt idx="8">
                  <c:v>13550</c:v>
                </c:pt>
                <c:pt idx="9">
                  <c:v>6599</c:v>
                </c:pt>
                <c:pt idx="10">
                  <c:v>3600</c:v>
                </c:pt>
                <c:pt idx="11">
                  <c:v>11715</c:v>
                </c:pt>
                <c:pt idx="12">
                  <c:v>10542</c:v>
                </c:pt>
                <c:pt idx="13">
                  <c:v>9837</c:v>
                </c:pt>
                <c:pt idx="14">
                  <c:v>7216</c:v>
                </c:pt>
                <c:pt idx="15">
                  <c:v>9925</c:v>
                </c:pt>
                <c:pt idx="16">
                  <c:v>4479</c:v>
                </c:pt>
                <c:pt idx="17">
                  <c:v>2978</c:v>
                </c:pt>
                <c:pt idx="18">
                  <c:v>5566</c:v>
                </c:pt>
                <c:pt idx="19">
                  <c:v>4660</c:v>
                </c:pt>
                <c:pt idx="20">
                  <c:v>15430</c:v>
                </c:pt>
                <c:pt idx="21">
                  <c:v>9562</c:v>
                </c:pt>
                <c:pt idx="22">
                  <c:v>11982</c:v>
                </c:pt>
                <c:pt idx="23">
                  <c:v>5962</c:v>
                </c:pt>
                <c:pt idx="24">
                  <c:v>7758</c:v>
                </c:pt>
                <c:pt idx="25">
                  <c:v>6608</c:v>
                </c:pt>
                <c:pt idx="26">
                  <c:v>4793</c:v>
                </c:pt>
                <c:pt idx="27">
                  <c:v>2751</c:v>
                </c:pt>
                <c:pt idx="28">
                  <c:v>6069</c:v>
                </c:pt>
                <c:pt idx="29">
                  <c:v>9050</c:v>
                </c:pt>
                <c:pt idx="30">
                  <c:v>3082</c:v>
                </c:pt>
                <c:pt idx="31">
                  <c:v>2653</c:v>
                </c:pt>
                <c:pt idx="32">
                  <c:v>8482</c:v>
                </c:pt>
                <c:pt idx="33">
                  <c:v>12615</c:v>
                </c:pt>
                <c:pt idx="34">
                  <c:v>16127</c:v>
                </c:pt>
                <c:pt idx="35">
                  <c:v>8404</c:v>
                </c:pt>
                <c:pt idx="36">
                  <c:v>8332</c:v>
                </c:pt>
                <c:pt idx="37">
                  <c:v>3580</c:v>
                </c:pt>
                <c:pt idx="38">
                  <c:v>2391</c:v>
                </c:pt>
                <c:pt idx="39">
                  <c:v>14255</c:v>
                </c:pt>
                <c:pt idx="40">
                  <c:v>21186</c:v>
                </c:pt>
                <c:pt idx="41">
                  <c:v>10628</c:v>
                </c:pt>
                <c:pt idx="42">
                  <c:v>9670</c:v>
                </c:pt>
                <c:pt idx="43">
                  <c:v>9020</c:v>
                </c:pt>
                <c:pt idx="44">
                  <c:v>5122</c:v>
                </c:pt>
                <c:pt idx="45">
                  <c:v>4001</c:v>
                </c:pt>
                <c:pt idx="46">
                  <c:v>11902</c:v>
                </c:pt>
                <c:pt idx="47">
                  <c:v>10506</c:v>
                </c:pt>
                <c:pt idx="48">
                  <c:v>9555</c:v>
                </c:pt>
                <c:pt idx="49">
                  <c:v>6207</c:v>
                </c:pt>
                <c:pt idx="50">
                  <c:v>5878</c:v>
                </c:pt>
                <c:pt idx="51">
                  <c:v>2796</c:v>
                </c:pt>
                <c:pt idx="52">
                  <c:v>2591</c:v>
                </c:pt>
                <c:pt idx="53">
                  <c:v>4800</c:v>
                </c:pt>
                <c:pt idx="54">
                  <c:v>3723</c:v>
                </c:pt>
                <c:pt idx="55">
                  <c:v>7587</c:v>
                </c:pt>
                <c:pt idx="56">
                  <c:v>8970</c:v>
                </c:pt>
                <c:pt idx="57">
                  <c:v>5562</c:v>
                </c:pt>
                <c:pt idx="58">
                  <c:v>3425</c:v>
                </c:pt>
                <c:pt idx="59">
                  <c:v>8432</c:v>
                </c:pt>
                <c:pt idx="60">
                  <c:v>10538</c:v>
                </c:pt>
                <c:pt idx="61">
                  <c:v>4677</c:v>
                </c:pt>
                <c:pt idx="62">
                  <c:v>17209</c:v>
                </c:pt>
                <c:pt idx="63">
                  <c:v>32697</c:v>
                </c:pt>
                <c:pt idx="64">
                  <c:v>20990</c:v>
                </c:pt>
                <c:pt idx="65">
                  <c:v>11693</c:v>
                </c:pt>
                <c:pt idx="66">
                  <c:v>5033</c:v>
                </c:pt>
                <c:pt idx="67">
                  <c:v>8756</c:v>
                </c:pt>
                <c:pt idx="68">
                  <c:v>11170</c:v>
                </c:pt>
                <c:pt idx="69">
                  <c:v>13625</c:v>
                </c:pt>
                <c:pt idx="70">
                  <c:v>14112</c:v>
                </c:pt>
                <c:pt idx="71">
                  <c:v>9563</c:v>
                </c:pt>
                <c:pt idx="72">
                  <c:v>5499</c:v>
                </c:pt>
                <c:pt idx="73">
                  <c:v>4988</c:v>
                </c:pt>
                <c:pt idx="74">
                  <c:v>18974</c:v>
                </c:pt>
                <c:pt idx="75">
                  <c:v>8230</c:v>
                </c:pt>
                <c:pt idx="76">
                  <c:v>7688</c:v>
                </c:pt>
                <c:pt idx="77">
                  <c:v>13031</c:v>
                </c:pt>
                <c:pt idx="78">
                  <c:v>48495</c:v>
                </c:pt>
                <c:pt idx="79">
                  <c:v>17974</c:v>
                </c:pt>
                <c:pt idx="80">
                  <c:v>8859</c:v>
                </c:pt>
                <c:pt idx="81">
                  <c:v>20710</c:v>
                </c:pt>
                <c:pt idx="82">
                  <c:v>10426</c:v>
                </c:pt>
                <c:pt idx="83">
                  <c:v>11828</c:v>
                </c:pt>
                <c:pt idx="84">
                  <c:v>7151</c:v>
                </c:pt>
                <c:pt idx="85">
                  <c:v>9265</c:v>
                </c:pt>
                <c:pt idx="86">
                  <c:v>4563</c:v>
                </c:pt>
                <c:pt idx="87">
                  <c:v>3293</c:v>
                </c:pt>
                <c:pt idx="88">
                  <c:v>4071</c:v>
                </c:pt>
                <c:pt idx="89">
                  <c:v>7387</c:v>
                </c:pt>
                <c:pt idx="90">
                  <c:v>13791</c:v>
                </c:pt>
                <c:pt idx="91">
                  <c:v>18902</c:v>
                </c:pt>
              </c:numCache>
            </c:numRef>
          </c:val>
          <c:smooth val="0"/>
          <c:extLst>
            <c:ext xmlns:c16="http://schemas.microsoft.com/office/drawing/2014/chart" uri="{C3380CC4-5D6E-409C-BE32-E72D297353CC}">
              <c16:uniqueId val="{00000000-2F4C-4CF2-8DB5-380333C8A666}"/>
            </c:ext>
          </c:extLst>
        </c:ser>
        <c:ser>
          <c:idx val="1"/>
          <c:order val="1"/>
          <c:tx>
            <c:strRef>
              <c:f>Sheet1!$C$1</c:f>
              <c:strCache>
                <c:ptCount val="1"/>
                <c:pt idx="0">
                  <c:v>Infineon Technologies AG Corporate Paid Impressions</c:v>
                </c:pt>
              </c:strCache>
            </c:strRef>
          </c:tx>
          <c:spPr>
            <a:ln w="28575" cap="rnd">
              <a:solidFill>
                <a:schemeClr val="accent2"/>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Sheet1!$C$2:$C$93</c:f>
              <c:numCache>
                <c:formatCode>General</c:formatCode>
                <c:ptCount val="92"/>
                <c:pt idx="0">
                  <c:v>623281</c:v>
                </c:pt>
                <c:pt idx="1">
                  <c:v>586723</c:v>
                </c:pt>
                <c:pt idx="2">
                  <c:v>579534</c:v>
                </c:pt>
                <c:pt idx="3">
                  <c:v>579591</c:v>
                </c:pt>
                <c:pt idx="4">
                  <c:v>488221</c:v>
                </c:pt>
                <c:pt idx="5">
                  <c:v>482399</c:v>
                </c:pt>
                <c:pt idx="6">
                  <c:v>526011</c:v>
                </c:pt>
                <c:pt idx="7">
                  <c:v>508967</c:v>
                </c:pt>
                <c:pt idx="8">
                  <c:v>467094</c:v>
                </c:pt>
                <c:pt idx="9">
                  <c:v>444740</c:v>
                </c:pt>
                <c:pt idx="10">
                  <c:v>453832</c:v>
                </c:pt>
                <c:pt idx="11">
                  <c:v>443318</c:v>
                </c:pt>
                <c:pt idx="12">
                  <c:v>423546</c:v>
                </c:pt>
                <c:pt idx="13">
                  <c:v>582324</c:v>
                </c:pt>
                <c:pt idx="14">
                  <c:v>638555</c:v>
                </c:pt>
                <c:pt idx="15">
                  <c:v>731067</c:v>
                </c:pt>
                <c:pt idx="16">
                  <c:v>785862</c:v>
                </c:pt>
                <c:pt idx="17">
                  <c:v>745053</c:v>
                </c:pt>
                <c:pt idx="18">
                  <c:v>805649</c:v>
                </c:pt>
                <c:pt idx="19">
                  <c:v>1030883</c:v>
                </c:pt>
                <c:pt idx="20">
                  <c:v>1121143</c:v>
                </c:pt>
                <c:pt idx="21">
                  <c:v>1116961</c:v>
                </c:pt>
                <c:pt idx="22">
                  <c:v>1109719</c:v>
                </c:pt>
                <c:pt idx="23">
                  <c:v>1138539</c:v>
                </c:pt>
                <c:pt idx="24">
                  <c:v>1197385</c:v>
                </c:pt>
                <c:pt idx="25">
                  <c:v>1364092</c:v>
                </c:pt>
                <c:pt idx="26">
                  <c:v>1278577</c:v>
                </c:pt>
                <c:pt idx="27">
                  <c:v>1232577</c:v>
                </c:pt>
                <c:pt idx="28">
                  <c:v>1163013</c:v>
                </c:pt>
                <c:pt idx="29">
                  <c:v>1531256</c:v>
                </c:pt>
                <c:pt idx="30">
                  <c:v>1473692</c:v>
                </c:pt>
                <c:pt idx="31">
                  <c:v>1561663</c:v>
                </c:pt>
                <c:pt idx="32">
                  <c:v>1856989</c:v>
                </c:pt>
                <c:pt idx="33">
                  <c:v>1597834</c:v>
                </c:pt>
                <c:pt idx="34">
                  <c:v>1742788</c:v>
                </c:pt>
                <c:pt idx="35">
                  <c:v>865404</c:v>
                </c:pt>
                <c:pt idx="36">
                  <c:v>603697</c:v>
                </c:pt>
                <c:pt idx="37">
                  <c:v>609684</c:v>
                </c:pt>
                <c:pt idx="38">
                  <c:v>602459</c:v>
                </c:pt>
                <c:pt idx="39">
                  <c:v>701555</c:v>
                </c:pt>
                <c:pt idx="40">
                  <c:v>734127</c:v>
                </c:pt>
                <c:pt idx="41">
                  <c:v>707919</c:v>
                </c:pt>
                <c:pt idx="42">
                  <c:v>608699</c:v>
                </c:pt>
                <c:pt idx="43">
                  <c:v>583093</c:v>
                </c:pt>
                <c:pt idx="44">
                  <c:v>597393</c:v>
                </c:pt>
                <c:pt idx="45">
                  <c:v>579797</c:v>
                </c:pt>
                <c:pt idx="46">
                  <c:v>601039</c:v>
                </c:pt>
                <c:pt idx="47">
                  <c:v>629644</c:v>
                </c:pt>
                <c:pt idx="48">
                  <c:v>622793</c:v>
                </c:pt>
                <c:pt idx="49">
                  <c:v>581579</c:v>
                </c:pt>
                <c:pt idx="50">
                  <c:v>534325</c:v>
                </c:pt>
                <c:pt idx="51">
                  <c:v>538849</c:v>
                </c:pt>
                <c:pt idx="52">
                  <c:v>446985</c:v>
                </c:pt>
                <c:pt idx="53">
                  <c:v>243633</c:v>
                </c:pt>
                <c:pt idx="54">
                  <c:v>368198</c:v>
                </c:pt>
                <c:pt idx="55">
                  <c:v>387135</c:v>
                </c:pt>
                <c:pt idx="56">
                  <c:v>340148</c:v>
                </c:pt>
                <c:pt idx="57">
                  <c:v>397867</c:v>
                </c:pt>
                <c:pt idx="58">
                  <c:v>412274</c:v>
                </c:pt>
                <c:pt idx="59">
                  <c:v>438350</c:v>
                </c:pt>
                <c:pt idx="60">
                  <c:v>477148</c:v>
                </c:pt>
                <c:pt idx="61">
                  <c:v>602488</c:v>
                </c:pt>
                <c:pt idx="62">
                  <c:v>822184</c:v>
                </c:pt>
                <c:pt idx="63">
                  <c:v>828638</c:v>
                </c:pt>
                <c:pt idx="64">
                  <c:v>676834</c:v>
                </c:pt>
                <c:pt idx="65">
                  <c:v>687494</c:v>
                </c:pt>
                <c:pt idx="66">
                  <c:v>799647</c:v>
                </c:pt>
                <c:pt idx="67">
                  <c:v>1094763</c:v>
                </c:pt>
                <c:pt idx="68">
                  <c:v>907009</c:v>
                </c:pt>
                <c:pt idx="69">
                  <c:v>1090184</c:v>
                </c:pt>
                <c:pt idx="70">
                  <c:v>1090455</c:v>
                </c:pt>
                <c:pt idx="71">
                  <c:v>1199666</c:v>
                </c:pt>
                <c:pt idx="72">
                  <c:v>1143140</c:v>
                </c:pt>
                <c:pt idx="73">
                  <c:v>1173422</c:v>
                </c:pt>
                <c:pt idx="74">
                  <c:v>1131378</c:v>
                </c:pt>
                <c:pt idx="75">
                  <c:v>893620</c:v>
                </c:pt>
                <c:pt idx="76">
                  <c:v>876505</c:v>
                </c:pt>
                <c:pt idx="77">
                  <c:v>863016</c:v>
                </c:pt>
                <c:pt idx="78">
                  <c:v>794369</c:v>
                </c:pt>
                <c:pt idx="79">
                  <c:v>844794</c:v>
                </c:pt>
                <c:pt idx="80">
                  <c:v>780262</c:v>
                </c:pt>
                <c:pt idx="81">
                  <c:v>654374</c:v>
                </c:pt>
                <c:pt idx="82">
                  <c:v>681378</c:v>
                </c:pt>
                <c:pt idx="83">
                  <c:v>604887</c:v>
                </c:pt>
                <c:pt idx="84">
                  <c:v>645406</c:v>
                </c:pt>
                <c:pt idx="85">
                  <c:v>595419</c:v>
                </c:pt>
                <c:pt idx="86">
                  <c:v>660385</c:v>
                </c:pt>
                <c:pt idx="87">
                  <c:v>489024</c:v>
                </c:pt>
                <c:pt idx="88">
                  <c:v>460817</c:v>
                </c:pt>
                <c:pt idx="89">
                  <c:v>479371</c:v>
                </c:pt>
                <c:pt idx="90">
                  <c:v>520422</c:v>
                </c:pt>
                <c:pt idx="91">
                  <c:v>552097</c:v>
                </c:pt>
              </c:numCache>
            </c:numRef>
          </c:val>
          <c:smooth val="0"/>
          <c:extLst>
            <c:ext xmlns:c16="http://schemas.microsoft.com/office/drawing/2014/chart" uri="{C3380CC4-5D6E-409C-BE32-E72D297353CC}">
              <c16:uniqueId val="{00000001-2F4C-4CF2-8DB5-380333C8A666}"/>
            </c:ext>
          </c:extLst>
        </c:ser>
        <c:ser>
          <c:idx val="2"/>
          <c:order val="2"/>
          <c:tx>
            <c:strRef>
              <c:f>Sheet1!$D$1</c:f>
              <c:strCache>
                <c:ptCount val="1"/>
                <c:pt idx="0">
                  <c:v>Infineon Technologies AG Corporate Viral Impressions</c:v>
                </c:pt>
              </c:strCache>
            </c:strRef>
          </c:tx>
          <c:spPr>
            <a:ln w="28575" cap="rnd">
              <a:solidFill>
                <a:schemeClr val="accent3"/>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Sheet1!$D$2:$D$93</c:f>
              <c:numCache>
                <c:formatCode>General</c:formatCode>
                <c:ptCount val="92"/>
                <c:pt idx="0">
                  <c:v>515</c:v>
                </c:pt>
                <c:pt idx="1">
                  <c:v>2133</c:v>
                </c:pt>
                <c:pt idx="2">
                  <c:v>2407</c:v>
                </c:pt>
                <c:pt idx="3">
                  <c:v>1937</c:v>
                </c:pt>
                <c:pt idx="4">
                  <c:v>2504</c:v>
                </c:pt>
                <c:pt idx="5">
                  <c:v>1553</c:v>
                </c:pt>
                <c:pt idx="6">
                  <c:v>1787</c:v>
                </c:pt>
                <c:pt idx="7">
                  <c:v>1547</c:v>
                </c:pt>
                <c:pt idx="8">
                  <c:v>3862</c:v>
                </c:pt>
                <c:pt idx="9">
                  <c:v>3334</c:v>
                </c:pt>
                <c:pt idx="10">
                  <c:v>1339</c:v>
                </c:pt>
                <c:pt idx="11">
                  <c:v>1945</c:v>
                </c:pt>
                <c:pt idx="12">
                  <c:v>1347</c:v>
                </c:pt>
                <c:pt idx="13">
                  <c:v>900</c:v>
                </c:pt>
                <c:pt idx="14">
                  <c:v>2165</c:v>
                </c:pt>
                <c:pt idx="15">
                  <c:v>1867</c:v>
                </c:pt>
                <c:pt idx="16">
                  <c:v>834</c:v>
                </c:pt>
                <c:pt idx="17">
                  <c:v>647</c:v>
                </c:pt>
                <c:pt idx="18">
                  <c:v>606</c:v>
                </c:pt>
                <c:pt idx="19">
                  <c:v>445</c:v>
                </c:pt>
                <c:pt idx="20">
                  <c:v>1300</c:v>
                </c:pt>
                <c:pt idx="21">
                  <c:v>919</c:v>
                </c:pt>
                <c:pt idx="22">
                  <c:v>2457</c:v>
                </c:pt>
                <c:pt idx="23">
                  <c:v>1794</c:v>
                </c:pt>
                <c:pt idx="24">
                  <c:v>810</c:v>
                </c:pt>
                <c:pt idx="25">
                  <c:v>506</c:v>
                </c:pt>
                <c:pt idx="26">
                  <c:v>839</c:v>
                </c:pt>
                <c:pt idx="27">
                  <c:v>573</c:v>
                </c:pt>
                <c:pt idx="28">
                  <c:v>737</c:v>
                </c:pt>
                <c:pt idx="29">
                  <c:v>3764</c:v>
                </c:pt>
                <c:pt idx="30">
                  <c:v>1306</c:v>
                </c:pt>
                <c:pt idx="31">
                  <c:v>639</c:v>
                </c:pt>
                <c:pt idx="32">
                  <c:v>704</c:v>
                </c:pt>
                <c:pt idx="33">
                  <c:v>1184</c:v>
                </c:pt>
                <c:pt idx="34">
                  <c:v>1294</c:v>
                </c:pt>
                <c:pt idx="35">
                  <c:v>1265</c:v>
                </c:pt>
                <c:pt idx="36">
                  <c:v>1084</c:v>
                </c:pt>
                <c:pt idx="37">
                  <c:v>732</c:v>
                </c:pt>
                <c:pt idx="38">
                  <c:v>584</c:v>
                </c:pt>
                <c:pt idx="39">
                  <c:v>1376</c:v>
                </c:pt>
                <c:pt idx="40">
                  <c:v>1772</c:v>
                </c:pt>
                <c:pt idx="41">
                  <c:v>2280</c:v>
                </c:pt>
                <c:pt idx="42">
                  <c:v>1943</c:v>
                </c:pt>
                <c:pt idx="43">
                  <c:v>2457</c:v>
                </c:pt>
                <c:pt idx="44">
                  <c:v>1852</c:v>
                </c:pt>
                <c:pt idx="45">
                  <c:v>1178</c:v>
                </c:pt>
                <c:pt idx="46">
                  <c:v>1767</c:v>
                </c:pt>
                <c:pt idx="47">
                  <c:v>1429</c:v>
                </c:pt>
                <c:pt idx="48">
                  <c:v>2287</c:v>
                </c:pt>
                <c:pt idx="49">
                  <c:v>1387</c:v>
                </c:pt>
                <c:pt idx="50">
                  <c:v>1604</c:v>
                </c:pt>
                <c:pt idx="51">
                  <c:v>669</c:v>
                </c:pt>
                <c:pt idx="52">
                  <c:v>594</c:v>
                </c:pt>
                <c:pt idx="53">
                  <c:v>651</c:v>
                </c:pt>
                <c:pt idx="54">
                  <c:v>441</c:v>
                </c:pt>
                <c:pt idx="55">
                  <c:v>782</c:v>
                </c:pt>
                <c:pt idx="56">
                  <c:v>1380</c:v>
                </c:pt>
                <c:pt idx="57">
                  <c:v>736</c:v>
                </c:pt>
                <c:pt idx="58">
                  <c:v>614</c:v>
                </c:pt>
                <c:pt idx="59">
                  <c:v>6442</c:v>
                </c:pt>
                <c:pt idx="60">
                  <c:v>4302</c:v>
                </c:pt>
                <c:pt idx="61">
                  <c:v>1927</c:v>
                </c:pt>
                <c:pt idx="62">
                  <c:v>9203</c:v>
                </c:pt>
                <c:pt idx="63">
                  <c:v>21372</c:v>
                </c:pt>
                <c:pt idx="64">
                  <c:v>9327</c:v>
                </c:pt>
                <c:pt idx="65">
                  <c:v>6409</c:v>
                </c:pt>
                <c:pt idx="66">
                  <c:v>1425</c:v>
                </c:pt>
                <c:pt idx="67">
                  <c:v>695</c:v>
                </c:pt>
                <c:pt idx="68">
                  <c:v>1028</c:v>
                </c:pt>
                <c:pt idx="69">
                  <c:v>1396</c:v>
                </c:pt>
                <c:pt idx="70">
                  <c:v>2524</c:v>
                </c:pt>
                <c:pt idx="71">
                  <c:v>2372</c:v>
                </c:pt>
                <c:pt idx="72">
                  <c:v>1380</c:v>
                </c:pt>
                <c:pt idx="73">
                  <c:v>1031</c:v>
                </c:pt>
                <c:pt idx="74">
                  <c:v>4767</c:v>
                </c:pt>
                <c:pt idx="75">
                  <c:v>1412</c:v>
                </c:pt>
                <c:pt idx="76">
                  <c:v>987</c:v>
                </c:pt>
                <c:pt idx="77">
                  <c:v>1827</c:v>
                </c:pt>
                <c:pt idx="78">
                  <c:v>18641</c:v>
                </c:pt>
                <c:pt idx="79">
                  <c:v>7957</c:v>
                </c:pt>
                <c:pt idx="80">
                  <c:v>3149</c:v>
                </c:pt>
                <c:pt idx="81">
                  <c:v>3310</c:v>
                </c:pt>
                <c:pt idx="82">
                  <c:v>1684</c:v>
                </c:pt>
                <c:pt idx="83">
                  <c:v>1079</c:v>
                </c:pt>
                <c:pt idx="84">
                  <c:v>1049</c:v>
                </c:pt>
                <c:pt idx="85">
                  <c:v>993</c:v>
                </c:pt>
                <c:pt idx="86">
                  <c:v>695</c:v>
                </c:pt>
                <c:pt idx="87">
                  <c:v>594</c:v>
                </c:pt>
                <c:pt idx="88">
                  <c:v>586</c:v>
                </c:pt>
                <c:pt idx="89">
                  <c:v>921</c:v>
                </c:pt>
                <c:pt idx="90">
                  <c:v>1125</c:v>
                </c:pt>
                <c:pt idx="91">
                  <c:v>1642</c:v>
                </c:pt>
              </c:numCache>
            </c:numRef>
          </c:val>
          <c:smooth val="0"/>
          <c:extLst>
            <c:ext xmlns:c16="http://schemas.microsoft.com/office/drawing/2014/chart" uri="{C3380CC4-5D6E-409C-BE32-E72D297353CC}">
              <c16:uniqueId val="{00000002-2F4C-4CF2-8DB5-380333C8A666}"/>
            </c:ext>
          </c:extLst>
        </c:ser>
        <c:dLbls>
          <c:showLegendKey val="0"/>
          <c:showVal val="0"/>
          <c:showCatName val="0"/>
          <c:showSerName val="0"/>
          <c:showPercent val="0"/>
          <c:showBubbleSize val="0"/>
        </c:dLbls>
        <c:smooth val="0"/>
        <c:axId val="539967144"/>
        <c:axId val="539967472"/>
      </c:lineChart>
      <c:dateAx>
        <c:axId val="539967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9967472"/>
        <c:crosses val="autoZero"/>
        <c:auto val="1"/>
        <c:lblOffset val="100"/>
        <c:baseTimeUnit val="days"/>
      </c:dateAx>
      <c:valAx>
        <c:axId val="539967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9967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Infineon Corporate</c:v>
                </c:pt>
              </c:strCache>
            </c:strRef>
          </c:tx>
          <c:spPr>
            <a:ln w="28575" cap="rnd">
              <a:solidFill>
                <a:schemeClr val="accent1"/>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Sheet1!$B$2:$B$93</c:f>
              <c:numCache>
                <c:formatCode>General</c:formatCode>
                <c:ptCount val="9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2172</c:v>
                </c:pt>
                <c:pt idx="29">
                  <c:v>0</c:v>
                </c:pt>
                <c:pt idx="30">
                  <c:v>0</c:v>
                </c:pt>
                <c:pt idx="31">
                  <c:v>0</c:v>
                </c:pt>
                <c:pt idx="32">
                  <c:v>2475</c:v>
                </c:pt>
                <c:pt idx="33">
                  <c:v>0</c:v>
                </c:pt>
                <c:pt idx="34">
                  <c:v>0</c:v>
                </c:pt>
                <c:pt idx="35">
                  <c:v>5792</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0-71CD-43EA-A592-2E6488A972D1}"/>
            </c:ext>
          </c:extLst>
        </c:ser>
        <c:dLbls>
          <c:showLegendKey val="0"/>
          <c:showVal val="0"/>
          <c:showCatName val="0"/>
          <c:showSerName val="0"/>
          <c:showPercent val="0"/>
          <c:showBubbleSize val="0"/>
        </c:dLbls>
        <c:smooth val="0"/>
        <c:axId val="465915912"/>
        <c:axId val="465912632"/>
      </c:lineChart>
      <c:dateAx>
        <c:axId val="465915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912632"/>
        <c:crosses val="autoZero"/>
        <c:auto val="1"/>
        <c:lblOffset val="100"/>
        <c:baseTimeUnit val="days"/>
      </c:dateAx>
      <c:valAx>
        <c:axId val="465912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915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Sheet1!$B$1</c:f>
              <c:strCache>
                <c:ptCount val="1"/>
                <c:pt idx="0">
                  <c:v>Infineon Technologies LinkedIn</c:v>
                </c:pt>
              </c:strCache>
            </c:strRef>
          </c:tx>
          <c:spPr>
            <a:solidFill>
              <a:schemeClr val="accent1"/>
            </a:solidFill>
            <a:ln>
              <a:noFill/>
            </a:ln>
            <a:effectLst/>
          </c:spPr>
          <c:cat>
            <c:numRef>
              <c:f>Sheet1!$A$2:$A$28</c:f>
              <c:numCache>
                <c:formatCode>m/d/yyyy</c:formatCode>
                <c:ptCount val="27"/>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numCache>
            </c:numRef>
          </c:cat>
          <c:val>
            <c:numRef>
              <c:f>Sheet1!$B$2:$B$28</c:f>
              <c:numCache>
                <c:formatCode>General</c:formatCode>
                <c:ptCount val="27"/>
                <c:pt idx="10">
                  <c:v>104483</c:v>
                </c:pt>
                <c:pt idx="11">
                  <c:v>269886</c:v>
                </c:pt>
                <c:pt idx="12">
                  <c:v>342267</c:v>
                </c:pt>
                <c:pt idx="13">
                  <c:v>320962</c:v>
                </c:pt>
                <c:pt idx="14">
                  <c:v>299603</c:v>
                </c:pt>
                <c:pt idx="15">
                  <c:v>331870</c:v>
                </c:pt>
                <c:pt idx="16">
                  <c:v>269711</c:v>
                </c:pt>
                <c:pt idx="17">
                  <c:v>228091</c:v>
                </c:pt>
                <c:pt idx="18">
                  <c:v>311012</c:v>
                </c:pt>
                <c:pt idx="19">
                  <c:v>324477</c:v>
                </c:pt>
                <c:pt idx="20">
                  <c:v>258732</c:v>
                </c:pt>
                <c:pt idx="21">
                  <c:v>357610</c:v>
                </c:pt>
                <c:pt idx="22">
                  <c:v>355526</c:v>
                </c:pt>
                <c:pt idx="23">
                  <c:v>330065</c:v>
                </c:pt>
                <c:pt idx="24">
                  <c:v>431722</c:v>
                </c:pt>
                <c:pt idx="25">
                  <c:v>493427</c:v>
                </c:pt>
                <c:pt idx="26">
                  <c:v>390184</c:v>
                </c:pt>
              </c:numCache>
            </c:numRef>
          </c:val>
          <c:extLst>
            <c:ext xmlns:c16="http://schemas.microsoft.com/office/drawing/2014/chart" uri="{C3380CC4-5D6E-409C-BE32-E72D297353CC}">
              <c16:uniqueId val="{00000000-B53C-4C1D-BFE5-031464E28F7D}"/>
            </c:ext>
          </c:extLst>
        </c:ser>
        <c:dLbls>
          <c:showLegendKey val="0"/>
          <c:showVal val="0"/>
          <c:showCatName val="0"/>
          <c:showSerName val="0"/>
          <c:showPercent val="0"/>
          <c:showBubbleSize val="0"/>
        </c:dLbls>
        <c:axId val="465914272"/>
        <c:axId val="465914600"/>
      </c:areaChart>
      <c:dateAx>
        <c:axId val="465914272"/>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914600"/>
        <c:crosses val="autoZero"/>
        <c:auto val="1"/>
        <c:lblOffset val="100"/>
        <c:baseTimeUnit val="months"/>
      </c:dateAx>
      <c:valAx>
        <c:axId val="465914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914272"/>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Infineon Technologies AG Corporate Organic Reach</c:v>
                </c:pt>
              </c:strCache>
            </c:strRef>
          </c:tx>
          <c:spPr>
            <a:ln w="28575" cap="rnd">
              <a:solidFill>
                <a:schemeClr val="accent1"/>
              </a:solidFill>
              <a:round/>
            </a:ln>
            <a:effectLst/>
          </c:spPr>
          <c:marker>
            <c:symbol val="none"/>
          </c:marker>
          <c:cat>
            <c:numRef>
              <c:f>Sheet1!$A$2:$A$822</c:f>
              <c:numCache>
                <c:formatCode>m/d/yyyy</c:formatCode>
                <c:ptCount val="821"/>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numCache>
            </c:numRef>
          </c:cat>
          <c:val>
            <c:numRef>
              <c:f>Sheet1!$B$2:$B$822</c:f>
              <c:numCache>
                <c:formatCode>General</c:formatCode>
                <c:ptCount val="821"/>
                <c:pt idx="0">
                  <c:v>3477</c:v>
                </c:pt>
                <c:pt idx="1">
                  <c:v>669</c:v>
                </c:pt>
                <c:pt idx="2">
                  <c:v>322</c:v>
                </c:pt>
                <c:pt idx="3">
                  <c:v>3028</c:v>
                </c:pt>
                <c:pt idx="4">
                  <c:v>3402</c:v>
                </c:pt>
                <c:pt idx="5">
                  <c:v>1175</c:v>
                </c:pt>
                <c:pt idx="6">
                  <c:v>4003</c:v>
                </c:pt>
                <c:pt idx="7">
                  <c:v>2270</c:v>
                </c:pt>
                <c:pt idx="8">
                  <c:v>1000</c:v>
                </c:pt>
                <c:pt idx="9">
                  <c:v>2175</c:v>
                </c:pt>
                <c:pt idx="10">
                  <c:v>1303</c:v>
                </c:pt>
                <c:pt idx="11">
                  <c:v>751</c:v>
                </c:pt>
                <c:pt idx="12">
                  <c:v>456</c:v>
                </c:pt>
                <c:pt idx="13">
                  <c:v>300</c:v>
                </c:pt>
                <c:pt idx="14">
                  <c:v>656</c:v>
                </c:pt>
                <c:pt idx="15">
                  <c:v>2158</c:v>
                </c:pt>
                <c:pt idx="16">
                  <c:v>4068</c:v>
                </c:pt>
                <c:pt idx="17">
                  <c:v>8475</c:v>
                </c:pt>
                <c:pt idx="18">
                  <c:v>3402</c:v>
                </c:pt>
                <c:pt idx="19">
                  <c:v>1418</c:v>
                </c:pt>
                <c:pt idx="20">
                  <c:v>886</c:v>
                </c:pt>
                <c:pt idx="21">
                  <c:v>1198</c:v>
                </c:pt>
                <c:pt idx="22">
                  <c:v>5049</c:v>
                </c:pt>
                <c:pt idx="23">
                  <c:v>1410</c:v>
                </c:pt>
                <c:pt idx="24">
                  <c:v>3103</c:v>
                </c:pt>
                <c:pt idx="25">
                  <c:v>1019</c:v>
                </c:pt>
                <c:pt idx="26">
                  <c:v>825</c:v>
                </c:pt>
                <c:pt idx="27">
                  <c:v>338</c:v>
                </c:pt>
                <c:pt idx="28">
                  <c:v>656</c:v>
                </c:pt>
                <c:pt idx="29">
                  <c:v>2917</c:v>
                </c:pt>
                <c:pt idx="30">
                  <c:v>1107</c:v>
                </c:pt>
                <c:pt idx="31">
                  <c:v>2304</c:v>
                </c:pt>
                <c:pt idx="32">
                  <c:v>906</c:v>
                </c:pt>
                <c:pt idx="33">
                  <c:v>535</c:v>
                </c:pt>
                <c:pt idx="34">
                  <c:v>3630</c:v>
                </c:pt>
                <c:pt idx="35">
                  <c:v>5682</c:v>
                </c:pt>
                <c:pt idx="36">
                  <c:v>1528</c:v>
                </c:pt>
                <c:pt idx="37">
                  <c:v>5848</c:v>
                </c:pt>
                <c:pt idx="38">
                  <c:v>1507</c:v>
                </c:pt>
                <c:pt idx="39">
                  <c:v>1347</c:v>
                </c:pt>
                <c:pt idx="40">
                  <c:v>2228</c:v>
                </c:pt>
                <c:pt idx="41">
                  <c:v>1029</c:v>
                </c:pt>
                <c:pt idx="42">
                  <c:v>713</c:v>
                </c:pt>
                <c:pt idx="43">
                  <c:v>4332</c:v>
                </c:pt>
                <c:pt idx="44">
                  <c:v>2645</c:v>
                </c:pt>
                <c:pt idx="45">
                  <c:v>1855</c:v>
                </c:pt>
                <c:pt idx="46">
                  <c:v>819</c:v>
                </c:pt>
                <c:pt idx="47">
                  <c:v>387</c:v>
                </c:pt>
                <c:pt idx="48">
                  <c:v>5330</c:v>
                </c:pt>
                <c:pt idx="49">
                  <c:v>6022</c:v>
                </c:pt>
                <c:pt idx="50">
                  <c:v>6740</c:v>
                </c:pt>
                <c:pt idx="51">
                  <c:v>7982</c:v>
                </c:pt>
                <c:pt idx="52">
                  <c:v>8468</c:v>
                </c:pt>
                <c:pt idx="53">
                  <c:v>4165</c:v>
                </c:pt>
                <c:pt idx="54">
                  <c:v>4211</c:v>
                </c:pt>
                <c:pt idx="55">
                  <c:v>3216</c:v>
                </c:pt>
                <c:pt idx="56">
                  <c:v>2871</c:v>
                </c:pt>
                <c:pt idx="57">
                  <c:v>3402</c:v>
                </c:pt>
                <c:pt idx="58">
                  <c:v>6196</c:v>
                </c:pt>
                <c:pt idx="59">
                  <c:v>5973</c:v>
                </c:pt>
                <c:pt idx="60">
                  <c:v>2431</c:v>
                </c:pt>
                <c:pt idx="61">
                  <c:v>2049</c:v>
                </c:pt>
                <c:pt idx="62">
                  <c:v>1182</c:v>
                </c:pt>
                <c:pt idx="63">
                  <c:v>3154</c:v>
                </c:pt>
                <c:pt idx="64">
                  <c:v>3085</c:v>
                </c:pt>
                <c:pt idx="65">
                  <c:v>3907</c:v>
                </c:pt>
                <c:pt idx="66">
                  <c:v>1309</c:v>
                </c:pt>
                <c:pt idx="67">
                  <c:v>998</c:v>
                </c:pt>
                <c:pt idx="68">
                  <c:v>769</c:v>
                </c:pt>
                <c:pt idx="69">
                  <c:v>849</c:v>
                </c:pt>
                <c:pt idx="70">
                  <c:v>463</c:v>
                </c:pt>
                <c:pt idx="71">
                  <c:v>2196</c:v>
                </c:pt>
                <c:pt idx="72">
                  <c:v>5761</c:v>
                </c:pt>
                <c:pt idx="73">
                  <c:v>1198</c:v>
                </c:pt>
                <c:pt idx="74">
                  <c:v>702</c:v>
                </c:pt>
                <c:pt idx="75">
                  <c:v>791</c:v>
                </c:pt>
                <c:pt idx="76">
                  <c:v>2322</c:v>
                </c:pt>
                <c:pt idx="77">
                  <c:v>2167</c:v>
                </c:pt>
                <c:pt idx="78">
                  <c:v>2282</c:v>
                </c:pt>
                <c:pt idx="79">
                  <c:v>1803</c:v>
                </c:pt>
                <c:pt idx="80">
                  <c:v>544</c:v>
                </c:pt>
                <c:pt idx="81">
                  <c:v>625</c:v>
                </c:pt>
                <c:pt idx="82">
                  <c:v>346</c:v>
                </c:pt>
                <c:pt idx="83">
                  <c:v>198</c:v>
                </c:pt>
                <c:pt idx="84">
                  <c:v>3182</c:v>
                </c:pt>
                <c:pt idx="85">
                  <c:v>2573</c:v>
                </c:pt>
                <c:pt idx="86">
                  <c:v>945</c:v>
                </c:pt>
                <c:pt idx="87">
                  <c:v>683</c:v>
                </c:pt>
                <c:pt idx="88">
                  <c:v>350</c:v>
                </c:pt>
                <c:pt idx="89">
                  <c:v>227</c:v>
                </c:pt>
                <c:pt idx="90">
                  <c:v>17218</c:v>
                </c:pt>
                <c:pt idx="91">
                  <c:v>8020</c:v>
                </c:pt>
                <c:pt idx="92">
                  <c:v>6258</c:v>
                </c:pt>
                <c:pt idx="93">
                  <c:v>6140</c:v>
                </c:pt>
                <c:pt idx="94">
                  <c:v>8526</c:v>
                </c:pt>
                <c:pt idx="95">
                  <c:v>3360</c:v>
                </c:pt>
                <c:pt idx="96">
                  <c:v>1993</c:v>
                </c:pt>
                <c:pt idx="97">
                  <c:v>2904</c:v>
                </c:pt>
                <c:pt idx="98">
                  <c:v>2641</c:v>
                </c:pt>
                <c:pt idx="99">
                  <c:v>4655</c:v>
                </c:pt>
                <c:pt idx="100">
                  <c:v>3221</c:v>
                </c:pt>
                <c:pt idx="101">
                  <c:v>4039</c:v>
                </c:pt>
                <c:pt idx="102">
                  <c:v>1474</c:v>
                </c:pt>
                <c:pt idx="103">
                  <c:v>721</c:v>
                </c:pt>
                <c:pt idx="104">
                  <c:v>1753</c:v>
                </c:pt>
                <c:pt idx="105">
                  <c:v>2382</c:v>
                </c:pt>
                <c:pt idx="106">
                  <c:v>2768</c:v>
                </c:pt>
                <c:pt idx="107">
                  <c:v>778</c:v>
                </c:pt>
                <c:pt idx="108">
                  <c:v>402</c:v>
                </c:pt>
                <c:pt idx="109">
                  <c:v>285</c:v>
                </c:pt>
                <c:pt idx="110">
                  <c:v>184</c:v>
                </c:pt>
                <c:pt idx="111">
                  <c:v>174</c:v>
                </c:pt>
                <c:pt idx="112">
                  <c:v>7810</c:v>
                </c:pt>
                <c:pt idx="113">
                  <c:v>5130</c:v>
                </c:pt>
                <c:pt idx="114">
                  <c:v>3739</c:v>
                </c:pt>
                <c:pt idx="115">
                  <c:v>2046</c:v>
                </c:pt>
                <c:pt idx="116">
                  <c:v>1138</c:v>
                </c:pt>
                <c:pt idx="117">
                  <c:v>809</c:v>
                </c:pt>
                <c:pt idx="118">
                  <c:v>468</c:v>
                </c:pt>
                <c:pt idx="119">
                  <c:v>73466</c:v>
                </c:pt>
                <c:pt idx="120">
                  <c:v>275549</c:v>
                </c:pt>
                <c:pt idx="121">
                  <c:v>27500</c:v>
                </c:pt>
                <c:pt idx="122">
                  <c:v>9361</c:v>
                </c:pt>
                <c:pt idx="123">
                  <c:v>4219</c:v>
                </c:pt>
                <c:pt idx="124">
                  <c:v>1147</c:v>
                </c:pt>
                <c:pt idx="125">
                  <c:v>3941</c:v>
                </c:pt>
                <c:pt idx="126">
                  <c:v>4025</c:v>
                </c:pt>
                <c:pt idx="127">
                  <c:v>3350</c:v>
                </c:pt>
                <c:pt idx="128">
                  <c:v>1227</c:v>
                </c:pt>
                <c:pt idx="129">
                  <c:v>4694</c:v>
                </c:pt>
                <c:pt idx="130">
                  <c:v>1977</c:v>
                </c:pt>
                <c:pt idx="131">
                  <c:v>1029</c:v>
                </c:pt>
                <c:pt idx="132">
                  <c:v>1074</c:v>
                </c:pt>
                <c:pt idx="133">
                  <c:v>3345</c:v>
                </c:pt>
                <c:pt idx="134">
                  <c:v>2392</c:v>
                </c:pt>
                <c:pt idx="135">
                  <c:v>1024</c:v>
                </c:pt>
                <c:pt idx="136">
                  <c:v>435</c:v>
                </c:pt>
                <c:pt idx="137">
                  <c:v>488</c:v>
                </c:pt>
                <c:pt idx="138">
                  <c:v>247</c:v>
                </c:pt>
                <c:pt idx="139">
                  <c:v>674</c:v>
                </c:pt>
                <c:pt idx="140">
                  <c:v>592</c:v>
                </c:pt>
                <c:pt idx="141">
                  <c:v>2204</c:v>
                </c:pt>
                <c:pt idx="142">
                  <c:v>990</c:v>
                </c:pt>
                <c:pt idx="143">
                  <c:v>2780</c:v>
                </c:pt>
                <c:pt idx="144">
                  <c:v>731</c:v>
                </c:pt>
                <c:pt idx="145">
                  <c:v>361</c:v>
                </c:pt>
                <c:pt idx="146">
                  <c:v>291</c:v>
                </c:pt>
                <c:pt idx="147">
                  <c:v>3010</c:v>
                </c:pt>
                <c:pt idx="148">
                  <c:v>3023</c:v>
                </c:pt>
                <c:pt idx="149">
                  <c:v>1185</c:v>
                </c:pt>
                <c:pt idx="150">
                  <c:v>2408</c:v>
                </c:pt>
                <c:pt idx="151">
                  <c:v>993</c:v>
                </c:pt>
                <c:pt idx="152">
                  <c:v>4607</c:v>
                </c:pt>
                <c:pt idx="153">
                  <c:v>28283</c:v>
                </c:pt>
                <c:pt idx="154">
                  <c:v>6202</c:v>
                </c:pt>
                <c:pt idx="155">
                  <c:v>4425</c:v>
                </c:pt>
                <c:pt idx="156">
                  <c:v>2501</c:v>
                </c:pt>
                <c:pt idx="157">
                  <c:v>3001</c:v>
                </c:pt>
                <c:pt idx="158">
                  <c:v>1198</c:v>
                </c:pt>
                <c:pt idx="159">
                  <c:v>515</c:v>
                </c:pt>
                <c:pt idx="160">
                  <c:v>511</c:v>
                </c:pt>
                <c:pt idx="161">
                  <c:v>1416</c:v>
                </c:pt>
                <c:pt idx="162">
                  <c:v>3618</c:v>
                </c:pt>
                <c:pt idx="163">
                  <c:v>2127</c:v>
                </c:pt>
                <c:pt idx="164">
                  <c:v>4003</c:v>
                </c:pt>
                <c:pt idx="165">
                  <c:v>1791</c:v>
                </c:pt>
                <c:pt idx="166">
                  <c:v>1456</c:v>
                </c:pt>
                <c:pt idx="167">
                  <c:v>4283</c:v>
                </c:pt>
                <c:pt idx="168">
                  <c:v>2444</c:v>
                </c:pt>
                <c:pt idx="169">
                  <c:v>2959</c:v>
                </c:pt>
                <c:pt idx="170">
                  <c:v>1476</c:v>
                </c:pt>
                <c:pt idx="171">
                  <c:v>2715</c:v>
                </c:pt>
                <c:pt idx="172">
                  <c:v>1107</c:v>
                </c:pt>
                <c:pt idx="173">
                  <c:v>555</c:v>
                </c:pt>
                <c:pt idx="174">
                  <c:v>1664</c:v>
                </c:pt>
                <c:pt idx="175">
                  <c:v>3250</c:v>
                </c:pt>
                <c:pt idx="176">
                  <c:v>2598</c:v>
                </c:pt>
                <c:pt idx="177">
                  <c:v>2249</c:v>
                </c:pt>
                <c:pt idx="178">
                  <c:v>1801</c:v>
                </c:pt>
                <c:pt idx="179">
                  <c:v>753</c:v>
                </c:pt>
                <c:pt idx="180">
                  <c:v>423</c:v>
                </c:pt>
                <c:pt idx="181">
                  <c:v>268</c:v>
                </c:pt>
                <c:pt idx="182">
                  <c:v>2772</c:v>
                </c:pt>
                <c:pt idx="183">
                  <c:v>5179</c:v>
                </c:pt>
                <c:pt idx="184">
                  <c:v>1575</c:v>
                </c:pt>
                <c:pt idx="185">
                  <c:v>996</c:v>
                </c:pt>
                <c:pt idx="186">
                  <c:v>513</c:v>
                </c:pt>
                <c:pt idx="187">
                  <c:v>292</c:v>
                </c:pt>
                <c:pt idx="188">
                  <c:v>2587</c:v>
                </c:pt>
                <c:pt idx="189">
                  <c:v>645</c:v>
                </c:pt>
                <c:pt idx="190">
                  <c:v>2288</c:v>
                </c:pt>
                <c:pt idx="191">
                  <c:v>3624</c:v>
                </c:pt>
                <c:pt idx="192">
                  <c:v>850</c:v>
                </c:pt>
                <c:pt idx="193">
                  <c:v>400</c:v>
                </c:pt>
                <c:pt idx="194">
                  <c:v>322</c:v>
                </c:pt>
                <c:pt idx="195">
                  <c:v>188</c:v>
                </c:pt>
                <c:pt idx="196">
                  <c:v>2011</c:v>
                </c:pt>
                <c:pt idx="197">
                  <c:v>2344</c:v>
                </c:pt>
                <c:pt idx="198">
                  <c:v>16314</c:v>
                </c:pt>
                <c:pt idx="199">
                  <c:v>10145</c:v>
                </c:pt>
                <c:pt idx="200">
                  <c:v>9289</c:v>
                </c:pt>
                <c:pt idx="201">
                  <c:v>6947</c:v>
                </c:pt>
                <c:pt idx="202">
                  <c:v>7040</c:v>
                </c:pt>
                <c:pt idx="203">
                  <c:v>2427</c:v>
                </c:pt>
                <c:pt idx="204">
                  <c:v>3720</c:v>
                </c:pt>
                <c:pt idx="205">
                  <c:v>1372</c:v>
                </c:pt>
                <c:pt idx="206">
                  <c:v>756</c:v>
                </c:pt>
                <c:pt idx="207">
                  <c:v>542</c:v>
                </c:pt>
                <c:pt idx="208">
                  <c:v>459</c:v>
                </c:pt>
                <c:pt idx="209">
                  <c:v>6003</c:v>
                </c:pt>
                <c:pt idx="210">
                  <c:v>7173</c:v>
                </c:pt>
                <c:pt idx="211">
                  <c:v>4299</c:v>
                </c:pt>
                <c:pt idx="212">
                  <c:v>5739</c:v>
                </c:pt>
                <c:pt idx="213">
                  <c:v>2741</c:v>
                </c:pt>
                <c:pt idx="214">
                  <c:v>1426</c:v>
                </c:pt>
                <c:pt idx="215">
                  <c:v>972</c:v>
                </c:pt>
                <c:pt idx="216">
                  <c:v>553</c:v>
                </c:pt>
                <c:pt idx="217">
                  <c:v>7058</c:v>
                </c:pt>
                <c:pt idx="218">
                  <c:v>3201</c:v>
                </c:pt>
                <c:pt idx="219">
                  <c:v>3178</c:v>
                </c:pt>
                <c:pt idx="220">
                  <c:v>1010</c:v>
                </c:pt>
                <c:pt idx="221">
                  <c:v>568</c:v>
                </c:pt>
                <c:pt idx="222">
                  <c:v>463</c:v>
                </c:pt>
                <c:pt idx="223">
                  <c:v>3041</c:v>
                </c:pt>
                <c:pt idx="224">
                  <c:v>653</c:v>
                </c:pt>
                <c:pt idx="225">
                  <c:v>3067</c:v>
                </c:pt>
                <c:pt idx="226">
                  <c:v>689</c:v>
                </c:pt>
                <c:pt idx="227">
                  <c:v>337</c:v>
                </c:pt>
                <c:pt idx="228">
                  <c:v>296</c:v>
                </c:pt>
                <c:pt idx="229">
                  <c:v>186</c:v>
                </c:pt>
                <c:pt idx="230">
                  <c:v>3893</c:v>
                </c:pt>
                <c:pt idx="231">
                  <c:v>3461</c:v>
                </c:pt>
                <c:pt idx="232">
                  <c:v>3314</c:v>
                </c:pt>
                <c:pt idx="233">
                  <c:v>3090</c:v>
                </c:pt>
                <c:pt idx="234">
                  <c:v>1191</c:v>
                </c:pt>
                <c:pt idx="235">
                  <c:v>1200</c:v>
                </c:pt>
                <c:pt idx="236">
                  <c:v>573</c:v>
                </c:pt>
                <c:pt idx="237">
                  <c:v>340</c:v>
                </c:pt>
                <c:pt idx="238">
                  <c:v>2190</c:v>
                </c:pt>
                <c:pt idx="239">
                  <c:v>3583</c:v>
                </c:pt>
                <c:pt idx="240">
                  <c:v>1043</c:v>
                </c:pt>
                <c:pt idx="241">
                  <c:v>581</c:v>
                </c:pt>
                <c:pt idx="242">
                  <c:v>423</c:v>
                </c:pt>
                <c:pt idx="243">
                  <c:v>247</c:v>
                </c:pt>
                <c:pt idx="244">
                  <c:v>2138</c:v>
                </c:pt>
                <c:pt idx="245">
                  <c:v>662</c:v>
                </c:pt>
                <c:pt idx="246">
                  <c:v>5801</c:v>
                </c:pt>
                <c:pt idx="247">
                  <c:v>1258</c:v>
                </c:pt>
                <c:pt idx="248">
                  <c:v>2414</c:v>
                </c:pt>
                <c:pt idx="249">
                  <c:v>686</c:v>
                </c:pt>
                <c:pt idx="250">
                  <c:v>657</c:v>
                </c:pt>
                <c:pt idx="251">
                  <c:v>2216</c:v>
                </c:pt>
                <c:pt idx="252">
                  <c:v>900</c:v>
                </c:pt>
                <c:pt idx="253">
                  <c:v>2225</c:v>
                </c:pt>
                <c:pt idx="254">
                  <c:v>2291</c:v>
                </c:pt>
                <c:pt idx="255">
                  <c:v>2570</c:v>
                </c:pt>
                <c:pt idx="256">
                  <c:v>700</c:v>
                </c:pt>
                <c:pt idx="257">
                  <c:v>381</c:v>
                </c:pt>
                <c:pt idx="258">
                  <c:v>2685</c:v>
                </c:pt>
                <c:pt idx="259">
                  <c:v>2249</c:v>
                </c:pt>
                <c:pt idx="260">
                  <c:v>1847</c:v>
                </c:pt>
                <c:pt idx="261">
                  <c:v>497</c:v>
                </c:pt>
                <c:pt idx="262">
                  <c:v>348</c:v>
                </c:pt>
                <c:pt idx="263">
                  <c:v>291</c:v>
                </c:pt>
                <c:pt idx="264">
                  <c:v>232</c:v>
                </c:pt>
                <c:pt idx="265">
                  <c:v>2006</c:v>
                </c:pt>
                <c:pt idx="266">
                  <c:v>988</c:v>
                </c:pt>
                <c:pt idx="267">
                  <c:v>2279</c:v>
                </c:pt>
                <c:pt idx="268">
                  <c:v>993</c:v>
                </c:pt>
                <c:pt idx="269">
                  <c:v>493</c:v>
                </c:pt>
                <c:pt idx="270">
                  <c:v>397</c:v>
                </c:pt>
                <c:pt idx="271">
                  <c:v>441</c:v>
                </c:pt>
                <c:pt idx="272">
                  <c:v>2066</c:v>
                </c:pt>
                <c:pt idx="273">
                  <c:v>1933</c:v>
                </c:pt>
                <c:pt idx="274">
                  <c:v>3036</c:v>
                </c:pt>
                <c:pt idx="275">
                  <c:v>1279</c:v>
                </c:pt>
                <c:pt idx="276">
                  <c:v>794</c:v>
                </c:pt>
                <c:pt idx="277">
                  <c:v>770</c:v>
                </c:pt>
                <c:pt idx="278">
                  <c:v>531</c:v>
                </c:pt>
                <c:pt idx="279">
                  <c:v>326</c:v>
                </c:pt>
                <c:pt idx="280">
                  <c:v>3014</c:v>
                </c:pt>
                <c:pt idx="281">
                  <c:v>1902</c:v>
                </c:pt>
                <c:pt idx="282">
                  <c:v>2460</c:v>
                </c:pt>
                <c:pt idx="283">
                  <c:v>749</c:v>
                </c:pt>
                <c:pt idx="284">
                  <c:v>2132</c:v>
                </c:pt>
                <c:pt idx="285">
                  <c:v>811</c:v>
                </c:pt>
                <c:pt idx="286">
                  <c:v>4694</c:v>
                </c:pt>
                <c:pt idx="287">
                  <c:v>1961</c:v>
                </c:pt>
                <c:pt idx="288">
                  <c:v>4806</c:v>
                </c:pt>
                <c:pt idx="289">
                  <c:v>3444</c:v>
                </c:pt>
                <c:pt idx="290">
                  <c:v>4097</c:v>
                </c:pt>
                <c:pt idx="291">
                  <c:v>2357</c:v>
                </c:pt>
                <c:pt idx="292">
                  <c:v>1558</c:v>
                </c:pt>
                <c:pt idx="293">
                  <c:v>2395</c:v>
                </c:pt>
                <c:pt idx="294">
                  <c:v>3168</c:v>
                </c:pt>
                <c:pt idx="295">
                  <c:v>3365</c:v>
                </c:pt>
                <c:pt idx="296">
                  <c:v>1716</c:v>
                </c:pt>
                <c:pt idx="297">
                  <c:v>4496</c:v>
                </c:pt>
                <c:pt idx="298">
                  <c:v>2656</c:v>
                </c:pt>
                <c:pt idx="299">
                  <c:v>1545</c:v>
                </c:pt>
                <c:pt idx="300">
                  <c:v>3314</c:v>
                </c:pt>
                <c:pt idx="301">
                  <c:v>1584</c:v>
                </c:pt>
                <c:pt idx="302">
                  <c:v>1782</c:v>
                </c:pt>
                <c:pt idx="303">
                  <c:v>1628</c:v>
                </c:pt>
                <c:pt idx="304">
                  <c:v>676</c:v>
                </c:pt>
                <c:pt idx="305">
                  <c:v>568</c:v>
                </c:pt>
                <c:pt idx="306">
                  <c:v>404</c:v>
                </c:pt>
                <c:pt idx="307">
                  <c:v>299</c:v>
                </c:pt>
                <c:pt idx="308">
                  <c:v>1811</c:v>
                </c:pt>
                <c:pt idx="309">
                  <c:v>1967</c:v>
                </c:pt>
                <c:pt idx="310">
                  <c:v>807</c:v>
                </c:pt>
                <c:pt idx="311">
                  <c:v>4017</c:v>
                </c:pt>
                <c:pt idx="312">
                  <c:v>1169</c:v>
                </c:pt>
                <c:pt idx="313">
                  <c:v>785</c:v>
                </c:pt>
                <c:pt idx="314">
                  <c:v>2753</c:v>
                </c:pt>
                <c:pt idx="315">
                  <c:v>3880</c:v>
                </c:pt>
                <c:pt idx="316">
                  <c:v>2612</c:v>
                </c:pt>
                <c:pt idx="317">
                  <c:v>2917</c:v>
                </c:pt>
                <c:pt idx="318">
                  <c:v>3063</c:v>
                </c:pt>
                <c:pt idx="319">
                  <c:v>1552</c:v>
                </c:pt>
                <c:pt idx="320">
                  <c:v>985</c:v>
                </c:pt>
                <c:pt idx="321">
                  <c:v>3230</c:v>
                </c:pt>
                <c:pt idx="322">
                  <c:v>2484</c:v>
                </c:pt>
                <c:pt idx="323">
                  <c:v>3014</c:v>
                </c:pt>
                <c:pt idx="324">
                  <c:v>2282</c:v>
                </c:pt>
                <c:pt idx="325">
                  <c:v>2491</c:v>
                </c:pt>
                <c:pt idx="326">
                  <c:v>1615</c:v>
                </c:pt>
                <c:pt idx="327">
                  <c:v>1013</c:v>
                </c:pt>
                <c:pt idx="328">
                  <c:v>3081</c:v>
                </c:pt>
                <c:pt idx="329">
                  <c:v>2645</c:v>
                </c:pt>
                <c:pt idx="330">
                  <c:v>3274</c:v>
                </c:pt>
                <c:pt idx="331">
                  <c:v>2071</c:v>
                </c:pt>
                <c:pt idx="332">
                  <c:v>892</c:v>
                </c:pt>
                <c:pt idx="333">
                  <c:v>507</c:v>
                </c:pt>
                <c:pt idx="334">
                  <c:v>579</c:v>
                </c:pt>
                <c:pt idx="335">
                  <c:v>1211</c:v>
                </c:pt>
                <c:pt idx="336">
                  <c:v>2101</c:v>
                </c:pt>
                <c:pt idx="337">
                  <c:v>2152</c:v>
                </c:pt>
                <c:pt idx="338">
                  <c:v>2135</c:v>
                </c:pt>
                <c:pt idx="339">
                  <c:v>2222</c:v>
                </c:pt>
                <c:pt idx="340">
                  <c:v>801</c:v>
                </c:pt>
                <c:pt idx="341">
                  <c:v>584</c:v>
                </c:pt>
                <c:pt idx="342">
                  <c:v>340</c:v>
                </c:pt>
                <c:pt idx="343">
                  <c:v>2917</c:v>
                </c:pt>
                <c:pt idx="344">
                  <c:v>4532</c:v>
                </c:pt>
                <c:pt idx="345">
                  <c:v>2470</c:v>
                </c:pt>
                <c:pt idx="346">
                  <c:v>950</c:v>
                </c:pt>
                <c:pt idx="347">
                  <c:v>723</c:v>
                </c:pt>
                <c:pt idx="348">
                  <c:v>522</c:v>
                </c:pt>
                <c:pt idx="349">
                  <c:v>2514</c:v>
                </c:pt>
                <c:pt idx="350">
                  <c:v>3289</c:v>
                </c:pt>
                <c:pt idx="351">
                  <c:v>2780</c:v>
                </c:pt>
                <c:pt idx="352">
                  <c:v>1214</c:v>
                </c:pt>
                <c:pt idx="353">
                  <c:v>596</c:v>
                </c:pt>
                <c:pt idx="354">
                  <c:v>414</c:v>
                </c:pt>
                <c:pt idx="355">
                  <c:v>295</c:v>
                </c:pt>
                <c:pt idx="356">
                  <c:v>1615</c:v>
                </c:pt>
                <c:pt idx="357">
                  <c:v>455</c:v>
                </c:pt>
                <c:pt idx="358">
                  <c:v>327</c:v>
                </c:pt>
                <c:pt idx="359">
                  <c:v>277</c:v>
                </c:pt>
                <c:pt idx="360">
                  <c:v>203</c:v>
                </c:pt>
                <c:pt idx="361">
                  <c:v>202</c:v>
                </c:pt>
                <c:pt idx="362">
                  <c:v>372</c:v>
                </c:pt>
                <c:pt idx="363">
                  <c:v>2656</c:v>
                </c:pt>
                <c:pt idx="364">
                  <c:v>819</c:v>
                </c:pt>
                <c:pt idx="365">
                  <c:v>615</c:v>
                </c:pt>
                <c:pt idx="366">
                  <c:v>2839</c:v>
                </c:pt>
                <c:pt idx="367">
                  <c:v>657</c:v>
                </c:pt>
                <c:pt idx="368">
                  <c:v>344</c:v>
                </c:pt>
                <c:pt idx="369">
                  <c:v>367</c:v>
                </c:pt>
                <c:pt idx="370">
                  <c:v>310</c:v>
                </c:pt>
                <c:pt idx="371">
                  <c:v>4082</c:v>
                </c:pt>
                <c:pt idx="372">
                  <c:v>3583</c:v>
                </c:pt>
                <c:pt idx="373">
                  <c:v>2696</c:v>
                </c:pt>
                <c:pt idx="374">
                  <c:v>3900</c:v>
                </c:pt>
                <c:pt idx="375">
                  <c:v>1301</c:v>
                </c:pt>
                <c:pt idx="376">
                  <c:v>555</c:v>
                </c:pt>
                <c:pt idx="377">
                  <c:v>3309</c:v>
                </c:pt>
                <c:pt idx="378">
                  <c:v>5197</c:v>
                </c:pt>
                <c:pt idx="379">
                  <c:v>8235</c:v>
                </c:pt>
                <c:pt idx="380">
                  <c:v>18492</c:v>
                </c:pt>
                <c:pt idx="381">
                  <c:v>13338</c:v>
                </c:pt>
                <c:pt idx="382">
                  <c:v>13876</c:v>
                </c:pt>
                <c:pt idx="383">
                  <c:v>11516</c:v>
                </c:pt>
                <c:pt idx="384">
                  <c:v>14301</c:v>
                </c:pt>
                <c:pt idx="385">
                  <c:v>10597</c:v>
                </c:pt>
                <c:pt idx="386">
                  <c:v>14083</c:v>
                </c:pt>
                <c:pt idx="387">
                  <c:v>10069</c:v>
                </c:pt>
                <c:pt idx="388">
                  <c:v>6815</c:v>
                </c:pt>
                <c:pt idx="389">
                  <c:v>4837</c:v>
                </c:pt>
                <c:pt idx="390">
                  <c:v>3815</c:v>
                </c:pt>
                <c:pt idx="391">
                  <c:v>2113</c:v>
                </c:pt>
                <c:pt idx="392">
                  <c:v>1993</c:v>
                </c:pt>
                <c:pt idx="393">
                  <c:v>7216</c:v>
                </c:pt>
                <c:pt idx="394">
                  <c:v>4848</c:v>
                </c:pt>
                <c:pt idx="395">
                  <c:v>3795</c:v>
                </c:pt>
                <c:pt idx="396">
                  <c:v>2046</c:v>
                </c:pt>
                <c:pt idx="397">
                  <c:v>2497</c:v>
                </c:pt>
                <c:pt idx="398">
                  <c:v>4332</c:v>
                </c:pt>
                <c:pt idx="399">
                  <c:v>2528</c:v>
                </c:pt>
                <c:pt idx="400">
                  <c:v>4142</c:v>
                </c:pt>
                <c:pt idx="401">
                  <c:v>3461</c:v>
                </c:pt>
                <c:pt idx="402">
                  <c:v>1652</c:v>
                </c:pt>
                <c:pt idx="403">
                  <c:v>1166</c:v>
                </c:pt>
                <c:pt idx="404">
                  <c:v>869</c:v>
                </c:pt>
                <c:pt idx="405">
                  <c:v>579</c:v>
                </c:pt>
                <c:pt idx="406">
                  <c:v>1495</c:v>
                </c:pt>
                <c:pt idx="407">
                  <c:v>3630</c:v>
                </c:pt>
                <c:pt idx="408">
                  <c:v>1862</c:v>
                </c:pt>
                <c:pt idx="409">
                  <c:v>3504</c:v>
                </c:pt>
                <c:pt idx="410">
                  <c:v>1655</c:v>
                </c:pt>
                <c:pt idx="411">
                  <c:v>942</c:v>
                </c:pt>
                <c:pt idx="412">
                  <c:v>3893</c:v>
                </c:pt>
                <c:pt idx="413">
                  <c:v>3783</c:v>
                </c:pt>
                <c:pt idx="414">
                  <c:v>3745</c:v>
                </c:pt>
                <c:pt idx="415">
                  <c:v>7308</c:v>
                </c:pt>
                <c:pt idx="416">
                  <c:v>6888</c:v>
                </c:pt>
                <c:pt idx="417">
                  <c:v>2776</c:v>
                </c:pt>
                <c:pt idx="418">
                  <c:v>2170</c:v>
                </c:pt>
                <c:pt idx="419">
                  <c:v>3583</c:v>
                </c:pt>
                <c:pt idx="420">
                  <c:v>3050</c:v>
                </c:pt>
                <c:pt idx="421">
                  <c:v>3739</c:v>
                </c:pt>
                <c:pt idx="422">
                  <c:v>1129</c:v>
                </c:pt>
                <c:pt idx="423">
                  <c:v>3355</c:v>
                </c:pt>
                <c:pt idx="424">
                  <c:v>1339</c:v>
                </c:pt>
                <c:pt idx="425">
                  <c:v>706</c:v>
                </c:pt>
                <c:pt idx="426">
                  <c:v>2350</c:v>
                </c:pt>
                <c:pt idx="427">
                  <c:v>789</c:v>
                </c:pt>
                <c:pt idx="428">
                  <c:v>2800</c:v>
                </c:pt>
                <c:pt idx="429">
                  <c:v>2707</c:v>
                </c:pt>
                <c:pt idx="430">
                  <c:v>921</c:v>
                </c:pt>
                <c:pt idx="431">
                  <c:v>717</c:v>
                </c:pt>
                <c:pt idx="432">
                  <c:v>535</c:v>
                </c:pt>
                <c:pt idx="433">
                  <c:v>2454</c:v>
                </c:pt>
                <c:pt idx="434">
                  <c:v>16225</c:v>
                </c:pt>
                <c:pt idx="435">
                  <c:v>8846</c:v>
                </c:pt>
                <c:pt idx="436">
                  <c:v>4891</c:v>
                </c:pt>
                <c:pt idx="437">
                  <c:v>3150</c:v>
                </c:pt>
                <c:pt idx="438">
                  <c:v>2025</c:v>
                </c:pt>
                <c:pt idx="439">
                  <c:v>1328</c:v>
                </c:pt>
                <c:pt idx="440">
                  <c:v>3618</c:v>
                </c:pt>
                <c:pt idx="441">
                  <c:v>1533</c:v>
                </c:pt>
                <c:pt idx="442">
                  <c:v>22029</c:v>
                </c:pt>
                <c:pt idx="443">
                  <c:v>6463</c:v>
                </c:pt>
                <c:pt idx="444">
                  <c:v>1823</c:v>
                </c:pt>
                <c:pt idx="445">
                  <c:v>1434</c:v>
                </c:pt>
                <c:pt idx="446">
                  <c:v>1314</c:v>
                </c:pt>
                <c:pt idx="447">
                  <c:v>3630</c:v>
                </c:pt>
                <c:pt idx="448">
                  <c:v>3006</c:v>
                </c:pt>
                <c:pt idx="449">
                  <c:v>6712</c:v>
                </c:pt>
                <c:pt idx="450">
                  <c:v>3948</c:v>
                </c:pt>
                <c:pt idx="451">
                  <c:v>1679</c:v>
                </c:pt>
                <c:pt idx="452">
                  <c:v>1169</c:v>
                </c:pt>
                <c:pt idx="453">
                  <c:v>1238</c:v>
                </c:pt>
                <c:pt idx="454">
                  <c:v>1290</c:v>
                </c:pt>
                <c:pt idx="455">
                  <c:v>8860</c:v>
                </c:pt>
                <c:pt idx="456">
                  <c:v>2815</c:v>
                </c:pt>
                <c:pt idx="457">
                  <c:v>3684</c:v>
                </c:pt>
                <c:pt idx="458">
                  <c:v>1522</c:v>
                </c:pt>
                <c:pt idx="459">
                  <c:v>1360</c:v>
                </c:pt>
                <c:pt idx="460">
                  <c:v>1076</c:v>
                </c:pt>
                <c:pt idx="461">
                  <c:v>843</c:v>
                </c:pt>
                <c:pt idx="462">
                  <c:v>737</c:v>
                </c:pt>
                <c:pt idx="463">
                  <c:v>4142</c:v>
                </c:pt>
                <c:pt idx="464">
                  <c:v>20445</c:v>
                </c:pt>
                <c:pt idx="465">
                  <c:v>7883</c:v>
                </c:pt>
                <c:pt idx="466">
                  <c:v>2511</c:v>
                </c:pt>
                <c:pt idx="467">
                  <c:v>1982</c:v>
                </c:pt>
                <c:pt idx="468">
                  <c:v>1166</c:v>
                </c:pt>
                <c:pt idx="469">
                  <c:v>3216</c:v>
                </c:pt>
                <c:pt idx="470">
                  <c:v>3739</c:v>
                </c:pt>
                <c:pt idx="471">
                  <c:v>42877</c:v>
                </c:pt>
                <c:pt idx="472">
                  <c:v>17076</c:v>
                </c:pt>
                <c:pt idx="473">
                  <c:v>6035</c:v>
                </c:pt>
                <c:pt idx="474">
                  <c:v>4259</c:v>
                </c:pt>
                <c:pt idx="475">
                  <c:v>6975</c:v>
                </c:pt>
                <c:pt idx="476">
                  <c:v>2049</c:v>
                </c:pt>
                <c:pt idx="477">
                  <c:v>1138</c:v>
                </c:pt>
                <c:pt idx="478">
                  <c:v>4291</c:v>
                </c:pt>
                <c:pt idx="479">
                  <c:v>3221</c:v>
                </c:pt>
                <c:pt idx="480">
                  <c:v>1280</c:v>
                </c:pt>
                <c:pt idx="481">
                  <c:v>1236</c:v>
                </c:pt>
                <c:pt idx="482">
                  <c:v>844</c:v>
                </c:pt>
                <c:pt idx="483">
                  <c:v>2641</c:v>
                </c:pt>
                <c:pt idx="484">
                  <c:v>1545</c:v>
                </c:pt>
                <c:pt idx="485">
                  <c:v>3654</c:v>
                </c:pt>
                <c:pt idx="486">
                  <c:v>1382</c:v>
                </c:pt>
                <c:pt idx="487">
                  <c:v>823</c:v>
                </c:pt>
                <c:pt idx="488">
                  <c:v>714</c:v>
                </c:pt>
                <c:pt idx="489">
                  <c:v>2301</c:v>
                </c:pt>
                <c:pt idx="490">
                  <c:v>6781</c:v>
                </c:pt>
                <c:pt idx="491">
                  <c:v>3834</c:v>
                </c:pt>
                <c:pt idx="492">
                  <c:v>3324</c:v>
                </c:pt>
                <c:pt idx="493">
                  <c:v>1806</c:v>
                </c:pt>
                <c:pt idx="494">
                  <c:v>1307</c:v>
                </c:pt>
                <c:pt idx="495">
                  <c:v>823</c:v>
                </c:pt>
                <c:pt idx="496">
                  <c:v>773</c:v>
                </c:pt>
                <c:pt idx="497">
                  <c:v>3854</c:v>
                </c:pt>
                <c:pt idx="498">
                  <c:v>13641</c:v>
                </c:pt>
                <c:pt idx="499">
                  <c:v>14533</c:v>
                </c:pt>
                <c:pt idx="500">
                  <c:v>5448</c:v>
                </c:pt>
                <c:pt idx="501">
                  <c:v>3245</c:v>
                </c:pt>
                <c:pt idx="502">
                  <c:v>2580</c:v>
                </c:pt>
                <c:pt idx="503">
                  <c:v>1211</c:v>
                </c:pt>
                <c:pt idx="504">
                  <c:v>3751</c:v>
                </c:pt>
                <c:pt idx="505">
                  <c:v>1267</c:v>
                </c:pt>
                <c:pt idx="506">
                  <c:v>3014</c:v>
                </c:pt>
                <c:pt idx="507">
                  <c:v>7054</c:v>
                </c:pt>
                <c:pt idx="508">
                  <c:v>2170</c:v>
                </c:pt>
                <c:pt idx="509">
                  <c:v>1485</c:v>
                </c:pt>
                <c:pt idx="510">
                  <c:v>10556</c:v>
                </c:pt>
                <c:pt idx="511">
                  <c:v>2030</c:v>
                </c:pt>
                <c:pt idx="512">
                  <c:v>977</c:v>
                </c:pt>
                <c:pt idx="513">
                  <c:v>4357</c:v>
                </c:pt>
                <c:pt idx="514">
                  <c:v>4607</c:v>
                </c:pt>
                <c:pt idx="515">
                  <c:v>2144</c:v>
                </c:pt>
                <c:pt idx="516">
                  <c:v>982</c:v>
                </c:pt>
                <c:pt idx="517">
                  <c:v>881</c:v>
                </c:pt>
                <c:pt idx="518">
                  <c:v>607</c:v>
                </c:pt>
                <c:pt idx="519">
                  <c:v>6997</c:v>
                </c:pt>
                <c:pt idx="520">
                  <c:v>6953</c:v>
                </c:pt>
                <c:pt idx="521">
                  <c:v>5746</c:v>
                </c:pt>
                <c:pt idx="522">
                  <c:v>1684</c:v>
                </c:pt>
                <c:pt idx="523">
                  <c:v>1528</c:v>
                </c:pt>
                <c:pt idx="524">
                  <c:v>5390</c:v>
                </c:pt>
                <c:pt idx="525">
                  <c:v>1946</c:v>
                </c:pt>
                <c:pt idx="526">
                  <c:v>3555</c:v>
                </c:pt>
                <c:pt idx="527">
                  <c:v>3418</c:v>
                </c:pt>
                <c:pt idx="528">
                  <c:v>1091</c:v>
                </c:pt>
                <c:pt idx="529">
                  <c:v>1061</c:v>
                </c:pt>
                <c:pt idx="530">
                  <c:v>1295</c:v>
                </c:pt>
                <c:pt idx="531">
                  <c:v>835</c:v>
                </c:pt>
                <c:pt idx="532">
                  <c:v>7093</c:v>
                </c:pt>
                <c:pt idx="533">
                  <c:v>4460</c:v>
                </c:pt>
                <c:pt idx="534">
                  <c:v>3412</c:v>
                </c:pt>
                <c:pt idx="535">
                  <c:v>4523</c:v>
                </c:pt>
                <c:pt idx="536">
                  <c:v>2164</c:v>
                </c:pt>
                <c:pt idx="537">
                  <c:v>1474</c:v>
                </c:pt>
                <c:pt idx="538">
                  <c:v>1326</c:v>
                </c:pt>
                <c:pt idx="539">
                  <c:v>7601</c:v>
                </c:pt>
                <c:pt idx="540">
                  <c:v>1251</c:v>
                </c:pt>
                <c:pt idx="541">
                  <c:v>10378</c:v>
                </c:pt>
                <c:pt idx="542">
                  <c:v>2246</c:v>
                </c:pt>
                <c:pt idx="543">
                  <c:v>1664</c:v>
                </c:pt>
                <c:pt idx="544">
                  <c:v>1664</c:v>
                </c:pt>
                <c:pt idx="545">
                  <c:v>803</c:v>
                </c:pt>
                <c:pt idx="546">
                  <c:v>3113</c:v>
                </c:pt>
                <c:pt idx="547">
                  <c:v>3041</c:v>
                </c:pt>
                <c:pt idx="548">
                  <c:v>2637</c:v>
                </c:pt>
                <c:pt idx="549">
                  <c:v>878</c:v>
                </c:pt>
                <c:pt idx="550">
                  <c:v>534</c:v>
                </c:pt>
                <c:pt idx="551">
                  <c:v>634</c:v>
                </c:pt>
                <c:pt idx="552">
                  <c:v>1440</c:v>
                </c:pt>
                <c:pt idx="553">
                  <c:v>3607</c:v>
                </c:pt>
                <c:pt idx="554">
                  <c:v>3294</c:v>
                </c:pt>
                <c:pt idx="555">
                  <c:v>2484</c:v>
                </c:pt>
                <c:pt idx="556">
                  <c:v>804</c:v>
                </c:pt>
                <c:pt idx="557">
                  <c:v>601</c:v>
                </c:pt>
                <c:pt idx="558">
                  <c:v>525</c:v>
                </c:pt>
                <c:pt idx="559">
                  <c:v>2800</c:v>
                </c:pt>
                <c:pt idx="560">
                  <c:v>3319</c:v>
                </c:pt>
                <c:pt idx="561">
                  <c:v>3019</c:v>
                </c:pt>
                <c:pt idx="562">
                  <c:v>2501</c:v>
                </c:pt>
                <c:pt idx="563">
                  <c:v>1382</c:v>
                </c:pt>
                <c:pt idx="564">
                  <c:v>7833</c:v>
                </c:pt>
                <c:pt idx="565">
                  <c:v>1737</c:v>
                </c:pt>
                <c:pt idx="566">
                  <c:v>7617</c:v>
                </c:pt>
                <c:pt idx="567">
                  <c:v>3654</c:v>
                </c:pt>
                <c:pt idx="568">
                  <c:v>3103</c:v>
                </c:pt>
                <c:pt idx="569">
                  <c:v>2835</c:v>
                </c:pt>
                <c:pt idx="570">
                  <c:v>1456</c:v>
                </c:pt>
                <c:pt idx="571">
                  <c:v>646</c:v>
                </c:pt>
                <c:pt idx="572">
                  <c:v>597</c:v>
                </c:pt>
                <c:pt idx="573">
                  <c:v>438</c:v>
                </c:pt>
                <c:pt idx="574">
                  <c:v>6730</c:v>
                </c:pt>
                <c:pt idx="575">
                  <c:v>6098</c:v>
                </c:pt>
                <c:pt idx="576">
                  <c:v>3081</c:v>
                </c:pt>
                <c:pt idx="577">
                  <c:v>1691</c:v>
                </c:pt>
                <c:pt idx="578">
                  <c:v>1058</c:v>
                </c:pt>
                <c:pt idx="579">
                  <c:v>795</c:v>
                </c:pt>
                <c:pt idx="580">
                  <c:v>4655</c:v>
                </c:pt>
                <c:pt idx="581">
                  <c:v>5465</c:v>
                </c:pt>
                <c:pt idx="582">
                  <c:v>5427</c:v>
                </c:pt>
                <c:pt idx="583">
                  <c:v>3164</c:v>
                </c:pt>
                <c:pt idx="584">
                  <c:v>2392</c:v>
                </c:pt>
                <c:pt idx="585">
                  <c:v>1331</c:v>
                </c:pt>
                <c:pt idx="586">
                  <c:v>837</c:v>
                </c:pt>
                <c:pt idx="587">
                  <c:v>3259</c:v>
                </c:pt>
                <c:pt idx="588">
                  <c:v>3360</c:v>
                </c:pt>
                <c:pt idx="589">
                  <c:v>1046</c:v>
                </c:pt>
                <c:pt idx="590">
                  <c:v>3150</c:v>
                </c:pt>
                <c:pt idx="591">
                  <c:v>1428</c:v>
                </c:pt>
                <c:pt idx="592">
                  <c:v>926</c:v>
                </c:pt>
                <c:pt idx="593">
                  <c:v>1026</c:v>
                </c:pt>
                <c:pt idx="594">
                  <c:v>15536</c:v>
                </c:pt>
                <c:pt idx="595">
                  <c:v>15660</c:v>
                </c:pt>
                <c:pt idx="596">
                  <c:v>5459</c:v>
                </c:pt>
                <c:pt idx="597">
                  <c:v>5139</c:v>
                </c:pt>
                <c:pt idx="598">
                  <c:v>2504</c:v>
                </c:pt>
                <c:pt idx="599">
                  <c:v>1606</c:v>
                </c:pt>
                <c:pt idx="600">
                  <c:v>1266</c:v>
                </c:pt>
                <c:pt idx="601">
                  <c:v>1064</c:v>
                </c:pt>
                <c:pt idx="602">
                  <c:v>3211</c:v>
                </c:pt>
                <c:pt idx="603">
                  <c:v>1847</c:v>
                </c:pt>
                <c:pt idx="604">
                  <c:v>3245</c:v>
                </c:pt>
                <c:pt idx="605">
                  <c:v>8687</c:v>
                </c:pt>
                <c:pt idx="606">
                  <c:v>3240</c:v>
                </c:pt>
                <c:pt idx="607">
                  <c:v>1438</c:v>
                </c:pt>
                <c:pt idx="608">
                  <c:v>5201</c:v>
                </c:pt>
                <c:pt idx="609">
                  <c:v>1582</c:v>
                </c:pt>
                <c:pt idx="610">
                  <c:v>834</c:v>
                </c:pt>
                <c:pt idx="611">
                  <c:v>6431</c:v>
                </c:pt>
                <c:pt idx="612">
                  <c:v>2827</c:v>
                </c:pt>
                <c:pt idx="613">
                  <c:v>1232</c:v>
                </c:pt>
                <c:pt idx="614">
                  <c:v>1175</c:v>
                </c:pt>
                <c:pt idx="615">
                  <c:v>709</c:v>
                </c:pt>
                <c:pt idx="616">
                  <c:v>2627</c:v>
                </c:pt>
                <c:pt idx="617">
                  <c:v>940</c:v>
                </c:pt>
                <c:pt idx="618">
                  <c:v>2630</c:v>
                </c:pt>
                <c:pt idx="619">
                  <c:v>975</c:v>
                </c:pt>
                <c:pt idx="620">
                  <c:v>679</c:v>
                </c:pt>
                <c:pt idx="621">
                  <c:v>727</c:v>
                </c:pt>
                <c:pt idx="622">
                  <c:v>4003</c:v>
                </c:pt>
                <c:pt idx="623">
                  <c:v>907</c:v>
                </c:pt>
                <c:pt idx="624">
                  <c:v>3178</c:v>
                </c:pt>
                <c:pt idx="625">
                  <c:v>2518</c:v>
                </c:pt>
                <c:pt idx="626">
                  <c:v>1056</c:v>
                </c:pt>
                <c:pt idx="627">
                  <c:v>769</c:v>
                </c:pt>
                <c:pt idx="628">
                  <c:v>728</c:v>
                </c:pt>
                <c:pt idx="629">
                  <c:v>667</c:v>
                </c:pt>
                <c:pt idx="630">
                  <c:v>3934</c:v>
                </c:pt>
                <c:pt idx="631">
                  <c:v>4157</c:v>
                </c:pt>
                <c:pt idx="632">
                  <c:v>3666</c:v>
                </c:pt>
                <c:pt idx="633">
                  <c:v>1828</c:v>
                </c:pt>
                <c:pt idx="634">
                  <c:v>1280</c:v>
                </c:pt>
                <c:pt idx="635">
                  <c:v>1418</c:v>
                </c:pt>
                <c:pt idx="636">
                  <c:v>4219</c:v>
                </c:pt>
                <c:pt idx="637">
                  <c:v>3555</c:v>
                </c:pt>
                <c:pt idx="638">
                  <c:v>4315</c:v>
                </c:pt>
                <c:pt idx="639">
                  <c:v>13923</c:v>
                </c:pt>
                <c:pt idx="640">
                  <c:v>5916</c:v>
                </c:pt>
                <c:pt idx="641">
                  <c:v>3968</c:v>
                </c:pt>
                <c:pt idx="642">
                  <c:v>1953</c:v>
                </c:pt>
                <c:pt idx="643">
                  <c:v>3840</c:v>
                </c:pt>
                <c:pt idx="644">
                  <c:v>4505</c:v>
                </c:pt>
                <c:pt idx="645">
                  <c:v>10716</c:v>
                </c:pt>
                <c:pt idx="646">
                  <c:v>6311</c:v>
                </c:pt>
                <c:pt idx="647">
                  <c:v>5301</c:v>
                </c:pt>
                <c:pt idx="648">
                  <c:v>3178</c:v>
                </c:pt>
                <c:pt idx="649">
                  <c:v>3334</c:v>
                </c:pt>
                <c:pt idx="650">
                  <c:v>3159</c:v>
                </c:pt>
                <c:pt idx="651">
                  <c:v>5452</c:v>
                </c:pt>
                <c:pt idx="652">
                  <c:v>3893</c:v>
                </c:pt>
                <c:pt idx="653">
                  <c:v>3329</c:v>
                </c:pt>
                <c:pt idx="654">
                  <c:v>1661</c:v>
                </c:pt>
                <c:pt idx="655">
                  <c:v>2049</c:v>
                </c:pt>
                <c:pt idx="656">
                  <c:v>1362</c:v>
                </c:pt>
                <c:pt idx="657">
                  <c:v>2580</c:v>
                </c:pt>
                <c:pt idx="658">
                  <c:v>3648</c:v>
                </c:pt>
                <c:pt idx="659">
                  <c:v>1550</c:v>
                </c:pt>
                <c:pt idx="660">
                  <c:v>2892</c:v>
                </c:pt>
                <c:pt idx="661">
                  <c:v>1198</c:v>
                </c:pt>
                <c:pt idx="662">
                  <c:v>699</c:v>
                </c:pt>
                <c:pt idx="663">
                  <c:v>630</c:v>
                </c:pt>
                <c:pt idx="664">
                  <c:v>2570</c:v>
                </c:pt>
                <c:pt idx="665">
                  <c:v>2741</c:v>
                </c:pt>
                <c:pt idx="666">
                  <c:v>3108</c:v>
                </c:pt>
                <c:pt idx="667">
                  <c:v>16740</c:v>
                </c:pt>
                <c:pt idx="668">
                  <c:v>7345</c:v>
                </c:pt>
                <c:pt idx="669">
                  <c:v>3880</c:v>
                </c:pt>
                <c:pt idx="670">
                  <c:v>5244</c:v>
                </c:pt>
                <c:pt idx="671">
                  <c:v>3636</c:v>
                </c:pt>
                <c:pt idx="672">
                  <c:v>4349</c:v>
                </c:pt>
                <c:pt idx="673">
                  <c:v>4408</c:v>
                </c:pt>
                <c:pt idx="674">
                  <c:v>3085</c:v>
                </c:pt>
                <c:pt idx="675">
                  <c:v>2441</c:v>
                </c:pt>
                <c:pt idx="676">
                  <c:v>917</c:v>
                </c:pt>
                <c:pt idx="677">
                  <c:v>1428</c:v>
                </c:pt>
                <c:pt idx="678">
                  <c:v>12305</c:v>
                </c:pt>
                <c:pt idx="679">
                  <c:v>8710</c:v>
                </c:pt>
                <c:pt idx="680">
                  <c:v>3304</c:v>
                </c:pt>
                <c:pt idx="681">
                  <c:v>5288</c:v>
                </c:pt>
                <c:pt idx="682">
                  <c:v>2518</c:v>
                </c:pt>
                <c:pt idx="683">
                  <c:v>1925</c:v>
                </c:pt>
                <c:pt idx="684">
                  <c:v>1837</c:v>
                </c:pt>
                <c:pt idx="685">
                  <c:v>11256</c:v>
                </c:pt>
                <c:pt idx="686">
                  <c:v>7430</c:v>
                </c:pt>
                <c:pt idx="687">
                  <c:v>6869</c:v>
                </c:pt>
                <c:pt idx="688">
                  <c:v>6196</c:v>
                </c:pt>
                <c:pt idx="689">
                  <c:v>3225</c:v>
                </c:pt>
                <c:pt idx="690">
                  <c:v>2411</c:v>
                </c:pt>
                <c:pt idx="691">
                  <c:v>2132</c:v>
                </c:pt>
                <c:pt idx="692">
                  <c:v>4684</c:v>
                </c:pt>
                <c:pt idx="693">
                  <c:v>5422</c:v>
                </c:pt>
                <c:pt idx="694">
                  <c:v>3595</c:v>
                </c:pt>
                <c:pt idx="695">
                  <c:v>5124</c:v>
                </c:pt>
                <c:pt idx="696">
                  <c:v>2577</c:v>
                </c:pt>
                <c:pt idx="697">
                  <c:v>1977</c:v>
                </c:pt>
                <c:pt idx="698">
                  <c:v>1652</c:v>
                </c:pt>
                <c:pt idx="699">
                  <c:v>3197</c:v>
                </c:pt>
                <c:pt idx="700">
                  <c:v>15058</c:v>
                </c:pt>
                <c:pt idx="701">
                  <c:v>51036</c:v>
                </c:pt>
                <c:pt idx="702">
                  <c:v>16422</c:v>
                </c:pt>
                <c:pt idx="703">
                  <c:v>10589</c:v>
                </c:pt>
                <c:pt idx="704">
                  <c:v>7957</c:v>
                </c:pt>
                <c:pt idx="705">
                  <c:v>3783</c:v>
                </c:pt>
                <c:pt idx="706">
                  <c:v>4003</c:v>
                </c:pt>
                <c:pt idx="707">
                  <c:v>2014</c:v>
                </c:pt>
                <c:pt idx="708">
                  <c:v>4597</c:v>
                </c:pt>
                <c:pt idx="709">
                  <c:v>7505</c:v>
                </c:pt>
                <c:pt idx="710">
                  <c:v>5706</c:v>
                </c:pt>
                <c:pt idx="711">
                  <c:v>3795</c:v>
                </c:pt>
                <c:pt idx="712">
                  <c:v>4227</c:v>
                </c:pt>
                <c:pt idx="713">
                  <c:v>5184</c:v>
                </c:pt>
                <c:pt idx="714">
                  <c:v>5338</c:v>
                </c:pt>
                <c:pt idx="715">
                  <c:v>5240</c:v>
                </c:pt>
                <c:pt idx="716">
                  <c:v>4891</c:v>
                </c:pt>
                <c:pt idx="717">
                  <c:v>5880</c:v>
                </c:pt>
                <c:pt idx="718">
                  <c:v>5748</c:v>
                </c:pt>
                <c:pt idx="719">
                  <c:v>2577</c:v>
                </c:pt>
                <c:pt idx="720">
                  <c:v>2052</c:v>
                </c:pt>
                <c:pt idx="721">
                  <c:v>1512</c:v>
                </c:pt>
                <c:pt idx="722">
                  <c:v>4315</c:v>
                </c:pt>
                <c:pt idx="723">
                  <c:v>5378</c:v>
                </c:pt>
                <c:pt idx="724">
                  <c:v>3477</c:v>
                </c:pt>
                <c:pt idx="725">
                  <c:v>1746</c:v>
                </c:pt>
                <c:pt idx="726">
                  <c:v>1454</c:v>
                </c:pt>
                <c:pt idx="727">
                  <c:v>837</c:v>
                </c:pt>
                <c:pt idx="728">
                  <c:v>3122</c:v>
                </c:pt>
                <c:pt idx="729">
                  <c:v>2587</c:v>
                </c:pt>
                <c:pt idx="730">
                  <c:v>896</c:v>
                </c:pt>
                <c:pt idx="731">
                  <c:v>4299</c:v>
                </c:pt>
                <c:pt idx="732">
                  <c:v>1253</c:v>
                </c:pt>
                <c:pt idx="733">
                  <c:v>651</c:v>
                </c:pt>
                <c:pt idx="734">
                  <c:v>706</c:v>
                </c:pt>
                <c:pt idx="735">
                  <c:v>551</c:v>
                </c:pt>
                <c:pt idx="736">
                  <c:v>504</c:v>
                </c:pt>
                <c:pt idx="737">
                  <c:v>664</c:v>
                </c:pt>
                <c:pt idx="738">
                  <c:v>2556</c:v>
                </c:pt>
                <c:pt idx="739">
                  <c:v>1079</c:v>
                </c:pt>
                <c:pt idx="740">
                  <c:v>801</c:v>
                </c:pt>
                <c:pt idx="741">
                  <c:v>4880</c:v>
                </c:pt>
                <c:pt idx="742">
                  <c:v>4478</c:v>
                </c:pt>
                <c:pt idx="743">
                  <c:v>3340</c:v>
                </c:pt>
                <c:pt idx="744">
                  <c:v>1499</c:v>
                </c:pt>
                <c:pt idx="745">
                  <c:v>828</c:v>
                </c:pt>
                <c:pt idx="746">
                  <c:v>668</c:v>
                </c:pt>
                <c:pt idx="747">
                  <c:v>565</c:v>
                </c:pt>
                <c:pt idx="748">
                  <c:v>2993</c:v>
                </c:pt>
                <c:pt idx="749">
                  <c:v>17070</c:v>
                </c:pt>
                <c:pt idx="750">
                  <c:v>4324</c:v>
                </c:pt>
                <c:pt idx="751">
                  <c:v>1601</c:v>
                </c:pt>
                <c:pt idx="752">
                  <c:v>1398</c:v>
                </c:pt>
                <c:pt idx="753">
                  <c:v>1145</c:v>
                </c:pt>
                <c:pt idx="754">
                  <c:v>636</c:v>
                </c:pt>
                <c:pt idx="755">
                  <c:v>5539</c:v>
                </c:pt>
                <c:pt idx="756">
                  <c:v>3739</c:v>
                </c:pt>
                <c:pt idx="757">
                  <c:v>1503</c:v>
                </c:pt>
                <c:pt idx="758">
                  <c:v>2210</c:v>
                </c:pt>
                <c:pt idx="759">
                  <c:v>3601</c:v>
                </c:pt>
                <c:pt idx="760">
                  <c:v>1571</c:v>
                </c:pt>
                <c:pt idx="761">
                  <c:v>1005</c:v>
                </c:pt>
                <c:pt idx="762">
                  <c:v>3264</c:v>
                </c:pt>
                <c:pt idx="763">
                  <c:v>2745</c:v>
                </c:pt>
                <c:pt idx="764">
                  <c:v>3654</c:v>
                </c:pt>
                <c:pt idx="765">
                  <c:v>6311</c:v>
                </c:pt>
                <c:pt idx="766">
                  <c:v>3259</c:v>
                </c:pt>
                <c:pt idx="767">
                  <c:v>1688</c:v>
                </c:pt>
                <c:pt idx="768">
                  <c:v>1349</c:v>
                </c:pt>
                <c:pt idx="769">
                  <c:v>940</c:v>
                </c:pt>
                <c:pt idx="770">
                  <c:v>4775</c:v>
                </c:pt>
                <c:pt idx="771">
                  <c:v>4880</c:v>
                </c:pt>
                <c:pt idx="772">
                  <c:v>3887</c:v>
                </c:pt>
                <c:pt idx="773">
                  <c:v>3907</c:v>
                </c:pt>
                <c:pt idx="774">
                  <c:v>2637</c:v>
                </c:pt>
                <c:pt idx="775">
                  <c:v>4694</c:v>
                </c:pt>
                <c:pt idx="776">
                  <c:v>4578</c:v>
                </c:pt>
                <c:pt idx="777">
                  <c:v>7198</c:v>
                </c:pt>
                <c:pt idx="778">
                  <c:v>6346</c:v>
                </c:pt>
                <c:pt idx="779">
                  <c:v>5576</c:v>
                </c:pt>
                <c:pt idx="780">
                  <c:v>15006</c:v>
                </c:pt>
                <c:pt idx="781">
                  <c:v>8316</c:v>
                </c:pt>
                <c:pt idx="782">
                  <c:v>4053</c:v>
                </c:pt>
                <c:pt idx="783">
                  <c:v>14837</c:v>
                </c:pt>
                <c:pt idx="784">
                  <c:v>12593</c:v>
                </c:pt>
                <c:pt idx="785">
                  <c:v>17085</c:v>
                </c:pt>
                <c:pt idx="786">
                  <c:v>17223</c:v>
                </c:pt>
                <c:pt idx="787">
                  <c:v>15825</c:v>
                </c:pt>
                <c:pt idx="788">
                  <c:v>10967</c:v>
                </c:pt>
                <c:pt idx="789">
                  <c:v>5831</c:v>
                </c:pt>
                <c:pt idx="790">
                  <c:v>8061</c:v>
                </c:pt>
                <c:pt idx="791">
                  <c:v>7783</c:v>
                </c:pt>
                <c:pt idx="792">
                  <c:v>6821</c:v>
                </c:pt>
                <c:pt idx="793">
                  <c:v>4913</c:v>
                </c:pt>
                <c:pt idx="794">
                  <c:v>5340</c:v>
                </c:pt>
                <c:pt idx="795">
                  <c:v>2784</c:v>
                </c:pt>
                <c:pt idx="796">
                  <c:v>1444</c:v>
                </c:pt>
                <c:pt idx="797">
                  <c:v>4569</c:v>
                </c:pt>
                <c:pt idx="798">
                  <c:v>3873</c:v>
                </c:pt>
                <c:pt idx="799">
                  <c:v>2038</c:v>
                </c:pt>
                <c:pt idx="800">
                  <c:v>6587</c:v>
                </c:pt>
                <c:pt idx="801">
                  <c:v>5147</c:v>
                </c:pt>
                <c:pt idx="802">
                  <c:v>2093</c:v>
                </c:pt>
                <c:pt idx="803">
                  <c:v>2199</c:v>
                </c:pt>
                <c:pt idx="804">
                  <c:v>4924</c:v>
                </c:pt>
                <c:pt idx="805">
                  <c:v>4848</c:v>
                </c:pt>
                <c:pt idx="806">
                  <c:v>4674</c:v>
                </c:pt>
                <c:pt idx="807">
                  <c:v>4626</c:v>
                </c:pt>
                <c:pt idx="808">
                  <c:v>6193</c:v>
                </c:pt>
                <c:pt idx="809">
                  <c:v>3289</c:v>
                </c:pt>
                <c:pt idx="810">
                  <c:v>1485</c:v>
                </c:pt>
                <c:pt idx="811">
                  <c:v>5891</c:v>
                </c:pt>
                <c:pt idx="812">
                  <c:v>5849</c:v>
                </c:pt>
                <c:pt idx="813">
                  <c:v>4425</c:v>
                </c:pt>
                <c:pt idx="814">
                  <c:v>4374</c:v>
                </c:pt>
                <c:pt idx="815">
                  <c:v>4505</c:v>
                </c:pt>
                <c:pt idx="816">
                  <c:v>2480</c:v>
                </c:pt>
                <c:pt idx="817">
                  <c:v>3543</c:v>
                </c:pt>
                <c:pt idx="818">
                  <c:v>4046</c:v>
                </c:pt>
                <c:pt idx="819">
                  <c:v>8163</c:v>
                </c:pt>
                <c:pt idx="820">
                  <c:v>5469</c:v>
                </c:pt>
              </c:numCache>
            </c:numRef>
          </c:val>
          <c:smooth val="0"/>
          <c:extLst>
            <c:ext xmlns:c16="http://schemas.microsoft.com/office/drawing/2014/chart" uri="{C3380CC4-5D6E-409C-BE32-E72D297353CC}">
              <c16:uniqueId val="{00000000-89C3-4C86-8100-C2BF98214B21}"/>
            </c:ext>
          </c:extLst>
        </c:ser>
        <c:dLbls>
          <c:showLegendKey val="0"/>
          <c:showVal val="0"/>
          <c:showCatName val="0"/>
          <c:showSerName val="0"/>
          <c:showPercent val="0"/>
          <c:showBubbleSize val="0"/>
        </c:dLbls>
        <c:smooth val="0"/>
        <c:axId val="465918864"/>
        <c:axId val="465919520"/>
      </c:lineChart>
      <c:dateAx>
        <c:axId val="465918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919520"/>
        <c:crosses val="autoZero"/>
        <c:auto val="1"/>
        <c:lblOffset val="100"/>
        <c:baseTimeUnit val="days"/>
      </c:dateAx>
      <c:valAx>
        <c:axId val="465919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918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Infineon Technologies AG Corporate</c:v>
                </c:pt>
              </c:strCache>
            </c:strRef>
          </c:tx>
          <c:spPr>
            <a:ln w="28575" cap="rnd">
              <a:solidFill>
                <a:schemeClr val="accent1"/>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Sheet1!$B$2:$B$93</c:f>
              <c:numCache>
                <c:formatCode>General</c:formatCode>
                <c:ptCount val="92"/>
                <c:pt idx="0">
                  <c:v>441488</c:v>
                </c:pt>
                <c:pt idx="1">
                  <c:v>430161</c:v>
                </c:pt>
                <c:pt idx="2">
                  <c:v>415837</c:v>
                </c:pt>
                <c:pt idx="3">
                  <c:v>431429</c:v>
                </c:pt>
                <c:pt idx="4">
                  <c:v>362007</c:v>
                </c:pt>
                <c:pt idx="5">
                  <c:v>350197</c:v>
                </c:pt>
                <c:pt idx="6">
                  <c:v>364796</c:v>
                </c:pt>
                <c:pt idx="7">
                  <c:v>358408</c:v>
                </c:pt>
                <c:pt idx="8">
                  <c:v>325982</c:v>
                </c:pt>
                <c:pt idx="9">
                  <c:v>322754</c:v>
                </c:pt>
                <c:pt idx="10">
                  <c:v>312498</c:v>
                </c:pt>
                <c:pt idx="11">
                  <c:v>327030</c:v>
                </c:pt>
                <c:pt idx="12">
                  <c:v>307635</c:v>
                </c:pt>
                <c:pt idx="13">
                  <c:v>416331</c:v>
                </c:pt>
                <c:pt idx="14">
                  <c:v>419299</c:v>
                </c:pt>
                <c:pt idx="15">
                  <c:v>510545</c:v>
                </c:pt>
                <c:pt idx="16">
                  <c:v>529461</c:v>
                </c:pt>
                <c:pt idx="17">
                  <c:v>533484</c:v>
                </c:pt>
                <c:pt idx="18">
                  <c:v>513990</c:v>
                </c:pt>
                <c:pt idx="19">
                  <c:v>671031</c:v>
                </c:pt>
                <c:pt idx="20">
                  <c:v>721058</c:v>
                </c:pt>
                <c:pt idx="21">
                  <c:v>729849</c:v>
                </c:pt>
                <c:pt idx="22">
                  <c:v>755950</c:v>
                </c:pt>
                <c:pt idx="23">
                  <c:v>714188</c:v>
                </c:pt>
                <c:pt idx="24">
                  <c:v>759892</c:v>
                </c:pt>
                <c:pt idx="25">
                  <c:v>798815</c:v>
                </c:pt>
                <c:pt idx="26">
                  <c:v>776781</c:v>
                </c:pt>
                <c:pt idx="27">
                  <c:v>710250</c:v>
                </c:pt>
                <c:pt idx="28">
                  <c:v>695036</c:v>
                </c:pt>
                <c:pt idx="29">
                  <c:v>904483</c:v>
                </c:pt>
                <c:pt idx="30">
                  <c:v>923631</c:v>
                </c:pt>
                <c:pt idx="31">
                  <c:v>968144</c:v>
                </c:pt>
                <c:pt idx="32">
                  <c:v>1067215</c:v>
                </c:pt>
                <c:pt idx="33">
                  <c:v>907164</c:v>
                </c:pt>
                <c:pt idx="34">
                  <c:v>979614</c:v>
                </c:pt>
                <c:pt idx="35">
                  <c:v>471036</c:v>
                </c:pt>
                <c:pt idx="36">
                  <c:v>320350</c:v>
                </c:pt>
                <c:pt idx="37">
                  <c:v>297979</c:v>
                </c:pt>
                <c:pt idx="38">
                  <c:v>303916</c:v>
                </c:pt>
                <c:pt idx="39">
                  <c:v>388876</c:v>
                </c:pt>
                <c:pt idx="40">
                  <c:v>365826</c:v>
                </c:pt>
                <c:pt idx="41">
                  <c:v>348669</c:v>
                </c:pt>
                <c:pt idx="42">
                  <c:v>328471</c:v>
                </c:pt>
                <c:pt idx="43">
                  <c:v>313177</c:v>
                </c:pt>
                <c:pt idx="44">
                  <c:v>309227</c:v>
                </c:pt>
                <c:pt idx="45">
                  <c:v>319783</c:v>
                </c:pt>
                <c:pt idx="46">
                  <c:v>346860</c:v>
                </c:pt>
                <c:pt idx="47">
                  <c:v>342229</c:v>
                </c:pt>
                <c:pt idx="48">
                  <c:v>354692</c:v>
                </c:pt>
                <c:pt idx="49">
                  <c:v>344643</c:v>
                </c:pt>
                <c:pt idx="50">
                  <c:v>326445</c:v>
                </c:pt>
                <c:pt idx="51">
                  <c:v>326688</c:v>
                </c:pt>
                <c:pt idx="52">
                  <c:v>312502</c:v>
                </c:pt>
                <c:pt idx="53">
                  <c:v>183480</c:v>
                </c:pt>
                <c:pt idx="54">
                  <c:v>269594</c:v>
                </c:pt>
                <c:pt idx="55">
                  <c:v>256439</c:v>
                </c:pt>
                <c:pt idx="56">
                  <c:v>224009</c:v>
                </c:pt>
                <c:pt idx="57">
                  <c:v>273634</c:v>
                </c:pt>
                <c:pt idx="58">
                  <c:v>276466</c:v>
                </c:pt>
                <c:pt idx="59">
                  <c:v>301176</c:v>
                </c:pt>
                <c:pt idx="60">
                  <c:v>308717</c:v>
                </c:pt>
                <c:pt idx="61">
                  <c:v>415337</c:v>
                </c:pt>
                <c:pt idx="62">
                  <c:v>559588</c:v>
                </c:pt>
                <c:pt idx="63">
                  <c:v>590614</c:v>
                </c:pt>
                <c:pt idx="64">
                  <c:v>467380</c:v>
                </c:pt>
                <c:pt idx="65">
                  <c:v>498251</c:v>
                </c:pt>
                <c:pt idx="66">
                  <c:v>518176</c:v>
                </c:pt>
                <c:pt idx="67">
                  <c:v>750051</c:v>
                </c:pt>
                <c:pt idx="68">
                  <c:v>630867</c:v>
                </c:pt>
                <c:pt idx="69">
                  <c:v>799452</c:v>
                </c:pt>
                <c:pt idx="70">
                  <c:v>750672</c:v>
                </c:pt>
                <c:pt idx="71">
                  <c:v>910801</c:v>
                </c:pt>
                <c:pt idx="72">
                  <c:v>833398</c:v>
                </c:pt>
                <c:pt idx="73">
                  <c:v>873214</c:v>
                </c:pt>
                <c:pt idx="74">
                  <c:v>820376</c:v>
                </c:pt>
                <c:pt idx="75">
                  <c:v>653033</c:v>
                </c:pt>
                <c:pt idx="76">
                  <c:v>598321</c:v>
                </c:pt>
                <c:pt idx="77">
                  <c:v>637119</c:v>
                </c:pt>
                <c:pt idx="78">
                  <c:v>602145</c:v>
                </c:pt>
                <c:pt idx="79">
                  <c:v>608600</c:v>
                </c:pt>
                <c:pt idx="80">
                  <c:v>574404</c:v>
                </c:pt>
                <c:pt idx="81">
                  <c:v>486751</c:v>
                </c:pt>
                <c:pt idx="82">
                  <c:v>508725</c:v>
                </c:pt>
                <c:pt idx="83">
                  <c:v>451251</c:v>
                </c:pt>
                <c:pt idx="84">
                  <c:v>496538</c:v>
                </c:pt>
                <c:pt idx="85">
                  <c:v>451427</c:v>
                </c:pt>
                <c:pt idx="86">
                  <c:v>502322</c:v>
                </c:pt>
                <c:pt idx="87">
                  <c:v>371642</c:v>
                </c:pt>
                <c:pt idx="88">
                  <c:v>361767</c:v>
                </c:pt>
                <c:pt idx="89">
                  <c:v>390955</c:v>
                </c:pt>
                <c:pt idx="90">
                  <c:v>414906</c:v>
                </c:pt>
                <c:pt idx="91">
                  <c:v>412690</c:v>
                </c:pt>
              </c:numCache>
            </c:numRef>
          </c:val>
          <c:smooth val="0"/>
          <c:extLst>
            <c:ext xmlns:c16="http://schemas.microsoft.com/office/drawing/2014/chart" uri="{C3380CC4-5D6E-409C-BE32-E72D297353CC}">
              <c16:uniqueId val="{00000000-2AD2-4AEB-B037-6136CF68A01F}"/>
            </c:ext>
          </c:extLst>
        </c:ser>
        <c:dLbls>
          <c:showLegendKey val="0"/>
          <c:showVal val="0"/>
          <c:showCatName val="0"/>
          <c:showSerName val="0"/>
          <c:showPercent val="0"/>
          <c:showBubbleSize val="0"/>
        </c:dLbls>
        <c:smooth val="0"/>
        <c:axId val="465925752"/>
        <c:axId val="465926080"/>
      </c:lineChart>
      <c:dateAx>
        <c:axId val="465925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926080"/>
        <c:crosses val="autoZero"/>
        <c:auto val="1"/>
        <c:lblOffset val="100"/>
        <c:baseTimeUnit val="days"/>
      </c:dateAx>
      <c:valAx>
        <c:axId val="465926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925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Infineon Technologies AG Corporate Organic Impressions</c:v>
                </c:pt>
              </c:strCache>
            </c:strRef>
          </c:tx>
          <c:spPr>
            <a:ln w="28575" cap="rnd">
              <a:solidFill>
                <a:schemeClr val="accent1"/>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Sheet1!$B$2:$B$93</c:f>
              <c:numCache>
                <c:formatCode>General</c:formatCode>
                <c:ptCount val="92"/>
                <c:pt idx="0">
                  <c:v>8279</c:v>
                </c:pt>
                <c:pt idx="1">
                  <c:v>13186</c:v>
                </c:pt>
                <c:pt idx="2">
                  <c:v>7140</c:v>
                </c:pt>
                <c:pt idx="3">
                  <c:v>5963</c:v>
                </c:pt>
                <c:pt idx="4">
                  <c:v>10245</c:v>
                </c:pt>
                <c:pt idx="5">
                  <c:v>9699</c:v>
                </c:pt>
                <c:pt idx="6">
                  <c:v>11638</c:v>
                </c:pt>
                <c:pt idx="7">
                  <c:v>10048</c:v>
                </c:pt>
                <c:pt idx="8">
                  <c:v>13550</c:v>
                </c:pt>
                <c:pt idx="9">
                  <c:v>6599</c:v>
                </c:pt>
                <c:pt idx="10">
                  <c:v>3600</c:v>
                </c:pt>
                <c:pt idx="11">
                  <c:v>11715</c:v>
                </c:pt>
                <c:pt idx="12">
                  <c:v>10542</c:v>
                </c:pt>
                <c:pt idx="13">
                  <c:v>9837</c:v>
                </c:pt>
                <c:pt idx="14">
                  <c:v>7216</c:v>
                </c:pt>
                <c:pt idx="15">
                  <c:v>9925</c:v>
                </c:pt>
                <c:pt idx="16">
                  <c:v>4479</c:v>
                </c:pt>
                <c:pt idx="17">
                  <c:v>2978</c:v>
                </c:pt>
                <c:pt idx="18">
                  <c:v>5566</c:v>
                </c:pt>
                <c:pt idx="19">
                  <c:v>4660</c:v>
                </c:pt>
                <c:pt idx="20">
                  <c:v>15430</c:v>
                </c:pt>
                <c:pt idx="21">
                  <c:v>9562</c:v>
                </c:pt>
                <c:pt idx="22">
                  <c:v>11982</c:v>
                </c:pt>
                <c:pt idx="23">
                  <c:v>5962</c:v>
                </c:pt>
                <c:pt idx="24">
                  <c:v>7758</c:v>
                </c:pt>
                <c:pt idx="25">
                  <c:v>6608</c:v>
                </c:pt>
                <c:pt idx="26">
                  <c:v>4793</c:v>
                </c:pt>
                <c:pt idx="27">
                  <c:v>2751</c:v>
                </c:pt>
                <c:pt idx="28">
                  <c:v>6069</c:v>
                </c:pt>
                <c:pt idx="29">
                  <c:v>9050</c:v>
                </c:pt>
                <c:pt idx="30">
                  <c:v>3082</c:v>
                </c:pt>
                <c:pt idx="31">
                  <c:v>2653</c:v>
                </c:pt>
                <c:pt idx="32">
                  <c:v>8482</c:v>
                </c:pt>
                <c:pt idx="33">
                  <c:v>12615</c:v>
                </c:pt>
                <c:pt idx="34">
                  <c:v>16127</c:v>
                </c:pt>
                <c:pt idx="35">
                  <c:v>8404</c:v>
                </c:pt>
                <c:pt idx="36">
                  <c:v>8332</c:v>
                </c:pt>
                <c:pt idx="37">
                  <c:v>3580</c:v>
                </c:pt>
                <c:pt idx="38">
                  <c:v>2391</c:v>
                </c:pt>
                <c:pt idx="39">
                  <c:v>14255</c:v>
                </c:pt>
                <c:pt idx="40">
                  <c:v>21186</c:v>
                </c:pt>
                <c:pt idx="41">
                  <c:v>10628</c:v>
                </c:pt>
                <c:pt idx="42">
                  <c:v>9670</c:v>
                </c:pt>
                <c:pt idx="43">
                  <c:v>9020</c:v>
                </c:pt>
                <c:pt idx="44">
                  <c:v>5122</c:v>
                </c:pt>
                <c:pt idx="45">
                  <c:v>4001</c:v>
                </c:pt>
                <c:pt idx="46">
                  <c:v>11902</c:v>
                </c:pt>
                <c:pt idx="47">
                  <c:v>10506</c:v>
                </c:pt>
                <c:pt idx="48">
                  <c:v>9555</c:v>
                </c:pt>
                <c:pt idx="49">
                  <c:v>6207</c:v>
                </c:pt>
                <c:pt idx="50">
                  <c:v>5878</c:v>
                </c:pt>
                <c:pt idx="51">
                  <c:v>2796</c:v>
                </c:pt>
                <c:pt idx="52">
                  <c:v>2591</c:v>
                </c:pt>
                <c:pt idx="53">
                  <c:v>4800</c:v>
                </c:pt>
                <c:pt idx="54">
                  <c:v>3723</c:v>
                </c:pt>
                <c:pt idx="55">
                  <c:v>7587</c:v>
                </c:pt>
                <c:pt idx="56">
                  <c:v>8970</c:v>
                </c:pt>
                <c:pt idx="57">
                  <c:v>5562</c:v>
                </c:pt>
                <c:pt idx="58">
                  <c:v>3425</c:v>
                </c:pt>
                <c:pt idx="59">
                  <c:v>8432</c:v>
                </c:pt>
                <c:pt idx="60">
                  <c:v>10538</c:v>
                </c:pt>
                <c:pt idx="61">
                  <c:v>4677</c:v>
                </c:pt>
                <c:pt idx="62">
                  <c:v>17209</c:v>
                </c:pt>
                <c:pt idx="63">
                  <c:v>32697</c:v>
                </c:pt>
                <c:pt idx="64">
                  <c:v>20990</c:v>
                </c:pt>
                <c:pt idx="65">
                  <c:v>11693</c:v>
                </c:pt>
                <c:pt idx="66">
                  <c:v>5033</c:v>
                </c:pt>
                <c:pt idx="67">
                  <c:v>8756</c:v>
                </c:pt>
                <c:pt idx="68">
                  <c:v>11170</c:v>
                </c:pt>
                <c:pt idx="69">
                  <c:v>13625</c:v>
                </c:pt>
                <c:pt idx="70">
                  <c:v>14112</c:v>
                </c:pt>
                <c:pt idx="71">
                  <c:v>9563</c:v>
                </c:pt>
                <c:pt idx="72">
                  <c:v>5499</c:v>
                </c:pt>
                <c:pt idx="73">
                  <c:v>4988</c:v>
                </c:pt>
                <c:pt idx="74">
                  <c:v>18974</c:v>
                </c:pt>
                <c:pt idx="75">
                  <c:v>8230</c:v>
                </c:pt>
                <c:pt idx="76">
                  <c:v>7688</c:v>
                </c:pt>
                <c:pt idx="77">
                  <c:v>13031</c:v>
                </c:pt>
                <c:pt idx="78">
                  <c:v>48495</c:v>
                </c:pt>
                <c:pt idx="79">
                  <c:v>17974</c:v>
                </c:pt>
                <c:pt idx="80">
                  <c:v>8859</c:v>
                </c:pt>
                <c:pt idx="81">
                  <c:v>20710</c:v>
                </c:pt>
                <c:pt idx="82">
                  <c:v>10426</c:v>
                </c:pt>
                <c:pt idx="83">
                  <c:v>11828</c:v>
                </c:pt>
                <c:pt idx="84">
                  <c:v>7151</c:v>
                </c:pt>
                <c:pt idx="85">
                  <c:v>9265</c:v>
                </c:pt>
                <c:pt idx="86">
                  <c:v>4563</c:v>
                </c:pt>
                <c:pt idx="87">
                  <c:v>3293</c:v>
                </c:pt>
                <c:pt idx="88">
                  <c:v>4071</c:v>
                </c:pt>
                <c:pt idx="89">
                  <c:v>7387</c:v>
                </c:pt>
                <c:pt idx="90">
                  <c:v>13791</c:v>
                </c:pt>
                <c:pt idx="91">
                  <c:v>18902</c:v>
                </c:pt>
              </c:numCache>
            </c:numRef>
          </c:val>
          <c:smooth val="0"/>
          <c:extLst>
            <c:ext xmlns:c16="http://schemas.microsoft.com/office/drawing/2014/chart" uri="{C3380CC4-5D6E-409C-BE32-E72D297353CC}">
              <c16:uniqueId val="{00000000-9421-4C69-BBF8-D9F0151BFF16}"/>
            </c:ext>
          </c:extLst>
        </c:ser>
        <c:ser>
          <c:idx val="1"/>
          <c:order val="1"/>
          <c:tx>
            <c:strRef>
              <c:f>Sheet1!$C$1</c:f>
              <c:strCache>
                <c:ptCount val="1"/>
                <c:pt idx="0">
                  <c:v>Infineon Technologies AG Corporate Paid Impressions</c:v>
                </c:pt>
              </c:strCache>
            </c:strRef>
          </c:tx>
          <c:spPr>
            <a:ln w="28575" cap="rnd">
              <a:solidFill>
                <a:schemeClr val="accent2"/>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Sheet1!$C$2:$C$93</c:f>
              <c:numCache>
                <c:formatCode>General</c:formatCode>
                <c:ptCount val="92"/>
                <c:pt idx="0">
                  <c:v>623281</c:v>
                </c:pt>
                <c:pt idx="1">
                  <c:v>586723</c:v>
                </c:pt>
                <c:pt idx="2">
                  <c:v>579534</c:v>
                </c:pt>
                <c:pt idx="3">
                  <c:v>579591</c:v>
                </c:pt>
                <c:pt idx="4">
                  <c:v>488221</c:v>
                </c:pt>
                <c:pt idx="5">
                  <c:v>482399</c:v>
                </c:pt>
                <c:pt idx="6">
                  <c:v>526011</c:v>
                </c:pt>
                <c:pt idx="7">
                  <c:v>508967</c:v>
                </c:pt>
                <c:pt idx="8">
                  <c:v>467094</c:v>
                </c:pt>
                <c:pt idx="9">
                  <c:v>444740</c:v>
                </c:pt>
                <c:pt idx="10">
                  <c:v>453832</c:v>
                </c:pt>
                <c:pt idx="11">
                  <c:v>443318</c:v>
                </c:pt>
                <c:pt idx="12">
                  <c:v>423546</c:v>
                </c:pt>
                <c:pt idx="13">
                  <c:v>582324</c:v>
                </c:pt>
                <c:pt idx="14">
                  <c:v>638555</c:v>
                </c:pt>
                <c:pt idx="15">
                  <c:v>731067</c:v>
                </c:pt>
                <c:pt idx="16">
                  <c:v>785862</c:v>
                </c:pt>
                <c:pt idx="17">
                  <c:v>745053</c:v>
                </c:pt>
                <c:pt idx="18">
                  <c:v>805649</c:v>
                </c:pt>
                <c:pt idx="19">
                  <c:v>1030883</c:v>
                </c:pt>
                <c:pt idx="20">
                  <c:v>1121143</c:v>
                </c:pt>
                <c:pt idx="21">
                  <c:v>1116961</c:v>
                </c:pt>
                <c:pt idx="22">
                  <c:v>1109719</c:v>
                </c:pt>
                <c:pt idx="23">
                  <c:v>1138539</c:v>
                </c:pt>
                <c:pt idx="24">
                  <c:v>1197385</c:v>
                </c:pt>
                <c:pt idx="25">
                  <c:v>1364092</c:v>
                </c:pt>
                <c:pt idx="26">
                  <c:v>1278577</c:v>
                </c:pt>
                <c:pt idx="27">
                  <c:v>1232577</c:v>
                </c:pt>
                <c:pt idx="28">
                  <c:v>1163013</c:v>
                </c:pt>
                <c:pt idx="29">
                  <c:v>1531256</c:v>
                </c:pt>
                <c:pt idx="30">
                  <c:v>1473692</c:v>
                </c:pt>
                <c:pt idx="31">
                  <c:v>1561663</c:v>
                </c:pt>
                <c:pt idx="32">
                  <c:v>1856989</c:v>
                </c:pt>
                <c:pt idx="33">
                  <c:v>1597834</c:v>
                </c:pt>
                <c:pt idx="34">
                  <c:v>1742788</c:v>
                </c:pt>
                <c:pt idx="35">
                  <c:v>865404</c:v>
                </c:pt>
                <c:pt idx="36">
                  <c:v>603697</c:v>
                </c:pt>
                <c:pt idx="37">
                  <c:v>609684</c:v>
                </c:pt>
                <c:pt idx="38">
                  <c:v>602459</c:v>
                </c:pt>
                <c:pt idx="39">
                  <c:v>701555</c:v>
                </c:pt>
                <c:pt idx="40">
                  <c:v>734127</c:v>
                </c:pt>
                <c:pt idx="41">
                  <c:v>707919</c:v>
                </c:pt>
                <c:pt idx="42">
                  <c:v>608699</c:v>
                </c:pt>
                <c:pt idx="43">
                  <c:v>583093</c:v>
                </c:pt>
                <c:pt idx="44">
                  <c:v>597393</c:v>
                </c:pt>
                <c:pt idx="45">
                  <c:v>579797</c:v>
                </c:pt>
                <c:pt idx="46">
                  <c:v>601039</c:v>
                </c:pt>
                <c:pt idx="47">
                  <c:v>629644</c:v>
                </c:pt>
                <c:pt idx="48">
                  <c:v>622793</c:v>
                </c:pt>
                <c:pt idx="49">
                  <c:v>581579</c:v>
                </c:pt>
                <c:pt idx="50">
                  <c:v>534325</c:v>
                </c:pt>
                <c:pt idx="51">
                  <c:v>538849</c:v>
                </c:pt>
                <c:pt idx="52">
                  <c:v>446985</c:v>
                </c:pt>
                <c:pt idx="53">
                  <c:v>243633</c:v>
                </c:pt>
                <c:pt idx="54">
                  <c:v>368198</c:v>
                </c:pt>
                <c:pt idx="55">
                  <c:v>387135</c:v>
                </c:pt>
                <c:pt idx="56">
                  <c:v>340148</c:v>
                </c:pt>
                <c:pt idx="57">
                  <c:v>397867</c:v>
                </c:pt>
                <c:pt idx="58">
                  <c:v>412274</c:v>
                </c:pt>
                <c:pt idx="59">
                  <c:v>438350</c:v>
                </c:pt>
                <c:pt idx="60">
                  <c:v>477148</c:v>
                </c:pt>
                <c:pt idx="61">
                  <c:v>602488</c:v>
                </c:pt>
                <c:pt idx="62">
                  <c:v>822184</c:v>
                </c:pt>
                <c:pt idx="63">
                  <c:v>828638</c:v>
                </c:pt>
                <c:pt idx="64">
                  <c:v>676834</c:v>
                </c:pt>
                <c:pt idx="65">
                  <c:v>687494</c:v>
                </c:pt>
                <c:pt idx="66">
                  <c:v>799647</c:v>
                </c:pt>
                <c:pt idx="67">
                  <c:v>1094763</c:v>
                </c:pt>
                <c:pt idx="68">
                  <c:v>907009</c:v>
                </c:pt>
                <c:pt idx="69">
                  <c:v>1090184</c:v>
                </c:pt>
                <c:pt idx="70">
                  <c:v>1090455</c:v>
                </c:pt>
                <c:pt idx="71">
                  <c:v>1199666</c:v>
                </c:pt>
                <c:pt idx="72">
                  <c:v>1143140</c:v>
                </c:pt>
                <c:pt idx="73">
                  <c:v>1173422</c:v>
                </c:pt>
                <c:pt idx="74">
                  <c:v>1131378</c:v>
                </c:pt>
                <c:pt idx="75">
                  <c:v>893620</c:v>
                </c:pt>
                <c:pt idx="76">
                  <c:v>876505</c:v>
                </c:pt>
                <c:pt idx="77">
                  <c:v>863016</c:v>
                </c:pt>
                <c:pt idx="78">
                  <c:v>794369</c:v>
                </c:pt>
                <c:pt idx="79">
                  <c:v>844794</c:v>
                </c:pt>
                <c:pt idx="80">
                  <c:v>780262</c:v>
                </c:pt>
                <c:pt idx="81">
                  <c:v>654374</c:v>
                </c:pt>
                <c:pt idx="82">
                  <c:v>681378</c:v>
                </c:pt>
                <c:pt idx="83">
                  <c:v>604887</c:v>
                </c:pt>
                <c:pt idx="84">
                  <c:v>645406</c:v>
                </c:pt>
                <c:pt idx="85">
                  <c:v>595419</c:v>
                </c:pt>
                <c:pt idx="86">
                  <c:v>660385</c:v>
                </c:pt>
                <c:pt idx="87">
                  <c:v>489024</c:v>
                </c:pt>
                <c:pt idx="88">
                  <c:v>460817</c:v>
                </c:pt>
                <c:pt idx="89">
                  <c:v>479371</c:v>
                </c:pt>
                <c:pt idx="90">
                  <c:v>520422</c:v>
                </c:pt>
                <c:pt idx="91">
                  <c:v>552097</c:v>
                </c:pt>
              </c:numCache>
            </c:numRef>
          </c:val>
          <c:smooth val="0"/>
          <c:extLst>
            <c:ext xmlns:c16="http://schemas.microsoft.com/office/drawing/2014/chart" uri="{C3380CC4-5D6E-409C-BE32-E72D297353CC}">
              <c16:uniqueId val="{00000001-9421-4C69-BBF8-D9F0151BFF16}"/>
            </c:ext>
          </c:extLst>
        </c:ser>
        <c:ser>
          <c:idx val="2"/>
          <c:order val="2"/>
          <c:tx>
            <c:strRef>
              <c:f>Sheet1!$D$1</c:f>
              <c:strCache>
                <c:ptCount val="1"/>
                <c:pt idx="0">
                  <c:v>Infineon Technologies AG Corporate Viral Impressions</c:v>
                </c:pt>
              </c:strCache>
            </c:strRef>
          </c:tx>
          <c:spPr>
            <a:ln w="28575" cap="rnd">
              <a:solidFill>
                <a:schemeClr val="accent3"/>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Sheet1!$D$2:$D$93</c:f>
              <c:numCache>
                <c:formatCode>General</c:formatCode>
                <c:ptCount val="92"/>
                <c:pt idx="0">
                  <c:v>515</c:v>
                </c:pt>
                <c:pt idx="1">
                  <c:v>2133</c:v>
                </c:pt>
                <c:pt idx="2">
                  <c:v>2407</c:v>
                </c:pt>
                <c:pt idx="3">
                  <c:v>1937</c:v>
                </c:pt>
                <c:pt idx="4">
                  <c:v>2504</c:v>
                </c:pt>
                <c:pt idx="5">
                  <c:v>1553</c:v>
                </c:pt>
                <c:pt idx="6">
                  <c:v>1787</c:v>
                </c:pt>
                <c:pt idx="7">
                  <c:v>1547</c:v>
                </c:pt>
                <c:pt idx="8">
                  <c:v>3862</c:v>
                </c:pt>
                <c:pt idx="9">
                  <c:v>3334</c:v>
                </c:pt>
                <c:pt idx="10">
                  <c:v>1339</c:v>
                </c:pt>
                <c:pt idx="11">
                  <c:v>1945</c:v>
                </c:pt>
                <c:pt idx="12">
                  <c:v>1347</c:v>
                </c:pt>
                <c:pt idx="13">
                  <c:v>900</c:v>
                </c:pt>
                <c:pt idx="14">
                  <c:v>2165</c:v>
                </c:pt>
                <c:pt idx="15">
                  <c:v>1867</c:v>
                </c:pt>
                <c:pt idx="16">
                  <c:v>834</c:v>
                </c:pt>
                <c:pt idx="17">
                  <c:v>647</c:v>
                </c:pt>
                <c:pt idx="18">
                  <c:v>606</c:v>
                </c:pt>
                <c:pt idx="19">
                  <c:v>445</c:v>
                </c:pt>
                <c:pt idx="20">
                  <c:v>1300</c:v>
                </c:pt>
                <c:pt idx="21">
                  <c:v>919</c:v>
                </c:pt>
                <c:pt idx="22">
                  <c:v>2457</c:v>
                </c:pt>
                <c:pt idx="23">
                  <c:v>1794</c:v>
                </c:pt>
                <c:pt idx="24">
                  <c:v>810</c:v>
                </c:pt>
                <c:pt idx="25">
                  <c:v>506</c:v>
                </c:pt>
                <c:pt idx="26">
                  <c:v>839</c:v>
                </c:pt>
                <c:pt idx="27">
                  <c:v>573</c:v>
                </c:pt>
                <c:pt idx="28">
                  <c:v>737</c:v>
                </c:pt>
                <c:pt idx="29">
                  <c:v>3764</c:v>
                </c:pt>
                <c:pt idx="30">
                  <c:v>1306</c:v>
                </c:pt>
                <c:pt idx="31">
                  <c:v>639</c:v>
                </c:pt>
                <c:pt idx="32">
                  <c:v>704</c:v>
                </c:pt>
                <c:pt idx="33">
                  <c:v>1184</c:v>
                </c:pt>
                <c:pt idx="34">
                  <c:v>1294</c:v>
                </c:pt>
                <c:pt idx="35">
                  <c:v>1265</c:v>
                </c:pt>
                <c:pt idx="36">
                  <c:v>1084</c:v>
                </c:pt>
                <c:pt idx="37">
                  <c:v>732</c:v>
                </c:pt>
                <c:pt idx="38">
                  <c:v>584</c:v>
                </c:pt>
                <c:pt idx="39">
                  <c:v>1376</c:v>
                </c:pt>
                <c:pt idx="40">
                  <c:v>1772</c:v>
                </c:pt>
                <c:pt idx="41">
                  <c:v>2280</c:v>
                </c:pt>
                <c:pt idx="42">
                  <c:v>1943</c:v>
                </c:pt>
                <c:pt idx="43">
                  <c:v>2457</c:v>
                </c:pt>
                <c:pt idx="44">
                  <c:v>1852</c:v>
                </c:pt>
                <c:pt idx="45">
                  <c:v>1178</c:v>
                </c:pt>
                <c:pt idx="46">
                  <c:v>1767</c:v>
                </c:pt>
                <c:pt idx="47">
                  <c:v>1429</c:v>
                </c:pt>
                <c:pt idx="48">
                  <c:v>2287</c:v>
                </c:pt>
                <c:pt idx="49">
                  <c:v>1387</c:v>
                </c:pt>
                <c:pt idx="50">
                  <c:v>1604</c:v>
                </c:pt>
                <c:pt idx="51">
                  <c:v>669</c:v>
                </c:pt>
                <c:pt idx="52">
                  <c:v>594</c:v>
                </c:pt>
                <c:pt idx="53">
                  <c:v>651</c:v>
                </c:pt>
                <c:pt idx="54">
                  <c:v>441</c:v>
                </c:pt>
                <c:pt idx="55">
                  <c:v>782</c:v>
                </c:pt>
                <c:pt idx="56">
                  <c:v>1380</c:v>
                </c:pt>
                <c:pt idx="57">
                  <c:v>736</c:v>
                </c:pt>
                <c:pt idx="58">
                  <c:v>614</c:v>
                </c:pt>
                <c:pt idx="59">
                  <c:v>6442</c:v>
                </c:pt>
                <c:pt idx="60">
                  <c:v>4302</c:v>
                </c:pt>
                <c:pt idx="61">
                  <c:v>1927</c:v>
                </c:pt>
                <c:pt idx="62">
                  <c:v>9203</c:v>
                </c:pt>
                <c:pt idx="63">
                  <c:v>21372</c:v>
                </c:pt>
                <c:pt idx="64">
                  <c:v>9327</c:v>
                </c:pt>
                <c:pt idx="65">
                  <c:v>6409</c:v>
                </c:pt>
                <c:pt idx="66">
                  <c:v>1425</c:v>
                </c:pt>
                <c:pt idx="67">
                  <c:v>695</c:v>
                </c:pt>
                <c:pt idx="68">
                  <c:v>1028</c:v>
                </c:pt>
                <c:pt idx="69">
                  <c:v>1396</c:v>
                </c:pt>
                <c:pt idx="70">
                  <c:v>2524</c:v>
                </c:pt>
                <c:pt idx="71">
                  <c:v>2372</c:v>
                </c:pt>
                <c:pt idx="72">
                  <c:v>1380</c:v>
                </c:pt>
                <c:pt idx="73">
                  <c:v>1031</c:v>
                </c:pt>
                <c:pt idx="74">
                  <c:v>4767</c:v>
                </c:pt>
                <c:pt idx="75">
                  <c:v>1412</c:v>
                </c:pt>
                <c:pt idx="76">
                  <c:v>987</c:v>
                </c:pt>
                <c:pt idx="77">
                  <c:v>1827</c:v>
                </c:pt>
                <c:pt idx="78">
                  <c:v>18641</c:v>
                </c:pt>
                <c:pt idx="79">
                  <c:v>7957</c:v>
                </c:pt>
                <c:pt idx="80">
                  <c:v>3149</c:v>
                </c:pt>
                <c:pt idx="81">
                  <c:v>3310</c:v>
                </c:pt>
                <c:pt idx="82">
                  <c:v>1684</c:v>
                </c:pt>
                <c:pt idx="83">
                  <c:v>1079</c:v>
                </c:pt>
                <c:pt idx="84">
                  <c:v>1049</c:v>
                </c:pt>
                <c:pt idx="85">
                  <c:v>993</c:v>
                </c:pt>
                <c:pt idx="86">
                  <c:v>695</c:v>
                </c:pt>
                <c:pt idx="87">
                  <c:v>594</c:v>
                </c:pt>
                <c:pt idx="88">
                  <c:v>586</c:v>
                </c:pt>
                <c:pt idx="89">
                  <c:v>921</c:v>
                </c:pt>
                <c:pt idx="90">
                  <c:v>1125</c:v>
                </c:pt>
                <c:pt idx="91">
                  <c:v>1642</c:v>
                </c:pt>
              </c:numCache>
            </c:numRef>
          </c:val>
          <c:smooth val="0"/>
          <c:extLst>
            <c:ext xmlns:c16="http://schemas.microsoft.com/office/drawing/2014/chart" uri="{C3380CC4-5D6E-409C-BE32-E72D297353CC}">
              <c16:uniqueId val="{00000002-9421-4C69-BBF8-D9F0151BFF16}"/>
            </c:ext>
          </c:extLst>
        </c:ser>
        <c:dLbls>
          <c:showLegendKey val="0"/>
          <c:showVal val="0"/>
          <c:showCatName val="0"/>
          <c:showSerName val="0"/>
          <c:showPercent val="0"/>
          <c:showBubbleSize val="0"/>
        </c:dLbls>
        <c:smooth val="0"/>
        <c:axId val="465930344"/>
        <c:axId val="465930672"/>
      </c:lineChart>
      <c:dateAx>
        <c:axId val="465930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930672"/>
        <c:crosses val="autoZero"/>
        <c:auto val="1"/>
        <c:lblOffset val="100"/>
        <c:baseTimeUnit val="days"/>
      </c:dateAx>
      <c:valAx>
        <c:axId val="465930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930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9A066-748E-46E2-8A8B-AC159A61CBE7}"/>
              </a:ext>
            </a:extLst>
          </p:cNvPr>
          <p:cNvSpPr>
            <a:spLocks noGrp="1"/>
          </p:cNvSpPr>
          <p:nvPr>
            <p:ph type="ctrTitle"/>
          </p:nvPr>
        </p:nvSpPr>
        <p:spPr/>
        <p:txBody>
          <a:bodyPr/>
          <a:lstStyle/>
          <a:p>
            <a:r>
              <a:rPr lang="en-US"/>
              <a:t>Test_Organic_Victoria</a:t>
            </a:r>
          </a:p>
        </p:txBody>
      </p:sp>
      <p:sp>
        <p:nvSpPr>
          <p:cNvPr id="3" name="Subtitle 2">
            <a:extLst>
              <a:ext uri="{FF2B5EF4-FFF2-40B4-BE49-F238E27FC236}">
                <a16:creationId xmlns:a16="http://schemas.microsoft.com/office/drawing/2014/main" id="{4869F3E4-ED6F-4802-88AF-EE87E76DA14C}"/>
              </a:ext>
            </a:extLst>
          </p:cNvPr>
          <p:cNvSpPr>
            <a:spLocks noGrp="1"/>
          </p:cNvSpPr>
          <p:nvPr>
            <p:ph type="subTitle" idx="1"/>
          </p:nvPr>
        </p:nvSpPr>
        <p:spPr/>
        <p:txBody>
          <a:bodyPr/>
          <a:lstStyle/>
          <a:p>
            <a:r>
              <a:rPr lang="en-US"/>
              <a:t>Infineon Technologies AG (Facelift )</a:t>
            </a:r>
          </a:p>
        </p:txBody>
      </p:sp>
    </p:spTree>
    <p:extLst>
      <p:ext uri="{BB962C8B-B14F-4D97-AF65-F5344CB8AC3E}">
        <p14:creationId xmlns:p14="http://schemas.microsoft.com/office/powerpoint/2010/main" val="28494158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5E65D-1759-4268-8CF0-097EB2B8CC99}"/>
              </a:ext>
            </a:extLst>
          </p:cNvPr>
          <p:cNvSpPr>
            <a:spLocks noGrp="1"/>
          </p:cNvSpPr>
          <p:nvPr>
            <p:ph type="title"/>
          </p:nvPr>
        </p:nvSpPr>
        <p:spPr/>
        <p:txBody>
          <a:bodyPr/>
          <a:lstStyle/>
          <a:p>
            <a:r>
              <a:rPr lang="en-US"/>
              <a:t>LinkedIn Posts Table | All Pages - 1 of 10</a:t>
            </a:r>
          </a:p>
        </p:txBody>
      </p:sp>
      <p:graphicFrame>
        <p:nvGraphicFramePr>
          <p:cNvPr id="5" name="Table Placeholder 4">
            <a:extLst>
              <a:ext uri="{FF2B5EF4-FFF2-40B4-BE49-F238E27FC236}">
                <a16:creationId xmlns:a16="http://schemas.microsoft.com/office/drawing/2014/main" id="{9190C7C0-E66E-45BF-8E9A-17A8C122ADE7}"/>
              </a:ext>
            </a:extLst>
          </p:cNvPr>
          <p:cNvGraphicFramePr>
            <a:graphicFrameLocks noGrp="1"/>
          </p:cNvGraphicFramePr>
          <p:nvPr>
            <p:ph type="tbl" sz="quarter" idx="13"/>
            <p:extLst>
              <p:ext uri="{D42A27DB-BD31-4B8C-83A1-F6EECF244321}">
                <p14:modId xmlns:p14="http://schemas.microsoft.com/office/powerpoint/2010/main" val="1987228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622835172"/>
                    </a:ext>
                  </a:extLst>
                </a:gridCol>
                <a:gridCol w="1234440">
                  <a:extLst>
                    <a:ext uri="{9D8B030D-6E8A-4147-A177-3AD203B41FA5}">
                      <a16:colId xmlns:a16="http://schemas.microsoft.com/office/drawing/2014/main" val="3809637888"/>
                    </a:ext>
                  </a:extLst>
                </a:gridCol>
                <a:gridCol w="822960">
                  <a:extLst>
                    <a:ext uri="{9D8B030D-6E8A-4147-A177-3AD203B41FA5}">
                      <a16:colId xmlns:a16="http://schemas.microsoft.com/office/drawing/2014/main" val="1293400351"/>
                    </a:ext>
                  </a:extLst>
                </a:gridCol>
                <a:gridCol w="576072">
                  <a:extLst>
                    <a:ext uri="{9D8B030D-6E8A-4147-A177-3AD203B41FA5}">
                      <a16:colId xmlns:a16="http://schemas.microsoft.com/office/drawing/2014/main" val="3009393077"/>
                    </a:ext>
                  </a:extLst>
                </a:gridCol>
                <a:gridCol w="576072">
                  <a:extLst>
                    <a:ext uri="{9D8B030D-6E8A-4147-A177-3AD203B41FA5}">
                      <a16:colId xmlns:a16="http://schemas.microsoft.com/office/drawing/2014/main" val="3654227355"/>
                    </a:ext>
                  </a:extLst>
                </a:gridCol>
                <a:gridCol w="576072">
                  <a:extLst>
                    <a:ext uri="{9D8B030D-6E8A-4147-A177-3AD203B41FA5}">
                      <a16:colId xmlns:a16="http://schemas.microsoft.com/office/drawing/2014/main" val="1184819648"/>
                    </a:ext>
                  </a:extLst>
                </a:gridCol>
                <a:gridCol w="576072">
                  <a:extLst>
                    <a:ext uri="{9D8B030D-6E8A-4147-A177-3AD203B41FA5}">
                      <a16:colId xmlns:a16="http://schemas.microsoft.com/office/drawing/2014/main" val="437053874"/>
                    </a:ext>
                  </a:extLst>
                </a:gridCol>
                <a:gridCol w="576072">
                  <a:extLst>
                    <a:ext uri="{9D8B030D-6E8A-4147-A177-3AD203B41FA5}">
                      <a16:colId xmlns:a16="http://schemas.microsoft.com/office/drawing/2014/main" val="2496757186"/>
                    </a:ext>
                  </a:extLst>
                </a:gridCol>
                <a:gridCol w="576072">
                  <a:extLst>
                    <a:ext uri="{9D8B030D-6E8A-4147-A177-3AD203B41FA5}">
                      <a16:colId xmlns:a16="http://schemas.microsoft.com/office/drawing/2014/main" val="613454420"/>
                    </a:ext>
                  </a:extLst>
                </a:gridCol>
                <a:gridCol w="576072">
                  <a:extLst>
                    <a:ext uri="{9D8B030D-6E8A-4147-A177-3AD203B41FA5}">
                      <a16:colId xmlns:a16="http://schemas.microsoft.com/office/drawing/2014/main" val="548922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662367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- 2021-09-08 12:30:07</a:t>
                      </a:r>
                      <a:r>
                        <a:rPr kumimoji="0" lang="en-US" sz="1000" b="0" i="0" u="none" strike="noStrike" kern="1200" cap="none" spc="0" normalizeH="0" baseline="0" noProof="0">
                          <a:ln>
                            <a:noFill/>
                          </a:ln>
                          <a:solidFill>
                            <a:prstClr val="black"/>
                          </a:solidFill>
                          <a:effectLst/>
                          <a:uLnTx/>
                          <a:uFillTx/>
                          <a:latin typeface="+mn-lt"/>
                          <a:ea typeface="+mn-ea"/>
                          <a:cs typeface="+mn-cs"/>
                        </a:rPr>
                        <a:t>
 Are you interested in how to make electric grids more efficient? 
&gt;&gt; Listen to our new podcast about our cooperation with the startup BL!XT! 
#Infineon #Startup #Cooperation #Innovation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https://cdn-assets.facelift-cloud.com/uploads/assets/4953/20210908120327_2g0522il6twk4swg040c4scok004cgs84gs88ck4s8o0gksc0k.png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10/15/2021 06:41:06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2.2907488986784 %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04254620"/>
                  </a:ext>
                </a:extLst>
              </a:tr>
            </a:tbl>
          </a:graphicData>
        </a:graphic>
      </p:graphicFrame>
      <p:sp>
        <p:nvSpPr>
          <p:cNvPr id="4" name="Text Placeholder 3">
            <a:extLst>
              <a:ext uri="{FF2B5EF4-FFF2-40B4-BE49-F238E27FC236}">
                <a16:creationId xmlns:a16="http://schemas.microsoft.com/office/drawing/2014/main" id="{DEAAFEB0-25DD-4871-B56E-7AC017753D56}"/>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6993316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9A82C-C492-4143-8A0F-EFA1785D6309}"/>
              </a:ext>
            </a:extLst>
          </p:cNvPr>
          <p:cNvSpPr>
            <a:spLocks noGrp="1"/>
          </p:cNvSpPr>
          <p:nvPr>
            <p:ph type="title"/>
          </p:nvPr>
        </p:nvSpPr>
        <p:spPr/>
        <p:txBody>
          <a:bodyPr/>
          <a:lstStyle/>
          <a:p>
            <a:r>
              <a:rPr lang="en-US"/>
              <a:t>LinkedIn Posts Table | All Pages - 2 of 10</a:t>
            </a:r>
          </a:p>
        </p:txBody>
      </p:sp>
      <p:graphicFrame>
        <p:nvGraphicFramePr>
          <p:cNvPr id="5" name="Table Placeholder 4">
            <a:extLst>
              <a:ext uri="{FF2B5EF4-FFF2-40B4-BE49-F238E27FC236}">
                <a16:creationId xmlns:a16="http://schemas.microsoft.com/office/drawing/2014/main" id="{0C3D711F-0DC1-4D93-9B1D-62A501DC159B}"/>
              </a:ext>
            </a:extLst>
          </p:cNvPr>
          <p:cNvGraphicFramePr>
            <a:graphicFrameLocks noGrp="1"/>
          </p:cNvGraphicFramePr>
          <p:nvPr>
            <p:ph type="tbl" sz="quarter" idx="13"/>
            <p:extLst>
              <p:ext uri="{D42A27DB-BD31-4B8C-83A1-F6EECF244321}">
                <p14:modId xmlns:p14="http://schemas.microsoft.com/office/powerpoint/2010/main" val="2157150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063068046"/>
                    </a:ext>
                  </a:extLst>
                </a:gridCol>
                <a:gridCol w="1234440">
                  <a:extLst>
                    <a:ext uri="{9D8B030D-6E8A-4147-A177-3AD203B41FA5}">
                      <a16:colId xmlns:a16="http://schemas.microsoft.com/office/drawing/2014/main" val="2618520502"/>
                    </a:ext>
                  </a:extLst>
                </a:gridCol>
                <a:gridCol w="822960">
                  <a:extLst>
                    <a:ext uri="{9D8B030D-6E8A-4147-A177-3AD203B41FA5}">
                      <a16:colId xmlns:a16="http://schemas.microsoft.com/office/drawing/2014/main" val="91263664"/>
                    </a:ext>
                  </a:extLst>
                </a:gridCol>
                <a:gridCol w="576072">
                  <a:extLst>
                    <a:ext uri="{9D8B030D-6E8A-4147-A177-3AD203B41FA5}">
                      <a16:colId xmlns:a16="http://schemas.microsoft.com/office/drawing/2014/main" val="1801780157"/>
                    </a:ext>
                  </a:extLst>
                </a:gridCol>
                <a:gridCol w="576072">
                  <a:extLst>
                    <a:ext uri="{9D8B030D-6E8A-4147-A177-3AD203B41FA5}">
                      <a16:colId xmlns:a16="http://schemas.microsoft.com/office/drawing/2014/main" val="2531853087"/>
                    </a:ext>
                  </a:extLst>
                </a:gridCol>
                <a:gridCol w="576072">
                  <a:extLst>
                    <a:ext uri="{9D8B030D-6E8A-4147-A177-3AD203B41FA5}">
                      <a16:colId xmlns:a16="http://schemas.microsoft.com/office/drawing/2014/main" val="470016729"/>
                    </a:ext>
                  </a:extLst>
                </a:gridCol>
                <a:gridCol w="576072">
                  <a:extLst>
                    <a:ext uri="{9D8B030D-6E8A-4147-A177-3AD203B41FA5}">
                      <a16:colId xmlns:a16="http://schemas.microsoft.com/office/drawing/2014/main" val="955142997"/>
                    </a:ext>
                  </a:extLst>
                </a:gridCol>
                <a:gridCol w="576072">
                  <a:extLst>
                    <a:ext uri="{9D8B030D-6E8A-4147-A177-3AD203B41FA5}">
                      <a16:colId xmlns:a16="http://schemas.microsoft.com/office/drawing/2014/main" val="2987758972"/>
                    </a:ext>
                  </a:extLst>
                </a:gridCol>
                <a:gridCol w="576072">
                  <a:extLst>
                    <a:ext uri="{9D8B030D-6E8A-4147-A177-3AD203B41FA5}">
                      <a16:colId xmlns:a16="http://schemas.microsoft.com/office/drawing/2014/main" val="3148175020"/>
                    </a:ext>
                  </a:extLst>
                </a:gridCol>
                <a:gridCol w="576072">
                  <a:extLst>
                    <a:ext uri="{9D8B030D-6E8A-4147-A177-3AD203B41FA5}">
                      <a16:colId xmlns:a16="http://schemas.microsoft.com/office/drawing/2014/main" val="3076213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558008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- 2021-09-30 08:00:07</a:t>
                      </a:r>
                      <a:r>
                        <a:rPr kumimoji="0" lang="en-US" sz="1000" b="0" i="0" u="none" strike="noStrike" kern="1200" cap="none" spc="0" normalizeH="0" baseline="0" noProof="0">
                          <a:ln>
                            <a:noFill/>
                          </a:ln>
                          <a:solidFill>
                            <a:prstClr val="black"/>
                          </a:solidFill>
                          <a:effectLst/>
                          <a:uLnTx/>
                          <a:uFillTx/>
                          <a:latin typeface="+mn-lt"/>
                          <a:ea typeface="+mn-ea"/>
                          <a:cs typeface="+mn-cs"/>
                        </a:rPr>
                        <a:t>
 "I can discover new ideas while discovering startups, and see how to apply new technologies to realize these ideas together. Also, it is a wonderful experience to help accelerate the startup´s product development based on Infineon´s #engineering expertise." 
Check out more about #startup cooperation at #Infineon !
#WeAreInfineon #InnoWafer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https://cdn-assets.facelift-cloud.com/uploads/assets/4953/20210915122017_16axiwhg5idcwgs00ow4wo0oc0w848c0cgwog0ocgko084cgok.png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10/15/2021 00:42:50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2.8519992419936 %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20557381"/>
                  </a:ext>
                </a:extLst>
              </a:tr>
            </a:tbl>
          </a:graphicData>
        </a:graphic>
      </p:graphicFrame>
      <p:sp>
        <p:nvSpPr>
          <p:cNvPr id="4" name="Text Placeholder 3">
            <a:extLst>
              <a:ext uri="{FF2B5EF4-FFF2-40B4-BE49-F238E27FC236}">
                <a16:creationId xmlns:a16="http://schemas.microsoft.com/office/drawing/2014/main" id="{1D72166D-9515-4497-ACC7-7F7B7B20949B}"/>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4618898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D1AAD-2901-424D-AFB7-7F3E5A8B2475}"/>
              </a:ext>
            </a:extLst>
          </p:cNvPr>
          <p:cNvSpPr>
            <a:spLocks noGrp="1"/>
          </p:cNvSpPr>
          <p:nvPr>
            <p:ph type="title"/>
          </p:nvPr>
        </p:nvSpPr>
        <p:spPr/>
        <p:txBody>
          <a:bodyPr/>
          <a:lstStyle/>
          <a:p>
            <a:r>
              <a:rPr lang="en-US"/>
              <a:t>LinkedIn Posts Table | All Pages - 3 of 10</a:t>
            </a:r>
          </a:p>
        </p:txBody>
      </p:sp>
      <p:graphicFrame>
        <p:nvGraphicFramePr>
          <p:cNvPr id="5" name="Table Placeholder 4">
            <a:extLst>
              <a:ext uri="{FF2B5EF4-FFF2-40B4-BE49-F238E27FC236}">
                <a16:creationId xmlns:a16="http://schemas.microsoft.com/office/drawing/2014/main" id="{744C7B20-C9C8-429E-8090-BD0BED4E0888}"/>
              </a:ext>
            </a:extLst>
          </p:cNvPr>
          <p:cNvGraphicFramePr>
            <a:graphicFrameLocks noGrp="1"/>
          </p:cNvGraphicFramePr>
          <p:nvPr>
            <p:ph type="tbl" sz="quarter" idx="13"/>
            <p:extLst>
              <p:ext uri="{D42A27DB-BD31-4B8C-83A1-F6EECF244321}">
                <p14:modId xmlns:p14="http://schemas.microsoft.com/office/powerpoint/2010/main" val="2521213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780774810"/>
                    </a:ext>
                  </a:extLst>
                </a:gridCol>
                <a:gridCol w="1234440">
                  <a:extLst>
                    <a:ext uri="{9D8B030D-6E8A-4147-A177-3AD203B41FA5}">
                      <a16:colId xmlns:a16="http://schemas.microsoft.com/office/drawing/2014/main" val="4266575331"/>
                    </a:ext>
                  </a:extLst>
                </a:gridCol>
                <a:gridCol w="822960">
                  <a:extLst>
                    <a:ext uri="{9D8B030D-6E8A-4147-A177-3AD203B41FA5}">
                      <a16:colId xmlns:a16="http://schemas.microsoft.com/office/drawing/2014/main" val="35922865"/>
                    </a:ext>
                  </a:extLst>
                </a:gridCol>
                <a:gridCol w="576072">
                  <a:extLst>
                    <a:ext uri="{9D8B030D-6E8A-4147-A177-3AD203B41FA5}">
                      <a16:colId xmlns:a16="http://schemas.microsoft.com/office/drawing/2014/main" val="4101071043"/>
                    </a:ext>
                  </a:extLst>
                </a:gridCol>
                <a:gridCol w="576072">
                  <a:extLst>
                    <a:ext uri="{9D8B030D-6E8A-4147-A177-3AD203B41FA5}">
                      <a16:colId xmlns:a16="http://schemas.microsoft.com/office/drawing/2014/main" val="1565844707"/>
                    </a:ext>
                  </a:extLst>
                </a:gridCol>
                <a:gridCol w="576072">
                  <a:extLst>
                    <a:ext uri="{9D8B030D-6E8A-4147-A177-3AD203B41FA5}">
                      <a16:colId xmlns:a16="http://schemas.microsoft.com/office/drawing/2014/main" val="4004532891"/>
                    </a:ext>
                  </a:extLst>
                </a:gridCol>
                <a:gridCol w="576072">
                  <a:extLst>
                    <a:ext uri="{9D8B030D-6E8A-4147-A177-3AD203B41FA5}">
                      <a16:colId xmlns:a16="http://schemas.microsoft.com/office/drawing/2014/main" val="4287228535"/>
                    </a:ext>
                  </a:extLst>
                </a:gridCol>
                <a:gridCol w="576072">
                  <a:extLst>
                    <a:ext uri="{9D8B030D-6E8A-4147-A177-3AD203B41FA5}">
                      <a16:colId xmlns:a16="http://schemas.microsoft.com/office/drawing/2014/main" val="3244108867"/>
                    </a:ext>
                  </a:extLst>
                </a:gridCol>
                <a:gridCol w="576072">
                  <a:extLst>
                    <a:ext uri="{9D8B030D-6E8A-4147-A177-3AD203B41FA5}">
                      <a16:colId xmlns:a16="http://schemas.microsoft.com/office/drawing/2014/main" val="4268640789"/>
                    </a:ext>
                  </a:extLst>
                </a:gridCol>
                <a:gridCol w="576072">
                  <a:extLst>
                    <a:ext uri="{9D8B030D-6E8A-4147-A177-3AD203B41FA5}">
                      <a16:colId xmlns:a16="http://schemas.microsoft.com/office/drawing/2014/main" val="3607530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585681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- 2021-08-25 12:00:09</a:t>
                      </a:r>
                      <a:r>
                        <a:rPr kumimoji="0" lang="en-US" sz="1000" b="0" i="0" u="none" strike="noStrike" kern="1200" cap="none" spc="0" normalizeH="0" baseline="0" noProof="0">
                          <a:ln>
                            <a:noFill/>
                          </a:ln>
                          <a:solidFill>
                            <a:prstClr val="black"/>
                          </a:solidFill>
                          <a:effectLst/>
                          <a:uLnTx/>
                          <a:uFillTx/>
                          <a:latin typeface="+mn-lt"/>
                          <a:ea typeface="+mn-ea"/>
                          <a:cs typeface="+mn-cs"/>
                        </a:rPr>
                        <a:t>
 The keynote series “electronic pulse” gives insights into success stories of #startups within the #electronic sector. Together with our partnering networks of FH Technikum Wien, Factory Hub Vienna and Industry meets Makers, we present a variety of immersive and exciting talks. Use this chance to connect to the #innovative minds of our industry and obtain valuable information on the founding process for electronic startups.
👉Register here: https://infineon.avature.net/electronicpulse
#Infineon #InfineonHub #startupstories #hardware #innowafer #industrymeetsmakers #IMM21 #FHTW #plasmateria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https://media-exp1.licdn.com/dms/image/C4D22AQEF3Ck9Vpt-2g/feedshare-shrink_1280/0/1629892808215?e=1637193600&amp;v=beta&amp;t=CnsjTgm2AEb7QV1zLfsgWwbbX701IFB4cYeSVbYyUnY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10/14/2021 18:41:30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1.5849760255727 %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45818508"/>
                  </a:ext>
                </a:extLst>
              </a:tr>
            </a:tbl>
          </a:graphicData>
        </a:graphic>
      </p:graphicFrame>
      <p:sp>
        <p:nvSpPr>
          <p:cNvPr id="4" name="Text Placeholder 3">
            <a:extLst>
              <a:ext uri="{FF2B5EF4-FFF2-40B4-BE49-F238E27FC236}">
                <a16:creationId xmlns:a16="http://schemas.microsoft.com/office/drawing/2014/main" id="{1AB6A29E-F515-49B8-8DD4-813D181D18A7}"/>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5925215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203A9-0688-4FD1-8D4B-6D86A514DBC2}"/>
              </a:ext>
            </a:extLst>
          </p:cNvPr>
          <p:cNvSpPr>
            <a:spLocks noGrp="1"/>
          </p:cNvSpPr>
          <p:nvPr>
            <p:ph type="title"/>
          </p:nvPr>
        </p:nvSpPr>
        <p:spPr/>
        <p:txBody>
          <a:bodyPr/>
          <a:lstStyle/>
          <a:p>
            <a:r>
              <a:rPr lang="en-US"/>
              <a:t>LinkedIn Posts Table | All Pages - 4 of 10</a:t>
            </a:r>
          </a:p>
        </p:txBody>
      </p:sp>
      <p:graphicFrame>
        <p:nvGraphicFramePr>
          <p:cNvPr id="5" name="Table Placeholder 4">
            <a:extLst>
              <a:ext uri="{FF2B5EF4-FFF2-40B4-BE49-F238E27FC236}">
                <a16:creationId xmlns:a16="http://schemas.microsoft.com/office/drawing/2014/main" id="{DF9AA177-E942-4F78-9997-B9442D2A120C}"/>
              </a:ext>
            </a:extLst>
          </p:cNvPr>
          <p:cNvGraphicFramePr>
            <a:graphicFrameLocks noGrp="1"/>
          </p:cNvGraphicFramePr>
          <p:nvPr>
            <p:ph type="tbl" sz="quarter" idx="13"/>
            <p:extLst>
              <p:ext uri="{D42A27DB-BD31-4B8C-83A1-F6EECF244321}">
                <p14:modId xmlns:p14="http://schemas.microsoft.com/office/powerpoint/2010/main" val="564147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108368967"/>
                    </a:ext>
                  </a:extLst>
                </a:gridCol>
                <a:gridCol w="1234440">
                  <a:extLst>
                    <a:ext uri="{9D8B030D-6E8A-4147-A177-3AD203B41FA5}">
                      <a16:colId xmlns:a16="http://schemas.microsoft.com/office/drawing/2014/main" val="946217939"/>
                    </a:ext>
                  </a:extLst>
                </a:gridCol>
                <a:gridCol w="822960">
                  <a:extLst>
                    <a:ext uri="{9D8B030D-6E8A-4147-A177-3AD203B41FA5}">
                      <a16:colId xmlns:a16="http://schemas.microsoft.com/office/drawing/2014/main" val="4000828980"/>
                    </a:ext>
                  </a:extLst>
                </a:gridCol>
                <a:gridCol w="576072">
                  <a:extLst>
                    <a:ext uri="{9D8B030D-6E8A-4147-A177-3AD203B41FA5}">
                      <a16:colId xmlns:a16="http://schemas.microsoft.com/office/drawing/2014/main" val="316240106"/>
                    </a:ext>
                  </a:extLst>
                </a:gridCol>
                <a:gridCol w="576072">
                  <a:extLst>
                    <a:ext uri="{9D8B030D-6E8A-4147-A177-3AD203B41FA5}">
                      <a16:colId xmlns:a16="http://schemas.microsoft.com/office/drawing/2014/main" val="321911127"/>
                    </a:ext>
                  </a:extLst>
                </a:gridCol>
                <a:gridCol w="576072">
                  <a:extLst>
                    <a:ext uri="{9D8B030D-6E8A-4147-A177-3AD203B41FA5}">
                      <a16:colId xmlns:a16="http://schemas.microsoft.com/office/drawing/2014/main" val="2700661636"/>
                    </a:ext>
                  </a:extLst>
                </a:gridCol>
                <a:gridCol w="576072">
                  <a:extLst>
                    <a:ext uri="{9D8B030D-6E8A-4147-A177-3AD203B41FA5}">
                      <a16:colId xmlns:a16="http://schemas.microsoft.com/office/drawing/2014/main" val="3351261513"/>
                    </a:ext>
                  </a:extLst>
                </a:gridCol>
                <a:gridCol w="576072">
                  <a:extLst>
                    <a:ext uri="{9D8B030D-6E8A-4147-A177-3AD203B41FA5}">
                      <a16:colId xmlns:a16="http://schemas.microsoft.com/office/drawing/2014/main" val="4137006571"/>
                    </a:ext>
                  </a:extLst>
                </a:gridCol>
                <a:gridCol w="576072">
                  <a:extLst>
                    <a:ext uri="{9D8B030D-6E8A-4147-A177-3AD203B41FA5}">
                      <a16:colId xmlns:a16="http://schemas.microsoft.com/office/drawing/2014/main" val="2982735305"/>
                    </a:ext>
                  </a:extLst>
                </a:gridCol>
                <a:gridCol w="576072">
                  <a:extLst>
                    <a:ext uri="{9D8B030D-6E8A-4147-A177-3AD203B41FA5}">
                      <a16:colId xmlns:a16="http://schemas.microsoft.com/office/drawing/2014/main" val="113900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417946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- 2021-08-26 12:00:13</a:t>
                      </a:r>
                      <a:r>
                        <a:rPr kumimoji="0" lang="en-US" sz="1000" b="0" i="0" u="none" strike="noStrike" kern="1200" cap="none" spc="0" normalizeH="0" baseline="0" noProof="0">
                          <a:ln>
                            <a:noFill/>
                          </a:ln>
                          <a:solidFill>
                            <a:prstClr val="black"/>
                          </a:solidFill>
                          <a:effectLst/>
                          <a:uLnTx/>
                          <a:uFillTx/>
                          <a:latin typeface="+mn-lt"/>
                          <a:ea typeface="+mn-ea"/>
                          <a:cs typeface="+mn-cs"/>
                        </a:rPr>
                        <a:t>
 "Startups are a joy to work with. Their passion, their energy, and their commitment to a vision are inspiring.  In a perfect world when we work together, they get to leverage our technology and our scale, while we get so see the new potentials they can achieve with these boosts. What I really enjoy about my role at Infineon is that I get to work with inspiring people and help them succeed across multiple areas – from medical devices, to consumer IoT, to industrial automation solutions." Learn more about startup cooperation at Infineon! #Startups #WeAreInfineon #Cooperation #InnoWafer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https://cdn-assets.facelift-cloud.com/uploads/assets/4953/20210803125701_5g8r5u98xx0cc48cs4ocog0gs44cw48ccgcwook0gs848wwswk.png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10/14/2021 18:41:30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2.2472706649653 %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76984484"/>
                  </a:ext>
                </a:extLst>
              </a:tr>
            </a:tbl>
          </a:graphicData>
        </a:graphic>
      </p:graphicFrame>
      <p:sp>
        <p:nvSpPr>
          <p:cNvPr id="4" name="Text Placeholder 3">
            <a:extLst>
              <a:ext uri="{FF2B5EF4-FFF2-40B4-BE49-F238E27FC236}">
                <a16:creationId xmlns:a16="http://schemas.microsoft.com/office/drawing/2014/main" id="{330C0F38-2AFE-439A-A7C7-78FA8647AF50}"/>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9985321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03D30-9069-4825-8D3C-99E705B2F7B9}"/>
              </a:ext>
            </a:extLst>
          </p:cNvPr>
          <p:cNvSpPr>
            <a:spLocks noGrp="1"/>
          </p:cNvSpPr>
          <p:nvPr>
            <p:ph type="title"/>
          </p:nvPr>
        </p:nvSpPr>
        <p:spPr/>
        <p:txBody>
          <a:bodyPr/>
          <a:lstStyle/>
          <a:p>
            <a:r>
              <a:rPr lang="en-US"/>
              <a:t>LinkedIn Posts Table | All Pages - 5 of 10</a:t>
            </a:r>
          </a:p>
        </p:txBody>
      </p:sp>
      <p:graphicFrame>
        <p:nvGraphicFramePr>
          <p:cNvPr id="5" name="Table Placeholder 4">
            <a:extLst>
              <a:ext uri="{FF2B5EF4-FFF2-40B4-BE49-F238E27FC236}">
                <a16:creationId xmlns:a16="http://schemas.microsoft.com/office/drawing/2014/main" id="{EE8D4846-4804-4AA7-B216-022596DC8246}"/>
              </a:ext>
            </a:extLst>
          </p:cNvPr>
          <p:cNvGraphicFramePr>
            <a:graphicFrameLocks noGrp="1"/>
          </p:cNvGraphicFramePr>
          <p:nvPr>
            <p:ph type="tbl" sz="quarter" idx="13"/>
            <p:extLst>
              <p:ext uri="{D42A27DB-BD31-4B8C-83A1-F6EECF244321}">
                <p14:modId xmlns:p14="http://schemas.microsoft.com/office/powerpoint/2010/main" val="2766432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76133545"/>
                    </a:ext>
                  </a:extLst>
                </a:gridCol>
                <a:gridCol w="1234440">
                  <a:extLst>
                    <a:ext uri="{9D8B030D-6E8A-4147-A177-3AD203B41FA5}">
                      <a16:colId xmlns:a16="http://schemas.microsoft.com/office/drawing/2014/main" val="4059468839"/>
                    </a:ext>
                  </a:extLst>
                </a:gridCol>
                <a:gridCol w="822960">
                  <a:extLst>
                    <a:ext uri="{9D8B030D-6E8A-4147-A177-3AD203B41FA5}">
                      <a16:colId xmlns:a16="http://schemas.microsoft.com/office/drawing/2014/main" val="1023654788"/>
                    </a:ext>
                  </a:extLst>
                </a:gridCol>
                <a:gridCol w="576072">
                  <a:extLst>
                    <a:ext uri="{9D8B030D-6E8A-4147-A177-3AD203B41FA5}">
                      <a16:colId xmlns:a16="http://schemas.microsoft.com/office/drawing/2014/main" val="3591987491"/>
                    </a:ext>
                  </a:extLst>
                </a:gridCol>
                <a:gridCol w="576072">
                  <a:extLst>
                    <a:ext uri="{9D8B030D-6E8A-4147-A177-3AD203B41FA5}">
                      <a16:colId xmlns:a16="http://schemas.microsoft.com/office/drawing/2014/main" val="92488359"/>
                    </a:ext>
                  </a:extLst>
                </a:gridCol>
                <a:gridCol w="576072">
                  <a:extLst>
                    <a:ext uri="{9D8B030D-6E8A-4147-A177-3AD203B41FA5}">
                      <a16:colId xmlns:a16="http://schemas.microsoft.com/office/drawing/2014/main" val="2757817673"/>
                    </a:ext>
                  </a:extLst>
                </a:gridCol>
                <a:gridCol w="576072">
                  <a:extLst>
                    <a:ext uri="{9D8B030D-6E8A-4147-A177-3AD203B41FA5}">
                      <a16:colId xmlns:a16="http://schemas.microsoft.com/office/drawing/2014/main" val="1066516035"/>
                    </a:ext>
                  </a:extLst>
                </a:gridCol>
                <a:gridCol w="576072">
                  <a:extLst>
                    <a:ext uri="{9D8B030D-6E8A-4147-A177-3AD203B41FA5}">
                      <a16:colId xmlns:a16="http://schemas.microsoft.com/office/drawing/2014/main" val="2814155996"/>
                    </a:ext>
                  </a:extLst>
                </a:gridCol>
                <a:gridCol w="576072">
                  <a:extLst>
                    <a:ext uri="{9D8B030D-6E8A-4147-A177-3AD203B41FA5}">
                      <a16:colId xmlns:a16="http://schemas.microsoft.com/office/drawing/2014/main" val="2312661707"/>
                    </a:ext>
                  </a:extLst>
                </a:gridCol>
                <a:gridCol w="576072">
                  <a:extLst>
                    <a:ext uri="{9D8B030D-6E8A-4147-A177-3AD203B41FA5}">
                      <a16:colId xmlns:a16="http://schemas.microsoft.com/office/drawing/2014/main" val="3190746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523702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- 2021-08-13 12:05:05</a:t>
                      </a:r>
                      <a:r>
                        <a:rPr kumimoji="0" lang="en-US" sz="1000" b="0" i="0" u="none" strike="noStrike" kern="1200" cap="none" spc="0" normalizeH="0" baseline="0" noProof="0">
                          <a:ln>
                            <a:noFill/>
                          </a:ln>
                          <a:solidFill>
                            <a:prstClr val="black"/>
                          </a:solidFill>
                          <a:effectLst/>
                          <a:uLnTx/>
                          <a:uFillTx/>
                          <a:latin typeface="+mn-lt"/>
                          <a:ea typeface="+mn-ea"/>
                          <a:cs typeface="+mn-cs"/>
                        </a:rPr>
                        <a:t>
 Cashless payments are easier and safer, especially in times of a pandemic. With a security controller from Infineon, your card is equipped with the latest technology allowing you to pay securely. Are you interested in working on solutions that make payments easier, safer and greener? Then check out our open positions: www.infineon.com/careers 
Interested in learning more about contactless payment? Find out more here: https://www.infineon.com/cms/en/discoveries/Mobile-Payment-Convenient-Fast-and-Secure/ 
#infineon #infineoncareers #contactlesspayment #innovation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https://media-exp1.licdn.com/dms/image/C4D22AQGnNSBapkjKcA/feedshare-shrink_1280/0/1628856304837?e=1636588800&amp;v=beta&amp;t=XvFaXuZuDCxvCwBwx1aNAJ6HyRV52AoBS1cIhr5_FMM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10/10/2021 18:40:40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2.3586146427006 %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43530248"/>
                  </a:ext>
                </a:extLst>
              </a:tr>
            </a:tbl>
          </a:graphicData>
        </a:graphic>
      </p:graphicFrame>
      <p:sp>
        <p:nvSpPr>
          <p:cNvPr id="4" name="Text Placeholder 3">
            <a:extLst>
              <a:ext uri="{FF2B5EF4-FFF2-40B4-BE49-F238E27FC236}">
                <a16:creationId xmlns:a16="http://schemas.microsoft.com/office/drawing/2014/main" id="{2D4838D3-DCF8-4217-AFB1-EED34C6C5404}"/>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909269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0ADE3-FD41-4DAF-87C6-20AB7257BFA4}"/>
              </a:ext>
            </a:extLst>
          </p:cNvPr>
          <p:cNvSpPr>
            <a:spLocks noGrp="1"/>
          </p:cNvSpPr>
          <p:nvPr>
            <p:ph type="title"/>
          </p:nvPr>
        </p:nvSpPr>
        <p:spPr/>
        <p:txBody>
          <a:bodyPr/>
          <a:lstStyle/>
          <a:p>
            <a:r>
              <a:rPr lang="en-US"/>
              <a:t>LinkedIn Posts Table | All Pages - 6 of 10</a:t>
            </a:r>
          </a:p>
        </p:txBody>
      </p:sp>
      <p:graphicFrame>
        <p:nvGraphicFramePr>
          <p:cNvPr id="5" name="Table Placeholder 4">
            <a:extLst>
              <a:ext uri="{FF2B5EF4-FFF2-40B4-BE49-F238E27FC236}">
                <a16:creationId xmlns:a16="http://schemas.microsoft.com/office/drawing/2014/main" id="{3336F10D-5497-413F-AECC-35E80F105727}"/>
              </a:ext>
            </a:extLst>
          </p:cNvPr>
          <p:cNvGraphicFramePr>
            <a:graphicFrameLocks noGrp="1"/>
          </p:cNvGraphicFramePr>
          <p:nvPr>
            <p:ph type="tbl" sz="quarter" idx="13"/>
            <p:extLst>
              <p:ext uri="{D42A27DB-BD31-4B8C-83A1-F6EECF244321}">
                <p14:modId xmlns:p14="http://schemas.microsoft.com/office/powerpoint/2010/main" val="2537708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34308362"/>
                    </a:ext>
                  </a:extLst>
                </a:gridCol>
                <a:gridCol w="1234440">
                  <a:extLst>
                    <a:ext uri="{9D8B030D-6E8A-4147-A177-3AD203B41FA5}">
                      <a16:colId xmlns:a16="http://schemas.microsoft.com/office/drawing/2014/main" val="1159600000"/>
                    </a:ext>
                  </a:extLst>
                </a:gridCol>
                <a:gridCol w="822960">
                  <a:extLst>
                    <a:ext uri="{9D8B030D-6E8A-4147-A177-3AD203B41FA5}">
                      <a16:colId xmlns:a16="http://schemas.microsoft.com/office/drawing/2014/main" val="2270370597"/>
                    </a:ext>
                  </a:extLst>
                </a:gridCol>
                <a:gridCol w="576072">
                  <a:extLst>
                    <a:ext uri="{9D8B030D-6E8A-4147-A177-3AD203B41FA5}">
                      <a16:colId xmlns:a16="http://schemas.microsoft.com/office/drawing/2014/main" val="553068952"/>
                    </a:ext>
                  </a:extLst>
                </a:gridCol>
                <a:gridCol w="576072">
                  <a:extLst>
                    <a:ext uri="{9D8B030D-6E8A-4147-A177-3AD203B41FA5}">
                      <a16:colId xmlns:a16="http://schemas.microsoft.com/office/drawing/2014/main" val="2397893650"/>
                    </a:ext>
                  </a:extLst>
                </a:gridCol>
                <a:gridCol w="576072">
                  <a:extLst>
                    <a:ext uri="{9D8B030D-6E8A-4147-A177-3AD203B41FA5}">
                      <a16:colId xmlns:a16="http://schemas.microsoft.com/office/drawing/2014/main" val="3364699689"/>
                    </a:ext>
                  </a:extLst>
                </a:gridCol>
                <a:gridCol w="576072">
                  <a:extLst>
                    <a:ext uri="{9D8B030D-6E8A-4147-A177-3AD203B41FA5}">
                      <a16:colId xmlns:a16="http://schemas.microsoft.com/office/drawing/2014/main" val="338326534"/>
                    </a:ext>
                  </a:extLst>
                </a:gridCol>
                <a:gridCol w="576072">
                  <a:extLst>
                    <a:ext uri="{9D8B030D-6E8A-4147-A177-3AD203B41FA5}">
                      <a16:colId xmlns:a16="http://schemas.microsoft.com/office/drawing/2014/main" val="2596956094"/>
                    </a:ext>
                  </a:extLst>
                </a:gridCol>
                <a:gridCol w="576072">
                  <a:extLst>
                    <a:ext uri="{9D8B030D-6E8A-4147-A177-3AD203B41FA5}">
                      <a16:colId xmlns:a16="http://schemas.microsoft.com/office/drawing/2014/main" val="246500153"/>
                    </a:ext>
                  </a:extLst>
                </a:gridCol>
                <a:gridCol w="576072">
                  <a:extLst>
                    <a:ext uri="{9D8B030D-6E8A-4147-A177-3AD203B41FA5}">
                      <a16:colId xmlns:a16="http://schemas.microsoft.com/office/drawing/2014/main" val="1607449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087341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- 2021-08-05 16:04:22</a:t>
                      </a:r>
                      <a:r>
                        <a:rPr kumimoji="0" lang="en-US" sz="1000" b="0" i="0" u="none" strike="noStrike" kern="1200" cap="none" spc="0" normalizeH="0" baseline="0" noProof="0">
                          <a:ln>
                            <a:noFill/>
                          </a:ln>
                          <a:solidFill>
                            <a:prstClr val="black"/>
                          </a:solidFill>
                          <a:effectLst/>
                          <a:uLnTx/>
                          <a:uFillTx/>
                          <a:latin typeface="+mn-lt"/>
                          <a:ea typeface="+mn-ea"/>
                          <a:cs typeface="+mn-cs"/>
                        </a:rPr>
                        <a:t>
 We would like to thank Congresswoman Haley Stevens, Michigan’s 11th District representative, for attending our VW ID.4 tour stop at our @Infineon Technologies Livonia office. We appreciate your support! #VWID4 #emobility #semiconductors #innovation City of Livonia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https://media-exp1.licdn.com/dms/image/C4D22AQF5N3HERgRc-w/feedshare-shrink_1280/0/1628179461800?e=1635984000&amp;v=beta&amp;t=ahPd_MHLCv9aBM6-TrkkCp7lRe0HBnmw3sX9OYL2U0o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10/03/2021 06:41:10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7.5122417293682 %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21418077"/>
                  </a:ext>
                </a:extLst>
              </a:tr>
            </a:tbl>
          </a:graphicData>
        </a:graphic>
      </p:graphicFrame>
      <p:sp>
        <p:nvSpPr>
          <p:cNvPr id="4" name="Text Placeholder 3">
            <a:extLst>
              <a:ext uri="{FF2B5EF4-FFF2-40B4-BE49-F238E27FC236}">
                <a16:creationId xmlns:a16="http://schemas.microsoft.com/office/drawing/2014/main" id="{1B289161-B4B1-40B6-B7D2-585F9EE1F0D8}"/>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001563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23C67-B9EB-4B7A-9D8E-45727775D2F8}"/>
              </a:ext>
            </a:extLst>
          </p:cNvPr>
          <p:cNvSpPr>
            <a:spLocks noGrp="1"/>
          </p:cNvSpPr>
          <p:nvPr>
            <p:ph type="title"/>
          </p:nvPr>
        </p:nvSpPr>
        <p:spPr/>
        <p:txBody>
          <a:bodyPr/>
          <a:lstStyle/>
          <a:p>
            <a:r>
              <a:rPr lang="en-US"/>
              <a:t>LinkedIn Posts Table | All Pages - 7 of 10</a:t>
            </a:r>
          </a:p>
        </p:txBody>
      </p:sp>
      <p:graphicFrame>
        <p:nvGraphicFramePr>
          <p:cNvPr id="5" name="Table Placeholder 4">
            <a:extLst>
              <a:ext uri="{FF2B5EF4-FFF2-40B4-BE49-F238E27FC236}">
                <a16:creationId xmlns:a16="http://schemas.microsoft.com/office/drawing/2014/main" id="{DA27C2D9-B026-452D-A55A-208A7B40C6CE}"/>
              </a:ext>
            </a:extLst>
          </p:cNvPr>
          <p:cNvGraphicFramePr>
            <a:graphicFrameLocks noGrp="1"/>
          </p:cNvGraphicFramePr>
          <p:nvPr>
            <p:ph type="tbl" sz="quarter" idx="13"/>
            <p:extLst>
              <p:ext uri="{D42A27DB-BD31-4B8C-83A1-F6EECF244321}">
                <p14:modId xmlns:p14="http://schemas.microsoft.com/office/powerpoint/2010/main" val="2592938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638165562"/>
                    </a:ext>
                  </a:extLst>
                </a:gridCol>
                <a:gridCol w="1234440">
                  <a:extLst>
                    <a:ext uri="{9D8B030D-6E8A-4147-A177-3AD203B41FA5}">
                      <a16:colId xmlns:a16="http://schemas.microsoft.com/office/drawing/2014/main" val="178796240"/>
                    </a:ext>
                  </a:extLst>
                </a:gridCol>
                <a:gridCol w="822960">
                  <a:extLst>
                    <a:ext uri="{9D8B030D-6E8A-4147-A177-3AD203B41FA5}">
                      <a16:colId xmlns:a16="http://schemas.microsoft.com/office/drawing/2014/main" val="409429673"/>
                    </a:ext>
                  </a:extLst>
                </a:gridCol>
                <a:gridCol w="576072">
                  <a:extLst>
                    <a:ext uri="{9D8B030D-6E8A-4147-A177-3AD203B41FA5}">
                      <a16:colId xmlns:a16="http://schemas.microsoft.com/office/drawing/2014/main" val="2587573050"/>
                    </a:ext>
                  </a:extLst>
                </a:gridCol>
                <a:gridCol w="576072">
                  <a:extLst>
                    <a:ext uri="{9D8B030D-6E8A-4147-A177-3AD203B41FA5}">
                      <a16:colId xmlns:a16="http://schemas.microsoft.com/office/drawing/2014/main" val="1819725668"/>
                    </a:ext>
                  </a:extLst>
                </a:gridCol>
                <a:gridCol w="576072">
                  <a:extLst>
                    <a:ext uri="{9D8B030D-6E8A-4147-A177-3AD203B41FA5}">
                      <a16:colId xmlns:a16="http://schemas.microsoft.com/office/drawing/2014/main" val="3074468945"/>
                    </a:ext>
                  </a:extLst>
                </a:gridCol>
                <a:gridCol w="576072">
                  <a:extLst>
                    <a:ext uri="{9D8B030D-6E8A-4147-A177-3AD203B41FA5}">
                      <a16:colId xmlns:a16="http://schemas.microsoft.com/office/drawing/2014/main" val="4124252791"/>
                    </a:ext>
                  </a:extLst>
                </a:gridCol>
                <a:gridCol w="576072">
                  <a:extLst>
                    <a:ext uri="{9D8B030D-6E8A-4147-A177-3AD203B41FA5}">
                      <a16:colId xmlns:a16="http://schemas.microsoft.com/office/drawing/2014/main" val="2886967850"/>
                    </a:ext>
                  </a:extLst>
                </a:gridCol>
                <a:gridCol w="576072">
                  <a:extLst>
                    <a:ext uri="{9D8B030D-6E8A-4147-A177-3AD203B41FA5}">
                      <a16:colId xmlns:a16="http://schemas.microsoft.com/office/drawing/2014/main" val="471684730"/>
                    </a:ext>
                  </a:extLst>
                </a:gridCol>
                <a:gridCol w="576072">
                  <a:extLst>
                    <a:ext uri="{9D8B030D-6E8A-4147-A177-3AD203B41FA5}">
                      <a16:colId xmlns:a16="http://schemas.microsoft.com/office/drawing/2014/main" val="1032802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677579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- 2021-08-02 11:58:42</a:t>
                      </a:r>
                      <a:r>
                        <a:rPr kumimoji="0" lang="en-US" sz="1000" b="0" i="0" u="none" strike="noStrike" kern="1200" cap="none" spc="0" normalizeH="0" baseline="0" noProof="0">
                          <a:ln>
                            <a:noFill/>
                          </a:ln>
                          <a:solidFill>
                            <a:prstClr val="black"/>
                          </a:solidFill>
                          <a:effectLst/>
                          <a:uLnTx/>
                          <a:uFillTx/>
                          <a:latin typeface="+mn-lt"/>
                          <a:ea typeface="+mn-ea"/>
                          <a:cs typeface="+mn-cs"/>
                        </a:rPr>
                        <a:t>
 We are looking for innovations in the area of Thermal Interface Materials to enable next generation semiconductors. Let´s innovate together – apply for the INAM challenge now: https://bit.ly/2WG0ORz #Infineon #Semiconductor #Innovation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09/27/2021 13:48:17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1.7109685304002 %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73222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- 2021-07-29 13:00:58</a:t>
                      </a:r>
                      <a:r>
                        <a:rPr kumimoji="0" lang="en-US" sz="1000" b="0" i="0" u="none" strike="noStrike" kern="1200" cap="none" spc="0" normalizeH="0" baseline="0" noProof="0">
                          <a:ln>
                            <a:noFill/>
                          </a:ln>
                          <a:solidFill>
                            <a:prstClr val="black"/>
                          </a:solidFill>
                          <a:effectLst/>
                          <a:uLnTx/>
                          <a:uFillTx/>
                          <a:latin typeface="+mn-lt"/>
                          <a:ea typeface="+mn-ea"/>
                          <a:cs typeface="+mn-cs"/>
                        </a:rPr>
                        <a:t>
 Check out the extraordinary capabilities for power delivery of our NASSCOM-awarded secondary-side controller for USB-C adapters: https://bit.ly/3zED4vo
#Infineon #innovation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https://media-exp1.licdn.com/dms/image/C4E22AQExlrem69sXOw/feedshare-shrink_1280/0/1627563657141?e=1635379200&amp;v=beta&amp;t=1Z382kBXT27llW878pJOndrvpMkqsey_sySNYD77qDI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09/23/2021 06:43:10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2.2876127195064 %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68210747"/>
                  </a:ext>
                </a:extLst>
              </a:tr>
            </a:tbl>
          </a:graphicData>
        </a:graphic>
      </p:graphicFrame>
      <p:sp>
        <p:nvSpPr>
          <p:cNvPr id="4" name="Text Placeholder 3">
            <a:extLst>
              <a:ext uri="{FF2B5EF4-FFF2-40B4-BE49-F238E27FC236}">
                <a16:creationId xmlns:a16="http://schemas.microsoft.com/office/drawing/2014/main" id="{FA6BA21B-BF9C-43FC-9DCF-0AF50604A4C3}"/>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6421696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014F2-9400-478E-8874-360977C06BC5}"/>
              </a:ext>
            </a:extLst>
          </p:cNvPr>
          <p:cNvSpPr>
            <a:spLocks noGrp="1"/>
          </p:cNvSpPr>
          <p:nvPr>
            <p:ph type="title"/>
          </p:nvPr>
        </p:nvSpPr>
        <p:spPr/>
        <p:txBody>
          <a:bodyPr/>
          <a:lstStyle/>
          <a:p>
            <a:r>
              <a:rPr lang="en-US"/>
              <a:t>LinkedIn Posts Table | All Pages - 8 of 10</a:t>
            </a:r>
          </a:p>
        </p:txBody>
      </p:sp>
      <p:graphicFrame>
        <p:nvGraphicFramePr>
          <p:cNvPr id="5" name="Table Placeholder 4">
            <a:extLst>
              <a:ext uri="{FF2B5EF4-FFF2-40B4-BE49-F238E27FC236}">
                <a16:creationId xmlns:a16="http://schemas.microsoft.com/office/drawing/2014/main" id="{744727AE-94C6-4C76-94E5-49A7D1C0CAB8}"/>
              </a:ext>
            </a:extLst>
          </p:cNvPr>
          <p:cNvGraphicFramePr>
            <a:graphicFrameLocks noGrp="1"/>
          </p:cNvGraphicFramePr>
          <p:nvPr>
            <p:ph type="tbl" sz="quarter" idx="13"/>
            <p:extLst>
              <p:ext uri="{D42A27DB-BD31-4B8C-83A1-F6EECF244321}">
                <p14:modId xmlns:p14="http://schemas.microsoft.com/office/powerpoint/2010/main" val="2523501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94521967"/>
                    </a:ext>
                  </a:extLst>
                </a:gridCol>
                <a:gridCol w="1234440">
                  <a:extLst>
                    <a:ext uri="{9D8B030D-6E8A-4147-A177-3AD203B41FA5}">
                      <a16:colId xmlns:a16="http://schemas.microsoft.com/office/drawing/2014/main" val="2778565782"/>
                    </a:ext>
                  </a:extLst>
                </a:gridCol>
                <a:gridCol w="822960">
                  <a:extLst>
                    <a:ext uri="{9D8B030D-6E8A-4147-A177-3AD203B41FA5}">
                      <a16:colId xmlns:a16="http://schemas.microsoft.com/office/drawing/2014/main" val="3645226565"/>
                    </a:ext>
                  </a:extLst>
                </a:gridCol>
                <a:gridCol w="576072">
                  <a:extLst>
                    <a:ext uri="{9D8B030D-6E8A-4147-A177-3AD203B41FA5}">
                      <a16:colId xmlns:a16="http://schemas.microsoft.com/office/drawing/2014/main" val="227836469"/>
                    </a:ext>
                  </a:extLst>
                </a:gridCol>
                <a:gridCol w="576072">
                  <a:extLst>
                    <a:ext uri="{9D8B030D-6E8A-4147-A177-3AD203B41FA5}">
                      <a16:colId xmlns:a16="http://schemas.microsoft.com/office/drawing/2014/main" val="135099137"/>
                    </a:ext>
                  </a:extLst>
                </a:gridCol>
                <a:gridCol w="576072">
                  <a:extLst>
                    <a:ext uri="{9D8B030D-6E8A-4147-A177-3AD203B41FA5}">
                      <a16:colId xmlns:a16="http://schemas.microsoft.com/office/drawing/2014/main" val="3376220530"/>
                    </a:ext>
                  </a:extLst>
                </a:gridCol>
                <a:gridCol w="576072">
                  <a:extLst>
                    <a:ext uri="{9D8B030D-6E8A-4147-A177-3AD203B41FA5}">
                      <a16:colId xmlns:a16="http://schemas.microsoft.com/office/drawing/2014/main" val="2867034703"/>
                    </a:ext>
                  </a:extLst>
                </a:gridCol>
                <a:gridCol w="576072">
                  <a:extLst>
                    <a:ext uri="{9D8B030D-6E8A-4147-A177-3AD203B41FA5}">
                      <a16:colId xmlns:a16="http://schemas.microsoft.com/office/drawing/2014/main" val="3394456398"/>
                    </a:ext>
                  </a:extLst>
                </a:gridCol>
                <a:gridCol w="576072">
                  <a:extLst>
                    <a:ext uri="{9D8B030D-6E8A-4147-A177-3AD203B41FA5}">
                      <a16:colId xmlns:a16="http://schemas.microsoft.com/office/drawing/2014/main" val="3119350137"/>
                    </a:ext>
                  </a:extLst>
                </a:gridCol>
                <a:gridCol w="576072">
                  <a:extLst>
                    <a:ext uri="{9D8B030D-6E8A-4147-A177-3AD203B41FA5}">
                      <a16:colId xmlns:a16="http://schemas.microsoft.com/office/drawing/2014/main" val="2109761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359996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- 2021-07-28 10:00:23</a:t>
                      </a:r>
                      <a:r>
                        <a:rPr kumimoji="0" lang="en-US" sz="1000" b="0" i="0" u="none" strike="noStrike" kern="1200" cap="none" spc="0" normalizeH="0" baseline="0" noProof="0">
                          <a:ln>
                            <a:noFill/>
                          </a:ln>
                          <a:solidFill>
                            <a:prstClr val="black"/>
                          </a:solidFill>
                          <a:effectLst/>
                          <a:uLnTx/>
                          <a:uFillTx/>
                          <a:latin typeface="+mn-lt"/>
                          <a:ea typeface="+mn-ea"/>
                          <a:cs typeface="+mn-cs"/>
                        </a:rPr>
                        <a:t>
 Giving devices human-like senses!  XENSIV™ PAS CO2 sensor enables devices to “smell” and therefore to measure what matters – CO2!  http://bitly.ws/eXdb
#sensors #innovation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09/21/2021 00:40:32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1.6106676862783 %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4450</a:t>
                      </a:r>
                    </a:p>
                  </a:txBody>
                  <a:tcPr/>
                </a:tc>
                <a:extLst>
                  <a:ext uri="{0D108BD9-81ED-4DB2-BD59-A6C34878D82A}">
                    <a16:rowId xmlns:a16="http://schemas.microsoft.com/office/drawing/2014/main" val="2798180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- 2021-07-27 08:00:09</a:t>
                      </a:r>
                      <a:r>
                        <a:rPr kumimoji="0" lang="en-US" sz="1000" b="0" i="0" u="none" strike="noStrike" kern="1200" cap="none" spc="0" normalizeH="0" baseline="0" noProof="0">
                          <a:ln>
                            <a:noFill/>
                          </a:ln>
                          <a:solidFill>
                            <a:prstClr val="black"/>
                          </a:solidFill>
                          <a:effectLst/>
                          <a:uLnTx/>
                          <a:uFillTx/>
                          <a:latin typeface="+mn-lt"/>
                          <a:ea typeface="+mn-ea"/>
                          <a:cs typeface="+mn-cs"/>
                        </a:rPr>
                        <a:t>
 Start-ups are pushing our leading technology to its limits. I love watching them create new markets and bring the future into the present. Learn more about startup cooperation at Infineon! #Startups #WeAreInfineon #Cooperation #InnoWafer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https://cdn-assets.facelift-cloud.com/uploads/assets/4953/20210712132658_508klpuyn1oo40coogw0s44g4ckc444804cwsks4kgkgkk0o4o.png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09/18/2021 00:42:20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2.3597103697957 %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46034808"/>
                  </a:ext>
                </a:extLst>
              </a:tr>
            </a:tbl>
          </a:graphicData>
        </a:graphic>
      </p:graphicFrame>
      <p:sp>
        <p:nvSpPr>
          <p:cNvPr id="4" name="Text Placeholder 3">
            <a:extLst>
              <a:ext uri="{FF2B5EF4-FFF2-40B4-BE49-F238E27FC236}">
                <a16:creationId xmlns:a16="http://schemas.microsoft.com/office/drawing/2014/main" id="{D3259A33-FD92-4087-82E1-17A5CEF56073}"/>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3586352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AD04A-46E6-468E-A3EE-257194A630BD}"/>
              </a:ext>
            </a:extLst>
          </p:cNvPr>
          <p:cNvSpPr>
            <a:spLocks noGrp="1"/>
          </p:cNvSpPr>
          <p:nvPr>
            <p:ph type="title"/>
          </p:nvPr>
        </p:nvSpPr>
        <p:spPr/>
        <p:txBody>
          <a:bodyPr/>
          <a:lstStyle/>
          <a:p>
            <a:r>
              <a:rPr lang="en-US"/>
              <a:t>LinkedIn Posts Table | All Pages - 9 of 10</a:t>
            </a:r>
          </a:p>
        </p:txBody>
      </p:sp>
      <p:graphicFrame>
        <p:nvGraphicFramePr>
          <p:cNvPr id="5" name="Table Placeholder 4">
            <a:extLst>
              <a:ext uri="{FF2B5EF4-FFF2-40B4-BE49-F238E27FC236}">
                <a16:creationId xmlns:a16="http://schemas.microsoft.com/office/drawing/2014/main" id="{0A2777BA-D7A1-455C-AADC-43D3DC023463}"/>
              </a:ext>
            </a:extLst>
          </p:cNvPr>
          <p:cNvGraphicFramePr>
            <a:graphicFrameLocks noGrp="1"/>
          </p:cNvGraphicFramePr>
          <p:nvPr>
            <p:ph type="tbl" sz="quarter" idx="13"/>
            <p:extLst>
              <p:ext uri="{D42A27DB-BD31-4B8C-83A1-F6EECF244321}">
                <p14:modId xmlns:p14="http://schemas.microsoft.com/office/powerpoint/2010/main" val="4145471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522684523"/>
                    </a:ext>
                  </a:extLst>
                </a:gridCol>
                <a:gridCol w="1234440">
                  <a:extLst>
                    <a:ext uri="{9D8B030D-6E8A-4147-A177-3AD203B41FA5}">
                      <a16:colId xmlns:a16="http://schemas.microsoft.com/office/drawing/2014/main" val="2390951142"/>
                    </a:ext>
                  </a:extLst>
                </a:gridCol>
                <a:gridCol w="822960">
                  <a:extLst>
                    <a:ext uri="{9D8B030D-6E8A-4147-A177-3AD203B41FA5}">
                      <a16:colId xmlns:a16="http://schemas.microsoft.com/office/drawing/2014/main" val="286608401"/>
                    </a:ext>
                  </a:extLst>
                </a:gridCol>
                <a:gridCol w="576072">
                  <a:extLst>
                    <a:ext uri="{9D8B030D-6E8A-4147-A177-3AD203B41FA5}">
                      <a16:colId xmlns:a16="http://schemas.microsoft.com/office/drawing/2014/main" val="1025788639"/>
                    </a:ext>
                  </a:extLst>
                </a:gridCol>
                <a:gridCol w="576072">
                  <a:extLst>
                    <a:ext uri="{9D8B030D-6E8A-4147-A177-3AD203B41FA5}">
                      <a16:colId xmlns:a16="http://schemas.microsoft.com/office/drawing/2014/main" val="1191064334"/>
                    </a:ext>
                  </a:extLst>
                </a:gridCol>
                <a:gridCol w="576072">
                  <a:extLst>
                    <a:ext uri="{9D8B030D-6E8A-4147-A177-3AD203B41FA5}">
                      <a16:colId xmlns:a16="http://schemas.microsoft.com/office/drawing/2014/main" val="683443466"/>
                    </a:ext>
                  </a:extLst>
                </a:gridCol>
                <a:gridCol w="576072">
                  <a:extLst>
                    <a:ext uri="{9D8B030D-6E8A-4147-A177-3AD203B41FA5}">
                      <a16:colId xmlns:a16="http://schemas.microsoft.com/office/drawing/2014/main" val="1611588402"/>
                    </a:ext>
                  </a:extLst>
                </a:gridCol>
                <a:gridCol w="576072">
                  <a:extLst>
                    <a:ext uri="{9D8B030D-6E8A-4147-A177-3AD203B41FA5}">
                      <a16:colId xmlns:a16="http://schemas.microsoft.com/office/drawing/2014/main" val="1528168428"/>
                    </a:ext>
                  </a:extLst>
                </a:gridCol>
                <a:gridCol w="576072">
                  <a:extLst>
                    <a:ext uri="{9D8B030D-6E8A-4147-A177-3AD203B41FA5}">
                      <a16:colId xmlns:a16="http://schemas.microsoft.com/office/drawing/2014/main" val="2051321326"/>
                    </a:ext>
                  </a:extLst>
                </a:gridCol>
                <a:gridCol w="576072">
                  <a:extLst>
                    <a:ext uri="{9D8B030D-6E8A-4147-A177-3AD203B41FA5}">
                      <a16:colId xmlns:a16="http://schemas.microsoft.com/office/drawing/2014/main" val="4238411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148805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- 2021-07-07 08:31:09</a:t>
                      </a:r>
                      <a:r>
                        <a:rPr kumimoji="0" lang="en-US" sz="1000" b="0" i="0" u="none" strike="noStrike" kern="1200" cap="none" spc="0" normalizeH="0" baseline="0" noProof="0">
                          <a:ln>
                            <a:noFill/>
                          </a:ln>
                          <a:solidFill>
                            <a:prstClr val="black"/>
                          </a:solidFill>
                          <a:effectLst/>
                          <a:uLnTx/>
                          <a:uFillTx/>
                          <a:latin typeface="+mn-lt"/>
                          <a:ea typeface="+mn-ea"/>
                          <a:cs typeface="+mn-cs"/>
                        </a:rPr>
                        <a:t>
 Giving devices human-like senses!  XENSIV™ PAS CO2 sensor enables devices to “smell” and therefore to measure what matters – CO2! http://bitly.ws/eXdb  #Innovation #sensors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08/30/2021 12:12:30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1.6090014064698 %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3513</a:t>
                      </a:r>
                    </a:p>
                  </a:txBody>
                  <a:tcPr/>
                </a:tc>
                <a:extLst>
                  <a:ext uri="{0D108BD9-81ED-4DB2-BD59-A6C34878D82A}">
                    <a16:rowId xmlns:a16="http://schemas.microsoft.com/office/drawing/2014/main" val="3875868713"/>
                  </a:ext>
                </a:extLst>
              </a:tr>
            </a:tbl>
          </a:graphicData>
        </a:graphic>
      </p:graphicFrame>
      <p:sp>
        <p:nvSpPr>
          <p:cNvPr id="4" name="Text Placeholder 3">
            <a:extLst>
              <a:ext uri="{FF2B5EF4-FFF2-40B4-BE49-F238E27FC236}">
                <a16:creationId xmlns:a16="http://schemas.microsoft.com/office/drawing/2014/main" id="{B0BAB45E-6DF9-4F93-9427-DAEBDB0405D5}"/>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6032723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D0B3C-00FA-413E-8363-53F8872748B4}"/>
              </a:ext>
            </a:extLst>
          </p:cNvPr>
          <p:cNvSpPr>
            <a:spLocks noGrp="1"/>
          </p:cNvSpPr>
          <p:nvPr>
            <p:ph type="title"/>
          </p:nvPr>
        </p:nvSpPr>
        <p:spPr/>
        <p:txBody>
          <a:bodyPr/>
          <a:lstStyle/>
          <a:p>
            <a:r>
              <a:rPr lang="en-US"/>
              <a:t>LinkedIn Posts Table | All Pages - 10 of 10</a:t>
            </a:r>
          </a:p>
        </p:txBody>
      </p:sp>
      <p:graphicFrame>
        <p:nvGraphicFramePr>
          <p:cNvPr id="5" name="Table Placeholder 4">
            <a:extLst>
              <a:ext uri="{FF2B5EF4-FFF2-40B4-BE49-F238E27FC236}">
                <a16:creationId xmlns:a16="http://schemas.microsoft.com/office/drawing/2014/main" id="{E54E554B-7D33-4885-807F-513924C3C035}"/>
              </a:ext>
            </a:extLst>
          </p:cNvPr>
          <p:cNvGraphicFramePr>
            <a:graphicFrameLocks noGrp="1"/>
          </p:cNvGraphicFramePr>
          <p:nvPr>
            <p:ph type="tbl" sz="quarter" idx="13"/>
            <p:extLst>
              <p:ext uri="{D42A27DB-BD31-4B8C-83A1-F6EECF244321}">
                <p14:modId xmlns:p14="http://schemas.microsoft.com/office/powerpoint/2010/main" val="3612489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35503631"/>
                    </a:ext>
                  </a:extLst>
                </a:gridCol>
                <a:gridCol w="1234440">
                  <a:extLst>
                    <a:ext uri="{9D8B030D-6E8A-4147-A177-3AD203B41FA5}">
                      <a16:colId xmlns:a16="http://schemas.microsoft.com/office/drawing/2014/main" val="1997248381"/>
                    </a:ext>
                  </a:extLst>
                </a:gridCol>
                <a:gridCol w="822960">
                  <a:extLst>
                    <a:ext uri="{9D8B030D-6E8A-4147-A177-3AD203B41FA5}">
                      <a16:colId xmlns:a16="http://schemas.microsoft.com/office/drawing/2014/main" val="1943387009"/>
                    </a:ext>
                  </a:extLst>
                </a:gridCol>
                <a:gridCol w="576072">
                  <a:extLst>
                    <a:ext uri="{9D8B030D-6E8A-4147-A177-3AD203B41FA5}">
                      <a16:colId xmlns:a16="http://schemas.microsoft.com/office/drawing/2014/main" val="1477127574"/>
                    </a:ext>
                  </a:extLst>
                </a:gridCol>
                <a:gridCol w="576072">
                  <a:extLst>
                    <a:ext uri="{9D8B030D-6E8A-4147-A177-3AD203B41FA5}">
                      <a16:colId xmlns:a16="http://schemas.microsoft.com/office/drawing/2014/main" val="4152187371"/>
                    </a:ext>
                  </a:extLst>
                </a:gridCol>
                <a:gridCol w="576072">
                  <a:extLst>
                    <a:ext uri="{9D8B030D-6E8A-4147-A177-3AD203B41FA5}">
                      <a16:colId xmlns:a16="http://schemas.microsoft.com/office/drawing/2014/main" val="1382067998"/>
                    </a:ext>
                  </a:extLst>
                </a:gridCol>
                <a:gridCol w="576072">
                  <a:extLst>
                    <a:ext uri="{9D8B030D-6E8A-4147-A177-3AD203B41FA5}">
                      <a16:colId xmlns:a16="http://schemas.microsoft.com/office/drawing/2014/main" val="675650226"/>
                    </a:ext>
                  </a:extLst>
                </a:gridCol>
                <a:gridCol w="576072">
                  <a:extLst>
                    <a:ext uri="{9D8B030D-6E8A-4147-A177-3AD203B41FA5}">
                      <a16:colId xmlns:a16="http://schemas.microsoft.com/office/drawing/2014/main" val="16232492"/>
                    </a:ext>
                  </a:extLst>
                </a:gridCol>
                <a:gridCol w="576072">
                  <a:extLst>
                    <a:ext uri="{9D8B030D-6E8A-4147-A177-3AD203B41FA5}">
                      <a16:colId xmlns:a16="http://schemas.microsoft.com/office/drawing/2014/main" val="2561142104"/>
                    </a:ext>
                  </a:extLst>
                </a:gridCol>
                <a:gridCol w="576072">
                  <a:extLst>
                    <a:ext uri="{9D8B030D-6E8A-4147-A177-3AD203B41FA5}">
                      <a16:colId xmlns:a16="http://schemas.microsoft.com/office/drawing/2014/main" val="759685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588292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- 2021-07-06 10:02:57</a:t>
                      </a:r>
                      <a:r>
                        <a:rPr kumimoji="0" lang="en-US" sz="1000" b="0" i="0" u="none" strike="noStrike" kern="1200" cap="none" spc="0" normalizeH="0" baseline="0" noProof="0">
                          <a:ln>
                            <a:noFill/>
                          </a:ln>
                          <a:solidFill>
                            <a:prstClr val="black"/>
                          </a:solidFill>
                          <a:effectLst/>
                          <a:uLnTx/>
                          <a:uFillTx/>
                          <a:latin typeface="+mn-lt"/>
                          <a:ea typeface="+mn-ea"/>
                          <a:cs typeface="+mn-cs"/>
                        </a:rPr>
                        <a:t>
 The keynote series “electronic pulse” gives insights into success stories of #startups within the #electronic sector. Together with our partnering networks of FH Technikum Wien, Factory Hub Vienna and Industry meets Makers, we present a variety of immersive and exciting talks. Use this chance to connect to the #innovative minds of our industry and obtain valuable information on the founding process for electronic startups.
Register here: https://infineon.avature.net/electronicpulse
#Infineon #InfineonHub #startupstories #hardware #innowafer #industrymeetsmakers #IMM21 #FHTW #pidso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https://media-exp1.licdn.com/dms/image/C4D22AQFKpX9g1tPFsg/feedshare-shrink_1280/0/1625565776688?e=1632960000&amp;v=beta&amp;t=1ILEDPbVzoOibOKTlOl7AUUaQn9e6Gu8DuYVMxEZ5Ks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08/27/2021 12:11:55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1.5480619224769 %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88216367"/>
                  </a:ext>
                </a:extLst>
              </a:tr>
            </a:tbl>
          </a:graphicData>
        </a:graphic>
      </p:graphicFrame>
      <p:sp>
        <p:nvSpPr>
          <p:cNvPr id="4" name="Text Placeholder 3">
            <a:extLst>
              <a:ext uri="{FF2B5EF4-FFF2-40B4-BE49-F238E27FC236}">
                <a16:creationId xmlns:a16="http://schemas.microsoft.com/office/drawing/2014/main" id="{74ABD5C2-D7E6-42EC-B524-BB2FA54110ED}"/>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1459415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A0019-B309-462B-A2D0-420F3558C50E}"/>
              </a:ext>
            </a:extLst>
          </p:cNvPr>
          <p:cNvSpPr>
            <a:spLocks noGrp="1"/>
          </p:cNvSpPr>
          <p:nvPr>
            <p:ph type="title"/>
          </p:nvPr>
        </p:nvSpPr>
        <p:spPr/>
        <p:txBody>
          <a:bodyPr/>
          <a:lstStyle/>
          <a:p>
            <a:r>
              <a:rPr lang="en-US"/>
              <a:t>Facebook Own Posts Table | All Pages - 1 of 5</a:t>
            </a:r>
          </a:p>
        </p:txBody>
      </p:sp>
      <p:graphicFrame>
        <p:nvGraphicFramePr>
          <p:cNvPr id="5" name="Table Placeholder 4">
            <a:extLst>
              <a:ext uri="{FF2B5EF4-FFF2-40B4-BE49-F238E27FC236}">
                <a16:creationId xmlns:a16="http://schemas.microsoft.com/office/drawing/2014/main" id="{CCB0EA0E-2E21-40D1-BF5B-3E772309711E}"/>
              </a:ext>
            </a:extLst>
          </p:cNvPr>
          <p:cNvGraphicFramePr>
            <a:graphicFrameLocks noGrp="1"/>
          </p:cNvGraphicFramePr>
          <p:nvPr>
            <p:ph type="tbl" sz="quarter" idx="13"/>
            <p:extLst>
              <p:ext uri="{D42A27DB-BD31-4B8C-83A1-F6EECF244321}">
                <p14:modId xmlns:p14="http://schemas.microsoft.com/office/powerpoint/2010/main" val="1549787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62454655"/>
                    </a:ext>
                  </a:extLst>
                </a:gridCol>
                <a:gridCol w="1481328">
                  <a:extLst>
                    <a:ext uri="{9D8B030D-6E8A-4147-A177-3AD203B41FA5}">
                      <a16:colId xmlns:a16="http://schemas.microsoft.com/office/drawing/2014/main" val="430770321"/>
                    </a:ext>
                  </a:extLst>
                </a:gridCol>
                <a:gridCol w="1069848">
                  <a:extLst>
                    <a:ext uri="{9D8B030D-6E8A-4147-A177-3AD203B41FA5}">
                      <a16:colId xmlns:a16="http://schemas.microsoft.com/office/drawing/2014/main" val="360815836"/>
                    </a:ext>
                  </a:extLst>
                </a:gridCol>
                <a:gridCol w="493776">
                  <a:extLst>
                    <a:ext uri="{9D8B030D-6E8A-4147-A177-3AD203B41FA5}">
                      <a16:colId xmlns:a16="http://schemas.microsoft.com/office/drawing/2014/main" val="57692326"/>
                    </a:ext>
                  </a:extLst>
                </a:gridCol>
                <a:gridCol w="493776">
                  <a:extLst>
                    <a:ext uri="{9D8B030D-6E8A-4147-A177-3AD203B41FA5}">
                      <a16:colId xmlns:a16="http://schemas.microsoft.com/office/drawing/2014/main" val="4078701601"/>
                    </a:ext>
                  </a:extLst>
                </a:gridCol>
                <a:gridCol w="493776">
                  <a:extLst>
                    <a:ext uri="{9D8B030D-6E8A-4147-A177-3AD203B41FA5}">
                      <a16:colId xmlns:a16="http://schemas.microsoft.com/office/drawing/2014/main" val="3754108425"/>
                    </a:ext>
                  </a:extLst>
                </a:gridCol>
                <a:gridCol w="493776">
                  <a:extLst>
                    <a:ext uri="{9D8B030D-6E8A-4147-A177-3AD203B41FA5}">
                      <a16:colId xmlns:a16="http://schemas.microsoft.com/office/drawing/2014/main" val="4150967856"/>
                    </a:ext>
                  </a:extLst>
                </a:gridCol>
                <a:gridCol w="493776">
                  <a:extLst>
                    <a:ext uri="{9D8B030D-6E8A-4147-A177-3AD203B41FA5}">
                      <a16:colId xmlns:a16="http://schemas.microsoft.com/office/drawing/2014/main" val="323870480"/>
                    </a:ext>
                  </a:extLst>
                </a:gridCol>
                <a:gridCol w="493776">
                  <a:extLst>
                    <a:ext uri="{9D8B030D-6E8A-4147-A177-3AD203B41FA5}">
                      <a16:colId xmlns:a16="http://schemas.microsoft.com/office/drawing/2014/main" val="2347680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869875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- 2021-08-25 12:00:03</a:t>
                      </a:r>
                      <a:r>
                        <a:rPr kumimoji="0" lang="en-US" sz="1000" b="0" i="0" u="none" strike="noStrike" kern="1200" cap="none" spc="0" normalizeH="0" baseline="0" noProof="0">
                          <a:ln>
                            <a:noFill/>
                          </a:ln>
                          <a:solidFill>
                            <a:prstClr val="black"/>
                          </a:solidFill>
                          <a:effectLst/>
                          <a:uLnTx/>
                          <a:uFillTx/>
                          <a:latin typeface="+mn-lt"/>
                          <a:ea typeface="+mn-ea"/>
                          <a:cs typeface="+mn-cs"/>
                        </a:rPr>
                        <a:t>
 The keynote series “electronic pulse” gives insights into success stories of #startups within the #electronic sector. Together with our partnering networks of FH Technikum Wien, Factory Hub Vienna and Industry meets Makers, we present a variety of immersive and exciting talks. Use this chance to connect to the #innovative minds of our industry and obtain valuable information on the founding process for electronic startups.
👉Register here: https://infineon.avature.net/electronicpulse
#Infineon #InfineonHub #startupstories #hardware #innowafer #industrymeetsmakers #IMM21 #FHTW #plasmateria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39.30808-6/s720x720/240723369_4366254330123981_7953378812191500736_n.jpg?_nc_cat=100&amp;ccb=1-5&amp;_nc_sid=2d5d41&amp;_nc_ohc=iDj4WH8S2DsAX_VxQAh&amp;_nc_ht=scontent-lga3-1.xx&amp;edm=AKIiGfEEAAAA&amp;oh=bb14926d920aa8f4638a17220fff06bd&amp;oe=6162C6D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10/06/2021 07:58:05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0.0101 %</a:t>
                      </a:r>
                    </a:p>
                  </a:txBody>
                  <a:tcPr/>
                </a:tc>
                <a:extLst>
                  <a:ext uri="{0D108BD9-81ED-4DB2-BD59-A6C34878D82A}">
                    <a16:rowId xmlns:a16="http://schemas.microsoft.com/office/drawing/2014/main" val="808037099"/>
                  </a:ext>
                </a:extLst>
              </a:tr>
            </a:tbl>
          </a:graphicData>
        </a:graphic>
      </p:graphicFrame>
      <p:sp>
        <p:nvSpPr>
          <p:cNvPr id="4" name="Text Placeholder 3">
            <a:extLst>
              <a:ext uri="{FF2B5EF4-FFF2-40B4-BE49-F238E27FC236}">
                <a16:creationId xmlns:a16="http://schemas.microsoft.com/office/drawing/2014/main" id="{CE38F030-08FA-458A-B525-70EB2C9511C6}"/>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8201582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B0BD3-D633-4181-8700-4FDCA9E51D6C}"/>
              </a:ext>
            </a:extLst>
          </p:cNvPr>
          <p:cNvSpPr>
            <a:spLocks noGrp="1"/>
          </p:cNvSpPr>
          <p:nvPr>
            <p:ph type="title"/>
          </p:nvPr>
        </p:nvSpPr>
        <p:spPr/>
        <p:txBody>
          <a:bodyPr/>
          <a:lstStyle/>
          <a:p>
            <a:r>
              <a:rPr lang="en-US"/>
              <a:t>Facebook Own Posts Table | All Pages - 2 of 5</a:t>
            </a:r>
          </a:p>
        </p:txBody>
      </p:sp>
      <p:graphicFrame>
        <p:nvGraphicFramePr>
          <p:cNvPr id="5" name="Table Placeholder 4">
            <a:extLst>
              <a:ext uri="{FF2B5EF4-FFF2-40B4-BE49-F238E27FC236}">
                <a16:creationId xmlns:a16="http://schemas.microsoft.com/office/drawing/2014/main" id="{443963E7-0330-452D-B2F2-749CEFE64FD0}"/>
              </a:ext>
            </a:extLst>
          </p:cNvPr>
          <p:cNvGraphicFramePr>
            <a:graphicFrameLocks noGrp="1"/>
          </p:cNvGraphicFramePr>
          <p:nvPr>
            <p:ph type="tbl" sz="quarter" idx="13"/>
            <p:extLst>
              <p:ext uri="{D42A27DB-BD31-4B8C-83A1-F6EECF244321}">
                <p14:modId xmlns:p14="http://schemas.microsoft.com/office/powerpoint/2010/main" val="563194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19358411"/>
                    </a:ext>
                  </a:extLst>
                </a:gridCol>
                <a:gridCol w="1481328">
                  <a:extLst>
                    <a:ext uri="{9D8B030D-6E8A-4147-A177-3AD203B41FA5}">
                      <a16:colId xmlns:a16="http://schemas.microsoft.com/office/drawing/2014/main" val="4186184225"/>
                    </a:ext>
                  </a:extLst>
                </a:gridCol>
                <a:gridCol w="1069848">
                  <a:extLst>
                    <a:ext uri="{9D8B030D-6E8A-4147-A177-3AD203B41FA5}">
                      <a16:colId xmlns:a16="http://schemas.microsoft.com/office/drawing/2014/main" val="528288191"/>
                    </a:ext>
                  </a:extLst>
                </a:gridCol>
                <a:gridCol w="493776">
                  <a:extLst>
                    <a:ext uri="{9D8B030D-6E8A-4147-A177-3AD203B41FA5}">
                      <a16:colId xmlns:a16="http://schemas.microsoft.com/office/drawing/2014/main" val="3968174796"/>
                    </a:ext>
                  </a:extLst>
                </a:gridCol>
                <a:gridCol w="493776">
                  <a:extLst>
                    <a:ext uri="{9D8B030D-6E8A-4147-A177-3AD203B41FA5}">
                      <a16:colId xmlns:a16="http://schemas.microsoft.com/office/drawing/2014/main" val="1047054988"/>
                    </a:ext>
                  </a:extLst>
                </a:gridCol>
                <a:gridCol w="493776">
                  <a:extLst>
                    <a:ext uri="{9D8B030D-6E8A-4147-A177-3AD203B41FA5}">
                      <a16:colId xmlns:a16="http://schemas.microsoft.com/office/drawing/2014/main" val="3916146204"/>
                    </a:ext>
                  </a:extLst>
                </a:gridCol>
                <a:gridCol w="493776">
                  <a:extLst>
                    <a:ext uri="{9D8B030D-6E8A-4147-A177-3AD203B41FA5}">
                      <a16:colId xmlns:a16="http://schemas.microsoft.com/office/drawing/2014/main" val="3214308216"/>
                    </a:ext>
                  </a:extLst>
                </a:gridCol>
                <a:gridCol w="493776">
                  <a:extLst>
                    <a:ext uri="{9D8B030D-6E8A-4147-A177-3AD203B41FA5}">
                      <a16:colId xmlns:a16="http://schemas.microsoft.com/office/drawing/2014/main" val="1018798960"/>
                    </a:ext>
                  </a:extLst>
                </a:gridCol>
                <a:gridCol w="493776">
                  <a:extLst>
                    <a:ext uri="{9D8B030D-6E8A-4147-A177-3AD203B41FA5}">
                      <a16:colId xmlns:a16="http://schemas.microsoft.com/office/drawing/2014/main" val="2364330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470960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- 2021-08-13 12:05:01</a:t>
                      </a:r>
                      <a:r>
                        <a:rPr kumimoji="0" lang="en-US" sz="1000" b="0" i="0" u="none" strike="noStrike" kern="1200" cap="none" spc="0" normalizeH="0" baseline="0" noProof="0">
                          <a:ln>
                            <a:noFill/>
                          </a:ln>
                          <a:solidFill>
                            <a:prstClr val="black"/>
                          </a:solidFill>
                          <a:effectLst/>
                          <a:uLnTx/>
                          <a:uFillTx/>
                          <a:latin typeface="+mn-lt"/>
                          <a:ea typeface="+mn-ea"/>
                          <a:cs typeface="+mn-cs"/>
                        </a:rPr>
                        <a:t>
 Cashless payments are easier and safer, especially in times of a pandemic. With a security controller from Infineon, your card is equipped with the latest technology allowing you to pay securely. Are you interested in working on solutions that make payments easier, safer and greener? Then check out our open positions: www.infineon.com/careers 
Interested in learning more about contactless payment? Find out more here: https://www.infineon.com/cms/en/discoveries/Mobile-Payment-Convenient-Fast-and-Secure/ 
#infineon #infineoncareers #contactlesspayment #innovation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s720x720/236578452_4330077633741651_8774467372763408486_n.jpg?_nc_cat=110&amp;ccb=1-5&amp;_nc_sid=2d5d41&amp;_nc_ohc=UkrI8yKhONsAX9C6mrI&amp;_nc_ht=scontent-iad3-1.xx&amp;edm=AKIiGfEEAAAA&amp;oh=c1474cb21e5e64843854ef0ba702a219&amp;oe=615A0272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09/30/2021 07:56:48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0.0119 %</a:t>
                      </a:r>
                    </a:p>
                  </a:txBody>
                  <a:tcPr/>
                </a:tc>
                <a:extLst>
                  <a:ext uri="{0D108BD9-81ED-4DB2-BD59-A6C34878D82A}">
                    <a16:rowId xmlns:a16="http://schemas.microsoft.com/office/drawing/2014/main" val="1963729311"/>
                  </a:ext>
                </a:extLst>
              </a:tr>
            </a:tbl>
          </a:graphicData>
        </a:graphic>
      </p:graphicFrame>
      <p:sp>
        <p:nvSpPr>
          <p:cNvPr id="4" name="Text Placeholder 3">
            <a:extLst>
              <a:ext uri="{FF2B5EF4-FFF2-40B4-BE49-F238E27FC236}">
                <a16:creationId xmlns:a16="http://schemas.microsoft.com/office/drawing/2014/main" id="{102684AC-5C56-46E2-967C-6BCF80121775}"/>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7373085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CE10B-D2B7-4B3D-901D-583CB2919846}"/>
              </a:ext>
            </a:extLst>
          </p:cNvPr>
          <p:cNvSpPr>
            <a:spLocks noGrp="1"/>
          </p:cNvSpPr>
          <p:nvPr>
            <p:ph type="title"/>
          </p:nvPr>
        </p:nvSpPr>
        <p:spPr/>
        <p:txBody>
          <a:bodyPr/>
          <a:lstStyle/>
          <a:p>
            <a:r>
              <a:rPr lang="en-US"/>
              <a:t>Facebook Own Posts Table | All Pages - 3 of 5</a:t>
            </a:r>
          </a:p>
        </p:txBody>
      </p:sp>
      <p:graphicFrame>
        <p:nvGraphicFramePr>
          <p:cNvPr id="5" name="Table Placeholder 4">
            <a:extLst>
              <a:ext uri="{FF2B5EF4-FFF2-40B4-BE49-F238E27FC236}">
                <a16:creationId xmlns:a16="http://schemas.microsoft.com/office/drawing/2014/main" id="{36084912-78B8-4282-BE59-3E5D99DC9508}"/>
              </a:ext>
            </a:extLst>
          </p:cNvPr>
          <p:cNvGraphicFramePr>
            <a:graphicFrameLocks noGrp="1"/>
          </p:cNvGraphicFramePr>
          <p:nvPr>
            <p:ph type="tbl" sz="quarter" idx="13"/>
            <p:extLst>
              <p:ext uri="{D42A27DB-BD31-4B8C-83A1-F6EECF244321}">
                <p14:modId xmlns:p14="http://schemas.microsoft.com/office/powerpoint/2010/main" val="3602579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61394137"/>
                    </a:ext>
                  </a:extLst>
                </a:gridCol>
                <a:gridCol w="1481328">
                  <a:extLst>
                    <a:ext uri="{9D8B030D-6E8A-4147-A177-3AD203B41FA5}">
                      <a16:colId xmlns:a16="http://schemas.microsoft.com/office/drawing/2014/main" val="280972545"/>
                    </a:ext>
                  </a:extLst>
                </a:gridCol>
                <a:gridCol w="1069848">
                  <a:extLst>
                    <a:ext uri="{9D8B030D-6E8A-4147-A177-3AD203B41FA5}">
                      <a16:colId xmlns:a16="http://schemas.microsoft.com/office/drawing/2014/main" val="4139600291"/>
                    </a:ext>
                  </a:extLst>
                </a:gridCol>
                <a:gridCol w="493776">
                  <a:extLst>
                    <a:ext uri="{9D8B030D-6E8A-4147-A177-3AD203B41FA5}">
                      <a16:colId xmlns:a16="http://schemas.microsoft.com/office/drawing/2014/main" val="3207212892"/>
                    </a:ext>
                  </a:extLst>
                </a:gridCol>
                <a:gridCol w="493776">
                  <a:extLst>
                    <a:ext uri="{9D8B030D-6E8A-4147-A177-3AD203B41FA5}">
                      <a16:colId xmlns:a16="http://schemas.microsoft.com/office/drawing/2014/main" val="1901262246"/>
                    </a:ext>
                  </a:extLst>
                </a:gridCol>
                <a:gridCol w="493776">
                  <a:extLst>
                    <a:ext uri="{9D8B030D-6E8A-4147-A177-3AD203B41FA5}">
                      <a16:colId xmlns:a16="http://schemas.microsoft.com/office/drawing/2014/main" val="3453034618"/>
                    </a:ext>
                  </a:extLst>
                </a:gridCol>
                <a:gridCol w="493776">
                  <a:extLst>
                    <a:ext uri="{9D8B030D-6E8A-4147-A177-3AD203B41FA5}">
                      <a16:colId xmlns:a16="http://schemas.microsoft.com/office/drawing/2014/main" val="1912129908"/>
                    </a:ext>
                  </a:extLst>
                </a:gridCol>
                <a:gridCol w="493776">
                  <a:extLst>
                    <a:ext uri="{9D8B030D-6E8A-4147-A177-3AD203B41FA5}">
                      <a16:colId xmlns:a16="http://schemas.microsoft.com/office/drawing/2014/main" val="2153103963"/>
                    </a:ext>
                  </a:extLst>
                </a:gridCol>
                <a:gridCol w="493776">
                  <a:extLst>
                    <a:ext uri="{9D8B030D-6E8A-4147-A177-3AD203B41FA5}">
                      <a16:colId xmlns:a16="http://schemas.microsoft.com/office/drawing/2014/main" val="1419656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313359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- 2021-08-02 11:50:57</a:t>
                      </a:r>
                      <a:r>
                        <a:rPr kumimoji="0" lang="en-US" sz="1000" b="0" i="0" u="none" strike="noStrike" kern="1200" cap="none" spc="0" normalizeH="0" baseline="0" noProof="0">
                          <a:ln>
                            <a:noFill/>
                          </a:ln>
                          <a:solidFill>
                            <a:prstClr val="black"/>
                          </a:solidFill>
                          <a:effectLst/>
                          <a:uLnTx/>
                          <a:uFillTx/>
                          <a:latin typeface="+mn-lt"/>
                          <a:ea typeface="+mn-ea"/>
                          <a:cs typeface="+mn-cs"/>
                        </a:rPr>
                        <a:t>
 We are looking for innovations in the area of Thermal Interface Materials to enable next generation semiconductors. Let´s innovate together – apply for the INAM challenge now: https://bit.ly/2WG0ORz #Infineon #Semiconductor #Innovation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s720x720/230450633_1021822395287854_579488331744003804_n.png?_nc_cat=108&amp;ccb=1-5&amp;_nc_sid=8024bb&amp;_nc_ohc=guW3dkbNQKAAX-d9Wea&amp;_nc_ht=scontent-iad3-1.xx&amp;edm=AKIiGfEEAAAA&amp;oh=38255590f97adc69212734683bce62b3&amp;oe=6146268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09/15/2021 07:25:15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0.0174 %</a:t>
                      </a:r>
                    </a:p>
                  </a:txBody>
                  <a:tcPr/>
                </a:tc>
                <a:extLst>
                  <a:ext uri="{0D108BD9-81ED-4DB2-BD59-A6C34878D82A}">
                    <a16:rowId xmlns:a16="http://schemas.microsoft.com/office/drawing/2014/main" val="1745075110"/>
                  </a:ext>
                </a:extLst>
              </a:tr>
            </a:tbl>
          </a:graphicData>
        </a:graphic>
      </p:graphicFrame>
      <p:sp>
        <p:nvSpPr>
          <p:cNvPr id="4" name="Text Placeholder 3">
            <a:extLst>
              <a:ext uri="{FF2B5EF4-FFF2-40B4-BE49-F238E27FC236}">
                <a16:creationId xmlns:a16="http://schemas.microsoft.com/office/drawing/2014/main" id="{6EDA502B-1992-4169-8A5F-2E967C2E7D75}"/>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5104810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55D0-E0CF-4DA9-92B6-3766529CE80D}"/>
              </a:ext>
            </a:extLst>
          </p:cNvPr>
          <p:cNvSpPr>
            <a:spLocks noGrp="1"/>
          </p:cNvSpPr>
          <p:nvPr>
            <p:ph type="title"/>
          </p:nvPr>
        </p:nvSpPr>
        <p:spPr/>
        <p:txBody>
          <a:bodyPr/>
          <a:lstStyle/>
          <a:p>
            <a:r>
              <a:rPr lang="en-US"/>
              <a:t>Facebook Own Posts Table | All Pages - 4 of 5</a:t>
            </a:r>
          </a:p>
        </p:txBody>
      </p:sp>
      <p:graphicFrame>
        <p:nvGraphicFramePr>
          <p:cNvPr id="5" name="Table Placeholder 4">
            <a:extLst>
              <a:ext uri="{FF2B5EF4-FFF2-40B4-BE49-F238E27FC236}">
                <a16:creationId xmlns:a16="http://schemas.microsoft.com/office/drawing/2014/main" id="{F976D89E-FF6C-41C1-88F0-D00201838DC0}"/>
              </a:ext>
            </a:extLst>
          </p:cNvPr>
          <p:cNvGraphicFramePr>
            <a:graphicFrameLocks noGrp="1"/>
          </p:cNvGraphicFramePr>
          <p:nvPr>
            <p:ph type="tbl" sz="quarter" idx="13"/>
            <p:extLst>
              <p:ext uri="{D42A27DB-BD31-4B8C-83A1-F6EECF244321}">
                <p14:modId xmlns:p14="http://schemas.microsoft.com/office/powerpoint/2010/main" val="2633384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62922530"/>
                    </a:ext>
                  </a:extLst>
                </a:gridCol>
                <a:gridCol w="1481328">
                  <a:extLst>
                    <a:ext uri="{9D8B030D-6E8A-4147-A177-3AD203B41FA5}">
                      <a16:colId xmlns:a16="http://schemas.microsoft.com/office/drawing/2014/main" val="2354091767"/>
                    </a:ext>
                  </a:extLst>
                </a:gridCol>
                <a:gridCol w="1069848">
                  <a:extLst>
                    <a:ext uri="{9D8B030D-6E8A-4147-A177-3AD203B41FA5}">
                      <a16:colId xmlns:a16="http://schemas.microsoft.com/office/drawing/2014/main" val="2095549259"/>
                    </a:ext>
                  </a:extLst>
                </a:gridCol>
                <a:gridCol w="493776">
                  <a:extLst>
                    <a:ext uri="{9D8B030D-6E8A-4147-A177-3AD203B41FA5}">
                      <a16:colId xmlns:a16="http://schemas.microsoft.com/office/drawing/2014/main" val="54171931"/>
                    </a:ext>
                  </a:extLst>
                </a:gridCol>
                <a:gridCol w="493776">
                  <a:extLst>
                    <a:ext uri="{9D8B030D-6E8A-4147-A177-3AD203B41FA5}">
                      <a16:colId xmlns:a16="http://schemas.microsoft.com/office/drawing/2014/main" val="222056156"/>
                    </a:ext>
                  </a:extLst>
                </a:gridCol>
                <a:gridCol w="493776">
                  <a:extLst>
                    <a:ext uri="{9D8B030D-6E8A-4147-A177-3AD203B41FA5}">
                      <a16:colId xmlns:a16="http://schemas.microsoft.com/office/drawing/2014/main" val="1464989243"/>
                    </a:ext>
                  </a:extLst>
                </a:gridCol>
                <a:gridCol w="493776">
                  <a:extLst>
                    <a:ext uri="{9D8B030D-6E8A-4147-A177-3AD203B41FA5}">
                      <a16:colId xmlns:a16="http://schemas.microsoft.com/office/drawing/2014/main" val="3678587908"/>
                    </a:ext>
                  </a:extLst>
                </a:gridCol>
                <a:gridCol w="493776">
                  <a:extLst>
                    <a:ext uri="{9D8B030D-6E8A-4147-A177-3AD203B41FA5}">
                      <a16:colId xmlns:a16="http://schemas.microsoft.com/office/drawing/2014/main" val="786505991"/>
                    </a:ext>
                  </a:extLst>
                </a:gridCol>
                <a:gridCol w="493776">
                  <a:extLst>
                    <a:ext uri="{9D8B030D-6E8A-4147-A177-3AD203B41FA5}">
                      <a16:colId xmlns:a16="http://schemas.microsoft.com/office/drawing/2014/main" val="4209599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82094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- 2021-07-29 13:00:03</a:t>
                      </a:r>
                      <a:r>
                        <a:rPr kumimoji="0" lang="en-US" sz="1000" b="0" i="0" u="none" strike="noStrike" kern="1200" cap="none" spc="0" normalizeH="0" baseline="0" noProof="0">
                          <a:ln>
                            <a:noFill/>
                          </a:ln>
                          <a:solidFill>
                            <a:prstClr val="black"/>
                          </a:solidFill>
                          <a:effectLst/>
                          <a:uLnTx/>
                          <a:uFillTx/>
                          <a:latin typeface="+mn-lt"/>
                          <a:ea typeface="+mn-ea"/>
                          <a:cs typeface="+mn-cs"/>
                        </a:rPr>
                        <a:t>
 Check out the extraordinary capabilities for power delivery of our NASSCOM-awarded secondary-side controller for USB-C adapters: https://bit.ly/3rBE292
#Infineon #innovation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ia3-1.xx.fbcdn.net/v/t39.30808-6/p720x720/225547545_4284996108249804_1680707535078353674_n.jpg?_nc_cat=104&amp;ccb=1-5&amp;_nc_sid=2d5d41&amp;_nc_ohc=-E51t7cHLEQAX-rfIh6&amp;_nc_ht=scontent-mia3-1.xx&amp;edm=AKIiGfEEAAAA&amp;oh=f19b557685ece3a9836e9d94f775f548&amp;oe=6143824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09/13/2021 01:18:32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0.0229 %</a:t>
                      </a:r>
                    </a:p>
                  </a:txBody>
                  <a:tcPr/>
                </a:tc>
                <a:extLst>
                  <a:ext uri="{0D108BD9-81ED-4DB2-BD59-A6C34878D82A}">
                    <a16:rowId xmlns:a16="http://schemas.microsoft.com/office/drawing/2014/main" val="2901877779"/>
                  </a:ext>
                </a:extLst>
              </a:tr>
            </a:tbl>
          </a:graphicData>
        </a:graphic>
      </p:graphicFrame>
      <p:sp>
        <p:nvSpPr>
          <p:cNvPr id="4" name="Text Placeholder 3">
            <a:extLst>
              <a:ext uri="{FF2B5EF4-FFF2-40B4-BE49-F238E27FC236}">
                <a16:creationId xmlns:a16="http://schemas.microsoft.com/office/drawing/2014/main" id="{249624FF-8936-4716-A18E-69EEF27400B6}"/>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8311872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4DD3F-83EB-433F-A9E5-3C7D8B3E1D5C}"/>
              </a:ext>
            </a:extLst>
          </p:cNvPr>
          <p:cNvSpPr>
            <a:spLocks noGrp="1"/>
          </p:cNvSpPr>
          <p:nvPr>
            <p:ph type="title"/>
          </p:nvPr>
        </p:nvSpPr>
        <p:spPr/>
        <p:txBody>
          <a:bodyPr/>
          <a:lstStyle/>
          <a:p>
            <a:r>
              <a:rPr lang="en-US"/>
              <a:t>Facebook Own Posts Table | All Pages - 5 of 5</a:t>
            </a:r>
          </a:p>
        </p:txBody>
      </p:sp>
      <p:graphicFrame>
        <p:nvGraphicFramePr>
          <p:cNvPr id="5" name="Table Placeholder 4">
            <a:extLst>
              <a:ext uri="{FF2B5EF4-FFF2-40B4-BE49-F238E27FC236}">
                <a16:creationId xmlns:a16="http://schemas.microsoft.com/office/drawing/2014/main" id="{2C61DC21-AF77-44A9-8AC1-DBBC58E877C7}"/>
              </a:ext>
            </a:extLst>
          </p:cNvPr>
          <p:cNvGraphicFramePr>
            <a:graphicFrameLocks noGrp="1"/>
          </p:cNvGraphicFramePr>
          <p:nvPr>
            <p:ph type="tbl" sz="quarter" idx="13"/>
            <p:extLst>
              <p:ext uri="{D42A27DB-BD31-4B8C-83A1-F6EECF244321}">
                <p14:modId xmlns:p14="http://schemas.microsoft.com/office/powerpoint/2010/main" val="3500290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30397354"/>
                    </a:ext>
                  </a:extLst>
                </a:gridCol>
                <a:gridCol w="1481328">
                  <a:extLst>
                    <a:ext uri="{9D8B030D-6E8A-4147-A177-3AD203B41FA5}">
                      <a16:colId xmlns:a16="http://schemas.microsoft.com/office/drawing/2014/main" val="2867065238"/>
                    </a:ext>
                  </a:extLst>
                </a:gridCol>
                <a:gridCol w="1069848">
                  <a:extLst>
                    <a:ext uri="{9D8B030D-6E8A-4147-A177-3AD203B41FA5}">
                      <a16:colId xmlns:a16="http://schemas.microsoft.com/office/drawing/2014/main" val="3019775829"/>
                    </a:ext>
                  </a:extLst>
                </a:gridCol>
                <a:gridCol w="493776">
                  <a:extLst>
                    <a:ext uri="{9D8B030D-6E8A-4147-A177-3AD203B41FA5}">
                      <a16:colId xmlns:a16="http://schemas.microsoft.com/office/drawing/2014/main" val="1755345836"/>
                    </a:ext>
                  </a:extLst>
                </a:gridCol>
                <a:gridCol w="493776">
                  <a:extLst>
                    <a:ext uri="{9D8B030D-6E8A-4147-A177-3AD203B41FA5}">
                      <a16:colId xmlns:a16="http://schemas.microsoft.com/office/drawing/2014/main" val="4174168380"/>
                    </a:ext>
                  </a:extLst>
                </a:gridCol>
                <a:gridCol w="493776">
                  <a:extLst>
                    <a:ext uri="{9D8B030D-6E8A-4147-A177-3AD203B41FA5}">
                      <a16:colId xmlns:a16="http://schemas.microsoft.com/office/drawing/2014/main" val="3324873956"/>
                    </a:ext>
                  </a:extLst>
                </a:gridCol>
                <a:gridCol w="493776">
                  <a:extLst>
                    <a:ext uri="{9D8B030D-6E8A-4147-A177-3AD203B41FA5}">
                      <a16:colId xmlns:a16="http://schemas.microsoft.com/office/drawing/2014/main" val="2258985189"/>
                    </a:ext>
                  </a:extLst>
                </a:gridCol>
                <a:gridCol w="493776">
                  <a:extLst>
                    <a:ext uri="{9D8B030D-6E8A-4147-A177-3AD203B41FA5}">
                      <a16:colId xmlns:a16="http://schemas.microsoft.com/office/drawing/2014/main" val="2104181106"/>
                    </a:ext>
                  </a:extLst>
                </a:gridCol>
                <a:gridCol w="493776">
                  <a:extLst>
                    <a:ext uri="{9D8B030D-6E8A-4147-A177-3AD203B41FA5}">
                      <a16:colId xmlns:a16="http://schemas.microsoft.com/office/drawing/2014/main" val="2306839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314820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Infineon Technologies AG Corporate - 2021-07-06 10:00:44</a:t>
                      </a:r>
                      <a:r>
                        <a:rPr kumimoji="0" lang="en-US" sz="1000" b="0" i="0" u="none" strike="noStrike" kern="1200" cap="none" spc="0" normalizeH="0" baseline="0" noProof="0">
                          <a:ln>
                            <a:noFill/>
                          </a:ln>
                          <a:solidFill>
                            <a:prstClr val="black"/>
                          </a:solidFill>
                          <a:effectLst/>
                          <a:uLnTx/>
                          <a:uFillTx/>
                          <a:latin typeface="+mn-lt"/>
                          <a:ea typeface="+mn-ea"/>
                          <a:cs typeface="+mn-cs"/>
                        </a:rPr>
                        <a:t>
 The keynote series “electronic pulse” gives insights into success stories of #startups within the #electronic sector. Together with our partnering networks of FH Technikum Wien, Factory Hub Vienna and Industry meets Makers, we present a variety of immersive and exciting talks. Use this chance to connect to the #innovative minds of our industry and obtain valuable information on the founding process for electronic startups.
Register here: https://infineon.avature.net/electronicpulse
#Infineon #InfineonHub #startupstories #hardware #innowafer #industrymeetsmakers #IMM21 #FHTW #pidso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39.30808-6/s720x720/214624754_4217085125040903_6558111666145485389_n.png?_nc_cat=101&amp;ccb=1-5&amp;_nc_sid=2d5d41&amp;_nc_ohc=eZmK1qvPWw4AX_U2g9J&amp;_nc_ht=scontent-lga3-1.xx&amp;edm=AKIiGfEEAAAA&amp;oh=449b09b6bfbdc319f8d6a46c289930c1&amp;oe=612287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08/18/2021 07:23:45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0.0147 %</a:t>
                      </a:r>
                    </a:p>
                  </a:txBody>
                  <a:tcPr/>
                </a:tc>
                <a:extLst>
                  <a:ext uri="{0D108BD9-81ED-4DB2-BD59-A6C34878D82A}">
                    <a16:rowId xmlns:a16="http://schemas.microsoft.com/office/drawing/2014/main" val="2515884804"/>
                  </a:ext>
                </a:extLst>
              </a:tr>
            </a:tbl>
          </a:graphicData>
        </a:graphic>
      </p:graphicFrame>
      <p:sp>
        <p:nvSpPr>
          <p:cNvPr id="4" name="Text Placeholder 3">
            <a:extLst>
              <a:ext uri="{FF2B5EF4-FFF2-40B4-BE49-F238E27FC236}">
                <a16:creationId xmlns:a16="http://schemas.microsoft.com/office/drawing/2014/main" id="{681FBBA5-24D1-4D88-9DCC-662B23C1435E}"/>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0192989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0EF85-BA9E-4134-A59A-4E455A5DE165}"/>
              </a:ext>
            </a:extLst>
          </p:cNvPr>
          <p:cNvSpPr>
            <a:spLocks noGrp="1"/>
          </p:cNvSpPr>
          <p:nvPr>
            <p:ph type="title"/>
          </p:nvPr>
        </p:nvSpPr>
        <p:spPr/>
        <p:txBody>
          <a:bodyPr/>
          <a:lstStyle/>
          <a:p>
            <a:r>
              <a:rPr lang="en-US"/>
              <a:t>Twitter Own Tweets Table | All Pages</a:t>
            </a:r>
          </a:p>
        </p:txBody>
      </p:sp>
      <p:graphicFrame>
        <p:nvGraphicFramePr>
          <p:cNvPr id="5" name="Table Placeholder 4">
            <a:extLst>
              <a:ext uri="{FF2B5EF4-FFF2-40B4-BE49-F238E27FC236}">
                <a16:creationId xmlns:a16="http://schemas.microsoft.com/office/drawing/2014/main" id="{B0AB525F-A2D5-40B3-8360-F77DCC85845B}"/>
              </a:ext>
            </a:extLst>
          </p:cNvPr>
          <p:cNvGraphicFramePr>
            <a:graphicFrameLocks noGrp="1"/>
          </p:cNvGraphicFramePr>
          <p:nvPr>
            <p:ph type="tbl" sz="quarter" idx="13"/>
            <p:extLst>
              <p:ext uri="{D42A27DB-BD31-4B8C-83A1-F6EECF244321}">
                <p14:modId xmlns:p14="http://schemas.microsoft.com/office/powerpoint/2010/main" val="3938388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2552558"/>
                    </a:ext>
                  </a:extLst>
                </a:gridCol>
                <a:gridCol w="1645920">
                  <a:extLst>
                    <a:ext uri="{9D8B030D-6E8A-4147-A177-3AD203B41FA5}">
                      <a16:colId xmlns:a16="http://schemas.microsoft.com/office/drawing/2014/main" val="977826206"/>
                    </a:ext>
                  </a:extLst>
                </a:gridCol>
                <a:gridCol w="658368">
                  <a:extLst>
                    <a:ext uri="{9D8B030D-6E8A-4147-A177-3AD203B41FA5}">
                      <a16:colId xmlns:a16="http://schemas.microsoft.com/office/drawing/2014/main" val="2145356223"/>
                    </a:ext>
                  </a:extLst>
                </a:gridCol>
                <a:gridCol w="658368">
                  <a:extLst>
                    <a:ext uri="{9D8B030D-6E8A-4147-A177-3AD203B41FA5}">
                      <a16:colId xmlns:a16="http://schemas.microsoft.com/office/drawing/2014/main" val="1554901937"/>
                    </a:ext>
                  </a:extLst>
                </a:gridCol>
                <a:gridCol w="658368">
                  <a:extLst>
                    <a:ext uri="{9D8B030D-6E8A-4147-A177-3AD203B41FA5}">
                      <a16:colId xmlns:a16="http://schemas.microsoft.com/office/drawing/2014/main" val="283543634"/>
                    </a:ext>
                  </a:extLst>
                </a:gridCol>
                <a:gridCol w="658368">
                  <a:extLst>
                    <a:ext uri="{9D8B030D-6E8A-4147-A177-3AD203B41FA5}">
                      <a16:colId xmlns:a16="http://schemas.microsoft.com/office/drawing/2014/main" val="3565662939"/>
                    </a:ext>
                  </a:extLst>
                </a:gridCol>
                <a:gridCol w="658368">
                  <a:extLst>
                    <a:ext uri="{9D8B030D-6E8A-4147-A177-3AD203B41FA5}">
                      <a16:colId xmlns:a16="http://schemas.microsoft.com/office/drawing/2014/main" val="3983435663"/>
                    </a:ext>
                  </a:extLst>
                </a:gridCol>
              </a:tblGrid>
              <a:tr h="370840">
                <a:tc>
                  <a:txBody>
                    <a:bodyPr/>
                    <a:lstStyle/>
                    <a:p>
                      <a:r>
                        <a:rPr lang="en-US" sz="1000"/>
                        <a:t>Tweet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882221429"/>
                  </a:ext>
                </a:extLst>
              </a:tr>
              <a:tr h="370840">
                <a:tc>
                  <a:txBody>
                    <a:bodyPr/>
                    <a:lstStyle/>
                    <a:p>
                      <a:r>
                        <a:rPr lang="en-US" sz="1000" b="1"/>
                        <a:t>@Infineon - 2021-08-05 16:00:14</a:t>
                      </a:r>
                      <a:r>
                        <a:rPr lang="en-US" sz="1000"/>
                        <a:t>
 We would like to thank @RepHaleyStevens Michigan’s 11th District representative, for attending our VW ID.4 tour stop at our @ Infineon Technologies Livonia office. We appreciate your support! #VWID4 #emobility #semiconductors #innovation @MiLivonia https://t.co/IOZcQiUTqF</a:t>
                      </a:r>
                    </a:p>
                  </a:txBody>
                  <a:tcPr/>
                </a:tc>
                <a:tc>
                  <a:txBody>
                    <a:bodyPr/>
                    <a:lstStyle/>
                    <a:p>
                      <a:r>
                        <a:rPr lang="en-US" sz="1000"/>
                        <a:t>https://pbs.twimg.com/media/E8CfihxWEAMrD2T.jpg</a:t>
                      </a:r>
                    </a:p>
                  </a:txBody>
                  <a:tcPr/>
                </a:tc>
                <a:tc>
                  <a:txBody>
                    <a:bodyPr/>
                    <a:lstStyle/>
                    <a:p>
                      <a:r>
                        <a:rPr lang="en-US" sz="1000"/>
                        <a:t>09/01/2021 18:10:52</a:t>
                      </a:r>
                    </a:p>
                  </a:txBody>
                  <a:tcPr/>
                </a:tc>
                <a:tc>
                  <a:txBody>
                    <a:bodyPr/>
                    <a:lstStyle/>
                    <a:p>
                      <a:r>
                        <a:rPr lang="en-US" sz="1000"/>
                        <a:t>4</a:t>
                      </a:r>
                    </a:p>
                  </a:txBody>
                  <a:tcPr/>
                </a:tc>
                <a:tc>
                  <a:txBody>
                    <a:bodyPr/>
                    <a:lstStyle/>
                    <a:p>
                      <a:r>
                        <a:rPr lang="en-US" sz="1000"/>
                        <a:t>26</a:t>
                      </a:r>
                    </a:p>
                  </a:txBody>
                  <a:tcPr/>
                </a:tc>
                <a:tc>
                  <a:txBody>
                    <a:bodyPr/>
                    <a:lstStyle/>
                    <a:p>
                      <a:r>
                        <a:rPr lang="en-US" sz="1000"/>
                        <a:t>30</a:t>
                      </a:r>
                    </a:p>
                  </a:txBody>
                  <a:tcPr/>
                </a:tc>
                <a:tc>
                  <a:txBody>
                    <a:bodyPr/>
                    <a:lstStyle/>
                    <a:p>
                      <a:r>
                        <a:rPr lang="en-US" sz="1000"/>
                        <a:t>0.2347 %</a:t>
                      </a:r>
                    </a:p>
                  </a:txBody>
                  <a:tcPr/>
                </a:tc>
                <a:extLst>
                  <a:ext uri="{0D108BD9-81ED-4DB2-BD59-A6C34878D82A}">
                    <a16:rowId xmlns:a16="http://schemas.microsoft.com/office/drawing/2014/main" val="3637954374"/>
                  </a:ext>
                </a:extLst>
              </a:tr>
              <a:tr h="370840">
                <a:tc>
                  <a:txBody>
                    <a:bodyPr/>
                    <a:lstStyle/>
                    <a:p>
                      <a:r>
                        <a:rPr lang="en-US" sz="1000" b="1"/>
                        <a:t>@Infineon - 2021-07-29 13:00:08</a:t>
                      </a:r>
                      <a:r>
                        <a:rPr lang="en-US" sz="1000"/>
                        <a:t>
 Check out the extraordinary capabilities for power delivery of our NASSCOM-awarded secondary-side controller for USB-C adapters: https://t.co/7iUgsRYNwV
#Infineon #innovation #technology https://t.co/civxYK7pHC</a:t>
                      </a:r>
                    </a:p>
                  </a:txBody>
                  <a:tcPr/>
                </a:tc>
                <a:tc>
                  <a:txBody>
                    <a:bodyPr/>
                    <a:lstStyle/>
                    <a:p>
                      <a:r>
                        <a:rPr lang="en-US" sz="1000"/>
                        <a:t>https://pbs.twimg.com/media/E7dzMKXWQAETdTF.jpg</a:t>
                      </a:r>
                    </a:p>
                  </a:txBody>
                  <a:tcPr/>
                </a:tc>
                <a:tc>
                  <a:txBody>
                    <a:bodyPr/>
                    <a:lstStyle/>
                    <a:p>
                      <a:r>
                        <a:rPr lang="en-US" sz="1000"/>
                        <a:t>08/14/2021 06:10:10</a:t>
                      </a:r>
                    </a:p>
                  </a:txBody>
                  <a:tcPr/>
                </a:tc>
                <a:tc>
                  <a:txBody>
                    <a:bodyPr/>
                    <a:lstStyle/>
                    <a:p>
                      <a:r>
                        <a:rPr lang="en-US" sz="1000"/>
                        <a:t>0</a:t>
                      </a:r>
                    </a:p>
                  </a:txBody>
                  <a:tcPr/>
                </a:tc>
                <a:tc>
                  <a:txBody>
                    <a:bodyPr/>
                    <a:lstStyle/>
                    <a:p>
                      <a:r>
                        <a:rPr lang="en-US" sz="1000"/>
                        <a:t>4</a:t>
                      </a:r>
                    </a:p>
                  </a:txBody>
                  <a:tcPr/>
                </a:tc>
                <a:tc>
                  <a:txBody>
                    <a:bodyPr/>
                    <a:lstStyle/>
                    <a:p>
                      <a:r>
                        <a:rPr lang="en-US" sz="1000"/>
                        <a:t>4</a:t>
                      </a:r>
                    </a:p>
                  </a:txBody>
                  <a:tcPr/>
                </a:tc>
                <a:tc>
                  <a:txBody>
                    <a:bodyPr/>
                    <a:lstStyle/>
                    <a:p>
                      <a:r>
                        <a:rPr lang="en-US" sz="1000"/>
                        <a:t>0.0313 %</a:t>
                      </a:r>
                    </a:p>
                  </a:txBody>
                  <a:tcPr/>
                </a:tc>
                <a:extLst>
                  <a:ext uri="{0D108BD9-81ED-4DB2-BD59-A6C34878D82A}">
                    <a16:rowId xmlns:a16="http://schemas.microsoft.com/office/drawing/2014/main" val="3855376927"/>
                  </a:ext>
                </a:extLst>
              </a:tr>
              <a:tr h="370840">
                <a:tc>
                  <a:txBody>
                    <a:bodyPr/>
                    <a:lstStyle/>
                    <a:p>
                      <a:r>
                        <a:rPr lang="en-US" sz="1000" b="1"/>
                        <a:t>@Infineon - 2021-08-02 11:52:01</a:t>
                      </a:r>
                      <a:r>
                        <a:rPr lang="en-US" sz="1000"/>
                        <a:t>
 We are looking for innovations in the area of Thermal Interface Materials to enable next generation semiconductors. Let´s innovate together – apply for the INAM challenge here: https://t.co/peMbXDCren #Infineon #Semiconductor #Innovation https://t.co/aUILzUkUOt</a:t>
                      </a:r>
                    </a:p>
                  </a:txBody>
                  <a:tcPr/>
                </a:tc>
                <a:tc>
                  <a:txBody>
                    <a:bodyPr/>
                    <a:lstStyle/>
                    <a:p>
                      <a:r>
                        <a:rPr lang="en-US" sz="1000"/>
                        <a:t>n/a</a:t>
                      </a:r>
                    </a:p>
                  </a:txBody>
                  <a:tcPr/>
                </a:tc>
                <a:tc>
                  <a:txBody>
                    <a:bodyPr/>
                    <a:lstStyle/>
                    <a:p>
                      <a:r>
                        <a:rPr lang="en-US" sz="1000"/>
                        <a:t>08/14/2021 06:10:10</a:t>
                      </a:r>
                    </a:p>
                  </a:txBody>
                  <a:tcPr/>
                </a:tc>
                <a:tc>
                  <a:txBody>
                    <a:bodyPr/>
                    <a:lstStyle/>
                    <a:p>
                      <a:r>
                        <a:rPr lang="en-US" sz="1000"/>
                        <a:t>1</a:t>
                      </a:r>
                    </a:p>
                  </a:txBody>
                  <a:tcPr/>
                </a:tc>
                <a:tc>
                  <a:txBody>
                    <a:bodyPr/>
                    <a:lstStyle/>
                    <a:p>
                      <a:r>
                        <a:rPr lang="en-US" sz="1000"/>
                        <a:t>7</a:t>
                      </a:r>
                    </a:p>
                  </a:txBody>
                  <a:tcPr/>
                </a:tc>
                <a:tc>
                  <a:txBody>
                    <a:bodyPr/>
                    <a:lstStyle/>
                    <a:p>
                      <a:r>
                        <a:rPr lang="en-US" sz="1000"/>
                        <a:t>8</a:t>
                      </a:r>
                    </a:p>
                  </a:txBody>
                  <a:tcPr/>
                </a:tc>
                <a:tc>
                  <a:txBody>
                    <a:bodyPr/>
                    <a:lstStyle/>
                    <a:p>
                      <a:r>
                        <a:rPr lang="en-US" sz="1000"/>
                        <a:t>0.0626 %</a:t>
                      </a:r>
                    </a:p>
                  </a:txBody>
                  <a:tcPr/>
                </a:tc>
                <a:extLst>
                  <a:ext uri="{0D108BD9-81ED-4DB2-BD59-A6C34878D82A}">
                    <a16:rowId xmlns:a16="http://schemas.microsoft.com/office/drawing/2014/main" val="74859588"/>
                  </a:ext>
                </a:extLst>
              </a:tr>
            </a:tbl>
          </a:graphicData>
        </a:graphic>
      </p:graphicFrame>
      <p:sp>
        <p:nvSpPr>
          <p:cNvPr id="4" name="Text Placeholder 3">
            <a:extLst>
              <a:ext uri="{FF2B5EF4-FFF2-40B4-BE49-F238E27FC236}">
                <a16:creationId xmlns:a16="http://schemas.microsoft.com/office/drawing/2014/main" id="{C59A76F9-E88D-43ED-A21D-EF6921FBE982}"/>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0196797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8A6D4-1E3E-4294-A230-957CFCCD657F}"/>
              </a:ext>
            </a:extLst>
          </p:cNvPr>
          <p:cNvSpPr>
            <a:spLocks noGrp="1"/>
          </p:cNvSpPr>
          <p:nvPr>
            <p:ph type="title"/>
          </p:nvPr>
        </p:nvSpPr>
        <p:spPr/>
        <p:txBody>
          <a:bodyPr/>
          <a:lstStyle/>
          <a:p>
            <a:r>
              <a:rPr lang="en-US"/>
              <a:t>LinkedIn Engagement Rate By Post Type | All Pages</a:t>
            </a:r>
          </a:p>
        </p:txBody>
      </p:sp>
      <p:graphicFrame>
        <p:nvGraphicFramePr>
          <p:cNvPr id="6" name="Chart Placeholder 5">
            <a:extLst>
              <a:ext uri="{FF2B5EF4-FFF2-40B4-BE49-F238E27FC236}">
                <a16:creationId xmlns:a16="http://schemas.microsoft.com/office/drawing/2014/main" id="{86DBBE0D-6424-4E89-9F4F-496BE9C75590}"/>
              </a:ext>
            </a:extLst>
          </p:cNvPr>
          <p:cNvGraphicFramePr>
            <a:graphicFrameLocks noGrp="1"/>
          </p:cNvGraphicFramePr>
          <p:nvPr>
            <p:ph type="chart" sz="quarter" idx="13"/>
            <p:extLst>
              <p:ext uri="{D42A27DB-BD31-4B8C-83A1-F6EECF244321}">
                <p14:modId xmlns:p14="http://schemas.microsoft.com/office/powerpoint/2010/main" val="25300375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8BE43E-CEA4-444F-BD72-A16E2FD784A6}"/>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1BDF42BA-0F34-4AC6-94FE-13A881ED9F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61716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9DA69-EF87-4001-991E-FA4804405589}"/>
              </a:ext>
            </a:extLst>
          </p:cNvPr>
          <p:cNvSpPr>
            <a:spLocks noGrp="1"/>
          </p:cNvSpPr>
          <p:nvPr>
            <p:ph type="title"/>
          </p:nvPr>
        </p:nvSpPr>
        <p:spPr/>
        <p:txBody>
          <a:bodyPr/>
          <a:lstStyle/>
          <a:p>
            <a:r>
              <a:rPr lang="en-US"/>
              <a:t>Facebook Paid, Organic &amp; Viral Impressions over Time | All Pages</a:t>
            </a:r>
          </a:p>
        </p:txBody>
      </p:sp>
      <p:graphicFrame>
        <p:nvGraphicFramePr>
          <p:cNvPr id="6" name="Chart Placeholder 5">
            <a:extLst>
              <a:ext uri="{FF2B5EF4-FFF2-40B4-BE49-F238E27FC236}">
                <a16:creationId xmlns:a16="http://schemas.microsoft.com/office/drawing/2014/main" id="{CAAFFD38-7000-4B79-95CF-A1EAAFF8114D}"/>
              </a:ext>
            </a:extLst>
          </p:cNvPr>
          <p:cNvGraphicFramePr>
            <a:graphicFrameLocks noGrp="1"/>
          </p:cNvGraphicFramePr>
          <p:nvPr>
            <p:ph type="chart" sz="quarter" idx="13"/>
            <p:extLst>
              <p:ext uri="{D42A27DB-BD31-4B8C-83A1-F6EECF244321}">
                <p14:modId xmlns:p14="http://schemas.microsoft.com/office/powerpoint/2010/main" val="6999890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050EAD-6EFC-4686-B887-3A25BB7EB12D}"/>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F6CE61DF-E5E5-4FDF-AB84-94CB84DD33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44612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67732-12F0-49BB-9C65-872490CF2F1C}"/>
              </a:ext>
            </a:extLst>
          </p:cNvPr>
          <p:cNvSpPr>
            <a:spLocks noGrp="1"/>
          </p:cNvSpPr>
          <p:nvPr>
            <p:ph type="title"/>
          </p:nvPr>
        </p:nvSpPr>
        <p:spPr/>
        <p:txBody>
          <a:bodyPr/>
          <a:lstStyle/>
          <a:p>
            <a:r>
              <a:rPr lang="en-US"/>
              <a:t>Twitter Impressions over Time | All Pages</a:t>
            </a:r>
          </a:p>
        </p:txBody>
      </p:sp>
      <p:graphicFrame>
        <p:nvGraphicFramePr>
          <p:cNvPr id="6" name="Chart Placeholder 5">
            <a:extLst>
              <a:ext uri="{FF2B5EF4-FFF2-40B4-BE49-F238E27FC236}">
                <a16:creationId xmlns:a16="http://schemas.microsoft.com/office/drawing/2014/main" id="{B68D7A2C-BA8E-4D25-878F-ED99882D44AB}"/>
              </a:ext>
            </a:extLst>
          </p:cNvPr>
          <p:cNvGraphicFramePr>
            <a:graphicFrameLocks noGrp="1"/>
          </p:cNvGraphicFramePr>
          <p:nvPr>
            <p:ph type="chart" sz="quarter" idx="13"/>
            <p:extLst>
              <p:ext uri="{D42A27DB-BD31-4B8C-83A1-F6EECF244321}">
                <p14:modId xmlns:p14="http://schemas.microsoft.com/office/powerpoint/2010/main" val="37498450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49F436-5CD3-424D-B901-D2C96F61533C}"/>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3D58F97D-2620-4D18-B4AB-237EE84345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53571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37FBA-B41C-4D28-9548-A6F7FB2D4CC2}"/>
              </a:ext>
            </a:extLst>
          </p:cNvPr>
          <p:cNvSpPr>
            <a:spLocks noGrp="1"/>
          </p:cNvSpPr>
          <p:nvPr>
            <p:ph type="title"/>
          </p:nvPr>
        </p:nvSpPr>
        <p:spPr/>
        <p:txBody>
          <a:bodyPr/>
          <a:lstStyle/>
          <a:p>
            <a:r>
              <a:rPr lang="en-US"/>
              <a:t>LinkedIn Post Reach | All Pages</a:t>
            </a:r>
          </a:p>
        </p:txBody>
      </p:sp>
      <p:graphicFrame>
        <p:nvGraphicFramePr>
          <p:cNvPr id="6" name="Chart Placeholder 5">
            <a:extLst>
              <a:ext uri="{FF2B5EF4-FFF2-40B4-BE49-F238E27FC236}">
                <a16:creationId xmlns:a16="http://schemas.microsoft.com/office/drawing/2014/main" id="{31E3A8C6-F13D-4FE8-9353-D643DACE2BD9}"/>
              </a:ext>
            </a:extLst>
          </p:cNvPr>
          <p:cNvGraphicFramePr>
            <a:graphicFrameLocks noGrp="1"/>
          </p:cNvGraphicFramePr>
          <p:nvPr>
            <p:ph type="chart" sz="quarter" idx="13"/>
            <p:extLst>
              <p:ext uri="{D42A27DB-BD31-4B8C-83A1-F6EECF244321}">
                <p14:modId xmlns:p14="http://schemas.microsoft.com/office/powerpoint/2010/main" val="26283103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BCF5A4-6486-43D4-99ED-61B302E9C5AC}"/>
              </a:ext>
            </a:extLst>
          </p:cNvPr>
          <p:cNvSpPr>
            <a:spLocks noGrp="1"/>
          </p:cNvSpPr>
          <p:nvPr>
            <p:ph type="body" sz="quarter" idx="14"/>
          </p:nvPr>
        </p:nvSpPr>
        <p:spPr/>
        <p:txBody>
          <a:bodyPr/>
          <a:lstStyle/>
          <a:p>
            <a:r>
              <a:rPr lang="en-US"/>
              <a:t>01/01/2019 - 03/31/2021</a:t>
            </a:r>
          </a:p>
        </p:txBody>
      </p:sp>
      <p:sp>
        <p:nvSpPr>
          <p:cNvPr id="5" name="Footer Placeholder 4">
            <a:extLst>
              <a:ext uri="{FF2B5EF4-FFF2-40B4-BE49-F238E27FC236}">
                <a16:creationId xmlns:a16="http://schemas.microsoft.com/office/drawing/2014/main" id="{092E5CB0-0779-4F62-8792-B071E342F3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50113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C7A09-C187-4098-AFD6-83098EBE2405}"/>
              </a:ext>
            </a:extLst>
          </p:cNvPr>
          <p:cNvSpPr>
            <a:spLocks noGrp="1"/>
          </p:cNvSpPr>
          <p:nvPr>
            <p:ph type="title"/>
          </p:nvPr>
        </p:nvSpPr>
        <p:spPr/>
        <p:txBody>
          <a:bodyPr/>
          <a:lstStyle/>
          <a:p>
            <a:r>
              <a:rPr lang="en-US"/>
              <a:t>Facebook Organic Reach over Time | Infineon Technologies AG Corporate</a:t>
            </a:r>
          </a:p>
        </p:txBody>
      </p:sp>
      <p:graphicFrame>
        <p:nvGraphicFramePr>
          <p:cNvPr id="6" name="Chart Placeholder 5">
            <a:extLst>
              <a:ext uri="{FF2B5EF4-FFF2-40B4-BE49-F238E27FC236}">
                <a16:creationId xmlns:a16="http://schemas.microsoft.com/office/drawing/2014/main" id="{67F7592B-6257-40DF-9EF4-E24AA95C7D52}"/>
              </a:ext>
            </a:extLst>
          </p:cNvPr>
          <p:cNvGraphicFramePr>
            <a:graphicFrameLocks noGrp="1"/>
          </p:cNvGraphicFramePr>
          <p:nvPr>
            <p:ph type="chart" sz="quarter" idx="13"/>
            <p:extLst>
              <p:ext uri="{D42A27DB-BD31-4B8C-83A1-F6EECF244321}">
                <p14:modId xmlns:p14="http://schemas.microsoft.com/office/powerpoint/2010/main" val="22466457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6734B0-6A23-4BBE-9A0F-59D580B6C80D}"/>
              </a:ext>
            </a:extLst>
          </p:cNvPr>
          <p:cNvSpPr>
            <a:spLocks noGrp="1"/>
          </p:cNvSpPr>
          <p:nvPr>
            <p:ph type="body" sz="quarter" idx="14"/>
          </p:nvPr>
        </p:nvSpPr>
        <p:spPr/>
        <p:txBody>
          <a:bodyPr/>
          <a:lstStyle/>
          <a:p>
            <a:r>
              <a:rPr lang="en-US"/>
              <a:t>01/01/2019 - 03/31/2021</a:t>
            </a:r>
          </a:p>
        </p:txBody>
      </p:sp>
      <p:sp>
        <p:nvSpPr>
          <p:cNvPr id="5" name="Footer Placeholder 4">
            <a:extLst>
              <a:ext uri="{FF2B5EF4-FFF2-40B4-BE49-F238E27FC236}">
                <a16:creationId xmlns:a16="http://schemas.microsoft.com/office/drawing/2014/main" id="{0C9C3F53-E599-4E9F-A26A-9D8A0D5750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09833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989B5-D25E-45D8-97FF-6C757268D935}"/>
              </a:ext>
            </a:extLst>
          </p:cNvPr>
          <p:cNvSpPr>
            <a:spLocks noGrp="1"/>
          </p:cNvSpPr>
          <p:nvPr>
            <p:ph type="title"/>
          </p:nvPr>
        </p:nvSpPr>
        <p:spPr/>
        <p:txBody>
          <a:bodyPr/>
          <a:lstStyle/>
          <a:p>
            <a:r>
              <a:rPr lang="en-US"/>
              <a:t>Facebook Reach | All Pages</a:t>
            </a:r>
          </a:p>
        </p:txBody>
      </p:sp>
      <p:graphicFrame>
        <p:nvGraphicFramePr>
          <p:cNvPr id="6" name="Chart Placeholder 5">
            <a:extLst>
              <a:ext uri="{FF2B5EF4-FFF2-40B4-BE49-F238E27FC236}">
                <a16:creationId xmlns:a16="http://schemas.microsoft.com/office/drawing/2014/main" id="{435B4654-E694-4A0B-BED3-271EF4E4A062}"/>
              </a:ext>
            </a:extLst>
          </p:cNvPr>
          <p:cNvGraphicFramePr>
            <a:graphicFrameLocks noGrp="1"/>
          </p:cNvGraphicFramePr>
          <p:nvPr>
            <p:ph type="chart" sz="quarter" idx="13"/>
            <p:extLst>
              <p:ext uri="{D42A27DB-BD31-4B8C-83A1-F6EECF244321}">
                <p14:modId xmlns:p14="http://schemas.microsoft.com/office/powerpoint/2010/main" val="11684050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CDFCDA-760E-4F8C-98C7-81479259D9D5}"/>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D3F3501D-DDE3-403A-A15E-F847B011AF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65551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6FC47-7124-4E30-AFDB-189D1A5842BB}"/>
              </a:ext>
            </a:extLst>
          </p:cNvPr>
          <p:cNvSpPr>
            <a:spLocks noGrp="1"/>
          </p:cNvSpPr>
          <p:nvPr>
            <p:ph type="title"/>
          </p:nvPr>
        </p:nvSpPr>
        <p:spPr/>
        <p:txBody>
          <a:bodyPr/>
          <a:lstStyle/>
          <a:p>
            <a:r>
              <a:rPr lang="en-US"/>
              <a:t>Facebook Paid, Organic &amp; Viral Impressions over Time | All Pages</a:t>
            </a:r>
          </a:p>
        </p:txBody>
      </p:sp>
      <p:graphicFrame>
        <p:nvGraphicFramePr>
          <p:cNvPr id="6" name="Chart Placeholder 5">
            <a:extLst>
              <a:ext uri="{FF2B5EF4-FFF2-40B4-BE49-F238E27FC236}">
                <a16:creationId xmlns:a16="http://schemas.microsoft.com/office/drawing/2014/main" id="{C65A6213-8C60-4234-95EE-3C64CF033CCB}"/>
              </a:ext>
            </a:extLst>
          </p:cNvPr>
          <p:cNvGraphicFramePr>
            <a:graphicFrameLocks noGrp="1"/>
          </p:cNvGraphicFramePr>
          <p:nvPr>
            <p:ph type="chart" sz="quarter" idx="13"/>
            <p:extLst>
              <p:ext uri="{D42A27DB-BD31-4B8C-83A1-F6EECF244321}">
                <p14:modId xmlns:p14="http://schemas.microsoft.com/office/powerpoint/2010/main" val="27034027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078D90-39CF-4A3F-9966-A0CA9F6E2870}"/>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83C75DCF-0401-4AD5-8B8A-2246E5F743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862259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1391</Words>
  <Application>Microsoft Office PowerPoint</Application>
  <PresentationFormat>On-screen Show (4:3)</PresentationFormat>
  <Paragraphs>393</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Test_Organic_Victoria</vt:lpstr>
      <vt:lpstr>LinkedIn Posts Table | All Pages - 1 of 10</vt:lpstr>
      <vt:lpstr>LinkedIn Posts Table | All Pages - 2 of 10</vt:lpstr>
      <vt:lpstr>LinkedIn Posts Table | All Pages - 3 of 10</vt:lpstr>
      <vt:lpstr>LinkedIn Posts Table | All Pages - 4 of 10</vt:lpstr>
      <vt:lpstr>LinkedIn Posts Table | All Pages - 5 of 10</vt:lpstr>
      <vt:lpstr>LinkedIn Posts Table | All Pages - 6 of 10</vt:lpstr>
      <vt:lpstr>LinkedIn Posts Table | All Pages - 7 of 10</vt:lpstr>
      <vt:lpstr>LinkedIn Posts Table | All Pages - 8 of 10</vt:lpstr>
      <vt:lpstr>LinkedIn Posts Table | All Pages - 9 of 10</vt:lpstr>
      <vt:lpstr>LinkedIn Posts Table | All Pages - 10 of 10</vt:lpstr>
      <vt:lpstr>Facebook Own Posts Table | All Pages - 1 of 5</vt:lpstr>
      <vt:lpstr>Facebook Own Posts Table | All Pages - 2 of 5</vt:lpstr>
      <vt:lpstr>Facebook Own Posts Table | All Pages - 3 of 5</vt:lpstr>
      <vt:lpstr>Facebook Own Posts Table | All Pages - 4 of 5</vt:lpstr>
      <vt:lpstr>Facebook Own Posts Table | All Pages - 5 of 5</vt:lpstr>
      <vt:lpstr>Twitter Own Tweets Table | All Pages</vt:lpstr>
      <vt:lpstr>LinkedIn Engagement Rate By Post Type | All Pages</vt:lpstr>
      <vt:lpstr>Facebook Paid, Organic &amp; Viral Impressions over Time | All Pages</vt:lpstr>
      <vt:lpstr>Twitter Impressions over Time | All Pages</vt:lpstr>
      <vt:lpstr>LinkedIn Post Reach | All Pages</vt:lpstr>
      <vt:lpstr>Facebook Organic Reach over Time | Infineon Technologies AG Corporate</vt:lpstr>
      <vt:lpstr>Facebook Reach | All Pages</vt:lpstr>
      <vt:lpstr>Facebook Paid, Organic &amp; Viral Impressions over Time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Test_Organic_Victoria</dc:title>
  <dc:creator>Frederik Peiniger</dc:creator>
  <cp:lastModifiedBy>Frederik Peiniger</cp:lastModifiedBy>
  <cp:revision>1</cp:revision>
  <dcterms:created xsi:type="dcterms:W3CDTF">2021-10-15T09:14:32Z</dcterms:created>
  <dcterms:modified xsi:type="dcterms:W3CDTF">2021-10-15T09:15:12Z</dcterms:modified>
</cp:coreProperties>
</file>