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C6FD6-28BC-4D90-A76C-5B0409D64DC9}"/>
              </a:ext>
            </a:extLst>
          </p:cNvPr>
          <p:cNvSpPr>
            <a:spLocks noGrp="1"/>
          </p:cNvSpPr>
          <p:nvPr>
            <p:ph type="title"/>
          </p:nvPr>
        </p:nvSpPr>
        <p:spPr/>
        <p:txBody>
          <a:bodyPr/>
          <a:lstStyle/>
          <a:p>
            <a:r>
              <a:rPr lang="en-US"/>
              <a:t>Facebook Own Posts Table | All Pages - 1 of 3</a:t>
            </a:r>
          </a:p>
        </p:txBody>
      </p:sp>
      <p:graphicFrame>
        <p:nvGraphicFramePr>
          <p:cNvPr id="5" name="Table Placeholder 4">
            <a:extLst>
              <a:ext uri="{FF2B5EF4-FFF2-40B4-BE49-F238E27FC236}">
                <a16:creationId xmlns:a16="http://schemas.microsoft.com/office/drawing/2014/main" id="{C7E839A9-436A-4F0D-A28D-390C8E9B1FAF}"/>
              </a:ext>
            </a:extLst>
          </p:cNvPr>
          <p:cNvGraphicFramePr>
            <a:graphicFrameLocks noGrp="1"/>
          </p:cNvGraphicFramePr>
          <p:nvPr>
            <p:ph type="tbl" sz="quarter" idx="13"/>
            <p:extLst>
              <p:ext uri="{D42A27DB-BD31-4B8C-83A1-F6EECF244321}">
                <p14:modId xmlns:p14="http://schemas.microsoft.com/office/powerpoint/2010/main" val="822328534"/>
              </p:ext>
            </p:extLst>
          </p:nvPr>
        </p:nvGraphicFramePr>
        <p:xfrm>
          <a:off x="457200" y="1731963"/>
          <a:ext cx="8065008" cy="36880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4019604"/>
                    </a:ext>
                  </a:extLst>
                </a:gridCol>
                <a:gridCol w="1152144">
                  <a:extLst>
                    <a:ext uri="{9D8B030D-6E8A-4147-A177-3AD203B41FA5}">
                      <a16:colId xmlns:a16="http://schemas.microsoft.com/office/drawing/2014/main" val="3595898181"/>
                    </a:ext>
                  </a:extLst>
                </a:gridCol>
                <a:gridCol w="576072">
                  <a:extLst>
                    <a:ext uri="{9D8B030D-6E8A-4147-A177-3AD203B41FA5}">
                      <a16:colId xmlns:a16="http://schemas.microsoft.com/office/drawing/2014/main" val="671094059"/>
                    </a:ext>
                  </a:extLst>
                </a:gridCol>
                <a:gridCol w="576072">
                  <a:extLst>
                    <a:ext uri="{9D8B030D-6E8A-4147-A177-3AD203B41FA5}">
                      <a16:colId xmlns:a16="http://schemas.microsoft.com/office/drawing/2014/main" val="406200801"/>
                    </a:ext>
                  </a:extLst>
                </a:gridCol>
                <a:gridCol w="576072">
                  <a:extLst>
                    <a:ext uri="{9D8B030D-6E8A-4147-A177-3AD203B41FA5}">
                      <a16:colId xmlns:a16="http://schemas.microsoft.com/office/drawing/2014/main" val="4011164114"/>
                    </a:ext>
                  </a:extLst>
                </a:gridCol>
                <a:gridCol w="576072">
                  <a:extLst>
                    <a:ext uri="{9D8B030D-6E8A-4147-A177-3AD203B41FA5}">
                      <a16:colId xmlns:a16="http://schemas.microsoft.com/office/drawing/2014/main" val="1843466536"/>
                    </a:ext>
                  </a:extLst>
                </a:gridCol>
                <a:gridCol w="576072">
                  <a:extLst>
                    <a:ext uri="{9D8B030D-6E8A-4147-A177-3AD203B41FA5}">
                      <a16:colId xmlns:a16="http://schemas.microsoft.com/office/drawing/2014/main" val="4019631934"/>
                    </a:ext>
                  </a:extLst>
                </a:gridCol>
                <a:gridCol w="576072">
                  <a:extLst>
                    <a:ext uri="{9D8B030D-6E8A-4147-A177-3AD203B41FA5}">
                      <a16:colId xmlns:a16="http://schemas.microsoft.com/office/drawing/2014/main" val="4122746896"/>
                    </a:ext>
                  </a:extLst>
                </a:gridCol>
                <a:gridCol w="576072">
                  <a:extLst>
                    <a:ext uri="{9D8B030D-6E8A-4147-A177-3AD203B41FA5}">
                      <a16:colId xmlns:a16="http://schemas.microsoft.com/office/drawing/2014/main" val="4110329051"/>
                    </a:ext>
                  </a:extLst>
                </a:gridCol>
                <a:gridCol w="576072">
                  <a:extLst>
                    <a:ext uri="{9D8B030D-6E8A-4147-A177-3AD203B41FA5}">
                      <a16:colId xmlns:a16="http://schemas.microsoft.com/office/drawing/2014/main" val="4278557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0706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- 2021-07-21 15:15:03</a:t>
                      </a:r>
                      <a:r>
                        <a:rPr kumimoji="0" lang="en-US" sz="1000" b="0" i="0" u="none" strike="noStrike" kern="1200" cap="none" spc="0" normalizeH="0" baseline="0" noProof="0">
                          <a:ln>
                            <a:noFill/>
                          </a:ln>
                          <a:solidFill>
                            <a:prstClr val="black"/>
                          </a:solidFill>
                          <a:effectLst/>
                          <a:uLnTx/>
                          <a:uFillTx/>
                          <a:latin typeface="+mn-lt"/>
                          <a:ea typeface="+mn-ea"/>
                          <a:cs typeface="+mn-cs"/>
                        </a:rPr>
                        <a:t>
 Naturally, we support our partners wherever they might want to go. In that case, apparently over an old bridge in the middle of US-wilderness. 
Last week, Volkswagen kicked off the US ID.4 tour and is now heading through the United States. Like with the VW ID.3 tour 2020 Infineon again is happy to support this green endeavor. Oh and btw, we are of course not only represented on the car, but also in the car itself. Explore our energy efficiency solutions for electromobility: https://fcld.ly/t2r5nbq
#VWID4USATour #energyefficiency #empowergreenenergy #electromobility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09/07/2021 07:20:59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8024194"/>
                  </a:ext>
                </a:extLst>
              </a:tr>
            </a:tbl>
          </a:graphicData>
        </a:graphic>
      </p:graphicFrame>
      <p:sp>
        <p:nvSpPr>
          <p:cNvPr id="4" name="Text Placeholder 3">
            <a:extLst>
              <a:ext uri="{FF2B5EF4-FFF2-40B4-BE49-F238E27FC236}">
                <a16:creationId xmlns:a16="http://schemas.microsoft.com/office/drawing/2014/main" id="{DA77A4FE-0D2F-44FC-A9E4-BC8EA49B840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47130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5B4CD-4CE3-4A97-8C6B-F3B568EB9C0B}"/>
              </a:ext>
            </a:extLst>
          </p:cNvPr>
          <p:cNvSpPr>
            <a:spLocks noGrp="1"/>
          </p:cNvSpPr>
          <p:nvPr>
            <p:ph type="title"/>
          </p:nvPr>
        </p:nvSpPr>
        <p:spPr/>
        <p:txBody>
          <a:bodyPr/>
          <a:lstStyle/>
          <a:p>
            <a:r>
              <a:rPr lang="en-US"/>
              <a:t>Facebook Own Posts Table | All Pages - 2 of 3</a:t>
            </a:r>
          </a:p>
        </p:txBody>
      </p:sp>
      <p:graphicFrame>
        <p:nvGraphicFramePr>
          <p:cNvPr id="5" name="Table Placeholder 4">
            <a:extLst>
              <a:ext uri="{FF2B5EF4-FFF2-40B4-BE49-F238E27FC236}">
                <a16:creationId xmlns:a16="http://schemas.microsoft.com/office/drawing/2014/main" id="{99557F8D-CC68-4C97-9A70-7C0860741850}"/>
              </a:ext>
            </a:extLst>
          </p:cNvPr>
          <p:cNvGraphicFramePr>
            <a:graphicFrameLocks noGrp="1"/>
          </p:cNvGraphicFramePr>
          <p:nvPr>
            <p:ph type="tbl" sz="quarter" idx="13"/>
            <p:extLst>
              <p:ext uri="{D42A27DB-BD31-4B8C-83A1-F6EECF244321}">
                <p14:modId xmlns:p14="http://schemas.microsoft.com/office/powerpoint/2010/main" val="602244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615922"/>
                    </a:ext>
                  </a:extLst>
                </a:gridCol>
                <a:gridCol w="1152144">
                  <a:extLst>
                    <a:ext uri="{9D8B030D-6E8A-4147-A177-3AD203B41FA5}">
                      <a16:colId xmlns:a16="http://schemas.microsoft.com/office/drawing/2014/main" val="2964400231"/>
                    </a:ext>
                  </a:extLst>
                </a:gridCol>
                <a:gridCol w="576072">
                  <a:extLst>
                    <a:ext uri="{9D8B030D-6E8A-4147-A177-3AD203B41FA5}">
                      <a16:colId xmlns:a16="http://schemas.microsoft.com/office/drawing/2014/main" val="3069393714"/>
                    </a:ext>
                  </a:extLst>
                </a:gridCol>
                <a:gridCol w="576072">
                  <a:extLst>
                    <a:ext uri="{9D8B030D-6E8A-4147-A177-3AD203B41FA5}">
                      <a16:colId xmlns:a16="http://schemas.microsoft.com/office/drawing/2014/main" val="139438298"/>
                    </a:ext>
                  </a:extLst>
                </a:gridCol>
                <a:gridCol w="576072">
                  <a:extLst>
                    <a:ext uri="{9D8B030D-6E8A-4147-A177-3AD203B41FA5}">
                      <a16:colId xmlns:a16="http://schemas.microsoft.com/office/drawing/2014/main" val="747885676"/>
                    </a:ext>
                  </a:extLst>
                </a:gridCol>
                <a:gridCol w="576072">
                  <a:extLst>
                    <a:ext uri="{9D8B030D-6E8A-4147-A177-3AD203B41FA5}">
                      <a16:colId xmlns:a16="http://schemas.microsoft.com/office/drawing/2014/main" val="4270683914"/>
                    </a:ext>
                  </a:extLst>
                </a:gridCol>
                <a:gridCol w="576072">
                  <a:extLst>
                    <a:ext uri="{9D8B030D-6E8A-4147-A177-3AD203B41FA5}">
                      <a16:colId xmlns:a16="http://schemas.microsoft.com/office/drawing/2014/main" val="3974568580"/>
                    </a:ext>
                  </a:extLst>
                </a:gridCol>
                <a:gridCol w="576072">
                  <a:extLst>
                    <a:ext uri="{9D8B030D-6E8A-4147-A177-3AD203B41FA5}">
                      <a16:colId xmlns:a16="http://schemas.microsoft.com/office/drawing/2014/main" val="2148993512"/>
                    </a:ext>
                  </a:extLst>
                </a:gridCol>
                <a:gridCol w="576072">
                  <a:extLst>
                    <a:ext uri="{9D8B030D-6E8A-4147-A177-3AD203B41FA5}">
                      <a16:colId xmlns:a16="http://schemas.microsoft.com/office/drawing/2014/main" val="2114397237"/>
                    </a:ext>
                  </a:extLst>
                </a:gridCol>
                <a:gridCol w="576072">
                  <a:extLst>
                    <a:ext uri="{9D8B030D-6E8A-4147-A177-3AD203B41FA5}">
                      <a16:colId xmlns:a16="http://schemas.microsoft.com/office/drawing/2014/main" val="4251019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2303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- 2021-07-14 12:00:06</a:t>
                      </a:r>
                      <a:r>
                        <a:rPr kumimoji="0" lang="en-US" sz="1000" b="0" i="0" u="none" strike="noStrike" kern="1200" cap="none" spc="0" normalizeH="0" baseline="0" noProof="0">
                          <a:ln>
                            <a:noFill/>
                          </a:ln>
                          <a:solidFill>
                            <a:prstClr val="black"/>
                          </a:solidFill>
                          <a:effectLst/>
                          <a:uLnTx/>
                          <a:uFillTx/>
                          <a:latin typeface="+mn-lt"/>
                          <a:ea typeface="+mn-ea"/>
                          <a:cs typeface="+mn-cs"/>
                        </a:rPr>
                        <a:t>
 Have you ever thought about buying an electric car? After today's announcement by the European Commission on the #EUGreenDeal, it's clear - electric drives are on the rise! At Infineon, we are working tirelessly on new semiconductor solutions that, for example, increase the range of e-cars or make charging faster. But not only in the automotive sector is huge potential for CO2 savings.  For us, energy generation, energy transmission and storage are at least as important! We make green energy happen. Discover more: https://fcld.ly/2shwoi2
#Fitfor55 #energyefficiency #electromobility #empowergreenenergy #greenenergy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09/02/2021 07:19:23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0061628"/>
                  </a:ext>
                </a:extLst>
              </a:tr>
            </a:tbl>
          </a:graphicData>
        </a:graphic>
      </p:graphicFrame>
      <p:sp>
        <p:nvSpPr>
          <p:cNvPr id="4" name="Text Placeholder 3">
            <a:extLst>
              <a:ext uri="{FF2B5EF4-FFF2-40B4-BE49-F238E27FC236}">
                <a16:creationId xmlns:a16="http://schemas.microsoft.com/office/drawing/2014/main" id="{DB7F6434-8545-4504-B11A-3864573C2D3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9096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0136F-D4C4-4D94-A16A-43E0FB48243E}"/>
              </a:ext>
            </a:extLst>
          </p:cNvPr>
          <p:cNvSpPr>
            <a:spLocks noGrp="1"/>
          </p:cNvSpPr>
          <p:nvPr>
            <p:ph type="title"/>
          </p:nvPr>
        </p:nvSpPr>
        <p:spPr/>
        <p:txBody>
          <a:bodyPr/>
          <a:lstStyle/>
          <a:p>
            <a:r>
              <a:rPr lang="en-US"/>
              <a:t>Facebook Own Posts Table | All Pages - 3 of 3</a:t>
            </a:r>
          </a:p>
        </p:txBody>
      </p:sp>
      <p:graphicFrame>
        <p:nvGraphicFramePr>
          <p:cNvPr id="5" name="Table Placeholder 4">
            <a:extLst>
              <a:ext uri="{FF2B5EF4-FFF2-40B4-BE49-F238E27FC236}">
                <a16:creationId xmlns:a16="http://schemas.microsoft.com/office/drawing/2014/main" id="{EC7C8000-AAC3-49A2-97C8-CD9912C83D66}"/>
              </a:ext>
            </a:extLst>
          </p:cNvPr>
          <p:cNvGraphicFramePr>
            <a:graphicFrameLocks noGrp="1"/>
          </p:cNvGraphicFramePr>
          <p:nvPr>
            <p:ph type="tbl" sz="quarter" idx="13"/>
            <p:extLst>
              <p:ext uri="{D42A27DB-BD31-4B8C-83A1-F6EECF244321}">
                <p14:modId xmlns:p14="http://schemas.microsoft.com/office/powerpoint/2010/main" val="270457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4596055"/>
                    </a:ext>
                  </a:extLst>
                </a:gridCol>
                <a:gridCol w="1152144">
                  <a:extLst>
                    <a:ext uri="{9D8B030D-6E8A-4147-A177-3AD203B41FA5}">
                      <a16:colId xmlns:a16="http://schemas.microsoft.com/office/drawing/2014/main" val="1064675333"/>
                    </a:ext>
                  </a:extLst>
                </a:gridCol>
                <a:gridCol w="576072">
                  <a:extLst>
                    <a:ext uri="{9D8B030D-6E8A-4147-A177-3AD203B41FA5}">
                      <a16:colId xmlns:a16="http://schemas.microsoft.com/office/drawing/2014/main" val="3856481997"/>
                    </a:ext>
                  </a:extLst>
                </a:gridCol>
                <a:gridCol w="576072">
                  <a:extLst>
                    <a:ext uri="{9D8B030D-6E8A-4147-A177-3AD203B41FA5}">
                      <a16:colId xmlns:a16="http://schemas.microsoft.com/office/drawing/2014/main" val="3112188135"/>
                    </a:ext>
                  </a:extLst>
                </a:gridCol>
                <a:gridCol w="576072">
                  <a:extLst>
                    <a:ext uri="{9D8B030D-6E8A-4147-A177-3AD203B41FA5}">
                      <a16:colId xmlns:a16="http://schemas.microsoft.com/office/drawing/2014/main" val="1954986430"/>
                    </a:ext>
                  </a:extLst>
                </a:gridCol>
                <a:gridCol w="576072">
                  <a:extLst>
                    <a:ext uri="{9D8B030D-6E8A-4147-A177-3AD203B41FA5}">
                      <a16:colId xmlns:a16="http://schemas.microsoft.com/office/drawing/2014/main" val="2679067774"/>
                    </a:ext>
                  </a:extLst>
                </a:gridCol>
                <a:gridCol w="576072">
                  <a:extLst>
                    <a:ext uri="{9D8B030D-6E8A-4147-A177-3AD203B41FA5}">
                      <a16:colId xmlns:a16="http://schemas.microsoft.com/office/drawing/2014/main" val="914959043"/>
                    </a:ext>
                  </a:extLst>
                </a:gridCol>
                <a:gridCol w="576072">
                  <a:extLst>
                    <a:ext uri="{9D8B030D-6E8A-4147-A177-3AD203B41FA5}">
                      <a16:colId xmlns:a16="http://schemas.microsoft.com/office/drawing/2014/main" val="912041613"/>
                    </a:ext>
                  </a:extLst>
                </a:gridCol>
                <a:gridCol w="576072">
                  <a:extLst>
                    <a:ext uri="{9D8B030D-6E8A-4147-A177-3AD203B41FA5}">
                      <a16:colId xmlns:a16="http://schemas.microsoft.com/office/drawing/2014/main" val="2989448452"/>
                    </a:ext>
                  </a:extLst>
                </a:gridCol>
                <a:gridCol w="576072">
                  <a:extLst>
                    <a:ext uri="{9D8B030D-6E8A-4147-A177-3AD203B41FA5}">
                      <a16:colId xmlns:a16="http://schemas.microsoft.com/office/drawing/2014/main" val="1862581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266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- 2021-07-13 12:00:41</a:t>
                      </a:r>
                      <a:r>
                        <a:rPr kumimoji="0" lang="en-US" sz="1000" b="0" i="0" u="none" strike="noStrike" kern="1200" cap="none" spc="0" normalizeH="0" baseline="0" noProof="0">
                          <a:ln>
                            <a:noFill/>
                          </a:ln>
                          <a:solidFill>
                            <a:prstClr val="black"/>
                          </a:solidFill>
                          <a:effectLst/>
                          <a:uLnTx/>
                          <a:uFillTx/>
                          <a:latin typeface="+mn-lt"/>
                          <a:ea typeface="+mn-ea"/>
                          <a:cs typeface="+mn-cs"/>
                        </a:rPr>
                        <a:t>
 Successful industrial automation is linked to powerful and smart semiconductor solutions. They secure data flows, control the speed of industrial motors and do more with less energy. Interested in energy efficiency solutions with passive cooling, loss reduction and higher power density? Find out more #energyefficiency #greenenergy #microelectronics #empowergreenenergy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07:23:19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2466878"/>
                  </a:ext>
                </a:extLst>
              </a:tr>
            </a:tbl>
          </a:graphicData>
        </a:graphic>
      </p:graphicFrame>
      <p:sp>
        <p:nvSpPr>
          <p:cNvPr id="4" name="Text Placeholder 3">
            <a:extLst>
              <a:ext uri="{FF2B5EF4-FFF2-40B4-BE49-F238E27FC236}">
                <a16:creationId xmlns:a16="http://schemas.microsoft.com/office/drawing/2014/main" id="{835DE3D2-579B-4BC7-BBAF-81387927AD7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135042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141</Words>
  <Application>Microsoft Office PowerPoint</Application>
  <PresentationFormat>On-screen Show (4:3)</PresentationFormat>
  <Paragraphs>66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Own Posts Table | All Pages - 1 of 3</vt:lpstr>
      <vt:lpstr>Facebook Own Posts Table | All Pages - 2 of 3</vt:lpstr>
      <vt:lpstr>Facebook Own Posts Table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Pages - 1 of 3</dc:title>
  <dc:creator>Frederik Peiniger</dc:creator>
  <cp:lastModifiedBy>Frederik Peiniger</cp:lastModifiedBy>
  <cp:revision>1</cp:revision>
  <dcterms:created xsi:type="dcterms:W3CDTF">2021-10-04T13:26:05Z</dcterms:created>
  <dcterms:modified xsi:type="dcterms:W3CDTF">2021-10-04T13:26:17Z</dcterms:modified>
</cp:coreProperties>
</file>