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DD88-8CE8-403F-A01A-CE5094492B4A}"/>
              </a:ext>
            </a:extLst>
          </p:cNvPr>
          <p:cNvSpPr>
            <a:spLocks noGrp="1"/>
          </p:cNvSpPr>
          <p:nvPr>
            <p:ph type="title"/>
          </p:nvPr>
        </p:nvSpPr>
        <p:spPr/>
        <p:txBody>
          <a:bodyPr/>
          <a:lstStyle/>
          <a:p>
            <a:r>
              <a:rPr lang="en-US"/>
              <a:t>LinkedIn LinkedIn Post Overview | All Pages - 1 of 3</a:t>
            </a:r>
          </a:p>
        </p:txBody>
      </p:sp>
      <p:graphicFrame>
        <p:nvGraphicFramePr>
          <p:cNvPr id="5" name="Table Placeholder 4">
            <a:extLst>
              <a:ext uri="{FF2B5EF4-FFF2-40B4-BE49-F238E27FC236}">
                <a16:creationId xmlns:a16="http://schemas.microsoft.com/office/drawing/2014/main" id="{3F103563-B4AA-472A-9C5C-7FAED540E7A1}"/>
              </a:ext>
            </a:extLst>
          </p:cNvPr>
          <p:cNvGraphicFramePr>
            <a:graphicFrameLocks noGrp="1"/>
          </p:cNvGraphicFramePr>
          <p:nvPr>
            <p:ph type="tbl" sz="quarter" idx="13"/>
            <p:extLst>
              <p:ext uri="{D42A27DB-BD31-4B8C-83A1-F6EECF244321}">
                <p14:modId xmlns:p14="http://schemas.microsoft.com/office/powerpoint/2010/main" val="675945620"/>
              </p:ext>
            </p:extLst>
          </p:nvPr>
        </p:nvGraphicFramePr>
        <p:xfrm>
          <a:off x="457200" y="1731963"/>
          <a:ext cx="8065008" cy="2773680"/>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83134939"/>
                    </a:ext>
                  </a:extLst>
                </a:gridCol>
                <a:gridCol w="740664">
                  <a:extLst>
                    <a:ext uri="{9D8B030D-6E8A-4147-A177-3AD203B41FA5}">
                      <a16:colId xmlns:a16="http://schemas.microsoft.com/office/drawing/2014/main" val="3082173878"/>
                    </a:ext>
                  </a:extLst>
                </a:gridCol>
                <a:gridCol w="740664">
                  <a:extLst>
                    <a:ext uri="{9D8B030D-6E8A-4147-A177-3AD203B41FA5}">
                      <a16:colId xmlns:a16="http://schemas.microsoft.com/office/drawing/2014/main" val="3569146679"/>
                    </a:ext>
                  </a:extLst>
                </a:gridCol>
                <a:gridCol w="740664">
                  <a:extLst>
                    <a:ext uri="{9D8B030D-6E8A-4147-A177-3AD203B41FA5}">
                      <a16:colId xmlns:a16="http://schemas.microsoft.com/office/drawing/2014/main" val="1827243640"/>
                    </a:ext>
                  </a:extLst>
                </a:gridCol>
                <a:gridCol w="740664">
                  <a:extLst>
                    <a:ext uri="{9D8B030D-6E8A-4147-A177-3AD203B41FA5}">
                      <a16:colId xmlns:a16="http://schemas.microsoft.com/office/drawing/2014/main" val="800388937"/>
                    </a:ext>
                  </a:extLst>
                </a:gridCol>
                <a:gridCol w="740664">
                  <a:extLst>
                    <a:ext uri="{9D8B030D-6E8A-4147-A177-3AD203B41FA5}">
                      <a16:colId xmlns:a16="http://schemas.microsoft.com/office/drawing/2014/main" val="2638069838"/>
                    </a:ext>
                  </a:extLst>
                </a:gridCol>
                <a:gridCol w="740664">
                  <a:extLst>
                    <a:ext uri="{9D8B030D-6E8A-4147-A177-3AD203B41FA5}">
                      <a16:colId xmlns:a16="http://schemas.microsoft.com/office/drawing/2014/main" val="3354044237"/>
                    </a:ext>
                  </a:extLst>
                </a:gridCol>
                <a:gridCol w="740664">
                  <a:extLst>
                    <a:ext uri="{9D8B030D-6E8A-4147-A177-3AD203B41FA5}">
                      <a16:colId xmlns:a16="http://schemas.microsoft.com/office/drawing/2014/main" val="993474707"/>
                    </a:ext>
                  </a:extLst>
                </a:gridCol>
                <a:gridCol w="740664">
                  <a:extLst>
                    <a:ext uri="{9D8B030D-6E8A-4147-A177-3AD203B41FA5}">
                      <a16:colId xmlns:a16="http://schemas.microsoft.com/office/drawing/2014/main" val="3465160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76492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- 2021-08-13 10:00:31</a:t>
                      </a:r>
                      <a:r>
                        <a:rPr kumimoji="0" lang="en-US" sz="1000" b="0" i="0" u="none" strike="noStrike" kern="1200" cap="none" spc="0" normalizeH="0" baseline="0" noProof="0">
                          <a:ln>
                            <a:noFill/>
                          </a:ln>
                          <a:solidFill>
                            <a:prstClr val="black"/>
                          </a:solidFill>
                          <a:effectLst/>
                          <a:uLnTx/>
                          <a:uFillTx/>
                          <a:latin typeface="+mn-lt"/>
                          <a:ea typeface="+mn-ea"/>
                          <a:cs typeface="+mn-cs"/>
                        </a:rPr>
                        <a:t>
 We are Ready for Mission Future: In a few weeks, on 17 September, we will officially open our new 300-millimeter fab for power semiconductors at the #Villach site. By ramping up our production of energy-saving chips, we are making a concrete contribution to achieving climate targets and enabling the energy transformation. Stay tuned! #missionfuture #semiconductor #energyefficiency #smartfactory #Infineon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2.0465741155396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4698</a:t>
                      </a:r>
                    </a:p>
                  </a:txBody>
                  <a:tcPr/>
                </a:tc>
                <a:extLst>
                  <a:ext uri="{0D108BD9-81ED-4DB2-BD59-A6C34878D82A}">
                    <a16:rowId xmlns:a16="http://schemas.microsoft.com/office/drawing/2014/main" val="1519078788"/>
                  </a:ext>
                </a:extLst>
              </a:tr>
            </a:tbl>
          </a:graphicData>
        </a:graphic>
      </p:graphicFrame>
      <p:sp>
        <p:nvSpPr>
          <p:cNvPr id="4" name="Text Placeholder 3">
            <a:extLst>
              <a:ext uri="{FF2B5EF4-FFF2-40B4-BE49-F238E27FC236}">
                <a16:creationId xmlns:a16="http://schemas.microsoft.com/office/drawing/2014/main" id="{46F022FA-9862-44FB-B78A-FDB64D7076BC}"/>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195270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5D28-D0FB-48D2-AA7D-C74C20A5E5E3}"/>
              </a:ext>
            </a:extLst>
          </p:cNvPr>
          <p:cNvSpPr>
            <a:spLocks noGrp="1"/>
          </p:cNvSpPr>
          <p:nvPr>
            <p:ph type="title"/>
          </p:nvPr>
        </p:nvSpPr>
        <p:spPr/>
        <p:txBody>
          <a:bodyPr/>
          <a:lstStyle/>
          <a:p>
            <a:r>
              <a:rPr lang="en-US"/>
              <a:t>LinkedIn LinkedIn Post Overview | All Pages - 2 of 3</a:t>
            </a:r>
          </a:p>
        </p:txBody>
      </p:sp>
      <p:graphicFrame>
        <p:nvGraphicFramePr>
          <p:cNvPr id="5" name="Table Placeholder 4">
            <a:extLst>
              <a:ext uri="{FF2B5EF4-FFF2-40B4-BE49-F238E27FC236}">
                <a16:creationId xmlns:a16="http://schemas.microsoft.com/office/drawing/2014/main" id="{3AB0CAD7-61DF-46F8-A6CE-9A793A26F81A}"/>
              </a:ext>
            </a:extLst>
          </p:cNvPr>
          <p:cNvGraphicFramePr>
            <a:graphicFrameLocks noGrp="1"/>
          </p:cNvGraphicFramePr>
          <p:nvPr>
            <p:ph type="tbl" sz="quarter" idx="13"/>
            <p:extLst>
              <p:ext uri="{D42A27DB-BD31-4B8C-83A1-F6EECF244321}">
                <p14:modId xmlns:p14="http://schemas.microsoft.com/office/powerpoint/2010/main" val="51864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17096870"/>
                    </a:ext>
                  </a:extLst>
                </a:gridCol>
                <a:gridCol w="740664">
                  <a:extLst>
                    <a:ext uri="{9D8B030D-6E8A-4147-A177-3AD203B41FA5}">
                      <a16:colId xmlns:a16="http://schemas.microsoft.com/office/drawing/2014/main" val="474495368"/>
                    </a:ext>
                  </a:extLst>
                </a:gridCol>
                <a:gridCol w="740664">
                  <a:extLst>
                    <a:ext uri="{9D8B030D-6E8A-4147-A177-3AD203B41FA5}">
                      <a16:colId xmlns:a16="http://schemas.microsoft.com/office/drawing/2014/main" val="3499503170"/>
                    </a:ext>
                  </a:extLst>
                </a:gridCol>
                <a:gridCol w="740664">
                  <a:extLst>
                    <a:ext uri="{9D8B030D-6E8A-4147-A177-3AD203B41FA5}">
                      <a16:colId xmlns:a16="http://schemas.microsoft.com/office/drawing/2014/main" val="3154314084"/>
                    </a:ext>
                  </a:extLst>
                </a:gridCol>
                <a:gridCol w="740664">
                  <a:extLst>
                    <a:ext uri="{9D8B030D-6E8A-4147-A177-3AD203B41FA5}">
                      <a16:colId xmlns:a16="http://schemas.microsoft.com/office/drawing/2014/main" val="2146418331"/>
                    </a:ext>
                  </a:extLst>
                </a:gridCol>
                <a:gridCol w="740664">
                  <a:extLst>
                    <a:ext uri="{9D8B030D-6E8A-4147-A177-3AD203B41FA5}">
                      <a16:colId xmlns:a16="http://schemas.microsoft.com/office/drawing/2014/main" val="2244330336"/>
                    </a:ext>
                  </a:extLst>
                </a:gridCol>
                <a:gridCol w="740664">
                  <a:extLst>
                    <a:ext uri="{9D8B030D-6E8A-4147-A177-3AD203B41FA5}">
                      <a16:colId xmlns:a16="http://schemas.microsoft.com/office/drawing/2014/main" val="2835687240"/>
                    </a:ext>
                  </a:extLst>
                </a:gridCol>
                <a:gridCol w="740664">
                  <a:extLst>
                    <a:ext uri="{9D8B030D-6E8A-4147-A177-3AD203B41FA5}">
                      <a16:colId xmlns:a16="http://schemas.microsoft.com/office/drawing/2014/main" val="3792226703"/>
                    </a:ext>
                  </a:extLst>
                </a:gridCol>
                <a:gridCol w="740664">
                  <a:extLst>
                    <a:ext uri="{9D8B030D-6E8A-4147-A177-3AD203B41FA5}">
                      <a16:colId xmlns:a16="http://schemas.microsoft.com/office/drawing/2014/main" val="2007214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0279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- 2021-08-04 15:00:16</a:t>
                      </a:r>
                      <a:r>
                        <a:rPr kumimoji="0" lang="en-US" sz="1000" b="0" i="0" u="none" strike="noStrike" kern="1200" cap="none" spc="0" normalizeH="0" baseline="0" noProof="0">
                          <a:ln>
                            <a:noFill/>
                          </a:ln>
                          <a:solidFill>
                            <a:prstClr val="black"/>
                          </a:solidFill>
                          <a:effectLst/>
                          <a:uLnTx/>
                          <a:uFillTx/>
                          <a:latin typeface="+mn-lt"/>
                          <a:ea typeface="+mn-ea"/>
                          <a:cs typeface="+mn-cs"/>
                        </a:rPr>
                        <a:t>
 37,000 miles. 600 dealerships. 98 days. 5 Infineon Stops. On Aug. 3rd, the VW ID.4USA tour stopped at the Infineon, Livonia, MI, office. ID.4 is Volkswagen’s first fully electric SUV and second member of its MEB platform for battery-powered cars. Check out more: https://bit.ly/37yiwsJ #VW #ID4 #ElectricCar #EV #VWID4USATour #energyefficiency #empowergreenenergy #electromobility Volkswagen 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2.7381127631385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33979206"/>
                  </a:ext>
                </a:extLst>
              </a:tr>
            </a:tbl>
          </a:graphicData>
        </a:graphic>
      </p:graphicFrame>
      <p:sp>
        <p:nvSpPr>
          <p:cNvPr id="4" name="Text Placeholder 3">
            <a:extLst>
              <a:ext uri="{FF2B5EF4-FFF2-40B4-BE49-F238E27FC236}">
                <a16:creationId xmlns:a16="http://schemas.microsoft.com/office/drawing/2014/main" id="{F846B827-ECFE-4CE9-A7DA-578D10C1CC92}"/>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532821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8228-FB68-4BF9-882B-4D1EA3183CA5}"/>
              </a:ext>
            </a:extLst>
          </p:cNvPr>
          <p:cNvSpPr>
            <a:spLocks noGrp="1"/>
          </p:cNvSpPr>
          <p:nvPr>
            <p:ph type="title"/>
          </p:nvPr>
        </p:nvSpPr>
        <p:spPr/>
        <p:txBody>
          <a:bodyPr/>
          <a:lstStyle/>
          <a:p>
            <a:r>
              <a:rPr lang="en-US"/>
              <a:t>LinkedIn LinkedIn Post Overview | All Pages - 3 of 3</a:t>
            </a:r>
          </a:p>
        </p:txBody>
      </p:sp>
      <p:graphicFrame>
        <p:nvGraphicFramePr>
          <p:cNvPr id="5" name="Table Placeholder 4">
            <a:extLst>
              <a:ext uri="{FF2B5EF4-FFF2-40B4-BE49-F238E27FC236}">
                <a16:creationId xmlns:a16="http://schemas.microsoft.com/office/drawing/2014/main" id="{AF3A53E1-6CEA-463C-BE96-B969BD751A91}"/>
              </a:ext>
            </a:extLst>
          </p:cNvPr>
          <p:cNvGraphicFramePr>
            <a:graphicFrameLocks noGrp="1"/>
          </p:cNvGraphicFramePr>
          <p:nvPr>
            <p:ph type="tbl" sz="quarter" idx="13"/>
            <p:extLst>
              <p:ext uri="{D42A27DB-BD31-4B8C-83A1-F6EECF244321}">
                <p14:modId xmlns:p14="http://schemas.microsoft.com/office/powerpoint/2010/main" val="191409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75802758"/>
                    </a:ext>
                  </a:extLst>
                </a:gridCol>
                <a:gridCol w="740664">
                  <a:extLst>
                    <a:ext uri="{9D8B030D-6E8A-4147-A177-3AD203B41FA5}">
                      <a16:colId xmlns:a16="http://schemas.microsoft.com/office/drawing/2014/main" val="2722563660"/>
                    </a:ext>
                  </a:extLst>
                </a:gridCol>
                <a:gridCol w="740664">
                  <a:extLst>
                    <a:ext uri="{9D8B030D-6E8A-4147-A177-3AD203B41FA5}">
                      <a16:colId xmlns:a16="http://schemas.microsoft.com/office/drawing/2014/main" val="2176981620"/>
                    </a:ext>
                  </a:extLst>
                </a:gridCol>
                <a:gridCol w="740664">
                  <a:extLst>
                    <a:ext uri="{9D8B030D-6E8A-4147-A177-3AD203B41FA5}">
                      <a16:colId xmlns:a16="http://schemas.microsoft.com/office/drawing/2014/main" val="3442874392"/>
                    </a:ext>
                  </a:extLst>
                </a:gridCol>
                <a:gridCol w="740664">
                  <a:extLst>
                    <a:ext uri="{9D8B030D-6E8A-4147-A177-3AD203B41FA5}">
                      <a16:colId xmlns:a16="http://schemas.microsoft.com/office/drawing/2014/main" val="537312211"/>
                    </a:ext>
                  </a:extLst>
                </a:gridCol>
                <a:gridCol w="740664">
                  <a:extLst>
                    <a:ext uri="{9D8B030D-6E8A-4147-A177-3AD203B41FA5}">
                      <a16:colId xmlns:a16="http://schemas.microsoft.com/office/drawing/2014/main" val="187064391"/>
                    </a:ext>
                  </a:extLst>
                </a:gridCol>
                <a:gridCol w="740664">
                  <a:extLst>
                    <a:ext uri="{9D8B030D-6E8A-4147-A177-3AD203B41FA5}">
                      <a16:colId xmlns:a16="http://schemas.microsoft.com/office/drawing/2014/main" val="3610710112"/>
                    </a:ext>
                  </a:extLst>
                </a:gridCol>
                <a:gridCol w="740664">
                  <a:extLst>
                    <a:ext uri="{9D8B030D-6E8A-4147-A177-3AD203B41FA5}">
                      <a16:colId xmlns:a16="http://schemas.microsoft.com/office/drawing/2014/main" val="3910564831"/>
                    </a:ext>
                  </a:extLst>
                </a:gridCol>
                <a:gridCol w="740664">
                  <a:extLst>
                    <a:ext uri="{9D8B030D-6E8A-4147-A177-3AD203B41FA5}">
                      <a16:colId xmlns:a16="http://schemas.microsoft.com/office/drawing/2014/main" val="3442469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11730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- 2021-08-05 07:03:01</a:t>
                      </a:r>
                      <a:r>
                        <a:rPr kumimoji="0" lang="en-US" sz="1000" b="0" i="0" u="none" strike="noStrike" kern="1200" cap="none" spc="0" normalizeH="0" baseline="0" noProof="0">
                          <a:ln>
                            <a:noFill/>
                          </a:ln>
                          <a:solidFill>
                            <a:prstClr val="black"/>
                          </a:solidFill>
                          <a:effectLst/>
                          <a:uLnTx/>
                          <a:uFillTx/>
                          <a:latin typeface="+mn-lt"/>
                          <a:ea typeface="+mn-ea"/>
                          <a:cs typeface="+mn-cs"/>
                        </a:rPr>
                        <a:t>
 This year's #IAA21 is being held in Munich. A home match for us. Discover how we shape the future of #mobility. https://fcld.ly/qeeu2zv Watch our introduction video about our experience in #energyefficiency solutions in #electromobility. Stay curious! There's more to come. #IAAMobility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1.5586822815738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extLst>
                  <a:ext uri="{0D108BD9-81ED-4DB2-BD59-A6C34878D82A}">
                    <a16:rowId xmlns:a16="http://schemas.microsoft.com/office/drawing/2014/main" val="3756867085"/>
                  </a:ext>
                </a:extLst>
              </a:tr>
            </a:tbl>
          </a:graphicData>
        </a:graphic>
      </p:graphicFrame>
      <p:sp>
        <p:nvSpPr>
          <p:cNvPr id="4" name="Text Placeholder 3">
            <a:extLst>
              <a:ext uri="{FF2B5EF4-FFF2-40B4-BE49-F238E27FC236}">
                <a16:creationId xmlns:a16="http://schemas.microsoft.com/office/drawing/2014/main" id="{2A5AD161-9D2C-439F-B4D9-5A5823C1049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6572833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113</Words>
  <Application>Microsoft Office PowerPoint</Application>
  <PresentationFormat>On-screen Show (4:3)</PresentationFormat>
  <Paragraphs>60</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LinkedIn LinkedIn Post Overview | All Pages - 1 of 3</vt:lpstr>
      <vt:lpstr>LinkedIn LinkedIn Post Overview | All Pages - 2 of 3</vt:lpstr>
      <vt:lpstr>LinkedIn LinkedIn Post Overview | All Pages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LinkedIn Post Overview | All Pages - 1 of 3</dc:title>
  <dc:creator>Frederik Peiniger</dc:creator>
  <cp:lastModifiedBy>Frederik Peiniger</cp:lastModifiedBy>
  <cp:revision>1</cp:revision>
  <dcterms:created xsi:type="dcterms:W3CDTF">2021-09-30T11:18:55Z</dcterms:created>
  <dcterms:modified xsi:type="dcterms:W3CDTF">2021-09-30T11:19:06Z</dcterms:modified>
</cp:coreProperties>
</file>